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comment1.xml" ContentType="application/vnd.openxmlformats-officedocument.presentationml.comments+xml"/>
  <Override PartName="/ppt/notesSlides/notesSlide22.xml" ContentType="application/vnd.openxmlformats-officedocument.presentationml.notesSlide+xml"/>
  <Override PartName="/ppt/comments/comment2.xml" ContentType="application/vnd.openxmlformats-officedocument.presentationml.comment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3" r:id="rId2"/>
  </p:sldMasterIdLst>
  <p:notesMasterIdLst>
    <p:notesMasterId r:id="rId34"/>
  </p:notesMasterIdLst>
  <p:handoutMasterIdLst>
    <p:handoutMasterId r:id="rId35"/>
  </p:handout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79" r:id="rId15"/>
    <p:sldId id="268" r:id="rId16"/>
    <p:sldId id="280" r:id="rId17"/>
    <p:sldId id="269" r:id="rId18"/>
    <p:sldId id="281" r:id="rId19"/>
    <p:sldId id="270" r:id="rId20"/>
    <p:sldId id="282" r:id="rId21"/>
    <p:sldId id="271" r:id="rId22"/>
    <p:sldId id="283" r:id="rId23"/>
    <p:sldId id="272" r:id="rId24"/>
    <p:sldId id="284" r:id="rId25"/>
    <p:sldId id="273" r:id="rId26"/>
    <p:sldId id="285" r:id="rId27"/>
    <p:sldId id="274" r:id="rId28"/>
    <p:sldId id="286" r:id="rId29"/>
    <p:sldId id="275" r:id="rId30"/>
    <p:sldId id="276" r:id="rId31"/>
    <p:sldId id="277" r:id="rId32"/>
    <p:sldId id="278" r:id="rId3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yan Lazo - HCPF He Him" initials=""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8CC46-5372-418D-A9A4-85418D6DF94E}"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7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4-10-21T20:44:27.434" idx="6">
    <p:pos x="0" y="499"/>
    <p:text>Spanish text here</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4-10-21T20:44:19.162" idx="7">
    <p:pos x="141" y="-85"/>
    <p:text>Spanish text here</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t>10/23/2024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t>
            </a:fld>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08098ffd8d_0_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308098ffd8d_0_1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g308098ffd8d_0_1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0d3c5e12c4_4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30d3c5e12c4_4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 name="Google Shape;336;g30d3c5e12c4_4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2f9b2879f7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This may be a good place to pause and just note we will put the slides in the chat so folks can follow along. They will be available in English and Spanish. </a:t>
            </a:r>
          </a:p>
          <a:p>
            <a:pPr marL="0" lvl="0" indent="0" algn="l" rtl="0">
              <a:lnSpc>
                <a:spcPct val="100000"/>
              </a:lnSpc>
              <a:spcBef>
                <a:spcPts val="0"/>
              </a:spcBef>
              <a:spcAft>
                <a:spcPts val="0"/>
              </a:spcAft>
              <a:buSzPts val="1400"/>
              <a:buNone/>
            </a:pPr>
            <a:endParaRPr lang="en-US"/>
          </a:p>
          <a:p>
            <a:pPr marL="0" lvl="0" indent="0" algn="l" rtl="0">
              <a:lnSpc>
                <a:spcPct val="100000"/>
              </a:lnSpc>
              <a:spcBef>
                <a:spcPts val="0"/>
              </a:spcBef>
              <a:spcAft>
                <a:spcPts val="0"/>
              </a:spcAft>
              <a:buSzPts val="1400"/>
              <a:buNone/>
            </a:pPr>
            <a:endParaRPr lang="en-US"/>
          </a:p>
          <a:p>
            <a:pPr marL="0" lvl="0" indent="0" algn="l" rtl="0">
              <a:lnSpc>
                <a:spcPct val="100000"/>
              </a:lnSpc>
              <a:spcBef>
                <a:spcPts val="0"/>
              </a:spcBef>
              <a:spcAft>
                <a:spcPts val="0"/>
              </a:spcAft>
              <a:buSzPts val="1400"/>
              <a:buNone/>
            </a:pPr>
            <a:endParaRPr lang="en-US"/>
          </a:p>
        </p:txBody>
      </p:sp>
      <p:sp>
        <p:nvSpPr>
          <p:cNvPr id="344" name="Google Shape;344;g2f9b2879f7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08098ffd8d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308098ffd8d_0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g308098ffd8d_0_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308098ffd8d_0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308098ffd8d_0_5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g308098ffd8d_0_5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308098ffd8d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308098ffd8d_0_6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g308098ffd8d_0_6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08098ffd8d_0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08098ffd8d_0_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g308098ffd8d_0_7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08098ffd8d_0_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08098ffd8d_0_8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7" name="Google Shape;387;g308098ffd8d_0_8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08098ffd8d_0_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308098ffd8d_0_9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g308098ffd8d_0_9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08098ffd8d_0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308098ffd8d_0_10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g308098ffd8d_0_10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fecc1e33d0_3_0:notes"/>
          <p:cNvSpPr txBox="1">
            <a:spLocks noGrp="1"/>
          </p:cNvSpPr>
          <p:nvPr>
            <p:ph type="body" idx="1"/>
          </p:nvPr>
        </p:nvSpPr>
        <p:spPr>
          <a:xfrm>
            <a:off x="381000" y="3962400"/>
            <a:ext cx="6096000" cy="4495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1400" b="0"/>
              <a:t>We are recording this meeting. Please refrain from sharing Protected Health Information (PHI) or Personal Identifiable Information (PII). If PHI or PII is shared, it will be removed prior to sharing the recording.</a:t>
            </a:r>
            <a:endParaRPr sz="1400" b="0"/>
          </a:p>
          <a:p>
            <a:pPr marL="0" lvl="0" indent="0" algn="l" rtl="0">
              <a:lnSpc>
                <a:spcPct val="90000"/>
              </a:lnSpc>
              <a:spcBef>
                <a:spcPts val="0"/>
              </a:spcBef>
              <a:spcAft>
                <a:spcPts val="0"/>
              </a:spcAft>
              <a:buNone/>
            </a:pPr>
            <a:endParaRPr sz="1400" b="0"/>
          </a:p>
          <a:p>
            <a:pPr marL="0" lvl="0" indent="0" algn="l" rtl="0">
              <a:lnSpc>
                <a:spcPct val="90000"/>
              </a:lnSpc>
              <a:spcBef>
                <a:spcPts val="0"/>
              </a:spcBef>
              <a:spcAft>
                <a:spcPts val="0"/>
              </a:spcAft>
              <a:buNone/>
            </a:pPr>
            <a:r>
              <a:rPr lang="en-US" sz="1400" b="0"/>
              <a:t>Attendees will be muted throughout the webinar.</a:t>
            </a:r>
            <a:endParaRPr sz="1400" b="0"/>
          </a:p>
          <a:p>
            <a:pPr marL="0" lvl="0" indent="0" algn="l" rtl="0">
              <a:lnSpc>
                <a:spcPct val="90000"/>
              </a:lnSpc>
              <a:spcBef>
                <a:spcPts val="0"/>
              </a:spcBef>
              <a:spcAft>
                <a:spcPts val="0"/>
              </a:spcAft>
              <a:buNone/>
            </a:pPr>
            <a:endParaRPr sz="1400" b="0"/>
          </a:p>
          <a:p>
            <a:pPr marL="0" lvl="0" indent="0" algn="l" rtl="0">
              <a:lnSpc>
                <a:spcPct val="90000"/>
              </a:lnSpc>
              <a:spcBef>
                <a:spcPts val="0"/>
              </a:spcBef>
              <a:spcAft>
                <a:spcPts val="0"/>
              </a:spcAft>
              <a:buNone/>
            </a:pPr>
            <a:r>
              <a:rPr lang="en-US" sz="1400" b="0"/>
              <a:t>The chat will be closed during the meeting. Feel free to submit questions in the Q and A and we will answer what we can at the end of the meeting, and incorporate questions into a Frequently Asked Questions document that will be shared out within two weeks after the meeting. </a:t>
            </a:r>
            <a:endParaRPr sz="1400" b="0"/>
          </a:p>
          <a:p>
            <a:pPr marL="0" lvl="0" indent="0" algn="l" rtl="0">
              <a:lnSpc>
                <a:spcPct val="90000"/>
              </a:lnSpc>
              <a:spcBef>
                <a:spcPts val="0"/>
              </a:spcBef>
              <a:spcAft>
                <a:spcPts val="0"/>
              </a:spcAft>
              <a:buNone/>
            </a:pPr>
            <a:endParaRPr sz="1400" b="0"/>
          </a:p>
          <a:p>
            <a:pPr marL="0" lvl="0" indent="0" algn="l" rtl="0">
              <a:lnSpc>
                <a:spcPct val="115000"/>
              </a:lnSpc>
              <a:spcBef>
                <a:spcPts val="0"/>
              </a:spcBef>
              <a:spcAft>
                <a:spcPts val="0"/>
              </a:spcAft>
              <a:buClr>
                <a:schemeClr val="dk1"/>
              </a:buClr>
              <a:buSzPts val="1100"/>
              <a:buFont typeface="Arial" panose="020B0604020202020204"/>
              <a:buNone/>
            </a:pPr>
            <a:r>
              <a:rPr lang="en-US" sz="1400" b="1">
                <a:latin typeface="Trebuchet MS" panose="020B0603020202020204"/>
                <a:ea typeface="Trebuchet MS" panose="020B0603020202020204"/>
                <a:cs typeface="Trebuchet MS" panose="020B0603020202020204"/>
                <a:sym typeface="Trebuchet MS" panose="020B0603020202020204"/>
              </a:rPr>
              <a:t>HOST (Dana)</a:t>
            </a:r>
            <a:r>
              <a:rPr lang="en-US">
                <a:latin typeface="Trebuchet MS" panose="020B0603020202020204"/>
                <a:ea typeface="Trebuchet MS" panose="020B0603020202020204"/>
                <a:cs typeface="Trebuchet MS" panose="020B0603020202020204"/>
                <a:sym typeface="Trebuchet MS" panose="020B0603020202020204"/>
              </a:rPr>
              <a:t>: "Hello everyone, and thank you for joining us today. Before we get started, I would like to invite our Spanish interpreter to introduce themselves and explain how to access live interpretation services. [Interpreter's name], please go ahead."</a:t>
            </a:r>
            <a:endParaRPr>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endParaRPr sz="1400" b="1">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r>
              <a:rPr lang="en-US" sz="1400" b="1">
                <a:latin typeface="Trebuchet MS" panose="020B0603020202020204"/>
                <a:ea typeface="Trebuchet MS" panose="020B0603020202020204"/>
                <a:cs typeface="Trebuchet MS" panose="020B0603020202020204"/>
                <a:sym typeface="Trebuchet MS" panose="020B0603020202020204"/>
              </a:rPr>
              <a:t>INTERPRETER (In Spanish</a:t>
            </a:r>
            <a:r>
              <a:rPr lang="en-US">
                <a:latin typeface="Trebuchet MS" panose="020B0603020202020204"/>
                <a:ea typeface="Trebuchet MS" panose="020B0603020202020204"/>
                <a:cs typeface="Trebuchet MS" panose="020B0603020202020204"/>
                <a:sym typeface="Trebuchet MS" panose="020B0603020202020204"/>
              </a:rPr>
              <a:t>): "Hi everyone, my name is [name], and I will be providing Spanish interpretation services. In a moment, this service will be activated. To listen to live Spanish interpretation of today’s event, select the 'interpretations' pod from the Zoom toolbar and then select 'Spanish.' You will have the option to select 'mute original audio' if you want to hear only Spanish. This interpretation pod will be activated momentarily.</a:t>
            </a:r>
            <a:endParaRPr>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endParaRPr>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r>
              <a:rPr lang="en-US">
                <a:latin typeface="Trebuchet MS" panose="020B0603020202020204"/>
                <a:ea typeface="Trebuchet MS" panose="020B0603020202020204"/>
                <a:cs typeface="Trebuchet MS" panose="020B0603020202020204"/>
                <a:sym typeface="Trebuchet MS" panose="020B0603020202020204"/>
              </a:rPr>
              <a:t>Additionally, the slides are being provided in both English and Spanish. A link will be shared in the chat momentarily."</a:t>
            </a:r>
            <a:endParaRPr>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endParaRPr>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r>
              <a:rPr lang="en-US">
                <a:latin typeface="Trebuchet MS" panose="020B0603020202020204"/>
                <a:ea typeface="Trebuchet MS" panose="020B0603020202020204"/>
                <a:cs typeface="Trebuchet MS" panose="020B0603020202020204"/>
                <a:sym typeface="Trebuchet MS" panose="020B0603020202020204"/>
              </a:rPr>
              <a:t>Mi nombre es [nombre]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endParaRPr>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r>
              <a:rPr lang="en-US">
                <a:latin typeface="Trebuchet MS" panose="020B0603020202020204"/>
                <a:ea typeface="Trebuchet MS" panose="020B0603020202020204"/>
                <a:cs typeface="Trebuchet MS" panose="020B0603020202020204"/>
                <a:sym typeface="Trebuchet MS" panose="020B0603020202020204"/>
              </a:rPr>
              <a:t>Además, las diapositivas se proporcionarán en inglés y español. Un enlace será compartido en el chat en breve."</a:t>
            </a:r>
            <a:endParaRPr>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endParaRPr>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0"/>
              </a:spcBef>
              <a:spcAft>
                <a:spcPts val="0"/>
              </a:spcAft>
              <a:buClr>
                <a:schemeClr val="dk1"/>
              </a:buClr>
              <a:buSzPts val="1100"/>
              <a:buFont typeface="Arial" panose="020B0604020202020204"/>
              <a:buNone/>
            </a:pPr>
            <a:r>
              <a:rPr lang="en-US" sz="1400" b="1">
                <a:latin typeface="Trebuchet MS" panose="020B0603020202020204"/>
                <a:ea typeface="Trebuchet MS" panose="020B0603020202020204"/>
                <a:cs typeface="Trebuchet MS" panose="020B0603020202020204"/>
                <a:sym typeface="Trebuchet MS" panose="020B0603020202020204"/>
              </a:rPr>
              <a:t>HOST (Dana)</a:t>
            </a:r>
            <a:r>
              <a:rPr lang="en-US">
                <a:latin typeface="Trebuchet MS" panose="020B0603020202020204"/>
                <a:ea typeface="Trebuchet MS" panose="020B0603020202020204"/>
                <a:cs typeface="Trebuchet MS" panose="020B0603020202020204"/>
                <a:sym typeface="Trebuchet MS" panose="020B0603020202020204"/>
              </a:rPr>
              <a:t>: "A few quick logistics for today's meeting. First, the slides are being provided in both English and Spanish, and a link will be shared in the chat momentarily.</a:t>
            </a:r>
            <a:endParaRPr sz="1400"/>
          </a:p>
        </p:txBody>
      </p:sp>
      <p:sp>
        <p:nvSpPr>
          <p:cNvPr id="250" name="Google Shape;250;g2fecc1e33d0_3_0:notes"/>
          <p:cNvSpPr>
            <a:spLocks noGrp="1" noRot="1" noChangeAspect="1"/>
          </p:cNvSpPr>
          <p:nvPr>
            <p:ph type="sldImg" idx="2"/>
          </p:nvPr>
        </p:nvSpPr>
        <p:spPr>
          <a:xfrm>
            <a:off x="381000" y="304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08098ffd8d_0_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308098ffd8d_0_1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g308098ffd8d_0_1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1eda401794f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g1eda401794f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 name="Google Shape;423;g1eda401794f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29</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15b170f782e_0_4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g15b170f782e_0_4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g15b170f782e_0_4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15f3d47b889_1_3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g15f3d47b889_1_3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g15f3d47b889_1_3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fecc1e33d0_3_6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panose="020B0604020202020204"/>
              <a:buNone/>
            </a:pPr>
            <a:endParaRPr/>
          </a:p>
        </p:txBody>
      </p:sp>
      <p:sp>
        <p:nvSpPr>
          <p:cNvPr id="268" name="Google Shape;268;g2fecc1e33d0_3_69: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fecc1e33d0_3_7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panose="020B0604020202020204"/>
              <a:buNone/>
            </a:pPr>
            <a:endParaRPr/>
          </a:p>
        </p:txBody>
      </p:sp>
      <p:sp>
        <p:nvSpPr>
          <p:cNvPr id="277" name="Google Shape;277;g2fecc1e33d0_3_77:notes"/>
          <p:cNvSpPr>
            <a:spLocks noGrp="1" noRot="1" noChangeAspect="1"/>
          </p:cNvSpPr>
          <p:nvPr>
            <p:ph type="sldImg" idx="2"/>
          </p:nvPr>
        </p:nvSpPr>
        <p:spPr>
          <a:xfrm>
            <a:off x="365938" y="185738"/>
            <a:ext cx="61275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80e6828fe8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g280e6828fe8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g280e6828fe8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211ef924dc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g2211ef924dc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g2211ef924dc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b="1" i="0" u="none" strike="noStrike">
                <a:solidFill>
                  <a:srgbClr val="000000"/>
                </a:solidFill>
                <a:latin typeface="Trebuchet MS" panose="020B0603020202020204"/>
                <a:ea typeface="Trebuchet MS" panose="020B0603020202020204"/>
                <a:cs typeface="Trebuchet MS" panose="020B0603020202020204"/>
                <a:sym typeface="Trebuchet MS" panose="020B0603020202020204"/>
              </a:rPr>
              <a:t>Why do we recognize the land?</a:t>
            </a:r>
            <a:endParaRPr b="0"/>
          </a:p>
          <a:p>
            <a:pPr marL="0" lvl="0" indent="0" algn="l" rtl="0">
              <a:lnSpc>
                <a:spcPct val="100000"/>
              </a:lnSpc>
              <a:spcBef>
                <a:spcPts val="0"/>
              </a:spcBef>
              <a:spcAft>
                <a:spcPts val="0"/>
              </a:spcAft>
              <a:buSzPts val="1400"/>
              <a:buNone/>
            </a:pPr>
            <a:br>
              <a:rPr lang="en-US" b="0"/>
            </a:br>
            <a:r>
              <a:rPr lang="en-US" sz="1800" b="0" i="0" u="none" strike="noStrike">
                <a:solidFill>
                  <a:srgbClr val="000000"/>
                </a:solidFill>
                <a:latin typeface="Trebuchet MS" panose="020B0603020202020204"/>
                <a:ea typeface="Trebuchet MS" panose="020B0603020202020204"/>
                <a:cs typeface="Trebuchet MS" panose="020B0603020202020204"/>
                <a:sym typeface="Trebuchet MS" panose="020B0603020202020204"/>
              </a:rPr>
              <a:t>     To recognize the land is an expression of gratitude and appreciation to those whose territory you reside on, a way of honoring the Indigenous people who have been living and working on the land from time immemorial. It is important to understand the long-standing history that has brought you to reside on the land, and to seek to understand your place within that history.</a:t>
            </a:r>
            <a:endParaRPr b="0"/>
          </a:p>
          <a:p>
            <a:pPr marL="0" lvl="0" indent="0" algn="l" rtl="0">
              <a:lnSpc>
                <a:spcPct val="100000"/>
              </a:lnSpc>
              <a:spcBef>
                <a:spcPts val="0"/>
              </a:spcBef>
              <a:spcAft>
                <a:spcPts val="0"/>
              </a:spcAft>
              <a:buSzPts val="1400"/>
              <a:buNone/>
            </a:pPr>
            <a:br>
              <a:rPr lang="en-US" b="0"/>
            </a:br>
            <a:r>
              <a:rPr lang="en-US" sz="1800" b="0" i="0" u="none" strike="noStrike">
                <a:solidFill>
                  <a:srgbClr val="000000"/>
                </a:solidFill>
                <a:latin typeface="Trebuchet MS" panose="020B0603020202020204"/>
                <a:ea typeface="Trebuchet MS" panose="020B0603020202020204"/>
                <a:cs typeface="Trebuchet MS" panose="020B0603020202020204"/>
                <a:sym typeface="Trebuchet MS" panose="020B0603020202020204"/>
              </a:rPr>
              <a:t>     Land acknowledgements do not exist in a past tense, or historical context: colonialism is a current ongoing process, and we need to build our mindfulness of our present participation. It is also worth noting that acknowledging the land is Indigenous protocol.</a:t>
            </a:r>
            <a:endParaRPr b="0"/>
          </a:p>
          <a:p>
            <a:pPr marL="0" lvl="0" indent="0" algn="l" rtl="0">
              <a:lnSpc>
                <a:spcPct val="100000"/>
              </a:lnSpc>
              <a:spcBef>
                <a:spcPts val="0"/>
              </a:spcBef>
              <a:spcAft>
                <a:spcPts val="0"/>
              </a:spcAft>
              <a:buSzPts val="1400"/>
              <a:buNone/>
            </a:pPr>
            <a:br>
              <a:rPr lang="en-US"/>
            </a:br>
            <a:endParaRPr lang="en-US"/>
          </a:p>
        </p:txBody>
      </p:sp>
      <p:sp>
        <p:nvSpPr>
          <p:cNvPr id="313" name="Google Shape;31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5"/>
        <p:cNvGrpSpPr/>
        <p:nvPr/>
      </p:nvGrpSpPr>
      <p:grpSpPr>
        <a:xfrm>
          <a:off x="0" y="0"/>
          <a:ext cx="0" cy="0"/>
          <a:chOff x="0" y="0"/>
          <a:chExt cx="0" cy="0"/>
        </a:xfrm>
      </p:grpSpPr>
      <p:sp>
        <p:nvSpPr>
          <p:cNvPr id="16" name="Google Shape;16;p20"/>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panose="020B060302020202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0"/>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panose="020B0604020202020204"/>
              <a:buChar char="•"/>
              <a:defRPr sz="36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81000" algn="l" rtl="0">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8" name="Google Shape;18;p2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53"/>
        <p:cNvGrpSpPr/>
        <p:nvPr/>
      </p:nvGrpSpPr>
      <p:grpSpPr>
        <a:xfrm>
          <a:off x="0" y="0"/>
          <a:ext cx="0" cy="0"/>
          <a:chOff x="0" y="0"/>
          <a:chExt cx="0" cy="0"/>
        </a:xfrm>
      </p:grpSpPr>
      <p:sp>
        <p:nvSpPr>
          <p:cNvPr id="54" name="Google Shape;54;p70"/>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panose="020B0603020202020204"/>
              <a:buNone/>
              <a:defRPr sz="808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7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56" name="Google Shape;56;p70" descr="Chat"/>
          <p:cNvPicPr preferRelativeResize="0"/>
          <p:nvPr/>
        </p:nvPicPr>
        <p:blipFill rotWithShape="1">
          <a:blip r:embed="rId2"/>
          <a:srcRect/>
          <a:stretch>
            <a:fillRect/>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57"/>
        <p:cNvGrpSpPr/>
        <p:nvPr/>
      </p:nvGrpSpPr>
      <p:grpSpPr>
        <a:xfrm>
          <a:off x="0" y="0"/>
          <a:ext cx="0" cy="0"/>
          <a:chOff x="0" y="0"/>
          <a:chExt cx="0" cy="0"/>
        </a:xfrm>
      </p:grpSpPr>
      <p:sp>
        <p:nvSpPr>
          <p:cNvPr id="58" name="Google Shape;58;p73"/>
          <p:cNvSpPr txBox="1">
            <a:spLocks noGrp="1"/>
          </p:cNvSpPr>
          <p:nvPr>
            <p:ph type="ctrTitle"/>
          </p:nvPr>
        </p:nvSpPr>
        <p:spPr>
          <a:xfrm>
            <a:off x="1040524" y="1411694"/>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800"/>
              <a:buFont typeface="Trebuchet MS" panose="020B0603020202020204"/>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73"/>
          <p:cNvSpPr txBox="1">
            <a:spLocks noGrp="1"/>
          </p:cNvSpPr>
          <p:nvPr>
            <p:ph type="subTitle" idx="1"/>
          </p:nvPr>
        </p:nvSpPr>
        <p:spPr>
          <a:xfrm>
            <a:off x="1524000" y="2489967"/>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lt1"/>
              </a:buClr>
              <a:buSzPts val="3713"/>
              <a:buFont typeface="Arial" panose="020B0604020202020204"/>
              <a:buNone/>
              <a:defRPr sz="371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ctr" rtl="0">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ctr" rtl="0">
              <a:lnSpc>
                <a:spcPct val="90000"/>
              </a:lnSpc>
              <a:spcBef>
                <a:spcPts val="375"/>
              </a:spcBef>
              <a:spcAft>
                <a:spcPts val="0"/>
              </a:spcAft>
              <a:buClr>
                <a:schemeClr val="lt1"/>
              </a:buClr>
              <a:buSzPts val="1350"/>
              <a:buFont typeface="Arial" panose="020B0604020202020204"/>
              <a:buNone/>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ctr"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ctr"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ctr"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ctr"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ctr"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ctr"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0" name="Google Shape;60;p73"/>
          <p:cNvSpPr txBox="1">
            <a:spLocks noGrp="1"/>
          </p:cNvSpPr>
          <p:nvPr>
            <p:ph type="dt" idx="10"/>
          </p:nvPr>
        </p:nvSpPr>
        <p:spPr>
          <a:xfrm>
            <a:off x="4724400" y="4917558"/>
            <a:ext cx="27432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Trebuchet MS" panose="020B0603020202020204"/>
              <a:buNone/>
              <a:defRPr/>
            </a:lvl1pPr>
            <a:lvl2pPr lvl="1" algn="l">
              <a:lnSpc>
                <a:spcPct val="100000"/>
              </a:lnSpc>
              <a:spcBef>
                <a:spcPts val="0"/>
              </a:spcBef>
              <a:spcAft>
                <a:spcPts val="0"/>
              </a:spcAft>
              <a:buClr>
                <a:schemeClr val="lt1"/>
              </a:buClr>
              <a:buSzPts val="1400"/>
              <a:buFont typeface="Calibri" panose="020F0502020204030204"/>
              <a:buNone/>
              <a:defRPr/>
            </a:lvl2pPr>
            <a:lvl3pPr lvl="2" algn="l">
              <a:lnSpc>
                <a:spcPct val="100000"/>
              </a:lnSpc>
              <a:spcBef>
                <a:spcPts val="0"/>
              </a:spcBef>
              <a:spcAft>
                <a:spcPts val="0"/>
              </a:spcAft>
              <a:buClr>
                <a:schemeClr val="lt1"/>
              </a:buClr>
              <a:buSzPts val="1400"/>
              <a:buFont typeface="Calibri" panose="020F0502020204030204"/>
              <a:buNone/>
              <a:defRPr/>
            </a:lvl3pPr>
            <a:lvl4pPr lvl="3" algn="l">
              <a:lnSpc>
                <a:spcPct val="100000"/>
              </a:lnSpc>
              <a:spcBef>
                <a:spcPts val="0"/>
              </a:spcBef>
              <a:spcAft>
                <a:spcPts val="0"/>
              </a:spcAft>
              <a:buClr>
                <a:schemeClr val="lt1"/>
              </a:buClr>
              <a:buSzPts val="1400"/>
              <a:buFont typeface="Calibri" panose="020F0502020204030204"/>
              <a:buNone/>
              <a:defRPr/>
            </a:lvl4pPr>
            <a:lvl5pPr lvl="4" algn="l">
              <a:lnSpc>
                <a:spcPct val="100000"/>
              </a:lnSpc>
              <a:spcBef>
                <a:spcPts val="0"/>
              </a:spcBef>
              <a:spcAft>
                <a:spcPts val="0"/>
              </a:spcAft>
              <a:buClr>
                <a:schemeClr val="lt1"/>
              </a:buClr>
              <a:buSzPts val="1400"/>
              <a:buFont typeface="Calibri" panose="020F0502020204030204"/>
              <a:buNone/>
              <a:defRPr/>
            </a:lvl5pPr>
            <a:lvl6pPr lvl="5" algn="l">
              <a:lnSpc>
                <a:spcPct val="100000"/>
              </a:lnSpc>
              <a:spcBef>
                <a:spcPts val="0"/>
              </a:spcBef>
              <a:spcAft>
                <a:spcPts val="0"/>
              </a:spcAft>
              <a:buClr>
                <a:schemeClr val="lt1"/>
              </a:buClr>
              <a:buSzPts val="1400"/>
              <a:buFont typeface="Calibri" panose="020F0502020204030204"/>
              <a:buNone/>
              <a:defRPr/>
            </a:lvl6pPr>
            <a:lvl7pPr lvl="6" algn="l">
              <a:lnSpc>
                <a:spcPct val="100000"/>
              </a:lnSpc>
              <a:spcBef>
                <a:spcPts val="0"/>
              </a:spcBef>
              <a:spcAft>
                <a:spcPts val="0"/>
              </a:spcAft>
              <a:buClr>
                <a:schemeClr val="lt1"/>
              </a:buClr>
              <a:buSzPts val="1400"/>
              <a:buFont typeface="Calibri" panose="020F0502020204030204"/>
              <a:buNone/>
              <a:defRPr/>
            </a:lvl7pPr>
            <a:lvl8pPr lvl="7" algn="l">
              <a:lnSpc>
                <a:spcPct val="100000"/>
              </a:lnSpc>
              <a:spcBef>
                <a:spcPts val="0"/>
              </a:spcBef>
              <a:spcAft>
                <a:spcPts val="0"/>
              </a:spcAft>
              <a:buClr>
                <a:schemeClr val="lt1"/>
              </a:buClr>
              <a:buSzPts val="1400"/>
              <a:buFont typeface="Calibri" panose="020F0502020204030204"/>
              <a:buNone/>
              <a:defRPr/>
            </a:lvl8pPr>
            <a:lvl9pPr lvl="8" algn="l">
              <a:lnSpc>
                <a:spcPct val="100000"/>
              </a:lnSpc>
              <a:spcBef>
                <a:spcPts val="0"/>
              </a:spcBef>
              <a:spcAft>
                <a:spcPts val="0"/>
              </a:spcAft>
              <a:buClr>
                <a:schemeClr val="lt1"/>
              </a:buClr>
              <a:buSzPts val="1400"/>
              <a:buFont typeface="Calibri" panose="020F0502020204030204"/>
              <a:buNone/>
              <a:defRPr/>
            </a:lvl9pPr>
          </a:lstStyle>
          <a:p>
            <a:endParaRPr/>
          </a:p>
        </p:txBody>
      </p:sp>
      <p:sp>
        <p:nvSpPr>
          <p:cNvPr id="61" name="Google Shape;61;p73"/>
          <p:cNvSpPr txBox="1">
            <a:spLocks noGrp="1"/>
          </p:cNvSpPr>
          <p:nvPr>
            <p:ph type="sldNum" idx="12"/>
          </p:nvPr>
        </p:nvSpPr>
        <p:spPr>
          <a:xfrm>
            <a:off x="9174127" y="637075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200"/>
              <a:buFont typeface="Trebuchet MS" panose="020B0603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dk1"/>
              </a:buClr>
              <a:buSzPts val="1200"/>
              <a:buFont typeface="Trebuchet MS" panose="020B0603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dk1"/>
              </a:buClr>
              <a:buSzPts val="1200"/>
              <a:buFont typeface="Trebuchet MS" panose="020B0603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dk1"/>
              </a:buClr>
              <a:buSzPts val="1200"/>
              <a:buFont typeface="Trebuchet MS" panose="020B0603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dk1"/>
              </a:buClr>
              <a:buSzPts val="1200"/>
              <a:buFont typeface="Trebuchet MS" panose="020B0603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dk1"/>
              </a:buClr>
              <a:buSzPts val="1200"/>
              <a:buFont typeface="Trebuchet MS" panose="020B0603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dk1"/>
              </a:buClr>
              <a:buSzPts val="1200"/>
              <a:buFont typeface="Trebuchet MS" panose="020B0603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dk1"/>
              </a:buClr>
              <a:buSzPts val="1200"/>
              <a:buFont typeface="Trebuchet MS" panose="020B0603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dk1"/>
              </a:buClr>
              <a:buSzPts val="1200"/>
              <a:buFont typeface="Trebuchet MS" panose="020B0603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62" name="Google Shape;62;p73"/>
          <p:cNvSpPr txBox="1">
            <a:spLocks noGrp="1"/>
          </p:cNvSpPr>
          <p:nvPr>
            <p:ph type="body" idx="2"/>
          </p:nvPr>
        </p:nvSpPr>
        <p:spPr>
          <a:xfrm>
            <a:off x="1913862" y="3586564"/>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750"/>
              </a:spcBef>
              <a:spcAft>
                <a:spcPts val="0"/>
              </a:spcAft>
              <a:buClr>
                <a:schemeClr val="lt1"/>
              </a:buClr>
              <a:buSzPts val="2475"/>
              <a:buFont typeface="Arial" panose="020B0604020202020204"/>
              <a:buNone/>
              <a:defRPr sz="247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rtl="0">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rtl="0">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rtl="0">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rtl="0">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act Info Slide">
  <p:cSld name="1_Contact Info Slide">
    <p:spTree>
      <p:nvGrpSpPr>
        <p:cNvPr id="1" name="Shape 63"/>
        <p:cNvGrpSpPr/>
        <p:nvPr/>
      </p:nvGrpSpPr>
      <p:grpSpPr>
        <a:xfrm>
          <a:off x="0" y="0"/>
          <a:ext cx="0" cy="0"/>
          <a:chOff x="0" y="0"/>
          <a:chExt cx="0" cy="0"/>
        </a:xfrm>
      </p:grpSpPr>
      <p:sp>
        <p:nvSpPr>
          <p:cNvPr id="64" name="Google Shape;64;p74"/>
          <p:cNvSpPr txBox="1">
            <a:spLocks noGrp="1"/>
          </p:cNvSpPr>
          <p:nvPr>
            <p:ph type="sldNum" idx="12"/>
          </p:nvPr>
        </p:nvSpPr>
        <p:spPr>
          <a:xfrm>
            <a:off x="9174127" y="6370755"/>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65" name="Google Shape;65;p74"/>
          <p:cNvSpPr txBox="1">
            <a:spLocks noGrp="1"/>
          </p:cNvSpPr>
          <p:nvPr>
            <p:ph type="body" idx="1"/>
          </p:nvPr>
        </p:nvSpPr>
        <p:spPr>
          <a:xfrm>
            <a:off x="410533" y="858400"/>
            <a:ext cx="11514000" cy="5263600"/>
          </a:xfrm>
          <a:prstGeom prst="rect">
            <a:avLst/>
          </a:prstGeom>
          <a:noFill/>
          <a:ln>
            <a:noFill/>
          </a:ln>
        </p:spPr>
        <p:txBody>
          <a:bodyPr spcFirstLastPara="1" wrap="square" lIns="68575" tIns="34275" rIns="68575" bIns="34275" anchor="t" anchorCtr="0">
            <a:noAutofit/>
          </a:bodyPr>
          <a:lstStyle>
            <a:lvl1pPr marL="457200" marR="0" lvl="0" indent="-387350" algn="l" rtl="0">
              <a:lnSpc>
                <a:spcPct val="90000"/>
              </a:lnSpc>
              <a:spcBef>
                <a:spcPts val="0"/>
              </a:spcBef>
              <a:spcAft>
                <a:spcPts val="0"/>
              </a:spcAft>
              <a:buClr>
                <a:schemeClr val="lt1"/>
              </a:buClr>
              <a:buSzPts val="2500"/>
              <a:buFont typeface="Arial" panose="020B0604020202020204"/>
              <a:buChar char="•"/>
              <a:defRPr sz="2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1pPr>
            <a:lvl2pPr marL="914400" marR="0" lvl="1" indent="-342900" algn="l" rtl="0">
              <a:lnSpc>
                <a:spcPct val="90000"/>
              </a:lnSpc>
              <a:spcBef>
                <a:spcPts val="1335"/>
              </a:spcBef>
              <a:spcAft>
                <a:spcPts val="0"/>
              </a:spcAft>
              <a:buClr>
                <a:schemeClr val="lt1"/>
              </a:buClr>
              <a:buSzPts val="1800"/>
              <a:buFont typeface="Arial" panose="020B0604020202020204"/>
              <a:buChar char="•"/>
              <a:defRPr sz="2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323850" algn="l" rtl="0">
              <a:lnSpc>
                <a:spcPct val="90000"/>
              </a:lnSpc>
              <a:spcBef>
                <a:spcPts val="1335"/>
              </a:spcBef>
              <a:spcAft>
                <a:spcPts val="0"/>
              </a:spcAft>
              <a:buClr>
                <a:schemeClr val="lt1"/>
              </a:buClr>
              <a:buSzPts val="1500"/>
              <a:buFont typeface="Arial" panose="020B0604020202020204"/>
              <a:buChar char="•"/>
              <a:defRPr sz="2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17500" algn="l" rtl="0">
              <a:lnSpc>
                <a:spcPct val="90000"/>
              </a:lnSpc>
              <a:spcBef>
                <a:spcPts val="535"/>
              </a:spcBef>
              <a:spcAft>
                <a:spcPts val="0"/>
              </a:spcAft>
              <a:buClr>
                <a:schemeClr val="lt1"/>
              </a:buClr>
              <a:buSzPts val="1400"/>
              <a:buFont typeface="Arial" panose="020B0604020202020204"/>
              <a:buChar char="•"/>
              <a:defRPr sz="186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317500" algn="l" rtl="0">
              <a:lnSpc>
                <a:spcPct val="90000"/>
              </a:lnSpc>
              <a:spcBef>
                <a:spcPts val="535"/>
              </a:spcBef>
              <a:spcAft>
                <a:spcPts val="0"/>
              </a:spcAft>
              <a:buClr>
                <a:schemeClr val="lt1"/>
              </a:buClr>
              <a:buSzPts val="1400"/>
              <a:buFont typeface="Arial" panose="020B0604020202020204"/>
              <a:buChar char="•"/>
              <a:defRPr sz="186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17500" algn="l" rtl="0">
              <a:lnSpc>
                <a:spcPct val="90000"/>
              </a:lnSpc>
              <a:spcBef>
                <a:spcPts val="535"/>
              </a:spcBef>
              <a:spcAft>
                <a:spcPts val="0"/>
              </a:spcAft>
              <a:buClr>
                <a:schemeClr val="lt1"/>
              </a:buClr>
              <a:buSzPts val="1400"/>
              <a:buFont typeface="Arial" panose="020B0604020202020204"/>
              <a:buChar char="•"/>
              <a:defRPr sz="186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535"/>
              </a:spcBef>
              <a:spcAft>
                <a:spcPts val="0"/>
              </a:spcAft>
              <a:buClr>
                <a:schemeClr val="lt1"/>
              </a:buClr>
              <a:buSzPts val="1400"/>
              <a:buFont typeface="Arial" panose="020B0604020202020204"/>
              <a:buChar char="•"/>
              <a:defRPr sz="186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535"/>
              </a:spcBef>
              <a:spcAft>
                <a:spcPts val="0"/>
              </a:spcAft>
              <a:buClr>
                <a:schemeClr val="lt1"/>
              </a:buClr>
              <a:buSzPts val="1400"/>
              <a:buFont typeface="Arial" panose="020B0604020202020204"/>
              <a:buChar char="•"/>
              <a:defRPr sz="186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535"/>
              </a:spcBef>
              <a:spcAft>
                <a:spcPts val="0"/>
              </a:spcAft>
              <a:buClr>
                <a:schemeClr val="lt1"/>
              </a:buClr>
              <a:buSzPts val="1400"/>
              <a:buFont typeface="Arial" panose="020B0604020202020204"/>
              <a:buChar char="•"/>
              <a:defRPr sz="1865"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6" name="Google Shape;66;p74"/>
          <p:cNvSpPr txBox="1">
            <a:spLocks noGrp="1"/>
          </p:cNvSpPr>
          <p:nvPr>
            <p:ph type="title"/>
          </p:nvPr>
        </p:nvSpPr>
        <p:spPr>
          <a:xfrm>
            <a:off x="838200" y="437985"/>
            <a:ext cx="10515600" cy="96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lt1"/>
              </a:buClr>
              <a:buSzPts val="4500"/>
              <a:buFont typeface="Trebuchet MS" panose="020B0603020202020204"/>
              <a:buNone/>
              <a:defRPr sz="6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67"/>
        <p:cNvGrpSpPr/>
        <p:nvPr/>
      </p:nvGrpSpPr>
      <p:grpSpPr>
        <a:xfrm>
          <a:off x="0" y="0"/>
          <a:ext cx="0" cy="0"/>
          <a:chOff x="0" y="0"/>
          <a:chExt cx="0" cy="0"/>
        </a:xfrm>
      </p:grpSpPr>
      <p:sp>
        <p:nvSpPr>
          <p:cNvPr id="68" name="Google Shape;68;g2fecc1e33d0_3_65"/>
          <p:cNvSpPr txBox="1">
            <a:spLocks noGrp="1"/>
          </p:cNvSpPr>
          <p:nvPr>
            <p:ph type="body" idx="1"/>
          </p:nvPr>
        </p:nvSpPr>
        <p:spPr>
          <a:xfrm>
            <a:off x="309739" y="1714500"/>
            <a:ext cx="11572500" cy="4339800"/>
          </a:xfrm>
          <a:prstGeom prst="rect">
            <a:avLst/>
          </a:prstGeom>
          <a:noFill/>
          <a:ln>
            <a:noFill/>
          </a:ln>
        </p:spPr>
        <p:txBody>
          <a:bodyPr spcFirstLastPara="1" wrap="square" lIns="64275" tIns="32125" rIns="64275" bIns="32125" anchor="t" anchorCtr="0">
            <a:noAutofit/>
          </a:bodyPr>
          <a:lstStyle>
            <a:lvl1pPr marL="457200" marR="0" lvl="0" indent="-228600" algn="l">
              <a:lnSpc>
                <a:spcPct val="100000"/>
              </a:lnSpc>
              <a:spcBef>
                <a:spcPts val="3900"/>
              </a:spcBef>
              <a:spcAft>
                <a:spcPts val="0"/>
              </a:spcAft>
              <a:buClr>
                <a:srgbClr val="000000"/>
              </a:buClr>
              <a:buSzPts val="1000"/>
              <a:buFont typeface="Arial" panose="020B0604020202020204"/>
              <a:buNone/>
              <a:defRPr sz="3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900"/>
              </a:spcBef>
              <a:spcAft>
                <a:spcPts val="0"/>
              </a:spcAft>
              <a:buClr>
                <a:srgbClr val="000000"/>
              </a:buClr>
              <a:buSzPts val="10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900"/>
              </a:spcBef>
              <a:spcAft>
                <a:spcPts val="0"/>
              </a:spcAft>
              <a:buClr>
                <a:srgbClr val="000000"/>
              </a:buClr>
              <a:buSzPts val="10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68300" algn="l">
              <a:lnSpc>
                <a:spcPct val="100000"/>
              </a:lnSpc>
              <a:spcBef>
                <a:spcPts val="3900"/>
              </a:spcBef>
              <a:spcAft>
                <a:spcPts val="0"/>
              </a:spcAft>
              <a:buClr>
                <a:schemeClr val="dk1"/>
              </a:buClr>
              <a:buSzPts val="2200"/>
              <a:buFont typeface="Noto Sans Symbols"/>
              <a:buChar char="❖"/>
              <a:defRPr sz="2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69" name="Google Shape;69;g2fecc1e33d0_3_65"/>
          <p:cNvSpPr txBox="1">
            <a:spLocks noGrp="1"/>
          </p:cNvSpPr>
          <p:nvPr>
            <p:ph type="sldNum" idx="12"/>
          </p:nvPr>
        </p:nvSpPr>
        <p:spPr>
          <a:xfrm>
            <a:off x="9846361" y="6425136"/>
            <a:ext cx="2012100" cy="3651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70" name="Google Shape;70;g2fecc1e33d0_3_65"/>
          <p:cNvSpPr txBox="1">
            <a:spLocks noGrp="1"/>
          </p:cNvSpPr>
          <p:nvPr>
            <p:ph type="title"/>
          </p:nvPr>
        </p:nvSpPr>
        <p:spPr>
          <a:xfrm>
            <a:off x="309739" y="439118"/>
            <a:ext cx="11572500" cy="8166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panose="020B0604020202020204"/>
              <a:buNone/>
              <a:defRPr sz="6200" b="0" i="0" u="none" strike="noStrike" cap="none">
                <a:solidFill>
                  <a:srgbClr val="001254"/>
                </a:solidFill>
                <a:latin typeface="Arial" panose="020B0604020202020204"/>
                <a:ea typeface="Arial" panose="020B0604020202020204"/>
                <a:cs typeface="Arial" panose="020B0604020202020204"/>
                <a:sym typeface="Arial" panose="020B0604020202020204"/>
              </a:defRPr>
            </a:lvl1pPr>
            <a:lvl2pPr marR="0" lvl="1"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a:xfrm>
            <a:off x="4038600" y="6356350"/>
            <a:ext cx="4114800" cy="365125"/>
          </a:xfrm>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White Title Slide">
  <p:cSld name="White Title Slide">
    <p:spTree>
      <p:nvGrpSpPr>
        <p:cNvPr id="1" name="Shape 77"/>
        <p:cNvGrpSpPr/>
        <p:nvPr/>
      </p:nvGrpSpPr>
      <p:grpSpPr>
        <a:xfrm>
          <a:off x="0" y="0"/>
          <a:ext cx="0" cy="0"/>
          <a:chOff x="0" y="0"/>
          <a:chExt cx="0" cy="0"/>
        </a:xfrm>
      </p:grpSpPr>
      <p:sp>
        <p:nvSpPr>
          <p:cNvPr id="78" name="Google Shape;78;p23"/>
          <p:cNvSpPr txBox="1">
            <a:spLocks noGrp="1"/>
          </p:cNvSpPr>
          <p:nvPr>
            <p:ph type="title"/>
          </p:nvPr>
        </p:nvSpPr>
        <p:spPr>
          <a:xfrm>
            <a:off x="595313" y="1121619"/>
            <a:ext cx="11001375" cy="1289397"/>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sz="6750">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9" name="Google Shape;79;p23"/>
          <p:cNvSpPr txBox="1">
            <a:spLocks noGrp="1"/>
          </p:cNvSpPr>
          <p:nvPr>
            <p:ph type="body" idx="1"/>
          </p:nvPr>
        </p:nvSpPr>
        <p:spPr>
          <a:xfrm>
            <a:off x="1522573" y="2773204"/>
            <a:ext cx="9146857" cy="81653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3935"/>
              </a:spcBef>
              <a:spcAft>
                <a:spcPts val="0"/>
              </a:spcAft>
              <a:buClr>
                <a:srgbClr val="000000"/>
              </a:buClr>
              <a:buSzPts val="1400"/>
              <a:buFont typeface="Arial" panose="020B0604020202020204"/>
              <a:buNone/>
              <a:defRPr sz="4640"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r" rtl="0">
              <a:lnSpc>
                <a:spcPct val="100000"/>
              </a:lnSpc>
              <a:spcBef>
                <a:spcPts val="3935"/>
              </a:spcBef>
              <a:spcAft>
                <a:spcPts val="0"/>
              </a:spcAft>
              <a:buClr>
                <a:srgbClr val="000000"/>
              </a:buClr>
              <a:buSzPts val="1400"/>
              <a:buFont typeface="Arial" panose="020B0604020202020204"/>
              <a:buNone/>
              <a:defRPr sz="281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80" name="Google Shape;80;p23"/>
          <p:cNvSpPr txBox="1">
            <a:spLocks noGrp="1"/>
          </p:cNvSpPr>
          <p:nvPr>
            <p:ph type="body" idx="2"/>
          </p:nvPr>
        </p:nvSpPr>
        <p:spPr>
          <a:xfrm>
            <a:off x="2916317" y="4179094"/>
            <a:ext cx="6359366" cy="41148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400"/>
              <a:buFont typeface="Arial" panose="020B0604020202020204"/>
              <a:buNone/>
              <a:defRPr sz="309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81" name="Google Shape;81;p23"/>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82" name="Google Shape;82;p23"/>
          <p:cNvSpPr txBox="1">
            <a:spLocks noGrp="1"/>
          </p:cNvSpPr>
          <p:nvPr>
            <p:ph type="dt" idx="10"/>
          </p:nvPr>
        </p:nvSpPr>
        <p:spPr>
          <a:xfrm>
            <a:off x="4724549" y="5099968"/>
            <a:ext cx="2742902" cy="36500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875">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White Mission Slide">
  <p:cSld name="White Mission Slide">
    <p:spTree>
      <p:nvGrpSpPr>
        <p:cNvPr id="1" name="Shape 83"/>
        <p:cNvGrpSpPr/>
        <p:nvPr/>
      </p:nvGrpSpPr>
      <p:grpSpPr>
        <a:xfrm>
          <a:off x="0" y="0"/>
          <a:ext cx="0" cy="0"/>
          <a:chOff x="0" y="0"/>
          <a:chExt cx="0" cy="0"/>
        </a:xfrm>
      </p:grpSpPr>
      <p:sp>
        <p:nvSpPr>
          <p:cNvPr id="84" name="Google Shape;84;p26"/>
          <p:cNvSpPr txBox="1"/>
          <p:nvPr/>
        </p:nvSpPr>
        <p:spPr>
          <a:xfrm>
            <a:off x="220132" y="654981"/>
            <a:ext cx="10215563" cy="1044453"/>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6187"/>
              <a:buFont typeface="Arial" panose="020B0604020202020204"/>
              <a:buNone/>
            </a:pPr>
            <a:r>
              <a:rPr lang="en-US" sz="6185"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rPr>
              <a:t>Our Mission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5" name="Google Shape;85;p26"/>
          <p:cNvSpPr txBox="1"/>
          <p:nvPr/>
        </p:nvSpPr>
        <p:spPr>
          <a:xfrm>
            <a:off x="844554" y="1674530"/>
            <a:ext cx="10502892" cy="4247188"/>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5625"/>
              <a:buFont typeface="Trebuchet MS" panose="020B0603020202020204"/>
              <a:buNone/>
            </a:pPr>
            <a:r>
              <a:rPr lang="en-US" sz="562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Improving</a:t>
            </a:r>
            <a:r>
              <a:rPr lang="en-US" sz="562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506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health care access and outcomes for the </a:t>
            </a:r>
            <a:r>
              <a:rPr lang="en-US" sz="562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people</a:t>
            </a:r>
            <a:r>
              <a:rPr lang="en-US" sz="562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506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we serve </a:t>
            </a:r>
            <a:br>
              <a:rPr lang="en-US" sz="506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br>
            <a:r>
              <a:rPr lang="en-US" sz="506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while demonstrating sound stewardship of financial </a:t>
            </a:r>
            <a:r>
              <a:rPr lang="en-US" sz="562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resources</a:t>
            </a:r>
            <a:endParaRPr sz="506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86" name="Google Shape;86;p26"/>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87"/>
        <p:cNvGrpSpPr/>
        <p:nvPr/>
      </p:nvGrpSpPr>
      <p:grpSpPr>
        <a:xfrm>
          <a:off x="0" y="0"/>
          <a:ext cx="0" cy="0"/>
          <a:chOff x="0" y="0"/>
          <a:chExt cx="0" cy="0"/>
        </a:xfrm>
      </p:grpSpPr>
      <p:sp>
        <p:nvSpPr>
          <p:cNvPr id="88" name="Google Shape;88;p27"/>
          <p:cNvSpPr txBox="1">
            <a:spLocks noGrp="1"/>
          </p:cNvSpPr>
          <p:nvPr>
            <p:ph type="body" idx="1"/>
          </p:nvPr>
        </p:nvSpPr>
        <p:spPr>
          <a:xfrm>
            <a:off x="309739" y="1714500"/>
            <a:ext cx="11572522" cy="43398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337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309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53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71475" algn="l" rtl="0">
              <a:lnSpc>
                <a:spcPct val="100000"/>
              </a:lnSpc>
              <a:spcBef>
                <a:spcPts val="3935"/>
              </a:spcBef>
              <a:spcAft>
                <a:spcPts val="0"/>
              </a:spcAft>
              <a:buClr>
                <a:schemeClr val="dk1"/>
              </a:buClr>
              <a:buSzPts val="2250"/>
              <a:buFont typeface="Noto Sans Symbols"/>
              <a:buChar char="❖"/>
              <a:defRPr sz="22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89" name="Google Shape;89;p27"/>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90" name="Google Shape;90;p27"/>
          <p:cNvSpPr txBox="1">
            <a:spLocks noGrp="1"/>
          </p:cNvSpPr>
          <p:nvPr>
            <p:ph type="title"/>
          </p:nvPr>
        </p:nvSpPr>
        <p:spPr>
          <a:xfrm>
            <a:off x="309739" y="439118"/>
            <a:ext cx="11572522" cy="816531"/>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sz="6185">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91"/>
        <p:cNvGrpSpPr/>
        <p:nvPr/>
      </p:nvGrpSpPr>
      <p:grpSpPr>
        <a:xfrm>
          <a:off x="0" y="0"/>
          <a:ext cx="0" cy="0"/>
          <a:chOff x="0" y="0"/>
          <a:chExt cx="0" cy="0"/>
        </a:xfrm>
      </p:grpSpPr>
      <p:sp>
        <p:nvSpPr>
          <p:cNvPr id="92" name="Google Shape;92;p28"/>
          <p:cNvSpPr txBox="1">
            <a:spLocks noGrp="1"/>
          </p:cNvSpPr>
          <p:nvPr>
            <p:ph type="body" idx="1"/>
          </p:nvPr>
        </p:nvSpPr>
        <p:spPr>
          <a:xfrm>
            <a:off x="309739" y="1714500"/>
            <a:ext cx="5464802" cy="43398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53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2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53695" algn="l" rtl="0">
              <a:lnSpc>
                <a:spcPct val="100000"/>
              </a:lnSpc>
              <a:spcBef>
                <a:spcPts val="3935"/>
              </a:spcBef>
              <a:spcAft>
                <a:spcPts val="0"/>
              </a:spcAft>
              <a:buClr>
                <a:schemeClr val="dk1"/>
              </a:buClr>
              <a:buSzPts val="1969"/>
              <a:buFont typeface="Noto Sans Symbols"/>
              <a:buChar char="❖"/>
              <a:defRPr sz="197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93" name="Google Shape;93;p28"/>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94" name="Google Shape;94;p28"/>
          <p:cNvSpPr txBox="1">
            <a:spLocks noGrp="1"/>
          </p:cNvSpPr>
          <p:nvPr>
            <p:ph type="title"/>
          </p:nvPr>
        </p:nvSpPr>
        <p:spPr>
          <a:xfrm>
            <a:off x="309739" y="439118"/>
            <a:ext cx="11572522" cy="816531"/>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sz="6185">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95" name="Google Shape;95;p28"/>
          <p:cNvSpPr txBox="1">
            <a:spLocks noGrp="1"/>
          </p:cNvSpPr>
          <p:nvPr>
            <p:ph type="body" idx="2"/>
          </p:nvPr>
        </p:nvSpPr>
        <p:spPr>
          <a:xfrm>
            <a:off x="6417458" y="1714500"/>
            <a:ext cx="5464802" cy="4339828"/>
          </a:xfrm>
          <a:prstGeom prst="rect">
            <a:avLst/>
          </a:prstGeom>
          <a:solidFill>
            <a:schemeClr val="accent5"/>
          </a:solidFill>
          <a:ln>
            <a:noFill/>
          </a:ln>
        </p:spPr>
        <p:txBody>
          <a:bodyPr spcFirstLastPara="1" wrap="square" lIns="91425" tIns="45700" rIns="91425" bIns="45700" anchor="t"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53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25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53695" algn="l" rtl="0">
              <a:lnSpc>
                <a:spcPct val="100000"/>
              </a:lnSpc>
              <a:spcBef>
                <a:spcPts val="3935"/>
              </a:spcBef>
              <a:spcAft>
                <a:spcPts val="0"/>
              </a:spcAft>
              <a:buClr>
                <a:schemeClr val="lt1"/>
              </a:buClr>
              <a:buSzPts val="1969"/>
              <a:buFont typeface="Noto Sans Symbols"/>
              <a:buChar char="❖"/>
              <a:defRPr sz="197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White Main + Supporting Slide">
  <p:cSld name="White Main + Supporting Slide">
    <p:spTree>
      <p:nvGrpSpPr>
        <p:cNvPr id="1" name="Shape 96"/>
        <p:cNvGrpSpPr/>
        <p:nvPr/>
      </p:nvGrpSpPr>
      <p:grpSpPr>
        <a:xfrm>
          <a:off x="0" y="0"/>
          <a:ext cx="0" cy="0"/>
          <a:chOff x="0" y="0"/>
          <a:chExt cx="0" cy="0"/>
        </a:xfrm>
      </p:grpSpPr>
      <p:sp>
        <p:nvSpPr>
          <p:cNvPr id="97" name="Google Shape;97;p30"/>
          <p:cNvSpPr txBox="1">
            <a:spLocks noGrp="1"/>
          </p:cNvSpPr>
          <p:nvPr>
            <p:ph type="body" idx="1"/>
          </p:nvPr>
        </p:nvSpPr>
        <p:spPr>
          <a:xfrm>
            <a:off x="256163" y="2518647"/>
            <a:ext cx="4892399" cy="1820708"/>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5"/>
              </a:spcBef>
              <a:spcAft>
                <a:spcPts val="0"/>
              </a:spcAft>
              <a:buClr>
                <a:srgbClr val="001254"/>
              </a:buClr>
              <a:buSzPts val="6187"/>
              <a:buFont typeface="Trebuchet MS" panose="020B0603020202020204"/>
              <a:buNone/>
              <a:defRPr sz="6185"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98" name="Google Shape;98;p30"/>
          <p:cNvSpPr txBox="1">
            <a:spLocks noGrp="1"/>
          </p:cNvSpPr>
          <p:nvPr>
            <p:ph type="body" idx="2"/>
          </p:nvPr>
        </p:nvSpPr>
        <p:spPr>
          <a:xfrm>
            <a:off x="6149576" y="1500188"/>
            <a:ext cx="5732684" cy="3857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379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309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53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99" name="Google Shape;99;p30"/>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
        <p:cNvGrpSpPr/>
        <p:nvPr/>
      </p:nvGrpSpPr>
      <p:grpSpPr>
        <a:xfrm>
          <a:off x="0" y="0"/>
          <a:ext cx="0" cy="0"/>
          <a:chOff x="0" y="0"/>
          <a:chExt cx="0" cy="0"/>
        </a:xfrm>
      </p:grpSpPr>
      <p:sp>
        <p:nvSpPr>
          <p:cNvPr id="20" name="Google Shape;20;p21"/>
          <p:cNvSpPr txBox="1">
            <a:spLocks noGrp="1"/>
          </p:cNvSpPr>
          <p:nvPr>
            <p:ph type="ctrTitle"/>
          </p:nvPr>
        </p:nvSpPr>
        <p:spPr>
          <a:xfrm>
            <a:off x="1040524" y="1001496"/>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7200"/>
              <a:buFont typeface="Trebuchet MS" panose="020B0603020202020204"/>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1"/>
          <p:cNvSpPr txBox="1">
            <a:spLocks noGrp="1"/>
          </p:cNvSpPr>
          <p:nvPr>
            <p:ph type="subTitle" idx="1"/>
          </p:nvPr>
        </p:nvSpPr>
        <p:spPr>
          <a:xfrm>
            <a:off x="1524000" y="2214672"/>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lt1"/>
              </a:buClr>
              <a:buSzPts val="4950"/>
              <a:buFont typeface="Arial" panose="020B0604020202020204"/>
              <a:buNone/>
              <a:defRPr sz="49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ctr" rtl="0">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ctr" rtl="0">
              <a:lnSpc>
                <a:spcPct val="90000"/>
              </a:lnSpc>
              <a:spcBef>
                <a:spcPts val="500"/>
              </a:spcBef>
              <a:spcAft>
                <a:spcPts val="0"/>
              </a:spcAft>
              <a:buClr>
                <a:schemeClr val="lt1"/>
              </a:buClr>
              <a:buSzPts val="18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ctr"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ctr"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ctr"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ctr"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ctr"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ctr"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2" name="Google Shape;22;p21"/>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4" name="Google Shape;24;p21"/>
          <p:cNvSpPr txBox="1">
            <a:spLocks noGrp="1"/>
          </p:cNvSpPr>
          <p:nvPr>
            <p:ph type="body" idx="2"/>
          </p:nvPr>
        </p:nvSpPr>
        <p:spPr>
          <a:xfrm>
            <a:off x="1913861" y="3176366"/>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panose="020B0604020202020204"/>
              <a:buNone/>
              <a:defRPr sz="3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rtl="0">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rtl="0">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rtl="0">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rtl="0">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White Main + Image Slide">
  <p:cSld name="White Main + Image Slide">
    <p:spTree>
      <p:nvGrpSpPr>
        <p:cNvPr id="1" name="Shape 100"/>
        <p:cNvGrpSpPr/>
        <p:nvPr/>
      </p:nvGrpSpPr>
      <p:grpSpPr>
        <a:xfrm>
          <a:off x="0" y="0"/>
          <a:ext cx="0" cy="0"/>
          <a:chOff x="0" y="0"/>
          <a:chExt cx="0" cy="0"/>
        </a:xfrm>
      </p:grpSpPr>
      <p:sp>
        <p:nvSpPr>
          <p:cNvPr id="101" name="Google Shape;101;p31" descr="&quot;&quot;"/>
          <p:cNvSpPr/>
          <p:nvPr/>
        </p:nvSpPr>
        <p:spPr>
          <a:xfrm>
            <a:off x="-1" y="2026899"/>
            <a:ext cx="12192001" cy="2804204"/>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66"/>
              <a:buFont typeface="Arial" panose="020B0604020202020204"/>
              <a:buNone/>
            </a:pPr>
            <a:endParaRPr sz="1265" b="0"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endParaRPr>
          </a:p>
        </p:txBody>
      </p:sp>
      <p:sp>
        <p:nvSpPr>
          <p:cNvPr id="102" name="Google Shape;102;p31"/>
          <p:cNvSpPr txBox="1">
            <a:spLocks noGrp="1"/>
          </p:cNvSpPr>
          <p:nvPr>
            <p:ph type="body" idx="1"/>
          </p:nvPr>
        </p:nvSpPr>
        <p:spPr>
          <a:xfrm>
            <a:off x="5720964" y="535782"/>
            <a:ext cx="5839837" cy="5460729"/>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398145" algn="l" rtl="0">
              <a:lnSpc>
                <a:spcPct val="100000"/>
              </a:lnSpc>
              <a:spcBef>
                <a:spcPts val="3935"/>
              </a:spcBef>
              <a:spcAft>
                <a:spcPts val="0"/>
              </a:spcAft>
              <a:buClr>
                <a:srgbClr val="7F7F7F"/>
              </a:buClr>
              <a:buSzPts val="2666"/>
              <a:buFont typeface="Arial" panose="020B0604020202020204"/>
              <a:buChar char="•"/>
              <a:defRPr sz="2665"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03" name="Google Shape;103;p31"/>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04" name="Google Shape;104;p31"/>
          <p:cNvSpPr txBox="1">
            <a:spLocks noGrp="1"/>
          </p:cNvSpPr>
          <p:nvPr>
            <p:ph type="body" idx="2"/>
          </p:nvPr>
        </p:nvSpPr>
        <p:spPr>
          <a:xfrm>
            <a:off x="309741" y="2411016"/>
            <a:ext cx="5143341" cy="203596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618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White Images + Text Slide">
  <p:cSld name="White Images + Text Slide">
    <p:spTree>
      <p:nvGrpSpPr>
        <p:cNvPr id="1" name="Shape 105"/>
        <p:cNvGrpSpPr/>
        <p:nvPr/>
      </p:nvGrpSpPr>
      <p:grpSpPr>
        <a:xfrm>
          <a:off x="0" y="0"/>
          <a:ext cx="0" cy="0"/>
          <a:chOff x="0" y="0"/>
          <a:chExt cx="0" cy="0"/>
        </a:xfrm>
      </p:grpSpPr>
      <p:sp>
        <p:nvSpPr>
          <p:cNvPr id="106" name="Google Shape;106;p33" descr="&quot;&quot;"/>
          <p:cNvSpPr/>
          <p:nvPr/>
        </p:nvSpPr>
        <p:spPr>
          <a:xfrm>
            <a:off x="840105" y="1685254"/>
            <a:ext cx="11351897" cy="805333"/>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66"/>
              <a:buFont typeface="Arial" panose="020B0604020202020204"/>
              <a:buNone/>
            </a:pPr>
            <a:endParaRPr sz="126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07" name="Google Shape;107;p33" descr="&quot;&quot;"/>
          <p:cNvSpPr/>
          <p:nvPr/>
        </p:nvSpPr>
        <p:spPr>
          <a:xfrm>
            <a:off x="840105" y="3372965"/>
            <a:ext cx="11351897" cy="805333"/>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66"/>
              <a:buFont typeface="Arial" panose="020B0604020202020204"/>
              <a:buNone/>
            </a:pPr>
            <a:endParaRPr sz="126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08" name="Google Shape;108;p33" descr="&quot;&quot;"/>
          <p:cNvSpPr/>
          <p:nvPr/>
        </p:nvSpPr>
        <p:spPr>
          <a:xfrm>
            <a:off x="840105" y="5060676"/>
            <a:ext cx="11351897" cy="805333"/>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66"/>
              <a:buFont typeface="Arial" panose="020B0604020202020204"/>
              <a:buNone/>
            </a:pPr>
            <a:endParaRPr sz="126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09" name="Google Shape;109;p33"/>
          <p:cNvSpPr txBox="1">
            <a:spLocks noGrp="1"/>
          </p:cNvSpPr>
          <p:nvPr>
            <p:ph type="body" idx="1"/>
          </p:nvPr>
        </p:nvSpPr>
        <p:spPr>
          <a:xfrm>
            <a:off x="840105" y="428625"/>
            <a:ext cx="10518458" cy="816531"/>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6185"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10" name="Google Shape;110;p33"/>
          <p:cNvSpPr>
            <a:spLocks noGrp="1"/>
          </p:cNvSpPr>
          <p:nvPr>
            <p:ph type="body" idx="2"/>
          </p:nvPr>
        </p:nvSpPr>
        <p:spPr>
          <a:xfrm>
            <a:off x="310377" y="1336201"/>
            <a:ext cx="1575575" cy="1503440"/>
          </a:xfrm>
          <a:prstGeom prst="ellipse">
            <a:avLst/>
          </a:prstGeom>
          <a:solidFill>
            <a:schemeClr val="lt1"/>
          </a:solidFill>
          <a:ln w="57150" cap="flat" cmpd="sng">
            <a:solidFill>
              <a:srgbClr val="001254"/>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253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11" name="Google Shape;111;p33"/>
          <p:cNvSpPr txBox="1">
            <a:spLocks noGrp="1"/>
          </p:cNvSpPr>
          <p:nvPr>
            <p:ph type="body" idx="3"/>
          </p:nvPr>
        </p:nvSpPr>
        <p:spPr>
          <a:xfrm>
            <a:off x="2146044" y="1666797"/>
            <a:ext cx="9736216" cy="842248"/>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412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12" name="Google Shape;112;p33"/>
          <p:cNvSpPr>
            <a:spLocks noGrp="1"/>
          </p:cNvSpPr>
          <p:nvPr>
            <p:ph type="body" idx="4"/>
          </p:nvPr>
        </p:nvSpPr>
        <p:spPr>
          <a:xfrm>
            <a:off x="305613" y="3023911"/>
            <a:ext cx="1575575" cy="1503440"/>
          </a:xfrm>
          <a:prstGeom prst="ellipse">
            <a:avLst/>
          </a:prstGeom>
          <a:solidFill>
            <a:schemeClr val="lt1"/>
          </a:solidFill>
          <a:ln w="57150" cap="flat" cmpd="sng">
            <a:solidFill>
              <a:srgbClr val="001254"/>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253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13" name="Google Shape;113;p33"/>
          <p:cNvSpPr txBox="1">
            <a:spLocks noGrp="1"/>
          </p:cNvSpPr>
          <p:nvPr>
            <p:ph type="body" idx="5"/>
          </p:nvPr>
        </p:nvSpPr>
        <p:spPr>
          <a:xfrm>
            <a:off x="2131340" y="3354507"/>
            <a:ext cx="9736216" cy="842248"/>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412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14" name="Google Shape;114;p33"/>
          <p:cNvSpPr>
            <a:spLocks noGrp="1"/>
          </p:cNvSpPr>
          <p:nvPr>
            <p:ph type="body" idx="6"/>
          </p:nvPr>
        </p:nvSpPr>
        <p:spPr>
          <a:xfrm>
            <a:off x="305613" y="4711622"/>
            <a:ext cx="1575575" cy="1503440"/>
          </a:xfrm>
          <a:prstGeom prst="ellipse">
            <a:avLst/>
          </a:prstGeom>
          <a:solidFill>
            <a:schemeClr val="lt1"/>
          </a:solidFill>
          <a:ln w="57150" cap="flat" cmpd="sng">
            <a:solidFill>
              <a:srgbClr val="001254"/>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253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15" name="Google Shape;115;p33"/>
          <p:cNvSpPr txBox="1">
            <a:spLocks noGrp="1"/>
          </p:cNvSpPr>
          <p:nvPr>
            <p:ph type="body" idx="7"/>
          </p:nvPr>
        </p:nvSpPr>
        <p:spPr>
          <a:xfrm>
            <a:off x="2131340" y="5042218"/>
            <a:ext cx="9736216" cy="842248"/>
          </a:xfrm>
          <a:prstGeom prst="rect">
            <a:avLst/>
          </a:prstGeom>
          <a:noFill/>
          <a:ln>
            <a:noFill/>
          </a:ln>
        </p:spPr>
        <p:txBody>
          <a:bodyPr spcFirstLastPara="1" wrap="square" lIns="91425" tIns="45700" rIns="91425" bIns="45700" anchor="ctr" anchorCtr="0">
            <a:noAutofit/>
          </a:bodyPr>
          <a:lstStyle>
            <a:lvl1pPr marL="457200" marR="0" lvl="0" indent="-490220" algn="l" rtl="0">
              <a:lnSpc>
                <a:spcPct val="100000"/>
              </a:lnSpc>
              <a:spcBef>
                <a:spcPts val="3935"/>
              </a:spcBef>
              <a:spcAft>
                <a:spcPts val="0"/>
              </a:spcAft>
              <a:buClr>
                <a:schemeClr val="lt1"/>
              </a:buClr>
              <a:buSzPts val="4125"/>
              <a:buFont typeface="Calibri" panose="020F0502020204030204"/>
              <a:buChar char="→"/>
              <a:defRPr sz="412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16" name="Google Shape;116;p33"/>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117"/>
        <p:cNvGrpSpPr/>
        <p:nvPr/>
      </p:nvGrpSpPr>
      <p:grpSpPr>
        <a:xfrm>
          <a:off x="0" y="0"/>
          <a:ext cx="0" cy="0"/>
          <a:chOff x="0" y="0"/>
          <a:chExt cx="0" cy="0"/>
        </a:xfrm>
      </p:grpSpPr>
      <p:sp>
        <p:nvSpPr>
          <p:cNvPr id="118" name="Google Shape;118;p34"/>
          <p:cNvSpPr txBox="1">
            <a:spLocks noGrp="1"/>
          </p:cNvSpPr>
          <p:nvPr>
            <p:ph type="body" idx="1"/>
          </p:nvPr>
        </p:nvSpPr>
        <p:spPr>
          <a:xfrm>
            <a:off x="836771" y="441485"/>
            <a:ext cx="10518458" cy="816531"/>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6185"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19" name="Google Shape;119;p34"/>
          <p:cNvSpPr txBox="1">
            <a:spLocks noGrp="1"/>
          </p:cNvSpPr>
          <p:nvPr>
            <p:ph type="body" idx="2"/>
          </p:nvPr>
        </p:nvSpPr>
        <p:spPr>
          <a:xfrm>
            <a:off x="309739" y="1467883"/>
            <a:ext cx="5813049" cy="4532868"/>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100000"/>
              </a:lnSpc>
              <a:spcBef>
                <a:spcPts val="3935"/>
              </a:spcBef>
              <a:spcAft>
                <a:spcPts val="0"/>
              </a:spcAft>
              <a:buClr>
                <a:srgbClr val="7F7F7F"/>
              </a:buClr>
              <a:buSzPts val="2250"/>
              <a:buFont typeface="Trebuchet MS" panose="020B0603020202020204"/>
              <a:buNone/>
              <a:defRPr sz="225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5C6670"/>
              </a:buClr>
              <a:buSzPts val="2812"/>
              <a:buFont typeface="Trebuchet MS" panose="020B0603020202020204"/>
              <a:buNone/>
              <a:defRPr sz="281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5C6670"/>
              </a:buClr>
              <a:buSzPts val="2812"/>
              <a:buFont typeface="Trebuchet MS" panose="020B0603020202020204"/>
              <a:buNone/>
              <a:defRPr sz="281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5C6670"/>
              </a:buClr>
              <a:buSzPts val="2812"/>
              <a:buFont typeface="Trebuchet MS" panose="020B0603020202020204"/>
              <a:buNone/>
              <a:defRPr sz="281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5C6670"/>
              </a:buClr>
              <a:buSzPts val="2812"/>
              <a:buFont typeface="Trebuchet MS" panose="020B0603020202020204"/>
              <a:buNone/>
              <a:defRPr sz="2810" b="0" i="1"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20" name="Google Shape;120;p34"/>
          <p:cNvSpPr txBox="1">
            <a:spLocks noGrp="1"/>
          </p:cNvSpPr>
          <p:nvPr>
            <p:ph type="body" idx="3"/>
          </p:nvPr>
        </p:nvSpPr>
        <p:spPr>
          <a:xfrm>
            <a:off x="6765706" y="1485188"/>
            <a:ext cx="5116555" cy="451556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379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309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53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21" name="Google Shape;121;p34"/>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White Questions Slide 1">
  <p:cSld name="White Questions Slide 1">
    <p:spTree>
      <p:nvGrpSpPr>
        <p:cNvPr id="1" name="Shape 122"/>
        <p:cNvGrpSpPr/>
        <p:nvPr/>
      </p:nvGrpSpPr>
      <p:grpSpPr>
        <a:xfrm>
          <a:off x="0" y="0"/>
          <a:ext cx="0" cy="0"/>
          <a:chOff x="0" y="0"/>
          <a:chExt cx="0" cy="0"/>
        </a:xfrm>
      </p:grpSpPr>
      <p:pic>
        <p:nvPicPr>
          <p:cNvPr id="123" name="Google Shape;123;p35"/>
          <p:cNvPicPr preferRelativeResize="0"/>
          <p:nvPr/>
        </p:nvPicPr>
        <p:blipFill rotWithShape="1">
          <a:blip r:embed="rId2"/>
          <a:srcRect/>
          <a:stretch>
            <a:fillRect/>
          </a:stretch>
        </p:blipFill>
        <p:spPr>
          <a:xfrm>
            <a:off x="308600" y="176806"/>
            <a:ext cx="6319883" cy="6198991"/>
          </a:xfrm>
          <a:prstGeom prst="rect">
            <a:avLst/>
          </a:prstGeom>
          <a:noFill/>
          <a:ln>
            <a:noFill/>
          </a:ln>
        </p:spPr>
      </p:pic>
      <p:sp>
        <p:nvSpPr>
          <p:cNvPr id="124" name="Google Shape;124;p35"/>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sz="8085">
                <a:solidFill>
                  <a:schemeClr val="dk2"/>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25" name="Google Shape;125;p35"/>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White Questions Slide 2">
  <p:cSld name="White Questions Slide 2">
    <p:spTree>
      <p:nvGrpSpPr>
        <p:cNvPr id="1" name="Shape 126"/>
        <p:cNvGrpSpPr/>
        <p:nvPr/>
      </p:nvGrpSpPr>
      <p:grpSpPr>
        <a:xfrm>
          <a:off x="0" y="0"/>
          <a:ext cx="0" cy="0"/>
          <a:chOff x="0" y="0"/>
          <a:chExt cx="0" cy="0"/>
        </a:xfrm>
      </p:grpSpPr>
      <p:sp>
        <p:nvSpPr>
          <p:cNvPr id="127" name="Google Shape;127;p36"/>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28" name="Google Shape;128;p36" descr="Help"/>
          <p:cNvPicPr preferRelativeResize="0"/>
          <p:nvPr/>
        </p:nvPicPr>
        <p:blipFill rotWithShape="1">
          <a:blip r:embed="rId2"/>
          <a:srcRect/>
          <a:stretch>
            <a:fillRect/>
          </a:stretch>
        </p:blipFill>
        <p:spPr>
          <a:xfrm>
            <a:off x="416892" y="964406"/>
            <a:ext cx="4929037" cy="4929188"/>
          </a:xfrm>
          <a:prstGeom prst="rect">
            <a:avLst/>
          </a:prstGeom>
          <a:noFill/>
          <a:ln>
            <a:noFill/>
          </a:ln>
        </p:spPr>
      </p:pic>
      <p:sp>
        <p:nvSpPr>
          <p:cNvPr id="129" name="Google Shape;129;p36"/>
          <p:cNvSpPr txBox="1">
            <a:spLocks noGrp="1"/>
          </p:cNvSpPr>
          <p:nvPr>
            <p:ph type="body" idx="1"/>
          </p:nvPr>
        </p:nvSpPr>
        <p:spPr>
          <a:xfrm>
            <a:off x="5723344" y="2721579"/>
            <a:ext cx="5534301" cy="1414842"/>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8435"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White Chat Slide">
  <p:cSld name="White Chat Slide">
    <p:spTree>
      <p:nvGrpSpPr>
        <p:cNvPr id="1" name="Shape 130"/>
        <p:cNvGrpSpPr/>
        <p:nvPr/>
      </p:nvGrpSpPr>
      <p:grpSpPr>
        <a:xfrm>
          <a:off x="0" y="0"/>
          <a:ext cx="0" cy="0"/>
          <a:chOff x="0" y="0"/>
          <a:chExt cx="0" cy="0"/>
        </a:xfrm>
      </p:grpSpPr>
      <p:sp>
        <p:nvSpPr>
          <p:cNvPr id="131" name="Google Shape;131;p37"/>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sz="8085">
                <a:solidFill>
                  <a:schemeClr val="dk2"/>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32" name="Google Shape;132;p37"/>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33" name="Google Shape;133;p37" descr="Chat"/>
          <p:cNvPicPr preferRelativeResize="0"/>
          <p:nvPr/>
        </p:nvPicPr>
        <p:blipFill rotWithShape="1">
          <a:blip r:embed="rId2"/>
          <a:srcRect/>
          <a:stretch>
            <a:fillRect/>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White Questions Slide 2">
  <p:cSld name="White Questions Slide 2 2">
    <p:spTree>
      <p:nvGrpSpPr>
        <p:cNvPr id="1" name="Shape 134"/>
        <p:cNvGrpSpPr/>
        <p:nvPr/>
      </p:nvGrpSpPr>
      <p:grpSpPr>
        <a:xfrm>
          <a:off x="0" y="0"/>
          <a:ext cx="0" cy="0"/>
          <a:chOff x="0" y="0"/>
          <a:chExt cx="0" cy="0"/>
        </a:xfrm>
      </p:grpSpPr>
      <p:sp>
        <p:nvSpPr>
          <p:cNvPr id="135" name="Google Shape;135;p38"/>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36" name="Google Shape;136;p38" descr="Help"/>
          <p:cNvPicPr preferRelativeResize="0"/>
          <p:nvPr/>
        </p:nvPicPr>
        <p:blipFill rotWithShape="1">
          <a:blip r:embed="rId2"/>
          <a:srcRect/>
          <a:stretch>
            <a:fillRect/>
          </a:stretch>
        </p:blipFill>
        <p:spPr>
          <a:xfrm>
            <a:off x="416892" y="964406"/>
            <a:ext cx="4929037" cy="4929188"/>
          </a:xfrm>
          <a:prstGeom prst="rect">
            <a:avLst/>
          </a:prstGeom>
          <a:noFill/>
          <a:ln>
            <a:noFill/>
          </a:ln>
        </p:spPr>
      </p:pic>
      <p:sp>
        <p:nvSpPr>
          <p:cNvPr id="137" name="Google Shape;137;p38"/>
          <p:cNvSpPr txBox="1">
            <a:spLocks noGrp="1"/>
          </p:cNvSpPr>
          <p:nvPr>
            <p:ph type="body" idx="1"/>
          </p:nvPr>
        </p:nvSpPr>
        <p:spPr>
          <a:xfrm>
            <a:off x="5723344" y="2721579"/>
            <a:ext cx="5534301" cy="1414842"/>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8435"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White Chat Slide">
  <p:cSld name="White Chat Slide 2">
    <p:spTree>
      <p:nvGrpSpPr>
        <p:cNvPr id="1" name="Shape 138"/>
        <p:cNvGrpSpPr/>
        <p:nvPr/>
      </p:nvGrpSpPr>
      <p:grpSpPr>
        <a:xfrm>
          <a:off x="0" y="0"/>
          <a:ext cx="0" cy="0"/>
          <a:chOff x="0" y="0"/>
          <a:chExt cx="0" cy="0"/>
        </a:xfrm>
      </p:grpSpPr>
      <p:sp>
        <p:nvSpPr>
          <p:cNvPr id="139" name="Google Shape;139;p39"/>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sz="8085">
                <a:solidFill>
                  <a:schemeClr val="dk2"/>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40" name="Google Shape;140;p39"/>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41" name="Google Shape;141;p39" descr="Chat"/>
          <p:cNvPicPr preferRelativeResize="0"/>
          <p:nvPr/>
        </p:nvPicPr>
        <p:blipFill rotWithShape="1">
          <a:blip r:embed="rId2"/>
          <a:srcRect/>
          <a:stretch>
            <a:fillRect/>
          </a:stretch>
        </p:blipFill>
        <p:spPr>
          <a:xfrm>
            <a:off x="-226026" y="107156"/>
            <a:ext cx="6589909" cy="659011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White Contact Info Slide">
  <p:cSld name="White Contact Info Slide">
    <p:spTree>
      <p:nvGrpSpPr>
        <p:cNvPr id="1" name="Shape 142"/>
        <p:cNvGrpSpPr/>
        <p:nvPr/>
      </p:nvGrpSpPr>
      <p:grpSpPr>
        <a:xfrm>
          <a:off x="0" y="0"/>
          <a:ext cx="0" cy="0"/>
          <a:chOff x="0" y="0"/>
          <a:chExt cx="0" cy="0"/>
        </a:xfrm>
      </p:grpSpPr>
      <p:sp>
        <p:nvSpPr>
          <p:cNvPr id="143" name="Google Shape;143;p40"/>
          <p:cNvSpPr txBox="1">
            <a:spLocks noGrp="1"/>
          </p:cNvSpPr>
          <p:nvPr>
            <p:ph type="title"/>
          </p:nvPr>
        </p:nvSpPr>
        <p:spPr>
          <a:xfrm>
            <a:off x="595312" y="443627"/>
            <a:ext cx="11001375" cy="816531"/>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44" name="Google Shape;144;p40"/>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45" name="Google Shape;145;p40"/>
          <p:cNvSpPr txBox="1">
            <a:spLocks noGrp="1"/>
          </p:cNvSpPr>
          <p:nvPr>
            <p:ph type="body" idx="1"/>
          </p:nvPr>
        </p:nvSpPr>
        <p:spPr>
          <a:xfrm>
            <a:off x="595313" y="1500188"/>
            <a:ext cx="11001375" cy="3857624"/>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400"/>
              <a:buFont typeface="Arial" panose="020B0604020202020204"/>
              <a:buNone/>
              <a:defRPr sz="337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White Thank You">
  <p:cSld name="White Thank You">
    <p:spTree>
      <p:nvGrpSpPr>
        <p:cNvPr id="1" name="Shape 146"/>
        <p:cNvGrpSpPr/>
        <p:nvPr/>
      </p:nvGrpSpPr>
      <p:grpSpPr>
        <a:xfrm>
          <a:off x="0" y="0"/>
          <a:ext cx="0" cy="0"/>
          <a:chOff x="0" y="0"/>
          <a:chExt cx="0" cy="0"/>
        </a:xfrm>
      </p:grpSpPr>
      <p:sp>
        <p:nvSpPr>
          <p:cNvPr id="147" name="Google Shape;147;p41"/>
          <p:cNvSpPr txBox="1">
            <a:spLocks noGrp="1"/>
          </p:cNvSpPr>
          <p:nvPr>
            <p:ph type="title"/>
          </p:nvPr>
        </p:nvSpPr>
        <p:spPr>
          <a:xfrm>
            <a:off x="595312" y="2615841"/>
            <a:ext cx="11001375" cy="1626319"/>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sz="675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48" name="Google Shape;148;p41"/>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5"/>
        <p:cNvGrpSpPr/>
        <p:nvPr/>
      </p:nvGrpSpPr>
      <p:grpSpPr>
        <a:xfrm>
          <a:off x="0" y="0"/>
          <a:ext cx="0" cy="0"/>
          <a:chOff x="0" y="0"/>
          <a:chExt cx="0" cy="0"/>
        </a:xfrm>
      </p:grpSpPr>
      <p:sp>
        <p:nvSpPr>
          <p:cNvPr id="26" name="Google Shape;26;p7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7" name="Google Shape;27;p71"/>
          <p:cNvSpPr txBox="1">
            <a:spLocks noGrp="1"/>
          </p:cNvSpPr>
          <p:nvPr>
            <p:ph type="body" idx="1"/>
          </p:nvPr>
        </p:nvSpPr>
        <p:spPr>
          <a:xfrm>
            <a:off x="838200" y="1955502"/>
            <a:ext cx="10515600" cy="3857624"/>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3375"/>
              <a:buFont typeface="Arial" panose="020B0604020202020204"/>
              <a:buNone/>
              <a:defRPr sz="337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lt1"/>
              </a:buClr>
              <a:buSzPts val="2000"/>
              <a:buFont typeface="Arial" panose="020B0604020202020204"/>
              <a:buChar char="•"/>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8" name="Google Shape;28;p71"/>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panose="020B060302020202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White Blank">
  <p:cSld name="White Blank">
    <p:spTree>
      <p:nvGrpSpPr>
        <p:cNvPr id="1" name="Shape 149"/>
        <p:cNvGrpSpPr/>
        <p:nvPr/>
      </p:nvGrpSpPr>
      <p:grpSpPr>
        <a:xfrm>
          <a:off x="0" y="0"/>
          <a:ext cx="0" cy="0"/>
          <a:chOff x="0" y="0"/>
          <a:chExt cx="0" cy="0"/>
        </a:xfrm>
      </p:grpSpPr>
      <p:sp>
        <p:nvSpPr>
          <p:cNvPr id="150" name="Google Shape;150;p42"/>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White Solid">
  <p:cSld name="White Solid">
    <p:spTree>
      <p:nvGrpSpPr>
        <p:cNvPr id="1" name="Shape 151"/>
        <p:cNvGrpSpPr/>
        <p:nvPr/>
      </p:nvGrpSpPr>
      <p:grpSpPr>
        <a:xfrm>
          <a:off x="0" y="0"/>
          <a:ext cx="0" cy="0"/>
          <a:chOff x="0" y="0"/>
          <a:chExt cx="0" cy="0"/>
        </a:xfrm>
      </p:grpSpPr>
      <p:sp>
        <p:nvSpPr>
          <p:cNvPr id="152" name="Google Shape;152;p43"/>
          <p:cNvSpPr/>
          <p:nvPr/>
        </p:nvSpPr>
        <p:spPr>
          <a:xfrm>
            <a:off x="0" y="6375797"/>
            <a:ext cx="12192000" cy="482203"/>
          </a:xfrm>
          <a:prstGeom prst="rect">
            <a:avLst/>
          </a:prstGeom>
          <a:solidFill>
            <a:schemeClr val="lt1"/>
          </a:solidFill>
          <a:ln>
            <a:noFill/>
          </a:ln>
        </p:spPr>
        <p:txBody>
          <a:bodyPr spcFirstLastPara="1" wrap="square" lIns="35700" tIns="35700" rIns="35700" bIns="35700" anchor="ctr" anchorCtr="0">
            <a:noAutofit/>
          </a:bodyPr>
          <a:lstStyle/>
          <a:p>
            <a:pPr marL="160655" marR="0" lvl="0" indent="0" algn="l" rtl="0">
              <a:lnSpc>
                <a:spcPct val="100000"/>
              </a:lnSpc>
              <a:spcBef>
                <a:spcPts val="0"/>
              </a:spcBef>
              <a:spcAft>
                <a:spcPts val="0"/>
              </a:spcAft>
              <a:buClr>
                <a:schemeClr val="dk1"/>
              </a:buClr>
              <a:buSzPts val="1266"/>
              <a:buFont typeface="Trebuchet MS" panose="020B0603020202020204"/>
              <a:buNone/>
            </a:pPr>
            <a:endParaRPr sz="1265"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p:txBody>
      </p:sp>
      <p:pic>
        <p:nvPicPr>
          <p:cNvPr id="153" name="Google Shape;153;p43"/>
          <p:cNvPicPr preferRelativeResize="0"/>
          <p:nvPr/>
        </p:nvPicPr>
        <p:blipFill rotWithShape="1">
          <a:blip r:embed="rId2"/>
          <a:srcRect/>
          <a:stretch>
            <a:fillRect/>
          </a:stretch>
        </p:blipFill>
        <p:spPr>
          <a:xfrm>
            <a:off x="308601" y="6466598"/>
            <a:ext cx="1776483" cy="298458"/>
          </a:xfrm>
          <a:prstGeom prst="rect">
            <a:avLst/>
          </a:prstGeom>
          <a:noFill/>
          <a:ln>
            <a:noFill/>
          </a:ln>
        </p:spPr>
      </p:pic>
      <p:sp>
        <p:nvSpPr>
          <p:cNvPr id="154" name="Google Shape;154;p43"/>
          <p:cNvSpPr txBox="1">
            <a:spLocks noGrp="1"/>
          </p:cNvSpPr>
          <p:nvPr>
            <p:ph type="sldNum" idx="12"/>
          </p:nvPr>
        </p:nvSpPr>
        <p:spPr>
          <a:xfrm>
            <a:off x="9870563" y="6434398"/>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155"/>
        <p:cNvGrpSpPr/>
        <p:nvPr/>
      </p:nvGrpSpPr>
      <p:grpSpPr>
        <a:xfrm>
          <a:off x="0" y="0"/>
          <a:ext cx="0" cy="0"/>
          <a:chOff x="0" y="0"/>
          <a:chExt cx="0" cy="0"/>
        </a:xfrm>
      </p:grpSpPr>
      <p:sp>
        <p:nvSpPr>
          <p:cNvPr id="156" name="Google Shape;156;p44"/>
          <p:cNvSpPr txBox="1">
            <a:spLocks noGrp="1"/>
          </p:cNvSpPr>
          <p:nvPr>
            <p:ph type="title"/>
          </p:nvPr>
        </p:nvSpPr>
        <p:spPr>
          <a:xfrm>
            <a:off x="837903" y="642937"/>
            <a:ext cx="10516196" cy="813039"/>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400"/>
              <a:buNone/>
              <a:defRPr sz="422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57" name="Google Shape;157;p44"/>
          <p:cNvSpPr txBox="1">
            <a:spLocks noGrp="1"/>
          </p:cNvSpPr>
          <p:nvPr>
            <p:ph type="body" idx="1"/>
          </p:nvPr>
        </p:nvSpPr>
        <p:spPr>
          <a:xfrm>
            <a:off x="837903" y="1714500"/>
            <a:ext cx="10516196" cy="4234815"/>
          </a:xfrm>
          <a:prstGeom prst="rect">
            <a:avLst/>
          </a:prstGeom>
          <a:noFill/>
          <a:ln>
            <a:noFill/>
          </a:ln>
        </p:spPr>
        <p:txBody>
          <a:bodyPr spcFirstLastPara="1" wrap="square" lIns="91425" tIns="45700" rIns="91425" bIns="45700" anchor="t" anchorCtr="0">
            <a:noAutofit/>
          </a:bodyPr>
          <a:lstStyle>
            <a:lvl1pPr marL="457200" marR="0" lvl="0" indent="-389255" algn="l" rtl="0">
              <a:lnSpc>
                <a:spcPct val="100000"/>
              </a:lnSpc>
              <a:spcBef>
                <a:spcPts val="540"/>
              </a:spcBef>
              <a:spcAft>
                <a:spcPts val="0"/>
              </a:spcAft>
              <a:buClr>
                <a:schemeClr val="dk1"/>
              </a:buClr>
              <a:buSzPts val="2531"/>
              <a:buFont typeface="Arial" panose="020B0604020202020204"/>
              <a:buChar char="•"/>
              <a:defRPr sz="253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5915" algn="l" rtl="0">
              <a:lnSpc>
                <a:spcPct val="100000"/>
              </a:lnSpc>
              <a:spcBef>
                <a:spcPts val="540"/>
              </a:spcBef>
              <a:spcAft>
                <a:spcPts val="0"/>
              </a:spcAft>
              <a:buClr>
                <a:schemeClr val="dk1"/>
              </a:buClr>
              <a:buSzPts val="1688"/>
              <a:buFont typeface="Noto Sans Symbols"/>
              <a:buChar char="⮚"/>
              <a:defRPr sz="22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22580" algn="l" rtl="0">
              <a:lnSpc>
                <a:spcPct val="100000"/>
              </a:lnSpc>
              <a:spcBef>
                <a:spcPts val="540"/>
              </a:spcBef>
              <a:spcAft>
                <a:spcPts val="0"/>
              </a:spcAft>
              <a:buClr>
                <a:schemeClr val="dk1"/>
              </a:buClr>
              <a:buSzPts val="1477"/>
              <a:buFont typeface="Noto Sans Symbols"/>
              <a:buChar char="▪"/>
              <a:defRPr sz="197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35915" algn="l" rtl="0">
              <a:lnSpc>
                <a:spcPct val="100000"/>
              </a:lnSpc>
              <a:spcBef>
                <a:spcPts val="540"/>
              </a:spcBef>
              <a:spcAft>
                <a:spcPts val="0"/>
              </a:spcAft>
              <a:buClr>
                <a:schemeClr val="dk1"/>
              </a:buClr>
              <a:buSzPts val="1687"/>
              <a:buFont typeface="Arial" panose="020B0604020202020204"/>
              <a:buChar char="•"/>
              <a:defRPr sz="168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18135" algn="l" rtl="0">
              <a:lnSpc>
                <a:spcPct val="100000"/>
              </a:lnSpc>
              <a:spcBef>
                <a:spcPts val="540"/>
              </a:spcBef>
              <a:spcAft>
                <a:spcPts val="0"/>
              </a:spcAft>
              <a:buClr>
                <a:srgbClr val="5C6670"/>
              </a:buClr>
              <a:buSzPts val="1406"/>
              <a:buFont typeface="Arial" panose="020B0604020202020204"/>
              <a:buChar char="•"/>
              <a:defRPr sz="1405"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58" name="Google Shape;158;p44"/>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59"/>
        <p:cNvGrpSpPr/>
        <p:nvPr/>
      </p:nvGrpSpPr>
      <p:grpSpPr>
        <a:xfrm>
          <a:off x="0" y="0"/>
          <a:ext cx="0" cy="0"/>
          <a:chOff x="0" y="0"/>
          <a:chExt cx="0" cy="0"/>
        </a:xfrm>
      </p:grpSpPr>
      <p:sp>
        <p:nvSpPr>
          <p:cNvPr id="160" name="Google Shape;160;p45"/>
          <p:cNvSpPr txBox="1">
            <a:spLocks noGrp="1"/>
          </p:cNvSpPr>
          <p:nvPr>
            <p:ph type="title"/>
          </p:nvPr>
        </p:nvSpPr>
        <p:spPr>
          <a:xfrm>
            <a:off x="487680" y="295683"/>
            <a:ext cx="11216640" cy="796518"/>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400"/>
              <a:buFont typeface="Arial" panose="020B0604020202020204"/>
              <a:buNone/>
              <a:defRPr sz="2800" b="0" i="0" u="none" strike="noStrike" cap="none">
                <a:solidFill>
                  <a:schemeClr val="accent2"/>
                </a:solidFill>
                <a:latin typeface="Arial" panose="020B0604020202020204"/>
                <a:ea typeface="Arial" panose="020B0604020202020204"/>
                <a:cs typeface="Arial" panose="020B0604020202020204"/>
                <a:sym typeface="Arial" panose="020B0604020202020204"/>
              </a:defRPr>
            </a:lvl1pPr>
            <a:lvl2pPr lvl="1" algn="l">
              <a:lnSpc>
                <a:spcPct val="100000"/>
              </a:lnSpc>
              <a:spcBef>
                <a:spcPts val="0"/>
              </a:spcBef>
              <a:spcAft>
                <a:spcPts val="0"/>
              </a:spcAft>
              <a:buClr>
                <a:srgbClr val="FFFFFF"/>
              </a:buClr>
              <a:buSzPts val="1400"/>
              <a:buFont typeface="Trebuchet MS" panose="020B0603020202020204"/>
              <a:buNone/>
              <a:defRPr sz="1800"/>
            </a:lvl2pPr>
            <a:lvl3pPr lvl="2" algn="l">
              <a:lnSpc>
                <a:spcPct val="100000"/>
              </a:lnSpc>
              <a:spcBef>
                <a:spcPts val="0"/>
              </a:spcBef>
              <a:spcAft>
                <a:spcPts val="0"/>
              </a:spcAft>
              <a:buClr>
                <a:srgbClr val="FFFFFF"/>
              </a:buClr>
              <a:buSzPts val="1400"/>
              <a:buFont typeface="Trebuchet MS" panose="020B0603020202020204"/>
              <a:buNone/>
              <a:defRPr sz="1800"/>
            </a:lvl3pPr>
            <a:lvl4pPr lvl="3" algn="l">
              <a:lnSpc>
                <a:spcPct val="100000"/>
              </a:lnSpc>
              <a:spcBef>
                <a:spcPts val="0"/>
              </a:spcBef>
              <a:spcAft>
                <a:spcPts val="0"/>
              </a:spcAft>
              <a:buClr>
                <a:srgbClr val="FFFFFF"/>
              </a:buClr>
              <a:buSzPts val="1400"/>
              <a:buFont typeface="Trebuchet MS" panose="020B0603020202020204"/>
              <a:buNone/>
              <a:defRPr sz="1800"/>
            </a:lvl4pPr>
            <a:lvl5pPr lvl="4" algn="l">
              <a:lnSpc>
                <a:spcPct val="100000"/>
              </a:lnSpc>
              <a:spcBef>
                <a:spcPts val="0"/>
              </a:spcBef>
              <a:spcAft>
                <a:spcPts val="0"/>
              </a:spcAft>
              <a:buClr>
                <a:srgbClr val="FFFFFF"/>
              </a:buClr>
              <a:buSzPts val="1400"/>
              <a:buFont typeface="Trebuchet MS" panose="020B0603020202020204"/>
              <a:buNone/>
              <a:defRPr sz="1800"/>
            </a:lvl5pPr>
            <a:lvl6pPr lvl="5" algn="l">
              <a:lnSpc>
                <a:spcPct val="100000"/>
              </a:lnSpc>
              <a:spcBef>
                <a:spcPts val="0"/>
              </a:spcBef>
              <a:spcAft>
                <a:spcPts val="0"/>
              </a:spcAft>
              <a:buClr>
                <a:srgbClr val="FFFFFF"/>
              </a:buClr>
              <a:buSzPts val="1400"/>
              <a:buFont typeface="Trebuchet MS" panose="020B0603020202020204"/>
              <a:buNone/>
              <a:defRPr sz="1800"/>
            </a:lvl6pPr>
            <a:lvl7pPr lvl="6" algn="l">
              <a:lnSpc>
                <a:spcPct val="100000"/>
              </a:lnSpc>
              <a:spcBef>
                <a:spcPts val="0"/>
              </a:spcBef>
              <a:spcAft>
                <a:spcPts val="0"/>
              </a:spcAft>
              <a:buClr>
                <a:srgbClr val="FFFFFF"/>
              </a:buClr>
              <a:buSzPts val="1400"/>
              <a:buFont typeface="Trebuchet MS" panose="020B0603020202020204"/>
              <a:buNone/>
              <a:defRPr sz="1800"/>
            </a:lvl7pPr>
            <a:lvl8pPr lvl="7" algn="l">
              <a:lnSpc>
                <a:spcPct val="100000"/>
              </a:lnSpc>
              <a:spcBef>
                <a:spcPts val="0"/>
              </a:spcBef>
              <a:spcAft>
                <a:spcPts val="0"/>
              </a:spcAft>
              <a:buClr>
                <a:srgbClr val="FFFFFF"/>
              </a:buClr>
              <a:buSzPts val="1400"/>
              <a:buFont typeface="Trebuchet MS" panose="020B0603020202020204"/>
              <a:buNone/>
              <a:defRPr sz="1800"/>
            </a:lvl8pPr>
            <a:lvl9pPr lvl="8" algn="l">
              <a:lnSpc>
                <a:spcPct val="100000"/>
              </a:lnSpc>
              <a:spcBef>
                <a:spcPts val="0"/>
              </a:spcBef>
              <a:spcAft>
                <a:spcPts val="0"/>
              </a:spcAft>
              <a:buClr>
                <a:srgbClr val="FFFFFF"/>
              </a:buClr>
              <a:buSzPts val="1400"/>
              <a:buFont typeface="Trebuchet MS" panose="020B0603020202020204"/>
              <a:buNone/>
              <a:defRPr sz="1800"/>
            </a:lvl9pPr>
          </a:lstStyle>
          <a:p>
            <a:endParaRPr/>
          </a:p>
        </p:txBody>
      </p:sp>
      <p:sp>
        <p:nvSpPr>
          <p:cNvPr id="161" name="Google Shape;161;p45"/>
          <p:cNvSpPr/>
          <p:nvPr/>
        </p:nvSpPr>
        <p:spPr>
          <a:xfrm>
            <a:off x="0" y="6375797"/>
            <a:ext cx="12192000" cy="482203"/>
          </a:xfrm>
          <a:prstGeom prst="rect">
            <a:avLst/>
          </a:prstGeom>
          <a:solidFill>
            <a:schemeClr val="accent2"/>
          </a:solidFill>
          <a:ln>
            <a:noFill/>
          </a:ln>
        </p:spPr>
        <p:txBody>
          <a:bodyPr spcFirstLastPara="1" wrap="square" lIns="35700" tIns="35700" rIns="35700" bIns="35700" anchor="ctr" anchorCtr="0">
            <a:noAutofit/>
          </a:bodyPr>
          <a:lstStyle/>
          <a:p>
            <a:pPr marL="160655" marR="0" lvl="0" indent="0" algn="l" rtl="0">
              <a:lnSpc>
                <a:spcPct val="100000"/>
              </a:lnSpc>
              <a:spcBef>
                <a:spcPts val="0"/>
              </a:spcBef>
              <a:spcAft>
                <a:spcPts val="0"/>
              </a:spcAft>
              <a:buClr>
                <a:schemeClr val="dk1"/>
              </a:buClr>
              <a:buSzPts val="1266"/>
              <a:buFont typeface="Trebuchet MS" panose="020B0603020202020204"/>
              <a:buNone/>
            </a:pPr>
            <a:endParaRPr sz="1265"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p:txBody>
      </p:sp>
      <p:pic>
        <p:nvPicPr>
          <p:cNvPr id="162" name="Google Shape;162;p45"/>
          <p:cNvPicPr preferRelativeResize="0"/>
          <p:nvPr/>
        </p:nvPicPr>
        <p:blipFill rotWithShape="1">
          <a:blip r:embed="rId2"/>
          <a:srcRect/>
          <a:stretch>
            <a:fillRect/>
          </a:stretch>
        </p:blipFill>
        <p:spPr>
          <a:xfrm>
            <a:off x="325172" y="6466598"/>
            <a:ext cx="1743341" cy="298458"/>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163"/>
        <p:cNvGrpSpPr/>
        <p:nvPr/>
      </p:nvGrpSpPr>
      <p:grpSpPr>
        <a:xfrm>
          <a:off x="0" y="0"/>
          <a:ext cx="0" cy="0"/>
          <a:chOff x="0" y="0"/>
          <a:chExt cx="0" cy="0"/>
        </a:xfrm>
      </p:grpSpPr>
      <p:sp>
        <p:nvSpPr>
          <p:cNvPr id="164" name="Google Shape;164;p46"/>
          <p:cNvSpPr txBox="1">
            <a:spLocks noGrp="1"/>
          </p:cNvSpPr>
          <p:nvPr>
            <p:ph type="body" idx="1"/>
          </p:nvPr>
        </p:nvSpPr>
        <p:spPr>
          <a:xfrm>
            <a:off x="469900" y="1665291"/>
            <a:ext cx="9348787" cy="463391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65" name="Google Shape;165;p46"/>
          <p:cNvSpPr txBox="1">
            <a:spLocks noGrp="1"/>
          </p:cNvSpPr>
          <p:nvPr>
            <p:ph type="body" idx="2"/>
          </p:nvPr>
        </p:nvSpPr>
        <p:spPr>
          <a:xfrm>
            <a:off x="469901" y="736688"/>
            <a:ext cx="11252200" cy="757255"/>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3935"/>
              </a:spcBef>
              <a:spcAft>
                <a:spcPts val="0"/>
              </a:spcAft>
              <a:buClr>
                <a:srgbClr val="575757"/>
              </a:buClr>
              <a:buSzPts val="1999"/>
              <a:buFont typeface="Trebuchet MS" panose="020B0603020202020204"/>
              <a:buNone/>
              <a:defRPr sz="2000" b="0" i="0" u="none" strike="noStrike" cap="none">
                <a:solidFill>
                  <a:srgbClr val="575757"/>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66" name="Google Shape;166;p46"/>
          <p:cNvSpPr txBox="1">
            <a:spLocks noGrp="1"/>
          </p:cNvSpPr>
          <p:nvPr>
            <p:ph type="title"/>
          </p:nvPr>
        </p:nvSpPr>
        <p:spPr>
          <a:xfrm>
            <a:off x="469901" y="402586"/>
            <a:ext cx="11252200" cy="69850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001254"/>
              </a:buClr>
              <a:buSzPts val="1400"/>
              <a:buFont typeface="Trebuchet MS" panose="020B0603020202020204"/>
              <a:buNone/>
              <a:defRPr sz="2000"/>
            </a:lvl1pPr>
            <a:lvl2pPr lvl="1" algn="ctr">
              <a:lnSpc>
                <a:spcPct val="100000"/>
              </a:lnSpc>
              <a:spcBef>
                <a:spcPts val="0"/>
              </a:spcBef>
              <a:spcAft>
                <a:spcPts val="0"/>
              </a:spcAft>
              <a:buClr>
                <a:srgbClr val="FFFFFF"/>
              </a:buClr>
              <a:buSzPts val="1400"/>
              <a:buFont typeface="Trebuchet MS" panose="020B0603020202020204"/>
              <a:buNone/>
              <a:defRPr/>
            </a:lvl2pPr>
            <a:lvl3pPr lvl="2" algn="ctr">
              <a:lnSpc>
                <a:spcPct val="100000"/>
              </a:lnSpc>
              <a:spcBef>
                <a:spcPts val="0"/>
              </a:spcBef>
              <a:spcAft>
                <a:spcPts val="0"/>
              </a:spcAft>
              <a:buClr>
                <a:srgbClr val="FFFFFF"/>
              </a:buClr>
              <a:buSzPts val="1400"/>
              <a:buFont typeface="Trebuchet MS" panose="020B0603020202020204"/>
              <a:buNone/>
              <a:defRPr/>
            </a:lvl3pPr>
            <a:lvl4pPr lvl="3" algn="ctr">
              <a:lnSpc>
                <a:spcPct val="100000"/>
              </a:lnSpc>
              <a:spcBef>
                <a:spcPts val="0"/>
              </a:spcBef>
              <a:spcAft>
                <a:spcPts val="0"/>
              </a:spcAft>
              <a:buClr>
                <a:srgbClr val="FFFFFF"/>
              </a:buClr>
              <a:buSzPts val="1400"/>
              <a:buFont typeface="Trebuchet MS" panose="020B0603020202020204"/>
              <a:buNone/>
              <a:defRPr/>
            </a:lvl4pPr>
            <a:lvl5pPr lvl="4" algn="ctr">
              <a:lnSpc>
                <a:spcPct val="100000"/>
              </a:lnSpc>
              <a:spcBef>
                <a:spcPts val="0"/>
              </a:spcBef>
              <a:spcAft>
                <a:spcPts val="0"/>
              </a:spcAft>
              <a:buClr>
                <a:srgbClr val="FFFFFF"/>
              </a:buClr>
              <a:buSzPts val="1400"/>
              <a:buFont typeface="Trebuchet MS" panose="020B0603020202020204"/>
              <a:buNone/>
              <a:defRPr/>
            </a:lvl5pPr>
            <a:lvl6pPr lvl="5" algn="ctr">
              <a:lnSpc>
                <a:spcPct val="100000"/>
              </a:lnSpc>
              <a:spcBef>
                <a:spcPts val="0"/>
              </a:spcBef>
              <a:spcAft>
                <a:spcPts val="0"/>
              </a:spcAft>
              <a:buClr>
                <a:srgbClr val="FFFFFF"/>
              </a:buClr>
              <a:buSzPts val="1400"/>
              <a:buFont typeface="Trebuchet MS" panose="020B0603020202020204"/>
              <a:buNone/>
              <a:defRPr/>
            </a:lvl6pPr>
            <a:lvl7pPr lvl="6" algn="ctr">
              <a:lnSpc>
                <a:spcPct val="100000"/>
              </a:lnSpc>
              <a:spcBef>
                <a:spcPts val="0"/>
              </a:spcBef>
              <a:spcAft>
                <a:spcPts val="0"/>
              </a:spcAft>
              <a:buClr>
                <a:srgbClr val="FFFFFF"/>
              </a:buClr>
              <a:buSzPts val="1400"/>
              <a:buFont typeface="Trebuchet MS" panose="020B0603020202020204"/>
              <a:buNone/>
              <a:defRPr/>
            </a:lvl7pPr>
            <a:lvl8pPr lvl="7" algn="ctr">
              <a:lnSpc>
                <a:spcPct val="100000"/>
              </a:lnSpc>
              <a:spcBef>
                <a:spcPts val="0"/>
              </a:spcBef>
              <a:spcAft>
                <a:spcPts val="0"/>
              </a:spcAft>
              <a:buClr>
                <a:srgbClr val="FFFFFF"/>
              </a:buClr>
              <a:buSzPts val="1400"/>
              <a:buFont typeface="Trebuchet MS" panose="020B0603020202020204"/>
              <a:buNone/>
              <a:defRPr/>
            </a:lvl8pPr>
            <a:lvl9pPr lvl="8" algn="ctr">
              <a:lnSpc>
                <a:spcPct val="100000"/>
              </a:lnSpc>
              <a:spcBef>
                <a:spcPts val="0"/>
              </a:spcBef>
              <a:spcAft>
                <a:spcPts val="0"/>
              </a:spcAft>
              <a:buClr>
                <a:srgbClr val="FFFFFF"/>
              </a:buClr>
              <a:buSzPts val="1400"/>
              <a:buFont typeface="Trebuchet MS" panose="020B0603020202020204"/>
              <a:buNone/>
              <a:defRPr/>
            </a:lvl9pPr>
          </a:lstStyle>
          <a:p>
            <a:endParaRPr/>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7"/>
        <p:cNvGrpSpPr/>
        <p:nvPr/>
      </p:nvGrpSpPr>
      <p:grpSpPr>
        <a:xfrm>
          <a:off x="0" y="0"/>
          <a:ext cx="0" cy="0"/>
          <a:chOff x="0" y="0"/>
          <a:chExt cx="0" cy="0"/>
        </a:xfrm>
      </p:grpSpPr>
      <p:sp>
        <p:nvSpPr>
          <p:cNvPr id="168" name="Google Shape;168;p47"/>
          <p:cNvSpPr txBox="1">
            <a:spLocks noGrp="1"/>
          </p:cNvSpPr>
          <p:nvPr>
            <p:ph type="ctrTitle"/>
          </p:nvPr>
        </p:nvSpPr>
        <p:spPr>
          <a:xfrm>
            <a:off x="1524000" y="1122363"/>
            <a:ext cx="9144000" cy="2387600"/>
          </a:xfrm>
          <a:prstGeom prst="rect">
            <a:avLst/>
          </a:prstGeom>
          <a:noFill/>
          <a:ln>
            <a:noFill/>
          </a:ln>
        </p:spPr>
        <p:txBody>
          <a:bodyPr spcFirstLastPara="1" wrap="square" lIns="0" tIns="0" rIns="0" bIns="0" anchor="b" anchorCtr="0">
            <a:normAutofit/>
          </a:bodyPr>
          <a:lstStyle>
            <a:lvl1pPr lvl="0" algn="ctr">
              <a:lnSpc>
                <a:spcPct val="100000"/>
              </a:lnSpc>
              <a:spcBef>
                <a:spcPts val="0"/>
              </a:spcBef>
              <a:spcAft>
                <a:spcPts val="0"/>
              </a:spcAft>
              <a:buSzPts val="1400"/>
              <a:buNone/>
              <a:defRPr sz="6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69" name="Google Shape;169;p4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3935"/>
              </a:spcBef>
              <a:spcAft>
                <a:spcPts val="0"/>
              </a:spcAft>
              <a:buClr>
                <a:srgbClr val="5C6670"/>
              </a:buClr>
              <a:buSzPts val="2400"/>
              <a:buFont typeface="Trebuchet MS" panose="020B0603020202020204"/>
              <a:buNone/>
              <a:defRPr sz="24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1pPr>
            <a:lvl2pPr marR="0" lvl="1" algn="ctr" rtl="0">
              <a:lnSpc>
                <a:spcPct val="100000"/>
              </a:lnSpc>
              <a:spcBef>
                <a:spcPts val="3935"/>
              </a:spcBef>
              <a:spcAft>
                <a:spcPts val="0"/>
              </a:spcAft>
              <a:buClr>
                <a:srgbClr val="5C6670"/>
              </a:buClr>
              <a:buSzPts val="2000"/>
              <a:buFont typeface="Trebuchet MS" panose="020B0603020202020204"/>
              <a:buNone/>
              <a:defRPr sz="20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R="0" lvl="2" algn="ctr" rtl="0">
              <a:lnSpc>
                <a:spcPct val="100000"/>
              </a:lnSpc>
              <a:spcBef>
                <a:spcPts val="3935"/>
              </a:spcBef>
              <a:spcAft>
                <a:spcPts val="0"/>
              </a:spcAft>
              <a:buClr>
                <a:srgbClr val="5C6670"/>
              </a:buClr>
              <a:buSzPts val="1800"/>
              <a:buFont typeface="Trebuchet MS" panose="020B0603020202020204"/>
              <a:buNone/>
              <a:defRPr sz="1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R="0" lvl="3" algn="ctr" rtl="0">
              <a:lnSpc>
                <a:spcPct val="100000"/>
              </a:lnSpc>
              <a:spcBef>
                <a:spcPts val="3935"/>
              </a:spcBef>
              <a:spcAft>
                <a:spcPts val="0"/>
              </a:spcAft>
              <a:buClr>
                <a:srgbClr val="5C6670"/>
              </a:buClr>
              <a:buSzPts val="1600"/>
              <a:buFont typeface="Trebuchet MS" panose="020B0603020202020204"/>
              <a:buNone/>
              <a:defRPr sz="16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R="0" lvl="4" algn="ctr" rtl="0">
              <a:lnSpc>
                <a:spcPct val="100000"/>
              </a:lnSpc>
              <a:spcBef>
                <a:spcPts val="3935"/>
              </a:spcBef>
              <a:spcAft>
                <a:spcPts val="0"/>
              </a:spcAft>
              <a:buClr>
                <a:srgbClr val="5C6670"/>
              </a:buClr>
              <a:buSzPts val="1600"/>
              <a:buFont typeface="Trebuchet MS" panose="020B0603020202020204"/>
              <a:buNone/>
              <a:defRPr sz="16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R="0" lvl="5" algn="ctr" rtl="0">
              <a:lnSpc>
                <a:spcPct val="100000"/>
              </a:lnSpc>
              <a:spcBef>
                <a:spcPts val="3935"/>
              </a:spcBef>
              <a:spcAft>
                <a:spcPts val="0"/>
              </a:spcAft>
              <a:buClr>
                <a:srgbClr val="5C6670"/>
              </a:buClr>
              <a:buSzPts val="1600"/>
              <a:buFont typeface="Trebuchet MS" panose="020B0603020202020204"/>
              <a:buNone/>
              <a:defRPr sz="16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R="0" lvl="6" algn="ctr" rtl="0">
              <a:lnSpc>
                <a:spcPct val="100000"/>
              </a:lnSpc>
              <a:spcBef>
                <a:spcPts val="3935"/>
              </a:spcBef>
              <a:spcAft>
                <a:spcPts val="0"/>
              </a:spcAft>
              <a:buClr>
                <a:srgbClr val="5C6670"/>
              </a:buClr>
              <a:buSzPts val="1600"/>
              <a:buFont typeface="Trebuchet MS" panose="020B0603020202020204"/>
              <a:buNone/>
              <a:defRPr sz="16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R="0" lvl="7" algn="ctr" rtl="0">
              <a:lnSpc>
                <a:spcPct val="100000"/>
              </a:lnSpc>
              <a:spcBef>
                <a:spcPts val="3935"/>
              </a:spcBef>
              <a:spcAft>
                <a:spcPts val="0"/>
              </a:spcAft>
              <a:buClr>
                <a:srgbClr val="5C6670"/>
              </a:buClr>
              <a:buSzPts val="1600"/>
              <a:buFont typeface="Trebuchet MS" panose="020B0603020202020204"/>
              <a:buNone/>
              <a:defRPr sz="16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R="0" lvl="8" algn="ctr" rtl="0">
              <a:lnSpc>
                <a:spcPct val="100000"/>
              </a:lnSpc>
              <a:spcBef>
                <a:spcPts val="3935"/>
              </a:spcBef>
              <a:spcAft>
                <a:spcPts val="0"/>
              </a:spcAft>
              <a:buClr>
                <a:srgbClr val="5C6670"/>
              </a:buClr>
              <a:buSzPts val="1600"/>
              <a:buFont typeface="Trebuchet MS" panose="020B0603020202020204"/>
              <a:buNone/>
              <a:defRPr sz="16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70" name="Google Shape;170;p47"/>
          <p:cNvSpPr txBox="1">
            <a:spLocks noGrp="1"/>
          </p:cNvSpPr>
          <p:nvPr>
            <p:ph type="dt" idx="10"/>
          </p:nvPr>
        </p:nvSpPr>
        <p:spPr>
          <a:xfrm>
            <a:off x="4724549" y="5098494"/>
            <a:ext cx="2742902" cy="36500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47"/>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72" name="Google Shape;172;p47"/>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ntent Slide 2">
  <p:cSld name="1_Content Slide 2">
    <p:spTree>
      <p:nvGrpSpPr>
        <p:cNvPr id="1" name="Shape 173"/>
        <p:cNvGrpSpPr/>
        <p:nvPr/>
      </p:nvGrpSpPr>
      <p:grpSpPr>
        <a:xfrm>
          <a:off x="0" y="0"/>
          <a:ext cx="0" cy="0"/>
          <a:chOff x="0" y="0"/>
          <a:chExt cx="0" cy="0"/>
        </a:xfrm>
      </p:grpSpPr>
      <p:sp>
        <p:nvSpPr>
          <p:cNvPr id="174" name="Google Shape;174;p48"/>
          <p:cNvSpPr txBox="1">
            <a:spLocks noGrp="1"/>
          </p:cNvSpPr>
          <p:nvPr>
            <p:ph type="body" idx="1"/>
          </p:nvPr>
        </p:nvSpPr>
        <p:spPr>
          <a:xfrm>
            <a:off x="309739" y="1714500"/>
            <a:ext cx="11572522" cy="43398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5"/>
              </a:spcBef>
              <a:spcAft>
                <a:spcPts val="0"/>
              </a:spcAft>
              <a:buClr>
                <a:schemeClr val="dk1"/>
              </a:buClr>
              <a:buSzPts val="1400"/>
              <a:buFont typeface="Trebuchet MS" panose="020B0603020202020204"/>
              <a:buNone/>
              <a:defRPr sz="337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chemeClr val="dk1"/>
              </a:buClr>
              <a:buSzPts val="1400"/>
              <a:buFont typeface="Trebuchet MS" panose="020B0603020202020204"/>
              <a:buNone/>
              <a:defRPr sz="309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chemeClr val="dk1"/>
              </a:buClr>
              <a:buSzPts val="1400"/>
              <a:buFont typeface="Trebuchet MS" panose="020B0603020202020204"/>
              <a:buNone/>
              <a:defRPr sz="253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71475" algn="l" rtl="0">
              <a:lnSpc>
                <a:spcPct val="100000"/>
              </a:lnSpc>
              <a:spcBef>
                <a:spcPts val="3935"/>
              </a:spcBef>
              <a:spcAft>
                <a:spcPts val="0"/>
              </a:spcAft>
              <a:buClr>
                <a:schemeClr val="dk1"/>
              </a:buClr>
              <a:buSzPts val="2250"/>
              <a:buFont typeface="Noto Sans Symbols"/>
              <a:buChar char="❖"/>
              <a:defRPr sz="22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75" name="Google Shape;175;p48"/>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76" name="Google Shape;176;p48"/>
          <p:cNvSpPr txBox="1">
            <a:spLocks noGrp="1"/>
          </p:cNvSpPr>
          <p:nvPr>
            <p:ph type="title"/>
          </p:nvPr>
        </p:nvSpPr>
        <p:spPr>
          <a:xfrm>
            <a:off x="309739" y="439118"/>
            <a:ext cx="11572522" cy="816531"/>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1400"/>
              <a:buFont typeface="Trebuchet MS" panose="020B0603020202020204"/>
              <a:buNone/>
              <a:defRPr sz="6185">
                <a:solidFill>
                  <a:srgbClr val="001254"/>
                </a:solidFill>
              </a:defRPr>
            </a:lvl1pPr>
            <a:lvl2pPr lvl="1" algn="ctr">
              <a:lnSpc>
                <a:spcPct val="100000"/>
              </a:lnSpc>
              <a:spcBef>
                <a:spcPts val="0"/>
              </a:spcBef>
              <a:spcAft>
                <a:spcPts val="0"/>
              </a:spcAft>
              <a:buClr>
                <a:srgbClr val="FFFFFF"/>
              </a:buClr>
              <a:buSzPts val="1400"/>
              <a:buFont typeface="Trebuchet MS" panose="020B0603020202020204"/>
              <a:buNone/>
              <a:defRPr/>
            </a:lvl2pPr>
            <a:lvl3pPr lvl="2" algn="ctr">
              <a:lnSpc>
                <a:spcPct val="100000"/>
              </a:lnSpc>
              <a:spcBef>
                <a:spcPts val="0"/>
              </a:spcBef>
              <a:spcAft>
                <a:spcPts val="0"/>
              </a:spcAft>
              <a:buClr>
                <a:srgbClr val="FFFFFF"/>
              </a:buClr>
              <a:buSzPts val="1400"/>
              <a:buFont typeface="Trebuchet MS" panose="020B0603020202020204"/>
              <a:buNone/>
              <a:defRPr/>
            </a:lvl3pPr>
            <a:lvl4pPr lvl="3" algn="ctr">
              <a:lnSpc>
                <a:spcPct val="100000"/>
              </a:lnSpc>
              <a:spcBef>
                <a:spcPts val="0"/>
              </a:spcBef>
              <a:spcAft>
                <a:spcPts val="0"/>
              </a:spcAft>
              <a:buClr>
                <a:srgbClr val="FFFFFF"/>
              </a:buClr>
              <a:buSzPts val="1400"/>
              <a:buFont typeface="Trebuchet MS" panose="020B0603020202020204"/>
              <a:buNone/>
              <a:defRPr/>
            </a:lvl4pPr>
            <a:lvl5pPr lvl="4" algn="ctr">
              <a:lnSpc>
                <a:spcPct val="100000"/>
              </a:lnSpc>
              <a:spcBef>
                <a:spcPts val="0"/>
              </a:spcBef>
              <a:spcAft>
                <a:spcPts val="0"/>
              </a:spcAft>
              <a:buClr>
                <a:srgbClr val="FFFFFF"/>
              </a:buClr>
              <a:buSzPts val="1400"/>
              <a:buFont typeface="Trebuchet MS" panose="020B0603020202020204"/>
              <a:buNone/>
              <a:defRPr/>
            </a:lvl5pPr>
            <a:lvl6pPr lvl="5" algn="ctr">
              <a:lnSpc>
                <a:spcPct val="100000"/>
              </a:lnSpc>
              <a:spcBef>
                <a:spcPts val="0"/>
              </a:spcBef>
              <a:spcAft>
                <a:spcPts val="0"/>
              </a:spcAft>
              <a:buClr>
                <a:srgbClr val="FFFFFF"/>
              </a:buClr>
              <a:buSzPts val="1400"/>
              <a:buFont typeface="Trebuchet MS" panose="020B0603020202020204"/>
              <a:buNone/>
              <a:defRPr/>
            </a:lvl6pPr>
            <a:lvl7pPr lvl="6" algn="ctr">
              <a:lnSpc>
                <a:spcPct val="100000"/>
              </a:lnSpc>
              <a:spcBef>
                <a:spcPts val="0"/>
              </a:spcBef>
              <a:spcAft>
                <a:spcPts val="0"/>
              </a:spcAft>
              <a:buClr>
                <a:srgbClr val="FFFFFF"/>
              </a:buClr>
              <a:buSzPts val="1400"/>
              <a:buFont typeface="Trebuchet MS" panose="020B0603020202020204"/>
              <a:buNone/>
              <a:defRPr/>
            </a:lvl7pPr>
            <a:lvl8pPr lvl="7" algn="ctr">
              <a:lnSpc>
                <a:spcPct val="100000"/>
              </a:lnSpc>
              <a:spcBef>
                <a:spcPts val="0"/>
              </a:spcBef>
              <a:spcAft>
                <a:spcPts val="0"/>
              </a:spcAft>
              <a:buClr>
                <a:srgbClr val="FFFFFF"/>
              </a:buClr>
              <a:buSzPts val="1400"/>
              <a:buFont typeface="Trebuchet MS" panose="020B0603020202020204"/>
              <a:buNone/>
              <a:defRPr/>
            </a:lvl8pPr>
            <a:lvl9pPr lvl="8" algn="ctr">
              <a:lnSpc>
                <a:spcPct val="100000"/>
              </a:lnSpc>
              <a:spcBef>
                <a:spcPts val="0"/>
              </a:spcBef>
              <a:spcAft>
                <a:spcPts val="0"/>
              </a:spcAft>
              <a:buClr>
                <a:srgbClr val="FFFFFF"/>
              </a:buClr>
              <a:buSzPts val="1400"/>
              <a:buFont typeface="Trebuchet MS" panose="020B0603020202020204"/>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177"/>
        <p:cNvGrpSpPr/>
        <p:nvPr/>
      </p:nvGrpSpPr>
      <p:grpSpPr>
        <a:xfrm>
          <a:off x="0" y="0"/>
          <a:ext cx="0" cy="0"/>
          <a:chOff x="0" y="0"/>
          <a:chExt cx="0" cy="0"/>
        </a:xfrm>
      </p:grpSpPr>
      <p:sp>
        <p:nvSpPr>
          <p:cNvPr id="178" name="Google Shape;178;p49"/>
          <p:cNvSpPr txBox="1">
            <a:spLocks noGrp="1"/>
          </p:cNvSpPr>
          <p:nvPr>
            <p:ph type="sldNum" idx="12"/>
          </p:nvPr>
        </p:nvSpPr>
        <p:spPr>
          <a:xfrm>
            <a:off x="9846357"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9"/>
        <p:cNvGrpSpPr/>
        <p:nvPr/>
      </p:nvGrpSpPr>
      <p:grpSpPr>
        <a:xfrm>
          <a:off x="0" y="0"/>
          <a:ext cx="0" cy="0"/>
          <a:chOff x="0" y="0"/>
          <a:chExt cx="0" cy="0"/>
        </a:xfrm>
      </p:grpSpPr>
      <p:sp>
        <p:nvSpPr>
          <p:cNvPr id="180" name="Google Shape;180;p50"/>
          <p:cNvSpPr txBox="1">
            <a:spLocks noGrp="1"/>
          </p:cNvSpPr>
          <p:nvPr>
            <p:ph type="title"/>
          </p:nvPr>
        </p:nvSpPr>
        <p:spPr>
          <a:xfrm>
            <a:off x="807546" y="1806137"/>
            <a:ext cx="4803226" cy="2970815"/>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400"/>
              <a:buNone/>
              <a:defRPr sz="7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81" name="Google Shape;181;p50"/>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36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0840" algn="l" rtl="0">
              <a:lnSpc>
                <a:spcPct val="100000"/>
              </a:lnSpc>
              <a:spcBef>
                <a:spcPts val="3935"/>
              </a:spcBef>
              <a:spcAft>
                <a:spcPts val="0"/>
              </a:spcAft>
              <a:buClr>
                <a:srgbClr val="5C6670"/>
              </a:buClr>
              <a:buSzPts val="2240"/>
              <a:buFont typeface="Noto Sans Symbols"/>
              <a:buChar char="⮚"/>
              <a:defRPr sz="32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rtl="0">
              <a:lnSpc>
                <a:spcPct val="100000"/>
              </a:lnSpc>
              <a:spcBef>
                <a:spcPts val="3935"/>
              </a:spcBef>
              <a:spcAft>
                <a:spcPts val="0"/>
              </a:spcAft>
              <a:buClr>
                <a:srgbClr val="5C6670"/>
              </a:buClr>
              <a:buSzPts val="2800"/>
              <a:buFont typeface="Noto Sans Symbols"/>
              <a:buChar char="▪"/>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4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82" name="Google Shape;182;p50"/>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183" name="Google Shape;183;p50"/>
          <p:cNvCxnSpPr/>
          <p:nvPr/>
        </p:nvCxnSpPr>
        <p:spPr>
          <a:xfrm>
            <a:off x="6096000" y="1327150"/>
            <a:ext cx="0" cy="4203700"/>
          </a:xfrm>
          <a:prstGeom prst="straightConnector1">
            <a:avLst/>
          </a:prstGeom>
          <a:noFill/>
          <a:ln w="38100" cap="flat" cmpd="sng">
            <a:solidFill>
              <a:schemeClr val="dk1"/>
            </a:solidFill>
            <a:prstDash val="solid"/>
            <a:round/>
            <a:headEnd type="none" w="sm" len="sm"/>
            <a:tailEnd type="none" w="sm" len="sm"/>
          </a:ln>
        </p:spPr>
      </p:cxn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84"/>
        <p:cNvGrpSpPr/>
        <p:nvPr/>
      </p:nvGrpSpPr>
      <p:grpSpPr>
        <a:xfrm>
          <a:off x="0" y="0"/>
          <a:ext cx="0" cy="0"/>
          <a:chOff x="0" y="0"/>
          <a:chExt cx="0" cy="0"/>
        </a:xfrm>
      </p:grpSpPr>
      <p:sp>
        <p:nvSpPr>
          <p:cNvPr id="185" name="Google Shape;185;p51"/>
          <p:cNvSpPr txBox="1">
            <a:spLocks noGrp="1"/>
          </p:cNvSpPr>
          <p:nvPr>
            <p:ph type="title"/>
          </p:nvPr>
        </p:nvSpPr>
        <p:spPr>
          <a:xfrm>
            <a:off x="595312" y="2615841"/>
            <a:ext cx="11001375" cy="1626319"/>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sz="675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86" name="Google Shape;186;p51"/>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9"/>
        <p:cNvGrpSpPr/>
        <p:nvPr/>
      </p:nvGrpSpPr>
      <p:grpSpPr>
        <a:xfrm>
          <a:off x="0" y="0"/>
          <a:ext cx="0" cy="0"/>
          <a:chOff x="0" y="0"/>
          <a:chExt cx="0" cy="0"/>
        </a:xfrm>
      </p:grpSpPr>
      <p:sp>
        <p:nvSpPr>
          <p:cNvPr id="30" name="Google Shape;30;p72"/>
          <p:cNvSpPr txBox="1">
            <a:spLocks noGrp="1"/>
          </p:cNvSpPr>
          <p:nvPr>
            <p:ph type="title"/>
          </p:nvPr>
        </p:nvSpPr>
        <p:spPr>
          <a:xfrm>
            <a:off x="595312" y="2615841"/>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panose="020B0603020202020204"/>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7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ue Blank">
  <p:cSld name="Blue Blank">
    <p:spTree>
      <p:nvGrpSpPr>
        <p:cNvPr id="1" name="Shape 187"/>
        <p:cNvGrpSpPr/>
        <p:nvPr/>
      </p:nvGrpSpPr>
      <p:grpSpPr>
        <a:xfrm>
          <a:off x="0" y="0"/>
          <a:ext cx="0" cy="0"/>
          <a:chOff x="0" y="0"/>
          <a:chExt cx="0" cy="0"/>
        </a:xfrm>
      </p:grpSpPr>
      <p:sp>
        <p:nvSpPr>
          <p:cNvPr id="188" name="Google Shape;188;p52"/>
          <p:cNvSpPr/>
          <p:nvPr/>
        </p:nvSpPr>
        <p:spPr>
          <a:xfrm>
            <a:off x="0" y="6375797"/>
            <a:ext cx="12192000" cy="482203"/>
          </a:xfrm>
          <a:prstGeom prst="rect">
            <a:avLst/>
          </a:prstGeom>
          <a:solidFill>
            <a:srgbClr val="FEFEFE"/>
          </a:solidFill>
          <a:ln>
            <a:noFill/>
          </a:ln>
        </p:spPr>
        <p:txBody>
          <a:bodyPr spcFirstLastPara="1" wrap="square" lIns="35700" tIns="35700" rIns="35700" bIns="35700" anchor="ctr" anchorCtr="0">
            <a:noAutofit/>
          </a:bodyPr>
          <a:lstStyle/>
          <a:p>
            <a:pPr marL="160655" marR="0" lvl="0" indent="0" algn="l" rtl="0">
              <a:lnSpc>
                <a:spcPct val="100000"/>
              </a:lnSpc>
              <a:spcBef>
                <a:spcPts val="0"/>
              </a:spcBef>
              <a:spcAft>
                <a:spcPts val="0"/>
              </a:spcAft>
              <a:buClr>
                <a:schemeClr val="dk1"/>
              </a:buClr>
              <a:buSzPts val="1266"/>
              <a:buFont typeface="Trebuchet MS" panose="020B0603020202020204"/>
              <a:buNone/>
            </a:pPr>
            <a:endParaRPr sz="1265"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p:txBody>
      </p:sp>
      <p:pic>
        <p:nvPicPr>
          <p:cNvPr id="189" name="Google Shape;189;p52"/>
          <p:cNvPicPr preferRelativeResize="0"/>
          <p:nvPr/>
        </p:nvPicPr>
        <p:blipFill rotWithShape="1">
          <a:blip r:embed="rId2"/>
          <a:srcRect/>
          <a:stretch>
            <a:fillRect/>
          </a:stretch>
        </p:blipFill>
        <p:spPr>
          <a:xfrm>
            <a:off x="308601" y="6466598"/>
            <a:ext cx="1776483" cy="298458"/>
          </a:xfrm>
          <a:prstGeom prst="rect">
            <a:avLst/>
          </a:prstGeom>
          <a:noFill/>
          <a:ln>
            <a:noFill/>
          </a:ln>
        </p:spPr>
      </p:pic>
      <p:sp>
        <p:nvSpPr>
          <p:cNvPr id="190" name="Google Shape;190;p52"/>
          <p:cNvSpPr txBox="1">
            <a:spLocks noGrp="1"/>
          </p:cNvSpPr>
          <p:nvPr>
            <p:ph type="sldNum" idx="12"/>
          </p:nvPr>
        </p:nvSpPr>
        <p:spPr>
          <a:xfrm>
            <a:off x="9870563" y="6434398"/>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3_Content Slide 2">
  <p:cSld name="3_Content Slide 2">
    <p:spTree>
      <p:nvGrpSpPr>
        <p:cNvPr id="1" name="Shape 191"/>
        <p:cNvGrpSpPr/>
        <p:nvPr/>
      </p:nvGrpSpPr>
      <p:grpSpPr>
        <a:xfrm>
          <a:off x="0" y="0"/>
          <a:ext cx="0" cy="0"/>
          <a:chOff x="0" y="0"/>
          <a:chExt cx="0" cy="0"/>
        </a:xfrm>
      </p:grpSpPr>
      <p:sp>
        <p:nvSpPr>
          <p:cNvPr id="192" name="Google Shape;192;p53"/>
          <p:cNvSpPr txBox="1">
            <a:spLocks noGrp="1"/>
          </p:cNvSpPr>
          <p:nvPr>
            <p:ph type="body" idx="1"/>
          </p:nvPr>
        </p:nvSpPr>
        <p:spPr>
          <a:xfrm>
            <a:off x="309740" y="1714500"/>
            <a:ext cx="11572523" cy="43398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253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32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35915" algn="l" rtl="0">
              <a:lnSpc>
                <a:spcPct val="100000"/>
              </a:lnSpc>
              <a:spcBef>
                <a:spcPts val="3935"/>
              </a:spcBef>
              <a:spcAft>
                <a:spcPts val="0"/>
              </a:spcAft>
              <a:buClr>
                <a:schemeClr val="dk1"/>
              </a:buClr>
              <a:buSzPts val="1687"/>
              <a:buFont typeface="Noto Sans Symbols"/>
              <a:buChar char="❖"/>
              <a:defRPr sz="168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93" name="Google Shape;193;p53"/>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94" name="Google Shape;194;p53"/>
          <p:cNvSpPr txBox="1">
            <a:spLocks noGrp="1"/>
          </p:cNvSpPr>
          <p:nvPr>
            <p:ph type="title"/>
          </p:nvPr>
        </p:nvSpPr>
        <p:spPr>
          <a:xfrm>
            <a:off x="309740" y="439121"/>
            <a:ext cx="11572523" cy="816531"/>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sz="4640">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5"/>
        <p:cNvGrpSpPr/>
        <p:nvPr/>
      </p:nvGrpSpPr>
      <p:grpSpPr>
        <a:xfrm>
          <a:off x="0" y="0"/>
          <a:ext cx="0" cy="0"/>
          <a:chOff x="0" y="0"/>
          <a:chExt cx="0" cy="0"/>
        </a:xfrm>
      </p:grpSpPr>
      <p:sp>
        <p:nvSpPr>
          <p:cNvPr id="196" name="Google Shape;196;p54"/>
          <p:cNvSpPr txBox="1">
            <a:spLocks noGrp="1"/>
          </p:cNvSpPr>
          <p:nvPr>
            <p:ph type="title"/>
          </p:nvPr>
        </p:nvSpPr>
        <p:spPr>
          <a:xfrm>
            <a:off x="309739" y="880043"/>
            <a:ext cx="11572522" cy="620145"/>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97" name="Google Shape;197;p54"/>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98" name="Google Shape;198;p54"/>
          <p:cNvSpPr txBox="1">
            <a:spLocks noGrp="1"/>
          </p:cNvSpPr>
          <p:nvPr>
            <p:ph type="dt" idx="10"/>
          </p:nvPr>
        </p:nvSpPr>
        <p:spPr>
          <a:xfrm>
            <a:off x="4724549" y="5098494"/>
            <a:ext cx="2742902" cy="36500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54"/>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00" name="Google Shape;200;p54"/>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01"/>
        <p:cNvGrpSpPr/>
        <p:nvPr/>
      </p:nvGrpSpPr>
      <p:grpSpPr>
        <a:xfrm>
          <a:off x="0" y="0"/>
          <a:ext cx="0" cy="0"/>
          <a:chOff x="0" y="0"/>
          <a:chExt cx="0" cy="0"/>
        </a:xfrm>
      </p:grpSpPr>
      <p:sp>
        <p:nvSpPr>
          <p:cNvPr id="202" name="Google Shape;202;p55"/>
          <p:cNvSpPr txBox="1">
            <a:spLocks noGrp="1"/>
          </p:cNvSpPr>
          <p:nvPr>
            <p:ph type="title"/>
          </p:nvPr>
        </p:nvSpPr>
        <p:spPr>
          <a:xfrm>
            <a:off x="556437" y="365125"/>
            <a:ext cx="11079126" cy="1325563"/>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400"/>
              <a:buNone/>
              <a:defRPr sz="6000" b="1">
                <a:solidFill>
                  <a:schemeClr val="accent5"/>
                </a:solidFill>
                <a:latin typeface="Trebuchet MS" panose="020B0603020202020204"/>
                <a:ea typeface="Trebuchet MS" panose="020B0603020202020204"/>
                <a:cs typeface="Trebuchet MS" panose="020B0603020202020204"/>
                <a:sym typeface="Trebuchet MS" panose="020B0603020202020204"/>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03" name="Google Shape;203;p55"/>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2_Transition Slide">
  <p:cSld name="2_Transition Slide">
    <p:bg>
      <p:bgPr>
        <a:solidFill>
          <a:schemeClr val="lt1"/>
        </a:solidFill>
        <a:effectLst/>
      </p:bgPr>
    </p:bg>
    <p:spTree>
      <p:nvGrpSpPr>
        <p:cNvPr id="1" name="Shape 204"/>
        <p:cNvGrpSpPr/>
        <p:nvPr/>
      </p:nvGrpSpPr>
      <p:grpSpPr>
        <a:xfrm>
          <a:off x="0" y="0"/>
          <a:ext cx="0" cy="0"/>
          <a:chOff x="0" y="0"/>
          <a:chExt cx="0" cy="0"/>
        </a:xfrm>
      </p:grpSpPr>
      <p:sp>
        <p:nvSpPr>
          <p:cNvPr id="205" name="Google Shape;205;p56"/>
          <p:cNvSpPr txBox="1">
            <a:spLocks noGrp="1"/>
          </p:cNvSpPr>
          <p:nvPr>
            <p:ph type="title"/>
          </p:nvPr>
        </p:nvSpPr>
        <p:spPr>
          <a:xfrm>
            <a:off x="595313" y="2615841"/>
            <a:ext cx="11001300" cy="1626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accent5"/>
              </a:buClr>
              <a:buSzPts val="6000"/>
              <a:buFont typeface="Trebuchet MS" panose="020B0603020202020204"/>
              <a:buNone/>
              <a:defRPr sz="6000">
                <a:solidFill>
                  <a:schemeClr val="accent5"/>
                </a:solidFill>
              </a:defRPr>
            </a:lvl1pPr>
            <a:lvl2pPr lvl="1" algn="ctr">
              <a:lnSpc>
                <a:spcPct val="100000"/>
              </a:lnSpc>
              <a:spcBef>
                <a:spcPts val="0"/>
              </a:spcBef>
              <a:spcAft>
                <a:spcPts val="0"/>
              </a:spcAft>
              <a:buClr>
                <a:srgbClr val="FFFFFF"/>
              </a:buClr>
              <a:buSzPts val="1400"/>
              <a:buFont typeface="Trebuchet MS" panose="020B0603020202020204"/>
              <a:buNone/>
              <a:defRPr/>
            </a:lvl2pPr>
            <a:lvl3pPr lvl="2" algn="ctr">
              <a:lnSpc>
                <a:spcPct val="100000"/>
              </a:lnSpc>
              <a:spcBef>
                <a:spcPts val="0"/>
              </a:spcBef>
              <a:spcAft>
                <a:spcPts val="0"/>
              </a:spcAft>
              <a:buClr>
                <a:srgbClr val="FFFFFF"/>
              </a:buClr>
              <a:buSzPts val="1400"/>
              <a:buFont typeface="Trebuchet MS" panose="020B0603020202020204"/>
              <a:buNone/>
              <a:defRPr/>
            </a:lvl3pPr>
            <a:lvl4pPr lvl="3" algn="ctr">
              <a:lnSpc>
                <a:spcPct val="100000"/>
              </a:lnSpc>
              <a:spcBef>
                <a:spcPts val="0"/>
              </a:spcBef>
              <a:spcAft>
                <a:spcPts val="0"/>
              </a:spcAft>
              <a:buClr>
                <a:srgbClr val="FFFFFF"/>
              </a:buClr>
              <a:buSzPts val="1400"/>
              <a:buFont typeface="Trebuchet MS" panose="020B0603020202020204"/>
              <a:buNone/>
              <a:defRPr/>
            </a:lvl4pPr>
            <a:lvl5pPr lvl="4" algn="ctr">
              <a:lnSpc>
                <a:spcPct val="100000"/>
              </a:lnSpc>
              <a:spcBef>
                <a:spcPts val="0"/>
              </a:spcBef>
              <a:spcAft>
                <a:spcPts val="0"/>
              </a:spcAft>
              <a:buClr>
                <a:srgbClr val="FFFFFF"/>
              </a:buClr>
              <a:buSzPts val="1400"/>
              <a:buFont typeface="Trebuchet MS" panose="020B0603020202020204"/>
              <a:buNone/>
              <a:defRPr/>
            </a:lvl5pPr>
            <a:lvl6pPr lvl="5" algn="ctr">
              <a:lnSpc>
                <a:spcPct val="100000"/>
              </a:lnSpc>
              <a:spcBef>
                <a:spcPts val="0"/>
              </a:spcBef>
              <a:spcAft>
                <a:spcPts val="0"/>
              </a:spcAft>
              <a:buClr>
                <a:srgbClr val="FFFFFF"/>
              </a:buClr>
              <a:buSzPts val="1400"/>
              <a:buFont typeface="Trebuchet MS" panose="020B0603020202020204"/>
              <a:buNone/>
              <a:defRPr/>
            </a:lvl6pPr>
            <a:lvl7pPr lvl="6" algn="ctr">
              <a:lnSpc>
                <a:spcPct val="100000"/>
              </a:lnSpc>
              <a:spcBef>
                <a:spcPts val="0"/>
              </a:spcBef>
              <a:spcAft>
                <a:spcPts val="0"/>
              </a:spcAft>
              <a:buClr>
                <a:srgbClr val="FFFFFF"/>
              </a:buClr>
              <a:buSzPts val="1400"/>
              <a:buFont typeface="Trebuchet MS" panose="020B0603020202020204"/>
              <a:buNone/>
              <a:defRPr/>
            </a:lvl7pPr>
            <a:lvl8pPr lvl="7" algn="ctr">
              <a:lnSpc>
                <a:spcPct val="100000"/>
              </a:lnSpc>
              <a:spcBef>
                <a:spcPts val="0"/>
              </a:spcBef>
              <a:spcAft>
                <a:spcPts val="0"/>
              </a:spcAft>
              <a:buClr>
                <a:srgbClr val="FFFFFF"/>
              </a:buClr>
              <a:buSzPts val="1400"/>
              <a:buFont typeface="Trebuchet MS" panose="020B0603020202020204"/>
              <a:buNone/>
              <a:defRPr/>
            </a:lvl8pPr>
            <a:lvl9pPr lvl="8" algn="ctr">
              <a:lnSpc>
                <a:spcPct val="100000"/>
              </a:lnSpc>
              <a:spcBef>
                <a:spcPts val="0"/>
              </a:spcBef>
              <a:spcAft>
                <a:spcPts val="0"/>
              </a:spcAft>
              <a:buClr>
                <a:srgbClr val="FFFFFF"/>
              </a:buClr>
              <a:buSzPts val="1400"/>
              <a:buFont typeface="Trebuchet MS" panose="020B0603020202020204"/>
              <a:buNone/>
              <a:defRPr/>
            </a:lvl9pPr>
          </a:lstStyle>
          <a:p>
            <a:endParaRPr/>
          </a:p>
        </p:txBody>
      </p:sp>
      <p:sp>
        <p:nvSpPr>
          <p:cNvPr id="206" name="Google Shape;206;p56"/>
          <p:cNvSpPr txBox="1">
            <a:spLocks noGrp="1"/>
          </p:cNvSpPr>
          <p:nvPr>
            <p:ph type="sldNum" idx="12"/>
          </p:nvPr>
        </p:nvSpPr>
        <p:spPr>
          <a:xfrm>
            <a:off x="9870563" y="6434398"/>
            <a:ext cx="20118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1266"/>
              <a:buFont typeface="Trebuchet MS" panose="020B0603020202020204"/>
              <a:buNone/>
              <a:defRPr sz="1265"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accent1"/>
              </a:buClr>
              <a:buSzPts val="1266"/>
              <a:buFont typeface="Trebuchet MS" panose="020B0603020202020204"/>
              <a:buNone/>
              <a:defRPr sz="1265"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accent1"/>
              </a:buClr>
              <a:buSzPts val="1266"/>
              <a:buFont typeface="Trebuchet MS" panose="020B0603020202020204"/>
              <a:buNone/>
              <a:defRPr sz="1265"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accent1"/>
              </a:buClr>
              <a:buSzPts val="1266"/>
              <a:buFont typeface="Trebuchet MS" panose="020B0603020202020204"/>
              <a:buNone/>
              <a:defRPr sz="1265"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accent1"/>
              </a:buClr>
              <a:buSzPts val="1266"/>
              <a:buFont typeface="Trebuchet MS" panose="020B0603020202020204"/>
              <a:buNone/>
              <a:defRPr sz="1265"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accent1"/>
              </a:buClr>
              <a:buSzPts val="1266"/>
              <a:buFont typeface="Trebuchet MS" panose="020B0603020202020204"/>
              <a:buNone/>
              <a:defRPr sz="1265"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accent1"/>
              </a:buClr>
              <a:buSzPts val="1266"/>
              <a:buFont typeface="Trebuchet MS" panose="020B0603020202020204"/>
              <a:buNone/>
              <a:defRPr sz="1265"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accent1"/>
              </a:buClr>
              <a:buSzPts val="1266"/>
              <a:buFont typeface="Trebuchet MS" panose="020B0603020202020204"/>
              <a:buNone/>
              <a:defRPr sz="1265"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accent1"/>
              </a:buClr>
              <a:buSzPts val="1266"/>
              <a:buFont typeface="Trebuchet MS" panose="020B0603020202020204"/>
              <a:buNone/>
              <a:defRPr sz="1265" b="1" i="0" u="none" strike="noStrike" cap="none">
                <a:solidFill>
                  <a:schemeClr val="accen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207" name="Google Shape;207;p56"/>
          <p:cNvCxnSpPr/>
          <p:nvPr/>
        </p:nvCxnSpPr>
        <p:spPr>
          <a:xfrm>
            <a:off x="595312" y="2571750"/>
            <a:ext cx="5464800" cy="0"/>
          </a:xfrm>
          <a:prstGeom prst="straightConnector1">
            <a:avLst/>
          </a:prstGeom>
          <a:solidFill>
            <a:srgbClr val="14943F"/>
          </a:solidFill>
          <a:ln w="76200" cap="flat" cmpd="sng">
            <a:solidFill>
              <a:schemeClr val="accent5"/>
            </a:solidFill>
            <a:prstDash val="solid"/>
            <a:miter lim="0"/>
            <a:headEnd type="none" w="sm" len="sm"/>
            <a:tailEnd type="none" w="sm" len="sm"/>
          </a:ln>
        </p:spPr>
      </p:cxn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1_Content Slide 2">
  <p:cSld name="1_Content Slide 2 2">
    <p:spTree>
      <p:nvGrpSpPr>
        <p:cNvPr id="1" name="Shape 208"/>
        <p:cNvGrpSpPr/>
        <p:nvPr/>
      </p:nvGrpSpPr>
      <p:grpSpPr>
        <a:xfrm>
          <a:off x="0" y="0"/>
          <a:ext cx="0" cy="0"/>
          <a:chOff x="0" y="0"/>
          <a:chExt cx="0" cy="0"/>
        </a:xfrm>
      </p:grpSpPr>
      <p:sp>
        <p:nvSpPr>
          <p:cNvPr id="209" name="Google Shape;209;p57"/>
          <p:cNvSpPr txBox="1">
            <a:spLocks noGrp="1"/>
          </p:cNvSpPr>
          <p:nvPr>
            <p:ph type="body" idx="1"/>
          </p:nvPr>
        </p:nvSpPr>
        <p:spPr>
          <a:xfrm>
            <a:off x="309739" y="1714500"/>
            <a:ext cx="11572522" cy="43398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337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309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53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71475" algn="l" rtl="0">
              <a:lnSpc>
                <a:spcPct val="100000"/>
              </a:lnSpc>
              <a:spcBef>
                <a:spcPts val="3935"/>
              </a:spcBef>
              <a:spcAft>
                <a:spcPts val="0"/>
              </a:spcAft>
              <a:buClr>
                <a:schemeClr val="dk1"/>
              </a:buClr>
              <a:buSzPts val="2250"/>
              <a:buFont typeface="Noto Sans Symbols"/>
              <a:buChar char="❖"/>
              <a:defRPr sz="22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10" name="Google Shape;210;p57"/>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11" name="Google Shape;211;p57"/>
          <p:cNvSpPr txBox="1">
            <a:spLocks noGrp="1"/>
          </p:cNvSpPr>
          <p:nvPr>
            <p:ph type="title"/>
          </p:nvPr>
        </p:nvSpPr>
        <p:spPr>
          <a:xfrm>
            <a:off x="309739" y="439119"/>
            <a:ext cx="11572522" cy="816531"/>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sz="6185">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_White Main + Supporting Slide">
  <p:cSld name="1_White Main + Supporting Slide">
    <p:spTree>
      <p:nvGrpSpPr>
        <p:cNvPr id="1" name="Shape 212"/>
        <p:cNvGrpSpPr/>
        <p:nvPr/>
      </p:nvGrpSpPr>
      <p:grpSpPr>
        <a:xfrm>
          <a:off x="0" y="0"/>
          <a:ext cx="0" cy="0"/>
          <a:chOff x="0" y="0"/>
          <a:chExt cx="0" cy="0"/>
        </a:xfrm>
      </p:grpSpPr>
      <p:sp>
        <p:nvSpPr>
          <p:cNvPr id="213" name="Google Shape;213;p58"/>
          <p:cNvSpPr txBox="1">
            <a:spLocks noGrp="1"/>
          </p:cNvSpPr>
          <p:nvPr>
            <p:ph type="body" idx="1"/>
          </p:nvPr>
        </p:nvSpPr>
        <p:spPr>
          <a:xfrm>
            <a:off x="256164" y="2518647"/>
            <a:ext cx="4892399" cy="1820708"/>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5"/>
              </a:spcBef>
              <a:spcAft>
                <a:spcPts val="0"/>
              </a:spcAft>
              <a:buClr>
                <a:srgbClr val="001254"/>
              </a:buClr>
              <a:buSzPts val="4640"/>
              <a:buFont typeface="Trebuchet MS" panose="020B0603020202020204"/>
              <a:buNone/>
              <a:defRPr sz="4640"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14" name="Google Shape;214;p58"/>
          <p:cNvSpPr txBox="1">
            <a:spLocks noGrp="1"/>
          </p:cNvSpPr>
          <p:nvPr>
            <p:ph type="body" idx="2"/>
          </p:nvPr>
        </p:nvSpPr>
        <p:spPr>
          <a:xfrm>
            <a:off x="6149577" y="1500188"/>
            <a:ext cx="5732684" cy="3857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5"/>
              </a:spcBef>
              <a:spcAft>
                <a:spcPts val="0"/>
              </a:spcAft>
              <a:buClr>
                <a:srgbClr val="000000"/>
              </a:buClr>
              <a:buSzPts val="1400"/>
              <a:buFont typeface="Arial" panose="020B0604020202020204"/>
              <a:buNone/>
              <a:defRPr sz="28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32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11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15" name="Google Shape;215;p58"/>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216" name="Google Shape;216;p58"/>
          <p:cNvPicPr preferRelativeResize="0"/>
          <p:nvPr/>
        </p:nvPicPr>
        <p:blipFill rotWithShape="1">
          <a:blip r:embed="rId2"/>
          <a:srcRect/>
          <a:stretch>
            <a:fillRect/>
          </a:stretch>
        </p:blipFill>
        <p:spPr>
          <a:xfrm>
            <a:off x="5238776" y="1875234"/>
            <a:ext cx="871704" cy="3000375"/>
          </a:xfrm>
          <a:prstGeom prst="rect">
            <a:avLst/>
          </a:prstGeom>
          <a:solidFill>
            <a:srgbClr val="FFFFFF"/>
          </a:solid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4 Examples Slide 2">
  <p:cSld name="1_4 Examples Slide 2">
    <p:spTree>
      <p:nvGrpSpPr>
        <p:cNvPr id="1" name="Shape 217"/>
        <p:cNvGrpSpPr/>
        <p:nvPr/>
      </p:nvGrpSpPr>
      <p:grpSpPr>
        <a:xfrm>
          <a:off x="0" y="0"/>
          <a:ext cx="0" cy="0"/>
          <a:chOff x="0" y="0"/>
          <a:chExt cx="0" cy="0"/>
        </a:xfrm>
      </p:grpSpPr>
      <p:sp>
        <p:nvSpPr>
          <p:cNvPr id="218" name="Google Shape;218;p59"/>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19" name="Google Shape;219;p59"/>
          <p:cNvSpPr txBox="1">
            <a:spLocks noGrp="1"/>
          </p:cNvSpPr>
          <p:nvPr>
            <p:ph type="body" idx="1"/>
          </p:nvPr>
        </p:nvSpPr>
        <p:spPr>
          <a:xfrm>
            <a:off x="309739" y="1526977"/>
            <a:ext cx="3839352" cy="4578787"/>
          </a:xfrm>
          <a:prstGeom prst="rect">
            <a:avLst/>
          </a:prstGeom>
          <a:noFill/>
          <a:ln w="381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100000"/>
              </a:lnSpc>
              <a:spcBef>
                <a:spcPts val="3935"/>
              </a:spcBef>
              <a:spcAft>
                <a:spcPts val="0"/>
              </a:spcAft>
              <a:buClr>
                <a:srgbClr val="7F7F7F"/>
              </a:buClr>
              <a:buSzPts val="1400"/>
              <a:buFont typeface="Trebuchet MS" panose="020B0603020202020204"/>
              <a:buNone/>
              <a:defRPr sz="281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20" name="Google Shape;220;p59"/>
          <p:cNvSpPr txBox="1">
            <a:spLocks noGrp="1"/>
          </p:cNvSpPr>
          <p:nvPr>
            <p:ph type="body" idx="2"/>
          </p:nvPr>
        </p:nvSpPr>
        <p:spPr>
          <a:xfrm>
            <a:off x="7963852" y="1526977"/>
            <a:ext cx="3918408" cy="4578787"/>
          </a:xfrm>
          <a:prstGeom prst="rect">
            <a:avLst/>
          </a:prstGeom>
          <a:noFill/>
          <a:ln w="381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100000"/>
              </a:lnSpc>
              <a:spcBef>
                <a:spcPts val="3935"/>
              </a:spcBef>
              <a:spcAft>
                <a:spcPts val="0"/>
              </a:spcAft>
              <a:buClr>
                <a:srgbClr val="7F7F7F"/>
              </a:buClr>
              <a:buSzPts val="1400"/>
              <a:buFont typeface="Trebuchet MS" panose="020B0603020202020204"/>
              <a:buNone/>
              <a:defRPr sz="281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21" name="Google Shape;221;p59"/>
          <p:cNvSpPr txBox="1">
            <a:spLocks noGrp="1"/>
          </p:cNvSpPr>
          <p:nvPr>
            <p:ph type="body" idx="3"/>
          </p:nvPr>
        </p:nvSpPr>
        <p:spPr>
          <a:xfrm>
            <a:off x="4368641" y="1526977"/>
            <a:ext cx="3454717" cy="2019895"/>
          </a:xfrm>
          <a:prstGeom prst="rect">
            <a:avLst/>
          </a:prstGeom>
          <a:noFill/>
          <a:ln w="381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100000"/>
              </a:lnSpc>
              <a:spcBef>
                <a:spcPts val="3935"/>
              </a:spcBef>
              <a:spcAft>
                <a:spcPts val="0"/>
              </a:spcAft>
              <a:buClr>
                <a:srgbClr val="7F7F7F"/>
              </a:buClr>
              <a:buSzPts val="1400"/>
              <a:buFont typeface="Trebuchet MS" panose="020B0603020202020204"/>
              <a:buNone/>
              <a:defRPr sz="281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22" name="Google Shape;222;p59"/>
          <p:cNvSpPr txBox="1">
            <a:spLocks noGrp="1"/>
          </p:cNvSpPr>
          <p:nvPr>
            <p:ph type="body" idx="4"/>
          </p:nvPr>
        </p:nvSpPr>
        <p:spPr>
          <a:xfrm>
            <a:off x="4368641" y="3801905"/>
            <a:ext cx="3454717" cy="2303859"/>
          </a:xfrm>
          <a:prstGeom prst="rect">
            <a:avLst/>
          </a:prstGeom>
          <a:noFill/>
          <a:ln w="381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100000"/>
              </a:lnSpc>
              <a:spcBef>
                <a:spcPts val="3935"/>
              </a:spcBef>
              <a:spcAft>
                <a:spcPts val="0"/>
              </a:spcAft>
              <a:buClr>
                <a:srgbClr val="7F7F7F"/>
              </a:buClr>
              <a:buSzPts val="1400"/>
              <a:buFont typeface="Trebuchet MS" panose="020B0603020202020204"/>
              <a:buNone/>
              <a:defRPr sz="2810" b="0" i="1" u="none" strike="noStrike" cap="none">
                <a:solidFill>
                  <a:srgbClr val="7F7F7F"/>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5C6670"/>
              </a:buClr>
              <a:buSzPts val="1400"/>
              <a:buFont typeface="Trebuchet MS" panose="020B0603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23" name="Google Shape;223;p59"/>
          <p:cNvSpPr txBox="1">
            <a:spLocks noGrp="1"/>
          </p:cNvSpPr>
          <p:nvPr>
            <p:ph type="title"/>
          </p:nvPr>
        </p:nvSpPr>
        <p:spPr>
          <a:xfrm>
            <a:off x="309739" y="441485"/>
            <a:ext cx="11572522" cy="81653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001254"/>
              </a:buClr>
              <a:buSzPts val="1400"/>
              <a:buFont typeface="Trebuchet MS" panose="020B0603020202020204"/>
              <a:buNone/>
              <a:defRPr/>
            </a:lvl1pPr>
            <a:lvl2pPr lvl="1" algn="ctr">
              <a:lnSpc>
                <a:spcPct val="100000"/>
              </a:lnSpc>
              <a:spcBef>
                <a:spcPts val="0"/>
              </a:spcBef>
              <a:spcAft>
                <a:spcPts val="0"/>
              </a:spcAft>
              <a:buClr>
                <a:srgbClr val="FFFFFF"/>
              </a:buClr>
              <a:buSzPts val="1400"/>
              <a:buFont typeface="Trebuchet MS" panose="020B0603020202020204"/>
              <a:buNone/>
              <a:defRPr/>
            </a:lvl2pPr>
            <a:lvl3pPr lvl="2" algn="ctr">
              <a:lnSpc>
                <a:spcPct val="100000"/>
              </a:lnSpc>
              <a:spcBef>
                <a:spcPts val="0"/>
              </a:spcBef>
              <a:spcAft>
                <a:spcPts val="0"/>
              </a:spcAft>
              <a:buClr>
                <a:srgbClr val="FFFFFF"/>
              </a:buClr>
              <a:buSzPts val="1400"/>
              <a:buFont typeface="Trebuchet MS" panose="020B0603020202020204"/>
              <a:buNone/>
              <a:defRPr/>
            </a:lvl3pPr>
            <a:lvl4pPr lvl="3" algn="ctr">
              <a:lnSpc>
                <a:spcPct val="100000"/>
              </a:lnSpc>
              <a:spcBef>
                <a:spcPts val="0"/>
              </a:spcBef>
              <a:spcAft>
                <a:spcPts val="0"/>
              </a:spcAft>
              <a:buClr>
                <a:srgbClr val="FFFFFF"/>
              </a:buClr>
              <a:buSzPts val="1400"/>
              <a:buFont typeface="Trebuchet MS" panose="020B0603020202020204"/>
              <a:buNone/>
              <a:defRPr/>
            </a:lvl4pPr>
            <a:lvl5pPr lvl="4" algn="ctr">
              <a:lnSpc>
                <a:spcPct val="100000"/>
              </a:lnSpc>
              <a:spcBef>
                <a:spcPts val="0"/>
              </a:spcBef>
              <a:spcAft>
                <a:spcPts val="0"/>
              </a:spcAft>
              <a:buClr>
                <a:srgbClr val="FFFFFF"/>
              </a:buClr>
              <a:buSzPts val="1400"/>
              <a:buFont typeface="Trebuchet MS" panose="020B0603020202020204"/>
              <a:buNone/>
              <a:defRPr/>
            </a:lvl5pPr>
            <a:lvl6pPr lvl="5" algn="ctr">
              <a:lnSpc>
                <a:spcPct val="100000"/>
              </a:lnSpc>
              <a:spcBef>
                <a:spcPts val="0"/>
              </a:spcBef>
              <a:spcAft>
                <a:spcPts val="0"/>
              </a:spcAft>
              <a:buClr>
                <a:srgbClr val="FFFFFF"/>
              </a:buClr>
              <a:buSzPts val="1400"/>
              <a:buFont typeface="Trebuchet MS" panose="020B0603020202020204"/>
              <a:buNone/>
              <a:defRPr/>
            </a:lvl6pPr>
            <a:lvl7pPr lvl="6" algn="ctr">
              <a:lnSpc>
                <a:spcPct val="100000"/>
              </a:lnSpc>
              <a:spcBef>
                <a:spcPts val="0"/>
              </a:spcBef>
              <a:spcAft>
                <a:spcPts val="0"/>
              </a:spcAft>
              <a:buClr>
                <a:srgbClr val="FFFFFF"/>
              </a:buClr>
              <a:buSzPts val="1400"/>
              <a:buFont typeface="Trebuchet MS" panose="020B0603020202020204"/>
              <a:buNone/>
              <a:defRPr/>
            </a:lvl7pPr>
            <a:lvl8pPr lvl="7" algn="ctr">
              <a:lnSpc>
                <a:spcPct val="100000"/>
              </a:lnSpc>
              <a:spcBef>
                <a:spcPts val="0"/>
              </a:spcBef>
              <a:spcAft>
                <a:spcPts val="0"/>
              </a:spcAft>
              <a:buClr>
                <a:srgbClr val="FFFFFF"/>
              </a:buClr>
              <a:buSzPts val="1400"/>
              <a:buFont typeface="Trebuchet MS" panose="020B0603020202020204"/>
              <a:buNone/>
              <a:defRPr/>
            </a:lvl8pPr>
            <a:lvl9pPr lvl="8" algn="ctr">
              <a:lnSpc>
                <a:spcPct val="100000"/>
              </a:lnSpc>
              <a:spcBef>
                <a:spcPts val="0"/>
              </a:spcBef>
              <a:spcAft>
                <a:spcPts val="0"/>
              </a:spcAft>
              <a:buClr>
                <a:srgbClr val="FFFFFF"/>
              </a:buClr>
              <a:buSzPts val="1400"/>
              <a:buFont typeface="Trebuchet MS" panose="020B0603020202020204"/>
              <a:buNone/>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White Blank Color Logo">
  <p:cSld name="White Blank Color Logo">
    <p:spTree>
      <p:nvGrpSpPr>
        <p:cNvPr id="1" name="Shape 224"/>
        <p:cNvGrpSpPr/>
        <p:nvPr/>
      </p:nvGrpSpPr>
      <p:grpSpPr>
        <a:xfrm>
          <a:off x="0" y="0"/>
          <a:ext cx="0" cy="0"/>
          <a:chOff x="0" y="0"/>
          <a:chExt cx="0" cy="0"/>
        </a:xfrm>
      </p:grpSpPr>
      <p:sp>
        <p:nvSpPr>
          <p:cNvPr id="225" name="Google Shape;225;p60"/>
          <p:cNvSpPr/>
          <p:nvPr/>
        </p:nvSpPr>
        <p:spPr>
          <a:xfrm>
            <a:off x="0" y="6279356"/>
            <a:ext cx="12192000" cy="578644"/>
          </a:xfrm>
          <a:prstGeom prst="rect">
            <a:avLst/>
          </a:prstGeom>
          <a:solidFill>
            <a:schemeClr val="lt1"/>
          </a:solidFill>
          <a:ln>
            <a:noFill/>
          </a:ln>
        </p:spPr>
        <p:txBody>
          <a:bodyPr spcFirstLastPara="1" wrap="square" lIns="26775" tIns="26775" rIns="26775" bIns="26775" anchor="ctr" anchorCtr="0">
            <a:noAutofit/>
          </a:bodyPr>
          <a:lstStyle/>
          <a:p>
            <a:pPr marL="120650" marR="0" lvl="0" indent="0" algn="l" rtl="0">
              <a:lnSpc>
                <a:spcPct val="100000"/>
              </a:lnSpc>
              <a:spcBef>
                <a:spcPts val="0"/>
              </a:spcBef>
              <a:spcAft>
                <a:spcPts val="0"/>
              </a:spcAft>
              <a:buClr>
                <a:srgbClr val="000000"/>
              </a:buClr>
              <a:buSzPts val="949"/>
              <a:buFont typeface="Arial" panose="020B0604020202020204"/>
              <a:buNone/>
            </a:pPr>
            <a:endParaRPr sz="95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p:txBody>
      </p:sp>
      <p:pic>
        <p:nvPicPr>
          <p:cNvPr id="226" name="Google Shape;226;p60"/>
          <p:cNvPicPr preferRelativeResize="0"/>
          <p:nvPr/>
        </p:nvPicPr>
        <p:blipFill rotWithShape="1">
          <a:blip r:embed="rId2"/>
          <a:srcRect/>
          <a:stretch>
            <a:fillRect/>
          </a:stretch>
        </p:blipFill>
        <p:spPr>
          <a:xfrm>
            <a:off x="308604" y="6503909"/>
            <a:ext cx="1776483" cy="223836"/>
          </a:xfrm>
          <a:prstGeom prst="rect">
            <a:avLst/>
          </a:prstGeom>
          <a:noFill/>
          <a:ln>
            <a:noFill/>
          </a:ln>
        </p:spPr>
      </p:pic>
      <p:sp>
        <p:nvSpPr>
          <p:cNvPr id="227" name="Google Shape;227;p60"/>
          <p:cNvSpPr txBox="1">
            <a:spLocks noGrp="1"/>
          </p:cNvSpPr>
          <p:nvPr>
            <p:ph type="sldNum" idx="12"/>
          </p:nvPr>
        </p:nvSpPr>
        <p:spPr>
          <a:xfrm>
            <a:off x="9870566" y="6434399"/>
            <a:ext cx="2011697"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49"/>
              <a:buFont typeface="Arial" panose="020B0604020202020204"/>
              <a:buNone/>
              <a:defRPr sz="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ext 1">
  <p:cSld name="Text 1">
    <p:spTree>
      <p:nvGrpSpPr>
        <p:cNvPr id="1" name="Shape 228"/>
        <p:cNvGrpSpPr/>
        <p:nvPr/>
      </p:nvGrpSpPr>
      <p:grpSpPr>
        <a:xfrm>
          <a:off x="0" y="0"/>
          <a:ext cx="0" cy="0"/>
          <a:chOff x="0" y="0"/>
          <a:chExt cx="0" cy="0"/>
        </a:xfrm>
      </p:grpSpPr>
      <p:sp>
        <p:nvSpPr>
          <p:cNvPr id="229" name="Google Shape;229;p6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4500"/>
              <a:buFont typeface="Trebuchet MS" panose="020B0603020202020204"/>
              <a:buNone/>
              <a:defRPr sz="4500"/>
            </a:lvl1pPr>
            <a:lvl2pPr lvl="1" algn="ctr">
              <a:lnSpc>
                <a:spcPct val="100000"/>
              </a:lnSpc>
              <a:spcBef>
                <a:spcPts val="0"/>
              </a:spcBef>
              <a:spcAft>
                <a:spcPts val="0"/>
              </a:spcAft>
              <a:buClr>
                <a:srgbClr val="FFFFFF"/>
              </a:buClr>
              <a:buSzPts val="1400"/>
              <a:buFont typeface="Trebuchet MS" panose="020B0603020202020204"/>
              <a:buNone/>
              <a:defRPr/>
            </a:lvl2pPr>
            <a:lvl3pPr lvl="2" algn="ctr">
              <a:lnSpc>
                <a:spcPct val="100000"/>
              </a:lnSpc>
              <a:spcBef>
                <a:spcPts val="0"/>
              </a:spcBef>
              <a:spcAft>
                <a:spcPts val="0"/>
              </a:spcAft>
              <a:buClr>
                <a:srgbClr val="FFFFFF"/>
              </a:buClr>
              <a:buSzPts val="1400"/>
              <a:buFont typeface="Trebuchet MS" panose="020B0603020202020204"/>
              <a:buNone/>
              <a:defRPr/>
            </a:lvl3pPr>
            <a:lvl4pPr lvl="3" algn="ctr">
              <a:lnSpc>
                <a:spcPct val="100000"/>
              </a:lnSpc>
              <a:spcBef>
                <a:spcPts val="0"/>
              </a:spcBef>
              <a:spcAft>
                <a:spcPts val="0"/>
              </a:spcAft>
              <a:buClr>
                <a:srgbClr val="FFFFFF"/>
              </a:buClr>
              <a:buSzPts val="1400"/>
              <a:buFont typeface="Trebuchet MS" panose="020B0603020202020204"/>
              <a:buNone/>
              <a:defRPr/>
            </a:lvl4pPr>
            <a:lvl5pPr lvl="4" algn="ctr">
              <a:lnSpc>
                <a:spcPct val="100000"/>
              </a:lnSpc>
              <a:spcBef>
                <a:spcPts val="0"/>
              </a:spcBef>
              <a:spcAft>
                <a:spcPts val="0"/>
              </a:spcAft>
              <a:buClr>
                <a:srgbClr val="FFFFFF"/>
              </a:buClr>
              <a:buSzPts val="1400"/>
              <a:buFont typeface="Trebuchet MS" panose="020B0603020202020204"/>
              <a:buNone/>
              <a:defRPr/>
            </a:lvl5pPr>
            <a:lvl6pPr lvl="5" algn="ctr">
              <a:lnSpc>
                <a:spcPct val="100000"/>
              </a:lnSpc>
              <a:spcBef>
                <a:spcPts val="0"/>
              </a:spcBef>
              <a:spcAft>
                <a:spcPts val="0"/>
              </a:spcAft>
              <a:buClr>
                <a:srgbClr val="FFFFFF"/>
              </a:buClr>
              <a:buSzPts val="1400"/>
              <a:buFont typeface="Trebuchet MS" panose="020B0603020202020204"/>
              <a:buNone/>
              <a:defRPr/>
            </a:lvl6pPr>
            <a:lvl7pPr lvl="6" algn="ctr">
              <a:lnSpc>
                <a:spcPct val="100000"/>
              </a:lnSpc>
              <a:spcBef>
                <a:spcPts val="0"/>
              </a:spcBef>
              <a:spcAft>
                <a:spcPts val="0"/>
              </a:spcAft>
              <a:buClr>
                <a:srgbClr val="FFFFFF"/>
              </a:buClr>
              <a:buSzPts val="1400"/>
              <a:buFont typeface="Trebuchet MS" panose="020B0603020202020204"/>
              <a:buNone/>
              <a:defRPr/>
            </a:lvl7pPr>
            <a:lvl8pPr lvl="7" algn="ctr">
              <a:lnSpc>
                <a:spcPct val="100000"/>
              </a:lnSpc>
              <a:spcBef>
                <a:spcPts val="0"/>
              </a:spcBef>
              <a:spcAft>
                <a:spcPts val="0"/>
              </a:spcAft>
              <a:buClr>
                <a:srgbClr val="FFFFFF"/>
              </a:buClr>
              <a:buSzPts val="1400"/>
              <a:buFont typeface="Trebuchet MS" panose="020B0603020202020204"/>
              <a:buNone/>
              <a:defRPr/>
            </a:lvl8pPr>
            <a:lvl9pPr lvl="8" algn="ctr">
              <a:lnSpc>
                <a:spcPct val="100000"/>
              </a:lnSpc>
              <a:spcBef>
                <a:spcPts val="0"/>
              </a:spcBef>
              <a:spcAft>
                <a:spcPts val="0"/>
              </a:spcAft>
              <a:buClr>
                <a:srgbClr val="FFFFFF"/>
              </a:buClr>
              <a:buSzPts val="1400"/>
              <a:buFont typeface="Trebuchet MS" panose="020B0603020202020204"/>
              <a:buNone/>
              <a:defRPr/>
            </a:lvl9pPr>
          </a:lstStyle>
          <a:p>
            <a:endParaRPr/>
          </a:p>
        </p:txBody>
      </p:sp>
      <p:sp>
        <p:nvSpPr>
          <p:cNvPr id="230" name="Google Shape;230;p62"/>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00050" algn="l" rtl="0">
              <a:lnSpc>
                <a:spcPct val="90000"/>
              </a:lnSpc>
              <a:spcBef>
                <a:spcPts val="750"/>
              </a:spcBef>
              <a:spcAft>
                <a:spcPts val="0"/>
              </a:spcAft>
              <a:buClr>
                <a:schemeClr val="dk1"/>
              </a:buClr>
              <a:buSzPts val="2700"/>
              <a:buFont typeface="Arial" panose="020B0604020202020204"/>
              <a:buChar char="•"/>
              <a:defRPr sz="27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38455" algn="l" rtl="0">
              <a:lnSpc>
                <a:spcPct val="90000"/>
              </a:lnSpc>
              <a:spcBef>
                <a:spcPts val="375"/>
              </a:spcBef>
              <a:spcAft>
                <a:spcPts val="0"/>
              </a:spcAft>
              <a:buClr>
                <a:schemeClr val="dk1"/>
              </a:buClr>
              <a:buSzPts val="1733"/>
              <a:buFont typeface="Noto Sans Symbols"/>
              <a:buChar char="⮚"/>
              <a:defRPr sz="247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6870" algn="l" rtl="0">
              <a:lnSpc>
                <a:spcPct val="90000"/>
              </a:lnSpc>
              <a:spcBef>
                <a:spcPts val="375"/>
              </a:spcBef>
              <a:spcAft>
                <a:spcPts val="0"/>
              </a:spcAft>
              <a:buClr>
                <a:schemeClr val="dk1"/>
              </a:buClr>
              <a:buSzPts val="2025"/>
              <a:buFont typeface="Noto Sans Symbols"/>
              <a:buChar char="▪"/>
              <a:defRPr sz="2025"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375"/>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90000"/>
              </a:lnSpc>
              <a:spcBef>
                <a:spcPts val="375"/>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90000"/>
              </a:lnSpc>
              <a:spcBef>
                <a:spcPts val="375"/>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90000"/>
              </a:lnSpc>
              <a:spcBef>
                <a:spcPts val="375"/>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90000"/>
              </a:lnSpc>
              <a:spcBef>
                <a:spcPts val="375"/>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90000"/>
              </a:lnSpc>
              <a:spcBef>
                <a:spcPts val="375"/>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31" name="Google Shape;231;p62"/>
          <p:cNvSpPr txBox="1">
            <a:spLocks noGrp="1"/>
          </p:cNvSpPr>
          <p:nvPr>
            <p:ph type="sldNum" idx="12"/>
          </p:nvPr>
        </p:nvSpPr>
        <p:spPr>
          <a:xfrm>
            <a:off x="9174127" y="6373687"/>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chemeClr val="lt1"/>
              </a:buClr>
              <a:buSzPts val="1266"/>
              <a:buFont typeface="Trebuchet MS" panose="020B0603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ulti-Content">
  <p:cSld name="Multi-Content">
    <p:spTree>
      <p:nvGrpSpPr>
        <p:cNvPr id="1" name="Shape 32"/>
        <p:cNvGrpSpPr/>
        <p:nvPr/>
      </p:nvGrpSpPr>
      <p:grpSpPr>
        <a:xfrm>
          <a:off x="0" y="0"/>
          <a:ext cx="0" cy="0"/>
          <a:chOff x="0" y="0"/>
          <a:chExt cx="0" cy="0"/>
        </a:xfrm>
      </p:grpSpPr>
      <p:sp>
        <p:nvSpPr>
          <p:cNvPr id="33" name="Google Shape;33;p65"/>
          <p:cNvSpPr txBox="1">
            <a:spLocks noGrp="1"/>
          </p:cNvSpPr>
          <p:nvPr>
            <p:ph type="body" idx="1"/>
          </p:nvPr>
        </p:nvSpPr>
        <p:spPr>
          <a:xfrm>
            <a:off x="8160449" y="1668379"/>
            <a:ext cx="3708497" cy="4443386"/>
          </a:xfrm>
          <a:prstGeom prst="rect">
            <a:avLst/>
          </a:prstGeom>
          <a:noFill/>
          <a:ln w="2857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panose="020B0604020202020204"/>
              <a:buNone/>
              <a:defRPr sz="3000" b="0" i="1"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lt1"/>
              </a:buClr>
              <a:buSzPts val="2000"/>
              <a:buFont typeface="Arial" panose="020B0604020202020204"/>
              <a:buChar char="•"/>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34" name="Google Shape;34;p65"/>
          <p:cNvSpPr txBox="1">
            <a:spLocks noGrp="1"/>
          </p:cNvSpPr>
          <p:nvPr>
            <p:ph type="body" idx="2"/>
          </p:nvPr>
        </p:nvSpPr>
        <p:spPr>
          <a:xfrm>
            <a:off x="4511090" y="1668379"/>
            <a:ext cx="3169818" cy="2041578"/>
          </a:xfrm>
          <a:prstGeom prst="rect">
            <a:avLst/>
          </a:prstGeom>
          <a:noFill/>
          <a:ln w="2857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panose="020B0604020202020204"/>
              <a:buNone/>
              <a:defRPr sz="3000" b="0" i="1"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lt1"/>
              </a:buClr>
              <a:buSzPts val="2000"/>
              <a:buFont typeface="Arial" panose="020B0604020202020204"/>
              <a:buChar char="•"/>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35" name="Google Shape;35;p6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6" name="Google Shape;36;p65"/>
          <p:cNvSpPr txBox="1">
            <a:spLocks noGrp="1"/>
          </p:cNvSpPr>
          <p:nvPr>
            <p:ph type="body" idx="3"/>
          </p:nvPr>
        </p:nvSpPr>
        <p:spPr>
          <a:xfrm>
            <a:off x="330242" y="1668379"/>
            <a:ext cx="3708497" cy="4443386"/>
          </a:xfrm>
          <a:prstGeom prst="rect">
            <a:avLst/>
          </a:prstGeom>
          <a:noFill/>
          <a:ln w="2857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panose="020B0604020202020204"/>
              <a:buNone/>
              <a:defRPr sz="3000" b="0" i="1"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lt1"/>
              </a:buClr>
              <a:buSzPts val="2000"/>
              <a:buFont typeface="Arial" panose="020B0604020202020204"/>
              <a:buChar char="•"/>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37" name="Google Shape;37;p65"/>
          <p:cNvSpPr txBox="1">
            <a:spLocks noGrp="1"/>
          </p:cNvSpPr>
          <p:nvPr>
            <p:ph type="body" idx="4"/>
          </p:nvPr>
        </p:nvSpPr>
        <p:spPr>
          <a:xfrm>
            <a:off x="4511090" y="4018797"/>
            <a:ext cx="3169819" cy="2092968"/>
          </a:xfrm>
          <a:prstGeom prst="rect">
            <a:avLst/>
          </a:prstGeom>
          <a:noFill/>
          <a:ln w="2857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panose="020B0604020202020204"/>
              <a:buNone/>
              <a:defRPr sz="3000" b="0" i="1"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lt1"/>
              </a:buClr>
              <a:buSzPts val="2000"/>
              <a:buFont typeface="Arial" panose="020B0604020202020204"/>
              <a:buChar char="•"/>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38" name="Google Shape;38;p65"/>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panose="020B060302020202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32"/>
        <p:cNvGrpSpPr/>
        <p:nvPr/>
      </p:nvGrpSpPr>
      <p:grpSpPr>
        <a:xfrm>
          <a:off x="0" y="0"/>
          <a:ext cx="0" cy="0"/>
          <a:chOff x="0" y="0"/>
          <a:chExt cx="0" cy="0"/>
        </a:xfrm>
      </p:grpSpPr>
      <p:sp>
        <p:nvSpPr>
          <p:cNvPr id="233" name="Google Shape;233;p63"/>
          <p:cNvSpPr txBox="1">
            <a:spLocks noGrp="1"/>
          </p:cNvSpPr>
          <p:nvPr>
            <p:ph type="title"/>
          </p:nvPr>
        </p:nvSpPr>
        <p:spPr>
          <a:xfrm>
            <a:off x="595313" y="1121623"/>
            <a:ext cx="11001375" cy="1289397"/>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400"/>
              <a:buNone/>
              <a:defRPr sz="5060">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34" name="Google Shape;234;p63"/>
          <p:cNvSpPr txBox="1">
            <a:spLocks noGrp="1"/>
          </p:cNvSpPr>
          <p:nvPr>
            <p:ph type="body" idx="1"/>
          </p:nvPr>
        </p:nvSpPr>
        <p:spPr>
          <a:xfrm>
            <a:off x="1522572" y="2773204"/>
            <a:ext cx="9146858" cy="81653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3935"/>
              </a:spcBef>
              <a:spcAft>
                <a:spcPts val="0"/>
              </a:spcAft>
              <a:buClr>
                <a:srgbClr val="000000"/>
              </a:buClr>
              <a:buSzPts val="1400"/>
              <a:buFont typeface="Arial" panose="020B0604020202020204"/>
              <a:buNone/>
              <a:defRPr sz="348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r" rtl="0">
              <a:lnSpc>
                <a:spcPct val="100000"/>
              </a:lnSpc>
              <a:spcBef>
                <a:spcPts val="3935"/>
              </a:spcBef>
              <a:spcAft>
                <a:spcPts val="0"/>
              </a:spcAft>
              <a:buClr>
                <a:srgbClr val="000000"/>
              </a:buClr>
              <a:buSzPts val="1400"/>
              <a:buFont typeface="Arial" panose="020B0604020202020204"/>
              <a:buNone/>
              <a:defRPr sz="281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35" name="Google Shape;235;p63"/>
          <p:cNvSpPr txBox="1">
            <a:spLocks noGrp="1"/>
          </p:cNvSpPr>
          <p:nvPr>
            <p:ph type="body" idx="2"/>
          </p:nvPr>
        </p:nvSpPr>
        <p:spPr>
          <a:xfrm>
            <a:off x="2916317" y="4179094"/>
            <a:ext cx="6359366" cy="41148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400"/>
              <a:buFont typeface="Arial" panose="020B0604020202020204"/>
              <a:buNone/>
              <a:defRPr sz="232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35"/>
              </a:spcBef>
              <a:spcAft>
                <a:spcPts val="0"/>
              </a:spcAft>
              <a:buClr>
                <a:srgbClr val="000000"/>
              </a:buClr>
              <a:buSzPts val="1400"/>
              <a:buFont typeface="Arial" panose="020B0604020202020204"/>
              <a:buNone/>
              <a:defRPr sz="281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36" name="Google Shape;236;p63"/>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37" name="Google Shape;237;p63"/>
          <p:cNvSpPr txBox="1">
            <a:spLocks noGrp="1"/>
          </p:cNvSpPr>
          <p:nvPr>
            <p:ph type="dt" idx="10"/>
          </p:nvPr>
        </p:nvSpPr>
        <p:spPr>
          <a:xfrm>
            <a:off x="4724549" y="5099968"/>
            <a:ext cx="2742902" cy="36500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405">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transition spd="slow">
    <p:push/>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8"/>
        <p:cNvGrpSpPr/>
        <p:nvPr/>
      </p:nvGrpSpPr>
      <p:grpSpPr>
        <a:xfrm>
          <a:off x="0" y="0"/>
          <a:ext cx="0" cy="0"/>
          <a:chOff x="0" y="0"/>
          <a:chExt cx="0" cy="0"/>
        </a:xfrm>
      </p:grpSpPr>
      <p:sp>
        <p:nvSpPr>
          <p:cNvPr id="239" name="Google Shape;239;g15b170f782e_0_11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9"/>
        <p:cNvGrpSpPr/>
        <p:nvPr/>
      </p:nvGrpSpPr>
      <p:grpSpPr>
        <a:xfrm>
          <a:off x="0" y="0"/>
          <a:ext cx="0" cy="0"/>
          <a:chOff x="0" y="0"/>
          <a:chExt cx="0" cy="0"/>
        </a:xfrm>
      </p:grpSpPr>
      <p:sp>
        <p:nvSpPr>
          <p:cNvPr id="40" name="Google Shape;40;p66"/>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panose="020B0603020202020204"/>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panose="020B0604020202020204"/>
              <a:buChar char="•"/>
              <a:defRPr sz="36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rtl="0">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42" name="Google Shape;42;p6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43" name="Google Shape;43;p66"/>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Google Shape;45;p67"/>
          <p:cNvSpPr txBox="1">
            <a:spLocks noGrp="1"/>
          </p:cNvSpPr>
          <p:nvPr>
            <p:ph type="title"/>
          </p:nvPr>
        </p:nvSpPr>
        <p:spPr>
          <a:xfrm>
            <a:off x="183931" y="3651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panose="020B060302020202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
        <p:nvSpPr>
          <p:cNvPr id="48" name="Google Shape;48;p6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9"/>
        <p:cNvGrpSpPr/>
        <p:nvPr/>
      </p:nvGrpSpPr>
      <p:grpSpPr>
        <a:xfrm>
          <a:off x="0" y="0"/>
          <a:ext cx="0" cy="0"/>
          <a:chOff x="0" y="0"/>
          <a:chExt cx="0" cy="0"/>
        </a:xfrm>
      </p:grpSpPr>
      <p:pic>
        <p:nvPicPr>
          <p:cNvPr id="50" name="Google Shape;50;p69"/>
          <p:cNvPicPr preferRelativeResize="0"/>
          <p:nvPr/>
        </p:nvPicPr>
        <p:blipFill rotWithShape="1">
          <a:blip r:embed="rId2"/>
          <a:srcRect/>
          <a:stretch>
            <a:fillRect/>
          </a:stretch>
        </p:blipFill>
        <p:spPr>
          <a:xfrm>
            <a:off x="308600" y="59611"/>
            <a:ext cx="6319883" cy="6198991"/>
          </a:xfrm>
          <a:prstGeom prst="rect">
            <a:avLst/>
          </a:prstGeom>
          <a:noFill/>
          <a:ln>
            <a:noFill/>
          </a:ln>
        </p:spPr>
      </p:pic>
      <p:sp>
        <p:nvSpPr>
          <p:cNvPr id="51" name="Google Shape;51;p69"/>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panose="020B0603020202020204"/>
              <a:buNone/>
              <a:defRPr sz="808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6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9" Type="http://schemas.openxmlformats.org/officeDocument/2006/relationships/image" Target="../media/image4.png"/><Relationship Id="rId21" Type="http://schemas.openxmlformats.org/officeDocument/2006/relationships/slideLayout" Target="../slideLayouts/slideLayout35.xml"/><Relationship Id="rId34" Type="http://schemas.openxmlformats.org/officeDocument/2006/relationships/slideLayout" Target="../slideLayouts/slideLayout48.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33" Type="http://schemas.openxmlformats.org/officeDocument/2006/relationships/slideLayout" Target="../slideLayouts/slideLayout47.xml"/><Relationship Id="rId38"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slideLayout" Target="../slideLayouts/slideLayout43.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32" Type="http://schemas.openxmlformats.org/officeDocument/2006/relationships/slideLayout" Target="../slideLayouts/slideLayout46.xml"/><Relationship Id="rId37" Type="http://schemas.openxmlformats.org/officeDocument/2006/relationships/slideLayout" Target="../slideLayouts/slideLayout51.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36" Type="http://schemas.openxmlformats.org/officeDocument/2006/relationships/slideLayout" Target="../slideLayouts/slideLayout50.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31" Type="http://schemas.openxmlformats.org/officeDocument/2006/relationships/slideLayout" Target="../slideLayouts/slideLayout45.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slideLayout" Target="../slideLayouts/slideLayout44.xml"/><Relationship Id="rId35" Type="http://schemas.openxmlformats.org/officeDocument/2006/relationships/slideLayout" Target="../slideLayouts/slideLayout49.xml"/><Relationship Id="rId8" Type="http://schemas.openxmlformats.org/officeDocument/2006/relationships/slideLayout" Target="../slideLayouts/slideLayout22.xml"/><Relationship Id="rId3"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183931" y="3651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panose="020B0603020202020204"/>
              <a:buNone/>
              <a:defRPr sz="6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1" name="Google Shape;11;p19"/>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2" name="Google Shape;12;p19"/>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13" name="Google Shape;13;p1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4" name="Google Shape;14;p19" descr="A picture containing clock&#10;&#10;Description automatically generated"/>
          <p:cNvPicPr preferRelativeResize="0"/>
          <p:nvPr/>
        </p:nvPicPr>
        <p:blipFill rotWithShape="1">
          <a:blip r:embed="rId16"/>
          <a:srcRect/>
          <a:stretch>
            <a:fill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1"/>
        <p:cNvGrpSpPr/>
        <p:nvPr/>
      </p:nvGrpSpPr>
      <p:grpSpPr>
        <a:xfrm>
          <a:off x="0" y="0"/>
          <a:ext cx="0" cy="0"/>
          <a:chOff x="0" y="0"/>
          <a:chExt cx="0" cy="0"/>
        </a:xfrm>
      </p:grpSpPr>
      <p:sp>
        <p:nvSpPr>
          <p:cNvPr id="72" name="Google Shape;72;p22" descr="&quot;&quot;"/>
          <p:cNvSpPr/>
          <p:nvPr/>
        </p:nvSpPr>
        <p:spPr>
          <a:xfrm>
            <a:off x="0" y="6375797"/>
            <a:ext cx="12192000" cy="482203"/>
          </a:xfrm>
          <a:custGeom>
            <a:avLst/>
            <a:gdLst/>
            <a:ahLst/>
            <a:cxnLst/>
            <a:rect l="l" t="t" r="r" b="b"/>
            <a:pathLst>
              <a:path w="21600" h="21600" extrusionOk="0">
                <a:moveTo>
                  <a:pt x="0" y="0"/>
                </a:moveTo>
                <a:lnTo>
                  <a:pt x="21600" y="0"/>
                </a:lnTo>
                <a:lnTo>
                  <a:pt x="21600" y="21600"/>
                </a:lnTo>
                <a:lnTo>
                  <a:pt x="0" y="21600"/>
                </a:lnTo>
                <a:close/>
              </a:path>
            </a:pathLst>
          </a:custGeom>
          <a:solidFill>
            <a:schemeClr val="dk2"/>
          </a:solidFill>
          <a:ln>
            <a:noFill/>
          </a:ln>
        </p:spPr>
        <p:txBody>
          <a:bodyPr spcFirstLastPara="1" wrap="square" lIns="47625" tIns="47625" rIns="47625" bIns="47625" anchor="ctr" anchorCtr="0">
            <a:noAutofit/>
          </a:bodyPr>
          <a:lstStyle/>
          <a:p>
            <a:pPr marL="0" marR="0" lvl="0" indent="0" algn="l" rtl="0">
              <a:lnSpc>
                <a:spcPct val="100000"/>
              </a:lnSpc>
              <a:spcBef>
                <a:spcPts val="0"/>
              </a:spcBef>
              <a:spcAft>
                <a:spcPts val="0"/>
              </a:spcAft>
              <a:buClr>
                <a:srgbClr val="000000"/>
              </a:buClr>
              <a:buSzPts val="1406"/>
              <a:buFont typeface="Arial" panose="020B0604020202020204"/>
              <a:buNone/>
            </a:pPr>
            <a:endParaRPr sz="1405" b="0" i="0" u="none" strike="noStrike" cap="none">
              <a:solidFill>
                <a:srgbClr val="53C1DD"/>
              </a:solidFill>
              <a:latin typeface="Trebuchet MS" panose="020B0603020202020204"/>
              <a:ea typeface="Trebuchet MS" panose="020B0603020202020204"/>
              <a:cs typeface="Trebuchet MS" panose="020B0603020202020204"/>
              <a:sym typeface="Trebuchet MS" panose="020B0603020202020204"/>
            </a:endParaRPr>
          </a:p>
        </p:txBody>
      </p:sp>
      <p:pic>
        <p:nvPicPr>
          <p:cNvPr id="73" name="Google Shape;73;p22"/>
          <p:cNvPicPr preferRelativeResize="0"/>
          <p:nvPr/>
        </p:nvPicPr>
        <p:blipFill rotWithShape="1">
          <a:blip r:embed="rId39"/>
          <a:srcRect/>
          <a:stretch>
            <a:fillRect/>
          </a:stretch>
        </p:blipFill>
        <p:spPr>
          <a:xfrm>
            <a:off x="309739" y="6466489"/>
            <a:ext cx="1776485" cy="300819"/>
          </a:xfrm>
          <a:prstGeom prst="rect">
            <a:avLst/>
          </a:prstGeom>
          <a:noFill/>
          <a:ln>
            <a:noFill/>
          </a:ln>
        </p:spPr>
      </p:pic>
      <p:sp>
        <p:nvSpPr>
          <p:cNvPr id="74" name="Google Shape;74;p22"/>
          <p:cNvSpPr txBox="1">
            <a:spLocks noGrp="1"/>
          </p:cNvSpPr>
          <p:nvPr>
            <p:ph type="title"/>
          </p:nvPr>
        </p:nvSpPr>
        <p:spPr>
          <a:xfrm>
            <a:off x="309739" y="880043"/>
            <a:ext cx="11572522" cy="620145"/>
          </a:xfrm>
          <a:prstGeom prst="rect">
            <a:avLst/>
          </a:prstGeom>
          <a:noFill/>
          <a:ln>
            <a:noFill/>
          </a:ln>
        </p:spPr>
        <p:txBody>
          <a:bodyPr spcFirstLastPara="1" wrap="square" lIns="0" tIns="0" rIns="0" bIns="0" anchor="ctr" anchorCtr="0">
            <a:normAutofit/>
          </a:bodyPr>
          <a:lstStyle>
            <a:lvl1pPr marR="0" lvl="0" algn="l" rtl="0">
              <a:lnSpc>
                <a:spcPct val="100000"/>
              </a:lnSpc>
              <a:spcBef>
                <a:spcPts val="0"/>
              </a:spcBef>
              <a:spcAft>
                <a:spcPts val="0"/>
              </a:spcAft>
              <a:buClr>
                <a:srgbClr val="000000"/>
              </a:buClr>
              <a:buSzPts val="1400"/>
              <a:buFont typeface="Arial" panose="020B0604020202020204"/>
              <a:buNone/>
              <a:defRPr sz="6185" b="1" i="0" u="none" strike="noStrike" cap="none">
                <a:solidFill>
                  <a:srgbClr val="001254"/>
                </a:solidFill>
                <a:latin typeface="Trebuchet MS" panose="020B0603020202020204"/>
                <a:ea typeface="Trebuchet MS" panose="020B0603020202020204"/>
                <a:cs typeface="Trebuchet MS" panose="020B0603020202020204"/>
                <a:sym typeface="Trebuchet MS" panose="020B0603020202020204"/>
              </a:defRPr>
            </a:lvl1pPr>
            <a:lvl2pPr marR="0" lvl="1" algn="ctr" rtl="0">
              <a:lnSpc>
                <a:spcPct val="100000"/>
              </a:lnSpc>
              <a:spcBef>
                <a:spcPts val="0"/>
              </a:spcBef>
              <a:spcAft>
                <a:spcPts val="0"/>
              </a:spcAft>
              <a:buClr>
                <a:srgbClr val="000000"/>
              </a:buClr>
              <a:buSzPts val="1400"/>
              <a:buFont typeface="Arial" panose="020B0604020202020204"/>
              <a:buNone/>
              <a:defRPr sz="6185"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2pPr>
            <a:lvl3pPr marR="0" lvl="2" algn="ctr" rtl="0">
              <a:lnSpc>
                <a:spcPct val="100000"/>
              </a:lnSpc>
              <a:spcBef>
                <a:spcPts val="0"/>
              </a:spcBef>
              <a:spcAft>
                <a:spcPts val="0"/>
              </a:spcAft>
              <a:buClr>
                <a:srgbClr val="000000"/>
              </a:buClr>
              <a:buSzPts val="1400"/>
              <a:buFont typeface="Arial" panose="020B0604020202020204"/>
              <a:buNone/>
              <a:defRPr sz="6185"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3pPr>
            <a:lvl4pPr marR="0" lvl="3" algn="ctr" rtl="0">
              <a:lnSpc>
                <a:spcPct val="100000"/>
              </a:lnSpc>
              <a:spcBef>
                <a:spcPts val="0"/>
              </a:spcBef>
              <a:spcAft>
                <a:spcPts val="0"/>
              </a:spcAft>
              <a:buClr>
                <a:srgbClr val="000000"/>
              </a:buClr>
              <a:buSzPts val="1400"/>
              <a:buFont typeface="Arial" panose="020B0604020202020204"/>
              <a:buNone/>
              <a:defRPr sz="6185"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4pPr>
            <a:lvl5pPr marR="0" lvl="4" algn="ctr" rtl="0">
              <a:lnSpc>
                <a:spcPct val="100000"/>
              </a:lnSpc>
              <a:spcBef>
                <a:spcPts val="0"/>
              </a:spcBef>
              <a:spcAft>
                <a:spcPts val="0"/>
              </a:spcAft>
              <a:buClr>
                <a:srgbClr val="000000"/>
              </a:buClr>
              <a:buSzPts val="1400"/>
              <a:buFont typeface="Arial" panose="020B0604020202020204"/>
              <a:buNone/>
              <a:defRPr sz="6185"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5pPr>
            <a:lvl6pPr marR="0" lvl="5" algn="ctr" rtl="0">
              <a:lnSpc>
                <a:spcPct val="100000"/>
              </a:lnSpc>
              <a:spcBef>
                <a:spcPts val="0"/>
              </a:spcBef>
              <a:spcAft>
                <a:spcPts val="0"/>
              </a:spcAft>
              <a:buClr>
                <a:srgbClr val="000000"/>
              </a:buClr>
              <a:buSzPts val="1400"/>
              <a:buFont typeface="Arial" panose="020B0604020202020204"/>
              <a:buNone/>
              <a:defRPr sz="6185"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6pPr>
            <a:lvl7pPr marR="0" lvl="6" algn="ctr" rtl="0">
              <a:lnSpc>
                <a:spcPct val="100000"/>
              </a:lnSpc>
              <a:spcBef>
                <a:spcPts val="0"/>
              </a:spcBef>
              <a:spcAft>
                <a:spcPts val="0"/>
              </a:spcAft>
              <a:buClr>
                <a:srgbClr val="000000"/>
              </a:buClr>
              <a:buSzPts val="1400"/>
              <a:buFont typeface="Arial" panose="020B0604020202020204"/>
              <a:buNone/>
              <a:defRPr sz="6185"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7pPr>
            <a:lvl8pPr marR="0" lvl="7" algn="ctr" rtl="0">
              <a:lnSpc>
                <a:spcPct val="100000"/>
              </a:lnSpc>
              <a:spcBef>
                <a:spcPts val="0"/>
              </a:spcBef>
              <a:spcAft>
                <a:spcPts val="0"/>
              </a:spcAft>
              <a:buClr>
                <a:srgbClr val="000000"/>
              </a:buClr>
              <a:buSzPts val="1400"/>
              <a:buFont typeface="Arial" panose="020B0604020202020204"/>
              <a:buNone/>
              <a:defRPr sz="6185"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8pPr>
            <a:lvl9pPr marR="0" lvl="8" algn="ctr" rtl="0">
              <a:lnSpc>
                <a:spcPct val="100000"/>
              </a:lnSpc>
              <a:spcBef>
                <a:spcPts val="0"/>
              </a:spcBef>
              <a:spcAft>
                <a:spcPts val="0"/>
              </a:spcAft>
              <a:buClr>
                <a:srgbClr val="000000"/>
              </a:buClr>
              <a:buSzPts val="1400"/>
              <a:buFont typeface="Arial" panose="020B0604020202020204"/>
              <a:buNone/>
              <a:defRPr sz="6185" b="1"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75" name="Google Shape;75;p22"/>
          <p:cNvSpPr txBox="1">
            <a:spLocks noGrp="1"/>
          </p:cNvSpPr>
          <p:nvPr>
            <p:ph type="dt" idx="10"/>
          </p:nvPr>
        </p:nvSpPr>
        <p:spPr>
          <a:xfrm>
            <a:off x="4724549" y="5098494"/>
            <a:ext cx="2742902" cy="365001"/>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1875"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76" name="Google Shape;76;p22"/>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66"/>
              <a:buFont typeface="Arial" panose="020B0604020202020204"/>
              <a:buNone/>
              <a:defRPr sz="126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 id="2147483697" r:id="rId34"/>
    <p:sldLayoutId id="2147483698" r:id="rId35"/>
    <p:sldLayoutId id="2147483699" r:id="rId36"/>
    <p:sldLayoutId id="2147483700" r:id="rId3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hcpf.colorado.gov/accphaseIII"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hcpf.colorado.gov/accphaseIII"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healthfirstcolorado.com/2019/12/call-the-free-nurse-advice-line/" TargetMode="External"/><Relationship Id="rId2" Type="http://schemas.openxmlformats.org/officeDocument/2006/relationships/hyperlink" Target="https://www.healthfirstcolorado.com/mobileapp/"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healthfirstcolorado.com/mobileapp/"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www.healthfirstcolorado.com/2019/12/call-the-free-nurse-advice-line/" TargetMode="External"/></Relationships>
</file>

<file path=ppt/slides/_rels/slide17.xml.rels><?xml version="1.0" encoding="UTF-8" standalone="yes"?>
<Relationships xmlns="http://schemas.openxmlformats.org/package/2006/relationships"><Relationship Id="rId2" Type="http://schemas.openxmlformats.org/officeDocument/2006/relationships/hyperlink" Target="https://bha.colorado.gov/press-release/bha-launches-free-online-behavioral-health-educational-platform"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bha.colorado.gov/press-release/bha-launches-free-online-behavioral-health-educational-platform"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hcpf.colorado.gov/colorado-hospital-transformation-program-101" TargetMode="External"/><Relationship Id="rId2" Type="http://schemas.openxmlformats.org/officeDocument/2006/relationships/hyperlink" Target="https://hcpf.colorado.gov/doula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hcpf.colorado.gov/doulas"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s://hcpf.colorado.gov/colorado-hospital-transformation-program-101"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https://hcpf.colorado.gov/accphaseII"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hcpf.colorado.gov/accphaseII"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mailto:Aaron.green@state.co.us"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hyperlink" Target="mailto:Dana.Batey@state.co.u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native-land.ca/"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lang="en-US"/>
          </a:p>
        </p:txBody>
      </p:sp>
      <p:pic>
        <p:nvPicPr>
          <p:cNvPr id="246" name="Google Shape;246;p1"/>
          <p:cNvPicPr preferRelativeResize="0"/>
          <p:nvPr/>
        </p:nvPicPr>
        <p:blipFill rotWithShape="1">
          <a:blip r:embed="rId3"/>
          <a:srcRect l="66855" r="-258"/>
          <a:stretch>
            <a:fillRect/>
          </a:stretch>
        </p:blipFill>
        <p:spPr>
          <a:xfrm>
            <a:off x="-2822" y="-3628"/>
            <a:ext cx="3144785" cy="6272589"/>
          </a:xfrm>
          <a:prstGeom prst="rect">
            <a:avLst/>
          </a:prstGeom>
          <a:noFill/>
          <a:ln>
            <a:noFill/>
          </a:ln>
        </p:spPr>
      </p:pic>
      <p:sp>
        <p:nvSpPr>
          <p:cNvPr id="247" name="Google Shape;247;p1"/>
          <p:cNvSpPr txBox="1"/>
          <p:nvPr/>
        </p:nvSpPr>
        <p:spPr>
          <a:xfrm>
            <a:off x="3731041" y="705040"/>
            <a:ext cx="7556700" cy="627634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Statewide Health Equity Task Force</a:t>
            </a:r>
            <a:endParaRPr sz="36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00000"/>
              </a:lnSpc>
              <a:spcBef>
                <a:spcPts val="0"/>
              </a:spcBef>
              <a:spcAft>
                <a:spcPts val="0"/>
              </a:spcAft>
              <a:buClr>
                <a:srgbClr val="000000"/>
              </a:buClr>
              <a:buSzPts val="3600"/>
              <a:buFont typeface="Arial" panose="020B0604020202020204"/>
              <a:buNone/>
            </a:pPr>
            <a:r>
              <a:rPr sz="3600" spc="-5" dirty="0">
                <a:solidFill>
                  <a:schemeClr val="bg1"/>
                </a:solidFill>
                <a:latin typeface="Trebuchet MS" panose="020B0603020202020204"/>
                <a:cs typeface="Trebuchet MS" panose="020B0603020202020204"/>
                <a:sym typeface="+mn-ea"/>
              </a:rPr>
              <a:t>Grupo</a:t>
            </a:r>
            <a:r>
              <a:rPr sz="3600" spc="5" dirty="0">
                <a:solidFill>
                  <a:schemeClr val="bg1"/>
                </a:solidFill>
                <a:latin typeface="Trebuchet MS" panose="020B0603020202020204"/>
                <a:cs typeface="Trebuchet MS" panose="020B0603020202020204"/>
                <a:sym typeface="+mn-ea"/>
              </a:rPr>
              <a:t> </a:t>
            </a:r>
            <a:r>
              <a:rPr sz="3600" spc="-5" dirty="0">
                <a:solidFill>
                  <a:schemeClr val="bg1"/>
                </a:solidFill>
                <a:latin typeface="Trebuchet MS" panose="020B0603020202020204"/>
                <a:cs typeface="Trebuchet MS" panose="020B0603020202020204"/>
                <a:sym typeface="+mn-ea"/>
              </a:rPr>
              <a:t>de</a:t>
            </a:r>
            <a:r>
              <a:rPr lang="" sz="3600" spc="-5" dirty="0">
                <a:solidFill>
                  <a:schemeClr val="bg1"/>
                </a:solidFill>
                <a:latin typeface="Trebuchet MS" panose="020B0603020202020204"/>
                <a:cs typeface="Trebuchet MS" panose="020B0603020202020204"/>
                <a:sym typeface="+mn-ea"/>
              </a:rPr>
              <a:t> </a:t>
            </a:r>
            <a:r>
              <a:rPr sz="3600" spc="-5" dirty="0">
                <a:solidFill>
                  <a:schemeClr val="bg1"/>
                </a:solidFill>
                <a:latin typeface="Trebuchet MS" panose="020B0603020202020204"/>
                <a:cs typeface="Trebuchet MS" panose="020B0603020202020204"/>
                <a:sym typeface="+mn-ea"/>
              </a:rPr>
              <a:t>Trabajo</a:t>
            </a:r>
            <a:r>
              <a:rPr sz="3600" spc="-30" dirty="0">
                <a:solidFill>
                  <a:schemeClr val="bg1"/>
                </a:solidFill>
                <a:latin typeface="Trebuchet MS" panose="020B0603020202020204"/>
                <a:cs typeface="Trebuchet MS" panose="020B0603020202020204"/>
                <a:sym typeface="+mn-ea"/>
              </a:rPr>
              <a:t> </a:t>
            </a:r>
            <a:r>
              <a:rPr sz="3600" spc="-5" dirty="0">
                <a:solidFill>
                  <a:schemeClr val="bg1"/>
                </a:solidFill>
                <a:latin typeface="Trebuchet MS" panose="020B0603020202020204"/>
                <a:cs typeface="Trebuchet MS" panose="020B0603020202020204"/>
                <a:sym typeface="+mn-ea"/>
              </a:rPr>
              <a:t>Estatal</a:t>
            </a:r>
            <a:r>
              <a:rPr sz="3600" spc="-40" dirty="0">
                <a:solidFill>
                  <a:schemeClr val="bg1"/>
                </a:solidFill>
                <a:latin typeface="Trebuchet MS" panose="020B0603020202020204"/>
                <a:cs typeface="Trebuchet MS" panose="020B0603020202020204"/>
                <a:sym typeface="+mn-ea"/>
              </a:rPr>
              <a:t> </a:t>
            </a:r>
            <a:r>
              <a:rPr sz="3600" spc="-5" dirty="0">
                <a:solidFill>
                  <a:schemeClr val="bg1"/>
                </a:solidFill>
                <a:latin typeface="Trebuchet MS" panose="020B0603020202020204"/>
                <a:cs typeface="Trebuchet MS" panose="020B0603020202020204"/>
                <a:sym typeface="+mn-ea"/>
              </a:rPr>
              <a:t>de </a:t>
            </a:r>
            <a:r>
              <a:rPr sz="3600" spc="-1070" dirty="0">
                <a:solidFill>
                  <a:schemeClr val="bg1"/>
                </a:solidFill>
                <a:latin typeface="Trebuchet MS" panose="020B0603020202020204"/>
                <a:cs typeface="Trebuchet MS" panose="020B0603020202020204"/>
                <a:sym typeface="+mn-ea"/>
              </a:rPr>
              <a:t> </a:t>
            </a:r>
            <a:r>
              <a:rPr sz="3600" spc="-5" dirty="0">
                <a:solidFill>
                  <a:schemeClr val="bg1"/>
                </a:solidFill>
                <a:latin typeface="Trebuchet MS" panose="020B0603020202020204"/>
                <a:cs typeface="Trebuchet MS" panose="020B0603020202020204"/>
                <a:sym typeface="+mn-ea"/>
              </a:rPr>
              <a:t>Equidad</a:t>
            </a:r>
            <a:r>
              <a:rPr sz="3600" spc="-20" dirty="0">
                <a:solidFill>
                  <a:schemeClr val="bg1"/>
                </a:solidFill>
                <a:latin typeface="Trebuchet MS" panose="020B0603020202020204"/>
                <a:cs typeface="Trebuchet MS" panose="020B0603020202020204"/>
                <a:sym typeface="+mn-ea"/>
              </a:rPr>
              <a:t> </a:t>
            </a:r>
            <a:r>
              <a:rPr sz="3600" dirty="0">
                <a:solidFill>
                  <a:schemeClr val="bg1"/>
                </a:solidFill>
                <a:latin typeface="Trebuchet MS" panose="020B0603020202020204"/>
                <a:cs typeface="Trebuchet MS" panose="020B0603020202020204"/>
                <a:sym typeface="+mn-ea"/>
              </a:rPr>
              <a:t>en</a:t>
            </a:r>
            <a:r>
              <a:rPr lang="" sz="3600" dirty="0">
                <a:solidFill>
                  <a:schemeClr val="bg1"/>
                </a:solidFill>
                <a:latin typeface="Trebuchet MS" panose="020B0603020202020204"/>
                <a:cs typeface="Trebuchet MS" panose="020B0603020202020204"/>
                <a:sym typeface="+mn-ea"/>
              </a:rPr>
              <a:t> la</a:t>
            </a:r>
            <a:r>
              <a:rPr sz="3600" spc="-10" dirty="0">
                <a:solidFill>
                  <a:schemeClr val="bg1"/>
                </a:solidFill>
                <a:latin typeface="Trebuchet MS" panose="020B0603020202020204"/>
                <a:cs typeface="Trebuchet MS" panose="020B0603020202020204"/>
                <a:sym typeface="+mn-ea"/>
              </a:rPr>
              <a:t> </a:t>
            </a:r>
            <a:r>
              <a:rPr sz="3600" spc="-5" dirty="0">
                <a:solidFill>
                  <a:schemeClr val="bg1"/>
                </a:solidFill>
                <a:latin typeface="Trebuchet MS" panose="020B0603020202020204"/>
                <a:cs typeface="Trebuchet MS" panose="020B0603020202020204"/>
                <a:sym typeface="+mn-ea"/>
              </a:rPr>
              <a:t>Salud</a:t>
            </a:r>
            <a:endParaRPr sz="3600"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00000"/>
              </a:lnSpc>
              <a:spcBef>
                <a:spcPts val="0"/>
              </a:spcBef>
              <a:spcAft>
                <a:spcPts val="0"/>
              </a:spcAft>
              <a:buClr>
                <a:srgbClr val="000000"/>
              </a:buClr>
              <a:buSzPts val="3600"/>
              <a:buFont typeface="Arial" panose="020B0604020202020204"/>
              <a:buNone/>
            </a:pPr>
            <a:endParaRPr sz="36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00000"/>
              </a:lnSpc>
              <a:spcBef>
                <a:spcPts val="0"/>
              </a:spcBef>
              <a:spcAft>
                <a:spcPts val="0"/>
              </a:spcAft>
              <a:buClr>
                <a:srgbClr val="000000"/>
              </a:buClr>
              <a:buSzPts val="2400"/>
              <a:buFont typeface="Arial" panose="020B0604020202020204"/>
              <a:buNone/>
            </a:pPr>
            <a:r>
              <a:rPr lang="en-US" sz="24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Joint efforts to address disparities for</a:t>
            </a:r>
            <a:endParaRPr sz="1400" b="0" i="0" u="none" strike="noStrike" cap="none" dirty="0">
              <a:solidFill>
                <a:schemeClr val="lt1"/>
              </a:solidFill>
              <a:latin typeface="Arial" panose="020B0604020202020204"/>
              <a:ea typeface="Arial" panose="020B0604020202020204"/>
              <a:cs typeface="Arial" panose="020B0604020202020204"/>
              <a:sym typeface="Arial" panose="020B0604020202020204"/>
            </a:endParaRPr>
          </a:p>
          <a:p>
            <a:pPr marL="0" marR="0" lvl="0" indent="0" algn="ctr" rtl="0">
              <a:lnSpc>
                <a:spcPct val="100000"/>
              </a:lnSpc>
              <a:spcBef>
                <a:spcPts val="0"/>
              </a:spcBef>
              <a:spcAft>
                <a:spcPts val="0"/>
              </a:spcAft>
              <a:buClr>
                <a:srgbClr val="000000"/>
              </a:buClr>
              <a:buSzPts val="2400"/>
              <a:buFont typeface="Arial" panose="020B0604020202020204"/>
              <a:buNone/>
            </a:pPr>
            <a:r>
              <a:rPr lang="en-US" sz="24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Health First Colorado and Child Health</a:t>
            </a:r>
            <a:endParaRPr sz="1400" b="0" i="0" u="none" strike="noStrike" cap="none" dirty="0">
              <a:solidFill>
                <a:schemeClr val="lt1"/>
              </a:solidFill>
              <a:latin typeface="Arial" panose="020B0604020202020204"/>
              <a:ea typeface="Arial" panose="020B0604020202020204"/>
              <a:cs typeface="Arial" panose="020B0604020202020204"/>
              <a:sym typeface="Arial" panose="020B0604020202020204"/>
            </a:endParaRPr>
          </a:p>
          <a:p>
            <a:pPr marL="0" marR="0" lvl="0" indent="0" algn="ctr" rtl="0">
              <a:lnSpc>
                <a:spcPct val="100000"/>
              </a:lnSpc>
              <a:spcBef>
                <a:spcPts val="0"/>
              </a:spcBef>
              <a:spcAft>
                <a:spcPts val="0"/>
              </a:spcAft>
              <a:buClr>
                <a:srgbClr val="000000"/>
              </a:buClr>
              <a:buSzPts val="2400"/>
              <a:buFont typeface="Arial" panose="020B0604020202020204"/>
              <a:buNone/>
            </a:pPr>
            <a:r>
              <a:rPr lang="en-US" sz="24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Plan </a:t>
            </a:r>
            <a:r>
              <a:rPr lang="en-US" sz="2400" b="0" i="1"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Plus</a:t>
            </a:r>
            <a:r>
              <a:rPr lang="en-US" sz="24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 (CHP+) members</a:t>
            </a:r>
            <a:endParaRPr sz="24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00000"/>
              </a:lnSpc>
              <a:spcBef>
                <a:spcPts val="0"/>
              </a:spcBef>
              <a:spcAft>
                <a:spcPts val="0"/>
              </a:spcAft>
              <a:buClr>
                <a:srgbClr val="000000"/>
              </a:buClr>
              <a:buSzPts val="2400"/>
              <a:buFont typeface="Arial" panose="020B0604020202020204"/>
              <a:buNone/>
            </a:pPr>
            <a:r>
              <a:rPr lang="" sz="2400" spc="-5" dirty="0">
                <a:solidFill>
                  <a:srgbClr val="FFFFFF"/>
                </a:solidFill>
                <a:latin typeface="Trebuchet MS" panose="020B0603020202020204"/>
                <a:cs typeface="Trebuchet MS" panose="020B0603020202020204"/>
                <a:sym typeface="+mn-ea"/>
              </a:rPr>
              <a:t>       </a:t>
            </a:r>
            <a:r>
              <a:rPr sz="2400" spc="-5" dirty="0">
                <a:solidFill>
                  <a:srgbClr val="FFFFFF"/>
                </a:solidFill>
                <a:latin typeface="Trebuchet MS" panose="020B0603020202020204"/>
                <a:cs typeface="Trebuchet MS" panose="020B0603020202020204"/>
                <a:sym typeface="+mn-ea"/>
              </a:rPr>
              <a:t>Esfuerzos</a:t>
            </a:r>
            <a:r>
              <a:rPr sz="2400" spc="-10" dirty="0">
                <a:solidFill>
                  <a:srgbClr val="FFFFFF"/>
                </a:solidFill>
                <a:latin typeface="Trebuchet MS" panose="020B0603020202020204"/>
                <a:cs typeface="Trebuchet MS" panose="020B0603020202020204"/>
                <a:sym typeface="+mn-ea"/>
              </a:rPr>
              <a:t> </a:t>
            </a:r>
            <a:r>
              <a:rPr sz="2400" spc="-5" dirty="0">
                <a:solidFill>
                  <a:srgbClr val="FFFFFF"/>
                </a:solidFill>
                <a:latin typeface="Trebuchet MS" panose="020B0603020202020204"/>
                <a:cs typeface="Trebuchet MS" panose="020B0603020202020204"/>
                <a:sym typeface="+mn-ea"/>
              </a:rPr>
              <a:t>conjuntos</a:t>
            </a:r>
            <a:r>
              <a:rPr sz="2400" dirty="0">
                <a:solidFill>
                  <a:srgbClr val="FFFFFF"/>
                </a:solidFill>
                <a:latin typeface="Trebuchet MS" panose="020B0603020202020204"/>
                <a:cs typeface="Trebuchet MS" panose="020B0603020202020204"/>
                <a:sym typeface="+mn-ea"/>
              </a:rPr>
              <a:t> </a:t>
            </a:r>
            <a:r>
              <a:rPr sz="2400" spc="-5" dirty="0">
                <a:solidFill>
                  <a:srgbClr val="FFFFFF"/>
                </a:solidFill>
                <a:latin typeface="Trebuchet MS" panose="020B0603020202020204"/>
                <a:cs typeface="Trebuchet MS" panose="020B0603020202020204"/>
                <a:sym typeface="+mn-ea"/>
              </a:rPr>
              <a:t>para</a:t>
            </a:r>
            <a:r>
              <a:rPr sz="2400" spc="-10" dirty="0">
                <a:solidFill>
                  <a:srgbClr val="FFFFFF"/>
                </a:solidFill>
                <a:latin typeface="Trebuchet MS" panose="020B0603020202020204"/>
                <a:cs typeface="Trebuchet MS" panose="020B0603020202020204"/>
                <a:sym typeface="+mn-ea"/>
              </a:rPr>
              <a:t> </a:t>
            </a:r>
            <a:r>
              <a:rPr sz="2400" spc="-5" dirty="0">
                <a:solidFill>
                  <a:srgbClr val="FFFFFF"/>
                </a:solidFill>
                <a:latin typeface="Trebuchet MS" panose="020B0603020202020204"/>
                <a:cs typeface="Trebuchet MS" panose="020B0603020202020204"/>
                <a:sym typeface="+mn-ea"/>
              </a:rPr>
              <a:t>abordar</a:t>
            </a:r>
            <a:r>
              <a:rPr sz="2400" spc="5" dirty="0">
                <a:solidFill>
                  <a:srgbClr val="FFFFFF"/>
                </a:solidFill>
                <a:latin typeface="Trebuchet MS" panose="020B0603020202020204"/>
                <a:cs typeface="Trebuchet MS" panose="020B0603020202020204"/>
                <a:sym typeface="+mn-ea"/>
              </a:rPr>
              <a:t> </a:t>
            </a:r>
            <a:r>
              <a:rPr sz="2400" spc="-5" dirty="0">
                <a:solidFill>
                  <a:srgbClr val="FFFFFF"/>
                </a:solidFill>
                <a:latin typeface="Trebuchet MS" panose="020B0603020202020204"/>
                <a:cs typeface="Trebuchet MS" panose="020B0603020202020204"/>
                <a:sym typeface="+mn-ea"/>
              </a:rPr>
              <a:t>las </a:t>
            </a:r>
            <a:r>
              <a:rPr sz="2400" spc="-710" dirty="0">
                <a:solidFill>
                  <a:srgbClr val="FFFFFF"/>
                </a:solidFill>
                <a:latin typeface="Trebuchet MS" panose="020B0603020202020204"/>
                <a:cs typeface="Trebuchet MS" panose="020B0603020202020204"/>
                <a:sym typeface="+mn-ea"/>
              </a:rPr>
              <a:t> </a:t>
            </a:r>
            <a:r>
              <a:rPr lang="" sz="2400" spc="-710" dirty="0">
                <a:solidFill>
                  <a:srgbClr val="FFFFFF"/>
                </a:solidFill>
                <a:latin typeface="Trebuchet MS" panose="020B0603020202020204"/>
                <a:cs typeface="Trebuchet MS" panose="020B0603020202020204"/>
                <a:sym typeface="+mn-ea"/>
              </a:rPr>
              <a:t>   	</a:t>
            </a:r>
            <a:r>
              <a:rPr sz="2400" spc="-5" dirty="0">
                <a:solidFill>
                  <a:srgbClr val="FFFFFF"/>
                </a:solidFill>
                <a:latin typeface="Trebuchet MS" panose="020B0603020202020204"/>
                <a:cs typeface="Trebuchet MS" panose="020B0603020202020204"/>
                <a:sym typeface="+mn-ea"/>
              </a:rPr>
              <a:t>disparidades para los afiliados de </a:t>
            </a:r>
            <a:r>
              <a:rPr sz="2400" dirty="0">
                <a:solidFill>
                  <a:srgbClr val="FFFFFF"/>
                </a:solidFill>
                <a:latin typeface="Trebuchet MS" panose="020B0603020202020204"/>
                <a:cs typeface="Trebuchet MS" panose="020B0603020202020204"/>
                <a:sym typeface="+mn-ea"/>
              </a:rPr>
              <a:t> </a:t>
            </a:r>
            <a:r>
              <a:rPr sz="2400" spc="-5" dirty="0">
                <a:solidFill>
                  <a:srgbClr val="FFFFFF"/>
                </a:solidFill>
                <a:latin typeface="Trebuchet MS" panose="020B0603020202020204"/>
                <a:cs typeface="Trebuchet MS" panose="020B0603020202020204"/>
                <a:sym typeface="+mn-ea"/>
              </a:rPr>
              <a:t>Health </a:t>
            </a:r>
            <a:r>
              <a:rPr lang="" sz="2400" spc="-5" dirty="0">
                <a:solidFill>
                  <a:srgbClr val="FFFFFF"/>
                </a:solidFill>
                <a:latin typeface="Trebuchet MS" panose="020B0603020202020204"/>
                <a:cs typeface="Trebuchet MS" panose="020B0603020202020204"/>
                <a:sym typeface="+mn-ea"/>
              </a:rPr>
              <a:t> 	   </a:t>
            </a:r>
            <a:r>
              <a:rPr sz="2400" spc="-5" dirty="0">
                <a:solidFill>
                  <a:srgbClr val="FFFFFF"/>
                </a:solidFill>
                <a:latin typeface="Trebuchet MS" panose="020B0603020202020204"/>
                <a:cs typeface="Trebuchet MS" panose="020B0603020202020204"/>
                <a:sym typeface="+mn-ea"/>
              </a:rPr>
              <a:t>First Colorado </a:t>
            </a:r>
            <a:r>
              <a:rPr sz="2400" dirty="0">
                <a:solidFill>
                  <a:srgbClr val="FFFFFF"/>
                </a:solidFill>
                <a:latin typeface="Trebuchet MS" panose="020B0603020202020204"/>
                <a:cs typeface="Trebuchet MS" panose="020B0603020202020204"/>
                <a:sym typeface="+mn-ea"/>
              </a:rPr>
              <a:t>y </a:t>
            </a:r>
            <a:r>
              <a:rPr sz="2400" spc="-5" dirty="0">
                <a:solidFill>
                  <a:srgbClr val="FFFFFF"/>
                </a:solidFill>
                <a:latin typeface="Trebuchet MS" panose="020B0603020202020204"/>
                <a:cs typeface="Trebuchet MS" panose="020B0603020202020204"/>
                <a:sym typeface="+mn-ea"/>
              </a:rPr>
              <a:t>Child Health </a:t>
            </a:r>
            <a:r>
              <a:rPr sz="2400" dirty="0">
                <a:solidFill>
                  <a:srgbClr val="FFFFFF"/>
                </a:solidFill>
                <a:latin typeface="Trebuchet MS" panose="020B0603020202020204"/>
                <a:cs typeface="Trebuchet MS" panose="020B0603020202020204"/>
                <a:sym typeface="+mn-ea"/>
              </a:rPr>
              <a:t> Plan</a:t>
            </a:r>
            <a:r>
              <a:rPr sz="2400" spc="-15" dirty="0">
                <a:solidFill>
                  <a:srgbClr val="FFFFFF"/>
                </a:solidFill>
                <a:latin typeface="Trebuchet MS" panose="020B0603020202020204"/>
                <a:cs typeface="Trebuchet MS" panose="020B0603020202020204"/>
                <a:sym typeface="+mn-ea"/>
              </a:rPr>
              <a:t> </a:t>
            </a:r>
            <a:r>
              <a:rPr sz="2400" i="1" spc="-5" dirty="0">
                <a:solidFill>
                  <a:srgbClr val="FFFFFF"/>
                </a:solidFill>
                <a:latin typeface="Trebuchet MS" panose="020B0603020202020204"/>
                <a:cs typeface="Trebuchet MS" panose="020B0603020202020204"/>
                <a:sym typeface="+mn-ea"/>
              </a:rPr>
              <a:t>Plus </a:t>
            </a:r>
            <a:r>
              <a:rPr sz="2400" spc="-5" dirty="0">
                <a:solidFill>
                  <a:srgbClr val="FFFFFF"/>
                </a:solidFill>
                <a:latin typeface="Trebuchet MS" panose="020B0603020202020204"/>
                <a:cs typeface="Trebuchet MS" panose="020B0603020202020204"/>
                <a:sym typeface="+mn-ea"/>
              </a:rPr>
              <a:t>(CHP+)</a:t>
            </a:r>
            <a:endParaRPr sz="2400" dirty="0">
              <a:latin typeface="Trebuchet MS" panose="020B0603020202020204"/>
              <a:cs typeface="Trebuchet MS" panose="020B0603020202020204"/>
            </a:endParaRPr>
          </a:p>
          <a:p>
            <a:pPr marL="0" marR="0" lvl="0" indent="0" algn="ctr" rtl="0">
              <a:lnSpc>
                <a:spcPct val="100000"/>
              </a:lnSpc>
              <a:spcBef>
                <a:spcPts val="0"/>
              </a:spcBef>
              <a:spcAft>
                <a:spcPts val="0"/>
              </a:spcAft>
              <a:buClr>
                <a:srgbClr val="000000"/>
              </a:buClr>
              <a:buSzPts val="2400"/>
              <a:buFont typeface="Arial" panose="020B0604020202020204"/>
              <a:buNone/>
            </a:pPr>
            <a:r>
              <a:rPr lang="en-US" sz="24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 </a:t>
            </a:r>
            <a:endParaRPr sz="1400" b="0" i="0" u="none" strike="noStrike" cap="none" dirty="0">
              <a:solidFill>
                <a:schemeClr val="lt1"/>
              </a:solidFill>
              <a:latin typeface="Arial" panose="020B0604020202020204"/>
              <a:ea typeface="Arial" panose="020B0604020202020204"/>
              <a:cs typeface="Arial" panose="020B0604020202020204"/>
              <a:sym typeface="Arial" panose="020B0604020202020204"/>
            </a:endParaRPr>
          </a:p>
          <a:p>
            <a:pPr marL="0" marR="0" lvl="0" indent="0" algn="ctr" rtl="0">
              <a:lnSpc>
                <a:spcPct val="100000"/>
              </a:lnSpc>
              <a:spcBef>
                <a:spcPts val="0"/>
              </a:spcBef>
              <a:spcAft>
                <a:spcPts val="0"/>
              </a:spcAft>
              <a:buClr>
                <a:srgbClr val="000000"/>
              </a:buClr>
              <a:buSzPts val="2400"/>
              <a:buFont typeface="Arial" panose="020B0604020202020204"/>
              <a:buNone/>
            </a:pPr>
            <a:r>
              <a:rPr lang="en-US" sz="2400" dirty="0">
                <a:solidFill>
                  <a:schemeClr val="lt1"/>
                </a:solidFill>
                <a:latin typeface="Trebuchet MS" panose="020B0603020202020204"/>
                <a:ea typeface="Trebuchet MS" panose="020B0603020202020204"/>
                <a:cs typeface="Trebuchet MS" panose="020B0603020202020204"/>
                <a:sym typeface="Trebuchet MS" panose="020B0603020202020204"/>
              </a:rPr>
              <a:t>October 24</a:t>
            </a:r>
            <a:r>
              <a:rPr lang="en-US" sz="24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 2024</a:t>
            </a:r>
            <a:endParaRPr sz="2400"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00000"/>
              </a:lnSpc>
              <a:spcBef>
                <a:spcPts val="0"/>
              </a:spcBef>
              <a:spcAft>
                <a:spcPts val="0"/>
              </a:spcAft>
              <a:buClr>
                <a:srgbClr val="000000"/>
              </a:buClr>
              <a:buSzPts val="2400"/>
              <a:buFont typeface="Arial" panose="020B0604020202020204"/>
              <a:buNone/>
            </a:pPr>
            <a:r>
              <a:rPr sz="2400" dirty="0">
                <a:solidFill>
                  <a:srgbClr val="FFFFFF"/>
                </a:solidFill>
                <a:latin typeface="Trebuchet MS" panose="020B0603020202020204"/>
                <a:cs typeface="Trebuchet MS" panose="020B0603020202020204"/>
                <a:sym typeface="+mn-ea"/>
              </a:rPr>
              <a:t>24</a:t>
            </a:r>
            <a:r>
              <a:rPr sz="2400" spc="-35" dirty="0">
                <a:solidFill>
                  <a:srgbClr val="FFFFFF"/>
                </a:solidFill>
                <a:latin typeface="Trebuchet MS" panose="020B0603020202020204"/>
                <a:cs typeface="Trebuchet MS" panose="020B0603020202020204"/>
                <a:sym typeface="+mn-ea"/>
              </a:rPr>
              <a:t> </a:t>
            </a:r>
            <a:r>
              <a:rPr sz="2400" spc="-5" dirty="0">
                <a:solidFill>
                  <a:srgbClr val="FFFFFF"/>
                </a:solidFill>
                <a:latin typeface="Trebuchet MS" panose="020B0603020202020204"/>
                <a:cs typeface="Trebuchet MS" panose="020B0603020202020204"/>
                <a:sym typeface="+mn-ea"/>
              </a:rPr>
              <a:t>de</a:t>
            </a:r>
            <a:r>
              <a:rPr sz="2400" spc="-30" dirty="0">
                <a:solidFill>
                  <a:srgbClr val="FFFFFF"/>
                </a:solidFill>
                <a:latin typeface="Trebuchet MS" panose="020B0603020202020204"/>
                <a:cs typeface="Trebuchet MS" panose="020B0603020202020204"/>
                <a:sym typeface="+mn-ea"/>
              </a:rPr>
              <a:t> </a:t>
            </a:r>
            <a:r>
              <a:rPr sz="2400" spc="-5" dirty="0">
                <a:solidFill>
                  <a:srgbClr val="FFFFFF"/>
                </a:solidFill>
                <a:latin typeface="Trebuchet MS" panose="020B0603020202020204"/>
                <a:cs typeface="Trebuchet MS" panose="020B0603020202020204"/>
                <a:sym typeface="+mn-ea"/>
              </a:rPr>
              <a:t>octubre</a:t>
            </a:r>
            <a:r>
              <a:rPr sz="2400" spc="-20" dirty="0">
                <a:solidFill>
                  <a:srgbClr val="FFFFFF"/>
                </a:solidFill>
                <a:latin typeface="Trebuchet MS" panose="020B0603020202020204"/>
                <a:cs typeface="Trebuchet MS" panose="020B0603020202020204"/>
                <a:sym typeface="+mn-ea"/>
              </a:rPr>
              <a:t> </a:t>
            </a:r>
            <a:r>
              <a:rPr sz="2400" spc="-5" dirty="0">
                <a:solidFill>
                  <a:srgbClr val="FFFFFF"/>
                </a:solidFill>
                <a:latin typeface="Trebuchet MS" panose="020B0603020202020204"/>
                <a:cs typeface="Trebuchet MS" panose="020B0603020202020204"/>
                <a:sym typeface="+mn-ea"/>
              </a:rPr>
              <a:t>de </a:t>
            </a:r>
            <a:r>
              <a:rPr sz="2400" spc="-710" dirty="0">
                <a:solidFill>
                  <a:srgbClr val="FFFFFF"/>
                </a:solidFill>
                <a:latin typeface="Trebuchet MS" panose="020B0603020202020204"/>
                <a:cs typeface="Trebuchet MS" panose="020B0603020202020204"/>
                <a:sym typeface="+mn-ea"/>
              </a:rPr>
              <a:t> </a:t>
            </a:r>
            <a:r>
              <a:rPr sz="2400" dirty="0">
                <a:solidFill>
                  <a:srgbClr val="FFFFFF"/>
                </a:solidFill>
                <a:latin typeface="Trebuchet MS" panose="020B0603020202020204"/>
                <a:cs typeface="Trebuchet MS" panose="020B0603020202020204"/>
                <a:sym typeface="+mn-ea"/>
              </a:rPr>
              <a:t>2024</a:t>
            </a:r>
            <a:endParaRPr sz="2400"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00000"/>
              </a:lnSpc>
              <a:spcBef>
                <a:spcPts val="0"/>
              </a:spcBef>
              <a:spcAft>
                <a:spcPts val="0"/>
              </a:spcAft>
              <a:buClr>
                <a:srgbClr val="000000"/>
              </a:buClr>
              <a:buSzPts val="2400"/>
              <a:buFont typeface="Arial" panose="020B0604020202020204"/>
              <a:buNone/>
            </a:pPr>
            <a:endParaRPr sz="2400" b="0" i="0" u="none" strike="noStrike" cap="none" dirty="0">
              <a:solidFill>
                <a:srgbClr val="00FF00"/>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dirty="0">
              <a:solidFill>
                <a:srgbClr val="00FF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g308098ffd8d_0_128"/>
          <p:cNvSpPr txBox="1">
            <a:spLocks noGrp="1"/>
          </p:cNvSpPr>
          <p:nvPr>
            <p:ph type="title"/>
          </p:nvPr>
        </p:nvSpPr>
        <p:spPr>
          <a:xfrm>
            <a:off x="183931" y="365125"/>
            <a:ext cx="118242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500"/>
              <a:t> Statewide Health Equity Task Force</a:t>
            </a:r>
            <a:endParaRPr sz="3500"/>
          </a:p>
          <a:p>
            <a:pPr marL="0" lvl="0" indent="0" algn="ctr" rtl="0">
              <a:spcBef>
                <a:spcPts val="0"/>
              </a:spcBef>
              <a:spcAft>
                <a:spcPts val="0"/>
              </a:spcAft>
              <a:buNone/>
            </a:pPr>
            <a:r>
              <a:rPr sz="3500" spc="-5" dirty="0">
                <a:sym typeface="+mn-ea"/>
              </a:rPr>
              <a:t>Grupo</a:t>
            </a:r>
            <a:r>
              <a:rPr sz="3500" dirty="0">
                <a:sym typeface="+mn-ea"/>
              </a:rPr>
              <a:t> </a:t>
            </a:r>
            <a:r>
              <a:rPr sz="3500" spc="5" dirty="0">
                <a:sym typeface="+mn-ea"/>
              </a:rPr>
              <a:t>de</a:t>
            </a:r>
            <a:r>
              <a:rPr sz="3500" spc="10" dirty="0">
                <a:sym typeface="+mn-ea"/>
              </a:rPr>
              <a:t> </a:t>
            </a:r>
            <a:r>
              <a:rPr sz="3500" spc="-5" dirty="0">
                <a:sym typeface="+mn-ea"/>
              </a:rPr>
              <a:t>Trabajo</a:t>
            </a:r>
            <a:r>
              <a:rPr sz="3500" dirty="0">
                <a:sym typeface="+mn-ea"/>
              </a:rPr>
              <a:t> </a:t>
            </a:r>
            <a:r>
              <a:rPr sz="3500" spc="-5" dirty="0">
                <a:sym typeface="+mn-ea"/>
              </a:rPr>
              <a:t>Estatal	</a:t>
            </a:r>
            <a:r>
              <a:rPr sz="3500" spc="5" dirty="0">
                <a:sym typeface="+mn-ea"/>
              </a:rPr>
              <a:t>de</a:t>
            </a:r>
            <a:r>
              <a:rPr sz="3500" spc="-25" dirty="0">
                <a:sym typeface="+mn-ea"/>
              </a:rPr>
              <a:t> </a:t>
            </a:r>
            <a:r>
              <a:rPr sz="3500" spc="-5" dirty="0">
                <a:sym typeface="+mn-ea"/>
              </a:rPr>
              <a:t>Equidad</a:t>
            </a:r>
            <a:r>
              <a:rPr sz="3500" spc="-35" dirty="0">
                <a:sym typeface="+mn-ea"/>
              </a:rPr>
              <a:t> </a:t>
            </a:r>
            <a:r>
              <a:rPr sz="3500" dirty="0">
                <a:sym typeface="+mn-ea"/>
              </a:rPr>
              <a:t>en</a:t>
            </a:r>
            <a:r>
              <a:rPr sz="3500" spc="-20" dirty="0">
                <a:sym typeface="+mn-ea"/>
              </a:rPr>
              <a:t> </a:t>
            </a:r>
            <a:r>
              <a:rPr lang="" sz="3500" spc="-20" dirty="0">
                <a:sym typeface="+mn-ea"/>
              </a:rPr>
              <a:t>la </a:t>
            </a:r>
            <a:r>
              <a:rPr sz="3500" spc="-5" dirty="0">
                <a:sym typeface="+mn-ea"/>
              </a:rPr>
              <a:t>Salud</a:t>
            </a:r>
            <a:endParaRPr sz="3500"/>
          </a:p>
        </p:txBody>
      </p:sp>
      <p:sp>
        <p:nvSpPr>
          <p:cNvPr id="330" name="Google Shape;330;g308098ffd8d_0_128"/>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10</a:t>
            </a:fld>
            <a:endParaRPr lang="en-US"/>
          </a:p>
        </p:txBody>
      </p:sp>
      <p:sp>
        <p:nvSpPr>
          <p:cNvPr id="331" name="Google Shape;331;g308098ffd8d_0_128"/>
          <p:cNvSpPr txBox="1"/>
          <p:nvPr/>
        </p:nvSpPr>
        <p:spPr>
          <a:xfrm>
            <a:off x="331575" y="1530025"/>
            <a:ext cx="5954100" cy="52059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chemeClr val="lt1"/>
              </a:buClr>
              <a:buSzPts val="2000"/>
              <a:buFont typeface="Trebuchet MS" panose="020B0603020202020204"/>
              <a:buChar char="●"/>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As a lever of the Health Equity Plan, the Task Force was formed.</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355600" algn="l" rtl="0">
              <a:spcBef>
                <a:spcPts val="0"/>
              </a:spcBef>
              <a:spcAft>
                <a:spcPts val="0"/>
              </a:spcAft>
              <a:buClr>
                <a:schemeClr val="lt1"/>
              </a:buClr>
              <a:buSzPts val="2000"/>
              <a:buFont typeface="Trebuchet MS" panose="020B0603020202020204"/>
              <a:buChar char="●"/>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July-September 2022 Planning sessions created Charter to be a guide for the task force.</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355600" algn="l" rtl="0">
              <a:spcBef>
                <a:spcPts val="0"/>
              </a:spcBef>
              <a:spcAft>
                <a:spcPts val="0"/>
              </a:spcAft>
              <a:buClr>
                <a:schemeClr val="lt1"/>
              </a:buClr>
              <a:buSzPts val="2000"/>
              <a:buFont typeface="Trebuchet MS" panose="020B0603020202020204"/>
              <a:buChar char="●"/>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Kick off meeting held January 2023</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endParaRPr sz="2200">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332" name="Google Shape;332;g308098ffd8d_0_128"/>
          <p:cNvSpPr txBox="1"/>
          <p:nvPr/>
        </p:nvSpPr>
        <p:spPr>
          <a:xfrm>
            <a:off x="6466800" y="1652100"/>
            <a:ext cx="5725200" cy="52059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chemeClr val="lt1"/>
              </a:buClr>
              <a:buSzPts val="2000"/>
              <a:buFont typeface="Trebuchet MS" panose="020B0603020202020204"/>
              <a:buChar char="●"/>
            </a:pPr>
            <a:r>
              <a:rPr lang="" altLang="en-US" sz="2000">
                <a:solidFill>
                  <a:schemeClr val="lt1"/>
                </a:solidFill>
                <a:latin typeface="Trebuchet MS" panose="020B0603020202020204"/>
                <a:ea typeface="Trebuchet MS" panose="020B0603020202020204"/>
                <a:cs typeface="Trebuchet MS" panose="020B0603020202020204"/>
                <a:sym typeface="Trebuchet MS" panose="020B0603020202020204"/>
              </a:rPr>
              <a:t>Como impulsor del Plan de Equidad en la salud, se formo el grupo de trabajo.</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355600" algn="l" rtl="0">
              <a:spcBef>
                <a:spcPts val="0"/>
              </a:spcBef>
              <a:spcAft>
                <a:spcPts val="0"/>
              </a:spcAft>
              <a:buClr>
                <a:schemeClr val="lt1"/>
              </a:buClr>
              <a:buSzPts val="2000"/>
              <a:buFont typeface="Trebuchet MS" panose="020B0603020202020204"/>
              <a:buChar char="●"/>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Jul</a:t>
            </a:r>
            <a:r>
              <a:rPr lang="" altLang="en-US" sz="2000">
                <a:solidFill>
                  <a:schemeClr val="lt1"/>
                </a:solidFill>
                <a:latin typeface="Trebuchet MS" panose="020B0603020202020204"/>
                <a:ea typeface="Trebuchet MS" panose="020B0603020202020204"/>
                <a:cs typeface="Trebuchet MS" panose="020B0603020202020204"/>
                <a:sym typeface="Trebuchet MS" panose="020B0603020202020204"/>
              </a:rPr>
              <a:t>io</a:t>
            </a: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a:t>
            </a:r>
            <a:r>
              <a:rPr sz="2000" spc="-5" dirty="0">
                <a:solidFill>
                  <a:srgbClr val="FFFFFF"/>
                </a:solidFill>
                <a:latin typeface="Trebuchet MS" panose="020B0603020202020204"/>
                <a:cs typeface="Trebuchet MS" panose="020B0603020202020204"/>
                <a:sym typeface="+mn-ea"/>
              </a:rPr>
              <a:t>septiembre </a:t>
            </a:r>
            <a:r>
              <a:rPr sz="2000" dirty="0">
                <a:solidFill>
                  <a:srgbClr val="FFFFFF"/>
                </a:solidFill>
                <a:latin typeface="Trebuchet MS" panose="020B0603020202020204"/>
                <a:cs typeface="Trebuchet MS" panose="020B0603020202020204"/>
                <a:sym typeface="+mn-ea"/>
              </a:rPr>
              <a:t>de 2022 </a:t>
            </a:r>
            <a:r>
              <a:rPr sz="2000" spc="-5" dirty="0">
                <a:solidFill>
                  <a:srgbClr val="FFFFFF"/>
                </a:solidFill>
                <a:latin typeface="Trebuchet MS" panose="020B0603020202020204"/>
                <a:cs typeface="Trebuchet MS" panose="020B0603020202020204"/>
                <a:sym typeface="+mn-ea"/>
              </a:rPr>
              <a:t>Las sesiones </a:t>
            </a:r>
            <a:r>
              <a:rPr sz="2000" dirty="0">
                <a:solidFill>
                  <a:srgbClr val="FFFFFF"/>
                </a:solidFill>
                <a:latin typeface="Trebuchet MS" panose="020B0603020202020204"/>
                <a:cs typeface="Trebuchet MS" panose="020B0603020202020204"/>
                <a:sym typeface="+mn-ea"/>
              </a:rPr>
              <a:t>de </a:t>
            </a:r>
            <a:r>
              <a:rPr sz="2000" spc="-59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planificación</a:t>
            </a:r>
            <a:r>
              <a:rPr sz="2000" spc="-1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crearon</a:t>
            </a:r>
            <a:r>
              <a:rPr sz="2000" spc="5" dirty="0">
                <a:solidFill>
                  <a:srgbClr val="FFFFFF"/>
                </a:solidFill>
                <a:latin typeface="Trebuchet MS" panose="020B0603020202020204"/>
                <a:cs typeface="Trebuchet MS" panose="020B0603020202020204"/>
                <a:sym typeface="+mn-ea"/>
              </a:rPr>
              <a:t> </a:t>
            </a:r>
            <a:r>
              <a:rPr lang="" sz="2000" spc="5" dirty="0">
                <a:solidFill>
                  <a:srgbClr val="FFFFFF"/>
                </a:solidFill>
                <a:latin typeface="Trebuchet MS" panose="020B0603020202020204"/>
                <a:cs typeface="Trebuchet MS" panose="020B0603020202020204"/>
                <a:sym typeface="+mn-ea"/>
              </a:rPr>
              <a:t>la carta</a:t>
            </a:r>
            <a:r>
              <a:rPr sz="200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para</a:t>
            </a:r>
            <a:r>
              <a:rPr sz="200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que </a:t>
            </a:r>
            <a:r>
              <a:rPr sz="2000" dirty="0">
                <a:solidFill>
                  <a:srgbClr val="FFFFFF"/>
                </a:solidFill>
                <a:latin typeface="Trebuchet MS" panose="020B0603020202020204"/>
                <a:cs typeface="Trebuchet MS" panose="020B0603020202020204"/>
                <a:sym typeface="+mn-ea"/>
              </a:rPr>
              <a:t> sea</a:t>
            </a:r>
            <a:r>
              <a:rPr sz="2000" spc="-2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una</a:t>
            </a:r>
            <a:r>
              <a:rPr sz="200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guía </a:t>
            </a:r>
            <a:r>
              <a:rPr sz="2000" dirty="0">
                <a:solidFill>
                  <a:srgbClr val="FFFFFF"/>
                </a:solidFill>
                <a:latin typeface="Trebuchet MS" panose="020B0603020202020204"/>
                <a:cs typeface="Trebuchet MS" panose="020B0603020202020204"/>
                <a:sym typeface="+mn-ea"/>
              </a:rPr>
              <a:t>para</a:t>
            </a:r>
            <a:r>
              <a:rPr sz="2000" spc="-15"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el</a:t>
            </a:r>
            <a:r>
              <a:rPr sz="2000" spc="5" dirty="0">
                <a:solidFill>
                  <a:srgbClr val="FFFFFF"/>
                </a:solidFill>
                <a:latin typeface="Trebuchet MS" panose="020B0603020202020204"/>
                <a:cs typeface="Trebuchet MS" panose="020B0603020202020204"/>
                <a:sym typeface="+mn-ea"/>
              </a:rPr>
              <a:t> </a:t>
            </a:r>
            <a:r>
              <a:rPr sz="2000" dirty="0">
                <a:solidFill>
                  <a:srgbClr val="FFFFFF"/>
                </a:solidFill>
                <a:latin typeface="Trebuchet MS" panose="020B0603020202020204"/>
                <a:cs typeface="Trebuchet MS" panose="020B0603020202020204"/>
                <a:sym typeface="+mn-ea"/>
              </a:rPr>
              <a:t>grupo</a:t>
            </a:r>
            <a:r>
              <a:rPr sz="2000" spc="-20" dirty="0">
                <a:solidFill>
                  <a:srgbClr val="FFFFFF"/>
                </a:solidFill>
                <a:latin typeface="Trebuchet MS" panose="020B0603020202020204"/>
                <a:cs typeface="Trebuchet MS" panose="020B0603020202020204"/>
                <a:sym typeface="+mn-ea"/>
              </a:rPr>
              <a:t> </a:t>
            </a:r>
            <a:r>
              <a:rPr sz="2000" dirty="0">
                <a:solidFill>
                  <a:srgbClr val="FFFFFF"/>
                </a:solidFill>
                <a:latin typeface="Trebuchet MS" panose="020B0603020202020204"/>
                <a:cs typeface="Trebuchet MS" panose="020B0603020202020204"/>
                <a:sym typeface="+mn-ea"/>
              </a:rPr>
              <a:t>de</a:t>
            </a:r>
            <a:r>
              <a:rPr sz="2000" spc="-2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trabajo</a:t>
            </a:r>
          </a:p>
          <a:p>
            <a:pPr marL="457200" lvl="0" indent="-355600" algn="l" rtl="0">
              <a:spcBef>
                <a:spcPts val="0"/>
              </a:spcBef>
              <a:spcAft>
                <a:spcPts val="0"/>
              </a:spcAft>
              <a:buClr>
                <a:schemeClr val="lt1"/>
              </a:buClr>
              <a:buSzPts val="2000"/>
              <a:buFont typeface="Trebuchet MS" panose="020B0603020202020204"/>
              <a:buChar char="●"/>
            </a:pPr>
            <a:endParaRPr sz="2000" spc="-5" dirty="0">
              <a:solidFill>
                <a:srgbClr val="FFFFFF"/>
              </a:solidFill>
              <a:latin typeface="Trebuchet MS" panose="020B0603020202020204"/>
              <a:cs typeface="Trebuchet MS" panose="020B0603020202020204"/>
              <a:sym typeface="+mn-ea"/>
            </a:endParaRPr>
          </a:p>
          <a:p>
            <a:pPr marL="457200" lvl="0" indent="-355600" algn="l" rtl="0">
              <a:spcBef>
                <a:spcPts val="0"/>
              </a:spcBef>
              <a:spcAft>
                <a:spcPts val="0"/>
              </a:spcAft>
              <a:buClr>
                <a:schemeClr val="lt1"/>
              </a:buClr>
              <a:buSzPts val="2000"/>
              <a:buFont typeface="Trebuchet MS" panose="020B0603020202020204"/>
              <a:buChar char="●"/>
            </a:pPr>
            <a:r>
              <a:rPr sz="2000" spc="-5" dirty="0">
                <a:solidFill>
                  <a:srgbClr val="FFFFFF"/>
                </a:solidFill>
                <a:latin typeface="Trebuchet MS" panose="020B0603020202020204"/>
                <a:cs typeface="Trebuchet MS" panose="020B0603020202020204"/>
                <a:sym typeface="+mn-ea"/>
              </a:rPr>
              <a:t>Reunión</a:t>
            </a:r>
            <a:r>
              <a:rPr sz="2000" spc="-10" dirty="0">
                <a:solidFill>
                  <a:srgbClr val="FFFFFF"/>
                </a:solidFill>
                <a:latin typeface="Trebuchet MS" panose="020B0603020202020204"/>
                <a:cs typeface="Trebuchet MS" panose="020B0603020202020204"/>
                <a:sym typeface="+mn-ea"/>
              </a:rPr>
              <a:t> </a:t>
            </a:r>
            <a:r>
              <a:rPr sz="2000" dirty="0">
                <a:solidFill>
                  <a:srgbClr val="FFFFFF"/>
                </a:solidFill>
                <a:latin typeface="Trebuchet MS" panose="020B0603020202020204"/>
                <a:cs typeface="Trebuchet MS" panose="020B0603020202020204"/>
                <a:sym typeface="+mn-ea"/>
              </a:rPr>
              <a:t>de</a:t>
            </a:r>
            <a:r>
              <a:rPr sz="2000" spc="5"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lanzamiento celebrada</a:t>
            </a:r>
            <a:r>
              <a:rPr sz="2000" dirty="0">
                <a:solidFill>
                  <a:srgbClr val="FFFFFF"/>
                </a:solidFill>
                <a:latin typeface="Trebuchet MS" panose="020B0603020202020204"/>
                <a:cs typeface="Trebuchet MS" panose="020B0603020202020204"/>
                <a:sym typeface="+mn-ea"/>
              </a:rPr>
              <a:t> en</a:t>
            </a:r>
            <a:r>
              <a:rPr sz="2000" spc="-1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enero</a:t>
            </a:r>
            <a:r>
              <a:rPr sz="2000" spc="-10" dirty="0">
                <a:solidFill>
                  <a:srgbClr val="FFFFFF"/>
                </a:solidFill>
                <a:latin typeface="Trebuchet MS" panose="020B0603020202020204"/>
                <a:cs typeface="Trebuchet MS" panose="020B0603020202020204"/>
                <a:sym typeface="+mn-ea"/>
              </a:rPr>
              <a:t> </a:t>
            </a:r>
            <a:r>
              <a:rPr sz="2000" dirty="0">
                <a:solidFill>
                  <a:srgbClr val="FFFFFF"/>
                </a:solidFill>
                <a:latin typeface="Trebuchet MS" panose="020B0603020202020204"/>
                <a:cs typeface="Trebuchet MS" panose="020B0603020202020204"/>
                <a:sym typeface="+mn-ea"/>
              </a:rPr>
              <a:t>de</a:t>
            </a:r>
            <a:r>
              <a:rPr sz="2000" spc="-5" dirty="0">
                <a:solidFill>
                  <a:srgbClr val="FFFFFF"/>
                </a:solidFill>
                <a:latin typeface="Trebuchet MS" panose="020B0603020202020204"/>
                <a:cs typeface="Trebuchet MS" panose="020B0603020202020204"/>
                <a:sym typeface="+mn-ea"/>
              </a:rPr>
              <a:t> </a:t>
            </a:r>
            <a:r>
              <a:rPr sz="2000" dirty="0">
                <a:solidFill>
                  <a:srgbClr val="FFFFFF"/>
                </a:solidFill>
                <a:latin typeface="Trebuchet MS" panose="020B0603020202020204"/>
                <a:cs typeface="Trebuchet MS" panose="020B0603020202020204"/>
                <a:sym typeface="+mn-ea"/>
              </a:rPr>
              <a:t>2023</a:t>
            </a:r>
            <a:endParaRPr sz="2000">
              <a:latin typeface="Trebuchet MS" panose="020B0603020202020204"/>
              <a:cs typeface="Trebuchet MS" panose="020B0603020202020204"/>
            </a:endParaRPr>
          </a:p>
          <a:p>
            <a:pPr marL="457200" lvl="0" indent="0" algn="l" rtl="0">
              <a:spcBef>
                <a:spcPts val="0"/>
              </a:spcBef>
              <a:spcAft>
                <a:spcPts val="0"/>
              </a:spcAft>
              <a:buSzPct val="135000"/>
              <a:buFont typeface="Arial" panose="020B0604020202020204" pitchFamily="34" charset="0"/>
              <a:buNone/>
            </a:pPr>
            <a:endParaRPr lang="" sz="20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g30d3c5e12c4_4_3"/>
          <p:cNvSpPr txBox="1">
            <a:spLocks noGrp="1"/>
          </p:cNvSpPr>
          <p:nvPr>
            <p:ph type="title"/>
          </p:nvPr>
        </p:nvSpPr>
        <p:spPr>
          <a:xfrm>
            <a:off x="183931" y="365125"/>
            <a:ext cx="118242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500"/>
              <a:t> Statewide Health Equity Task Force</a:t>
            </a:r>
            <a:endParaRPr sz="3500"/>
          </a:p>
          <a:p>
            <a:pPr marL="0" lvl="0" indent="0" algn="ctr" rtl="0">
              <a:spcBef>
                <a:spcPts val="0"/>
              </a:spcBef>
              <a:spcAft>
                <a:spcPts val="0"/>
              </a:spcAft>
              <a:buNone/>
            </a:pPr>
            <a:r>
              <a:rPr sz="3500" spc="-5" dirty="0">
                <a:sym typeface="+mn-ea"/>
              </a:rPr>
              <a:t>Grupo</a:t>
            </a:r>
            <a:r>
              <a:rPr sz="3500" dirty="0">
                <a:sym typeface="+mn-ea"/>
              </a:rPr>
              <a:t> </a:t>
            </a:r>
            <a:r>
              <a:rPr sz="3500" spc="5" dirty="0">
                <a:sym typeface="+mn-ea"/>
              </a:rPr>
              <a:t>de</a:t>
            </a:r>
            <a:r>
              <a:rPr sz="3500" spc="10" dirty="0">
                <a:sym typeface="+mn-ea"/>
              </a:rPr>
              <a:t> </a:t>
            </a:r>
            <a:r>
              <a:rPr sz="3500" spc="-5" dirty="0">
                <a:sym typeface="+mn-ea"/>
              </a:rPr>
              <a:t>Trabajo</a:t>
            </a:r>
            <a:r>
              <a:rPr sz="3500" dirty="0">
                <a:sym typeface="+mn-ea"/>
              </a:rPr>
              <a:t> </a:t>
            </a:r>
            <a:r>
              <a:rPr sz="3500" spc="-5" dirty="0">
                <a:sym typeface="+mn-ea"/>
              </a:rPr>
              <a:t>Estatal	</a:t>
            </a:r>
            <a:r>
              <a:rPr sz="3500" spc="5" dirty="0">
                <a:sym typeface="+mn-ea"/>
              </a:rPr>
              <a:t>de</a:t>
            </a:r>
            <a:r>
              <a:rPr sz="3500" spc="-25" dirty="0">
                <a:sym typeface="+mn-ea"/>
              </a:rPr>
              <a:t> </a:t>
            </a:r>
            <a:r>
              <a:rPr sz="3500" spc="-5" dirty="0">
                <a:sym typeface="+mn-ea"/>
              </a:rPr>
              <a:t>Equidad</a:t>
            </a:r>
            <a:r>
              <a:rPr sz="3500" spc="-35" dirty="0">
                <a:sym typeface="+mn-ea"/>
              </a:rPr>
              <a:t> </a:t>
            </a:r>
            <a:r>
              <a:rPr sz="3500" dirty="0">
                <a:sym typeface="+mn-ea"/>
              </a:rPr>
              <a:t>en</a:t>
            </a:r>
            <a:r>
              <a:rPr sz="3500" spc="-20" dirty="0">
                <a:sym typeface="+mn-ea"/>
              </a:rPr>
              <a:t> </a:t>
            </a:r>
            <a:r>
              <a:rPr sz="3500" spc="-5" dirty="0">
                <a:sym typeface="+mn-ea"/>
              </a:rPr>
              <a:t>Salud</a:t>
            </a:r>
            <a:endParaRPr sz="3500"/>
          </a:p>
        </p:txBody>
      </p:sp>
      <p:sp>
        <p:nvSpPr>
          <p:cNvPr id="339" name="Google Shape;339;g30d3c5e12c4_4_3"/>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11</a:t>
            </a:fld>
            <a:endParaRPr lang="en-US"/>
          </a:p>
        </p:txBody>
      </p:sp>
      <p:sp>
        <p:nvSpPr>
          <p:cNvPr id="340" name="Google Shape;340;g30d3c5e12c4_4_3"/>
          <p:cNvSpPr txBox="1"/>
          <p:nvPr/>
        </p:nvSpPr>
        <p:spPr>
          <a:xfrm>
            <a:off x="331575" y="1530025"/>
            <a:ext cx="5954100" cy="52059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355600" algn="l" rtl="0">
              <a:spcBef>
                <a:spcPts val="0"/>
              </a:spcBef>
              <a:spcAft>
                <a:spcPts val="0"/>
              </a:spcAft>
              <a:buClr>
                <a:schemeClr val="lt1"/>
              </a:buClr>
              <a:buSzPts val="2000"/>
              <a:buFont typeface="Trebuchet MS" panose="020B0603020202020204"/>
              <a:buChar char="●"/>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Bi-monthly meetings held through February 2024</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355600" algn="l" rtl="0">
              <a:spcBef>
                <a:spcPts val="0"/>
              </a:spcBef>
              <a:spcAft>
                <a:spcPts val="0"/>
              </a:spcAft>
              <a:buClr>
                <a:schemeClr val="lt1"/>
              </a:buClr>
              <a:buSzPts val="2000"/>
              <a:buFont typeface="Trebuchet MS" panose="020B0603020202020204"/>
              <a:buChar char="●"/>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5 workgroups (Access to care, Behavioral Health, Maternity, Prevention and Vaccinations)</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355600" algn="l" rtl="0">
              <a:spcBef>
                <a:spcPts val="0"/>
              </a:spcBef>
              <a:spcAft>
                <a:spcPts val="0"/>
              </a:spcAft>
              <a:buClr>
                <a:schemeClr val="lt1"/>
              </a:buClr>
              <a:buSzPts val="2000"/>
              <a:buFont typeface="Trebuchet MS" panose="020B0603020202020204"/>
              <a:buChar char="●"/>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Each workgroup came up with 2-3 recommendations  </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endParaRPr sz="2200">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p>
            <a:pPr marL="457200" lvl="0" indent="0" algn="l" rtl="0">
              <a:spcBef>
                <a:spcPts val="0"/>
              </a:spcBef>
              <a:spcAft>
                <a:spcPts val="0"/>
              </a:spcAft>
              <a:buNone/>
            </a:pPr>
            <a:endParaRPr sz="2200">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341" name="Google Shape;341;g30d3c5e12c4_4_3"/>
          <p:cNvSpPr txBox="1"/>
          <p:nvPr/>
        </p:nvSpPr>
        <p:spPr>
          <a:xfrm>
            <a:off x="6466800" y="1690825"/>
            <a:ext cx="5725200" cy="52059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chemeClr val="lt1"/>
              </a:buClr>
              <a:buSzPts val="2000"/>
              <a:buFont typeface="Trebuchet MS" panose="020B0603020202020204"/>
              <a:buChar char="●"/>
            </a:pPr>
            <a:r>
              <a:rPr lang="" altLang="en-US" sz="2000">
                <a:solidFill>
                  <a:schemeClr val="lt1"/>
                </a:solidFill>
                <a:latin typeface="Trebuchet MS" panose="020B0603020202020204"/>
                <a:ea typeface="Trebuchet MS" panose="020B0603020202020204"/>
                <a:cs typeface="Trebuchet MS" panose="020B0603020202020204"/>
                <a:sym typeface="Trebuchet MS" panose="020B0603020202020204"/>
              </a:rPr>
              <a:t>Reuniones</a:t>
            </a: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 </a:t>
            </a:r>
            <a:r>
              <a:rPr sz="2000" spc="-5" dirty="0">
                <a:solidFill>
                  <a:srgbClr val="FFFFFF"/>
                </a:solidFill>
                <a:latin typeface="Trebuchet MS" panose="020B0603020202020204"/>
                <a:cs typeface="Trebuchet MS" panose="020B0603020202020204"/>
                <a:sym typeface="+mn-ea"/>
              </a:rPr>
              <a:t>bimensuales celebradas</a:t>
            </a:r>
            <a:r>
              <a:rPr sz="2000" dirty="0">
                <a:solidFill>
                  <a:srgbClr val="FFFFFF"/>
                </a:solidFill>
                <a:latin typeface="Trebuchet MS" panose="020B0603020202020204"/>
                <a:cs typeface="Trebuchet MS" panose="020B0603020202020204"/>
                <a:sym typeface="+mn-ea"/>
              </a:rPr>
              <a:t> a</a:t>
            </a:r>
            <a:r>
              <a:rPr sz="2000" spc="1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través</a:t>
            </a:r>
            <a:r>
              <a:rPr sz="2000" spc="10" dirty="0">
                <a:solidFill>
                  <a:srgbClr val="FFFFFF"/>
                </a:solidFill>
                <a:latin typeface="Trebuchet MS" panose="020B0603020202020204"/>
                <a:cs typeface="Trebuchet MS" panose="020B0603020202020204"/>
                <a:sym typeface="+mn-ea"/>
              </a:rPr>
              <a:t> </a:t>
            </a:r>
            <a:r>
              <a:rPr sz="2000" dirty="0">
                <a:solidFill>
                  <a:srgbClr val="FFFFFF"/>
                </a:solidFill>
                <a:latin typeface="Trebuchet MS" panose="020B0603020202020204"/>
                <a:cs typeface="Trebuchet MS" panose="020B0603020202020204"/>
                <a:sym typeface="+mn-ea"/>
              </a:rPr>
              <a:t>de</a:t>
            </a:r>
            <a:r>
              <a:rPr sz="2000" spc="-1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Febrero </a:t>
            </a:r>
            <a:r>
              <a:rPr sz="2000" spc="-585" dirty="0">
                <a:solidFill>
                  <a:srgbClr val="FFFFFF"/>
                </a:solidFill>
                <a:latin typeface="Trebuchet MS" panose="020B0603020202020204"/>
                <a:cs typeface="Trebuchet MS" panose="020B0603020202020204"/>
                <a:sym typeface="+mn-ea"/>
              </a:rPr>
              <a:t> </a:t>
            </a:r>
            <a:r>
              <a:rPr sz="2000" dirty="0">
                <a:solidFill>
                  <a:srgbClr val="FFFFFF"/>
                </a:solidFill>
                <a:latin typeface="Trebuchet MS" panose="020B0603020202020204"/>
                <a:cs typeface="Trebuchet MS" panose="020B0603020202020204"/>
                <a:sym typeface="+mn-ea"/>
              </a:rPr>
              <a:t>2024</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355600" algn="l" rtl="0">
              <a:spcBef>
                <a:spcPts val="0"/>
              </a:spcBef>
              <a:spcAft>
                <a:spcPts val="0"/>
              </a:spcAft>
              <a:buClr>
                <a:schemeClr val="lt1"/>
              </a:buClr>
              <a:buSzPts val="2000"/>
              <a:buFont typeface="Trebuchet MS" panose="020B0603020202020204"/>
              <a:buChar char="●"/>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5 </a:t>
            </a:r>
            <a:r>
              <a:rPr lang="" altLang="en-US" sz="2000">
                <a:solidFill>
                  <a:schemeClr val="lt1"/>
                </a:solidFill>
                <a:latin typeface="Trebuchet MS" panose="020B0603020202020204"/>
                <a:ea typeface="Trebuchet MS" panose="020B0603020202020204"/>
                <a:cs typeface="Trebuchet MS" panose="020B0603020202020204"/>
                <a:sym typeface="Trebuchet MS" panose="020B0603020202020204"/>
              </a:rPr>
              <a:t>g</a:t>
            </a:r>
            <a:r>
              <a:rPr sz="2000" spc="-5" dirty="0">
                <a:solidFill>
                  <a:srgbClr val="FFFFFF"/>
                </a:solidFill>
                <a:latin typeface="Trebuchet MS" panose="020B0603020202020204"/>
                <a:cs typeface="Trebuchet MS" panose="020B0603020202020204"/>
                <a:sym typeface="+mn-ea"/>
              </a:rPr>
              <a:t>rupos </a:t>
            </a:r>
            <a:r>
              <a:rPr sz="2000" dirty="0">
                <a:solidFill>
                  <a:srgbClr val="FFFFFF"/>
                </a:solidFill>
                <a:latin typeface="Trebuchet MS" panose="020B0603020202020204"/>
                <a:cs typeface="Trebuchet MS" panose="020B0603020202020204"/>
                <a:sym typeface="+mn-ea"/>
              </a:rPr>
              <a:t>de </a:t>
            </a:r>
            <a:r>
              <a:rPr sz="2000" spc="-5" dirty="0">
                <a:solidFill>
                  <a:srgbClr val="FFFFFF"/>
                </a:solidFill>
                <a:latin typeface="Trebuchet MS" panose="020B0603020202020204"/>
                <a:cs typeface="Trebuchet MS" panose="020B0603020202020204"/>
                <a:sym typeface="+mn-ea"/>
              </a:rPr>
              <a:t>trabajo (Acceso </a:t>
            </a:r>
            <a:r>
              <a:rPr sz="2000" dirty="0">
                <a:solidFill>
                  <a:srgbClr val="FFFFFF"/>
                </a:solidFill>
                <a:latin typeface="Trebuchet MS" panose="020B0603020202020204"/>
                <a:cs typeface="Trebuchet MS" panose="020B0603020202020204"/>
                <a:sym typeface="+mn-ea"/>
              </a:rPr>
              <a:t>a </a:t>
            </a:r>
            <a:r>
              <a:rPr sz="2000" spc="-5" dirty="0">
                <a:solidFill>
                  <a:srgbClr val="FFFFFF"/>
                </a:solidFill>
                <a:latin typeface="Trebuchet MS" panose="020B0603020202020204"/>
                <a:cs typeface="Trebuchet MS" panose="020B0603020202020204"/>
                <a:sym typeface="+mn-ea"/>
              </a:rPr>
              <a:t>la </a:t>
            </a:r>
            <a:r>
              <a:rPr sz="200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atención</a:t>
            </a:r>
            <a:r>
              <a:rPr lang="" sz="2000" spc="-5" dirty="0">
                <a:solidFill>
                  <a:srgbClr val="FFFFFF"/>
                </a:solidFill>
                <a:latin typeface="Trebuchet MS" panose="020B0603020202020204"/>
                <a:cs typeface="Trebuchet MS" panose="020B0603020202020204"/>
                <a:sym typeface="+mn-ea"/>
              </a:rPr>
              <a:t> médica</a:t>
            </a:r>
            <a:r>
              <a:rPr sz="2000" spc="-5" dirty="0">
                <a:solidFill>
                  <a:srgbClr val="FFFFFF"/>
                </a:solidFill>
                <a:latin typeface="Trebuchet MS" panose="020B0603020202020204"/>
                <a:cs typeface="Trebuchet MS" panose="020B0603020202020204"/>
                <a:sym typeface="+mn-ea"/>
              </a:rPr>
              <a:t>,</a:t>
            </a:r>
            <a:r>
              <a:rPr sz="2000" spc="1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Salud</a:t>
            </a:r>
            <a:r>
              <a:rPr sz="2000" spc="5"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del comportamiento,</a:t>
            </a:r>
            <a:r>
              <a:rPr sz="200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Maternidad, </a:t>
            </a:r>
            <a:r>
              <a:rPr sz="2000" spc="-59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Prevención</a:t>
            </a:r>
            <a:r>
              <a:rPr sz="2000" spc="-15" dirty="0">
                <a:solidFill>
                  <a:srgbClr val="FFFFFF"/>
                </a:solidFill>
                <a:latin typeface="Trebuchet MS" panose="020B0603020202020204"/>
                <a:cs typeface="Trebuchet MS" panose="020B0603020202020204"/>
                <a:sym typeface="+mn-ea"/>
              </a:rPr>
              <a:t> </a:t>
            </a:r>
            <a:r>
              <a:rPr sz="2000" dirty="0">
                <a:solidFill>
                  <a:srgbClr val="FFFFFF"/>
                </a:solidFill>
                <a:latin typeface="Trebuchet MS" panose="020B0603020202020204"/>
                <a:cs typeface="Trebuchet MS" panose="020B0603020202020204"/>
                <a:sym typeface="+mn-ea"/>
              </a:rPr>
              <a:t>y</a:t>
            </a:r>
            <a:r>
              <a:rPr sz="2000" spc="-10" dirty="0">
                <a:solidFill>
                  <a:srgbClr val="FFFFFF"/>
                </a:solidFill>
                <a:latin typeface="Trebuchet MS" panose="020B0603020202020204"/>
                <a:cs typeface="Trebuchet MS" panose="020B0603020202020204"/>
                <a:sym typeface="+mn-ea"/>
              </a:rPr>
              <a:t> </a:t>
            </a:r>
            <a:r>
              <a:rPr sz="2000" spc="-5" dirty="0">
                <a:solidFill>
                  <a:srgbClr val="FFFFFF"/>
                </a:solidFill>
                <a:latin typeface="Trebuchet MS" panose="020B0603020202020204"/>
                <a:cs typeface="Trebuchet MS" panose="020B0603020202020204"/>
                <a:sym typeface="+mn-ea"/>
              </a:rPr>
              <a:t>Vacunas)</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355600" algn="l" rtl="0">
              <a:spcBef>
                <a:spcPts val="0"/>
              </a:spcBef>
              <a:spcAft>
                <a:spcPts val="0"/>
              </a:spcAft>
              <a:buClr>
                <a:schemeClr val="lt1"/>
              </a:buClr>
              <a:buSzPts val="2000"/>
              <a:buFont typeface="Trebuchet MS" panose="020B0603020202020204"/>
              <a:buChar char="●"/>
            </a:pPr>
            <a:r>
              <a:rPr lang="" altLang="en-US" sz="2000">
                <a:solidFill>
                  <a:schemeClr val="lt1"/>
                </a:solidFill>
                <a:latin typeface="Trebuchet MS" panose="020B0603020202020204"/>
                <a:ea typeface="Trebuchet MS" panose="020B0603020202020204"/>
                <a:cs typeface="Trebuchet MS" panose="020B0603020202020204"/>
                <a:sym typeface="Trebuchet MS" panose="020B0603020202020204"/>
              </a:rPr>
              <a:t>Cada grupo de trabajo elaboró</a:t>
            </a: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 2-3 recom</a:t>
            </a:r>
            <a:r>
              <a:rPr lang="" altLang="en-US" sz="2000">
                <a:solidFill>
                  <a:schemeClr val="lt1"/>
                </a:solidFill>
                <a:latin typeface="Trebuchet MS" panose="020B0603020202020204"/>
                <a:ea typeface="Trebuchet MS" panose="020B0603020202020204"/>
                <a:cs typeface="Trebuchet MS" panose="020B0603020202020204"/>
                <a:sym typeface="Trebuchet MS" panose="020B0603020202020204"/>
              </a:rPr>
              <a:t>endaciones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g2f9b2879f70_0_0"/>
          <p:cNvSpPr txBox="1">
            <a:spLocks noGrp="1"/>
          </p:cNvSpPr>
          <p:nvPr>
            <p:ph type="ctrTitle"/>
          </p:nvPr>
        </p:nvSpPr>
        <p:spPr>
          <a:xfrm>
            <a:off x="458700" y="2115600"/>
            <a:ext cx="11151600" cy="990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7200"/>
              <a:buFont typeface="Trebuchet MS" panose="020B0603020202020204"/>
              <a:buNone/>
            </a:pPr>
            <a:r>
              <a:rPr lang="en-US" sz="4800"/>
              <a:t>Recommendations </a:t>
            </a:r>
            <a:endParaRPr sz="4800"/>
          </a:p>
          <a:p>
            <a:pPr marL="0" lvl="0" indent="0" algn="ctr" rtl="0">
              <a:spcBef>
                <a:spcPts val="0"/>
              </a:spcBef>
              <a:spcAft>
                <a:spcPts val="0"/>
              </a:spcAft>
              <a:buClr>
                <a:schemeClr val="lt1"/>
              </a:buClr>
              <a:buSzPts val="7200"/>
              <a:buFont typeface="Trebuchet MS" panose="020B0603020202020204"/>
              <a:buNone/>
            </a:pPr>
            <a:endParaRPr sz="4800"/>
          </a:p>
          <a:p>
            <a:pPr marL="0" lvl="0" indent="0" algn="ctr" rtl="0">
              <a:spcBef>
                <a:spcPts val="0"/>
              </a:spcBef>
              <a:spcAft>
                <a:spcPts val="0"/>
              </a:spcAft>
              <a:buClr>
                <a:schemeClr val="lt1"/>
              </a:buClr>
              <a:buSzPts val="7200"/>
              <a:buFont typeface="Trebuchet MS" panose="020B0603020202020204"/>
              <a:buNone/>
            </a:pPr>
            <a:r>
              <a:rPr sz="4800" spc="-10" dirty="0">
                <a:solidFill>
                  <a:srgbClr val="FFFFFF"/>
                </a:solidFill>
                <a:sym typeface="+mn-ea"/>
              </a:rPr>
              <a:t>Recomendaciones</a:t>
            </a:r>
            <a:endParaRPr sz="4800"/>
          </a:p>
          <a:p>
            <a:pPr marL="0" lvl="0" indent="0" algn="ctr" rtl="0">
              <a:spcBef>
                <a:spcPts val="0"/>
              </a:spcBef>
              <a:spcAft>
                <a:spcPts val="0"/>
              </a:spcAft>
              <a:buClr>
                <a:schemeClr val="lt1"/>
              </a:buClr>
              <a:buSzPts val="7200"/>
              <a:buFont typeface="Trebuchet MS" panose="020B0603020202020204"/>
              <a:buNone/>
            </a:pPr>
            <a:endParaRPr sz="4800" b="0"/>
          </a:p>
        </p:txBody>
      </p:sp>
      <p:sp>
        <p:nvSpPr>
          <p:cNvPr id="347" name="Google Shape;347;g2f9b2879f70_0_0"/>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lang="en-US"/>
          </a:p>
        </p:txBody>
      </p:sp>
      <p:sp>
        <p:nvSpPr>
          <p:cNvPr id="2" name="Text Box 1"/>
          <p:cNvSpPr txBox="1"/>
          <p:nvPr/>
        </p:nvSpPr>
        <p:spPr>
          <a:xfrm>
            <a:off x="2567940" y="6306820"/>
            <a:ext cx="2012315" cy="490220"/>
          </a:xfrm>
          <a:prstGeom prst="rect">
            <a:avLst/>
          </a:prstGeom>
          <a:noFill/>
        </p:spPr>
        <p:txBody>
          <a:bodyPr wrap="square" rtlCol="0">
            <a:noAutofit/>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13</a:t>
            </a:fld>
            <a:endParaRPr lang="en-US"/>
          </a:p>
        </p:txBody>
      </p:sp>
      <p:sp>
        <p:nvSpPr>
          <p:cNvPr id="354" name="Google Shape;354;g308098ffd8d_0_46"/>
          <p:cNvSpPr txBox="1"/>
          <p:nvPr/>
        </p:nvSpPr>
        <p:spPr>
          <a:xfrm>
            <a:off x="911225" y="116310"/>
            <a:ext cx="10515600" cy="637500"/>
          </a:xfrm>
          <a:prstGeom prst="rect">
            <a:avLst/>
          </a:prstGeom>
          <a:noFill/>
          <a:ln>
            <a:noFill/>
          </a:ln>
        </p:spPr>
        <p:txBody>
          <a:bodyPr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6000"/>
              <a:buFont typeface="Trebuchet MS" panose="020B0603020202020204"/>
              <a:buNone/>
              <a:defRPr sz="6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ctr" rtl="0">
              <a:spcBef>
                <a:spcPts val="0"/>
              </a:spcBef>
              <a:spcAft>
                <a:spcPts val="0"/>
              </a:spcAft>
              <a:buNone/>
            </a:pPr>
            <a:r>
              <a:rPr lang="en-US"/>
              <a:t>Recommendations</a:t>
            </a:r>
          </a:p>
        </p:txBody>
      </p:sp>
      <p:graphicFrame>
        <p:nvGraphicFramePr>
          <p:cNvPr id="356" name="Google Shape;356;g308098ffd8d_0_46"/>
          <p:cNvGraphicFramePr/>
          <p:nvPr/>
        </p:nvGraphicFramePr>
        <p:xfrm>
          <a:off x="1504825" y="876263"/>
          <a:ext cx="9735665" cy="5008755"/>
        </p:xfrm>
        <a:graphic>
          <a:graphicData uri="http://schemas.openxmlformats.org/drawingml/2006/table">
            <a:tbl>
              <a:tblPr>
                <a:noFill/>
                <a:tableStyleId>{1728CC46-5372-418D-A9A4-85418D6DF94E}</a:tableStyleId>
              </a:tblPr>
              <a:tblGrid>
                <a:gridCol w="2329815">
                  <a:extLst>
                    <a:ext uri="{9D8B030D-6E8A-4147-A177-3AD203B41FA5}">
                      <a16:colId xmlns:a16="http://schemas.microsoft.com/office/drawing/2014/main" val="20000"/>
                    </a:ext>
                  </a:extLst>
                </a:gridCol>
                <a:gridCol w="4618250">
                  <a:extLst>
                    <a:ext uri="{9D8B030D-6E8A-4147-A177-3AD203B41FA5}">
                      <a16:colId xmlns:a16="http://schemas.microsoft.com/office/drawing/2014/main" val="20001"/>
                    </a:ext>
                  </a:extLst>
                </a:gridCol>
                <a:gridCol w="2787600">
                  <a:extLst>
                    <a:ext uri="{9D8B030D-6E8A-4147-A177-3AD203B41FA5}">
                      <a16:colId xmlns:a16="http://schemas.microsoft.com/office/drawing/2014/main" val="20002"/>
                    </a:ext>
                  </a:extLst>
                </a:gridCol>
              </a:tblGrid>
              <a:tr h="298250">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Workgroup</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Recommendations</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HCPF Support (Yes/No)</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solidFill>
                      <a:srgbClr val="B7B7B7"/>
                    </a:solidFill>
                  </a:tcPr>
                </a:tc>
                <a:extLst>
                  <a:ext uri="{0D108BD9-81ED-4DB2-BD59-A6C34878D82A}">
                    <a16:rowId xmlns:a16="http://schemas.microsoft.com/office/drawing/2014/main" val="10000"/>
                  </a:ext>
                </a:extLst>
              </a:tr>
              <a:tr h="184807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Access to Care</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Provide stronger incentives for providers (and their staff) to complete culturally responsive care training, and </a:t>
                      </a:r>
                      <a:r>
                        <a:rPr lang="en-US" b="1">
                          <a:solidFill>
                            <a:schemeClr val="lt1"/>
                          </a:solidFill>
                          <a:latin typeface="Times New Roman" panose="02020603050405020304"/>
                          <a:ea typeface="Times New Roman" panose="02020603050405020304"/>
                          <a:cs typeface="Times New Roman" panose="02020603050405020304"/>
                          <a:sym typeface="Times New Roman" panose="02020603050405020304"/>
                        </a:rPr>
                        <a:t>provide differential compensation for the provision of culturally responsive services</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(e.g. providing care in a language other than English).</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Yes to culturally responsive care training and work already in progress by the Health Policy Office (HPO) supporting Community Health Workers and Doula inclusion- </a:t>
                      </a:r>
                      <a:r>
                        <a:rPr lang="en-US">
                          <a:solidFill>
                            <a:srgbClr val="FF0000"/>
                          </a:solidFill>
                          <a:latin typeface="Times New Roman" panose="02020603050405020304"/>
                          <a:ea typeface="Times New Roman" panose="02020603050405020304"/>
                          <a:cs typeface="Times New Roman" panose="02020603050405020304"/>
                          <a:sym typeface="Times New Roman" panose="02020603050405020304"/>
                        </a:rPr>
                        <a:t>but differential compensation </a:t>
                      </a:r>
                      <a:r>
                        <a:rPr lang="en-US" b="1">
                          <a:solidFill>
                            <a:srgbClr val="FF0000"/>
                          </a:solidFill>
                          <a:latin typeface="Times New Roman" panose="02020603050405020304"/>
                          <a:ea typeface="Times New Roman" panose="02020603050405020304"/>
                          <a:cs typeface="Times New Roman" panose="02020603050405020304"/>
                          <a:sym typeface="Times New Roman" panose="02020603050405020304"/>
                        </a:rPr>
                        <a:t>out of scope</a:t>
                      </a:r>
                      <a:endParaRPr>
                        <a:solidFill>
                          <a:srgbClr val="FF0000"/>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extLst>
                  <a:ext uri="{0D108BD9-81ED-4DB2-BD59-A6C34878D82A}">
                    <a16:rowId xmlns:a16="http://schemas.microsoft.com/office/drawing/2014/main" val="10001"/>
                  </a:ext>
                </a:extLst>
              </a:tr>
              <a:tr h="88612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Access to Care</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Ensure quality and accessibility of culturally responsive training, partly by incorporating contributions from different perspectives with lived experience. </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Yes - Behavioral Health Administration (BHA) Crisis Professional Scope of Work</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extLst>
                  <a:ext uri="{0D108BD9-81ED-4DB2-BD59-A6C34878D82A}">
                    <a16:rowId xmlns:a16="http://schemas.microsoft.com/office/drawing/2014/main" val="10002"/>
                  </a:ext>
                </a:extLst>
              </a:tr>
              <a:tr h="50137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Access to Care</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Increase reimbursement rates for all Medicaid services.</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Yes - in progress, support if feasible</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extLst>
                  <a:ext uri="{0D108BD9-81ED-4DB2-BD59-A6C34878D82A}">
                    <a16:rowId xmlns:a16="http://schemas.microsoft.com/office/drawing/2014/main" val="10003"/>
                  </a:ext>
                </a:extLst>
              </a:tr>
              <a:tr h="1463300">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Access to Care</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Ensure coverage of support in rural and frontier communities.</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Yes - in progress, as outlined in (Accountable Care Collaborative) </a:t>
                      </a:r>
                      <a:r>
                        <a:rPr lang="en-US" u="sng">
                          <a:solidFill>
                            <a:schemeClr val="lt1"/>
                          </a:solidFill>
                          <a:latin typeface="Times New Roman" panose="02020603050405020304"/>
                          <a:ea typeface="Times New Roman" panose="02020603050405020304"/>
                          <a:cs typeface="Times New Roman" panose="02020603050405020304"/>
                          <a:sym typeface="Times New Roman" panose="02020603050405020304"/>
                          <a:hlinkClick r:id="rId2"/>
                        </a:rPr>
                        <a:t>ACC Phase 3</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payment model/ methodology to include rural providers and small practices (new KPI model)</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extLst>
                  <a:ext uri="{0D108BD9-81ED-4DB2-BD59-A6C34878D82A}">
                    <a16:rowId xmlns:a16="http://schemas.microsoft.com/office/drawing/2014/main" val="10004"/>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g308098ffd8d_0_46"/>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lang="en-US"/>
          </a:p>
        </p:txBody>
      </p:sp>
      <p:sp>
        <p:nvSpPr>
          <p:cNvPr id="354" name="Google Shape;354;g308098ffd8d_0_46"/>
          <p:cNvSpPr txBox="1">
            <a:spLocks noGrp="1"/>
          </p:cNvSpPr>
          <p:nvPr>
            <p:ph type="title"/>
          </p:nvPr>
        </p:nvSpPr>
        <p:spPr>
          <a:xfrm>
            <a:off x="838200" y="238865"/>
            <a:ext cx="10515600" cy="6375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spc="-5" dirty="0">
                <a:sym typeface="+mn-ea"/>
              </a:rPr>
              <a:t>Recomendaciones</a:t>
            </a:r>
            <a:endParaRPr lang="en-US"/>
          </a:p>
        </p:txBody>
      </p:sp>
      <p:sp>
        <p:nvSpPr>
          <p:cNvPr id="355" name="Google Shape;355;g308098ffd8d_0_46"/>
          <p:cNvSpPr txBox="1"/>
          <p:nvPr/>
        </p:nvSpPr>
        <p:spPr>
          <a:xfrm>
            <a:off x="1205925" y="2265025"/>
            <a:ext cx="2999100" cy="315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aphicFrame>
        <p:nvGraphicFramePr>
          <p:cNvPr id="356" name="Google Shape;356;g308098ffd8d_0_46"/>
          <p:cNvGraphicFramePr/>
          <p:nvPr/>
        </p:nvGraphicFramePr>
        <p:xfrm>
          <a:off x="1487680" y="764503"/>
          <a:ext cx="9735800" cy="5464652"/>
        </p:xfrm>
        <a:graphic>
          <a:graphicData uri="http://schemas.openxmlformats.org/drawingml/2006/table">
            <a:tbl>
              <a:tblPr>
                <a:noFill/>
                <a:tableStyleId>{1728CC46-5372-418D-A9A4-85418D6DF94E}</a:tableStyleId>
              </a:tblPr>
              <a:tblGrid>
                <a:gridCol w="2329950">
                  <a:extLst>
                    <a:ext uri="{9D8B030D-6E8A-4147-A177-3AD203B41FA5}">
                      <a16:colId xmlns:a16="http://schemas.microsoft.com/office/drawing/2014/main" val="20000"/>
                    </a:ext>
                  </a:extLst>
                </a:gridCol>
                <a:gridCol w="4618250">
                  <a:extLst>
                    <a:ext uri="{9D8B030D-6E8A-4147-A177-3AD203B41FA5}">
                      <a16:colId xmlns:a16="http://schemas.microsoft.com/office/drawing/2014/main" val="20001"/>
                    </a:ext>
                  </a:extLst>
                </a:gridCol>
                <a:gridCol w="2787600">
                  <a:extLst>
                    <a:ext uri="{9D8B030D-6E8A-4147-A177-3AD203B41FA5}">
                      <a16:colId xmlns:a16="http://schemas.microsoft.com/office/drawing/2014/main" val="20002"/>
                    </a:ext>
                  </a:extLst>
                </a:gridCol>
              </a:tblGrid>
              <a:tr h="298250">
                <a:tc>
                  <a:txBody>
                    <a:bodyPr/>
                    <a:lstStyle/>
                    <a:p>
                      <a:pPr marL="69215">
                        <a:lnSpc>
                          <a:spcPct val="100000"/>
                        </a:lnSpc>
                        <a:spcBef>
                          <a:spcPts val="460"/>
                        </a:spcBef>
                      </a:pPr>
                      <a:r>
                        <a:rPr sz="1200" b="1" spc="-5" dirty="0">
                          <a:latin typeface="Trebuchet MS" panose="020B0603020202020204"/>
                          <a:cs typeface="Trebuchet MS" panose="020B0603020202020204"/>
                        </a:rPr>
                        <a:t>Grupo</a:t>
                      </a:r>
                      <a:r>
                        <a:rPr sz="1200" b="1" spc="-25" dirty="0">
                          <a:latin typeface="Trebuchet MS" panose="020B0603020202020204"/>
                          <a:cs typeface="Trebuchet MS" panose="020B0603020202020204"/>
                        </a:rPr>
                        <a:t> </a:t>
                      </a:r>
                      <a:r>
                        <a:rPr sz="1200" b="1" spc="-5" dirty="0">
                          <a:latin typeface="Trebuchet MS" panose="020B0603020202020204"/>
                          <a:cs typeface="Trebuchet MS" panose="020B0603020202020204"/>
                        </a:rPr>
                        <a:t>de</a:t>
                      </a:r>
                      <a:r>
                        <a:rPr sz="1200" b="1" spc="-30" dirty="0">
                          <a:latin typeface="Trebuchet MS" panose="020B0603020202020204"/>
                          <a:cs typeface="Trebuchet MS" panose="020B0603020202020204"/>
                        </a:rPr>
                        <a:t> </a:t>
                      </a:r>
                      <a:r>
                        <a:rPr sz="1200" b="1" spc="-5" dirty="0">
                          <a:latin typeface="Trebuchet MS" panose="020B0603020202020204"/>
                          <a:cs typeface="Trebuchet MS" panose="020B0603020202020204"/>
                        </a:rPr>
                        <a:t>trabajo</a:t>
                      </a:r>
                      <a:endParaRPr sz="1200">
                        <a:latin typeface="Trebuchet MS" panose="020B0603020202020204"/>
                        <a:cs typeface="Trebuchet MS" panose="020B0603020202020204"/>
                      </a:endParaRPr>
                    </a:p>
                  </a:txBody>
                  <a:tcPr marL="0" marR="0" marT="58419" marB="0">
                    <a:solidFill>
                      <a:srgbClr val="B7B7B7"/>
                    </a:solidFill>
                  </a:tcPr>
                </a:tc>
                <a:tc>
                  <a:txBody>
                    <a:bodyPr/>
                    <a:lstStyle/>
                    <a:p>
                      <a:pPr marL="69850">
                        <a:lnSpc>
                          <a:spcPct val="100000"/>
                        </a:lnSpc>
                        <a:spcBef>
                          <a:spcPts val="460"/>
                        </a:spcBef>
                      </a:pPr>
                      <a:r>
                        <a:rPr sz="1200" b="1" spc="-5" dirty="0">
                          <a:latin typeface="Trebuchet MS" panose="020B0603020202020204"/>
                          <a:cs typeface="Trebuchet MS" panose="020B0603020202020204"/>
                        </a:rPr>
                        <a:t>Recomendaciones</a:t>
                      </a:r>
                      <a:endParaRPr sz="1200">
                        <a:latin typeface="Trebuchet MS" panose="020B0603020202020204"/>
                        <a:cs typeface="Trebuchet MS" panose="020B0603020202020204"/>
                      </a:endParaRPr>
                    </a:p>
                  </a:txBody>
                  <a:tcPr marL="0" marR="0" marT="58419" marB="0">
                    <a:solidFill>
                      <a:srgbClr val="B7B7B7"/>
                    </a:solidFill>
                  </a:tcPr>
                </a:tc>
                <a:tc>
                  <a:txBody>
                    <a:bodyPr/>
                    <a:lstStyle/>
                    <a:p>
                      <a:pPr marL="70485">
                        <a:lnSpc>
                          <a:spcPct val="100000"/>
                        </a:lnSpc>
                        <a:spcBef>
                          <a:spcPts val="460"/>
                        </a:spcBef>
                      </a:pPr>
                      <a:r>
                        <a:rPr sz="1200" b="1" spc="-5" dirty="0">
                          <a:latin typeface="Trebuchet MS" panose="020B0603020202020204"/>
                          <a:cs typeface="Trebuchet MS" panose="020B0603020202020204"/>
                        </a:rPr>
                        <a:t>Compatibilidad</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con</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HCPF (s</a:t>
                      </a:r>
                      <a:r>
                        <a:rPr sz="1200" b="1" spc="-5" dirty="0">
                          <a:latin typeface="Times New Roman" panose="02020603050405020304"/>
                          <a:cs typeface="Times New Roman" panose="02020603050405020304"/>
                        </a:rPr>
                        <a:t>í</a:t>
                      </a:r>
                      <a:r>
                        <a:rPr sz="1200" b="1" spc="-5" dirty="0">
                          <a:latin typeface="Trebuchet MS" panose="020B0603020202020204"/>
                          <a:cs typeface="Trebuchet MS" panose="020B0603020202020204"/>
                        </a:rPr>
                        <a:t>/no)</a:t>
                      </a:r>
                      <a:endParaRPr sz="1200">
                        <a:latin typeface="Trebuchet MS" panose="020B0603020202020204"/>
                        <a:cs typeface="Trebuchet MS" panose="020B0603020202020204"/>
                      </a:endParaRPr>
                    </a:p>
                  </a:txBody>
                  <a:tcPr marL="0" marR="0" marT="58419" marB="0">
                    <a:solidFill>
                      <a:srgbClr val="B7B7B7"/>
                    </a:solidFill>
                  </a:tcPr>
                </a:tc>
                <a:extLst>
                  <a:ext uri="{0D108BD9-81ED-4DB2-BD59-A6C34878D82A}">
                    <a16:rowId xmlns:a16="http://schemas.microsoft.com/office/drawing/2014/main" val="10000"/>
                  </a:ext>
                </a:extLst>
              </a:tr>
              <a:tr h="1999615">
                <a:tc>
                  <a:txBody>
                    <a:bodyPr/>
                    <a:lstStyle/>
                    <a:p>
                      <a:pPr marL="69215">
                        <a:lnSpc>
                          <a:spcPct val="100000"/>
                        </a:lnSpc>
                        <a:spcBef>
                          <a:spcPts val="455"/>
                        </a:spcBef>
                      </a:pPr>
                      <a:r>
                        <a:rPr sz="1400" dirty="0">
                          <a:solidFill>
                            <a:srgbClr val="FFFFFF"/>
                          </a:solidFill>
                          <a:latin typeface="Times New Roman" panose="02020603050405020304"/>
                          <a:cs typeface="Times New Roman" panose="02020603050405020304"/>
                        </a:rPr>
                        <a:t>Acceso</a:t>
                      </a:r>
                      <a:r>
                        <a:rPr sz="1400" spc="-2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a:t>
                      </a:r>
                      <a:r>
                        <a:rPr sz="1400" spc="-2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 médica</a:t>
                      </a:r>
                      <a:endParaRPr sz="1400">
                        <a:latin typeface="Times New Roman" panose="02020603050405020304"/>
                        <a:cs typeface="Times New Roman" panose="02020603050405020304"/>
                      </a:endParaRPr>
                    </a:p>
                  </a:txBody>
                  <a:tcPr marL="0" marR="0" marT="57785" marB="0"/>
                </a:tc>
                <a:tc>
                  <a:txBody>
                    <a:bodyPr/>
                    <a:lstStyle/>
                    <a:p>
                      <a:pPr marL="69850" marR="348615">
                        <a:lnSpc>
                          <a:spcPts val="1670"/>
                        </a:lnSpc>
                        <a:spcBef>
                          <a:spcPts val="520"/>
                        </a:spcBef>
                      </a:pPr>
                      <a:r>
                        <a:rPr sz="1400" spc="-5" dirty="0">
                          <a:solidFill>
                            <a:srgbClr val="FFFFFF"/>
                          </a:solidFill>
                          <a:latin typeface="Times New Roman" panose="02020603050405020304"/>
                          <a:cs typeface="Times New Roman" panose="02020603050405020304"/>
                        </a:rPr>
                        <a:t>Proporcionar incentivos </a:t>
                      </a:r>
                      <a:r>
                        <a:rPr sz="1400" dirty="0">
                          <a:solidFill>
                            <a:srgbClr val="FFFFFF"/>
                          </a:solidFill>
                          <a:latin typeface="Times New Roman" panose="02020603050405020304"/>
                          <a:cs typeface="Times New Roman" panose="02020603050405020304"/>
                        </a:rPr>
                        <a:t>más </a:t>
                      </a:r>
                      <a:r>
                        <a:rPr sz="1400" spc="-5" dirty="0">
                          <a:solidFill>
                            <a:srgbClr val="FFFFFF"/>
                          </a:solidFill>
                          <a:latin typeface="Times New Roman" panose="02020603050405020304"/>
                          <a:cs typeface="Times New Roman" panose="02020603050405020304"/>
                        </a:rPr>
                        <a:t>fuertes para </a:t>
                      </a:r>
                      <a:r>
                        <a:rPr sz="1400" dirty="0">
                          <a:solidFill>
                            <a:srgbClr val="FFFFFF"/>
                          </a:solidFill>
                          <a:latin typeface="Times New Roman" panose="02020603050405020304"/>
                          <a:cs typeface="Times New Roman" panose="02020603050405020304"/>
                        </a:rPr>
                        <a:t>que los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proveedores </a:t>
                      </a:r>
                      <a:r>
                        <a:rPr sz="1400" dirty="0">
                          <a:solidFill>
                            <a:srgbClr val="FFFFFF"/>
                          </a:solidFill>
                          <a:latin typeface="Times New Roman" panose="02020603050405020304"/>
                          <a:cs typeface="Times New Roman" panose="02020603050405020304"/>
                        </a:rPr>
                        <a:t>(y su </a:t>
                      </a:r>
                      <a:r>
                        <a:rPr sz="1400" spc="-5" dirty="0">
                          <a:solidFill>
                            <a:srgbClr val="FFFFFF"/>
                          </a:solidFill>
                          <a:latin typeface="Times New Roman" panose="02020603050405020304"/>
                          <a:cs typeface="Times New Roman" panose="02020603050405020304"/>
                        </a:rPr>
                        <a:t>personal) </a:t>
                      </a:r>
                      <a:r>
                        <a:rPr sz="1400" dirty="0">
                          <a:solidFill>
                            <a:srgbClr val="FFFFFF"/>
                          </a:solidFill>
                          <a:latin typeface="Times New Roman" panose="02020603050405020304"/>
                          <a:cs typeface="Times New Roman" panose="02020603050405020304"/>
                        </a:rPr>
                        <a:t>completen la </a:t>
                      </a:r>
                      <a:r>
                        <a:rPr sz="1400" spc="-5" dirty="0">
                          <a:solidFill>
                            <a:srgbClr val="FFFFFF"/>
                          </a:solidFill>
                          <a:latin typeface="Times New Roman" panose="02020603050405020304"/>
                          <a:cs typeface="Times New Roman" panose="02020603050405020304"/>
                        </a:rPr>
                        <a:t>capacitación </a:t>
                      </a:r>
                      <a:r>
                        <a:rPr sz="1400" dirty="0">
                          <a:solidFill>
                            <a:srgbClr val="FFFFFF"/>
                          </a:solidFill>
                          <a:latin typeface="Times New Roman" panose="02020603050405020304"/>
                          <a:cs typeface="Times New Roman" panose="02020603050405020304"/>
                        </a:rPr>
                        <a:t>en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culturalmente</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receptiva,</a:t>
                      </a:r>
                      <a:r>
                        <a:rPr sz="1400" dirty="0">
                          <a:solidFill>
                            <a:srgbClr val="FFFFFF"/>
                          </a:solidFill>
                          <a:latin typeface="Times New Roman" panose="02020603050405020304"/>
                          <a:cs typeface="Times New Roman" panose="02020603050405020304"/>
                        </a:rPr>
                        <a:t> y</a:t>
                      </a:r>
                      <a:r>
                        <a:rPr sz="1400" spc="5" dirty="0">
                          <a:solidFill>
                            <a:srgbClr val="FFFFFF"/>
                          </a:solidFill>
                          <a:latin typeface="Times New Roman" panose="02020603050405020304"/>
                          <a:cs typeface="Times New Roman" panose="02020603050405020304"/>
                        </a:rPr>
                        <a:t> </a:t>
                      </a:r>
                      <a:r>
                        <a:rPr sz="1400" b="1" spc="-5" dirty="0">
                          <a:solidFill>
                            <a:srgbClr val="FFFFFF"/>
                          </a:solidFill>
                          <a:latin typeface="Times New Roman" panose="02020603050405020304"/>
                          <a:cs typeface="Times New Roman" panose="02020603050405020304"/>
                        </a:rPr>
                        <a:t>proporcionar</a:t>
                      </a:r>
                      <a:r>
                        <a:rPr sz="1400" b="1" spc="-10" dirty="0">
                          <a:solidFill>
                            <a:srgbClr val="FFFFFF"/>
                          </a:solidFill>
                          <a:latin typeface="Times New Roman" panose="02020603050405020304"/>
                          <a:cs typeface="Times New Roman" panose="02020603050405020304"/>
                        </a:rPr>
                        <a:t> </a:t>
                      </a:r>
                      <a:r>
                        <a:rPr sz="1400" b="1" spc="-5" dirty="0">
                          <a:solidFill>
                            <a:srgbClr val="FFFFFF"/>
                          </a:solidFill>
                          <a:latin typeface="Times New Roman" panose="02020603050405020304"/>
                          <a:cs typeface="Times New Roman" panose="02020603050405020304"/>
                        </a:rPr>
                        <a:t>una </a:t>
                      </a:r>
                      <a:r>
                        <a:rPr sz="1400" b="1" dirty="0">
                          <a:solidFill>
                            <a:srgbClr val="FFFFFF"/>
                          </a:solidFill>
                          <a:latin typeface="Times New Roman" panose="02020603050405020304"/>
                          <a:cs typeface="Times New Roman" panose="02020603050405020304"/>
                        </a:rPr>
                        <a:t> </a:t>
                      </a:r>
                      <a:r>
                        <a:rPr sz="1400" b="1" spc="-5" dirty="0">
                          <a:solidFill>
                            <a:srgbClr val="FFFFFF"/>
                          </a:solidFill>
                          <a:latin typeface="Times New Roman" panose="02020603050405020304"/>
                          <a:cs typeface="Times New Roman" panose="02020603050405020304"/>
                        </a:rPr>
                        <a:t>compensación</a:t>
                      </a:r>
                      <a:r>
                        <a:rPr sz="1400" b="1" spc="5" dirty="0">
                          <a:solidFill>
                            <a:srgbClr val="FFFFFF"/>
                          </a:solidFill>
                          <a:latin typeface="Times New Roman" panose="02020603050405020304"/>
                          <a:cs typeface="Times New Roman" panose="02020603050405020304"/>
                        </a:rPr>
                        <a:t> </a:t>
                      </a:r>
                      <a:r>
                        <a:rPr sz="1400" b="1" spc="-5" dirty="0">
                          <a:solidFill>
                            <a:srgbClr val="FFFFFF"/>
                          </a:solidFill>
                          <a:latin typeface="Times New Roman" panose="02020603050405020304"/>
                          <a:cs typeface="Times New Roman" panose="02020603050405020304"/>
                        </a:rPr>
                        <a:t>diferencial</a:t>
                      </a:r>
                      <a:r>
                        <a:rPr sz="1400" b="1" dirty="0">
                          <a:solidFill>
                            <a:srgbClr val="FFFFFF"/>
                          </a:solidFill>
                          <a:latin typeface="Times New Roman" panose="02020603050405020304"/>
                          <a:cs typeface="Times New Roman" panose="02020603050405020304"/>
                        </a:rPr>
                        <a:t> por</a:t>
                      </a:r>
                      <a:r>
                        <a:rPr sz="1400" b="1" spc="5" dirty="0">
                          <a:solidFill>
                            <a:srgbClr val="FFFFFF"/>
                          </a:solidFill>
                          <a:latin typeface="Times New Roman" panose="02020603050405020304"/>
                          <a:cs typeface="Times New Roman" panose="02020603050405020304"/>
                        </a:rPr>
                        <a:t> </a:t>
                      </a:r>
                      <a:r>
                        <a:rPr sz="1400" b="1" spc="-5" dirty="0">
                          <a:solidFill>
                            <a:srgbClr val="FFFFFF"/>
                          </a:solidFill>
                          <a:latin typeface="Times New Roman" panose="02020603050405020304"/>
                          <a:cs typeface="Times New Roman" panose="02020603050405020304"/>
                        </a:rPr>
                        <a:t>la</a:t>
                      </a:r>
                      <a:r>
                        <a:rPr sz="1400" b="1" dirty="0">
                          <a:solidFill>
                            <a:srgbClr val="FFFFFF"/>
                          </a:solidFill>
                          <a:latin typeface="Times New Roman" panose="02020603050405020304"/>
                          <a:cs typeface="Times New Roman" panose="02020603050405020304"/>
                        </a:rPr>
                        <a:t> </a:t>
                      </a:r>
                      <a:r>
                        <a:rPr sz="1400" b="1" spc="-5" dirty="0">
                          <a:solidFill>
                            <a:srgbClr val="FFFFFF"/>
                          </a:solidFill>
                          <a:latin typeface="Times New Roman" panose="02020603050405020304"/>
                          <a:cs typeface="Times New Roman" panose="02020603050405020304"/>
                        </a:rPr>
                        <a:t>prestación</a:t>
                      </a:r>
                      <a:r>
                        <a:rPr sz="1400" b="1" spc="5" dirty="0">
                          <a:solidFill>
                            <a:srgbClr val="FFFFFF"/>
                          </a:solidFill>
                          <a:latin typeface="Times New Roman" panose="02020603050405020304"/>
                          <a:cs typeface="Times New Roman" panose="02020603050405020304"/>
                        </a:rPr>
                        <a:t> </a:t>
                      </a:r>
                      <a:r>
                        <a:rPr sz="1400" b="1" dirty="0">
                          <a:solidFill>
                            <a:srgbClr val="FFFFFF"/>
                          </a:solidFill>
                          <a:latin typeface="Times New Roman" panose="02020603050405020304"/>
                          <a:cs typeface="Times New Roman" panose="02020603050405020304"/>
                        </a:rPr>
                        <a:t>de</a:t>
                      </a:r>
                      <a:r>
                        <a:rPr sz="1400" b="1" spc="10" dirty="0">
                          <a:solidFill>
                            <a:srgbClr val="FFFFFF"/>
                          </a:solidFill>
                          <a:latin typeface="Times New Roman" panose="02020603050405020304"/>
                          <a:cs typeface="Times New Roman" panose="02020603050405020304"/>
                        </a:rPr>
                        <a:t> </a:t>
                      </a:r>
                      <a:r>
                        <a:rPr sz="1400" b="1" spc="-5" dirty="0">
                          <a:solidFill>
                            <a:srgbClr val="FFFFFF"/>
                          </a:solidFill>
                          <a:latin typeface="Times New Roman" panose="02020603050405020304"/>
                          <a:cs typeface="Times New Roman" panose="02020603050405020304"/>
                        </a:rPr>
                        <a:t>servicios </a:t>
                      </a:r>
                      <a:r>
                        <a:rPr sz="1400" b="1" spc="-335" dirty="0">
                          <a:solidFill>
                            <a:srgbClr val="FFFFFF"/>
                          </a:solidFill>
                          <a:latin typeface="Times New Roman" panose="02020603050405020304"/>
                          <a:cs typeface="Times New Roman" panose="02020603050405020304"/>
                        </a:rPr>
                        <a:t> </a:t>
                      </a:r>
                      <a:r>
                        <a:rPr sz="1400" b="1" spc="-5" dirty="0">
                          <a:solidFill>
                            <a:srgbClr val="FFFFFF"/>
                          </a:solidFill>
                          <a:latin typeface="Times New Roman" panose="02020603050405020304"/>
                          <a:cs typeface="Times New Roman" panose="02020603050405020304"/>
                        </a:rPr>
                        <a:t>culturalmente</a:t>
                      </a:r>
                      <a:r>
                        <a:rPr sz="1400" b="1" spc="5" dirty="0">
                          <a:solidFill>
                            <a:srgbClr val="FFFFFF"/>
                          </a:solidFill>
                          <a:latin typeface="Times New Roman" panose="02020603050405020304"/>
                          <a:cs typeface="Times New Roman" panose="02020603050405020304"/>
                        </a:rPr>
                        <a:t> </a:t>
                      </a:r>
                      <a:r>
                        <a:rPr sz="1400" b="1" spc="-5" dirty="0">
                          <a:solidFill>
                            <a:srgbClr val="FFFFFF"/>
                          </a:solidFill>
                          <a:latin typeface="Times New Roman" panose="02020603050405020304"/>
                          <a:cs typeface="Times New Roman" panose="02020603050405020304"/>
                        </a:rPr>
                        <a:t>sensibles</a:t>
                      </a:r>
                      <a:r>
                        <a:rPr sz="1400" b="1"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(por</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ejemplo,</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brindar</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en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un</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idioma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distinto</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al</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inglés).</a:t>
                      </a:r>
                      <a:endParaRPr sz="1400">
                        <a:latin typeface="Times New Roman" panose="02020603050405020304"/>
                        <a:cs typeface="Times New Roman" panose="02020603050405020304"/>
                      </a:endParaRPr>
                    </a:p>
                  </a:txBody>
                  <a:tcPr marL="0" marR="0" marT="66040" marB="0"/>
                </a:tc>
                <a:tc>
                  <a:txBody>
                    <a:bodyPr/>
                    <a:lstStyle/>
                    <a:p>
                      <a:pPr marL="70485" marR="145415">
                        <a:lnSpc>
                          <a:spcPct val="99000"/>
                        </a:lnSpc>
                        <a:spcBef>
                          <a:spcPts val="465"/>
                        </a:spcBef>
                      </a:pPr>
                      <a:r>
                        <a:rPr sz="1400" spc="-10" dirty="0">
                          <a:solidFill>
                            <a:srgbClr val="FFFFFF"/>
                          </a:solidFill>
                          <a:latin typeface="Times New Roman" panose="02020603050405020304"/>
                          <a:cs typeface="Times New Roman" panose="02020603050405020304"/>
                        </a:rPr>
                        <a:t>Sí </a:t>
                      </a:r>
                      <a:r>
                        <a:rPr sz="1400" dirty="0">
                          <a:solidFill>
                            <a:srgbClr val="FFFFFF"/>
                          </a:solidFill>
                          <a:latin typeface="Times New Roman" panose="02020603050405020304"/>
                          <a:cs typeface="Times New Roman" panose="02020603050405020304"/>
                        </a:rPr>
                        <a:t>a la </a:t>
                      </a:r>
                      <a:r>
                        <a:rPr sz="1400" spc="-5" dirty="0">
                          <a:solidFill>
                            <a:srgbClr val="FFFFFF"/>
                          </a:solidFill>
                          <a:latin typeface="Times New Roman" panose="02020603050405020304"/>
                          <a:cs typeface="Times New Roman" panose="02020603050405020304"/>
                        </a:rPr>
                        <a:t>capacitación </a:t>
                      </a:r>
                      <a:r>
                        <a:rPr sz="1400" dirty="0">
                          <a:solidFill>
                            <a:srgbClr val="FFFFFF"/>
                          </a:solidFill>
                          <a:latin typeface="Times New Roman" panose="02020603050405020304"/>
                          <a:cs typeface="Times New Roman" panose="02020603050405020304"/>
                        </a:rPr>
                        <a:t>en </a:t>
                      </a:r>
                      <a:r>
                        <a:rPr sz="1400" spc="-5" dirty="0">
                          <a:solidFill>
                            <a:srgbClr val="FFFFFF"/>
                          </a:solidFill>
                          <a:latin typeface="Times New Roman" panose="02020603050405020304"/>
                          <a:cs typeface="Times New Roman" panose="02020603050405020304"/>
                        </a:rPr>
                        <a:t>atención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culturalmente </a:t>
                      </a:r>
                      <a:r>
                        <a:rPr sz="1400" dirty="0">
                          <a:solidFill>
                            <a:srgbClr val="FFFFFF"/>
                          </a:solidFill>
                          <a:latin typeface="Times New Roman" panose="02020603050405020304"/>
                          <a:cs typeface="Times New Roman" panose="02020603050405020304"/>
                        </a:rPr>
                        <a:t>sensible y al </a:t>
                      </a:r>
                      <a:r>
                        <a:rPr sz="1400" spc="-5" dirty="0">
                          <a:solidFill>
                            <a:srgbClr val="FFFFFF"/>
                          </a:solidFill>
                          <a:latin typeface="Times New Roman" panose="02020603050405020304"/>
                          <a:cs typeface="Times New Roman" panose="02020603050405020304"/>
                        </a:rPr>
                        <a:t>trabajo </a:t>
                      </a:r>
                      <a:r>
                        <a:rPr sz="1400" dirty="0">
                          <a:solidFill>
                            <a:srgbClr val="FFFFFF"/>
                          </a:solidFill>
                          <a:latin typeface="Times New Roman" panose="02020603050405020304"/>
                          <a:cs typeface="Times New Roman" panose="02020603050405020304"/>
                        </a:rPr>
                        <a:t> que </a:t>
                      </a:r>
                      <a:r>
                        <a:rPr sz="1400" spc="-5" dirty="0">
                          <a:solidFill>
                            <a:srgbClr val="FFFFFF"/>
                          </a:solidFill>
                          <a:latin typeface="Times New Roman" panose="02020603050405020304"/>
                          <a:cs typeface="Times New Roman" panose="02020603050405020304"/>
                        </a:rPr>
                        <a:t>ya </a:t>
                      </a:r>
                      <a:r>
                        <a:rPr sz="1400" dirty="0">
                          <a:solidFill>
                            <a:srgbClr val="FFFFFF"/>
                          </a:solidFill>
                          <a:latin typeface="Times New Roman" panose="02020603050405020304"/>
                          <a:cs typeface="Times New Roman" panose="02020603050405020304"/>
                        </a:rPr>
                        <a:t>está en curso por </a:t>
                      </a:r>
                      <a:r>
                        <a:rPr sz="1400" spc="-5" dirty="0">
                          <a:solidFill>
                            <a:srgbClr val="FFFFFF"/>
                          </a:solidFill>
                          <a:latin typeface="Times New Roman" panose="02020603050405020304"/>
                          <a:cs typeface="Times New Roman" panose="02020603050405020304"/>
                        </a:rPr>
                        <a:t>parte </a:t>
                      </a:r>
                      <a:r>
                        <a:rPr sz="1400" dirty="0">
                          <a:solidFill>
                            <a:srgbClr val="FFFFFF"/>
                          </a:solidFill>
                          <a:latin typeface="Times New Roman" panose="02020603050405020304"/>
                          <a:cs typeface="Times New Roman" panose="02020603050405020304"/>
                        </a:rPr>
                        <a:t>de la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Oficina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Política </a:t>
                      </a:r>
                      <a:r>
                        <a:rPr lang="" sz="1400" spc="-5" dirty="0">
                          <a:solidFill>
                            <a:srgbClr val="FFFFFF"/>
                          </a:solidFill>
                          <a:latin typeface="Times New Roman" panose="02020603050405020304"/>
                          <a:cs typeface="Times New Roman" panose="02020603050405020304"/>
                        </a:rPr>
                        <a:t>de la Salud</a:t>
                      </a:r>
                      <a:r>
                        <a:rPr sz="1400" spc="-5" dirty="0">
                          <a:solidFill>
                            <a:srgbClr val="FFFFFF"/>
                          </a:solidFill>
                          <a:latin typeface="Times New Roman" panose="02020603050405020304"/>
                          <a:cs typeface="Times New Roman" panose="02020603050405020304"/>
                        </a:rPr>
                        <a:t> (HPO) </a:t>
                      </a:r>
                      <a:r>
                        <a:rPr sz="1400" dirty="0">
                          <a:solidFill>
                            <a:srgbClr val="FFFFFF"/>
                          </a:solidFill>
                          <a:latin typeface="Times New Roman" panose="02020603050405020304"/>
                          <a:cs typeface="Times New Roman" panose="02020603050405020304"/>
                        </a:rPr>
                        <a:t> que </a:t>
                      </a:r>
                      <a:r>
                        <a:rPr sz="1400" spc="-5" dirty="0">
                          <a:solidFill>
                            <a:srgbClr val="FFFFFF"/>
                          </a:solidFill>
                          <a:latin typeface="Times New Roman" panose="02020603050405020304"/>
                          <a:cs typeface="Times New Roman" panose="02020603050405020304"/>
                        </a:rPr>
                        <a:t>apoya </a:t>
                      </a:r>
                      <a:r>
                        <a:rPr sz="1400" dirty="0">
                          <a:solidFill>
                            <a:srgbClr val="FFFFFF"/>
                          </a:solidFill>
                          <a:latin typeface="Times New Roman" panose="02020603050405020304"/>
                          <a:cs typeface="Times New Roman" panose="02020603050405020304"/>
                        </a:rPr>
                        <a:t>a los </a:t>
                      </a:r>
                      <a:r>
                        <a:rPr sz="1400" spc="-5" dirty="0">
                          <a:solidFill>
                            <a:srgbClr val="FFFFFF"/>
                          </a:solidFill>
                          <a:latin typeface="Times New Roman" panose="02020603050405020304"/>
                          <a:cs typeface="Times New Roman" panose="02020603050405020304"/>
                        </a:rPr>
                        <a:t>trabajadores comunitarios </a:t>
                      </a:r>
                      <a:r>
                        <a:rPr sz="1400" dirty="0">
                          <a:solidFill>
                            <a:srgbClr val="FFFFFF"/>
                          </a:solidFill>
                          <a:latin typeface="Times New Roman" panose="02020603050405020304"/>
                          <a:cs typeface="Times New Roman" panose="02020603050405020304"/>
                          <a:sym typeface="+mn-ea"/>
                        </a:rPr>
                        <a:t>de </a:t>
                      </a:r>
                      <a:r>
                        <a:rPr lang="" sz="1400" dirty="0">
                          <a:solidFill>
                            <a:srgbClr val="FFFFFF"/>
                          </a:solidFill>
                          <a:latin typeface="Times New Roman" panose="02020603050405020304"/>
                          <a:cs typeface="Times New Roman" panose="02020603050405020304"/>
                          <a:sym typeface="+mn-ea"/>
                        </a:rPr>
                        <a:t>la</a:t>
                      </a:r>
                      <a:r>
                        <a:rPr sz="1400" spc="5" dirty="0">
                          <a:solidFill>
                            <a:srgbClr val="FFFFFF"/>
                          </a:solidFill>
                          <a:latin typeface="Times New Roman" panose="02020603050405020304"/>
                          <a:cs typeface="Times New Roman" panose="02020603050405020304"/>
                          <a:sym typeface="+mn-ea"/>
                        </a:rPr>
                        <a:t> </a:t>
                      </a:r>
                      <a:r>
                        <a:rPr sz="1400" spc="-5" dirty="0">
                          <a:solidFill>
                            <a:srgbClr val="FFFFFF"/>
                          </a:solidFill>
                          <a:latin typeface="Times New Roman" panose="02020603050405020304"/>
                          <a:cs typeface="Times New Roman" panose="02020603050405020304"/>
                          <a:sym typeface="+mn-ea"/>
                        </a:rPr>
                        <a:t>salud </a:t>
                      </a:r>
                      <a:r>
                        <a:rPr sz="1400" dirty="0">
                          <a:solidFill>
                            <a:srgbClr val="FFFFFF"/>
                          </a:solidFill>
                          <a:latin typeface="Times New Roman" panose="02020603050405020304"/>
                          <a:cs typeface="Times New Roman" panose="02020603050405020304"/>
                        </a:rPr>
                        <a:t>y la </a:t>
                      </a:r>
                      <a:r>
                        <a:rPr sz="1400" spc="-5" dirty="0">
                          <a:solidFill>
                            <a:srgbClr val="FFFFFF"/>
                          </a:solidFill>
                          <a:latin typeface="Times New Roman" panose="02020603050405020304"/>
                          <a:cs typeface="Times New Roman" panose="02020603050405020304"/>
                        </a:rPr>
                        <a:t>inclusión </a:t>
                      </a:r>
                      <a:r>
                        <a:rPr sz="1400" dirty="0">
                          <a:solidFill>
                            <a:srgbClr val="FFFFFF"/>
                          </a:solidFill>
                          <a:latin typeface="Times New Roman" panose="02020603050405020304"/>
                          <a:cs typeface="Times New Roman" panose="02020603050405020304"/>
                        </a:rPr>
                        <a:t>de </a:t>
                      </a:r>
                      <a:r>
                        <a:rPr lang="" sz="1400" dirty="0">
                          <a:solidFill>
                            <a:srgbClr val="FFFFFF"/>
                          </a:solidFill>
                          <a:latin typeface="Times New Roman" panose="02020603050405020304"/>
                          <a:cs typeface="Times New Roman" panose="02020603050405020304"/>
                        </a:rPr>
                        <a:t>la duola</a:t>
                      </a:r>
                      <a:r>
                        <a:rPr sz="1400" spc="-5" dirty="0">
                          <a:solidFill>
                            <a:srgbClr val="FFFFFF"/>
                          </a:solidFill>
                          <a:latin typeface="Times New Roman" panose="02020603050405020304"/>
                          <a:cs typeface="Times New Roman" panose="02020603050405020304"/>
                        </a:rPr>
                        <a:t>, </a:t>
                      </a:r>
                      <a:r>
                        <a:rPr sz="1400" spc="-5" dirty="0">
                          <a:solidFill>
                            <a:srgbClr val="FF0000"/>
                          </a:solidFill>
                          <a:latin typeface="Times New Roman" panose="02020603050405020304"/>
                          <a:cs typeface="Times New Roman" panose="02020603050405020304"/>
                        </a:rPr>
                        <a:t>pero </a:t>
                      </a:r>
                      <a:r>
                        <a:rPr sz="1400" dirty="0">
                          <a:solidFill>
                            <a:srgbClr val="FF0000"/>
                          </a:solidFill>
                          <a:latin typeface="Times New Roman" panose="02020603050405020304"/>
                          <a:cs typeface="Times New Roman" panose="02020603050405020304"/>
                        </a:rPr>
                        <a:t>la </a:t>
                      </a:r>
                      <a:r>
                        <a:rPr sz="1400" spc="-5" dirty="0">
                          <a:solidFill>
                            <a:srgbClr val="FF0000"/>
                          </a:solidFill>
                          <a:latin typeface="Times New Roman" panose="02020603050405020304"/>
                          <a:cs typeface="Times New Roman" panose="02020603050405020304"/>
                        </a:rPr>
                        <a:t>compensación </a:t>
                      </a:r>
                      <a:r>
                        <a:rPr sz="1400" dirty="0">
                          <a:solidFill>
                            <a:srgbClr val="FF0000"/>
                          </a:solidFill>
                          <a:latin typeface="Times New Roman" panose="02020603050405020304"/>
                          <a:cs typeface="Times New Roman" panose="02020603050405020304"/>
                        </a:rPr>
                        <a:t> </a:t>
                      </a:r>
                      <a:r>
                        <a:rPr sz="1400" spc="-5" dirty="0">
                          <a:solidFill>
                            <a:srgbClr val="FF0000"/>
                          </a:solidFill>
                          <a:latin typeface="Times New Roman" panose="02020603050405020304"/>
                          <a:cs typeface="Times New Roman" panose="02020603050405020304"/>
                        </a:rPr>
                        <a:t>diferencial</a:t>
                      </a:r>
                      <a:r>
                        <a:rPr sz="1400" spc="-15" dirty="0">
                          <a:solidFill>
                            <a:srgbClr val="FF0000"/>
                          </a:solidFill>
                          <a:latin typeface="Times New Roman" panose="02020603050405020304"/>
                          <a:cs typeface="Times New Roman" panose="02020603050405020304"/>
                        </a:rPr>
                        <a:t> </a:t>
                      </a:r>
                      <a:r>
                        <a:rPr sz="1400" b="1" spc="-5" dirty="0">
                          <a:solidFill>
                            <a:srgbClr val="FF0000"/>
                          </a:solidFill>
                          <a:latin typeface="Times New Roman" panose="02020603050405020304"/>
                          <a:cs typeface="Times New Roman" panose="02020603050405020304"/>
                        </a:rPr>
                        <a:t>está</a:t>
                      </a:r>
                      <a:r>
                        <a:rPr sz="1400" b="1" dirty="0">
                          <a:solidFill>
                            <a:srgbClr val="FF0000"/>
                          </a:solidFill>
                          <a:latin typeface="Times New Roman" panose="02020603050405020304"/>
                          <a:cs typeface="Times New Roman" panose="02020603050405020304"/>
                        </a:rPr>
                        <a:t> fuera</a:t>
                      </a:r>
                      <a:r>
                        <a:rPr sz="1400" b="1" spc="-25" dirty="0">
                          <a:solidFill>
                            <a:srgbClr val="FF0000"/>
                          </a:solidFill>
                          <a:latin typeface="Times New Roman" panose="02020603050405020304"/>
                          <a:cs typeface="Times New Roman" panose="02020603050405020304"/>
                        </a:rPr>
                        <a:t> </a:t>
                      </a:r>
                      <a:r>
                        <a:rPr sz="1400" b="1" dirty="0">
                          <a:solidFill>
                            <a:srgbClr val="FF0000"/>
                          </a:solidFill>
                          <a:latin typeface="Times New Roman" panose="02020603050405020304"/>
                          <a:cs typeface="Times New Roman" panose="02020603050405020304"/>
                        </a:rPr>
                        <a:t>del </a:t>
                      </a:r>
                      <a:r>
                        <a:rPr sz="1400" b="1" spc="-5" dirty="0">
                          <a:solidFill>
                            <a:srgbClr val="FF0000"/>
                          </a:solidFill>
                          <a:latin typeface="Times New Roman" panose="02020603050405020304"/>
                          <a:cs typeface="Times New Roman" panose="02020603050405020304"/>
                        </a:rPr>
                        <a:t>alcance</a:t>
                      </a:r>
                      <a:endParaRPr sz="1400">
                        <a:latin typeface="Times New Roman" panose="02020603050405020304"/>
                        <a:cs typeface="Times New Roman" panose="02020603050405020304"/>
                      </a:endParaRPr>
                    </a:p>
                  </a:txBody>
                  <a:tcPr marL="0" marR="0" marT="59055" marB="0"/>
                </a:tc>
                <a:extLst>
                  <a:ext uri="{0D108BD9-81ED-4DB2-BD59-A6C34878D82A}">
                    <a16:rowId xmlns:a16="http://schemas.microsoft.com/office/drawing/2014/main" val="10001"/>
                  </a:ext>
                </a:extLst>
              </a:tr>
              <a:tr h="886125">
                <a:tc>
                  <a:txBody>
                    <a:bodyPr/>
                    <a:lstStyle/>
                    <a:p>
                      <a:pPr marL="69215">
                        <a:lnSpc>
                          <a:spcPct val="100000"/>
                        </a:lnSpc>
                        <a:spcBef>
                          <a:spcPts val="450"/>
                        </a:spcBef>
                      </a:pPr>
                      <a:r>
                        <a:rPr sz="1400" dirty="0">
                          <a:solidFill>
                            <a:srgbClr val="FFFFFF"/>
                          </a:solidFill>
                          <a:latin typeface="Times New Roman" panose="02020603050405020304"/>
                          <a:cs typeface="Times New Roman" panose="02020603050405020304"/>
                        </a:rPr>
                        <a:t>Acceso</a:t>
                      </a:r>
                      <a:r>
                        <a:rPr sz="1400" spc="-2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a:t>
                      </a:r>
                      <a:r>
                        <a:rPr sz="1400" spc="-2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 médica</a:t>
                      </a:r>
                      <a:endParaRPr sz="1400">
                        <a:latin typeface="Times New Roman" panose="02020603050405020304"/>
                        <a:cs typeface="Times New Roman" panose="02020603050405020304"/>
                      </a:endParaRPr>
                    </a:p>
                  </a:txBody>
                  <a:tcPr marL="0" marR="0" marT="57150" marB="0"/>
                </a:tc>
                <a:tc>
                  <a:txBody>
                    <a:bodyPr/>
                    <a:lstStyle/>
                    <a:p>
                      <a:pPr marL="69850" marR="205105">
                        <a:lnSpc>
                          <a:spcPts val="1670"/>
                        </a:lnSpc>
                        <a:spcBef>
                          <a:spcPts val="510"/>
                        </a:spcBef>
                      </a:pPr>
                      <a:r>
                        <a:rPr sz="1400" spc="-5" dirty="0">
                          <a:solidFill>
                            <a:srgbClr val="FFFFFF"/>
                          </a:solidFill>
                          <a:latin typeface="Times New Roman" panose="02020603050405020304"/>
                          <a:cs typeface="Times New Roman" panose="02020603050405020304"/>
                        </a:rPr>
                        <a:t>Garantizar </a:t>
                      </a:r>
                      <a:r>
                        <a:rPr sz="1400" dirty="0">
                          <a:solidFill>
                            <a:srgbClr val="FFFFFF"/>
                          </a:solidFill>
                          <a:latin typeface="Times New Roman" panose="02020603050405020304"/>
                          <a:cs typeface="Times New Roman" panose="02020603050405020304"/>
                        </a:rPr>
                        <a:t>la </a:t>
                      </a:r>
                      <a:r>
                        <a:rPr sz="1400" spc="-5" dirty="0">
                          <a:solidFill>
                            <a:srgbClr val="FFFFFF"/>
                          </a:solidFill>
                          <a:latin typeface="Times New Roman" panose="02020603050405020304"/>
                          <a:cs typeface="Times New Roman" panose="02020603050405020304"/>
                        </a:rPr>
                        <a:t>calidad </a:t>
                      </a:r>
                      <a:r>
                        <a:rPr sz="1400" dirty="0">
                          <a:solidFill>
                            <a:srgbClr val="FFFFFF"/>
                          </a:solidFill>
                          <a:latin typeface="Times New Roman" panose="02020603050405020304"/>
                          <a:cs typeface="Times New Roman" panose="02020603050405020304"/>
                        </a:rPr>
                        <a:t>y </a:t>
                      </a:r>
                      <a:r>
                        <a:rPr sz="1400" spc="-5" dirty="0">
                          <a:solidFill>
                            <a:srgbClr val="FFFFFF"/>
                          </a:solidFill>
                          <a:latin typeface="Times New Roman" panose="02020603050405020304"/>
                          <a:cs typeface="Times New Roman" panose="02020603050405020304"/>
                        </a:rPr>
                        <a:t>accesibilidad </a:t>
                      </a:r>
                      <a:r>
                        <a:rPr sz="1400" dirty="0">
                          <a:solidFill>
                            <a:srgbClr val="FFFFFF"/>
                          </a:solidFill>
                          <a:latin typeface="Times New Roman" panose="02020603050405020304"/>
                          <a:cs typeface="Times New Roman" panose="02020603050405020304"/>
                        </a:rPr>
                        <a:t>de una </a:t>
                      </a:r>
                      <a:r>
                        <a:rPr sz="1400" spc="-5" dirty="0">
                          <a:solidFill>
                            <a:srgbClr val="FFFFFF"/>
                          </a:solidFill>
                          <a:latin typeface="Times New Roman" panose="02020603050405020304"/>
                          <a:cs typeface="Times New Roman" panose="02020603050405020304"/>
                        </a:rPr>
                        <a:t>formación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culturalmente</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sensible,</a:t>
                      </a:r>
                      <a:r>
                        <a:rPr sz="1400" spc="1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en</a:t>
                      </a:r>
                      <a:r>
                        <a:rPr sz="1400" spc="2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parte</a:t>
                      </a:r>
                      <a:r>
                        <a:rPr lang="" sz="1400" spc="-5" dirty="0">
                          <a:solidFill>
                            <a:srgbClr val="FFFFFF"/>
                          </a:solidFill>
                          <a:latin typeface="Times New Roman" panose="02020603050405020304"/>
                          <a:cs typeface="Times New Roman" panose="02020603050405020304"/>
                        </a:rPr>
                        <a:t>,</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incorporando</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contribuciones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desde</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diferentes</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perspectivas </a:t>
                      </a:r>
                      <a:r>
                        <a:rPr sz="1400" dirty="0">
                          <a:solidFill>
                            <a:srgbClr val="FFFFFF"/>
                          </a:solidFill>
                          <a:latin typeface="Times New Roman" panose="02020603050405020304"/>
                          <a:cs typeface="Times New Roman" panose="02020603050405020304"/>
                        </a:rPr>
                        <a:t>con</a:t>
                      </a:r>
                      <a:r>
                        <a:rPr sz="1400" spc="-5" dirty="0">
                          <a:solidFill>
                            <a:srgbClr val="FFFFFF"/>
                          </a:solidFill>
                          <a:latin typeface="Times New Roman" panose="02020603050405020304"/>
                          <a:cs typeface="Times New Roman" panose="02020603050405020304"/>
                        </a:rPr>
                        <a:t> </a:t>
                      </a:r>
                      <a:r>
                        <a:rPr lang="" sz="1400" spc="-5" dirty="0">
                          <a:solidFill>
                            <a:srgbClr val="FFFFFF"/>
                          </a:solidFill>
                          <a:latin typeface="Times New Roman" panose="02020603050405020304"/>
                          <a:cs typeface="Times New Roman" panose="02020603050405020304"/>
                        </a:rPr>
                        <a:t>la </a:t>
                      </a:r>
                      <a:r>
                        <a:rPr sz="1400" spc="-5" dirty="0">
                          <a:solidFill>
                            <a:srgbClr val="FFFFFF"/>
                          </a:solidFill>
                          <a:latin typeface="Times New Roman" panose="02020603050405020304"/>
                          <a:cs typeface="Times New Roman" panose="02020603050405020304"/>
                        </a:rPr>
                        <a:t>experiencia</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vivida.</a:t>
                      </a:r>
                      <a:endParaRPr sz="1400">
                        <a:latin typeface="Times New Roman" panose="02020603050405020304"/>
                        <a:cs typeface="Times New Roman" panose="02020603050405020304"/>
                      </a:endParaRPr>
                    </a:p>
                  </a:txBody>
                  <a:tcPr marL="0" marR="0" marT="64769" marB="0"/>
                </a:tc>
                <a:tc>
                  <a:txBody>
                    <a:bodyPr/>
                    <a:lstStyle/>
                    <a:p>
                      <a:pPr marL="70485" marR="690880">
                        <a:lnSpc>
                          <a:spcPts val="1670"/>
                        </a:lnSpc>
                        <a:spcBef>
                          <a:spcPts val="510"/>
                        </a:spcBef>
                      </a:pPr>
                      <a:r>
                        <a:rPr sz="1400" spc="-10" dirty="0">
                          <a:solidFill>
                            <a:srgbClr val="FFFFFF"/>
                          </a:solidFill>
                          <a:latin typeface="Times New Roman" panose="02020603050405020304"/>
                          <a:cs typeface="Times New Roman" panose="02020603050405020304"/>
                        </a:rPr>
                        <a:t>Sí</a:t>
                      </a:r>
                      <a:r>
                        <a:rPr lang="" sz="1400" spc="-10" dirty="0">
                          <a:solidFill>
                            <a:srgbClr val="FFFFFF"/>
                          </a:solidFill>
                          <a:latin typeface="Times New Roman" panose="02020603050405020304"/>
                          <a:cs typeface="Times New Roman" panose="02020603050405020304"/>
                        </a:rPr>
                        <a:t>,</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Administración </a:t>
                      </a:r>
                      <a:r>
                        <a:rPr lang="" sz="1400" spc="-5" dirty="0">
                          <a:solidFill>
                            <a:srgbClr val="FFFFFF"/>
                          </a:solidFill>
                          <a:latin typeface="Times New Roman" panose="02020603050405020304"/>
                          <a:cs typeface="Times New Roman" panose="02020603050405020304"/>
                        </a:rPr>
                        <a:t>de la Salud Mental</a:t>
                      </a:r>
                      <a:r>
                        <a:rPr sz="1400" spc="-3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(BHA)</a:t>
                      </a:r>
                      <a:r>
                        <a:rPr lang="" sz="1400" spc="-5" dirty="0">
                          <a:solidFill>
                            <a:srgbClr val="FFFFFF"/>
                          </a:solidFill>
                          <a:latin typeface="Times New Roman" panose="02020603050405020304"/>
                          <a:cs typeface="Times New Roman" panose="02020603050405020304"/>
                        </a:rPr>
                        <a:t> Profesionales de Crisis en el Ámbito de Trabajo</a:t>
                      </a:r>
                    </a:p>
                  </a:txBody>
                  <a:tcPr marL="0" marR="0" marT="64769" marB="0"/>
                </a:tc>
                <a:extLst>
                  <a:ext uri="{0D108BD9-81ED-4DB2-BD59-A6C34878D82A}">
                    <a16:rowId xmlns:a16="http://schemas.microsoft.com/office/drawing/2014/main" val="10002"/>
                  </a:ext>
                </a:extLst>
              </a:tr>
              <a:tr h="501375">
                <a:tc>
                  <a:txBody>
                    <a:bodyPr/>
                    <a:lstStyle/>
                    <a:p>
                      <a:pPr marL="69215">
                        <a:lnSpc>
                          <a:spcPct val="100000"/>
                        </a:lnSpc>
                        <a:spcBef>
                          <a:spcPts val="455"/>
                        </a:spcBef>
                      </a:pPr>
                      <a:r>
                        <a:rPr sz="1400" dirty="0">
                          <a:solidFill>
                            <a:srgbClr val="FFFFFF"/>
                          </a:solidFill>
                          <a:latin typeface="Times New Roman" panose="02020603050405020304"/>
                          <a:cs typeface="Times New Roman" panose="02020603050405020304"/>
                        </a:rPr>
                        <a:t>Acceso</a:t>
                      </a:r>
                      <a:r>
                        <a:rPr sz="1400" spc="-2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a:t>
                      </a:r>
                      <a:r>
                        <a:rPr sz="1400" spc="-2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 médica</a:t>
                      </a:r>
                      <a:endParaRPr sz="1400">
                        <a:latin typeface="Times New Roman" panose="02020603050405020304"/>
                        <a:cs typeface="Times New Roman" panose="02020603050405020304"/>
                      </a:endParaRPr>
                    </a:p>
                  </a:txBody>
                  <a:tcPr marL="0" marR="0" marT="57785" marB="0"/>
                </a:tc>
                <a:tc>
                  <a:txBody>
                    <a:bodyPr/>
                    <a:lstStyle/>
                    <a:p>
                      <a:pPr marL="69850" marR="416560">
                        <a:lnSpc>
                          <a:spcPts val="1610"/>
                        </a:lnSpc>
                        <a:spcBef>
                          <a:spcPts val="570"/>
                        </a:spcBef>
                      </a:pPr>
                      <a:r>
                        <a:rPr sz="1400" spc="-5" dirty="0">
                          <a:solidFill>
                            <a:srgbClr val="FFFFFF"/>
                          </a:solidFill>
                          <a:latin typeface="Times New Roman" panose="02020603050405020304"/>
                          <a:cs typeface="Times New Roman" panose="02020603050405020304"/>
                        </a:rPr>
                        <a:t>Aumentar</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las tasas</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de</a:t>
                      </a:r>
                      <a:r>
                        <a:rPr sz="1400" spc="-5" dirty="0">
                          <a:solidFill>
                            <a:srgbClr val="FFFFFF"/>
                          </a:solidFill>
                          <a:latin typeface="Times New Roman" panose="02020603050405020304"/>
                          <a:cs typeface="Times New Roman" panose="02020603050405020304"/>
                        </a:rPr>
                        <a:t> reembolso</a:t>
                      </a:r>
                      <a:r>
                        <a:rPr sz="1400" dirty="0">
                          <a:solidFill>
                            <a:srgbClr val="FFFFFF"/>
                          </a:solidFill>
                          <a:latin typeface="Times New Roman" panose="02020603050405020304"/>
                          <a:cs typeface="Times New Roman" panose="02020603050405020304"/>
                        </a:rPr>
                        <a:t> de </a:t>
                      </a:r>
                      <a:r>
                        <a:rPr sz="1400" spc="-5" dirty="0">
                          <a:solidFill>
                            <a:srgbClr val="FFFFFF"/>
                          </a:solidFill>
                          <a:latin typeface="Times New Roman" panose="02020603050405020304"/>
                          <a:cs typeface="Times New Roman" panose="02020603050405020304"/>
                        </a:rPr>
                        <a:t>todos</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a:t>
                      </a:r>
                      <a:r>
                        <a:rPr sz="1400" spc="-5" dirty="0">
                          <a:solidFill>
                            <a:srgbClr val="FFFFFF"/>
                          </a:solidFill>
                          <a:latin typeface="Times New Roman" panose="02020603050405020304"/>
                          <a:cs typeface="Times New Roman" panose="02020603050405020304"/>
                        </a:rPr>
                        <a:t> servicios</a:t>
                      </a:r>
                      <a:r>
                        <a:rPr sz="1400" dirty="0">
                          <a:solidFill>
                            <a:srgbClr val="FFFFFF"/>
                          </a:solidFill>
                          <a:latin typeface="Times New Roman" panose="02020603050405020304"/>
                          <a:cs typeface="Times New Roman" panose="02020603050405020304"/>
                        </a:rPr>
                        <a:t> de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Medicaid.</a:t>
                      </a:r>
                      <a:endParaRPr sz="1400">
                        <a:latin typeface="Times New Roman" panose="02020603050405020304"/>
                        <a:cs typeface="Times New Roman" panose="02020603050405020304"/>
                      </a:endParaRPr>
                    </a:p>
                  </a:txBody>
                  <a:tcPr marL="0" marR="0" marT="72390" marB="0"/>
                </a:tc>
                <a:tc>
                  <a:txBody>
                    <a:bodyPr/>
                    <a:lstStyle/>
                    <a:p>
                      <a:pPr marL="70485">
                        <a:lnSpc>
                          <a:spcPct val="100000"/>
                        </a:lnSpc>
                        <a:spcBef>
                          <a:spcPts val="455"/>
                        </a:spcBef>
                      </a:pPr>
                      <a:r>
                        <a:rPr sz="1400" spc="-5" dirty="0">
                          <a:solidFill>
                            <a:srgbClr val="FFFFFF"/>
                          </a:solidFill>
                          <a:latin typeface="Times New Roman" panose="02020603050405020304"/>
                          <a:cs typeface="Times New Roman" panose="02020603050405020304"/>
                        </a:rPr>
                        <a:t>Sí,</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en</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curso,</a:t>
                      </a:r>
                      <a:r>
                        <a:rPr sz="1400" dirty="0">
                          <a:solidFill>
                            <a:srgbClr val="FFFFFF"/>
                          </a:solidFill>
                          <a:latin typeface="Times New Roman" panose="02020603050405020304"/>
                          <a:cs typeface="Times New Roman" panose="02020603050405020304"/>
                        </a:rPr>
                        <a:t> </a:t>
                      </a:r>
                      <a:r>
                        <a:rPr lang="" sz="1400" dirty="0">
                          <a:solidFill>
                            <a:srgbClr val="FFFFFF"/>
                          </a:solidFill>
                          <a:latin typeface="Times New Roman" panose="02020603050405020304"/>
                          <a:cs typeface="Times New Roman" panose="02020603050405020304"/>
                        </a:rPr>
                        <a:t>apoyo</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si</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es</a:t>
                      </a:r>
                      <a:r>
                        <a:rPr sz="1400" spc="-5" dirty="0">
                          <a:solidFill>
                            <a:srgbClr val="FFFFFF"/>
                          </a:solidFill>
                          <a:latin typeface="Times New Roman" panose="02020603050405020304"/>
                          <a:cs typeface="Times New Roman" panose="02020603050405020304"/>
                        </a:rPr>
                        <a:t> factible</a:t>
                      </a:r>
                      <a:endParaRPr sz="1400">
                        <a:latin typeface="Times New Roman" panose="02020603050405020304"/>
                        <a:cs typeface="Times New Roman" panose="02020603050405020304"/>
                      </a:endParaRPr>
                    </a:p>
                  </a:txBody>
                  <a:tcPr marL="0" marR="0" marT="57785" marB="0"/>
                </a:tc>
                <a:extLst>
                  <a:ext uri="{0D108BD9-81ED-4DB2-BD59-A6C34878D82A}">
                    <a16:rowId xmlns:a16="http://schemas.microsoft.com/office/drawing/2014/main" val="10003"/>
                  </a:ext>
                </a:extLst>
              </a:tr>
              <a:tr h="1463300">
                <a:tc>
                  <a:txBody>
                    <a:bodyPr/>
                    <a:lstStyle/>
                    <a:p>
                      <a:pPr marL="69215">
                        <a:lnSpc>
                          <a:spcPct val="100000"/>
                        </a:lnSpc>
                        <a:spcBef>
                          <a:spcPts val="460"/>
                        </a:spcBef>
                      </a:pPr>
                      <a:r>
                        <a:rPr sz="1400" dirty="0">
                          <a:solidFill>
                            <a:srgbClr val="FFFFFF"/>
                          </a:solidFill>
                          <a:latin typeface="Times New Roman" panose="02020603050405020304"/>
                          <a:cs typeface="Times New Roman" panose="02020603050405020304"/>
                        </a:rPr>
                        <a:t>Acceso</a:t>
                      </a:r>
                      <a:r>
                        <a:rPr sz="1400" spc="-2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a:t>
                      </a:r>
                      <a:r>
                        <a:rPr sz="1400" spc="-2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 médica</a:t>
                      </a:r>
                      <a:endParaRPr sz="1400">
                        <a:latin typeface="Times New Roman" panose="02020603050405020304"/>
                        <a:cs typeface="Times New Roman" panose="02020603050405020304"/>
                      </a:endParaRPr>
                    </a:p>
                  </a:txBody>
                  <a:tcPr marL="0" marR="0" marT="58419" marB="0"/>
                </a:tc>
                <a:tc>
                  <a:txBody>
                    <a:bodyPr/>
                    <a:lstStyle/>
                    <a:p>
                      <a:pPr marL="69850" marR="211455">
                        <a:lnSpc>
                          <a:spcPts val="1600"/>
                        </a:lnSpc>
                        <a:spcBef>
                          <a:spcPts val="580"/>
                        </a:spcBef>
                      </a:pPr>
                      <a:r>
                        <a:rPr sz="1400" spc="-5" dirty="0">
                          <a:solidFill>
                            <a:srgbClr val="FFFFFF"/>
                          </a:solidFill>
                          <a:latin typeface="Times New Roman" panose="02020603050405020304"/>
                          <a:cs typeface="Times New Roman" panose="02020603050405020304"/>
                        </a:rPr>
                        <a:t>Asegurar </a:t>
                      </a:r>
                      <a:r>
                        <a:rPr sz="1400" dirty="0">
                          <a:solidFill>
                            <a:srgbClr val="FFFFFF"/>
                          </a:solidFill>
                          <a:latin typeface="Times New Roman" panose="02020603050405020304"/>
                          <a:cs typeface="Times New Roman" panose="02020603050405020304"/>
                        </a:rPr>
                        <a:t>la </a:t>
                      </a:r>
                      <a:r>
                        <a:rPr sz="1400" spc="-5" dirty="0">
                          <a:solidFill>
                            <a:srgbClr val="FFFFFF"/>
                          </a:solidFill>
                          <a:latin typeface="Times New Roman" panose="02020603050405020304"/>
                          <a:cs typeface="Times New Roman" panose="02020603050405020304"/>
                        </a:rPr>
                        <a:t>cobertura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apoyo </a:t>
                      </a:r>
                      <a:r>
                        <a:rPr sz="1400" dirty="0">
                          <a:solidFill>
                            <a:srgbClr val="FFFFFF"/>
                          </a:solidFill>
                          <a:latin typeface="Times New Roman" panose="02020603050405020304"/>
                          <a:cs typeface="Times New Roman" panose="02020603050405020304"/>
                        </a:rPr>
                        <a:t>en las comunidades </a:t>
                      </a:r>
                      <a:r>
                        <a:rPr sz="1400" spc="-5" dirty="0">
                          <a:solidFill>
                            <a:srgbClr val="FFFFFF"/>
                          </a:solidFill>
                          <a:latin typeface="Times New Roman" panose="02020603050405020304"/>
                          <a:cs typeface="Times New Roman" panose="02020603050405020304"/>
                        </a:rPr>
                        <a:t>rurales </a:t>
                      </a:r>
                      <a:r>
                        <a:rPr sz="1400" dirty="0">
                          <a:solidFill>
                            <a:srgbClr val="FFFFFF"/>
                          </a:solidFill>
                          <a:latin typeface="Times New Roman" panose="02020603050405020304"/>
                          <a:cs typeface="Times New Roman" panose="02020603050405020304"/>
                        </a:rPr>
                        <a:t>y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fronterizas.</a:t>
                      </a:r>
                      <a:endParaRPr sz="1400">
                        <a:latin typeface="Times New Roman" panose="02020603050405020304"/>
                        <a:cs typeface="Times New Roman" panose="02020603050405020304"/>
                      </a:endParaRPr>
                    </a:p>
                  </a:txBody>
                  <a:tcPr marL="0" marR="0" marT="73660" marB="0"/>
                </a:tc>
                <a:tc>
                  <a:txBody>
                    <a:bodyPr/>
                    <a:lstStyle/>
                    <a:p>
                      <a:pPr marL="70485" marR="248920">
                        <a:lnSpc>
                          <a:spcPct val="99000"/>
                        </a:lnSpc>
                        <a:spcBef>
                          <a:spcPts val="470"/>
                        </a:spcBef>
                      </a:pPr>
                      <a:r>
                        <a:rPr sz="1400" spc="-5" dirty="0">
                          <a:solidFill>
                            <a:srgbClr val="FFFFFF"/>
                          </a:solidFill>
                          <a:latin typeface="Times New Roman" panose="02020603050405020304"/>
                          <a:cs typeface="Times New Roman" panose="02020603050405020304"/>
                        </a:rPr>
                        <a:t>Sí, </a:t>
                      </a:r>
                      <a:r>
                        <a:rPr sz="1400" dirty="0">
                          <a:solidFill>
                            <a:srgbClr val="FFFFFF"/>
                          </a:solidFill>
                          <a:latin typeface="Times New Roman" panose="02020603050405020304"/>
                          <a:cs typeface="Times New Roman" panose="02020603050405020304"/>
                        </a:rPr>
                        <a:t>en </a:t>
                      </a:r>
                      <a:r>
                        <a:rPr sz="1400" spc="-5" dirty="0">
                          <a:solidFill>
                            <a:srgbClr val="FFFFFF"/>
                          </a:solidFill>
                          <a:latin typeface="Times New Roman" panose="02020603050405020304"/>
                          <a:cs typeface="Times New Roman" panose="02020603050405020304"/>
                        </a:rPr>
                        <a:t>curso, como </a:t>
                      </a:r>
                      <a:r>
                        <a:rPr sz="1400" dirty="0">
                          <a:solidFill>
                            <a:srgbClr val="FFFFFF"/>
                          </a:solidFill>
                          <a:latin typeface="Times New Roman" panose="02020603050405020304"/>
                          <a:cs typeface="Times New Roman" panose="02020603050405020304"/>
                        </a:rPr>
                        <a:t>se </a:t>
                      </a:r>
                      <a:r>
                        <a:rPr sz="1400" spc="-5" dirty="0">
                          <a:solidFill>
                            <a:srgbClr val="FFFFFF"/>
                          </a:solidFill>
                          <a:latin typeface="Times New Roman" panose="02020603050405020304"/>
                          <a:cs typeface="Times New Roman" panose="02020603050405020304"/>
                        </a:rPr>
                        <a:t>describe </a:t>
                      </a:r>
                      <a:r>
                        <a:rPr sz="1400" dirty="0">
                          <a:solidFill>
                            <a:srgbClr val="FFFFFF"/>
                          </a:solidFill>
                          <a:latin typeface="Times New Roman" panose="02020603050405020304"/>
                          <a:cs typeface="Times New Roman" panose="02020603050405020304"/>
                        </a:rPr>
                        <a:t>en </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el </a:t>
                      </a:r>
                      <a:r>
                        <a:rPr sz="1400" spc="-5" dirty="0">
                          <a:solidFill>
                            <a:srgbClr val="FFFFFF"/>
                          </a:solidFill>
                          <a:latin typeface="Times New Roman" panose="02020603050405020304"/>
                          <a:cs typeface="Times New Roman" panose="02020603050405020304"/>
                        </a:rPr>
                        <a:t>modelo/metodología de </a:t>
                      </a:r>
                      <a:r>
                        <a:rPr sz="1400" dirty="0">
                          <a:solidFill>
                            <a:srgbClr val="FFFFFF"/>
                          </a:solidFill>
                          <a:latin typeface="Times New Roman" panose="02020603050405020304"/>
                          <a:cs typeface="Times New Roman" panose="02020603050405020304"/>
                        </a:rPr>
                        <a:t>pago </a:t>
                      </a:r>
                      <a:r>
                        <a:rPr sz="1400" u="sng" dirty="0">
                          <a:solidFill>
                            <a:srgbClr val="798539"/>
                          </a:solidFill>
                          <a:uFill>
                            <a:solidFill>
                              <a:srgbClr val="798539"/>
                            </a:solidFill>
                          </a:uFill>
                          <a:latin typeface="Times New Roman" panose="02020603050405020304"/>
                          <a:cs typeface="Times New Roman" panose="02020603050405020304"/>
                          <a:hlinkClick r:id="rId3"/>
                        </a:rPr>
                        <a:t>de </a:t>
                      </a:r>
                      <a:r>
                        <a:rPr sz="1400" spc="-335" dirty="0">
                          <a:solidFill>
                            <a:srgbClr val="798539"/>
                          </a:solidFill>
                          <a:latin typeface="Times New Roman" panose="02020603050405020304"/>
                          <a:cs typeface="Times New Roman" panose="02020603050405020304"/>
                        </a:rPr>
                        <a:t> </a:t>
                      </a:r>
                      <a:r>
                        <a:rPr sz="1400" u="sng" dirty="0">
                          <a:solidFill>
                            <a:srgbClr val="798539"/>
                          </a:solidFill>
                          <a:uFill>
                            <a:solidFill>
                              <a:srgbClr val="798539"/>
                            </a:solidFill>
                          </a:uFill>
                          <a:latin typeface="Times New Roman" panose="02020603050405020304"/>
                          <a:cs typeface="Times New Roman" panose="02020603050405020304"/>
                        </a:rPr>
                        <a:t>la Fase 3 del </a:t>
                      </a:r>
                      <a:r>
                        <a:rPr sz="1400" u="sng" spc="-5" dirty="0">
                          <a:solidFill>
                            <a:srgbClr val="798539"/>
                          </a:solidFill>
                          <a:uFill>
                            <a:solidFill>
                              <a:srgbClr val="798539"/>
                            </a:solidFill>
                          </a:uFill>
                          <a:latin typeface="Times New Roman" panose="02020603050405020304"/>
                          <a:cs typeface="Times New Roman" panose="02020603050405020304"/>
                        </a:rPr>
                        <a:t>ACC</a:t>
                      </a:r>
                      <a:r>
                        <a:rPr sz="1400" dirty="0">
                          <a:solidFill>
                            <a:srgbClr val="798539"/>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
                      </a:r>
                      <a:r>
                        <a:rPr lang="" sz="1400" spc="-5" dirty="0">
                          <a:solidFill>
                            <a:srgbClr val="FFFFFF"/>
                          </a:solidFill>
                          <a:latin typeface="Times New Roman" panose="02020603050405020304"/>
                          <a:cs typeface="Times New Roman" panose="02020603050405020304"/>
                        </a:rPr>
                        <a:t>Colaboración para la atención responsable</a:t>
                      </a:r>
                      <a:r>
                        <a:rPr sz="1400" spc="-5" dirty="0">
                          <a:solidFill>
                            <a:srgbClr val="FFFFFF"/>
                          </a:solidFill>
                          <a:latin typeface="Times New Roman" panose="02020603050405020304"/>
                          <a:cs typeface="Times New Roman" panose="02020603050405020304"/>
                        </a:rPr>
                        <a:t>) para incluir </a:t>
                      </a:r>
                      <a:r>
                        <a:rPr sz="1400" dirty="0">
                          <a:solidFill>
                            <a:srgbClr val="FFFFFF"/>
                          </a:solidFill>
                          <a:latin typeface="Times New Roman" panose="02020603050405020304"/>
                          <a:cs typeface="Times New Roman" panose="02020603050405020304"/>
                        </a:rPr>
                        <a:t>a </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 </a:t>
                      </a:r>
                      <a:r>
                        <a:rPr sz="1400" spc="-5" dirty="0">
                          <a:solidFill>
                            <a:srgbClr val="FFFFFF"/>
                          </a:solidFill>
                          <a:latin typeface="Times New Roman" panose="02020603050405020304"/>
                          <a:cs typeface="Times New Roman" panose="02020603050405020304"/>
                        </a:rPr>
                        <a:t>proveedores </a:t>
                      </a:r>
                      <a:r>
                        <a:rPr sz="1400" dirty="0">
                          <a:solidFill>
                            <a:srgbClr val="FFFFFF"/>
                          </a:solidFill>
                          <a:latin typeface="Times New Roman" panose="02020603050405020304"/>
                          <a:cs typeface="Times New Roman" panose="02020603050405020304"/>
                        </a:rPr>
                        <a:t>rurales y las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pequeñas prácticas (nuevo </a:t>
                      </a:r>
                      <a:r>
                        <a:rPr sz="1400" dirty="0">
                          <a:solidFill>
                            <a:srgbClr val="FFFFFF"/>
                          </a:solidFill>
                          <a:latin typeface="Times New Roman" panose="02020603050405020304"/>
                          <a:cs typeface="Times New Roman" panose="02020603050405020304"/>
                        </a:rPr>
                        <a:t>modelo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KPI</a:t>
                      </a:r>
                      <a:r>
                        <a:rPr lang="" sz="1400" spc="-5" dirty="0">
                          <a:solidFill>
                            <a:srgbClr val="FFFFFF"/>
                          </a:solidFill>
                          <a:latin typeface="Times New Roman" panose="02020603050405020304"/>
                          <a:cs typeface="Times New Roman" panose="02020603050405020304"/>
                        </a:rPr>
                        <a:t> (Indicador clave de rendimiento)</a:t>
                      </a:r>
                      <a:r>
                        <a:rPr sz="1400" spc="-5" dirty="0">
                          <a:solidFill>
                            <a:srgbClr val="FFFFFF"/>
                          </a:solidFill>
                          <a:latin typeface="Times New Roman" panose="02020603050405020304"/>
                          <a:cs typeface="Times New Roman" panose="02020603050405020304"/>
                        </a:rPr>
                        <a:t>)</a:t>
                      </a:r>
                      <a:endParaRPr sz="1400">
                        <a:latin typeface="Times New Roman" panose="02020603050405020304"/>
                        <a:cs typeface="Times New Roman" panose="02020603050405020304"/>
                      </a:endParaRPr>
                    </a:p>
                  </a:txBody>
                  <a:tcPr marL="0" marR="0" marT="59690" marB="0"/>
                </a:tc>
                <a:extLst>
                  <a:ext uri="{0D108BD9-81ED-4DB2-BD59-A6C34878D82A}">
                    <a16:rowId xmlns:a16="http://schemas.microsoft.com/office/drawing/2014/main" val="1000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15</a:t>
            </a:fld>
            <a:endParaRPr lang="en-US"/>
          </a:p>
        </p:txBody>
      </p:sp>
      <p:graphicFrame>
        <p:nvGraphicFramePr>
          <p:cNvPr id="6" name="Google Shape;365;g308098ffd8d_0_54"/>
          <p:cNvGraphicFramePr/>
          <p:nvPr/>
        </p:nvGraphicFramePr>
        <p:xfrm>
          <a:off x="1188900" y="908803"/>
          <a:ext cx="10164925" cy="5150880"/>
        </p:xfrm>
        <a:graphic>
          <a:graphicData uri="http://schemas.openxmlformats.org/drawingml/2006/table">
            <a:tbl>
              <a:tblPr>
                <a:noFill/>
                <a:tableStyleId>{1728CC46-5372-418D-A9A4-85418D6DF94E}</a:tableStyleId>
              </a:tblPr>
              <a:tblGrid>
                <a:gridCol w="2417475">
                  <a:extLst>
                    <a:ext uri="{9D8B030D-6E8A-4147-A177-3AD203B41FA5}">
                      <a16:colId xmlns:a16="http://schemas.microsoft.com/office/drawing/2014/main" val="20000"/>
                    </a:ext>
                  </a:extLst>
                </a:gridCol>
                <a:gridCol w="4791750">
                  <a:extLst>
                    <a:ext uri="{9D8B030D-6E8A-4147-A177-3AD203B41FA5}">
                      <a16:colId xmlns:a16="http://schemas.microsoft.com/office/drawing/2014/main" val="20001"/>
                    </a:ext>
                  </a:extLst>
                </a:gridCol>
                <a:gridCol w="2955700">
                  <a:extLst>
                    <a:ext uri="{9D8B030D-6E8A-4147-A177-3AD203B41FA5}">
                      <a16:colId xmlns:a16="http://schemas.microsoft.com/office/drawing/2014/main" val="20002"/>
                    </a:ext>
                  </a:extLst>
                </a:gridCol>
              </a:tblGrid>
              <a:tr h="296500">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Workgroup</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Recommendations</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HCPF Support (Yes/No)</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72752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Access to Care</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tc>
                  <a:txBody>
                    <a:bodyPr/>
                    <a:lstStyle/>
                    <a:p>
                      <a:pPr marL="0" lvl="0" indent="0" algn="l" rtl="0">
                        <a:spcBef>
                          <a:spcPts val="0"/>
                        </a:spcBef>
                        <a:spcAft>
                          <a:spcPts val="0"/>
                        </a:spcAft>
                        <a:buClr>
                          <a:schemeClr val="dk1"/>
                        </a:buClr>
                        <a:buSzPts val="1100"/>
                        <a:buFont typeface="Arial" panose="020B0604020202020204"/>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Improve Medicaid sign-up process.</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Yes - in progress, 1115 Waiver support of InReach to incarcerated individuals. </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53452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Access to Care</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Member App: Create a comprehensive, single-login app where members have access to a myriad of health resources, including health appointments, referrals to resources prioritized to meet their health-related social needs, renew their Health First application/benefits, and connection to coordination services.</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p>
                      <a:pPr marL="0" lvl="0" indent="0" algn="l" rtl="0">
                        <a:spcBef>
                          <a:spcPts val="0"/>
                        </a:spcBef>
                        <a:spcAft>
                          <a:spcPts val="0"/>
                        </a:spcAft>
                        <a:buClr>
                          <a:schemeClr val="dk1"/>
                        </a:buClr>
                        <a:buSzPts val="1100"/>
                        <a:buFont typeface="Arial" panose="020B0604020202020204"/>
                        <a:buNone/>
                      </a:pP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Yes - in support of current work being done (Health First Colorado Mobile App)</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56467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Access to Care</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Member App - App is available in member’s language – members have live access to interpretation in their own language, similar to “AIRA” or “Be My Eyes.”</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HCPF supports access through </a:t>
                      </a:r>
                      <a:r>
                        <a:rPr lang="en-US" u="sng">
                          <a:solidFill>
                            <a:schemeClr val="lt1"/>
                          </a:solidFill>
                          <a:latin typeface="Times New Roman" panose="02020603050405020304"/>
                          <a:ea typeface="Times New Roman" panose="02020603050405020304"/>
                          <a:cs typeface="Times New Roman" panose="02020603050405020304"/>
                          <a:sym typeface="Times New Roman" panose="02020603050405020304"/>
                          <a:hlinkClick r:id="rId2"/>
                        </a:rPr>
                        <a:t>Health First Colorado Mobile App</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which includes </a:t>
                      </a:r>
                      <a:r>
                        <a:rPr lang="en-US" u="sng">
                          <a:solidFill>
                            <a:schemeClr val="lt1"/>
                          </a:solidFill>
                          <a:latin typeface="Times New Roman" panose="02020603050405020304"/>
                          <a:ea typeface="Times New Roman" panose="02020603050405020304"/>
                          <a:cs typeface="Times New Roman" panose="02020603050405020304"/>
                          <a:sym typeface="Times New Roman" panose="02020603050405020304"/>
                          <a:hlinkClick r:id="rId3"/>
                        </a:rPr>
                        <a:t>Nurse Advice Line (NAL)</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 allows member access to health care assessment and advice 24 hours/day. Further exploration needed.</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101427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Access to Care</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Assistive/Accessible Pharmaceuticals - Create accessible formats for prescriptions, i.e., specialized mail order and electronic technology to access medications, including directions and all information needed on medication. </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a:solidFill>
                            <a:srgbClr val="FF0000"/>
                          </a:solidFill>
                          <a:latin typeface="Times New Roman" panose="02020603050405020304"/>
                          <a:ea typeface="Times New Roman" panose="02020603050405020304"/>
                          <a:cs typeface="Times New Roman" panose="02020603050405020304"/>
                          <a:sym typeface="Times New Roman" panose="02020603050405020304"/>
                        </a:rPr>
                        <a:t>No - out of scope</a:t>
                      </a:r>
                      <a:r>
                        <a:rPr lang="en-US">
                          <a:latin typeface="Times New Roman" panose="02020603050405020304"/>
                          <a:ea typeface="Times New Roman" panose="02020603050405020304"/>
                          <a:cs typeface="Times New Roman" panose="02020603050405020304"/>
                          <a:sym typeface="Times New Roman" panose="02020603050405020304"/>
                        </a:rPr>
                        <a:t> </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responsibility falls within Colorado Department of Regulatory Agencies/ State Board of Pharmacy.  </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363" name="Google Shape;363;g308098ffd8d_0_54"/>
          <p:cNvSpPr txBox="1">
            <a:spLocks noGrp="1"/>
          </p:cNvSpPr>
          <p:nvPr>
            <p:ph type="title"/>
          </p:nvPr>
        </p:nvSpPr>
        <p:spPr>
          <a:xfrm>
            <a:off x="838200" y="260445"/>
            <a:ext cx="10515600" cy="61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6000"/>
              <a:t>Recommendations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g308098ffd8d_0_54"/>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lang="en-US"/>
          </a:p>
        </p:txBody>
      </p:sp>
      <p:sp>
        <p:nvSpPr>
          <p:cNvPr id="363" name="Google Shape;363;g308098ffd8d_0_54"/>
          <p:cNvSpPr txBox="1">
            <a:spLocks noGrp="1"/>
          </p:cNvSpPr>
          <p:nvPr>
            <p:ph type="title"/>
          </p:nvPr>
        </p:nvSpPr>
        <p:spPr>
          <a:xfrm>
            <a:off x="838200" y="261080"/>
            <a:ext cx="10515600" cy="61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spc="-5" dirty="0">
                <a:sym typeface="+mn-ea"/>
              </a:rPr>
              <a:t>Recomendaciones</a:t>
            </a:r>
            <a:endParaRPr lang="en-US"/>
          </a:p>
        </p:txBody>
      </p:sp>
      <p:sp>
        <p:nvSpPr>
          <p:cNvPr id="364" name="Google Shape;364;g308098ffd8d_0_54"/>
          <p:cNvSpPr txBox="1"/>
          <p:nvPr/>
        </p:nvSpPr>
        <p:spPr>
          <a:xfrm>
            <a:off x="1140800" y="2232475"/>
            <a:ext cx="2999100" cy="315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aphicFrame>
        <p:nvGraphicFramePr>
          <p:cNvPr id="365" name="Google Shape;365;g308098ffd8d_0_54"/>
          <p:cNvGraphicFramePr/>
          <p:nvPr/>
        </p:nvGraphicFramePr>
        <p:xfrm>
          <a:off x="1188900" y="837048"/>
          <a:ext cx="10164925" cy="5711780"/>
        </p:xfrm>
        <a:graphic>
          <a:graphicData uri="http://schemas.openxmlformats.org/drawingml/2006/table">
            <a:tbl>
              <a:tblPr>
                <a:noFill/>
                <a:tableStyleId>{1728CC46-5372-418D-A9A4-85418D6DF94E}</a:tableStyleId>
              </a:tblPr>
              <a:tblGrid>
                <a:gridCol w="2417475">
                  <a:extLst>
                    <a:ext uri="{9D8B030D-6E8A-4147-A177-3AD203B41FA5}">
                      <a16:colId xmlns:a16="http://schemas.microsoft.com/office/drawing/2014/main" val="20000"/>
                    </a:ext>
                  </a:extLst>
                </a:gridCol>
                <a:gridCol w="4791750">
                  <a:extLst>
                    <a:ext uri="{9D8B030D-6E8A-4147-A177-3AD203B41FA5}">
                      <a16:colId xmlns:a16="http://schemas.microsoft.com/office/drawing/2014/main" val="20001"/>
                    </a:ext>
                  </a:extLst>
                </a:gridCol>
                <a:gridCol w="2955700">
                  <a:extLst>
                    <a:ext uri="{9D8B030D-6E8A-4147-A177-3AD203B41FA5}">
                      <a16:colId xmlns:a16="http://schemas.microsoft.com/office/drawing/2014/main" val="20002"/>
                    </a:ext>
                  </a:extLst>
                </a:gridCol>
              </a:tblGrid>
              <a:tr h="296500">
                <a:tc>
                  <a:txBody>
                    <a:bodyPr/>
                    <a:lstStyle/>
                    <a:p>
                      <a:pPr marL="69215">
                        <a:lnSpc>
                          <a:spcPct val="100000"/>
                        </a:lnSpc>
                        <a:spcBef>
                          <a:spcPts val="460"/>
                        </a:spcBef>
                      </a:pPr>
                      <a:r>
                        <a:rPr sz="1200" b="1" spc="-5" dirty="0">
                          <a:latin typeface="Trebuchet MS" panose="020B0603020202020204"/>
                          <a:cs typeface="Trebuchet MS" panose="020B0603020202020204"/>
                        </a:rPr>
                        <a:t>Grupo</a:t>
                      </a:r>
                      <a:r>
                        <a:rPr sz="1200" b="1" spc="-25" dirty="0">
                          <a:latin typeface="Trebuchet MS" panose="020B0603020202020204"/>
                          <a:cs typeface="Trebuchet MS" panose="020B0603020202020204"/>
                        </a:rPr>
                        <a:t> </a:t>
                      </a:r>
                      <a:r>
                        <a:rPr sz="1200" b="1" spc="-5" dirty="0">
                          <a:latin typeface="Trebuchet MS" panose="020B0603020202020204"/>
                          <a:cs typeface="Trebuchet MS" panose="020B0603020202020204"/>
                        </a:rPr>
                        <a:t>de</a:t>
                      </a:r>
                      <a:r>
                        <a:rPr sz="1200" b="1" spc="-30" dirty="0">
                          <a:latin typeface="Trebuchet MS" panose="020B0603020202020204"/>
                          <a:cs typeface="Trebuchet MS" panose="020B0603020202020204"/>
                        </a:rPr>
                        <a:t> </a:t>
                      </a:r>
                      <a:r>
                        <a:rPr sz="1200" b="1" spc="-5" dirty="0">
                          <a:latin typeface="Trebuchet MS" panose="020B0603020202020204"/>
                          <a:cs typeface="Trebuchet MS" panose="020B0603020202020204"/>
                        </a:rPr>
                        <a:t>trabajo</a:t>
                      </a:r>
                      <a:endParaRPr sz="1200">
                        <a:latin typeface="Trebuchet MS" panose="020B0603020202020204"/>
                        <a:cs typeface="Trebuchet MS" panose="020B0603020202020204"/>
                      </a:endParaRPr>
                    </a:p>
                  </a:txBody>
                  <a:tcPr marL="0" marR="0" marT="58419" marB="0">
                    <a:solidFill>
                      <a:srgbClr val="B7B7B7"/>
                    </a:solidFill>
                  </a:tcPr>
                </a:tc>
                <a:tc>
                  <a:txBody>
                    <a:bodyPr/>
                    <a:lstStyle/>
                    <a:p>
                      <a:pPr marL="69850">
                        <a:lnSpc>
                          <a:spcPct val="100000"/>
                        </a:lnSpc>
                        <a:spcBef>
                          <a:spcPts val="460"/>
                        </a:spcBef>
                      </a:pPr>
                      <a:r>
                        <a:rPr sz="1200" b="1" spc="-5" dirty="0">
                          <a:latin typeface="Trebuchet MS" panose="020B0603020202020204"/>
                          <a:cs typeface="Trebuchet MS" panose="020B0603020202020204"/>
                        </a:rPr>
                        <a:t>Recomendaciones</a:t>
                      </a:r>
                      <a:endParaRPr sz="1200">
                        <a:latin typeface="Trebuchet MS" panose="020B0603020202020204"/>
                        <a:cs typeface="Trebuchet MS" panose="020B0603020202020204"/>
                      </a:endParaRPr>
                    </a:p>
                  </a:txBody>
                  <a:tcPr marL="0" marR="0" marT="58419" marB="0">
                    <a:solidFill>
                      <a:srgbClr val="B7B7B7"/>
                    </a:solidFill>
                  </a:tcPr>
                </a:tc>
                <a:tc>
                  <a:txBody>
                    <a:bodyPr/>
                    <a:lstStyle/>
                    <a:p>
                      <a:pPr marL="70485">
                        <a:lnSpc>
                          <a:spcPct val="100000"/>
                        </a:lnSpc>
                        <a:spcBef>
                          <a:spcPts val="460"/>
                        </a:spcBef>
                      </a:pPr>
                      <a:r>
                        <a:rPr sz="1200" b="1" spc="-5" dirty="0">
                          <a:latin typeface="Trebuchet MS" panose="020B0603020202020204"/>
                          <a:cs typeface="Trebuchet MS" panose="020B0603020202020204"/>
                        </a:rPr>
                        <a:t>Compatibilidad</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con</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HCPF (s</a:t>
                      </a:r>
                      <a:r>
                        <a:rPr sz="1200" b="1" spc="-5" dirty="0">
                          <a:latin typeface="Times New Roman" panose="02020603050405020304"/>
                          <a:cs typeface="Times New Roman" panose="02020603050405020304"/>
                        </a:rPr>
                        <a:t>í</a:t>
                      </a:r>
                      <a:r>
                        <a:rPr sz="1200" b="1" spc="-5" dirty="0">
                          <a:latin typeface="Trebuchet MS" panose="020B0603020202020204"/>
                          <a:cs typeface="Trebuchet MS" panose="020B0603020202020204"/>
                        </a:rPr>
                        <a:t>/no)</a:t>
                      </a:r>
                      <a:endParaRPr sz="1200">
                        <a:latin typeface="Trebuchet MS" panose="020B0603020202020204"/>
                        <a:cs typeface="Trebuchet MS" panose="020B0603020202020204"/>
                      </a:endParaRPr>
                    </a:p>
                  </a:txBody>
                  <a:tcPr marL="0" marR="0" marT="58419" marB="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503555">
                <a:tc>
                  <a:txBody>
                    <a:bodyPr/>
                    <a:lstStyle/>
                    <a:p>
                      <a:pPr marL="69215">
                        <a:lnSpc>
                          <a:spcPct val="100000"/>
                        </a:lnSpc>
                        <a:spcBef>
                          <a:spcPts val="455"/>
                        </a:spcBef>
                      </a:pPr>
                      <a:r>
                        <a:rPr sz="1400" dirty="0">
                          <a:solidFill>
                            <a:srgbClr val="FFFFFF"/>
                          </a:solidFill>
                          <a:latin typeface="Times New Roman" panose="02020603050405020304"/>
                          <a:cs typeface="Times New Roman" panose="02020603050405020304"/>
                        </a:rPr>
                        <a:t>Acceso</a:t>
                      </a:r>
                      <a:r>
                        <a:rPr sz="1400" spc="-2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a:t>
                      </a:r>
                      <a:r>
                        <a:rPr sz="1400" spc="-2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 médica</a:t>
                      </a:r>
                      <a:endParaRPr sz="1400">
                        <a:latin typeface="Times New Roman" panose="02020603050405020304"/>
                        <a:cs typeface="Times New Roman" panose="02020603050405020304"/>
                      </a:endParaRPr>
                    </a:p>
                  </a:txBody>
                  <a:tcPr marL="0" marR="0" marT="57785" marB="0"/>
                </a:tc>
                <a:tc>
                  <a:txBody>
                    <a:bodyPr/>
                    <a:lstStyle/>
                    <a:p>
                      <a:pPr marL="0" lvl="0" indent="0" algn="l" rtl="0">
                        <a:spcBef>
                          <a:spcPts val="0"/>
                        </a:spcBef>
                        <a:spcAft>
                          <a:spcPts val="0"/>
                        </a:spcAft>
                        <a:buClr>
                          <a:schemeClr val="dk1"/>
                        </a:buClr>
                        <a:buSzPts val="1100"/>
                        <a:buFont typeface="Arial" panose="020B0604020202020204"/>
                        <a:buNone/>
                      </a:pPr>
                      <a:r>
                        <a:rPr lang="">
                          <a:solidFill>
                            <a:schemeClr val="lt1"/>
                          </a:solidFill>
                          <a:latin typeface="Times New Roman" panose="02020603050405020304"/>
                          <a:ea typeface="Times New Roman" panose="02020603050405020304"/>
                          <a:cs typeface="Times New Roman" panose="02020603050405020304"/>
                          <a:sym typeface="Times New Roman" panose="02020603050405020304"/>
                        </a:rPr>
                        <a:t>Mejorar el proceso de inscripción en Medicaid.</a:t>
                      </a:r>
                    </a:p>
                  </a:txBody>
                  <a:tcPr marL="63500" marR="63500" marT="63500" marB="63500">
                    <a:lnR w="12700"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Sí</a:t>
                      </a:r>
                      <a:r>
                        <a:rPr lang="" alt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en curso, apoyo de la exención 1115 a InReach para personas encarceladas. </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370965">
                <a:tc>
                  <a:txBody>
                    <a:bodyPr/>
                    <a:lstStyle/>
                    <a:p>
                      <a:pPr marL="69215">
                        <a:lnSpc>
                          <a:spcPct val="100000"/>
                        </a:lnSpc>
                        <a:spcBef>
                          <a:spcPts val="450"/>
                        </a:spcBef>
                      </a:pPr>
                      <a:r>
                        <a:rPr sz="1400" dirty="0">
                          <a:solidFill>
                            <a:srgbClr val="FFFFFF"/>
                          </a:solidFill>
                          <a:latin typeface="Times New Roman" panose="02020603050405020304"/>
                          <a:cs typeface="Times New Roman" panose="02020603050405020304"/>
                        </a:rPr>
                        <a:t>Acceso</a:t>
                      </a:r>
                      <a:r>
                        <a:rPr sz="1400" spc="-2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a:t>
                      </a:r>
                      <a:r>
                        <a:rPr sz="1400" spc="-2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 médica</a:t>
                      </a:r>
                      <a:endParaRPr sz="1400">
                        <a:latin typeface="Times New Roman" panose="02020603050405020304"/>
                        <a:cs typeface="Times New Roman" panose="02020603050405020304"/>
                      </a:endParaRPr>
                    </a:p>
                  </a:txBody>
                  <a:tcPr marL="0" marR="0" marT="57150" marB="0"/>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Aplicación para afiliados: Crear una aplicación integral de inicio de sesión único en la que los afiliados tengan acceso a un sinfín de recursos </a:t>
                      </a:r>
                      <a:r>
                        <a:rPr lang="" alt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médicos</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como citas médicas, derivaciones a recursos priorizados para satisfacer sus necesidades sociales relacionadas con la salud, renovar su solicitud/beneficios de Health First </a:t>
                      </a:r>
                      <a:r>
                        <a:rPr lang="" alt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(Salud Primero) </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 conexión con servicios de coordinación.</a:t>
                      </a:r>
                    </a:p>
                  </a:txBody>
                  <a:tcPr marL="63500" marR="63500" marT="63500" marB="63500">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Sí, </a:t>
                      </a:r>
                      <a:r>
                        <a:rPr lang="" alt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poyando el trabajo que se está realizando actualmente (aplicación móvil Health First Colorado).</a:t>
                      </a: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781810">
                <a:tc>
                  <a:txBody>
                    <a:bodyPr/>
                    <a:lstStyle/>
                    <a:p>
                      <a:pPr marL="69215">
                        <a:lnSpc>
                          <a:spcPct val="100000"/>
                        </a:lnSpc>
                        <a:spcBef>
                          <a:spcPts val="455"/>
                        </a:spcBef>
                      </a:pPr>
                      <a:r>
                        <a:rPr sz="1400" dirty="0">
                          <a:solidFill>
                            <a:srgbClr val="FFFFFF"/>
                          </a:solidFill>
                          <a:latin typeface="Times New Roman" panose="02020603050405020304"/>
                          <a:cs typeface="Times New Roman" panose="02020603050405020304"/>
                        </a:rPr>
                        <a:t>Acceso</a:t>
                      </a:r>
                      <a:r>
                        <a:rPr sz="1400" spc="-2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a:t>
                      </a:r>
                      <a:r>
                        <a:rPr sz="1400" spc="-2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 médica</a:t>
                      </a:r>
                      <a:endParaRPr sz="1400">
                        <a:latin typeface="Times New Roman" panose="02020603050405020304"/>
                        <a:cs typeface="Times New Roman" panose="02020603050405020304"/>
                      </a:endParaRPr>
                    </a:p>
                  </a:txBody>
                  <a:tcPr marL="0" marR="0" marT="57785" marB="0">
                    <a:lnR w="12700"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Aplicación para afiliados - La aplicación está disponible en el idioma del afiliado: los afiliados tienen acceso en directo a interpretación en su propio idioma, similar a «AIRA» o «Be My Eyes».</a:t>
                      </a: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HCPF </a:t>
                      </a:r>
                      <a:r>
                        <a:rPr lang="" alt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apoya el acceso a través de la aplicación móvil</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u="sng">
                          <a:solidFill>
                            <a:schemeClr val="lt1"/>
                          </a:solidFill>
                          <a:latin typeface="Times New Roman" panose="02020603050405020304"/>
                          <a:ea typeface="Times New Roman" panose="02020603050405020304"/>
                          <a:cs typeface="Times New Roman" panose="02020603050405020304"/>
                          <a:sym typeface="Times New Roman" panose="02020603050405020304"/>
                          <a:hlinkClick r:id="rId3"/>
                        </a:rPr>
                        <a:t>Health First Colorado </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 alt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que incluye</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 alt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la</a:t>
                      </a:r>
                      <a:r>
                        <a:rPr lang="en-US" u="sng">
                          <a:solidFill>
                            <a:schemeClr val="lt1"/>
                          </a:solidFill>
                          <a:latin typeface="Times New Roman" panose="02020603050405020304"/>
                          <a:ea typeface="Times New Roman" panose="02020603050405020304"/>
                          <a:cs typeface="Times New Roman" panose="02020603050405020304"/>
                          <a:sym typeface="Times New Roman" panose="02020603050405020304"/>
                          <a:hlinkClick r:id="rId4"/>
                        </a:rPr>
                        <a:t> L</a:t>
                      </a:r>
                      <a:r>
                        <a:rPr lang="" altLang="en-US" u="sng">
                          <a:solidFill>
                            <a:schemeClr val="lt1"/>
                          </a:solidFill>
                          <a:latin typeface="Times New Roman" panose="02020603050405020304"/>
                          <a:ea typeface="Times New Roman" panose="02020603050405020304"/>
                          <a:cs typeface="Times New Roman" panose="02020603050405020304"/>
                          <a:sym typeface="Times New Roman" panose="02020603050405020304"/>
                          <a:hlinkClick r:id="rId4"/>
                        </a:rPr>
                        <a:t>ínea de asesoramiento de enfermería</a:t>
                      </a:r>
                      <a:r>
                        <a:rPr lang="en-US" u="sng">
                          <a:solidFill>
                            <a:schemeClr val="lt1"/>
                          </a:solidFill>
                          <a:latin typeface="Times New Roman" panose="02020603050405020304"/>
                          <a:ea typeface="Times New Roman" panose="02020603050405020304"/>
                          <a:cs typeface="Times New Roman" panose="02020603050405020304"/>
                          <a:sym typeface="Times New Roman" panose="02020603050405020304"/>
                          <a:hlinkClick r:id="rId4"/>
                        </a:rPr>
                        <a:t> (NAL)</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 </a:t>
                      </a:r>
                      <a:r>
                        <a:rPr lang="" alt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que permite a los afiliados acceder a la evaluación y asesoramiento en materia de atención médica las 24 horas al día. Se necesita más exploración</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1193800">
                <a:tc>
                  <a:txBody>
                    <a:bodyPr/>
                    <a:lstStyle/>
                    <a:p>
                      <a:pPr marL="69215">
                        <a:lnSpc>
                          <a:spcPct val="100000"/>
                        </a:lnSpc>
                        <a:spcBef>
                          <a:spcPts val="460"/>
                        </a:spcBef>
                      </a:pPr>
                      <a:r>
                        <a:rPr sz="1400" dirty="0">
                          <a:solidFill>
                            <a:srgbClr val="FFFFFF"/>
                          </a:solidFill>
                          <a:latin typeface="Times New Roman" panose="02020603050405020304"/>
                          <a:cs typeface="Times New Roman" panose="02020603050405020304"/>
                        </a:rPr>
                        <a:t>Acceso</a:t>
                      </a:r>
                      <a:r>
                        <a:rPr sz="1400" spc="-2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a:t>
                      </a:r>
                      <a:r>
                        <a:rPr sz="1400" spc="-2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 médica</a:t>
                      </a:r>
                      <a:endParaRPr sz="1400">
                        <a:latin typeface="Times New Roman" panose="02020603050405020304"/>
                        <a:cs typeface="Times New Roman" panose="02020603050405020304"/>
                      </a:endParaRPr>
                    </a:p>
                  </a:txBody>
                  <a:tcPr marL="0" marR="0" marT="58419" marB="0">
                    <a:lnR w="12700"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Productos farmacéuticos asistidos/accesibles - Crear formatos accesibles para las recetas</a:t>
                      </a:r>
                      <a:r>
                        <a:rPr lang="" alt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médicas</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es decir, pedidos por correo especializados y tecnología electrónica para acceder a los medicamentos, incluidas las instrucciones y toda la información</a:t>
                      </a:r>
                      <a:r>
                        <a:rPr lang="" alt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necesaria sobre los medicamentos. </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a:solidFill>
                            <a:srgbClr val="FF0000"/>
                          </a:solidFill>
                          <a:latin typeface="Times New Roman" panose="02020603050405020304"/>
                          <a:ea typeface="Times New Roman" panose="02020603050405020304"/>
                          <a:cs typeface="Times New Roman" panose="02020603050405020304"/>
                          <a:sym typeface="Times New Roman" panose="02020603050405020304"/>
                        </a:rPr>
                        <a:t>No</a:t>
                      </a:r>
                      <a:r>
                        <a:rPr lang="en-US">
                          <a:solidFill>
                            <a:schemeClr val="bg1"/>
                          </a:solidFill>
                          <a:latin typeface="Times New Roman" panose="02020603050405020304"/>
                          <a:ea typeface="Times New Roman" panose="02020603050405020304"/>
                          <a:cs typeface="Times New Roman" panose="02020603050405020304"/>
                          <a:sym typeface="Times New Roman" panose="02020603050405020304"/>
                        </a:rPr>
                        <a:t> - la responsabilidad </a:t>
                      </a:r>
                      <a:r>
                        <a:rPr lang="en-US" b="1">
                          <a:solidFill>
                            <a:srgbClr val="FF0000"/>
                          </a:solidFill>
                          <a:latin typeface="Times New Roman" panose="02020603050405020304"/>
                          <a:ea typeface="Times New Roman" panose="02020603050405020304"/>
                          <a:cs typeface="Times New Roman" panose="02020603050405020304"/>
                          <a:sym typeface="Times New Roman" panose="02020603050405020304"/>
                        </a:rPr>
                        <a:t>fuera del alcance</a:t>
                      </a:r>
                      <a:r>
                        <a:rPr lang="en-US">
                          <a:solidFill>
                            <a:schemeClr val="bg1"/>
                          </a:solidFill>
                          <a:latin typeface="Times New Roman" panose="02020603050405020304"/>
                          <a:ea typeface="Times New Roman" panose="02020603050405020304"/>
                          <a:cs typeface="Times New Roman" panose="02020603050405020304"/>
                          <a:sym typeface="Times New Roman" panose="02020603050405020304"/>
                        </a:rPr>
                        <a:t> de aplicación corresponde al Departamento de Agencias Reguladoras de Colorado/ Junta Estatal de Farmacia</a:t>
                      </a:r>
                      <a:r>
                        <a:rPr lang="" altLang="en-US">
                          <a:solidFill>
                            <a:schemeClr val="bg1"/>
                          </a:solidFill>
                          <a:latin typeface="Times New Roman" panose="02020603050405020304"/>
                          <a:ea typeface="Times New Roman" panose="02020603050405020304"/>
                          <a:cs typeface="Times New Roman" panose="02020603050405020304"/>
                          <a:sym typeface="Times New Roman" panose="02020603050405020304"/>
                        </a:rPr>
                        <a:t>s</a:t>
                      </a:r>
                      <a:r>
                        <a:rPr lang="en-US">
                          <a:solidFill>
                            <a:schemeClr val="bg1"/>
                          </a:solidFill>
                          <a:latin typeface="Times New Roman" panose="02020603050405020304"/>
                          <a:ea typeface="Times New Roman" panose="02020603050405020304"/>
                          <a:cs typeface="Times New Roman" panose="02020603050405020304"/>
                          <a:sym typeface="Times New Roman" panose="02020603050405020304"/>
                        </a:rPr>
                        <a:t>.  </a:t>
                      </a: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17</a:t>
            </a:fld>
            <a:endParaRPr lang="en-US"/>
          </a:p>
        </p:txBody>
      </p:sp>
      <p:sp>
        <p:nvSpPr>
          <p:cNvPr id="372" name="Google Shape;372;g308098ffd8d_0_68"/>
          <p:cNvSpPr txBox="1"/>
          <p:nvPr/>
        </p:nvSpPr>
        <p:spPr>
          <a:xfrm>
            <a:off x="838200" y="332835"/>
            <a:ext cx="10515600" cy="618600"/>
          </a:xfrm>
          <a:prstGeom prst="rect">
            <a:avLst/>
          </a:prstGeom>
          <a:noFill/>
          <a:ln>
            <a:noFill/>
          </a:ln>
        </p:spPr>
        <p:txBody>
          <a:bodyPr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6000"/>
              <a:buFont typeface="Trebuchet MS" panose="020B0603020202020204"/>
              <a:buNone/>
              <a:defRPr sz="6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ctr" rtl="0">
              <a:spcBef>
                <a:spcPts val="0"/>
              </a:spcBef>
              <a:spcAft>
                <a:spcPts val="0"/>
              </a:spcAft>
              <a:buNone/>
            </a:pPr>
            <a:r>
              <a:rPr lang="en-US"/>
              <a:t>Recommendations</a:t>
            </a:r>
          </a:p>
        </p:txBody>
      </p:sp>
      <p:graphicFrame>
        <p:nvGraphicFramePr>
          <p:cNvPr id="374" name="Google Shape;374;g308098ffd8d_0_68"/>
          <p:cNvGraphicFramePr/>
          <p:nvPr/>
        </p:nvGraphicFramePr>
        <p:xfrm>
          <a:off x="1055250" y="870088"/>
          <a:ext cx="10081500" cy="4731950"/>
        </p:xfrm>
        <a:graphic>
          <a:graphicData uri="http://schemas.openxmlformats.org/drawingml/2006/table">
            <a:tbl>
              <a:tblPr>
                <a:noFill/>
                <a:tableStyleId>{1728CC46-5372-418D-A9A4-85418D6DF94E}</a:tableStyleId>
              </a:tblPr>
              <a:tblGrid>
                <a:gridCol w="2397625">
                  <a:extLst>
                    <a:ext uri="{9D8B030D-6E8A-4147-A177-3AD203B41FA5}">
                      <a16:colId xmlns:a16="http://schemas.microsoft.com/office/drawing/2014/main" val="20000"/>
                    </a:ext>
                  </a:extLst>
                </a:gridCol>
                <a:gridCol w="4752425">
                  <a:extLst>
                    <a:ext uri="{9D8B030D-6E8A-4147-A177-3AD203B41FA5}">
                      <a16:colId xmlns:a16="http://schemas.microsoft.com/office/drawing/2014/main" val="20001"/>
                    </a:ext>
                  </a:extLst>
                </a:gridCol>
                <a:gridCol w="2931450">
                  <a:extLst>
                    <a:ext uri="{9D8B030D-6E8A-4147-A177-3AD203B41FA5}">
                      <a16:colId xmlns:a16="http://schemas.microsoft.com/office/drawing/2014/main" val="20002"/>
                    </a:ext>
                  </a:extLst>
                </a:gridCol>
              </a:tblGrid>
              <a:tr h="292150">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Workgroup</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Recommendations</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HCPF Support (Yes/No)</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723400">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Behavioral Health (BH)</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Strengthen patient care by expanding the talent pipeline to include health care professionals and interpreters with lived experience and diverse language expertise.</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In support - currently operational (Crisis Professional scope of work)</a:t>
                      </a:r>
                      <a:endParaRPr b="1">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25592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Behavioral Health</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Expand pathways to culturally appropriate formats for therapeutic services/supports (i.e. beyond 1-1 therapy).</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Further exploration needed</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41862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Behavioral Health</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Improved compensation - Provide differential compensation for providers and staff that have lived experience and provide care in a language other than English. Similarly, provide differential compensation for interpreters with varying skill levels (see more in “vaccinations” category).</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a:solidFill>
                            <a:srgbClr val="FF0000"/>
                          </a:solidFill>
                          <a:latin typeface="Times New Roman" panose="02020603050405020304"/>
                          <a:ea typeface="Times New Roman" panose="02020603050405020304"/>
                          <a:cs typeface="Times New Roman" panose="02020603050405020304"/>
                          <a:sym typeface="Times New Roman" panose="02020603050405020304"/>
                        </a:rPr>
                        <a:t>No - Out of scope </a:t>
                      </a:r>
                      <a:endParaRPr b="1">
                        <a:solidFill>
                          <a:srgbClr val="FF0000"/>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91557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Behavioral Health</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Improve Health Literacy Education to Providers - Create a broad, coordinated campaign with providers, hospitals, local public health and the state that uses consistent messaging about stigma and what is available to Coloradans in the BH sphere</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Yes - support/ leverage via </a:t>
                      </a:r>
                      <a:r>
                        <a:rPr lang="en-US" u="sng" dirty="0">
                          <a:solidFill>
                            <a:schemeClr val="lt1"/>
                          </a:solidFill>
                          <a:latin typeface="Times New Roman" panose="02020603050405020304"/>
                          <a:ea typeface="Times New Roman" panose="02020603050405020304"/>
                          <a:cs typeface="Times New Roman" panose="02020603050405020304"/>
                          <a:sym typeface="Times New Roman" panose="02020603050405020304"/>
                          <a:hlinkClick r:id="rId2"/>
                        </a:rPr>
                        <a:t>BHA </a:t>
                      </a:r>
                      <a:r>
                        <a:rPr lang="en-US" u="sng" dirty="0" err="1">
                          <a:solidFill>
                            <a:schemeClr val="lt1"/>
                          </a:solidFill>
                          <a:latin typeface="Times New Roman" panose="02020603050405020304"/>
                          <a:ea typeface="Times New Roman" panose="02020603050405020304"/>
                          <a:cs typeface="Times New Roman" panose="02020603050405020304"/>
                          <a:sym typeface="Times New Roman" panose="02020603050405020304"/>
                          <a:hlinkClick r:id="rId2"/>
                        </a:rPr>
                        <a:t>OwnPath</a:t>
                      </a:r>
                      <a:endParaRPr b="1" dirty="0">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g308098ffd8d_0_68"/>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lang="en-US"/>
          </a:p>
        </p:txBody>
      </p:sp>
      <p:sp>
        <p:nvSpPr>
          <p:cNvPr id="372" name="Google Shape;372;g308098ffd8d_0_68"/>
          <p:cNvSpPr txBox="1">
            <a:spLocks noGrp="1"/>
          </p:cNvSpPr>
          <p:nvPr>
            <p:ph type="title"/>
          </p:nvPr>
        </p:nvSpPr>
        <p:spPr>
          <a:xfrm>
            <a:off x="838200" y="125825"/>
            <a:ext cx="10515600" cy="61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spc="-5" dirty="0">
                <a:sym typeface="+mn-ea"/>
              </a:rPr>
              <a:t>Recomendaciones</a:t>
            </a:r>
            <a:endParaRPr lang="en-US"/>
          </a:p>
        </p:txBody>
      </p:sp>
      <p:sp>
        <p:nvSpPr>
          <p:cNvPr id="373" name="Google Shape;373;g308098ffd8d_0_68"/>
          <p:cNvSpPr txBox="1"/>
          <p:nvPr/>
        </p:nvSpPr>
        <p:spPr>
          <a:xfrm>
            <a:off x="1140800" y="2232475"/>
            <a:ext cx="2999100" cy="315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aphicFrame>
        <p:nvGraphicFramePr>
          <p:cNvPr id="374" name="Google Shape;374;g308098ffd8d_0_68"/>
          <p:cNvGraphicFramePr/>
          <p:nvPr>
            <p:extLst>
              <p:ext uri="{D42A27DB-BD31-4B8C-83A1-F6EECF244321}">
                <p14:modId xmlns:p14="http://schemas.microsoft.com/office/powerpoint/2010/main" val="498244962"/>
              </p:ext>
            </p:extLst>
          </p:nvPr>
        </p:nvGraphicFramePr>
        <p:xfrm>
          <a:off x="1055250" y="870088"/>
          <a:ext cx="10081500" cy="5205455"/>
        </p:xfrm>
        <a:graphic>
          <a:graphicData uri="http://schemas.openxmlformats.org/drawingml/2006/table">
            <a:tbl>
              <a:tblPr>
                <a:noFill/>
                <a:tableStyleId>{1728CC46-5372-418D-A9A4-85418D6DF94E}</a:tableStyleId>
              </a:tblPr>
              <a:tblGrid>
                <a:gridCol w="2397625">
                  <a:extLst>
                    <a:ext uri="{9D8B030D-6E8A-4147-A177-3AD203B41FA5}">
                      <a16:colId xmlns:a16="http://schemas.microsoft.com/office/drawing/2014/main" val="20000"/>
                    </a:ext>
                  </a:extLst>
                </a:gridCol>
                <a:gridCol w="4752425">
                  <a:extLst>
                    <a:ext uri="{9D8B030D-6E8A-4147-A177-3AD203B41FA5}">
                      <a16:colId xmlns:a16="http://schemas.microsoft.com/office/drawing/2014/main" val="20001"/>
                    </a:ext>
                  </a:extLst>
                </a:gridCol>
                <a:gridCol w="2931450">
                  <a:extLst>
                    <a:ext uri="{9D8B030D-6E8A-4147-A177-3AD203B41FA5}">
                      <a16:colId xmlns:a16="http://schemas.microsoft.com/office/drawing/2014/main" val="20002"/>
                    </a:ext>
                  </a:extLst>
                </a:gridCol>
              </a:tblGrid>
              <a:tr h="292150">
                <a:tc>
                  <a:txBody>
                    <a:bodyPr/>
                    <a:lstStyle/>
                    <a:p>
                      <a:pPr marL="69215">
                        <a:lnSpc>
                          <a:spcPct val="100000"/>
                        </a:lnSpc>
                        <a:spcBef>
                          <a:spcPts val="475"/>
                        </a:spcBef>
                      </a:pPr>
                      <a:r>
                        <a:rPr sz="1200" b="1" spc="-5" dirty="0">
                          <a:latin typeface="Trebuchet MS" panose="020B0603020202020204"/>
                          <a:cs typeface="Trebuchet MS" panose="020B0603020202020204"/>
                        </a:rPr>
                        <a:t>Grupo</a:t>
                      </a:r>
                      <a:r>
                        <a:rPr sz="1200" b="1" spc="-25" dirty="0">
                          <a:latin typeface="Trebuchet MS" panose="020B0603020202020204"/>
                          <a:cs typeface="Trebuchet MS" panose="020B0603020202020204"/>
                        </a:rPr>
                        <a:t> </a:t>
                      </a:r>
                      <a:r>
                        <a:rPr sz="1200" b="1" spc="-5" dirty="0">
                          <a:latin typeface="Trebuchet MS" panose="020B0603020202020204"/>
                          <a:cs typeface="Trebuchet MS" panose="020B0603020202020204"/>
                        </a:rPr>
                        <a:t>de</a:t>
                      </a:r>
                      <a:r>
                        <a:rPr sz="1200" b="1" spc="-30" dirty="0">
                          <a:latin typeface="Trebuchet MS" panose="020B0603020202020204"/>
                          <a:cs typeface="Trebuchet MS" panose="020B0603020202020204"/>
                        </a:rPr>
                        <a:t> </a:t>
                      </a:r>
                      <a:r>
                        <a:rPr sz="1200" b="1" spc="-5" dirty="0">
                          <a:latin typeface="Trebuchet MS" panose="020B0603020202020204"/>
                          <a:cs typeface="Trebuchet MS" panose="020B0603020202020204"/>
                        </a:rPr>
                        <a:t>trabajo</a:t>
                      </a:r>
                      <a:endParaRPr sz="1200">
                        <a:latin typeface="Trebuchet MS" panose="020B0603020202020204"/>
                        <a:cs typeface="Trebuchet MS" panose="020B0603020202020204"/>
                      </a:endParaRPr>
                    </a:p>
                  </a:txBody>
                  <a:tcPr marL="0" marR="0" marT="60325" marB="0">
                    <a:lnB w="12700" cap="flat" cmpd="sng">
                      <a:solidFill>
                        <a:srgbClr val="000000"/>
                      </a:solidFill>
                      <a:prstDash val="solid"/>
                      <a:round/>
                      <a:headEnd type="none" w="sm" len="sm"/>
                      <a:tailEnd type="none" w="sm" len="sm"/>
                    </a:lnB>
                    <a:solidFill>
                      <a:srgbClr val="B7B7B7"/>
                    </a:solidFill>
                  </a:tcPr>
                </a:tc>
                <a:tc>
                  <a:txBody>
                    <a:bodyPr/>
                    <a:lstStyle/>
                    <a:p>
                      <a:pPr marL="68580">
                        <a:lnSpc>
                          <a:spcPct val="100000"/>
                        </a:lnSpc>
                        <a:spcBef>
                          <a:spcPts val="475"/>
                        </a:spcBef>
                      </a:pPr>
                      <a:r>
                        <a:rPr sz="1200" b="1" spc="-5" dirty="0">
                          <a:latin typeface="Trebuchet MS" panose="020B0603020202020204"/>
                          <a:cs typeface="Trebuchet MS" panose="020B0603020202020204"/>
                        </a:rPr>
                        <a:t>Recomendaciones</a:t>
                      </a:r>
                      <a:endParaRPr sz="1200">
                        <a:latin typeface="Trebuchet MS" panose="020B0603020202020204"/>
                        <a:cs typeface="Trebuchet MS" panose="020B0603020202020204"/>
                      </a:endParaRPr>
                    </a:p>
                  </a:txBody>
                  <a:tcPr marL="0" marR="0" marT="60325" marB="0">
                    <a:lnB w="12700" cap="flat" cmpd="sng">
                      <a:solidFill>
                        <a:srgbClr val="000000"/>
                      </a:solidFill>
                      <a:prstDash val="solid"/>
                      <a:round/>
                      <a:headEnd type="none" w="sm" len="sm"/>
                      <a:tailEnd type="none" w="sm" len="sm"/>
                    </a:lnB>
                    <a:solidFill>
                      <a:srgbClr val="B7B7B7"/>
                    </a:solidFill>
                  </a:tcPr>
                </a:tc>
                <a:tc>
                  <a:txBody>
                    <a:bodyPr/>
                    <a:lstStyle/>
                    <a:p>
                      <a:pPr marL="69850">
                        <a:lnSpc>
                          <a:spcPct val="100000"/>
                        </a:lnSpc>
                        <a:spcBef>
                          <a:spcPts val="475"/>
                        </a:spcBef>
                      </a:pPr>
                      <a:r>
                        <a:rPr sz="1200" b="1" spc="-5" dirty="0">
                          <a:latin typeface="Trebuchet MS" panose="020B0603020202020204"/>
                          <a:cs typeface="Trebuchet MS" panose="020B0603020202020204"/>
                        </a:rPr>
                        <a:t>Compatibilidad</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con</a:t>
                      </a:r>
                      <a:r>
                        <a:rPr sz="1200" b="1" spc="-10" dirty="0">
                          <a:latin typeface="Trebuchet MS" panose="020B0603020202020204"/>
                          <a:cs typeface="Trebuchet MS" panose="020B0603020202020204"/>
                        </a:rPr>
                        <a:t> </a:t>
                      </a:r>
                      <a:r>
                        <a:rPr sz="1200" b="1" spc="-5" dirty="0">
                          <a:latin typeface="Trebuchet MS" panose="020B0603020202020204"/>
                          <a:cs typeface="Trebuchet MS" panose="020B0603020202020204"/>
                        </a:rPr>
                        <a:t>HCPF (s</a:t>
                      </a:r>
                      <a:r>
                        <a:rPr sz="1200" b="1" spc="-5" dirty="0">
                          <a:latin typeface="Times New Roman" panose="02020603050405020304"/>
                          <a:cs typeface="Times New Roman" panose="02020603050405020304"/>
                        </a:rPr>
                        <a:t>í</a:t>
                      </a:r>
                      <a:r>
                        <a:rPr sz="1200" b="1" spc="-5" dirty="0">
                          <a:latin typeface="Trebuchet MS" panose="020B0603020202020204"/>
                          <a:cs typeface="Trebuchet MS" panose="020B0603020202020204"/>
                        </a:rPr>
                        <a:t>/no)</a:t>
                      </a:r>
                      <a:endParaRPr sz="1200">
                        <a:latin typeface="Trebuchet MS" panose="020B0603020202020204"/>
                        <a:cs typeface="Trebuchet MS" panose="020B0603020202020204"/>
                      </a:endParaRPr>
                    </a:p>
                  </a:txBody>
                  <a:tcPr marL="0" marR="0" marT="60325" marB="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723400">
                <a:tc>
                  <a:txBody>
                    <a:bodyPr/>
                    <a:lstStyle/>
                    <a:p>
                      <a:pPr marL="69215">
                        <a:lnSpc>
                          <a:spcPct val="100000"/>
                        </a:lnSpc>
                        <a:spcBef>
                          <a:spcPts val="450"/>
                        </a:spcBef>
                      </a:pPr>
                      <a:r>
                        <a:rPr sz="1400" dirty="0">
                          <a:solidFill>
                            <a:srgbClr val="FFFFFF"/>
                          </a:solidFill>
                          <a:latin typeface="Times New Roman" panose="02020603050405020304"/>
                          <a:cs typeface="Times New Roman" panose="02020603050405020304"/>
                        </a:rPr>
                        <a:t>Salud</a:t>
                      </a:r>
                      <a:r>
                        <a:rPr sz="1400" spc="-2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del comportamiento</a:t>
                      </a:r>
                      <a:r>
                        <a:rPr lang="" sz="1400" spc="-5" dirty="0">
                          <a:solidFill>
                            <a:srgbClr val="FFFFFF"/>
                          </a:solidFill>
                          <a:latin typeface="Times New Roman" panose="02020603050405020304"/>
                          <a:cs typeface="Times New Roman" panose="02020603050405020304"/>
                        </a:rPr>
                        <a:t> (BH)</a:t>
                      </a:r>
                      <a:r>
                        <a:rPr sz="1400" spc="-20" dirty="0">
                          <a:solidFill>
                            <a:srgbClr val="FFFFFF"/>
                          </a:solidFill>
                          <a:latin typeface="Times New Roman" panose="02020603050405020304"/>
                          <a:cs typeface="Times New Roman" panose="02020603050405020304"/>
                        </a:rPr>
                        <a:t> </a:t>
                      </a:r>
                      <a:endParaRPr sz="1400">
                        <a:latin typeface="Times New Roman" panose="02020603050405020304"/>
                        <a:cs typeface="Times New Roman" panose="02020603050405020304"/>
                      </a:endParaRPr>
                    </a:p>
                  </a:txBody>
                  <a:tcPr marL="0" marR="0" marT="571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8580" marR="547370">
                        <a:lnSpc>
                          <a:spcPct val="100000"/>
                        </a:lnSpc>
                        <a:spcBef>
                          <a:spcPts val="460"/>
                        </a:spcBef>
                      </a:pPr>
                      <a:r>
                        <a:rPr sz="1400" dirty="0">
                          <a:solidFill>
                            <a:srgbClr val="FFFFFF"/>
                          </a:solidFill>
                          <a:latin typeface="Times New Roman" panose="02020603050405020304"/>
                          <a:cs typeface="Times New Roman" panose="02020603050405020304"/>
                        </a:rPr>
                        <a:t>Fortalecer la </a:t>
                      </a:r>
                      <a:r>
                        <a:rPr sz="1400" spc="-5" dirty="0">
                          <a:solidFill>
                            <a:srgbClr val="FFFFFF"/>
                          </a:solidFill>
                          <a:latin typeface="Times New Roman" panose="02020603050405020304"/>
                          <a:cs typeface="Times New Roman" panose="02020603050405020304"/>
                        </a:rPr>
                        <a:t>atención </a:t>
                      </a:r>
                      <a:r>
                        <a:rPr sz="1400" dirty="0">
                          <a:solidFill>
                            <a:srgbClr val="FFFFFF"/>
                          </a:solidFill>
                          <a:latin typeface="Times New Roman" panose="02020603050405020304"/>
                          <a:cs typeface="Times New Roman" panose="02020603050405020304"/>
                        </a:rPr>
                        <a:t>al </a:t>
                      </a:r>
                      <a:r>
                        <a:rPr sz="1400" spc="-5" dirty="0">
                          <a:solidFill>
                            <a:srgbClr val="FFFFFF"/>
                          </a:solidFill>
                          <a:latin typeface="Times New Roman" panose="02020603050405020304"/>
                          <a:cs typeface="Times New Roman" panose="02020603050405020304"/>
                        </a:rPr>
                        <a:t>paciente </a:t>
                      </a:r>
                      <a:r>
                        <a:rPr sz="1400" dirty="0">
                          <a:solidFill>
                            <a:srgbClr val="FFFFFF"/>
                          </a:solidFill>
                          <a:latin typeface="Times New Roman" panose="02020603050405020304"/>
                          <a:cs typeface="Times New Roman" panose="02020603050405020304"/>
                        </a:rPr>
                        <a:t>ampliando la cartera de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talentos</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para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incluir</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profesionales</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médic</a:t>
                      </a:r>
                      <a:r>
                        <a:rPr lang="" sz="1400" dirty="0">
                          <a:solidFill>
                            <a:srgbClr val="FFFFFF"/>
                          </a:solidFill>
                          <a:latin typeface="Times New Roman" panose="02020603050405020304"/>
                          <a:cs typeface="Times New Roman" panose="02020603050405020304"/>
                        </a:rPr>
                        <a:t>os</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intérpretes </a:t>
                      </a:r>
                      <a:r>
                        <a:rPr sz="1400" spc="-33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con </a:t>
                      </a:r>
                      <a:r>
                        <a:rPr sz="1400" spc="-5" dirty="0">
                          <a:solidFill>
                            <a:srgbClr val="FFFFFF"/>
                          </a:solidFill>
                          <a:latin typeface="Times New Roman" panose="02020603050405020304"/>
                          <a:cs typeface="Times New Roman" panose="02020603050405020304"/>
                        </a:rPr>
                        <a:t>experiencia vivida </a:t>
                      </a:r>
                      <a:r>
                        <a:rPr sz="1400" dirty="0">
                          <a:solidFill>
                            <a:srgbClr val="FFFFFF"/>
                          </a:solidFill>
                          <a:latin typeface="Times New Roman" panose="02020603050405020304"/>
                          <a:cs typeface="Times New Roman" panose="02020603050405020304"/>
                        </a:rPr>
                        <a:t>y </a:t>
                      </a:r>
                      <a:r>
                        <a:rPr sz="1400" spc="-5" dirty="0">
                          <a:solidFill>
                            <a:srgbClr val="FFFFFF"/>
                          </a:solidFill>
                          <a:latin typeface="Times New Roman" panose="02020603050405020304"/>
                          <a:cs typeface="Times New Roman" panose="02020603050405020304"/>
                          <a:sym typeface="+mn-ea"/>
                        </a:rPr>
                        <a:t>diversos</a:t>
                      </a:r>
                      <a:r>
                        <a:rPr lang="" sz="1400" spc="-5" dirty="0">
                          <a:solidFill>
                            <a:srgbClr val="FFFFFF"/>
                          </a:solidFill>
                          <a:latin typeface="Times New Roman" panose="02020603050405020304"/>
                          <a:cs typeface="Times New Roman" panose="02020603050405020304"/>
                          <a:sym typeface="+mn-ea"/>
                        </a:rPr>
                        <a:t> </a:t>
                      </a:r>
                      <a:r>
                        <a:rPr sz="1400" spc="-5" dirty="0">
                          <a:solidFill>
                            <a:srgbClr val="FFFFFF"/>
                          </a:solidFill>
                          <a:latin typeface="Times New Roman" panose="02020603050405020304"/>
                          <a:cs typeface="Times New Roman" panose="02020603050405020304"/>
                        </a:rPr>
                        <a:t>conocimientos lingüísticos.</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850" marR="452120">
                        <a:lnSpc>
                          <a:spcPct val="100000"/>
                        </a:lnSpc>
                        <a:spcBef>
                          <a:spcPts val="460"/>
                        </a:spcBef>
                      </a:pPr>
                      <a:r>
                        <a:rPr sz="1400" spc="-5" dirty="0">
                          <a:solidFill>
                            <a:srgbClr val="FFFFFF"/>
                          </a:solidFill>
                          <a:latin typeface="Times New Roman" panose="02020603050405020304"/>
                          <a:cs typeface="Times New Roman" panose="02020603050405020304"/>
                        </a:rPr>
                        <a:t>Apoyando</a:t>
                      </a:r>
                      <a:r>
                        <a:rPr sz="1400" dirty="0">
                          <a:solidFill>
                            <a:srgbClr val="FFFFFF"/>
                          </a:solidFill>
                          <a:latin typeface="Times New Roman" panose="02020603050405020304"/>
                          <a:cs typeface="Times New Roman" panose="02020603050405020304"/>
                        </a:rPr>
                        <a:t> - </a:t>
                      </a:r>
                      <a:r>
                        <a:rPr sz="1400" spc="-5" dirty="0">
                          <a:solidFill>
                            <a:srgbClr val="FFFFFF"/>
                          </a:solidFill>
                          <a:latin typeface="Times New Roman" panose="02020603050405020304"/>
                          <a:cs typeface="Times New Roman" panose="02020603050405020304"/>
                        </a:rPr>
                        <a:t>actualmente operativo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
                      </a:r>
                      <a:r>
                        <a:rPr lang="en-US" sz="1400" spc="-5" dirty="0">
                          <a:solidFill>
                            <a:srgbClr val="FFFFFF"/>
                          </a:solidFill>
                          <a:latin typeface="Times New Roman" panose="02020603050405020304"/>
                          <a:cs typeface="Times New Roman" panose="02020603050405020304"/>
                          <a:sym typeface="+mn-ea"/>
                        </a:rPr>
                        <a:t>Profesionales de Crisis en el Ámbito de Trabajo</a:t>
                      </a:r>
                      <a:r>
                        <a:rPr sz="1400" spc="-5" dirty="0">
                          <a:solidFill>
                            <a:srgbClr val="FFFFFF"/>
                          </a:solidFill>
                          <a:latin typeface="Times New Roman" panose="02020603050405020304"/>
                          <a:cs typeface="Times New Roman" panose="02020603050405020304"/>
                        </a:rPr>
                        <a:t>)</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255925">
                <a:tc>
                  <a:txBody>
                    <a:bodyPr/>
                    <a:lstStyle/>
                    <a:p>
                      <a:pPr marL="69215">
                        <a:lnSpc>
                          <a:spcPct val="100000"/>
                        </a:lnSpc>
                        <a:spcBef>
                          <a:spcPts val="455"/>
                        </a:spcBef>
                      </a:pPr>
                      <a:r>
                        <a:rPr sz="1400" dirty="0">
                          <a:solidFill>
                            <a:srgbClr val="FFFFFF"/>
                          </a:solidFill>
                          <a:latin typeface="Times New Roman" panose="02020603050405020304"/>
                          <a:cs typeface="Times New Roman" panose="02020603050405020304"/>
                        </a:rPr>
                        <a:t>Salud</a:t>
                      </a:r>
                      <a:r>
                        <a:rPr sz="1400" spc="-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del comportamiento</a:t>
                      </a:r>
                      <a:endParaRPr sz="1400">
                        <a:latin typeface="Times New Roman" panose="02020603050405020304"/>
                        <a:cs typeface="Times New Roman" panose="020206030504050203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8580" marR="513080">
                        <a:lnSpc>
                          <a:spcPts val="1670"/>
                        </a:lnSpc>
                        <a:spcBef>
                          <a:spcPts val="520"/>
                        </a:spcBef>
                      </a:pPr>
                      <a:r>
                        <a:rPr sz="1400" spc="-5" dirty="0">
                          <a:solidFill>
                            <a:srgbClr val="FFFFFF"/>
                          </a:solidFill>
                          <a:latin typeface="Times New Roman" panose="02020603050405020304"/>
                          <a:cs typeface="Times New Roman" panose="02020603050405020304"/>
                        </a:rPr>
                        <a:t>Ampliar</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las </a:t>
                      </a:r>
                      <a:r>
                        <a:rPr sz="1400" spc="-5" dirty="0">
                          <a:solidFill>
                            <a:srgbClr val="FFFFFF"/>
                          </a:solidFill>
                          <a:latin typeface="Times New Roman" panose="02020603050405020304"/>
                          <a:cs typeface="Times New Roman" panose="02020603050405020304"/>
                        </a:rPr>
                        <a:t>vías</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formatos </a:t>
                      </a:r>
                      <a:r>
                        <a:rPr sz="1400" spc="-5" dirty="0">
                          <a:solidFill>
                            <a:srgbClr val="FFFFFF"/>
                          </a:solidFill>
                          <a:latin typeface="Times New Roman" panose="02020603050405020304"/>
                          <a:cs typeface="Times New Roman" panose="02020603050405020304"/>
                        </a:rPr>
                        <a:t>culturalmente</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apropiados</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para </a:t>
                      </a:r>
                      <a:r>
                        <a:rPr sz="1400" spc="-33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servicios/apoyos</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terapéuticos </a:t>
                      </a:r>
                      <a:r>
                        <a:rPr sz="1400" dirty="0">
                          <a:solidFill>
                            <a:srgbClr val="FFFFFF"/>
                          </a:solidFill>
                          <a:latin typeface="Times New Roman" panose="02020603050405020304"/>
                          <a:cs typeface="Times New Roman" panose="02020603050405020304"/>
                        </a:rPr>
                        <a:t>(es</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decir,</a:t>
                      </a:r>
                      <a:r>
                        <a:rPr sz="1400" spc="-5" dirty="0">
                          <a:solidFill>
                            <a:srgbClr val="FFFFFF"/>
                          </a:solidFill>
                          <a:latin typeface="Times New Roman" panose="02020603050405020304"/>
                          <a:cs typeface="Times New Roman" panose="02020603050405020304"/>
                        </a:rPr>
                        <a:t> más</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allá</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a:t>
                      </a:r>
                      <a:r>
                        <a:rPr sz="1400" dirty="0">
                          <a:solidFill>
                            <a:srgbClr val="FFFFFF"/>
                          </a:solidFill>
                          <a:latin typeface="Times New Roman" panose="02020603050405020304"/>
                          <a:cs typeface="Times New Roman" panose="02020603050405020304"/>
                        </a:rPr>
                        <a:t> la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terapia</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1-1).</a:t>
                      </a:r>
                      <a:endParaRPr sz="1400">
                        <a:latin typeface="Times New Roman" panose="02020603050405020304"/>
                        <a:cs typeface="Times New Roman" panose="02020603050405020304"/>
                      </a:endParaRPr>
                    </a:p>
                  </a:txBody>
                  <a:tcPr marL="0" marR="0" marT="6604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850">
                        <a:lnSpc>
                          <a:spcPct val="100000"/>
                        </a:lnSpc>
                        <a:spcBef>
                          <a:spcPts val="455"/>
                        </a:spcBef>
                      </a:pPr>
                      <a:r>
                        <a:rPr sz="1400" spc="-5" dirty="0">
                          <a:solidFill>
                            <a:srgbClr val="FFFFFF"/>
                          </a:solidFill>
                          <a:latin typeface="Times New Roman" panose="02020603050405020304"/>
                          <a:cs typeface="Times New Roman" panose="02020603050405020304"/>
                        </a:rPr>
                        <a:t>Es</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necesario</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seguir</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explorando</a:t>
                      </a:r>
                      <a:endParaRPr sz="1400">
                        <a:latin typeface="Times New Roman" panose="02020603050405020304"/>
                        <a:cs typeface="Times New Roman" panose="020206030504050203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418625">
                <a:tc>
                  <a:txBody>
                    <a:bodyPr/>
                    <a:lstStyle/>
                    <a:p>
                      <a:pPr marL="69215">
                        <a:lnSpc>
                          <a:spcPct val="100000"/>
                        </a:lnSpc>
                        <a:spcBef>
                          <a:spcPts val="460"/>
                        </a:spcBef>
                      </a:pPr>
                      <a:r>
                        <a:rPr sz="1400" dirty="0">
                          <a:solidFill>
                            <a:srgbClr val="FFFFFF"/>
                          </a:solidFill>
                          <a:latin typeface="Times New Roman" panose="02020603050405020304"/>
                          <a:cs typeface="Times New Roman" panose="02020603050405020304"/>
                        </a:rPr>
                        <a:t>Salud</a:t>
                      </a:r>
                      <a:r>
                        <a:rPr sz="1400" spc="-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del comportamiento</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8580" marR="172085">
                        <a:lnSpc>
                          <a:spcPct val="99000"/>
                        </a:lnSpc>
                        <a:spcBef>
                          <a:spcPts val="470"/>
                        </a:spcBef>
                      </a:pPr>
                      <a:r>
                        <a:rPr sz="1400" spc="-5" dirty="0">
                          <a:solidFill>
                            <a:srgbClr val="FFFFFF"/>
                          </a:solidFill>
                          <a:latin typeface="Times New Roman" panose="02020603050405020304"/>
                          <a:cs typeface="Times New Roman" panose="02020603050405020304"/>
                        </a:rPr>
                        <a:t>Compensación</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mejorada: proporcion</a:t>
                      </a:r>
                      <a:r>
                        <a:rPr lang="" sz="1400" spc="-5" dirty="0">
                          <a:solidFill>
                            <a:srgbClr val="FFFFFF"/>
                          </a:solidFill>
                          <a:latin typeface="Times New Roman" panose="02020603050405020304"/>
                          <a:cs typeface="Times New Roman" panose="02020603050405020304"/>
                        </a:rPr>
                        <a:t>ar</a:t>
                      </a:r>
                      <a:r>
                        <a:rPr sz="1400" dirty="0">
                          <a:solidFill>
                            <a:srgbClr val="FFFFFF"/>
                          </a:solidFill>
                          <a:latin typeface="Times New Roman" panose="02020603050405020304"/>
                          <a:cs typeface="Times New Roman" panose="02020603050405020304"/>
                        </a:rPr>
                        <a:t> una </a:t>
                      </a:r>
                      <a:r>
                        <a:rPr sz="1400" spc="-5" dirty="0">
                          <a:solidFill>
                            <a:srgbClr val="FFFFFF"/>
                          </a:solidFill>
                          <a:latin typeface="Times New Roman" panose="02020603050405020304"/>
                          <a:cs typeface="Times New Roman" panose="02020603050405020304"/>
                        </a:rPr>
                        <a:t>compensación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diferencial para</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 </a:t>
                      </a:r>
                      <a:r>
                        <a:rPr sz="1400" spc="-5" dirty="0">
                          <a:solidFill>
                            <a:srgbClr val="FFFFFF"/>
                          </a:solidFill>
                          <a:latin typeface="Times New Roman" panose="02020603050405020304"/>
                          <a:cs typeface="Times New Roman" panose="02020603050405020304"/>
                        </a:rPr>
                        <a:t>proveedores</a:t>
                      </a:r>
                      <a:r>
                        <a:rPr sz="1400" dirty="0">
                          <a:solidFill>
                            <a:srgbClr val="FFFFFF"/>
                          </a:solidFill>
                          <a:latin typeface="Times New Roman" panose="02020603050405020304"/>
                          <a:cs typeface="Times New Roman" panose="02020603050405020304"/>
                        </a:rPr>
                        <a:t> y</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el </a:t>
                      </a:r>
                      <a:r>
                        <a:rPr sz="1400" spc="-5" dirty="0">
                          <a:solidFill>
                            <a:srgbClr val="FFFFFF"/>
                          </a:solidFill>
                          <a:latin typeface="Times New Roman" panose="02020603050405020304"/>
                          <a:cs typeface="Times New Roman" panose="02020603050405020304"/>
                        </a:rPr>
                        <a:t>personal</a:t>
                      </a:r>
                      <a:r>
                        <a:rPr sz="1400" spc="10" dirty="0">
                          <a:solidFill>
                            <a:srgbClr val="FFFFFF"/>
                          </a:solidFill>
                          <a:latin typeface="Times New Roman" panose="02020603050405020304"/>
                          <a:cs typeface="Times New Roman" panose="02020603050405020304"/>
                        </a:rPr>
                        <a:t> </a:t>
                      </a:r>
                      <a:r>
                        <a:rPr lang="" sz="1400" spc="10" dirty="0">
                          <a:solidFill>
                            <a:srgbClr val="FFFFFF"/>
                          </a:solidFill>
                          <a:latin typeface="Times New Roman" panose="02020603050405020304"/>
                          <a:cs typeface="Times New Roman" panose="02020603050405020304"/>
                        </a:rPr>
                        <a:t>con </a:t>
                      </a:r>
                      <a:r>
                        <a:rPr sz="1400" spc="-5" dirty="0">
                          <a:solidFill>
                            <a:srgbClr val="FFFFFF"/>
                          </a:solidFill>
                          <a:latin typeface="Times New Roman" panose="02020603050405020304"/>
                          <a:cs typeface="Times New Roman" panose="02020603050405020304"/>
                        </a:rPr>
                        <a:t>experiencia </a:t>
                      </a:r>
                      <a:r>
                        <a:rPr lang="" sz="1400" spc="-5" dirty="0">
                          <a:solidFill>
                            <a:srgbClr val="FFFFFF"/>
                          </a:solidFill>
                          <a:latin typeface="Times New Roman" panose="02020603050405020304"/>
                          <a:cs typeface="Times New Roman" panose="02020603050405020304"/>
                        </a:rPr>
                        <a:t>vivida </a:t>
                      </a:r>
                      <a:r>
                        <a:rPr sz="1400" dirty="0">
                          <a:solidFill>
                            <a:srgbClr val="FFFFFF"/>
                          </a:solidFill>
                          <a:latin typeface="Times New Roman" panose="02020603050405020304"/>
                          <a:cs typeface="Times New Roman" panose="02020603050405020304"/>
                        </a:rPr>
                        <a:t>y </a:t>
                      </a:r>
                      <a:r>
                        <a:rPr sz="1400" spc="-5" dirty="0">
                          <a:solidFill>
                            <a:srgbClr val="FFFFFF"/>
                          </a:solidFill>
                          <a:latin typeface="Times New Roman" panose="02020603050405020304"/>
                          <a:cs typeface="Times New Roman" panose="02020603050405020304"/>
                        </a:rPr>
                        <a:t>brindan atención </a:t>
                      </a:r>
                      <a:r>
                        <a:rPr sz="1400" dirty="0">
                          <a:solidFill>
                            <a:srgbClr val="FFFFFF"/>
                          </a:solidFill>
                          <a:latin typeface="Times New Roman" panose="02020603050405020304"/>
                          <a:cs typeface="Times New Roman" panose="02020603050405020304"/>
                        </a:rPr>
                        <a:t>en </a:t>
                      </a:r>
                      <a:r>
                        <a:rPr sz="1400" spc="5" dirty="0">
                          <a:solidFill>
                            <a:srgbClr val="FFFFFF"/>
                          </a:solidFill>
                          <a:latin typeface="Times New Roman" panose="02020603050405020304"/>
                          <a:cs typeface="Times New Roman" panose="02020603050405020304"/>
                        </a:rPr>
                        <a:t>un </a:t>
                      </a:r>
                      <a:r>
                        <a:rPr sz="1400" spc="-5" dirty="0">
                          <a:solidFill>
                            <a:srgbClr val="FFFFFF"/>
                          </a:solidFill>
                          <a:latin typeface="Times New Roman" panose="02020603050405020304"/>
                          <a:cs typeface="Times New Roman" panose="02020603050405020304"/>
                        </a:rPr>
                        <a:t>idioma </a:t>
                      </a:r>
                      <a:r>
                        <a:rPr sz="1400" dirty="0">
                          <a:solidFill>
                            <a:srgbClr val="FFFFFF"/>
                          </a:solidFill>
                          <a:latin typeface="Times New Roman" panose="02020603050405020304"/>
                          <a:cs typeface="Times New Roman" panose="02020603050405020304"/>
                        </a:rPr>
                        <a:t>que </a:t>
                      </a:r>
                      <a:r>
                        <a:rPr sz="1400" spc="5" dirty="0">
                          <a:solidFill>
                            <a:srgbClr val="FFFFFF"/>
                          </a:solidFill>
                          <a:latin typeface="Times New Roman" panose="02020603050405020304"/>
                          <a:cs typeface="Times New Roman" panose="02020603050405020304"/>
                        </a:rPr>
                        <a:t>no </a:t>
                      </a:r>
                      <a:r>
                        <a:rPr sz="1400" dirty="0">
                          <a:solidFill>
                            <a:srgbClr val="FFFFFF"/>
                          </a:solidFill>
                          <a:latin typeface="Times New Roman" panose="02020603050405020304"/>
                          <a:cs typeface="Times New Roman" panose="02020603050405020304"/>
                        </a:rPr>
                        <a:t>sea el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inglés. Del</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mismo</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modo, proporcionar</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una </a:t>
                      </a:r>
                      <a:r>
                        <a:rPr sz="1400" spc="-5" dirty="0">
                          <a:solidFill>
                            <a:srgbClr val="FFFFFF"/>
                          </a:solidFill>
                          <a:latin typeface="Times New Roman" panose="02020603050405020304"/>
                          <a:cs typeface="Times New Roman" panose="02020603050405020304"/>
                        </a:rPr>
                        <a:t>compensación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diferencial para </a:t>
                      </a:r>
                      <a:r>
                        <a:rPr sz="1400" dirty="0">
                          <a:solidFill>
                            <a:srgbClr val="FFFFFF"/>
                          </a:solidFill>
                          <a:latin typeface="Times New Roman" panose="02020603050405020304"/>
                          <a:cs typeface="Times New Roman" panose="02020603050405020304"/>
                        </a:rPr>
                        <a:t>los intérpretes con </a:t>
                      </a:r>
                      <a:r>
                        <a:rPr sz="1400" spc="-5" dirty="0">
                          <a:solidFill>
                            <a:srgbClr val="FFFFFF"/>
                          </a:solidFill>
                          <a:latin typeface="Times New Roman" panose="02020603050405020304"/>
                          <a:cs typeface="Times New Roman" panose="02020603050405020304"/>
                        </a:rPr>
                        <a:t>diferentes niveles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habilidad</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(ver </a:t>
                      </a:r>
                      <a:r>
                        <a:rPr sz="1400" dirty="0">
                          <a:solidFill>
                            <a:srgbClr val="FFFFFF"/>
                          </a:solidFill>
                          <a:latin typeface="Times New Roman" panose="02020603050405020304"/>
                          <a:cs typeface="Times New Roman" panose="02020603050405020304"/>
                        </a:rPr>
                        <a:t>más</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en</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categoría "vacunas").</a:t>
                      </a:r>
                      <a:endParaRPr sz="1400">
                        <a:latin typeface="Times New Roman" panose="02020603050405020304"/>
                        <a:cs typeface="Times New Roman" panose="02020603050405020304"/>
                      </a:endParaRPr>
                    </a:p>
                  </a:txBody>
                  <a:tcPr marL="0" marR="0" marT="5969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850">
                        <a:lnSpc>
                          <a:spcPct val="100000"/>
                        </a:lnSpc>
                        <a:spcBef>
                          <a:spcPts val="460"/>
                        </a:spcBef>
                      </a:pPr>
                      <a:r>
                        <a:rPr sz="1400" b="1" spc="-5" dirty="0">
                          <a:solidFill>
                            <a:srgbClr val="FF0000"/>
                          </a:solidFill>
                          <a:latin typeface="Times New Roman" panose="02020603050405020304"/>
                          <a:cs typeface="Times New Roman" panose="02020603050405020304"/>
                        </a:rPr>
                        <a:t>No</a:t>
                      </a:r>
                      <a:r>
                        <a:rPr lang="" sz="1400" b="1" spc="-5" dirty="0">
                          <a:solidFill>
                            <a:srgbClr val="FF0000"/>
                          </a:solidFill>
                          <a:latin typeface="Times New Roman" panose="02020603050405020304"/>
                          <a:cs typeface="Times New Roman" panose="02020603050405020304"/>
                        </a:rPr>
                        <a:t>, f</a:t>
                      </a:r>
                      <a:r>
                        <a:rPr sz="1400" b="1" spc="-5" dirty="0">
                          <a:solidFill>
                            <a:srgbClr val="FF0000"/>
                          </a:solidFill>
                          <a:latin typeface="Times New Roman" panose="02020603050405020304"/>
                          <a:cs typeface="Times New Roman" panose="02020603050405020304"/>
                        </a:rPr>
                        <a:t>uera</a:t>
                      </a:r>
                      <a:r>
                        <a:rPr sz="1400" b="1" spc="-20" dirty="0">
                          <a:solidFill>
                            <a:srgbClr val="FF0000"/>
                          </a:solidFill>
                          <a:latin typeface="Times New Roman" panose="02020603050405020304"/>
                          <a:cs typeface="Times New Roman" panose="02020603050405020304"/>
                        </a:rPr>
                        <a:t> </a:t>
                      </a:r>
                      <a:r>
                        <a:rPr sz="1400" b="1" dirty="0">
                          <a:solidFill>
                            <a:srgbClr val="FF0000"/>
                          </a:solidFill>
                          <a:latin typeface="Times New Roman" panose="02020603050405020304"/>
                          <a:cs typeface="Times New Roman" panose="02020603050405020304"/>
                        </a:rPr>
                        <a:t>del</a:t>
                      </a:r>
                      <a:r>
                        <a:rPr sz="1400" b="1" spc="-15" dirty="0">
                          <a:solidFill>
                            <a:srgbClr val="FF0000"/>
                          </a:solidFill>
                          <a:latin typeface="Times New Roman" panose="02020603050405020304"/>
                          <a:cs typeface="Times New Roman" panose="02020603050405020304"/>
                        </a:rPr>
                        <a:t> </a:t>
                      </a:r>
                      <a:r>
                        <a:rPr sz="1400" b="1" spc="-5" dirty="0">
                          <a:solidFill>
                            <a:srgbClr val="FF0000"/>
                          </a:solidFill>
                          <a:latin typeface="Times New Roman" panose="02020603050405020304"/>
                          <a:cs typeface="Times New Roman" panose="02020603050405020304"/>
                        </a:rPr>
                        <a:t>alcance</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915575">
                <a:tc>
                  <a:txBody>
                    <a:bodyPr/>
                    <a:lstStyle/>
                    <a:p>
                      <a:pPr marL="69215">
                        <a:lnSpc>
                          <a:spcPct val="100000"/>
                        </a:lnSpc>
                        <a:spcBef>
                          <a:spcPts val="460"/>
                        </a:spcBef>
                      </a:pPr>
                      <a:r>
                        <a:rPr sz="1400" dirty="0">
                          <a:solidFill>
                            <a:srgbClr val="FFFFFF"/>
                          </a:solidFill>
                          <a:latin typeface="Times New Roman" panose="02020603050405020304"/>
                          <a:cs typeface="Times New Roman" panose="02020603050405020304"/>
                        </a:rPr>
                        <a:t>Salud</a:t>
                      </a:r>
                      <a:r>
                        <a:rPr sz="1400" spc="-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del comportamiento</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8580" marR="161290">
                        <a:lnSpc>
                          <a:spcPct val="99000"/>
                        </a:lnSpc>
                        <a:spcBef>
                          <a:spcPts val="470"/>
                        </a:spcBef>
                      </a:pPr>
                      <a:r>
                        <a:rPr sz="1400" spc="-5" dirty="0">
                          <a:solidFill>
                            <a:srgbClr val="FFFFFF"/>
                          </a:solidFill>
                          <a:latin typeface="Times New Roman" panose="02020603050405020304"/>
                          <a:cs typeface="Times New Roman" panose="02020603050405020304"/>
                        </a:rPr>
                        <a:t>Mejorar </a:t>
                      </a:r>
                      <a:r>
                        <a:rPr sz="1400" dirty="0">
                          <a:solidFill>
                            <a:srgbClr val="FFFFFF"/>
                          </a:solidFill>
                          <a:latin typeface="Times New Roman" panose="02020603050405020304"/>
                          <a:cs typeface="Times New Roman" panose="02020603050405020304"/>
                        </a:rPr>
                        <a:t>la </a:t>
                      </a:r>
                      <a:r>
                        <a:rPr sz="1400" spc="-5" dirty="0">
                          <a:solidFill>
                            <a:srgbClr val="FFFFFF"/>
                          </a:solidFill>
                          <a:latin typeface="Times New Roman" panose="02020603050405020304"/>
                          <a:cs typeface="Times New Roman" panose="02020603050405020304"/>
                        </a:rPr>
                        <a:t>educación </a:t>
                      </a:r>
                      <a:r>
                        <a:rPr sz="1400" dirty="0">
                          <a:solidFill>
                            <a:srgbClr val="FFFFFF"/>
                          </a:solidFill>
                          <a:latin typeface="Times New Roman" panose="02020603050405020304"/>
                          <a:cs typeface="Times New Roman" panose="02020603050405020304"/>
                        </a:rPr>
                        <a:t>de los </a:t>
                      </a:r>
                      <a:r>
                        <a:rPr sz="1400" spc="-5" dirty="0">
                          <a:solidFill>
                            <a:srgbClr val="FFFFFF"/>
                          </a:solidFill>
                          <a:latin typeface="Times New Roman" panose="02020603050405020304"/>
                          <a:cs typeface="Times New Roman" panose="02020603050405020304"/>
                        </a:rPr>
                        <a:t>proveedores </a:t>
                      </a:r>
                      <a:r>
                        <a:rPr sz="1400" dirty="0">
                          <a:solidFill>
                            <a:srgbClr val="FFFFFF"/>
                          </a:solidFill>
                          <a:latin typeface="Times New Roman" panose="02020603050405020304"/>
                          <a:cs typeface="Times New Roman" panose="02020603050405020304"/>
                        </a:rPr>
                        <a:t>en </a:t>
                      </a:r>
                      <a:r>
                        <a:rPr sz="1400" spc="-5" dirty="0">
                          <a:solidFill>
                            <a:srgbClr val="FFFFFF"/>
                          </a:solidFill>
                          <a:latin typeface="Times New Roman" panose="02020603050405020304"/>
                          <a:cs typeface="Times New Roman" panose="02020603050405020304"/>
                        </a:rPr>
                        <a:t>materia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alfabetización </a:t>
                      </a:r>
                      <a:r>
                        <a:rPr lang="" sz="1400" spc="-5" dirty="0">
                          <a:solidFill>
                            <a:srgbClr val="FFFFFF"/>
                          </a:solidFill>
                          <a:latin typeface="Times New Roman" panose="02020603050405020304"/>
                          <a:cs typeface="Times New Roman" panose="02020603050405020304"/>
                        </a:rPr>
                        <a:t>médica</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 Crear una campaña </a:t>
                      </a:r>
                      <a:r>
                        <a:rPr sz="1400" spc="-5" dirty="0">
                          <a:solidFill>
                            <a:srgbClr val="FFFFFF"/>
                          </a:solidFill>
                          <a:latin typeface="Times New Roman" panose="02020603050405020304"/>
                          <a:cs typeface="Times New Roman" panose="02020603050405020304"/>
                        </a:rPr>
                        <a:t>amplia </a:t>
                      </a:r>
                      <a:r>
                        <a:rPr sz="1400" dirty="0">
                          <a:solidFill>
                            <a:srgbClr val="FFFFFF"/>
                          </a:solidFill>
                          <a:latin typeface="Times New Roman" panose="02020603050405020304"/>
                          <a:cs typeface="Times New Roman" panose="02020603050405020304"/>
                        </a:rPr>
                        <a:t>y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coordinada </a:t>
                      </a:r>
                      <a:r>
                        <a:rPr sz="1400" dirty="0">
                          <a:solidFill>
                            <a:srgbClr val="FFFFFF"/>
                          </a:solidFill>
                          <a:latin typeface="Times New Roman" panose="02020603050405020304"/>
                          <a:cs typeface="Times New Roman" panose="02020603050405020304"/>
                        </a:rPr>
                        <a:t>con</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proveedores,</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hospitales,</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5" dirty="0">
                          <a:solidFill>
                            <a:srgbClr val="FFFFFF"/>
                          </a:solidFill>
                          <a:latin typeface="Times New Roman" panose="02020603050405020304"/>
                          <a:cs typeface="Times New Roman" panose="02020603050405020304"/>
                        </a:rPr>
                        <a:t> salud</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pública </a:t>
                      </a:r>
                      <a:r>
                        <a:rPr sz="1400" spc="-33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local y el </a:t>
                      </a:r>
                      <a:r>
                        <a:rPr sz="1400" spc="-5" dirty="0">
                          <a:solidFill>
                            <a:srgbClr val="FFFFFF"/>
                          </a:solidFill>
                          <a:latin typeface="Times New Roman" panose="02020603050405020304"/>
                          <a:cs typeface="Times New Roman" panose="02020603050405020304"/>
                        </a:rPr>
                        <a:t>estado </a:t>
                      </a:r>
                      <a:r>
                        <a:rPr sz="1400" dirty="0">
                          <a:solidFill>
                            <a:srgbClr val="FFFFFF"/>
                          </a:solidFill>
                          <a:latin typeface="Times New Roman" panose="02020603050405020304"/>
                          <a:cs typeface="Times New Roman" panose="02020603050405020304"/>
                        </a:rPr>
                        <a:t>que </a:t>
                      </a:r>
                      <a:r>
                        <a:rPr sz="1400" spc="-5" dirty="0">
                          <a:solidFill>
                            <a:srgbClr val="FFFFFF"/>
                          </a:solidFill>
                          <a:latin typeface="Times New Roman" panose="02020603050405020304"/>
                          <a:cs typeface="Times New Roman" panose="02020603050405020304"/>
                        </a:rPr>
                        <a:t>utilice </a:t>
                      </a:r>
                      <a:r>
                        <a:rPr sz="1400" dirty="0">
                          <a:solidFill>
                            <a:srgbClr val="FFFFFF"/>
                          </a:solidFill>
                          <a:latin typeface="Times New Roman" panose="02020603050405020304"/>
                          <a:cs typeface="Times New Roman" panose="02020603050405020304"/>
                        </a:rPr>
                        <a:t>mensajes </a:t>
                      </a:r>
                      <a:r>
                        <a:rPr sz="1400" spc="-5" dirty="0">
                          <a:solidFill>
                            <a:srgbClr val="FFFFFF"/>
                          </a:solidFill>
                          <a:latin typeface="Times New Roman" panose="02020603050405020304"/>
                          <a:cs typeface="Times New Roman" panose="02020603050405020304"/>
                        </a:rPr>
                        <a:t>coherentes sobre </a:t>
                      </a:r>
                      <a:r>
                        <a:rPr sz="1400" dirty="0">
                          <a:solidFill>
                            <a:srgbClr val="FFFFFF"/>
                          </a:solidFill>
                          <a:latin typeface="Times New Roman" panose="02020603050405020304"/>
                          <a:cs typeface="Times New Roman" panose="02020603050405020304"/>
                        </a:rPr>
                        <a:t>el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estigma</a:t>
                      </a:r>
                      <a:r>
                        <a:rPr sz="1400" spc="2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y</a:t>
                      </a:r>
                      <a:r>
                        <a:rPr sz="1400" spc="2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lo</a:t>
                      </a:r>
                      <a:r>
                        <a:rPr sz="1400" spc="2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que</a:t>
                      </a:r>
                      <a:r>
                        <a:rPr sz="1400" spc="1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está</a:t>
                      </a:r>
                      <a:r>
                        <a:rPr sz="1400" spc="2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disponible</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para</a:t>
                      </a:r>
                      <a:r>
                        <a:rPr sz="1400" spc="2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a:t>
                      </a:r>
                      <a:r>
                        <a:rPr sz="1400" spc="2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habitantes</a:t>
                      </a:r>
                      <a:r>
                        <a:rPr sz="1400" spc="1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Colorado </a:t>
                      </a:r>
                      <a:r>
                        <a:rPr sz="1400" dirty="0">
                          <a:solidFill>
                            <a:srgbClr val="FFFFFF"/>
                          </a:solidFill>
                          <a:latin typeface="Times New Roman" panose="02020603050405020304"/>
                          <a:cs typeface="Times New Roman" panose="02020603050405020304"/>
                        </a:rPr>
                        <a:t>en</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1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esfera</a:t>
                      </a:r>
                      <a:r>
                        <a:rPr lang="" sz="1400" dirty="0">
                          <a:solidFill>
                            <a:srgbClr val="FFFFFF"/>
                          </a:solidFill>
                          <a:latin typeface="Times New Roman" panose="02020603050405020304"/>
                          <a:cs typeface="Times New Roman" panose="02020603050405020304"/>
                        </a:rPr>
                        <a:t> de la salud</a:t>
                      </a:r>
                      <a:r>
                        <a:rPr sz="1400" dirty="0">
                          <a:solidFill>
                            <a:srgbClr val="FFFFFF"/>
                          </a:solidFill>
                          <a:latin typeface="Times New Roman" panose="02020603050405020304"/>
                          <a:cs typeface="Times New Roman" panose="02020603050405020304"/>
                        </a:rPr>
                        <a:t> del comportamiento</a:t>
                      </a:r>
                      <a:endParaRPr sz="1400">
                        <a:latin typeface="Times New Roman" panose="02020603050405020304"/>
                        <a:cs typeface="Times New Roman" panose="02020603050405020304"/>
                      </a:endParaRPr>
                    </a:p>
                  </a:txBody>
                  <a:tcPr marL="0" marR="0" marT="5969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850" marR="803275">
                        <a:lnSpc>
                          <a:spcPts val="1670"/>
                        </a:lnSpc>
                        <a:spcBef>
                          <a:spcPts val="525"/>
                        </a:spcBef>
                      </a:pPr>
                      <a:r>
                        <a:rPr sz="1400" spc="-5" dirty="0">
                          <a:solidFill>
                            <a:srgbClr val="7B853A"/>
                          </a:solidFill>
                          <a:latin typeface="Times New Roman" panose="02020603050405020304"/>
                          <a:cs typeface="Times New Roman" panose="02020603050405020304"/>
                          <a:hlinkClick r:id="rId3">
                            <a:extLst>
                              <a:ext uri="{A12FA001-AC4F-418D-AE19-62706E023703}">
                                <ahyp:hlinkClr xmlns:ahyp="http://schemas.microsoft.com/office/drawing/2018/hyperlinkcolor" val="tx"/>
                              </a:ext>
                            </a:extLst>
                          </a:hlinkClick>
                        </a:rPr>
                        <a:t>Sí, soporte/ap</a:t>
                      </a:r>
                      <a:r>
                        <a:rPr lang="" sz="1400" spc="-5" dirty="0">
                          <a:solidFill>
                            <a:srgbClr val="7B853A"/>
                          </a:solidFill>
                          <a:latin typeface="Times New Roman" panose="02020603050405020304"/>
                          <a:cs typeface="Times New Roman" panose="02020603050405020304"/>
                          <a:hlinkClick r:id="rId3">
                            <a:extLst>
                              <a:ext uri="{A12FA001-AC4F-418D-AE19-62706E023703}">
                                <ahyp:hlinkClr xmlns:ahyp="http://schemas.microsoft.com/office/drawing/2018/hyperlinkcolor" val="tx"/>
                              </a:ext>
                            </a:extLst>
                          </a:hlinkClick>
                        </a:rPr>
                        <a:t>rovecha</a:t>
                      </a:r>
                      <a:r>
                        <a:rPr sz="1400" spc="-5" dirty="0">
                          <a:solidFill>
                            <a:srgbClr val="7B853A"/>
                          </a:solidFill>
                          <a:latin typeface="Times New Roman" panose="02020603050405020304"/>
                          <a:cs typeface="Times New Roman" panose="02020603050405020304"/>
                          <a:hlinkClick r:id="rId3">
                            <a:extLst>
                              <a:ext uri="{A12FA001-AC4F-418D-AE19-62706E023703}">
                                <ahyp:hlinkClr xmlns:ahyp="http://schemas.microsoft.com/office/drawing/2018/hyperlinkcolor" val="tx"/>
                              </a:ext>
                            </a:extLst>
                          </a:hlinkClick>
                        </a:rPr>
                        <a:t>miento </a:t>
                      </a:r>
                      <a:r>
                        <a:rPr sz="1400" dirty="0">
                          <a:solidFill>
                            <a:schemeClr val="bg1"/>
                          </a:solidFill>
                          <a:latin typeface="Times New Roman" panose="02020603050405020304"/>
                          <a:cs typeface="Times New Roman" panose="02020603050405020304"/>
                          <a:hlinkClick r:id="rId3">
                            <a:extLst>
                              <a:ext uri="{A12FA001-AC4F-418D-AE19-62706E023703}">
                                <ahyp:hlinkClr xmlns:ahyp="http://schemas.microsoft.com/office/drawing/2018/hyperlinkcolor" val="tx"/>
                              </a:ext>
                            </a:extLst>
                          </a:hlinkClick>
                        </a:rPr>
                        <a:t>a </a:t>
                      </a:r>
                      <a:r>
                        <a:rPr sz="1400" spc="-335" dirty="0">
                          <a:solidFill>
                            <a:schemeClr val="bg1"/>
                          </a:solidFill>
                          <a:latin typeface="Times New Roman" panose="02020603050405020304"/>
                          <a:cs typeface="Times New Roman" panose="02020603050405020304"/>
                        </a:rPr>
                        <a:t> </a:t>
                      </a:r>
                      <a:r>
                        <a:rPr sz="1400" spc="-5" dirty="0">
                          <a:solidFill>
                            <a:schemeClr val="bg1"/>
                          </a:solidFill>
                          <a:latin typeface="Times New Roman" panose="02020603050405020304"/>
                          <a:cs typeface="Times New Roman" panose="02020603050405020304"/>
                        </a:rPr>
                        <a:t>través de</a:t>
                      </a:r>
                      <a:r>
                        <a:rPr sz="1400" spc="-10" dirty="0">
                          <a:solidFill>
                            <a:schemeClr val="bg1"/>
                          </a:solidFill>
                          <a:latin typeface="Times New Roman" panose="02020603050405020304"/>
                          <a:cs typeface="Times New Roman" panose="02020603050405020304"/>
                        </a:rPr>
                        <a:t> </a:t>
                      </a:r>
                      <a:r>
                        <a:rPr sz="1400" u="sng" spc="-5" dirty="0">
                          <a:solidFill>
                            <a:schemeClr val="bg1"/>
                          </a:solidFill>
                          <a:uFill>
                            <a:solidFill>
                              <a:srgbClr val="798539"/>
                            </a:solidFill>
                          </a:uFill>
                          <a:latin typeface="Times New Roman" panose="02020603050405020304"/>
                          <a:cs typeface="Times New Roman" panose="02020603050405020304"/>
                        </a:rPr>
                        <a:t>BHA OwnPath</a:t>
                      </a:r>
                      <a:endParaRPr sz="1400" dirty="0">
                        <a:solidFill>
                          <a:schemeClr val="bg1"/>
                        </a:solidFill>
                        <a:latin typeface="Times New Roman" panose="02020603050405020304"/>
                        <a:cs typeface="Times New Roman" panose="02020603050405020304"/>
                      </a:endParaRPr>
                    </a:p>
                  </a:txBody>
                  <a:tcPr marL="0" marR="0" marT="6667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19</a:t>
            </a:fld>
            <a:endParaRPr lang="en-US"/>
          </a:p>
        </p:txBody>
      </p:sp>
      <p:sp>
        <p:nvSpPr>
          <p:cNvPr id="381" name="Google Shape;381;g308098ffd8d_0_77"/>
          <p:cNvSpPr txBox="1"/>
          <p:nvPr/>
        </p:nvSpPr>
        <p:spPr>
          <a:xfrm>
            <a:off x="911225" y="277590"/>
            <a:ext cx="10515600" cy="618600"/>
          </a:xfrm>
          <a:prstGeom prst="rect">
            <a:avLst/>
          </a:prstGeom>
          <a:noFill/>
          <a:ln>
            <a:noFill/>
          </a:ln>
        </p:spPr>
        <p:txBody>
          <a:bodyPr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6000"/>
              <a:buFont typeface="Trebuchet MS" panose="020B0603020202020204"/>
              <a:buNone/>
              <a:defRPr sz="6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lvl="0" indent="0" algn="ctr" rtl="0">
              <a:spcBef>
                <a:spcPts val="0"/>
              </a:spcBef>
              <a:spcAft>
                <a:spcPts val="0"/>
              </a:spcAft>
              <a:buNone/>
            </a:pPr>
            <a:r>
              <a:rPr lang="en-US"/>
              <a:t>Recommendations</a:t>
            </a:r>
          </a:p>
        </p:txBody>
      </p:sp>
      <p:graphicFrame>
        <p:nvGraphicFramePr>
          <p:cNvPr id="383" name="Google Shape;383;g308098ffd8d_0_77"/>
          <p:cNvGraphicFramePr/>
          <p:nvPr/>
        </p:nvGraphicFramePr>
        <p:xfrm>
          <a:off x="1488685" y="744413"/>
          <a:ext cx="9706250" cy="5228800"/>
        </p:xfrm>
        <a:graphic>
          <a:graphicData uri="http://schemas.openxmlformats.org/drawingml/2006/table">
            <a:tbl>
              <a:tblPr>
                <a:noFill/>
                <a:tableStyleId>{1728CC46-5372-418D-A9A4-85418D6DF94E}</a:tableStyleId>
              </a:tblPr>
              <a:tblGrid>
                <a:gridCol w="2308225">
                  <a:extLst>
                    <a:ext uri="{9D8B030D-6E8A-4147-A177-3AD203B41FA5}">
                      <a16:colId xmlns:a16="http://schemas.microsoft.com/office/drawing/2014/main" val="20000"/>
                    </a:ext>
                  </a:extLst>
                </a:gridCol>
                <a:gridCol w="4575625">
                  <a:extLst>
                    <a:ext uri="{9D8B030D-6E8A-4147-A177-3AD203B41FA5}">
                      <a16:colId xmlns:a16="http://schemas.microsoft.com/office/drawing/2014/main" val="20001"/>
                    </a:ext>
                  </a:extLst>
                </a:gridCol>
                <a:gridCol w="2822400">
                  <a:extLst>
                    <a:ext uri="{9D8B030D-6E8A-4147-A177-3AD203B41FA5}">
                      <a16:colId xmlns:a16="http://schemas.microsoft.com/office/drawing/2014/main" val="20002"/>
                    </a:ext>
                  </a:extLst>
                </a:gridCol>
              </a:tblGrid>
              <a:tr h="303600">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Workgroup</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Recommendations</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HCPF Support (Yes/No)</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71672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Behavioral Health</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Provide a lighter level of care coordination to more people, so individuals can get help navigating the system before they have acute needs.</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Yes - Regional Access Accountable Entity (RAE) Care Coordination Tiers in process (see Tier 1 for lighter level of care coordination)</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70262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Behavioral Health</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Provide comprehensive training/information on behavioral health so patients know what to expect and navigate the system effectively.  To support continuous improvement efforts, implement robust platforms for patients to provide feedback and complaints on all aspects of their experience, including clinical interactions band (bad?) interpreter services -  with the goals of making those interactions empowering and inclusive (less traumatizing/isolating).</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Yes - work currently in process. Further exploration needed re: integrated service provider training</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21827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Maternity</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HCPF collect (or fund) qualitative research on doula experience and develop promising practices on integrated care teams that include doulas.</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Yes - current work being done to include internal evaluation of doulas (qualitative element) </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88632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Maternity</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HCPF to prioritize research on rural maternal health.</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HCPF currently considering</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1"/>
        <p:cNvGrpSpPr/>
        <p:nvPr/>
      </p:nvGrpSpPr>
      <p:grpSpPr>
        <a:xfrm>
          <a:off x="0" y="0"/>
          <a:ext cx="0" cy="0"/>
          <a:chOff x="0" y="0"/>
          <a:chExt cx="0" cy="0"/>
        </a:xfrm>
      </p:grpSpPr>
      <p:sp>
        <p:nvSpPr>
          <p:cNvPr id="252" name="Google Shape;252;g2fecc1e33d0_3_0"/>
          <p:cNvSpPr txBox="1">
            <a:spLocks noGrp="1"/>
          </p:cNvSpPr>
          <p:nvPr>
            <p:ph type="sldNum" idx="12"/>
          </p:nvPr>
        </p:nvSpPr>
        <p:spPr>
          <a:xfrm>
            <a:off x="9846361" y="6425136"/>
            <a:ext cx="2012100" cy="365100"/>
          </a:xfrm>
          <a:prstGeom prst="rect">
            <a:avLst/>
          </a:prstGeom>
          <a:noFill/>
          <a:ln>
            <a:noFill/>
          </a:ln>
        </p:spPr>
        <p:txBody>
          <a:bodyPr spcFirstLastPara="1" wrap="square" lIns="64275" tIns="32125" rIns="64275" bIns="32125"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2</a:t>
            </a:fld>
            <a:endParaRPr lang="en-US"/>
          </a:p>
        </p:txBody>
      </p:sp>
      <p:sp>
        <p:nvSpPr>
          <p:cNvPr id="253" name="Google Shape;253;g2fecc1e33d0_3_0"/>
          <p:cNvSpPr txBox="1">
            <a:spLocks noGrp="1"/>
          </p:cNvSpPr>
          <p:nvPr>
            <p:ph type="title"/>
          </p:nvPr>
        </p:nvSpPr>
        <p:spPr>
          <a:xfrm>
            <a:off x="309739" y="214313"/>
            <a:ext cx="11572500" cy="8166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400"/>
              <a:buNone/>
            </a:pPr>
            <a:r>
              <a:rPr lang="en-US" sz="3500" b="1">
                <a:solidFill>
                  <a:schemeClr val="dk2"/>
                </a:solidFill>
                <a:latin typeface="Trebuchet MS" panose="020B0603020202020204"/>
                <a:ea typeface="Trebuchet MS" panose="020B0603020202020204"/>
                <a:cs typeface="Trebuchet MS" panose="020B0603020202020204"/>
                <a:sym typeface="Trebuchet MS" panose="020B0603020202020204"/>
              </a:rPr>
              <a:t>Webinar Logistics</a:t>
            </a:r>
            <a:endParaRPr sz="3500" b="1">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00000"/>
              </a:lnSpc>
              <a:spcBef>
                <a:spcPts val="0"/>
              </a:spcBef>
              <a:spcAft>
                <a:spcPts val="0"/>
              </a:spcAft>
              <a:buSzPts val="1400"/>
              <a:buNone/>
            </a:pPr>
            <a:r>
              <a:rPr lang="en-US" sz="3500" b="1">
                <a:solidFill>
                  <a:schemeClr val="dk2"/>
                </a:solidFill>
                <a:latin typeface="Trebuchet MS" panose="020B0603020202020204"/>
                <a:ea typeface="Trebuchet MS" panose="020B0603020202020204"/>
                <a:cs typeface="Trebuchet MS" panose="020B0603020202020204"/>
                <a:sym typeface="Trebuchet MS" panose="020B0603020202020204"/>
              </a:rPr>
              <a:t>Logística del seminario web</a:t>
            </a:r>
            <a:endParaRPr sz="3500" b="1">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254" name="Google Shape;254;g2fecc1e33d0_3_0"/>
          <p:cNvSpPr txBox="1"/>
          <p:nvPr/>
        </p:nvSpPr>
        <p:spPr>
          <a:xfrm>
            <a:off x="309735" y="1253251"/>
            <a:ext cx="5942700" cy="4225200"/>
          </a:xfrm>
          <a:prstGeom prst="rect">
            <a:avLst/>
          </a:prstGeom>
          <a:noFill/>
          <a:ln>
            <a:noFill/>
          </a:ln>
        </p:spPr>
        <p:txBody>
          <a:bodyPr spcFirstLastPara="1" wrap="square" lIns="91425" tIns="91425" rIns="91425" bIns="91425" anchor="t" anchorCtr="0">
            <a:spAutoFit/>
          </a:bodyPr>
          <a:lstStyle/>
          <a:p>
            <a:pPr marL="457200" marR="0" lvl="0" indent="-336550" algn="l" rtl="0">
              <a:lnSpc>
                <a:spcPct val="115000"/>
              </a:lnSpc>
              <a:spcBef>
                <a:spcPts val="0"/>
              </a:spcBef>
              <a:spcAft>
                <a:spcPts val="0"/>
              </a:spcAft>
              <a:buClr>
                <a:schemeClr val="dk2"/>
              </a:buClr>
              <a:buSzPts val="1700"/>
              <a:buFont typeface="Trebuchet MS" panose="020B0603020202020204"/>
              <a:buChar char="●"/>
            </a:pPr>
            <a:r>
              <a:rPr lang="en-US" sz="1700" b="0" i="0"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rPr>
              <a:t>We are recording - Avoid sharing protected health information</a:t>
            </a:r>
            <a:endParaRPr sz="1700" b="0" i="0"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36550" algn="l" rtl="0">
              <a:lnSpc>
                <a:spcPct val="115000"/>
              </a:lnSpc>
              <a:spcBef>
                <a:spcPts val="1000"/>
              </a:spcBef>
              <a:spcAft>
                <a:spcPts val="0"/>
              </a:spcAft>
              <a:buClr>
                <a:schemeClr val="dk2"/>
              </a:buClr>
              <a:buSzPts val="1700"/>
              <a:buFont typeface="Trebuchet MS" panose="020B0603020202020204"/>
              <a:buChar char="●"/>
            </a:pPr>
            <a:r>
              <a:rPr lang="en-US" sz="1700" b="0" i="0"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rPr>
              <a:t>Accessibility: Spanish language interpretation is available through the toolbar at the bottom of your screen</a:t>
            </a:r>
            <a:endParaRPr sz="1700" b="0" i="1"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15000"/>
              </a:lnSpc>
              <a:spcBef>
                <a:spcPts val="1000"/>
              </a:spcBef>
              <a:spcAft>
                <a:spcPts val="0"/>
              </a:spcAft>
              <a:buClr>
                <a:srgbClr val="000000"/>
              </a:buClr>
              <a:buSzPts val="1700"/>
              <a:buFont typeface="Arial" panose="020B0604020202020204"/>
              <a:buNone/>
            </a:pPr>
            <a:endParaRPr sz="1700" b="0" i="1"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15000"/>
              </a:lnSpc>
              <a:spcBef>
                <a:spcPts val="1000"/>
              </a:spcBef>
              <a:spcAft>
                <a:spcPts val="0"/>
              </a:spcAft>
              <a:buClr>
                <a:srgbClr val="000000"/>
              </a:buClr>
              <a:buSzPts val="1700"/>
              <a:buFont typeface="Arial" panose="020B0604020202020204"/>
              <a:buNone/>
            </a:pPr>
            <a:br>
              <a:rPr lang="en-US" sz="1700" b="0" i="1"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rPr>
            </a:br>
            <a:endParaRPr sz="1700" b="0" i="1"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36550" algn="l" rtl="0">
              <a:lnSpc>
                <a:spcPct val="115000"/>
              </a:lnSpc>
              <a:spcBef>
                <a:spcPts val="1000"/>
              </a:spcBef>
              <a:spcAft>
                <a:spcPts val="0"/>
              </a:spcAft>
              <a:buClr>
                <a:schemeClr val="dk2"/>
              </a:buClr>
              <a:buSzPts val="1700"/>
              <a:buFont typeface="Trebuchet MS" panose="020B0603020202020204"/>
              <a:buChar char="●"/>
            </a:pPr>
            <a:r>
              <a:rPr lang="en-US" sz="1700" b="0" i="0"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rPr>
              <a:t>Attendees will be muted during the presentation</a:t>
            </a:r>
            <a:endParaRPr sz="1700" b="0" i="0"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36550" algn="l" rtl="0">
              <a:lnSpc>
                <a:spcPct val="115000"/>
              </a:lnSpc>
              <a:spcBef>
                <a:spcPts val="1000"/>
              </a:spcBef>
              <a:spcAft>
                <a:spcPts val="0"/>
              </a:spcAft>
              <a:buClr>
                <a:schemeClr val="dk2"/>
              </a:buClr>
              <a:buSzPts val="1700"/>
              <a:buFont typeface="Trebuchet MS" panose="020B0603020202020204"/>
              <a:buChar char="●"/>
            </a:pPr>
            <a:r>
              <a:rPr lang="en-US" sz="1700" b="0" i="0"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rPr>
              <a:t>Use Q and A function to ask questions</a:t>
            </a:r>
            <a:endParaRPr sz="1700" b="0" i="0"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36550" algn="l" rtl="0">
              <a:lnSpc>
                <a:spcPct val="115000"/>
              </a:lnSpc>
              <a:spcBef>
                <a:spcPts val="1000"/>
              </a:spcBef>
              <a:spcAft>
                <a:spcPts val="0"/>
              </a:spcAft>
              <a:buClr>
                <a:schemeClr val="dk2"/>
              </a:buClr>
              <a:buSzPts val="1700"/>
              <a:buFont typeface="Trebuchet MS" panose="020B0603020202020204"/>
              <a:buChar char="●"/>
            </a:pPr>
            <a:r>
              <a:rPr lang="en-US" sz="1700" b="0" i="0"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rPr>
              <a:t>Materials will be distributed after the meeting</a:t>
            </a:r>
            <a:endParaRPr sz="1700" b="0" i="0" u="none" strike="noStrike" cap="none" dirty="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grpSp>
        <p:nvGrpSpPr>
          <p:cNvPr id="255" name="Google Shape;255;g2fecc1e33d0_3_0"/>
          <p:cNvGrpSpPr/>
          <p:nvPr/>
        </p:nvGrpSpPr>
        <p:grpSpPr>
          <a:xfrm>
            <a:off x="1096860" y="3166437"/>
            <a:ext cx="3991231" cy="975775"/>
            <a:chOff x="1264094" y="3133550"/>
            <a:chExt cx="3991231" cy="975775"/>
          </a:xfrm>
        </p:grpSpPr>
        <p:pic>
          <p:nvPicPr>
            <p:cNvPr id="256" name="Google Shape;256;g2fecc1e33d0_3_0" descr="Screenshot of Zoom toolbar depicting the closed caption, interpretation, more, and end meeting buttons."/>
            <p:cNvPicPr preferRelativeResize="0"/>
            <p:nvPr/>
          </p:nvPicPr>
          <p:blipFill rotWithShape="1">
            <a:blip r:embed="rId3"/>
            <a:srcRect r="1806"/>
            <a:stretch>
              <a:fillRect/>
            </a:stretch>
          </p:blipFill>
          <p:spPr>
            <a:xfrm>
              <a:off x="1389450" y="3630075"/>
              <a:ext cx="3490150" cy="479250"/>
            </a:xfrm>
            <a:prstGeom prst="rect">
              <a:avLst/>
            </a:prstGeom>
            <a:noFill/>
            <a:ln>
              <a:noFill/>
            </a:ln>
          </p:spPr>
        </p:pic>
        <p:sp>
          <p:nvSpPr>
            <p:cNvPr id="257" name="Google Shape;257;g2fecc1e33d0_3_0"/>
            <p:cNvSpPr txBox="1"/>
            <p:nvPr/>
          </p:nvSpPr>
          <p:spPr>
            <a:xfrm>
              <a:off x="1264094" y="3133560"/>
              <a:ext cx="10593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panose="020B0604020202020204"/>
                <a:buNone/>
              </a:pPr>
              <a:r>
                <a:rPr lang="en-US"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Enable captions</a:t>
              </a:r>
              <a:endParaRPr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258" name="Google Shape;258;g2fecc1e33d0_3_0"/>
            <p:cNvSpPr txBox="1"/>
            <p:nvPr/>
          </p:nvSpPr>
          <p:spPr>
            <a:xfrm>
              <a:off x="2096227" y="3133560"/>
              <a:ext cx="13470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panose="020B0604020202020204"/>
                <a:buNone/>
              </a:pPr>
              <a:r>
                <a:rPr lang="en-US"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Enable interpretation</a:t>
              </a:r>
              <a:endParaRPr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259" name="Google Shape;259;g2fecc1e33d0_3_0"/>
            <p:cNvSpPr txBox="1"/>
            <p:nvPr/>
          </p:nvSpPr>
          <p:spPr>
            <a:xfrm>
              <a:off x="3466425" y="3133550"/>
              <a:ext cx="17889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panose="020B0604020202020204"/>
                <a:buNone/>
              </a:pPr>
              <a:r>
                <a:rPr lang="en-US"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Other settings and end meeting</a:t>
              </a:r>
              <a:endParaRPr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cxnSp>
          <p:nvCxnSpPr>
            <p:cNvPr id="260" name="Google Shape;260;g2fecc1e33d0_3_0"/>
            <p:cNvCxnSpPr/>
            <p:nvPr/>
          </p:nvCxnSpPr>
          <p:spPr>
            <a:xfrm>
              <a:off x="1833039" y="3444710"/>
              <a:ext cx="0" cy="164100"/>
            </a:xfrm>
            <a:prstGeom prst="straightConnector1">
              <a:avLst/>
            </a:prstGeom>
            <a:noFill/>
            <a:ln w="9525" cap="flat" cmpd="sng">
              <a:solidFill>
                <a:schemeClr val="dk2"/>
              </a:solidFill>
              <a:prstDash val="solid"/>
              <a:round/>
              <a:headEnd type="none" w="sm" len="sm"/>
              <a:tailEnd type="triangle" w="med" len="med"/>
            </a:ln>
          </p:spPr>
        </p:cxnSp>
        <p:cxnSp>
          <p:nvCxnSpPr>
            <p:cNvPr id="261" name="Google Shape;261;g2fecc1e33d0_3_0"/>
            <p:cNvCxnSpPr/>
            <p:nvPr/>
          </p:nvCxnSpPr>
          <p:spPr>
            <a:xfrm>
              <a:off x="2769684" y="3444710"/>
              <a:ext cx="0" cy="164100"/>
            </a:xfrm>
            <a:prstGeom prst="straightConnector1">
              <a:avLst/>
            </a:prstGeom>
            <a:noFill/>
            <a:ln w="9525" cap="flat" cmpd="sng">
              <a:solidFill>
                <a:schemeClr val="dk2"/>
              </a:solidFill>
              <a:prstDash val="solid"/>
              <a:round/>
              <a:headEnd type="none" w="sm" len="sm"/>
              <a:tailEnd type="triangle" w="med" len="med"/>
            </a:ln>
          </p:spPr>
        </p:cxnSp>
        <p:cxnSp>
          <p:nvCxnSpPr>
            <p:cNvPr id="262" name="Google Shape;262;g2fecc1e33d0_3_0"/>
            <p:cNvCxnSpPr/>
            <p:nvPr/>
          </p:nvCxnSpPr>
          <p:spPr>
            <a:xfrm flipH="1">
              <a:off x="3621017" y="3477829"/>
              <a:ext cx="147600" cy="141000"/>
            </a:xfrm>
            <a:prstGeom prst="straightConnector1">
              <a:avLst/>
            </a:prstGeom>
            <a:noFill/>
            <a:ln w="9525" cap="flat" cmpd="sng">
              <a:solidFill>
                <a:schemeClr val="dk2"/>
              </a:solidFill>
              <a:prstDash val="solid"/>
              <a:round/>
              <a:headEnd type="none" w="sm" len="sm"/>
              <a:tailEnd type="triangle" w="med" len="med"/>
            </a:ln>
          </p:spPr>
        </p:cxnSp>
        <p:cxnSp>
          <p:nvCxnSpPr>
            <p:cNvPr id="263" name="Google Shape;263;g2fecc1e33d0_3_0"/>
            <p:cNvCxnSpPr/>
            <p:nvPr/>
          </p:nvCxnSpPr>
          <p:spPr>
            <a:xfrm>
              <a:off x="4759910" y="3444710"/>
              <a:ext cx="0" cy="164100"/>
            </a:xfrm>
            <a:prstGeom prst="straightConnector1">
              <a:avLst/>
            </a:prstGeom>
            <a:noFill/>
            <a:ln w="9525" cap="flat" cmpd="sng">
              <a:solidFill>
                <a:schemeClr val="dk2"/>
              </a:solidFill>
              <a:prstDash val="solid"/>
              <a:round/>
              <a:headEnd type="none" w="sm" len="sm"/>
              <a:tailEnd type="triangle" w="med" len="med"/>
            </a:ln>
          </p:spPr>
        </p:cxnSp>
      </p:grpSp>
      <p:sp>
        <p:nvSpPr>
          <p:cNvPr id="264" name="Google Shape;264;g2fecc1e33d0_3_0"/>
          <p:cNvSpPr txBox="1"/>
          <p:nvPr/>
        </p:nvSpPr>
        <p:spPr>
          <a:xfrm>
            <a:off x="6187425" y="1113448"/>
            <a:ext cx="5443500" cy="4443730"/>
          </a:xfrm>
          <a:prstGeom prst="rect">
            <a:avLst/>
          </a:prstGeom>
          <a:noFill/>
          <a:ln>
            <a:noFill/>
          </a:ln>
        </p:spPr>
        <p:txBody>
          <a:bodyPr spcFirstLastPara="1" wrap="square" lIns="91425" tIns="91425" rIns="91425" bIns="91425" anchor="t" anchorCtr="0">
            <a:spAutoFit/>
          </a:bodyPr>
          <a:lstStyle/>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7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Estamos grabando: evite compartir información </a:t>
            </a:r>
            <a:r>
              <a:rPr lang="" altLang="en-US" sz="17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médica</a:t>
            </a:r>
            <a:r>
              <a:rPr lang="en-US" sz="17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 protegida</a:t>
            </a:r>
            <a:endParaRPr sz="17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7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Accesibilidad: La interpretación en español está disponible mediante la barra de herramientas que aparece en la parte inferior de la pantalla</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0" algn="l" rtl="0">
              <a:lnSpc>
                <a:spcPct val="115000"/>
              </a:lnSpc>
              <a:spcBef>
                <a:spcPts val="0"/>
              </a:spcBef>
              <a:spcAft>
                <a:spcPts val="0"/>
              </a:spcAft>
              <a:buClr>
                <a:srgbClr val="000000"/>
              </a:buClr>
              <a:buSzPts val="1800"/>
              <a:buFont typeface="Arial" panose="020B0604020202020204"/>
              <a:buNone/>
            </a:pP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0" algn="l" rtl="0">
              <a:lnSpc>
                <a:spcPct val="115000"/>
              </a:lnSpc>
              <a:spcBef>
                <a:spcPts val="0"/>
              </a:spcBef>
              <a:spcAft>
                <a:spcPts val="0"/>
              </a:spcAft>
              <a:buClr>
                <a:srgbClr val="000000"/>
              </a:buClr>
              <a:buSzPts val="1800"/>
              <a:buFont typeface="Arial" panose="020B0604020202020204"/>
              <a:buNone/>
            </a:pP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0" algn="l" rtl="0">
              <a:lnSpc>
                <a:spcPct val="115000"/>
              </a:lnSpc>
              <a:spcBef>
                <a:spcPts val="0"/>
              </a:spcBef>
              <a:spcAft>
                <a:spcPts val="0"/>
              </a:spcAft>
              <a:buClr>
                <a:srgbClr val="000000"/>
              </a:buClr>
              <a:buSzPts val="1800"/>
              <a:buFont typeface="Arial" panose="020B0604020202020204"/>
              <a:buNone/>
            </a:pP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7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Los asistentes estarán silenciados durante la presentación</a:t>
            </a:r>
            <a:endParaRPr sz="17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7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Utilice la función de preguntas y respuestas para hacer preguntas</a:t>
            </a:r>
            <a:endParaRPr sz="17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7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Los materiales se distribuirán después de la reunión</a:t>
            </a:r>
            <a:endParaRPr sz="17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pic>
        <p:nvPicPr>
          <p:cNvPr id="265" name="Google Shape;265;g2fecc1e33d0_3_0"/>
          <p:cNvPicPr preferRelativeResize="0"/>
          <p:nvPr/>
        </p:nvPicPr>
        <p:blipFill rotWithShape="1">
          <a:blip r:embed="rId4"/>
          <a:srcRect/>
          <a:stretch>
            <a:fillRect/>
          </a:stretch>
        </p:blipFill>
        <p:spPr>
          <a:xfrm>
            <a:off x="7215466" y="2957691"/>
            <a:ext cx="2122912" cy="73179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g308098ffd8d_0_77"/>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lang="en-US"/>
          </a:p>
        </p:txBody>
      </p:sp>
      <p:sp>
        <p:nvSpPr>
          <p:cNvPr id="381" name="Google Shape;381;g308098ffd8d_0_77"/>
          <p:cNvSpPr txBox="1">
            <a:spLocks noGrp="1"/>
          </p:cNvSpPr>
          <p:nvPr>
            <p:ph type="title"/>
          </p:nvPr>
        </p:nvSpPr>
        <p:spPr>
          <a:xfrm>
            <a:off x="838200" y="261080"/>
            <a:ext cx="10515600" cy="61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spc="-5" dirty="0">
                <a:sym typeface="+mn-ea"/>
              </a:rPr>
              <a:t>Recomendaciones</a:t>
            </a:r>
            <a:endParaRPr lang="en-US"/>
          </a:p>
        </p:txBody>
      </p:sp>
      <p:sp>
        <p:nvSpPr>
          <p:cNvPr id="382" name="Google Shape;382;g308098ffd8d_0_77"/>
          <p:cNvSpPr txBox="1"/>
          <p:nvPr/>
        </p:nvSpPr>
        <p:spPr>
          <a:xfrm>
            <a:off x="1140800" y="2232475"/>
            <a:ext cx="2999100" cy="315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aphicFrame>
        <p:nvGraphicFramePr>
          <p:cNvPr id="383" name="Google Shape;383;g308098ffd8d_0_77"/>
          <p:cNvGraphicFramePr/>
          <p:nvPr/>
        </p:nvGraphicFramePr>
        <p:xfrm>
          <a:off x="1488050" y="744413"/>
          <a:ext cx="9706425" cy="5697407"/>
        </p:xfrm>
        <a:graphic>
          <a:graphicData uri="http://schemas.openxmlformats.org/drawingml/2006/table">
            <a:tbl>
              <a:tblPr>
                <a:noFill/>
                <a:tableStyleId>{1728CC46-5372-418D-A9A4-85418D6DF94E}</a:tableStyleId>
              </a:tblPr>
              <a:tblGrid>
                <a:gridCol w="2308400">
                  <a:extLst>
                    <a:ext uri="{9D8B030D-6E8A-4147-A177-3AD203B41FA5}">
                      <a16:colId xmlns:a16="http://schemas.microsoft.com/office/drawing/2014/main" val="20000"/>
                    </a:ext>
                  </a:extLst>
                </a:gridCol>
                <a:gridCol w="4575625">
                  <a:extLst>
                    <a:ext uri="{9D8B030D-6E8A-4147-A177-3AD203B41FA5}">
                      <a16:colId xmlns:a16="http://schemas.microsoft.com/office/drawing/2014/main" val="20001"/>
                    </a:ext>
                  </a:extLst>
                </a:gridCol>
                <a:gridCol w="2822400">
                  <a:extLst>
                    <a:ext uri="{9D8B030D-6E8A-4147-A177-3AD203B41FA5}">
                      <a16:colId xmlns:a16="http://schemas.microsoft.com/office/drawing/2014/main" val="20002"/>
                    </a:ext>
                  </a:extLst>
                </a:gridCol>
              </a:tblGrid>
              <a:tr h="303600">
                <a:tc>
                  <a:txBody>
                    <a:bodyPr/>
                    <a:lstStyle/>
                    <a:p>
                      <a:pPr marL="69215">
                        <a:lnSpc>
                          <a:spcPct val="100000"/>
                        </a:lnSpc>
                        <a:spcBef>
                          <a:spcPts val="460"/>
                        </a:spcBef>
                      </a:pPr>
                      <a:r>
                        <a:rPr sz="1200" b="1" spc="-5" dirty="0">
                          <a:latin typeface="Trebuchet MS" panose="020B0603020202020204"/>
                          <a:cs typeface="Trebuchet MS" panose="020B0603020202020204"/>
                        </a:rPr>
                        <a:t>Grupo</a:t>
                      </a:r>
                      <a:r>
                        <a:rPr sz="1200" b="1" spc="-25" dirty="0">
                          <a:latin typeface="Trebuchet MS" panose="020B0603020202020204"/>
                          <a:cs typeface="Trebuchet MS" panose="020B0603020202020204"/>
                        </a:rPr>
                        <a:t> </a:t>
                      </a:r>
                      <a:r>
                        <a:rPr sz="1200" b="1" spc="-5" dirty="0">
                          <a:latin typeface="Trebuchet MS" panose="020B0603020202020204"/>
                          <a:cs typeface="Trebuchet MS" panose="020B0603020202020204"/>
                        </a:rPr>
                        <a:t>de</a:t>
                      </a:r>
                      <a:r>
                        <a:rPr sz="1200" b="1" spc="-30" dirty="0">
                          <a:latin typeface="Trebuchet MS" panose="020B0603020202020204"/>
                          <a:cs typeface="Trebuchet MS" panose="020B0603020202020204"/>
                        </a:rPr>
                        <a:t> </a:t>
                      </a:r>
                      <a:r>
                        <a:rPr sz="1200" b="1" spc="-5" dirty="0">
                          <a:latin typeface="Trebuchet MS" panose="020B0603020202020204"/>
                          <a:cs typeface="Trebuchet MS" panose="020B0603020202020204"/>
                        </a:rPr>
                        <a:t>trabajo</a:t>
                      </a:r>
                      <a:endParaRPr sz="1200">
                        <a:latin typeface="Trebuchet MS" panose="020B0603020202020204"/>
                        <a:cs typeface="Trebuchet MS" panose="020B0603020202020204"/>
                      </a:endParaRPr>
                    </a:p>
                  </a:txBody>
                  <a:tcPr marL="0" marR="0" marT="58419" marB="0">
                    <a:lnB w="12700" cap="flat" cmpd="sng">
                      <a:solidFill>
                        <a:srgbClr val="000000"/>
                      </a:solidFill>
                      <a:prstDash val="solid"/>
                      <a:round/>
                      <a:headEnd type="none" w="sm" len="sm"/>
                      <a:tailEnd type="none" w="sm" len="sm"/>
                    </a:lnB>
                    <a:solidFill>
                      <a:srgbClr val="B7B7B7"/>
                    </a:solidFill>
                  </a:tcPr>
                </a:tc>
                <a:tc>
                  <a:txBody>
                    <a:bodyPr/>
                    <a:lstStyle/>
                    <a:p>
                      <a:pPr marL="69850">
                        <a:lnSpc>
                          <a:spcPct val="100000"/>
                        </a:lnSpc>
                        <a:spcBef>
                          <a:spcPts val="460"/>
                        </a:spcBef>
                      </a:pPr>
                      <a:r>
                        <a:rPr sz="1200" b="1" spc="-5" dirty="0">
                          <a:latin typeface="Trebuchet MS" panose="020B0603020202020204"/>
                          <a:cs typeface="Trebuchet MS" panose="020B0603020202020204"/>
                        </a:rPr>
                        <a:t>Recomendaciones</a:t>
                      </a:r>
                      <a:endParaRPr sz="1200">
                        <a:latin typeface="Trebuchet MS" panose="020B0603020202020204"/>
                        <a:cs typeface="Trebuchet MS" panose="020B0603020202020204"/>
                      </a:endParaRPr>
                    </a:p>
                  </a:txBody>
                  <a:tcPr marL="0" marR="0" marT="58419" marB="0">
                    <a:lnB w="12700" cap="flat" cmpd="sng">
                      <a:solidFill>
                        <a:srgbClr val="000000"/>
                      </a:solidFill>
                      <a:prstDash val="solid"/>
                      <a:round/>
                      <a:headEnd type="none" w="sm" len="sm"/>
                      <a:tailEnd type="none" w="sm" len="sm"/>
                    </a:lnB>
                    <a:solidFill>
                      <a:srgbClr val="B7B7B7"/>
                    </a:solidFill>
                  </a:tcPr>
                </a:tc>
                <a:tc>
                  <a:txBody>
                    <a:bodyPr/>
                    <a:lstStyle/>
                    <a:p>
                      <a:pPr marL="70485">
                        <a:lnSpc>
                          <a:spcPct val="100000"/>
                        </a:lnSpc>
                        <a:spcBef>
                          <a:spcPts val="460"/>
                        </a:spcBef>
                      </a:pPr>
                      <a:r>
                        <a:rPr sz="1200" b="1" spc="-5" dirty="0">
                          <a:latin typeface="Trebuchet MS" panose="020B0603020202020204"/>
                          <a:cs typeface="Trebuchet MS" panose="020B0603020202020204"/>
                        </a:rPr>
                        <a:t>Compatibilidad</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con</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HCPF (s</a:t>
                      </a:r>
                      <a:r>
                        <a:rPr sz="1200" b="1" spc="-5" dirty="0">
                          <a:latin typeface="Times New Roman" panose="02020603050405020304"/>
                          <a:cs typeface="Times New Roman" panose="02020603050405020304"/>
                        </a:rPr>
                        <a:t>í</a:t>
                      </a:r>
                      <a:r>
                        <a:rPr sz="1200" b="1" spc="-5" dirty="0">
                          <a:latin typeface="Trebuchet MS" panose="020B0603020202020204"/>
                          <a:cs typeface="Trebuchet MS" panose="020B0603020202020204"/>
                        </a:rPr>
                        <a:t>/no)</a:t>
                      </a:r>
                      <a:endParaRPr sz="1200">
                        <a:latin typeface="Trebuchet MS" panose="020B0603020202020204"/>
                        <a:cs typeface="Trebuchet MS" panose="020B0603020202020204"/>
                      </a:endParaRPr>
                    </a:p>
                  </a:txBody>
                  <a:tcPr marL="0" marR="0" marT="58419" marB="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716725">
                <a:tc>
                  <a:txBody>
                    <a:bodyPr/>
                    <a:lstStyle/>
                    <a:p>
                      <a:pPr marL="69215">
                        <a:lnSpc>
                          <a:spcPct val="100000"/>
                        </a:lnSpc>
                        <a:spcBef>
                          <a:spcPts val="450"/>
                        </a:spcBef>
                      </a:pPr>
                      <a:r>
                        <a:rPr sz="1400" dirty="0">
                          <a:solidFill>
                            <a:srgbClr val="FFFFFF"/>
                          </a:solidFill>
                          <a:latin typeface="Times New Roman" panose="02020603050405020304"/>
                          <a:cs typeface="Times New Roman" panose="02020603050405020304"/>
                        </a:rPr>
                        <a:t>Salud</a:t>
                      </a:r>
                      <a:r>
                        <a:rPr sz="1400" spc="-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del comportamiento</a:t>
                      </a:r>
                      <a:endParaRPr sz="1400">
                        <a:latin typeface="Times New Roman" panose="02020603050405020304"/>
                        <a:cs typeface="Times New Roman" panose="02020603050405020304"/>
                      </a:endParaRPr>
                    </a:p>
                  </a:txBody>
                  <a:tcPr marL="0" marR="0" marT="571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850" marR="63500">
                        <a:lnSpc>
                          <a:spcPts val="1670"/>
                        </a:lnSpc>
                        <a:spcBef>
                          <a:spcPts val="515"/>
                        </a:spcBef>
                      </a:pPr>
                      <a:r>
                        <a:rPr sz="1400" spc="-5" dirty="0">
                          <a:solidFill>
                            <a:srgbClr val="FFFFFF"/>
                          </a:solidFill>
                          <a:latin typeface="Times New Roman" panose="02020603050405020304"/>
                          <a:cs typeface="Times New Roman" panose="02020603050405020304"/>
                        </a:rPr>
                        <a:t>Proporcionar </a:t>
                      </a:r>
                      <a:r>
                        <a:rPr sz="1400" spc="5" dirty="0">
                          <a:solidFill>
                            <a:srgbClr val="FFFFFF"/>
                          </a:solidFill>
                          <a:latin typeface="Times New Roman" panose="02020603050405020304"/>
                          <a:cs typeface="Times New Roman" panose="02020603050405020304"/>
                        </a:rPr>
                        <a:t>un </a:t>
                      </a:r>
                      <a:r>
                        <a:rPr sz="1400" spc="-5" dirty="0">
                          <a:solidFill>
                            <a:srgbClr val="FFFFFF"/>
                          </a:solidFill>
                          <a:latin typeface="Times New Roman" panose="02020603050405020304"/>
                          <a:cs typeface="Times New Roman" panose="02020603050405020304"/>
                        </a:rPr>
                        <a:t>nivel </a:t>
                      </a:r>
                      <a:r>
                        <a:rPr sz="1400" dirty="0">
                          <a:solidFill>
                            <a:srgbClr val="FFFFFF"/>
                          </a:solidFill>
                          <a:latin typeface="Times New Roman" panose="02020603050405020304"/>
                          <a:cs typeface="Times New Roman" panose="02020603050405020304"/>
                        </a:rPr>
                        <a:t>más </a:t>
                      </a:r>
                      <a:r>
                        <a:rPr sz="1400" spc="-5" dirty="0">
                          <a:solidFill>
                            <a:srgbClr val="FFFFFF"/>
                          </a:solidFill>
                          <a:latin typeface="Times New Roman" panose="02020603050405020304"/>
                          <a:cs typeface="Times New Roman" panose="02020603050405020304"/>
                        </a:rPr>
                        <a:t>ligero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coordinación </a:t>
                      </a:r>
                      <a:r>
                        <a:rPr sz="1400" dirty="0">
                          <a:solidFill>
                            <a:srgbClr val="FFFFFF"/>
                          </a:solidFill>
                          <a:latin typeface="Times New Roman" panose="02020603050405020304"/>
                          <a:cs typeface="Times New Roman" panose="02020603050405020304"/>
                        </a:rPr>
                        <a:t>de la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a:t>
                      </a:r>
                      <a:r>
                        <a:rPr sz="1400" spc="35" dirty="0">
                          <a:solidFill>
                            <a:srgbClr val="FFFFFF"/>
                          </a:solidFill>
                          <a:latin typeface="Times New Roman" panose="02020603050405020304"/>
                          <a:cs typeface="Times New Roman" panose="02020603050405020304"/>
                        </a:rPr>
                        <a:t> </a:t>
                      </a:r>
                      <a:r>
                        <a:rPr lang="" sz="1400" spc="35" dirty="0">
                          <a:solidFill>
                            <a:srgbClr val="FFFFFF"/>
                          </a:solidFill>
                          <a:latin typeface="Times New Roman" panose="02020603050405020304"/>
                          <a:cs typeface="Times New Roman" panose="02020603050405020304"/>
                        </a:rPr>
                        <a:t>médica </a:t>
                      </a:r>
                      <a:r>
                        <a:rPr sz="1400" dirty="0">
                          <a:solidFill>
                            <a:srgbClr val="FFFFFF"/>
                          </a:solidFill>
                          <a:latin typeface="Times New Roman" panose="02020603050405020304"/>
                          <a:cs typeface="Times New Roman" panose="02020603050405020304"/>
                        </a:rPr>
                        <a:t>a</a:t>
                      </a:r>
                      <a:r>
                        <a:rPr sz="1400" spc="4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más</a:t>
                      </a:r>
                      <a:r>
                        <a:rPr sz="1400" spc="4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personas,</a:t>
                      </a:r>
                      <a:r>
                        <a:rPr sz="1400" spc="4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para</a:t>
                      </a:r>
                      <a:r>
                        <a:rPr sz="1400" spc="4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que</a:t>
                      </a:r>
                      <a:r>
                        <a:rPr sz="1400" spc="3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puedan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obtener ayuda para </a:t>
                      </a:r>
                      <a:r>
                        <a:rPr sz="1400" dirty="0">
                          <a:solidFill>
                            <a:srgbClr val="FFFFFF"/>
                          </a:solidFill>
                          <a:latin typeface="Times New Roman" panose="02020603050405020304"/>
                          <a:cs typeface="Times New Roman" panose="02020603050405020304"/>
                        </a:rPr>
                        <a:t>navegar por el </a:t>
                      </a:r>
                      <a:r>
                        <a:rPr sz="1400" spc="-5" dirty="0">
                          <a:solidFill>
                            <a:srgbClr val="FFFFFF"/>
                          </a:solidFill>
                          <a:latin typeface="Times New Roman" panose="02020603050405020304"/>
                          <a:cs typeface="Times New Roman" panose="02020603050405020304"/>
                        </a:rPr>
                        <a:t>sistema </a:t>
                      </a:r>
                      <a:r>
                        <a:rPr sz="1400" dirty="0">
                          <a:solidFill>
                            <a:srgbClr val="FFFFFF"/>
                          </a:solidFill>
                          <a:latin typeface="Times New Roman" panose="02020603050405020304"/>
                          <a:cs typeface="Times New Roman" panose="02020603050405020304"/>
                        </a:rPr>
                        <a:t>antes de que </a:t>
                      </a:r>
                      <a:r>
                        <a:rPr sz="1400" spc="-5" dirty="0">
                          <a:solidFill>
                            <a:srgbClr val="FFFFFF"/>
                          </a:solidFill>
                          <a:latin typeface="Times New Roman" panose="02020603050405020304"/>
                          <a:cs typeface="Times New Roman" panose="02020603050405020304"/>
                        </a:rPr>
                        <a:t>tengan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necesidades</a:t>
                      </a:r>
                      <a:r>
                        <a:rPr sz="1400" spc="-15" dirty="0">
                          <a:solidFill>
                            <a:srgbClr val="FFFFFF"/>
                          </a:solidFill>
                          <a:latin typeface="Times New Roman" panose="02020603050405020304"/>
                          <a:cs typeface="Times New Roman" panose="02020603050405020304"/>
                        </a:rPr>
                        <a:t> </a:t>
                      </a:r>
                      <a:r>
                        <a:rPr lang="" sz="1400" spc="-15" dirty="0">
                          <a:solidFill>
                            <a:srgbClr val="FFFFFF"/>
                          </a:solidFill>
                          <a:latin typeface="Times New Roman" panose="02020603050405020304"/>
                          <a:cs typeface="Times New Roman" panose="02020603050405020304"/>
                        </a:rPr>
                        <a:t>grave</a:t>
                      </a:r>
                      <a:r>
                        <a:rPr sz="1400" spc="-5" dirty="0">
                          <a:solidFill>
                            <a:srgbClr val="FFFFFF"/>
                          </a:solidFill>
                          <a:latin typeface="Times New Roman" panose="02020603050405020304"/>
                          <a:cs typeface="Times New Roman" panose="02020603050405020304"/>
                        </a:rPr>
                        <a:t>s.</a:t>
                      </a:r>
                      <a:endParaRPr sz="1400">
                        <a:latin typeface="Times New Roman" panose="02020603050405020304"/>
                        <a:cs typeface="Times New Roman" panose="02020603050405020304"/>
                      </a:endParaRPr>
                    </a:p>
                  </a:txBody>
                  <a:tcPr marL="0" marR="0" marT="6540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0485" marR="259715">
                        <a:lnSpc>
                          <a:spcPct val="99000"/>
                        </a:lnSpc>
                        <a:spcBef>
                          <a:spcPts val="460"/>
                        </a:spcBef>
                      </a:pPr>
                      <a:r>
                        <a:rPr sz="1400" spc="-10" dirty="0">
                          <a:solidFill>
                            <a:srgbClr val="FFFFFF"/>
                          </a:solidFill>
                          <a:latin typeface="Times New Roman" panose="02020603050405020304"/>
                          <a:cs typeface="Times New Roman" panose="02020603050405020304"/>
                        </a:rPr>
                        <a:t>Sí</a:t>
                      </a:r>
                      <a:r>
                        <a:rPr lang="" sz="1400" spc="-10" dirty="0">
                          <a:solidFill>
                            <a:srgbClr val="FFFFFF"/>
                          </a:solidFill>
                          <a:latin typeface="Times New Roman" panose="02020603050405020304"/>
                          <a:cs typeface="Times New Roman" panose="02020603050405020304"/>
                        </a:rPr>
                        <a:t>,</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Niveles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coordinación </a:t>
                      </a:r>
                      <a:r>
                        <a:rPr sz="1400" dirty="0">
                          <a:solidFill>
                            <a:srgbClr val="FFFFFF"/>
                          </a:solidFill>
                          <a:latin typeface="Times New Roman" panose="02020603050405020304"/>
                          <a:cs typeface="Times New Roman" panose="02020603050405020304"/>
                        </a:rPr>
                        <a:t>de la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 </a:t>
                      </a:r>
                      <a:r>
                        <a:rPr sz="1400" dirty="0">
                          <a:solidFill>
                            <a:srgbClr val="FFFFFF"/>
                          </a:solidFill>
                          <a:latin typeface="Times New Roman" panose="02020603050405020304"/>
                          <a:cs typeface="Times New Roman" panose="02020603050405020304"/>
                        </a:rPr>
                        <a:t>de la </a:t>
                      </a:r>
                      <a:r>
                        <a:rPr sz="1400" spc="-5" dirty="0">
                          <a:solidFill>
                            <a:srgbClr val="FFFFFF"/>
                          </a:solidFill>
                          <a:latin typeface="Times New Roman" panose="02020603050405020304"/>
                          <a:cs typeface="Times New Roman" panose="02020603050405020304"/>
                        </a:rPr>
                        <a:t>Entidad Regional </a:t>
                      </a:r>
                      <a:r>
                        <a:rPr sz="1400" dirty="0">
                          <a:solidFill>
                            <a:srgbClr val="FFFFFF"/>
                          </a:solidFill>
                          <a:latin typeface="Times New Roman" panose="02020603050405020304"/>
                          <a:cs typeface="Times New Roman" panose="02020603050405020304"/>
                        </a:rPr>
                        <a:t>de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Acceso Responsable (RAE) </a:t>
                      </a:r>
                      <a:r>
                        <a:rPr sz="1400" dirty="0">
                          <a:solidFill>
                            <a:srgbClr val="FFFFFF"/>
                          </a:solidFill>
                          <a:latin typeface="Times New Roman" panose="02020603050405020304"/>
                          <a:cs typeface="Times New Roman" panose="02020603050405020304"/>
                        </a:rPr>
                        <a:t>en </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proceso </a:t>
                      </a:r>
                      <a:r>
                        <a:rPr sz="1400" spc="-5" dirty="0">
                          <a:solidFill>
                            <a:srgbClr val="FFFFFF"/>
                          </a:solidFill>
                          <a:latin typeface="Times New Roman" panose="02020603050405020304"/>
                          <a:cs typeface="Times New Roman" panose="02020603050405020304"/>
                        </a:rPr>
                        <a:t>(consulte </a:t>
                      </a:r>
                      <a:r>
                        <a:rPr sz="1400" dirty="0">
                          <a:solidFill>
                            <a:srgbClr val="FFFFFF"/>
                          </a:solidFill>
                          <a:latin typeface="Times New Roman" panose="02020603050405020304"/>
                          <a:cs typeface="Times New Roman" panose="02020603050405020304"/>
                        </a:rPr>
                        <a:t>el </a:t>
                      </a:r>
                      <a:r>
                        <a:rPr sz="1400" spc="-5" dirty="0">
                          <a:solidFill>
                            <a:srgbClr val="FFFFFF"/>
                          </a:solidFill>
                          <a:latin typeface="Times New Roman" panose="02020603050405020304"/>
                          <a:cs typeface="Times New Roman" panose="02020603050405020304"/>
                        </a:rPr>
                        <a:t>Nivel </a:t>
                      </a:r>
                      <a:r>
                        <a:rPr sz="1400" dirty="0">
                          <a:solidFill>
                            <a:srgbClr val="FFFFFF"/>
                          </a:solidFill>
                          <a:latin typeface="Times New Roman" panose="02020603050405020304"/>
                          <a:cs typeface="Times New Roman" panose="02020603050405020304"/>
                        </a:rPr>
                        <a:t>1 </a:t>
                      </a:r>
                      <a:r>
                        <a:rPr sz="1400" spc="-5" dirty="0">
                          <a:solidFill>
                            <a:srgbClr val="FFFFFF"/>
                          </a:solidFill>
                          <a:latin typeface="Times New Roman" panose="02020603050405020304"/>
                          <a:cs typeface="Times New Roman" panose="02020603050405020304"/>
                        </a:rPr>
                        <a:t>para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obtener </a:t>
                      </a:r>
                      <a:r>
                        <a:rPr sz="1400" spc="5" dirty="0">
                          <a:solidFill>
                            <a:srgbClr val="FFFFFF"/>
                          </a:solidFill>
                          <a:latin typeface="Times New Roman" panose="02020603050405020304"/>
                          <a:cs typeface="Times New Roman" panose="02020603050405020304"/>
                        </a:rPr>
                        <a:t>un </a:t>
                      </a:r>
                      <a:r>
                        <a:rPr sz="1400" spc="-5" dirty="0">
                          <a:solidFill>
                            <a:srgbClr val="FFFFFF"/>
                          </a:solidFill>
                          <a:latin typeface="Times New Roman" panose="02020603050405020304"/>
                          <a:cs typeface="Times New Roman" panose="02020603050405020304"/>
                        </a:rPr>
                        <a:t>nivel más ligero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coordinación de </a:t>
                      </a:r>
                      <a:r>
                        <a:rPr sz="1400" dirty="0">
                          <a:solidFill>
                            <a:srgbClr val="FFFFFF"/>
                          </a:solidFill>
                          <a:latin typeface="Times New Roman" panose="02020603050405020304"/>
                          <a:cs typeface="Times New Roman" panose="02020603050405020304"/>
                        </a:rPr>
                        <a:t>la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702625">
                <a:tc>
                  <a:txBody>
                    <a:bodyPr/>
                    <a:lstStyle/>
                    <a:p>
                      <a:pPr marL="69215">
                        <a:lnSpc>
                          <a:spcPct val="100000"/>
                        </a:lnSpc>
                        <a:spcBef>
                          <a:spcPts val="450"/>
                        </a:spcBef>
                      </a:pPr>
                      <a:r>
                        <a:rPr sz="1400" dirty="0">
                          <a:solidFill>
                            <a:srgbClr val="FFFFFF"/>
                          </a:solidFill>
                          <a:latin typeface="Times New Roman" panose="02020603050405020304"/>
                          <a:cs typeface="Times New Roman" panose="02020603050405020304"/>
                        </a:rPr>
                        <a:t>Salud</a:t>
                      </a:r>
                      <a:r>
                        <a:rPr sz="1400" spc="-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del comportamiento</a:t>
                      </a:r>
                      <a:endParaRPr sz="1400">
                        <a:latin typeface="Times New Roman" panose="02020603050405020304"/>
                        <a:cs typeface="Times New Roman" panose="02020603050405020304"/>
                      </a:endParaRPr>
                    </a:p>
                  </a:txBody>
                  <a:tcPr marL="0" marR="0" marT="571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850" marR="260350">
                        <a:lnSpc>
                          <a:spcPct val="99000"/>
                        </a:lnSpc>
                        <a:spcBef>
                          <a:spcPts val="460"/>
                        </a:spcBef>
                      </a:pPr>
                      <a:r>
                        <a:rPr sz="1400" spc="-5" dirty="0">
                          <a:solidFill>
                            <a:srgbClr val="FFFFFF"/>
                          </a:solidFill>
                          <a:latin typeface="Times New Roman" panose="02020603050405020304"/>
                          <a:cs typeface="Times New Roman" panose="02020603050405020304"/>
                        </a:rPr>
                        <a:t>Proporcionar</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capacitación/información</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integral</a:t>
                      </a:r>
                      <a:r>
                        <a:rPr sz="1400" spc="2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sobre</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salud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del comportamiento para </a:t>
                      </a:r>
                      <a:r>
                        <a:rPr sz="1400" dirty="0">
                          <a:solidFill>
                            <a:srgbClr val="FFFFFF"/>
                          </a:solidFill>
                          <a:latin typeface="Times New Roman" panose="02020603050405020304"/>
                          <a:cs typeface="Times New Roman" panose="02020603050405020304"/>
                        </a:rPr>
                        <a:t>que los </a:t>
                      </a:r>
                      <a:r>
                        <a:rPr sz="1400" spc="-5" dirty="0">
                          <a:solidFill>
                            <a:srgbClr val="FFFFFF"/>
                          </a:solidFill>
                          <a:latin typeface="Times New Roman" panose="02020603050405020304"/>
                          <a:cs typeface="Times New Roman" panose="02020603050405020304"/>
                        </a:rPr>
                        <a:t>pacientes </a:t>
                      </a:r>
                      <a:r>
                        <a:rPr sz="1400" dirty="0">
                          <a:solidFill>
                            <a:srgbClr val="FFFFFF"/>
                          </a:solidFill>
                          <a:latin typeface="Times New Roman" panose="02020603050405020304"/>
                          <a:cs typeface="Times New Roman" panose="02020603050405020304"/>
                        </a:rPr>
                        <a:t>sepan qué </a:t>
                      </a:r>
                      <a:r>
                        <a:rPr sz="1400" spc="-5" dirty="0">
                          <a:solidFill>
                            <a:srgbClr val="FFFFFF"/>
                          </a:solidFill>
                          <a:latin typeface="Times New Roman" panose="02020603050405020304"/>
                          <a:cs typeface="Times New Roman" panose="02020603050405020304"/>
                        </a:rPr>
                        <a:t>esperar </a:t>
                      </a:r>
                      <a:r>
                        <a:rPr sz="1400" dirty="0">
                          <a:solidFill>
                            <a:srgbClr val="FFFFFF"/>
                          </a:solidFill>
                          <a:latin typeface="Times New Roman" panose="02020603050405020304"/>
                          <a:cs typeface="Times New Roman" panose="02020603050405020304"/>
                        </a:rPr>
                        <a:t>y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naveguen </a:t>
                      </a:r>
                      <a:r>
                        <a:rPr sz="1400" dirty="0">
                          <a:solidFill>
                            <a:srgbClr val="FFFFFF"/>
                          </a:solidFill>
                          <a:latin typeface="Times New Roman" panose="02020603050405020304"/>
                          <a:cs typeface="Times New Roman" panose="02020603050405020304"/>
                        </a:rPr>
                        <a:t>por el </a:t>
                      </a:r>
                      <a:r>
                        <a:rPr sz="1400" spc="-5" dirty="0">
                          <a:solidFill>
                            <a:srgbClr val="FFFFFF"/>
                          </a:solidFill>
                          <a:latin typeface="Times New Roman" panose="02020603050405020304"/>
                          <a:cs typeface="Times New Roman" panose="02020603050405020304"/>
                        </a:rPr>
                        <a:t>sistema de </a:t>
                      </a:r>
                      <a:r>
                        <a:rPr sz="1400" dirty="0">
                          <a:solidFill>
                            <a:srgbClr val="FFFFFF"/>
                          </a:solidFill>
                          <a:latin typeface="Times New Roman" panose="02020603050405020304"/>
                          <a:cs typeface="Times New Roman" panose="02020603050405020304"/>
                        </a:rPr>
                        <a:t>manera efectiva. Para </a:t>
                      </a:r>
                      <a:r>
                        <a:rPr sz="1400" spc="-5" dirty="0">
                          <a:solidFill>
                            <a:srgbClr val="FFFFFF"/>
                          </a:solidFill>
                          <a:latin typeface="Times New Roman" panose="02020603050405020304"/>
                          <a:cs typeface="Times New Roman" panose="02020603050405020304"/>
                        </a:rPr>
                        <a:t>respaldar </a:t>
                      </a:r>
                      <a:r>
                        <a:rPr sz="1400" dirty="0">
                          <a:solidFill>
                            <a:srgbClr val="FFFFFF"/>
                          </a:solidFill>
                          <a:latin typeface="Times New Roman" panose="02020603050405020304"/>
                          <a:cs typeface="Times New Roman" panose="02020603050405020304"/>
                        </a:rPr>
                        <a:t>los esfuerzos de </a:t>
                      </a:r>
                      <a:r>
                        <a:rPr sz="1400" spc="-5" dirty="0">
                          <a:solidFill>
                            <a:srgbClr val="FFFFFF"/>
                          </a:solidFill>
                          <a:latin typeface="Times New Roman" panose="02020603050405020304"/>
                          <a:cs typeface="Times New Roman" panose="02020603050405020304"/>
                        </a:rPr>
                        <a:t>mejora continu</a:t>
                      </a:r>
                      <a:r>
                        <a:rPr lang="" sz="1400" spc="-5" dirty="0">
                          <a:solidFill>
                            <a:srgbClr val="FFFFFF"/>
                          </a:solidFill>
                          <a:latin typeface="Times New Roman" panose="02020603050405020304"/>
                          <a:cs typeface="Times New Roman" panose="02020603050405020304"/>
                        </a:rPr>
                        <a:t>e</a:t>
                      </a:r>
                      <a:r>
                        <a:rPr sz="1400" spc="-5" dirty="0">
                          <a:solidFill>
                            <a:srgbClr val="FFFFFF"/>
                          </a:solidFill>
                          <a:latin typeface="Times New Roman" panose="02020603050405020304"/>
                          <a:cs typeface="Times New Roman" panose="02020603050405020304"/>
                        </a:rPr>
                        <a:t>, implemente plataformas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sólidas para</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que</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a:t>
                      </a:r>
                      <a:r>
                        <a:rPr sz="1400" spc="-5" dirty="0">
                          <a:solidFill>
                            <a:srgbClr val="FFFFFF"/>
                          </a:solidFill>
                          <a:latin typeface="Times New Roman" panose="02020603050405020304"/>
                          <a:cs typeface="Times New Roman" panose="02020603050405020304"/>
                        </a:rPr>
                        <a:t> pacientes</a:t>
                      </a:r>
                      <a:r>
                        <a:rPr sz="1400" dirty="0">
                          <a:solidFill>
                            <a:srgbClr val="FFFFFF"/>
                          </a:solidFill>
                          <a:latin typeface="Times New Roman" panose="02020603050405020304"/>
                          <a:cs typeface="Times New Roman" panose="02020603050405020304"/>
                        </a:rPr>
                        <a:t> brinden</a:t>
                      </a:r>
                      <a:r>
                        <a:rPr sz="1400" spc="-5" dirty="0">
                          <a:solidFill>
                            <a:srgbClr val="FFFFFF"/>
                          </a:solidFill>
                          <a:latin typeface="Times New Roman" panose="02020603050405020304"/>
                          <a:cs typeface="Times New Roman" panose="02020603050405020304"/>
                        </a:rPr>
                        <a:t> comentarios</a:t>
                      </a:r>
                      <a:r>
                        <a:rPr sz="1400" dirty="0">
                          <a:solidFill>
                            <a:srgbClr val="FFFFFF"/>
                          </a:solidFill>
                          <a:latin typeface="Times New Roman" panose="02020603050405020304"/>
                          <a:cs typeface="Times New Roman" panose="02020603050405020304"/>
                        </a:rPr>
                        <a:t> y</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quejas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sobre </a:t>
                      </a:r>
                      <a:r>
                        <a:rPr sz="1400" dirty="0">
                          <a:solidFill>
                            <a:srgbClr val="FFFFFF"/>
                          </a:solidFill>
                          <a:latin typeface="Times New Roman" panose="02020603050405020304"/>
                          <a:cs typeface="Times New Roman" panose="02020603050405020304"/>
                        </a:rPr>
                        <a:t>todos</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a:t>
                      </a:r>
                      <a:r>
                        <a:rPr sz="1400" spc="-5" dirty="0">
                          <a:solidFill>
                            <a:srgbClr val="FFFFFF"/>
                          </a:solidFill>
                          <a:latin typeface="Times New Roman" panose="02020603050405020304"/>
                          <a:cs typeface="Times New Roman" panose="02020603050405020304"/>
                        </a:rPr>
                        <a:t> aspectos</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a:t>
                      </a:r>
                      <a:r>
                        <a:rPr sz="1400" dirty="0">
                          <a:solidFill>
                            <a:srgbClr val="FFFFFF"/>
                          </a:solidFill>
                          <a:latin typeface="Times New Roman" panose="02020603050405020304"/>
                          <a:cs typeface="Times New Roman" panose="02020603050405020304"/>
                        </a:rPr>
                        <a:t> su</a:t>
                      </a:r>
                      <a:r>
                        <a:rPr sz="1400" spc="-5" dirty="0">
                          <a:solidFill>
                            <a:srgbClr val="FFFFFF"/>
                          </a:solidFill>
                          <a:latin typeface="Times New Roman" panose="02020603050405020304"/>
                          <a:cs typeface="Times New Roman" panose="02020603050405020304"/>
                        </a:rPr>
                        <a:t> experiencia, inclu</a:t>
                      </a:r>
                      <a:r>
                        <a:rPr lang="" sz="1400" spc="-5" dirty="0">
                          <a:solidFill>
                            <a:srgbClr val="FFFFFF"/>
                          </a:solidFill>
                          <a:latin typeface="Times New Roman" panose="02020603050405020304"/>
                          <a:cs typeface="Times New Roman" panose="02020603050405020304"/>
                        </a:rPr>
                        <a:t>yendo</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las </a:t>
                      </a:r>
                      <a:r>
                        <a:rPr sz="1400" spc="5" dirty="0">
                          <a:solidFill>
                            <a:srgbClr val="FFFFFF"/>
                          </a:solidFill>
                          <a:latin typeface="Times New Roman" panose="02020603050405020304"/>
                          <a:cs typeface="Times New Roman" panose="02020603050405020304"/>
                        </a:rPr>
                        <a:t> </a:t>
                      </a:r>
                      <a:r>
                        <a:rPr lang="" sz="1400" spc="5" dirty="0">
                          <a:solidFill>
                            <a:srgbClr val="FFFFFF"/>
                          </a:solidFill>
                          <a:latin typeface="Times New Roman" panose="02020603050405020304"/>
                          <a:cs typeface="Times New Roman" panose="02020603050405020304"/>
                        </a:rPr>
                        <a:t>malas </a:t>
                      </a:r>
                      <a:r>
                        <a:rPr sz="1400" spc="-5" dirty="0">
                          <a:solidFill>
                            <a:srgbClr val="FFFFFF"/>
                          </a:solidFill>
                          <a:latin typeface="Times New Roman" panose="02020603050405020304"/>
                          <a:cs typeface="Times New Roman" panose="02020603050405020304"/>
                        </a:rPr>
                        <a:t>interacciones</a:t>
                      </a:r>
                      <a:r>
                        <a:rPr sz="1400" spc="-2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clínicas</a:t>
                      </a:r>
                      <a:r>
                        <a:rPr lang="" sz="1400" spc="-5" dirty="0">
                          <a:solidFill>
                            <a:srgbClr val="FFFFFF"/>
                          </a:solidFill>
                          <a:latin typeface="Times New Roman" panose="02020603050405020304"/>
                          <a:cs typeface="Times New Roman" panose="02020603050405020304"/>
                        </a:rPr>
                        <a:t> con servicios de interpretación</a:t>
                      </a:r>
                      <a:r>
                        <a:rPr sz="1400" spc="-5" dirty="0">
                          <a:solidFill>
                            <a:srgbClr val="FFFFFF"/>
                          </a:solidFill>
                          <a:latin typeface="Times New Roman" panose="02020603050405020304"/>
                          <a:cs typeface="Times New Roman" panose="02020603050405020304"/>
                        </a:rPr>
                        <a:t>.</a:t>
                      </a:r>
                      <a:endParaRPr sz="1400">
                        <a:latin typeface="Times New Roman" panose="02020603050405020304"/>
                        <a:cs typeface="Times New Roman" panose="02020603050405020304"/>
                      </a:endParaRPr>
                    </a:p>
                    <a:p>
                      <a:pPr marL="69850" marR="711200">
                        <a:lnSpc>
                          <a:spcPts val="1610"/>
                        </a:lnSpc>
                        <a:spcBef>
                          <a:spcPts val="135"/>
                        </a:spcBef>
                      </a:pPr>
                      <a:r>
                        <a:rPr sz="1400" dirty="0">
                          <a:solidFill>
                            <a:srgbClr val="FFFFFF"/>
                          </a:solidFill>
                          <a:latin typeface="Times New Roman" panose="02020603050405020304"/>
                          <a:cs typeface="Times New Roman" panose="02020603050405020304"/>
                        </a:rPr>
                        <a:t>- con el objetivo </a:t>
                      </a:r>
                      <a:r>
                        <a:rPr sz="1400" spc="-5" dirty="0">
                          <a:solidFill>
                            <a:srgbClr val="FFFFFF"/>
                          </a:solidFill>
                          <a:latin typeface="Times New Roman" panose="02020603050405020304"/>
                          <a:cs typeface="Times New Roman" panose="02020603050405020304"/>
                        </a:rPr>
                        <a:t>de </a:t>
                      </a:r>
                      <a:r>
                        <a:rPr sz="1400" dirty="0">
                          <a:solidFill>
                            <a:srgbClr val="FFFFFF"/>
                          </a:solidFill>
                          <a:latin typeface="Times New Roman" panose="02020603050405020304"/>
                          <a:cs typeface="Times New Roman" panose="02020603050405020304"/>
                        </a:rPr>
                        <a:t>hacer que </a:t>
                      </a:r>
                      <a:r>
                        <a:rPr sz="1400" spc="-5" dirty="0">
                          <a:solidFill>
                            <a:srgbClr val="FFFFFF"/>
                          </a:solidFill>
                          <a:latin typeface="Times New Roman" panose="02020603050405020304"/>
                          <a:cs typeface="Times New Roman" panose="02020603050405020304"/>
                        </a:rPr>
                        <a:t>esas interacciones sean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empoderadoras</a:t>
                      </a:r>
                      <a:r>
                        <a:rPr sz="1400" spc="-1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y</a:t>
                      </a:r>
                      <a:r>
                        <a:rPr lang=""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inclusivo</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(menos</a:t>
                      </a:r>
                      <a:r>
                        <a:rPr lang="" sz="1400" spc="-5" dirty="0">
                          <a:solidFill>
                            <a:srgbClr val="FFFFFF"/>
                          </a:solidFill>
                          <a:latin typeface="Times New Roman" panose="02020603050405020304"/>
                          <a:cs typeface="Times New Roman" panose="02020603050405020304"/>
                        </a:rPr>
                        <a:t> traumatizantes y </a:t>
                      </a:r>
                      <a:r>
                        <a:rPr sz="1400" spc="-5" dirty="0">
                          <a:solidFill>
                            <a:srgbClr val="FFFFFF"/>
                          </a:solidFill>
                          <a:latin typeface="Times New Roman" panose="02020603050405020304"/>
                          <a:cs typeface="Times New Roman" panose="02020603050405020304"/>
                        </a:rPr>
                        <a:t>aislante</a:t>
                      </a:r>
                      <a:r>
                        <a:rPr lang="" sz="1400" spc="-5" dirty="0">
                          <a:solidFill>
                            <a:srgbClr val="FFFFFF"/>
                          </a:solidFill>
                          <a:latin typeface="Times New Roman" panose="02020603050405020304"/>
                          <a:cs typeface="Times New Roman" panose="02020603050405020304"/>
                        </a:rPr>
                        <a:t>s</a:t>
                      </a:r>
                      <a:r>
                        <a:rPr sz="1400" spc="-5" dirty="0">
                          <a:solidFill>
                            <a:srgbClr val="FFFFFF"/>
                          </a:solidFill>
                          <a:latin typeface="Times New Roman" panose="02020603050405020304"/>
                          <a:cs typeface="Times New Roman" panose="02020603050405020304"/>
                        </a:rPr>
                        <a:t>).</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0485" marR="257175">
                        <a:lnSpc>
                          <a:spcPts val="1670"/>
                        </a:lnSpc>
                        <a:spcBef>
                          <a:spcPts val="515"/>
                        </a:spcBef>
                      </a:pPr>
                      <a:r>
                        <a:rPr sz="1400" spc="-5" dirty="0">
                          <a:solidFill>
                            <a:srgbClr val="FFFFFF"/>
                          </a:solidFill>
                          <a:latin typeface="Times New Roman" panose="02020603050405020304"/>
                          <a:cs typeface="Times New Roman" panose="02020603050405020304"/>
                        </a:rPr>
                        <a:t>Sí, trabajo actualmente</a:t>
                      </a:r>
                      <a:r>
                        <a:rPr sz="1400" dirty="0">
                          <a:solidFill>
                            <a:srgbClr val="FFFFFF"/>
                          </a:solidFill>
                          <a:latin typeface="Times New Roman" panose="02020603050405020304"/>
                          <a:cs typeface="Times New Roman" panose="02020603050405020304"/>
                        </a:rPr>
                        <a:t> en</a:t>
                      </a:r>
                      <a:r>
                        <a:rPr sz="1400" spc="-5" dirty="0">
                          <a:solidFill>
                            <a:srgbClr val="FFFFFF"/>
                          </a:solidFill>
                          <a:latin typeface="Times New Roman" panose="02020603050405020304"/>
                          <a:cs typeface="Times New Roman" panose="02020603050405020304"/>
                        </a:rPr>
                        <a:t> proceso.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Es necesario </a:t>
                      </a:r>
                      <a:r>
                        <a:rPr sz="1400" dirty="0">
                          <a:solidFill>
                            <a:srgbClr val="FFFFFF"/>
                          </a:solidFill>
                          <a:latin typeface="Times New Roman" panose="02020603050405020304"/>
                          <a:cs typeface="Times New Roman" panose="02020603050405020304"/>
                        </a:rPr>
                        <a:t>seguir </a:t>
                      </a:r>
                      <a:r>
                        <a:rPr sz="1400" spc="-5" dirty="0">
                          <a:solidFill>
                            <a:srgbClr val="FFFFFF"/>
                          </a:solidFill>
                          <a:latin typeface="Times New Roman" panose="02020603050405020304"/>
                          <a:cs typeface="Times New Roman" panose="02020603050405020304"/>
                        </a:rPr>
                        <a:t>explorando </a:t>
                      </a:r>
                      <a:r>
                        <a:rPr sz="1400" dirty="0">
                          <a:solidFill>
                            <a:srgbClr val="FFFFFF"/>
                          </a:solidFill>
                          <a:latin typeface="Times New Roman" panose="02020603050405020304"/>
                          <a:cs typeface="Times New Roman" panose="02020603050405020304"/>
                        </a:rPr>
                        <a:t>la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formación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proveedores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servicios</a:t>
                      </a:r>
                      <a:r>
                        <a:rPr sz="1400" spc="-3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integrados</a:t>
                      </a:r>
                      <a:endParaRPr sz="1400">
                        <a:latin typeface="Times New Roman" panose="02020603050405020304"/>
                        <a:cs typeface="Times New Roman" panose="02020603050405020304"/>
                      </a:endParaRPr>
                    </a:p>
                  </a:txBody>
                  <a:tcPr marL="0" marR="0" marT="6540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811530">
                <a:tc>
                  <a:txBody>
                    <a:bodyPr/>
                    <a:lstStyle/>
                    <a:p>
                      <a:pPr marL="69215">
                        <a:lnSpc>
                          <a:spcPct val="100000"/>
                        </a:lnSpc>
                        <a:spcBef>
                          <a:spcPts val="455"/>
                        </a:spcBef>
                      </a:pPr>
                      <a:r>
                        <a:rPr sz="1400" spc="-5" dirty="0">
                          <a:solidFill>
                            <a:srgbClr val="FFFFFF"/>
                          </a:solidFill>
                          <a:latin typeface="Times New Roman" panose="02020603050405020304"/>
                          <a:cs typeface="Times New Roman" panose="02020603050405020304"/>
                        </a:rPr>
                        <a:t>Maternidad</a:t>
                      </a:r>
                      <a:endParaRPr sz="1400">
                        <a:latin typeface="Times New Roman" panose="02020603050405020304"/>
                        <a:cs typeface="Times New Roman" panose="020206030504050203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850" marR="147320" algn="just">
                        <a:lnSpc>
                          <a:spcPts val="1670"/>
                        </a:lnSpc>
                        <a:spcBef>
                          <a:spcPts val="520"/>
                        </a:spcBef>
                      </a:pPr>
                      <a:r>
                        <a:rPr sz="1400" spc="-5" dirty="0">
                          <a:solidFill>
                            <a:srgbClr val="FFFFFF"/>
                          </a:solidFill>
                          <a:latin typeface="Times New Roman" panose="02020603050405020304"/>
                          <a:cs typeface="Times New Roman" panose="02020603050405020304"/>
                        </a:rPr>
                        <a:t>HCPF recopila </a:t>
                      </a:r>
                      <a:r>
                        <a:rPr sz="1400" dirty="0">
                          <a:solidFill>
                            <a:srgbClr val="FFFFFF"/>
                          </a:solidFill>
                          <a:latin typeface="Times New Roman" panose="02020603050405020304"/>
                          <a:cs typeface="Times New Roman" panose="02020603050405020304"/>
                        </a:rPr>
                        <a:t>(o </a:t>
                      </a:r>
                      <a:r>
                        <a:rPr sz="1400" spc="-5" dirty="0">
                          <a:solidFill>
                            <a:srgbClr val="FFFFFF"/>
                          </a:solidFill>
                          <a:latin typeface="Times New Roman" panose="02020603050405020304"/>
                          <a:cs typeface="Times New Roman" panose="02020603050405020304"/>
                        </a:rPr>
                        <a:t>financia) investigación cualitativa sobre </a:t>
                      </a:r>
                      <a:r>
                        <a:rPr sz="1400" dirty="0">
                          <a:solidFill>
                            <a:srgbClr val="FFFFFF"/>
                          </a:solidFill>
                          <a:latin typeface="Times New Roman" panose="02020603050405020304"/>
                          <a:cs typeface="Times New Roman" panose="02020603050405020304"/>
                        </a:rPr>
                        <a:t>la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experiencia </a:t>
                      </a:r>
                      <a:r>
                        <a:rPr sz="1400" dirty="0">
                          <a:solidFill>
                            <a:srgbClr val="FFFFFF"/>
                          </a:solidFill>
                          <a:latin typeface="Times New Roman" panose="02020603050405020304"/>
                          <a:cs typeface="Times New Roman" panose="02020603050405020304"/>
                        </a:rPr>
                        <a:t>de las doulas y desarrolla prácticas </a:t>
                      </a:r>
                      <a:r>
                        <a:rPr sz="1400" spc="-5" dirty="0">
                          <a:solidFill>
                            <a:srgbClr val="FFFFFF"/>
                          </a:solidFill>
                          <a:latin typeface="Times New Roman" panose="02020603050405020304"/>
                          <a:cs typeface="Times New Roman" panose="02020603050405020304"/>
                        </a:rPr>
                        <a:t>prometedoras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sobre</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equipos </a:t>
                      </a:r>
                      <a:r>
                        <a:rPr sz="1400" dirty="0">
                          <a:solidFill>
                            <a:srgbClr val="FFFFFF"/>
                          </a:solidFill>
                          <a:latin typeface="Times New Roman" panose="02020603050405020304"/>
                          <a:cs typeface="Times New Roman" panose="02020603050405020304"/>
                        </a:rPr>
                        <a:t>de</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atención</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integrada</a:t>
                      </a:r>
                      <a:r>
                        <a:rPr sz="1400" dirty="0">
                          <a:solidFill>
                            <a:srgbClr val="FFFFFF"/>
                          </a:solidFill>
                          <a:latin typeface="Times New Roman" panose="02020603050405020304"/>
                          <a:cs typeface="Times New Roman" panose="02020603050405020304"/>
                        </a:rPr>
                        <a:t> que </a:t>
                      </a:r>
                      <a:r>
                        <a:rPr sz="1400" spc="-5" dirty="0">
                          <a:solidFill>
                            <a:srgbClr val="FFFFFF"/>
                          </a:solidFill>
                          <a:latin typeface="Times New Roman" panose="02020603050405020304"/>
                          <a:cs typeface="Times New Roman" panose="02020603050405020304"/>
                        </a:rPr>
                        <a:t>incluyen doulas.</a:t>
                      </a:r>
                      <a:endParaRPr sz="1400">
                        <a:latin typeface="Times New Roman" panose="02020603050405020304"/>
                        <a:cs typeface="Times New Roman" panose="02020603050405020304"/>
                      </a:endParaRPr>
                    </a:p>
                  </a:txBody>
                  <a:tcPr marL="0" marR="0" marT="6604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0485" marR="191135">
                        <a:lnSpc>
                          <a:spcPts val="1670"/>
                        </a:lnSpc>
                        <a:spcBef>
                          <a:spcPts val="520"/>
                        </a:spcBef>
                      </a:pPr>
                      <a:r>
                        <a:rPr sz="1400" spc="-5" dirty="0">
                          <a:solidFill>
                            <a:srgbClr val="FFFFFF"/>
                          </a:solidFill>
                          <a:latin typeface="Times New Roman" panose="02020603050405020304"/>
                          <a:cs typeface="Times New Roman" panose="02020603050405020304"/>
                        </a:rPr>
                        <a:t>Sí, </a:t>
                      </a:r>
                      <a:r>
                        <a:rPr sz="1400" dirty="0">
                          <a:solidFill>
                            <a:srgbClr val="FFFFFF"/>
                          </a:solidFill>
                          <a:latin typeface="Times New Roman" panose="02020603050405020304"/>
                          <a:cs typeface="Times New Roman" panose="02020603050405020304"/>
                        </a:rPr>
                        <a:t>se está trabajando </a:t>
                      </a:r>
                      <a:r>
                        <a:rPr sz="1400" spc="-5" dirty="0">
                          <a:solidFill>
                            <a:srgbClr val="FFFFFF"/>
                          </a:solidFill>
                          <a:latin typeface="Times New Roman" panose="02020603050405020304"/>
                          <a:cs typeface="Times New Roman" panose="02020603050405020304"/>
                        </a:rPr>
                        <a:t>actualmente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para incluir </a:t>
                      </a:r>
                      <a:r>
                        <a:rPr sz="1400" dirty="0">
                          <a:solidFill>
                            <a:srgbClr val="FFFFFF"/>
                          </a:solidFill>
                          <a:latin typeface="Times New Roman" panose="02020603050405020304"/>
                          <a:cs typeface="Times New Roman" panose="02020603050405020304"/>
                        </a:rPr>
                        <a:t>la </a:t>
                      </a:r>
                      <a:r>
                        <a:rPr sz="1400" spc="-5" dirty="0">
                          <a:solidFill>
                            <a:srgbClr val="FFFFFF"/>
                          </a:solidFill>
                          <a:latin typeface="Times New Roman" panose="02020603050405020304"/>
                          <a:cs typeface="Times New Roman" panose="02020603050405020304"/>
                        </a:rPr>
                        <a:t>evaluación </a:t>
                      </a:r>
                      <a:r>
                        <a:rPr sz="1400" dirty="0">
                          <a:solidFill>
                            <a:srgbClr val="FFFFFF"/>
                          </a:solidFill>
                          <a:latin typeface="Times New Roman" panose="02020603050405020304"/>
                          <a:cs typeface="Times New Roman" panose="02020603050405020304"/>
                        </a:rPr>
                        <a:t>interna de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las</a:t>
                      </a:r>
                      <a:r>
                        <a:rPr sz="1400" spc="-1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doulas</a:t>
                      </a:r>
                      <a:r>
                        <a:rPr sz="1400" spc="-1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(elemento</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cualitativo)</a:t>
                      </a:r>
                      <a:endParaRPr sz="1400">
                        <a:latin typeface="Times New Roman" panose="02020603050405020304"/>
                        <a:cs typeface="Times New Roman" panose="02020603050405020304"/>
                      </a:endParaRPr>
                    </a:p>
                  </a:txBody>
                  <a:tcPr marL="0" marR="0" marT="6604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886325">
                <a:tc>
                  <a:txBody>
                    <a:bodyPr/>
                    <a:lstStyle/>
                    <a:p>
                      <a:pPr marL="69215">
                        <a:lnSpc>
                          <a:spcPct val="100000"/>
                        </a:lnSpc>
                        <a:spcBef>
                          <a:spcPts val="455"/>
                        </a:spcBef>
                      </a:pPr>
                      <a:r>
                        <a:rPr sz="1400" spc="-5" dirty="0">
                          <a:solidFill>
                            <a:srgbClr val="FFFFFF"/>
                          </a:solidFill>
                          <a:latin typeface="Times New Roman" panose="02020603050405020304"/>
                          <a:cs typeface="Times New Roman" panose="02020603050405020304"/>
                        </a:rPr>
                        <a:t>Maternidad</a:t>
                      </a:r>
                      <a:endParaRPr sz="1400">
                        <a:latin typeface="Times New Roman" panose="02020603050405020304"/>
                        <a:cs typeface="Times New Roman" panose="020206030504050203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850" marR="493395">
                        <a:lnSpc>
                          <a:spcPts val="1610"/>
                        </a:lnSpc>
                        <a:spcBef>
                          <a:spcPts val="365"/>
                        </a:spcBef>
                      </a:pPr>
                      <a:r>
                        <a:rPr sz="1400" spc="-5" dirty="0">
                          <a:solidFill>
                            <a:srgbClr val="FFFFFF"/>
                          </a:solidFill>
                          <a:latin typeface="Times New Roman" panose="02020603050405020304"/>
                          <a:cs typeface="Times New Roman" panose="02020603050405020304"/>
                        </a:rPr>
                        <a:t>El</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HCPF</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dará</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prioridad</a:t>
                      </a:r>
                      <a:r>
                        <a:rPr sz="1400" dirty="0">
                          <a:solidFill>
                            <a:srgbClr val="FFFFFF"/>
                          </a:solidFill>
                          <a:latin typeface="Times New Roman" panose="02020603050405020304"/>
                          <a:cs typeface="Times New Roman" panose="02020603050405020304"/>
                        </a:rPr>
                        <a:t> a</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investigación</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sobre</a:t>
                      </a:r>
                      <a:r>
                        <a:rPr sz="1400" dirty="0">
                          <a:solidFill>
                            <a:srgbClr val="FFFFFF"/>
                          </a:solidFill>
                          <a:latin typeface="Times New Roman" panose="02020603050405020304"/>
                          <a:cs typeface="Times New Roman" panose="02020603050405020304"/>
                        </a:rPr>
                        <a:t> la</a:t>
                      </a:r>
                      <a:r>
                        <a:rPr sz="1400" spc="-5" dirty="0">
                          <a:solidFill>
                            <a:srgbClr val="FFFFFF"/>
                          </a:solidFill>
                          <a:latin typeface="Times New Roman" panose="02020603050405020304"/>
                          <a:cs typeface="Times New Roman" panose="02020603050405020304"/>
                        </a:rPr>
                        <a:t> salud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materna</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en</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las</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zonas</a:t>
                      </a:r>
                      <a:r>
                        <a:rPr sz="1400" dirty="0">
                          <a:solidFill>
                            <a:srgbClr val="FFFFFF"/>
                          </a:solidFill>
                          <a:latin typeface="Times New Roman" panose="02020603050405020304"/>
                          <a:cs typeface="Times New Roman" panose="02020603050405020304"/>
                        </a:rPr>
                        <a:t> rurales.</a:t>
                      </a:r>
                      <a:endParaRPr sz="1400">
                        <a:latin typeface="Times New Roman" panose="02020603050405020304"/>
                        <a:cs typeface="Times New Roman" panose="02020603050405020304"/>
                      </a:endParaRPr>
                    </a:p>
                  </a:txBody>
                  <a:tcPr marL="0" marR="0" marT="4635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0485">
                        <a:lnSpc>
                          <a:spcPct val="100000"/>
                        </a:lnSpc>
                        <a:spcBef>
                          <a:spcPts val="455"/>
                        </a:spcBef>
                      </a:pPr>
                      <a:r>
                        <a:rPr sz="1400" spc="-5" dirty="0">
                          <a:solidFill>
                            <a:srgbClr val="FFFFFF"/>
                          </a:solidFill>
                          <a:latin typeface="Times New Roman" panose="02020603050405020304"/>
                          <a:cs typeface="Times New Roman" panose="02020603050405020304"/>
                        </a:rPr>
                        <a:t>HCPF actualmente</a:t>
                      </a:r>
                      <a:r>
                        <a:rPr sz="1400" spc="-15" dirty="0">
                          <a:solidFill>
                            <a:srgbClr val="FFFFFF"/>
                          </a:solidFill>
                          <a:latin typeface="Times New Roman" panose="02020603050405020304"/>
                          <a:cs typeface="Times New Roman" panose="02020603050405020304"/>
                        </a:rPr>
                        <a:t> </a:t>
                      </a:r>
                      <a:r>
                        <a:rPr lang="" sz="1400" spc="-15" dirty="0">
                          <a:solidFill>
                            <a:srgbClr val="FFFFFF"/>
                          </a:solidFill>
                          <a:latin typeface="Times New Roman" panose="02020603050405020304"/>
                          <a:cs typeface="Times New Roman" panose="02020603050405020304"/>
                        </a:rPr>
                        <a:t>lo está </a:t>
                      </a:r>
                      <a:r>
                        <a:rPr sz="1400" spc="-5" dirty="0">
                          <a:solidFill>
                            <a:srgbClr val="FFFFFF"/>
                          </a:solidFill>
                          <a:latin typeface="Times New Roman" panose="02020603050405020304"/>
                          <a:cs typeface="Times New Roman" panose="02020603050405020304"/>
                        </a:rPr>
                        <a:t>considerando</a:t>
                      </a:r>
                      <a:endParaRPr sz="1400">
                        <a:latin typeface="Times New Roman" panose="02020603050405020304"/>
                        <a:cs typeface="Times New Roman" panose="020206030504050203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21</a:t>
            </a:fld>
            <a:endParaRPr lang="en-US"/>
          </a:p>
        </p:txBody>
      </p:sp>
      <p:sp>
        <p:nvSpPr>
          <p:cNvPr id="390" name="Google Shape;390;g308098ffd8d_0_86"/>
          <p:cNvSpPr txBox="1">
            <a:spLocks noGrp="1"/>
          </p:cNvSpPr>
          <p:nvPr>
            <p:ph type="title"/>
          </p:nvPr>
        </p:nvSpPr>
        <p:spPr>
          <a:xfrm>
            <a:off x="838200" y="261080"/>
            <a:ext cx="10515600" cy="61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6000"/>
              <a:t>Recommendations</a:t>
            </a:r>
          </a:p>
        </p:txBody>
      </p:sp>
      <p:graphicFrame>
        <p:nvGraphicFramePr>
          <p:cNvPr id="392" name="Google Shape;392;g308098ffd8d_0_86"/>
          <p:cNvGraphicFramePr/>
          <p:nvPr/>
        </p:nvGraphicFramePr>
        <p:xfrm>
          <a:off x="533150" y="848413"/>
          <a:ext cx="11334125" cy="5319195"/>
        </p:xfrm>
        <a:graphic>
          <a:graphicData uri="http://schemas.openxmlformats.org/drawingml/2006/table">
            <a:tbl>
              <a:tblPr>
                <a:noFill/>
                <a:tableStyleId>{1728CC46-5372-418D-A9A4-85418D6DF94E}</a:tableStyleId>
              </a:tblPr>
              <a:tblGrid>
                <a:gridCol w="2695500">
                  <a:extLst>
                    <a:ext uri="{9D8B030D-6E8A-4147-A177-3AD203B41FA5}">
                      <a16:colId xmlns:a16="http://schemas.microsoft.com/office/drawing/2014/main" val="20000"/>
                    </a:ext>
                  </a:extLst>
                </a:gridCol>
                <a:gridCol w="5342925">
                  <a:extLst>
                    <a:ext uri="{9D8B030D-6E8A-4147-A177-3AD203B41FA5}">
                      <a16:colId xmlns:a16="http://schemas.microsoft.com/office/drawing/2014/main" val="20001"/>
                    </a:ext>
                  </a:extLst>
                </a:gridCol>
                <a:gridCol w="3295700">
                  <a:extLst>
                    <a:ext uri="{9D8B030D-6E8A-4147-A177-3AD203B41FA5}">
                      <a16:colId xmlns:a16="http://schemas.microsoft.com/office/drawing/2014/main" val="20002"/>
                    </a:ext>
                  </a:extLst>
                </a:gridCol>
              </a:tblGrid>
              <a:tr h="337575">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Workgroup</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Recommendations</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HCPF Support (Yes/No)</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794000">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Maternity</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Recommend the Colorado Department of Public Health and Environment (CDPHE) to develop separate Maternity Mortality Review Committees, to focus on improving outcomes for African American and American Indian/Alaska Native patients.</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Agree with importance, </a:t>
                      </a:r>
                      <a:r>
                        <a:rPr lang="en-US" b="1">
                          <a:solidFill>
                            <a:schemeClr val="lt1"/>
                          </a:solidFill>
                          <a:latin typeface="Times New Roman" panose="02020603050405020304"/>
                          <a:ea typeface="Times New Roman" panose="02020603050405020304"/>
                          <a:cs typeface="Times New Roman" panose="02020603050405020304"/>
                          <a:sym typeface="Times New Roman" panose="02020603050405020304"/>
                        </a:rPr>
                        <a:t>but not in support of creating separate committee</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 share recommendation with CDPHE/ Office of Health Equity</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028250">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Maternity</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Investigate and recommend (fully informed) alternative birthing practices that can be completed in the hospital that lead to better outcomes.</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Yes - 2024/24 Wildly Important Goal- Birthing choice</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139050">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Maternity</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a:solidFill>
                            <a:schemeClr val="lt1"/>
                          </a:solidFill>
                          <a:latin typeface="Times New Roman" panose="02020603050405020304"/>
                          <a:ea typeface="Times New Roman" panose="02020603050405020304"/>
                          <a:cs typeface="Times New Roman" panose="02020603050405020304"/>
                          <a:sym typeface="Times New Roman" panose="02020603050405020304"/>
                        </a:rPr>
                        <a:t>Create Perinatal Workforce Model</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 Build on the BHA workforce model to develop a perinatal workforce model that includes doulas and midwives.</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Current work being done. Re: </a:t>
                      </a:r>
                      <a:r>
                        <a:rPr lang="en-US" u="sng">
                          <a:solidFill>
                            <a:schemeClr val="lt1"/>
                          </a:solidFill>
                          <a:latin typeface="Times New Roman" panose="02020603050405020304"/>
                          <a:ea typeface="Times New Roman" panose="02020603050405020304"/>
                          <a:cs typeface="Times New Roman" panose="02020603050405020304"/>
                          <a:sym typeface="Times New Roman" panose="02020603050405020304"/>
                          <a:hlinkClick r:id="rId2"/>
                        </a:rPr>
                        <a:t>https://hcpf.colorado.gov/doulas</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152777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Maternity</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a:solidFill>
                            <a:schemeClr val="lt1"/>
                          </a:solidFill>
                          <a:latin typeface="Times New Roman" panose="02020603050405020304"/>
                          <a:ea typeface="Times New Roman" panose="02020603050405020304"/>
                          <a:cs typeface="Times New Roman" panose="02020603050405020304"/>
                          <a:sym typeface="Times New Roman" panose="02020603050405020304"/>
                        </a:rPr>
                        <a:t>Create a Public Resource Hub</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 Create a hub where patients may easily access the list of hospitals with the Centers for Medicare &amp; Medicaid Services (CMS) “Birthing-Friendly” designation, and potentially other resources like certified services (e.g. culturally validating trainings, interpretation), vocabulary glossary to close gaps in understanding medical jargon, and relevant birthing standards. Hospitals that do not have CMS “Birthing-Friendly” designation may continuously improve by collaborating with state partners to obtain that status.</a:t>
                      </a:r>
                      <a:endParaRPr b="1">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Yes - Conceptually similar to </a:t>
                      </a:r>
                      <a:r>
                        <a:rPr lang="en-US" u="sng">
                          <a:solidFill>
                            <a:schemeClr val="lt1"/>
                          </a:solidFill>
                          <a:latin typeface="Times New Roman" panose="02020603050405020304"/>
                          <a:ea typeface="Times New Roman" panose="02020603050405020304"/>
                          <a:cs typeface="Times New Roman" panose="02020603050405020304"/>
                          <a:sym typeface="Times New Roman" panose="02020603050405020304"/>
                          <a:hlinkClick r:id="rId3"/>
                        </a:rPr>
                        <a:t>HTP</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requirements; work currently being done.</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g308098ffd8d_0_86"/>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lang="en-US"/>
          </a:p>
        </p:txBody>
      </p:sp>
      <p:sp>
        <p:nvSpPr>
          <p:cNvPr id="390" name="Google Shape;390;g308098ffd8d_0_86"/>
          <p:cNvSpPr txBox="1">
            <a:spLocks noGrp="1"/>
          </p:cNvSpPr>
          <p:nvPr>
            <p:ph type="title"/>
          </p:nvPr>
        </p:nvSpPr>
        <p:spPr>
          <a:xfrm>
            <a:off x="838200" y="261080"/>
            <a:ext cx="10515600" cy="61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spc="-5" dirty="0">
                <a:sym typeface="+mn-ea"/>
              </a:rPr>
              <a:t>Recomendaciones</a:t>
            </a:r>
            <a:endParaRPr lang="en-US"/>
          </a:p>
        </p:txBody>
      </p:sp>
      <p:sp>
        <p:nvSpPr>
          <p:cNvPr id="391" name="Google Shape;391;g308098ffd8d_0_86"/>
          <p:cNvSpPr txBox="1"/>
          <p:nvPr/>
        </p:nvSpPr>
        <p:spPr>
          <a:xfrm>
            <a:off x="413775" y="2139063"/>
            <a:ext cx="2999100" cy="315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aphicFrame>
        <p:nvGraphicFramePr>
          <p:cNvPr id="392" name="Google Shape;392;g308098ffd8d_0_86"/>
          <p:cNvGraphicFramePr/>
          <p:nvPr/>
        </p:nvGraphicFramePr>
        <p:xfrm>
          <a:off x="533400" y="848360"/>
          <a:ext cx="11334115" cy="5236209"/>
        </p:xfrm>
        <a:graphic>
          <a:graphicData uri="http://schemas.openxmlformats.org/drawingml/2006/table">
            <a:tbl>
              <a:tblPr>
                <a:noFill/>
                <a:tableStyleId>{1728CC46-5372-418D-A9A4-85418D6DF94E}</a:tableStyleId>
              </a:tblPr>
              <a:tblGrid>
                <a:gridCol w="2695575">
                  <a:extLst>
                    <a:ext uri="{9D8B030D-6E8A-4147-A177-3AD203B41FA5}">
                      <a16:colId xmlns:a16="http://schemas.microsoft.com/office/drawing/2014/main" val="20000"/>
                    </a:ext>
                  </a:extLst>
                </a:gridCol>
                <a:gridCol w="5342890">
                  <a:extLst>
                    <a:ext uri="{9D8B030D-6E8A-4147-A177-3AD203B41FA5}">
                      <a16:colId xmlns:a16="http://schemas.microsoft.com/office/drawing/2014/main" val="20001"/>
                    </a:ext>
                  </a:extLst>
                </a:gridCol>
                <a:gridCol w="3295650">
                  <a:extLst>
                    <a:ext uri="{9D8B030D-6E8A-4147-A177-3AD203B41FA5}">
                      <a16:colId xmlns:a16="http://schemas.microsoft.com/office/drawing/2014/main" val="20002"/>
                    </a:ext>
                  </a:extLst>
                </a:gridCol>
              </a:tblGrid>
              <a:tr h="361950">
                <a:tc>
                  <a:txBody>
                    <a:bodyPr/>
                    <a:lstStyle/>
                    <a:p>
                      <a:pPr marL="69850">
                        <a:lnSpc>
                          <a:spcPct val="100000"/>
                        </a:lnSpc>
                        <a:spcBef>
                          <a:spcPts val="470"/>
                        </a:spcBef>
                      </a:pPr>
                      <a:r>
                        <a:rPr sz="1200" b="1" spc="-5" dirty="0">
                          <a:latin typeface="Trebuchet MS" panose="020B0603020202020204"/>
                          <a:cs typeface="Trebuchet MS" panose="020B0603020202020204"/>
                        </a:rPr>
                        <a:t>Grupo</a:t>
                      </a:r>
                      <a:r>
                        <a:rPr sz="1200" b="1" spc="-35" dirty="0">
                          <a:latin typeface="Trebuchet MS" panose="020B0603020202020204"/>
                          <a:cs typeface="Trebuchet MS" panose="020B0603020202020204"/>
                        </a:rPr>
                        <a:t> </a:t>
                      </a:r>
                      <a:r>
                        <a:rPr sz="1200" b="1" spc="-5" dirty="0">
                          <a:latin typeface="Trebuchet MS" panose="020B0603020202020204"/>
                          <a:cs typeface="Trebuchet MS" panose="020B0603020202020204"/>
                        </a:rPr>
                        <a:t>de</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trabajo</a:t>
                      </a:r>
                      <a:endParaRPr sz="1200">
                        <a:latin typeface="Trebuchet MS" panose="020B0603020202020204"/>
                        <a:cs typeface="Trebuchet MS" panose="020B0603020202020204"/>
                      </a:endParaRPr>
                    </a:p>
                  </a:txBody>
                  <a:tcPr marL="0" marR="0" marT="59690" marB="0">
                    <a:lnB w="12700" cap="flat" cmpd="sng">
                      <a:solidFill>
                        <a:srgbClr val="000000"/>
                      </a:solidFill>
                      <a:prstDash val="solid"/>
                      <a:round/>
                      <a:headEnd type="none" w="sm" len="sm"/>
                      <a:tailEnd type="none" w="sm" len="sm"/>
                    </a:lnB>
                    <a:solidFill>
                      <a:srgbClr val="B7B7B7"/>
                    </a:solidFill>
                  </a:tcPr>
                </a:tc>
                <a:tc>
                  <a:txBody>
                    <a:bodyPr/>
                    <a:lstStyle/>
                    <a:p>
                      <a:pPr marL="69215">
                        <a:lnSpc>
                          <a:spcPct val="100000"/>
                        </a:lnSpc>
                        <a:spcBef>
                          <a:spcPts val="470"/>
                        </a:spcBef>
                      </a:pPr>
                      <a:r>
                        <a:rPr sz="1200" b="1" spc="-5" dirty="0">
                          <a:latin typeface="Trebuchet MS" panose="020B0603020202020204"/>
                          <a:cs typeface="Trebuchet MS" panose="020B0603020202020204"/>
                        </a:rPr>
                        <a:t>Recomendaciones</a:t>
                      </a:r>
                      <a:endParaRPr sz="1200">
                        <a:latin typeface="Trebuchet MS" panose="020B0603020202020204"/>
                        <a:cs typeface="Trebuchet MS" panose="020B0603020202020204"/>
                      </a:endParaRPr>
                    </a:p>
                  </a:txBody>
                  <a:tcPr marL="0" marR="0" marT="59690" marB="0">
                    <a:lnB w="12700" cap="flat" cmpd="sng">
                      <a:solidFill>
                        <a:srgbClr val="000000"/>
                      </a:solidFill>
                      <a:prstDash val="solid"/>
                      <a:round/>
                      <a:headEnd type="none" w="sm" len="sm"/>
                      <a:tailEnd type="none" w="sm" len="sm"/>
                    </a:lnB>
                    <a:solidFill>
                      <a:srgbClr val="B7B7B7"/>
                    </a:solidFill>
                  </a:tcPr>
                </a:tc>
                <a:tc>
                  <a:txBody>
                    <a:bodyPr/>
                    <a:lstStyle/>
                    <a:p>
                      <a:pPr marL="71120">
                        <a:lnSpc>
                          <a:spcPct val="100000"/>
                        </a:lnSpc>
                        <a:spcBef>
                          <a:spcPts val="470"/>
                        </a:spcBef>
                      </a:pPr>
                      <a:r>
                        <a:rPr sz="1200" b="1" spc="-5" dirty="0">
                          <a:latin typeface="Trebuchet MS" panose="020B0603020202020204"/>
                          <a:cs typeface="Trebuchet MS" panose="020B0603020202020204"/>
                        </a:rPr>
                        <a:t>Compatibilidad</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con</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HCPF (s</a:t>
                      </a:r>
                      <a:r>
                        <a:rPr sz="1200" b="1" spc="-5" dirty="0">
                          <a:latin typeface="Times New Roman" panose="02020603050405020304"/>
                          <a:cs typeface="Times New Roman" panose="02020603050405020304"/>
                        </a:rPr>
                        <a:t>í</a:t>
                      </a:r>
                      <a:r>
                        <a:rPr sz="1200" b="1" spc="-5" dirty="0">
                          <a:latin typeface="Trebuchet MS" panose="020B0603020202020204"/>
                          <a:cs typeface="Trebuchet MS" panose="020B0603020202020204"/>
                        </a:rPr>
                        <a:t>/no)</a:t>
                      </a:r>
                      <a:endParaRPr sz="1200">
                        <a:latin typeface="Trebuchet MS" panose="020B0603020202020204"/>
                        <a:cs typeface="Trebuchet MS" panose="020B0603020202020204"/>
                      </a:endParaRPr>
                    </a:p>
                  </a:txBody>
                  <a:tcPr marL="0" marR="0" marT="59690" marB="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1204595">
                <a:tc>
                  <a:txBody>
                    <a:bodyPr/>
                    <a:lstStyle/>
                    <a:p>
                      <a:pPr marL="69850">
                        <a:lnSpc>
                          <a:spcPct val="100000"/>
                        </a:lnSpc>
                        <a:spcBef>
                          <a:spcPts val="460"/>
                        </a:spcBef>
                      </a:pPr>
                      <a:r>
                        <a:rPr sz="1400" spc="-5" dirty="0">
                          <a:solidFill>
                            <a:srgbClr val="FFFFFF"/>
                          </a:solidFill>
                          <a:latin typeface="Times New Roman" panose="02020603050405020304"/>
                          <a:cs typeface="Times New Roman" panose="02020603050405020304"/>
                        </a:rPr>
                        <a:t>Maternidad</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215" marR="231775">
                        <a:lnSpc>
                          <a:spcPts val="1670"/>
                        </a:lnSpc>
                        <a:spcBef>
                          <a:spcPts val="500"/>
                        </a:spcBef>
                      </a:pPr>
                      <a:r>
                        <a:rPr sz="1400" spc="-5" dirty="0">
                          <a:solidFill>
                            <a:srgbClr val="FFFFFF"/>
                          </a:solidFill>
                          <a:latin typeface="Times New Roman" panose="02020603050405020304"/>
                          <a:cs typeface="Times New Roman" panose="02020603050405020304"/>
                        </a:rPr>
                        <a:t>Recomendar</a:t>
                      </a:r>
                      <a:r>
                        <a:rPr sz="1400" dirty="0">
                          <a:solidFill>
                            <a:srgbClr val="FFFFFF"/>
                          </a:solidFill>
                          <a:latin typeface="Times New Roman" panose="02020603050405020304"/>
                          <a:cs typeface="Times New Roman" panose="02020603050405020304"/>
                        </a:rPr>
                        <a:t> al </a:t>
                      </a:r>
                      <a:r>
                        <a:rPr sz="1400" spc="-5" dirty="0">
                          <a:solidFill>
                            <a:srgbClr val="FFFFFF"/>
                          </a:solidFill>
                          <a:latin typeface="Times New Roman" panose="02020603050405020304"/>
                          <a:cs typeface="Times New Roman" panose="02020603050405020304"/>
                        </a:rPr>
                        <a:t>Departamento </a:t>
                      </a:r>
                      <a:r>
                        <a:rPr lang="" sz="1400" spc="-5" dirty="0">
                          <a:solidFill>
                            <a:srgbClr val="FFFFFF"/>
                          </a:solidFill>
                          <a:latin typeface="Times New Roman" panose="02020603050405020304"/>
                          <a:cs typeface="Times New Roman" panose="02020603050405020304"/>
                        </a:rPr>
                        <a:t>de Salud</a:t>
                      </a:r>
                      <a:r>
                        <a:rPr sz="1400" spc="-5" dirty="0">
                          <a:solidFill>
                            <a:srgbClr val="FFFFFF"/>
                          </a:solidFill>
                          <a:latin typeface="Times New Roman" panose="02020603050405020304"/>
                          <a:cs typeface="Times New Roman" panose="02020603050405020304"/>
                        </a:rPr>
                        <a:t> Pública</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y</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Medio </a:t>
                      </a:r>
                      <a:r>
                        <a:rPr sz="1400" spc="-5" dirty="0">
                          <a:solidFill>
                            <a:srgbClr val="FFFFFF"/>
                          </a:solidFill>
                          <a:latin typeface="Times New Roman" panose="02020603050405020304"/>
                          <a:cs typeface="Times New Roman" panose="02020603050405020304"/>
                        </a:rPr>
                        <a:t>Ambiente</a:t>
                      </a:r>
                      <a:r>
                        <a:rPr sz="1400" dirty="0">
                          <a:solidFill>
                            <a:srgbClr val="FFFFFF"/>
                          </a:solidFill>
                          <a:latin typeface="Times New Roman" panose="02020603050405020304"/>
                          <a:cs typeface="Times New Roman" panose="02020603050405020304"/>
                        </a:rPr>
                        <a:t> de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Colorado (CDPHE</a:t>
                      </a:r>
                      <a:r>
                        <a:rPr sz="1400" dirty="0">
                          <a:solidFill>
                            <a:srgbClr val="FFFFFF"/>
                          </a:solidFill>
                          <a:latin typeface="Times New Roman" panose="02020603050405020304"/>
                          <a:cs typeface="Times New Roman" panose="02020603050405020304"/>
                        </a:rPr>
                        <a:t>) que desarrolle </a:t>
                      </a:r>
                      <a:r>
                        <a:rPr sz="1400" spc="-5" dirty="0">
                          <a:solidFill>
                            <a:srgbClr val="FFFFFF"/>
                          </a:solidFill>
                          <a:latin typeface="Times New Roman" panose="02020603050405020304"/>
                          <a:cs typeface="Times New Roman" panose="02020603050405020304"/>
                        </a:rPr>
                        <a:t>Comités </a:t>
                      </a:r>
                      <a:r>
                        <a:rPr sz="1400" dirty="0">
                          <a:solidFill>
                            <a:srgbClr val="FFFFFF"/>
                          </a:solidFill>
                          <a:latin typeface="Times New Roman" panose="02020603050405020304"/>
                          <a:cs typeface="Times New Roman" panose="02020603050405020304"/>
                        </a:rPr>
                        <a:t>de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Revisión </a:t>
                      </a:r>
                      <a:r>
                        <a:rPr sz="1400" dirty="0">
                          <a:solidFill>
                            <a:srgbClr val="FFFFFF"/>
                          </a:solidFill>
                          <a:latin typeface="Times New Roman" panose="02020603050405020304"/>
                          <a:cs typeface="Times New Roman" panose="02020603050405020304"/>
                        </a:rPr>
                        <a:t>de la </a:t>
                      </a:r>
                      <a:r>
                        <a:rPr sz="1400" spc="-5" dirty="0">
                          <a:solidFill>
                            <a:srgbClr val="FFFFFF"/>
                          </a:solidFill>
                          <a:latin typeface="Times New Roman" panose="02020603050405020304"/>
                          <a:cs typeface="Times New Roman" panose="02020603050405020304"/>
                        </a:rPr>
                        <a:t>Mortalidad Materna </a:t>
                      </a:r>
                      <a:r>
                        <a:rPr sz="1400" dirty="0">
                          <a:solidFill>
                            <a:srgbClr val="FFFFFF"/>
                          </a:solidFill>
                          <a:latin typeface="Times New Roman" panose="02020603050405020304"/>
                          <a:cs typeface="Times New Roman" panose="02020603050405020304"/>
                        </a:rPr>
                        <a:t>separados, </a:t>
                      </a:r>
                      <a:r>
                        <a:rPr sz="1400" spc="-5" dirty="0">
                          <a:solidFill>
                            <a:srgbClr val="FFFFFF"/>
                          </a:solidFill>
                          <a:latin typeface="Times New Roman" panose="02020603050405020304"/>
                          <a:cs typeface="Times New Roman" panose="02020603050405020304"/>
                        </a:rPr>
                        <a:t>para </a:t>
                      </a:r>
                      <a:r>
                        <a:rPr sz="1400" dirty="0">
                          <a:solidFill>
                            <a:srgbClr val="FFFFFF"/>
                          </a:solidFill>
                          <a:latin typeface="Times New Roman" panose="02020603050405020304"/>
                          <a:cs typeface="Times New Roman" panose="02020603050405020304"/>
                        </a:rPr>
                        <a:t>enfocarse en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mejorar </a:t>
                      </a:r>
                      <a:r>
                        <a:rPr sz="1400" dirty="0">
                          <a:solidFill>
                            <a:srgbClr val="FFFFFF"/>
                          </a:solidFill>
                          <a:latin typeface="Times New Roman" panose="02020603050405020304"/>
                          <a:cs typeface="Times New Roman" panose="02020603050405020304"/>
                        </a:rPr>
                        <a:t>los</a:t>
                      </a:r>
                      <a:r>
                        <a:rPr sz="1400" spc="-5" dirty="0">
                          <a:solidFill>
                            <a:srgbClr val="FFFFFF"/>
                          </a:solidFill>
                          <a:latin typeface="Times New Roman" panose="02020603050405020304"/>
                          <a:cs typeface="Times New Roman" panose="02020603050405020304"/>
                        </a:rPr>
                        <a:t> resultados para </a:t>
                      </a:r>
                      <a:r>
                        <a:rPr sz="1400" dirty="0">
                          <a:solidFill>
                            <a:srgbClr val="FFFFFF"/>
                          </a:solidFill>
                          <a:latin typeface="Times New Roman" panose="02020603050405020304"/>
                          <a:cs typeface="Times New Roman" panose="02020603050405020304"/>
                        </a:rPr>
                        <a:t>las</a:t>
                      </a:r>
                      <a:r>
                        <a:rPr sz="1400" spc="-5" dirty="0">
                          <a:solidFill>
                            <a:srgbClr val="FFFFFF"/>
                          </a:solidFill>
                          <a:latin typeface="Times New Roman" panose="02020603050405020304"/>
                          <a:cs typeface="Times New Roman" panose="02020603050405020304"/>
                        </a:rPr>
                        <a:t> pacientes</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afroamericanas </a:t>
                      </a:r>
                      <a:r>
                        <a:rPr sz="1400" dirty="0">
                          <a:solidFill>
                            <a:srgbClr val="FFFFFF"/>
                          </a:solidFill>
                          <a:latin typeface="Times New Roman" panose="02020603050405020304"/>
                          <a:cs typeface="Times New Roman" panose="02020603050405020304"/>
                        </a:rPr>
                        <a:t>e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indoamericanas/nativas</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de</a:t>
                      </a:r>
                      <a:r>
                        <a:rPr sz="1400" spc="-5" dirty="0">
                          <a:solidFill>
                            <a:srgbClr val="FFFFFF"/>
                          </a:solidFill>
                          <a:latin typeface="Times New Roman" panose="02020603050405020304"/>
                          <a:cs typeface="Times New Roman" panose="02020603050405020304"/>
                        </a:rPr>
                        <a:t> Alaska.</a:t>
                      </a:r>
                      <a:endParaRPr sz="1400">
                        <a:latin typeface="Times New Roman" panose="02020603050405020304"/>
                        <a:cs typeface="Times New Roman" panose="02020603050405020304"/>
                      </a:endParaRPr>
                    </a:p>
                  </a:txBody>
                  <a:tcPr marL="0" marR="0" marT="635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1120" marR="120650">
                        <a:lnSpc>
                          <a:spcPts val="1670"/>
                        </a:lnSpc>
                        <a:spcBef>
                          <a:spcPts val="525"/>
                        </a:spcBef>
                      </a:pPr>
                      <a:r>
                        <a:rPr sz="1400" spc="-5" dirty="0">
                          <a:solidFill>
                            <a:srgbClr val="FFFFFF"/>
                          </a:solidFill>
                          <a:latin typeface="Times New Roman" panose="02020603050405020304"/>
                          <a:cs typeface="Times New Roman" panose="02020603050405020304"/>
                        </a:rPr>
                        <a:t>Estoy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acuerdo </a:t>
                      </a:r>
                      <a:r>
                        <a:rPr sz="1400" dirty="0">
                          <a:solidFill>
                            <a:srgbClr val="FFFFFF"/>
                          </a:solidFill>
                          <a:latin typeface="Times New Roman" panose="02020603050405020304"/>
                          <a:cs typeface="Times New Roman" panose="02020603050405020304"/>
                        </a:rPr>
                        <a:t>con </a:t>
                      </a:r>
                      <a:r>
                        <a:rPr sz="1400" spc="-5" dirty="0">
                          <a:solidFill>
                            <a:srgbClr val="FFFFFF"/>
                          </a:solidFill>
                          <a:latin typeface="Times New Roman" panose="02020603050405020304"/>
                          <a:cs typeface="Times New Roman" panose="02020603050405020304"/>
                        </a:rPr>
                        <a:t>la importancia, </a:t>
                      </a:r>
                      <a:r>
                        <a:rPr sz="1400" b="1" dirty="0">
                          <a:solidFill>
                            <a:srgbClr val="FFFFFF"/>
                          </a:solidFill>
                          <a:latin typeface="Times New Roman" panose="02020603050405020304"/>
                          <a:cs typeface="Times New Roman" panose="02020603050405020304"/>
                        </a:rPr>
                        <a:t>pero </a:t>
                      </a:r>
                      <a:r>
                        <a:rPr sz="1400" b="1" spc="5" dirty="0">
                          <a:solidFill>
                            <a:srgbClr val="FFFFFF"/>
                          </a:solidFill>
                          <a:latin typeface="Times New Roman" panose="02020603050405020304"/>
                          <a:cs typeface="Times New Roman" panose="02020603050405020304"/>
                        </a:rPr>
                        <a:t> </a:t>
                      </a:r>
                      <a:r>
                        <a:rPr sz="1400" b="1" dirty="0">
                          <a:solidFill>
                            <a:srgbClr val="FFFFFF"/>
                          </a:solidFill>
                          <a:latin typeface="Times New Roman" panose="02020603050405020304"/>
                          <a:cs typeface="Times New Roman" panose="02020603050405020304"/>
                        </a:rPr>
                        <a:t>no a </a:t>
                      </a:r>
                      <a:r>
                        <a:rPr sz="1400" b="1" spc="-5" dirty="0">
                          <a:solidFill>
                            <a:srgbClr val="FFFFFF"/>
                          </a:solidFill>
                          <a:latin typeface="Times New Roman" panose="02020603050405020304"/>
                          <a:cs typeface="Times New Roman" panose="02020603050405020304"/>
                        </a:rPr>
                        <a:t>favor </a:t>
                      </a:r>
                      <a:r>
                        <a:rPr sz="1400" b="1" dirty="0">
                          <a:solidFill>
                            <a:srgbClr val="FFFFFF"/>
                          </a:solidFill>
                          <a:latin typeface="Times New Roman" panose="02020603050405020304"/>
                          <a:cs typeface="Times New Roman" panose="02020603050405020304"/>
                        </a:rPr>
                        <a:t>de la </a:t>
                      </a:r>
                      <a:r>
                        <a:rPr sz="1400" b="1" spc="-5" dirty="0">
                          <a:solidFill>
                            <a:srgbClr val="FFFFFF"/>
                          </a:solidFill>
                          <a:latin typeface="Times New Roman" panose="02020603050405020304"/>
                          <a:cs typeface="Times New Roman" panose="02020603050405020304"/>
                        </a:rPr>
                        <a:t>creación </a:t>
                      </a:r>
                      <a:r>
                        <a:rPr sz="1400" b="1" dirty="0">
                          <a:solidFill>
                            <a:srgbClr val="FFFFFF"/>
                          </a:solidFill>
                          <a:latin typeface="Times New Roman" panose="02020603050405020304"/>
                          <a:cs typeface="Times New Roman" panose="02020603050405020304"/>
                        </a:rPr>
                        <a:t>de un </a:t>
                      </a:r>
                      <a:r>
                        <a:rPr sz="1400" b="1" spc="-5" dirty="0">
                          <a:solidFill>
                            <a:srgbClr val="FFFFFF"/>
                          </a:solidFill>
                          <a:latin typeface="Times New Roman" panose="02020603050405020304"/>
                          <a:cs typeface="Times New Roman" panose="02020603050405020304"/>
                        </a:rPr>
                        <a:t>comité </a:t>
                      </a:r>
                      <a:r>
                        <a:rPr sz="1400" b="1" dirty="0">
                          <a:solidFill>
                            <a:srgbClr val="FFFFFF"/>
                          </a:solidFill>
                          <a:latin typeface="Times New Roman" panose="02020603050405020304"/>
                          <a:cs typeface="Times New Roman" panose="02020603050405020304"/>
                        </a:rPr>
                        <a:t> </a:t>
                      </a:r>
                      <a:r>
                        <a:rPr sz="1400" b="1" spc="-5" dirty="0">
                          <a:solidFill>
                            <a:srgbClr val="FFFFFF"/>
                          </a:solidFill>
                          <a:latin typeface="Times New Roman" panose="02020603050405020304"/>
                          <a:cs typeface="Times New Roman" panose="02020603050405020304"/>
                        </a:rPr>
                        <a:t>separado </a:t>
                      </a:r>
                      <a:r>
                        <a:rPr sz="1400" dirty="0">
                          <a:solidFill>
                            <a:srgbClr val="FFFFFF"/>
                          </a:solidFill>
                          <a:latin typeface="Times New Roman" panose="02020603050405020304"/>
                          <a:cs typeface="Times New Roman" panose="02020603050405020304"/>
                        </a:rPr>
                        <a:t>:</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comparta</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recomendación </a:t>
                      </a:r>
                      <a:r>
                        <a:rPr sz="1400" dirty="0">
                          <a:solidFill>
                            <a:srgbClr val="FFFFFF"/>
                          </a:solidFill>
                          <a:latin typeface="Times New Roman" panose="02020603050405020304"/>
                          <a:cs typeface="Times New Roman" panose="02020603050405020304"/>
                        </a:rPr>
                        <a:t>con </a:t>
                      </a:r>
                      <a:r>
                        <a:rPr sz="1400" spc="-33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el</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CDPHE/Oficina de Equidad</a:t>
                      </a:r>
                      <a:r>
                        <a:rPr lang="" sz="1400" spc="-5" dirty="0">
                          <a:solidFill>
                            <a:srgbClr val="FFFFFF"/>
                          </a:solidFill>
                          <a:latin typeface="Times New Roman" panose="02020603050405020304"/>
                          <a:cs typeface="Times New Roman" panose="02020603050405020304"/>
                        </a:rPr>
                        <a:t> en la salud</a:t>
                      </a:r>
                    </a:p>
                  </a:txBody>
                  <a:tcPr marL="0" marR="0" marT="6667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767715">
                <a:tc>
                  <a:txBody>
                    <a:bodyPr/>
                    <a:lstStyle/>
                    <a:p>
                      <a:pPr marL="69850">
                        <a:lnSpc>
                          <a:spcPct val="100000"/>
                        </a:lnSpc>
                        <a:spcBef>
                          <a:spcPts val="450"/>
                        </a:spcBef>
                      </a:pPr>
                      <a:r>
                        <a:rPr sz="1400" spc="-5" dirty="0">
                          <a:solidFill>
                            <a:srgbClr val="FFFFFF"/>
                          </a:solidFill>
                          <a:latin typeface="Times New Roman" panose="02020603050405020304"/>
                          <a:cs typeface="Times New Roman" panose="02020603050405020304"/>
                        </a:rPr>
                        <a:t>Maternidad</a:t>
                      </a:r>
                      <a:endParaRPr sz="1400">
                        <a:latin typeface="Times New Roman" panose="02020603050405020304"/>
                        <a:cs typeface="Times New Roman" panose="02020603050405020304"/>
                      </a:endParaRPr>
                    </a:p>
                  </a:txBody>
                  <a:tcPr marL="0" marR="0" marT="571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215" marR="694055" algn="l">
                        <a:lnSpc>
                          <a:spcPct val="100000"/>
                        </a:lnSpc>
                        <a:spcBef>
                          <a:spcPts val="455"/>
                        </a:spcBef>
                      </a:pPr>
                      <a:r>
                        <a:rPr sz="1400" spc="-5" dirty="0">
                          <a:solidFill>
                            <a:srgbClr val="FFFFFF"/>
                          </a:solidFill>
                          <a:latin typeface="Times New Roman" panose="02020603050405020304"/>
                          <a:cs typeface="Times New Roman" panose="02020603050405020304"/>
                        </a:rPr>
                        <a:t>Investigar </a:t>
                      </a:r>
                      <a:r>
                        <a:rPr sz="1400" dirty="0">
                          <a:solidFill>
                            <a:srgbClr val="FFFFFF"/>
                          </a:solidFill>
                          <a:latin typeface="Times New Roman" panose="02020603050405020304"/>
                          <a:cs typeface="Times New Roman" panose="02020603050405020304"/>
                        </a:rPr>
                        <a:t>y </a:t>
                      </a:r>
                      <a:r>
                        <a:rPr sz="1400" spc="-5" dirty="0">
                          <a:solidFill>
                            <a:srgbClr val="FFFFFF"/>
                          </a:solidFill>
                          <a:latin typeface="Times New Roman" panose="02020603050405020304"/>
                          <a:cs typeface="Times New Roman" panose="02020603050405020304"/>
                        </a:rPr>
                        <a:t>recomendar (completamente informadas) </a:t>
                      </a:r>
                      <a:r>
                        <a:rPr sz="1400" dirty="0">
                          <a:solidFill>
                            <a:srgbClr val="FFFFFF"/>
                          </a:solidFill>
                          <a:latin typeface="Times New Roman" panose="02020603050405020304"/>
                          <a:cs typeface="Times New Roman" panose="02020603050405020304"/>
                        </a:rPr>
                        <a:t>prácticas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alternativas </a:t>
                      </a:r>
                      <a:r>
                        <a:rPr sz="1400" dirty="0">
                          <a:solidFill>
                            <a:srgbClr val="FFFFFF"/>
                          </a:solidFill>
                          <a:latin typeface="Times New Roman" panose="02020603050405020304"/>
                          <a:cs typeface="Times New Roman" panose="02020603050405020304"/>
                        </a:rPr>
                        <a:t>de parto que se </a:t>
                      </a:r>
                      <a:r>
                        <a:rPr sz="1400" spc="-5" dirty="0">
                          <a:solidFill>
                            <a:srgbClr val="FFFFFF"/>
                          </a:solidFill>
                          <a:latin typeface="Times New Roman" panose="02020603050405020304"/>
                          <a:cs typeface="Times New Roman" panose="02020603050405020304"/>
                        </a:rPr>
                        <a:t>puedan </a:t>
                      </a:r>
                      <a:r>
                        <a:rPr sz="1400" dirty="0">
                          <a:solidFill>
                            <a:srgbClr val="FFFFFF"/>
                          </a:solidFill>
                          <a:latin typeface="Times New Roman" panose="02020603050405020304"/>
                          <a:cs typeface="Times New Roman" panose="02020603050405020304"/>
                        </a:rPr>
                        <a:t>completar en el </a:t>
                      </a:r>
                      <a:r>
                        <a:rPr sz="1400" spc="-5" dirty="0">
                          <a:solidFill>
                            <a:srgbClr val="FFFFFF"/>
                          </a:solidFill>
                          <a:latin typeface="Times New Roman" panose="02020603050405020304"/>
                          <a:cs typeface="Times New Roman" panose="02020603050405020304"/>
                        </a:rPr>
                        <a:t>hospital </a:t>
                      </a:r>
                      <a:r>
                        <a:rPr sz="1400" dirty="0">
                          <a:solidFill>
                            <a:srgbClr val="FFFFFF"/>
                          </a:solidFill>
                          <a:latin typeface="Times New Roman" panose="02020603050405020304"/>
                          <a:cs typeface="Times New Roman" panose="02020603050405020304"/>
                        </a:rPr>
                        <a:t>y </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que</a:t>
                      </a:r>
                      <a:r>
                        <a:rPr sz="1400" spc="-5" dirty="0">
                          <a:solidFill>
                            <a:srgbClr val="FFFFFF"/>
                          </a:solidFill>
                          <a:latin typeface="Times New Roman" panose="02020603050405020304"/>
                          <a:cs typeface="Times New Roman" panose="02020603050405020304"/>
                        </a:rPr>
                        <a:t> conduzcan</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a:t>
                      </a:r>
                      <a:r>
                        <a:rPr sz="1400" spc="-5" dirty="0">
                          <a:solidFill>
                            <a:srgbClr val="FFFFFF"/>
                          </a:solidFill>
                          <a:latin typeface="Times New Roman" panose="02020603050405020304"/>
                          <a:cs typeface="Times New Roman" panose="02020603050405020304"/>
                        </a:rPr>
                        <a:t> mejores</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resultados.</a:t>
                      </a:r>
                      <a:endParaRPr sz="1400">
                        <a:latin typeface="Times New Roman" panose="02020603050405020304"/>
                        <a:cs typeface="Times New Roman" panose="020206030504050203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1120">
                        <a:lnSpc>
                          <a:spcPct val="100000"/>
                        </a:lnSpc>
                        <a:spcBef>
                          <a:spcPts val="450"/>
                        </a:spcBef>
                      </a:pPr>
                      <a:r>
                        <a:rPr sz="1400" spc="-10" dirty="0">
                          <a:solidFill>
                            <a:srgbClr val="FFFFFF"/>
                          </a:solidFill>
                          <a:latin typeface="Times New Roman" panose="02020603050405020304"/>
                          <a:cs typeface="Times New Roman" panose="02020603050405020304"/>
                        </a:rPr>
                        <a:t>Sí</a:t>
                      </a:r>
                      <a:r>
                        <a:rPr lang="" sz="1400" spc="-10" dirty="0">
                          <a:solidFill>
                            <a:srgbClr val="FFFFFF"/>
                          </a:solidFill>
                          <a:latin typeface="Times New Roman" panose="02020603050405020304"/>
                          <a:cs typeface="Times New Roman" panose="02020603050405020304"/>
                        </a:rPr>
                        <a:t>,</a:t>
                      </a:r>
                      <a:r>
                        <a:rPr sz="1400" spc="-5" dirty="0">
                          <a:solidFill>
                            <a:srgbClr val="FFFFFF"/>
                          </a:solidFill>
                          <a:latin typeface="Times New Roman" panose="02020603050405020304"/>
                          <a:cs typeface="Times New Roman" panose="02020603050405020304"/>
                        </a:rPr>
                        <a:t> </a:t>
                      </a:r>
                      <a:r>
                        <a:rPr lang="" sz="1400" spc="-5" dirty="0">
                          <a:solidFill>
                            <a:srgbClr val="FFFFFF"/>
                          </a:solidFill>
                          <a:latin typeface="Times New Roman" panose="02020603050405020304"/>
                          <a:cs typeface="Times New Roman" panose="02020603050405020304"/>
                        </a:rPr>
                        <a:t>g</a:t>
                      </a:r>
                      <a:r>
                        <a:rPr sz="1400" dirty="0">
                          <a:solidFill>
                            <a:srgbClr val="FFFFFF"/>
                          </a:solidFill>
                          <a:latin typeface="Times New Roman" panose="02020603050405020304"/>
                          <a:cs typeface="Times New Roman" panose="02020603050405020304"/>
                        </a:rPr>
                        <a:t>ol</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muy importante</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para </a:t>
                      </a:r>
                      <a:r>
                        <a:rPr sz="1400" dirty="0">
                          <a:solidFill>
                            <a:srgbClr val="FFFFFF"/>
                          </a:solidFill>
                          <a:latin typeface="Times New Roman" panose="02020603050405020304"/>
                          <a:cs typeface="Times New Roman" panose="02020603050405020304"/>
                        </a:rPr>
                        <a:t>2024/24</a:t>
                      </a:r>
                      <a:endParaRPr sz="1400">
                        <a:latin typeface="Times New Roman" panose="02020603050405020304"/>
                        <a:cs typeface="Times New Roman" panose="02020603050405020304"/>
                      </a:endParaRPr>
                    </a:p>
                    <a:p>
                      <a:pPr marL="71120">
                        <a:lnSpc>
                          <a:spcPct val="100000"/>
                        </a:lnSpc>
                      </a:pPr>
                      <a:r>
                        <a:rPr sz="1400" dirty="0">
                          <a:solidFill>
                            <a:srgbClr val="FFFFFF"/>
                          </a:solidFill>
                          <a:latin typeface="Times New Roman" panose="02020603050405020304"/>
                          <a:cs typeface="Times New Roman" panose="02020603050405020304"/>
                        </a:rPr>
                        <a:t>-</a:t>
                      </a:r>
                      <a:r>
                        <a:rPr sz="1400" spc="-3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Elección</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del</a:t>
                      </a:r>
                      <a:r>
                        <a:rPr sz="1400" spc="-2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parto</a:t>
                      </a:r>
                      <a:endParaRPr sz="1400">
                        <a:latin typeface="Times New Roman" panose="02020603050405020304"/>
                        <a:cs typeface="Times New Roman" panose="02020603050405020304"/>
                      </a:endParaRPr>
                    </a:p>
                  </a:txBody>
                  <a:tcPr marL="0" marR="0" marT="571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730885">
                <a:tc>
                  <a:txBody>
                    <a:bodyPr/>
                    <a:lstStyle/>
                    <a:p>
                      <a:pPr marL="69850">
                        <a:lnSpc>
                          <a:spcPct val="100000"/>
                        </a:lnSpc>
                        <a:spcBef>
                          <a:spcPts val="455"/>
                        </a:spcBef>
                      </a:pPr>
                      <a:r>
                        <a:rPr sz="1400" spc="-5" dirty="0">
                          <a:solidFill>
                            <a:srgbClr val="FFFFFF"/>
                          </a:solidFill>
                          <a:latin typeface="Times New Roman" panose="02020603050405020304"/>
                          <a:cs typeface="Times New Roman" panose="02020603050405020304"/>
                        </a:rPr>
                        <a:t>Maternidad</a:t>
                      </a:r>
                      <a:endParaRPr sz="1400">
                        <a:latin typeface="Times New Roman" panose="02020603050405020304"/>
                        <a:cs typeface="Times New Roman" panose="020206030504050203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215" marR="204470">
                        <a:lnSpc>
                          <a:spcPct val="100000"/>
                        </a:lnSpc>
                        <a:spcBef>
                          <a:spcPts val="460"/>
                        </a:spcBef>
                      </a:pPr>
                      <a:r>
                        <a:rPr sz="1400" b="1" dirty="0">
                          <a:solidFill>
                            <a:srgbClr val="FFFFFF"/>
                          </a:solidFill>
                          <a:latin typeface="Times New Roman" panose="02020603050405020304"/>
                          <a:cs typeface="Times New Roman" panose="02020603050405020304"/>
                        </a:rPr>
                        <a:t>Crear un </a:t>
                      </a:r>
                      <a:r>
                        <a:rPr sz="1400" b="1" spc="-5" dirty="0">
                          <a:solidFill>
                            <a:srgbClr val="FFFFFF"/>
                          </a:solidFill>
                          <a:latin typeface="Times New Roman" panose="02020603050405020304"/>
                          <a:cs typeface="Times New Roman" panose="02020603050405020304"/>
                        </a:rPr>
                        <a:t>modelo </a:t>
                      </a:r>
                      <a:r>
                        <a:rPr sz="1400" b="1" dirty="0">
                          <a:solidFill>
                            <a:srgbClr val="FFFFFF"/>
                          </a:solidFill>
                          <a:latin typeface="Times New Roman" panose="02020603050405020304"/>
                          <a:cs typeface="Times New Roman" panose="02020603050405020304"/>
                        </a:rPr>
                        <a:t>de fuerza </a:t>
                      </a:r>
                      <a:r>
                        <a:rPr sz="1400" b="1" spc="-5" dirty="0">
                          <a:solidFill>
                            <a:srgbClr val="FFFFFF"/>
                          </a:solidFill>
                          <a:latin typeface="Times New Roman" panose="02020603050405020304"/>
                          <a:cs typeface="Times New Roman" panose="02020603050405020304"/>
                        </a:rPr>
                        <a:t>laboral perinatal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Construir sobre </a:t>
                      </a:r>
                      <a:r>
                        <a:rPr sz="1400" dirty="0">
                          <a:solidFill>
                            <a:srgbClr val="FFFFFF"/>
                          </a:solidFill>
                          <a:latin typeface="Times New Roman" panose="02020603050405020304"/>
                          <a:cs typeface="Times New Roman" panose="02020603050405020304"/>
                        </a:rPr>
                        <a:t>el </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modelo de fuerza </a:t>
                      </a:r>
                      <a:r>
                        <a:rPr sz="1400" spc="-5" dirty="0">
                          <a:solidFill>
                            <a:srgbClr val="FFFFFF"/>
                          </a:solidFill>
                          <a:latin typeface="Times New Roman" panose="02020603050405020304"/>
                          <a:cs typeface="Times New Roman" panose="02020603050405020304"/>
                        </a:rPr>
                        <a:t>laboral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BHA para desarrollar </a:t>
                      </a:r>
                      <a:r>
                        <a:rPr sz="1400" spc="5" dirty="0">
                          <a:solidFill>
                            <a:srgbClr val="FFFFFF"/>
                          </a:solidFill>
                          <a:latin typeface="Times New Roman" panose="02020603050405020304"/>
                          <a:cs typeface="Times New Roman" panose="02020603050405020304"/>
                        </a:rPr>
                        <a:t>un </a:t>
                      </a:r>
                      <a:r>
                        <a:rPr sz="1400" dirty="0">
                          <a:solidFill>
                            <a:srgbClr val="FFFFFF"/>
                          </a:solidFill>
                          <a:latin typeface="Times New Roman" panose="02020603050405020304"/>
                          <a:cs typeface="Times New Roman" panose="02020603050405020304"/>
                        </a:rPr>
                        <a:t>modelo de fuerza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laboral</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perinatal</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que</a:t>
                      </a:r>
                      <a:r>
                        <a:rPr sz="1400" spc="-5" dirty="0">
                          <a:solidFill>
                            <a:srgbClr val="FFFFFF"/>
                          </a:solidFill>
                          <a:latin typeface="Times New Roman" panose="02020603050405020304"/>
                          <a:cs typeface="Times New Roman" panose="02020603050405020304"/>
                        </a:rPr>
                        <a:t> incluya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doulas</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y parteras.</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1120" marR="914400" algn="l">
                        <a:lnSpc>
                          <a:spcPct val="100000"/>
                        </a:lnSpc>
                        <a:spcBef>
                          <a:spcPts val="460"/>
                        </a:spcBef>
                      </a:pPr>
                      <a:r>
                        <a:rPr sz="1400" dirty="0">
                          <a:solidFill>
                            <a:srgbClr val="FFFFFF"/>
                          </a:solidFill>
                          <a:latin typeface="Times New Roman" panose="02020603050405020304"/>
                          <a:cs typeface="Times New Roman" panose="02020603050405020304"/>
                        </a:rPr>
                        <a:t>Se está </a:t>
                      </a:r>
                      <a:r>
                        <a:rPr sz="1400" spc="-5" dirty="0">
                          <a:solidFill>
                            <a:srgbClr val="FFFFFF"/>
                          </a:solidFill>
                          <a:latin typeface="Times New Roman" panose="02020603050405020304"/>
                          <a:cs typeface="Times New Roman" panose="02020603050405020304"/>
                        </a:rPr>
                        <a:t>trabajando </a:t>
                      </a:r>
                      <a:r>
                        <a:rPr sz="1400" dirty="0">
                          <a:solidFill>
                            <a:srgbClr val="FFFFFF"/>
                          </a:solidFill>
                          <a:latin typeface="Times New Roman" panose="02020603050405020304"/>
                          <a:cs typeface="Times New Roman" panose="02020603050405020304"/>
                        </a:rPr>
                        <a:t>en l</a:t>
                      </a:r>
                      <a:r>
                        <a:rPr lang="" sz="1400" dirty="0">
                          <a:solidFill>
                            <a:srgbClr val="FFFFFF"/>
                          </a:solidFill>
                          <a:latin typeface="Times New Roman" panose="02020603050405020304"/>
                          <a:cs typeface="Times New Roman" panose="02020603050405020304"/>
                        </a:rPr>
                        <a:t>a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actualidad. </a:t>
                      </a:r>
                      <a:r>
                        <a:rPr lang="" sz="1400" spc="-5" dirty="0">
                          <a:solidFill>
                            <a:srgbClr val="FFFFFF"/>
                          </a:solidFill>
                          <a:latin typeface="Times New Roman" panose="02020603050405020304"/>
                          <a:cs typeface="Times New Roman" panose="02020603050405020304"/>
                        </a:rPr>
                        <a:t>Ver:</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 </a:t>
                      </a:r>
                      <a:r>
                        <a:rPr lang="en-US" sz="1400" u="sng">
                          <a:solidFill>
                            <a:schemeClr val="lt1"/>
                          </a:solidFill>
                          <a:latin typeface="Times New Roman" panose="02020603050405020304"/>
                          <a:ea typeface="Times New Roman" panose="02020603050405020304"/>
                          <a:cs typeface="Times New Roman" panose="02020603050405020304"/>
                          <a:sym typeface="Times New Roman" panose="02020603050405020304"/>
                          <a:hlinkClick r:id="rId3"/>
                        </a:rPr>
                        <a:t>https://hcpf.colorado.gov/doulas</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104390">
                <a:tc>
                  <a:txBody>
                    <a:bodyPr/>
                    <a:lstStyle/>
                    <a:p>
                      <a:pPr marL="69850">
                        <a:lnSpc>
                          <a:spcPct val="100000"/>
                        </a:lnSpc>
                        <a:spcBef>
                          <a:spcPts val="465"/>
                        </a:spcBef>
                      </a:pPr>
                      <a:r>
                        <a:rPr sz="1400" spc="-5" dirty="0">
                          <a:solidFill>
                            <a:srgbClr val="FFFFFF"/>
                          </a:solidFill>
                          <a:latin typeface="Times New Roman" panose="02020603050405020304"/>
                          <a:cs typeface="Times New Roman" panose="02020603050405020304"/>
                        </a:rPr>
                        <a:t>Maternidad</a:t>
                      </a:r>
                      <a:endParaRPr sz="1400">
                        <a:latin typeface="Times New Roman" panose="02020603050405020304"/>
                        <a:cs typeface="Times New Roman" panose="02020603050405020304"/>
                      </a:endParaRPr>
                    </a:p>
                  </a:txBody>
                  <a:tcPr marL="0" marR="0" marT="5905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215" marR="189865">
                        <a:lnSpc>
                          <a:spcPct val="99000"/>
                        </a:lnSpc>
                        <a:spcBef>
                          <a:spcPts val="465"/>
                        </a:spcBef>
                      </a:pPr>
                      <a:r>
                        <a:rPr sz="1400" b="1" dirty="0">
                          <a:solidFill>
                            <a:srgbClr val="FFFFFF"/>
                          </a:solidFill>
                          <a:latin typeface="Times New Roman" panose="02020603050405020304"/>
                          <a:cs typeface="Times New Roman" panose="02020603050405020304"/>
                        </a:rPr>
                        <a:t>Cre</a:t>
                      </a:r>
                      <a:r>
                        <a:rPr lang="" sz="1400" b="1" dirty="0">
                          <a:solidFill>
                            <a:srgbClr val="FFFFFF"/>
                          </a:solidFill>
                          <a:latin typeface="Times New Roman" panose="02020603050405020304"/>
                          <a:cs typeface="Times New Roman" panose="02020603050405020304"/>
                        </a:rPr>
                        <a:t>ar</a:t>
                      </a:r>
                      <a:r>
                        <a:rPr sz="1400" b="1" dirty="0">
                          <a:solidFill>
                            <a:srgbClr val="FFFFFF"/>
                          </a:solidFill>
                          <a:latin typeface="Times New Roman" panose="02020603050405020304"/>
                          <a:cs typeface="Times New Roman" panose="02020603050405020304"/>
                        </a:rPr>
                        <a:t> un </a:t>
                      </a:r>
                      <a:r>
                        <a:rPr sz="1400" b="1" spc="-5" dirty="0">
                          <a:solidFill>
                            <a:srgbClr val="FFFFFF"/>
                          </a:solidFill>
                          <a:latin typeface="Times New Roman" panose="02020603050405020304"/>
                          <a:cs typeface="Times New Roman" panose="02020603050405020304"/>
                        </a:rPr>
                        <a:t>centro </a:t>
                      </a:r>
                      <a:r>
                        <a:rPr sz="1400" b="1" dirty="0">
                          <a:solidFill>
                            <a:srgbClr val="FFFFFF"/>
                          </a:solidFill>
                          <a:latin typeface="Times New Roman" panose="02020603050405020304"/>
                          <a:cs typeface="Times New Roman" panose="02020603050405020304"/>
                        </a:rPr>
                        <a:t>de </a:t>
                      </a:r>
                      <a:r>
                        <a:rPr sz="1400" b="1" spc="-5" dirty="0">
                          <a:solidFill>
                            <a:srgbClr val="FFFFFF"/>
                          </a:solidFill>
                          <a:latin typeface="Times New Roman" panose="02020603050405020304"/>
                          <a:cs typeface="Times New Roman" panose="02020603050405020304"/>
                        </a:rPr>
                        <a:t>recursos públicos </a:t>
                      </a:r>
                      <a:r>
                        <a:rPr sz="1400" dirty="0">
                          <a:solidFill>
                            <a:srgbClr val="FFFFFF"/>
                          </a:solidFill>
                          <a:latin typeface="Times New Roman" panose="02020603050405020304"/>
                          <a:cs typeface="Times New Roman" panose="02020603050405020304"/>
                        </a:rPr>
                        <a:t>: cre</a:t>
                      </a:r>
                      <a:r>
                        <a:rPr lang="" sz="1400" dirty="0">
                          <a:solidFill>
                            <a:srgbClr val="FFFFFF"/>
                          </a:solidFill>
                          <a:latin typeface="Times New Roman" panose="02020603050405020304"/>
                          <a:cs typeface="Times New Roman" panose="02020603050405020304"/>
                        </a:rPr>
                        <a:t>ar</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un </a:t>
                      </a:r>
                      <a:r>
                        <a:rPr sz="1400" dirty="0">
                          <a:solidFill>
                            <a:srgbClr val="FFFFFF"/>
                          </a:solidFill>
                          <a:latin typeface="Times New Roman" panose="02020603050405020304"/>
                          <a:cs typeface="Times New Roman" panose="02020603050405020304"/>
                        </a:rPr>
                        <a:t>centro donde los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pacientes puedan </a:t>
                      </a:r>
                      <a:r>
                        <a:rPr sz="1400" dirty="0">
                          <a:solidFill>
                            <a:srgbClr val="FFFFFF"/>
                          </a:solidFill>
                          <a:latin typeface="Times New Roman" panose="02020603050405020304"/>
                          <a:cs typeface="Times New Roman" panose="02020603050405020304"/>
                        </a:rPr>
                        <a:t>acceder </a:t>
                      </a:r>
                      <a:r>
                        <a:rPr sz="1400" spc="-5" dirty="0">
                          <a:solidFill>
                            <a:srgbClr val="FFFFFF"/>
                          </a:solidFill>
                          <a:latin typeface="Times New Roman" panose="02020603050405020304"/>
                          <a:cs typeface="Times New Roman" panose="02020603050405020304"/>
                        </a:rPr>
                        <a:t>fácilmente </a:t>
                      </a:r>
                      <a:r>
                        <a:rPr sz="1400" dirty="0">
                          <a:solidFill>
                            <a:srgbClr val="FFFFFF"/>
                          </a:solidFill>
                          <a:latin typeface="Times New Roman" panose="02020603050405020304"/>
                          <a:cs typeface="Times New Roman" panose="02020603050405020304"/>
                        </a:rPr>
                        <a:t>a la </a:t>
                      </a:r>
                      <a:r>
                        <a:rPr sz="1400" spc="-5" dirty="0">
                          <a:solidFill>
                            <a:srgbClr val="FFFFFF"/>
                          </a:solidFill>
                          <a:latin typeface="Times New Roman" panose="02020603050405020304"/>
                          <a:cs typeface="Times New Roman" panose="02020603050405020304"/>
                        </a:rPr>
                        <a:t>lista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hospitales </a:t>
                      </a:r>
                      <a:r>
                        <a:rPr sz="1400" dirty="0">
                          <a:solidFill>
                            <a:srgbClr val="FFFFFF"/>
                          </a:solidFill>
                          <a:latin typeface="Times New Roman" panose="02020603050405020304"/>
                          <a:cs typeface="Times New Roman" panose="02020603050405020304"/>
                        </a:rPr>
                        <a:t>con </a:t>
                      </a:r>
                      <a:r>
                        <a:rPr sz="1400" spc="-5" dirty="0">
                          <a:solidFill>
                            <a:srgbClr val="FFFFFF"/>
                          </a:solidFill>
                          <a:latin typeface="Times New Roman" panose="02020603050405020304"/>
                          <a:cs typeface="Times New Roman" panose="02020603050405020304"/>
                        </a:rPr>
                        <a:t>la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designación</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"Amigable</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con</a:t>
                      </a:r>
                      <a:r>
                        <a:rPr sz="1400" dirty="0">
                          <a:solidFill>
                            <a:srgbClr val="FFFFFF"/>
                          </a:solidFill>
                          <a:latin typeface="Times New Roman" panose="02020603050405020304"/>
                          <a:cs typeface="Times New Roman" panose="02020603050405020304"/>
                        </a:rPr>
                        <a:t> el</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parto"</a:t>
                      </a:r>
                      <a:r>
                        <a:rPr sz="1400" spc="-10" dirty="0">
                          <a:solidFill>
                            <a:srgbClr val="FFFFFF"/>
                          </a:solidFill>
                          <a:latin typeface="Times New Roman" panose="02020603050405020304"/>
                          <a:cs typeface="Times New Roman" panose="02020603050405020304"/>
                        </a:rPr>
                        <a:t> </a:t>
                      </a:r>
                      <a:r>
                        <a:rPr lang="" sz="1400" spc="-10" dirty="0">
                          <a:solidFill>
                            <a:srgbClr val="FFFFFF"/>
                          </a:solidFill>
                          <a:latin typeface="Times New Roman" panose="02020603050405020304"/>
                          <a:cs typeface="Times New Roman" panose="02020603050405020304"/>
                        </a:rPr>
                        <a:t>con</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Centros</a:t>
                      </a:r>
                      <a:r>
                        <a:rPr sz="1400" dirty="0">
                          <a:solidFill>
                            <a:srgbClr val="FFFFFF"/>
                          </a:solidFill>
                          <a:latin typeface="Times New Roman" panose="02020603050405020304"/>
                          <a:cs typeface="Times New Roman" panose="02020603050405020304"/>
                        </a:rPr>
                        <a:t> de</a:t>
                      </a:r>
                      <a:r>
                        <a:rPr sz="1400" spc="-5" dirty="0">
                          <a:solidFill>
                            <a:srgbClr val="FFFFFF"/>
                          </a:solidFill>
                          <a:latin typeface="Times New Roman" panose="02020603050405020304"/>
                          <a:cs typeface="Times New Roman" panose="02020603050405020304"/>
                        </a:rPr>
                        <a:t> Servicios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Medicare</a:t>
                      </a:r>
                      <a:r>
                        <a:rPr sz="1400" dirty="0">
                          <a:solidFill>
                            <a:srgbClr val="FFFFFF"/>
                          </a:solidFill>
                          <a:latin typeface="Times New Roman" panose="02020603050405020304"/>
                          <a:cs typeface="Times New Roman" panose="02020603050405020304"/>
                        </a:rPr>
                        <a:t> y</a:t>
                      </a:r>
                      <a:r>
                        <a:rPr sz="1400" spc="-5" dirty="0">
                          <a:solidFill>
                            <a:srgbClr val="FFFFFF"/>
                          </a:solidFill>
                          <a:latin typeface="Times New Roman" panose="02020603050405020304"/>
                          <a:cs typeface="Times New Roman" panose="02020603050405020304"/>
                        </a:rPr>
                        <a:t> Medicaid</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(CMS)</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y,</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potencialmente,</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otros</a:t>
                      </a:r>
                      <a:r>
                        <a:rPr sz="1400" dirty="0">
                          <a:solidFill>
                            <a:srgbClr val="FFFFFF"/>
                          </a:solidFill>
                          <a:latin typeface="Times New Roman" panose="02020603050405020304"/>
                          <a:cs typeface="Times New Roman" panose="02020603050405020304"/>
                        </a:rPr>
                        <a:t> recursos</a:t>
                      </a:r>
                      <a:r>
                        <a:rPr sz="1400" spc="-5" dirty="0">
                          <a:solidFill>
                            <a:srgbClr val="FFFFFF"/>
                          </a:solidFill>
                          <a:latin typeface="Times New Roman" panose="02020603050405020304"/>
                          <a:cs typeface="Times New Roman" panose="02020603050405020304"/>
                        </a:rPr>
                        <a:t> como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servicios certificados </a:t>
                      </a:r>
                      <a:r>
                        <a:rPr sz="1400" dirty="0">
                          <a:solidFill>
                            <a:srgbClr val="FFFFFF"/>
                          </a:solidFill>
                          <a:latin typeface="Times New Roman" panose="02020603050405020304"/>
                          <a:cs typeface="Times New Roman" panose="02020603050405020304"/>
                        </a:rPr>
                        <a:t>(por </a:t>
                      </a:r>
                      <a:r>
                        <a:rPr sz="1400" spc="-5" dirty="0">
                          <a:solidFill>
                            <a:srgbClr val="FFFFFF"/>
                          </a:solidFill>
                          <a:latin typeface="Times New Roman" panose="02020603050405020304"/>
                          <a:cs typeface="Times New Roman" panose="02020603050405020304"/>
                        </a:rPr>
                        <a:t>ejemplo,</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capacitaciones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validación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cultural,</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interpretación),</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glosario</a:t>
                      </a:r>
                      <a:r>
                        <a:rPr sz="1400" spc="1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de</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vocabulario</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para</a:t>
                      </a:r>
                      <a:r>
                        <a:rPr sz="1400" spc="2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cerrar</a:t>
                      </a:r>
                      <a:r>
                        <a:rPr sz="1400" spc="1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las</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brechas </a:t>
                      </a:r>
                      <a:r>
                        <a:rPr sz="1400" spc="-33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en la </a:t>
                      </a:r>
                      <a:r>
                        <a:rPr sz="1400" spc="-5" dirty="0">
                          <a:solidFill>
                            <a:srgbClr val="FFFFFF"/>
                          </a:solidFill>
                          <a:latin typeface="Times New Roman" panose="02020603050405020304"/>
                          <a:cs typeface="Times New Roman" panose="02020603050405020304"/>
                        </a:rPr>
                        <a:t>comprensión </a:t>
                      </a:r>
                      <a:r>
                        <a:rPr sz="1400" dirty="0">
                          <a:solidFill>
                            <a:srgbClr val="FFFFFF"/>
                          </a:solidFill>
                          <a:latin typeface="Times New Roman" panose="02020603050405020304"/>
                          <a:cs typeface="Times New Roman" panose="02020603050405020304"/>
                        </a:rPr>
                        <a:t>de la jerga médica y los </a:t>
                      </a:r>
                      <a:r>
                        <a:rPr sz="1400" spc="-5" dirty="0">
                          <a:solidFill>
                            <a:srgbClr val="FFFFFF"/>
                          </a:solidFill>
                          <a:latin typeface="Times New Roman" panose="02020603050405020304"/>
                          <a:cs typeface="Times New Roman" panose="02020603050405020304"/>
                        </a:rPr>
                        <a:t>estándares </a:t>
                      </a:r>
                      <a:r>
                        <a:rPr sz="1400" dirty="0">
                          <a:solidFill>
                            <a:srgbClr val="FFFFFF"/>
                          </a:solidFill>
                          <a:latin typeface="Times New Roman" panose="02020603050405020304"/>
                          <a:cs typeface="Times New Roman" panose="02020603050405020304"/>
                        </a:rPr>
                        <a:t>de parto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relevantes.</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Hospitales</a:t>
                      </a:r>
                      <a:r>
                        <a:rPr lang="" sz="1400" spc="-5" dirty="0">
                          <a:solidFill>
                            <a:srgbClr val="FFFFFF"/>
                          </a:solidFill>
                          <a:latin typeface="Times New Roman" panose="02020603050405020304"/>
                          <a:cs typeface="Times New Roman" panose="02020603050405020304"/>
                        </a:rPr>
                        <a:t> que no tienen la designación </a:t>
                      </a:r>
                      <a:r>
                        <a:rPr sz="1400" spc="-5" dirty="0">
                          <a:solidFill>
                            <a:srgbClr val="FFFFFF"/>
                          </a:solidFill>
                          <a:latin typeface="Times New Roman" panose="02020603050405020304"/>
                          <a:cs typeface="Times New Roman" panose="02020603050405020304"/>
                          <a:sym typeface="+mn-ea"/>
                        </a:rPr>
                        <a:t>"Amigable</a:t>
                      </a:r>
                      <a:r>
                        <a:rPr sz="1400" spc="5" dirty="0">
                          <a:solidFill>
                            <a:srgbClr val="FFFFFF"/>
                          </a:solidFill>
                          <a:latin typeface="Times New Roman" panose="02020603050405020304"/>
                          <a:cs typeface="Times New Roman" panose="02020603050405020304"/>
                          <a:sym typeface="+mn-ea"/>
                        </a:rPr>
                        <a:t> </a:t>
                      </a:r>
                      <a:r>
                        <a:rPr sz="1400" spc="-5" dirty="0">
                          <a:solidFill>
                            <a:srgbClr val="FFFFFF"/>
                          </a:solidFill>
                          <a:latin typeface="Times New Roman" panose="02020603050405020304"/>
                          <a:cs typeface="Times New Roman" panose="02020603050405020304"/>
                          <a:sym typeface="+mn-ea"/>
                        </a:rPr>
                        <a:t>con</a:t>
                      </a:r>
                      <a:r>
                        <a:rPr sz="1400" dirty="0">
                          <a:solidFill>
                            <a:srgbClr val="FFFFFF"/>
                          </a:solidFill>
                          <a:latin typeface="Times New Roman" panose="02020603050405020304"/>
                          <a:cs typeface="Times New Roman" panose="02020603050405020304"/>
                          <a:sym typeface="+mn-ea"/>
                        </a:rPr>
                        <a:t> el</a:t>
                      </a:r>
                      <a:r>
                        <a:rPr sz="1400" spc="10" dirty="0">
                          <a:solidFill>
                            <a:srgbClr val="FFFFFF"/>
                          </a:solidFill>
                          <a:latin typeface="Times New Roman" panose="02020603050405020304"/>
                          <a:cs typeface="Times New Roman" panose="02020603050405020304"/>
                          <a:sym typeface="+mn-ea"/>
                        </a:rPr>
                        <a:t> </a:t>
                      </a:r>
                      <a:r>
                        <a:rPr sz="1400" spc="-5" dirty="0">
                          <a:solidFill>
                            <a:srgbClr val="FFFFFF"/>
                          </a:solidFill>
                          <a:latin typeface="Times New Roman" panose="02020603050405020304"/>
                          <a:cs typeface="Times New Roman" panose="02020603050405020304"/>
                          <a:sym typeface="+mn-ea"/>
                        </a:rPr>
                        <a:t>parto"</a:t>
                      </a:r>
                      <a:r>
                        <a:rPr lang="" sz="1400" spc="-5" dirty="0">
                          <a:solidFill>
                            <a:srgbClr val="FFFFFF"/>
                          </a:solidFill>
                          <a:latin typeface="Times New Roman" panose="02020603050405020304"/>
                          <a:cs typeface="Times New Roman" panose="02020603050405020304"/>
                        </a:rPr>
                        <a:t> de CMS pueden mejorar continuamente colaborando con socios estatales para obtener ese estatus.</a:t>
                      </a:r>
                    </a:p>
                  </a:txBody>
                  <a:tcPr marL="0" marR="0" marT="59054"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1120" marR="485775">
                        <a:lnSpc>
                          <a:spcPts val="1670"/>
                        </a:lnSpc>
                        <a:spcBef>
                          <a:spcPts val="530"/>
                        </a:spcBef>
                      </a:pPr>
                      <a:r>
                        <a:rPr sz="1400" spc="-5" dirty="0">
                          <a:solidFill>
                            <a:srgbClr val="FFFFFF"/>
                          </a:solidFill>
                          <a:latin typeface="Times New Roman" panose="02020603050405020304"/>
                          <a:cs typeface="Times New Roman" panose="02020603050405020304"/>
                        </a:rPr>
                        <a:t>Sí, conceptualmente similar </a:t>
                      </a:r>
                      <a:r>
                        <a:rPr sz="1400" dirty="0">
                          <a:solidFill>
                            <a:srgbClr val="FFFFFF"/>
                          </a:solidFill>
                          <a:latin typeface="Times New Roman" panose="02020603050405020304"/>
                          <a:cs typeface="Times New Roman" panose="02020603050405020304"/>
                        </a:rPr>
                        <a:t>a</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requisitos </a:t>
                      </a:r>
                      <a:r>
                        <a:rPr sz="1400" dirty="0">
                          <a:solidFill>
                            <a:srgbClr val="FFFFFF"/>
                          </a:solidFill>
                          <a:latin typeface="Times New Roman" panose="02020603050405020304"/>
                          <a:cs typeface="Times New Roman" panose="02020603050405020304"/>
                        </a:rPr>
                        <a:t>de </a:t>
                      </a:r>
                      <a:r>
                        <a:rPr sz="1400" u="sng" spc="-5" dirty="0">
                          <a:solidFill>
                            <a:srgbClr val="798539"/>
                          </a:solidFill>
                          <a:uFill>
                            <a:solidFill>
                              <a:srgbClr val="798539"/>
                            </a:solidFill>
                          </a:uFill>
                          <a:latin typeface="Times New Roman" panose="02020603050405020304"/>
                          <a:cs typeface="Times New Roman" panose="02020603050405020304"/>
                          <a:hlinkClick r:id="rId4"/>
                        </a:rPr>
                        <a:t>HTP</a:t>
                      </a:r>
                      <a:r>
                        <a:rPr lang="" sz="1400" u="sng" spc="-5" dirty="0">
                          <a:solidFill>
                            <a:srgbClr val="798539"/>
                          </a:solidFill>
                          <a:uFill>
                            <a:solidFill>
                              <a:srgbClr val="798539"/>
                            </a:solidFill>
                          </a:uFill>
                          <a:latin typeface="Times New Roman" panose="02020603050405020304"/>
                          <a:cs typeface="Times New Roman" panose="02020603050405020304"/>
                          <a:hlinkClick r:id="rId4"/>
                        </a:rPr>
                        <a:t> (</a:t>
                      </a:r>
                      <a:r>
                        <a:rPr lang="" sz="1400" u="sng" spc="-5" dirty="0">
                          <a:solidFill>
                            <a:srgbClr val="798539"/>
                          </a:solidFill>
                          <a:uFill>
                            <a:solidFill>
                              <a:srgbClr val="798539"/>
                            </a:solidFill>
                          </a:uFill>
                          <a:latin typeface="Times New Roman" panose="02020603050405020304"/>
                          <a:cs typeface="Times New Roman" panose="02020603050405020304"/>
                        </a:rPr>
                        <a:t> Programa de transformación de hospitales)</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trabajo </a:t>
                      </a:r>
                      <a:r>
                        <a:rPr sz="1400" dirty="0">
                          <a:solidFill>
                            <a:srgbClr val="FFFFFF"/>
                          </a:solidFill>
                          <a:latin typeface="Times New Roman" panose="02020603050405020304"/>
                          <a:cs typeface="Times New Roman" panose="02020603050405020304"/>
                        </a:rPr>
                        <a:t>que se está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realizando</a:t>
                      </a:r>
                      <a:r>
                        <a:rPr sz="1400" spc="-3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actualmente.</a:t>
                      </a:r>
                      <a:endParaRPr sz="1400">
                        <a:latin typeface="Times New Roman" panose="02020603050405020304"/>
                        <a:cs typeface="Times New Roman" panose="02020603050405020304"/>
                      </a:endParaRPr>
                    </a:p>
                  </a:txBody>
                  <a:tcPr marL="0" marR="0" marT="6731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23</a:t>
            </a:fld>
            <a:endParaRPr lang="en-US"/>
          </a:p>
        </p:txBody>
      </p:sp>
      <p:sp>
        <p:nvSpPr>
          <p:cNvPr id="399" name="Google Shape;399;g308098ffd8d_0_95"/>
          <p:cNvSpPr txBox="1">
            <a:spLocks noGrp="1"/>
          </p:cNvSpPr>
          <p:nvPr>
            <p:ph type="title"/>
          </p:nvPr>
        </p:nvSpPr>
        <p:spPr>
          <a:xfrm>
            <a:off x="839470" y="332835"/>
            <a:ext cx="10515600" cy="61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Recommendations</a:t>
            </a:r>
          </a:p>
        </p:txBody>
      </p:sp>
      <p:graphicFrame>
        <p:nvGraphicFramePr>
          <p:cNvPr id="401" name="Google Shape;401;g308098ffd8d_0_95"/>
          <p:cNvGraphicFramePr/>
          <p:nvPr/>
        </p:nvGraphicFramePr>
        <p:xfrm>
          <a:off x="533150" y="848413"/>
          <a:ext cx="11334125" cy="5068085"/>
        </p:xfrm>
        <a:graphic>
          <a:graphicData uri="http://schemas.openxmlformats.org/drawingml/2006/table">
            <a:tbl>
              <a:tblPr>
                <a:noFill/>
                <a:tableStyleId>{1728CC46-5372-418D-A9A4-85418D6DF94E}</a:tableStyleId>
              </a:tblPr>
              <a:tblGrid>
                <a:gridCol w="2695500">
                  <a:extLst>
                    <a:ext uri="{9D8B030D-6E8A-4147-A177-3AD203B41FA5}">
                      <a16:colId xmlns:a16="http://schemas.microsoft.com/office/drawing/2014/main" val="20000"/>
                    </a:ext>
                  </a:extLst>
                </a:gridCol>
                <a:gridCol w="5342925">
                  <a:extLst>
                    <a:ext uri="{9D8B030D-6E8A-4147-A177-3AD203B41FA5}">
                      <a16:colId xmlns:a16="http://schemas.microsoft.com/office/drawing/2014/main" val="20001"/>
                    </a:ext>
                  </a:extLst>
                </a:gridCol>
                <a:gridCol w="3295700">
                  <a:extLst>
                    <a:ext uri="{9D8B030D-6E8A-4147-A177-3AD203B41FA5}">
                      <a16:colId xmlns:a16="http://schemas.microsoft.com/office/drawing/2014/main" val="20002"/>
                    </a:ext>
                  </a:extLst>
                </a:gridCol>
              </a:tblGrid>
              <a:tr h="337820">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Workgroup</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Recommendations</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HCPF Support (Yes/No)</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794000">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Prevention</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Improve the onboarding process so members understand benefits.</a:t>
                      </a:r>
                      <a:endParaRPr b="1" dirty="0">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Yes - role of </a:t>
                      </a:r>
                      <a:r>
                        <a:rPr lang="en-US" u="sng">
                          <a:solidFill>
                            <a:schemeClr val="lt1"/>
                          </a:solidFill>
                          <a:latin typeface="Times New Roman" panose="02020603050405020304"/>
                          <a:ea typeface="Times New Roman" panose="02020603050405020304"/>
                          <a:cs typeface="Times New Roman" panose="02020603050405020304"/>
                          <a:sym typeface="Times New Roman" panose="02020603050405020304"/>
                          <a:hlinkClick r:id="rId2"/>
                        </a:rPr>
                        <a:t>RAE</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Enrollment broker (HCPF supports easy enrollment procedures) - In the process of modifying Medicaid application</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028250">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Prevention</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Review the Interpreter and Translator Code of Ethics for continuous improvement opportunities, such as creating flexibility for transcreation: conveying the original message intent, style, and tone, in addition to providing cultural context to resonate with the audience.</a:t>
                      </a:r>
                      <a:endParaRPr dirty="0">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a:solidFill>
                            <a:srgbClr val="FF0000"/>
                          </a:solidFill>
                          <a:latin typeface="Times New Roman" panose="02020603050405020304"/>
                          <a:ea typeface="Times New Roman" panose="02020603050405020304"/>
                          <a:cs typeface="Times New Roman" panose="02020603050405020304"/>
                          <a:sym typeface="Times New Roman" panose="02020603050405020304"/>
                        </a:rPr>
                        <a:t>No - Out of scope </a:t>
                      </a:r>
                      <a:endParaRPr>
                        <a:solidFill>
                          <a:srgbClr val="FF0000"/>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139050">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Prevention</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dirty="0">
                          <a:solidFill>
                            <a:schemeClr val="lt1"/>
                          </a:solidFill>
                          <a:latin typeface="Times New Roman" panose="02020603050405020304"/>
                          <a:ea typeface="Times New Roman" panose="02020603050405020304"/>
                          <a:cs typeface="Times New Roman" panose="02020603050405020304"/>
                          <a:sym typeface="Times New Roman" panose="02020603050405020304"/>
                        </a:rPr>
                        <a:t>Culturally responsive training </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Establish standards for culturally responsive training that incorporates at minimum: follow-up assessments on trainee practices, process changes, and perceptions of effectiveness. This ensures providers and community organizations receive appropriate training to help patients navigate the system safely and comfortably.</a:t>
                      </a:r>
                      <a:endParaRPr dirty="0">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Yes - HCPF supports various training methodologies </a:t>
                      </a:r>
                      <a:endParaRPr b="1">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152777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Vaccinations</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dirty="0">
                          <a:solidFill>
                            <a:schemeClr val="lt1"/>
                          </a:solidFill>
                          <a:latin typeface="Times New Roman" panose="02020603050405020304"/>
                          <a:ea typeface="Times New Roman" panose="02020603050405020304"/>
                          <a:cs typeface="Times New Roman" panose="02020603050405020304"/>
                          <a:sym typeface="Times New Roman" panose="02020603050405020304"/>
                        </a:rPr>
                        <a:t>Cultural validation training</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 Provide high quality, meaningful trainings that are accessible - e.g. offered in multiple options (online, in-person), listed in a centralized place (like a state public resource hub Include language justice and Americans with Disabilities Act accessibility, LGBTQIA+ priorities</a:t>
                      </a:r>
                      <a:endParaRPr b="1" dirty="0">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Yes - HCPF supports various training methodologies but does not mandate specific trainings </a:t>
                      </a:r>
                      <a:endParaRPr dirty="0">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g308098ffd8d_0_95"/>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lang="en-US"/>
          </a:p>
        </p:txBody>
      </p:sp>
      <p:sp>
        <p:nvSpPr>
          <p:cNvPr id="399" name="Google Shape;399;g308098ffd8d_0_95"/>
          <p:cNvSpPr txBox="1">
            <a:spLocks noGrp="1"/>
          </p:cNvSpPr>
          <p:nvPr>
            <p:ph type="title"/>
          </p:nvPr>
        </p:nvSpPr>
        <p:spPr>
          <a:xfrm>
            <a:off x="838200" y="261080"/>
            <a:ext cx="10515600" cy="61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spc="-5" dirty="0">
                <a:sym typeface="+mn-ea"/>
              </a:rPr>
              <a:t>Recomendaciones</a:t>
            </a:r>
            <a:endParaRPr lang="en-US"/>
          </a:p>
        </p:txBody>
      </p:sp>
      <p:sp>
        <p:nvSpPr>
          <p:cNvPr id="400" name="Google Shape;400;g308098ffd8d_0_95"/>
          <p:cNvSpPr txBox="1"/>
          <p:nvPr/>
        </p:nvSpPr>
        <p:spPr>
          <a:xfrm>
            <a:off x="413775" y="2139063"/>
            <a:ext cx="2999100" cy="315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aphicFrame>
        <p:nvGraphicFramePr>
          <p:cNvPr id="401" name="Google Shape;401;g308098ffd8d_0_95"/>
          <p:cNvGraphicFramePr/>
          <p:nvPr>
            <p:extLst>
              <p:ext uri="{D42A27DB-BD31-4B8C-83A1-F6EECF244321}">
                <p14:modId xmlns:p14="http://schemas.microsoft.com/office/powerpoint/2010/main" val="492543299"/>
              </p:ext>
            </p:extLst>
          </p:nvPr>
        </p:nvGraphicFramePr>
        <p:xfrm>
          <a:off x="533150" y="764593"/>
          <a:ext cx="11334125" cy="5695735"/>
        </p:xfrm>
        <a:graphic>
          <a:graphicData uri="http://schemas.openxmlformats.org/drawingml/2006/table">
            <a:tbl>
              <a:tblPr>
                <a:noFill/>
                <a:tableStyleId>{1728CC46-5372-418D-A9A4-85418D6DF94E}</a:tableStyleId>
              </a:tblPr>
              <a:tblGrid>
                <a:gridCol w="2695500">
                  <a:extLst>
                    <a:ext uri="{9D8B030D-6E8A-4147-A177-3AD203B41FA5}">
                      <a16:colId xmlns:a16="http://schemas.microsoft.com/office/drawing/2014/main" val="20000"/>
                    </a:ext>
                  </a:extLst>
                </a:gridCol>
                <a:gridCol w="5342925">
                  <a:extLst>
                    <a:ext uri="{9D8B030D-6E8A-4147-A177-3AD203B41FA5}">
                      <a16:colId xmlns:a16="http://schemas.microsoft.com/office/drawing/2014/main" val="20001"/>
                    </a:ext>
                  </a:extLst>
                </a:gridCol>
                <a:gridCol w="3295700">
                  <a:extLst>
                    <a:ext uri="{9D8B030D-6E8A-4147-A177-3AD203B41FA5}">
                      <a16:colId xmlns:a16="http://schemas.microsoft.com/office/drawing/2014/main" val="20002"/>
                    </a:ext>
                  </a:extLst>
                </a:gridCol>
              </a:tblGrid>
              <a:tr h="337575">
                <a:tc>
                  <a:txBody>
                    <a:bodyPr/>
                    <a:lstStyle/>
                    <a:p>
                      <a:pPr marL="69850">
                        <a:lnSpc>
                          <a:spcPct val="100000"/>
                        </a:lnSpc>
                        <a:spcBef>
                          <a:spcPts val="470"/>
                        </a:spcBef>
                      </a:pPr>
                      <a:r>
                        <a:rPr sz="1200" b="1" spc="-5" dirty="0">
                          <a:latin typeface="Trebuchet MS" panose="020B0603020202020204"/>
                          <a:cs typeface="Trebuchet MS" panose="020B0603020202020204"/>
                        </a:rPr>
                        <a:t>Grupo</a:t>
                      </a:r>
                      <a:r>
                        <a:rPr sz="1200" b="1" spc="-35" dirty="0">
                          <a:latin typeface="Trebuchet MS" panose="020B0603020202020204"/>
                          <a:cs typeface="Trebuchet MS" panose="020B0603020202020204"/>
                        </a:rPr>
                        <a:t> </a:t>
                      </a:r>
                      <a:r>
                        <a:rPr sz="1200" b="1" spc="-5" dirty="0">
                          <a:latin typeface="Trebuchet MS" panose="020B0603020202020204"/>
                          <a:cs typeface="Trebuchet MS" panose="020B0603020202020204"/>
                        </a:rPr>
                        <a:t>de</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trabajo</a:t>
                      </a:r>
                      <a:endParaRPr sz="1200">
                        <a:latin typeface="Trebuchet MS" panose="020B0603020202020204"/>
                        <a:cs typeface="Trebuchet MS" panose="020B0603020202020204"/>
                      </a:endParaRPr>
                    </a:p>
                  </a:txBody>
                  <a:tcPr marL="0" marR="0" marT="59690" marB="0">
                    <a:lnB w="12700" cap="flat" cmpd="sng">
                      <a:solidFill>
                        <a:srgbClr val="000000"/>
                      </a:solidFill>
                      <a:prstDash val="solid"/>
                      <a:round/>
                      <a:headEnd type="none" w="sm" len="sm"/>
                      <a:tailEnd type="none" w="sm" len="sm"/>
                    </a:lnB>
                    <a:solidFill>
                      <a:srgbClr val="B7B7B7"/>
                    </a:solidFill>
                  </a:tcPr>
                </a:tc>
                <a:tc>
                  <a:txBody>
                    <a:bodyPr/>
                    <a:lstStyle/>
                    <a:p>
                      <a:pPr marL="69215">
                        <a:lnSpc>
                          <a:spcPct val="100000"/>
                        </a:lnSpc>
                        <a:spcBef>
                          <a:spcPts val="470"/>
                        </a:spcBef>
                      </a:pPr>
                      <a:r>
                        <a:rPr sz="1200" b="1" spc="-5" dirty="0">
                          <a:latin typeface="Trebuchet MS" panose="020B0603020202020204"/>
                          <a:cs typeface="Trebuchet MS" panose="020B0603020202020204"/>
                        </a:rPr>
                        <a:t>Recomendaciones</a:t>
                      </a:r>
                      <a:endParaRPr sz="1200">
                        <a:latin typeface="Trebuchet MS" panose="020B0603020202020204"/>
                        <a:cs typeface="Trebuchet MS" panose="020B0603020202020204"/>
                      </a:endParaRPr>
                    </a:p>
                  </a:txBody>
                  <a:tcPr marL="0" marR="0" marT="59690" marB="0">
                    <a:lnB w="12700" cap="flat" cmpd="sng">
                      <a:solidFill>
                        <a:srgbClr val="000000"/>
                      </a:solidFill>
                      <a:prstDash val="solid"/>
                      <a:round/>
                      <a:headEnd type="none" w="sm" len="sm"/>
                      <a:tailEnd type="none" w="sm" len="sm"/>
                    </a:lnB>
                    <a:solidFill>
                      <a:srgbClr val="B7B7B7"/>
                    </a:solidFill>
                  </a:tcPr>
                </a:tc>
                <a:tc>
                  <a:txBody>
                    <a:bodyPr/>
                    <a:lstStyle/>
                    <a:p>
                      <a:pPr marL="71120">
                        <a:lnSpc>
                          <a:spcPct val="100000"/>
                        </a:lnSpc>
                        <a:spcBef>
                          <a:spcPts val="470"/>
                        </a:spcBef>
                      </a:pPr>
                      <a:r>
                        <a:rPr sz="1200" b="1" spc="-5" dirty="0">
                          <a:latin typeface="Trebuchet MS" panose="020B0603020202020204"/>
                          <a:cs typeface="Trebuchet MS" panose="020B0603020202020204"/>
                        </a:rPr>
                        <a:t>Compatibilidad</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con</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HCPF (s</a:t>
                      </a:r>
                      <a:r>
                        <a:rPr sz="1200" b="1" spc="-5" dirty="0">
                          <a:latin typeface="Times New Roman" panose="02020603050405020304"/>
                          <a:cs typeface="Times New Roman" panose="02020603050405020304"/>
                        </a:rPr>
                        <a:t>í</a:t>
                      </a:r>
                      <a:r>
                        <a:rPr sz="1200" b="1" spc="-5" dirty="0">
                          <a:latin typeface="Trebuchet MS" panose="020B0603020202020204"/>
                          <a:cs typeface="Trebuchet MS" panose="020B0603020202020204"/>
                        </a:rPr>
                        <a:t>/no)</a:t>
                      </a:r>
                      <a:endParaRPr sz="1200">
                        <a:latin typeface="Trebuchet MS" panose="020B0603020202020204"/>
                        <a:cs typeface="Trebuchet MS" panose="020B0603020202020204"/>
                      </a:endParaRPr>
                    </a:p>
                  </a:txBody>
                  <a:tcPr marL="0" marR="0" marT="59690" marB="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794000">
                <a:tc>
                  <a:txBody>
                    <a:bodyPr/>
                    <a:lstStyle/>
                    <a:p>
                      <a:pPr marL="69850">
                        <a:lnSpc>
                          <a:spcPct val="100000"/>
                        </a:lnSpc>
                        <a:spcBef>
                          <a:spcPts val="460"/>
                        </a:spcBef>
                      </a:pPr>
                      <a:r>
                        <a:rPr sz="1400" spc="-5" dirty="0">
                          <a:solidFill>
                            <a:srgbClr val="FFFFFF"/>
                          </a:solidFill>
                          <a:latin typeface="Times New Roman" panose="02020603050405020304"/>
                          <a:cs typeface="Times New Roman" panose="02020603050405020304"/>
                        </a:rPr>
                        <a:t>Prevención</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215" marR="154940">
                        <a:lnSpc>
                          <a:spcPts val="1600"/>
                        </a:lnSpc>
                        <a:spcBef>
                          <a:spcPts val="580"/>
                        </a:spcBef>
                      </a:pPr>
                      <a:r>
                        <a:rPr sz="1400" dirty="0">
                          <a:solidFill>
                            <a:srgbClr val="FFFFFF"/>
                          </a:solidFill>
                          <a:latin typeface="Times New Roman" panose="02020603050405020304"/>
                          <a:cs typeface="Times New Roman" panose="02020603050405020304"/>
                        </a:rPr>
                        <a:t>Mejor</a:t>
                      </a:r>
                      <a:r>
                        <a:rPr lang="" sz="1400" dirty="0">
                          <a:solidFill>
                            <a:srgbClr val="FFFFFF"/>
                          </a:solidFill>
                          <a:latin typeface="Times New Roman" panose="02020603050405020304"/>
                          <a:cs typeface="Times New Roman" panose="02020603050405020304"/>
                        </a:rPr>
                        <a:t>ar</a:t>
                      </a:r>
                      <a:r>
                        <a:rPr sz="1400" spc="-1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el</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proceso</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incorporación</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para </a:t>
                      </a:r>
                      <a:r>
                        <a:rPr sz="1400" dirty="0">
                          <a:solidFill>
                            <a:srgbClr val="FFFFFF"/>
                          </a:solidFill>
                          <a:latin typeface="Times New Roman" panose="02020603050405020304"/>
                          <a:cs typeface="Times New Roman" panose="02020603050405020304"/>
                        </a:rPr>
                        <a:t>que</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afiliados</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comprendan </a:t>
                      </a:r>
                      <a:r>
                        <a:rPr sz="1400" spc="-33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beneficios.</a:t>
                      </a:r>
                      <a:endParaRPr sz="1400">
                        <a:latin typeface="Times New Roman" panose="02020603050405020304"/>
                        <a:cs typeface="Times New Roman" panose="02020603050405020304"/>
                      </a:endParaRPr>
                    </a:p>
                  </a:txBody>
                  <a:tcPr marL="0" marR="0" marT="7366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1120" marR="307975">
                        <a:lnSpc>
                          <a:spcPts val="1670"/>
                        </a:lnSpc>
                        <a:spcBef>
                          <a:spcPts val="525"/>
                        </a:spcBef>
                      </a:pPr>
                      <a:r>
                        <a:rPr sz="1400" spc="-10" dirty="0">
                          <a:solidFill>
                            <a:srgbClr val="FFFFFF"/>
                          </a:solidFill>
                          <a:latin typeface="Times New Roman" panose="02020603050405020304"/>
                          <a:cs typeface="Times New Roman" panose="02020603050405020304"/>
                        </a:rPr>
                        <a:t>Sí</a:t>
                      </a:r>
                      <a:r>
                        <a:rPr lang="" sz="1400" spc="-10" dirty="0">
                          <a:solidFill>
                            <a:srgbClr val="FFFFFF"/>
                          </a:solidFill>
                          <a:latin typeface="Times New Roman" panose="02020603050405020304"/>
                          <a:cs typeface="Times New Roman" panose="02020603050405020304"/>
                        </a:rPr>
                        <a:t>,</a:t>
                      </a:r>
                      <a:r>
                        <a:rPr sz="1400" spc="-5" dirty="0">
                          <a:solidFill>
                            <a:srgbClr val="FFFFFF"/>
                          </a:solidFill>
                          <a:latin typeface="Times New Roman" panose="02020603050405020304"/>
                          <a:cs typeface="Times New Roman" panose="02020603050405020304"/>
                        </a:rPr>
                        <a:t> </a:t>
                      </a:r>
                      <a:r>
                        <a:rPr lang="" sz="1400" spc="-5" dirty="0">
                          <a:solidFill>
                            <a:srgbClr val="FFFFFF"/>
                          </a:solidFill>
                          <a:latin typeface="Times New Roman" panose="02020603050405020304"/>
                          <a:cs typeface="Times New Roman" panose="02020603050405020304"/>
                        </a:rPr>
                        <a:t>el </a:t>
                      </a:r>
                      <a:r>
                        <a:rPr sz="1400" spc="-5" dirty="0">
                          <a:solidFill>
                            <a:srgbClr val="FFFFFF"/>
                          </a:solidFill>
                          <a:latin typeface="Times New Roman" panose="02020603050405020304"/>
                          <a:cs typeface="Times New Roman" panose="02020603050405020304"/>
                        </a:rPr>
                        <a:t>papel</a:t>
                      </a:r>
                      <a:r>
                        <a:rPr sz="1400" dirty="0">
                          <a:solidFill>
                            <a:srgbClr val="FFFFFF"/>
                          </a:solidFill>
                          <a:latin typeface="Times New Roman" panose="02020603050405020304"/>
                          <a:cs typeface="Times New Roman" panose="02020603050405020304"/>
                        </a:rPr>
                        <a:t> de</a:t>
                      </a:r>
                      <a:r>
                        <a:rPr sz="1400" spc="-10" dirty="0">
                          <a:solidFill>
                            <a:srgbClr val="FFFFFF"/>
                          </a:solidFill>
                          <a:latin typeface="Times New Roman" panose="02020603050405020304"/>
                          <a:cs typeface="Times New Roman" panose="02020603050405020304"/>
                        </a:rPr>
                        <a:t> </a:t>
                      </a:r>
                      <a:r>
                        <a:rPr sz="1400" u="sng" spc="-5" dirty="0">
                          <a:solidFill>
                            <a:srgbClr val="798539"/>
                          </a:solidFill>
                          <a:uFill>
                            <a:solidFill>
                              <a:srgbClr val="798539"/>
                            </a:solidFill>
                          </a:uFill>
                          <a:latin typeface="Times New Roman" panose="02020603050405020304"/>
                          <a:cs typeface="Times New Roman" panose="02020603050405020304"/>
                          <a:hlinkClick r:id="rId3"/>
                        </a:rPr>
                        <a:t>RAE/</a:t>
                      </a:r>
                      <a:r>
                        <a:rPr sz="1400" spc="-5" dirty="0">
                          <a:solidFill>
                            <a:srgbClr val="FFFFFF"/>
                          </a:solidFill>
                          <a:latin typeface="Times New Roman" panose="02020603050405020304"/>
                          <a:cs typeface="Times New Roman" panose="02020603050405020304"/>
                        </a:rPr>
                        <a:t>Agente de inscripción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(HCPF </a:t>
                      </a:r>
                      <a:r>
                        <a:rPr sz="1400" dirty="0">
                          <a:solidFill>
                            <a:srgbClr val="FFFFFF"/>
                          </a:solidFill>
                          <a:latin typeface="Times New Roman" panose="02020603050405020304"/>
                          <a:cs typeface="Times New Roman" panose="02020603050405020304"/>
                        </a:rPr>
                        <a:t>admite </a:t>
                      </a:r>
                      <a:r>
                        <a:rPr sz="1400" spc="-5" dirty="0">
                          <a:solidFill>
                            <a:srgbClr val="FFFFFF"/>
                          </a:solidFill>
                          <a:latin typeface="Times New Roman" panose="02020603050405020304"/>
                          <a:cs typeface="Times New Roman" panose="02020603050405020304"/>
                        </a:rPr>
                        <a:t>procedimientos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inscripción sencillos)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En </a:t>
                      </a:r>
                      <a:r>
                        <a:rPr sz="1400" dirty="0">
                          <a:solidFill>
                            <a:srgbClr val="FFFFFF"/>
                          </a:solidFill>
                          <a:latin typeface="Times New Roman" panose="02020603050405020304"/>
                          <a:cs typeface="Times New Roman" panose="02020603050405020304"/>
                        </a:rPr>
                        <a:t>proceso de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modificación </a:t>
                      </a:r>
                      <a:r>
                        <a:rPr sz="1400" dirty="0">
                          <a:solidFill>
                            <a:srgbClr val="FFFFFF"/>
                          </a:solidFill>
                          <a:latin typeface="Times New Roman" panose="02020603050405020304"/>
                          <a:cs typeface="Times New Roman" panose="02020603050405020304"/>
                        </a:rPr>
                        <a:t>de</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solicitud</a:t>
                      </a:r>
                      <a:r>
                        <a:rPr sz="1400" dirty="0">
                          <a:solidFill>
                            <a:srgbClr val="FFFFFF"/>
                          </a:solidFill>
                          <a:latin typeface="Times New Roman" panose="02020603050405020304"/>
                          <a:cs typeface="Times New Roman" panose="02020603050405020304"/>
                        </a:rPr>
                        <a:t> de</a:t>
                      </a:r>
                      <a:r>
                        <a:rPr sz="1400" spc="-5" dirty="0">
                          <a:solidFill>
                            <a:srgbClr val="FFFFFF"/>
                          </a:solidFill>
                          <a:latin typeface="Times New Roman" panose="02020603050405020304"/>
                          <a:cs typeface="Times New Roman" panose="02020603050405020304"/>
                        </a:rPr>
                        <a:t> Medicaid</a:t>
                      </a:r>
                      <a:endParaRPr sz="1400">
                        <a:latin typeface="Times New Roman" panose="02020603050405020304"/>
                        <a:cs typeface="Times New Roman" panose="02020603050405020304"/>
                      </a:endParaRPr>
                    </a:p>
                  </a:txBody>
                  <a:tcPr marL="0" marR="0" marT="6667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123950">
                <a:tc>
                  <a:txBody>
                    <a:bodyPr/>
                    <a:lstStyle/>
                    <a:p>
                      <a:pPr marL="69850">
                        <a:lnSpc>
                          <a:spcPct val="100000"/>
                        </a:lnSpc>
                        <a:spcBef>
                          <a:spcPts val="460"/>
                        </a:spcBef>
                      </a:pPr>
                      <a:r>
                        <a:rPr sz="1400" spc="-5" dirty="0">
                          <a:solidFill>
                            <a:srgbClr val="FFFFFF"/>
                          </a:solidFill>
                          <a:latin typeface="Times New Roman" panose="02020603050405020304"/>
                          <a:cs typeface="Times New Roman" panose="02020603050405020304"/>
                        </a:rPr>
                        <a:t>Prevención</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215" marR="120650">
                        <a:lnSpc>
                          <a:spcPts val="1670"/>
                        </a:lnSpc>
                        <a:spcBef>
                          <a:spcPts val="500"/>
                        </a:spcBef>
                      </a:pPr>
                      <a:r>
                        <a:rPr sz="1400" spc="-5" dirty="0">
                          <a:solidFill>
                            <a:srgbClr val="FFFFFF"/>
                          </a:solidFill>
                          <a:latin typeface="Times New Roman" panose="02020603050405020304"/>
                          <a:cs typeface="Times New Roman" panose="02020603050405020304"/>
                        </a:rPr>
                        <a:t>Revisar </a:t>
                      </a:r>
                      <a:r>
                        <a:rPr sz="1400" dirty="0">
                          <a:solidFill>
                            <a:srgbClr val="FFFFFF"/>
                          </a:solidFill>
                          <a:latin typeface="Times New Roman" panose="02020603050405020304"/>
                          <a:cs typeface="Times New Roman" panose="02020603050405020304"/>
                        </a:rPr>
                        <a:t>el Código </a:t>
                      </a:r>
                      <a:r>
                        <a:rPr sz="1400" spc="-5" dirty="0">
                          <a:solidFill>
                            <a:srgbClr val="FFFFFF"/>
                          </a:solidFill>
                          <a:latin typeface="Times New Roman" panose="02020603050405020304"/>
                          <a:cs typeface="Times New Roman" panose="02020603050405020304"/>
                        </a:rPr>
                        <a:t>de Ética para </a:t>
                      </a:r>
                      <a:r>
                        <a:rPr sz="1400" dirty="0">
                          <a:solidFill>
                            <a:srgbClr val="FFFFFF"/>
                          </a:solidFill>
                          <a:latin typeface="Times New Roman" panose="02020603050405020304"/>
                          <a:cs typeface="Times New Roman" panose="02020603050405020304"/>
                        </a:rPr>
                        <a:t>Intérpretes y </a:t>
                      </a:r>
                      <a:r>
                        <a:rPr sz="1400" spc="-5" dirty="0">
                          <a:solidFill>
                            <a:srgbClr val="FFFFFF"/>
                          </a:solidFill>
                          <a:latin typeface="Times New Roman" panose="02020603050405020304"/>
                          <a:cs typeface="Times New Roman" panose="02020603050405020304"/>
                        </a:rPr>
                        <a:t>Traductores </a:t>
                      </a:r>
                      <a:r>
                        <a:rPr sz="1400" dirty="0">
                          <a:solidFill>
                            <a:srgbClr val="FFFFFF"/>
                          </a:solidFill>
                          <a:latin typeface="Times New Roman" panose="02020603050405020304"/>
                          <a:cs typeface="Times New Roman" panose="02020603050405020304"/>
                        </a:rPr>
                        <a:t>en </a:t>
                      </a:r>
                      <a:r>
                        <a:rPr sz="1400" spc="-5" dirty="0">
                          <a:solidFill>
                            <a:srgbClr val="FFFFFF"/>
                          </a:solidFill>
                          <a:latin typeface="Times New Roman" panose="02020603050405020304"/>
                          <a:cs typeface="Times New Roman" panose="02020603050405020304"/>
                        </a:rPr>
                        <a:t>busca </a:t>
                      </a:r>
                      <a:r>
                        <a:rPr sz="1400" dirty="0">
                          <a:solidFill>
                            <a:srgbClr val="FFFFFF"/>
                          </a:solidFill>
                          <a:latin typeface="Times New Roman" panose="02020603050405020304"/>
                          <a:cs typeface="Times New Roman" panose="02020603050405020304"/>
                        </a:rPr>
                        <a:t>de </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oportunidades</a:t>
                      </a:r>
                      <a:r>
                        <a:rPr sz="1400" dirty="0">
                          <a:solidFill>
                            <a:srgbClr val="FFFFFF"/>
                          </a:solidFill>
                          <a:latin typeface="Times New Roman" panose="02020603050405020304"/>
                          <a:cs typeface="Times New Roman" panose="02020603050405020304"/>
                        </a:rPr>
                        <a:t> de </a:t>
                      </a:r>
                      <a:r>
                        <a:rPr sz="1400" spc="-5" dirty="0">
                          <a:solidFill>
                            <a:srgbClr val="FFFFFF"/>
                          </a:solidFill>
                          <a:latin typeface="Times New Roman" panose="02020603050405020304"/>
                          <a:cs typeface="Times New Roman" panose="02020603050405020304"/>
                        </a:rPr>
                        <a:t>mejora</a:t>
                      </a:r>
                      <a:r>
                        <a:rPr sz="1400" spc="2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continua,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como</a:t>
                      </a:r>
                      <a:r>
                        <a:rPr sz="1400" spc="1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 </a:t>
                      </a:r>
                      <a:r>
                        <a:rPr sz="1400" spc="-5" dirty="0">
                          <a:solidFill>
                            <a:srgbClr val="FFFFFF"/>
                          </a:solidFill>
                          <a:latin typeface="Times New Roman" panose="02020603050405020304"/>
                          <a:cs typeface="Times New Roman" panose="02020603050405020304"/>
                        </a:rPr>
                        <a:t>creación</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flexibilidad</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para </a:t>
                      </a:r>
                      <a:r>
                        <a:rPr sz="1400" spc="-33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 </a:t>
                      </a:r>
                      <a:r>
                        <a:rPr sz="1400" spc="-5" dirty="0">
                          <a:solidFill>
                            <a:srgbClr val="FFFFFF"/>
                          </a:solidFill>
                          <a:latin typeface="Times New Roman" panose="02020603050405020304"/>
                          <a:cs typeface="Times New Roman" panose="02020603050405020304"/>
                        </a:rPr>
                        <a:t>transcreación: transmitir </a:t>
                      </a:r>
                      <a:r>
                        <a:rPr sz="1400" dirty="0">
                          <a:solidFill>
                            <a:srgbClr val="FFFFFF"/>
                          </a:solidFill>
                          <a:latin typeface="Times New Roman" panose="02020603050405020304"/>
                          <a:cs typeface="Times New Roman" panose="02020603050405020304"/>
                        </a:rPr>
                        <a:t>la </a:t>
                      </a:r>
                      <a:r>
                        <a:rPr sz="1400" spc="-5" dirty="0">
                          <a:solidFill>
                            <a:srgbClr val="FFFFFF"/>
                          </a:solidFill>
                          <a:latin typeface="Times New Roman" panose="02020603050405020304"/>
                          <a:cs typeface="Times New Roman" panose="02020603050405020304"/>
                        </a:rPr>
                        <a:t>intención, </a:t>
                      </a:r>
                      <a:r>
                        <a:rPr sz="1400" dirty="0">
                          <a:solidFill>
                            <a:srgbClr val="FFFFFF"/>
                          </a:solidFill>
                          <a:latin typeface="Times New Roman" panose="02020603050405020304"/>
                          <a:cs typeface="Times New Roman" panose="02020603050405020304"/>
                        </a:rPr>
                        <a:t>el</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estilo</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y</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el</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tono </a:t>
                      </a:r>
                      <a:r>
                        <a:rPr sz="1400" dirty="0">
                          <a:solidFill>
                            <a:srgbClr val="FFFFFF"/>
                          </a:solidFill>
                          <a:latin typeface="Times New Roman" panose="02020603050405020304"/>
                          <a:cs typeface="Times New Roman" panose="02020603050405020304"/>
                        </a:rPr>
                        <a:t>del</a:t>
                      </a:r>
                      <a:r>
                        <a:rPr sz="1400" spc="-5" dirty="0">
                          <a:solidFill>
                            <a:srgbClr val="FFFFFF"/>
                          </a:solidFill>
                          <a:latin typeface="Times New Roman" panose="02020603050405020304"/>
                          <a:cs typeface="Times New Roman" panose="02020603050405020304"/>
                        </a:rPr>
                        <a:t> mensaje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original,</a:t>
                      </a:r>
                      <a:r>
                        <a:rPr sz="1400" spc="3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además</a:t>
                      </a:r>
                      <a:r>
                        <a:rPr sz="1400" spc="3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de</a:t>
                      </a:r>
                      <a:r>
                        <a:rPr sz="1400" spc="2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proporcionar</a:t>
                      </a:r>
                      <a:r>
                        <a:rPr sz="1400" spc="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un</a:t>
                      </a:r>
                      <a:r>
                        <a:rPr sz="1400" spc="3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contexto</a:t>
                      </a:r>
                      <a:r>
                        <a:rPr sz="1400" spc="3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cultural</a:t>
                      </a:r>
                      <a:r>
                        <a:rPr sz="1400" spc="4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que</a:t>
                      </a:r>
                      <a:r>
                        <a:rPr sz="1400" spc="2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resuene</a:t>
                      </a:r>
                      <a:r>
                        <a:rPr sz="1400" spc="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con </a:t>
                      </a:r>
                      <a:r>
                        <a:rPr sz="1400" dirty="0">
                          <a:solidFill>
                            <a:srgbClr val="FFFFFF"/>
                          </a:solidFill>
                          <a:latin typeface="Times New Roman" panose="02020603050405020304"/>
                          <a:cs typeface="Times New Roman" panose="02020603050405020304"/>
                        </a:rPr>
                        <a:t> la</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audiencia.</a:t>
                      </a:r>
                      <a:endParaRPr sz="1400">
                        <a:latin typeface="Times New Roman" panose="02020603050405020304"/>
                        <a:cs typeface="Times New Roman" panose="02020603050405020304"/>
                      </a:endParaRPr>
                    </a:p>
                  </a:txBody>
                  <a:tcPr marL="0" marR="0" marT="635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1120">
                        <a:lnSpc>
                          <a:spcPct val="100000"/>
                        </a:lnSpc>
                        <a:spcBef>
                          <a:spcPts val="460"/>
                        </a:spcBef>
                      </a:pPr>
                      <a:r>
                        <a:rPr sz="1400" b="1" spc="-5" dirty="0">
                          <a:solidFill>
                            <a:srgbClr val="FF0000"/>
                          </a:solidFill>
                          <a:latin typeface="Times New Roman" panose="02020603050405020304"/>
                          <a:cs typeface="Times New Roman" panose="02020603050405020304"/>
                        </a:rPr>
                        <a:t>No</a:t>
                      </a:r>
                      <a:r>
                        <a:rPr lang="" sz="1400" b="1" spc="-5" dirty="0">
                          <a:solidFill>
                            <a:srgbClr val="FF0000"/>
                          </a:solidFill>
                          <a:latin typeface="Times New Roman" panose="02020603050405020304"/>
                          <a:cs typeface="Times New Roman" panose="02020603050405020304"/>
                        </a:rPr>
                        <a:t>,</a:t>
                      </a:r>
                      <a:r>
                        <a:rPr sz="1400" b="1" spc="-10" dirty="0">
                          <a:solidFill>
                            <a:srgbClr val="FF0000"/>
                          </a:solidFill>
                          <a:latin typeface="Times New Roman" panose="02020603050405020304"/>
                          <a:cs typeface="Times New Roman" panose="02020603050405020304"/>
                        </a:rPr>
                        <a:t> </a:t>
                      </a:r>
                      <a:r>
                        <a:rPr sz="1400" b="1" spc="-5" dirty="0">
                          <a:solidFill>
                            <a:srgbClr val="FF0000"/>
                          </a:solidFill>
                          <a:latin typeface="Times New Roman" panose="02020603050405020304"/>
                          <a:cs typeface="Times New Roman" panose="02020603050405020304"/>
                        </a:rPr>
                        <a:t>Fuera</a:t>
                      </a:r>
                      <a:r>
                        <a:rPr sz="1400" b="1" spc="-20" dirty="0">
                          <a:solidFill>
                            <a:srgbClr val="FF0000"/>
                          </a:solidFill>
                          <a:latin typeface="Times New Roman" panose="02020603050405020304"/>
                          <a:cs typeface="Times New Roman" panose="02020603050405020304"/>
                        </a:rPr>
                        <a:t> </a:t>
                      </a:r>
                      <a:r>
                        <a:rPr sz="1400" b="1" dirty="0">
                          <a:solidFill>
                            <a:srgbClr val="FF0000"/>
                          </a:solidFill>
                          <a:latin typeface="Times New Roman" panose="02020603050405020304"/>
                          <a:cs typeface="Times New Roman" panose="02020603050405020304"/>
                        </a:rPr>
                        <a:t>del</a:t>
                      </a:r>
                      <a:r>
                        <a:rPr sz="1400" b="1" spc="-5" dirty="0">
                          <a:solidFill>
                            <a:srgbClr val="FF0000"/>
                          </a:solidFill>
                          <a:latin typeface="Times New Roman" panose="02020603050405020304"/>
                          <a:cs typeface="Times New Roman" panose="02020603050405020304"/>
                        </a:rPr>
                        <a:t> alcance</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139050">
                <a:tc>
                  <a:txBody>
                    <a:bodyPr/>
                    <a:lstStyle/>
                    <a:p>
                      <a:pPr marL="69850">
                        <a:lnSpc>
                          <a:spcPct val="100000"/>
                        </a:lnSpc>
                        <a:spcBef>
                          <a:spcPts val="460"/>
                        </a:spcBef>
                      </a:pPr>
                      <a:r>
                        <a:rPr sz="1400" spc="-5" dirty="0">
                          <a:solidFill>
                            <a:srgbClr val="FFFFFF"/>
                          </a:solidFill>
                          <a:latin typeface="Times New Roman" panose="02020603050405020304"/>
                          <a:cs typeface="Times New Roman" panose="02020603050405020304"/>
                        </a:rPr>
                        <a:t>Prevención</a:t>
                      </a:r>
                      <a:endParaRPr sz="1400">
                        <a:latin typeface="Times New Roman" panose="02020603050405020304"/>
                        <a:cs typeface="Times New Roman" panose="020206030504050203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215" marR="213360">
                        <a:lnSpc>
                          <a:spcPts val="1670"/>
                        </a:lnSpc>
                        <a:spcBef>
                          <a:spcPts val="525"/>
                        </a:spcBef>
                      </a:pPr>
                      <a:r>
                        <a:rPr sz="1400" b="1" spc="-5" dirty="0">
                          <a:solidFill>
                            <a:srgbClr val="FFFFFF"/>
                          </a:solidFill>
                          <a:latin typeface="Times New Roman" panose="02020603050405020304"/>
                          <a:cs typeface="Times New Roman" panose="02020603050405020304"/>
                        </a:rPr>
                        <a:t>Capacitación</a:t>
                      </a:r>
                      <a:r>
                        <a:rPr sz="1400" b="1" spc="5" dirty="0">
                          <a:solidFill>
                            <a:srgbClr val="FFFFFF"/>
                          </a:solidFill>
                          <a:latin typeface="Times New Roman" panose="02020603050405020304"/>
                          <a:cs typeface="Times New Roman" panose="02020603050405020304"/>
                        </a:rPr>
                        <a:t> </a:t>
                      </a:r>
                      <a:r>
                        <a:rPr sz="1400" b="1" spc="-5" dirty="0">
                          <a:solidFill>
                            <a:srgbClr val="FFFFFF"/>
                          </a:solidFill>
                          <a:latin typeface="Times New Roman" panose="02020603050405020304"/>
                          <a:cs typeface="Times New Roman" panose="02020603050405020304"/>
                        </a:rPr>
                        <a:t>culturalmente</a:t>
                      </a:r>
                      <a:r>
                        <a:rPr sz="1400" b="1" spc="10" dirty="0">
                          <a:solidFill>
                            <a:srgbClr val="FFFFFF"/>
                          </a:solidFill>
                          <a:latin typeface="Times New Roman" panose="02020603050405020304"/>
                          <a:cs typeface="Times New Roman" panose="02020603050405020304"/>
                        </a:rPr>
                        <a:t> </a:t>
                      </a:r>
                      <a:r>
                        <a:rPr sz="1400" b="1" spc="-5" dirty="0">
                          <a:solidFill>
                            <a:srgbClr val="FFFFFF"/>
                          </a:solidFill>
                          <a:latin typeface="Times New Roman" panose="02020603050405020304"/>
                          <a:cs typeface="Times New Roman" panose="02020603050405020304"/>
                        </a:rPr>
                        <a:t>receptiva</a:t>
                      </a:r>
                      <a:r>
                        <a:rPr sz="1400" b="1"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Establecer</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estándares</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para</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la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capacitación culturalmente</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receptiva </a:t>
                      </a:r>
                      <a:r>
                        <a:rPr sz="1400" dirty="0">
                          <a:solidFill>
                            <a:srgbClr val="FFFFFF"/>
                          </a:solidFill>
                          <a:latin typeface="Times New Roman" panose="02020603050405020304"/>
                          <a:cs typeface="Times New Roman" panose="02020603050405020304"/>
                        </a:rPr>
                        <a:t>que</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incorpore</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como</a:t>
                      </a:r>
                      <a:r>
                        <a:rPr sz="1400" spc="2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mínimo: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evaluaciones de seguimiento sobre </a:t>
                      </a:r>
                      <a:r>
                        <a:rPr sz="1400" dirty="0">
                          <a:solidFill>
                            <a:srgbClr val="FFFFFF"/>
                          </a:solidFill>
                          <a:latin typeface="Times New Roman" panose="02020603050405020304"/>
                          <a:cs typeface="Times New Roman" panose="02020603050405020304"/>
                        </a:rPr>
                        <a:t>las prácticas de los </a:t>
                      </a:r>
                      <a:r>
                        <a:rPr sz="1400" spc="-5" dirty="0">
                          <a:solidFill>
                            <a:srgbClr val="FFFFFF"/>
                          </a:solidFill>
                          <a:latin typeface="Times New Roman" panose="02020603050405020304"/>
                          <a:cs typeface="Times New Roman" panose="02020603050405020304"/>
                        </a:rPr>
                        <a:t>aprendices, </a:t>
                      </a:r>
                      <a:r>
                        <a:rPr sz="1400" dirty="0">
                          <a:solidFill>
                            <a:srgbClr val="FFFFFF"/>
                          </a:solidFill>
                          <a:latin typeface="Times New Roman" panose="02020603050405020304"/>
                          <a:cs typeface="Times New Roman" panose="02020603050405020304"/>
                        </a:rPr>
                        <a:t> cambios</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en</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procesos</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y</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percepciones</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de</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efectividad.</a:t>
                      </a:r>
                      <a:endParaRPr sz="1400">
                        <a:latin typeface="Times New Roman" panose="02020603050405020304"/>
                        <a:cs typeface="Times New Roman" panose="02020603050405020304"/>
                      </a:endParaRPr>
                    </a:p>
                    <a:p>
                      <a:pPr marL="69215" marR="239395">
                        <a:lnSpc>
                          <a:spcPts val="1670"/>
                        </a:lnSpc>
                      </a:pPr>
                      <a:r>
                        <a:rPr sz="1400" dirty="0">
                          <a:solidFill>
                            <a:srgbClr val="FFFFFF"/>
                          </a:solidFill>
                          <a:latin typeface="Times New Roman" panose="02020603050405020304"/>
                          <a:cs typeface="Times New Roman" panose="02020603050405020304"/>
                        </a:rPr>
                        <a:t>Esto </a:t>
                      </a:r>
                      <a:r>
                        <a:rPr sz="1400" spc="-5" dirty="0">
                          <a:solidFill>
                            <a:srgbClr val="FFFFFF"/>
                          </a:solidFill>
                          <a:latin typeface="Times New Roman" panose="02020603050405020304"/>
                          <a:cs typeface="Times New Roman" panose="02020603050405020304"/>
                        </a:rPr>
                        <a:t>garantiza </a:t>
                      </a:r>
                      <a:r>
                        <a:rPr sz="1400" dirty="0">
                          <a:solidFill>
                            <a:srgbClr val="FFFFFF"/>
                          </a:solidFill>
                          <a:latin typeface="Times New Roman" panose="02020603050405020304"/>
                          <a:cs typeface="Times New Roman" panose="02020603050405020304"/>
                        </a:rPr>
                        <a:t>que</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 </a:t>
                      </a:r>
                      <a:r>
                        <a:rPr sz="1400" spc="-5" dirty="0">
                          <a:solidFill>
                            <a:srgbClr val="FFFFFF"/>
                          </a:solidFill>
                          <a:latin typeface="Times New Roman" panose="02020603050405020304"/>
                          <a:cs typeface="Times New Roman" panose="02020603050405020304"/>
                        </a:rPr>
                        <a:t>proveedores</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y las </a:t>
                      </a:r>
                      <a:r>
                        <a:rPr sz="1400" spc="-5" dirty="0">
                          <a:solidFill>
                            <a:srgbClr val="FFFFFF"/>
                          </a:solidFill>
                          <a:latin typeface="Times New Roman" panose="02020603050405020304"/>
                          <a:cs typeface="Times New Roman" panose="02020603050405020304"/>
                        </a:rPr>
                        <a:t>organizaciones</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comunitarias </a:t>
                      </a:r>
                      <a:r>
                        <a:rPr sz="140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reciban </a:t>
                      </a:r>
                      <a:r>
                        <a:rPr sz="1400" dirty="0">
                          <a:solidFill>
                            <a:srgbClr val="FFFFFF"/>
                          </a:solidFill>
                          <a:latin typeface="Times New Roman" panose="02020603050405020304"/>
                          <a:cs typeface="Times New Roman" panose="02020603050405020304"/>
                        </a:rPr>
                        <a:t>la</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capacitación</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adecuada</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para</a:t>
                      </a:r>
                      <a:r>
                        <a:rPr sz="1400" spc="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ayudar</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a</a:t>
                      </a:r>
                      <a:r>
                        <a:rPr sz="1400" spc="2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los </a:t>
                      </a:r>
                      <a:r>
                        <a:rPr sz="1400" spc="-5" dirty="0">
                          <a:solidFill>
                            <a:srgbClr val="FFFFFF"/>
                          </a:solidFill>
                          <a:latin typeface="Times New Roman" panose="02020603050405020304"/>
                          <a:cs typeface="Times New Roman" panose="02020603050405020304"/>
                        </a:rPr>
                        <a:t>pacientes</a:t>
                      </a:r>
                      <a:r>
                        <a:rPr sz="1400" dirty="0">
                          <a:solidFill>
                            <a:srgbClr val="FFFFFF"/>
                          </a:solidFill>
                          <a:latin typeface="Times New Roman" panose="02020603050405020304"/>
                          <a:cs typeface="Times New Roman" panose="02020603050405020304"/>
                        </a:rPr>
                        <a:t> a</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navegar </a:t>
                      </a:r>
                      <a:r>
                        <a:rPr sz="1400" spc="-33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por</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el</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sistema </a:t>
                      </a:r>
                      <a:r>
                        <a:rPr sz="1400" dirty="0">
                          <a:solidFill>
                            <a:srgbClr val="FFFFFF"/>
                          </a:solidFill>
                          <a:latin typeface="Times New Roman" panose="02020603050405020304"/>
                          <a:cs typeface="Times New Roman" panose="02020603050405020304"/>
                        </a:rPr>
                        <a:t>de</a:t>
                      </a:r>
                      <a:r>
                        <a:rPr sz="1400" spc="-5"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manera</a:t>
                      </a:r>
                      <a:r>
                        <a:rPr sz="1400" spc="-1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segura </a:t>
                      </a:r>
                      <a:r>
                        <a:rPr sz="1400" dirty="0">
                          <a:solidFill>
                            <a:srgbClr val="FFFFFF"/>
                          </a:solidFill>
                          <a:latin typeface="Times New Roman" panose="02020603050405020304"/>
                          <a:cs typeface="Times New Roman" panose="02020603050405020304"/>
                        </a:rPr>
                        <a:t>y</a:t>
                      </a:r>
                      <a:r>
                        <a:rPr sz="1400" spc="-10" dirty="0">
                          <a:solidFill>
                            <a:srgbClr val="FFFFFF"/>
                          </a:solidFill>
                          <a:latin typeface="Times New Roman" panose="02020603050405020304"/>
                          <a:cs typeface="Times New Roman" panose="02020603050405020304"/>
                        </a:rPr>
                        <a:t> </a:t>
                      </a:r>
                      <a:r>
                        <a:rPr sz="1400" dirty="0">
                          <a:solidFill>
                            <a:srgbClr val="FFFFFF"/>
                          </a:solidFill>
                          <a:latin typeface="Times New Roman" panose="02020603050405020304"/>
                          <a:cs typeface="Times New Roman" panose="02020603050405020304"/>
                        </a:rPr>
                        <a:t>cómoda.</a:t>
                      </a:r>
                      <a:endParaRPr sz="1400">
                        <a:latin typeface="Times New Roman" panose="02020603050405020304"/>
                        <a:cs typeface="Times New Roman" panose="02020603050405020304"/>
                      </a:endParaRPr>
                    </a:p>
                  </a:txBody>
                  <a:tcPr marL="0" marR="0" marT="6667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1120" marR="535305">
                        <a:lnSpc>
                          <a:spcPts val="1670"/>
                        </a:lnSpc>
                        <a:spcBef>
                          <a:spcPts val="525"/>
                        </a:spcBef>
                      </a:pPr>
                      <a:r>
                        <a:rPr sz="1400" spc="-5" dirty="0">
                          <a:solidFill>
                            <a:srgbClr val="FFFFFF"/>
                          </a:solidFill>
                          <a:latin typeface="Times New Roman" panose="02020603050405020304"/>
                          <a:cs typeface="Times New Roman" panose="02020603050405020304"/>
                        </a:rPr>
                        <a:t>Sí, HCPF admite </a:t>
                      </a:r>
                      <a:r>
                        <a:rPr sz="1400" dirty="0">
                          <a:solidFill>
                            <a:srgbClr val="FFFFFF"/>
                          </a:solidFill>
                          <a:latin typeface="Times New Roman" panose="02020603050405020304"/>
                          <a:cs typeface="Times New Roman" panose="02020603050405020304"/>
                        </a:rPr>
                        <a:t>varias </a:t>
                      </a:r>
                      <a:r>
                        <a:rPr sz="1400" spc="-5" dirty="0">
                          <a:solidFill>
                            <a:srgbClr val="FFFFFF"/>
                          </a:solidFill>
                          <a:latin typeface="Times New Roman" panose="02020603050405020304"/>
                          <a:cs typeface="Times New Roman" panose="02020603050405020304"/>
                        </a:rPr>
                        <a:t>metodologías </a:t>
                      </a:r>
                      <a:r>
                        <a:rPr sz="1400" spc="-335"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de</a:t>
                      </a:r>
                      <a:r>
                        <a:rPr sz="1400" spc="-10" dirty="0">
                          <a:solidFill>
                            <a:srgbClr val="FFFFFF"/>
                          </a:solidFill>
                          <a:latin typeface="Times New Roman" panose="02020603050405020304"/>
                          <a:cs typeface="Times New Roman" panose="02020603050405020304"/>
                        </a:rPr>
                        <a:t> </a:t>
                      </a:r>
                      <a:r>
                        <a:rPr sz="1400" spc="-5" dirty="0">
                          <a:solidFill>
                            <a:srgbClr val="FFFFFF"/>
                          </a:solidFill>
                          <a:latin typeface="Times New Roman" panose="02020603050405020304"/>
                          <a:cs typeface="Times New Roman" panose="02020603050405020304"/>
                        </a:rPr>
                        <a:t>capacitación</a:t>
                      </a:r>
                      <a:endParaRPr sz="1400">
                        <a:latin typeface="Times New Roman" panose="02020603050405020304"/>
                        <a:cs typeface="Times New Roman" panose="02020603050405020304"/>
                      </a:endParaRPr>
                    </a:p>
                  </a:txBody>
                  <a:tcPr marL="0" marR="0" marT="6667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1527775">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Vac</a:t>
                      </a:r>
                      <a:r>
                        <a:rPr lang="" alt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unas</a:t>
                      </a: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Formación</a:t>
                      </a:r>
                      <a:r>
                        <a:rPr lang="en-US" b="1"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para la </a:t>
                      </a:r>
                      <a:r>
                        <a:rPr lang="en-US" b="1"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validación</a:t>
                      </a:r>
                      <a:r>
                        <a:rPr lang="en-US" b="1"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cultural</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Proporcionar</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formación</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de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alta</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calidad</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y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significativa</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que sea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accesible</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 por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ejemplo</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ofrecida</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en</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múltiples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opciones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en</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línea</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en</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persona), </a:t>
                      </a:r>
                      <a:r>
                        <a:rPr lang="" alt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publicada</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en</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un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lugar</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centralizado</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como</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un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centro</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estatal</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de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recursos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públicos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a:t>
                      </a:r>
                      <a:r>
                        <a:rPr lang="" alt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Incluir</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la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justicia</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lingüística</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y la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accesibilidad</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de la Ley de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Estadounidenses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con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Discapacidades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prioridades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 LGBTQIA</a:t>
                      </a:r>
                      <a:r>
                        <a:rPr lang="" alt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a:t>
                      </a: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 alt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Si,</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HCPF </a:t>
                      </a:r>
                      <a:r>
                        <a:rPr lang="" alt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apoya varias metodologías de formación pero no impone formaciones específicas.</a:t>
                      </a: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25</a:t>
            </a:fld>
            <a:endParaRPr lang="en-US"/>
          </a:p>
        </p:txBody>
      </p:sp>
      <p:sp>
        <p:nvSpPr>
          <p:cNvPr id="408" name="Google Shape;408;g308098ffd8d_0_104"/>
          <p:cNvSpPr txBox="1">
            <a:spLocks noGrp="1"/>
          </p:cNvSpPr>
          <p:nvPr>
            <p:ph type="title"/>
          </p:nvPr>
        </p:nvSpPr>
        <p:spPr>
          <a:xfrm>
            <a:off x="839470" y="332835"/>
            <a:ext cx="10515600" cy="61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Recommendations</a:t>
            </a:r>
          </a:p>
        </p:txBody>
      </p:sp>
      <p:graphicFrame>
        <p:nvGraphicFramePr>
          <p:cNvPr id="410" name="Google Shape;410;g308098ffd8d_0_104"/>
          <p:cNvGraphicFramePr/>
          <p:nvPr/>
        </p:nvGraphicFramePr>
        <p:xfrm>
          <a:off x="533150" y="848413"/>
          <a:ext cx="11334125" cy="5281200"/>
        </p:xfrm>
        <a:graphic>
          <a:graphicData uri="http://schemas.openxmlformats.org/drawingml/2006/table">
            <a:tbl>
              <a:tblPr>
                <a:noFill/>
                <a:tableStyleId>{1728CC46-5372-418D-A9A4-85418D6DF94E}</a:tableStyleId>
              </a:tblPr>
              <a:tblGrid>
                <a:gridCol w="2695500">
                  <a:extLst>
                    <a:ext uri="{9D8B030D-6E8A-4147-A177-3AD203B41FA5}">
                      <a16:colId xmlns:a16="http://schemas.microsoft.com/office/drawing/2014/main" val="20000"/>
                    </a:ext>
                  </a:extLst>
                </a:gridCol>
                <a:gridCol w="5342925">
                  <a:extLst>
                    <a:ext uri="{9D8B030D-6E8A-4147-A177-3AD203B41FA5}">
                      <a16:colId xmlns:a16="http://schemas.microsoft.com/office/drawing/2014/main" val="20001"/>
                    </a:ext>
                  </a:extLst>
                </a:gridCol>
                <a:gridCol w="3295700">
                  <a:extLst>
                    <a:ext uri="{9D8B030D-6E8A-4147-A177-3AD203B41FA5}">
                      <a16:colId xmlns:a16="http://schemas.microsoft.com/office/drawing/2014/main" val="20002"/>
                    </a:ext>
                  </a:extLst>
                </a:gridCol>
              </a:tblGrid>
              <a:tr h="337575">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Workgroup</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Recommendations</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HCPF Support (Yes/No)</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794000">
                <a:tc>
                  <a:txBody>
                    <a:bodyPr/>
                    <a:lstStyle/>
                    <a:p>
                      <a:pPr marL="0" lvl="0" indent="0" algn="l" rtl="0">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Vaccinations</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Provide differential compensation for interpreters with varying levels of skills: technical expertise (e.g. medical, court, etc.), language expertise (e.g. Spanish, Russian, Chinese), and cultural expertise (who can serve as a cultural mediator). Certifications may help identify interpreters with different levels of expertise that would justify pay differentials.</a:t>
                      </a:r>
                      <a:endParaRPr b="1">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Explore future feasibility </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028250">
                <a:tc>
                  <a:txBody>
                    <a:bodyPr/>
                    <a:lstStyle/>
                    <a:p>
                      <a:pPr marL="0" lvl="0" indent="0" algn="l" rtl="0">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Vaccinations</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Establish standards for culturally responsive training that incorporates: follow-up assessments on trainee practices, process changes, and perceptions of effectiveness (similar to “Prevention” working group recommendations).</a:t>
                      </a:r>
                      <a:endParaRPr>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Current work being done</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139050">
                <a:tc>
                  <a:txBody>
                    <a:bodyPr/>
                    <a:lstStyle/>
                    <a:p>
                      <a:pPr marL="0" lvl="0" indent="0" algn="l" rtl="0">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Vaccinations</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dirty="0">
                          <a:solidFill>
                            <a:schemeClr val="lt1"/>
                          </a:solidFill>
                          <a:latin typeface="Times New Roman" panose="02020603050405020304"/>
                          <a:ea typeface="Times New Roman" panose="02020603050405020304"/>
                          <a:cs typeface="Times New Roman" panose="02020603050405020304"/>
                          <a:sym typeface="Times New Roman" panose="02020603050405020304"/>
                        </a:rPr>
                        <a:t>Sustainable funding for community health workers </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Ensure that community health workers, i.e. Ambassadors,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Promotoras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Cultural Brokers, may bill Medicaid for their work.</a:t>
                      </a:r>
                      <a:endParaRPr dirty="0">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This work is currently being supported by SB 23-002, which requires HCPF to seek federal authority from CMS to reimburse Community Health Worker services</a:t>
                      </a:r>
                      <a:endParaRPr dirty="0">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1527775">
                <a:tc>
                  <a:txBody>
                    <a:bodyPr/>
                    <a:lstStyle/>
                    <a:p>
                      <a:pPr marL="0" lvl="0" indent="0" algn="l" rtl="0">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Vaccinations</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Ensure that Promotoras, Cultural Brokers/Navigators complete training on how to educate Spanish (and other language) speaking communities - on the importance of vaccinations.</a:t>
                      </a:r>
                      <a:endParaRPr b="1">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dirty="0">
                          <a:solidFill>
                            <a:srgbClr val="FF0000"/>
                          </a:solidFill>
                          <a:latin typeface="Trebuchet MS" panose="020B0603020202020204"/>
                          <a:ea typeface="Trebuchet MS" panose="020B0603020202020204"/>
                          <a:cs typeface="Trebuchet MS" panose="020B0603020202020204"/>
                          <a:sym typeface="Trebuchet MS" panose="020B0603020202020204"/>
                        </a:rPr>
                        <a:t>No - Out of scope </a:t>
                      </a:r>
                      <a:endParaRPr dirty="0">
                        <a:solidFill>
                          <a:srgbClr val="FF0000"/>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g308098ffd8d_0_104"/>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lang="en-US"/>
          </a:p>
        </p:txBody>
      </p:sp>
      <p:sp>
        <p:nvSpPr>
          <p:cNvPr id="408" name="Google Shape;408;g308098ffd8d_0_104"/>
          <p:cNvSpPr txBox="1">
            <a:spLocks noGrp="1"/>
          </p:cNvSpPr>
          <p:nvPr>
            <p:ph type="title"/>
          </p:nvPr>
        </p:nvSpPr>
        <p:spPr>
          <a:xfrm>
            <a:off x="838200" y="229965"/>
            <a:ext cx="10515600" cy="61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spc="-5" dirty="0">
                <a:sym typeface="+mn-ea"/>
              </a:rPr>
              <a:t>Recomendaciones</a:t>
            </a:r>
            <a:endParaRPr lang="en-US"/>
          </a:p>
        </p:txBody>
      </p:sp>
      <p:sp>
        <p:nvSpPr>
          <p:cNvPr id="409" name="Google Shape;409;g308098ffd8d_0_104"/>
          <p:cNvSpPr txBox="1"/>
          <p:nvPr/>
        </p:nvSpPr>
        <p:spPr>
          <a:xfrm>
            <a:off x="413775" y="2139063"/>
            <a:ext cx="2999100" cy="315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aphicFrame>
        <p:nvGraphicFramePr>
          <p:cNvPr id="410" name="Google Shape;410;g308098ffd8d_0_104"/>
          <p:cNvGraphicFramePr/>
          <p:nvPr>
            <p:extLst>
              <p:ext uri="{D42A27DB-BD31-4B8C-83A1-F6EECF244321}">
                <p14:modId xmlns:p14="http://schemas.microsoft.com/office/powerpoint/2010/main" val="783333476"/>
              </p:ext>
            </p:extLst>
          </p:nvPr>
        </p:nvGraphicFramePr>
        <p:xfrm>
          <a:off x="533150" y="848413"/>
          <a:ext cx="11334125" cy="5707920"/>
        </p:xfrm>
        <a:graphic>
          <a:graphicData uri="http://schemas.openxmlformats.org/drawingml/2006/table">
            <a:tbl>
              <a:tblPr>
                <a:noFill/>
                <a:tableStyleId>{1728CC46-5372-418D-A9A4-85418D6DF94E}</a:tableStyleId>
              </a:tblPr>
              <a:tblGrid>
                <a:gridCol w="2695500">
                  <a:extLst>
                    <a:ext uri="{9D8B030D-6E8A-4147-A177-3AD203B41FA5}">
                      <a16:colId xmlns:a16="http://schemas.microsoft.com/office/drawing/2014/main" val="20000"/>
                    </a:ext>
                  </a:extLst>
                </a:gridCol>
                <a:gridCol w="5342925">
                  <a:extLst>
                    <a:ext uri="{9D8B030D-6E8A-4147-A177-3AD203B41FA5}">
                      <a16:colId xmlns:a16="http://schemas.microsoft.com/office/drawing/2014/main" val="20001"/>
                    </a:ext>
                  </a:extLst>
                </a:gridCol>
                <a:gridCol w="3295700">
                  <a:extLst>
                    <a:ext uri="{9D8B030D-6E8A-4147-A177-3AD203B41FA5}">
                      <a16:colId xmlns:a16="http://schemas.microsoft.com/office/drawing/2014/main" val="20002"/>
                    </a:ext>
                  </a:extLst>
                </a:gridCol>
              </a:tblGrid>
              <a:tr h="337575">
                <a:tc>
                  <a:txBody>
                    <a:bodyPr/>
                    <a:lstStyle/>
                    <a:p>
                      <a:pPr marL="69850">
                        <a:lnSpc>
                          <a:spcPct val="100000"/>
                        </a:lnSpc>
                        <a:spcBef>
                          <a:spcPts val="470"/>
                        </a:spcBef>
                      </a:pPr>
                      <a:r>
                        <a:rPr sz="1200" b="1" spc="-5" dirty="0">
                          <a:latin typeface="Trebuchet MS" panose="020B0603020202020204"/>
                          <a:cs typeface="Trebuchet MS" panose="020B0603020202020204"/>
                        </a:rPr>
                        <a:t>Grupo</a:t>
                      </a:r>
                      <a:r>
                        <a:rPr sz="1200" b="1" spc="-35" dirty="0">
                          <a:latin typeface="Trebuchet MS" panose="020B0603020202020204"/>
                          <a:cs typeface="Trebuchet MS" panose="020B0603020202020204"/>
                        </a:rPr>
                        <a:t> </a:t>
                      </a:r>
                      <a:r>
                        <a:rPr sz="1200" b="1" spc="-5" dirty="0">
                          <a:latin typeface="Trebuchet MS" panose="020B0603020202020204"/>
                          <a:cs typeface="Trebuchet MS" panose="020B0603020202020204"/>
                        </a:rPr>
                        <a:t>de</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trabajo</a:t>
                      </a:r>
                      <a:endParaRPr sz="1200">
                        <a:latin typeface="Trebuchet MS" panose="020B0603020202020204"/>
                        <a:cs typeface="Trebuchet MS" panose="020B0603020202020204"/>
                      </a:endParaRPr>
                    </a:p>
                  </a:txBody>
                  <a:tcPr marL="0" marR="0" marT="59690" marB="0">
                    <a:lnB w="12700" cap="flat" cmpd="sng">
                      <a:solidFill>
                        <a:srgbClr val="000000"/>
                      </a:solidFill>
                      <a:prstDash val="solid"/>
                      <a:round/>
                      <a:headEnd type="none" w="sm" len="sm"/>
                      <a:tailEnd type="none" w="sm" len="sm"/>
                    </a:lnB>
                    <a:solidFill>
                      <a:srgbClr val="B7B7B7"/>
                    </a:solidFill>
                  </a:tcPr>
                </a:tc>
                <a:tc>
                  <a:txBody>
                    <a:bodyPr/>
                    <a:lstStyle/>
                    <a:p>
                      <a:pPr marL="69215">
                        <a:lnSpc>
                          <a:spcPct val="100000"/>
                        </a:lnSpc>
                        <a:spcBef>
                          <a:spcPts val="470"/>
                        </a:spcBef>
                      </a:pPr>
                      <a:r>
                        <a:rPr sz="1200" b="1" spc="-5" dirty="0">
                          <a:latin typeface="Trebuchet MS" panose="020B0603020202020204"/>
                          <a:cs typeface="Trebuchet MS" panose="020B0603020202020204"/>
                        </a:rPr>
                        <a:t>Recomendaciones</a:t>
                      </a:r>
                      <a:endParaRPr sz="1200">
                        <a:latin typeface="Trebuchet MS" panose="020B0603020202020204"/>
                        <a:cs typeface="Trebuchet MS" panose="020B0603020202020204"/>
                      </a:endParaRPr>
                    </a:p>
                  </a:txBody>
                  <a:tcPr marL="0" marR="0" marT="59690" marB="0">
                    <a:lnB w="12700" cap="flat" cmpd="sng">
                      <a:solidFill>
                        <a:srgbClr val="000000"/>
                      </a:solidFill>
                      <a:prstDash val="solid"/>
                      <a:round/>
                      <a:headEnd type="none" w="sm" len="sm"/>
                      <a:tailEnd type="none" w="sm" len="sm"/>
                    </a:lnB>
                    <a:solidFill>
                      <a:srgbClr val="B7B7B7"/>
                    </a:solidFill>
                  </a:tcPr>
                </a:tc>
                <a:tc>
                  <a:txBody>
                    <a:bodyPr/>
                    <a:lstStyle/>
                    <a:p>
                      <a:pPr marL="71120">
                        <a:lnSpc>
                          <a:spcPct val="100000"/>
                        </a:lnSpc>
                        <a:spcBef>
                          <a:spcPts val="470"/>
                        </a:spcBef>
                      </a:pPr>
                      <a:r>
                        <a:rPr sz="1200" b="1" spc="-5" dirty="0">
                          <a:latin typeface="Trebuchet MS" panose="020B0603020202020204"/>
                          <a:cs typeface="Trebuchet MS" panose="020B0603020202020204"/>
                        </a:rPr>
                        <a:t>Compatibilidad</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con</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HCPF (s</a:t>
                      </a:r>
                      <a:r>
                        <a:rPr sz="1200" b="1" spc="-5" dirty="0">
                          <a:latin typeface="Times New Roman" panose="02020603050405020304"/>
                          <a:cs typeface="Times New Roman" panose="02020603050405020304"/>
                        </a:rPr>
                        <a:t>í</a:t>
                      </a:r>
                      <a:r>
                        <a:rPr sz="1200" b="1" spc="-5" dirty="0">
                          <a:latin typeface="Trebuchet MS" panose="020B0603020202020204"/>
                          <a:cs typeface="Trebuchet MS" panose="020B0603020202020204"/>
                        </a:rPr>
                        <a:t>/no)</a:t>
                      </a:r>
                      <a:endParaRPr sz="1200">
                        <a:latin typeface="Trebuchet MS" panose="020B0603020202020204"/>
                        <a:cs typeface="Trebuchet MS" panose="020B0603020202020204"/>
                      </a:endParaRPr>
                    </a:p>
                  </a:txBody>
                  <a:tcPr marL="0" marR="0" marT="59690" marB="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794000">
                <a:tc>
                  <a:txBody>
                    <a:bodyPr/>
                    <a:lstStyle/>
                    <a:p>
                      <a:pPr marL="69215">
                        <a:lnSpc>
                          <a:spcPct val="100000"/>
                        </a:lnSpc>
                        <a:spcBef>
                          <a:spcPts val="455"/>
                        </a:spcBef>
                      </a:pPr>
                      <a:r>
                        <a:rPr sz="1400" spc="-5" dirty="0">
                          <a:solidFill>
                            <a:srgbClr val="FFFFFF"/>
                          </a:solidFill>
                          <a:latin typeface="Trebuchet MS" panose="020B0603020202020204"/>
                          <a:cs typeface="Trebuchet MS" panose="020B0603020202020204"/>
                        </a:rPr>
                        <a:t>Vacunas</a:t>
                      </a:r>
                      <a:endParaRPr sz="1400">
                        <a:latin typeface="Trebuchet MS" panose="020B0603020202020204"/>
                        <a:cs typeface="Trebuchet MS" panose="020B06030202020202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Ofrecer</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una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remuneración</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diferenciada</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 los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intérpretes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con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distintos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niveles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de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cualificación</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conocimientos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técnicos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(por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ejemplo</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médicos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judiciales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etc.), </a:t>
                      </a:r>
                      <a:r>
                        <a:rPr lang="" alt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conocimientos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lingüísticos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(por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ejemplo</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español</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ruso</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chino) y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experiencia</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cultural (que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puedan</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actuar</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como</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mediadores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culturales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Las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certificaciones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pueden</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ayudar</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identificar</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 los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intérpretes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con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distintos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niveles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de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especialización</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que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justificarían</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diferencias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salariales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a:t>
                      </a: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Explorar la viabilidad futura </a:t>
                      </a: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028250">
                <a:tc>
                  <a:txBody>
                    <a:bodyPr/>
                    <a:lstStyle/>
                    <a:p>
                      <a:pPr marL="69215">
                        <a:lnSpc>
                          <a:spcPct val="100000"/>
                        </a:lnSpc>
                        <a:spcBef>
                          <a:spcPts val="455"/>
                        </a:spcBef>
                      </a:pPr>
                      <a:r>
                        <a:rPr sz="1400" spc="-5" dirty="0">
                          <a:solidFill>
                            <a:srgbClr val="FFFFFF"/>
                          </a:solidFill>
                          <a:latin typeface="Trebuchet MS" panose="020B0603020202020204"/>
                          <a:cs typeface="Trebuchet MS" panose="020B0603020202020204"/>
                        </a:rPr>
                        <a:t>Vacunas</a:t>
                      </a:r>
                      <a:endParaRPr sz="1400">
                        <a:latin typeface="Trebuchet MS" panose="020B0603020202020204"/>
                        <a:cs typeface="Trebuchet MS" panose="020B06030202020202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Establecer normas para una formación culturalmente receptiva que incorpore: evaluaciones de seguimiento de las prácticas de los alumnos, cambios en los procesos y percepciones de la eficacia (similar a las recomendaciones del grupo de trabajo «Prevención»).</a:t>
                      </a: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Trabajos en curso</a:t>
                      </a: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139050">
                <a:tc>
                  <a:txBody>
                    <a:bodyPr/>
                    <a:lstStyle/>
                    <a:p>
                      <a:pPr marL="69215">
                        <a:lnSpc>
                          <a:spcPct val="100000"/>
                        </a:lnSpc>
                        <a:spcBef>
                          <a:spcPts val="455"/>
                        </a:spcBef>
                      </a:pPr>
                      <a:r>
                        <a:rPr sz="1400" spc="-5" dirty="0">
                          <a:solidFill>
                            <a:srgbClr val="FFFFFF"/>
                          </a:solidFill>
                          <a:latin typeface="Trebuchet MS" panose="020B0603020202020204"/>
                          <a:cs typeface="Trebuchet MS" panose="020B0603020202020204"/>
                        </a:rPr>
                        <a:t>Vacunas</a:t>
                      </a:r>
                      <a:endParaRPr sz="1400">
                        <a:latin typeface="Trebuchet MS" panose="020B0603020202020204"/>
                        <a:cs typeface="Trebuchet MS" panose="020B06030202020202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Financiación</a:t>
                      </a:r>
                      <a:r>
                        <a:rPr lang="en-US" b="1"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b="1"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sostenible</a:t>
                      </a:r>
                      <a:r>
                        <a:rPr lang="en-US" b="1"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para </a:t>
                      </a:r>
                      <a:r>
                        <a:rPr lang="" altLang="en-US" b="1" dirty="0">
                          <a:solidFill>
                            <a:schemeClr val="lt1"/>
                          </a:solidFill>
                          <a:latin typeface="Times New Roman" panose="02020603050405020304"/>
                          <a:ea typeface="Times New Roman" panose="02020603050405020304"/>
                          <a:cs typeface="Times New Roman" panose="02020603050405020304"/>
                          <a:sym typeface="Times New Roman" panose="02020603050405020304"/>
                        </a:rPr>
                        <a:t>el</a:t>
                      </a:r>
                      <a:r>
                        <a:rPr lang="en-US" b="1"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 altLang="en-US" b="1" dirty="0">
                          <a:solidFill>
                            <a:schemeClr val="lt1"/>
                          </a:solidFill>
                          <a:latin typeface="Times New Roman" panose="02020603050405020304"/>
                          <a:ea typeface="Times New Roman" panose="02020603050405020304"/>
                          <a:cs typeface="Times New Roman" panose="02020603050405020304"/>
                          <a:sym typeface="Times New Roman" panose="02020603050405020304"/>
                        </a:rPr>
                        <a:t>personal médico </a:t>
                      </a:r>
                      <a:r>
                        <a:rPr lang="en-US" b="1"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comunitario</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Garantizar</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que </a:t>
                      </a:r>
                      <a:r>
                        <a:rPr lang="" alt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el personal</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 alt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médico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comunitario</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es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decir</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embajadores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promotoras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e inter</a:t>
                      </a:r>
                      <a:r>
                        <a:rPr lang="" alt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mediarios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culturales</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puedan</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facturar</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 Medicaid por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su</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dirty="0" err="1">
                          <a:solidFill>
                            <a:schemeClr val="lt1"/>
                          </a:solidFill>
                          <a:latin typeface="Times New Roman" panose="02020603050405020304"/>
                          <a:ea typeface="Times New Roman" panose="02020603050405020304"/>
                          <a:cs typeface="Times New Roman" panose="02020603050405020304"/>
                          <a:sym typeface="Times New Roman" panose="02020603050405020304"/>
                        </a:rPr>
                        <a:t>trabajo</a:t>
                      </a:r>
                      <a:r>
                        <a:rPr lang="en-US" dirty="0">
                          <a:solidFill>
                            <a:schemeClr val="lt1"/>
                          </a:solidFill>
                          <a:latin typeface="Times New Roman" panose="02020603050405020304"/>
                          <a:ea typeface="Times New Roman" panose="02020603050405020304"/>
                          <a:cs typeface="Times New Roman" panose="02020603050405020304"/>
                          <a:sym typeface="Times New Roman" panose="02020603050405020304"/>
                        </a:rPr>
                        <a:t>.</a:t>
                      </a: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Este </a:t>
                      </a:r>
                      <a:r>
                        <a:rPr lang="en-US" dirty="0" err="1">
                          <a:solidFill>
                            <a:schemeClr val="lt1"/>
                          </a:solidFill>
                          <a:latin typeface="Trebuchet MS" panose="020B0603020202020204"/>
                          <a:ea typeface="Trebuchet MS" panose="020B0603020202020204"/>
                          <a:cs typeface="Trebuchet MS" panose="020B0603020202020204"/>
                          <a:sym typeface="Trebuchet MS" panose="020B0603020202020204"/>
                        </a:rPr>
                        <a:t>trabajo</a:t>
                      </a: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dirty="0" err="1">
                          <a:solidFill>
                            <a:schemeClr val="lt1"/>
                          </a:solidFill>
                          <a:latin typeface="Trebuchet MS" panose="020B0603020202020204"/>
                          <a:ea typeface="Trebuchet MS" panose="020B0603020202020204"/>
                          <a:cs typeface="Trebuchet MS" panose="020B0603020202020204"/>
                          <a:sym typeface="Trebuchet MS" panose="020B0603020202020204"/>
                        </a:rPr>
                        <a:t>está</a:t>
                      </a: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dirty="0" err="1">
                          <a:solidFill>
                            <a:schemeClr val="lt1"/>
                          </a:solidFill>
                          <a:latin typeface="Trebuchet MS" panose="020B0603020202020204"/>
                          <a:ea typeface="Trebuchet MS" panose="020B0603020202020204"/>
                          <a:cs typeface="Trebuchet MS" panose="020B0603020202020204"/>
                          <a:sym typeface="Trebuchet MS" panose="020B0603020202020204"/>
                        </a:rPr>
                        <a:t>siendo</a:t>
                      </a: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dirty="0" err="1">
                          <a:solidFill>
                            <a:schemeClr val="lt1"/>
                          </a:solidFill>
                          <a:latin typeface="Trebuchet MS" panose="020B0603020202020204"/>
                          <a:ea typeface="Trebuchet MS" panose="020B0603020202020204"/>
                          <a:cs typeface="Trebuchet MS" panose="020B0603020202020204"/>
                          <a:sym typeface="Trebuchet MS" panose="020B0603020202020204"/>
                        </a:rPr>
                        <a:t>apoyado</a:t>
                      </a: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 por </a:t>
                      </a:r>
                      <a:r>
                        <a:rPr lang="en-US" dirty="0" err="1">
                          <a:solidFill>
                            <a:schemeClr val="lt1"/>
                          </a:solidFill>
                          <a:latin typeface="Trebuchet MS" panose="020B0603020202020204"/>
                          <a:ea typeface="Trebuchet MS" panose="020B0603020202020204"/>
                          <a:cs typeface="Trebuchet MS" panose="020B0603020202020204"/>
                          <a:sym typeface="Trebuchet MS" panose="020B0603020202020204"/>
                        </a:rPr>
                        <a:t>el</a:t>
                      </a: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 SB 23-002, que </a:t>
                      </a:r>
                      <a:r>
                        <a:rPr lang="en-US" dirty="0" err="1">
                          <a:solidFill>
                            <a:schemeClr val="lt1"/>
                          </a:solidFill>
                          <a:latin typeface="Trebuchet MS" panose="020B0603020202020204"/>
                          <a:ea typeface="Trebuchet MS" panose="020B0603020202020204"/>
                          <a:cs typeface="Trebuchet MS" panose="020B0603020202020204"/>
                          <a:sym typeface="Trebuchet MS" panose="020B0603020202020204"/>
                        </a:rPr>
                        <a:t>requiere</a:t>
                      </a: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 HCPF </a:t>
                      </a:r>
                      <a:r>
                        <a:rPr lang="en-US" dirty="0" err="1">
                          <a:solidFill>
                            <a:schemeClr val="lt1"/>
                          </a:solidFill>
                          <a:latin typeface="Trebuchet MS" panose="020B0603020202020204"/>
                          <a:ea typeface="Trebuchet MS" panose="020B0603020202020204"/>
                          <a:cs typeface="Trebuchet MS" panose="020B0603020202020204"/>
                          <a:sym typeface="Trebuchet MS" panose="020B0603020202020204"/>
                        </a:rPr>
                        <a:t>busque</a:t>
                      </a: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 la </a:t>
                      </a:r>
                      <a:r>
                        <a:rPr lang="en-US" dirty="0" err="1">
                          <a:solidFill>
                            <a:schemeClr val="lt1"/>
                          </a:solidFill>
                          <a:latin typeface="Trebuchet MS" panose="020B0603020202020204"/>
                          <a:ea typeface="Trebuchet MS" panose="020B0603020202020204"/>
                          <a:cs typeface="Trebuchet MS" panose="020B0603020202020204"/>
                          <a:sym typeface="Trebuchet MS" panose="020B0603020202020204"/>
                        </a:rPr>
                        <a:t>autoridad</a:t>
                      </a: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 federal de la CMS para </a:t>
                      </a:r>
                      <a:r>
                        <a:rPr lang="en-US" dirty="0" err="1">
                          <a:solidFill>
                            <a:schemeClr val="lt1"/>
                          </a:solidFill>
                          <a:latin typeface="Trebuchet MS" panose="020B0603020202020204"/>
                          <a:ea typeface="Trebuchet MS" panose="020B0603020202020204"/>
                          <a:cs typeface="Trebuchet MS" panose="020B0603020202020204"/>
                          <a:sym typeface="Trebuchet MS" panose="020B0603020202020204"/>
                        </a:rPr>
                        <a:t>reembolsar</a:t>
                      </a: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 los </a:t>
                      </a:r>
                      <a:r>
                        <a:rPr lang="en-US" dirty="0" err="1">
                          <a:solidFill>
                            <a:schemeClr val="lt1"/>
                          </a:solidFill>
                          <a:latin typeface="Trebuchet MS" panose="020B0603020202020204"/>
                          <a:ea typeface="Trebuchet MS" panose="020B0603020202020204"/>
                          <a:cs typeface="Trebuchet MS" panose="020B0603020202020204"/>
                          <a:sym typeface="Trebuchet MS" panose="020B0603020202020204"/>
                        </a:rPr>
                        <a:t>servicios</a:t>
                      </a: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 de la </a:t>
                      </a:r>
                      <a:r>
                        <a:rPr lang="en-US" dirty="0" err="1">
                          <a:solidFill>
                            <a:schemeClr val="lt1"/>
                          </a:solidFill>
                          <a:latin typeface="Trebuchet MS" panose="020B0603020202020204"/>
                          <a:ea typeface="Trebuchet MS" panose="020B0603020202020204"/>
                          <a:cs typeface="Trebuchet MS" panose="020B0603020202020204"/>
                          <a:sym typeface="Trebuchet MS" panose="020B0603020202020204"/>
                        </a:rPr>
                        <a:t>Comunidad</a:t>
                      </a: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 de </a:t>
                      </a:r>
                      <a:r>
                        <a:rPr lang="en-US" dirty="0" err="1">
                          <a:solidFill>
                            <a:schemeClr val="lt1"/>
                          </a:solidFill>
                          <a:latin typeface="Trebuchet MS" panose="020B0603020202020204"/>
                          <a:ea typeface="Trebuchet MS" panose="020B0603020202020204"/>
                          <a:cs typeface="Trebuchet MS" panose="020B0603020202020204"/>
                          <a:sym typeface="Trebuchet MS" panose="020B0603020202020204"/>
                        </a:rPr>
                        <a:t>Trabajadores</a:t>
                      </a:r>
                      <a:r>
                        <a:rPr lang="en-US" dirty="0">
                          <a:solidFill>
                            <a:schemeClr val="lt1"/>
                          </a:solidFill>
                          <a:latin typeface="Trebuchet MS" panose="020B0603020202020204"/>
                          <a:ea typeface="Trebuchet MS" panose="020B0603020202020204"/>
                          <a:cs typeface="Trebuchet MS" panose="020B0603020202020204"/>
                          <a:sym typeface="Trebuchet MS" panose="020B0603020202020204"/>
                        </a:rPr>
                        <a:t> </a:t>
                      </a:r>
                      <a:r>
                        <a:rPr lang="en-US" dirty="0" err="1">
                          <a:solidFill>
                            <a:schemeClr val="lt1"/>
                          </a:solidFill>
                          <a:latin typeface="Trebuchet MS" panose="020B0603020202020204"/>
                          <a:ea typeface="Trebuchet MS" panose="020B0603020202020204"/>
                          <a:cs typeface="Trebuchet MS" panose="020B0603020202020204"/>
                          <a:sym typeface="Trebuchet MS" panose="020B0603020202020204"/>
                        </a:rPr>
                        <a:t>médica</a:t>
                      </a:r>
                      <a:endParaRPr lang="en-US" dirty="0">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1527775">
                <a:tc>
                  <a:txBody>
                    <a:bodyPr/>
                    <a:lstStyle/>
                    <a:p>
                      <a:pPr marL="69215">
                        <a:lnSpc>
                          <a:spcPct val="100000"/>
                        </a:lnSpc>
                        <a:spcBef>
                          <a:spcPts val="455"/>
                        </a:spcBef>
                      </a:pPr>
                      <a:r>
                        <a:rPr sz="1400" spc="-5" dirty="0">
                          <a:solidFill>
                            <a:srgbClr val="FFFFFF"/>
                          </a:solidFill>
                          <a:latin typeface="Trebuchet MS" panose="020B0603020202020204"/>
                          <a:cs typeface="Trebuchet MS" panose="020B0603020202020204"/>
                        </a:rPr>
                        <a:t>Vacunas</a:t>
                      </a:r>
                      <a:endParaRPr sz="1400">
                        <a:latin typeface="Trebuchet MS" panose="020B0603020202020204"/>
                        <a:cs typeface="Trebuchet MS" panose="020B06030202020202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Garantizar que las promotoras y los </a:t>
                      </a:r>
                      <a:r>
                        <a:rPr lang="" alt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mediadores</a:t>
                      </a:r>
                      <a:r>
                        <a:rPr lang="en-US">
                          <a:solidFill>
                            <a:schemeClr val="lt1"/>
                          </a:solidFill>
                          <a:latin typeface="Times New Roman" panose="02020603050405020304"/>
                          <a:ea typeface="Times New Roman" panose="02020603050405020304"/>
                          <a:cs typeface="Times New Roman" panose="02020603050405020304"/>
                          <a:sym typeface="Times New Roman" panose="02020603050405020304"/>
                        </a:rPr>
                        <a:t> culturales/navegadores completen la formación sobre cómo educar a las comunidades hispanohablantes (y de otros idiomas) sobre la importancia de la vacunación.</a:t>
                      </a: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dirty="0">
                          <a:solidFill>
                            <a:srgbClr val="FF0000"/>
                          </a:solidFill>
                          <a:latin typeface="Trebuchet MS" panose="020B0603020202020204"/>
                          <a:ea typeface="Trebuchet MS" panose="020B0603020202020204"/>
                          <a:cs typeface="Trebuchet MS" panose="020B0603020202020204"/>
                          <a:sym typeface="Trebuchet MS" panose="020B0603020202020204"/>
                        </a:rPr>
                        <a:t>No</a:t>
                      </a:r>
                      <a:r>
                        <a:rPr lang="" altLang="en-US" b="1" dirty="0">
                          <a:solidFill>
                            <a:srgbClr val="FF0000"/>
                          </a:solidFill>
                          <a:latin typeface="Trebuchet MS" panose="020B0603020202020204"/>
                          <a:ea typeface="Trebuchet MS" panose="020B0603020202020204"/>
                          <a:cs typeface="Trebuchet MS" panose="020B0603020202020204"/>
                          <a:sym typeface="Trebuchet MS" panose="020B0603020202020204"/>
                        </a:rPr>
                        <a:t>,</a:t>
                      </a:r>
                      <a:r>
                        <a:rPr lang="en-US" b="1" dirty="0">
                          <a:solidFill>
                            <a:srgbClr val="FF0000"/>
                          </a:solidFill>
                          <a:latin typeface="Trebuchet MS" panose="020B0603020202020204"/>
                          <a:ea typeface="Trebuchet MS" panose="020B0603020202020204"/>
                          <a:cs typeface="Trebuchet MS" panose="020B0603020202020204"/>
                          <a:sym typeface="Trebuchet MS" panose="020B0603020202020204"/>
                        </a:rPr>
                        <a:t> </a:t>
                      </a:r>
                      <a:r>
                        <a:rPr lang="" altLang="en-US" b="1" dirty="0">
                          <a:solidFill>
                            <a:srgbClr val="FF0000"/>
                          </a:solidFill>
                          <a:latin typeface="Trebuchet MS" panose="020B0603020202020204"/>
                          <a:ea typeface="Trebuchet MS" panose="020B0603020202020204"/>
                          <a:cs typeface="Trebuchet MS" panose="020B0603020202020204"/>
                          <a:sym typeface="Trebuchet MS" panose="020B0603020202020204"/>
                        </a:rPr>
                        <a:t>f</a:t>
                      </a:r>
                      <a:r>
                        <a:rPr lang="en-US" b="1" dirty="0" err="1">
                          <a:solidFill>
                            <a:srgbClr val="FF0000"/>
                          </a:solidFill>
                          <a:latin typeface="Trebuchet MS" panose="020B0603020202020204"/>
                          <a:ea typeface="Trebuchet MS" panose="020B0603020202020204"/>
                          <a:cs typeface="Trebuchet MS" panose="020B0603020202020204"/>
                          <a:sym typeface="Trebuchet MS" panose="020B0603020202020204"/>
                        </a:rPr>
                        <a:t>uera</a:t>
                      </a:r>
                      <a:r>
                        <a:rPr lang="en-US" b="1" dirty="0">
                          <a:solidFill>
                            <a:srgbClr val="FF0000"/>
                          </a:solidFill>
                          <a:latin typeface="Trebuchet MS" panose="020B0603020202020204"/>
                          <a:ea typeface="Trebuchet MS" panose="020B0603020202020204"/>
                          <a:cs typeface="Trebuchet MS" panose="020B0603020202020204"/>
                          <a:sym typeface="Trebuchet MS" panose="020B0603020202020204"/>
                        </a:rPr>
                        <a:t> del </a:t>
                      </a:r>
                      <a:r>
                        <a:rPr lang="" altLang="en-US" b="1" dirty="0">
                          <a:solidFill>
                            <a:srgbClr val="FF0000"/>
                          </a:solidFill>
                          <a:latin typeface="Trebuchet MS" panose="020B0603020202020204"/>
                          <a:ea typeface="Trebuchet MS" panose="020B0603020202020204"/>
                          <a:cs typeface="Trebuchet MS" panose="020B0603020202020204"/>
                          <a:sym typeface="Trebuchet MS" panose="020B0603020202020204"/>
                        </a:rPr>
                        <a:t>alcance</a:t>
                      </a:r>
                      <a:r>
                        <a:rPr lang="en-US" b="1" dirty="0">
                          <a:solidFill>
                            <a:srgbClr val="FF0000"/>
                          </a:solidFill>
                          <a:latin typeface="Trebuchet MS" panose="020B0603020202020204"/>
                          <a:ea typeface="Trebuchet MS" panose="020B0603020202020204"/>
                          <a:cs typeface="Trebuchet MS" panose="020B0603020202020204"/>
                          <a:sym typeface="Trebuchet MS" panose="020B0603020202020204"/>
                        </a:rPr>
                        <a:t> </a:t>
                      </a:r>
                      <a:endParaRPr dirty="0">
                        <a:solidFill>
                          <a:srgbClr val="FF0000"/>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27</a:t>
            </a:fld>
            <a:endParaRPr lang="en-US"/>
          </a:p>
        </p:txBody>
      </p:sp>
      <p:sp>
        <p:nvSpPr>
          <p:cNvPr id="417" name="Google Shape;417;g308098ffd8d_0_114"/>
          <p:cNvSpPr txBox="1">
            <a:spLocks noGrp="1"/>
          </p:cNvSpPr>
          <p:nvPr>
            <p:ph type="title"/>
          </p:nvPr>
        </p:nvSpPr>
        <p:spPr>
          <a:xfrm>
            <a:off x="838200" y="332835"/>
            <a:ext cx="10515600" cy="61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Recommendations</a:t>
            </a:r>
          </a:p>
        </p:txBody>
      </p:sp>
      <p:graphicFrame>
        <p:nvGraphicFramePr>
          <p:cNvPr id="419" name="Google Shape;419;g308098ffd8d_0_114"/>
          <p:cNvGraphicFramePr/>
          <p:nvPr/>
        </p:nvGraphicFramePr>
        <p:xfrm>
          <a:off x="489750" y="989413"/>
          <a:ext cx="11377525" cy="4941563"/>
        </p:xfrm>
        <a:graphic>
          <a:graphicData uri="http://schemas.openxmlformats.org/drawingml/2006/table">
            <a:tbl>
              <a:tblPr>
                <a:noFill/>
                <a:tableStyleId>{1728CC46-5372-418D-A9A4-85418D6DF94E}</a:tableStyleId>
              </a:tblPr>
              <a:tblGrid>
                <a:gridCol w="2738900">
                  <a:extLst>
                    <a:ext uri="{9D8B030D-6E8A-4147-A177-3AD203B41FA5}">
                      <a16:colId xmlns:a16="http://schemas.microsoft.com/office/drawing/2014/main" val="20000"/>
                    </a:ext>
                  </a:extLst>
                </a:gridCol>
                <a:gridCol w="5342925">
                  <a:extLst>
                    <a:ext uri="{9D8B030D-6E8A-4147-A177-3AD203B41FA5}">
                      <a16:colId xmlns:a16="http://schemas.microsoft.com/office/drawing/2014/main" val="20001"/>
                    </a:ext>
                  </a:extLst>
                </a:gridCol>
                <a:gridCol w="3295700">
                  <a:extLst>
                    <a:ext uri="{9D8B030D-6E8A-4147-A177-3AD203B41FA5}">
                      <a16:colId xmlns:a16="http://schemas.microsoft.com/office/drawing/2014/main" val="20002"/>
                    </a:ext>
                  </a:extLst>
                </a:gridCol>
              </a:tblGrid>
              <a:tr h="339725">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Workgroup</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Recommendations</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b="1">
                          <a:latin typeface="Trebuchet MS" panose="020B0603020202020204"/>
                          <a:ea typeface="Trebuchet MS" panose="020B0603020202020204"/>
                          <a:cs typeface="Trebuchet MS" panose="020B0603020202020204"/>
                          <a:sym typeface="Trebuchet MS" panose="020B0603020202020204"/>
                        </a:rPr>
                        <a:t>HCPF Support (Yes/No)</a:t>
                      </a:r>
                      <a:endParaRPr sz="1200" b="1">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1295825">
                <a:tc>
                  <a:txBody>
                    <a:bodyPr/>
                    <a:lstStyle/>
                    <a:p>
                      <a:pPr marL="0" lvl="0" indent="0" algn="l" rtl="0">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Vaccinations</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Recommend 4 part training/presentations (first in Spanish):  </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317500" algn="l" rtl="0">
                        <a:lnSpc>
                          <a:spcPct val="115000"/>
                        </a:lnSpc>
                        <a:spcBef>
                          <a:spcPts val="0"/>
                        </a:spcBef>
                        <a:spcAft>
                          <a:spcPts val="0"/>
                        </a:spcAft>
                        <a:buClr>
                          <a:schemeClr val="lt1"/>
                        </a:buClr>
                        <a:buSzPts val="1400"/>
                        <a:buFont typeface="Trebuchet MS" panose="020B0603020202020204"/>
                        <a:buChar char="●"/>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Past, present and future of vaccinations. </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317500" algn="l" rtl="0">
                        <a:lnSpc>
                          <a:spcPct val="115000"/>
                        </a:lnSpc>
                        <a:spcBef>
                          <a:spcPts val="0"/>
                        </a:spcBef>
                        <a:spcAft>
                          <a:spcPts val="0"/>
                        </a:spcAft>
                        <a:buClr>
                          <a:schemeClr val="lt1"/>
                        </a:buClr>
                        <a:buSzPts val="1400"/>
                        <a:buFont typeface="Trebuchet MS" panose="020B0603020202020204"/>
                        <a:buChar char="●"/>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The nuts and bolts of vaccines. </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317500" algn="l" rtl="0">
                        <a:lnSpc>
                          <a:spcPct val="115000"/>
                        </a:lnSpc>
                        <a:spcBef>
                          <a:spcPts val="0"/>
                        </a:spcBef>
                        <a:spcAft>
                          <a:spcPts val="0"/>
                        </a:spcAft>
                        <a:buClr>
                          <a:schemeClr val="lt1"/>
                        </a:buClr>
                        <a:buSzPts val="1400"/>
                        <a:buFont typeface="Trebuchet MS" panose="020B0603020202020204"/>
                        <a:buChar char="●"/>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How to debunk misinformation and bolster vaccine confidence. </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457200" lvl="0" indent="-317500" algn="l" rtl="0">
                        <a:lnSpc>
                          <a:spcPct val="115000"/>
                        </a:lnSpc>
                        <a:spcBef>
                          <a:spcPts val="0"/>
                        </a:spcBef>
                        <a:spcAft>
                          <a:spcPts val="0"/>
                        </a:spcAft>
                        <a:buClr>
                          <a:schemeClr val="lt1"/>
                        </a:buClr>
                        <a:buSzPts val="1400"/>
                        <a:buFont typeface="Trebuchet MS" panose="020B0603020202020204"/>
                        <a:buChar char="●"/>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Barriers to vaccination and navigating people to vaccine services. </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a:solidFill>
                            <a:srgbClr val="FF0000"/>
                          </a:solidFill>
                          <a:latin typeface="Trebuchet MS" panose="020B0603020202020204"/>
                          <a:ea typeface="Trebuchet MS" panose="020B0603020202020204"/>
                          <a:cs typeface="Trebuchet MS" panose="020B0603020202020204"/>
                          <a:sym typeface="Trebuchet MS" panose="020B0603020202020204"/>
                        </a:rPr>
                        <a:t>No - Out of scope</a:t>
                      </a:r>
                      <a:r>
                        <a:rPr lang="en-US" b="1">
                          <a:solidFill>
                            <a:schemeClr val="lt1"/>
                          </a:solidFill>
                          <a:latin typeface="Trebuchet MS" panose="020B0603020202020204"/>
                          <a:ea typeface="Trebuchet MS" panose="020B0603020202020204"/>
                          <a:cs typeface="Trebuchet MS" panose="020B0603020202020204"/>
                          <a:sym typeface="Trebuchet MS" panose="020B0603020202020204"/>
                        </a:rPr>
                        <a:t> </a:t>
                      </a:r>
                      <a:endParaRPr b="1">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965825">
                <a:tc>
                  <a:txBody>
                    <a:bodyPr/>
                    <a:lstStyle/>
                    <a:p>
                      <a:pPr marL="0" lvl="0" indent="0" algn="l" rtl="0">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Vaccinations</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Increase access - Explore non-traditional providers (e.g. pharmacists, dentists) to provide vaccinations, especially in rural communities</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HPO is currently exploring / investigating </a:t>
                      </a:r>
                      <a:endParaRPr b="1">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811975">
                <a:tc>
                  <a:txBody>
                    <a:bodyPr/>
                    <a:lstStyle/>
                    <a:p>
                      <a:pPr marL="0" lvl="0" indent="0" algn="l" rtl="0">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Additional</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solidFill>
                            <a:schemeClr val="lt1"/>
                          </a:solidFill>
                          <a:latin typeface="Trebuchet MS" panose="020B0603020202020204"/>
                          <a:ea typeface="Trebuchet MS" panose="020B0603020202020204"/>
                          <a:cs typeface="Trebuchet MS" panose="020B0603020202020204"/>
                          <a:sym typeface="Trebuchet MS" panose="020B0603020202020204"/>
                        </a:rPr>
                        <a:t>Improve licensing processes/policies for providers trained in countries outside the U.S. to practice within their professions in the U.S.</a:t>
                      </a:r>
                      <a:endParaRPr>
                        <a:solidFill>
                          <a:schemeClr val="lt1"/>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b="1">
                          <a:solidFill>
                            <a:srgbClr val="FF0000"/>
                          </a:solidFill>
                          <a:latin typeface="Trebuchet MS" panose="020B0603020202020204"/>
                          <a:ea typeface="Trebuchet MS" panose="020B0603020202020204"/>
                          <a:cs typeface="Trebuchet MS" panose="020B0603020202020204"/>
                          <a:sym typeface="Trebuchet MS" panose="020B0603020202020204"/>
                        </a:rPr>
                        <a:t>No - Out of scope - do not pursue </a:t>
                      </a:r>
                      <a:endParaRPr>
                        <a:solidFill>
                          <a:srgbClr val="FF0000"/>
                        </a:solidFill>
                        <a:latin typeface="Trebuchet MS" panose="020B0603020202020204"/>
                        <a:ea typeface="Trebuchet MS" panose="020B0603020202020204"/>
                        <a:cs typeface="Trebuchet MS" panose="020B0603020202020204"/>
                        <a:sym typeface="Trebuchet MS" panose="020B0603020202020204"/>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g308098ffd8d_0_114"/>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lang="en-US"/>
          </a:p>
        </p:txBody>
      </p:sp>
      <p:sp>
        <p:nvSpPr>
          <p:cNvPr id="417" name="Google Shape;417;g308098ffd8d_0_114"/>
          <p:cNvSpPr txBox="1">
            <a:spLocks noGrp="1"/>
          </p:cNvSpPr>
          <p:nvPr>
            <p:ph type="title"/>
          </p:nvPr>
        </p:nvSpPr>
        <p:spPr>
          <a:xfrm>
            <a:off x="838200" y="261080"/>
            <a:ext cx="10515600" cy="61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spc="-5" dirty="0">
                <a:sym typeface="+mn-ea"/>
              </a:rPr>
              <a:t>Recomendaciones</a:t>
            </a:r>
            <a:endParaRPr lang="en-US"/>
          </a:p>
        </p:txBody>
      </p:sp>
      <p:sp>
        <p:nvSpPr>
          <p:cNvPr id="418" name="Google Shape;418;g308098ffd8d_0_114"/>
          <p:cNvSpPr txBox="1"/>
          <p:nvPr/>
        </p:nvSpPr>
        <p:spPr>
          <a:xfrm>
            <a:off x="413775" y="2139063"/>
            <a:ext cx="2999100" cy="315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graphicFrame>
        <p:nvGraphicFramePr>
          <p:cNvPr id="419" name="Google Shape;419;g308098ffd8d_0_114"/>
          <p:cNvGraphicFramePr/>
          <p:nvPr/>
        </p:nvGraphicFramePr>
        <p:xfrm>
          <a:off x="489750" y="989413"/>
          <a:ext cx="11377525" cy="4987600"/>
        </p:xfrm>
        <a:graphic>
          <a:graphicData uri="http://schemas.openxmlformats.org/drawingml/2006/table">
            <a:tbl>
              <a:tblPr>
                <a:noFill/>
                <a:tableStyleId>{1728CC46-5372-418D-A9A4-85418D6DF94E}</a:tableStyleId>
              </a:tblPr>
              <a:tblGrid>
                <a:gridCol w="2738900">
                  <a:extLst>
                    <a:ext uri="{9D8B030D-6E8A-4147-A177-3AD203B41FA5}">
                      <a16:colId xmlns:a16="http://schemas.microsoft.com/office/drawing/2014/main" val="20000"/>
                    </a:ext>
                  </a:extLst>
                </a:gridCol>
                <a:gridCol w="5342925">
                  <a:extLst>
                    <a:ext uri="{9D8B030D-6E8A-4147-A177-3AD203B41FA5}">
                      <a16:colId xmlns:a16="http://schemas.microsoft.com/office/drawing/2014/main" val="20001"/>
                    </a:ext>
                  </a:extLst>
                </a:gridCol>
                <a:gridCol w="3295700">
                  <a:extLst>
                    <a:ext uri="{9D8B030D-6E8A-4147-A177-3AD203B41FA5}">
                      <a16:colId xmlns:a16="http://schemas.microsoft.com/office/drawing/2014/main" val="20002"/>
                    </a:ext>
                  </a:extLst>
                </a:gridCol>
              </a:tblGrid>
              <a:tr h="339725">
                <a:tc>
                  <a:txBody>
                    <a:bodyPr/>
                    <a:lstStyle/>
                    <a:p>
                      <a:pPr marL="69215">
                        <a:lnSpc>
                          <a:spcPct val="100000"/>
                        </a:lnSpc>
                        <a:spcBef>
                          <a:spcPts val="460"/>
                        </a:spcBef>
                      </a:pPr>
                      <a:r>
                        <a:rPr sz="1200" b="1" spc="-5" dirty="0">
                          <a:latin typeface="Trebuchet MS" panose="020B0603020202020204"/>
                          <a:cs typeface="Trebuchet MS" panose="020B0603020202020204"/>
                        </a:rPr>
                        <a:t>Grupo</a:t>
                      </a:r>
                      <a:r>
                        <a:rPr sz="1200" b="1" spc="-25" dirty="0">
                          <a:latin typeface="Trebuchet MS" panose="020B0603020202020204"/>
                          <a:cs typeface="Trebuchet MS" panose="020B0603020202020204"/>
                        </a:rPr>
                        <a:t> </a:t>
                      </a:r>
                      <a:r>
                        <a:rPr sz="1200" b="1" spc="-5" dirty="0">
                          <a:latin typeface="Trebuchet MS" panose="020B0603020202020204"/>
                          <a:cs typeface="Trebuchet MS" panose="020B0603020202020204"/>
                        </a:rPr>
                        <a:t>de</a:t>
                      </a:r>
                      <a:r>
                        <a:rPr sz="1200" b="1" spc="-30" dirty="0">
                          <a:latin typeface="Trebuchet MS" panose="020B0603020202020204"/>
                          <a:cs typeface="Trebuchet MS" panose="020B0603020202020204"/>
                        </a:rPr>
                        <a:t> </a:t>
                      </a:r>
                      <a:r>
                        <a:rPr sz="1200" b="1" spc="-5" dirty="0">
                          <a:latin typeface="Trebuchet MS" panose="020B0603020202020204"/>
                          <a:cs typeface="Trebuchet MS" panose="020B0603020202020204"/>
                        </a:rPr>
                        <a:t>trabajo</a:t>
                      </a:r>
                      <a:endParaRPr sz="1200">
                        <a:latin typeface="Trebuchet MS" panose="020B0603020202020204"/>
                        <a:cs typeface="Trebuchet MS" panose="020B0603020202020204"/>
                      </a:endParaRPr>
                    </a:p>
                  </a:txBody>
                  <a:tcPr marL="0" marR="0" marT="58419" marB="0">
                    <a:lnB w="12700" cap="flat" cmpd="sng">
                      <a:solidFill>
                        <a:srgbClr val="000000"/>
                      </a:solidFill>
                      <a:prstDash val="solid"/>
                      <a:round/>
                      <a:headEnd type="none" w="sm" len="sm"/>
                      <a:tailEnd type="none" w="sm" len="sm"/>
                    </a:lnB>
                    <a:solidFill>
                      <a:srgbClr val="B7B7B7"/>
                    </a:solidFill>
                  </a:tcPr>
                </a:tc>
                <a:tc>
                  <a:txBody>
                    <a:bodyPr/>
                    <a:lstStyle/>
                    <a:p>
                      <a:pPr marL="69215">
                        <a:lnSpc>
                          <a:spcPct val="100000"/>
                        </a:lnSpc>
                        <a:spcBef>
                          <a:spcPts val="460"/>
                        </a:spcBef>
                      </a:pPr>
                      <a:r>
                        <a:rPr sz="1200" b="1" spc="-5" dirty="0">
                          <a:latin typeface="Trebuchet MS" panose="020B0603020202020204"/>
                          <a:cs typeface="Trebuchet MS" panose="020B0603020202020204"/>
                        </a:rPr>
                        <a:t>Recomendaciones</a:t>
                      </a:r>
                      <a:endParaRPr sz="1200">
                        <a:latin typeface="Trebuchet MS" panose="020B0603020202020204"/>
                        <a:cs typeface="Trebuchet MS" panose="020B0603020202020204"/>
                      </a:endParaRPr>
                    </a:p>
                  </a:txBody>
                  <a:tcPr marL="0" marR="0" marT="58419" marB="0">
                    <a:lnB w="12700" cap="flat" cmpd="sng">
                      <a:solidFill>
                        <a:srgbClr val="000000"/>
                      </a:solidFill>
                      <a:prstDash val="solid"/>
                      <a:round/>
                      <a:headEnd type="none" w="sm" len="sm"/>
                      <a:tailEnd type="none" w="sm" len="sm"/>
                    </a:lnB>
                    <a:solidFill>
                      <a:srgbClr val="B7B7B7"/>
                    </a:solidFill>
                  </a:tcPr>
                </a:tc>
                <a:tc>
                  <a:txBody>
                    <a:bodyPr/>
                    <a:lstStyle/>
                    <a:p>
                      <a:pPr marL="71120">
                        <a:lnSpc>
                          <a:spcPct val="100000"/>
                        </a:lnSpc>
                        <a:spcBef>
                          <a:spcPts val="460"/>
                        </a:spcBef>
                      </a:pPr>
                      <a:r>
                        <a:rPr sz="1200" b="1" spc="-5" dirty="0">
                          <a:latin typeface="Trebuchet MS" panose="020B0603020202020204"/>
                          <a:cs typeface="Trebuchet MS" panose="020B0603020202020204"/>
                        </a:rPr>
                        <a:t>Compatibilidad</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con</a:t>
                      </a:r>
                      <a:r>
                        <a:rPr sz="1200" b="1" spc="-15" dirty="0">
                          <a:latin typeface="Trebuchet MS" panose="020B0603020202020204"/>
                          <a:cs typeface="Trebuchet MS" panose="020B0603020202020204"/>
                        </a:rPr>
                        <a:t> </a:t>
                      </a:r>
                      <a:r>
                        <a:rPr sz="1200" b="1" spc="-5" dirty="0">
                          <a:latin typeface="Trebuchet MS" panose="020B0603020202020204"/>
                          <a:cs typeface="Trebuchet MS" panose="020B0603020202020204"/>
                        </a:rPr>
                        <a:t>HCPF (s</a:t>
                      </a:r>
                      <a:r>
                        <a:rPr sz="1200" b="1" spc="-5" dirty="0">
                          <a:latin typeface="Times New Roman" panose="02020603050405020304"/>
                          <a:cs typeface="Times New Roman" panose="02020603050405020304"/>
                        </a:rPr>
                        <a:t>í</a:t>
                      </a:r>
                      <a:r>
                        <a:rPr sz="1200" b="1" spc="-5" dirty="0">
                          <a:latin typeface="Trebuchet MS" panose="020B0603020202020204"/>
                          <a:cs typeface="Trebuchet MS" panose="020B0603020202020204"/>
                        </a:rPr>
                        <a:t>/no)</a:t>
                      </a:r>
                      <a:endParaRPr sz="1200">
                        <a:latin typeface="Trebuchet MS" panose="020B0603020202020204"/>
                        <a:cs typeface="Trebuchet MS" panose="020B0603020202020204"/>
                      </a:endParaRPr>
                    </a:p>
                  </a:txBody>
                  <a:tcPr marL="0" marR="0" marT="58419" marB="0">
                    <a:lnB w="12700"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1295825">
                <a:tc>
                  <a:txBody>
                    <a:bodyPr/>
                    <a:lstStyle/>
                    <a:p>
                      <a:pPr marL="69215">
                        <a:lnSpc>
                          <a:spcPct val="100000"/>
                        </a:lnSpc>
                        <a:spcBef>
                          <a:spcPts val="455"/>
                        </a:spcBef>
                      </a:pPr>
                      <a:r>
                        <a:rPr sz="1400" spc="-5" dirty="0">
                          <a:solidFill>
                            <a:srgbClr val="FFFFFF"/>
                          </a:solidFill>
                          <a:latin typeface="Trebuchet MS" panose="020B0603020202020204"/>
                          <a:cs typeface="Trebuchet MS" panose="020B0603020202020204"/>
                        </a:rPr>
                        <a:t>Vacunas</a:t>
                      </a:r>
                      <a:endParaRPr sz="1400">
                        <a:latin typeface="Trebuchet MS" panose="020B0603020202020204"/>
                        <a:cs typeface="Trebuchet MS" panose="020B06030202020202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215" marR="236855">
                        <a:lnSpc>
                          <a:spcPts val="1630"/>
                        </a:lnSpc>
                        <a:spcBef>
                          <a:spcPts val="645"/>
                        </a:spcBef>
                      </a:pPr>
                      <a:r>
                        <a:rPr sz="1400" spc="-5" dirty="0">
                          <a:solidFill>
                            <a:schemeClr val="bg1"/>
                          </a:solidFill>
                          <a:latin typeface="Trebuchet MS" panose="020B0603020202020204"/>
                          <a:cs typeface="Trebuchet MS" panose="020B0603020202020204"/>
                        </a:rPr>
                        <a:t>Recomendar</a:t>
                      </a:r>
                      <a:r>
                        <a:rPr sz="1400" dirty="0">
                          <a:solidFill>
                            <a:schemeClr val="bg1"/>
                          </a:solidFill>
                          <a:latin typeface="Trebuchet MS" panose="020B0603020202020204"/>
                          <a:cs typeface="Trebuchet MS" panose="020B0603020202020204"/>
                        </a:rPr>
                        <a:t> 4</a:t>
                      </a:r>
                      <a:r>
                        <a:rPr sz="1400" spc="5" dirty="0">
                          <a:solidFill>
                            <a:schemeClr val="bg1"/>
                          </a:solidFill>
                          <a:latin typeface="Trebuchet MS" panose="020B0603020202020204"/>
                          <a:cs typeface="Trebuchet MS" panose="020B0603020202020204"/>
                        </a:rPr>
                        <a:t> </a:t>
                      </a:r>
                      <a:r>
                        <a:rPr sz="1400" spc="-5" dirty="0">
                          <a:solidFill>
                            <a:schemeClr val="bg1"/>
                          </a:solidFill>
                          <a:latin typeface="Trebuchet MS" panose="020B0603020202020204"/>
                          <a:cs typeface="Trebuchet MS" panose="020B0603020202020204"/>
                        </a:rPr>
                        <a:t>partes</a:t>
                      </a:r>
                      <a:r>
                        <a:rPr sz="1400" spc="20" dirty="0">
                          <a:solidFill>
                            <a:schemeClr val="bg1"/>
                          </a:solidFill>
                          <a:latin typeface="Trebuchet MS" panose="020B0603020202020204"/>
                          <a:cs typeface="Trebuchet MS" panose="020B0603020202020204"/>
                        </a:rPr>
                        <a:t> </a:t>
                      </a:r>
                      <a:r>
                        <a:rPr sz="1400" dirty="0">
                          <a:solidFill>
                            <a:schemeClr val="bg1"/>
                          </a:solidFill>
                          <a:latin typeface="Trebuchet MS" panose="020B0603020202020204"/>
                          <a:cs typeface="Trebuchet MS" panose="020B0603020202020204"/>
                        </a:rPr>
                        <a:t>de</a:t>
                      </a:r>
                      <a:r>
                        <a:rPr sz="1400" spc="10" dirty="0">
                          <a:solidFill>
                            <a:schemeClr val="bg1"/>
                          </a:solidFill>
                          <a:latin typeface="Trebuchet MS" panose="020B0603020202020204"/>
                          <a:cs typeface="Trebuchet MS" panose="020B0603020202020204"/>
                        </a:rPr>
                        <a:t> </a:t>
                      </a:r>
                      <a:r>
                        <a:rPr sz="1400" spc="-5" dirty="0">
                          <a:solidFill>
                            <a:schemeClr val="bg1"/>
                          </a:solidFill>
                          <a:latin typeface="Trebuchet MS" panose="020B0603020202020204"/>
                          <a:cs typeface="Trebuchet MS" panose="020B0603020202020204"/>
                        </a:rPr>
                        <a:t>capacitaci</a:t>
                      </a:r>
                      <a:r>
                        <a:rPr sz="1400" spc="-5" dirty="0">
                          <a:solidFill>
                            <a:schemeClr val="bg1"/>
                          </a:solidFill>
                          <a:latin typeface="Times New Roman" panose="02020603050405020304"/>
                          <a:cs typeface="Times New Roman" panose="02020603050405020304"/>
                        </a:rPr>
                        <a:t>ó</a:t>
                      </a:r>
                      <a:r>
                        <a:rPr sz="1400" spc="-5" dirty="0">
                          <a:solidFill>
                            <a:schemeClr val="bg1"/>
                          </a:solidFill>
                          <a:latin typeface="Trebuchet MS" panose="020B0603020202020204"/>
                          <a:cs typeface="Trebuchet MS" panose="020B0603020202020204"/>
                        </a:rPr>
                        <a:t>n/presentaciones</a:t>
                      </a:r>
                      <a:r>
                        <a:rPr sz="1400" dirty="0">
                          <a:solidFill>
                            <a:schemeClr val="bg1"/>
                          </a:solidFill>
                          <a:latin typeface="Trebuchet MS" panose="020B0603020202020204"/>
                          <a:cs typeface="Trebuchet MS" panose="020B0603020202020204"/>
                        </a:rPr>
                        <a:t> </a:t>
                      </a:r>
                      <a:r>
                        <a:rPr sz="1400" spc="-5" dirty="0">
                          <a:solidFill>
                            <a:schemeClr val="bg1"/>
                          </a:solidFill>
                          <a:latin typeface="Trebuchet MS" panose="020B0603020202020204"/>
                          <a:cs typeface="Trebuchet MS" panose="020B0603020202020204"/>
                        </a:rPr>
                        <a:t>(primero </a:t>
                      </a:r>
                      <a:r>
                        <a:rPr sz="1400" spc="-405" dirty="0">
                          <a:solidFill>
                            <a:schemeClr val="bg1"/>
                          </a:solidFill>
                          <a:latin typeface="Trebuchet MS" panose="020B0603020202020204"/>
                          <a:cs typeface="Trebuchet MS" panose="020B0603020202020204"/>
                        </a:rPr>
                        <a:t> </a:t>
                      </a:r>
                      <a:r>
                        <a:rPr sz="1400" dirty="0">
                          <a:solidFill>
                            <a:schemeClr val="bg1"/>
                          </a:solidFill>
                          <a:latin typeface="Trebuchet MS" panose="020B0603020202020204"/>
                          <a:cs typeface="Trebuchet MS" panose="020B0603020202020204"/>
                        </a:rPr>
                        <a:t>en</a:t>
                      </a:r>
                      <a:r>
                        <a:rPr sz="1400" spc="-10" dirty="0">
                          <a:solidFill>
                            <a:schemeClr val="bg1"/>
                          </a:solidFill>
                          <a:latin typeface="Trebuchet MS" panose="020B0603020202020204"/>
                          <a:cs typeface="Trebuchet MS" panose="020B0603020202020204"/>
                        </a:rPr>
                        <a:t> </a:t>
                      </a:r>
                      <a:r>
                        <a:rPr sz="1400" spc="-5" dirty="0">
                          <a:solidFill>
                            <a:schemeClr val="bg1"/>
                          </a:solidFill>
                          <a:latin typeface="Trebuchet MS" panose="020B0603020202020204"/>
                          <a:cs typeface="Trebuchet MS" panose="020B0603020202020204"/>
                        </a:rPr>
                        <a:t>espa</a:t>
                      </a:r>
                      <a:r>
                        <a:rPr sz="1400" spc="-5" dirty="0">
                          <a:solidFill>
                            <a:schemeClr val="bg1"/>
                          </a:solidFill>
                          <a:latin typeface="Times New Roman" panose="02020603050405020304"/>
                          <a:cs typeface="Times New Roman" panose="02020603050405020304"/>
                        </a:rPr>
                        <a:t>ñ</a:t>
                      </a:r>
                      <a:r>
                        <a:rPr sz="1400" spc="-5" dirty="0">
                          <a:solidFill>
                            <a:schemeClr val="bg1"/>
                          </a:solidFill>
                          <a:latin typeface="Trebuchet MS" panose="020B0603020202020204"/>
                          <a:cs typeface="Trebuchet MS" panose="020B0603020202020204"/>
                        </a:rPr>
                        <a:t>ol):</a:t>
                      </a:r>
                      <a:endParaRPr sz="1400">
                        <a:solidFill>
                          <a:schemeClr val="bg1"/>
                        </a:solidFill>
                        <a:latin typeface="Trebuchet MS" panose="020B0603020202020204"/>
                        <a:cs typeface="Trebuchet MS" panose="020B0603020202020204"/>
                      </a:endParaRPr>
                    </a:p>
                    <a:p>
                      <a:pPr marL="494665" indent="-285750">
                        <a:lnSpc>
                          <a:spcPct val="100000"/>
                        </a:lnSpc>
                        <a:spcBef>
                          <a:spcPts val="195"/>
                        </a:spcBef>
                        <a:buClr>
                          <a:srgbClr val="FFFFFF"/>
                        </a:buClr>
                        <a:buFont typeface="Arial" panose="020B0604020202020204" pitchFamily="34" charset="0"/>
                        <a:buChar char="•"/>
                        <a:tabLst>
                          <a:tab pos="527685" algn="l"/>
                          <a:tab pos="528320" algn="l"/>
                        </a:tabLst>
                      </a:pPr>
                      <a:r>
                        <a:rPr sz="1400" spc="-5" dirty="0">
                          <a:solidFill>
                            <a:schemeClr val="bg1"/>
                          </a:solidFill>
                          <a:latin typeface="Trebuchet MS" panose="020B0603020202020204"/>
                          <a:cs typeface="Trebuchet MS" panose="020B0603020202020204"/>
                        </a:rPr>
                        <a:t>Pasado,</a:t>
                      </a:r>
                      <a:r>
                        <a:rPr sz="1400" spc="-10" dirty="0">
                          <a:solidFill>
                            <a:schemeClr val="bg1"/>
                          </a:solidFill>
                          <a:latin typeface="Trebuchet MS" panose="020B0603020202020204"/>
                          <a:cs typeface="Trebuchet MS" panose="020B0603020202020204"/>
                        </a:rPr>
                        <a:t> </a:t>
                      </a:r>
                      <a:r>
                        <a:rPr sz="1400" spc="-5" dirty="0">
                          <a:solidFill>
                            <a:schemeClr val="bg1"/>
                          </a:solidFill>
                          <a:latin typeface="Trebuchet MS" panose="020B0603020202020204"/>
                          <a:cs typeface="Trebuchet MS" panose="020B0603020202020204"/>
                        </a:rPr>
                        <a:t>presente</a:t>
                      </a:r>
                      <a:r>
                        <a:rPr sz="1400" spc="-15" dirty="0">
                          <a:solidFill>
                            <a:schemeClr val="bg1"/>
                          </a:solidFill>
                          <a:latin typeface="Trebuchet MS" panose="020B0603020202020204"/>
                          <a:cs typeface="Trebuchet MS" panose="020B0603020202020204"/>
                        </a:rPr>
                        <a:t> </a:t>
                      </a:r>
                      <a:r>
                        <a:rPr sz="1400" dirty="0">
                          <a:solidFill>
                            <a:schemeClr val="bg1"/>
                          </a:solidFill>
                          <a:latin typeface="Trebuchet MS" panose="020B0603020202020204"/>
                          <a:cs typeface="Trebuchet MS" panose="020B0603020202020204"/>
                        </a:rPr>
                        <a:t>y </a:t>
                      </a:r>
                      <a:r>
                        <a:rPr sz="1400" spc="-5" dirty="0">
                          <a:solidFill>
                            <a:schemeClr val="bg1"/>
                          </a:solidFill>
                          <a:latin typeface="Trebuchet MS" panose="020B0603020202020204"/>
                          <a:cs typeface="Trebuchet MS" panose="020B0603020202020204"/>
                        </a:rPr>
                        <a:t>futuro</a:t>
                      </a:r>
                      <a:r>
                        <a:rPr sz="1400" dirty="0">
                          <a:solidFill>
                            <a:schemeClr val="bg1"/>
                          </a:solidFill>
                          <a:latin typeface="Trebuchet MS" panose="020B0603020202020204"/>
                          <a:cs typeface="Trebuchet MS" panose="020B0603020202020204"/>
                        </a:rPr>
                        <a:t> de</a:t>
                      </a:r>
                      <a:r>
                        <a:rPr sz="1400" spc="-5" dirty="0">
                          <a:solidFill>
                            <a:schemeClr val="bg1"/>
                          </a:solidFill>
                          <a:latin typeface="Trebuchet MS" panose="020B0603020202020204"/>
                          <a:cs typeface="Trebuchet MS" panose="020B0603020202020204"/>
                        </a:rPr>
                        <a:t> </a:t>
                      </a:r>
                      <a:r>
                        <a:rPr sz="1400" dirty="0">
                          <a:solidFill>
                            <a:schemeClr val="bg1"/>
                          </a:solidFill>
                          <a:latin typeface="Trebuchet MS" panose="020B0603020202020204"/>
                          <a:cs typeface="Trebuchet MS" panose="020B0603020202020204"/>
                        </a:rPr>
                        <a:t>las</a:t>
                      </a:r>
                      <a:r>
                        <a:rPr sz="1400" spc="-10" dirty="0">
                          <a:solidFill>
                            <a:schemeClr val="bg1"/>
                          </a:solidFill>
                          <a:latin typeface="Trebuchet MS" panose="020B0603020202020204"/>
                          <a:cs typeface="Trebuchet MS" panose="020B0603020202020204"/>
                        </a:rPr>
                        <a:t> </a:t>
                      </a:r>
                      <a:r>
                        <a:rPr sz="1400" spc="-5" dirty="0">
                          <a:solidFill>
                            <a:schemeClr val="bg1"/>
                          </a:solidFill>
                          <a:latin typeface="Trebuchet MS" panose="020B0603020202020204"/>
                          <a:cs typeface="Trebuchet MS" panose="020B0603020202020204"/>
                        </a:rPr>
                        <a:t>vacunas.</a:t>
                      </a:r>
                    </a:p>
                    <a:p>
                      <a:pPr marL="494665" indent="-285750">
                        <a:lnSpc>
                          <a:spcPct val="100000"/>
                        </a:lnSpc>
                        <a:spcBef>
                          <a:spcPts val="195"/>
                        </a:spcBef>
                        <a:buClr>
                          <a:srgbClr val="FFFFFF"/>
                        </a:buClr>
                        <a:buFont typeface="Arial" panose="020B0604020202020204" pitchFamily="34" charset="0"/>
                        <a:buChar char="•"/>
                        <a:tabLst>
                          <a:tab pos="527685" algn="l"/>
                          <a:tab pos="528320" algn="l"/>
                        </a:tabLst>
                      </a:pPr>
                      <a:r>
                        <a:rPr sz="1400" dirty="0">
                          <a:solidFill>
                            <a:schemeClr val="bg1"/>
                          </a:solidFill>
                          <a:latin typeface="Trebuchet MS" panose="020B0603020202020204"/>
                          <a:cs typeface="Trebuchet MS" panose="020B0603020202020204"/>
                        </a:rPr>
                        <a:t>Los</a:t>
                      </a:r>
                      <a:r>
                        <a:rPr sz="1400" spc="-25" dirty="0">
                          <a:solidFill>
                            <a:schemeClr val="bg1"/>
                          </a:solidFill>
                          <a:latin typeface="Trebuchet MS" panose="020B0603020202020204"/>
                          <a:cs typeface="Trebuchet MS" panose="020B0603020202020204"/>
                        </a:rPr>
                        <a:t> </a:t>
                      </a:r>
                      <a:r>
                        <a:rPr sz="1400" spc="-5" dirty="0">
                          <a:solidFill>
                            <a:schemeClr val="bg1"/>
                          </a:solidFill>
                          <a:latin typeface="Trebuchet MS" panose="020B0603020202020204"/>
                          <a:cs typeface="Trebuchet MS" panose="020B0603020202020204"/>
                        </a:rPr>
                        <a:t>entresijos</a:t>
                      </a:r>
                      <a:r>
                        <a:rPr sz="1400" spc="-15" dirty="0">
                          <a:solidFill>
                            <a:schemeClr val="bg1"/>
                          </a:solidFill>
                          <a:latin typeface="Trebuchet MS" panose="020B0603020202020204"/>
                          <a:cs typeface="Trebuchet MS" panose="020B0603020202020204"/>
                        </a:rPr>
                        <a:t> </a:t>
                      </a:r>
                      <a:r>
                        <a:rPr sz="1400" dirty="0">
                          <a:solidFill>
                            <a:schemeClr val="bg1"/>
                          </a:solidFill>
                          <a:latin typeface="Trebuchet MS" panose="020B0603020202020204"/>
                          <a:cs typeface="Trebuchet MS" panose="020B0603020202020204"/>
                        </a:rPr>
                        <a:t>de</a:t>
                      </a:r>
                      <a:r>
                        <a:rPr sz="1400" spc="-5" dirty="0">
                          <a:solidFill>
                            <a:schemeClr val="bg1"/>
                          </a:solidFill>
                          <a:latin typeface="Trebuchet MS" panose="020B0603020202020204"/>
                          <a:cs typeface="Trebuchet MS" panose="020B0603020202020204"/>
                        </a:rPr>
                        <a:t> </a:t>
                      </a:r>
                      <a:r>
                        <a:rPr sz="1400" dirty="0">
                          <a:solidFill>
                            <a:schemeClr val="bg1"/>
                          </a:solidFill>
                          <a:latin typeface="Trebuchet MS" panose="020B0603020202020204"/>
                          <a:cs typeface="Trebuchet MS" panose="020B0603020202020204"/>
                        </a:rPr>
                        <a:t>las</a:t>
                      </a:r>
                      <a:r>
                        <a:rPr sz="1400" spc="-15" dirty="0">
                          <a:solidFill>
                            <a:schemeClr val="bg1"/>
                          </a:solidFill>
                          <a:latin typeface="Trebuchet MS" panose="020B0603020202020204"/>
                          <a:cs typeface="Trebuchet MS" panose="020B0603020202020204"/>
                        </a:rPr>
                        <a:t> </a:t>
                      </a:r>
                      <a:r>
                        <a:rPr sz="1400" spc="-5" dirty="0">
                          <a:solidFill>
                            <a:schemeClr val="bg1"/>
                          </a:solidFill>
                          <a:latin typeface="Trebuchet MS" panose="020B0603020202020204"/>
                          <a:cs typeface="Trebuchet MS" panose="020B0603020202020204"/>
                        </a:rPr>
                        <a:t>vacunas.</a:t>
                      </a:r>
                    </a:p>
                    <a:p>
                      <a:pPr marL="494665" indent="-285750">
                        <a:lnSpc>
                          <a:spcPct val="100000"/>
                        </a:lnSpc>
                        <a:spcBef>
                          <a:spcPts val="195"/>
                        </a:spcBef>
                        <a:buClr>
                          <a:srgbClr val="FFFFFF"/>
                        </a:buClr>
                        <a:buFont typeface="Arial" panose="020B0604020202020204" pitchFamily="34" charset="0"/>
                        <a:buChar char="•"/>
                        <a:tabLst>
                          <a:tab pos="527685" algn="l"/>
                          <a:tab pos="528320" algn="l"/>
                        </a:tabLst>
                      </a:pPr>
                      <a:r>
                        <a:rPr sz="1400" spc="-5" dirty="0">
                          <a:solidFill>
                            <a:schemeClr val="bg1"/>
                          </a:solidFill>
                          <a:latin typeface="Trebuchet MS" panose="020B0603020202020204"/>
                          <a:cs typeface="Trebuchet MS" panose="020B0603020202020204"/>
                        </a:rPr>
                        <a:t>Cómo desmentir </a:t>
                      </a:r>
                      <a:r>
                        <a:rPr sz="1400" dirty="0">
                          <a:solidFill>
                            <a:schemeClr val="bg1"/>
                          </a:solidFill>
                          <a:latin typeface="Trebuchet MS" panose="020B0603020202020204"/>
                          <a:cs typeface="Trebuchet MS" panose="020B0603020202020204"/>
                        </a:rPr>
                        <a:t>la </a:t>
                      </a:r>
                      <a:r>
                        <a:rPr sz="1400" spc="-5" dirty="0">
                          <a:solidFill>
                            <a:schemeClr val="bg1"/>
                          </a:solidFill>
                          <a:latin typeface="Trebuchet MS" panose="020B0603020202020204"/>
                          <a:cs typeface="Trebuchet MS" panose="020B0603020202020204"/>
                        </a:rPr>
                        <a:t>información </a:t>
                      </a:r>
                      <a:r>
                        <a:rPr sz="1400" dirty="0">
                          <a:solidFill>
                            <a:schemeClr val="bg1"/>
                          </a:solidFill>
                          <a:latin typeface="Trebuchet MS" panose="020B0603020202020204"/>
                          <a:cs typeface="Trebuchet MS" panose="020B0603020202020204"/>
                        </a:rPr>
                        <a:t>errónea y </a:t>
                      </a:r>
                      <a:r>
                        <a:rPr sz="1400" spc="-5" dirty="0">
                          <a:solidFill>
                            <a:schemeClr val="bg1"/>
                          </a:solidFill>
                          <a:latin typeface="Trebuchet MS" panose="020B0603020202020204"/>
                          <a:cs typeface="Trebuchet MS" panose="020B0603020202020204"/>
                        </a:rPr>
                        <a:t>reforzar </a:t>
                      </a:r>
                      <a:r>
                        <a:rPr sz="1400" spc="-409" dirty="0">
                          <a:solidFill>
                            <a:schemeClr val="bg1"/>
                          </a:solidFill>
                          <a:latin typeface="Trebuchet MS" panose="020B0603020202020204"/>
                          <a:cs typeface="Trebuchet MS" panose="020B0603020202020204"/>
                        </a:rPr>
                        <a:t> </a:t>
                      </a:r>
                      <a:r>
                        <a:rPr sz="1400" dirty="0">
                          <a:solidFill>
                            <a:schemeClr val="bg1"/>
                          </a:solidFill>
                          <a:latin typeface="Trebuchet MS" panose="020B0603020202020204"/>
                          <a:cs typeface="Trebuchet MS" panose="020B0603020202020204"/>
                        </a:rPr>
                        <a:t>la</a:t>
                      </a:r>
                      <a:r>
                        <a:rPr sz="1400" spc="-15" dirty="0">
                          <a:solidFill>
                            <a:schemeClr val="bg1"/>
                          </a:solidFill>
                          <a:latin typeface="Trebuchet MS" panose="020B0603020202020204"/>
                          <a:cs typeface="Trebuchet MS" panose="020B0603020202020204"/>
                        </a:rPr>
                        <a:t> </a:t>
                      </a:r>
                      <a:r>
                        <a:rPr sz="1400" spc="-5" dirty="0">
                          <a:solidFill>
                            <a:schemeClr val="bg1"/>
                          </a:solidFill>
                          <a:latin typeface="Trebuchet MS" panose="020B0603020202020204"/>
                          <a:cs typeface="Trebuchet MS" panose="020B0603020202020204"/>
                        </a:rPr>
                        <a:t>confianza</a:t>
                      </a:r>
                      <a:r>
                        <a:rPr sz="1400" spc="-10" dirty="0">
                          <a:solidFill>
                            <a:schemeClr val="bg1"/>
                          </a:solidFill>
                          <a:latin typeface="Trebuchet MS" panose="020B0603020202020204"/>
                          <a:cs typeface="Trebuchet MS" panose="020B0603020202020204"/>
                        </a:rPr>
                        <a:t> </a:t>
                      </a:r>
                      <a:r>
                        <a:rPr sz="1400" dirty="0">
                          <a:solidFill>
                            <a:schemeClr val="bg1"/>
                          </a:solidFill>
                          <a:latin typeface="Trebuchet MS" panose="020B0603020202020204"/>
                          <a:cs typeface="Trebuchet MS" panose="020B0603020202020204"/>
                        </a:rPr>
                        <a:t>en</a:t>
                      </a:r>
                      <a:r>
                        <a:rPr sz="1400" spc="-15" dirty="0">
                          <a:solidFill>
                            <a:schemeClr val="bg1"/>
                          </a:solidFill>
                          <a:latin typeface="Trebuchet MS" panose="020B0603020202020204"/>
                          <a:cs typeface="Trebuchet MS" panose="020B0603020202020204"/>
                        </a:rPr>
                        <a:t> </a:t>
                      </a:r>
                      <a:r>
                        <a:rPr sz="1400" dirty="0">
                          <a:solidFill>
                            <a:schemeClr val="bg1"/>
                          </a:solidFill>
                          <a:latin typeface="Trebuchet MS" panose="020B0603020202020204"/>
                          <a:cs typeface="Trebuchet MS" panose="020B0603020202020204"/>
                        </a:rPr>
                        <a:t>las</a:t>
                      </a:r>
                      <a:r>
                        <a:rPr sz="1400" spc="-10" dirty="0">
                          <a:solidFill>
                            <a:schemeClr val="bg1"/>
                          </a:solidFill>
                          <a:latin typeface="Trebuchet MS" panose="020B0603020202020204"/>
                          <a:cs typeface="Trebuchet MS" panose="020B0603020202020204"/>
                        </a:rPr>
                        <a:t> </a:t>
                      </a:r>
                      <a:r>
                        <a:rPr sz="1400" spc="-5" dirty="0">
                          <a:solidFill>
                            <a:schemeClr val="bg1"/>
                          </a:solidFill>
                          <a:latin typeface="Trebuchet MS" panose="020B0603020202020204"/>
                          <a:cs typeface="Trebuchet MS" panose="020B0603020202020204"/>
                        </a:rPr>
                        <a:t>vacunas.</a:t>
                      </a:r>
                    </a:p>
                    <a:p>
                      <a:pPr marL="494665" indent="-285750">
                        <a:lnSpc>
                          <a:spcPct val="100000"/>
                        </a:lnSpc>
                        <a:spcBef>
                          <a:spcPts val="195"/>
                        </a:spcBef>
                        <a:buClr>
                          <a:srgbClr val="FFFFFF"/>
                        </a:buClr>
                        <a:buFont typeface="Arial" panose="020B0604020202020204" pitchFamily="34" charset="0"/>
                        <a:buChar char="•"/>
                        <a:tabLst>
                          <a:tab pos="527685" algn="l"/>
                          <a:tab pos="528320" algn="l"/>
                        </a:tabLst>
                      </a:pPr>
                      <a:r>
                        <a:rPr sz="1400" spc="-5" dirty="0">
                          <a:solidFill>
                            <a:schemeClr val="bg1"/>
                          </a:solidFill>
                          <a:latin typeface="Trebuchet MS" panose="020B0603020202020204"/>
                          <a:cs typeface="Trebuchet MS" panose="020B0603020202020204"/>
                        </a:rPr>
                        <a:t>Barreras para </a:t>
                      </a:r>
                      <a:r>
                        <a:rPr sz="1400" dirty="0">
                          <a:solidFill>
                            <a:schemeClr val="bg1"/>
                          </a:solidFill>
                          <a:latin typeface="Trebuchet MS" panose="020B0603020202020204"/>
                          <a:cs typeface="Trebuchet MS" panose="020B0603020202020204"/>
                        </a:rPr>
                        <a:t>la </a:t>
                      </a:r>
                      <a:r>
                        <a:rPr sz="1400" spc="-5" dirty="0">
                          <a:solidFill>
                            <a:schemeClr val="bg1"/>
                          </a:solidFill>
                          <a:latin typeface="Trebuchet MS" panose="020B0603020202020204"/>
                          <a:cs typeface="Trebuchet MS" panose="020B0603020202020204"/>
                        </a:rPr>
                        <a:t>vacunación </a:t>
                      </a:r>
                      <a:r>
                        <a:rPr sz="1400" dirty="0">
                          <a:solidFill>
                            <a:schemeClr val="bg1"/>
                          </a:solidFill>
                          <a:latin typeface="Trebuchet MS" panose="020B0603020202020204"/>
                          <a:cs typeface="Trebuchet MS" panose="020B0603020202020204"/>
                        </a:rPr>
                        <a:t>y cómo </a:t>
                      </a:r>
                      <a:r>
                        <a:rPr sz="1400" spc="-5" dirty="0">
                          <a:solidFill>
                            <a:schemeClr val="bg1"/>
                          </a:solidFill>
                          <a:latin typeface="Trebuchet MS" panose="020B0603020202020204"/>
                          <a:cs typeface="Trebuchet MS" panose="020B0603020202020204"/>
                        </a:rPr>
                        <a:t>llevar </a:t>
                      </a:r>
                      <a:r>
                        <a:rPr sz="1400" dirty="0">
                          <a:solidFill>
                            <a:schemeClr val="bg1"/>
                          </a:solidFill>
                          <a:latin typeface="Trebuchet MS" panose="020B0603020202020204"/>
                          <a:cs typeface="Trebuchet MS" panose="020B0603020202020204"/>
                        </a:rPr>
                        <a:t>a las </a:t>
                      </a:r>
                      <a:r>
                        <a:rPr sz="1400" spc="-409" dirty="0">
                          <a:solidFill>
                            <a:schemeClr val="bg1"/>
                          </a:solidFill>
                          <a:latin typeface="Trebuchet MS" panose="020B0603020202020204"/>
                          <a:cs typeface="Trebuchet MS" panose="020B0603020202020204"/>
                        </a:rPr>
                        <a:t> </a:t>
                      </a:r>
                      <a:r>
                        <a:rPr sz="1400" spc="-5" dirty="0">
                          <a:solidFill>
                            <a:schemeClr val="bg1"/>
                          </a:solidFill>
                          <a:latin typeface="Trebuchet MS" panose="020B0603020202020204"/>
                          <a:cs typeface="Trebuchet MS" panose="020B0603020202020204"/>
                        </a:rPr>
                        <a:t>personas</a:t>
                      </a:r>
                      <a:r>
                        <a:rPr sz="1400" spc="-10" dirty="0">
                          <a:solidFill>
                            <a:schemeClr val="bg1"/>
                          </a:solidFill>
                          <a:latin typeface="Trebuchet MS" panose="020B0603020202020204"/>
                          <a:cs typeface="Trebuchet MS" panose="020B0603020202020204"/>
                        </a:rPr>
                        <a:t> </a:t>
                      </a:r>
                      <a:r>
                        <a:rPr sz="1400" dirty="0">
                          <a:solidFill>
                            <a:schemeClr val="bg1"/>
                          </a:solidFill>
                          <a:latin typeface="Trebuchet MS" panose="020B0603020202020204"/>
                          <a:cs typeface="Trebuchet MS" panose="020B0603020202020204"/>
                        </a:rPr>
                        <a:t>a</a:t>
                      </a:r>
                      <a:r>
                        <a:rPr sz="1400" spc="-10" dirty="0">
                          <a:solidFill>
                            <a:schemeClr val="bg1"/>
                          </a:solidFill>
                          <a:latin typeface="Trebuchet MS" panose="020B0603020202020204"/>
                          <a:cs typeface="Trebuchet MS" panose="020B0603020202020204"/>
                        </a:rPr>
                        <a:t> </a:t>
                      </a:r>
                      <a:r>
                        <a:rPr sz="1400" dirty="0">
                          <a:solidFill>
                            <a:schemeClr val="bg1"/>
                          </a:solidFill>
                          <a:latin typeface="Trebuchet MS" panose="020B0603020202020204"/>
                          <a:cs typeface="Trebuchet MS" panose="020B0603020202020204"/>
                        </a:rPr>
                        <a:t>los</a:t>
                      </a:r>
                      <a:r>
                        <a:rPr sz="1400" spc="-20" dirty="0">
                          <a:solidFill>
                            <a:schemeClr val="bg1"/>
                          </a:solidFill>
                          <a:latin typeface="Trebuchet MS" panose="020B0603020202020204"/>
                          <a:cs typeface="Trebuchet MS" panose="020B0603020202020204"/>
                        </a:rPr>
                        <a:t> </a:t>
                      </a:r>
                      <a:r>
                        <a:rPr sz="1400" spc="-5" dirty="0">
                          <a:solidFill>
                            <a:schemeClr val="bg1"/>
                          </a:solidFill>
                          <a:latin typeface="Trebuchet MS" panose="020B0603020202020204"/>
                          <a:cs typeface="Trebuchet MS" panose="020B0603020202020204"/>
                        </a:rPr>
                        <a:t>servicios</a:t>
                      </a:r>
                      <a:r>
                        <a:rPr sz="1400" spc="5" dirty="0">
                          <a:solidFill>
                            <a:schemeClr val="bg1"/>
                          </a:solidFill>
                          <a:latin typeface="Trebuchet MS" panose="020B0603020202020204"/>
                          <a:cs typeface="Trebuchet MS" panose="020B0603020202020204"/>
                        </a:rPr>
                        <a:t> </a:t>
                      </a:r>
                      <a:r>
                        <a:rPr sz="1400" dirty="0">
                          <a:solidFill>
                            <a:schemeClr val="bg1"/>
                          </a:solidFill>
                          <a:latin typeface="Trebuchet MS" panose="020B0603020202020204"/>
                          <a:cs typeface="Trebuchet MS" panose="020B0603020202020204"/>
                        </a:rPr>
                        <a:t>de</a:t>
                      </a:r>
                      <a:r>
                        <a:rPr sz="1400" spc="5" dirty="0">
                          <a:solidFill>
                            <a:schemeClr val="bg1"/>
                          </a:solidFill>
                          <a:latin typeface="Trebuchet MS" panose="020B0603020202020204"/>
                          <a:cs typeface="Trebuchet MS" panose="020B0603020202020204"/>
                        </a:rPr>
                        <a:t> </a:t>
                      </a:r>
                      <a:r>
                        <a:rPr sz="1400" spc="-5" dirty="0">
                          <a:solidFill>
                            <a:schemeClr val="bg1"/>
                          </a:solidFill>
                          <a:latin typeface="Trebuchet MS" panose="020B0603020202020204"/>
                          <a:cs typeface="Trebuchet MS" panose="020B0603020202020204"/>
                        </a:rPr>
                        <a:t>vacunación.</a:t>
                      </a:r>
                    </a:p>
                  </a:txBody>
                  <a:tcPr marL="0" marR="0" marT="8191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1120">
                        <a:lnSpc>
                          <a:spcPct val="100000"/>
                        </a:lnSpc>
                        <a:spcBef>
                          <a:spcPts val="455"/>
                        </a:spcBef>
                      </a:pPr>
                      <a:r>
                        <a:rPr sz="1400" b="1" dirty="0">
                          <a:solidFill>
                            <a:srgbClr val="FF0000"/>
                          </a:solidFill>
                          <a:latin typeface="Trebuchet MS" panose="020B0603020202020204"/>
                          <a:cs typeface="Trebuchet MS" panose="020B0603020202020204"/>
                        </a:rPr>
                        <a:t>No</a:t>
                      </a:r>
                      <a:r>
                        <a:rPr lang="" sz="1400" b="1" dirty="0">
                          <a:solidFill>
                            <a:srgbClr val="FF0000"/>
                          </a:solidFill>
                          <a:latin typeface="Trebuchet MS" panose="020B0603020202020204"/>
                          <a:cs typeface="Trebuchet MS" panose="020B0603020202020204"/>
                        </a:rPr>
                        <a:t>,</a:t>
                      </a:r>
                      <a:r>
                        <a:rPr sz="1400" b="1" spc="-15" dirty="0">
                          <a:solidFill>
                            <a:srgbClr val="FF0000"/>
                          </a:solidFill>
                          <a:latin typeface="Trebuchet MS" panose="020B0603020202020204"/>
                          <a:cs typeface="Trebuchet MS" panose="020B0603020202020204"/>
                        </a:rPr>
                        <a:t> </a:t>
                      </a:r>
                      <a:r>
                        <a:rPr sz="1400" b="1" spc="-5" dirty="0">
                          <a:solidFill>
                            <a:srgbClr val="FF0000"/>
                          </a:solidFill>
                          <a:latin typeface="Trebuchet MS" panose="020B0603020202020204"/>
                          <a:cs typeface="Trebuchet MS" panose="020B0603020202020204"/>
                        </a:rPr>
                        <a:t>Fuera</a:t>
                      </a:r>
                      <a:r>
                        <a:rPr sz="1400" b="1" spc="-20" dirty="0">
                          <a:solidFill>
                            <a:srgbClr val="FF0000"/>
                          </a:solidFill>
                          <a:latin typeface="Trebuchet MS" panose="020B0603020202020204"/>
                          <a:cs typeface="Trebuchet MS" panose="020B0603020202020204"/>
                        </a:rPr>
                        <a:t> </a:t>
                      </a:r>
                      <a:r>
                        <a:rPr sz="1400" b="1" dirty="0">
                          <a:solidFill>
                            <a:srgbClr val="FF0000"/>
                          </a:solidFill>
                          <a:latin typeface="Trebuchet MS" panose="020B0603020202020204"/>
                          <a:cs typeface="Trebuchet MS" panose="020B0603020202020204"/>
                        </a:rPr>
                        <a:t>del</a:t>
                      </a:r>
                      <a:r>
                        <a:rPr sz="1400" b="1" spc="-20" dirty="0">
                          <a:solidFill>
                            <a:srgbClr val="FF0000"/>
                          </a:solidFill>
                          <a:latin typeface="Trebuchet MS" panose="020B0603020202020204"/>
                          <a:cs typeface="Trebuchet MS" panose="020B0603020202020204"/>
                        </a:rPr>
                        <a:t> </a:t>
                      </a:r>
                      <a:r>
                        <a:rPr sz="1400" b="1" spc="-5" dirty="0">
                          <a:solidFill>
                            <a:srgbClr val="FF0000"/>
                          </a:solidFill>
                          <a:latin typeface="Trebuchet MS" panose="020B0603020202020204"/>
                          <a:cs typeface="Trebuchet MS" panose="020B0603020202020204"/>
                        </a:rPr>
                        <a:t>alcance</a:t>
                      </a:r>
                      <a:endParaRPr sz="1400">
                        <a:latin typeface="Trebuchet MS" panose="020B0603020202020204"/>
                        <a:cs typeface="Trebuchet MS" panose="020B06030202020202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965825">
                <a:tc>
                  <a:txBody>
                    <a:bodyPr/>
                    <a:lstStyle/>
                    <a:p>
                      <a:pPr marL="69215">
                        <a:lnSpc>
                          <a:spcPct val="100000"/>
                        </a:lnSpc>
                        <a:spcBef>
                          <a:spcPts val="455"/>
                        </a:spcBef>
                      </a:pPr>
                      <a:r>
                        <a:rPr sz="1400" spc="-5" dirty="0">
                          <a:solidFill>
                            <a:srgbClr val="FFFFFF"/>
                          </a:solidFill>
                          <a:latin typeface="Trebuchet MS" panose="020B0603020202020204"/>
                          <a:cs typeface="Trebuchet MS" panose="020B0603020202020204"/>
                        </a:rPr>
                        <a:t>Vacunas</a:t>
                      </a:r>
                      <a:endParaRPr sz="1400">
                        <a:latin typeface="Trebuchet MS" panose="020B0603020202020204"/>
                        <a:cs typeface="Trebuchet MS" panose="020B0603020202020204"/>
                      </a:endParaRPr>
                    </a:p>
                  </a:txBody>
                  <a:tcPr marL="0" marR="0" marT="5778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215" marR="171450">
                        <a:lnSpc>
                          <a:spcPct val="115000"/>
                        </a:lnSpc>
                        <a:spcBef>
                          <a:spcPts val="310"/>
                        </a:spcBef>
                      </a:pPr>
                      <a:r>
                        <a:rPr sz="1400" spc="-5" dirty="0">
                          <a:solidFill>
                            <a:srgbClr val="FFFFFF"/>
                          </a:solidFill>
                          <a:latin typeface="Trebuchet MS" panose="020B0603020202020204"/>
                          <a:cs typeface="Trebuchet MS" panose="020B0603020202020204"/>
                        </a:rPr>
                        <a:t>Aumentar</a:t>
                      </a:r>
                      <a:r>
                        <a:rPr sz="1400" dirty="0">
                          <a:solidFill>
                            <a:srgbClr val="FFFFFF"/>
                          </a:solidFill>
                          <a:latin typeface="Trebuchet MS" panose="020B0603020202020204"/>
                          <a:cs typeface="Trebuchet MS" panose="020B0603020202020204"/>
                        </a:rPr>
                        <a:t> el</a:t>
                      </a:r>
                      <a:r>
                        <a:rPr sz="1400" spc="-5"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acceso</a:t>
                      </a:r>
                      <a:r>
                        <a:rPr lang="" sz="140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explorar</a:t>
                      </a:r>
                      <a:r>
                        <a:rPr sz="1400" spc="5"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proveedores</a:t>
                      </a:r>
                      <a:r>
                        <a:rPr sz="1400" spc="-1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no</a:t>
                      </a:r>
                      <a:r>
                        <a:rPr sz="1400" spc="-10"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tradicionales</a:t>
                      </a:r>
                      <a:r>
                        <a:rPr sz="1400" spc="1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(por </a:t>
                      </a:r>
                      <a:r>
                        <a:rPr sz="1400" spc="-409"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ejemplo,</a:t>
                      </a:r>
                      <a:r>
                        <a:rPr sz="1400" spc="5"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farmac</a:t>
                      </a:r>
                      <a:r>
                        <a:rPr sz="1400" spc="-5" dirty="0">
                          <a:solidFill>
                            <a:srgbClr val="FFFFFF"/>
                          </a:solidFill>
                          <a:latin typeface="Trebuchet MS" panose="020B0603020202020204" charset="0"/>
                          <a:cs typeface="Trebuchet MS" panose="020B0603020202020204" charset="0"/>
                        </a:rPr>
                        <a:t>é</a:t>
                      </a:r>
                      <a:r>
                        <a:rPr sz="1400" spc="-5" dirty="0">
                          <a:solidFill>
                            <a:srgbClr val="FFFFFF"/>
                          </a:solidFill>
                          <a:latin typeface="Trebuchet MS" panose="020B0603020202020204"/>
                          <a:cs typeface="Trebuchet MS" panose="020B0603020202020204"/>
                        </a:rPr>
                        <a:t>uticos,</a:t>
                      </a:r>
                      <a:r>
                        <a:rPr sz="1400" spc="5"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dentistas)</a:t>
                      </a:r>
                      <a:r>
                        <a:rPr sz="1400" spc="20"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para</a:t>
                      </a:r>
                      <a:r>
                        <a:rPr sz="1400" spc="10"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proporcionar</a:t>
                      </a:r>
                      <a:r>
                        <a:rPr sz="1400"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vacunas, especialmente</a:t>
                      </a:r>
                      <a:r>
                        <a:rPr sz="1400" dirty="0">
                          <a:solidFill>
                            <a:srgbClr val="FFFFFF"/>
                          </a:solidFill>
                          <a:latin typeface="Trebuchet MS" panose="020B0603020202020204"/>
                          <a:cs typeface="Trebuchet MS" panose="020B0603020202020204"/>
                        </a:rPr>
                        <a:t> en</a:t>
                      </a:r>
                      <a:r>
                        <a:rPr sz="1400" spc="-15"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las</a:t>
                      </a:r>
                      <a:r>
                        <a:rPr sz="1400" spc="-10"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comunidades</a:t>
                      </a:r>
                      <a:r>
                        <a:rPr sz="1400" spc="5"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rurales.</a:t>
                      </a:r>
                      <a:endParaRPr sz="1400">
                        <a:latin typeface="Trebuchet MS" panose="020B0603020202020204"/>
                        <a:cs typeface="Trebuchet MS" panose="020B0603020202020204"/>
                      </a:endParaRPr>
                    </a:p>
                  </a:txBody>
                  <a:tcPr marL="0" marR="0" marT="3936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1120" marR="1130300">
                        <a:lnSpc>
                          <a:spcPts val="1670"/>
                        </a:lnSpc>
                        <a:spcBef>
                          <a:spcPts val="520"/>
                        </a:spcBef>
                      </a:pPr>
                      <a:r>
                        <a:rPr sz="1400" dirty="0">
                          <a:solidFill>
                            <a:srgbClr val="FFFFFF"/>
                          </a:solidFill>
                          <a:latin typeface="Trebuchet MS" panose="020B0603020202020204"/>
                          <a:cs typeface="Trebuchet MS" panose="020B0603020202020204"/>
                        </a:rPr>
                        <a:t>HPO</a:t>
                      </a:r>
                      <a:r>
                        <a:rPr sz="1400" spc="-25"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est</a:t>
                      </a:r>
                      <a:r>
                        <a:rPr sz="1400" spc="-5" dirty="0">
                          <a:solidFill>
                            <a:srgbClr val="FFFFFF"/>
                          </a:solidFill>
                          <a:latin typeface="Times New Roman" panose="02020603050405020304"/>
                          <a:cs typeface="Times New Roman" panose="02020603050405020304"/>
                        </a:rPr>
                        <a:t>á</a:t>
                      </a:r>
                      <a:r>
                        <a:rPr sz="1400" spc="65" dirty="0">
                          <a:solidFill>
                            <a:srgbClr val="FFFFFF"/>
                          </a:solidFill>
                          <a:latin typeface="Times New Roman" panose="02020603050405020304"/>
                          <a:cs typeface="Times New Roman" panose="02020603050405020304"/>
                        </a:rPr>
                        <a:t> </a:t>
                      </a:r>
                      <a:r>
                        <a:rPr sz="1400" spc="-5" dirty="0">
                          <a:solidFill>
                            <a:srgbClr val="FFFFFF"/>
                          </a:solidFill>
                          <a:latin typeface="Trebuchet MS" panose="020B0603020202020204"/>
                          <a:cs typeface="Trebuchet MS" panose="020B0603020202020204"/>
                        </a:rPr>
                        <a:t>actualmente </a:t>
                      </a:r>
                      <a:r>
                        <a:rPr sz="1400"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explorando</a:t>
                      </a:r>
                      <a:r>
                        <a:rPr sz="1400" dirty="0">
                          <a:solidFill>
                            <a:srgbClr val="FFFFFF"/>
                          </a:solidFill>
                          <a:latin typeface="Trebuchet MS" panose="020B0603020202020204"/>
                          <a:cs typeface="Trebuchet MS" panose="020B0603020202020204"/>
                        </a:rPr>
                        <a:t>/</a:t>
                      </a:r>
                      <a:r>
                        <a:rPr sz="1400" spc="-5" dirty="0">
                          <a:solidFill>
                            <a:srgbClr val="FFFFFF"/>
                          </a:solidFill>
                          <a:latin typeface="Trebuchet MS" panose="020B0603020202020204"/>
                          <a:cs typeface="Trebuchet MS" panose="020B0603020202020204"/>
                        </a:rPr>
                        <a:t>investigando</a:t>
                      </a:r>
                      <a:endParaRPr sz="1400">
                        <a:latin typeface="Trebuchet MS" panose="020B0603020202020204"/>
                        <a:cs typeface="Trebuchet MS" panose="020B0603020202020204"/>
                      </a:endParaRPr>
                    </a:p>
                  </a:txBody>
                  <a:tcPr marL="0" marR="0" marT="6604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811975">
                <a:tc>
                  <a:txBody>
                    <a:bodyPr/>
                    <a:lstStyle/>
                    <a:p>
                      <a:pPr marL="69215">
                        <a:lnSpc>
                          <a:spcPct val="100000"/>
                        </a:lnSpc>
                        <a:spcBef>
                          <a:spcPts val="460"/>
                        </a:spcBef>
                      </a:pPr>
                      <a:r>
                        <a:rPr sz="1400" spc="-5" dirty="0">
                          <a:solidFill>
                            <a:srgbClr val="FFFFFF"/>
                          </a:solidFill>
                          <a:latin typeface="Trebuchet MS" panose="020B0603020202020204"/>
                          <a:cs typeface="Trebuchet MS" panose="020B0603020202020204"/>
                        </a:rPr>
                        <a:t>Adicional</a:t>
                      </a:r>
                      <a:endParaRPr sz="1400">
                        <a:latin typeface="Trebuchet MS" panose="020B0603020202020204"/>
                        <a:cs typeface="Trebuchet MS" panose="020B06030202020202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69215" marR="44450">
                        <a:lnSpc>
                          <a:spcPct val="115000"/>
                        </a:lnSpc>
                        <a:spcBef>
                          <a:spcPts val="295"/>
                        </a:spcBef>
                      </a:pPr>
                      <a:r>
                        <a:rPr sz="1400" spc="-5" dirty="0">
                          <a:solidFill>
                            <a:srgbClr val="FFFFFF"/>
                          </a:solidFill>
                          <a:latin typeface="Trebuchet MS" panose="020B0603020202020204"/>
                          <a:cs typeface="Trebuchet MS" panose="020B0603020202020204"/>
                        </a:rPr>
                        <a:t>Mejorar</a:t>
                      </a:r>
                      <a:r>
                        <a:rPr sz="1400" spc="5"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los</a:t>
                      </a:r>
                      <a:r>
                        <a:rPr sz="1400" spc="-15"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procesos/pol</a:t>
                      </a:r>
                      <a:r>
                        <a:rPr sz="1400" spc="-5" dirty="0">
                          <a:solidFill>
                            <a:srgbClr val="FFFFFF"/>
                          </a:solidFill>
                          <a:latin typeface="Times New Roman" panose="02020603050405020304"/>
                          <a:cs typeface="Times New Roman" panose="02020603050405020304"/>
                        </a:rPr>
                        <a:t>í</a:t>
                      </a:r>
                      <a:r>
                        <a:rPr sz="1400" spc="-5" dirty="0">
                          <a:solidFill>
                            <a:srgbClr val="FFFFFF"/>
                          </a:solidFill>
                          <a:latin typeface="Trebuchet MS" panose="020B0603020202020204"/>
                          <a:cs typeface="Trebuchet MS" panose="020B0603020202020204"/>
                        </a:rPr>
                        <a:t>ticas</a:t>
                      </a:r>
                      <a:r>
                        <a:rPr sz="1400" spc="2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de</a:t>
                      </a:r>
                      <a:r>
                        <a:rPr sz="1400" spc="-5" dirty="0">
                          <a:solidFill>
                            <a:srgbClr val="FFFFFF"/>
                          </a:solidFill>
                          <a:latin typeface="Trebuchet MS" panose="020B0603020202020204"/>
                          <a:cs typeface="Trebuchet MS" panose="020B0603020202020204"/>
                        </a:rPr>
                        <a:t> concesi</a:t>
                      </a:r>
                      <a:r>
                        <a:rPr sz="1400" spc="-5" dirty="0">
                          <a:solidFill>
                            <a:srgbClr val="FFFFFF"/>
                          </a:solidFill>
                          <a:latin typeface="Times New Roman" panose="02020603050405020304"/>
                          <a:cs typeface="Times New Roman" panose="02020603050405020304"/>
                        </a:rPr>
                        <a:t>ó</a:t>
                      </a:r>
                      <a:r>
                        <a:rPr sz="1400" spc="-5" dirty="0">
                          <a:solidFill>
                            <a:srgbClr val="FFFFFF"/>
                          </a:solidFill>
                          <a:latin typeface="Trebuchet MS" panose="020B0603020202020204"/>
                          <a:cs typeface="Trebuchet MS" panose="020B0603020202020204"/>
                        </a:rPr>
                        <a:t>n</a:t>
                      </a:r>
                      <a:r>
                        <a:rPr sz="1400" dirty="0">
                          <a:solidFill>
                            <a:srgbClr val="FFFFFF"/>
                          </a:solidFill>
                          <a:latin typeface="Trebuchet MS" panose="020B0603020202020204"/>
                          <a:cs typeface="Trebuchet MS" panose="020B0603020202020204"/>
                        </a:rPr>
                        <a:t> de</a:t>
                      </a:r>
                      <a:r>
                        <a:rPr sz="1400" spc="5"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licencias</a:t>
                      </a:r>
                      <a:r>
                        <a:rPr sz="1400"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para</a:t>
                      </a:r>
                      <a:r>
                        <a:rPr sz="1400" spc="2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que </a:t>
                      </a:r>
                      <a:r>
                        <a:rPr sz="1400" spc="-405"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los </a:t>
                      </a:r>
                      <a:r>
                        <a:rPr sz="1400" spc="-5" dirty="0">
                          <a:solidFill>
                            <a:srgbClr val="FFFFFF"/>
                          </a:solidFill>
                          <a:latin typeface="Trebuchet MS" panose="020B0603020202020204"/>
                          <a:cs typeface="Trebuchet MS" panose="020B0603020202020204"/>
                        </a:rPr>
                        <a:t>proveedores capacitados </a:t>
                      </a:r>
                      <a:r>
                        <a:rPr sz="1400" dirty="0">
                          <a:solidFill>
                            <a:srgbClr val="FFFFFF"/>
                          </a:solidFill>
                          <a:latin typeface="Trebuchet MS" panose="020B0603020202020204"/>
                          <a:cs typeface="Trebuchet MS" panose="020B0603020202020204"/>
                        </a:rPr>
                        <a:t>en </a:t>
                      </a:r>
                      <a:r>
                        <a:rPr sz="1400" spc="-5" dirty="0">
                          <a:solidFill>
                            <a:srgbClr val="FFFFFF"/>
                          </a:solidFill>
                          <a:latin typeface="Trebuchet MS" panose="020B0603020202020204"/>
                          <a:cs typeface="Trebuchet MS" panose="020B0603020202020204"/>
                        </a:rPr>
                        <a:t>pa</a:t>
                      </a:r>
                      <a:r>
                        <a:rPr sz="1400" spc="-5" dirty="0">
                          <a:solidFill>
                            <a:srgbClr val="FFFFFF"/>
                          </a:solidFill>
                          <a:latin typeface="Times New Roman" panose="02020603050405020304"/>
                          <a:cs typeface="Times New Roman" panose="02020603050405020304"/>
                        </a:rPr>
                        <a:t>í</a:t>
                      </a:r>
                      <a:r>
                        <a:rPr sz="1400" spc="-5" dirty="0">
                          <a:solidFill>
                            <a:srgbClr val="FFFFFF"/>
                          </a:solidFill>
                          <a:latin typeface="Trebuchet MS" panose="020B0603020202020204"/>
                          <a:cs typeface="Trebuchet MS" panose="020B0603020202020204"/>
                        </a:rPr>
                        <a:t>ses fuera </a:t>
                      </a:r>
                      <a:r>
                        <a:rPr sz="1400" dirty="0">
                          <a:solidFill>
                            <a:srgbClr val="FFFFFF"/>
                          </a:solidFill>
                          <a:latin typeface="Trebuchet MS" panose="020B0603020202020204"/>
                          <a:cs typeface="Trebuchet MS" panose="020B0603020202020204"/>
                        </a:rPr>
                        <a:t>de los </a:t>
                      </a:r>
                      <a:r>
                        <a:rPr sz="1400" spc="-5" dirty="0">
                          <a:solidFill>
                            <a:srgbClr val="FFFFFF"/>
                          </a:solidFill>
                          <a:latin typeface="Trebuchet MS" panose="020B0603020202020204"/>
                          <a:cs typeface="Trebuchet MS" panose="020B0603020202020204"/>
                        </a:rPr>
                        <a:t>EE. </a:t>
                      </a:r>
                      <a:r>
                        <a:rPr sz="1400" dirty="0">
                          <a:solidFill>
                            <a:srgbClr val="FFFFFF"/>
                          </a:solidFill>
                          <a:latin typeface="Trebuchet MS" panose="020B0603020202020204"/>
                          <a:cs typeface="Trebuchet MS" panose="020B0603020202020204"/>
                        </a:rPr>
                        <a:t>UU. </a:t>
                      </a:r>
                      <a:r>
                        <a:rPr sz="1400" spc="5"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ejerzan </a:t>
                      </a:r>
                      <a:r>
                        <a:rPr sz="1400" dirty="0">
                          <a:solidFill>
                            <a:srgbClr val="FFFFFF"/>
                          </a:solidFill>
                          <a:latin typeface="Trebuchet MS" panose="020B0603020202020204"/>
                          <a:cs typeface="Trebuchet MS" panose="020B0603020202020204"/>
                        </a:rPr>
                        <a:t>sus</a:t>
                      </a:r>
                      <a:r>
                        <a:rPr sz="1400" spc="-10"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profesiones</a:t>
                      </a:r>
                      <a:r>
                        <a:rPr sz="1400" spc="-10"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en</a:t>
                      </a:r>
                      <a:r>
                        <a:rPr sz="1400" spc="-15" dirty="0">
                          <a:solidFill>
                            <a:srgbClr val="FFFFFF"/>
                          </a:solidFill>
                          <a:latin typeface="Trebuchet MS" panose="020B0603020202020204"/>
                          <a:cs typeface="Trebuchet MS" panose="020B0603020202020204"/>
                        </a:rPr>
                        <a:t> </a:t>
                      </a:r>
                      <a:r>
                        <a:rPr sz="1400" dirty="0">
                          <a:solidFill>
                            <a:srgbClr val="FFFFFF"/>
                          </a:solidFill>
                          <a:latin typeface="Trebuchet MS" panose="020B0603020202020204"/>
                          <a:cs typeface="Trebuchet MS" panose="020B0603020202020204"/>
                        </a:rPr>
                        <a:t>los</a:t>
                      </a:r>
                      <a:r>
                        <a:rPr sz="1400" spc="-10" dirty="0">
                          <a:solidFill>
                            <a:srgbClr val="FFFFFF"/>
                          </a:solidFill>
                          <a:latin typeface="Trebuchet MS" panose="020B0603020202020204"/>
                          <a:cs typeface="Trebuchet MS" panose="020B0603020202020204"/>
                        </a:rPr>
                        <a:t> </a:t>
                      </a:r>
                      <a:r>
                        <a:rPr sz="1400" spc="-5" dirty="0">
                          <a:solidFill>
                            <a:srgbClr val="FFFFFF"/>
                          </a:solidFill>
                          <a:latin typeface="Trebuchet MS" panose="020B0603020202020204"/>
                          <a:cs typeface="Trebuchet MS" panose="020B0603020202020204"/>
                        </a:rPr>
                        <a:t>EE. </a:t>
                      </a:r>
                      <a:r>
                        <a:rPr sz="1400" dirty="0">
                          <a:solidFill>
                            <a:srgbClr val="FFFFFF"/>
                          </a:solidFill>
                          <a:latin typeface="Trebuchet MS" panose="020B0603020202020204"/>
                          <a:cs typeface="Trebuchet MS" panose="020B0603020202020204"/>
                        </a:rPr>
                        <a:t>UU.</a:t>
                      </a:r>
                      <a:endParaRPr sz="1400">
                        <a:latin typeface="Trebuchet MS" panose="020B0603020202020204"/>
                        <a:cs typeface="Trebuchet MS" panose="020B0603020202020204"/>
                      </a:endParaRPr>
                    </a:p>
                  </a:txBody>
                  <a:tcPr marL="0" marR="0" marT="37465"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71120">
                        <a:lnSpc>
                          <a:spcPct val="100000"/>
                        </a:lnSpc>
                        <a:spcBef>
                          <a:spcPts val="460"/>
                        </a:spcBef>
                      </a:pPr>
                      <a:r>
                        <a:rPr sz="1400" b="1" dirty="0">
                          <a:solidFill>
                            <a:srgbClr val="FF0000"/>
                          </a:solidFill>
                          <a:latin typeface="Trebuchet MS" panose="020B0603020202020204"/>
                          <a:cs typeface="Trebuchet MS" panose="020B0603020202020204"/>
                        </a:rPr>
                        <a:t>No</a:t>
                      </a:r>
                      <a:r>
                        <a:rPr lang="" sz="1400" b="1" dirty="0">
                          <a:solidFill>
                            <a:srgbClr val="FF0000"/>
                          </a:solidFill>
                          <a:latin typeface="Trebuchet MS" panose="020B0603020202020204"/>
                          <a:cs typeface="Trebuchet MS" panose="020B0603020202020204"/>
                        </a:rPr>
                        <a:t>,</a:t>
                      </a:r>
                      <a:r>
                        <a:rPr sz="1400" b="1" spc="-5" dirty="0">
                          <a:solidFill>
                            <a:srgbClr val="FF0000"/>
                          </a:solidFill>
                          <a:latin typeface="Trebuchet MS" panose="020B0603020202020204"/>
                          <a:cs typeface="Trebuchet MS" panose="020B0603020202020204"/>
                        </a:rPr>
                        <a:t> Fuera</a:t>
                      </a:r>
                      <a:r>
                        <a:rPr sz="1400" b="1" spc="-15" dirty="0">
                          <a:solidFill>
                            <a:srgbClr val="FF0000"/>
                          </a:solidFill>
                          <a:latin typeface="Trebuchet MS" panose="020B0603020202020204"/>
                          <a:cs typeface="Trebuchet MS" panose="020B0603020202020204"/>
                        </a:rPr>
                        <a:t> </a:t>
                      </a:r>
                      <a:r>
                        <a:rPr sz="1400" b="1" dirty="0">
                          <a:solidFill>
                            <a:srgbClr val="FF0000"/>
                          </a:solidFill>
                          <a:latin typeface="Trebuchet MS" panose="020B0603020202020204"/>
                          <a:cs typeface="Trebuchet MS" panose="020B0603020202020204"/>
                        </a:rPr>
                        <a:t>del</a:t>
                      </a:r>
                      <a:r>
                        <a:rPr sz="1400" b="1" spc="-10" dirty="0">
                          <a:solidFill>
                            <a:srgbClr val="FF0000"/>
                          </a:solidFill>
                          <a:latin typeface="Trebuchet MS" panose="020B0603020202020204"/>
                          <a:cs typeface="Trebuchet MS" panose="020B0603020202020204"/>
                        </a:rPr>
                        <a:t> </a:t>
                      </a:r>
                      <a:r>
                        <a:rPr sz="1400" b="1" spc="-5" dirty="0">
                          <a:solidFill>
                            <a:srgbClr val="FF0000"/>
                          </a:solidFill>
                          <a:latin typeface="Trebuchet MS" panose="020B0603020202020204"/>
                          <a:cs typeface="Trebuchet MS" panose="020B0603020202020204"/>
                        </a:rPr>
                        <a:t>alcance</a:t>
                      </a:r>
                      <a:r>
                        <a:rPr lang="" sz="1400" b="1" spc="-5" dirty="0">
                          <a:solidFill>
                            <a:srgbClr val="FF0000"/>
                          </a:solidFill>
                          <a:latin typeface="Trebuchet MS" panose="020B0603020202020204"/>
                          <a:cs typeface="Trebuchet MS" panose="020B0603020202020204"/>
                        </a:rPr>
                        <a:t>.</a:t>
                      </a:r>
                      <a:r>
                        <a:rPr sz="1400" b="1" spc="-10" dirty="0">
                          <a:solidFill>
                            <a:srgbClr val="FF0000"/>
                          </a:solidFill>
                          <a:latin typeface="Trebuchet MS" panose="020B0603020202020204"/>
                          <a:cs typeface="Trebuchet MS" panose="020B0603020202020204"/>
                        </a:rPr>
                        <a:t> </a:t>
                      </a:r>
                      <a:r>
                        <a:rPr lang="" sz="1400" b="1" spc="-10" dirty="0">
                          <a:solidFill>
                            <a:srgbClr val="FF0000"/>
                          </a:solidFill>
                          <a:latin typeface="Trebuchet MS" panose="020B0603020202020204"/>
                          <a:cs typeface="Trebuchet MS" panose="020B0603020202020204"/>
                        </a:rPr>
                        <a:t>N</a:t>
                      </a:r>
                      <a:r>
                        <a:rPr sz="1400" b="1" dirty="0">
                          <a:solidFill>
                            <a:srgbClr val="FF0000"/>
                          </a:solidFill>
                          <a:latin typeface="Trebuchet MS" panose="020B0603020202020204"/>
                          <a:cs typeface="Trebuchet MS" panose="020B0603020202020204"/>
                        </a:rPr>
                        <a:t>o</a:t>
                      </a:r>
                      <a:r>
                        <a:rPr sz="1400" b="1" spc="-5" dirty="0">
                          <a:solidFill>
                            <a:srgbClr val="FF0000"/>
                          </a:solidFill>
                          <a:latin typeface="Trebuchet MS" panose="020B0603020202020204"/>
                          <a:cs typeface="Trebuchet MS" panose="020B0603020202020204"/>
                        </a:rPr>
                        <a:t> p</a:t>
                      </a:r>
                      <a:r>
                        <a:rPr lang="" sz="1400" b="1" spc="-5" dirty="0">
                          <a:solidFill>
                            <a:srgbClr val="FF0000"/>
                          </a:solidFill>
                          <a:latin typeface="Trebuchet MS" panose="020B0603020202020204"/>
                          <a:cs typeface="Trebuchet MS" panose="020B0603020202020204"/>
                        </a:rPr>
                        <a:t>ro</a:t>
                      </a:r>
                      <a:r>
                        <a:rPr sz="1400" b="1" spc="-5" dirty="0">
                          <a:solidFill>
                            <a:srgbClr val="FF0000"/>
                          </a:solidFill>
                          <a:latin typeface="Trebuchet MS" panose="020B0603020202020204"/>
                          <a:cs typeface="Trebuchet MS" panose="020B0603020202020204"/>
                        </a:rPr>
                        <a:t>seguir</a:t>
                      </a:r>
                      <a:endParaRPr sz="1400">
                        <a:latin typeface="Trebuchet MS" panose="020B0603020202020204"/>
                        <a:cs typeface="Trebuchet MS" panose="020B0603020202020204"/>
                      </a:endParaRPr>
                    </a:p>
                  </a:txBody>
                  <a:tcPr marL="0" marR="0" marT="58419"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g1eda401794f_0_49"/>
          <p:cNvSpPr txBox="1">
            <a:spLocks noGrp="1"/>
          </p:cNvSpPr>
          <p:nvPr>
            <p:ph type="title"/>
          </p:nvPr>
        </p:nvSpPr>
        <p:spPr>
          <a:xfrm>
            <a:off x="0" y="792875"/>
            <a:ext cx="12912300" cy="34494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SzPts val="6750"/>
              <a:buNone/>
            </a:pPr>
            <a:r>
              <a:rPr lang="en-US" sz="5350"/>
              <a:t>Public Comment </a:t>
            </a:r>
            <a:endParaRPr sz="5350"/>
          </a:p>
          <a:p>
            <a:pPr marL="0" lvl="0" indent="0" algn="ctr" rtl="0">
              <a:lnSpc>
                <a:spcPct val="90000"/>
              </a:lnSpc>
              <a:spcBef>
                <a:spcPts val="0"/>
              </a:spcBef>
              <a:spcAft>
                <a:spcPts val="0"/>
              </a:spcAft>
              <a:buSzPts val="6750"/>
              <a:buNone/>
            </a:pPr>
            <a:r>
              <a:rPr lang="en-US" sz="5350"/>
              <a:t>Open Discussion</a:t>
            </a:r>
            <a:endParaRPr sz="5350"/>
          </a:p>
          <a:p>
            <a:pPr marL="0" lvl="0" indent="0" algn="ctr" rtl="0">
              <a:lnSpc>
                <a:spcPct val="90000"/>
              </a:lnSpc>
              <a:spcBef>
                <a:spcPts val="0"/>
              </a:spcBef>
              <a:spcAft>
                <a:spcPts val="0"/>
              </a:spcAft>
              <a:buSzPts val="6750"/>
              <a:buNone/>
            </a:pPr>
            <a:endParaRPr sz="5350"/>
          </a:p>
          <a:p>
            <a:pPr marL="0" lvl="0" indent="0" algn="ctr" rtl="0">
              <a:lnSpc>
                <a:spcPct val="90000"/>
              </a:lnSpc>
              <a:spcBef>
                <a:spcPts val="0"/>
              </a:spcBef>
              <a:spcAft>
                <a:spcPts val="0"/>
              </a:spcAft>
              <a:buSzPts val="6750"/>
              <a:buNone/>
            </a:pPr>
            <a:r>
              <a:rPr sz="5350" spc="-5" dirty="0">
                <a:solidFill>
                  <a:srgbClr val="FFFFFF"/>
                </a:solidFill>
                <a:sym typeface="+mn-ea"/>
              </a:rPr>
              <a:t>Comentario</a:t>
            </a:r>
            <a:r>
              <a:rPr lang="" sz="5350" spc="-5" dirty="0">
                <a:solidFill>
                  <a:srgbClr val="FFFFFF"/>
                </a:solidFill>
                <a:sym typeface="+mn-ea"/>
              </a:rPr>
              <a:t>s del</a:t>
            </a:r>
            <a:r>
              <a:rPr sz="5350" spc="-5" dirty="0">
                <a:solidFill>
                  <a:srgbClr val="FFFFFF"/>
                </a:solidFill>
                <a:sym typeface="+mn-ea"/>
              </a:rPr>
              <a:t> P</a:t>
            </a:r>
            <a:r>
              <a:rPr sz="5350" spc="-5" dirty="0">
                <a:solidFill>
                  <a:srgbClr val="FFFFFF"/>
                </a:solidFill>
                <a:latin typeface="Times New Roman" panose="02020603050405020304"/>
                <a:cs typeface="Times New Roman" panose="02020603050405020304"/>
                <a:sym typeface="+mn-ea"/>
              </a:rPr>
              <a:t>ú</a:t>
            </a:r>
            <a:r>
              <a:rPr sz="5350" spc="-5" dirty="0">
                <a:solidFill>
                  <a:srgbClr val="FFFFFF"/>
                </a:solidFill>
                <a:sym typeface="+mn-ea"/>
              </a:rPr>
              <a:t>blico</a:t>
            </a:r>
            <a:endParaRPr sz="5350"/>
          </a:p>
          <a:p>
            <a:pPr marL="0" lvl="0" indent="0" algn="ctr" rtl="0">
              <a:lnSpc>
                <a:spcPct val="90000"/>
              </a:lnSpc>
              <a:spcBef>
                <a:spcPts val="0"/>
              </a:spcBef>
              <a:spcAft>
                <a:spcPts val="0"/>
              </a:spcAft>
              <a:buSzPts val="6750"/>
              <a:buNone/>
            </a:pPr>
            <a:r>
              <a:rPr sz="5350" spc="-5" dirty="0">
                <a:solidFill>
                  <a:srgbClr val="FFFFFF"/>
                </a:solidFill>
                <a:sym typeface="+mn-ea"/>
              </a:rPr>
              <a:t>D</a:t>
            </a:r>
            <a:r>
              <a:rPr lang="en-US" sz="5350" spc="-5" dirty="0">
                <a:solidFill>
                  <a:srgbClr val="FFFFFF"/>
                </a:solidFill>
                <a:sym typeface="+mn-ea"/>
              </a:rPr>
              <a:t>ebate</a:t>
            </a:r>
            <a:r>
              <a:rPr sz="5350" spc="-65" dirty="0">
                <a:solidFill>
                  <a:srgbClr val="FFFFFF"/>
                </a:solidFill>
                <a:sym typeface="+mn-ea"/>
              </a:rPr>
              <a:t> </a:t>
            </a:r>
            <a:r>
              <a:rPr sz="5350" spc="-5" dirty="0">
                <a:solidFill>
                  <a:srgbClr val="FFFFFF"/>
                </a:solidFill>
                <a:sym typeface="+mn-ea"/>
              </a:rPr>
              <a:t>Abiert</a:t>
            </a:r>
            <a:r>
              <a:rPr lang="en-US" sz="5350" spc="-5" dirty="0">
                <a:solidFill>
                  <a:srgbClr val="FFFFFF"/>
                </a:solidFill>
                <a:sym typeface="+mn-ea"/>
              </a:rPr>
              <a:t>o</a:t>
            </a:r>
            <a:endParaRPr sz="5350"/>
          </a:p>
          <a:p>
            <a:pPr marL="0" lvl="0" indent="0" algn="l" rtl="0">
              <a:lnSpc>
                <a:spcPct val="90000"/>
              </a:lnSpc>
              <a:spcBef>
                <a:spcPts val="0"/>
              </a:spcBef>
              <a:spcAft>
                <a:spcPts val="0"/>
              </a:spcAft>
              <a:buSzPts val="6750"/>
              <a:buNone/>
            </a:pPr>
            <a:endParaRPr sz="5350"/>
          </a:p>
        </p:txBody>
      </p:sp>
      <p:sp>
        <p:nvSpPr>
          <p:cNvPr id="426" name="Google Shape;426;g1eda401794f_0_49"/>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g2fecc1e33d0_3_69"/>
          <p:cNvSpPr txBox="1">
            <a:spLocks noGrp="1"/>
          </p:cNvSpPr>
          <p:nvPr>
            <p:ph type="title"/>
          </p:nvPr>
        </p:nvSpPr>
        <p:spPr>
          <a:xfrm>
            <a:off x="595313" y="-857251"/>
            <a:ext cx="10515600" cy="452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Trebuchet MS" panose="020B0603020202020204"/>
              <a:buNone/>
            </a:pPr>
            <a:r>
              <a:rPr lang="en-US" sz="2400"/>
              <a:t>Nuestra misión - foto</a:t>
            </a:r>
          </a:p>
        </p:txBody>
      </p:sp>
      <p:pic>
        <p:nvPicPr>
          <p:cNvPr id="271" name="Google Shape;271;g2fecc1e33d0_3_69" descr="Young person in wheelchair facing the camera laughing in a park."/>
          <p:cNvPicPr preferRelativeResize="0"/>
          <p:nvPr/>
        </p:nvPicPr>
        <p:blipFill rotWithShape="1">
          <a:blip r:embed="rId3"/>
          <a:srcRect t="19854" r="17823" b="29856"/>
          <a:stretch>
            <a:fillRect/>
          </a:stretch>
        </p:blipFill>
        <p:spPr>
          <a:xfrm>
            <a:off x="1096937" y="0"/>
            <a:ext cx="9998126" cy="3400700"/>
          </a:xfrm>
          <a:prstGeom prst="rect">
            <a:avLst/>
          </a:prstGeom>
          <a:noFill/>
          <a:ln>
            <a:noFill/>
          </a:ln>
        </p:spPr>
      </p:pic>
      <p:sp>
        <p:nvSpPr>
          <p:cNvPr id="272" name="Google Shape;272;g2fecc1e33d0_3_69"/>
          <p:cNvSpPr/>
          <p:nvPr/>
        </p:nvSpPr>
        <p:spPr>
          <a:xfrm>
            <a:off x="0" y="4316930"/>
            <a:ext cx="6096000" cy="1484100"/>
          </a:xfrm>
          <a:prstGeom prst="rect">
            <a:avLst/>
          </a:prstGeom>
          <a:no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000000"/>
              </a:buClr>
              <a:buSzPts val="2000"/>
              <a:buFont typeface="Arial" panose="020B0604020202020204"/>
              <a:buNone/>
            </a:pP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61925" marR="0" lvl="0" indent="0" algn="l" rtl="0">
              <a:lnSpc>
                <a:spcPct val="100000"/>
              </a:lnSpc>
              <a:spcBef>
                <a:spcPts val="0"/>
              </a:spcBef>
              <a:spcAft>
                <a:spcPts val="0"/>
              </a:spcAft>
              <a:buClr>
                <a:srgbClr val="000000"/>
              </a:buClr>
              <a:buSzPts val="3400"/>
              <a:buFont typeface="Arial" panose="020B0604020202020204"/>
              <a:buNone/>
            </a:pPr>
            <a:r>
              <a:rPr lang="en-US" sz="34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3400" b="1"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273" name="Google Shape;273;g2fecc1e33d0_3_69"/>
          <p:cNvSpPr txBox="1">
            <a:spLocks noGrp="1"/>
          </p:cNvSpPr>
          <p:nvPr>
            <p:ph type="sldNum" idx="12"/>
          </p:nvPr>
        </p:nvSpPr>
        <p:spPr>
          <a:xfrm>
            <a:off x="6880608" y="6370750"/>
            <a:ext cx="50367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3</a:t>
            </a:fld>
            <a:endParaRPr lang="en-US"/>
          </a:p>
        </p:txBody>
      </p:sp>
      <p:sp>
        <p:nvSpPr>
          <p:cNvPr id="274" name="Google Shape;274;g2fecc1e33d0_3_69"/>
          <p:cNvSpPr/>
          <p:nvPr/>
        </p:nvSpPr>
        <p:spPr>
          <a:xfrm>
            <a:off x="6263607" y="4316930"/>
            <a:ext cx="5653500" cy="1372800"/>
          </a:xfrm>
          <a:prstGeom prst="rect">
            <a:avLst/>
          </a:prstGeom>
          <a:no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000000"/>
              </a:buClr>
              <a:buSzPts val="2000"/>
              <a:buFont typeface="Arial" panose="020B0604020202020204"/>
              <a:buNone/>
            </a:pP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Mejorar</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la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equidad</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de la </a:t>
            </a:r>
            <a:r>
              <a:rPr lang="" alt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atención médica</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el</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acceso</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y los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resultados</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para las personas a las que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prestamos</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servicio</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y al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mismo</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tiempo</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ahorrar</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dinero a los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habitantes</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de Colorado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en</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materia</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de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atención</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 alt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médica</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e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impulsar</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000" b="0"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el</a:t>
            </a: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valor de Colorado.</a:t>
            </a:r>
          </a:p>
        </p:txBody>
      </p:sp>
      <p:sp>
        <p:nvSpPr>
          <p:cNvPr id="8" name="TextBox 7">
            <a:extLst>
              <a:ext uri="{FF2B5EF4-FFF2-40B4-BE49-F238E27FC236}">
                <a16:creationId xmlns:a16="http://schemas.microsoft.com/office/drawing/2014/main" id="{A64ED298-14DA-4E05-82EA-F7ACF6A1B595}"/>
              </a:ext>
            </a:extLst>
          </p:cNvPr>
          <p:cNvSpPr txBox="1"/>
          <p:nvPr/>
        </p:nvSpPr>
        <p:spPr>
          <a:xfrm>
            <a:off x="6477000" y="3425739"/>
            <a:ext cx="6096000" cy="630942"/>
          </a:xfrm>
          <a:prstGeom prst="rect">
            <a:avLst/>
          </a:prstGeom>
          <a:noFill/>
        </p:spPr>
        <p:txBody>
          <a:bodyPr wrap="square">
            <a:spAutoFit/>
          </a:bodyPr>
          <a:lstStyle/>
          <a:p>
            <a:r>
              <a:rPr kumimoji="0" lang="en-US" sz="3500" b="1" i="0" u="none" strike="noStrike" kern="0" cap="none" spc="0" normalizeH="0" baseline="0" noProof="0" dirty="0">
                <a:ln>
                  <a:noFill/>
                </a:ln>
                <a:solidFill>
                  <a:srgbClr val="FFFFFF"/>
                </a:solidFill>
                <a:effectLst/>
                <a:uLnTx/>
                <a:uFillTx/>
                <a:latin typeface="Trebuchet MS" panose="020B0603020202020204"/>
                <a:ea typeface="Trebuchet MS" panose="020B0603020202020204"/>
                <a:cs typeface="Trebuchet MS" panose="020B0603020202020204"/>
                <a:sym typeface="Trebuchet MS" panose="020B0603020202020204"/>
              </a:rPr>
              <a:t>Nuestra </a:t>
            </a:r>
            <a:r>
              <a:rPr kumimoji="0" lang="en-US" sz="3500" b="1" i="0" u="none" strike="noStrike" kern="0" cap="none" spc="0" normalizeH="0" baseline="0" noProof="0" dirty="0" err="1">
                <a:ln>
                  <a:noFill/>
                </a:ln>
                <a:solidFill>
                  <a:srgbClr val="FFFFFF"/>
                </a:solidFill>
                <a:effectLst/>
                <a:uLnTx/>
                <a:uFillTx/>
                <a:latin typeface="Trebuchet MS" panose="020B0603020202020204"/>
                <a:ea typeface="Trebuchet MS" panose="020B0603020202020204"/>
                <a:cs typeface="Trebuchet MS" panose="020B0603020202020204"/>
                <a:sym typeface="Trebuchet MS" panose="020B0603020202020204"/>
              </a:rPr>
              <a:t>misión</a:t>
            </a:r>
            <a:endParaRPr lang="en-US" dirty="0"/>
          </a:p>
        </p:txBody>
      </p:sp>
      <p:sp>
        <p:nvSpPr>
          <p:cNvPr id="10" name="TextBox 9">
            <a:extLst>
              <a:ext uri="{FF2B5EF4-FFF2-40B4-BE49-F238E27FC236}">
                <a16:creationId xmlns:a16="http://schemas.microsoft.com/office/drawing/2014/main" id="{561DBB7D-FE24-416B-97AB-7B7CBB8783D4}"/>
              </a:ext>
            </a:extLst>
          </p:cNvPr>
          <p:cNvSpPr txBox="1"/>
          <p:nvPr/>
        </p:nvSpPr>
        <p:spPr>
          <a:xfrm>
            <a:off x="190500" y="3543344"/>
            <a:ext cx="6286500" cy="630942"/>
          </a:xfrm>
          <a:prstGeom prst="rect">
            <a:avLst/>
          </a:prstGeom>
          <a:noFill/>
        </p:spPr>
        <p:txBody>
          <a:bodyPr wrap="square">
            <a:spAutoFit/>
          </a:bodyPr>
          <a:lstStyle/>
          <a:p>
            <a:r>
              <a:rPr kumimoji="0" lang="en-US" sz="3500" b="1" i="0" u="none" strike="noStrike" kern="0" cap="none" spc="0" normalizeH="0" baseline="0" noProof="0" dirty="0">
                <a:ln>
                  <a:noFill/>
                </a:ln>
                <a:solidFill>
                  <a:srgbClr val="FFFFFF"/>
                </a:solidFill>
                <a:effectLst/>
                <a:uLnTx/>
                <a:uFillTx/>
                <a:latin typeface="Trebuchet MS" panose="020B0603020202020204"/>
                <a:ea typeface="Trebuchet MS" panose="020B0603020202020204"/>
                <a:cs typeface="Trebuchet MS" panose="020B0603020202020204"/>
                <a:sym typeface="Trebuchet MS" panose="020B0603020202020204"/>
              </a:rPr>
              <a:t>Our Mission</a:t>
            </a:r>
            <a:r>
              <a:rPr kumimoji="0" lang="en-US" sz="3500" b="0" i="0" u="none" strike="noStrike" kern="0" cap="none" spc="0" normalizeH="0" baseline="0" noProof="0" dirty="0">
                <a:ln>
                  <a:noFill/>
                </a:ln>
                <a:solidFill>
                  <a:srgbClr val="FFFFFF"/>
                </a:solidFill>
                <a:effectLst/>
                <a:uLnTx/>
                <a:uFillTx/>
                <a:latin typeface="Trebuchet MS" panose="020B0603020202020204"/>
                <a:ea typeface="Trebuchet MS" panose="020B0603020202020204"/>
                <a:cs typeface="Trebuchet MS" panose="020B0603020202020204"/>
                <a:sym typeface="Trebuchet MS" panose="020B0603020202020204"/>
              </a:rPr>
              <a:t>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g15b170f782e_0_464"/>
          <p:cNvSpPr txBox="1">
            <a:spLocks noGrp="1"/>
          </p:cNvSpPr>
          <p:nvPr>
            <p:ph type="body" idx="1"/>
          </p:nvPr>
        </p:nvSpPr>
        <p:spPr>
          <a:xfrm>
            <a:off x="224051" y="-137993"/>
            <a:ext cx="11800800" cy="61959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800"/>
              <a:buNone/>
            </a:pPr>
            <a:endParaRPr sz="4800">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90000"/>
              </a:lnSpc>
              <a:spcBef>
                <a:spcPts val="1000"/>
              </a:spcBef>
              <a:spcAft>
                <a:spcPts val="0"/>
              </a:spcAft>
              <a:buClr>
                <a:schemeClr val="lt1"/>
              </a:buClr>
              <a:buSzPts val="4800"/>
              <a:buNone/>
            </a:pPr>
            <a:endParaRPr sz="4800">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90000"/>
              </a:lnSpc>
              <a:spcBef>
                <a:spcPts val="1000"/>
              </a:spcBef>
              <a:spcAft>
                <a:spcPts val="0"/>
              </a:spcAft>
              <a:buClr>
                <a:schemeClr val="lt1"/>
              </a:buClr>
              <a:buSzPts val="6000"/>
              <a:buNone/>
            </a:pPr>
            <a:endParaRPr sz="6000">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90000"/>
              </a:lnSpc>
              <a:spcBef>
                <a:spcPts val="1000"/>
              </a:spcBef>
              <a:spcAft>
                <a:spcPts val="0"/>
              </a:spcAft>
              <a:buClr>
                <a:schemeClr val="lt1"/>
              </a:buClr>
              <a:buSzPts val="6000"/>
              <a:buNone/>
            </a:pPr>
            <a:r>
              <a:rPr lang="en-US" sz="6000">
                <a:latin typeface="Trebuchet MS" panose="020B0603020202020204"/>
                <a:ea typeface="Trebuchet MS" panose="020B0603020202020204"/>
                <a:cs typeface="Trebuchet MS" panose="020B0603020202020204"/>
                <a:sym typeface="Trebuchet MS" panose="020B0603020202020204"/>
              </a:rPr>
              <a:t>Next Steps</a:t>
            </a:r>
            <a:endParaRPr sz="6000">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90000"/>
              </a:lnSpc>
              <a:spcBef>
                <a:spcPts val="1000"/>
              </a:spcBef>
              <a:spcAft>
                <a:spcPts val="0"/>
              </a:spcAft>
              <a:buClr>
                <a:schemeClr val="lt1"/>
              </a:buClr>
              <a:buSzPts val="6000"/>
              <a:buNone/>
            </a:pPr>
            <a:r>
              <a:rPr sz="6000" dirty="0">
                <a:sym typeface="+mn-ea"/>
              </a:rPr>
              <a:t>P</a:t>
            </a:r>
            <a:r>
              <a:rPr sz="6000" spc="-5" dirty="0">
                <a:sym typeface="+mn-ea"/>
              </a:rPr>
              <a:t>r</a:t>
            </a:r>
            <a:r>
              <a:rPr sz="6000" dirty="0">
                <a:latin typeface="Times New Roman" panose="02020603050405020304"/>
                <a:cs typeface="Times New Roman" panose="02020603050405020304"/>
                <a:sym typeface="+mn-ea"/>
              </a:rPr>
              <a:t>ó</a:t>
            </a:r>
            <a:r>
              <a:rPr sz="6000" spc="-10" dirty="0">
                <a:sym typeface="+mn-ea"/>
              </a:rPr>
              <a:t>x</a:t>
            </a:r>
            <a:r>
              <a:rPr sz="6000" spc="5" dirty="0">
                <a:sym typeface="+mn-ea"/>
              </a:rPr>
              <a:t>i</a:t>
            </a:r>
            <a:r>
              <a:rPr sz="6000" spc="-5" dirty="0">
                <a:sym typeface="+mn-ea"/>
              </a:rPr>
              <a:t>mo</a:t>
            </a:r>
            <a:r>
              <a:rPr sz="6000" dirty="0">
                <a:sym typeface="+mn-ea"/>
              </a:rPr>
              <a:t>s  </a:t>
            </a:r>
            <a:r>
              <a:rPr sz="6000" spc="-5" dirty="0">
                <a:sym typeface="+mn-ea"/>
              </a:rPr>
              <a:t>pasos</a:t>
            </a:r>
            <a:endParaRPr sz="6000"/>
          </a:p>
        </p:txBody>
      </p:sp>
      <p:sp>
        <p:nvSpPr>
          <p:cNvPr id="433" name="Google Shape;433;g15b170f782e_0_46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g15f3d47b889_1_37"/>
          <p:cNvSpPr txBox="1">
            <a:spLocks noGrp="1"/>
          </p:cNvSpPr>
          <p:nvPr>
            <p:ph type="sldNum" idx="12"/>
          </p:nvPr>
        </p:nvSpPr>
        <p:spPr>
          <a:xfrm>
            <a:off x="12232168" y="8494339"/>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31</a:t>
            </a:fld>
            <a:endParaRPr lang="en-US"/>
          </a:p>
        </p:txBody>
      </p:sp>
      <p:sp>
        <p:nvSpPr>
          <p:cNvPr id="440" name="Google Shape;440;g15f3d47b889_1_37"/>
          <p:cNvSpPr txBox="1">
            <a:spLocks noGrp="1"/>
          </p:cNvSpPr>
          <p:nvPr>
            <p:ph type="title"/>
          </p:nvPr>
        </p:nvSpPr>
        <p:spPr>
          <a:xfrm>
            <a:off x="1458790" y="102738"/>
            <a:ext cx="10313700" cy="1280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Trebuchet MS" panose="020B0603020202020204"/>
              <a:buNone/>
            </a:pPr>
            <a:r>
              <a:rPr lang="en-US" sz="4500"/>
              <a:t> </a:t>
            </a:r>
            <a:endParaRPr sz="4500"/>
          </a:p>
          <a:p>
            <a:pPr marL="0" lvl="0" indent="0" algn="ctr" rtl="0">
              <a:lnSpc>
                <a:spcPct val="90000"/>
              </a:lnSpc>
              <a:spcBef>
                <a:spcPts val="0"/>
              </a:spcBef>
              <a:spcAft>
                <a:spcPts val="0"/>
              </a:spcAft>
              <a:buClr>
                <a:schemeClr val="lt1"/>
              </a:buClr>
              <a:buSzPts val="6000"/>
              <a:buFont typeface="Trebuchet MS" panose="020B0603020202020204"/>
              <a:buNone/>
            </a:pPr>
            <a:r>
              <a:rPr sz="4500" spc="-10" dirty="0">
                <a:sym typeface="+mn-ea"/>
              </a:rPr>
              <a:t>Contact</a:t>
            </a:r>
            <a:br>
              <a:rPr sz="4500"/>
            </a:br>
            <a:r>
              <a:rPr lang="" sz="4500" dirty="0">
                <a:sym typeface="+mn-ea"/>
              </a:rPr>
              <a:t>Contact</a:t>
            </a:r>
            <a:r>
              <a:rPr sz="4500" dirty="0">
                <a:sym typeface="+mn-ea"/>
              </a:rPr>
              <a:t>o</a:t>
            </a:r>
            <a:endParaRPr sz="4500"/>
          </a:p>
        </p:txBody>
      </p:sp>
      <p:sp>
        <p:nvSpPr>
          <p:cNvPr id="441" name="Google Shape;441;g15f3d47b889_1_37"/>
          <p:cNvSpPr/>
          <p:nvPr/>
        </p:nvSpPr>
        <p:spPr>
          <a:xfrm>
            <a:off x="1038995" y="1382850"/>
            <a:ext cx="5235600" cy="3530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panose="020B0604020202020204"/>
              <a:buNone/>
            </a:pPr>
            <a:r>
              <a:rPr lang="en-US" sz="2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Aaron Green, MSM, MSW</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2800"/>
              <a:buFont typeface="Arial" panose="020B0604020202020204"/>
              <a:buNone/>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Chief Equity Officer</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2800"/>
              <a:buFont typeface="Arial" panose="020B0604020202020204"/>
              <a:buNone/>
            </a:pPr>
            <a:r>
              <a:rPr lang="en-US" sz="2000" b="0" i="0" u="sng" strike="noStrike" cap="none">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Aaron.green@state.co.us</a:t>
            </a:r>
            <a:endParaRPr sz="2000" b="0" i="0" u="sng"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endParaRPr sz="2000" b="0" i="0" u="sng"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r>
              <a:rPr lang="en-US"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Dana L. Batey, CPC</a:t>
            </a:r>
            <a:endPara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r>
              <a:rPr lang="en-US"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Sr. Health Equity Specialist</a:t>
            </a:r>
            <a:endPara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r>
              <a:rPr lang="en-US" sz="2000" b="0" i="0" u="sng" strike="noStrike" cap="none">
                <a:solidFill>
                  <a:schemeClr val="lt1"/>
                </a:solidFill>
                <a:latin typeface="Trebuchet MS" panose="020B0603020202020204"/>
                <a:ea typeface="Trebuchet MS" panose="020B0603020202020204"/>
                <a:cs typeface="Trebuchet MS" panose="020B0603020202020204"/>
                <a:sym typeface="Trebuchet MS" panose="020B0603020202020204"/>
                <a:hlinkClick r:id="rId4"/>
              </a:rPr>
              <a:t>Dana.Batey@state.co.us</a:t>
            </a:r>
            <a:endParaRPr sz="2000" b="0" i="0" u="sng"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endParaRPr sz="2000" b="0" i="0" u="sng"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endParaRPr sz="2000" b="0" i="0" u="sng"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r>
              <a:rPr lang="en-US" sz="2000" b="0" i="0" u="sng"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https://hcpf.colorado.gov/health-equity</a:t>
            </a:r>
            <a:endParaRPr sz="2000" b="0" i="0" u="sng"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00000"/>
              </a:lnSpc>
              <a:spcBef>
                <a:spcPts val="0"/>
              </a:spcBef>
              <a:spcAft>
                <a:spcPts val="0"/>
              </a:spcAft>
              <a:buClr>
                <a:srgbClr val="000000"/>
              </a:buClr>
              <a:buSzPts val="2800"/>
              <a:buFont typeface="Arial" panose="020B0604020202020204"/>
              <a:buNone/>
            </a:pPr>
            <a:endParaRPr sz="2000" b="0" i="0" u="sng"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00000"/>
              </a:lnSpc>
              <a:spcBef>
                <a:spcPts val="0"/>
              </a:spcBef>
              <a:spcAft>
                <a:spcPts val="0"/>
              </a:spcAft>
              <a:buClr>
                <a:srgbClr val="000000"/>
              </a:buClr>
              <a:buSzPts val="2800"/>
              <a:buFont typeface="Arial" panose="020B0604020202020204"/>
              <a:buNone/>
            </a:pPr>
            <a:endParaRPr sz="2000" b="0" i="0" u="sng"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442" name="Google Shape;442;g15f3d47b889_1_37"/>
          <p:cNvSpPr/>
          <p:nvPr/>
        </p:nvSpPr>
        <p:spPr>
          <a:xfrm>
            <a:off x="6689495" y="1506000"/>
            <a:ext cx="5235600" cy="3530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panose="020B0604020202020204"/>
              <a:buNone/>
            </a:pPr>
            <a:r>
              <a:rPr lang="en-US" sz="2000" b="1" dirty="0">
                <a:solidFill>
                  <a:schemeClr val="lt1"/>
                </a:solidFill>
                <a:latin typeface="Trebuchet MS" panose="020B0603020202020204"/>
                <a:ea typeface="Trebuchet MS" panose="020B0603020202020204"/>
                <a:cs typeface="Trebuchet MS" panose="020B0603020202020204"/>
                <a:sym typeface="Trebuchet MS" panose="020B0603020202020204"/>
              </a:rPr>
              <a:t>Aaron Green, MSM, MSW</a:t>
            </a:r>
            <a:endParaRPr sz="20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2800"/>
              <a:buFont typeface="Arial" panose="020B0604020202020204"/>
              <a:buNone/>
            </a:pPr>
            <a:r>
              <a:rPr lang="" sz="2000" b="0" i="0" u="none" strike="noStrike" cap="none" dirty="0">
                <a:solidFill>
                  <a:schemeClr val="bg1"/>
                </a:solidFill>
                <a:latin typeface="Arial" panose="020B0604020202020204"/>
                <a:ea typeface="Arial" panose="020B0604020202020204"/>
                <a:cs typeface="Arial" panose="020B0604020202020204"/>
                <a:sym typeface="Arial" panose="020B0604020202020204"/>
              </a:rPr>
              <a:t>Director en Jefe de Equidad</a:t>
            </a:r>
            <a:endParaRPr sz="20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Clr>
                <a:srgbClr val="000000"/>
              </a:buClr>
              <a:buSzPts val="2800"/>
              <a:buFont typeface="Arial" panose="020B0604020202020204"/>
              <a:buNone/>
            </a:pPr>
            <a:r>
              <a:rPr lang="en-US" sz="2000" u="sng" dirty="0">
                <a:solidFill>
                  <a:schemeClr val="lt1"/>
                </a:solidFill>
                <a:latin typeface="Trebuchet MS" panose="020B0603020202020204"/>
                <a:ea typeface="Trebuchet MS" panose="020B0603020202020204"/>
                <a:cs typeface="Trebuchet MS" panose="020B0603020202020204"/>
                <a:sym typeface="Trebuchet MS" panose="020B0603020202020204"/>
                <a:hlinkClick r:id="rId3"/>
              </a:rPr>
              <a:t>Aaron.green@state.co.us</a:t>
            </a:r>
            <a:endParaRPr sz="2000" b="0" i="0" u="sng"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endParaRPr sz="2000" b="0" i="0" u="sng"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r>
              <a:rPr lang="en-US" sz="2000" dirty="0">
                <a:solidFill>
                  <a:schemeClr val="lt1"/>
                </a:solidFill>
                <a:latin typeface="Trebuchet MS" panose="020B0603020202020204"/>
                <a:ea typeface="Trebuchet MS" panose="020B0603020202020204"/>
                <a:cs typeface="Trebuchet MS" panose="020B0603020202020204"/>
                <a:sym typeface="Trebuchet MS" panose="020B0603020202020204"/>
              </a:rPr>
              <a:t>Dana L. Batey, CPC</a:t>
            </a:r>
            <a:endParaRPr sz="20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r>
              <a:rPr lang="" sz="20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Especialista Senior en Equidad en Salud</a:t>
            </a:r>
            <a:endParaRPr sz="20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r>
              <a:rPr lang="en-US" sz="2000" u="sng" dirty="0">
                <a:solidFill>
                  <a:schemeClr val="lt1"/>
                </a:solidFill>
                <a:latin typeface="Trebuchet MS" panose="020B0603020202020204"/>
                <a:ea typeface="Trebuchet MS" panose="020B0603020202020204"/>
                <a:cs typeface="Trebuchet MS" panose="020B0603020202020204"/>
                <a:sym typeface="Trebuchet MS" panose="020B0603020202020204"/>
                <a:hlinkClick r:id="rId4"/>
              </a:rPr>
              <a:t>Dana.Batey@state.co.us</a:t>
            </a:r>
            <a:endParaRPr sz="2000" b="0" i="0" u="sng"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endParaRPr sz="2000" b="0" i="0" u="sng"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endParaRPr sz="2000" b="0" i="0" u="sng"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0"/>
              </a:spcBef>
              <a:spcAft>
                <a:spcPts val="0"/>
              </a:spcAft>
              <a:buClr>
                <a:srgbClr val="000000"/>
              </a:buClr>
              <a:buSzPts val="2800"/>
              <a:buFont typeface="Arial" panose="020B0604020202020204"/>
              <a:buNone/>
            </a:pPr>
            <a:r>
              <a:rPr lang="en-US" sz="2000" u="sng" dirty="0">
                <a:solidFill>
                  <a:schemeClr val="lt1"/>
                </a:solidFill>
                <a:latin typeface="Trebuchet MS" panose="020B0603020202020204"/>
                <a:ea typeface="Trebuchet MS" panose="020B0603020202020204"/>
                <a:cs typeface="Trebuchet MS" panose="020B0603020202020204"/>
                <a:sym typeface="Trebuchet MS" panose="020B0603020202020204"/>
              </a:rPr>
              <a:t>https://hcpf.colorado.gov/health-equity</a:t>
            </a:r>
            <a:endParaRPr sz="2000" b="0" i="0" u="sng"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00000"/>
              </a:lnSpc>
              <a:spcBef>
                <a:spcPts val="0"/>
              </a:spcBef>
              <a:spcAft>
                <a:spcPts val="0"/>
              </a:spcAft>
              <a:buClr>
                <a:srgbClr val="000000"/>
              </a:buClr>
              <a:buSzPts val="2800"/>
              <a:buFont typeface="Arial" panose="020B0604020202020204"/>
              <a:buNone/>
            </a:pPr>
            <a:endParaRPr sz="2000" b="0" i="0" u="sng"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00000"/>
              </a:lnSpc>
              <a:spcBef>
                <a:spcPts val="0"/>
              </a:spcBef>
              <a:spcAft>
                <a:spcPts val="0"/>
              </a:spcAft>
              <a:buClr>
                <a:srgbClr val="000000"/>
              </a:buClr>
              <a:buSzPts val="2800"/>
              <a:buFont typeface="Arial" panose="020B0604020202020204"/>
              <a:buNone/>
            </a:pPr>
            <a:endParaRPr sz="2000" b="0" i="0" u="sng"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g2fecc1e33d0_3_77"/>
          <p:cNvSpPr txBox="1">
            <a:spLocks noGrp="1"/>
          </p:cNvSpPr>
          <p:nvPr>
            <p:ph type="title"/>
          </p:nvPr>
        </p:nvSpPr>
        <p:spPr>
          <a:xfrm>
            <a:off x="693367" y="43797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500"/>
              <a:t>What We Do</a:t>
            </a:r>
            <a:endParaRPr sz="3500"/>
          </a:p>
        </p:txBody>
      </p:sp>
      <p:sp>
        <p:nvSpPr>
          <p:cNvPr id="280" name="Google Shape;280;g2fecc1e33d0_3_77"/>
          <p:cNvSpPr txBox="1">
            <a:spLocks noGrp="1"/>
          </p:cNvSpPr>
          <p:nvPr>
            <p:ph type="body" idx="1"/>
          </p:nvPr>
        </p:nvSpPr>
        <p:spPr>
          <a:xfrm>
            <a:off x="838200" y="1640725"/>
            <a:ext cx="5213100" cy="4417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2400" dirty="0"/>
              <a:t>The Department of Health Care Policy and Financing administers Health First Colorado (Colorado’s Medicaid program), Child Health Plan </a:t>
            </a:r>
            <a:r>
              <a:rPr lang="en-US" sz="2400" i="1" dirty="0"/>
              <a:t>Plus </a:t>
            </a:r>
            <a:r>
              <a:rPr lang="en-US" sz="2400" dirty="0"/>
              <a:t>(CHP+) and other health care programs for Coloradans who qualify. </a:t>
            </a:r>
            <a:endParaRPr sz="2400" b="1" dirty="0"/>
          </a:p>
          <a:p>
            <a:pPr marL="0" marR="0" lvl="0" indent="0" algn="l" rtl="0">
              <a:lnSpc>
                <a:spcPct val="90000"/>
              </a:lnSpc>
              <a:spcBef>
                <a:spcPts val="0"/>
              </a:spcBef>
              <a:spcAft>
                <a:spcPts val="0"/>
              </a:spcAft>
              <a:buClr>
                <a:schemeClr val="lt1"/>
              </a:buClr>
              <a:buSzPts val="3600"/>
              <a:buFont typeface="Trebuchet MS" panose="020B0603020202020204"/>
              <a:buNone/>
            </a:pPr>
            <a:endParaRPr sz="2800" b="0" i="0" u="none" strike="noStrike" dirty="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281" name="Google Shape;281;g2fecc1e33d0_3_77"/>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4</a:t>
            </a:fld>
            <a:endParaRPr lang="en-US"/>
          </a:p>
        </p:txBody>
      </p:sp>
      <p:sp>
        <p:nvSpPr>
          <p:cNvPr id="282" name="Google Shape;282;g2fecc1e33d0_3_77"/>
          <p:cNvSpPr txBox="1">
            <a:spLocks noGrp="1"/>
          </p:cNvSpPr>
          <p:nvPr>
            <p:ph type="body" idx="1"/>
          </p:nvPr>
        </p:nvSpPr>
        <p:spPr>
          <a:xfrm>
            <a:off x="6183925" y="1545925"/>
            <a:ext cx="5700900" cy="451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2300" dirty="0"/>
              <a:t>El </a:t>
            </a:r>
            <a:r>
              <a:rPr lang="en-US" sz="2300" dirty="0" err="1"/>
              <a:t>Departamento</a:t>
            </a:r>
            <a:r>
              <a:rPr lang="en-US" sz="2300" dirty="0"/>
              <a:t> de </a:t>
            </a:r>
            <a:r>
              <a:rPr lang="en-US" sz="2300" dirty="0" err="1"/>
              <a:t>Financiación</a:t>
            </a:r>
            <a:r>
              <a:rPr lang="en-US" sz="2300" dirty="0"/>
              <a:t> y </a:t>
            </a:r>
            <a:r>
              <a:rPr lang="en-US" sz="2300" dirty="0" err="1"/>
              <a:t>Políticas</a:t>
            </a:r>
            <a:r>
              <a:rPr lang="en-US" sz="2300" dirty="0"/>
              <a:t> de </a:t>
            </a:r>
            <a:r>
              <a:rPr lang="en-US" sz="2300" dirty="0" err="1"/>
              <a:t>Atención</a:t>
            </a:r>
            <a:r>
              <a:rPr lang="en-US" sz="2300" dirty="0"/>
              <a:t> </a:t>
            </a:r>
            <a:r>
              <a:rPr lang="en-US" sz="2300" dirty="0" err="1"/>
              <a:t>médica</a:t>
            </a:r>
            <a:r>
              <a:rPr lang="en-US" sz="2300" dirty="0"/>
              <a:t> (</a:t>
            </a:r>
            <a:r>
              <a:rPr lang="en-US" sz="2300" i="1" dirty="0"/>
              <a:t>Department of Health Care Policy &amp; Financing</a:t>
            </a:r>
            <a:r>
              <a:rPr lang="en-US" sz="2300" dirty="0"/>
              <a:t>) </a:t>
            </a:r>
            <a:r>
              <a:rPr lang="en-US" sz="2300" dirty="0" err="1"/>
              <a:t>administra</a:t>
            </a:r>
            <a:r>
              <a:rPr lang="en-US" sz="2300" dirty="0"/>
              <a:t> Health First Colorado (</a:t>
            </a:r>
            <a:r>
              <a:rPr lang="en-US" sz="2300" dirty="0" err="1"/>
              <a:t>el</a:t>
            </a:r>
            <a:r>
              <a:rPr lang="en-US" sz="2300" dirty="0"/>
              <a:t> </a:t>
            </a:r>
            <a:r>
              <a:rPr lang="en-US" sz="2300" dirty="0" err="1"/>
              <a:t>programa</a:t>
            </a:r>
            <a:r>
              <a:rPr lang="en-US" sz="2300" dirty="0"/>
              <a:t> de Medicaid de Colorado), </a:t>
            </a:r>
            <a:r>
              <a:rPr lang="en-US" sz="2300" i="1" dirty="0"/>
              <a:t>Child Health Plan Plus (CHP</a:t>
            </a:r>
            <a:r>
              <a:rPr lang="en-US" sz="2300" dirty="0"/>
              <a:t>+) y </a:t>
            </a:r>
            <a:r>
              <a:rPr lang="en-US" sz="2300" dirty="0" err="1"/>
              <a:t>otros</a:t>
            </a:r>
            <a:r>
              <a:rPr lang="en-US" sz="2300" dirty="0"/>
              <a:t> </a:t>
            </a:r>
            <a:r>
              <a:rPr lang="en-US" sz="2300" dirty="0" err="1"/>
              <a:t>programas</a:t>
            </a:r>
            <a:r>
              <a:rPr lang="en-US" sz="2300" dirty="0"/>
              <a:t> de a</a:t>
            </a:r>
            <a:r>
              <a:rPr lang="" altLang="en-US" sz="2300" dirty="0"/>
              <a:t>tención médica</a:t>
            </a:r>
            <a:r>
              <a:rPr lang="en-US" sz="2300" dirty="0"/>
              <a:t> para los </a:t>
            </a:r>
            <a:r>
              <a:rPr lang="en-US" sz="2300" dirty="0" err="1"/>
              <a:t>residentes</a:t>
            </a:r>
            <a:r>
              <a:rPr lang="en-US" sz="2300" dirty="0"/>
              <a:t> de Colorado que </a:t>
            </a:r>
            <a:r>
              <a:rPr lang="en-US" sz="2300" dirty="0" err="1"/>
              <a:t>reúnan</a:t>
            </a:r>
            <a:r>
              <a:rPr lang="en-US" sz="2300" dirty="0"/>
              <a:t> las </a:t>
            </a:r>
            <a:r>
              <a:rPr lang="en-US" sz="2300" dirty="0" err="1"/>
              <a:t>condiciones</a:t>
            </a:r>
            <a:r>
              <a:rPr lang="en-US" sz="2300" dirty="0"/>
              <a:t>. </a:t>
            </a:r>
            <a:endParaRPr sz="2600" dirty="0"/>
          </a:p>
        </p:txBody>
      </p:sp>
      <p:sp>
        <p:nvSpPr>
          <p:cNvPr id="283" name="Google Shape;283;g2fecc1e33d0_3_77"/>
          <p:cNvSpPr txBox="1">
            <a:spLocks noGrp="1"/>
          </p:cNvSpPr>
          <p:nvPr>
            <p:ph type="title"/>
          </p:nvPr>
        </p:nvSpPr>
        <p:spPr>
          <a:xfrm>
            <a:off x="6183925" y="43797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500"/>
              <a:t>Qué hacemos</a:t>
            </a:r>
            <a:endParaRPr sz="35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g280e6828fe8_0_14"/>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4500" dirty="0"/>
              <a:t>Ground Rules</a:t>
            </a:r>
            <a:endParaRPr sz="4500" dirty="0"/>
          </a:p>
          <a:p>
            <a:pPr marL="0" lvl="0" indent="0" algn="ctr" rtl="0">
              <a:lnSpc>
                <a:spcPct val="90000"/>
              </a:lnSpc>
              <a:spcBef>
                <a:spcPts val="0"/>
              </a:spcBef>
              <a:spcAft>
                <a:spcPts val="0"/>
              </a:spcAft>
              <a:buSzPts val="6000"/>
              <a:buNone/>
            </a:pPr>
            <a:r>
              <a:rPr sz="4500" spc="-5" dirty="0" err="1">
                <a:sym typeface="+mn-ea"/>
              </a:rPr>
              <a:t>Reglas</a:t>
            </a:r>
            <a:r>
              <a:rPr sz="4500" spc="-5" dirty="0">
                <a:sym typeface="+mn-ea"/>
              </a:rPr>
              <a:t> </a:t>
            </a:r>
            <a:r>
              <a:rPr sz="4500" dirty="0">
                <a:sym typeface="+mn-ea"/>
              </a:rPr>
              <a:t> </a:t>
            </a:r>
            <a:r>
              <a:rPr lang="en-US" sz="4500" spc="-5" dirty="0" err="1">
                <a:sym typeface="+mn-ea"/>
              </a:rPr>
              <a:t>b</a:t>
            </a:r>
            <a:r>
              <a:rPr sz="4500" spc="-5" dirty="0" err="1">
                <a:sym typeface="+mn-ea"/>
              </a:rPr>
              <a:t>ásicas</a:t>
            </a:r>
            <a:endParaRPr sz="4500" dirty="0"/>
          </a:p>
        </p:txBody>
      </p:sp>
      <p:sp>
        <p:nvSpPr>
          <p:cNvPr id="290" name="Google Shape;290;g280e6828fe8_0_14"/>
          <p:cNvSpPr txBox="1">
            <a:spLocks noGrp="1"/>
          </p:cNvSpPr>
          <p:nvPr>
            <p:ph type="body" idx="1"/>
          </p:nvPr>
        </p:nvSpPr>
        <p:spPr>
          <a:xfrm>
            <a:off x="838200" y="1276900"/>
            <a:ext cx="5189400" cy="4533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endParaRPr sz="2000"/>
          </a:p>
          <a:p>
            <a:pPr marL="0" lvl="0" indent="0" algn="l" rtl="0">
              <a:lnSpc>
                <a:spcPct val="90000"/>
              </a:lnSpc>
              <a:spcBef>
                <a:spcPts val="1000"/>
              </a:spcBef>
              <a:spcAft>
                <a:spcPts val="0"/>
              </a:spcAft>
              <a:buSzPts val="3600"/>
              <a:buNone/>
            </a:pPr>
            <a:r>
              <a:rPr lang="en-US" sz="2000"/>
              <a:t>Reminder this meeting will be recorded</a:t>
            </a:r>
            <a:endParaRPr sz="2000"/>
          </a:p>
          <a:p>
            <a:pPr marL="0" lvl="0" indent="0" algn="l" rtl="0">
              <a:lnSpc>
                <a:spcPct val="90000"/>
              </a:lnSpc>
              <a:spcBef>
                <a:spcPts val="1000"/>
              </a:spcBef>
              <a:spcAft>
                <a:spcPts val="0"/>
              </a:spcAft>
              <a:buSzPts val="3600"/>
              <a:buNone/>
            </a:pPr>
            <a:endParaRPr sz="2000"/>
          </a:p>
          <a:p>
            <a:pPr marL="0" lvl="0" indent="0" algn="l" rtl="0">
              <a:lnSpc>
                <a:spcPct val="90000"/>
              </a:lnSpc>
              <a:spcBef>
                <a:spcPts val="1000"/>
              </a:spcBef>
              <a:spcAft>
                <a:spcPts val="0"/>
              </a:spcAft>
              <a:buSzPts val="3600"/>
              <a:buNone/>
            </a:pPr>
            <a:r>
              <a:rPr lang="en-US" sz="2000"/>
              <a:t>Please </a:t>
            </a:r>
            <a:r>
              <a:rPr lang="en-US" sz="2000" b="1" u="sng"/>
              <a:t>do not</a:t>
            </a:r>
            <a:r>
              <a:rPr lang="en-US" sz="2000"/>
              <a:t> share any PHI information verbally or through chat.</a:t>
            </a:r>
            <a:endParaRPr sz="2000"/>
          </a:p>
          <a:p>
            <a:pPr marL="0" lvl="0" indent="0" algn="l" rtl="0">
              <a:lnSpc>
                <a:spcPct val="90000"/>
              </a:lnSpc>
              <a:spcBef>
                <a:spcPts val="1000"/>
              </a:spcBef>
              <a:spcAft>
                <a:spcPts val="0"/>
              </a:spcAft>
              <a:buSzPts val="3600"/>
              <a:buNone/>
            </a:pPr>
            <a:r>
              <a:rPr lang="en-US" sz="2000"/>
              <a:t>Information included in chat may be part of the record that is open to anyone who request meeting information.</a:t>
            </a:r>
            <a:endParaRPr sz="2000"/>
          </a:p>
          <a:p>
            <a:pPr marL="0" lvl="0" indent="0" algn="l" rtl="0">
              <a:lnSpc>
                <a:spcPct val="90000"/>
              </a:lnSpc>
              <a:spcBef>
                <a:spcPts val="1000"/>
              </a:spcBef>
              <a:spcAft>
                <a:spcPts val="0"/>
              </a:spcAft>
              <a:buSzPts val="3600"/>
              <a:buNone/>
            </a:pPr>
            <a:endParaRPr sz="2000"/>
          </a:p>
          <a:p>
            <a:pPr marL="0" lvl="0" indent="0" algn="l" rtl="0">
              <a:lnSpc>
                <a:spcPct val="90000"/>
              </a:lnSpc>
              <a:spcBef>
                <a:spcPts val="1000"/>
              </a:spcBef>
              <a:spcAft>
                <a:spcPts val="0"/>
              </a:spcAft>
              <a:buSzPts val="3600"/>
              <a:buNone/>
            </a:pPr>
            <a:r>
              <a:rPr lang="en-US" sz="2000"/>
              <a:t>As a reminder, you do no have to identify yourself when asking a question. You have the right to remain anonymous.</a:t>
            </a:r>
            <a:endParaRPr sz="2000"/>
          </a:p>
          <a:p>
            <a:pPr marL="0" lvl="0" indent="0" algn="l" rtl="0">
              <a:lnSpc>
                <a:spcPct val="90000"/>
              </a:lnSpc>
              <a:spcBef>
                <a:spcPts val="1000"/>
              </a:spcBef>
              <a:spcAft>
                <a:spcPts val="0"/>
              </a:spcAft>
              <a:buSzPts val="3600"/>
              <a:buNone/>
            </a:pPr>
            <a:endParaRPr sz="2000"/>
          </a:p>
        </p:txBody>
      </p:sp>
      <p:sp>
        <p:nvSpPr>
          <p:cNvPr id="291" name="Google Shape;291;g280e6828fe8_0_1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5</a:t>
            </a:fld>
            <a:endParaRPr lang="en-US"/>
          </a:p>
        </p:txBody>
      </p:sp>
      <p:sp>
        <p:nvSpPr>
          <p:cNvPr id="292" name="Google Shape;292;g280e6828fe8_0_14"/>
          <p:cNvSpPr txBox="1">
            <a:spLocks noGrp="1"/>
          </p:cNvSpPr>
          <p:nvPr>
            <p:ph type="body" idx="1"/>
          </p:nvPr>
        </p:nvSpPr>
        <p:spPr>
          <a:xfrm>
            <a:off x="6356475" y="1617563"/>
            <a:ext cx="5189400" cy="4533600"/>
          </a:xfrm>
          <a:prstGeom prst="rect">
            <a:avLst/>
          </a:prstGeom>
          <a:noFill/>
          <a:ln>
            <a:noFill/>
          </a:ln>
        </p:spPr>
        <p:txBody>
          <a:bodyPr spcFirstLastPara="1" wrap="square" lIns="91425" tIns="45700" rIns="91425" bIns="45700" anchor="t" anchorCtr="0">
            <a:noAutofit/>
          </a:bodyPr>
          <a:lstStyle/>
          <a:p>
            <a:pPr marL="0" indent="0">
              <a:lnSpc>
                <a:spcPct val="100000"/>
              </a:lnSpc>
              <a:spcBef>
                <a:spcPts val="105"/>
              </a:spcBef>
              <a:buNone/>
            </a:pPr>
            <a:r>
              <a:rPr lang="" sz="2000" spc="-5" dirty="0">
                <a:solidFill>
                  <a:srgbClr val="FFFFFF"/>
                </a:solidFill>
                <a:sym typeface="+mn-ea"/>
              </a:rPr>
              <a:t>R</a:t>
            </a:r>
            <a:r>
              <a:rPr sz="2000" spc="-5" dirty="0">
                <a:solidFill>
                  <a:srgbClr val="FFFFFF"/>
                </a:solidFill>
                <a:sym typeface="+mn-ea"/>
              </a:rPr>
              <a:t>ecordatorio</a:t>
            </a:r>
            <a:r>
              <a:rPr sz="2000" spc="-15" dirty="0">
                <a:solidFill>
                  <a:srgbClr val="FFFFFF"/>
                </a:solidFill>
                <a:sym typeface="+mn-ea"/>
              </a:rPr>
              <a:t> </a:t>
            </a:r>
            <a:r>
              <a:rPr sz="2000" dirty="0">
                <a:solidFill>
                  <a:srgbClr val="FFFFFF"/>
                </a:solidFill>
                <a:sym typeface="+mn-ea"/>
              </a:rPr>
              <a:t>de </a:t>
            </a:r>
            <a:r>
              <a:rPr sz="2000" spc="-5" dirty="0">
                <a:solidFill>
                  <a:srgbClr val="FFFFFF"/>
                </a:solidFill>
                <a:sym typeface="+mn-ea"/>
              </a:rPr>
              <a:t>que</a:t>
            </a:r>
            <a:r>
              <a:rPr sz="2000" dirty="0">
                <a:solidFill>
                  <a:srgbClr val="FFFFFF"/>
                </a:solidFill>
                <a:sym typeface="+mn-ea"/>
              </a:rPr>
              <a:t> </a:t>
            </a:r>
            <a:r>
              <a:rPr sz="2000" spc="-5" dirty="0">
                <a:solidFill>
                  <a:srgbClr val="FFFFFF"/>
                </a:solidFill>
                <a:sym typeface="+mn-ea"/>
              </a:rPr>
              <a:t>esta</a:t>
            </a:r>
            <a:r>
              <a:rPr sz="2000" spc="5" dirty="0">
                <a:solidFill>
                  <a:srgbClr val="FFFFFF"/>
                </a:solidFill>
                <a:sym typeface="+mn-ea"/>
              </a:rPr>
              <a:t> </a:t>
            </a:r>
            <a:r>
              <a:rPr sz="2000" spc="-5" dirty="0">
                <a:solidFill>
                  <a:srgbClr val="FFFFFF"/>
                </a:solidFill>
                <a:sym typeface="+mn-ea"/>
              </a:rPr>
              <a:t>reunión</a:t>
            </a:r>
            <a:r>
              <a:rPr sz="2000" spc="10" dirty="0">
                <a:solidFill>
                  <a:srgbClr val="FFFFFF"/>
                </a:solidFill>
                <a:sym typeface="+mn-ea"/>
              </a:rPr>
              <a:t> </a:t>
            </a:r>
            <a:r>
              <a:rPr sz="2000" spc="-5" dirty="0">
                <a:solidFill>
                  <a:srgbClr val="FFFFFF"/>
                </a:solidFill>
                <a:sym typeface="+mn-ea"/>
              </a:rPr>
              <a:t>ser</a:t>
            </a:r>
            <a:r>
              <a:rPr lang="" sz="2000" spc="-5" dirty="0">
                <a:solidFill>
                  <a:srgbClr val="FFFFFF"/>
                </a:solidFill>
                <a:sym typeface="+mn-ea"/>
              </a:rPr>
              <a:t>á</a:t>
            </a:r>
            <a:r>
              <a:rPr sz="2000" dirty="0">
                <a:solidFill>
                  <a:srgbClr val="FFFFFF"/>
                </a:solidFill>
                <a:sym typeface="+mn-ea"/>
              </a:rPr>
              <a:t> </a:t>
            </a:r>
            <a:r>
              <a:rPr sz="2000" spc="-5" dirty="0">
                <a:solidFill>
                  <a:srgbClr val="FFFFFF"/>
                </a:solidFill>
                <a:sym typeface="+mn-ea"/>
              </a:rPr>
              <a:t>grabad</a:t>
            </a:r>
            <a:r>
              <a:rPr lang="" sz="2000" spc="-5" dirty="0">
                <a:solidFill>
                  <a:srgbClr val="FFFFFF"/>
                </a:solidFill>
                <a:sym typeface="+mn-ea"/>
              </a:rPr>
              <a:t>a</a:t>
            </a:r>
            <a:endParaRPr sz="2000">
              <a:latin typeface="Trebuchet MS" panose="020B0603020202020204"/>
              <a:cs typeface="Trebuchet MS" panose="020B0603020202020204"/>
            </a:endParaRPr>
          </a:p>
          <a:p>
            <a:pPr marL="0" indent="0">
              <a:lnSpc>
                <a:spcPct val="100000"/>
              </a:lnSpc>
              <a:buNone/>
            </a:pPr>
            <a:r>
              <a:rPr sz="2000" dirty="0">
                <a:solidFill>
                  <a:srgbClr val="FFFFFF"/>
                </a:solidFill>
                <a:sym typeface="+mn-ea"/>
              </a:rPr>
              <a:t>Por favor, </a:t>
            </a:r>
            <a:r>
              <a:rPr sz="2000" b="1" u="heavy" dirty="0">
                <a:solidFill>
                  <a:srgbClr val="FFFFFF"/>
                </a:solidFill>
                <a:uFill>
                  <a:solidFill>
                    <a:srgbClr val="FFFFFF"/>
                  </a:solidFill>
                </a:uFill>
                <a:sym typeface="+mn-ea"/>
              </a:rPr>
              <a:t>no</a:t>
            </a:r>
            <a:r>
              <a:rPr sz="2000" b="1" dirty="0">
                <a:solidFill>
                  <a:srgbClr val="FFFFFF"/>
                </a:solidFill>
                <a:sym typeface="+mn-ea"/>
              </a:rPr>
              <a:t> </a:t>
            </a:r>
            <a:r>
              <a:rPr sz="2000" spc="-5" dirty="0">
                <a:solidFill>
                  <a:srgbClr val="FFFFFF"/>
                </a:solidFill>
                <a:sym typeface="+mn-ea"/>
              </a:rPr>
              <a:t>comparta ninguna </a:t>
            </a:r>
            <a:r>
              <a:rPr sz="2000" dirty="0">
                <a:solidFill>
                  <a:srgbClr val="FFFFFF"/>
                </a:solidFill>
                <a:sym typeface="+mn-ea"/>
              </a:rPr>
              <a:t> </a:t>
            </a:r>
            <a:r>
              <a:rPr sz="2000" spc="-5" dirty="0">
                <a:solidFill>
                  <a:srgbClr val="FFFFFF"/>
                </a:solidFill>
                <a:sym typeface="+mn-ea"/>
              </a:rPr>
              <a:t>información </a:t>
            </a:r>
            <a:r>
              <a:rPr sz="2000" dirty="0">
                <a:solidFill>
                  <a:srgbClr val="FFFFFF"/>
                </a:solidFill>
                <a:sym typeface="+mn-ea"/>
              </a:rPr>
              <a:t>de </a:t>
            </a:r>
            <a:r>
              <a:rPr sz="2000" spc="-5" dirty="0">
                <a:solidFill>
                  <a:srgbClr val="FFFFFF"/>
                </a:solidFill>
                <a:sym typeface="+mn-ea"/>
              </a:rPr>
              <a:t>PHI </a:t>
            </a:r>
            <a:r>
              <a:rPr lang="" sz="2000" spc="-5" dirty="0">
                <a:solidFill>
                  <a:srgbClr val="FFFFFF"/>
                </a:solidFill>
                <a:sym typeface="+mn-ea"/>
              </a:rPr>
              <a:t>(Información médica protegida) </a:t>
            </a:r>
            <a:r>
              <a:rPr sz="2000" spc="-5" dirty="0">
                <a:solidFill>
                  <a:srgbClr val="FFFFFF"/>
                </a:solidFill>
                <a:sym typeface="+mn-ea"/>
              </a:rPr>
              <a:t>verbalmente </a:t>
            </a:r>
            <a:r>
              <a:rPr sz="2000" dirty="0">
                <a:solidFill>
                  <a:srgbClr val="FFFFFF"/>
                </a:solidFill>
                <a:sym typeface="+mn-ea"/>
              </a:rPr>
              <a:t>o a </a:t>
            </a:r>
            <a:r>
              <a:rPr sz="2000" spc="-590" dirty="0">
                <a:solidFill>
                  <a:srgbClr val="FFFFFF"/>
                </a:solidFill>
                <a:sym typeface="+mn-ea"/>
              </a:rPr>
              <a:t> </a:t>
            </a:r>
            <a:r>
              <a:rPr sz="2000" spc="-5" dirty="0">
                <a:solidFill>
                  <a:srgbClr val="FFFFFF"/>
                </a:solidFill>
                <a:sym typeface="+mn-ea"/>
              </a:rPr>
              <a:t>través</a:t>
            </a:r>
            <a:r>
              <a:rPr sz="2000" spc="-20" dirty="0">
                <a:solidFill>
                  <a:srgbClr val="FFFFFF"/>
                </a:solidFill>
                <a:sym typeface="+mn-ea"/>
              </a:rPr>
              <a:t> </a:t>
            </a:r>
            <a:r>
              <a:rPr sz="2000" spc="-5" dirty="0">
                <a:solidFill>
                  <a:srgbClr val="FFFFFF"/>
                </a:solidFill>
                <a:sym typeface="+mn-ea"/>
              </a:rPr>
              <a:t>del</a:t>
            </a:r>
            <a:r>
              <a:rPr sz="2000" spc="5" dirty="0">
                <a:solidFill>
                  <a:srgbClr val="FFFFFF"/>
                </a:solidFill>
                <a:sym typeface="+mn-ea"/>
              </a:rPr>
              <a:t> </a:t>
            </a:r>
            <a:r>
              <a:rPr sz="2000" spc="-5" dirty="0">
                <a:solidFill>
                  <a:srgbClr val="FFFFFF"/>
                </a:solidFill>
                <a:sym typeface="+mn-ea"/>
              </a:rPr>
              <a:t>chat.</a:t>
            </a:r>
          </a:p>
          <a:p>
            <a:pPr marL="0" indent="0">
              <a:lnSpc>
                <a:spcPct val="100000"/>
              </a:lnSpc>
              <a:buNone/>
            </a:pPr>
            <a:r>
              <a:rPr sz="2000" dirty="0">
                <a:solidFill>
                  <a:srgbClr val="FFFFFF"/>
                </a:solidFill>
                <a:sym typeface="+mn-ea"/>
              </a:rPr>
              <a:t>La </a:t>
            </a:r>
            <a:r>
              <a:rPr sz="2000" spc="-5" dirty="0">
                <a:solidFill>
                  <a:srgbClr val="FFFFFF"/>
                </a:solidFill>
                <a:sym typeface="+mn-ea"/>
              </a:rPr>
              <a:t>información incluida </a:t>
            </a:r>
            <a:r>
              <a:rPr sz="2000" dirty="0">
                <a:solidFill>
                  <a:srgbClr val="FFFFFF"/>
                </a:solidFill>
                <a:sym typeface="+mn-ea"/>
              </a:rPr>
              <a:t>en </a:t>
            </a:r>
            <a:r>
              <a:rPr sz="2000" spc="-5" dirty="0">
                <a:solidFill>
                  <a:srgbClr val="FFFFFF"/>
                </a:solidFill>
                <a:sym typeface="+mn-ea"/>
              </a:rPr>
              <a:t>el </a:t>
            </a:r>
            <a:r>
              <a:rPr sz="2000" dirty="0">
                <a:solidFill>
                  <a:srgbClr val="FFFFFF"/>
                </a:solidFill>
                <a:sym typeface="+mn-ea"/>
              </a:rPr>
              <a:t>chat </a:t>
            </a:r>
            <a:r>
              <a:rPr sz="2000" spc="-5" dirty="0">
                <a:solidFill>
                  <a:srgbClr val="FFFFFF"/>
                </a:solidFill>
                <a:sym typeface="+mn-ea"/>
              </a:rPr>
              <a:t>puede </a:t>
            </a:r>
            <a:r>
              <a:rPr sz="2000" dirty="0">
                <a:solidFill>
                  <a:srgbClr val="FFFFFF"/>
                </a:solidFill>
                <a:sym typeface="+mn-ea"/>
              </a:rPr>
              <a:t> ser parte </a:t>
            </a:r>
            <a:r>
              <a:rPr sz="2000" spc="-5" dirty="0">
                <a:solidFill>
                  <a:srgbClr val="FFFFFF"/>
                </a:solidFill>
                <a:sym typeface="+mn-ea"/>
              </a:rPr>
              <a:t>del registro que está abierto </a:t>
            </a:r>
            <a:r>
              <a:rPr sz="2000" dirty="0">
                <a:solidFill>
                  <a:srgbClr val="FFFFFF"/>
                </a:solidFill>
                <a:sym typeface="+mn-ea"/>
              </a:rPr>
              <a:t>a </a:t>
            </a:r>
            <a:r>
              <a:rPr sz="2000" spc="5" dirty="0">
                <a:solidFill>
                  <a:srgbClr val="FFFFFF"/>
                </a:solidFill>
                <a:sym typeface="+mn-ea"/>
              </a:rPr>
              <a:t> </a:t>
            </a:r>
            <a:r>
              <a:rPr sz="2000" spc="-5" dirty="0">
                <a:solidFill>
                  <a:srgbClr val="FFFFFF"/>
                </a:solidFill>
                <a:sym typeface="+mn-ea"/>
              </a:rPr>
              <a:t>cualquier</a:t>
            </a:r>
            <a:r>
              <a:rPr sz="2000" spc="-10" dirty="0">
                <a:solidFill>
                  <a:srgbClr val="FFFFFF"/>
                </a:solidFill>
                <a:sym typeface="+mn-ea"/>
              </a:rPr>
              <a:t> </a:t>
            </a:r>
            <a:r>
              <a:rPr sz="2000" spc="-5" dirty="0">
                <a:solidFill>
                  <a:srgbClr val="FFFFFF"/>
                </a:solidFill>
                <a:sym typeface="+mn-ea"/>
              </a:rPr>
              <a:t>persona</a:t>
            </a:r>
            <a:r>
              <a:rPr sz="2000" spc="10" dirty="0">
                <a:solidFill>
                  <a:srgbClr val="FFFFFF"/>
                </a:solidFill>
                <a:sym typeface="+mn-ea"/>
              </a:rPr>
              <a:t> </a:t>
            </a:r>
            <a:r>
              <a:rPr sz="2000" spc="-5" dirty="0">
                <a:solidFill>
                  <a:srgbClr val="FFFFFF"/>
                </a:solidFill>
                <a:sym typeface="+mn-ea"/>
              </a:rPr>
              <a:t>que</a:t>
            </a:r>
            <a:r>
              <a:rPr sz="2000" spc="5" dirty="0">
                <a:solidFill>
                  <a:srgbClr val="FFFFFF"/>
                </a:solidFill>
                <a:sym typeface="+mn-ea"/>
              </a:rPr>
              <a:t> </a:t>
            </a:r>
            <a:r>
              <a:rPr sz="2000" spc="-5" dirty="0">
                <a:solidFill>
                  <a:srgbClr val="FFFFFF"/>
                </a:solidFill>
                <a:sym typeface="+mn-ea"/>
              </a:rPr>
              <a:t>solicite</a:t>
            </a:r>
            <a:r>
              <a:rPr sz="2000" spc="-15" dirty="0">
                <a:solidFill>
                  <a:srgbClr val="FFFFFF"/>
                </a:solidFill>
                <a:sym typeface="+mn-ea"/>
              </a:rPr>
              <a:t> </a:t>
            </a:r>
            <a:r>
              <a:rPr sz="2000" spc="-5" dirty="0">
                <a:solidFill>
                  <a:srgbClr val="FFFFFF"/>
                </a:solidFill>
                <a:sym typeface="+mn-ea"/>
              </a:rPr>
              <a:t>información </a:t>
            </a:r>
            <a:r>
              <a:rPr sz="2000" spc="-585" dirty="0">
                <a:solidFill>
                  <a:srgbClr val="FFFFFF"/>
                </a:solidFill>
                <a:sym typeface="+mn-ea"/>
              </a:rPr>
              <a:t> </a:t>
            </a:r>
            <a:r>
              <a:rPr sz="2000" dirty="0">
                <a:solidFill>
                  <a:srgbClr val="FFFFFF"/>
                </a:solidFill>
                <a:sym typeface="+mn-ea"/>
              </a:rPr>
              <a:t>de</a:t>
            </a:r>
            <a:r>
              <a:rPr sz="2000" spc="-10" dirty="0">
                <a:solidFill>
                  <a:srgbClr val="FFFFFF"/>
                </a:solidFill>
                <a:sym typeface="+mn-ea"/>
              </a:rPr>
              <a:t> </a:t>
            </a:r>
            <a:r>
              <a:rPr sz="2000" spc="-5" dirty="0">
                <a:solidFill>
                  <a:srgbClr val="FFFFFF"/>
                </a:solidFill>
                <a:sym typeface="+mn-ea"/>
              </a:rPr>
              <a:t>la</a:t>
            </a:r>
            <a:r>
              <a:rPr sz="2000" dirty="0">
                <a:solidFill>
                  <a:srgbClr val="FFFFFF"/>
                </a:solidFill>
                <a:sym typeface="+mn-ea"/>
              </a:rPr>
              <a:t> </a:t>
            </a:r>
            <a:r>
              <a:rPr sz="2000" spc="-5" dirty="0">
                <a:solidFill>
                  <a:srgbClr val="FFFFFF"/>
                </a:solidFill>
                <a:sym typeface="+mn-ea"/>
              </a:rPr>
              <a:t>reunión.</a:t>
            </a:r>
            <a:endParaRPr sz="2000">
              <a:latin typeface="Trebuchet MS" panose="020B0603020202020204"/>
              <a:cs typeface="Trebuchet MS" panose="020B0603020202020204"/>
            </a:endParaRPr>
          </a:p>
          <a:p>
            <a:pPr marL="0" indent="0">
              <a:lnSpc>
                <a:spcPct val="100000"/>
              </a:lnSpc>
              <a:buNone/>
            </a:pPr>
            <a:r>
              <a:rPr sz="2000" dirty="0">
                <a:solidFill>
                  <a:srgbClr val="FFFFFF"/>
                </a:solidFill>
                <a:sym typeface="+mn-ea"/>
              </a:rPr>
              <a:t>Como </a:t>
            </a:r>
            <a:r>
              <a:rPr sz="2000" spc="-5" dirty="0">
                <a:solidFill>
                  <a:srgbClr val="FFFFFF"/>
                </a:solidFill>
                <a:sym typeface="+mn-ea"/>
              </a:rPr>
              <a:t>recordatorio, </a:t>
            </a:r>
            <a:r>
              <a:rPr sz="2000" dirty="0">
                <a:solidFill>
                  <a:srgbClr val="FFFFFF"/>
                </a:solidFill>
                <a:sym typeface="+mn-ea"/>
              </a:rPr>
              <a:t>no </a:t>
            </a:r>
            <a:r>
              <a:rPr sz="2000" spc="-5" dirty="0">
                <a:solidFill>
                  <a:srgbClr val="FFFFFF"/>
                </a:solidFill>
                <a:sym typeface="+mn-ea"/>
              </a:rPr>
              <a:t>tiene que </a:t>
            </a:r>
            <a:r>
              <a:rPr sz="2000" dirty="0">
                <a:solidFill>
                  <a:srgbClr val="FFFFFF"/>
                </a:solidFill>
                <a:sym typeface="+mn-ea"/>
              </a:rPr>
              <a:t> </a:t>
            </a:r>
            <a:r>
              <a:rPr sz="2000" spc="-5" dirty="0">
                <a:solidFill>
                  <a:srgbClr val="FFFFFF"/>
                </a:solidFill>
                <a:sym typeface="+mn-ea"/>
              </a:rPr>
              <a:t>identificarse </a:t>
            </a:r>
            <a:r>
              <a:rPr sz="2000" dirty="0">
                <a:solidFill>
                  <a:srgbClr val="FFFFFF"/>
                </a:solidFill>
                <a:sym typeface="+mn-ea"/>
              </a:rPr>
              <a:t>al hacer </a:t>
            </a:r>
            <a:r>
              <a:rPr sz="2000" spc="-5" dirty="0">
                <a:solidFill>
                  <a:srgbClr val="FFFFFF"/>
                </a:solidFill>
                <a:sym typeface="+mn-ea"/>
              </a:rPr>
              <a:t>una pregunta. Tiene </a:t>
            </a:r>
            <a:r>
              <a:rPr sz="2000" spc="-590" dirty="0">
                <a:solidFill>
                  <a:srgbClr val="FFFFFF"/>
                </a:solidFill>
                <a:sym typeface="+mn-ea"/>
              </a:rPr>
              <a:t> </a:t>
            </a:r>
            <a:r>
              <a:rPr sz="2000" spc="-5" dirty="0">
                <a:solidFill>
                  <a:srgbClr val="FFFFFF"/>
                </a:solidFill>
                <a:sym typeface="+mn-ea"/>
              </a:rPr>
              <a:t>derecho</a:t>
            </a:r>
            <a:r>
              <a:rPr sz="2000" spc="-15" dirty="0">
                <a:solidFill>
                  <a:srgbClr val="FFFFFF"/>
                </a:solidFill>
                <a:sym typeface="+mn-ea"/>
              </a:rPr>
              <a:t> </a:t>
            </a:r>
            <a:r>
              <a:rPr sz="2000" dirty="0">
                <a:solidFill>
                  <a:srgbClr val="FFFFFF"/>
                </a:solidFill>
                <a:sym typeface="+mn-ea"/>
              </a:rPr>
              <a:t>a </a:t>
            </a:r>
            <a:r>
              <a:rPr sz="2000" spc="-5" dirty="0">
                <a:solidFill>
                  <a:srgbClr val="FFFFFF"/>
                </a:solidFill>
                <a:sym typeface="+mn-ea"/>
              </a:rPr>
              <a:t>permanecer </a:t>
            </a:r>
            <a:r>
              <a:rPr sz="2000" dirty="0">
                <a:solidFill>
                  <a:srgbClr val="FFFFFF"/>
                </a:solidFill>
                <a:sym typeface="+mn-ea"/>
              </a:rPr>
              <a:t>en</a:t>
            </a:r>
            <a:r>
              <a:rPr sz="2000" spc="-10" dirty="0">
                <a:solidFill>
                  <a:srgbClr val="FFFFFF"/>
                </a:solidFill>
                <a:sym typeface="+mn-ea"/>
              </a:rPr>
              <a:t> </a:t>
            </a:r>
            <a:r>
              <a:rPr sz="2000" spc="-5" dirty="0">
                <a:solidFill>
                  <a:srgbClr val="FFFFFF"/>
                </a:solidFill>
                <a:sym typeface="+mn-ea"/>
              </a:rPr>
              <a:t>el</a:t>
            </a:r>
            <a:r>
              <a:rPr sz="2000" spc="-10" dirty="0">
                <a:solidFill>
                  <a:srgbClr val="FFFFFF"/>
                </a:solidFill>
                <a:sym typeface="+mn-ea"/>
              </a:rPr>
              <a:t> </a:t>
            </a:r>
            <a:r>
              <a:rPr sz="2000" spc="-5" dirty="0">
                <a:solidFill>
                  <a:srgbClr val="FFFFFF"/>
                </a:solidFill>
                <a:sym typeface="+mn-ea"/>
              </a:rPr>
              <a:t>anonimato.</a:t>
            </a:r>
            <a:endParaRPr sz="3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g2211ef924dc_0_0"/>
          <p:cNvSpPr txBox="1">
            <a:spLocks noGrp="1"/>
          </p:cNvSpPr>
          <p:nvPr>
            <p:ph type="title"/>
          </p:nvPr>
        </p:nvSpPr>
        <p:spPr>
          <a:xfrm>
            <a:off x="838200" y="62023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br>
              <a:rPr lang="en-US" sz="5000"/>
            </a:br>
            <a:br>
              <a:rPr lang="en-US" sz="5000"/>
            </a:br>
            <a:r>
              <a:rPr lang="en-US" sz="5000"/>
              <a:t>Meeting Ground Rules</a:t>
            </a:r>
            <a:br>
              <a:rPr lang="en-US" sz="5000"/>
            </a:br>
            <a:r>
              <a:rPr sz="5000" spc="-5" dirty="0">
                <a:sym typeface="+mn-ea"/>
              </a:rPr>
              <a:t>Reglas</a:t>
            </a:r>
            <a:r>
              <a:rPr sz="5000" spc="-15" dirty="0">
                <a:sym typeface="+mn-ea"/>
              </a:rPr>
              <a:t> </a:t>
            </a:r>
            <a:r>
              <a:rPr sz="5000" spc="-5" dirty="0">
                <a:sym typeface="+mn-ea"/>
              </a:rPr>
              <a:t>b</a:t>
            </a:r>
            <a:r>
              <a:rPr sz="5000" spc="-5" dirty="0">
                <a:latin typeface="Trebuchet MS" panose="020B0603020202020204" charset="0"/>
                <a:cs typeface="Trebuchet MS" panose="020B0603020202020204" charset="0"/>
                <a:sym typeface="+mn-ea"/>
              </a:rPr>
              <a:t>á</a:t>
            </a:r>
            <a:r>
              <a:rPr sz="5000" spc="-5" dirty="0">
                <a:sym typeface="+mn-ea"/>
              </a:rPr>
              <a:t>sicas</a:t>
            </a:r>
            <a:r>
              <a:rPr sz="5000" spc="-15" dirty="0">
                <a:sym typeface="+mn-ea"/>
              </a:rPr>
              <a:t> </a:t>
            </a:r>
            <a:r>
              <a:rPr sz="5000" dirty="0">
                <a:sym typeface="+mn-ea"/>
              </a:rPr>
              <a:t>de</a:t>
            </a:r>
            <a:r>
              <a:rPr sz="5000" spc="-10" dirty="0">
                <a:sym typeface="+mn-ea"/>
              </a:rPr>
              <a:t> </a:t>
            </a:r>
            <a:r>
              <a:rPr sz="5000" spc="-5" dirty="0">
                <a:sym typeface="+mn-ea"/>
              </a:rPr>
              <a:t>la</a:t>
            </a:r>
            <a:r>
              <a:rPr sz="5000" spc="-20" dirty="0">
                <a:sym typeface="+mn-ea"/>
              </a:rPr>
              <a:t> </a:t>
            </a:r>
            <a:r>
              <a:rPr sz="5000" spc="-5" dirty="0">
                <a:sym typeface="+mn-ea"/>
              </a:rPr>
              <a:t>reuni</a:t>
            </a:r>
            <a:r>
              <a:rPr sz="5000" spc="-5" dirty="0">
                <a:latin typeface="Trebuchet MS" panose="020B0603020202020204" charset="0"/>
                <a:cs typeface="Trebuchet MS" panose="020B0603020202020204" charset="0"/>
                <a:sym typeface="+mn-ea"/>
              </a:rPr>
              <a:t>ó</a:t>
            </a:r>
            <a:r>
              <a:rPr sz="5000" spc="-5" dirty="0">
                <a:sym typeface="+mn-ea"/>
              </a:rPr>
              <a:t>n</a:t>
            </a:r>
            <a:endParaRPr sz="5000"/>
          </a:p>
        </p:txBody>
      </p:sp>
      <p:sp>
        <p:nvSpPr>
          <p:cNvPr id="299" name="Google Shape;299;g2211ef924dc_0_0"/>
          <p:cNvSpPr txBox="1">
            <a:spLocks noGrp="1"/>
          </p:cNvSpPr>
          <p:nvPr>
            <p:ph type="body" idx="1"/>
          </p:nvPr>
        </p:nvSpPr>
        <p:spPr>
          <a:xfrm>
            <a:off x="838200" y="1852300"/>
            <a:ext cx="5217900" cy="4205700"/>
          </a:xfrm>
          <a:prstGeom prst="rect">
            <a:avLst/>
          </a:prstGeom>
          <a:noFill/>
          <a:ln>
            <a:noFill/>
          </a:ln>
        </p:spPr>
        <p:txBody>
          <a:bodyPr spcFirstLastPara="1" wrap="square" lIns="91425" tIns="45700" rIns="91425" bIns="45700" anchor="t" anchorCtr="0">
            <a:noAutofit/>
          </a:bodyPr>
          <a:lstStyle/>
          <a:p>
            <a:pPr marL="457200" lvl="0" indent="-355600" algn="l" rtl="0">
              <a:lnSpc>
                <a:spcPct val="90000"/>
              </a:lnSpc>
              <a:spcBef>
                <a:spcPts val="1000"/>
              </a:spcBef>
              <a:spcAft>
                <a:spcPts val="0"/>
              </a:spcAft>
              <a:buSzPts val="2000"/>
              <a:buChar char="•"/>
            </a:pPr>
            <a:r>
              <a:rPr lang="en-US" sz="2000" dirty="0"/>
              <a:t>Guiding Principles in Charter</a:t>
            </a:r>
            <a:endParaRPr sz="2000" dirty="0"/>
          </a:p>
          <a:p>
            <a:pPr marL="457200" lvl="0" indent="-355600" algn="l" rtl="0">
              <a:lnSpc>
                <a:spcPct val="90000"/>
              </a:lnSpc>
              <a:spcBef>
                <a:spcPts val="1000"/>
              </a:spcBef>
              <a:spcAft>
                <a:spcPts val="0"/>
              </a:spcAft>
              <a:buSzPts val="2000"/>
              <a:buChar char="•"/>
            </a:pPr>
            <a:r>
              <a:rPr lang="en-US" sz="2000" dirty="0"/>
              <a:t>Listen-Be open to what is said. Be non-judgmental. Value the learning. Listen to get smarter.</a:t>
            </a:r>
            <a:endParaRPr sz="2000" dirty="0"/>
          </a:p>
          <a:p>
            <a:pPr marL="457200" lvl="0" indent="-355600" algn="l" rtl="0">
              <a:lnSpc>
                <a:spcPct val="90000"/>
              </a:lnSpc>
              <a:spcBef>
                <a:spcPts val="1000"/>
              </a:spcBef>
              <a:spcAft>
                <a:spcPts val="0"/>
              </a:spcAft>
              <a:buSzPts val="2000"/>
              <a:buChar char="•"/>
            </a:pPr>
            <a:r>
              <a:rPr lang="en-US" sz="2000" dirty="0"/>
              <a:t>Contribute to taskforce goals</a:t>
            </a:r>
            <a:endParaRPr sz="2000" dirty="0"/>
          </a:p>
          <a:p>
            <a:pPr marL="457200" lvl="0" indent="-355600" algn="l" rtl="0">
              <a:lnSpc>
                <a:spcPct val="90000"/>
              </a:lnSpc>
              <a:spcBef>
                <a:spcPts val="1000"/>
              </a:spcBef>
              <a:spcAft>
                <a:spcPts val="0"/>
              </a:spcAft>
              <a:buSzPts val="2000"/>
              <a:buChar char="•"/>
            </a:pPr>
            <a:r>
              <a:rPr lang="en-US" sz="2000" dirty="0"/>
              <a:t>Be intentional with discussions</a:t>
            </a:r>
            <a:endParaRPr sz="2000" dirty="0"/>
          </a:p>
          <a:p>
            <a:pPr marL="457200" lvl="0" indent="-228600" algn="l" rtl="0">
              <a:lnSpc>
                <a:spcPct val="90000"/>
              </a:lnSpc>
              <a:spcBef>
                <a:spcPts val="0"/>
              </a:spcBef>
              <a:spcAft>
                <a:spcPts val="0"/>
              </a:spcAft>
              <a:buSzPts val="3600"/>
              <a:buNone/>
            </a:pPr>
            <a:endParaRPr sz="2000" dirty="0"/>
          </a:p>
        </p:txBody>
      </p:sp>
      <p:sp>
        <p:nvSpPr>
          <p:cNvPr id="300" name="Google Shape;300;g2211ef924dc_0_0"/>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6</a:t>
            </a:fld>
            <a:endParaRPr lang="en-US"/>
          </a:p>
        </p:txBody>
      </p:sp>
      <p:sp>
        <p:nvSpPr>
          <p:cNvPr id="301" name="Google Shape;301;g2211ef924dc_0_0"/>
          <p:cNvSpPr txBox="1">
            <a:spLocks noGrp="1"/>
          </p:cNvSpPr>
          <p:nvPr>
            <p:ph type="body" idx="1"/>
          </p:nvPr>
        </p:nvSpPr>
        <p:spPr>
          <a:xfrm>
            <a:off x="6456925" y="1852300"/>
            <a:ext cx="5217900" cy="4205700"/>
          </a:xfrm>
          <a:prstGeom prst="rect">
            <a:avLst/>
          </a:prstGeom>
          <a:noFill/>
          <a:ln>
            <a:noFill/>
          </a:ln>
        </p:spPr>
        <p:txBody>
          <a:bodyPr spcFirstLastPara="1" wrap="square" lIns="91425" tIns="45700" rIns="91425" bIns="45700" anchor="t" anchorCtr="0">
            <a:noAutofit/>
          </a:bodyPr>
          <a:lstStyle/>
          <a:p>
            <a:pPr marL="457200" lvl="0" indent="-355600" algn="l" rtl="0">
              <a:lnSpc>
                <a:spcPct val="90000"/>
              </a:lnSpc>
              <a:spcBef>
                <a:spcPts val="1000"/>
              </a:spcBef>
              <a:spcAft>
                <a:spcPts val="0"/>
              </a:spcAft>
              <a:buSzPts val="2000"/>
              <a:buChar char="•"/>
            </a:pPr>
            <a:r>
              <a:rPr sz="2000" spc="-5" dirty="0">
                <a:solidFill>
                  <a:srgbClr val="FFFFFF"/>
                </a:solidFill>
                <a:sym typeface="+mn-ea"/>
              </a:rPr>
              <a:t>Principios</a:t>
            </a:r>
            <a:r>
              <a:rPr sz="2000" spc="-15" dirty="0">
                <a:solidFill>
                  <a:srgbClr val="FFFFFF"/>
                </a:solidFill>
                <a:sym typeface="+mn-ea"/>
              </a:rPr>
              <a:t> </a:t>
            </a:r>
            <a:r>
              <a:rPr sz="2000" spc="-5" dirty="0">
                <a:solidFill>
                  <a:srgbClr val="FFFFFF"/>
                </a:solidFill>
                <a:sym typeface="+mn-ea"/>
              </a:rPr>
              <a:t>rectores</a:t>
            </a:r>
            <a:r>
              <a:rPr sz="2000" spc="-10" dirty="0">
                <a:solidFill>
                  <a:srgbClr val="FFFFFF"/>
                </a:solidFill>
                <a:sym typeface="+mn-ea"/>
              </a:rPr>
              <a:t> </a:t>
            </a:r>
            <a:r>
              <a:rPr sz="2000" dirty="0">
                <a:solidFill>
                  <a:srgbClr val="FFFFFF"/>
                </a:solidFill>
                <a:sym typeface="+mn-ea"/>
              </a:rPr>
              <a:t>de la carta</a:t>
            </a:r>
            <a:endParaRPr lang="en-US" sz="2000" spc="-10" dirty="0">
              <a:solidFill>
                <a:srgbClr val="FFFFFF"/>
              </a:solidFill>
              <a:sym typeface="+mn-ea"/>
            </a:endParaRPr>
          </a:p>
          <a:p>
            <a:pPr marL="457200" lvl="0" indent="-355600" algn="l" rtl="0">
              <a:lnSpc>
                <a:spcPct val="90000"/>
              </a:lnSpc>
              <a:spcBef>
                <a:spcPts val="1000"/>
              </a:spcBef>
              <a:spcAft>
                <a:spcPts val="0"/>
              </a:spcAft>
              <a:buSzPts val="2000"/>
              <a:buChar char="•"/>
            </a:pPr>
            <a:r>
              <a:rPr lang="" sz="2000"/>
              <a:t>Escuche y este abierto a lo que se dice. No juzgue. Valore el aprendizaje. Escuche para ser más inteligente.</a:t>
            </a:r>
          </a:p>
          <a:p>
            <a:pPr marL="457200" lvl="0" indent="-355600" algn="l" rtl="0">
              <a:lnSpc>
                <a:spcPct val="90000"/>
              </a:lnSpc>
              <a:spcBef>
                <a:spcPts val="1000"/>
              </a:spcBef>
              <a:spcAft>
                <a:spcPts val="0"/>
              </a:spcAft>
              <a:buSzPts val="2000"/>
              <a:buChar char="•"/>
            </a:pPr>
            <a:r>
              <a:rPr lang="" sz="2000"/>
              <a:t>Contribuya con los objetivos del grupo de trabajo.</a:t>
            </a:r>
          </a:p>
          <a:p>
            <a:pPr marL="457200" lvl="0" indent="-355600" algn="l" rtl="0">
              <a:lnSpc>
                <a:spcPct val="90000"/>
              </a:lnSpc>
              <a:spcBef>
                <a:spcPts val="1000"/>
              </a:spcBef>
              <a:spcAft>
                <a:spcPts val="0"/>
              </a:spcAft>
              <a:buSzPts val="2000"/>
              <a:buChar char="•"/>
            </a:pPr>
            <a:r>
              <a:rPr lang="" sz="2000"/>
              <a:t>Sea intencionado en los debates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
          <p:cNvSpPr txBox="1">
            <a:spLocks noGrp="1"/>
          </p:cNvSpPr>
          <p:nvPr>
            <p:ph type="ctrTitle"/>
          </p:nvPr>
        </p:nvSpPr>
        <p:spPr>
          <a:xfrm>
            <a:off x="0" y="255905"/>
            <a:ext cx="12192000" cy="1587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7000"/>
              <a:buFont typeface="Trebuchet MS" panose="020B0603020202020204"/>
              <a:buNone/>
            </a:pPr>
            <a:r>
              <a:rPr lang="en-US" sz="3500">
                <a:latin typeface="Trebuchet MS" panose="020B0603020202020204"/>
                <a:ea typeface="Trebuchet MS" panose="020B0603020202020204"/>
                <a:cs typeface="Trebuchet MS" panose="020B0603020202020204"/>
                <a:sym typeface="Trebuchet MS" panose="020B0603020202020204"/>
              </a:rPr>
              <a:t>Agenda At-A Glance</a:t>
            </a:r>
            <a:endParaRPr sz="3500">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90000"/>
              </a:lnSpc>
              <a:spcBef>
                <a:spcPts val="0"/>
              </a:spcBef>
              <a:spcAft>
                <a:spcPts val="0"/>
              </a:spcAft>
              <a:buClr>
                <a:schemeClr val="lt1"/>
              </a:buClr>
              <a:buSzPts val="7000"/>
              <a:buFont typeface="Trebuchet MS" panose="020B0603020202020204"/>
              <a:buNone/>
            </a:pPr>
            <a:r>
              <a:rPr lang="" sz="3500" spc="-45" dirty="0">
                <a:sym typeface="+mn-ea"/>
              </a:rPr>
              <a:t>Orden del día</a:t>
            </a:r>
            <a:r>
              <a:rPr sz="3500" spc="-45" dirty="0">
                <a:sym typeface="+mn-ea"/>
              </a:rPr>
              <a:t> </a:t>
            </a:r>
            <a:r>
              <a:rPr lang="" sz="3500" spc="-45" dirty="0">
                <a:sym typeface="+mn-ea"/>
              </a:rPr>
              <a:t>a simple vista</a:t>
            </a:r>
            <a:endParaRPr sz="3500"/>
          </a:p>
          <a:p>
            <a:pPr marL="0" lvl="0" indent="0" algn="ctr" rtl="0">
              <a:spcBef>
                <a:spcPts val="0"/>
              </a:spcBef>
              <a:spcAft>
                <a:spcPts val="0"/>
              </a:spcAft>
              <a:buClr>
                <a:schemeClr val="lt1"/>
              </a:buClr>
              <a:buSzPts val="3300"/>
              <a:buFont typeface="Arial" panose="020B0604020202020204"/>
              <a:buNone/>
            </a:pPr>
            <a:r>
              <a:rPr lang="en-US" sz="2000" b="0"/>
              <a:t>October 24, 2024, 11 a.m.- 12 p.m.</a:t>
            </a:r>
            <a:endParaRPr sz="2000" b="0"/>
          </a:p>
          <a:p>
            <a:pPr marL="0" lvl="0" indent="0" algn="ctr" rtl="0">
              <a:spcBef>
                <a:spcPts val="0"/>
              </a:spcBef>
              <a:spcAft>
                <a:spcPts val="0"/>
              </a:spcAft>
              <a:buClr>
                <a:schemeClr val="lt1"/>
              </a:buClr>
              <a:buSzPts val="3300"/>
              <a:buFont typeface="Arial" panose="020B0604020202020204"/>
              <a:buNone/>
            </a:pPr>
            <a:r>
              <a:rPr sz="2000" dirty="0">
                <a:sym typeface="+mn-ea"/>
              </a:rPr>
              <a:t>24</a:t>
            </a:r>
            <a:r>
              <a:rPr sz="2000" spc="-15" dirty="0">
                <a:sym typeface="+mn-ea"/>
              </a:rPr>
              <a:t> </a:t>
            </a:r>
            <a:r>
              <a:rPr sz="2000" dirty="0">
                <a:sym typeface="+mn-ea"/>
              </a:rPr>
              <a:t>de</a:t>
            </a:r>
            <a:r>
              <a:rPr sz="2000" spc="-20" dirty="0">
                <a:sym typeface="+mn-ea"/>
              </a:rPr>
              <a:t> </a:t>
            </a:r>
            <a:r>
              <a:rPr sz="2000" spc="-5" dirty="0">
                <a:sym typeface="+mn-ea"/>
              </a:rPr>
              <a:t>octubre </a:t>
            </a:r>
            <a:r>
              <a:rPr sz="2000" dirty="0">
                <a:sym typeface="+mn-ea"/>
              </a:rPr>
              <a:t>de</a:t>
            </a:r>
            <a:r>
              <a:rPr sz="2000" spc="-5" dirty="0">
                <a:sym typeface="+mn-ea"/>
              </a:rPr>
              <a:t> 2024,</a:t>
            </a:r>
            <a:r>
              <a:rPr sz="2000" spc="-10" dirty="0">
                <a:sym typeface="+mn-ea"/>
              </a:rPr>
              <a:t> </a:t>
            </a:r>
            <a:r>
              <a:rPr sz="2000" dirty="0">
                <a:sym typeface="+mn-ea"/>
              </a:rPr>
              <a:t>de</a:t>
            </a:r>
            <a:r>
              <a:rPr sz="2000" spc="-5" dirty="0">
                <a:sym typeface="+mn-ea"/>
              </a:rPr>
              <a:t> </a:t>
            </a:r>
            <a:r>
              <a:rPr sz="2000" dirty="0">
                <a:sym typeface="+mn-ea"/>
              </a:rPr>
              <a:t>11</a:t>
            </a:r>
            <a:r>
              <a:rPr sz="2000" spc="-15" dirty="0">
                <a:sym typeface="+mn-ea"/>
              </a:rPr>
              <a:t> </a:t>
            </a:r>
            <a:r>
              <a:rPr sz="2000" dirty="0">
                <a:sym typeface="+mn-ea"/>
              </a:rPr>
              <a:t>a.</a:t>
            </a:r>
            <a:r>
              <a:rPr sz="2000" spc="-10" dirty="0">
                <a:sym typeface="+mn-ea"/>
              </a:rPr>
              <a:t> </a:t>
            </a:r>
            <a:r>
              <a:rPr sz="2000" dirty="0">
                <a:sym typeface="+mn-ea"/>
              </a:rPr>
              <a:t>m.</a:t>
            </a:r>
            <a:r>
              <a:rPr sz="2000" spc="-10" dirty="0">
                <a:sym typeface="+mn-ea"/>
              </a:rPr>
              <a:t> </a:t>
            </a:r>
            <a:r>
              <a:rPr sz="2000" dirty="0">
                <a:sym typeface="+mn-ea"/>
              </a:rPr>
              <a:t>a 12</a:t>
            </a:r>
            <a:r>
              <a:rPr sz="2000" spc="-10" dirty="0">
                <a:sym typeface="+mn-ea"/>
              </a:rPr>
              <a:t> </a:t>
            </a:r>
            <a:r>
              <a:rPr sz="2000" spc="-5" dirty="0">
                <a:sym typeface="+mn-ea"/>
              </a:rPr>
              <a:t>p.</a:t>
            </a:r>
            <a:r>
              <a:rPr sz="2000" spc="-10" dirty="0">
                <a:sym typeface="+mn-ea"/>
              </a:rPr>
              <a:t> </a:t>
            </a:r>
            <a:r>
              <a:rPr sz="2000" dirty="0">
                <a:sym typeface="+mn-ea"/>
              </a:rPr>
              <a:t>m. </a:t>
            </a:r>
            <a:r>
              <a:rPr sz="2000" spc="-590" dirty="0">
                <a:sym typeface="+mn-ea"/>
              </a:rPr>
              <a:t> </a:t>
            </a:r>
            <a:endParaRPr sz="2000" b="0"/>
          </a:p>
        </p:txBody>
      </p:sp>
      <p:sp>
        <p:nvSpPr>
          <p:cNvPr id="308" name="Google Shape;308;p2"/>
          <p:cNvSpPr txBox="1"/>
          <p:nvPr/>
        </p:nvSpPr>
        <p:spPr>
          <a:xfrm>
            <a:off x="440300" y="1787200"/>
            <a:ext cx="5527500" cy="3140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600"/>
              <a:buFont typeface="Arial" panose="020B0604020202020204"/>
              <a:buNone/>
            </a:pPr>
            <a:r>
              <a:rPr lang="en-US" sz="20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Welcome &amp; Land/Labor Acknowledgement  5 minutes</a:t>
            </a:r>
            <a:endParaRPr sz="20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90000"/>
              </a:lnSpc>
              <a:spcBef>
                <a:spcPts val="0"/>
              </a:spcBef>
              <a:spcAft>
                <a:spcPts val="0"/>
              </a:spcAft>
              <a:buClr>
                <a:schemeClr val="lt1"/>
              </a:buClr>
              <a:buSzPts val="2600"/>
              <a:buFont typeface="Arial" panose="020B0604020202020204"/>
              <a:buNone/>
            </a:pPr>
            <a:endParaRPr sz="2000"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90000"/>
              </a:lnSpc>
              <a:spcBef>
                <a:spcPts val="0"/>
              </a:spcBef>
              <a:spcAft>
                <a:spcPts val="0"/>
              </a:spcAft>
              <a:buClr>
                <a:srgbClr val="000000"/>
              </a:buClr>
              <a:buSzPts val="2600"/>
              <a:buFont typeface="Arial" panose="020B0604020202020204"/>
              <a:buNone/>
            </a:pPr>
            <a:r>
              <a:rPr lang="en-US" sz="2000" dirty="0">
                <a:solidFill>
                  <a:schemeClr val="lt1"/>
                </a:solidFill>
                <a:latin typeface="Trebuchet MS" panose="020B0603020202020204"/>
                <a:ea typeface="Trebuchet MS" panose="020B0603020202020204"/>
                <a:cs typeface="Trebuchet MS" panose="020B0603020202020204"/>
                <a:sym typeface="Trebuchet MS" panose="020B0603020202020204"/>
              </a:rPr>
              <a:t>Task Force background 10 minutes</a:t>
            </a:r>
            <a:endParaRPr sz="2000"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90000"/>
              </a:lnSpc>
              <a:spcBef>
                <a:spcPts val="0"/>
              </a:spcBef>
              <a:spcAft>
                <a:spcPts val="0"/>
              </a:spcAft>
              <a:buClr>
                <a:srgbClr val="000000"/>
              </a:buClr>
              <a:buSzPts val="2600"/>
              <a:buFont typeface="Arial" panose="020B0604020202020204"/>
              <a:buNone/>
            </a:pPr>
            <a:endParaRPr sz="2000"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90000"/>
              </a:lnSpc>
              <a:spcBef>
                <a:spcPts val="0"/>
              </a:spcBef>
              <a:spcAft>
                <a:spcPts val="0"/>
              </a:spcAft>
              <a:buClr>
                <a:srgbClr val="000000"/>
              </a:buClr>
              <a:buSzPts val="2600"/>
              <a:buFont typeface="Arial" panose="020B0604020202020204"/>
              <a:buNone/>
            </a:pPr>
            <a:r>
              <a:rPr lang="en-US" sz="20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Recommendations to the </a:t>
            </a:r>
            <a:r>
              <a:rPr lang="en-US" sz="2000" dirty="0">
                <a:solidFill>
                  <a:schemeClr val="lt1"/>
                </a:solidFill>
                <a:latin typeface="Trebuchet MS" panose="020B0603020202020204"/>
                <a:ea typeface="Trebuchet MS" panose="020B0603020202020204"/>
                <a:cs typeface="Trebuchet MS" panose="020B0603020202020204"/>
                <a:sym typeface="Trebuchet MS" panose="020B0603020202020204"/>
              </a:rPr>
              <a:t>Department-Update 30 </a:t>
            </a:r>
            <a:r>
              <a:rPr lang="en-US" sz="20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minutes</a:t>
            </a:r>
            <a:endParaRPr sz="20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90000"/>
              </a:lnSpc>
              <a:spcBef>
                <a:spcPts val="0"/>
              </a:spcBef>
              <a:spcAft>
                <a:spcPts val="0"/>
              </a:spcAft>
              <a:buClr>
                <a:srgbClr val="000000"/>
              </a:buClr>
              <a:buSzPts val="2600"/>
              <a:buFont typeface="Arial" panose="020B0604020202020204"/>
              <a:buNone/>
            </a:pPr>
            <a:endParaRPr sz="2000"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90000"/>
              </a:lnSpc>
              <a:spcBef>
                <a:spcPts val="0"/>
              </a:spcBef>
              <a:spcAft>
                <a:spcPts val="0"/>
              </a:spcAft>
              <a:buClr>
                <a:schemeClr val="lt1"/>
              </a:buClr>
              <a:buSzPts val="2600"/>
              <a:buFont typeface="Arial" panose="020B0604020202020204"/>
              <a:buNone/>
            </a:pPr>
            <a:r>
              <a:rPr lang="en-US" sz="20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Public Comment/Open Discussion 10 minutes </a:t>
            </a:r>
            <a:endParaRPr sz="20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90000"/>
              </a:lnSpc>
              <a:spcBef>
                <a:spcPts val="0"/>
              </a:spcBef>
              <a:spcAft>
                <a:spcPts val="0"/>
              </a:spcAft>
              <a:buClr>
                <a:schemeClr val="lt1"/>
              </a:buClr>
              <a:buSzPts val="2600"/>
              <a:buFont typeface="Arial" panose="020B0604020202020204"/>
              <a:buNone/>
            </a:pPr>
            <a:endParaRPr sz="2000" dirty="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90000"/>
              </a:lnSpc>
              <a:spcBef>
                <a:spcPts val="0"/>
              </a:spcBef>
              <a:spcAft>
                <a:spcPts val="0"/>
              </a:spcAft>
              <a:buClr>
                <a:schemeClr val="lt1"/>
              </a:buClr>
              <a:buSzPts val="2600"/>
              <a:buFont typeface="Arial" panose="020B0604020202020204"/>
              <a:buNone/>
            </a:pPr>
            <a:r>
              <a:rPr lang="en-US" sz="2000" b="0" i="0"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rPr>
              <a:t>Next Steps &amp; Closing 5 minutes</a:t>
            </a:r>
            <a:endParaRPr sz="2200" b="0" i="1" u="none" strike="noStrike" cap="none" dirty="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309" name="Google Shape;309;p2"/>
          <p:cNvSpPr txBox="1"/>
          <p:nvPr/>
        </p:nvSpPr>
        <p:spPr>
          <a:xfrm>
            <a:off x="6312535" y="2132965"/>
            <a:ext cx="5527675" cy="385191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600"/>
              <a:buFont typeface="Arial" panose="020B0604020202020204"/>
              <a:buNone/>
            </a:pPr>
            <a:endParaRPr sz="20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endParaRPr sz="20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endParaRPr sz="20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endParaRPr sz="20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r>
              <a:rPr sz="2000" spc="-5" dirty="0">
                <a:solidFill>
                  <a:schemeClr val="bg1"/>
                </a:solidFill>
                <a:sym typeface="+mn-ea"/>
              </a:rPr>
              <a:t>Bienvenida </a:t>
            </a:r>
            <a:r>
              <a:rPr sz="2000" dirty="0">
                <a:solidFill>
                  <a:schemeClr val="bg1"/>
                </a:solidFill>
                <a:sym typeface="+mn-ea"/>
              </a:rPr>
              <a:t>y </a:t>
            </a:r>
            <a:r>
              <a:rPr sz="2000" spc="-5" dirty="0">
                <a:solidFill>
                  <a:schemeClr val="bg1"/>
                </a:solidFill>
                <a:sym typeface="+mn-ea"/>
              </a:rPr>
              <a:t>Reconocimiento </a:t>
            </a:r>
            <a:r>
              <a:rPr sz="2000" dirty="0">
                <a:solidFill>
                  <a:schemeClr val="bg1"/>
                </a:solidFill>
                <a:sym typeface="+mn-ea"/>
              </a:rPr>
              <a:t>de </a:t>
            </a:r>
            <a:r>
              <a:rPr sz="2000" spc="-590" dirty="0">
                <a:solidFill>
                  <a:schemeClr val="bg1"/>
                </a:solidFill>
                <a:sym typeface="+mn-ea"/>
              </a:rPr>
              <a:t> </a:t>
            </a:r>
            <a:r>
              <a:rPr sz="2000" spc="-5" dirty="0">
                <a:solidFill>
                  <a:schemeClr val="bg1"/>
                </a:solidFill>
                <a:sym typeface="+mn-ea"/>
              </a:rPr>
              <a:t>Tierra/Trabajo </a:t>
            </a:r>
            <a:r>
              <a:rPr sz="2000" dirty="0">
                <a:solidFill>
                  <a:schemeClr val="bg1"/>
                </a:solidFill>
                <a:sym typeface="+mn-ea"/>
              </a:rPr>
              <a:t>5</a:t>
            </a:r>
            <a:r>
              <a:rPr sz="2000" spc="-10" dirty="0">
                <a:solidFill>
                  <a:schemeClr val="bg1"/>
                </a:solidFill>
                <a:sym typeface="+mn-ea"/>
              </a:rPr>
              <a:t> </a:t>
            </a:r>
            <a:r>
              <a:rPr sz="2000" spc="-5" dirty="0">
                <a:solidFill>
                  <a:schemeClr val="bg1"/>
                </a:solidFill>
                <a:sym typeface="+mn-ea"/>
              </a:rPr>
              <a:t>minutos</a:t>
            </a:r>
          </a:p>
          <a:p>
            <a:pPr marL="0" marR="0" lvl="0" indent="0" algn="l" rtl="0">
              <a:lnSpc>
                <a:spcPct val="90000"/>
              </a:lnSpc>
              <a:spcBef>
                <a:spcPts val="0"/>
              </a:spcBef>
              <a:spcAft>
                <a:spcPts val="0"/>
              </a:spcAft>
              <a:buClr>
                <a:schemeClr val="lt1"/>
              </a:buClr>
              <a:buSzPts val="2600"/>
              <a:buFont typeface="Arial" panose="020B0604020202020204"/>
              <a:buNone/>
            </a:pPr>
            <a:endParaRPr sz="22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r>
              <a:rPr lang="" sz="2000" spc="-5" dirty="0">
                <a:solidFill>
                  <a:schemeClr val="bg1"/>
                </a:solidFill>
                <a:sym typeface="+mn-ea"/>
              </a:rPr>
              <a:t>Antecedentes del grupo de trabajo  10 minutos</a:t>
            </a:r>
            <a:endParaRPr sz="22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endParaRPr sz="22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r>
              <a:rPr lang="" sz="2000" spc="-5" dirty="0">
                <a:solidFill>
                  <a:schemeClr val="bg1"/>
                </a:solidFill>
                <a:sym typeface="+mn-ea"/>
              </a:rPr>
              <a:t>Recomendaciones al departamento - puesta al día  30 minutos</a:t>
            </a:r>
            <a:endParaRPr sz="20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endParaRPr sz="22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r>
              <a:rPr sz="2000" spc="-5" dirty="0">
                <a:solidFill>
                  <a:schemeClr val="bg1"/>
                </a:solidFill>
                <a:sym typeface="+mn-ea"/>
              </a:rPr>
              <a:t>Comentario</a:t>
            </a:r>
            <a:r>
              <a:rPr sz="2000" spc="-10" dirty="0">
                <a:solidFill>
                  <a:schemeClr val="bg1"/>
                </a:solidFill>
                <a:sym typeface="+mn-ea"/>
              </a:rPr>
              <a:t> </a:t>
            </a:r>
            <a:r>
              <a:rPr sz="2000" spc="-5" dirty="0">
                <a:solidFill>
                  <a:schemeClr val="bg1"/>
                </a:solidFill>
                <a:sym typeface="+mn-ea"/>
              </a:rPr>
              <a:t>público/D</a:t>
            </a:r>
            <a:r>
              <a:rPr lang="" sz="2000" spc="-5" dirty="0">
                <a:solidFill>
                  <a:schemeClr val="bg1"/>
                </a:solidFill>
                <a:sym typeface="+mn-ea"/>
              </a:rPr>
              <a:t>ebate</a:t>
            </a:r>
            <a:r>
              <a:rPr sz="2000" dirty="0">
                <a:solidFill>
                  <a:schemeClr val="bg1"/>
                </a:solidFill>
                <a:sym typeface="+mn-ea"/>
              </a:rPr>
              <a:t> </a:t>
            </a:r>
            <a:r>
              <a:rPr sz="2000" spc="-5" dirty="0">
                <a:solidFill>
                  <a:schemeClr val="bg1"/>
                </a:solidFill>
                <a:sym typeface="+mn-ea"/>
              </a:rPr>
              <a:t>abiert</a:t>
            </a:r>
            <a:r>
              <a:rPr lang="" sz="2000" spc="-5" dirty="0">
                <a:solidFill>
                  <a:schemeClr val="bg1"/>
                </a:solidFill>
                <a:sym typeface="+mn-ea"/>
              </a:rPr>
              <a:t>o  </a:t>
            </a:r>
            <a:r>
              <a:rPr sz="2000" dirty="0">
                <a:solidFill>
                  <a:schemeClr val="bg1"/>
                </a:solidFill>
                <a:sym typeface="+mn-ea"/>
              </a:rPr>
              <a:t>10 </a:t>
            </a:r>
            <a:r>
              <a:rPr sz="2000" spc="-5" dirty="0">
                <a:solidFill>
                  <a:schemeClr val="bg1"/>
                </a:solidFill>
                <a:sym typeface="+mn-ea"/>
              </a:rPr>
              <a:t>minutos</a:t>
            </a:r>
          </a:p>
          <a:p>
            <a:pPr marL="0" marR="0" lvl="0" indent="0" algn="l" rtl="0">
              <a:lnSpc>
                <a:spcPct val="90000"/>
              </a:lnSpc>
              <a:spcBef>
                <a:spcPts val="0"/>
              </a:spcBef>
              <a:spcAft>
                <a:spcPts val="0"/>
              </a:spcAft>
              <a:buClr>
                <a:schemeClr val="lt1"/>
              </a:buClr>
              <a:buSzPts val="2600"/>
              <a:buFont typeface="Arial" panose="020B0604020202020204"/>
              <a:buNone/>
            </a:pPr>
            <a:endParaRPr sz="20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r>
              <a:rPr sz="2000" spc="-5" dirty="0">
                <a:solidFill>
                  <a:schemeClr val="bg1"/>
                </a:solidFill>
                <a:sym typeface="+mn-ea"/>
              </a:rPr>
              <a:t>Próximos</a:t>
            </a:r>
            <a:r>
              <a:rPr sz="2000" spc="-10" dirty="0">
                <a:solidFill>
                  <a:schemeClr val="bg1"/>
                </a:solidFill>
                <a:sym typeface="+mn-ea"/>
              </a:rPr>
              <a:t> </a:t>
            </a:r>
            <a:r>
              <a:rPr sz="2000" spc="-5" dirty="0">
                <a:solidFill>
                  <a:schemeClr val="bg1"/>
                </a:solidFill>
                <a:sym typeface="+mn-ea"/>
              </a:rPr>
              <a:t>pasos</a:t>
            </a:r>
            <a:r>
              <a:rPr sz="2000" spc="-10" dirty="0">
                <a:solidFill>
                  <a:schemeClr val="bg1"/>
                </a:solidFill>
                <a:sym typeface="+mn-ea"/>
              </a:rPr>
              <a:t> </a:t>
            </a:r>
            <a:r>
              <a:rPr sz="2000" dirty="0">
                <a:solidFill>
                  <a:schemeClr val="bg1"/>
                </a:solidFill>
                <a:sym typeface="+mn-ea"/>
              </a:rPr>
              <a:t>y </a:t>
            </a:r>
            <a:r>
              <a:rPr sz="2000" spc="-5" dirty="0">
                <a:solidFill>
                  <a:schemeClr val="bg1"/>
                </a:solidFill>
                <a:sym typeface="+mn-ea"/>
              </a:rPr>
              <a:t>cierre</a:t>
            </a:r>
            <a:r>
              <a:rPr sz="2000" spc="-20" dirty="0">
                <a:solidFill>
                  <a:schemeClr val="bg1"/>
                </a:solidFill>
                <a:sym typeface="+mn-ea"/>
              </a:rPr>
              <a:t> </a:t>
            </a:r>
            <a:r>
              <a:rPr lang="" sz="2000" spc="-20" dirty="0">
                <a:solidFill>
                  <a:schemeClr val="bg1"/>
                </a:solidFill>
                <a:sym typeface="+mn-ea"/>
              </a:rPr>
              <a:t> </a:t>
            </a:r>
            <a:r>
              <a:rPr sz="2000" dirty="0">
                <a:solidFill>
                  <a:schemeClr val="bg1"/>
                </a:solidFill>
                <a:sym typeface="+mn-ea"/>
              </a:rPr>
              <a:t>5 </a:t>
            </a:r>
            <a:r>
              <a:rPr sz="2000" spc="-5" dirty="0">
                <a:solidFill>
                  <a:schemeClr val="bg1"/>
                </a:solidFill>
                <a:sym typeface="+mn-ea"/>
              </a:rPr>
              <a:t>minutos</a:t>
            </a:r>
            <a:endParaRPr sz="2000" spc="-5" dirty="0">
              <a:solidFill>
                <a:schemeClr val="bg1"/>
              </a:solidFill>
            </a:endParaRPr>
          </a:p>
          <a:p>
            <a:pPr marL="0" marR="0" lvl="0" indent="0" algn="l" rtl="0">
              <a:lnSpc>
                <a:spcPct val="90000"/>
              </a:lnSpc>
              <a:spcBef>
                <a:spcPts val="0"/>
              </a:spcBef>
              <a:spcAft>
                <a:spcPts val="0"/>
              </a:spcAft>
              <a:buClr>
                <a:schemeClr val="lt1"/>
              </a:buClr>
              <a:buSzPts val="2600"/>
              <a:buFont typeface="Arial" panose="020B0604020202020204"/>
              <a:buNone/>
            </a:pPr>
            <a:endParaRPr sz="20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endParaRPr sz="20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endParaRPr sz="22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endParaRPr sz="22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endParaRPr sz="22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endParaRPr sz="2200" spc="-5" dirty="0">
              <a:solidFill>
                <a:schemeClr val="bg1"/>
              </a:solidFill>
              <a:sym typeface="+mn-ea"/>
            </a:endParaRPr>
          </a:p>
          <a:p>
            <a:pPr marL="0" marR="0" lvl="0" indent="0" algn="l" rtl="0">
              <a:lnSpc>
                <a:spcPct val="90000"/>
              </a:lnSpc>
              <a:spcBef>
                <a:spcPts val="0"/>
              </a:spcBef>
              <a:spcAft>
                <a:spcPts val="0"/>
              </a:spcAft>
              <a:buClr>
                <a:schemeClr val="lt1"/>
              </a:buClr>
              <a:buSzPts val="2600"/>
              <a:buFont typeface="Arial" panose="020B0604020202020204"/>
              <a:buNone/>
            </a:pPr>
            <a:endParaRPr sz="2200" spc="-5" dirty="0">
              <a:solidFill>
                <a:schemeClr val="bg1"/>
              </a:solidFill>
            </a:endParaRPr>
          </a:p>
          <a:p>
            <a:pPr marL="0" marR="0" lvl="0" indent="0" algn="l" rtl="0">
              <a:lnSpc>
                <a:spcPct val="90000"/>
              </a:lnSpc>
              <a:spcBef>
                <a:spcPts val="0"/>
              </a:spcBef>
              <a:spcAft>
                <a:spcPts val="0"/>
              </a:spcAft>
              <a:buClr>
                <a:schemeClr val="lt1"/>
              </a:buClr>
              <a:buSzPts val="2600"/>
              <a:buFont typeface="Arial" panose="020B0604020202020204"/>
              <a:buNone/>
            </a:pPr>
            <a:endParaRPr sz="2200" b="0" u="none" strike="noStrike" cap="none" spc="-5" dirty="0">
              <a:solidFill>
                <a:schemeClr val="bg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3"/>
          <p:cNvSpPr txBox="1">
            <a:spLocks noGrp="1"/>
          </p:cNvSpPr>
          <p:nvPr>
            <p:ph type="title"/>
          </p:nvPr>
        </p:nvSpPr>
        <p:spPr>
          <a:xfrm>
            <a:off x="595300" y="490344"/>
            <a:ext cx="11001300" cy="12894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400"/>
              <a:buNone/>
            </a:pPr>
            <a:r>
              <a:rPr lang="en-US" sz="4500"/>
              <a:t>Land Acknowledgement</a:t>
            </a:r>
            <a:endParaRPr sz="4500"/>
          </a:p>
          <a:p>
            <a:pPr marL="0" lvl="0" indent="0" algn="ctr" rtl="0">
              <a:lnSpc>
                <a:spcPct val="100000"/>
              </a:lnSpc>
              <a:spcBef>
                <a:spcPts val="0"/>
              </a:spcBef>
              <a:spcAft>
                <a:spcPts val="0"/>
              </a:spcAft>
              <a:buSzPts val="1400"/>
              <a:buNone/>
            </a:pPr>
            <a:r>
              <a:rPr sz="4500" spc="-5" dirty="0">
                <a:solidFill>
                  <a:srgbClr val="001252"/>
                </a:solidFill>
                <a:sym typeface="+mn-ea"/>
              </a:rPr>
              <a:t>Reconocimiento</a:t>
            </a:r>
            <a:r>
              <a:rPr sz="4500" spc="-55" dirty="0">
                <a:solidFill>
                  <a:srgbClr val="001252"/>
                </a:solidFill>
                <a:sym typeface="+mn-ea"/>
              </a:rPr>
              <a:t> </a:t>
            </a:r>
            <a:r>
              <a:rPr lang="" sz="4500" spc="-55" dirty="0">
                <a:solidFill>
                  <a:srgbClr val="001252"/>
                </a:solidFill>
                <a:sym typeface="+mn-ea"/>
              </a:rPr>
              <a:t>a las</a:t>
            </a:r>
            <a:r>
              <a:rPr sz="4500" dirty="0">
                <a:solidFill>
                  <a:srgbClr val="001252"/>
                </a:solidFill>
                <a:sym typeface="+mn-ea"/>
              </a:rPr>
              <a:t> </a:t>
            </a:r>
            <a:r>
              <a:rPr sz="4500" spc="-1340" dirty="0">
                <a:solidFill>
                  <a:srgbClr val="001252"/>
                </a:solidFill>
                <a:sym typeface="+mn-ea"/>
              </a:rPr>
              <a:t> </a:t>
            </a:r>
            <a:r>
              <a:rPr sz="4500" spc="-5" dirty="0">
                <a:solidFill>
                  <a:srgbClr val="001252"/>
                </a:solidFill>
                <a:sym typeface="+mn-ea"/>
              </a:rPr>
              <a:t>tierras</a:t>
            </a:r>
            <a:endParaRPr sz="4500"/>
          </a:p>
        </p:txBody>
      </p:sp>
      <p:sp>
        <p:nvSpPr>
          <p:cNvPr id="316" name="Google Shape;316;p3"/>
          <p:cNvSpPr txBox="1">
            <a:spLocks noGrp="1"/>
          </p:cNvSpPr>
          <p:nvPr>
            <p:ph type="body" idx="1"/>
          </p:nvPr>
        </p:nvSpPr>
        <p:spPr>
          <a:xfrm>
            <a:off x="594995" y="1923415"/>
            <a:ext cx="11001375" cy="428942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panose="020B0603020202020204"/>
              <a:buNone/>
            </a:pPr>
            <a:r>
              <a:rPr lang="en-US" sz="2000" b="0" dirty="0">
                <a:solidFill>
                  <a:schemeClr val="dk2"/>
                </a:solidFill>
              </a:rPr>
              <a:t>We would like to acknowledge that what is now Colorado includes the lands of the Ute, Arapaho, Cheyenne, </a:t>
            </a:r>
            <a:r>
              <a:rPr lang="en-US" sz="2000" b="0" dirty="0" err="1">
                <a:solidFill>
                  <a:schemeClr val="dk2"/>
                </a:solidFill>
              </a:rPr>
              <a:t>Diné</a:t>
            </a:r>
            <a:r>
              <a:rPr lang="en-US" sz="2000" b="0" dirty="0">
                <a:solidFill>
                  <a:schemeClr val="dk2"/>
                </a:solidFill>
              </a:rPr>
              <a:t> (di-NAY), Lakota, Apache, Puebloan nations, and many Tribes, and that the sovereign tribal governments of the Ute Mountain Ute and the Southern Ute Indian Tribes still reside in this state. These tribes are the original stewards of these natural areas. We want to take a moment to honor and respect these original stewards of the environment and their relationship with the land.</a:t>
            </a:r>
            <a:br>
              <a:rPr lang="en-US" sz="2000" b="0" dirty="0"/>
            </a:br>
            <a:r>
              <a:rPr lang="en-US" sz="2000" b="0" i="0" u="none" strike="noStrike" dirty="0">
                <a:solidFill>
                  <a:srgbClr val="000000"/>
                </a:solidFill>
                <a:latin typeface="Trebuchet MS" panose="020B0603020202020204"/>
                <a:ea typeface="Trebuchet MS" panose="020B0603020202020204"/>
                <a:cs typeface="Trebuchet MS" panose="020B0603020202020204"/>
                <a:sym typeface="Trebuchet MS" panose="020B0603020202020204"/>
              </a:rPr>
              <a:t>Source: </a:t>
            </a:r>
            <a:r>
              <a:rPr lang="en-US" sz="2000" b="0" i="0" u="sng" strike="noStrike" dirty="0">
                <a:solidFill>
                  <a:srgbClr val="1155CC"/>
                </a:solidFill>
                <a:latin typeface="Trebuchet MS" panose="020B0603020202020204"/>
                <a:ea typeface="Trebuchet MS" panose="020B0603020202020204"/>
                <a:cs typeface="Trebuchet MS" panose="020B0603020202020204"/>
                <a:sym typeface="Trebuchet MS" panose="020B0603020202020204"/>
                <a:hlinkClick r:id="rId3"/>
              </a:rPr>
              <a:t>https://native-land.ca/</a:t>
            </a:r>
            <a:endParaRPr sz="2000" dirty="0"/>
          </a:p>
          <a:p>
            <a:pPr marL="0" lvl="0" indent="0" algn="ctr" rtl="0">
              <a:lnSpc>
                <a:spcPct val="90000"/>
              </a:lnSpc>
              <a:spcBef>
                <a:spcPts val="0"/>
              </a:spcBef>
              <a:spcAft>
                <a:spcPts val="0"/>
              </a:spcAft>
              <a:buClr>
                <a:schemeClr val="lt1"/>
              </a:buClr>
              <a:buSzPts val="6000"/>
              <a:buFont typeface="Trebuchet MS" panose="020B0603020202020204"/>
              <a:buNone/>
            </a:pPr>
            <a:endParaRPr sz="2000" dirty="0"/>
          </a:p>
          <a:p>
            <a:pPr marL="0" lvl="0" indent="0" algn="ctr" rtl="0">
              <a:lnSpc>
                <a:spcPct val="90000"/>
              </a:lnSpc>
              <a:spcBef>
                <a:spcPts val="0"/>
              </a:spcBef>
              <a:spcAft>
                <a:spcPts val="0"/>
              </a:spcAft>
              <a:buClr>
                <a:schemeClr val="lt1"/>
              </a:buClr>
              <a:buSzPts val="6000"/>
              <a:buFont typeface="Trebuchet MS" panose="020B0603020202020204"/>
              <a:buNone/>
            </a:pPr>
            <a:r>
              <a:rPr sz="2000" b="0" spc="-5" dirty="0">
                <a:solidFill>
                  <a:srgbClr val="00176E"/>
                </a:solidFill>
                <a:sym typeface="+mn-ea"/>
              </a:rPr>
              <a:t>Nos gustaría</a:t>
            </a:r>
            <a:r>
              <a:rPr sz="2000" b="0" spc="10" dirty="0">
                <a:solidFill>
                  <a:srgbClr val="00176E"/>
                </a:solidFill>
                <a:sym typeface="+mn-ea"/>
              </a:rPr>
              <a:t> </a:t>
            </a:r>
            <a:r>
              <a:rPr sz="2000" b="0" spc="-5" dirty="0">
                <a:solidFill>
                  <a:srgbClr val="00176E"/>
                </a:solidFill>
                <a:sym typeface="+mn-ea"/>
              </a:rPr>
              <a:t>reconocer</a:t>
            </a:r>
            <a:r>
              <a:rPr sz="2000" b="0" spc="5" dirty="0">
                <a:solidFill>
                  <a:srgbClr val="00176E"/>
                </a:solidFill>
                <a:sym typeface="+mn-ea"/>
              </a:rPr>
              <a:t> </a:t>
            </a:r>
            <a:r>
              <a:rPr sz="2000" b="0" spc="-5" dirty="0">
                <a:solidFill>
                  <a:srgbClr val="00176E"/>
                </a:solidFill>
                <a:sym typeface="+mn-ea"/>
              </a:rPr>
              <a:t>que</a:t>
            </a:r>
            <a:r>
              <a:rPr sz="2000" b="0" spc="10" dirty="0">
                <a:solidFill>
                  <a:srgbClr val="00176E"/>
                </a:solidFill>
                <a:sym typeface="+mn-ea"/>
              </a:rPr>
              <a:t> </a:t>
            </a:r>
            <a:r>
              <a:rPr sz="2000" b="0" spc="-5" dirty="0">
                <a:solidFill>
                  <a:srgbClr val="00176E"/>
                </a:solidFill>
                <a:sym typeface="+mn-ea"/>
              </a:rPr>
              <a:t>lo</a:t>
            </a:r>
            <a:r>
              <a:rPr sz="2000" b="0" spc="10" dirty="0">
                <a:solidFill>
                  <a:srgbClr val="00176E"/>
                </a:solidFill>
                <a:sym typeface="+mn-ea"/>
              </a:rPr>
              <a:t> </a:t>
            </a:r>
            <a:r>
              <a:rPr sz="2000" b="0" spc="-5" dirty="0">
                <a:solidFill>
                  <a:srgbClr val="00176E"/>
                </a:solidFill>
                <a:sym typeface="+mn-ea"/>
              </a:rPr>
              <a:t>que</a:t>
            </a:r>
            <a:r>
              <a:rPr sz="2000" b="0" spc="5" dirty="0">
                <a:solidFill>
                  <a:srgbClr val="00176E"/>
                </a:solidFill>
                <a:sym typeface="+mn-ea"/>
              </a:rPr>
              <a:t> </a:t>
            </a:r>
            <a:r>
              <a:rPr sz="2000" b="0" spc="-5" dirty="0">
                <a:solidFill>
                  <a:srgbClr val="00176E"/>
                </a:solidFill>
                <a:sym typeface="+mn-ea"/>
              </a:rPr>
              <a:t>ahora es</a:t>
            </a:r>
            <a:r>
              <a:rPr sz="2000" b="0" spc="15" dirty="0">
                <a:solidFill>
                  <a:srgbClr val="00176E"/>
                </a:solidFill>
                <a:sym typeface="+mn-ea"/>
              </a:rPr>
              <a:t> </a:t>
            </a:r>
            <a:r>
              <a:rPr sz="2000" b="0" spc="-5" dirty="0">
                <a:solidFill>
                  <a:srgbClr val="00176E"/>
                </a:solidFill>
                <a:sym typeface="+mn-ea"/>
              </a:rPr>
              <a:t>Colorado incluye</a:t>
            </a:r>
            <a:r>
              <a:rPr sz="2000" b="0" spc="5" dirty="0">
                <a:solidFill>
                  <a:srgbClr val="00176E"/>
                </a:solidFill>
                <a:sym typeface="+mn-ea"/>
              </a:rPr>
              <a:t> </a:t>
            </a:r>
            <a:r>
              <a:rPr sz="2000" b="0" dirty="0">
                <a:solidFill>
                  <a:srgbClr val="00176E"/>
                </a:solidFill>
                <a:sym typeface="+mn-ea"/>
              </a:rPr>
              <a:t>las </a:t>
            </a:r>
            <a:r>
              <a:rPr sz="2000" b="0" spc="-5" dirty="0">
                <a:solidFill>
                  <a:srgbClr val="00176E"/>
                </a:solidFill>
                <a:sym typeface="+mn-ea"/>
              </a:rPr>
              <a:t>tierras</a:t>
            </a:r>
            <a:r>
              <a:rPr sz="2000" b="0" spc="15" dirty="0">
                <a:solidFill>
                  <a:srgbClr val="00176E"/>
                </a:solidFill>
                <a:sym typeface="+mn-ea"/>
              </a:rPr>
              <a:t> </a:t>
            </a:r>
            <a:r>
              <a:rPr sz="2000" b="0" dirty="0">
                <a:solidFill>
                  <a:srgbClr val="00176E"/>
                </a:solidFill>
                <a:sym typeface="+mn-ea"/>
              </a:rPr>
              <a:t>de</a:t>
            </a:r>
            <a:r>
              <a:rPr sz="2000" b="0" spc="5" dirty="0">
                <a:solidFill>
                  <a:srgbClr val="00176E"/>
                </a:solidFill>
                <a:sym typeface="+mn-ea"/>
              </a:rPr>
              <a:t> </a:t>
            </a:r>
            <a:r>
              <a:rPr sz="2000" b="0" dirty="0">
                <a:solidFill>
                  <a:srgbClr val="00176E"/>
                </a:solidFill>
                <a:sym typeface="+mn-ea"/>
              </a:rPr>
              <a:t>las</a:t>
            </a:r>
            <a:r>
              <a:rPr sz="2000" b="0" spc="-5" dirty="0">
                <a:solidFill>
                  <a:srgbClr val="00176E"/>
                </a:solidFill>
                <a:sym typeface="+mn-ea"/>
              </a:rPr>
              <a:t> naciones</a:t>
            </a:r>
            <a:r>
              <a:rPr sz="2000" b="0" spc="15" dirty="0">
                <a:solidFill>
                  <a:srgbClr val="00176E"/>
                </a:solidFill>
                <a:sym typeface="+mn-ea"/>
              </a:rPr>
              <a:t> </a:t>
            </a:r>
            <a:r>
              <a:rPr sz="2000" b="0" spc="-5" dirty="0">
                <a:solidFill>
                  <a:srgbClr val="00176E"/>
                </a:solidFill>
                <a:sym typeface="+mn-ea"/>
              </a:rPr>
              <a:t>Ute, </a:t>
            </a:r>
            <a:r>
              <a:rPr sz="2000" b="0" spc="-590" dirty="0">
                <a:solidFill>
                  <a:srgbClr val="00176E"/>
                </a:solidFill>
                <a:sym typeface="+mn-ea"/>
              </a:rPr>
              <a:t> </a:t>
            </a:r>
            <a:r>
              <a:rPr sz="2000" b="0" spc="-5" dirty="0">
                <a:solidFill>
                  <a:srgbClr val="00176E"/>
                </a:solidFill>
                <a:sym typeface="+mn-ea"/>
              </a:rPr>
              <a:t>Arapaho, Cheyenne,</a:t>
            </a:r>
            <a:r>
              <a:rPr sz="2000" b="0" dirty="0">
                <a:solidFill>
                  <a:srgbClr val="00176E"/>
                </a:solidFill>
                <a:sym typeface="+mn-ea"/>
              </a:rPr>
              <a:t> </a:t>
            </a:r>
            <a:r>
              <a:rPr sz="2000" b="0" spc="-5" dirty="0">
                <a:solidFill>
                  <a:srgbClr val="00176E"/>
                </a:solidFill>
                <a:sym typeface="+mn-ea"/>
              </a:rPr>
              <a:t>Diné</a:t>
            </a:r>
            <a:r>
              <a:rPr sz="2000" b="0" spc="-10" dirty="0">
                <a:solidFill>
                  <a:srgbClr val="00176E"/>
                </a:solidFill>
                <a:sym typeface="+mn-ea"/>
              </a:rPr>
              <a:t> </a:t>
            </a:r>
            <a:r>
              <a:rPr sz="2000" b="0" spc="-5" dirty="0">
                <a:solidFill>
                  <a:srgbClr val="00176E"/>
                </a:solidFill>
                <a:sym typeface="+mn-ea"/>
              </a:rPr>
              <a:t>(di-NAY),</a:t>
            </a:r>
            <a:r>
              <a:rPr sz="2000" b="0" spc="15" dirty="0">
                <a:solidFill>
                  <a:srgbClr val="00176E"/>
                </a:solidFill>
                <a:sym typeface="+mn-ea"/>
              </a:rPr>
              <a:t> </a:t>
            </a:r>
            <a:r>
              <a:rPr sz="2000" b="0" spc="-5" dirty="0">
                <a:solidFill>
                  <a:srgbClr val="00176E"/>
                </a:solidFill>
                <a:sym typeface="+mn-ea"/>
              </a:rPr>
              <a:t>Lakota,</a:t>
            </a:r>
            <a:r>
              <a:rPr sz="2000" b="0" dirty="0">
                <a:solidFill>
                  <a:srgbClr val="00176E"/>
                </a:solidFill>
                <a:sym typeface="+mn-ea"/>
              </a:rPr>
              <a:t> </a:t>
            </a:r>
            <a:r>
              <a:rPr sz="2000" b="0" spc="-5" dirty="0">
                <a:solidFill>
                  <a:srgbClr val="00176E"/>
                </a:solidFill>
                <a:sym typeface="+mn-ea"/>
              </a:rPr>
              <a:t>Apache,</a:t>
            </a:r>
            <a:r>
              <a:rPr sz="2000" b="0" dirty="0">
                <a:solidFill>
                  <a:srgbClr val="00176E"/>
                </a:solidFill>
                <a:sym typeface="+mn-ea"/>
              </a:rPr>
              <a:t> </a:t>
            </a:r>
            <a:r>
              <a:rPr sz="2000" b="0" spc="-5" dirty="0">
                <a:solidFill>
                  <a:srgbClr val="00176E"/>
                </a:solidFill>
                <a:sym typeface="+mn-ea"/>
              </a:rPr>
              <a:t>Pueblo </a:t>
            </a:r>
            <a:r>
              <a:rPr sz="2000" b="0" dirty="0">
                <a:solidFill>
                  <a:srgbClr val="00176E"/>
                </a:solidFill>
                <a:sym typeface="+mn-ea"/>
              </a:rPr>
              <a:t>y </a:t>
            </a:r>
            <a:r>
              <a:rPr sz="2000" b="0" spc="-5" dirty="0">
                <a:solidFill>
                  <a:srgbClr val="00176E"/>
                </a:solidFill>
                <a:sym typeface="+mn-ea"/>
              </a:rPr>
              <a:t>muchas</a:t>
            </a:r>
            <a:r>
              <a:rPr sz="2000" b="0" spc="10" dirty="0">
                <a:solidFill>
                  <a:srgbClr val="00176E"/>
                </a:solidFill>
                <a:sym typeface="+mn-ea"/>
              </a:rPr>
              <a:t> </a:t>
            </a:r>
            <a:r>
              <a:rPr sz="2000" b="0" spc="-5" dirty="0">
                <a:solidFill>
                  <a:srgbClr val="00176E"/>
                </a:solidFill>
                <a:sym typeface="+mn-ea"/>
              </a:rPr>
              <a:t>tribus,</a:t>
            </a:r>
            <a:r>
              <a:rPr sz="2000" b="0" dirty="0">
                <a:solidFill>
                  <a:srgbClr val="00176E"/>
                </a:solidFill>
                <a:sym typeface="+mn-ea"/>
              </a:rPr>
              <a:t> y </a:t>
            </a:r>
            <a:r>
              <a:rPr sz="2000" b="0" spc="-5" dirty="0">
                <a:solidFill>
                  <a:srgbClr val="00176E"/>
                </a:solidFill>
                <a:sym typeface="+mn-ea"/>
              </a:rPr>
              <a:t>que</a:t>
            </a:r>
            <a:r>
              <a:rPr sz="2000" b="0" spc="5" dirty="0">
                <a:solidFill>
                  <a:srgbClr val="00176E"/>
                </a:solidFill>
                <a:sym typeface="+mn-ea"/>
              </a:rPr>
              <a:t> </a:t>
            </a:r>
            <a:r>
              <a:rPr sz="2000" b="0" dirty="0">
                <a:solidFill>
                  <a:srgbClr val="00176E"/>
                </a:solidFill>
                <a:sym typeface="+mn-ea"/>
              </a:rPr>
              <a:t>los </a:t>
            </a:r>
            <a:r>
              <a:rPr sz="2000" b="0" spc="5" dirty="0">
                <a:solidFill>
                  <a:srgbClr val="00176E"/>
                </a:solidFill>
                <a:sym typeface="+mn-ea"/>
              </a:rPr>
              <a:t> </a:t>
            </a:r>
            <a:r>
              <a:rPr sz="2000" b="0" spc="-5" dirty="0">
                <a:solidFill>
                  <a:srgbClr val="00176E"/>
                </a:solidFill>
                <a:sym typeface="+mn-ea"/>
              </a:rPr>
              <a:t>gobiernos tribales</a:t>
            </a:r>
            <a:r>
              <a:rPr sz="2000" b="0" spc="5" dirty="0">
                <a:solidFill>
                  <a:srgbClr val="00176E"/>
                </a:solidFill>
                <a:sym typeface="+mn-ea"/>
              </a:rPr>
              <a:t> </a:t>
            </a:r>
            <a:r>
              <a:rPr sz="2000" b="0" spc="-5" dirty="0">
                <a:solidFill>
                  <a:srgbClr val="00176E"/>
                </a:solidFill>
                <a:sym typeface="+mn-ea"/>
              </a:rPr>
              <a:t>soberanos </a:t>
            </a:r>
            <a:r>
              <a:rPr sz="2000" b="0" dirty="0">
                <a:solidFill>
                  <a:srgbClr val="00176E"/>
                </a:solidFill>
                <a:sym typeface="+mn-ea"/>
              </a:rPr>
              <a:t>de las</a:t>
            </a:r>
            <a:r>
              <a:rPr sz="2000" b="0" spc="-5" dirty="0">
                <a:solidFill>
                  <a:srgbClr val="00176E"/>
                </a:solidFill>
                <a:sym typeface="+mn-ea"/>
              </a:rPr>
              <a:t> Tribus</a:t>
            </a:r>
            <a:r>
              <a:rPr sz="2000" b="0" spc="5" dirty="0">
                <a:solidFill>
                  <a:srgbClr val="00176E"/>
                </a:solidFill>
                <a:sym typeface="+mn-ea"/>
              </a:rPr>
              <a:t> </a:t>
            </a:r>
            <a:r>
              <a:rPr sz="2000" b="0" spc="-5" dirty="0">
                <a:solidFill>
                  <a:srgbClr val="00176E"/>
                </a:solidFill>
                <a:sym typeface="+mn-ea"/>
              </a:rPr>
              <a:t>Ute, </a:t>
            </a:r>
            <a:r>
              <a:rPr sz="2000" b="0" dirty="0">
                <a:solidFill>
                  <a:srgbClr val="00176E"/>
                </a:solidFill>
                <a:sym typeface="+mn-ea"/>
              </a:rPr>
              <a:t>de las</a:t>
            </a:r>
            <a:r>
              <a:rPr sz="2000" b="0" spc="5" dirty="0">
                <a:solidFill>
                  <a:srgbClr val="00176E"/>
                </a:solidFill>
                <a:sym typeface="+mn-ea"/>
              </a:rPr>
              <a:t> </a:t>
            </a:r>
            <a:r>
              <a:rPr sz="2000" b="0" spc="-5" dirty="0">
                <a:solidFill>
                  <a:srgbClr val="00176E"/>
                </a:solidFill>
                <a:sym typeface="+mn-ea"/>
              </a:rPr>
              <a:t>Montañas</a:t>
            </a:r>
            <a:r>
              <a:rPr sz="2000" b="0" spc="-10" dirty="0">
                <a:solidFill>
                  <a:srgbClr val="00176E"/>
                </a:solidFill>
                <a:sym typeface="+mn-ea"/>
              </a:rPr>
              <a:t> </a:t>
            </a:r>
            <a:r>
              <a:rPr sz="2000" b="0" spc="-5" dirty="0">
                <a:solidFill>
                  <a:srgbClr val="00176E"/>
                </a:solidFill>
                <a:sym typeface="+mn-ea"/>
              </a:rPr>
              <a:t>Ute</a:t>
            </a:r>
            <a:r>
              <a:rPr sz="2000" b="0" spc="5" dirty="0">
                <a:solidFill>
                  <a:srgbClr val="00176E"/>
                </a:solidFill>
                <a:sym typeface="+mn-ea"/>
              </a:rPr>
              <a:t> </a:t>
            </a:r>
            <a:r>
              <a:rPr sz="2000" b="0" dirty="0">
                <a:solidFill>
                  <a:srgbClr val="00176E"/>
                </a:solidFill>
                <a:sym typeface="+mn-ea"/>
              </a:rPr>
              <a:t>y</a:t>
            </a:r>
            <a:r>
              <a:rPr sz="2000" b="0" spc="5" dirty="0">
                <a:solidFill>
                  <a:srgbClr val="00176E"/>
                </a:solidFill>
                <a:sym typeface="+mn-ea"/>
              </a:rPr>
              <a:t> </a:t>
            </a:r>
            <a:r>
              <a:rPr sz="2000" b="0" dirty="0">
                <a:solidFill>
                  <a:srgbClr val="00176E"/>
                </a:solidFill>
                <a:sym typeface="+mn-ea"/>
              </a:rPr>
              <a:t>de las</a:t>
            </a:r>
            <a:r>
              <a:rPr sz="2000" b="0" spc="-5" dirty="0">
                <a:solidFill>
                  <a:srgbClr val="00176E"/>
                </a:solidFill>
                <a:sym typeface="+mn-ea"/>
              </a:rPr>
              <a:t> Tribus</a:t>
            </a:r>
            <a:r>
              <a:rPr sz="2000" b="0" spc="5" dirty="0">
                <a:solidFill>
                  <a:srgbClr val="00176E"/>
                </a:solidFill>
                <a:sym typeface="+mn-ea"/>
              </a:rPr>
              <a:t> </a:t>
            </a:r>
            <a:r>
              <a:rPr sz="2000" b="0" spc="-5" dirty="0">
                <a:solidFill>
                  <a:srgbClr val="00176E"/>
                </a:solidFill>
                <a:sym typeface="+mn-ea"/>
              </a:rPr>
              <a:t>Ute</a:t>
            </a:r>
            <a:r>
              <a:rPr sz="2000" b="0" spc="5" dirty="0">
                <a:solidFill>
                  <a:srgbClr val="00176E"/>
                </a:solidFill>
                <a:sym typeface="+mn-ea"/>
              </a:rPr>
              <a:t> </a:t>
            </a:r>
            <a:r>
              <a:rPr sz="2000" b="0" spc="-5" dirty="0">
                <a:solidFill>
                  <a:srgbClr val="00176E"/>
                </a:solidFill>
                <a:sym typeface="+mn-ea"/>
              </a:rPr>
              <a:t>del</a:t>
            </a:r>
            <a:r>
              <a:rPr sz="2000" b="0" spc="15" dirty="0">
                <a:solidFill>
                  <a:srgbClr val="00176E"/>
                </a:solidFill>
                <a:sym typeface="+mn-ea"/>
              </a:rPr>
              <a:t> </a:t>
            </a:r>
            <a:r>
              <a:rPr sz="2000" b="0" spc="-5" dirty="0">
                <a:solidFill>
                  <a:srgbClr val="00176E"/>
                </a:solidFill>
                <a:sym typeface="+mn-ea"/>
              </a:rPr>
              <a:t>Sur,</a:t>
            </a:r>
            <a:r>
              <a:rPr sz="2000" b="0" spc="5" dirty="0">
                <a:solidFill>
                  <a:srgbClr val="00176E"/>
                </a:solidFill>
                <a:sym typeface="+mn-ea"/>
              </a:rPr>
              <a:t> </a:t>
            </a:r>
            <a:r>
              <a:rPr sz="2000" b="0" spc="-5" dirty="0">
                <a:solidFill>
                  <a:srgbClr val="00176E"/>
                </a:solidFill>
                <a:sym typeface="+mn-ea"/>
              </a:rPr>
              <a:t>todavía</a:t>
            </a:r>
            <a:r>
              <a:rPr sz="2000" b="0" spc="10" dirty="0">
                <a:solidFill>
                  <a:srgbClr val="00176E"/>
                </a:solidFill>
                <a:sym typeface="+mn-ea"/>
              </a:rPr>
              <a:t> </a:t>
            </a:r>
            <a:r>
              <a:rPr sz="2000" b="0" spc="-5" dirty="0">
                <a:solidFill>
                  <a:srgbClr val="00176E"/>
                </a:solidFill>
                <a:sym typeface="+mn-ea"/>
              </a:rPr>
              <a:t>residen</a:t>
            </a:r>
            <a:r>
              <a:rPr sz="2000" b="0" spc="-10" dirty="0">
                <a:solidFill>
                  <a:srgbClr val="00176E"/>
                </a:solidFill>
                <a:sym typeface="+mn-ea"/>
              </a:rPr>
              <a:t> </a:t>
            </a:r>
            <a:r>
              <a:rPr sz="2000" b="0" dirty="0">
                <a:solidFill>
                  <a:srgbClr val="00176E"/>
                </a:solidFill>
                <a:sym typeface="+mn-ea"/>
              </a:rPr>
              <a:t>en </a:t>
            </a:r>
            <a:r>
              <a:rPr sz="2000" b="0" spc="-5" dirty="0">
                <a:solidFill>
                  <a:srgbClr val="00176E"/>
                </a:solidFill>
                <a:sym typeface="+mn-ea"/>
              </a:rPr>
              <a:t>este</a:t>
            </a:r>
            <a:r>
              <a:rPr sz="2000" b="0" spc="10" dirty="0">
                <a:solidFill>
                  <a:srgbClr val="00176E"/>
                </a:solidFill>
                <a:sym typeface="+mn-ea"/>
              </a:rPr>
              <a:t> </a:t>
            </a:r>
            <a:r>
              <a:rPr sz="2000" b="0" spc="-5" dirty="0">
                <a:solidFill>
                  <a:srgbClr val="00176E"/>
                </a:solidFill>
                <a:sym typeface="+mn-ea"/>
              </a:rPr>
              <a:t>estado.</a:t>
            </a:r>
            <a:r>
              <a:rPr sz="2000" b="0" dirty="0">
                <a:solidFill>
                  <a:srgbClr val="00176E"/>
                </a:solidFill>
                <a:sym typeface="+mn-ea"/>
              </a:rPr>
              <a:t> </a:t>
            </a:r>
            <a:r>
              <a:rPr sz="2000" b="0" spc="-5" dirty="0">
                <a:solidFill>
                  <a:srgbClr val="00176E"/>
                </a:solidFill>
                <a:sym typeface="+mn-ea"/>
              </a:rPr>
              <a:t>Estas</a:t>
            </a:r>
            <a:r>
              <a:rPr sz="2000" b="0" dirty="0">
                <a:solidFill>
                  <a:srgbClr val="00176E"/>
                </a:solidFill>
                <a:sym typeface="+mn-ea"/>
              </a:rPr>
              <a:t> </a:t>
            </a:r>
            <a:r>
              <a:rPr sz="2000" b="0" spc="-5" dirty="0">
                <a:solidFill>
                  <a:srgbClr val="00176E"/>
                </a:solidFill>
                <a:sym typeface="+mn-ea"/>
              </a:rPr>
              <a:t>tribus</a:t>
            </a:r>
            <a:r>
              <a:rPr sz="2000" b="0" spc="5" dirty="0">
                <a:solidFill>
                  <a:srgbClr val="00176E"/>
                </a:solidFill>
                <a:sym typeface="+mn-ea"/>
              </a:rPr>
              <a:t> </a:t>
            </a:r>
            <a:r>
              <a:rPr sz="2000" b="0" spc="-5" dirty="0">
                <a:solidFill>
                  <a:srgbClr val="00176E"/>
                </a:solidFill>
                <a:sym typeface="+mn-ea"/>
              </a:rPr>
              <a:t>son</a:t>
            </a:r>
            <a:r>
              <a:rPr sz="2000" b="0" dirty="0">
                <a:solidFill>
                  <a:srgbClr val="00176E"/>
                </a:solidFill>
                <a:sym typeface="+mn-ea"/>
              </a:rPr>
              <a:t> los</a:t>
            </a:r>
            <a:r>
              <a:rPr sz="2000" b="0" spc="-5" dirty="0">
                <a:solidFill>
                  <a:srgbClr val="00176E"/>
                </a:solidFill>
                <a:sym typeface="+mn-ea"/>
              </a:rPr>
              <a:t> administradores</a:t>
            </a:r>
            <a:r>
              <a:rPr sz="2000" b="0" spc="15" dirty="0">
                <a:solidFill>
                  <a:srgbClr val="00176E"/>
                </a:solidFill>
                <a:sym typeface="+mn-ea"/>
              </a:rPr>
              <a:t> </a:t>
            </a:r>
            <a:r>
              <a:rPr sz="2000" b="0" spc="-5" dirty="0">
                <a:solidFill>
                  <a:srgbClr val="00176E"/>
                </a:solidFill>
                <a:sym typeface="+mn-ea"/>
              </a:rPr>
              <a:t>originales </a:t>
            </a:r>
            <a:r>
              <a:rPr sz="2000" b="0" dirty="0">
                <a:solidFill>
                  <a:srgbClr val="00176E"/>
                </a:solidFill>
                <a:sym typeface="+mn-ea"/>
              </a:rPr>
              <a:t>de </a:t>
            </a:r>
            <a:r>
              <a:rPr sz="2000" b="0" spc="-5" dirty="0">
                <a:solidFill>
                  <a:srgbClr val="00176E"/>
                </a:solidFill>
                <a:sym typeface="+mn-ea"/>
              </a:rPr>
              <a:t>estas</a:t>
            </a:r>
            <a:r>
              <a:rPr sz="2000" b="0" dirty="0">
                <a:solidFill>
                  <a:srgbClr val="00176E"/>
                </a:solidFill>
                <a:sym typeface="+mn-ea"/>
              </a:rPr>
              <a:t> áreas</a:t>
            </a:r>
            <a:r>
              <a:rPr sz="2000" b="0" spc="-5" dirty="0">
                <a:solidFill>
                  <a:srgbClr val="00176E"/>
                </a:solidFill>
                <a:sym typeface="+mn-ea"/>
              </a:rPr>
              <a:t> naturales.</a:t>
            </a:r>
            <a:r>
              <a:rPr sz="2000" b="0" dirty="0">
                <a:solidFill>
                  <a:srgbClr val="00176E"/>
                </a:solidFill>
                <a:sym typeface="+mn-ea"/>
              </a:rPr>
              <a:t> </a:t>
            </a:r>
            <a:r>
              <a:rPr sz="2000" b="0" spc="-5" dirty="0">
                <a:solidFill>
                  <a:srgbClr val="00176E"/>
                </a:solidFill>
                <a:sym typeface="+mn-ea"/>
              </a:rPr>
              <a:t>Queremos</a:t>
            </a:r>
            <a:r>
              <a:rPr sz="2000" b="0" dirty="0">
                <a:solidFill>
                  <a:srgbClr val="00176E"/>
                </a:solidFill>
                <a:sym typeface="+mn-ea"/>
              </a:rPr>
              <a:t> </a:t>
            </a:r>
            <a:r>
              <a:rPr sz="2000" b="0" spc="-5" dirty="0">
                <a:solidFill>
                  <a:srgbClr val="00176E"/>
                </a:solidFill>
                <a:sym typeface="+mn-ea"/>
              </a:rPr>
              <a:t>tomarnos </a:t>
            </a:r>
            <a:r>
              <a:rPr sz="2000" b="0" dirty="0">
                <a:solidFill>
                  <a:srgbClr val="00176E"/>
                </a:solidFill>
                <a:sym typeface="+mn-ea"/>
              </a:rPr>
              <a:t>un </a:t>
            </a:r>
            <a:r>
              <a:rPr sz="2000" b="0" spc="-5" dirty="0">
                <a:solidFill>
                  <a:srgbClr val="00176E"/>
                </a:solidFill>
                <a:sym typeface="+mn-ea"/>
              </a:rPr>
              <a:t>momento</a:t>
            </a:r>
            <a:r>
              <a:rPr sz="2000" b="0" spc="-10" dirty="0">
                <a:solidFill>
                  <a:srgbClr val="00176E"/>
                </a:solidFill>
                <a:sym typeface="+mn-ea"/>
              </a:rPr>
              <a:t> </a:t>
            </a:r>
            <a:r>
              <a:rPr sz="2000" b="0" dirty="0">
                <a:solidFill>
                  <a:srgbClr val="00176E"/>
                </a:solidFill>
                <a:sym typeface="+mn-ea"/>
              </a:rPr>
              <a:t>para</a:t>
            </a:r>
            <a:r>
              <a:rPr sz="2000" b="0" spc="-5" dirty="0">
                <a:solidFill>
                  <a:srgbClr val="00176E"/>
                </a:solidFill>
                <a:sym typeface="+mn-ea"/>
              </a:rPr>
              <a:t> honrar</a:t>
            </a:r>
            <a:r>
              <a:rPr sz="2000" b="0" spc="5" dirty="0">
                <a:solidFill>
                  <a:srgbClr val="00176E"/>
                </a:solidFill>
                <a:sym typeface="+mn-ea"/>
              </a:rPr>
              <a:t> </a:t>
            </a:r>
            <a:r>
              <a:rPr sz="2000" b="0" dirty="0">
                <a:solidFill>
                  <a:srgbClr val="00176E"/>
                </a:solidFill>
                <a:sym typeface="+mn-ea"/>
              </a:rPr>
              <a:t>y</a:t>
            </a:r>
            <a:r>
              <a:rPr sz="2000" b="0" spc="5" dirty="0">
                <a:solidFill>
                  <a:srgbClr val="00176E"/>
                </a:solidFill>
                <a:sym typeface="+mn-ea"/>
              </a:rPr>
              <a:t> </a:t>
            </a:r>
            <a:r>
              <a:rPr sz="2000" b="0" spc="-5" dirty="0">
                <a:solidFill>
                  <a:srgbClr val="00176E"/>
                </a:solidFill>
                <a:sym typeface="+mn-ea"/>
              </a:rPr>
              <a:t>respetar </a:t>
            </a:r>
            <a:r>
              <a:rPr sz="2000" b="0" dirty="0">
                <a:solidFill>
                  <a:srgbClr val="00176E"/>
                </a:solidFill>
                <a:sym typeface="+mn-ea"/>
              </a:rPr>
              <a:t>a</a:t>
            </a:r>
            <a:r>
              <a:rPr sz="2000" b="0" spc="5" dirty="0">
                <a:solidFill>
                  <a:srgbClr val="00176E"/>
                </a:solidFill>
                <a:sym typeface="+mn-ea"/>
              </a:rPr>
              <a:t> </a:t>
            </a:r>
            <a:r>
              <a:rPr sz="2000" b="0" spc="-5" dirty="0">
                <a:solidFill>
                  <a:srgbClr val="00176E"/>
                </a:solidFill>
                <a:sym typeface="+mn-ea"/>
              </a:rPr>
              <a:t>estos </a:t>
            </a:r>
            <a:r>
              <a:rPr sz="2000" b="0" dirty="0">
                <a:solidFill>
                  <a:srgbClr val="00176E"/>
                </a:solidFill>
                <a:sym typeface="+mn-ea"/>
              </a:rPr>
              <a:t> </a:t>
            </a:r>
            <a:r>
              <a:rPr sz="2000" b="0" spc="-5" dirty="0">
                <a:solidFill>
                  <a:srgbClr val="00176E"/>
                </a:solidFill>
                <a:sym typeface="+mn-ea"/>
              </a:rPr>
              <a:t>guardianes</a:t>
            </a:r>
            <a:r>
              <a:rPr sz="2000" b="0" spc="-10" dirty="0">
                <a:solidFill>
                  <a:srgbClr val="00176E"/>
                </a:solidFill>
                <a:sym typeface="+mn-ea"/>
              </a:rPr>
              <a:t> </a:t>
            </a:r>
            <a:r>
              <a:rPr sz="2000" b="0" spc="-5" dirty="0">
                <a:solidFill>
                  <a:srgbClr val="00176E"/>
                </a:solidFill>
                <a:sym typeface="+mn-ea"/>
              </a:rPr>
              <a:t>originales del</a:t>
            </a:r>
            <a:r>
              <a:rPr sz="2000" b="0" spc="-10" dirty="0">
                <a:solidFill>
                  <a:srgbClr val="00176E"/>
                </a:solidFill>
                <a:sym typeface="+mn-ea"/>
              </a:rPr>
              <a:t> </a:t>
            </a:r>
            <a:r>
              <a:rPr sz="2000" b="0" spc="-5" dirty="0">
                <a:solidFill>
                  <a:srgbClr val="00176E"/>
                </a:solidFill>
                <a:sym typeface="+mn-ea"/>
              </a:rPr>
              <a:t>medio</a:t>
            </a:r>
            <a:r>
              <a:rPr sz="2000" b="0" spc="5" dirty="0">
                <a:solidFill>
                  <a:srgbClr val="00176E"/>
                </a:solidFill>
                <a:sym typeface="+mn-ea"/>
              </a:rPr>
              <a:t> </a:t>
            </a:r>
            <a:r>
              <a:rPr sz="2000" b="0" spc="-5" dirty="0">
                <a:solidFill>
                  <a:srgbClr val="00176E"/>
                </a:solidFill>
                <a:sym typeface="+mn-ea"/>
              </a:rPr>
              <a:t>ambiente</a:t>
            </a:r>
            <a:r>
              <a:rPr sz="2000" b="0" spc="-20" dirty="0">
                <a:solidFill>
                  <a:srgbClr val="00176E"/>
                </a:solidFill>
                <a:sym typeface="+mn-ea"/>
              </a:rPr>
              <a:t> </a:t>
            </a:r>
            <a:r>
              <a:rPr sz="2000" b="0" dirty="0">
                <a:solidFill>
                  <a:srgbClr val="00176E"/>
                </a:solidFill>
                <a:sym typeface="+mn-ea"/>
              </a:rPr>
              <a:t>y</a:t>
            </a:r>
            <a:r>
              <a:rPr sz="2000" b="0" spc="5" dirty="0">
                <a:solidFill>
                  <a:srgbClr val="00176E"/>
                </a:solidFill>
                <a:sym typeface="+mn-ea"/>
              </a:rPr>
              <a:t> </a:t>
            </a:r>
            <a:r>
              <a:rPr sz="2000" b="0" dirty="0">
                <a:solidFill>
                  <a:srgbClr val="00176E"/>
                </a:solidFill>
                <a:sym typeface="+mn-ea"/>
              </a:rPr>
              <a:t>su</a:t>
            </a:r>
            <a:r>
              <a:rPr sz="2000" b="0" spc="-20" dirty="0">
                <a:solidFill>
                  <a:srgbClr val="00176E"/>
                </a:solidFill>
                <a:sym typeface="+mn-ea"/>
              </a:rPr>
              <a:t> </a:t>
            </a:r>
            <a:r>
              <a:rPr sz="2000" b="0" spc="-5" dirty="0">
                <a:solidFill>
                  <a:srgbClr val="00176E"/>
                </a:solidFill>
                <a:sym typeface="+mn-ea"/>
              </a:rPr>
              <a:t>relación con</a:t>
            </a:r>
            <a:r>
              <a:rPr sz="2000" b="0" spc="5" dirty="0">
                <a:solidFill>
                  <a:srgbClr val="00176E"/>
                </a:solidFill>
                <a:sym typeface="+mn-ea"/>
              </a:rPr>
              <a:t> </a:t>
            </a:r>
            <a:r>
              <a:rPr sz="2000" b="0" spc="-5" dirty="0">
                <a:solidFill>
                  <a:srgbClr val="00176E"/>
                </a:solidFill>
                <a:sym typeface="+mn-ea"/>
              </a:rPr>
              <a:t>la</a:t>
            </a:r>
            <a:r>
              <a:rPr sz="2000" b="0" spc="5" dirty="0">
                <a:solidFill>
                  <a:srgbClr val="00176E"/>
                </a:solidFill>
                <a:sym typeface="+mn-ea"/>
              </a:rPr>
              <a:t> </a:t>
            </a:r>
            <a:r>
              <a:rPr sz="2000" b="0" spc="-5" dirty="0">
                <a:solidFill>
                  <a:srgbClr val="00176E"/>
                </a:solidFill>
                <a:sym typeface="+mn-ea"/>
              </a:rPr>
              <a:t>tierra.</a:t>
            </a:r>
            <a:r>
              <a:rPr lang="" sz="2000" b="0" spc="-5" dirty="0">
                <a:solidFill>
                  <a:srgbClr val="00176E"/>
                </a:solidFill>
                <a:sym typeface="+mn-ea"/>
              </a:rPr>
              <a:t>                                             </a:t>
            </a:r>
            <a:r>
              <a:rPr sz="2000" b="0" spc="-5" dirty="0">
                <a:sym typeface="+mn-ea"/>
              </a:rPr>
              <a:t>Fuente:</a:t>
            </a:r>
            <a:r>
              <a:rPr sz="2000" spc="-10" dirty="0">
                <a:sym typeface="+mn-ea"/>
              </a:rPr>
              <a:t> </a:t>
            </a:r>
            <a:r>
              <a:rPr lang="en-US" sz="2000" b="0" u="sng" dirty="0">
                <a:solidFill>
                  <a:srgbClr val="1155CC"/>
                </a:solidFill>
                <a:sym typeface="Trebuchet MS" panose="020B0603020202020204"/>
                <a:hlinkClick r:id="rId3"/>
              </a:rPr>
              <a:t>https://native-land.ca/</a:t>
            </a:r>
            <a:endParaRPr sz="2000" dirty="0">
              <a:latin typeface="Trebuchet MS" panose="020B0603020202020204"/>
              <a:cs typeface="Trebuchet MS" panose="020B0603020202020204"/>
            </a:endParaRPr>
          </a:p>
          <a:p>
            <a:pPr marL="0" lvl="0" indent="0" algn="ctr" rtl="0">
              <a:lnSpc>
                <a:spcPct val="90000"/>
              </a:lnSpc>
              <a:spcBef>
                <a:spcPts val="0"/>
              </a:spcBef>
              <a:spcAft>
                <a:spcPts val="0"/>
              </a:spcAft>
              <a:buClr>
                <a:schemeClr val="lt1"/>
              </a:buClr>
              <a:buSzPts val="6000"/>
              <a:buFont typeface="Trebuchet MS" panose="020B0603020202020204"/>
              <a:buNone/>
            </a:pPr>
            <a:endParaRPr sz="2000" dirty="0"/>
          </a:p>
        </p:txBody>
      </p:sp>
      <p:sp>
        <p:nvSpPr>
          <p:cNvPr id="317" name="Google Shape;317;p3"/>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
          <p:cNvSpPr txBox="1">
            <a:spLocks noGrp="1"/>
          </p:cNvSpPr>
          <p:nvPr>
            <p:ph type="ctrTitle"/>
          </p:nvPr>
        </p:nvSpPr>
        <p:spPr>
          <a:xfrm>
            <a:off x="458700" y="2115600"/>
            <a:ext cx="11151600" cy="9903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Arial" panose="020B0604020202020204"/>
              <a:buNone/>
            </a:pPr>
            <a:r>
              <a:rPr lang="en-US" sz="4000" b="0"/>
              <a:t>Statewide Health Equity Task Force</a:t>
            </a:r>
            <a:endParaRPr sz="1800" b="0">
              <a:latin typeface="Arial" panose="020B0604020202020204"/>
              <a:ea typeface="Arial" panose="020B0604020202020204"/>
              <a:cs typeface="Arial" panose="020B0604020202020204"/>
              <a:sym typeface="Arial" panose="020B0604020202020204"/>
            </a:endParaRPr>
          </a:p>
          <a:p>
            <a:pPr marL="0" lvl="0" indent="0" algn="ctr" rtl="0">
              <a:lnSpc>
                <a:spcPct val="100000"/>
              </a:lnSpc>
              <a:spcBef>
                <a:spcPts val="0"/>
              </a:spcBef>
              <a:spcAft>
                <a:spcPts val="0"/>
              </a:spcAft>
              <a:buClr>
                <a:schemeClr val="dk1"/>
              </a:buClr>
              <a:buSzPts val="3600"/>
              <a:buFont typeface="Arial" panose="020B0604020202020204"/>
              <a:buNone/>
            </a:pPr>
            <a:r>
              <a:rPr lang="en-US" sz="3600" b="0"/>
              <a:t>Background</a:t>
            </a:r>
            <a:endParaRPr sz="3600" b="0"/>
          </a:p>
          <a:p>
            <a:pPr marL="0" lvl="0" indent="0" algn="l" rtl="0">
              <a:lnSpc>
                <a:spcPct val="90000"/>
              </a:lnSpc>
              <a:spcBef>
                <a:spcPts val="0"/>
              </a:spcBef>
              <a:spcAft>
                <a:spcPts val="0"/>
              </a:spcAft>
              <a:buClr>
                <a:schemeClr val="lt1"/>
              </a:buClr>
              <a:buSzPts val="7200"/>
              <a:buFont typeface="Trebuchet MS" panose="020B0603020202020204"/>
              <a:buNone/>
            </a:pPr>
            <a:endParaRPr sz="6700"/>
          </a:p>
          <a:p>
            <a:pPr marL="0" lvl="0" indent="0" algn="ctr" rtl="0">
              <a:lnSpc>
                <a:spcPct val="90000"/>
              </a:lnSpc>
              <a:spcBef>
                <a:spcPts val="0"/>
              </a:spcBef>
              <a:spcAft>
                <a:spcPts val="0"/>
              </a:spcAft>
              <a:buClr>
                <a:schemeClr val="lt1"/>
              </a:buClr>
              <a:buSzPts val="7200"/>
              <a:buFont typeface="Trebuchet MS" panose="020B0603020202020204"/>
              <a:buNone/>
            </a:pPr>
            <a:r>
              <a:rPr sz="4000" b="0" spc="-5" dirty="0">
                <a:solidFill>
                  <a:srgbClr val="FFFFFF"/>
                </a:solidFill>
                <a:sym typeface="+mn-ea"/>
              </a:rPr>
              <a:t>Grupo</a:t>
            </a:r>
            <a:r>
              <a:rPr sz="4000" b="0" spc="15" dirty="0">
                <a:solidFill>
                  <a:srgbClr val="FFFFFF"/>
                </a:solidFill>
                <a:sym typeface="+mn-ea"/>
              </a:rPr>
              <a:t> </a:t>
            </a:r>
            <a:r>
              <a:rPr sz="4000" b="0" spc="-5" dirty="0">
                <a:solidFill>
                  <a:srgbClr val="FFFFFF"/>
                </a:solidFill>
                <a:sym typeface="+mn-ea"/>
              </a:rPr>
              <a:t>de</a:t>
            </a:r>
            <a:r>
              <a:rPr lang="" sz="4000" b="0" spc="-5" dirty="0">
                <a:solidFill>
                  <a:srgbClr val="FFFFFF"/>
                </a:solidFill>
                <a:sym typeface="+mn-ea"/>
              </a:rPr>
              <a:t> </a:t>
            </a:r>
            <a:r>
              <a:rPr sz="4000" b="0" spc="-5" dirty="0">
                <a:solidFill>
                  <a:srgbClr val="FFFFFF"/>
                </a:solidFill>
                <a:sym typeface="+mn-ea"/>
              </a:rPr>
              <a:t>Trabajo</a:t>
            </a:r>
            <a:r>
              <a:rPr sz="4000" b="0" spc="25" dirty="0">
                <a:solidFill>
                  <a:srgbClr val="FFFFFF"/>
                </a:solidFill>
                <a:sym typeface="+mn-ea"/>
              </a:rPr>
              <a:t> </a:t>
            </a:r>
            <a:r>
              <a:rPr sz="4000" b="0" spc="-5" dirty="0">
                <a:solidFill>
                  <a:srgbClr val="FFFFFF"/>
                </a:solidFill>
                <a:sym typeface="+mn-ea"/>
              </a:rPr>
              <a:t>Estatal</a:t>
            </a:r>
            <a:r>
              <a:rPr sz="4000" b="0" spc="15" dirty="0">
                <a:solidFill>
                  <a:srgbClr val="FFFFFF"/>
                </a:solidFill>
                <a:sym typeface="+mn-ea"/>
              </a:rPr>
              <a:t> </a:t>
            </a:r>
            <a:r>
              <a:rPr sz="4000" b="0" spc="-5" dirty="0">
                <a:solidFill>
                  <a:srgbClr val="FFFFFF"/>
                </a:solidFill>
                <a:sym typeface="+mn-ea"/>
              </a:rPr>
              <a:t>de</a:t>
            </a:r>
            <a:r>
              <a:rPr lang="" sz="4000" b="0" spc="-5" dirty="0">
                <a:solidFill>
                  <a:srgbClr val="FFFFFF"/>
                </a:solidFill>
                <a:sym typeface="+mn-ea"/>
              </a:rPr>
              <a:t> </a:t>
            </a:r>
            <a:r>
              <a:rPr sz="4000" b="0" spc="-5" dirty="0">
                <a:solidFill>
                  <a:srgbClr val="FFFFFF"/>
                </a:solidFill>
                <a:sym typeface="+mn-ea"/>
              </a:rPr>
              <a:t>Equidad</a:t>
            </a:r>
            <a:r>
              <a:rPr sz="4000" b="0" spc="-70" dirty="0">
                <a:solidFill>
                  <a:srgbClr val="FFFFFF"/>
                </a:solidFill>
                <a:sym typeface="+mn-ea"/>
              </a:rPr>
              <a:t> </a:t>
            </a:r>
            <a:r>
              <a:rPr sz="4000" b="0" spc="-5" dirty="0">
                <a:solidFill>
                  <a:srgbClr val="FFFFFF"/>
                </a:solidFill>
                <a:sym typeface="+mn-ea"/>
              </a:rPr>
              <a:t>en </a:t>
            </a:r>
            <a:r>
              <a:rPr lang="" sz="4000" b="0" spc="-5" dirty="0">
                <a:solidFill>
                  <a:srgbClr val="FFFFFF"/>
                </a:solidFill>
                <a:sym typeface="+mn-ea"/>
              </a:rPr>
              <a:t>la </a:t>
            </a:r>
            <a:r>
              <a:rPr sz="4000" b="0" spc="-1190" dirty="0">
                <a:solidFill>
                  <a:srgbClr val="FFFFFF"/>
                </a:solidFill>
                <a:sym typeface="+mn-ea"/>
              </a:rPr>
              <a:t> </a:t>
            </a:r>
            <a:r>
              <a:rPr sz="4000" b="0" spc="-5" dirty="0">
                <a:solidFill>
                  <a:srgbClr val="FFFFFF"/>
                </a:solidFill>
                <a:sym typeface="+mn-ea"/>
              </a:rPr>
              <a:t>Salud</a:t>
            </a:r>
            <a:br>
              <a:rPr sz="4000" b="0" spc="-5" dirty="0">
                <a:solidFill>
                  <a:srgbClr val="FFFFFF"/>
                </a:solidFill>
                <a:sym typeface="+mn-ea"/>
              </a:rPr>
            </a:br>
            <a:r>
              <a:rPr lang="" sz="3600" b="0"/>
              <a:t>Antecedentes laborales</a:t>
            </a:r>
          </a:p>
        </p:txBody>
      </p:sp>
      <p:sp>
        <p:nvSpPr>
          <p:cNvPr id="323" name="Google Shape;323;p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lang="en-US"/>
          </a:p>
        </p:txBody>
      </p:sp>
    </p:spTree>
  </p:cSld>
  <p:clrMapOvr>
    <a:masterClrMapping/>
  </p:clrMapOvr>
</p:sld>
</file>

<file path=ppt/theme/theme1.xml><?xml version="1.0" encoding="utf-8"?>
<a:theme xmlns:a="http://schemas.openxmlformats.org/drawingml/2006/main" name="1_Blu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814C9E"/>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5432</Words>
  <Application>Microsoft Office PowerPoint</Application>
  <PresentationFormat>Widescreen</PresentationFormat>
  <Paragraphs>495</Paragraphs>
  <Slides>31</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31</vt:i4>
      </vt:variant>
    </vt:vector>
  </HeadingPairs>
  <TitlesOfParts>
    <vt:vector size="38" baseType="lpstr">
      <vt:lpstr>Arial</vt:lpstr>
      <vt:lpstr>Calibri</vt:lpstr>
      <vt:lpstr>Noto Sans Symbols</vt:lpstr>
      <vt:lpstr>Times New Roman</vt:lpstr>
      <vt:lpstr>Trebuchet MS</vt:lpstr>
      <vt:lpstr>1_Blue Theme</vt:lpstr>
      <vt:lpstr>White</vt:lpstr>
      <vt:lpstr>PowerPoint Presentation</vt:lpstr>
      <vt:lpstr>Webinar Logistics Logística del seminario web</vt:lpstr>
      <vt:lpstr>Nuestra misión - foto</vt:lpstr>
      <vt:lpstr>What We Do</vt:lpstr>
      <vt:lpstr>Ground Rules Reglas  básicas</vt:lpstr>
      <vt:lpstr>  Meeting Ground Rules Reglas básicas de la reunión</vt:lpstr>
      <vt:lpstr>Agenda At-A Glance Orden del día a simple vista October 24, 2024, 11 a.m.- 12 p.m. 24 de octubre de 2024, de 11 a. m. a 12 p. m.  </vt:lpstr>
      <vt:lpstr>Land Acknowledgement Reconocimiento a las  tierras</vt:lpstr>
      <vt:lpstr>Statewide Health Equity Task Force Background  Grupo de Trabajo Estatal de Equidad en la  Salud Antecedentes laborales</vt:lpstr>
      <vt:lpstr> Statewide Health Equity Task Force Grupo de Trabajo Estatal de Equidad en la Salud</vt:lpstr>
      <vt:lpstr> Statewide Health Equity Task Force Grupo de Trabajo Estatal de Equidad en Salud</vt:lpstr>
      <vt:lpstr>Recommendations   Recomendaciones </vt:lpstr>
      <vt:lpstr>PowerPoint Presentation</vt:lpstr>
      <vt:lpstr>Recomendaciones</vt:lpstr>
      <vt:lpstr>Recommendations</vt:lpstr>
      <vt:lpstr>Recomendaciones</vt:lpstr>
      <vt:lpstr>PowerPoint Presentation</vt:lpstr>
      <vt:lpstr>Recomendaciones</vt:lpstr>
      <vt:lpstr>PowerPoint Presentation</vt:lpstr>
      <vt:lpstr>Recomendaciones</vt:lpstr>
      <vt:lpstr>Recommendations</vt:lpstr>
      <vt:lpstr>Recomendaciones</vt:lpstr>
      <vt:lpstr>Recommendations</vt:lpstr>
      <vt:lpstr>Recomendaciones</vt:lpstr>
      <vt:lpstr>Recommendations</vt:lpstr>
      <vt:lpstr>Recomendaciones</vt:lpstr>
      <vt:lpstr>Recommendations</vt:lpstr>
      <vt:lpstr>Recomendaciones</vt:lpstr>
      <vt:lpstr>Public Comment  Open Discussion  Comentarios del Público Debate Abierto </vt:lpstr>
      <vt:lpstr>PowerPoint Presentation</vt:lpstr>
      <vt:lpstr>  Contact Contacto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Green, Aaron</dc:creator>
  <cp:lastModifiedBy>Sound Ventures Inc</cp:lastModifiedBy>
  <cp:revision>110</cp:revision>
  <dcterms:created xsi:type="dcterms:W3CDTF">2024-10-23T00:10:10Z</dcterms:created>
  <dcterms:modified xsi:type="dcterms:W3CDTF">2024-10-23T23:01:37Z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0x010100D7D0DD684B777945ABD2930BB99405A9</vt:lpwstr>
  </property>
  <property fmtid="{D5CDD505-2E9C-101B-9397-08002B2CF9AE}" pid="3" name="ICV">
    <vt:lpwstr>6F1506AE87B94D389628D2F0928C15B0_13</vt:lpwstr>
  </property>
  <property fmtid="{D5CDD505-2E9C-101B-9397-08002B2CF9AE}" pid="4" name="KSOProductBuildVer">
    <vt:lpwstr>1033-12.2.0.13472</vt:lpwstr>
  </property>
</Properties>
</file>