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comments/comment1.xml" ContentType="application/vnd.openxmlformats-officedocument.presentationml.comments+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Author id="0" name="Patrick Potyondy - HCPF He Him" initials="PP-HHH" lastIdx="2" clrIdx="0"/>
  <p:cmAuthor id="1" name="Ryan Lazo - HCPF He Him" initials="RL-HHH"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BD4"/>
          </a:solidFill>
        </a:fill>
      </a:tcStyle>
    </a:wholeTbl>
    <a:band2H>
      <a:tcTxStyle b="def" i="def"/>
      <a:tcStyle>
        <a:tcBdr/>
        <a:fill>
          <a:solidFill>
            <a:srgbClr val="E6E7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3CDD1"/>
          </a:solidFill>
        </a:fill>
      </a:tcStyle>
    </a:wholeTbl>
    <a:band2H>
      <a:tcTxStyle b="def" i="def"/>
      <a:tcStyle>
        <a:tcBdr/>
        <a:fill>
          <a:solidFill>
            <a:srgbClr val="EAE7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9CACC"/>
          </a:solidFill>
        </a:fill>
      </a:tcStyle>
    </a:wholeTbl>
    <a:band2H>
      <a:tcTxStyle b="def" i="def"/>
      <a:tcStyle>
        <a:tcBdr/>
        <a:fill>
          <a:solidFill>
            <a:srgbClr val="F4E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comments" Target="comments/comment1.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 authorId="0" dt="2024-11-25T21:51:15.028" idx="1">
    <p:pos x="220" y="720"/>
    <p:text>"personal" or "health information about any individuals" to put it in plain language? Avg person might ask, "what does 'protected' mean?" 
@ryan.lazo@state.co.us Thoughts?
_Reassigned to ryan.lazo@state.co.us_</p:text>
    <p:extLst>
      <p:ext uri="{C676402C-5697-4E1C-873F-D02D1690AC5C}">
        <p15:threadingInfo xmlns:p15="http://schemas.microsoft.com/office/powerpoint/2012/main" timeZoneBias="300"/>
      </p:ext>
    </p:extLst>
  </p:cm>
  <p:cm authorId="1" dt="2024-11-25T18:16:53.789" idx="1">
    <p:pos x="220" y="720"/>
    <p:text>what if we give a brief definition of phi since it's called that in rules, etc? We add this to the speaker 'script' maybe? @patrick.potyondy@state.co.us</p:text>
    <p:extLst>
      <p:ext uri="{C676402C-5697-4E1C-873F-D02D1690AC5C}">
        <p15:threadingInfo xmlns:p15="http://schemas.microsoft.com/office/powerpoint/2012/main" timeZoneBias="300"/>
      </p:ext>
    </p:extLst>
  </p:cm>
  <p:cm authorId="0" dt="2024-11-25T21:51:15.028" idx="2">
    <p:pos x="220" y="720"/>
    <p:text>That sounds perfect!</p:text>
    <p:extLst>
      <p:ext uri="{C676402C-5697-4E1C-873F-D02D1690AC5C}">
        <p15:threadingInfo xmlns:p15="http://schemas.microsoft.com/office/powerpoint/2012/main" timeZoneBias="300"/>
      </p:ext>
    </p:extLst>
  </p:cm>
</p:cmLst>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93" name="Shape 293"/>
          <p:cNvSpPr/>
          <p:nvPr>
            <p:ph type="sldImg"/>
          </p:nvPr>
        </p:nvSpPr>
        <p:spPr>
          <a:xfrm>
            <a:off x="1143000" y="685800"/>
            <a:ext cx="4572000" cy="3429000"/>
          </a:xfrm>
          <a:prstGeom prst="rect">
            <a:avLst/>
          </a:prstGeom>
        </p:spPr>
        <p:txBody>
          <a:bodyPr/>
          <a:lstStyle/>
          <a:p>
            <a:pPr/>
          </a:p>
        </p:txBody>
      </p:sp>
      <p:sp>
        <p:nvSpPr>
          <p:cNvPr id="294" name="Shape 29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 Id="rId3" Type="http://schemas.openxmlformats.org/officeDocument/2006/relationships/hyperlink" Target="https://leg.colorado.gov/bills/hb23-1300" TargetMode="External"/></Relationships>

</file>

<file path=ppt/notesSlides/_rels/notesSlide25.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 Id="rId3" Type="http://schemas.openxmlformats.org/officeDocument/2006/relationships/hyperlink" Target="https://lp.constantcontactpages.com/su/lkRAYPu/hrsn" TargetMode="External"/></Relationships>

</file>

<file path=ppt/notesSlides/_rels/notesSlide3.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6" name="Shape 316"/>
          <p:cNvSpPr/>
          <p:nvPr>
            <p:ph type="sldImg"/>
          </p:nvPr>
        </p:nvSpPr>
        <p:spPr>
          <a:prstGeom prst="rect">
            <a:avLst/>
          </a:prstGeom>
        </p:spPr>
        <p:txBody>
          <a:bodyPr/>
          <a:lstStyle/>
          <a:p>
            <a:pPr/>
          </a:p>
        </p:txBody>
      </p:sp>
      <p:sp>
        <p:nvSpPr>
          <p:cNvPr id="317" name="Shape 317"/>
          <p:cNvSpPr/>
          <p:nvPr>
            <p:ph type="body" sz="quarter" idx="1"/>
          </p:nvPr>
        </p:nvSpPr>
        <p:spPr>
          <a:prstGeom prst="rect">
            <a:avLst/>
          </a:prstGeom>
        </p:spPr>
        <p:txBody>
          <a:bodyPr/>
          <a:lstStyle/>
          <a:p>
            <a:pPr>
              <a:defRPr b="1" sz="1200">
                <a:latin typeface="Trebuchet MS"/>
                <a:ea typeface="Trebuchet MS"/>
                <a:cs typeface="Trebuchet MS"/>
                <a:sym typeface="Trebuchet MS"/>
              </a:defRPr>
            </a:pPr>
            <a:r>
              <a:t>Emily</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Welcome to the webinar. </a:t>
            </a:r>
          </a:p>
          <a:p>
            <a:pPr>
              <a:defRPr b="1" sz="1200">
                <a:latin typeface="Trebuchet MS"/>
                <a:ea typeface="Trebuchet MS"/>
                <a:cs typeface="Trebuchet MS"/>
                <a:sym typeface="Trebuchet MS"/>
              </a:defRPr>
            </a:pPr>
          </a:p>
          <a:p>
            <a:pPr>
              <a:lnSpc>
                <a:spcPct val="115000"/>
              </a:lnSpc>
              <a:spcBef>
                <a:spcPts val="1200"/>
              </a:spcBef>
              <a:defRPr b="1" sz="1200">
                <a:latin typeface="Trebuchet MS"/>
                <a:ea typeface="Trebuchet MS"/>
                <a:cs typeface="Trebuchet MS"/>
                <a:sym typeface="Trebuchet MS"/>
              </a:defRPr>
            </a:pPr>
            <a:r>
              <a:t>Spanish script to being Zoom Stakeholder Meetings with live Spanish translation</a:t>
            </a:r>
          </a:p>
          <a:p>
            <a:pPr>
              <a:lnSpc>
                <a:spcPct val="115000"/>
              </a:lnSpc>
              <a:spcBef>
                <a:spcPts val="1200"/>
              </a:spcBef>
              <a:defRPr b="1" sz="1200">
                <a:latin typeface="Trebuchet MS"/>
                <a:ea typeface="Trebuchet MS"/>
                <a:cs typeface="Trebuchet MS"/>
                <a:sym typeface="Trebuchet MS"/>
              </a:defRPr>
            </a:pPr>
            <a:r>
              <a:t>Notes:</a:t>
            </a:r>
          </a:p>
          <a:p>
            <a:pPr marL="457200" indent="-304800">
              <a:lnSpc>
                <a:spcPct val="115000"/>
              </a:lnSpc>
              <a:spcBef>
                <a:spcPts val="1200"/>
              </a:spcBef>
              <a:buClr>
                <a:srgbClr val="000000"/>
              </a:buClr>
              <a:buSzPts val="1200"/>
              <a:buAutoNum type="arabicPeriod" startAt="1"/>
              <a:defRPr sz="1200">
                <a:latin typeface="Trebuchet MS"/>
                <a:ea typeface="Trebuchet MS"/>
                <a:cs typeface="Trebuchet MS"/>
                <a:sym typeface="Trebuchet MS"/>
              </a:defRPr>
            </a:pPr>
            <a:r>
              <a:t>Interpreter will be a panelist. They must be unmuted to speak before. </a:t>
            </a:r>
          </a:p>
          <a:p>
            <a:pPr marL="457200" indent="-304800">
              <a:lnSpc>
                <a:spcPct val="115000"/>
              </a:lnSpc>
              <a:buClr>
                <a:srgbClr val="000000"/>
              </a:buClr>
              <a:buSzPts val="1200"/>
              <a:buAutoNum type="arabicPeriod" startAt="1"/>
              <a:defRPr sz="1200">
                <a:latin typeface="Trebuchet MS"/>
                <a:ea typeface="Trebuchet MS"/>
                <a:cs typeface="Trebuchet MS"/>
                <a:sym typeface="Trebuchet MS"/>
              </a:defRPr>
            </a:pPr>
            <a:r>
              <a:t>This</a:t>
            </a:r>
            <a:r>
              <a:rPr b="1"/>
              <a:t> script is read before</a:t>
            </a:r>
            <a:r>
              <a:t> the Interpretation pod is activated. </a:t>
            </a:r>
            <a:endParaRPr b="1"/>
          </a:p>
          <a:p>
            <a:pPr>
              <a:lnSpc>
                <a:spcPct val="115000"/>
              </a:lnSpc>
              <a:spcBef>
                <a:spcPts val="1200"/>
              </a:spcBef>
              <a:defRPr b="1">
                <a:latin typeface="Trebuchet MS"/>
                <a:ea typeface="Trebuchet MS"/>
                <a:cs typeface="Trebuchet MS"/>
                <a:sym typeface="Trebuchet MS"/>
              </a:defRPr>
            </a:pPr>
            <a:r>
              <a:t>HOST</a:t>
            </a:r>
            <a:r>
              <a:rPr b="0" sz="1200"/>
              <a:t>: "Hello everyone, and thank you for joining us today. Before we get started, I would like to invite our Spanish interpreter to introduce themselves and explain how to access live interpretation services. [Interpreter's name], please go ahead."</a:t>
            </a:r>
            <a:endParaRPr sz="1200"/>
          </a:p>
          <a:p>
            <a:pPr>
              <a:lnSpc>
                <a:spcPct val="115000"/>
              </a:lnSpc>
              <a:defRPr b="1" sz="1200">
                <a:latin typeface="Trebuchet MS"/>
                <a:ea typeface="Trebuchet MS"/>
                <a:cs typeface="Trebuchet MS"/>
                <a:sym typeface="Trebuchet MS"/>
              </a:defRPr>
            </a:pPr>
          </a:p>
          <a:p>
            <a:pPr>
              <a:lnSpc>
                <a:spcPct val="115000"/>
              </a:lnSpc>
              <a:defRPr b="1">
                <a:latin typeface="Trebuchet MS"/>
                <a:ea typeface="Trebuchet MS"/>
                <a:cs typeface="Trebuchet MS"/>
                <a:sym typeface="Trebuchet MS"/>
              </a:defRPr>
            </a:pPr>
            <a:r>
              <a:t>INTERPRETER (In Spanish</a:t>
            </a:r>
            <a:r>
              <a:rPr b="0" sz="1200"/>
              <a:t>): "Hi everyone, my name is [name], and I will be providing Spanish interpretation services. In a moment, this service will be activated. To listen to live Spanish interpretation of today’s event, select the 'interpretations' pod from the Zoom toolbar and then select 'Spanish.' You will have the option to select 'mute original audio' if you want to hear only Spanish. This interpretation pod will be activated momentarily.</a:t>
            </a:r>
            <a:endParaRPr sz="1200"/>
          </a:p>
          <a:p>
            <a:pPr>
              <a:lnSpc>
                <a:spcPct val="115000"/>
              </a:lnSpc>
              <a:defRPr b="1" sz="1200">
                <a:latin typeface="Trebuchet MS"/>
                <a:ea typeface="Trebuchet MS"/>
                <a:cs typeface="Trebuchet MS"/>
                <a:sym typeface="Trebuchet MS"/>
              </a:defRPr>
            </a:pPr>
          </a:p>
          <a:p>
            <a:pPr>
              <a:lnSpc>
                <a:spcPct val="115000"/>
              </a:lnSpc>
              <a:defRPr sz="1200">
                <a:latin typeface="Trebuchet MS"/>
                <a:ea typeface="Trebuchet MS"/>
                <a:cs typeface="Trebuchet MS"/>
                <a:sym typeface="Trebuchet MS"/>
              </a:defRPr>
            </a:pPr>
            <a:r>
              <a:t>Additionally, the slides are being provided in both English and Spanish. A link will be shared in the chat momentarily."</a:t>
            </a:r>
          </a:p>
          <a:p>
            <a:pPr>
              <a:lnSpc>
                <a:spcPct val="115000"/>
              </a:lnSpc>
              <a:defRPr b="1" sz="1200">
                <a:latin typeface="Trebuchet MS"/>
                <a:ea typeface="Trebuchet MS"/>
                <a:cs typeface="Trebuchet MS"/>
                <a:sym typeface="Trebuchet MS"/>
              </a:defRPr>
            </a:pPr>
          </a:p>
          <a:p>
            <a:pPr>
              <a:lnSpc>
                <a:spcPct val="115000"/>
              </a:lnSpc>
              <a:defRPr sz="1200">
                <a:latin typeface="Trebuchet MS"/>
                <a:ea typeface="Trebuchet MS"/>
                <a:cs typeface="Trebuchet MS"/>
                <a:sym typeface="Trebuchet MS"/>
              </a:defRPr>
            </a:pPr>
            <a:r>
              <a:t>Mi nombre es [nombre]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p>
          <a:p>
            <a:pPr>
              <a:lnSpc>
                <a:spcPct val="115000"/>
              </a:lnSpc>
              <a:defRPr b="1" sz="1200">
                <a:latin typeface="Trebuchet MS"/>
                <a:ea typeface="Trebuchet MS"/>
                <a:cs typeface="Trebuchet MS"/>
                <a:sym typeface="Trebuchet MS"/>
              </a:defRPr>
            </a:pPr>
          </a:p>
          <a:p>
            <a:pPr>
              <a:lnSpc>
                <a:spcPct val="115000"/>
              </a:lnSpc>
              <a:defRPr sz="1200">
                <a:latin typeface="Trebuchet MS"/>
                <a:ea typeface="Trebuchet MS"/>
                <a:cs typeface="Trebuchet MS"/>
                <a:sym typeface="Trebuchet MS"/>
              </a:defRPr>
            </a:pPr>
            <a:r>
              <a:t>Además, las diapositivas se proporcionarán en inglés y español. Un enlace será compartido en el chat en breve."</a:t>
            </a:r>
          </a:p>
          <a:p>
            <a:pPr>
              <a:lnSpc>
                <a:spcPct val="115000"/>
              </a:lnSpc>
              <a:defRPr b="1" sz="1200">
                <a:latin typeface="Trebuchet MS"/>
                <a:ea typeface="Trebuchet MS"/>
                <a:cs typeface="Trebuchet MS"/>
                <a:sym typeface="Trebuchet MS"/>
              </a:defRPr>
            </a:pPr>
          </a:p>
          <a:p>
            <a:pPr>
              <a:lnSpc>
                <a:spcPct val="115000"/>
              </a:lnSpc>
              <a:defRPr b="1">
                <a:latin typeface="Trebuchet MS"/>
                <a:ea typeface="Trebuchet MS"/>
                <a:cs typeface="Trebuchet MS"/>
                <a:sym typeface="Trebuchet MS"/>
              </a:defRPr>
            </a:pPr>
            <a:r>
              <a:t>HOST</a:t>
            </a:r>
            <a:r>
              <a:rPr b="0" sz="1200"/>
              <a:t>: "A few quick logistics for today's meeting. First, the slides are being provided in both English and Spanish, and a link will be shared in the chat momentarily….</a:t>
            </a:r>
            <a:endParaRPr sz="1200">
              <a:solidFill>
                <a:srgbClr val="202124"/>
              </a:solidFill>
            </a:endParaRPr>
          </a:p>
          <a:p>
            <a:pPr>
              <a:defRPr b="1" sz="1200">
                <a:latin typeface="Trebuchet MS"/>
                <a:ea typeface="Trebuchet MS"/>
                <a:cs typeface="Trebuchet MS"/>
                <a:sym typeface="Trebuchet MS"/>
              </a:defRPr>
            </a:pPr>
            <a:endParaRPr>
              <a:solidFill>
                <a:srgbClr val="202124"/>
              </a:solidFill>
            </a:endParaRPr>
          </a:p>
          <a:p>
            <a:pPr marL="457200" indent="-304800">
              <a:buClr>
                <a:srgbClr val="202124"/>
              </a:buClr>
              <a:buSzPts val="1200"/>
              <a:buAutoNum type="arabicParenR" startAt="1"/>
              <a:defRPr sz="1200">
                <a:solidFill>
                  <a:srgbClr val="202124"/>
                </a:solidFill>
                <a:latin typeface="Trebuchet MS"/>
                <a:ea typeface="Trebuchet MS"/>
                <a:cs typeface="Trebuchet MS"/>
                <a:sym typeface="Trebuchet MS"/>
              </a:defRPr>
            </a:pPr>
            <a:r>
              <a:t>We are recording, please use chat for comments only, and q&amp;a box for questions only. We will pull from those comments and answer some that we have time for. </a:t>
            </a:r>
          </a:p>
          <a:p>
            <a:pPr>
              <a:defRPr b="1" sz="1200">
                <a:latin typeface="Trebuchet MS"/>
                <a:ea typeface="Trebuchet MS"/>
                <a:cs typeface="Trebuchet MS"/>
                <a:sym typeface="Trebuchet MS"/>
              </a:defRPr>
            </a:pPr>
            <a:endParaRPr>
              <a:solidFill>
                <a:srgbClr val="202124"/>
              </a:solidFill>
            </a:endParaRPr>
          </a:p>
          <a:p>
            <a:pPr marL="457200" indent="-304800">
              <a:buClr>
                <a:srgbClr val="202124"/>
              </a:buClr>
              <a:buSzPts val="1200"/>
              <a:buAutoNum type="arabicParenR" startAt="1"/>
              <a:defRPr sz="1200">
                <a:solidFill>
                  <a:srgbClr val="202124"/>
                </a:solidFill>
                <a:latin typeface="Trebuchet MS"/>
                <a:ea typeface="Trebuchet MS"/>
                <a:cs typeface="Trebuchet MS"/>
                <a:sym typeface="Trebuchet MS"/>
              </a:defRPr>
            </a:pPr>
            <a:r>
              <a:t>Emily finish reading slide </a:t>
            </a:r>
            <a:endParaRPr b="1"/>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p>
          <a:p>
            <a:pPr>
              <a:lnSpc>
                <a:spcPct val="115000"/>
              </a:lnSpc>
              <a:defRPr b="1" sz="1200" u="sng">
                <a:solidFill>
                  <a:srgbClr val="444444"/>
                </a:solidFill>
                <a:latin typeface="Trebuchet MS"/>
                <a:ea typeface="Trebuchet MS"/>
                <a:cs typeface="Trebuchet MS"/>
                <a:sym typeface="Trebuchet MS"/>
              </a:defRPr>
            </a:pPr>
            <a:r>
              <a:t>KELLY Post in Chat:​</a:t>
            </a:r>
          </a:p>
          <a:p>
            <a:pPr>
              <a:lnSpc>
                <a:spcPct val="115000"/>
              </a:lnSpc>
              <a:defRPr sz="1200">
                <a:solidFill>
                  <a:srgbClr val="444444"/>
                </a:solidFill>
                <a:latin typeface="Trebuchet MS"/>
                <a:ea typeface="Trebuchet MS"/>
                <a:cs typeface="Trebuchet MS"/>
                <a:sym typeface="Trebuchet MS"/>
              </a:defRPr>
            </a:pPr>
            <a:r>
              <a:t>QA Instructions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Kelly to post Spanish version of the paragraph that the interpreter spoke.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Click the Q and A button at the bottom of your screen ​</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You may post questions at any time during the presentation​</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Questions will be answered at the end of the presentation​</a:t>
            </a:r>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At the top of the Q and A box choose “see all questions” if you would like to see all posted questions.</a:t>
            </a:r>
            <a:endParaRPr b="1"/>
          </a:p>
          <a:p>
            <a:pPr marL="457200" indent="-304800">
              <a:lnSpc>
                <a:spcPct val="115000"/>
              </a:lnSpc>
              <a:buClr>
                <a:srgbClr val="444444"/>
              </a:buClr>
              <a:buSzPts val="1200"/>
              <a:buFont typeface="Trebuchet MS"/>
              <a:buChar char="●"/>
              <a:defRPr sz="1200">
                <a:solidFill>
                  <a:srgbClr val="444444"/>
                </a:solidFill>
                <a:latin typeface="Trebuchet MS"/>
                <a:ea typeface="Trebuchet MS"/>
                <a:cs typeface="Trebuchet MS"/>
                <a:sym typeface="Trebuchet MS"/>
              </a:defRPr>
            </a:pPr>
            <a:r>
              <a:t>At the top of the Q and A box choose “see all questions” if you would like to see all posted questions.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Shape 408"/>
          <p:cNvSpPr/>
          <p:nvPr>
            <p:ph type="sldImg"/>
          </p:nvPr>
        </p:nvSpPr>
        <p:spPr>
          <a:prstGeom prst="rect">
            <a:avLst/>
          </a:prstGeom>
        </p:spPr>
        <p:txBody>
          <a:bodyPr/>
          <a:lstStyle/>
          <a:p>
            <a:pPr/>
          </a:p>
        </p:txBody>
      </p:sp>
      <p:sp>
        <p:nvSpPr>
          <p:cNvPr id="409" name="Shape 409"/>
          <p:cNvSpPr/>
          <p:nvPr>
            <p:ph type="body" sz="quarter" idx="1"/>
          </p:nvPr>
        </p:nvSpPr>
        <p:spPr>
          <a:prstGeom prst="rect">
            <a:avLst/>
          </a:prstGeom>
        </p:spPr>
        <p:txBody>
          <a:bodyPr/>
          <a:lstStyle/>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There is a significant overlap between the services under this waiver amendment and the services under consideration for purposes of this study - the amendment does not include pantry stocking, which is included in the study as well</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HCPF estimates that there over 11,000 eligible individuals that would fall into these eligibility categories for the first year of the proposed HRSN amendment.</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HCPF will deliver these HRSN amendment services through a mix of fee-for-service (FFS) and managed care systems to align with the population mix outlined.</a:t>
            </a:r>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9" name="Shape 419"/>
          <p:cNvSpPr/>
          <p:nvPr>
            <p:ph type="sldImg"/>
          </p:nvPr>
        </p:nvSpPr>
        <p:spPr>
          <a:prstGeom prst="rect">
            <a:avLst/>
          </a:prstGeom>
        </p:spPr>
        <p:txBody>
          <a:bodyPr/>
          <a:lstStyle/>
          <a:p>
            <a:pPr/>
          </a:p>
        </p:txBody>
      </p:sp>
      <p:sp>
        <p:nvSpPr>
          <p:cNvPr id="420" name="Shape 420"/>
          <p:cNvSpPr/>
          <p:nvPr>
            <p:ph type="body" sz="quarter" idx="1"/>
          </p:nvPr>
        </p:nvSpPr>
        <p:spPr>
          <a:prstGeom prst="rect">
            <a:avLst/>
          </a:prstGeom>
        </p:spPr>
        <p:txBody>
          <a:bodyPr/>
          <a:lstStyle/>
          <a:p>
            <a:pPr>
              <a:defRPr b="1" sz="1200">
                <a:latin typeface="Trebuchet MS"/>
                <a:ea typeface="Trebuchet MS"/>
                <a:cs typeface="Trebuchet MS"/>
                <a:sym typeface="Trebuchet MS"/>
              </a:defRPr>
            </a:pPr>
            <a:r>
              <a:t>The housing services under consideration in this study are generally supported by the peer-reviewed literature. </a:t>
            </a:r>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r>
              <a:t>Permanent supportive housing is a promising HRSN intervention with substantial evidence base in terms of its impact on housing stability and health care utilization.</a:t>
            </a:r>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r>
              <a:t>Lit review outcomes:</a:t>
            </a:r>
          </a:p>
          <a:p>
            <a:pPr marL="171450" indent="-171450">
              <a:buClr>
                <a:srgbClr val="000000"/>
              </a:buClr>
              <a:buSzPts val="1200"/>
              <a:buFont typeface="Arial"/>
              <a:buChar char="•"/>
              <a:defRPr sz="1200">
                <a:latin typeface="Trebuchet MS"/>
                <a:ea typeface="Trebuchet MS"/>
                <a:cs typeface="Trebuchet MS"/>
                <a:sym typeface="Trebuchet MS"/>
              </a:defRPr>
            </a:pPr>
            <a:r>
              <a:t>Reduction in emergency department visits</a:t>
            </a:r>
            <a:endParaRPr b="1"/>
          </a:p>
          <a:p>
            <a:pPr marL="171450" indent="-171450">
              <a:buClr>
                <a:srgbClr val="000000"/>
              </a:buClr>
              <a:buSzPts val="1200"/>
              <a:buFont typeface="Arial"/>
              <a:buChar char="•"/>
              <a:defRPr sz="1200">
                <a:latin typeface="Trebuchet MS"/>
                <a:ea typeface="Trebuchet MS"/>
                <a:cs typeface="Trebuchet MS"/>
                <a:sym typeface="Trebuchet MS"/>
              </a:defRPr>
            </a:pPr>
            <a:r>
              <a:t>Increase in outpatient behavioral health utilization among PSH participants</a:t>
            </a:r>
            <a:endParaRPr b="1"/>
          </a:p>
          <a:p>
            <a:pPr marL="171450" indent="-171450">
              <a:buClr>
                <a:srgbClr val="000000"/>
              </a:buClr>
              <a:buSzPts val="1200"/>
              <a:buFont typeface="Arial"/>
              <a:buChar char="•"/>
              <a:defRPr sz="1200">
                <a:latin typeface="Trebuchet MS"/>
                <a:ea typeface="Trebuchet MS"/>
                <a:cs typeface="Trebuchet MS"/>
                <a:sym typeface="Trebuchet MS"/>
              </a:defRPr>
            </a:pPr>
            <a:r>
              <a:t>Increased likelihood of filling prescriptions once housed in PSH</a:t>
            </a:r>
            <a:endParaRPr b="1"/>
          </a:p>
          <a:p>
            <a:pPr marL="171450" indent="-171450">
              <a:buClr>
                <a:srgbClr val="000000"/>
              </a:buClr>
              <a:buSzPts val="1200"/>
              <a:buFont typeface="Arial"/>
              <a:buChar char="•"/>
              <a:defRPr sz="1200">
                <a:latin typeface="Trebuchet MS"/>
                <a:ea typeface="Trebuchet MS"/>
                <a:cs typeface="Trebuchet MS"/>
                <a:sym typeface="Trebuchet MS"/>
              </a:defRPr>
            </a:pPr>
            <a:r>
              <a:t>No significant differences in hospitalizations  </a:t>
            </a:r>
            <a:endParaRPr b="1"/>
          </a:p>
          <a:p>
            <a:pPr marL="171450" indent="-171450">
              <a:buClr>
                <a:srgbClr val="000000"/>
              </a:buClr>
              <a:buSzPts val="1200"/>
              <a:buFont typeface="Arial"/>
              <a:buChar char="•"/>
              <a:defRPr sz="1200">
                <a:latin typeface="Trebuchet MS"/>
                <a:ea typeface="Trebuchet MS"/>
                <a:cs typeface="Trebuchet MS"/>
                <a:sym typeface="Trebuchet MS"/>
              </a:defRPr>
            </a:pPr>
            <a:r>
              <a:t>Positive experiences and improved health and wellbeing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Shape 427"/>
          <p:cNvSpPr/>
          <p:nvPr>
            <p:ph type="sldImg"/>
          </p:nvPr>
        </p:nvSpPr>
        <p:spPr>
          <a:prstGeom prst="rect">
            <a:avLst/>
          </a:prstGeom>
        </p:spPr>
        <p:txBody>
          <a:bodyPr/>
          <a:lstStyle/>
          <a:p>
            <a:pPr/>
          </a:p>
        </p:txBody>
      </p:sp>
      <p:sp>
        <p:nvSpPr>
          <p:cNvPr id="428" name="Shape 428"/>
          <p:cNvSpPr/>
          <p:nvPr>
            <p:ph type="body" sz="quarter" idx="1"/>
          </p:nvPr>
        </p:nvSpPr>
        <p:spPr>
          <a:prstGeom prst="rect">
            <a:avLst/>
          </a:prstGeom>
        </p:spPr>
        <p:txBody>
          <a:bodyPr/>
          <a:lstStyle/>
          <a:p>
            <a:pPr>
              <a:defRPr sz="1100">
                <a:latin typeface="Trebuchet MS"/>
                <a:ea typeface="Trebuchet MS"/>
                <a:cs typeface="Trebuchet MS"/>
                <a:sym typeface="Trebuchet MS"/>
              </a:defRPr>
            </a:pPr>
            <a:r>
              <a:t>This feasibility study assesses whether it would be feasible to expand eligibility for the housing services under consideration to include all individuals experiencing homelessness and at-risk of experiencing homelessness and based only on those two factors. </a:t>
            </a:r>
          </a:p>
          <a:p>
            <a:pPr>
              <a:defRPr b="1" sz="1200">
                <a:latin typeface="Trebuchet MS"/>
                <a:ea typeface="Trebuchet MS"/>
                <a:cs typeface="Trebuchet MS"/>
                <a:sym typeface="Trebuchet MS"/>
              </a:defRPr>
            </a:pPr>
            <a:endParaRPr sz="1100"/>
          </a:p>
          <a:p>
            <a:pPr marL="285750" indent="-241300">
              <a:lnSpc>
                <a:spcPct val="115000"/>
              </a:lnSpc>
              <a:buClr>
                <a:srgbClr val="000000"/>
              </a:buClr>
              <a:buSzPts val="1100"/>
              <a:buFont typeface="Trebuchet MS"/>
              <a:buChar char="•"/>
              <a:defRPr sz="1100">
                <a:latin typeface="Trebuchet MS"/>
                <a:ea typeface="Trebuchet MS"/>
                <a:cs typeface="Trebuchet MS"/>
                <a:sym typeface="Trebuchet MS"/>
              </a:defRPr>
            </a:pPr>
            <a:r>
              <a:t>Housing-related services and tenant supportive services, including up to six months of rental assistance or temporary housing and utility assistance.</a:t>
            </a:r>
          </a:p>
          <a:p>
            <a:pPr marL="285750" indent="-241300">
              <a:lnSpc>
                <a:spcPct val="115000"/>
              </a:lnSpc>
              <a:buClr>
                <a:srgbClr val="000000"/>
              </a:buClr>
              <a:buSzPts val="1100"/>
              <a:buFont typeface="Trebuchet MS"/>
              <a:buChar char="•"/>
              <a:defRPr sz="1100">
                <a:latin typeface="Trebuchet MS"/>
                <a:ea typeface="Trebuchet MS"/>
                <a:cs typeface="Trebuchet MS"/>
                <a:sym typeface="Trebuchet MS"/>
              </a:defRPr>
            </a:pPr>
            <a:r>
              <a:t>Pre-tenancy and tenancy-sustaining services, including tenant rights education and eviction prevention.</a:t>
            </a:r>
          </a:p>
          <a:p>
            <a:pPr marL="285750" indent="-241300">
              <a:lnSpc>
                <a:spcPct val="115000"/>
              </a:lnSpc>
              <a:buClr>
                <a:srgbClr val="000000"/>
              </a:buClr>
              <a:buSzPts val="1100"/>
              <a:buFont typeface="Trebuchet MS"/>
              <a:buChar char="•"/>
              <a:defRPr sz="1100">
                <a:latin typeface="Trebuchet MS"/>
                <a:ea typeface="Trebuchet MS"/>
                <a:cs typeface="Trebuchet MS"/>
                <a:sym typeface="Trebuchet MS"/>
              </a:defRPr>
            </a:pPr>
            <a:r>
              <a:t>Housing transition navigations services, including individualized case management, skills building, and peer support services.</a:t>
            </a:r>
          </a:p>
          <a:p>
            <a:pPr marL="285750" indent="-241300">
              <a:lnSpc>
                <a:spcPct val="115000"/>
              </a:lnSpc>
              <a:buClr>
                <a:srgbClr val="000000"/>
              </a:buClr>
              <a:buSzPts val="1100"/>
              <a:buFont typeface="Trebuchet MS"/>
              <a:buChar char="•"/>
              <a:defRPr sz="1100">
                <a:latin typeface="Trebuchet MS"/>
                <a:ea typeface="Trebuchet MS"/>
                <a:cs typeface="Trebuchet MS"/>
                <a:sym typeface="Trebuchet MS"/>
              </a:defRPr>
            </a:pPr>
            <a:r>
              <a:t>One-time housing and moving costs, including security deposits, first month’s rent, movers, relocation expenses, and costs associated with utility activation, identification requirements, and housing applications and inspections.</a:t>
            </a:r>
          </a:p>
          <a:p>
            <a:pPr>
              <a:spcBef>
                <a:spcPts val="800"/>
              </a:spcBef>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HB24-1322 tasks HCPF with additional considerations in regard to housing services, including: </a:t>
            </a:r>
            <a:br/>
          </a:p>
          <a:p>
            <a:pPr marL="285750" indent="-241300">
              <a:buClr>
                <a:srgbClr val="000000"/>
              </a:buClr>
              <a:buSzPts val="1100"/>
              <a:buFont typeface="Trebuchet MS"/>
              <a:buChar char="•"/>
              <a:defRPr sz="1100">
                <a:latin typeface="Trebuchet MS"/>
                <a:ea typeface="Trebuchet MS"/>
                <a:cs typeface="Trebuchet MS"/>
                <a:sym typeface="Trebuchet MS"/>
              </a:defRPr>
            </a:pPr>
            <a:r>
              <a:t>The types of existing housing-related services that are available for reimbursement</a:t>
            </a:r>
            <a:endParaRPr b="1"/>
          </a:p>
          <a:p>
            <a:pPr marL="285750" indent="-241300">
              <a:buClr>
                <a:srgbClr val="000000"/>
              </a:buClr>
              <a:buSzPts val="1100"/>
              <a:buFont typeface="Trebuchet MS"/>
              <a:buChar char="•"/>
              <a:defRPr sz="1100">
                <a:latin typeface="Trebuchet MS"/>
                <a:ea typeface="Trebuchet MS"/>
                <a:cs typeface="Trebuchet MS"/>
                <a:sym typeface="Trebuchet MS"/>
              </a:defRPr>
            </a:pPr>
            <a:r>
              <a:t>The types of providers that may be reimbursed for housing-related services.</a:t>
            </a:r>
            <a:endParaRPr b="1"/>
          </a:p>
          <a:p>
            <a:pPr marL="285750" indent="-241300">
              <a:buClr>
                <a:srgbClr val="000000"/>
              </a:buClr>
              <a:buSzPts val="1100"/>
              <a:buFont typeface="Trebuchet MS"/>
              <a:buChar char="•"/>
              <a:defRPr sz="1100">
                <a:latin typeface="Trebuchet MS"/>
                <a:ea typeface="Trebuchet MS"/>
                <a:cs typeface="Trebuchet MS"/>
                <a:sym typeface="Trebuchet MS"/>
              </a:defRPr>
            </a:pPr>
            <a:r>
              <a:t>The settings in which housing-related services may be provided, including congregate and non-congregate shelters and micro-communities. </a:t>
            </a:r>
            <a:endParaRPr b="1"/>
          </a:p>
          <a:p>
            <a:pPr marL="285750" indent="-241300">
              <a:buClr>
                <a:srgbClr val="000000"/>
              </a:buClr>
              <a:buSzPts val="1100"/>
              <a:buFont typeface="Trebuchet MS"/>
              <a:buChar char="•"/>
              <a:defRPr sz="1100">
                <a:latin typeface="Trebuchet MS"/>
                <a:ea typeface="Trebuchet MS"/>
                <a:cs typeface="Trebuchet MS"/>
                <a:sym typeface="Trebuchet MS"/>
              </a:defRPr>
            </a:pPr>
            <a:r>
              <a:t>A per member per month (PMPM) lump sum reimbursement methodology to be combined with housing vouchers.</a:t>
            </a:r>
            <a:endParaRPr b="1"/>
          </a:p>
          <a:p>
            <a:pPr marL="285750" indent="-241300">
              <a:buClr>
                <a:srgbClr val="000000"/>
              </a:buClr>
              <a:buSzPts val="1100"/>
              <a:buFont typeface="Trebuchet MS"/>
              <a:buChar char="•"/>
              <a:defRPr sz="1100">
                <a:latin typeface="Trebuchet MS"/>
                <a:ea typeface="Trebuchet MS"/>
                <a:cs typeface="Trebuchet MS"/>
                <a:sym typeface="Trebuchet MS"/>
              </a:defRPr>
            </a:pPr>
            <a:r>
              <a:t>How best to leverage available state-designated health program funding.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5" name="Shape 435"/>
          <p:cNvSpPr/>
          <p:nvPr>
            <p:ph type="sldImg"/>
          </p:nvPr>
        </p:nvSpPr>
        <p:spPr>
          <a:prstGeom prst="rect">
            <a:avLst/>
          </a:prstGeom>
        </p:spPr>
        <p:txBody>
          <a:bodyPr/>
          <a:lstStyle/>
          <a:p>
            <a:pPr/>
          </a:p>
        </p:txBody>
      </p:sp>
      <p:sp>
        <p:nvSpPr>
          <p:cNvPr id="436" name="Shape 436"/>
          <p:cNvSpPr/>
          <p:nvPr>
            <p:ph type="body" sz="quarter" idx="1"/>
          </p:nvPr>
        </p:nvSpPr>
        <p:spPr>
          <a:prstGeom prst="rect">
            <a:avLst/>
          </a:prstGeom>
        </p:spPr>
        <p:txBody>
          <a:bodyPr/>
          <a:lstStyle/>
          <a:p>
            <a:pPr>
              <a:defRPr sz="1200">
                <a:latin typeface="Trebuchet MS"/>
                <a:ea typeface="Trebuchet MS"/>
                <a:cs typeface="Trebuchet MS"/>
                <a:sym typeface="Trebuchet MS"/>
              </a:defRPr>
            </a:pPr>
            <a:r>
              <a:t>HCPF estimates that roughly 201,562 members could fall within the eligible populations included in HB24-1322 housing components. Based on current data, HCPF estimates this to include potentially 123,000 households that could be at-risk of homelessness and potentially 78,000 individuals who experience homelessness throughout a year. </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These should be considered high-end estimates with duplication between the groups, and further analysis is needed to produce a more precise estimate of which of these individuals would meet criteria for services. More conversation with state agency partners as well as the community will help to determine which services are appropriate for this expanded population before a cost estimate can be produced. For example, some of the individuals included in this estimate would not meet the level of need to qualify for permanent supportive housing but could qualify for some of the individual services outlined for study in HB24-1322. </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Given the need for further analysis and better insight into the health and social needs of these individuals, HCPF has not prepared any cost estimates, only population estimates, for providing housing services but will plan to do so under the HB23-1300 feasibility study.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Shape 446"/>
          <p:cNvSpPr/>
          <p:nvPr>
            <p:ph type="sldImg"/>
          </p:nvPr>
        </p:nvSpPr>
        <p:spPr>
          <a:prstGeom prst="rect">
            <a:avLst/>
          </a:prstGeom>
        </p:spPr>
        <p:txBody>
          <a:bodyPr/>
          <a:lstStyle/>
          <a:p>
            <a:pPr/>
          </a:p>
        </p:txBody>
      </p:sp>
      <p:sp>
        <p:nvSpPr>
          <p:cNvPr id="447" name="Shape 447"/>
          <p:cNvSpPr/>
          <p:nvPr>
            <p:ph type="body" sz="quarter" idx="1"/>
          </p:nvPr>
        </p:nvSpPr>
        <p:spPr>
          <a:prstGeom prst="rect">
            <a:avLst/>
          </a:prstGeom>
        </p:spPr>
        <p:txBody>
          <a:bodyPr/>
          <a:lstStyle/>
          <a:p>
            <a:pPr>
              <a:defRPr sz="1200">
                <a:latin typeface="Trebuchet MS"/>
                <a:ea typeface="Trebuchet MS"/>
                <a:cs typeface="Trebuchet MS"/>
                <a:sym typeface="Trebuchet MS"/>
              </a:defRPr>
            </a:pPr>
            <a:r>
              <a:t>Medically tailored meals (MTMs), home delivered meals, and produce prescriptions present opportunities to reduce health care costs and health care utilization associated with food insecurity. MTMs can improve health outcomes and reduce readmission rates, ED visits, and inpatient hospitalizations</a:t>
            </a:r>
            <a:endParaRPr b="1"/>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Produce prescription programs have been found to increase fruit and vegetable intake, decrease food insecurity, increase self-reported health status in both adults and children, and improve hemoglobin A1C (HbA1c) levels, blood pressure, and body mass index (BMI).  </a:t>
            </a:r>
            <a:endParaRPr b="1"/>
          </a:p>
          <a:p>
            <a:pPr>
              <a:defRPr b="1" sz="1200">
                <a:latin typeface="Trebuchet MS"/>
                <a:ea typeface="Trebuchet MS"/>
                <a:cs typeface="Trebuchet MS"/>
                <a:sym typeface="Trebuchet MS"/>
              </a:defRPr>
            </a:pPr>
            <a:endParaRPr sz="800"/>
          </a:p>
          <a:p>
            <a:pPr>
              <a:defRPr sz="1200">
                <a:latin typeface="Trebuchet MS"/>
                <a:ea typeface="Trebuchet MS"/>
                <a:cs typeface="Trebuchet MS"/>
                <a:sym typeface="Trebuchet MS"/>
              </a:defRPr>
            </a:pPr>
            <a:r>
              <a:t>Despite this, conclusions cannot be drawn within the different nutrition interventions due to the variation in program design and demographic/inclusion criteria of the participants.</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The field of nutrition research is growing with more robust studies being conducted.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4" name="Shape 454"/>
          <p:cNvSpPr/>
          <p:nvPr>
            <p:ph type="sldImg"/>
          </p:nvPr>
        </p:nvSpPr>
        <p:spPr>
          <a:prstGeom prst="rect">
            <a:avLst/>
          </a:prstGeom>
        </p:spPr>
        <p:txBody>
          <a:bodyPr/>
          <a:lstStyle/>
          <a:p>
            <a:pPr/>
          </a:p>
        </p:txBody>
      </p:sp>
      <p:sp>
        <p:nvSpPr>
          <p:cNvPr id="455" name="Shape 455"/>
          <p:cNvSpPr/>
          <p:nvPr>
            <p:ph type="body" sz="quarter" idx="1"/>
          </p:nvPr>
        </p:nvSpPr>
        <p:spPr>
          <a:prstGeom prst="rect">
            <a:avLst/>
          </a:prstGeom>
        </p:spPr>
        <p:txBody>
          <a:bodyPr/>
          <a:lstStyle/>
          <a:p>
            <a:pPr>
              <a:lnSpc>
                <a:spcPct val="115000"/>
              </a:lnSpc>
              <a:defRPr sz="1200">
                <a:latin typeface="Trebuchet MS"/>
                <a:ea typeface="Trebuchet MS"/>
                <a:cs typeface="Trebuchet MS"/>
                <a:sym typeface="Trebuchet MS"/>
              </a:defRPr>
            </a:pPr>
            <a:r>
              <a:t>1322 asks us to assess Nutrition-related services, including:</a:t>
            </a:r>
            <a:endParaRPr b="1"/>
          </a:p>
          <a:p>
            <a:pPr marL="285750" indent="-285750">
              <a:lnSpc>
                <a:spcPct val="114998"/>
              </a:lnSpc>
              <a:buClr>
                <a:srgbClr val="000000"/>
              </a:buClr>
              <a:buSzPts val="1200"/>
              <a:buFont typeface="Arial"/>
              <a:buChar char="•"/>
              <a:defRPr sz="1200">
                <a:latin typeface="Trebuchet MS"/>
                <a:ea typeface="Trebuchet MS"/>
                <a:cs typeface="Trebuchet MS"/>
                <a:sym typeface="Trebuchet MS"/>
              </a:defRPr>
            </a:pPr>
            <a:r>
              <a:t>Three medically tailored meals per day, initially for up to six months, delivered to a member’s home or private residence.</a:t>
            </a:r>
          </a:p>
          <a:p>
            <a:pPr marL="285750" indent="-285750">
              <a:lnSpc>
                <a:spcPct val="115000"/>
              </a:lnSpc>
              <a:buClr>
                <a:srgbClr val="000000"/>
              </a:buClr>
              <a:buSzPts val="1200"/>
              <a:buFont typeface="Arial"/>
              <a:buChar char="•"/>
              <a:defRPr sz="1200">
                <a:latin typeface="Trebuchet MS"/>
                <a:ea typeface="Trebuchet MS"/>
                <a:cs typeface="Trebuchet MS"/>
                <a:sym typeface="Trebuchet MS"/>
              </a:defRPr>
            </a:pPr>
            <a:r>
              <a:t>Pantry stocking, which entails up to three meals per day, delivered to the member’s home or other private residence.</a:t>
            </a:r>
          </a:p>
          <a:p>
            <a:pPr marL="285750" indent="-285750">
              <a:lnSpc>
                <a:spcPct val="115000"/>
              </a:lnSpc>
              <a:buClr>
                <a:srgbClr val="000000"/>
              </a:buClr>
              <a:buSzPts val="1200"/>
              <a:buFont typeface="Arial"/>
              <a:buChar char="•"/>
              <a:defRPr sz="1200">
                <a:latin typeface="Trebuchet MS"/>
                <a:ea typeface="Trebuchet MS"/>
                <a:cs typeface="Trebuchet MS"/>
                <a:sym typeface="Trebuchet MS"/>
              </a:defRPr>
            </a:pPr>
            <a:r>
              <a:t>Nutrition prescriptions, which includes fruit and vegetable prescriptions and protein boxes for up to six months, targeted to medically vulnerable populations and tailored to the member’s health and social risk.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2" name="Shape 462"/>
          <p:cNvSpPr/>
          <p:nvPr>
            <p:ph type="sldImg"/>
          </p:nvPr>
        </p:nvSpPr>
        <p:spPr>
          <a:prstGeom prst="rect">
            <a:avLst/>
          </a:prstGeom>
        </p:spPr>
        <p:txBody>
          <a:bodyPr/>
          <a:lstStyle/>
          <a:p>
            <a:pPr/>
          </a:p>
        </p:txBody>
      </p:sp>
      <p:sp>
        <p:nvSpPr>
          <p:cNvPr id="463" name="Shape 463"/>
          <p:cNvSpPr/>
          <p:nvPr>
            <p:ph type="body" sz="quarter" idx="1"/>
          </p:nvPr>
        </p:nvSpPr>
        <p:spPr>
          <a:prstGeom prst="rect">
            <a:avLst/>
          </a:prstGeom>
        </p:spPr>
        <p:txBody>
          <a:bodyPr/>
          <a:lstStyle/>
          <a:p>
            <a:pPr>
              <a:defRPr sz="1200">
                <a:latin typeface="Trebuchet MS"/>
                <a:ea typeface="Trebuchet MS"/>
                <a:cs typeface="Trebuchet MS"/>
                <a:sym typeface="Trebuchet MS"/>
              </a:defRPr>
            </a:pPr>
            <a:r>
              <a:t>Colorado currently offers</a:t>
            </a:r>
          </a:p>
          <a:p>
            <a:pPr marL="457200" indent="-317500">
              <a:buClr>
                <a:srgbClr val="000000"/>
              </a:buClr>
              <a:buSzPts val="1200"/>
              <a:buFont typeface="Arial"/>
              <a:buChar char="●"/>
              <a:defRPr sz="1200">
                <a:latin typeface="Trebuchet MS"/>
                <a:ea typeface="Trebuchet MS"/>
                <a:cs typeface="Trebuchet MS"/>
                <a:sym typeface="Trebuchet MS"/>
              </a:defRPr>
            </a:pPr>
            <a:r>
              <a:t>Short-term food assistance under 1915(c) and Community First Choice (1915(k))</a:t>
            </a:r>
          </a:p>
          <a:p>
            <a:pPr marL="457200" indent="-317500">
              <a:buClr>
                <a:srgbClr val="000000"/>
              </a:buClr>
              <a:buSzPts val="1200"/>
              <a:buFont typeface="Arial"/>
              <a:buChar char="●"/>
              <a:defRPr sz="1200">
                <a:latin typeface="Trebuchet MS"/>
                <a:ea typeface="Trebuchet MS"/>
                <a:cs typeface="Trebuchet MS"/>
                <a:sym typeface="Trebuchet MS"/>
              </a:defRPr>
            </a:pPr>
            <a:r>
              <a:t>Home delivered meals under Money Follows the person</a:t>
            </a:r>
          </a:p>
          <a:p>
            <a:pPr>
              <a:defRPr b="1" sz="1200">
                <a:latin typeface="Trebuchet MS"/>
                <a:ea typeface="Trebuchet MS"/>
                <a:cs typeface="Trebuchet MS"/>
                <a:sym typeface="Trebuchet MS"/>
              </a:defRPr>
            </a:pPr>
          </a:p>
          <a:p>
            <a:pPr>
              <a:defRPr sz="1100">
                <a:latin typeface="Trebuchet MS"/>
                <a:ea typeface="Trebuchet MS"/>
                <a:cs typeface="Trebuchet MS"/>
                <a:sym typeface="Trebuchet MS"/>
              </a:defRPr>
            </a:pPr>
            <a:r>
              <a:t>Of the nutrition services under consideration, Colorado Medicaid currently only covers HDM. The state could, therefore, leverage the provider types and settings already in place to provide expanded HDM and the other nutrition services being assessed.</a:t>
            </a:r>
            <a:endParaRPr b="1"/>
          </a:p>
          <a:p>
            <a:pPr>
              <a:defRPr b="1" sz="1200">
                <a:latin typeface="Trebuchet MS"/>
                <a:ea typeface="Trebuchet MS"/>
                <a:cs typeface="Trebuchet MS"/>
                <a:sym typeface="Trebuchet MS"/>
              </a:defRPr>
            </a:pPr>
            <a:endParaRPr sz="1100"/>
          </a:p>
          <a:p>
            <a:pPr marL="457200" indent="-298450">
              <a:buClr>
                <a:srgbClr val="000000"/>
              </a:buClr>
              <a:buSzPts val="1100"/>
              <a:buFont typeface="Arial"/>
              <a:buChar char="●"/>
              <a:defRPr sz="1100">
                <a:latin typeface="Trebuchet MS"/>
                <a:ea typeface="Trebuchet MS"/>
                <a:cs typeface="Trebuchet MS"/>
                <a:sym typeface="Trebuchet MS"/>
              </a:defRPr>
            </a:pPr>
            <a:r>
              <a:t>Community Based organizations are currently enrolled to provide Colorado Medicaid home delivered meals</a:t>
            </a:r>
          </a:p>
          <a:p>
            <a:pPr marL="457200" indent="-298450">
              <a:buClr>
                <a:srgbClr val="000000"/>
              </a:buClr>
              <a:buSzPts val="1100"/>
              <a:buFont typeface="Arial"/>
              <a:buChar char="●"/>
              <a:defRPr sz="1100">
                <a:latin typeface="Trebuchet MS"/>
                <a:ea typeface="Trebuchet MS"/>
                <a:cs typeface="Trebuchet MS"/>
                <a:sym typeface="Trebuchet MS"/>
              </a:defRPr>
            </a:pPr>
            <a:r>
              <a:t>Registered Dietitians and Registered Dietitian Nutritionists are not licensed by the state and are not currently eligible to be enrolled as Medicaid providers in Colorado; yet they work directly for or contract with HDM providers to provide nutrition services. Additional stakeholder engagement and research will be needed to better understand how they could be leveraged.</a:t>
            </a:r>
          </a:p>
          <a:p>
            <a:pPr marL="457200" indent="-298450">
              <a:buClr>
                <a:srgbClr val="000000"/>
              </a:buClr>
              <a:buSzPts val="1100"/>
              <a:buFont typeface="Arial"/>
              <a:buChar char="●"/>
              <a:defRPr sz="1100">
                <a:latin typeface="Trebuchet MS"/>
                <a:ea typeface="Trebuchet MS"/>
                <a:cs typeface="Trebuchet MS"/>
                <a:sym typeface="Trebuchet MS"/>
              </a:defRPr>
            </a:pPr>
            <a:r>
              <a:t>Community Health Workers and Community Health Representatives - Although CHW/CHRs are not currently involved in provision of nutrition services, they could play a role. HCPF is considering to what extent CHWs could be used to support provision of nutrition and HRSN services </a:t>
            </a:r>
          </a:p>
          <a:p>
            <a:pPr marL="457200" indent="-298450">
              <a:buClr>
                <a:srgbClr val="000000"/>
              </a:buClr>
              <a:buSzPts val="1100"/>
              <a:buFont typeface="Arial"/>
              <a:buChar char="●"/>
              <a:defRPr sz="1100">
                <a:latin typeface="Trebuchet MS"/>
                <a:ea typeface="Trebuchet MS"/>
                <a:cs typeface="Trebuchet MS"/>
                <a:sym typeface="Trebuchet MS"/>
              </a:defRPr>
            </a:pPr>
            <a:r>
              <a:t>New Provider Type - HCPF is also considering whether a new provider type can be created and engaged in provision of services under the HRSN amendment, should it be approved.</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While not a covered Medicaid benefit, a handful of produce prescription programs are already in operation in Colorado which is another area where the state could leverage existing infrastructure and possible expansions of provider types. </a:t>
            </a:r>
            <a:endParaRPr b="1"/>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A recent survey fielded by CDPHE found that five organizations reported running produce prescription programs. Organizations included a food bank, a local public health agency, a hospital system, and a local food partnership. All programs surveyed have eligibility criteria that include being diagnosed with a chronic condition as well as screening positive for food insecurity on a screening tool. In addition, some programs include criteria around pregnancy or being at-risk for a chronic disease.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0" name="Shape 470"/>
          <p:cNvSpPr/>
          <p:nvPr>
            <p:ph type="sldImg"/>
          </p:nvPr>
        </p:nvSpPr>
        <p:spPr>
          <a:prstGeom prst="rect">
            <a:avLst/>
          </a:prstGeom>
        </p:spPr>
        <p:txBody>
          <a:bodyPr/>
          <a:lstStyle/>
          <a:p>
            <a:pPr/>
          </a:p>
        </p:txBody>
      </p:sp>
      <p:sp>
        <p:nvSpPr>
          <p:cNvPr id="471" name="Shape 471"/>
          <p:cNvSpPr/>
          <p:nvPr>
            <p:ph type="body" sz="quarter" idx="1"/>
          </p:nvPr>
        </p:nvSpPr>
        <p:spPr>
          <a:prstGeom prst="rect">
            <a:avLst/>
          </a:prstGeom>
        </p:spPr>
        <p:txBody>
          <a:bodyPr/>
          <a:lstStyle/>
          <a:p>
            <a:pPr marL="457200" indent="-304800">
              <a:buClr>
                <a:srgbClr val="000000"/>
              </a:buClr>
              <a:buSzPts val="1100"/>
              <a:buFont typeface="Trebuchet MS"/>
              <a:buChar char="●"/>
              <a:defRPr sz="1100">
                <a:solidFill>
                  <a:srgbClr val="222222"/>
                </a:solidFill>
                <a:latin typeface="Trebuchet MS"/>
                <a:ea typeface="Trebuchet MS"/>
                <a:cs typeface="Trebuchet MS"/>
                <a:sym typeface="Trebuchet MS"/>
              </a:defRPr>
            </a:pPr>
            <a:r>
              <a:t>​</a:t>
            </a:r>
            <a:r>
              <a:rPr sz="1200">
                <a:solidFill>
                  <a:srgbClr val="000000"/>
                </a:solidFill>
              </a:rPr>
              <a:t>HCPF estimates that 271,605 individuals will be eligible for medically tailored meals and prescription boxes.</a:t>
            </a:r>
            <a:endParaRPr sz="1200"/>
          </a:p>
          <a:p>
            <a:pPr lvl="1" marL="914400" indent="-304800">
              <a:lnSpc>
                <a:spcPct val="120000"/>
              </a:lnSpc>
              <a:buClr>
                <a:srgbClr val="000000"/>
              </a:buClr>
              <a:buSzPts val="1200"/>
              <a:buFont typeface="Trebuchet MS"/>
              <a:buChar char="○"/>
              <a:defRPr sz="1200">
                <a:latin typeface="Trebuchet MS"/>
                <a:ea typeface="Trebuchet MS"/>
                <a:cs typeface="Trebuchet MS"/>
                <a:sym typeface="Trebuchet MS"/>
              </a:defRPr>
            </a:pPr>
            <a:r>
              <a:t>Conditions include type 2 diabetes, HIV/AIDS, heart failure, chronic liver disease, cancer, end-stage renal disease (ESRDs), hemodialysis, chronic obstructive pulmonary disease (COPD), hypertension, and hyperlipidemia based on findings from the literature review. </a:t>
            </a:r>
          </a:p>
          <a:p>
            <a:pPr marL="457200" indent="-304800">
              <a:lnSpc>
                <a:spcPct val="120000"/>
              </a:lnSpc>
              <a:buClr>
                <a:srgbClr val="000000"/>
              </a:buClr>
              <a:buSzPts val="1200"/>
              <a:buFont typeface="Trebuchet MS"/>
              <a:buChar char="●"/>
              <a:defRPr sz="1200">
                <a:latin typeface="Trebuchet MS"/>
                <a:ea typeface="Trebuchet MS"/>
                <a:cs typeface="Trebuchet MS"/>
                <a:sym typeface="Trebuchet MS"/>
              </a:defRPr>
            </a:pPr>
            <a:r>
              <a:t>This feasibility study assesses whether it would be feasible to expand these services to additional eligible populations including individuals based on medical and social vulnerability criteria determined by HCPF, in addition to all children, youth under 21, and pregnant people.</a:t>
            </a:r>
          </a:p>
          <a:p>
            <a:pPr marL="457200" indent="-304800">
              <a:lnSpc>
                <a:spcPct val="120000"/>
              </a:lnSpc>
              <a:buClr>
                <a:srgbClr val="000000"/>
              </a:buClr>
              <a:buSzPts val="1200"/>
              <a:buFont typeface="Trebuchet MS"/>
              <a:buChar char="●"/>
              <a:defRPr sz="1200">
                <a:latin typeface="Trebuchet MS"/>
                <a:ea typeface="Trebuchet MS"/>
                <a:cs typeface="Trebuchet MS"/>
                <a:sym typeface="Trebuchet MS"/>
              </a:defRPr>
            </a:pPr>
            <a:r>
              <a:t>As with the housing services under consideration, defining the eligibility criteria for the nutrition services under consideration will involve significantly more research and discussion. </a:t>
            </a:r>
          </a:p>
          <a:p>
            <a:pPr marL="457200" indent="-304800">
              <a:lnSpc>
                <a:spcPct val="120000"/>
              </a:lnSpc>
              <a:buClr>
                <a:srgbClr val="000000"/>
              </a:buClr>
              <a:buSzPts val="1200"/>
              <a:buFont typeface="Trebuchet MS"/>
              <a:buChar char="●"/>
              <a:defRPr sz="1200">
                <a:latin typeface="Trebuchet MS"/>
                <a:ea typeface="Trebuchet MS"/>
                <a:cs typeface="Trebuchet MS"/>
                <a:sym typeface="Trebuchet MS"/>
              </a:defRPr>
            </a:pPr>
            <a:r>
              <a:t>The pending HRSN amendment proposes to cover nutrition services for several of the populations under consideration for feasibility; HCPF determined the feasibility of providing nutrition services to these populations before submitting the HRSN amendment to CMS. </a:t>
            </a:r>
          </a:p>
          <a:p>
            <a:pPr marL="457200" indent="-304800">
              <a:lnSpc>
                <a:spcPct val="120000"/>
              </a:lnSpc>
              <a:buClr>
                <a:srgbClr val="000000"/>
              </a:buClr>
              <a:buSzPts val="1200"/>
              <a:buFont typeface="Trebuchet MS"/>
              <a:buChar char="●"/>
              <a:defRPr sz="1200">
                <a:latin typeface="Trebuchet MS"/>
                <a:ea typeface="Trebuchet MS"/>
                <a:cs typeface="Trebuchet MS"/>
                <a:sym typeface="Trebuchet MS"/>
              </a:defRPr>
            </a:pPr>
            <a:r>
              <a:t>Additional work to be conducted in HB23-1300 feasibility study to further narrow these populations</a:t>
            </a:r>
          </a:p>
          <a:p>
            <a:pPr marL="457200" indent="-304800">
              <a:buClr>
                <a:srgbClr val="000000"/>
              </a:buClr>
              <a:buSzPts val="1100"/>
              <a:buFont typeface="Trebuchet MS"/>
              <a:buChar char="●"/>
              <a:defRPr sz="1100"/>
            </a:pPr>
            <a:r>
              <a:t>This feasibility study assesses whether it would be feasible to expand these services to additional eligible populations including individuals based on medical and social vulnerability criteria determined by HCPF, in addition to all children, youth under 21, and pregnant people.</a:t>
            </a:r>
          </a:p>
          <a:p>
            <a:pPr marL="457200" indent="-304800">
              <a:buClr>
                <a:srgbClr val="000000"/>
              </a:buClr>
              <a:buSzPts val="1100"/>
              <a:buFont typeface="Trebuchet MS"/>
              <a:buChar char="●"/>
              <a:defRPr sz="1100"/>
            </a:pPr>
            <a:r>
              <a:t>HCPF estimates that 54,321 individuals with qualifying diagnoses and experiencing food insecurity will be eligible for medically tailored meals and prescription boxes.</a:t>
            </a:r>
          </a:p>
          <a:p>
            <a:pPr marL="457200" indent="-304800">
              <a:buClr>
                <a:srgbClr val="000000"/>
              </a:buClr>
              <a:buSzPts val="1100"/>
              <a:buFont typeface="Trebuchet MS"/>
              <a:buChar char="●"/>
              <a:defRPr sz="1100"/>
            </a:pPr>
            <a:r>
              <a:t>HCPF modeled cost estimates to provide these services for individuals with different diet sensitive conditions. </a:t>
            </a:r>
          </a:p>
          <a:p>
            <a:pPr marL="457200" indent="-304800">
              <a:buClr>
                <a:srgbClr val="000000"/>
              </a:buClr>
              <a:buSzPts val="1200"/>
              <a:buFont typeface="Trebuchet MS"/>
              <a:buChar char="●"/>
              <a:defRPr b="1" sz="1200">
                <a:latin typeface="Trebuchet MS"/>
                <a:ea typeface="Trebuchet MS"/>
                <a:cs typeface="Trebuchet MS"/>
                <a:sym typeface="Trebuchet MS"/>
              </a:defRPr>
            </a:pPr>
            <a:endParaRPr sz="1100"/>
          </a:p>
          <a:p>
            <a:pPr marL="457200" indent="-298450">
              <a:buClr>
                <a:srgbClr val="000000"/>
              </a:buClr>
              <a:buSzPts val="1200"/>
              <a:buFont typeface="Arial"/>
              <a:buChar char="●"/>
              <a:defRPr b="1" sz="1200">
                <a:latin typeface="Trebuchet MS"/>
                <a:ea typeface="Trebuchet MS"/>
                <a:cs typeface="Trebuchet MS"/>
                <a:sym typeface="Trebuchet MS"/>
              </a:defRPr>
            </a:pPr>
            <a:endParaRPr sz="1100"/>
          </a:p>
          <a:p>
            <a:pPr marL="457200" indent="-317500">
              <a:buClr>
                <a:srgbClr val="000000"/>
              </a:buClr>
              <a:buSzPts val="1200"/>
              <a:buFont typeface="Arial"/>
              <a:buChar char="●"/>
              <a:defRPr b="1" sz="1200">
                <a:latin typeface="Trebuchet MS"/>
                <a:ea typeface="Trebuchet MS"/>
                <a:cs typeface="Trebuchet MS"/>
                <a:sym typeface="Trebuchet MS"/>
              </a:defRPr>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Shape 478"/>
          <p:cNvSpPr/>
          <p:nvPr>
            <p:ph type="sldImg"/>
          </p:nvPr>
        </p:nvSpPr>
        <p:spPr>
          <a:prstGeom prst="rect">
            <a:avLst/>
          </a:prstGeom>
        </p:spPr>
        <p:txBody>
          <a:bodyPr/>
          <a:lstStyle/>
          <a:p>
            <a:pPr/>
          </a:p>
        </p:txBody>
      </p:sp>
      <p:sp>
        <p:nvSpPr>
          <p:cNvPr id="479" name="Shape 479"/>
          <p:cNvSpPr/>
          <p:nvPr>
            <p:ph type="body" sz="quarter" idx="1"/>
          </p:nvPr>
        </p:nvSpPr>
        <p:spPr>
          <a:prstGeom prst="rect">
            <a:avLst/>
          </a:prstGeom>
        </p:spPr>
        <p:txBody>
          <a:bodyPr/>
          <a:lstStyle/>
          <a:p>
            <a:pPr marL="457200" indent="-304800">
              <a:buClr>
                <a:srgbClr val="000000"/>
              </a:buClr>
              <a:buSzPts val="1200"/>
              <a:buFont typeface="Trebuchet MS"/>
              <a:buChar char="●"/>
              <a:defRPr sz="1200">
                <a:latin typeface="Trebuchet MS"/>
                <a:ea typeface="Trebuchet MS"/>
                <a:cs typeface="Trebuchet MS"/>
                <a:sym typeface="Trebuchet MS"/>
              </a:defRPr>
            </a:pPr>
            <a:r>
              <a:t>HB24-1322 requires HCPF to consider social risk criteria in its study of nutrition services. For purposes of its calculations, HCPF assumed that 20% of Medicaid members are food insecure, which is based on findings from the Colorado Health Access Survey that found 19.7% of Coloradans with incomes between 101% and 200% of poverty reported food insecurity in 2023.72 The 20% food insecurity rate was applied to the number of unique individuals in each budget group who had at least one of the conditions. HCPF acknowledges that different budget groups may have varying levels of food insecurity, but this assumption was applied evenly for this study. HCPF used the current cost of a medically tailored meal in its existing MTM program within the HCBS 1915 Waivers and the average cost of a food box found in the literature. HCPF then multiplied the cost of the individual service by the number of estimated eligible individuals to calculate the total cost of each intervention. Finally, for medically tailored meals, HCPF modeled both two meals a day and three meals a</a:t>
            </a:r>
          </a:p>
          <a:p>
            <a:pPr indent="457200">
              <a:defRPr b="1" sz="1200">
                <a:latin typeface="Trebuchet MS"/>
                <a:ea typeface="Trebuchet MS"/>
                <a:cs typeface="Trebuchet MS"/>
                <a:sym typeface="Trebuchet MS"/>
              </a:defRPr>
            </a:pPr>
          </a:p>
          <a:p>
            <a:pPr marL="457200" indent="-304800">
              <a:buClr>
                <a:srgbClr val="000000"/>
              </a:buClr>
              <a:buSzPts val="1200"/>
              <a:buFont typeface="Trebuchet MS"/>
              <a:buChar char="●"/>
              <a:defRPr sz="1200">
                <a:latin typeface="Trebuchet MS"/>
                <a:ea typeface="Trebuchet MS"/>
                <a:cs typeface="Trebuchet MS"/>
                <a:sym typeface="Trebuchet MS"/>
              </a:defRPr>
            </a:pPr>
            <a:r>
              <a:t>The total annual cost to provide both three medically tailored meals per day and produce/produce box prescriptions would be $752,962,393.</a:t>
            </a:r>
          </a:p>
          <a:p>
            <a:pPr marL="457200" indent="-304800">
              <a:buClr>
                <a:srgbClr val="000000"/>
              </a:buClr>
              <a:buSzPts val="1200"/>
              <a:buFont typeface="Trebuchet MS"/>
              <a:buChar char="●"/>
              <a:defRPr sz="1200">
                <a:latin typeface="Trebuchet MS"/>
                <a:ea typeface="Trebuchet MS"/>
                <a:cs typeface="Trebuchet MS"/>
                <a:sym typeface="Trebuchet MS"/>
              </a:defRPr>
            </a:pPr>
            <a:r>
              <a:t>The cost of providing two medically tailored meals per day, which, when combined with produce/protein box prescriptions, would cost a total of $508,493,449. </a:t>
            </a:r>
          </a:p>
          <a:p>
            <a:pPr indent="457200">
              <a:defRPr b="1" sz="1200">
                <a:latin typeface="Trebuchet MS"/>
                <a:ea typeface="Trebuchet MS"/>
                <a:cs typeface="Trebuchet MS"/>
                <a:sym typeface="Trebuchet MS"/>
              </a:defRPr>
            </a:pPr>
          </a:p>
          <a:p>
            <a:pPr marL="457200" indent="-304800">
              <a:buClr>
                <a:srgbClr val="000000"/>
              </a:buClr>
              <a:buSzPts val="1200"/>
              <a:buFont typeface="Trebuchet MS"/>
              <a:buChar char="●"/>
              <a:defRPr sz="1200">
                <a:latin typeface="Trebuchet MS"/>
                <a:ea typeface="Trebuchet MS"/>
                <a:cs typeface="Trebuchet MS"/>
                <a:sym typeface="Trebuchet MS"/>
              </a:defRPr>
            </a:pPr>
            <a:r>
              <a:t>HCPF is not able to provide a cost estimate for provision of pantry stocking for youth and pregnant people at this time. HCPF is still in the process of developing priority criteria within the child population for nutrition services that meets the federal medical necessity criteria and avoids duplication of other federal programs. HCPF is also still in the process of developing priority criteria for pregnant people, including considering using a “whole family” approach that takes into account at-risk caregivers and children. Some states have defined eligibility to include pregnant and postpartum persons experiencing homelessness or food insecurity. Others provide additional supports to the household of qualifying pregnant and postpartum persons. </a:t>
            </a:r>
          </a:p>
          <a:p>
            <a:pPr>
              <a:defRPr b="1" sz="1200">
                <a:latin typeface="Trebuchet MS"/>
                <a:ea typeface="Trebuchet MS"/>
                <a:cs typeface="Trebuchet MS"/>
                <a:sym typeface="Trebuchet MS"/>
              </a:defRPr>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3" name="Shape 483"/>
          <p:cNvSpPr/>
          <p:nvPr>
            <p:ph type="sldImg"/>
          </p:nvPr>
        </p:nvSpPr>
        <p:spPr>
          <a:prstGeom prst="rect">
            <a:avLst/>
          </a:prstGeom>
        </p:spPr>
        <p:txBody>
          <a:bodyPr/>
          <a:lstStyle/>
          <a:p>
            <a:pPr/>
          </a:p>
        </p:txBody>
      </p:sp>
      <p:sp>
        <p:nvSpPr>
          <p:cNvPr id="484" name="Shape 484"/>
          <p:cNvSpPr/>
          <p:nvPr>
            <p:ph type="body" sz="quarter" idx="1"/>
          </p:nvPr>
        </p:nvSpPr>
        <p:spPr>
          <a:prstGeom prst="rect">
            <a:avLst/>
          </a:prstGeom>
        </p:spPr>
        <p:txBody>
          <a:bodyPr/>
          <a:lstStyle>
            <a:lvl1pPr>
              <a:defRPr sz="1100">
                <a:latin typeface="Quattrocento Sans"/>
                <a:ea typeface="Quattrocento Sans"/>
                <a:cs typeface="Quattrocento Sans"/>
                <a:sym typeface="Quattrocento Sans"/>
              </a:defRPr>
            </a:lvl1pPr>
          </a:lstStyle>
          <a:p>
            <a:pPr/>
            <a:r>
              <a:t>The services under consideration are evidence-based, supported by the literature, and consistent with CMS guidance and other state policy.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Shape 324"/>
          <p:cNvSpPr/>
          <p:nvPr>
            <p:ph type="sldImg"/>
          </p:nvPr>
        </p:nvSpPr>
        <p:spPr>
          <a:prstGeom prst="rect">
            <a:avLst/>
          </a:prstGeom>
        </p:spPr>
        <p:txBody>
          <a:bodyPr/>
          <a:lstStyle/>
          <a:p>
            <a:pPr/>
          </a:p>
        </p:txBody>
      </p:sp>
      <p:sp>
        <p:nvSpPr>
          <p:cNvPr id="325" name="Shape 325"/>
          <p:cNvSpPr/>
          <p:nvPr>
            <p:ph type="body" sz="quarter" idx="1"/>
          </p:nvPr>
        </p:nvSpPr>
        <p:spPr>
          <a:prstGeom prst="rect">
            <a:avLst/>
          </a:prstGeom>
        </p:spPr>
        <p:txBody>
          <a:bodyPr/>
          <a:lstStyle/>
          <a:p>
            <a:pPr>
              <a:defRPr b="1" sz="1200">
                <a:latin typeface="Trebuchet MS"/>
                <a:ea typeface="Trebuchet MS"/>
                <a:cs typeface="Trebuchet MS"/>
                <a:sym typeface="Trebuchet MS"/>
              </a:defRPr>
            </a:pPr>
            <a:r>
              <a:t>Emily</a:t>
            </a:r>
          </a:p>
          <a:p>
            <a:pPr>
              <a:defRPr sz="1200">
                <a:latin typeface="Trebuchet MS"/>
                <a:ea typeface="Trebuchet MS"/>
                <a:cs typeface="Trebuchet MS"/>
                <a:sym typeface="Trebuchet MS"/>
              </a:defRPr>
            </a:pPr>
            <a:r>
              <a:t>Today we are discussing two feasibility studies that health care policy and financing (or HCPF) is conducting, where they are different, where they cross over, and their timelines.</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After the informational slides, we will pick out some questions that are submitted in the question and answer (or q&amp;a) box and provide answers to them. </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We will try to get to several but will likely not be able to answer all of them. </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We will record all the questions we get and follow up with an informational sheet including answers to questions.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1" name="Shape 491"/>
          <p:cNvSpPr/>
          <p:nvPr>
            <p:ph type="sldImg"/>
          </p:nvPr>
        </p:nvSpPr>
        <p:spPr>
          <a:prstGeom prst="rect">
            <a:avLst/>
          </a:prstGeom>
        </p:spPr>
        <p:txBody>
          <a:bodyPr/>
          <a:lstStyle/>
          <a:p>
            <a:pPr/>
          </a:p>
        </p:txBody>
      </p:sp>
      <p:sp>
        <p:nvSpPr>
          <p:cNvPr id="492" name="Shape 492"/>
          <p:cNvSpPr/>
          <p:nvPr>
            <p:ph type="body" sz="quarter" idx="1"/>
          </p:nvPr>
        </p:nvSpPr>
        <p:spPr>
          <a:prstGeom prst="rect">
            <a:avLst/>
          </a:prstGeom>
        </p:spPr>
        <p:txBody>
          <a:bodyPr/>
          <a:lstStyle/>
          <a:p>
            <a:pPr>
              <a:defRPr b="1" sz="1100">
                <a:latin typeface="Trebuchet MS"/>
                <a:ea typeface="Trebuchet MS"/>
                <a:cs typeface="Trebuchet MS"/>
                <a:sym typeface="Trebuchet MS"/>
              </a:defRPr>
            </a:pPr>
            <a:r>
              <a:t>SPEAKER</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Per CMS guidance, if a state’s proposed annual HRSN expenditure authority is at least $50 million or 0.5% of the state’s total annual Medicaid spend, the state’s Medicaid reimbursement rates for primary care, behavioral health, and obstetricians and gynecologists must be at least 80% of Medicare rates for such services. Further expansion of services or populations, beyond what is included in the current pending 1115 waiver HRSN amendment would exceed the $50 million cap, requiring Colorado to ensure primary care, behavioral health and OB/GYN provider rates are at least the 80% of Medicare rates threshold.</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While current provider reimbursement rates are estimated to satisfy this requirement, an analysis of rates is required for additional expansions over $50 million and changes to those rates would require legislative and budget action.</a:t>
            </a:r>
          </a:p>
          <a:p>
            <a:pPr>
              <a:spcBef>
                <a:spcPts val="1800"/>
              </a:spcBef>
              <a:defRPr sz="1100">
                <a:latin typeface="Trebuchet MS"/>
                <a:ea typeface="Trebuchet MS"/>
                <a:cs typeface="Trebuchet MS"/>
                <a:sym typeface="Trebuchet MS"/>
              </a:defRPr>
            </a:pPr>
            <a:r>
              <a:t>More conversation with state agency partners as well as the community is needed to determine which services are appropriate for expanded populations before a cost estimate can be produced. For example, some of the individuals included in this estimate would not meet the level of need to qualify for permanent supportive housing but could qualify for some of the individual services outlined for study in HB24-1322. State policymakers will need to be mindful of federal policy parameters and creative in braiding and blending other funding sources.  The re-emergence of the designated state health program opportunity at the federal level is significant and should be carefully considered.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9" name="Shape 499"/>
          <p:cNvSpPr/>
          <p:nvPr>
            <p:ph type="sldImg"/>
          </p:nvPr>
        </p:nvSpPr>
        <p:spPr>
          <a:prstGeom prst="rect">
            <a:avLst/>
          </a:prstGeom>
        </p:spPr>
        <p:txBody>
          <a:bodyPr/>
          <a:lstStyle/>
          <a:p>
            <a:pPr/>
          </a:p>
        </p:txBody>
      </p:sp>
      <p:sp>
        <p:nvSpPr>
          <p:cNvPr id="500" name="Shape 500"/>
          <p:cNvSpPr/>
          <p:nvPr>
            <p:ph type="body" sz="quarter" idx="1"/>
          </p:nvPr>
        </p:nvSpPr>
        <p:spPr>
          <a:prstGeom prst="rect">
            <a:avLst/>
          </a:prstGeom>
        </p:spPr>
        <p:txBody>
          <a:bodyPr/>
          <a:lstStyle/>
          <a:p>
            <a:pPr>
              <a:defRPr sz="1100">
                <a:latin typeface="Trebuchet MS"/>
                <a:ea typeface="Trebuchet MS"/>
                <a:cs typeface="Trebuchet MS"/>
                <a:sym typeface="Trebuchet MS"/>
              </a:defRPr>
            </a:pPr>
            <a:r>
              <a:t>Colorado has a number of housing and nutrition supports already in place through a range of mechanisms, and significant expansions under consideration through the HRSN amendment yet additional work is needed to accommodate future expansions of HRSN services.</a:t>
            </a:r>
          </a:p>
          <a:p>
            <a:pPr>
              <a:defRPr b="1" sz="1200">
                <a:latin typeface="Trebuchet MS"/>
                <a:ea typeface="Trebuchet MS"/>
                <a:cs typeface="Trebuchet MS"/>
                <a:sym typeface="Trebuchet MS"/>
              </a:defRPr>
            </a:pPr>
            <a:endParaRPr sz="1100"/>
          </a:p>
          <a:p>
            <a:pPr marL="457200" indent="-298450">
              <a:buClr>
                <a:srgbClr val="000000"/>
              </a:buClr>
              <a:buSzPts val="1100"/>
              <a:buFont typeface="Arial"/>
              <a:buChar char="●"/>
              <a:defRPr sz="1100">
                <a:latin typeface="Trebuchet MS"/>
                <a:ea typeface="Trebuchet MS"/>
                <a:cs typeface="Trebuchet MS"/>
                <a:sym typeface="Trebuchet MS"/>
              </a:defRPr>
            </a:pPr>
            <a:r>
              <a:t>We must consider if there are sufficient service providers in the state to meet the demand for these services should they be implemented even with expanding provider types. </a:t>
            </a:r>
          </a:p>
          <a:p>
            <a:pPr marL="457200" indent="-298450">
              <a:buClr>
                <a:srgbClr val="000000"/>
              </a:buClr>
              <a:buSzPts val="1100"/>
              <a:buFont typeface="Arial"/>
              <a:buChar char="●"/>
              <a:defRPr sz="1100">
                <a:latin typeface="Trebuchet MS"/>
                <a:ea typeface="Trebuchet MS"/>
                <a:cs typeface="Trebuchet MS"/>
                <a:sym typeface="Trebuchet MS"/>
              </a:defRPr>
            </a:pPr>
            <a:r>
              <a:t>Colorado would likely have to increase provider capacity and invest in infrastructure significantly to provide HRSN services to the expanded eligible populations by recruiting, training, and supporting new providers.</a:t>
            </a:r>
          </a:p>
          <a:p>
            <a:pPr marL="457200" indent="-298450">
              <a:buClr>
                <a:srgbClr val="000000"/>
              </a:buClr>
              <a:buSzPts val="1100"/>
              <a:buFont typeface="Trebuchet MS"/>
              <a:buChar char="●"/>
              <a:defRPr sz="1100">
                <a:latin typeface="Trebuchet MS"/>
                <a:ea typeface="Trebuchet MS"/>
                <a:cs typeface="Trebuchet MS"/>
                <a:sym typeface="Trebuchet MS"/>
              </a:defRPr>
            </a:pPr>
            <a:r>
              <a:t>HCPF can leverage existing provider types and may seek to create new provider types to support provision of HRSN services to Medicaid members. HCPF will support providers as they navigate Medicaid enrollment and contracting requirements.</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Although there is already infrastructure in place to support provision of HRSN services in Colorado, HCPF would still need significant investments in infrastructure and provider expansion. The pending HRSN amendment, if approved, will further establish much of the additional infrastructure needed to provide the full scope of HRSN services under consideration.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7" name="Shape 507"/>
          <p:cNvSpPr/>
          <p:nvPr>
            <p:ph type="sldImg"/>
          </p:nvPr>
        </p:nvSpPr>
        <p:spPr>
          <a:prstGeom prst="rect">
            <a:avLst/>
          </a:prstGeom>
        </p:spPr>
        <p:txBody>
          <a:bodyPr/>
          <a:lstStyle/>
          <a:p>
            <a:pPr/>
          </a:p>
        </p:txBody>
      </p:sp>
      <p:sp>
        <p:nvSpPr>
          <p:cNvPr id="508" name="Shape 508"/>
          <p:cNvSpPr/>
          <p:nvPr>
            <p:ph type="body" sz="quarter" idx="1"/>
          </p:nvPr>
        </p:nvSpPr>
        <p:spPr>
          <a:prstGeom prst="rect">
            <a:avLst/>
          </a:prstGeom>
        </p:spPr>
        <p:txBody>
          <a:bodyPr/>
          <a:lstStyle/>
          <a:p>
            <a:pPr>
              <a:defRPr sz="1100">
                <a:latin typeface="Trebuchet MS"/>
                <a:ea typeface="Trebuchet MS"/>
                <a:cs typeface="Trebuchet MS"/>
                <a:sym typeface="Trebuchet MS"/>
              </a:defRPr>
            </a:pPr>
            <a:r>
              <a:t>The waiver implementation schedule depends on the timeline by which CMS reviews and approves the HRSN amendment. Colorado may not submit any additional amendments before January 2026. Colorado must wait to submit further HRSN amendments until feasibility studies are complete and recommendations have been made.</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HCPF would have to seek legislative authority to pursue any additional expansions identified in HB23-1300.</a:t>
            </a:r>
            <a:endParaRPr b="1"/>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It is also important to keep in mind the significant amount of work that must be done to ramp up and implement a waiver, which entails significant outreach, education, coordination with providers, working through reimbursement mechanisms, and other such efforts.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5" name="Shape 515"/>
          <p:cNvSpPr/>
          <p:nvPr>
            <p:ph type="sldImg"/>
          </p:nvPr>
        </p:nvSpPr>
        <p:spPr>
          <a:prstGeom prst="rect">
            <a:avLst/>
          </a:prstGeom>
        </p:spPr>
        <p:txBody>
          <a:bodyPr/>
          <a:lstStyle/>
          <a:p>
            <a:pPr/>
          </a:p>
        </p:txBody>
      </p:sp>
      <p:sp>
        <p:nvSpPr>
          <p:cNvPr id="516" name="Shape 516"/>
          <p:cNvSpPr/>
          <p:nvPr>
            <p:ph type="body" sz="quarter" idx="1"/>
          </p:nvPr>
        </p:nvSpPr>
        <p:spPr>
          <a:prstGeom prst="rect">
            <a:avLst/>
          </a:prstGeom>
        </p:spPr>
        <p:txBody>
          <a:bodyPr/>
          <a:lstStyle/>
          <a:p>
            <a:pPr>
              <a:defRPr sz="1200">
                <a:latin typeface="Trebuchet MS"/>
                <a:ea typeface="Trebuchet MS"/>
                <a:cs typeface="Trebuchet MS"/>
                <a:sym typeface="Trebuchet MS"/>
              </a:defRPr>
            </a:pPr>
            <a:r>
              <a:t>HCPF will also further define eligibility criteria for pantry stocking services and estimating costs for providing these services.</a:t>
            </a:r>
          </a:p>
          <a:p>
            <a:pPr>
              <a:defRPr b="1" sz="1200">
                <a:latin typeface="Trebuchet MS"/>
                <a:ea typeface="Trebuchet MS"/>
                <a:cs typeface="Trebuchet MS"/>
                <a:sym typeface="Trebuchet MS"/>
              </a:defRPr>
            </a:pPr>
            <a:endParaRPr sz="100"/>
          </a:p>
          <a:p>
            <a:pPr>
              <a:defRPr b="1" sz="1200">
                <a:latin typeface="Trebuchet MS"/>
                <a:ea typeface="Trebuchet MS"/>
                <a:cs typeface="Trebuchet MS"/>
                <a:sym typeface="Trebuchet MS"/>
              </a:defRPr>
            </a:pPr>
            <a:endParaRPr sz="100"/>
          </a:p>
          <a:p>
            <a:pPr>
              <a:defRPr sz="1200">
                <a:latin typeface="Trebuchet MS"/>
                <a:ea typeface="Trebuchet MS"/>
                <a:cs typeface="Trebuchet MS"/>
                <a:sym typeface="Trebuchet MS"/>
              </a:defRPr>
            </a:pPr>
            <a:r>
              <a:t>The study is due to the legislature in January 2026. </a:t>
            </a:r>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4" name="Shape 524"/>
          <p:cNvSpPr/>
          <p:nvPr>
            <p:ph type="sldImg"/>
          </p:nvPr>
        </p:nvSpPr>
        <p:spPr>
          <a:prstGeom prst="rect">
            <a:avLst/>
          </a:prstGeom>
        </p:spPr>
        <p:txBody>
          <a:bodyPr/>
          <a:lstStyle/>
          <a:p>
            <a:pPr/>
          </a:p>
        </p:txBody>
      </p:sp>
      <p:sp>
        <p:nvSpPr>
          <p:cNvPr id="525" name="Shape 525"/>
          <p:cNvSpPr/>
          <p:nvPr>
            <p:ph type="body" sz="quarter" idx="1"/>
          </p:nvPr>
        </p:nvSpPr>
        <p:spPr>
          <a:prstGeom prst="rect">
            <a:avLst/>
          </a:prstGeom>
        </p:spPr>
        <p:txBody>
          <a:bodyPr/>
          <a:lstStyle/>
          <a:p>
            <a:pPr>
              <a:defRPr sz="1200">
                <a:latin typeface="Trebuchet MS"/>
                <a:ea typeface="Trebuchet MS"/>
                <a:cs typeface="Trebuchet MS"/>
                <a:sym typeface="Trebuchet MS"/>
              </a:defRPr>
            </a:pPr>
            <a:r>
              <a:t>Emily</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House Bill 23-1300 authorizes HCPF to explore the feasibility of implementing a variety of HRSN services and supports for a wide range of populations. This study has a much broader scope and timeline than 1322. The requirements are similar in that both studies must identify options for expansion and whether these are feasible.</a:t>
            </a:r>
          </a:p>
          <a:p>
            <a:pPr>
              <a:defRPr b="1" sz="1200">
                <a:latin typeface="Trebuchet MS"/>
                <a:ea typeface="Trebuchet MS"/>
                <a:cs typeface="Trebuchet MS"/>
                <a:sym typeface="Trebuchet MS"/>
              </a:defRPr>
            </a:pPr>
          </a:p>
          <a:p>
            <a:pPr>
              <a:defRPr b="1" sz="1200">
                <a:latin typeface="Trebuchet MS"/>
                <a:ea typeface="Trebuchet MS"/>
                <a:cs typeface="Trebuchet MS"/>
                <a:sym typeface="Trebuchet MS"/>
              </a:defRPr>
            </a:pPr>
          </a:p>
          <a:p>
            <a:pPr>
              <a:defRPr b="1" sz="900" u="sng">
                <a:latin typeface="Trebuchet MS"/>
                <a:ea typeface="Trebuchet MS"/>
                <a:cs typeface="Trebuchet MS"/>
                <a:sym typeface="Trebuchet MS"/>
              </a:defRPr>
            </a:pPr>
            <a:r>
              <a:t>Ryan to Post into Chat Links: </a:t>
            </a:r>
          </a:p>
          <a:p>
            <a:pPr>
              <a:defRPr b="1" sz="1200">
                <a:latin typeface="Trebuchet MS"/>
                <a:ea typeface="Trebuchet MS"/>
                <a:cs typeface="Trebuchet MS"/>
                <a:sym typeface="Trebuchet MS"/>
              </a:defRPr>
            </a:pPr>
            <a:endParaRPr sz="900"/>
          </a:p>
          <a:p>
            <a:pPr>
              <a:defRPr sz="900">
                <a:latin typeface="Trebuchet MS"/>
                <a:ea typeface="Trebuchet MS"/>
                <a:cs typeface="Trebuchet MS"/>
                <a:sym typeface="Trebuchet MS"/>
              </a:defRPr>
            </a:pPr>
            <a:r>
              <a:t>HB23-1300: </a:t>
            </a:r>
            <a:r>
              <a:rPr u="sng">
                <a:solidFill>
                  <a:srgbClr val="0000FF"/>
                </a:solidFill>
                <a:uFill>
                  <a:solidFill>
                    <a:srgbClr val="0000FF"/>
                  </a:solidFill>
                </a:uFill>
                <a:hlinkClick r:id="rId3" invalidUrl="" action="" tgtFrame="" tooltip="" history="1" highlightClick="0" endSnd="0"/>
              </a:rPr>
              <a:t>https://leg.colorado.gov/bills/hb23-1300</a:t>
            </a:r>
            <a:r>
              <a:t> </a:t>
            </a:r>
          </a:p>
          <a:p>
            <a:pPr>
              <a:defRPr b="1" sz="1200">
                <a:latin typeface="Trebuchet MS"/>
                <a:ea typeface="Trebuchet MS"/>
                <a:cs typeface="Trebuchet MS"/>
                <a:sym typeface="Trebuchet MS"/>
              </a:defRPr>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Shape 530"/>
          <p:cNvSpPr/>
          <p:nvPr>
            <p:ph type="sldImg"/>
          </p:nvPr>
        </p:nvSpPr>
        <p:spPr>
          <a:prstGeom prst="rect">
            <a:avLst/>
          </a:prstGeom>
        </p:spPr>
        <p:txBody>
          <a:bodyPr/>
          <a:lstStyle/>
          <a:p>
            <a:pPr/>
          </a:p>
        </p:txBody>
      </p:sp>
      <p:sp>
        <p:nvSpPr>
          <p:cNvPr id="531" name="Shape 531"/>
          <p:cNvSpPr/>
          <p:nvPr>
            <p:ph type="body" sz="quarter" idx="1"/>
          </p:nvPr>
        </p:nvSpPr>
        <p:spPr>
          <a:prstGeom prst="rect">
            <a:avLst/>
          </a:prstGeom>
        </p:spPr>
        <p:txBody>
          <a:bodyPr/>
          <a:lstStyle/>
          <a:p>
            <a:pPr>
              <a:defRPr sz="1100">
                <a:latin typeface="Trebuchet MS"/>
                <a:ea typeface="Trebuchet MS"/>
                <a:cs typeface="Trebuchet MS"/>
                <a:sym typeface="Trebuchet MS"/>
              </a:defRPr>
            </a:pPr>
            <a:r>
              <a:t>Emily</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This slide reviews a variety of subject areas to be included in the 1300 study, but is not an exhaustive list.</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Additional service areas include expanding continuous eligibility beyond current populations, education or navigation supports, supports for caregivers.</a:t>
            </a:r>
          </a:p>
          <a:p>
            <a:pPr>
              <a:defRPr sz="1100">
                <a:latin typeface="Trebuchet MS"/>
                <a:ea typeface="Trebuchet MS"/>
                <a:cs typeface="Trebuchet MS"/>
                <a:sym typeface="Trebuchet MS"/>
              </a:defRPr>
            </a:pPr>
            <a:r>
              <a:t>Additional populations might include immigrant and refugee populations, foster system involved youth, whole family units</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These are some examples, but the legislation as well as your feedback includes many other topics like individuals with substance use disorders or the perinatal population</a:t>
            </a:r>
          </a:p>
          <a:p>
            <a:pPr>
              <a:defRPr b="1" sz="1200">
                <a:latin typeface="Trebuchet MS"/>
                <a:ea typeface="Trebuchet MS"/>
                <a:cs typeface="Trebuchet MS"/>
                <a:sym typeface="Trebuchet MS"/>
              </a:defRPr>
            </a:pPr>
            <a:endParaRPr sz="1100"/>
          </a:p>
          <a:p>
            <a:pPr>
              <a:defRPr sz="1100">
                <a:latin typeface="Trebuchet MS"/>
                <a:ea typeface="Trebuchet MS"/>
                <a:cs typeface="Trebuchet MS"/>
                <a:sym typeface="Trebuchet MS"/>
              </a:defRPr>
            </a:pPr>
            <a:r>
              <a:t>We value your insight, and want to ensure that your voices inform this study and any future amendments or other expansion opportunities. We will be organizing several opportunities to receive updates and offer feedback regarding this study in early 2025!</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1" name="Shape 551"/>
          <p:cNvSpPr/>
          <p:nvPr>
            <p:ph type="sldImg"/>
          </p:nvPr>
        </p:nvSpPr>
        <p:spPr>
          <a:prstGeom prst="rect">
            <a:avLst/>
          </a:prstGeom>
        </p:spPr>
        <p:txBody>
          <a:bodyPr/>
          <a:lstStyle/>
          <a:p>
            <a:pPr/>
          </a:p>
        </p:txBody>
      </p:sp>
      <p:sp>
        <p:nvSpPr>
          <p:cNvPr id="552" name="Shape 552"/>
          <p:cNvSpPr/>
          <p:nvPr>
            <p:ph type="body" sz="quarter" idx="1"/>
          </p:nvPr>
        </p:nvSpPr>
        <p:spPr>
          <a:prstGeom prst="rect">
            <a:avLst/>
          </a:prstGeom>
        </p:spPr>
        <p:txBody>
          <a:bodyPr/>
          <a:lstStyle/>
          <a:p>
            <a:pPr>
              <a:defRPr sz="1000">
                <a:solidFill>
                  <a:srgbClr val="444746"/>
                </a:solidFill>
                <a:latin typeface="Roboto"/>
                <a:ea typeface="Roboto"/>
                <a:cs typeface="Roboto"/>
                <a:sym typeface="Roboto"/>
              </a:defRPr>
            </a:pPr>
            <a:r>
              <a:t>Speaker note: let people know how they can engage in the study. Although we don’t have all the answers, it’s important to let them know there will be opportunities</a:t>
            </a:r>
          </a:p>
          <a:p>
            <a:pPr>
              <a:defRPr b="1" sz="1200">
                <a:latin typeface="Trebuchet MS"/>
                <a:ea typeface="Trebuchet MS"/>
                <a:cs typeface="Trebuchet MS"/>
                <a:sym typeface="Trebuchet MS"/>
              </a:defRPr>
            </a:pPr>
            <a:endParaRPr sz="1000">
              <a:solidFill>
                <a:srgbClr val="444746"/>
              </a:solidFill>
              <a:latin typeface="Roboto"/>
              <a:ea typeface="Roboto"/>
              <a:cs typeface="Roboto"/>
              <a:sym typeface="Roboto"/>
            </a:endParaRPr>
          </a:p>
          <a:p>
            <a:pPr>
              <a:defRPr sz="1000">
                <a:solidFill>
                  <a:srgbClr val="444746"/>
                </a:solidFill>
                <a:latin typeface="Roboto"/>
                <a:ea typeface="Roboto"/>
                <a:cs typeface="Roboto"/>
                <a:sym typeface="Roboto"/>
              </a:defRPr>
            </a:pPr>
            <a:r>
              <a:t>Website: hcpf.colorado.gov/HRSN </a:t>
            </a:r>
          </a:p>
          <a:p>
            <a:pPr>
              <a:defRPr sz="1000">
                <a:solidFill>
                  <a:srgbClr val="444746"/>
                </a:solidFill>
                <a:latin typeface="Roboto"/>
                <a:ea typeface="Roboto"/>
                <a:cs typeface="Roboto"/>
                <a:sym typeface="Roboto"/>
              </a:defRPr>
            </a:pPr>
            <a:r>
              <a:t>Sign up for our newsletter: </a:t>
            </a:r>
            <a:r>
              <a:rPr u="sng">
                <a:solidFill>
                  <a:srgbClr val="0000FF"/>
                </a:solidFill>
                <a:uFill>
                  <a:solidFill>
                    <a:srgbClr val="0000FF"/>
                  </a:solidFill>
                </a:uFill>
                <a:hlinkClick r:id="rId3" invalidUrl="" action="" tgtFrame="" tooltip="" history="1" highlightClick="0" endSnd="0"/>
              </a:rPr>
              <a:t>https://lp.constantcontactpages.com/su/lkRAYPu/hrsn</a:t>
            </a:r>
            <a:r>
              <a:t> </a:t>
            </a:r>
          </a:p>
          <a:p>
            <a:pPr>
              <a:defRPr b="1" sz="1200">
                <a:latin typeface="Trebuchet MS"/>
                <a:ea typeface="Trebuchet MS"/>
                <a:cs typeface="Trebuchet MS"/>
                <a:sym typeface="Trebuchet MS"/>
              </a:defRPr>
            </a:pPr>
            <a:endParaRPr sz="1000">
              <a:solidFill>
                <a:srgbClr val="444746"/>
              </a:solidFill>
              <a:latin typeface="Roboto"/>
              <a:ea typeface="Roboto"/>
              <a:cs typeface="Roboto"/>
              <a:sym typeface="Roboto"/>
            </a:endParaRPr>
          </a:p>
          <a:p>
            <a:pPr>
              <a:defRPr sz="1000">
                <a:solidFill>
                  <a:srgbClr val="444746"/>
                </a:solidFill>
                <a:latin typeface="Roboto"/>
                <a:ea typeface="Roboto"/>
                <a:cs typeface="Roboto"/>
                <a:sym typeface="Roboto"/>
              </a:defRPr>
            </a:pPr>
            <a:r>
              <a:t>X: hcpf.colorado.gov/HRSN </a:t>
            </a:r>
          </a:p>
          <a:p>
            <a:pPr>
              <a:defRPr sz="1000">
                <a:solidFill>
                  <a:srgbClr val="444746"/>
                </a:solidFill>
                <a:latin typeface="Roboto"/>
                <a:ea typeface="Roboto"/>
                <a:cs typeface="Roboto"/>
                <a:sym typeface="Roboto"/>
              </a:defRPr>
            </a:pPr>
            <a:r>
              <a:t>X: </a:t>
            </a:r>
            <a:r>
              <a:rPr u="sng">
                <a:solidFill>
                  <a:srgbClr val="0000FF"/>
                </a:solidFill>
                <a:uFill>
                  <a:solidFill>
                    <a:srgbClr val="0000FF"/>
                  </a:solidFill>
                </a:uFill>
                <a:hlinkClick r:id="rId3" invalidUrl="" action="" tgtFrame="" tooltip="" history="1" highlightClick="0" endSnd="0"/>
              </a:rPr>
              <a:t>https://lp.constantcontactpages.com/su/lkRAYPu/hrsn</a:t>
            </a:r>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Shape 350"/>
          <p:cNvSpPr/>
          <p:nvPr>
            <p:ph type="sldImg"/>
          </p:nvPr>
        </p:nvSpPr>
        <p:spPr>
          <a:prstGeom prst="rect">
            <a:avLst/>
          </a:prstGeom>
        </p:spPr>
        <p:txBody>
          <a:bodyPr/>
          <a:lstStyle/>
          <a:p>
            <a:pPr/>
          </a:p>
        </p:txBody>
      </p:sp>
      <p:sp>
        <p:nvSpPr>
          <p:cNvPr id="351" name="Shape 351"/>
          <p:cNvSpPr/>
          <p:nvPr>
            <p:ph type="body" sz="quarter" idx="1"/>
          </p:nvPr>
        </p:nvSpPr>
        <p:spPr>
          <a:prstGeom prst="rect">
            <a:avLst/>
          </a:prstGeom>
        </p:spPr>
        <p:txBody>
          <a:bodyPr/>
          <a:lstStyle/>
          <a:p>
            <a:pPr>
              <a:defRPr sz="1200">
                <a:latin typeface="Trebuchet MS"/>
                <a:ea typeface="Trebuchet MS"/>
                <a:cs typeface="Trebuchet MS"/>
                <a:sym typeface="Trebuchet MS"/>
              </a:defRPr>
            </a:pPr>
            <a:r>
              <a:t>House Bill 24-1322 directs the Department of Health Care Policy and Financing (HCPF) to assess the feasibility of seeking federal authorization to provide housing and nutrition services that address Health First Colorado (Colorado’s Medicaid program) members’ health-related social needs (HRSN). </a:t>
            </a:r>
            <a:endParaRPr b="1"/>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The study must consider: possible target populations, provider types, settings in which these services can be provided, the impact of these services, service implementation factors, cost of service provision, and federal and state funding mechanisms. </a:t>
            </a:r>
          </a:p>
          <a:p>
            <a:pPr>
              <a:defRPr b="1" sz="1200">
                <a:latin typeface="Trebuchet MS"/>
                <a:ea typeface="Trebuchet MS"/>
                <a:cs typeface="Trebuchet MS"/>
                <a:sym typeface="Trebuchet MS"/>
              </a:defRPr>
            </a:pPr>
            <a:endParaRPr sz="100"/>
          </a:p>
          <a:p>
            <a:pPr>
              <a:defRPr sz="1200">
                <a:latin typeface="Trebuchet MS"/>
                <a:ea typeface="Trebuchet MS"/>
                <a:cs typeface="Trebuchet MS"/>
                <a:sym typeface="Trebuchet MS"/>
              </a:defRPr>
            </a:pPr>
            <a:r>
              <a:t>The study must also address integrating HRSN services within existing housing-related and nutrition-related services and frameworks within the state. </a:t>
            </a:r>
          </a:p>
          <a:p>
            <a:pPr>
              <a:defRPr sz="1200">
                <a:latin typeface="Quattrocento Sans"/>
                <a:ea typeface="Quattrocento Sans"/>
                <a:cs typeface="Quattrocento Sans"/>
                <a:sym typeface="Quattrocento Sans"/>
              </a:defRPr>
            </a:pPr>
            <a:br>
              <a:rPr>
                <a:latin typeface="Trebuchet MS"/>
                <a:ea typeface="Trebuchet MS"/>
                <a:cs typeface="Trebuchet MS"/>
                <a:sym typeface="Trebuchet MS"/>
              </a:rPr>
            </a:br>
            <a:r>
              <a:t>To the extent any of the HRSN services under consideration in this feasibility study are found to be budget neutral, HB24-1322 requires HCPF to seek federal authorization no later than July 1, 2025, to provide any of the HRSN services assessed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p>
            <a:pPr>
              <a:lnSpc>
                <a:spcPct val="90000"/>
              </a:lnSpc>
              <a:spcBef>
                <a:spcPts val="500"/>
              </a:spcBef>
              <a:defRPr b="1" sz="1100">
                <a:latin typeface="Trebuchet MS"/>
                <a:ea typeface="Trebuchet MS"/>
                <a:cs typeface="Trebuchet MS"/>
                <a:sym typeface="Trebuchet MS"/>
              </a:defRPr>
            </a:pPr>
            <a:r>
              <a:t>Adela</a:t>
            </a:r>
          </a:p>
          <a:p>
            <a:pPr>
              <a:lnSpc>
                <a:spcPct val="90000"/>
              </a:lnSpc>
              <a:spcBef>
                <a:spcPts val="500"/>
              </a:spcBef>
              <a:defRPr b="1" sz="1100">
                <a:latin typeface="Trebuchet MS"/>
                <a:ea typeface="Trebuchet MS"/>
                <a:cs typeface="Trebuchet MS"/>
                <a:sym typeface="Trebuchet MS"/>
              </a:defRPr>
            </a:pPr>
            <a:r>
              <a:t>So, what is HCPFs vision around HRSN work?</a:t>
            </a:r>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sz="1100">
                <a:latin typeface="Trebuchet MS"/>
                <a:ea typeface="Trebuchet MS"/>
                <a:cs typeface="Trebuchet MS"/>
                <a:sym typeface="Trebuchet MS"/>
              </a:defRPr>
            </a:pPr>
            <a:r>
              <a:t>Our visions for expanding HRSN services are HRSN work at HCPF is tied to removing barriers that prevent health promotion </a:t>
            </a:r>
          </a:p>
          <a:p>
            <a:pPr>
              <a:lnSpc>
                <a:spcPct val="90000"/>
              </a:lnSpc>
              <a:spcBef>
                <a:spcPts val="500"/>
              </a:spcBef>
              <a:defRPr sz="1100">
                <a:latin typeface="Trebuchet MS"/>
                <a:ea typeface="Trebuchet MS"/>
                <a:cs typeface="Trebuchet MS"/>
                <a:sym typeface="Trebuchet MS"/>
              </a:defRPr>
            </a:pPr>
            <a:r>
              <a:t>Core components of our HRSN initiatives include investigating how to best support the HRSN of our members, co-identified with the community</a:t>
            </a:r>
          </a:p>
          <a:p>
            <a:pPr>
              <a:lnSpc>
                <a:spcPct val="90000"/>
              </a:lnSpc>
              <a:spcBef>
                <a:spcPts val="500"/>
              </a:spcBef>
              <a:defRPr sz="1100">
                <a:latin typeface="Trebuchet MS"/>
                <a:ea typeface="Trebuchet MS"/>
                <a:cs typeface="Trebuchet MS"/>
                <a:sym typeface="Trebuchet MS"/>
              </a:defRPr>
            </a:pPr>
            <a:r>
              <a:t>HCPF will explore investments in social needs with the greatest impact on health including, but not limited to, housing, food, transportation and interpersonal violence</a:t>
            </a:r>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b="1" sz="1200">
                <a:latin typeface="Trebuchet MS"/>
                <a:ea typeface="Trebuchet MS"/>
                <a:cs typeface="Trebuchet MS"/>
                <a:sym typeface="Trebuchet MS"/>
              </a:defRPr>
            </a:pPr>
            <a:endParaRPr sz="1100"/>
          </a:p>
          <a:p>
            <a:pPr>
              <a:lnSpc>
                <a:spcPct val="90000"/>
              </a:lnSpc>
              <a:spcBef>
                <a:spcPts val="500"/>
              </a:spcBef>
              <a:defRPr b="1" sz="1200">
                <a:latin typeface="Trebuchet MS"/>
                <a:ea typeface="Trebuchet MS"/>
                <a:cs typeface="Trebuchet MS"/>
                <a:sym typeface="Trebuchet MS"/>
              </a:defRPr>
            </a:pPr>
            <a:endParaRPr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4" name="Shape 364"/>
          <p:cNvSpPr/>
          <p:nvPr>
            <p:ph type="sldImg"/>
          </p:nvPr>
        </p:nvSpPr>
        <p:spPr>
          <a:prstGeom prst="rect">
            <a:avLst/>
          </a:prstGeom>
        </p:spPr>
        <p:txBody>
          <a:bodyPr/>
          <a:lstStyle/>
          <a:p>
            <a:pPr/>
          </a:p>
        </p:txBody>
      </p:sp>
      <p:sp>
        <p:nvSpPr>
          <p:cNvPr id="365" name="Shape 365"/>
          <p:cNvSpPr/>
          <p:nvPr>
            <p:ph type="body" sz="quarter" idx="1"/>
          </p:nvPr>
        </p:nvSpPr>
        <p:spPr>
          <a:prstGeom prst="rect">
            <a:avLst/>
          </a:prstGeom>
        </p:spPr>
        <p:txBody>
          <a:bodyPr/>
          <a:lstStyle/>
          <a:p>
            <a:pPr>
              <a:lnSpc>
                <a:spcPct val="90000"/>
              </a:lnSpc>
              <a:spcBef>
                <a:spcPts val="500"/>
              </a:spcBef>
              <a:defRPr b="1" sz="1100">
                <a:latin typeface="Trebuchet MS"/>
                <a:ea typeface="Trebuchet MS"/>
                <a:cs typeface="Trebuchet MS"/>
                <a:sym typeface="Trebuchet MS"/>
              </a:defRPr>
            </a:pPr>
            <a:r>
              <a:t>Adela</a:t>
            </a:r>
          </a:p>
          <a:p>
            <a:pPr>
              <a:lnSpc>
                <a:spcPct val="90000"/>
              </a:lnSpc>
              <a:spcBef>
                <a:spcPts val="500"/>
              </a:spcBef>
              <a:defRPr sz="1100">
                <a:latin typeface="Trebuchet MS"/>
                <a:ea typeface="Trebuchet MS"/>
                <a:cs typeface="Trebuchet MS"/>
                <a:sym typeface="Trebuchet MS"/>
              </a:defRPr>
            </a:pPr>
            <a:r>
              <a:t>HCPF recognizes that HRSN are as important to a person’s health and well being as health care itself. Medicaid members have generally higher health care and social needs than other residents of Colorado. We are excited to be able to take advantage of the new flexibilities from our federal partners to support better connecting our members to the services and supports they need.</a:t>
            </a:r>
            <a:endParaRPr b="1" sz="1200"/>
          </a:p>
          <a:p>
            <a:pPr>
              <a:defRPr b="1" sz="1200">
                <a:latin typeface="Trebuchet MS"/>
                <a:ea typeface="Trebuchet MS"/>
                <a:cs typeface="Trebuchet MS"/>
                <a:sym typeface="Trebuchet MS"/>
              </a:defRPr>
            </a:pPr>
          </a:p>
          <a:p>
            <a:pPr>
              <a:lnSpc>
                <a:spcPct val="90000"/>
              </a:lnSpc>
              <a:spcBef>
                <a:spcPts val="500"/>
              </a:spcBef>
              <a:defRPr b="1" sz="1200">
                <a:latin typeface="Trebuchet MS"/>
                <a:ea typeface="Trebuchet MS"/>
                <a:cs typeface="Trebuchet MS"/>
                <a:sym typeface="Trebuchet MS"/>
              </a:defRPr>
            </a:pPr>
            <a:endParaRPr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4" name="Shape 374"/>
          <p:cNvSpPr/>
          <p:nvPr>
            <p:ph type="sldImg"/>
          </p:nvPr>
        </p:nvSpPr>
        <p:spPr>
          <a:prstGeom prst="rect">
            <a:avLst/>
          </a:prstGeom>
        </p:spPr>
        <p:txBody>
          <a:bodyPr/>
          <a:lstStyle/>
          <a:p>
            <a:pPr/>
          </a:p>
        </p:txBody>
      </p:sp>
      <p:sp>
        <p:nvSpPr>
          <p:cNvPr id="375" name="Shape 375"/>
          <p:cNvSpPr/>
          <p:nvPr>
            <p:ph type="body" sz="quarter" idx="1"/>
          </p:nvPr>
        </p:nvSpPr>
        <p:spPr>
          <a:prstGeom prst="rect">
            <a:avLst/>
          </a:prstGeom>
        </p:spPr>
        <p:txBody>
          <a:bodyPr/>
          <a:lstStyle/>
          <a:p>
            <a:pPr>
              <a:defRPr sz="1200">
                <a:latin typeface="Trebuchet MS"/>
                <a:ea typeface="Trebuchet MS"/>
                <a:cs typeface="Trebuchet MS"/>
                <a:sym typeface="Trebuchet MS"/>
              </a:defRPr>
            </a:pPr>
            <a:r>
              <a:t>SPEAKER </a:t>
            </a:r>
          </a:p>
          <a:p>
            <a:pPr>
              <a:defRPr b="1" sz="1200">
                <a:latin typeface="Trebuchet MS"/>
                <a:ea typeface="Trebuchet MS"/>
                <a:cs typeface="Trebuchet MS"/>
                <a:sym typeface="Trebuchet MS"/>
              </a:defRPr>
            </a:pPr>
          </a:p>
          <a:p>
            <a:pPr>
              <a:defRPr sz="900">
                <a:latin typeface="Trebuchet MS"/>
                <a:ea typeface="Trebuchet MS"/>
                <a:cs typeface="Trebuchet MS"/>
                <a:sym typeface="Trebuchet MS"/>
              </a:defRPr>
            </a:pPr>
            <a:r>
              <a:t>House Bill 24-1322 directs the Department of Health Care Policy and Financing (HCPF) to assess the feasibility of seeking federal authorization to provide housing and nutrition services that address Health First Colorado (Colorado’s Medicaid program) members’ health-related social needs (HRSN). </a:t>
            </a:r>
          </a:p>
          <a:p>
            <a:pPr>
              <a:defRPr b="1" sz="1200">
                <a:latin typeface="Trebuchet MS"/>
                <a:ea typeface="Trebuchet MS"/>
                <a:cs typeface="Trebuchet MS"/>
                <a:sym typeface="Trebuchet MS"/>
              </a:defRPr>
            </a:pPr>
            <a:endParaRPr sz="900"/>
          </a:p>
          <a:p>
            <a:pPr>
              <a:defRPr sz="900">
                <a:latin typeface="Trebuchet MS"/>
                <a:ea typeface="Trebuchet MS"/>
                <a:cs typeface="Trebuchet MS"/>
                <a:sym typeface="Trebuchet MS"/>
              </a:defRPr>
            </a:pPr>
            <a:r>
              <a:t>Populations and eligibility factors include: nutrition-sensitive conditions, child or youth under 21, pregnant people, and health and social risk factors.</a:t>
            </a:r>
          </a:p>
          <a:p>
            <a:pPr>
              <a:defRPr b="1" sz="1200">
                <a:latin typeface="Trebuchet MS"/>
                <a:ea typeface="Trebuchet MS"/>
                <a:cs typeface="Trebuchet MS"/>
                <a:sym typeface="Trebuchet MS"/>
              </a:defRPr>
            </a:pPr>
            <a:endParaRPr sz="900"/>
          </a:p>
          <a:p>
            <a:pPr>
              <a:defRPr sz="900">
                <a:latin typeface="Trebuchet MS"/>
                <a:ea typeface="Trebuchet MS"/>
                <a:cs typeface="Trebuchet MS"/>
                <a:sym typeface="Trebuchet MS"/>
              </a:defRPr>
            </a:pPr>
            <a:r>
              <a:t>Services include: pantry stocking, home-delivered meals, nutrition prescriptions, pre-tenancy and tenancy-sustaining services.</a:t>
            </a:r>
          </a:p>
          <a:p>
            <a:pPr>
              <a:defRPr b="1" sz="1200">
                <a:latin typeface="Trebuchet MS"/>
                <a:ea typeface="Trebuchet MS"/>
                <a:cs typeface="Trebuchet MS"/>
                <a:sym typeface="Trebuchet MS"/>
              </a:defRPr>
            </a:pPr>
            <a:endParaRPr sz="900"/>
          </a:p>
          <a:p>
            <a:pPr>
              <a:defRPr sz="900">
                <a:latin typeface="Trebuchet MS"/>
                <a:ea typeface="Trebuchet MS"/>
                <a:cs typeface="Trebuchet MS"/>
                <a:sym typeface="Trebuchet MS"/>
              </a:defRPr>
            </a:pPr>
            <a:r>
              <a:t>To the extent any of the HRSN services under consideration in this feasibility study are found to be budget neutral, HB24-1322 requires HCPF to seek federal authorization no later than July 1, 2025, to provide any of the HRSN services assessed. HCPF found certain services to be feasible and submitted an amendment request to add certain HRSN services to the 1115 SUD waiver this summer, additional information in future slides.</a:t>
            </a:r>
          </a:p>
          <a:p>
            <a:pPr>
              <a:defRPr b="1" sz="1200">
                <a:latin typeface="Trebuchet MS"/>
                <a:ea typeface="Trebuchet MS"/>
                <a:cs typeface="Trebuchet MS"/>
                <a:sym typeface="Trebuchet MS"/>
              </a:defRPr>
            </a:pPr>
            <a:endParaRPr sz="900"/>
          </a:p>
          <a:p>
            <a:pPr>
              <a:defRPr b="1" sz="1200">
                <a:latin typeface="Trebuchet MS"/>
                <a:ea typeface="Trebuchet MS"/>
                <a:cs typeface="Trebuchet MS"/>
                <a:sym typeface="Trebuchet MS"/>
              </a:defRPr>
            </a:pPr>
            <a:endParaRPr sz="900"/>
          </a:p>
          <a:p>
            <a:pPr>
              <a:defRPr b="1" sz="1200">
                <a:latin typeface="Trebuchet MS"/>
                <a:ea typeface="Trebuchet MS"/>
                <a:cs typeface="Trebuchet MS"/>
                <a:sym typeface="Trebuchet MS"/>
              </a:defRPr>
            </a:pPr>
            <a:endParaRPr sz="9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2" name="Shape 382"/>
          <p:cNvSpPr/>
          <p:nvPr>
            <p:ph type="sldImg"/>
          </p:nvPr>
        </p:nvSpPr>
        <p:spPr>
          <a:prstGeom prst="rect">
            <a:avLst/>
          </a:prstGeom>
        </p:spPr>
        <p:txBody>
          <a:bodyPr/>
          <a:lstStyle/>
          <a:p>
            <a:pPr/>
          </a:p>
        </p:txBody>
      </p:sp>
      <p:sp>
        <p:nvSpPr>
          <p:cNvPr id="383" name="Shape 383"/>
          <p:cNvSpPr/>
          <p:nvPr>
            <p:ph type="body" sz="quarter" idx="1"/>
          </p:nvPr>
        </p:nvSpPr>
        <p:spPr>
          <a:prstGeom prst="rect">
            <a:avLst/>
          </a:prstGeom>
        </p:spPr>
        <p:txBody>
          <a:bodyPr/>
          <a:lstStyle/>
          <a:p>
            <a:pPr>
              <a:defRPr b="1" sz="1200">
                <a:latin typeface="Trebuchet MS"/>
                <a:ea typeface="Trebuchet MS"/>
                <a:cs typeface="Trebuchet MS"/>
                <a:sym typeface="Trebuchet MS"/>
              </a:defRPr>
            </a:pPr>
            <a:r>
              <a:t>Feasibility Study Approach:</a:t>
            </a:r>
          </a:p>
          <a:p>
            <a:pPr>
              <a:defRPr b="1" sz="1200">
                <a:latin typeface="Trebuchet MS"/>
                <a:ea typeface="Trebuchet MS"/>
                <a:cs typeface="Trebuchet MS"/>
                <a:sym typeface="Trebuchet MS"/>
              </a:defRPr>
            </a:pPr>
          </a:p>
          <a:p>
            <a:pPr marL="457200" indent="-317500">
              <a:buClr>
                <a:srgbClr val="000000"/>
              </a:buClr>
              <a:buSzPts val="1200"/>
              <a:buFont typeface="Arial"/>
              <a:buChar char="●"/>
              <a:defRPr sz="1200">
                <a:latin typeface="Trebuchet MS"/>
                <a:ea typeface="Trebuchet MS"/>
                <a:cs typeface="Trebuchet MS"/>
                <a:sym typeface="Trebuchet MS"/>
              </a:defRPr>
            </a:pPr>
            <a:r>
              <a:t>The study must consider: possible target populations, provider types, settings in which these services can be provided, the impact of these services, service implementation factors, cost of service provision, and federal and state funding mechanisms. </a:t>
            </a:r>
          </a:p>
          <a:p>
            <a:pPr marL="457200" indent="-317500">
              <a:spcBef>
                <a:spcPts val="1000"/>
              </a:spcBef>
              <a:buClr>
                <a:srgbClr val="000000"/>
              </a:buClr>
              <a:buSzPts val="1200"/>
              <a:buFont typeface="Arial"/>
              <a:buChar char="●"/>
              <a:defRPr sz="1200">
                <a:latin typeface="Trebuchet MS"/>
                <a:ea typeface="Trebuchet MS"/>
                <a:cs typeface="Trebuchet MS"/>
                <a:sym typeface="Trebuchet MS"/>
              </a:defRPr>
            </a:pPr>
            <a:r>
              <a:t>HB24-1322 also requires HCPF to address how to ensure the services under consideration supplement and integrate with existing services in Colorado,  HCPF conducted an in-depth review of existing HRSN services and infrastructure in Colorado, both at the state and local levels.</a:t>
            </a:r>
            <a:endParaRPr b="1"/>
          </a:p>
          <a:p>
            <a:pPr marL="457200" indent="-317500">
              <a:spcBef>
                <a:spcPts val="1000"/>
              </a:spcBef>
              <a:buClr>
                <a:srgbClr val="000000"/>
              </a:buClr>
              <a:buSzPts val="1200"/>
              <a:buFont typeface="Arial"/>
              <a:buChar char="●"/>
              <a:defRPr sz="1200">
                <a:latin typeface="Trebuchet MS"/>
                <a:ea typeface="Trebuchet MS"/>
                <a:cs typeface="Trebuchet MS"/>
                <a:sym typeface="Trebuchet MS"/>
              </a:defRPr>
            </a:pPr>
            <a:r>
              <a:t>HCPF conducted in-depth literature reviews on the housing and nutrition services identified in HB24-1322, reviewing a combination of quantitative and qualitative peer-reviewed studies that focus on permanent supportive housing (PSH), rental assistance, medically tailored meals, produce prescription boxes, home delivered meals, medically tailored groceries, and pantry stocking. </a:t>
            </a:r>
            <a:endParaRPr b="1"/>
          </a:p>
          <a:p>
            <a:pPr marL="457200" indent="-317500">
              <a:spcBef>
                <a:spcPts val="1000"/>
              </a:spcBef>
              <a:buClr>
                <a:srgbClr val="000000"/>
              </a:buClr>
              <a:buSzPts val="1200"/>
              <a:buFont typeface="Arial"/>
              <a:buChar char="●"/>
              <a:defRPr sz="1200">
                <a:latin typeface="Trebuchet MS"/>
                <a:ea typeface="Trebuchet MS"/>
                <a:cs typeface="Trebuchet MS"/>
                <a:sym typeface="Trebuchet MS"/>
              </a:defRPr>
            </a:pPr>
            <a:r>
              <a:t>HCPF reviewed the approaches taken by other states to support the HRSNs of their residents, including a thorough review of all approved HRSN Section 1115 Demonstration Waivers and their implementation plans to the extent they are available. HCPF also conducted informational interviews with several states that have implemented services similar to those Colorado is considering</a:t>
            </a:r>
          </a:p>
          <a:p>
            <a:pPr marL="457200" indent="-317500">
              <a:spcBef>
                <a:spcPts val="1000"/>
              </a:spcBef>
              <a:buClr>
                <a:srgbClr val="000000"/>
              </a:buClr>
              <a:buSzPts val="1200"/>
              <a:buFont typeface="Arial"/>
              <a:buChar char="●"/>
              <a:defRPr sz="1200">
                <a:latin typeface="Trebuchet MS"/>
                <a:ea typeface="Trebuchet MS"/>
                <a:cs typeface="Trebuchet MS"/>
                <a:sym typeface="Trebuchet MS"/>
              </a:defRPr>
            </a:pPr>
            <a:r>
              <a:t>In assessing the feasibility of providing the HRSN services under consideration, HCPF must ensure that all services provided would be medically appropriate, as determined by state-defined clinical and social risk criteria, optional for members, and utilize managed care entities to coordinate services.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2" name="Shape 392"/>
          <p:cNvSpPr/>
          <p:nvPr>
            <p:ph type="sldImg"/>
          </p:nvPr>
        </p:nvSpPr>
        <p:spPr>
          <a:prstGeom prst="rect">
            <a:avLst/>
          </a:prstGeom>
        </p:spPr>
        <p:txBody>
          <a:bodyPr/>
          <a:lstStyle/>
          <a:p>
            <a:pPr/>
          </a:p>
        </p:txBody>
      </p:sp>
      <p:sp>
        <p:nvSpPr>
          <p:cNvPr id="393" name="Shape 393"/>
          <p:cNvSpPr/>
          <p:nvPr>
            <p:ph type="body" sz="quarter" idx="1"/>
          </p:nvPr>
        </p:nvSpPr>
        <p:spPr>
          <a:prstGeom prst="rect">
            <a:avLst/>
          </a:prstGeom>
        </p:spPr>
        <p:txBody>
          <a:bodyPr/>
          <a:lstStyle/>
          <a:p>
            <a:pPr>
              <a:lnSpc>
                <a:spcPct val="90000"/>
              </a:lnSpc>
              <a:defRPr b="1" sz="1200">
                <a:latin typeface="Trebuchet MS"/>
                <a:ea typeface="Trebuchet MS"/>
                <a:cs typeface="Trebuchet MS"/>
                <a:sym typeface="Trebuchet MS"/>
              </a:defRPr>
            </a:pPr>
            <a:r>
              <a:t>Emily</a:t>
            </a:r>
          </a:p>
          <a:p>
            <a:pPr marL="457200" indent="-317500">
              <a:lnSpc>
                <a:spcPct val="90000"/>
              </a:lnSpc>
              <a:buClr>
                <a:srgbClr val="000000"/>
              </a:buClr>
              <a:buSzPts val="1200"/>
              <a:buFont typeface="Arial"/>
              <a:buChar char="●"/>
              <a:defRPr sz="1200">
                <a:latin typeface="Trebuchet MS"/>
                <a:ea typeface="Trebuchet MS"/>
                <a:cs typeface="Trebuchet MS"/>
                <a:sym typeface="Trebuchet MS"/>
              </a:defRPr>
            </a:pPr>
            <a:r>
              <a:t>The national centers for medicare and medicaid (or CMS) has offered guidance on what HRSN services can be covered under a variety of authorities. While multiple authorities can be used to cover health related social needs, we want to provide some specifics on 1115 demonstration waivers. </a:t>
            </a:r>
          </a:p>
          <a:p>
            <a:pPr marL="457200" indent="-317500">
              <a:lnSpc>
                <a:spcPct val="90000"/>
              </a:lnSpc>
              <a:spcBef>
                <a:spcPts val="1000"/>
              </a:spcBef>
              <a:buClr>
                <a:srgbClr val="000000"/>
              </a:buClr>
              <a:buSzPts val="1200"/>
              <a:buFont typeface="Arial"/>
              <a:buChar char="●"/>
              <a:defRPr sz="1200">
                <a:latin typeface="Trebuchet MS"/>
                <a:ea typeface="Trebuchet MS"/>
                <a:cs typeface="Trebuchet MS"/>
                <a:sym typeface="Trebuchet MS"/>
              </a:defRPr>
            </a:pPr>
            <a:r>
              <a:t>1115 waivers are common due to their flexibility and ability for a more nuanced approach. Some of the parameters include that:</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All interventions must be evidence-based and medically appropriate for the population of focus based on clinical and social risk factors. </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 States have flexibility to propose clinically focused, needs-based criteria to define the medically appropriate population, subject to CMS approval.1</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Supplement HUD and SNAP programs, address at-risk and historically underserved populations, meet or exceed certain provider rates, and follow monitoring and evaluation requirements. </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HRSN service spending cannot exceed 3% of the state’s total Medicaid spending, Infrastructure costs cannot exceed 15% of total HRSN spending, and state spending on related social services must be maintained or increased.</a:t>
            </a:r>
          </a:p>
          <a:p>
            <a:pPr marL="457200" indent="-317500">
              <a:lnSpc>
                <a:spcPct val="90000"/>
              </a:lnSpc>
              <a:spcBef>
                <a:spcPts val="1000"/>
              </a:spcBef>
              <a:buClr>
                <a:srgbClr val="000000"/>
              </a:buClr>
              <a:buSzPts val="1200"/>
              <a:buFont typeface="Arial"/>
              <a:buChar char="●"/>
              <a:defRPr b="1" sz="1200">
                <a:latin typeface="Trebuchet MS"/>
                <a:ea typeface="Trebuchet MS"/>
                <a:cs typeface="Trebuchet MS"/>
                <a:sym typeface="Trebuchet MS"/>
              </a:defRPr>
            </a:pPr>
            <a:r>
              <a:t>Some examples of HRSN services CMS considers appropriate are</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Home remediations that are medically necessary, including, for example air filtration or refrigeration for medications</a:t>
            </a:r>
          </a:p>
          <a:p>
            <a:pPr lvl="1" marL="914400" indent="-317500">
              <a:lnSpc>
                <a:spcPct val="90000"/>
              </a:lnSpc>
              <a:buClr>
                <a:srgbClr val="000000"/>
              </a:buClr>
              <a:buSzPts val="1200"/>
              <a:buFont typeface="Arial"/>
              <a:buChar char="○"/>
              <a:defRPr sz="1200">
                <a:latin typeface="Trebuchet MS"/>
                <a:ea typeface="Trebuchet MS"/>
                <a:cs typeface="Trebuchet MS"/>
                <a:sym typeface="Trebuchet MS"/>
              </a:defRPr>
            </a:pPr>
            <a:r>
              <a:t>Grocery provisions, for high-risk individuals to avoid unnecessary acute care admission or institutionalization</a:t>
            </a:r>
          </a:p>
          <a:p>
            <a:pPr marL="457200" indent="-317500">
              <a:lnSpc>
                <a:spcPct val="90000"/>
              </a:lnSpc>
              <a:buClr>
                <a:srgbClr val="000000"/>
              </a:buClr>
              <a:buSzPts val="1200"/>
              <a:buFont typeface="Arial"/>
              <a:buChar char="●"/>
              <a:defRPr b="1" sz="1200">
                <a:latin typeface="Trebuchet MS"/>
                <a:ea typeface="Trebuchet MS"/>
                <a:cs typeface="Trebuchet MS"/>
                <a:sym typeface="Trebuchet MS"/>
              </a:defRPr>
            </a:pPr>
            <a:r>
              <a:t>Addition Examples can be found in more detail in the framework </a:t>
            </a:r>
          </a:p>
          <a:p>
            <a:pPr>
              <a:lnSpc>
                <a:spcPct val="90000"/>
              </a:lnSpc>
              <a:defRPr b="1" sz="1200">
                <a:latin typeface="Trebuchet MS"/>
                <a:ea typeface="Trebuchet MS"/>
                <a:cs typeface="Trebuchet MS"/>
                <a:sym typeface="Trebuchet MS"/>
              </a:defRPr>
            </a:pPr>
          </a:p>
          <a:p>
            <a:pPr>
              <a:lnSpc>
                <a:spcPct val="90000"/>
              </a:lnSpc>
              <a:defRPr b="1" sz="1200">
                <a:latin typeface="Trebuchet MS"/>
                <a:ea typeface="Trebuchet MS"/>
                <a:cs typeface="Trebuchet MS"/>
                <a:sym typeface="Trebuchet MS"/>
              </a:defRPr>
            </a:pPr>
          </a:p>
          <a:p>
            <a:pPr marL="457200" indent="-317500">
              <a:lnSpc>
                <a:spcPct val="90000"/>
              </a:lnSpc>
              <a:buClr>
                <a:srgbClr val="000000"/>
              </a:buClr>
              <a:buSzPts val="1200"/>
              <a:buFont typeface="Arial"/>
              <a:buChar char="●"/>
              <a:defRPr sz="1200">
                <a:latin typeface="Trebuchet MS"/>
                <a:ea typeface="Trebuchet MS"/>
                <a:cs typeface="Trebuchet MS"/>
                <a:sym typeface="Trebuchet MS"/>
              </a:defRPr>
            </a:pPr>
            <a:r>
              <a:t>Currently, Arizona, Arkansas, California, Illinois, Massachusetts, New Jersey, New Mexico, New York, North Carolina, Oregon, and Washington provide HRSN services under a Section 1115 Demonstration Waiver, while several others have pending waivers or waiver components.</a:t>
            </a:r>
          </a:p>
          <a:p>
            <a:pPr lvl="2" marL="914400" indent="-88900">
              <a:lnSpc>
                <a:spcPct val="90000"/>
              </a:lnSpc>
              <a:buClr>
                <a:srgbClr val="000000"/>
              </a:buClr>
              <a:buSzPts val="1200"/>
              <a:buFont typeface="Arial"/>
              <a:buChar char="■"/>
              <a:defRPr sz="1200">
                <a:latin typeface="Trebuchet MS"/>
                <a:ea typeface="Trebuchet MS"/>
                <a:cs typeface="Trebuchet MS"/>
                <a:sym typeface="Trebuchet MS"/>
              </a:defRPr>
            </a:pPr>
            <a:r>
              <a:t>For this study, HCPF interviewed Massachusetts, New Jersey, North Carolina, Oregon, and Washington, reviewing additional states waivers.</a:t>
            </a:r>
          </a:p>
          <a:p>
            <a:pPr lvl="2" marL="914400" indent="-88900">
              <a:lnSpc>
                <a:spcPct val="90000"/>
              </a:lnSpc>
              <a:buClr>
                <a:srgbClr val="000000"/>
              </a:buClr>
              <a:buSzPts val="1200"/>
              <a:buFont typeface="Arial"/>
              <a:buChar char="■"/>
              <a:defRPr b="1" sz="1200">
                <a:latin typeface="Trebuchet MS"/>
                <a:ea typeface="Trebuchet MS"/>
                <a:cs typeface="Trebuchet MS"/>
                <a:sym typeface="Trebuchet MS"/>
              </a:defRPr>
            </a:pPr>
            <a:r>
              <a:t>Housing Services in other states:</a:t>
            </a:r>
            <a:r>
              <a:rPr b="0"/>
              <a:t> HRSN waivers reviewed cover first month’s rent and utility assistance, six months of rental assistance, security deposits, housing navigation, tenant rights education, eviction prevention, peer support services, skills building, on-site physical and behavioral health care and personal care, and homemaker services, among other services.</a:t>
            </a:r>
          </a:p>
          <a:p>
            <a:pPr lvl="2" marL="914400" indent="-88900">
              <a:lnSpc>
                <a:spcPct val="90000"/>
              </a:lnSpc>
              <a:buClr>
                <a:srgbClr val="000000"/>
              </a:buClr>
              <a:buSzPts val="1200"/>
              <a:buFont typeface="Arial"/>
              <a:buChar char="■"/>
              <a:defRPr b="1" sz="1200">
                <a:latin typeface="Trebuchet MS"/>
                <a:ea typeface="Trebuchet MS"/>
                <a:cs typeface="Trebuchet MS"/>
                <a:sym typeface="Trebuchet MS"/>
              </a:defRPr>
            </a:pPr>
            <a:r>
              <a:t>Nutrition Services in other states: </a:t>
            </a:r>
            <a:r>
              <a:rPr b="0"/>
              <a:t>HRSN waivers reviewed cover home delivered meals, nutrition counseling, medically indicated meals, nutrition support, pantry stocking, and medically tailored produce boxes, among other services.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0" name="Shape 400"/>
          <p:cNvSpPr/>
          <p:nvPr>
            <p:ph type="sldImg"/>
          </p:nvPr>
        </p:nvSpPr>
        <p:spPr>
          <a:prstGeom prst="rect">
            <a:avLst/>
          </a:prstGeom>
        </p:spPr>
        <p:txBody>
          <a:bodyPr/>
          <a:lstStyle/>
          <a:p>
            <a:pPr/>
          </a:p>
        </p:txBody>
      </p:sp>
      <p:sp>
        <p:nvSpPr>
          <p:cNvPr id="401" name="Shape 401"/>
          <p:cNvSpPr/>
          <p:nvPr>
            <p:ph type="body" sz="quarter" idx="1"/>
          </p:nvPr>
        </p:nvSpPr>
        <p:spPr>
          <a:prstGeom prst="rect">
            <a:avLst/>
          </a:prstGeom>
        </p:spPr>
        <p:txBody>
          <a:bodyPr/>
          <a:lstStyle/>
          <a:p>
            <a:pPr>
              <a:defRPr sz="1200">
                <a:latin typeface="Trebuchet MS"/>
                <a:ea typeface="Trebuchet MS"/>
                <a:cs typeface="Trebuchet MS"/>
                <a:sym typeface="Trebuchet MS"/>
              </a:defRPr>
            </a:pPr>
            <a:r>
              <a:t>HCPF submitted a HRSN amendment to the current 1115 waiver that includes services in alignment with the CMS guidance. </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HCPF determined that the amendment would be feasible based on compliance with CMS guidance, existing infrastructure, partnerships, a proven track record of success, available state funding, and supportive stakeholder feedback on the waiver amendment.</a:t>
            </a:r>
          </a:p>
          <a:p>
            <a:pPr>
              <a:defRPr b="1" sz="1200">
                <a:latin typeface="Trebuchet MS"/>
                <a:ea typeface="Trebuchet MS"/>
                <a:cs typeface="Trebuchet MS"/>
                <a:sym typeface="Trebuchet MS"/>
              </a:defRPr>
            </a:pPr>
          </a:p>
          <a:p>
            <a:pPr>
              <a:defRPr sz="1200">
                <a:latin typeface="Trebuchet MS"/>
                <a:ea typeface="Trebuchet MS"/>
                <a:cs typeface="Trebuchet MS"/>
                <a:sym typeface="Trebuchet MS"/>
              </a:defRPr>
            </a:pPr>
            <a:r>
              <a:t>Specifically, the existing state investments provided through the Department of Local Affairs (DOLA) and Department of Human Services (CDHS) programs would be eligible for federal match funding under the submitted demonstration waiver.</a:t>
            </a:r>
          </a:p>
          <a:p>
            <a:pPr>
              <a:defRPr b="1" sz="1200">
                <a:latin typeface="Trebuchet MS"/>
                <a:ea typeface="Trebuchet MS"/>
                <a:cs typeface="Trebuchet MS"/>
                <a:sym typeface="Trebuchet MS"/>
              </a:defRPr>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jpe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sp>
        <p:nvSpPr>
          <p:cNvPr id="15"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6"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7" name="Title Text"/>
          <p:cNvSpPr txBox="1"/>
          <p:nvPr>
            <p:ph type="title"/>
          </p:nvPr>
        </p:nvSpPr>
        <p:spPr>
          <a:xfrm>
            <a:off x="1040523" y="1505158"/>
            <a:ext cx="10110953" cy="990217"/>
          </a:xfrm>
          <a:prstGeom prst="rect">
            <a:avLst/>
          </a:prstGeom>
        </p:spPr>
        <p:txBody>
          <a:bodyPr>
            <a:normAutofit fontScale="100000" lnSpcReduction="0"/>
          </a:bodyPr>
          <a:lstStyle/>
          <a:p>
            <a:pPr/>
            <a:r>
              <a:t>Title Text</a:t>
            </a:r>
          </a:p>
        </p:txBody>
      </p:sp>
      <p:sp>
        <p:nvSpPr>
          <p:cNvPr id="18" name="Body Level One…"/>
          <p:cNvSpPr txBox="1"/>
          <p:nvPr>
            <p:ph type="body" sz="quarter" idx="1"/>
          </p:nvPr>
        </p:nvSpPr>
        <p:spPr>
          <a:xfrm>
            <a:off x="1524000" y="2583429"/>
            <a:ext cx="9144000" cy="738735"/>
          </a:xfrm>
          <a:prstGeom prst="rect">
            <a:avLst/>
          </a:prstGeom>
        </p:spPr>
        <p:txBody>
          <a:bodyPr lIns="45699" tIns="45699" rIns="45699" bIns="45699" anchor="ctr">
            <a:normAutofit fontScale="100000" lnSpcReduction="0"/>
          </a:bodyPr>
          <a:lstStyle>
            <a:lvl1pPr algn="ctr">
              <a:lnSpc>
                <a:spcPct val="90000"/>
              </a:lnSpc>
              <a:spcBef>
                <a:spcPts val="1000"/>
              </a:spcBef>
              <a:defRPr b="1" sz="4900">
                <a:latin typeface="Trebuchet MS"/>
                <a:ea typeface="Trebuchet MS"/>
                <a:cs typeface="Trebuchet MS"/>
                <a:sym typeface="Trebuchet MS"/>
              </a:defRPr>
            </a:lvl1pPr>
            <a:lvl2pPr algn="ctr">
              <a:lnSpc>
                <a:spcPct val="90000"/>
              </a:lnSpc>
              <a:spcBef>
                <a:spcPts val="1000"/>
              </a:spcBef>
              <a:defRPr b="1" sz="4900">
                <a:latin typeface="Trebuchet MS"/>
                <a:ea typeface="Trebuchet MS"/>
                <a:cs typeface="Trebuchet MS"/>
                <a:sym typeface="Trebuchet MS"/>
              </a:defRPr>
            </a:lvl2pPr>
            <a:lvl3pPr algn="ctr">
              <a:lnSpc>
                <a:spcPct val="90000"/>
              </a:lnSpc>
              <a:spcBef>
                <a:spcPts val="1000"/>
              </a:spcBef>
              <a:defRPr b="1" sz="4900">
                <a:latin typeface="Trebuchet MS"/>
                <a:ea typeface="Trebuchet MS"/>
                <a:cs typeface="Trebuchet MS"/>
                <a:sym typeface="Trebuchet MS"/>
              </a:defRPr>
            </a:lvl3pPr>
            <a:lvl4pPr algn="ctr">
              <a:lnSpc>
                <a:spcPct val="90000"/>
              </a:lnSpc>
              <a:spcBef>
                <a:spcPts val="1000"/>
              </a:spcBef>
              <a:defRPr b="1" sz="4900">
                <a:latin typeface="Trebuchet MS"/>
                <a:ea typeface="Trebuchet MS"/>
                <a:cs typeface="Trebuchet MS"/>
                <a:sym typeface="Trebuchet MS"/>
              </a:defRPr>
            </a:lvl4pPr>
            <a:lvl5pPr algn="ctr">
              <a:lnSpc>
                <a:spcPct val="90000"/>
              </a:lnSpc>
              <a:spcBef>
                <a:spcPts val="1000"/>
              </a:spcBef>
              <a:defRPr b="1" sz="49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19" name="Slide Number"/>
          <p:cNvSpPr txBox="1"/>
          <p:nvPr>
            <p:ph type="sldNum" sz="quarter" idx="2"/>
          </p:nvPr>
        </p:nvSpPr>
        <p:spPr>
          <a:prstGeom prst="rect">
            <a:avLst/>
          </a:prstGeom>
        </p:spPr>
        <p:txBody>
          <a:bodyPr/>
          <a:lstStyle/>
          <a:p>
            <a:pPr/>
            <a:fld id="{86CB4B4D-7CA3-9044-876B-883B54F8677D}" type="slidenum"/>
          </a:p>
        </p:txBody>
      </p:sp>
      <p:sp>
        <p:nvSpPr>
          <p:cNvPr id="20" name="Google Shape;17;p2"/>
          <p:cNvSpPr txBox="1"/>
          <p:nvPr>
            <p:ph type="body" sz="quarter" idx="21"/>
          </p:nvPr>
        </p:nvSpPr>
        <p:spPr>
          <a:xfrm>
            <a:off x="1913860" y="3680028"/>
            <a:ext cx="8364281" cy="914401"/>
          </a:xfrm>
          <a:prstGeom prst="rect">
            <a:avLst/>
          </a:prstGeom>
        </p:spPr>
        <p:txBody>
          <a:bodyPr lIns="45699" tIns="45699" rIns="45699" bIns="45699" anchor="ctr">
            <a:normAutofit fontScale="100000" lnSpcReduction="0"/>
          </a:bodyPr>
          <a:lstStyle/>
          <a:p>
            <a:pPr marL="228600" algn="ctr">
              <a:lnSpc>
                <a:spcPct val="90000"/>
              </a:lnSpc>
              <a:spcBef>
                <a:spcPts val="1000"/>
              </a:spcBef>
              <a:defRPr sz="3300">
                <a:latin typeface="Trebuchet MS"/>
                <a:ea typeface="Trebuchet MS"/>
                <a:cs typeface="Trebuchet MS"/>
                <a:sym typeface="Trebuchet MS"/>
              </a:defRPr>
            </a:pP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estions Slide 1">
    <p:spTree>
      <p:nvGrpSpPr>
        <p:cNvPr id="1" name=""/>
        <p:cNvGrpSpPr/>
        <p:nvPr/>
      </p:nvGrpSpPr>
      <p:grpSpPr>
        <a:xfrm>
          <a:off x="0" y="0"/>
          <a:ext cx="0" cy="0"/>
          <a:chOff x="0" y="0"/>
          <a:chExt cx="0" cy="0"/>
        </a:xfrm>
      </p:grpSpPr>
      <p:sp>
        <p:nvSpPr>
          <p:cNvPr id="112"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13"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14" name="Title Text"/>
          <p:cNvSpPr txBox="1"/>
          <p:nvPr>
            <p:ph type="title"/>
          </p:nvPr>
        </p:nvSpPr>
        <p:spPr>
          <a:xfrm>
            <a:off x="6122787" y="2625327"/>
            <a:ext cx="5381432" cy="2313817"/>
          </a:xfrm>
          <a:prstGeom prst="rect">
            <a:avLst/>
          </a:prstGeom>
        </p:spPr>
        <p:txBody>
          <a:bodyPr lIns="0" tIns="0" rIns="0" bIns="0">
            <a:normAutofit fontScale="100000" lnSpcReduction="0"/>
          </a:bodyPr>
          <a:lstStyle>
            <a:lvl1pPr algn="l">
              <a:defRPr sz="8000"/>
            </a:lvl1pPr>
          </a:lstStyle>
          <a:p>
            <a:pPr/>
            <a:r>
              <a:t>Title Text</a:t>
            </a:r>
          </a:p>
        </p:txBody>
      </p:sp>
      <p:sp>
        <p:nvSpPr>
          <p:cNvPr id="115" name="Slide Number"/>
          <p:cNvSpPr txBox="1"/>
          <p:nvPr>
            <p:ph type="sldNum" sz="quarter" idx="2"/>
          </p:nvPr>
        </p:nvSpPr>
        <p:spPr>
          <a:prstGeom prst="rect">
            <a:avLst/>
          </a:prstGeom>
        </p:spPr>
        <p:txBody>
          <a:bodyPr/>
          <a:lstStyle/>
          <a:p>
            <a:pPr/>
            <a:fld id="{86CB4B4D-7CA3-9044-876B-883B54F8677D}" type="slidenum"/>
          </a:p>
        </p:txBody>
      </p:sp>
      <p:pic>
        <p:nvPicPr>
          <p:cNvPr id="116" name="Google Shape;52;p11" descr="Google Shape;52;p11"/>
          <p:cNvPicPr>
            <a:picLocks noChangeAspect="1"/>
          </p:cNvPicPr>
          <p:nvPr/>
        </p:nvPicPr>
        <p:blipFill>
          <a:blip r:embed="rId3">
            <a:extLst/>
          </a:blip>
          <a:stretch>
            <a:fillRect/>
          </a:stretch>
        </p:blipFill>
        <p:spPr>
          <a:xfrm>
            <a:off x="-952500" y="-298450"/>
            <a:ext cx="7429501" cy="7429500"/>
          </a:xfrm>
          <a:prstGeom prst="rect">
            <a:avLst/>
          </a:prstGeom>
          <a:ln w="12700">
            <a:miter lim="400000"/>
          </a:ln>
        </p:spPr>
      </p:pic>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hat Slide">
    <p:spTree>
      <p:nvGrpSpPr>
        <p:cNvPr id="1" name=""/>
        <p:cNvGrpSpPr/>
        <p:nvPr/>
      </p:nvGrpSpPr>
      <p:grpSpPr>
        <a:xfrm>
          <a:off x="0" y="0"/>
          <a:ext cx="0" cy="0"/>
          <a:chOff x="0" y="0"/>
          <a:chExt cx="0" cy="0"/>
        </a:xfrm>
      </p:grpSpPr>
      <p:sp>
        <p:nvSpPr>
          <p:cNvPr id="123"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24"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25" name="Title Text"/>
          <p:cNvSpPr txBox="1"/>
          <p:nvPr>
            <p:ph type="title"/>
          </p:nvPr>
        </p:nvSpPr>
        <p:spPr>
          <a:xfrm>
            <a:off x="6122787" y="2253854"/>
            <a:ext cx="5759474" cy="2350295"/>
          </a:xfrm>
          <a:prstGeom prst="rect">
            <a:avLst/>
          </a:prstGeom>
        </p:spPr>
        <p:txBody>
          <a:bodyPr lIns="0" tIns="0" rIns="0" bIns="0">
            <a:normAutofit fontScale="100000" lnSpcReduction="0"/>
          </a:bodyPr>
          <a:lstStyle>
            <a:lvl1pPr algn="l">
              <a:defRPr sz="8000"/>
            </a:lvl1pPr>
          </a:lstStyle>
          <a:p>
            <a:pPr/>
            <a:r>
              <a:t>Title Text</a:t>
            </a:r>
          </a:p>
        </p:txBody>
      </p:sp>
      <p:sp>
        <p:nvSpPr>
          <p:cNvPr id="126" name="Slide Number"/>
          <p:cNvSpPr txBox="1"/>
          <p:nvPr>
            <p:ph type="sldNum" sz="quarter" idx="2"/>
          </p:nvPr>
        </p:nvSpPr>
        <p:spPr>
          <a:prstGeom prst="rect">
            <a:avLst/>
          </a:prstGeom>
        </p:spPr>
        <p:txBody>
          <a:bodyPr/>
          <a:lstStyle/>
          <a:p>
            <a:pPr/>
            <a:fld id="{86CB4B4D-7CA3-9044-876B-883B54F8677D}" type="slidenum"/>
          </a:p>
        </p:txBody>
      </p:sp>
      <p:pic>
        <p:nvPicPr>
          <p:cNvPr id="127" name="Google Shape;56;p12" descr="Google Shape;56;p12"/>
          <p:cNvPicPr>
            <a:picLocks noChangeAspect="1"/>
          </p:cNvPicPr>
          <p:nvPr/>
        </p:nvPicPr>
        <p:blipFill>
          <a:blip r:embed="rId3">
            <a:extLst/>
          </a:blip>
          <a:stretch>
            <a:fillRect/>
          </a:stretch>
        </p:blipFill>
        <p:spPr>
          <a:xfrm>
            <a:off x="-226027" y="107155"/>
            <a:ext cx="6589911" cy="6590112"/>
          </a:xfrm>
          <a:prstGeom prst="rect">
            <a:avLst/>
          </a:prstGeom>
          <a:ln w="12700">
            <a:miter lim="400000"/>
          </a:ln>
        </p:spPr>
      </p:pic>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hank You Slide">
    <p:spTree>
      <p:nvGrpSpPr>
        <p:cNvPr id="1" name=""/>
        <p:cNvGrpSpPr/>
        <p:nvPr/>
      </p:nvGrpSpPr>
      <p:grpSpPr>
        <a:xfrm>
          <a:off x="0" y="0"/>
          <a:ext cx="0" cy="0"/>
          <a:chOff x="0" y="0"/>
          <a:chExt cx="0" cy="0"/>
        </a:xfrm>
      </p:grpSpPr>
      <p:sp>
        <p:nvSpPr>
          <p:cNvPr id="134"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35"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36" name="Title Text"/>
          <p:cNvSpPr txBox="1"/>
          <p:nvPr>
            <p:ph type="title"/>
          </p:nvPr>
        </p:nvSpPr>
        <p:spPr>
          <a:xfrm>
            <a:off x="595312" y="2180006"/>
            <a:ext cx="11001376" cy="1626320"/>
          </a:xfrm>
          <a:prstGeom prst="rect">
            <a:avLst/>
          </a:prstGeom>
        </p:spPr>
        <p:txBody>
          <a:bodyPr lIns="0" tIns="0" rIns="0" bIns="0">
            <a:normAutofit fontScale="100000" lnSpcReduction="0"/>
          </a:bodyPr>
          <a:lstStyle>
            <a:lvl1pPr>
              <a:defRPr sz="6700"/>
            </a:lvl1pPr>
          </a:lstStyle>
          <a:p>
            <a:pPr/>
            <a:r>
              <a:t>Title Text</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AND_BODY">
    <p:spTree>
      <p:nvGrpSpPr>
        <p:cNvPr id="1" name=""/>
        <p:cNvGrpSpPr/>
        <p:nvPr/>
      </p:nvGrpSpPr>
      <p:grpSpPr>
        <a:xfrm>
          <a:off x="0" y="0"/>
          <a:ext cx="0" cy="0"/>
          <a:chOff x="0" y="0"/>
          <a:chExt cx="0" cy="0"/>
        </a:xfrm>
      </p:grpSpPr>
      <p:sp>
        <p:nvSpPr>
          <p:cNvPr id="144"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45"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46" name="Title Text"/>
          <p:cNvSpPr txBox="1"/>
          <p:nvPr>
            <p:ph type="title"/>
          </p:nvPr>
        </p:nvSpPr>
        <p:spPr>
          <a:xfrm>
            <a:off x="415600" y="593366"/>
            <a:ext cx="11360701" cy="763501"/>
          </a:xfrm>
          <a:prstGeom prst="rect">
            <a:avLst/>
          </a:prstGeom>
        </p:spPr>
        <p:txBody>
          <a:bodyPr>
            <a:normAutofit fontScale="100000" lnSpcReduction="0"/>
          </a:bodyPr>
          <a:lstStyle/>
          <a:p>
            <a:pPr/>
            <a:r>
              <a:t>Title Text</a:t>
            </a:r>
          </a:p>
        </p:txBody>
      </p:sp>
      <p:sp>
        <p:nvSpPr>
          <p:cNvPr id="147" name="Body Level One…"/>
          <p:cNvSpPr txBox="1"/>
          <p:nvPr>
            <p:ph type="body" idx="1"/>
          </p:nvPr>
        </p:nvSpPr>
        <p:spPr>
          <a:xfrm>
            <a:off x="415600" y="1536633"/>
            <a:ext cx="11360701" cy="4555200"/>
          </a:xfrm>
          <a:prstGeom prst="rect">
            <a:avLst/>
          </a:prstGeom>
        </p:spPr>
        <p:txBody>
          <a:bodyPr lIns="121899" tIns="121899" rIns="121899" bIns="121899" anchor="ctr">
            <a:normAutofit fontScale="100000" lnSpcReduction="0"/>
          </a:bodyPr>
          <a:lstStyle>
            <a:lvl1pPr marL="457200" indent="-349250">
              <a:buClr>
                <a:srgbClr val="000000"/>
              </a:buClr>
              <a:buSzPts val="1900"/>
              <a:buFont typeface="Arial"/>
              <a:buChar char="●"/>
              <a:defRPr sz="1900"/>
            </a:lvl1pPr>
            <a:lvl2pPr marL="914400" indent="-349250">
              <a:buClr>
                <a:srgbClr val="000000"/>
              </a:buClr>
              <a:buSzPts val="1900"/>
              <a:buFont typeface="Arial"/>
              <a:buChar char="○"/>
              <a:defRPr sz="1900"/>
            </a:lvl2pPr>
            <a:lvl3pPr marL="1371600" indent="-349250">
              <a:buClr>
                <a:srgbClr val="000000"/>
              </a:buClr>
              <a:buSzPts val="1900"/>
              <a:buFont typeface="Arial"/>
              <a:buChar char="■"/>
              <a:defRPr sz="1900"/>
            </a:lvl3pPr>
            <a:lvl4pPr marL="1828800" indent="-349250">
              <a:buClr>
                <a:srgbClr val="000000"/>
              </a:buClr>
              <a:buSzPts val="1900"/>
              <a:buFont typeface="Arial"/>
              <a:buChar char="●"/>
              <a:defRPr sz="1900"/>
            </a:lvl4pPr>
            <a:lvl5pPr marL="2286000" indent="-349250">
              <a:buClr>
                <a:srgbClr val="000000"/>
              </a:buClr>
              <a:buSzPts val="1900"/>
              <a:buFont typeface="Arial"/>
              <a:buChar char="○"/>
              <a:defRPr sz="1900"/>
            </a:lvl5pPr>
          </a:lstStyle>
          <a:p>
            <a:pPr/>
            <a:r>
              <a:t>Body Level One</a:t>
            </a:r>
          </a:p>
          <a:p>
            <a:pPr lvl="1"/>
            <a:r>
              <a:t>Body Level Two</a:t>
            </a:r>
          </a:p>
          <a:p>
            <a:pPr lvl="2"/>
            <a:r>
              <a:t>Body Level Three</a:t>
            </a:r>
          </a:p>
          <a:p>
            <a:pPr lvl="3"/>
            <a:r>
              <a:t>Body Level Four</a:t>
            </a:r>
          </a:p>
          <a:p>
            <a:pPr lvl="4"/>
            <a:r>
              <a:t>Body Level Five</a:t>
            </a:r>
          </a:p>
        </p:txBody>
      </p:sp>
      <p:sp>
        <p:nvSpPr>
          <p:cNvPr id="148" name="Slide Number"/>
          <p:cNvSpPr txBox="1"/>
          <p:nvPr>
            <p:ph type="sldNum" sz="quarter" idx="2"/>
          </p:nvPr>
        </p:nvSpPr>
        <p:spPr>
          <a:xfrm>
            <a:off x="11764368" y="6345371"/>
            <a:ext cx="263942" cy="2692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Layout">
    <p:spTree>
      <p:nvGrpSpPr>
        <p:cNvPr id="1" name=""/>
        <p:cNvGrpSpPr/>
        <p:nvPr/>
      </p:nvGrpSpPr>
      <p:grpSpPr>
        <a:xfrm>
          <a:off x="0" y="0"/>
          <a:ext cx="0" cy="0"/>
          <a:chOff x="0" y="0"/>
          <a:chExt cx="0" cy="0"/>
        </a:xfrm>
      </p:grpSpPr>
      <p:sp>
        <p:nvSpPr>
          <p:cNvPr id="155"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56"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57" name="Title Text"/>
          <p:cNvSpPr txBox="1"/>
          <p:nvPr>
            <p:ph type="title"/>
          </p:nvPr>
        </p:nvSpPr>
        <p:spPr>
          <a:xfrm>
            <a:off x="556437" y="365125"/>
            <a:ext cx="11079000" cy="1325700"/>
          </a:xfrm>
          <a:prstGeom prst="rect">
            <a:avLst/>
          </a:prstGeom>
        </p:spPr>
        <p:txBody>
          <a:bodyPr>
            <a:normAutofit fontScale="100000" lnSpcReduction="0"/>
          </a:bodyPr>
          <a:lstStyle/>
          <a:p>
            <a:pPr/>
            <a:r>
              <a:t>Title Text</a:t>
            </a:r>
          </a:p>
        </p:txBody>
      </p:sp>
      <p:sp>
        <p:nvSpPr>
          <p:cNvPr id="158" name="Slide Number"/>
          <p:cNvSpPr txBox="1"/>
          <p:nvPr>
            <p:ph type="sldNum" sz="quarter" idx="2"/>
          </p:nvPr>
        </p:nvSpPr>
        <p:spPr>
          <a:xfrm>
            <a:off x="11653384" y="6421636"/>
            <a:ext cx="263943" cy="269201"/>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Slide 2">
    <p:spTree>
      <p:nvGrpSpPr>
        <p:cNvPr id="1" name=""/>
        <p:cNvGrpSpPr/>
        <p:nvPr/>
      </p:nvGrpSpPr>
      <p:grpSpPr>
        <a:xfrm>
          <a:off x="0" y="0"/>
          <a:ext cx="0" cy="0"/>
          <a:chOff x="0" y="0"/>
          <a:chExt cx="0" cy="0"/>
        </a:xfrm>
      </p:grpSpPr>
      <p:sp>
        <p:nvSpPr>
          <p:cNvPr id="165"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66"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67" name="Body Level One…"/>
          <p:cNvSpPr txBox="1"/>
          <p:nvPr>
            <p:ph type="body" idx="1"/>
          </p:nvPr>
        </p:nvSpPr>
        <p:spPr>
          <a:xfrm>
            <a:off x="309738" y="1714500"/>
            <a:ext cx="11572501" cy="4339800"/>
          </a:xfrm>
          <a:prstGeom prst="rect">
            <a:avLst/>
          </a:prstGeom>
        </p:spPr>
        <p:txBody>
          <a:bodyPr lIns="32125" tIns="32125" rIns="32125" bIns="32125">
            <a:normAutofit fontScale="100000" lnSpcReduction="0"/>
          </a:bodyPr>
          <a:lstStyle>
            <a:lvl1pPr marL="228600">
              <a:spcBef>
                <a:spcPts val="3900"/>
              </a:spcBef>
              <a:defRPr sz="3400">
                <a:latin typeface="Trebuchet MS"/>
                <a:ea typeface="Trebuchet MS"/>
                <a:cs typeface="Trebuchet MS"/>
                <a:sym typeface="Trebuchet MS"/>
              </a:defRPr>
            </a:lvl1pPr>
            <a:lvl2pPr marL="228600" indent="457200">
              <a:spcBef>
                <a:spcPts val="3900"/>
              </a:spcBef>
              <a:defRPr sz="3400">
                <a:latin typeface="Trebuchet MS"/>
                <a:ea typeface="Trebuchet MS"/>
                <a:cs typeface="Trebuchet MS"/>
                <a:sym typeface="Trebuchet MS"/>
              </a:defRPr>
            </a:lvl2pPr>
            <a:lvl3pPr marL="228600" indent="914400">
              <a:spcBef>
                <a:spcPts val="3900"/>
              </a:spcBef>
              <a:defRPr sz="3400">
                <a:latin typeface="Trebuchet MS"/>
                <a:ea typeface="Trebuchet MS"/>
                <a:cs typeface="Trebuchet MS"/>
                <a:sym typeface="Trebuchet MS"/>
              </a:defRPr>
            </a:lvl3pPr>
            <a:lvl4pPr marL="2029690" indent="-569190">
              <a:spcBef>
                <a:spcPts val="3900"/>
              </a:spcBef>
              <a:buSzPts val="3400"/>
              <a:buChar char="❖"/>
              <a:defRPr sz="3400">
                <a:latin typeface="Trebuchet MS"/>
                <a:ea typeface="Trebuchet MS"/>
                <a:cs typeface="Trebuchet MS"/>
                <a:sym typeface="Trebuchet MS"/>
              </a:defRPr>
            </a:lvl4pPr>
            <a:lvl5pPr marL="228600" indent="1828800">
              <a:spcBef>
                <a:spcPts val="3900"/>
              </a:spcBef>
              <a:defRPr sz="34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168" name="Slide Number"/>
          <p:cNvSpPr txBox="1"/>
          <p:nvPr>
            <p:ph type="sldNum" sz="quarter" idx="2"/>
          </p:nvPr>
        </p:nvSpPr>
        <p:spPr>
          <a:xfrm>
            <a:off x="11621370" y="6486660"/>
            <a:ext cx="236792" cy="242051"/>
          </a:xfrm>
          <a:prstGeom prst="rect">
            <a:avLst/>
          </a:prstGeom>
        </p:spPr>
        <p:txBody>
          <a:bodyPr lIns="32125" tIns="32125" rIns="32125" bIns="32125"/>
          <a:lstStyle>
            <a:lvl1pPr>
              <a:defRPr>
                <a:solidFill>
                  <a:srgbClr val="000000"/>
                </a:solidFill>
              </a:defRPr>
            </a:lvl1pPr>
          </a:lstStyle>
          <a:p>
            <a:pPr/>
            <a:fld id="{86CB4B4D-7CA3-9044-876B-883B54F8677D}" type="slidenum"/>
          </a:p>
        </p:txBody>
      </p:sp>
      <p:sp>
        <p:nvSpPr>
          <p:cNvPr id="169" name="Title Text"/>
          <p:cNvSpPr txBox="1"/>
          <p:nvPr>
            <p:ph type="title"/>
          </p:nvPr>
        </p:nvSpPr>
        <p:spPr>
          <a:xfrm>
            <a:off x="309738" y="439118"/>
            <a:ext cx="11572501" cy="816600"/>
          </a:xfrm>
          <a:prstGeom prst="rect">
            <a:avLst/>
          </a:prstGeom>
        </p:spPr>
        <p:txBody>
          <a:bodyPr lIns="0" tIns="0" rIns="0" bIns="0">
            <a:normAutofit fontScale="100000" lnSpcReduction="0"/>
          </a:bodyPr>
          <a:lstStyle>
            <a:lvl1pPr>
              <a:lnSpc>
                <a:spcPct val="100000"/>
              </a:lnSpc>
              <a:defRPr b="0" sz="6200">
                <a:solidFill>
                  <a:srgbClr val="001254"/>
                </a:solidFill>
                <a:latin typeface="+mn-lt"/>
                <a:ea typeface="+mn-ea"/>
                <a:cs typeface="+mn-cs"/>
                <a:sym typeface="Arial"/>
              </a:defRPr>
            </a:lvl1pPr>
          </a:lstStyle>
          <a:p>
            <a:pPr/>
            <a:r>
              <a:t>Title Text</a:t>
            </a: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solidFill>
          <a:schemeClr val="accent1"/>
        </a:solidFill>
      </p:bgPr>
    </p:bg>
    <p:spTree>
      <p:nvGrpSpPr>
        <p:cNvPr id="1" name=""/>
        <p:cNvGrpSpPr/>
        <p:nvPr/>
      </p:nvGrpSpPr>
      <p:grpSpPr>
        <a:xfrm>
          <a:off x="0" y="0"/>
          <a:ext cx="0" cy="0"/>
          <a:chOff x="0" y="0"/>
          <a:chExt cx="0" cy="0"/>
        </a:xfrm>
      </p:grpSpPr>
      <p:sp>
        <p:nvSpPr>
          <p:cNvPr id="176"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177"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178" name="Title Text"/>
          <p:cNvSpPr txBox="1"/>
          <p:nvPr>
            <p:ph type="title"/>
          </p:nvPr>
        </p:nvSpPr>
        <p:spPr>
          <a:xfrm>
            <a:off x="1040523" y="1411693"/>
            <a:ext cx="10110901" cy="990301"/>
          </a:xfrm>
          <a:prstGeom prst="rect">
            <a:avLst/>
          </a:prstGeom>
        </p:spPr>
        <p:txBody>
          <a:bodyPr>
            <a:normAutofit fontScale="100000" lnSpcReduction="0"/>
          </a:bodyPr>
          <a:lstStyle>
            <a:lvl1pPr>
              <a:defRPr sz="4800">
                <a:solidFill>
                  <a:srgbClr val="FFFFFF"/>
                </a:solidFill>
              </a:defRPr>
            </a:lvl1pPr>
          </a:lstStyle>
          <a:p>
            <a:pPr/>
            <a:r>
              <a:t>Title Text</a:t>
            </a:r>
          </a:p>
        </p:txBody>
      </p:sp>
      <p:sp>
        <p:nvSpPr>
          <p:cNvPr id="179" name="Body Level One…"/>
          <p:cNvSpPr txBox="1"/>
          <p:nvPr>
            <p:ph type="body" sz="quarter" idx="1"/>
          </p:nvPr>
        </p:nvSpPr>
        <p:spPr>
          <a:xfrm>
            <a:off x="1524000" y="2489967"/>
            <a:ext cx="9144000" cy="738601"/>
          </a:xfrm>
          <a:prstGeom prst="rect">
            <a:avLst/>
          </a:prstGeom>
        </p:spPr>
        <p:txBody>
          <a:bodyPr lIns="45699" tIns="45699" rIns="45699" bIns="45699" anchor="ctr">
            <a:normAutofit fontScale="100000" lnSpcReduction="0"/>
          </a:bodyPr>
          <a:lstStyle>
            <a:lvl1pPr algn="ctr">
              <a:lnSpc>
                <a:spcPct val="90000"/>
              </a:lnSpc>
              <a:spcBef>
                <a:spcPts val="700"/>
              </a:spcBef>
              <a:defRPr b="1" sz="3700">
                <a:solidFill>
                  <a:srgbClr val="FFFFFF"/>
                </a:solidFill>
                <a:latin typeface="Trebuchet MS"/>
                <a:ea typeface="Trebuchet MS"/>
                <a:cs typeface="Trebuchet MS"/>
                <a:sym typeface="Trebuchet MS"/>
              </a:defRPr>
            </a:lvl1pPr>
            <a:lvl2pPr algn="ctr">
              <a:lnSpc>
                <a:spcPct val="90000"/>
              </a:lnSpc>
              <a:spcBef>
                <a:spcPts val="700"/>
              </a:spcBef>
              <a:defRPr b="1" sz="3700">
                <a:solidFill>
                  <a:srgbClr val="FFFFFF"/>
                </a:solidFill>
                <a:latin typeface="Trebuchet MS"/>
                <a:ea typeface="Trebuchet MS"/>
                <a:cs typeface="Trebuchet MS"/>
                <a:sym typeface="Trebuchet MS"/>
              </a:defRPr>
            </a:lvl2pPr>
            <a:lvl3pPr algn="ctr">
              <a:lnSpc>
                <a:spcPct val="90000"/>
              </a:lnSpc>
              <a:spcBef>
                <a:spcPts val="700"/>
              </a:spcBef>
              <a:defRPr b="1" sz="3700">
                <a:solidFill>
                  <a:srgbClr val="FFFFFF"/>
                </a:solidFill>
                <a:latin typeface="Trebuchet MS"/>
                <a:ea typeface="Trebuchet MS"/>
                <a:cs typeface="Trebuchet MS"/>
                <a:sym typeface="Trebuchet MS"/>
              </a:defRPr>
            </a:lvl3pPr>
            <a:lvl4pPr algn="ctr">
              <a:lnSpc>
                <a:spcPct val="90000"/>
              </a:lnSpc>
              <a:spcBef>
                <a:spcPts val="700"/>
              </a:spcBef>
              <a:defRPr b="1" sz="3700">
                <a:solidFill>
                  <a:srgbClr val="FFFFFF"/>
                </a:solidFill>
                <a:latin typeface="Trebuchet MS"/>
                <a:ea typeface="Trebuchet MS"/>
                <a:cs typeface="Trebuchet MS"/>
                <a:sym typeface="Trebuchet MS"/>
              </a:defRPr>
            </a:lvl4pPr>
            <a:lvl5pPr algn="ctr">
              <a:lnSpc>
                <a:spcPct val="90000"/>
              </a:lnSpc>
              <a:spcBef>
                <a:spcPts val="700"/>
              </a:spcBef>
              <a:defRPr b="1" sz="3700">
                <a:solidFill>
                  <a:srgbClr val="FFFFFF"/>
                </a:solidFill>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180" name="Google Shape;80;p18"/>
          <p:cNvSpPr txBox="1"/>
          <p:nvPr>
            <p:ph type="body" sz="quarter" idx="21"/>
          </p:nvPr>
        </p:nvSpPr>
        <p:spPr>
          <a:xfrm>
            <a:off x="1913860" y="3586564"/>
            <a:ext cx="8364302" cy="914401"/>
          </a:xfrm>
          <a:prstGeom prst="rect">
            <a:avLst/>
          </a:prstGeom>
        </p:spPr>
        <p:txBody>
          <a:bodyPr lIns="45699" tIns="45699" rIns="45699" bIns="45699" anchor="ctr">
            <a:normAutofit fontScale="100000" lnSpcReduction="0"/>
          </a:bodyPr>
          <a:lstStyle/>
          <a:p>
            <a:pPr marL="228600" algn="ctr">
              <a:lnSpc>
                <a:spcPct val="90000"/>
              </a:lnSpc>
              <a:spcBef>
                <a:spcPts val="700"/>
              </a:spcBef>
              <a:defRPr sz="2400">
                <a:solidFill>
                  <a:srgbClr val="FFFFFF"/>
                </a:solidFill>
                <a:latin typeface="Trebuchet MS"/>
                <a:ea typeface="Trebuchet MS"/>
                <a:cs typeface="Trebuchet MS"/>
                <a:sym typeface="Trebuchet MS"/>
              </a:defRPr>
            </a:pPr>
          </a:p>
        </p:txBody>
      </p:sp>
      <p:sp>
        <p:nvSpPr>
          <p:cNvPr id="181"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Slide 2">
    <p:bg>
      <p:bgPr>
        <a:solidFill>
          <a:schemeClr val="accent1"/>
        </a:solidFill>
      </p:bgPr>
    </p:bg>
    <p:spTree>
      <p:nvGrpSpPr>
        <p:cNvPr id="1" name=""/>
        <p:cNvGrpSpPr/>
        <p:nvPr/>
      </p:nvGrpSpPr>
      <p:grpSpPr>
        <a:xfrm>
          <a:off x="0" y="0"/>
          <a:ext cx="0" cy="0"/>
          <a:chOff x="0" y="0"/>
          <a:chExt cx="0" cy="0"/>
        </a:xfrm>
      </p:grpSpPr>
      <p:sp>
        <p:nvSpPr>
          <p:cNvPr id="188"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189"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190" name="Body Level One…"/>
          <p:cNvSpPr txBox="1"/>
          <p:nvPr>
            <p:ph type="body" idx="1"/>
          </p:nvPr>
        </p:nvSpPr>
        <p:spPr>
          <a:xfrm>
            <a:off x="309738" y="1714500"/>
            <a:ext cx="11572501" cy="4339800"/>
          </a:xfrm>
          <a:prstGeom prst="rect">
            <a:avLst/>
          </a:prstGeom>
        </p:spPr>
        <p:txBody>
          <a:bodyPr lIns="32125" tIns="32125" rIns="32125" bIns="32125">
            <a:normAutofit fontScale="100000" lnSpcReduction="0"/>
          </a:bodyPr>
          <a:lstStyle>
            <a:lvl1pPr marL="228600">
              <a:spcBef>
                <a:spcPts val="3900"/>
              </a:spcBef>
              <a:defRPr sz="3400">
                <a:latin typeface="Trebuchet MS"/>
                <a:ea typeface="Trebuchet MS"/>
                <a:cs typeface="Trebuchet MS"/>
                <a:sym typeface="Trebuchet MS"/>
              </a:defRPr>
            </a:lvl1pPr>
            <a:lvl2pPr marL="228600" indent="457200">
              <a:spcBef>
                <a:spcPts val="3900"/>
              </a:spcBef>
              <a:defRPr sz="3400">
                <a:latin typeface="Trebuchet MS"/>
                <a:ea typeface="Trebuchet MS"/>
                <a:cs typeface="Trebuchet MS"/>
                <a:sym typeface="Trebuchet MS"/>
              </a:defRPr>
            </a:lvl2pPr>
            <a:lvl3pPr marL="228600" indent="914400">
              <a:spcBef>
                <a:spcPts val="3900"/>
              </a:spcBef>
              <a:defRPr sz="3400">
                <a:latin typeface="Trebuchet MS"/>
                <a:ea typeface="Trebuchet MS"/>
                <a:cs typeface="Trebuchet MS"/>
                <a:sym typeface="Trebuchet MS"/>
              </a:defRPr>
            </a:lvl3pPr>
            <a:lvl4pPr marL="2029690" indent="-569190">
              <a:spcBef>
                <a:spcPts val="3900"/>
              </a:spcBef>
              <a:buSzPts val="3400"/>
              <a:buChar char="❖"/>
              <a:defRPr sz="3400">
                <a:latin typeface="Trebuchet MS"/>
                <a:ea typeface="Trebuchet MS"/>
                <a:cs typeface="Trebuchet MS"/>
                <a:sym typeface="Trebuchet MS"/>
              </a:defRPr>
            </a:lvl4pPr>
            <a:lvl5pPr marL="228600" indent="1828800">
              <a:spcBef>
                <a:spcPts val="3900"/>
              </a:spcBef>
              <a:defRPr sz="34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191" name="Slide Number"/>
          <p:cNvSpPr txBox="1"/>
          <p:nvPr>
            <p:ph type="sldNum" sz="quarter" idx="2"/>
          </p:nvPr>
        </p:nvSpPr>
        <p:spPr>
          <a:xfrm>
            <a:off x="11621669" y="6486660"/>
            <a:ext cx="236792" cy="242051"/>
          </a:xfrm>
          <a:prstGeom prst="rect">
            <a:avLst/>
          </a:prstGeom>
        </p:spPr>
        <p:txBody>
          <a:bodyPr lIns="32125" tIns="32125" rIns="32125" bIns="32125"/>
          <a:lstStyle>
            <a:lvl1pPr>
              <a:defRPr>
                <a:solidFill>
                  <a:srgbClr val="000000"/>
                </a:solidFill>
              </a:defRPr>
            </a:lvl1pPr>
          </a:lstStyle>
          <a:p>
            <a:pPr/>
            <a:fld id="{86CB4B4D-7CA3-9044-876B-883B54F8677D}" type="slidenum"/>
          </a:p>
        </p:txBody>
      </p:sp>
      <p:sp>
        <p:nvSpPr>
          <p:cNvPr id="192" name="Title Text"/>
          <p:cNvSpPr txBox="1"/>
          <p:nvPr>
            <p:ph type="title"/>
          </p:nvPr>
        </p:nvSpPr>
        <p:spPr>
          <a:xfrm>
            <a:off x="309738" y="439118"/>
            <a:ext cx="11572501" cy="816600"/>
          </a:xfrm>
          <a:prstGeom prst="rect">
            <a:avLst/>
          </a:prstGeom>
        </p:spPr>
        <p:txBody>
          <a:bodyPr lIns="0" tIns="0" rIns="0" bIns="0">
            <a:normAutofit fontScale="100000" lnSpcReduction="0"/>
          </a:bodyPr>
          <a:lstStyle>
            <a:lvl1pPr>
              <a:lnSpc>
                <a:spcPct val="100000"/>
              </a:lnSpc>
              <a:defRPr b="0" sz="6200">
                <a:solidFill>
                  <a:srgbClr val="001254"/>
                </a:solidFill>
                <a:latin typeface="+mn-lt"/>
                <a:ea typeface="+mn-ea"/>
                <a:cs typeface="+mn-cs"/>
                <a:sym typeface="Arial"/>
              </a:defRPr>
            </a:lvl1pPr>
          </a:lstStyle>
          <a:p>
            <a:pPr/>
            <a:r>
              <a:t>Title Text</a:t>
            </a:r>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bg>
      <p:bgPr>
        <a:solidFill>
          <a:schemeClr val="accent1"/>
        </a:solidFill>
      </p:bgPr>
    </p:bg>
    <p:spTree>
      <p:nvGrpSpPr>
        <p:cNvPr id="1" name=""/>
        <p:cNvGrpSpPr/>
        <p:nvPr/>
      </p:nvGrpSpPr>
      <p:grpSpPr>
        <a:xfrm>
          <a:off x="0" y="0"/>
          <a:ext cx="0" cy="0"/>
          <a:chOff x="0" y="0"/>
          <a:chExt cx="0" cy="0"/>
        </a:xfrm>
      </p:grpSpPr>
      <p:sp>
        <p:nvSpPr>
          <p:cNvPr id="199"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00"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01" name="Title Text"/>
          <p:cNvSpPr txBox="1"/>
          <p:nvPr>
            <p:ph type="title"/>
          </p:nvPr>
        </p:nvSpPr>
        <p:spPr>
          <a:xfrm>
            <a:off x="838200" y="437984"/>
            <a:ext cx="10515600" cy="960002"/>
          </a:xfrm>
          <a:prstGeom prst="rect">
            <a:avLst/>
          </a:prstGeom>
        </p:spPr>
        <p:txBody>
          <a:bodyPr>
            <a:normAutofit fontScale="100000" lnSpcReduction="0"/>
          </a:bodyPr>
          <a:lstStyle>
            <a:lvl1pPr>
              <a:defRPr sz="4500">
                <a:solidFill>
                  <a:srgbClr val="FFFFFF"/>
                </a:solidFill>
              </a:defRPr>
            </a:lvl1pPr>
          </a:lstStyle>
          <a:p>
            <a:pPr/>
            <a:r>
              <a:t>Title Text</a:t>
            </a:r>
          </a:p>
        </p:txBody>
      </p:sp>
      <p:sp>
        <p:nvSpPr>
          <p:cNvPr id="202" name="Body Level One…"/>
          <p:cNvSpPr txBox="1"/>
          <p:nvPr>
            <p:ph type="body" idx="1"/>
          </p:nvPr>
        </p:nvSpPr>
        <p:spPr>
          <a:xfrm>
            <a:off x="838200" y="1852302"/>
            <a:ext cx="10515600" cy="4205700"/>
          </a:xfrm>
          <a:prstGeom prst="rect">
            <a:avLst/>
          </a:prstGeom>
        </p:spPr>
        <p:txBody>
          <a:bodyPr lIns="45699" tIns="45699" rIns="45699" bIns="45699">
            <a:normAutofit fontScale="100000" lnSpcReduction="0"/>
          </a:bodyPr>
          <a:lstStyle>
            <a:lvl1pPr marL="457200" indent="-400050">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1pPr>
            <a:lvl2pPr marL="956730" indent="-380975">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2pPr>
            <a:lvl3pPr marL="1496615" indent="-482202">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3pPr>
            <a:lvl4pPr marL="2000250" indent="-514350">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4pPr>
            <a:lvl5pPr indent="2057400">
              <a:lnSpc>
                <a:spcPct val="90000"/>
              </a:lnSpc>
              <a:spcBef>
                <a:spcPts val="700"/>
              </a:spcBef>
              <a:buClr>
                <a:srgbClr val="FFFFFF"/>
              </a:buClr>
              <a:buFont typeface="Arial"/>
              <a:defRPr sz="2700">
                <a:solidFill>
                  <a:srgbClr val="FFFFFF"/>
                </a:solidFill>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203"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ONLY">
    <p:bg>
      <p:bgPr>
        <a:solidFill>
          <a:schemeClr val="accent1"/>
        </a:solidFill>
      </p:bgPr>
    </p:bg>
    <p:spTree>
      <p:nvGrpSpPr>
        <p:cNvPr id="1" name=""/>
        <p:cNvGrpSpPr/>
        <p:nvPr/>
      </p:nvGrpSpPr>
      <p:grpSpPr>
        <a:xfrm>
          <a:off x="0" y="0"/>
          <a:ext cx="0" cy="0"/>
          <a:chOff x="0" y="0"/>
          <a:chExt cx="0" cy="0"/>
        </a:xfrm>
      </p:grpSpPr>
      <p:sp>
        <p:nvSpPr>
          <p:cNvPr id="210"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11"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12" name="Title Text"/>
          <p:cNvSpPr txBox="1"/>
          <p:nvPr>
            <p:ph type="title"/>
          </p:nvPr>
        </p:nvSpPr>
        <p:spPr>
          <a:xfrm>
            <a:off x="91965" y="2117012"/>
            <a:ext cx="12008101" cy="1325701"/>
          </a:xfrm>
          <a:prstGeom prst="rect">
            <a:avLst/>
          </a:prstGeom>
        </p:spPr>
        <p:txBody>
          <a:bodyPr>
            <a:normAutofit fontScale="100000" lnSpcReduction="0"/>
          </a:bodyPr>
          <a:lstStyle>
            <a:lvl1pPr>
              <a:defRPr sz="4800">
                <a:solidFill>
                  <a:srgbClr val="FFFFFF"/>
                </a:solidFill>
              </a:defRPr>
            </a:lvl1pPr>
          </a:lstStyle>
          <a:p>
            <a:pPr/>
            <a:r>
              <a:t>Title Text</a:t>
            </a:r>
          </a:p>
        </p:txBody>
      </p:sp>
      <p:sp>
        <p:nvSpPr>
          <p:cNvPr id="213"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spTree>
      <p:nvGrpSpPr>
        <p:cNvPr id="1" name=""/>
        <p:cNvGrpSpPr/>
        <p:nvPr/>
      </p:nvGrpSpPr>
      <p:grpSpPr>
        <a:xfrm>
          <a:off x="0" y="0"/>
          <a:ext cx="0" cy="0"/>
          <a:chOff x="0" y="0"/>
          <a:chExt cx="0" cy="0"/>
        </a:xfrm>
      </p:grpSpPr>
      <p:sp>
        <p:nvSpPr>
          <p:cNvPr id="27"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28"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29" name="Title Text"/>
          <p:cNvSpPr txBox="1"/>
          <p:nvPr>
            <p:ph type="title"/>
          </p:nvPr>
        </p:nvSpPr>
        <p:spPr>
          <a:xfrm>
            <a:off x="838200" y="437984"/>
            <a:ext cx="10515600" cy="959891"/>
          </a:xfrm>
          <a:prstGeom prst="rect">
            <a:avLst/>
          </a:prstGeom>
        </p:spPr>
        <p:txBody>
          <a:bodyPr anchor="b">
            <a:normAutofit fontScale="100000" lnSpcReduction="0"/>
          </a:bodyPr>
          <a:lstStyle/>
          <a:p>
            <a:pPr/>
            <a:r>
              <a:t>Title Text</a:t>
            </a:r>
          </a:p>
        </p:txBody>
      </p:sp>
      <p:sp>
        <p:nvSpPr>
          <p:cNvPr id="30" name="Body Level One…"/>
          <p:cNvSpPr txBox="1"/>
          <p:nvPr>
            <p:ph type="body" sz="half" idx="1"/>
          </p:nvPr>
        </p:nvSpPr>
        <p:spPr>
          <a:xfrm>
            <a:off x="838200" y="1299990"/>
            <a:ext cx="5257800" cy="4743601"/>
          </a:xfrm>
          <a:prstGeom prst="rect">
            <a:avLst/>
          </a:prstGeom>
        </p:spPr>
        <p:txBody>
          <a:bodyPr lIns="45699" tIns="45699" rIns="45699" bIns="45699">
            <a:normAutofit fontScale="100000" lnSpcReduction="0"/>
          </a:bodyPr>
          <a:lstStyle>
            <a:lvl1pPr marL="457200" indent="-457200">
              <a:lnSpc>
                <a:spcPct val="150000"/>
              </a:lnSpc>
              <a:spcBef>
                <a:spcPts val="1000"/>
              </a:spcBef>
              <a:buClr>
                <a:srgbClr val="000000"/>
              </a:buClr>
              <a:buSzPts val="1800"/>
              <a:buFont typeface="Trebuchet MS"/>
              <a:buChar char="•"/>
              <a:defRPr sz="1800">
                <a:latin typeface="Trebuchet MS"/>
                <a:ea typeface="Trebuchet MS"/>
                <a:cs typeface="Trebuchet MS"/>
                <a:sym typeface="Trebuchet MS"/>
              </a:defRPr>
            </a:lvl1pPr>
            <a:lvl2pPr marL="743815" indent="-204700">
              <a:lnSpc>
                <a:spcPct val="150000"/>
              </a:lnSpc>
              <a:spcBef>
                <a:spcPts val="1000"/>
              </a:spcBef>
              <a:buClr>
                <a:srgbClr val="000000"/>
              </a:buClr>
              <a:buSzPts val="1800"/>
              <a:buFont typeface="Trebuchet MS"/>
              <a:buChar char="⮚"/>
              <a:defRPr sz="1800">
                <a:latin typeface="Trebuchet MS"/>
                <a:ea typeface="Trebuchet MS"/>
                <a:cs typeface="Trebuchet MS"/>
                <a:sym typeface="Trebuchet MS"/>
              </a:defRPr>
            </a:lvl2pPr>
            <a:lvl3pPr marL="1238250" indent="-266700">
              <a:lnSpc>
                <a:spcPct val="150000"/>
              </a:lnSpc>
              <a:spcBef>
                <a:spcPts val="1000"/>
              </a:spcBef>
              <a:buClr>
                <a:srgbClr val="000000"/>
              </a:buClr>
              <a:buSzPts val="1800"/>
              <a:buFont typeface="Trebuchet MS"/>
              <a:buChar char="▪"/>
              <a:defRPr sz="1800">
                <a:latin typeface="Trebuchet MS"/>
                <a:ea typeface="Trebuchet MS"/>
                <a:cs typeface="Trebuchet MS"/>
                <a:sym typeface="Trebuchet MS"/>
              </a:defRPr>
            </a:lvl3pPr>
            <a:lvl4pPr marL="1733550" indent="-285750">
              <a:lnSpc>
                <a:spcPct val="150000"/>
              </a:lnSpc>
              <a:spcBef>
                <a:spcPts val="1000"/>
              </a:spcBef>
              <a:buClr>
                <a:srgbClr val="000000"/>
              </a:buClr>
              <a:buSzPts val="1800"/>
              <a:buFont typeface="Trebuchet MS"/>
              <a:buChar char="•"/>
              <a:defRPr sz="1800">
                <a:latin typeface="Trebuchet MS"/>
                <a:ea typeface="Trebuchet MS"/>
                <a:cs typeface="Trebuchet MS"/>
                <a:sym typeface="Trebuchet MS"/>
              </a:defRPr>
            </a:lvl4pPr>
            <a:lvl5pPr indent="2057400">
              <a:lnSpc>
                <a:spcPct val="150000"/>
              </a:lnSpc>
              <a:spcBef>
                <a:spcPts val="1000"/>
              </a:spcBef>
              <a:buClr>
                <a:srgbClr val="000000"/>
              </a:buClr>
              <a:buFont typeface="Trebuchet MS"/>
              <a:defRPr sz="18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chemeClr val="accent1"/>
        </a:solidFill>
      </p:bgPr>
    </p:bg>
    <p:spTree>
      <p:nvGrpSpPr>
        <p:cNvPr id="1" name=""/>
        <p:cNvGrpSpPr/>
        <p:nvPr/>
      </p:nvGrpSpPr>
      <p:grpSpPr>
        <a:xfrm>
          <a:off x="0" y="0"/>
          <a:ext cx="0" cy="0"/>
          <a:chOff x="0" y="0"/>
          <a:chExt cx="0" cy="0"/>
        </a:xfrm>
      </p:grpSpPr>
      <p:sp>
        <p:nvSpPr>
          <p:cNvPr id="220"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21"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22"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estions Slide 1">
    <p:bg>
      <p:bgPr>
        <a:solidFill>
          <a:schemeClr val="accent1"/>
        </a:solidFill>
      </p:bgPr>
    </p:bg>
    <p:spTree>
      <p:nvGrpSpPr>
        <p:cNvPr id="1" name=""/>
        <p:cNvGrpSpPr/>
        <p:nvPr/>
      </p:nvGrpSpPr>
      <p:grpSpPr>
        <a:xfrm>
          <a:off x="0" y="0"/>
          <a:ext cx="0" cy="0"/>
          <a:chOff x="0" y="0"/>
          <a:chExt cx="0" cy="0"/>
        </a:xfrm>
      </p:grpSpPr>
      <p:sp>
        <p:nvSpPr>
          <p:cNvPr id="229"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30"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31" name="Title Text"/>
          <p:cNvSpPr txBox="1"/>
          <p:nvPr>
            <p:ph type="title"/>
          </p:nvPr>
        </p:nvSpPr>
        <p:spPr>
          <a:xfrm>
            <a:off x="6122789" y="2625327"/>
            <a:ext cx="5381701" cy="2313901"/>
          </a:xfrm>
          <a:prstGeom prst="rect">
            <a:avLst/>
          </a:prstGeom>
        </p:spPr>
        <p:txBody>
          <a:bodyPr lIns="0" tIns="0" rIns="0" bIns="0">
            <a:normAutofit fontScale="100000" lnSpcReduction="0"/>
          </a:bodyPr>
          <a:lstStyle>
            <a:lvl1pPr algn="l">
              <a:defRPr>
                <a:solidFill>
                  <a:srgbClr val="FFFFFF"/>
                </a:solidFill>
              </a:defRPr>
            </a:lvl1pPr>
          </a:lstStyle>
          <a:p>
            <a:pPr/>
            <a:r>
              <a:t>Title Text</a:t>
            </a:r>
          </a:p>
        </p:txBody>
      </p:sp>
      <p:pic>
        <p:nvPicPr>
          <p:cNvPr id="232" name="Google Shape;98;p23" descr="Google Shape;98;p23"/>
          <p:cNvPicPr>
            <a:picLocks noChangeAspect="1"/>
          </p:cNvPicPr>
          <p:nvPr/>
        </p:nvPicPr>
        <p:blipFill>
          <a:blip r:embed="rId3">
            <a:extLst/>
          </a:blip>
          <a:stretch>
            <a:fillRect/>
          </a:stretch>
        </p:blipFill>
        <p:spPr>
          <a:xfrm>
            <a:off x="-664821" y="1148205"/>
            <a:ext cx="5572126" cy="5572126"/>
          </a:xfrm>
          <a:prstGeom prst="rect">
            <a:avLst/>
          </a:prstGeom>
          <a:ln w="12700">
            <a:miter lim="400000"/>
          </a:ln>
        </p:spPr>
      </p:pic>
      <p:sp>
        <p:nvSpPr>
          <p:cNvPr id="233"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act Info Slide">
    <p:bg>
      <p:bgPr>
        <a:solidFill>
          <a:schemeClr val="accent1"/>
        </a:solidFill>
      </p:bgPr>
    </p:bg>
    <p:spTree>
      <p:nvGrpSpPr>
        <p:cNvPr id="1" name=""/>
        <p:cNvGrpSpPr/>
        <p:nvPr/>
      </p:nvGrpSpPr>
      <p:grpSpPr>
        <a:xfrm>
          <a:off x="0" y="0"/>
          <a:ext cx="0" cy="0"/>
          <a:chOff x="0" y="0"/>
          <a:chExt cx="0" cy="0"/>
        </a:xfrm>
      </p:grpSpPr>
      <p:sp>
        <p:nvSpPr>
          <p:cNvPr id="240"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41"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42" name="Title Text"/>
          <p:cNvSpPr txBox="1"/>
          <p:nvPr>
            <p:ph type="title"/>
          </p:nvPr>
        </p:nvSpPr>
        <p:spPr>
          <a:xfrm>
            <a:off x="838200" y="437984"/>
            <a:ext cx="10515600" cy="960002"/>
          </a:xfrm>
          <a:prstGeom prst="rect">
            <a:avLst/>
          </a:prstGeom>
        </p:spPr>
        <p:txBody>
          <a:bodyPr anchor="b">
            <a:normAutofit fontScale="100000" lnSpcReduction="0"/>
          </a:bodyPr>
          <a:lstStyle>
            <a:lvl1pPr>
              <a:defRPr sz="4500">
                <a:solidFill>
                  <a:srgbClr val="FFFFFF"/>
                </a:solidFill>
              </a:defRPr>
            </a:lvl1pPr>
          </a:lstStyle>
          <a:p>
            <a:pPr/>
            <a:r>
              <a:t>Title Text</a:t>
            </a:r>
          </a:p>
        </p:txBody>
      </p:sp>
      <p:sp>
        <p:nvSpPr>
          <p:cNvPr id="243" name="Body Level One…"/>
          <p:cNvSpPr txBox="1"/>
          <p:nvPr>
            <p:ph type="body" sz="half" idx="1"/>
          </p:nvPr>
        </p:nvSpPr>
        <p:spPr>
          <a:xfrm>
            <a:off x="2603618" y="2208658"/>
            <a:ext cx="6984901" cy="3055501"/>
          </a:xfrm>
          <a:prstGeom prst="rect">
            <a:avLst/>
          </a:prstGeom>
        </p:spPr>
        <p:txBody>
          <a:bodyPr lIns="45699" tIns="45699" rIns="45699" bIns="45699">
            <a:normAutofit fontScale="100000" lnSpcReduction="0"/>
          </a:bodyPr>
          <a:lstStyle>
            <a:lvl1pPr marL="228600">
              <a:lnSpc>
                <a:spcPct val="90000"/>
              </a:lnSpc>
              <a:spcBef>
                <a:spcPts val="700"/>
              </a:spcBef>
              <a:defRPr sz="2100">
                <a:solidFill>
                  <a:srgbClr val="FFFFFF"/>
                </a:solidFill>
                <a:latin typeface="Calibri"/>
                <a:ea typeface="Calibri"/>
                <a:cs typeface="Calibri"/>
                <a:sym typeface="Calibri"/>
              </a:defRPr>
            </a:lvl1pPr>
            <a:lvl2pPr marL="971550" indent="-400050">
              <a:lnSpc>
                <a:spcPct val="90000"/>
              </a:lnSpc>
              <a:spcBef>
                <a:spcPts val="700"/>
              </a:spcBef>
              <a:buSzPts val="2100"/>
              <a:buChar char="•"/>
              <a:defRPr sz="2100">
                <a:solidFill>
                  <a:srgbClr val="FFFFFF"/>
                </a:solidFill>
                <a:latin typeface="Calibri"/>
                <a:ea typeface="Calibri"/>
                <a:cs typeface="Calibri"/>
                <a:sym typeface="Calibri"/>
              </a:defRPr>
            </a:lvl2pPr>
            <a:lvl3pPr marL="1501139" indent="-453389">
              <a:lnSpc>
                <a:spcPct val="90000"/>
              </a:lnSpc>
              <a:spcBef>
                <a:spcPts val="700"/>
              </a:spcBef>
              <a:buSzPts val="2100"/>
              <a:buChar char="•"/>
              <a:defRPr sz="2100">
                <a:solidFill>
                  <a:srgbClr val="FFFFFF"/>
                </a:solidFill>
                <a:latin typeface="Calibri"/>
                <a:ea typeface="Calibri"/>
                <a:cs typeface="Calibri"/>
                <a:sym typeface="Calibri"/>
              </a:defRPr>
            </a:lvl3pPr>
            <a:lvl4pPr marL="2022230" indent="-507755">
              <a:lnSpc>
                <a:spcPct val="90000"/>
              </a:lnSpc>
              <a:spcBef>
                <a:spcPts val="700"/>
              </a:spcBef>
              <a:buSzPts val="2100"/>
              <a:buChar char="•"/>
              <a:defRPr sz="2100">
                <a:solidFill>
                  <a:srgbClr val="FFFFFF"/>
                </a:solidFill>
                <a:latin typeface="Calibri"/>
                <a:ea typeface="Calibri"/>
                <a:cs typeface="Calibri"/>
                <a:sym typeface="Calibri"/>
              </a:defRPr>
            </a:lvl4pPr>
            <a:lvl5pPr marL="2479430" indent="-507755">
              <a:lnSpc>
                <a:spcPct val="90000"/>
              </a:lnSpc>
              <a:spcBef>
                <a:spcPts val="700"/>
              </a:spcBef>
              <a:buSzPts val="2100"/>
              <a:buChar char="•"/>
              <a:defRPr sz="2100">
                <a:solidFill>
                  <a:srgbClr val="FFFFFF"/>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244"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hank You Slide">
    <p:bg>
      <p:bgPr>
        <a:solidFill>
          <a:schemeClr val="accent1"/>
        </a:solidFill>
      </p:bgPr>
    </p:bg>
    <p:spTree>
      <p:nvGrpSpPr>
        <p:cNvPr id="1" name=""/>
        <p:cNvGrpSpPr/>
        <p:nvPr/>
      </p:nvGrpSpPr>
      <p:grpSpPr>
        <a:xfrm>
          <a:off x="0" y="0"/>
          <a:ext cx="0" cy="0"/>
          <a:chOff x="0" y="0"/>
          <a:chExt cx="0" cy="0"/>
        </a:xfrm>
      </p:grpSpPr>
      <p:sp>
        <p:nvSpPr>
          <p:cNvPr id="251"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52"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53" name="Title Text"/>
          <p:cNvSpPr txBox="1"/>
          <p:nvPr>
            <p:ph type="title"/>
          </p:nvPr>
        </p:nvSpPr>
        <p:spPr>
          <a:xfrm>
            <a:off x="595312" y="2120186"/>
            <a:ext cx="11001300" cy="1626301"/>
          </a:xfrm>
          <a:prstGeom prst="rect">
            <a:avLst/>
          </a:prstGeom>
        </p:spPr>
        <p:txBody>
          <a:bodyPr lIns="0" tIns="0" rIns="0" bIns="0">
            <a:normAutofit fontScale="100000" lnSpcReduction="0"/>
          </a:bodyPr>
          <a:lstStyle>
            <a:lvl1pPr>
              <a:defRPr sz="5000">
                <a:solidFill>
                  <a:srgbClr val="FFFFFF"/>
                </a:solidFill>
              </a:defRPr>
            </a:lvl1pPr>
          </a:lstStyle>
          <a:p>
            <a:pPr/>
            <a:r>
              <a:t>Title Text</a:t>
            </a:r>
          </a:p>
        </p:txBody>
      </p:sp>
      <p:sp>
        <p:nvSpPr>
          <p:cNvPr id="254"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solidFill>
          <a:schemeClr val="accent1"/>
        </a:solidFill>
      </p:bgPr>
    </p:bg>
    <p:spTree>
      <p:nvGrpSpPr>
        <p:cNvPr id="1" name=""/>
        <p:cNvGrpSpPr/>
        <p:nvPr/>
      </p:nvGrpSpPr>
      <p:grpSpPr>
        <a:xfrm>
          <a:off x="0" y="0"/>
          <a:ext cx="0" cy="0"/>
          <a:chOff x="0" y="0"/>
          <a:chExt cx="0" cy="0"/>
        </a:xfrm>
      </p:grpSpPr>
      <p:sp>
        <p:nvSpPr>
          <p:cNvPr id="261"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62"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63" name="Title Text"/>
          <p:cNvSpPr txBox="1"/>
          <p:nvPr>
            <p:ph type="title"/>
          </p:nvPr>
        </p:nvSpPr>
        <p:spPr>
          <a:xfrm>
            <a:off x="807544" y="1806138"/>
            <a:ext cx="4803301" cy="2970901"/>
          </a:xfrm>
          <a:prstGeom prst="rect">
            <a:avLst/>
          </a:prstGeom>
        </p:spPr>
        <p:txBody>
          <a:bodyPr>
            <a:normAutofit fontScale="100000" lnSpcReduction="0"/>
          </a:bodyPr>
          <a:lstStyle>
            <a:lvl1pPr algn="l">
              <a:defRPr sz="5400">
                <a:solidFill>
                  <a:srgbClr val="FFFFFF"/>
                </a:solidFill>
              </a:defRPr>
            </a:lvl1pPr>
          </a:lstStyle>
          <a:p>
            <a:pPr/>
            <a:r>
              <a:t>Title Text</a:t>
            </a:r>
          </a:p>
        </p:txBody>
      </p:sp>
      <p:sp>
        <p:nvSpPr>
          <p:cNvPr id="264" name="Body Level One…"/>
          <p:cNvSpPr txBox="1"/>
          <p:nvPr>
            <p:ph type="body" sz="quarter" idx="1"/>
          </p:nvPr>
        </p:nvSpPr>
        <p:spPr>
          <a:xfrm>
            <a:off x="6476560" y="1806136"/>
            <a:ext cx="4855502" cy="2970901"/>
          </a:xfrm>
          <a:prstGeom prst="rect">
            <a:avLst/>
          </a:prstGeom>
        </p:spPr>
        <p:txBody>
          <a:bodyPr lIns="45699" tIns="45699" rIns="45699" bIns="45699">
            <a:normAutofit fontScale="100000" lnSpcReduction="0"/>
          </a:bodyPr>
          <a:lstStyle>
            <a:lvl1pPr marL="457200" indent="-400050">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1pPr>
            <a:lvl2pPr marL="956310" indent="-377190">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2pPr>
            <a:lvl3pPr marL="1475014" indent="-465364">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3pPr>
            <a:lvl4pPr marL="2000250" indent="-514350">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4pPr>
            <a:lvl5pPr marL="2624503" indent="-652828">
              <a:lnSpc>
                <a:spcPct val="90000"/>
              </a:lnSpc>
              <a:spcBef>
                <a:spcPts val="700"/>
              </a:spcBef>
              <a:buClr>
                <a:srgbClr val="FFFFFF"/>
              </a:buClr>
              <a:buSzPts val="2700"/>
              <a:buFont typeface="Arial"/>
              <a:buChar char="•"/>
              <a:defRPr sz="2700">
                <a:solidFill>
                  <a:srgbClr val="FFFFFF"/>
                </a:solidFill>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265"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sp>
        <p:nvSpPr>
          <p:cNvPr id="266" name="Google Shape;111;p26"/>
          <p:cNvSpPr/>
          <p:nvPr/>
        </p:nvSpPr>
        <p:spPr>
          <a:xfrm flipH="1">
            <a:off x="6096000" y="1327150"/>
            <a:ext cx="1" cy="4203601"/>
          </a:xfrm>
          <a:prstGeom prst="line">
            <a:avLst/>
          </a:prstGeom>
          <a:ln w="38100">
            <a:solidFill>
              <a:srgbClr val="FFFFFF"/>
            </a:solidFill>
            <a:miter/>
          </a:ln>
        </p:spPr>
        <p:txBody>
          <a:bodyPr lIns="0" tIns="0" rIns="0" bIns="0"/>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hat Slide">
    <p:bg>
      <p:bgPr>
        <a:solidFill>
          <a:schemeClr val="accent1"/>
        </a:solidFill>
      </p:bgPr>
    </p:bg>
    <p:spTree>
      <p:nvGrpSpPr>
        <p:cNvPr id="1" name=""/>
        <p:cNvGrpSpPr/>
        <p:nvPr/>
      </p:nvGrpSpPr>
      <p:grpSpPr>
        <a:xfrm>
          <a:off x="0" y="0"/>
          <a:ext cx="0" cy="0"/>
          <a:chOff x="0" y="0"/>
          <a:chExt cx="0" cy="0"/>
        </a:xfrm>
      </p:grpSpPr>
      <p:sp>
        <p:nvSpPr>
          <p:cNvPr id="273"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74"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75" name="Title Text"/>
          <p:cNvSpPr txBox="1"/>
          <p:nvPr>
            <p:ph type="title"/>
          </p:nvPr>
        </p:nvSpPr>
        <p:spPr>
          <a:xfrm>
            <a:off x="6122787" y="2253854"/>
            <a:ext cx="5759701" cy="2350201"/>
          </a:xfrm>
          <a:prstGeom prst="rect">
            <a:avLst/>
          </a:prstGeom>
        </p:spPr>
        <p:txBody>
          <a:bodyPr lIns="0" tIns="0" rIns="0" bIns="0">
            <a:normAutofit fontScale="100000" lnSpcReduction="0"/>
          </a:bodyPr>
          <a:lstStyle>
            <a:lvl1pPr algn="l">
              <a:defRPr>
                <a:solidFill>
                  <a:srgbClr val="FFFFFF"/>
                </a:solidFill>
              </a:defRPr>
            </a:lvl1pPr>
          </a:lstStyle>
          <a:p>
            <a:pPr/>
            <a:r>
              <a:t>Title Text</a:t>
            </a:r>
          </a:p>
        </p:txBody>
      </p:sp>
      <p:sp>
        <p:nvSpPr>
          <p:cNvPr id="276" name="Slide Number"/>
          <p:cNvSpPr txBox="1"/>
          <p:nvPr>
            <p:ph type="sldNum" sz="quarter" idx="2"/>
          </p:nvPr>
        </p:nvSpPr>
        <p:spPr>
          <a:xfrm>
            <a:off x="11693345" y="6444104"/>
            <a:ext cx="223982" cy="218401"/>
          </a:xfrm>
          <a:prstGeom prst="rect">
            <a:avLst/>
          </a:prstGeom>
        </p:spPr>
        <p:txBody>
          <a:bodyPr/>
          <a:lstStyle>
            <a:lvl1pPr>
              <a:defRPr sz="900">
                <a:solidFill>
                  <a:srgbClr val="000000"/>
                </a:solidFill>
              </a:defRPr>
            </a:lvl1pPr>
          </a:lstStyle>
          <a:p>
            <a:pPr/>
            <a:fld id="{86CB4B4D-7CA3-9044-876B-883B54F8677D}" type="slidenum"/>
          </a:p>
        </p:txBody>
      </p:sp>
      <p:pic>
        <p:nvPicPr>
          <p:cNvPr id="277" name="Google Shape;115;p27" descr="Google Shape;115;p27"/>
          <p:cNvPicPr>
            <a:picLocks noChangeAspect="1"/>
          </p:cNvPicPr>
          <p:nvPr/>
        </p:nvPicPr>
        <p:blipFill>
          <a:blip r:embed="rId3">
            <a:extLst/>
          </a:blip>
          <a:stretch>
            <a:fillRect/>
          </a:stretch>
        </p:blipFill>
        <p:spPr>
          <a:xfrm>
            <a:off x="-212328" y="848361"/>
            <a:ext cx="4942434" cy="4942433"/>
          </a:xfrm>
          <a:prstGeom prst="rect">
            <a:avLst/>
          </a:prstGeom>
          <a:ln w="12700">
            <a:miter lim="400000"/>
          </a:ln>
        </p:spPr>
      </p:pic>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Layout">
    <p:bg>
      <p:bgPr>
        <a:solidFill>
          <a:schemeClr val="accent1"/>
        </a:solidFill>
      </p:bgPr>
    </p:bg>
    <p:spTree>
      <p:nvGrpSpPr>
        <p:cNvPr id="1" name=""/>
        <p:cNvGrpSpPr/>
        <p:nvPr/>
      </p:nvGrpSpPr>
      <p:grpSpPr>
        <a:xfrm>
          <a:off x="0" y="0"/>
          <a:ext cx="0" cy="0"/>
          <a:chOff x="0" y="0"/>
          <a:chExt cx="0" cy="0"/>
        </a:xfrm>
      </p:grpSpPr>
      <p:sp>
        <p:nvSpPr>
          <p:cNvPr id="284" name="Google Shape;74;p17"/>
          <p:cNvSpPr/>
          <p:nvPr/>
        </p:nvSpPr>
        <p:spPr>
          <a:xfrm>
            <a:off x="0" y="6256611"/>
            <a:ext cx="12192000" cy="609601"/>
          </a:xfrm>
          <a:prstGeom prst="rect">
            <a:avLst/>
          </a:prstGeom>
          <a:solidFill>
            <a:srgbClr val="FFFFFF"/>
          </a:solidFill>
          <a:ln w="12700">
            <a:miter lim="400000"/>
          </a:ln>
        </p:spPr>
        <p:txBody>
          <a:bodyPr lIns="0" tIns="0" rIns="0" bIns="0" anchor="ctr"/>
          <a:lstStyle/>
          <a:p>
            <a:pPr algn="ctr">
              <a:defRPr sz="1300">
                <a:solidFill>
                  <a:srgbClr val="FFFFFF"/>
                </a:solidFill>
                <a:latin typeface="Calibri"/>
                <a:ea typeface="Calibri"/>
                <a:cs typeface="Calibri"/>
                <a:sym typeface="Calibri"/>
              </a:defRPr>
            </a:pPr>
          </a:p>
        </p:txBody>
      </p:sp>
      <p:pic>
        <p:nvPicPr>
          <p:cNvPr id="285" name="Google Shape;76;p17" descr="Google Shape;76;p17"/>
          <p:cNvPicPr>
            <a:picLocks noChangeAspect="1"/>
          </p:cNvPicPr>
          <p:nvPr/>
        </p:nvPicPr>
        <p:blipFill>
          <a:blip r:embed="rId2">
            <a:extLst/>
          </a:blip>
          <a:stretch>
            <a:fillRect/>
          </a:stretch>
        </p:blipFill>
        <p:spPr>
          <a:xfrm>
            <a:off x="274673" y="6346757"/>
            <a:ext cx="2596396" cy="436194"/>
          </a:xfrm>
          <a:prstGeom prst="rect">
            <a:avLst/>
          </a:prstGeom>
          <a:ln w="12700">
            <a:miter lim="400000"/>
          </a:ln>
        </p:spPr>
      </p:pic>
      <p:sp>
        <p:nvSpPr>
          <p:cNvPr id="286" name="Title Text"/>
          <p:cNvSpPr txBox="1"/>
          <p:nvPr>
            <p:ph type="title"/>
          </p:nvPr>
        </p:nvSpPr>
        <p:spPr>
          <a:xfrm>
            <a:off x="556437" y="365125"/>
            <a:ext cx="11079300" cy="1325700"/>
          </a:xfrm>
          <a:prstGeom prst="rect">
            <a:avLst/>
          </a:prstGeom>
        </p:spPr>
        <p:txBody>
          <a:bodyPr>
            <a:normAutofit fontScale="100000" lnSpcReduction="0"/>
          </a:bodyPr>
          <a:lstStyle/>
          <a:p>
            <a:pPr/>
            <a:r>
              <a:t>Title Text</a:t>
            </a:r>
          </a:p>
        </p:txBody>
      </p:sp>
      <p:sp>
        <p:nvSpPr>
          <p:cNvPr id="287" name="Slide Number"/>
          <p:cNvSpPr txBox="1"/>
          <p:nvPr>
            <p:ph type="sldNum" sz="quarter" idx="2"/>
          </p:nvPr>
        </p:nvSpPr>
        <p:spPr>
          <a:xfrm>
            <a:off x="11653385" y="6421636"/>
            <a:ext cx="263942" cy="269201"/>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ission Text">
    <p:spTree>
      <p:nvGrpSpPr>
        <p:cNvPr id="1" name=""/>
        <p:cNvGrpSpPr/>
        <p:nvPr/>
      </p:nvGrpSpPr>
      <p:grpSpPr>
        <a:xfrm>
          <a:off x="0" y="0"/>
          <a:ext cx="0" cy="0"/>
          <a:chOff x="0" y="0"/>
          <a:chExt cx="0" cy="0"/>
        </a:xfrm>
      </p:grpSpPr>
      <p:sp>
        <p:nvSpPr>
          <p:cNvPr id="3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Mission Photo">
    <p:spTree>
      <p:nvGrpSpPr>
        <p:cNvPr id="1" name=""/>
        <p:cNvGrpSpPr/>
        <p:nvPr/>
      </p:nvGrpSpPr>
      <p:grpSpPr>
        <a:xfrm>
          <a:off x="0" y="0"/>
          <a:ext cx="0" cy="0"/>
          <a:chOff x="0" y="0"/>
          <a:chExt cx="0" cy="0"/>
        </a:xfrm>
      </p:grpSpPr>
      <p:sp>
        <p:nvSpPr>
          <p:cNvPr id="45"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46"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47" name="Slide Number"/>
          <p:cNvSpPr txBox="1"/>
          <p:nvPr>
            <p:ph type="sldNum" sz="quarter" idx="2"/>
          </p:nvPr>
        </p:nvSpPr>
        <p:spPr>
          <a:prstGeom prst="rect">
            <a:avLst/>
          </a:prstGeom>
        </p:spPr>
        <p:txBody>
          <a:bodyPr/>
          <a:lstStyle/>
          <a:p>
            <a:pPr/>
            <a:fld id="{86CB4B4D-7CA3-9044-876B-883B54F8677D}" type="slidenum"/>
          </a:p>
        </p:txBody>
      </p:sp>
      <p:sp>
        <p:nvSpPr>
          <p:cNvPr id="48" name="Google Shape;28;p5"/>
          <p:cNvSpPr txBox="1"/>
          <p:nvPr/>
        </p:nvSpPr>
        <p:spPr>
          <a:xfrm>
            <a:off x="13674143" y="8737352"/>
            <a:ext cx="2080573" cy="358101"/>
          </a:xfrm>
          <a:prstGeom prst="rect">
            <a:avLst/>
          </a:prstGeom>
          <a:ln w="12700">
            <a:miter lim="400000"/>
          </a:ln>
        </p:spPr>
        <p:txBody>
          <a:bodyPr lIns="45699" tIns="45699" rIns="45699" bIns="45699">
            <a:spAutoFit/>
          </a:bodyPr>
          <a:lstStyle/>
          <a:p>
            <a:pPr algn="r">
              <a:defRPr b="1" sz="1800">
                <a:latin typeface="Trebuchet MS"/>
                <a:ea typeface="Trebuchet MS"/>
                <a:cs typeface="Trebuchet MS"/>
                <a:sym typeface="Trebuchet MS"/>
              </a:defRPr>
            </a:pPr>
          </a:p>
        </p:txBody>
      </p:sp>
      <p:pic>
        <p:nvPicPr>
          <p:cNvPr id="49" name="Google Shape;29;p5" descr="Google Shape;29;p5"/>
          <p:cNvPicPr>
            <a:picLocks noChangeAspect="1"/>
          </p:cNvPicPr>
          <p:nvPr/>
        </p:nvPicPr>
        <p:blipFill>
          <a:blip r:embed="rId3">
            <a:extLst/>
          </a:blip>
          <a:srcRect l="1682" t="12785" r="0" b="4825"/>
          <a:stretch>
            <a:fillRect/>
          </a:stretch>
        </p:blipFill>
        <p:spPr>
          <a:xfrm>
            <a:off x="-1" y="-2"/>
            <a:ext cx="12192001" cy="6260124"/>
          </a:xfrm>
          <a:prstGeom prst="rect">
            <a:avLst/>
          </a:prstGeom>
          <a:ln w="12700">
            <a:miter lim="400000"/>
          </a:ln>
        </p:spPr>
      </p:pic>
      <p:grpSp>
        <p:nvGrpSpPr>
          <p:cNvPr id="52" name="Google Shape;30;p5"/>
          <p:cNvGrpSpPr/>
          <p:nvPr/>
        </p:nvGrpSpPr>
        <p:grpSpPr>
          <a:xfrm>
            <a:off x="-1" y="3445745"/>
            <a:ext cx="12216414" cy="2558650"/>
            <a:chOff x="0" y="0"/>
            <a:chExt cx="12216412" cy="2558649"/>
          </a:xfrm>
        </p:grpSpPr>
        <p:sp>
          <p:nvSpPr>
            <p:cNvPr id="50" name="Rectangle"/>
            <p:cNvSpPr/>
            <p:nvPr/>
          </p:nvSpPr>
          <p:spPr>
            <a:xfrm>
              <a:off x="-1" y="-1"/>
              <a:ext cx="12216414" cy="2558651"/>
            </a:xfrm>
            <a:prstGeom prst="rect">
              <a:avLst/>
            </a:prstGeom>
            <a:solidFill>
              <a:schemeClr val="accent1">
                <a:alpha val="80000"/>
              </a:schemeClr>
            </a:solidFill>
            <a:ln w="12700" cap="flat">
              <a:noFill/>
              <a:miter lim="400000"/>
            </a:ln>
            <a:effectLst/>
          </p:spPr>
          <p:txBody>
            <a:bodyPr wrap="square" lIns="0" tIns="0" rIns="0" bIns="0" numCol="1" anchor="ctr">
              <a:noAutofit/>
            </a:bodyPr>
            <a:lstStyle/>
            <a:p>
              <a:pPr>
                <a:defRPr sz="3200">
                  <a:solidFill>
                    <a:srgbClr val="FFFFFF"/>
                  </a:solidFill>
                  <a:latin typeface="Trebuchet MS"/>
                  <a:ea typeface="Trebuchet MS"/>
                  <a:cs typeface="Trebuchet MS"/>
                  <a:sym typeface="Trebuchet MS"/>
                </a:defRPr>
              </a:pPr>
            </a:p>
          </p:txBody>
        </p:sp>
        <p:sp>
          <p:nvSpPr>
            <p:cNvPr id="51" name="Our Mission:…"/>
            <p:cNvSpPr txBox="1"/>
            <p:nvPr/>
          </p:nvSpPr>
          <p:spPr>
            <a:xfrm>
              <a:off x="65024" y="50487"/>
              <a:ext cx="12086364" cy="23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4999" tIns="64999" rIns="64999" bIns="64999" numCol="1" anchor="ctr">
              <a:spAutoFit/>
            </a:bodyPr>
            <a:lstStyle/>
            <a:p>
              <a:pPr indent="161925">
                <a:defRPr b="1" sz="5400">
                  <a:solidFill>
                    <a:srgbClr val="FFFFFF"/>
                  </a:solidFill>
                  <a:latin typeface="Trebuchet MS"/>
                  <a:ea typeface="Trebuchet MS"/>
                  <a:cs typeface="Trebuchet MS"/>
                  <a:sym typeface="Trebuchet MS"/>
                </a:defRPr>
              </a:pPr>
              <a:r>
                <a:t>Our Mission: </a:t>
              </a:r>
              <a:endParaRPr>
                <a:solidFill>
                  <a:srgbClr val="5C6670"/>
                </a:solidFill>
              </a:endParaRPr>
            </a:p>
            <a:p>
              <a:pPr indent="161925">
                <a:defRPr sz="3200">
                  <a:solidFill>
                    <a:srgbClr val="FFFFFF"/>
                  </a:solidFill>
                  <a:latin typeface="Trebuchet MS"/>
                  <a:ea typeface="Trebuchet MS"/>
                  <a:cs typeface="Trebuchet MS"/>
                  <a:sym typeface="Trebuchet MS"/>
                </a:defRPr>
              </a:pPr>
              <a:r>
                <a:t>Improving health care equity, access and outcomes for the people we serve while saving Coloradans money on health care and driving value for Colorado.</a:t>
              </a:r>
            </a:p>
          </p:txBody>
        </p:sp>
      </p:gr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What We Do">
    <p:spTree>
      <p:nvGrpSpPr>
        <p:cNvPr id="1" name=""/>
        <p:cNvGrpSpPr/>
        <p:nvPr/>
      </p:nvGrpSpPr>
      <p:grpSpPr>
        <a:xfrm>
          <a:off x="0" y="0"/>
          <a:ext cx="0" cy="0"/>
          <a:chOff x="0" y="0"/>
          <a:chExt cx="0" cy="0"/>
        </a:xfrm>
      </p:grpSpPr>
      <p:sp>
        <p:nvSpPr>
          <p:cNvPr id="59"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60"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61" name="Slide Number"/>
          <p:cNvSpPr txBox="1"/>
          <p:nvPr>
            <p:ph type="sldNum" sz="quarter" idx="2"/>
          </p:nvPr>
        </p:nvSpPr>
        <p:spPr>
          <a:prstGeom prst="rect">
            <a:avLst/>
          </a:prstGeom>
        </p:spPr>
        <p:txBody>
          <a:bodyPr/>
          <a:lstStyle/>
          <a:p>
            <a:pPr/>
            <a:fld id="{86CB4B4D-7CA3-9044-876B-883B54F8677D}" type="slidenum"/>
          </a:p>
        </p:txBody>
      </p:sp>
      <p:sp>
        <p:nvSpPr>
          <p:cNvPr id="62" name="Google Shape;33;p6"/>
          <p:cNvSpPr txBox="1"/>
          <p:nvPr/>
        </p:nvSpPr>
        <p:spPr>
          <a:xfrm>
            <a:off x="883923" y="1873473"/>
            <a:ext cx="10342254" cy="27584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3600">
                <a:latin typeface="Trebuchet MS"/>
                <a:ea typeface="Trebuchet MS"/>
                <a:cs typeface="Trebuchet MS"/>
                <a:sym typeface="Trebuchet MS"/>
              </a:defRPr>
            </a:pPr>
            <a:r>
              <a:t>The Department of Health Care Policy &amp; Financing administers Health First Colorado (Colorado’s Medicaid program), Child Health Plan </a:t>
            </a:r>
            <a:r>
              <a:rPr i="1"/>
              <a:t>Plus </a:t>
            </a:r>
            <a:r>
              <a:t>(CHP+) and other health care programs for Coloradans who qualify. </a:t>
            </a:r>
          </a:p>
        </p:txBody>
      </p:sp>
      <p:sp>
        <p:nvSpPr>
          <p:cNvPr id="63" name="Google Shape;34;p6"/>
          <p:cNvSpPr txBox="1"/>
          <p:nvPr/>
        </p:nvSpPr>
        <p:spPr>
          <a:xfrm>
            <a:off x="883925" y="382211"/>
            <a:ext cx="10342252" cy="967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6000">
                <a:solidFill>
                  <a:srgbClr val="232C68"/>
                </a:solidFill>
                <a:latin typeface="Trebuchet MS"/>
                <a:ea typeface="Trebuchet MS"/>
                <a:cs typeface="Trebuchet MS"/>
                <a:sym typeface="Trebuchet MS"/>
              </a:defRPr>
            </a:lvl1pPr>
          </a:lstStyle>
          <a:p>
            <a:pPr/>
            <a:r>
              <a:t>What We Do</a:t>
            </a: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ONLY">
    <p:spTree>
      <p:nvGrpSpPr>
        <p:cNvPr id="1" name=""/>
        <p:cNvGrpSpPr/>
        <p:nvPr/>
      </p:nvGrpSpPr>
      <p:grpSpPr>
        <a:xfrm>
          <a:off x="0" y="0"/>
          <a:ext cx="0" cy="0"/>
          <a:chOff x="0" y="0"/>
          <a:chExt cx="0" cy="0"/>
        </a:xfrm>
      </p:grpSpPr>
      <p:sp>
        <p:nvSpPr>
          <p:cNvPr id="70"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71"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72" name="Title Text"/>
          <p:cNvSpPr txBox="1"/>
          <p:nvPr>
            <p:ph type="title"/>
          </p:nvPr>
        </p:nvSpPr>
        <p:spPr>
          <a:xfrm>
            <a:off x="183930" y="2193925"/>
            <a:ext cx="11824139" cy="1325563"/>
          </a:xfrm>
          <a:prstGeom prst="rect">
            <a:avLst/>
          </a:prstGeom>
        </p:spPr>
        <p:txBody>
          <a:bodyPr>
            <a:normAutofit fontScale="100000" lnSpcReduction="0"/>
          </a:bodyPr>
          <a:lstStyle/>
          <a:p>
            <a:pPr/>
            <a:r>
              <a:t>Title Text</a:t>
            </a:r>
          </a:p>
        </p:txBody>
      </p:sp>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act Info Slide">
    <p:spTree>
      <p:nvGrpSpPr>
        <p:cNvPr id="1" name=""/>
        <p:cNvGrpSpPr/>
        <p:nvPr/>
      </p:nvGrpSpPr>
      <p:grpSpPr>
        <a:xfrm>
          <a:off x="0" y="0"/>
          <a:ext cx="0" cy="0"/>
          <a:chOff x="0" y="0"/>
          <a:chExt cx="0" cy="0"/>
        </a:xfrm>
      </p:grpSpPr>
      <p:sp>
        <p:nvSpPr>
          <p:cNvPr id="80"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81"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82" name="Slide Number"/>
          <p:cNvSpPr txBox="1"/>
          <p:nvPr>
            <p:ph type="sldNum" sz="quarter" idx="2"/>
          </p:nvPr>
        </p:nvSpPr>
        <p:spPr>
          <a:prstGeom prst="rect">
            <a:avLst/>
          </a:prstGeom>
        </p:spPr>
        <p:txBody>
          <a:bodyPr/>
          <a:lstStyle/>
          <a:p>
            <a:pPr/>
            <a:fld id="{86CB4B4D-7CA3-9044-876B-883B54F8677D}" type="slidenum"/>
          </a:p>
        </p:txBody>
      </p:sp>
      <p:sp>
        <p:nvSpPr>
          <p:cNvPr id="83" name="Title Text"/>
          <p:cNvSpPr txBox="1"/>
          <p:nvPr>
            <p:ph type="title"/>
          </p:nvPr>
        </p:nvSpPr>
        <p:spPr>
          <a:xfrm>
            <a:off x="838200" y="437984"/>
            <a:ext cx="10515600" cy="959891"/>
          </a:xfrm>
          <a:prstGeom prst="rect">
            <a:avLst/>
          </a:prstGeom>
        </p:spPr>
        <p:txBody>
          <a:bodyPr anchor="b">
            <a:normAutofit fontScale="100000" lnSpcReduction="0"/>
          </a:bodyPr>
          <a:lstStyle/>
          <a:p>
            <a:pPr/>
            <a:r>
              <a:t>Title Text</a:t>
            </a:r>
          </a:p>
        </p:txBody>
      </p:sp>
      <p:sp>
        <p:nvSpPr>
          <p:cNvPr id="84" name="Body Level One…"/>
          <p:cNvSpPr txBox="1"/>
          <p:nvPr>
            <p:ph type="body" sz="half" idx="1"/>
          </p:nvPr>
        </p:nvSpPr>
        <p:spPr>
          <a:xfrm>
            <a:off x="2220148" y="2162012"/>
            <a:ext cx="7751700" cy="3819902"/>
          </a:xfrm>
          <a:prstGeom prst="rect">
            <a:avLst/>
          </a:prstGeom>
        </p:spPr>
        <p:txBody>
          <a:bodyPr lIns="45699" tIns="45699" rIns="45699" bIns="45699">
            <a:normAutofit fontScale="100000" lnSpcReduction="0"/>
          </a:bodyPr>
          <a:lstStyle>
            <a:lvl1pPr marL="228600">
              <a:lnSpc>
                <a:spcPct val="90000"/>
              </a:lnSpc>
              <a:spcBef>
                <a:spcPts val="1000"/>
              </a:spcBef>
              <a:defRPr sz="2800">
                <a:latin typeface="Trebuchet MS"/>
                <a:ea typeface="Trebuchet MS"/>
                <a:cs typeface="Trebuchet MS"/>
                <a:sym typeface="Trebuchet MS"/>
              </a:defRPr>
            </a:lvl1pPr>
            <a:lvl2pPr marL="977900" indent="-444500">
              <a:lnSpc>
                <a:spcPct val="90000"/>
              </a:lnSpc>
              <a:spcBef>
                <a:spcPts val="1000"/>
              </a:spcBef>
              <a:buSzPts val="2800"/>
              <a:buChar char="•"/>
              <a:defRPr sz="2800">
                <a:latin typeface="Trebuchet MS"/>
                <a:ea typeface="Trebuchet MS"/>
                <a:cs typeface="Trebuchet MS"/>
                <a:sym typeface="Trebuchet MS"/>
              </a:defRPr>
            </a:lvl2pPr>
            <a:lvl3pPr marL="1513839" indent="-497839">
              <a:lnSpc>
                <a:spcPct val="90000"/>
              </a:lnSpc>
              <a:spcBef>
                <a:spcPts val="1000"/>
              </a:spcBef>
              <a:buSzPts val="2800"/>
              <a:buChar char="•"/>
              <a:defRPr sz="2800">
                <a:latin typeface="Trebuchet MS"/>
                <a:ea typeface="Trebuchet MS"/>
                <a:cs typeface="Trebuchet MS"/>
                <a:sym typeface="Trebuchet MS"/>
              </a:defRPr>
            </a:lvl3pPr>
            <a:lvl4pPr marL="2019300" indent="-533400">
              <a:lnSpc>
                <a:spcPct val="90000"/>
              </a:lnSpc>
              <a:spcBef>
                <a:spcPts val="1000"/>
              </a:spcBef>
              <a:buSzPts val="2800"/>
              <a:buChar char="•"/>
              <a:defRPr sz="2800">
                <a:latin typeface="Trebuchet MS"/>
                <a:ea typeface="Trebuchet MS"/>
                <a:cs typeface="Trebuchet MS"/>
                <a:sym typeface="Trebuchet MS"/>
              </a:defRPr>
            </a:lvl4pPr>
            <a:lvl5pPr marL="2476500" indent="-533400">
              <a:lnSpc>
                <a:spcPct val="90000"/>
              </a:lnSpc>
              <a:spcBef>
                <a:spcPts val="1000"/>
              </a:spcBef>
              <a:buSzPts val="2800"/>
              <a:buChar char="•"/>
              <a:defRPr sz="28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sp>
        <p:nvSpPr>
          <p:cNvPr id="91"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92"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93" name="Title Text"/>
          <p:cNvSpPr txBox="1"/>
          <p:nvPr>
            <p:ph type="title"/>
          </p:nvPr>
        </p:nvSpPr>
        <p:spPr>
          <a:xfrm>
            <a:off x="807546" y="1806137"/>
            <a:ext cx="4803226" cy="2970816"/>
          </a:xfrm>
          <a:prstGeom prst="rect">
            <a:avLst/>
          </a:prstGeom>
        </p:spPr>
        <p:txBody>
          <a:bodyPr>
            <a:normAutofit fontScale="100000" lnSpcReduction="0"/>
          </a:bodyPr>
          <a:lstStyle>
            <a:lvl1pPr algn="l">
              <a:defRPr sz="7200"/>
            </a:lvl1pPr>
          </a:lstStyle>
          <a:p>
            <a:pPr/>
            <a:r>
              <a:t>Title Text</a:t>
            </a:r>
          </a:p>
        </p:txBody>
      </p:sp>
      <p:sp>
        <p:nvSpPr>
          <p:cNvPr id="94" name="Body Level One…"/>
          <p:cNvSpPr txBox="1"/>
          <p:nvPr>
            <p:ph type="body" sz="quarter" idx="1"/>
          </p:nvPr>
        </p:nvSpPr>
        <p:spPr>
          <a:xfrm>
            <a:off x="6476562" y="1806136"/>
            <a:ext cx="4855779" cy="2970817"/>
          </a:xfrm>
          <a:prstGeom prst="rect">
            <a:avLst/>
          </a:prstGeom>
        </p:spPr>
        <p:txBody>
          <a:bodyPr lIns="45699" tIns="45699" rIns="45699" bIns="45699">
            <a:normAutofit fontScale="100000" lnSpcReduction="0"/>
          </a:bodyPr>
          <a:lstStyle>
            <a:lvl1pPr marL="457200" indent="-457200">
              <a:lnSpc>
                <a:spcPct val="90000"/>
              </a:lnSpc>
              <a:spcBef>
                <a:spcPts val="1000"/>
              </a:spcBef>
              <a:buClr>
                <a:srgbClr val="000000"/>
              </a:buClr>
              <a:buSzPts val="3600"/>
              <a:buFont typeface="Arial"/>
              <a:buChar char="•"/>
              <a:defRPr sz="3600">
                <a:latin typeface="Trebuchet MS"/>
                <a:ea typeface="Trebuchet MS"/>
                <a:cs typeface="Trebuchet MS"/>
                <a:sym typeface="Trebuchet MS"/>
              </a:defRPr>
            </a:lvl1pPr>
            <a:lvl2pPr marL="960755" indent="-417195">
              <a:lnSpc>
                <a:spcPct val="90000"/>
              </a:lnSpc>
              <a:spcBef>
                <a:spcPts val="1000"/>
              </a:spcBef>
              <a:buClr>
                <a:srgbClr val="000000"/>
              </a:buClr>
              <a:buSzPts val="3600"/>
              <a:buFont typeface="Arial"/>
              <a:buChar char="⮚"/>
              <a:defRPr sz="3600">
                <a:latin typeface="Trebuchet MS"/>
                <a:ea typeface="Trebuchet MS"/>
                <a:cs typeface="Trebuchet MS"/>
                <a:sym typeface="Trebuchet MS"/>
              </a:defRPr>
            </a:lvl2pPr>
            <a:lvl3pPr marL="1487714" indent="-522514">
              <a:lnSpc>
                <a:spcPct val="90000"/>
              </a:lnSpc>
              <a:spcBef>
                <a:spcPts val="1000"/>
              </a:spcBef>
              <a:buClr>
                <a:srgbClr val="000000"/>
              </a:buClr>
              <a:buSzPts val="3600"/>
              <a:buFont typeface="Arial"/>
              <a:buChar char="▪"/>
              <a:defRPr sz="3600">
                <a:latin typeface="Trebuchet MS"/>
                <a:ea typeface="Trebuchet MS"/>
                <a:cs typeface="Trebuchet MS"/>
                <a:sym typeface="Trebuchet MS"/>
              </a:defRPr>
            </a:lvl3pPr>
            <a:lvl4pPr marL="2019300" indent="-571500">
              <a:lnSpc>
                <a:spcPct val="90000"/>
              </a:lnSpc>
              <a:spcBef>
                <a:spcPts val="1000"/>
              </a:spcBef>
              <a:buClr>
                <a:srgbClr val="000000"/>
              </a:buClr>
              <a:buSzPts val="3600"/>
              <a:buFont typeface="Arial"/>
              <a:buChar char="•"/>
              <a:defRPr sz="3600">
                <a:latin typeface="Trebuchet MS"/>
                <a:ea typeface="Trebuchet MS"/>
                <a:cs typeface="Trebuchet MS"/>
                <a:sym typeface="Trebuchet MS"/>
              </a:defRPr>
            </a:lvl4pPr>
            <a:lvl5pPr marL="2628900" indent="-685800">
              <a:lnSpc>
                <a:spcPct val="90000"/>
              </a:lnSpc>
              <a:spcBef>
                <a:spcPts val="1000"/>
              </a:spcBef>
              <a:buClr>
                <a:srgbClr val="000000"/>
              </a:buClr>
              <a:buSzPts val="3600"/>
              <a:buFont typeface="Arial"/>
              <a:buChar char="•"/>
              <a:defRPr sz="3600">
                <a:latin typeface="Trebuchet MS"/>
                <a:ea typeface="Trebuchet MS"/>
                <a:cs typeface="Trebuchet M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
        <p:nvSpPr>
          <p:cNvPr id="96" name="Google Shape;46;p9"/>
          <p:cNvSpPr/>
          <p:nvPr/>
        </p:nvSpPr>
        <p:spPr>
          <a:xfrm flipH="1">
            <a:off x="6096000" y="1327150"/>
            <a:ext cx="1" cy="4203700"/>
          </a:xfrm>
          <a:prstGeom prst="line">
            <a:avLst/>
          </a:prstGeom>
          <a:ln w="38100">
            <a:solidFill>
              <a:srgbClr val="000000"/>
            </a:solidFill>
            <a:miter/>
          </a:ln>
        </p:spPr>
        <p:txBody>
          <a:bodyPr lIns="0" tIns="0" rIns="0" bIns="0"/>
          <a:lstStyle/>
          <a:p>
            <a:pP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103"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104"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10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 Id="rId2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Google Shape;9;p1"/>
          <p:cNvSpPr/>
          <p:nvPr/>
        </p:nvSpPr>
        <p:spPr>
          <a:xfrm>
            <a:off x="0" y="6256611"/>
            <a:ext cx="12192000" cy="609601"/>
          </a:xfrm>
          <a:prstGeom prst="rect">
            <a:avLst/>
          </a:prstGeom>
          <a:solidFill>
            <a:schemeClr val="accent1"/>
          </a:solidFill>
          <a:ln w="12700">
            <a:miter lim="400000"/>
          </a:ln>
        </p:spPr>
        <p:txBody>
          <a:bodyPr lIns="0" tIns="0" rIns="0" bIns="0" anchor="ctr"/>
          <a:lstStyle/>
          <a:p>
            <a:pPr algn="ctr">
              <a:defRPr sz="1800">
                <a:solidFill>
                  <a:srgbClr val="FFFFFF"/>
                </a:solidFill>
                <a:latin typeface="Calibri"/>
                <a:ea typeface="Calibri"/>
                <a:cs typeface="Calibri"/>
                <a:sym typeface="Calibri"/>
              </a:defRPr>
            </a:pPr>
          </a:p>
        </p:txBody>
      </p:sp>
      <p:pic>
        <p:nvPicPr>
          <p:cNvPr id="3" name="Google Shape;11;p1" descr="Google Shape;11;p1"/>
          <p:cNvPicPr>
            <a:picLocks noChangeAspect="1"/>
          </p:cNvPicPr>
          <p:nvPr/>
        </p:nvPicPr>
        <p:blipFill>
          <a:blip r:embed="rId2">
            <a:extLst/>
          </a:blip>
          <a:stretch>
            <a:fillRect/>
          </a:stretch>
        </p:blipFill>
        <p:spPr>
          <a:xfrm>
            <a:off x="274320" y="6364223"/>
            <a:ext cx="2268060" cy="384049"/>
          </a:xfrm>
          <a:prstGeom prst="rect">
            <a:avLst/>
          </a:prstGeom>
          <a:ln w="12700">
            <a:miter lim="400000"/>
          </a:ln>
        </p:spPr>
      </p:pic>
      <p:sp>
        <p:nvSpPr>
          <p:cNvPr id="4" name="Slide Number"/>
          <p:cNvSpPr txBox="1"/>
          <p:nvPr>
            <p:ph type="sldNum" sz="quarter" idx="2"/>
          </p:nvPr>
        </p:nvSpPr>
        <p:spPr>
          <a:xfrm>
            <a:off x="11653384" y="6421648"/>
            <a:ext cx="263943" cy="269201"/>
          </a:xfrm>
          <a:prstGeom prst="rect">
            <a:avLst/>
          </a:prstGeom>
          <a:ln w="12700">
            <a:miter lim="400000"/>
          </a:ln>
        </p:spPr>
        <p:txBody>
          <a:bodyPr wrap="none" lIns="45699" tIns="45699" rIns="45699" bIns="45699" anchor="ctr">
            <a:spAutoFit/>
          </a:bodyPr>
          <a:lstStyle>
            <a:lvl1pPr algn="r">
              <a:defRPr sz="1200">
                <a:solidFill>
                  <a:srgbClr val="FFFFFF"/>
                </a:solidFill>
                <a:latin typeface="Trebuchet MS"/>
                <a:ea typeface="Trebuchet MS"/>
                <a:cs typeface="Trebuchet MS"/>
                <a:sym typeface="Trebuchet MS"/>
              </a:defRPr>
            </a:lvl1pPr>
          </a:lstStyle>
          <a:p>
            <a:pPr/>
            <a:fld id="{86CB4B4D-7CA3-9044-876B-883B54F8677D}" type="slidenum"/>
          </a:p>
        </p:txBody>
      </p:sp>
      <p:sp>
        <p:nvSpPr>
          <p:cNvPr id="5" name="Google Shape;24;p4"/>
          <p:cNvSpPr txBox="1"/>
          <p:nvPr/>
        </p:nvSpPr>
        <p:spPr>
          <a:xfrm>
            <a:off x="883923" y="1873473"/>
            <a:ext cx="10342254" cy="2225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3600">
                <a:latin typeface="Trebuchet MS"/>
                <a:ea typeface="Trebuchet MS"/>
                <a:cs typeface="Trebuchet MS"/>
                <a:sym typeface="Trebuchet MS"/>
              </a:defRPr>
            </a:lvl1pPr>
          </a:lstStyle>
          <a:p>
            <a:pPr/>
            <a:r>
              <a:t>Improving health care equity, access and outcomes for the people we serve while saving Coloradans money on health care and driving value for Colorado.</a:t>
            </a:r>
          </a:p>
        </p:txBody>
      </p:sp>
      <p:sp>
        <p:nvSpPr>
          <p:cNvPr id="6" name="Google Shape;25;p4"/>
          <p:cNvSpPr txBox="1"/>
          <p:nvPr/>
        </p:nvSpPr>
        <p:spPr>
          <a:xfrm>
            <a:off x="924115" y="417891"/>
            <a:ext cx="10342254" cy="967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6000">
                <a:solidFill>
                  <a:schemeClr val="accent1"/>
                </a:solidFill>
                <a:latin typeface="Trebuchet MS"/>
                <a:ea typeface="Trebuchet MS"/>
                <a:cs typeface="Trebuchet MS"/>
                <a:sym typeface="Trebuchet MS"/>
              </a:defRPr>
            </a:lvl1pPr>
          </a:lstStyle>
          <a:p>
            <a:pPr/>
            <a:r>
              <a:t>Our Mission</a:t>
            </a:r>
          </a:p>
        </p:txBody>
      </p:sp>
      <p:sp>
        <p:nvSpPr>
          <p:cNvPr id="7" name="Title Text"/>
          <p:cNvSpPr txBox="1"/>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lstStyle/>
          <a:p>
            <a:pPr/>
            <a:r>
              <a:t>Title Text</a:t>
            </a:r>
          </a:p>
        </p:txBody>
      </p:sp>
      <p:sp>
        <p:nvSpPr>
          <p:cNvPr id="8" name="Body Level One…"/>
          <p:cNvSpPr txBox="1"/>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Lst>
  <p:transition xmlns:p14="http://schemas.microsoft.com/office/powerpoint/2010/main" spd="med" advClick="1"/>
  <p:txStyles>
    <p:titleStyle>
      <a:lvl1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1pPr>
      <a:lvl2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2pPr>
      <a:lvl3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3pPr>
      <a:lvl4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4pPr>
      <a:lvl5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5pPr>
      <a:lvl6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6pPr>
      <a:lvl7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7pPr>
      <a:lvl8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8pPr>
      <a:lvl9pPr marL="0" marR="0" indent="0" algn="ctr" defTabSz="914400" rtl="0" latinLnBrk="0">
        <a:lnSpc>
          <a:spcPct val="90000"/>
        </a:lnSpc>
        <a:spcBef>
          <a:spcPts val="0"/>
        </a:spcBef>
        <a:spcAft>
          <a:spcPts val="0"/>
        </a:spcAft>
        <a:buClrTx/>
        <a:buSzTx/>
        <a:buFontTx/>
        <a:buNone/>
        <a:tabLst/>
        <a:defRPr b="1" baseline="0" cap="none" i="0" spc="0" strike="noStrike" sz="6000" u="none">
          <a:solidFill>
            <a:schemeClr val="accent1"/>
          </a:solidFill>
          <a:uFillTx/>
          <a:latin typeface="Trebuchet MS"/>
          <a:ea typeface="Trebuchet MS"/>
          <a:cs typeface="Trebuchet MS"/>
          <a:sym typeface="Trebuchet MS"/>
        </a:defRPr>
      </a:lvl9pPr>
    </p:titleStyle>
    <p:bodyStyle>
      <a:lvl1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1400" u="none">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rebuchet M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hyperlink" Target="https://www.kff.org/medicaid/issue-brief/medicaid-waiver-tracker-approved-and-pending-section-1115-waivers-by-state/#Table3" TargetMode="External"/><Relationship Id="rId4" Type="http://schemas.openxmlformats.org/officeDocument/2006/relationships/hyperlink" Target="about:blank" TargetMode="Externa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7.png"/><Relationship Id="rId5" Type="http://schemas.openxmlformats.org/officeDocument/2006/relationships/image" Target="../media/image8.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hyperlink" Target="http://hcpf.colorado.gov/HRSN" TargetMode="External"/><Relationship Id="rId4" Type="http://schemas.openxmlformats.org/officeDocument/2006/relationships/hyperlink" Target="https://lp.constantcontactpages.com/su/lkRAYPu/hrsn" TargetMode="External"/><Relationship Id="rId5" Type="http://schemas.openxmlformats.org/officeDocument/2006/relationships/hyperlink" Target="mailto:hcpf_1115waiver@state.co.us" TargetMode="External"/><Relationship Id="rId6" Type="http://schemas.openxmlformats.org/officeDocument/2006/relationships/hyperlink" Target="https://hcpf.colorado.gov/1115sudwaiver"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Google Shape;123;p29"/>
          <p:cNvSpPr txBox="1"/>
          <p:nvPr>
            <p:ph type="ctrTitle"/>
          </p:nvPr>
        </p:nvSpPr>
        <p:spPr>
          <a:xfrm>
            <a:off x="1040524" y="1505158"/>
            <a:ext cx="10110952" cy="990217"/>
          </a:xfrm>
          <a:prstGeom prst="rect">
            <a:avLst/>
          </a:prstGeom>
        </p:spPr>
        <p:txBody>
          <a:bodyPr/>
          <a:lstStyle/>
          <a:p>
            <a:pPr defTabSz="630936">
              <a:defRPr sz="3243"/>
            </a:pPr>
            <a:r>
              <a:t>HB24-1322 Feasibility Study Findings</a:t>
            </a:r>
          </a:p>
          <a:p>
            <a:pPr defTabSz="630936">
              <a:defRPr sz="3243"/>
            </a:pPr>
            <a:r>
              <a:t>HB24-1322 Conclusiones del Estudio de Viabilidad</a:t>
            </a:r>
          </a:p>
        </p:txBody>
      </p:sp>
      <p:sp>
        <p:nvSpPr>
          <p:cNvPr id="297" name="Google Shape;124;p29"/>
          <p:cNvSpPr txBox="1"/>
          <p:nvPr>
            <p:ph type="subTitle" sz="quarter" idx="1"/>
          </p:nvPr>
        </p:nvSpPr>
        <p:spPr>
          <a:xfrm>
            <a:off x="1523999" y="3347977"/>
            <a:ext cx="9144001" cy="738735"/>
          </a:xfrm>
          <a:prstGeom prst="rect">
            <a:avLst/>
          </a:prstGeom>
        </p:spPr>
        <p:txBody>
          <a:bodyPr/>
          <a:lstStyle/>
          <a:p>
            <a:pPr defTabSz="804672">
              <a:spcBef>
                <a:spcPts val="0"/>
              </a:spcBef>
              <a:defRPr sz="2376">
                <a:solidFill>
                  <a:schemeClr val="accent1"/>
                </a:solidFill>
              </a:defRPr>
            </a:pPr>
            <a:r>
              <a:t>Medicaid Coverage Housing &amp; Nutrition Services</a:t>
            </a:r>
          </a:p>
          <a:p>
            <a:pPr defTabSz="804672">
              <a:spcBef>
                <a:spcPts val="0"/>
              </a:spcBef>
              <a:defRPr sz="2376">
                <a:solidFill>
                  <a:schemeClr val="accent1"/>
                </a:solidFill>
              </a:defRPr>
            </a:pPr>
            <a:r>
              <a:t>Cobertura de Medicaid Servicios de Vivienda y Nutrición</a:t>
            </a:r>
          </a:p>
        </p:txBody>
      </p:sp>
      <p:sp>
        <p:nvSpPr>
          <p:cNvPr id="298" name="Google Shape;125;p29"/>
          <p:cNvSpPr txBox="1"/>
          <p:nvPr>
            <p:ph type="sldNum" sz="quarter" idx="2"/>
          </p:nvPr>
        </p:nvSpPr>
        <p:spPr>
          <a:xfrm>
            <a:off x="11733305" y="6421648"/>
            <a:ext cx="184022"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99" name="Google Shape;126;p29"/>
          <p:cNvSpPr txBox="1"/>
          <p:nvPr>
            <p:ph type="body" idx="21"/>
          </p:nvPr>
        </p:nvSpPr>
        <p:spPr>
          <a:xfrm>
            <a:off x="1913858" y="4772997"/>
            <a:ext cx="8364281" cy="914401"/>
          </a:xfrm>
          <a:prstGeom prst="rect">
            <a:avLst/>
          </a:prstGeom>
          <a:extLst>
            <a:ext uri="{C572A759-6A51-4108-AA02-DFA0A04FC94B}">
              <ma14:wrappingTextBoxFlag xmlns:ma14="http://schemas.microsoft.com/office/mac/drawingml/2011/main" val="1"/>
            </a:ext>
          </a:extLst>
        </p:spPr>
        <p:txBody>
          <a:bodyPr/>
          <a:lstStyle/>
          <a:p>
            <a:pPr algn="ctr" defTabSz="557784">
              <a:lnSpc>
                <a:spcPct val="90000"/>
              </a:lnSpc>
              <a:defRPr sz="1220">
                <a:solidFill>
                  <a:schemeClr val="accent1"/>
                </a:solidFill>
                <a:latin typeface="Trebuchet MS"/>
                <a:ea typeface="Trebuchet MS"/>
                <a:cs typeface="Trebuchet MS"/>
                <a:sym typeface="Trebuchet MS"/>
              </a:defRPr>
            </a:pPr>
            <a:r>
              <a:t>Presented by: Colorado Department of Health Care Policy and Financing</a:t>
            </a:r>
          </a:p>
          <a:p>
            <a:pPr algn="ctr" defTabSz="557784">
              <a:lnSpc>
                <a:spcPct val="90000"/>
              </a:lnSpc>
              <a:defRPr sz="1220">
                <a:solidFill>
                  <a:schemeClr val="accent1"/>
                </a:solidFill>
                <a:latin typeface="Trebuchet MS"/>
                <a:ea typeface="Trebuchet MS"/>
                <a:cs typeface="Trebuchet MS"/>
                <a:sym typeface="Trebuchet MS"/>
              </a:defRPr>
            </a:pPr>
            <a:r>
              <a:t>Presentado por: Departamento de Política de Atención de Salud y Financiación de Colorado</a:t>
            </a:r>
          </a:p>
          <a:p>
            <a:pPr algn="ctr" defTabSz="557784">
              <a:lnSpc>
                <a:spcPct val="90000"/>
              </a:lnSpc>
              <a:defRPr sz="2013">
                <a:latin typeface="Trebuchet MS"/>
                <a:ea typeface="Trebuchet MS"/>
                <a:cs typeface="Trebuchet MS"/>
                <a:sym typeface="Trebuchet MS"/>
              </a:defRPr>
            </a:pPr>
            <a:endParaRPr sz="1220">
              <a:solidFill>
                <a:schemeClr val="accent1"/>
              </a:solidFill>
            </a:endParaRPr>
          </a:p>
          <a:p>
            <a:pPr algn="ctr" defTabSz="557784">
              <a:lnSpc>
                <a:spcPct val="90000"/>
              </a:lnSpc>
              <a:defRPr sz="1220">
                <a:solidFill>
                  <a:schemeClr val="accent1"/>
                </a:solidFill>
                <a:latin typeface="Trebuchet MS"/>
                <a:ea typeface="Trebuchet MS"/>
                <a:cs typeface="Trebuchet MS"/>
                <a:sym typeface="Trebuchet MS"/>
              </a:defRPr>
            </a:pPr>
            <a:r>
              <a:t>December 3, 2024</a:t>
            </a:r>
          </a:p>
          <a:p>
            <a:pPr algn="ctr" defTabSz="557784">
              <a:lnSpc>
                <a:spcPct val="90000"/>
              </a:lnSpc>
              <a:defRPr sz="1220">
                <a:solidFill>
                  <a:schemeClr val="accent1"/>
                </a:solidFill>
                <a:latin typeface="Trebuchet MS"/>
                <a:ea typeface="Trebuchet MS"/>
                <a:cs typeface="Trebuchet MS"/>
                <a:sym typeface="Trebuchet MS"/>
              </a:defRPr>
            </a:pPr>
            <a:r>
              <a:t>3 de Diciembre de 2024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Google Shape;210;p38"/>
          <p:cNvSpPr txBox="1"/>
          <p:nvPr>
            <p:ph type="title"/>
          </p:nvPr>
        </p:nvSpPr>
        <p:spPr>
          <a:xfrm>
            <a:off x="183931" y="2193925"/>
            <a:ext cx="11824200" cy="1325700"/>
          </a:xfrm>
          <a:prstGeom prst="rect">
            <a:avLst/>
          </a:prstGeom>
        </p:spPr>
        <p:txBody>
          <a:bodyPr/>
          <a:lstStyle/>
          <a:p>
            <a:pPr defTabSz="667512">
              <a:defRPr sz="4380"/>
            </a:pPr>
            <a:r>
              <a:t>HB24-1322 Feasibility Study</a:t>
            </a:r>
          </a:p>
          <a:p>
            <a:pPr defTabSz="667512">
              <a:defRPr sz="4380"/>
            </a:pPr>
            <a:r>
              <a:t>Estudio de Viabilidad HB24-1322</a:t>
            </a:r>
          </a:p>
        </p:txBody>
      </p:sp>
      <p:sp>
        <p:nvSpPr>
          <p:cNvPr id="368" name="Google Shape;211;p38"/>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Google Shape;216;p39"/>
          <p:cNvSpPr txBox="1"/>
          <p:nvPr/>
        </p:nvSpPr>
        <p:spPr>
          <a:xfrm>
            <a:off x="6035049" y="270934"/>
            <a:ext cx="5925052" cy="108073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p>
            <a:pPr algn="ctr">
              <a:lnSpc>
                <a:spcPct val="90000"/>
              </a:lnSpc>
              <a:defRPr b="1" sz="3500">
                <a:solidFill>
                  <a:schemeClr val="accent1"/>
                </a:solidFill>
                <a:latin typeface="Trebuchet MS"/>
                <a:ea typeface="Trebuchet MS"/>
                <a:cs typeface="Trebuchet MS"/>
                <a:sym typeface="Trebuchet MS"/>
              </a:defRPr>
            </a:pPr>
            <a:r>
              <a:t>Estudio de viabilidad</a:t>
            </a:r>
          </a:p>
          <a:p>
            <a:pPr algn="ctr">
              <a:lnSpc>
                <a:spcPct val="90000"/>
              </a:lnSpc>
              <a:defRPr b="1" sz="3500">
                <a:solidFill>
                  <a:schemeClr val="accent1"/>
                </a:solidFill>
                <a:latin typeface="Trebuchet MS"/>
                <a:ea typeface="Trebuchet MS"/>
                <a:cs typeface="Trebuchet MS"/>
                <a:sym typeface="Trebuchet MS"/>
              </a:defRPr>
            </a:pPr>
            <a:r>
              <a:t> HB 24-1322</a:t>
            </a:r>
          </a:p>
        </p:txBody>
      </p:sp>
      <p:sp>
        <p:nvSpPr>
          <p:cNvPr id="371" name="Google Shape;217;p39"/>
          <p:cNvSpPr txBox="1"/>
          <p:nvPr/>
        </p:nvSpPr>
        <p:spPr>
          <a:xfrm>
            <a:off x="536799" y="1548750"/>
            <a:ext cx="5032252" cy="313432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HCPF was asked to study expanding </a:t>
            </a:r>
            <a:r>
              <a:rPr b="1"/>
              <a:t>housing and nutrition services</a:t>
            </a:r>
            <a:r>
              <a:t>, including:</a:t>
            </a:r>
          </a:p>
          <a:p>
            <a:pPr marL="457200" indent="-3175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Explore housing and nutrition services that could be covered under an 1115 waiver</a:t>
            </a:r>
          </a:p>
          <a:p>
            <a:pPr marL="457200" indent="-317500">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Report findings</a:t>
            </a:r>
          </a:p>
          <a:p>
            <a:pPr marL="457200" indent="-317500">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Submit an HRSN amendment to the 1115 waiver</a:t>
            </a:r>
          </a:p>
        </p:txBody>
      </p:sp>
      <p:sp>
        <p:nvSpPr>
          <p:cNvPr id="372" name="Google Shape;218;p39"/>
          <p:cNvSpPr txBox="1"/>
          <p:nvPr/>
        </p:nvSpPr>
        <p:spPr>
          <a:xfrm>
            <a:off x="6035044" y="1658474"/>
            <a:ext cx="5549752" cy="370836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El HCPF estudiará la ampliación de los </a:t>
            </a:r>
            <a:r>
              <a:rPr b="1"/>
              <a:t>servicios de vivienda y nutrición</a:t>
            </a:r>
            <a:r>
              <a:t>, como por ejemplo:</a:t>
            </a:r>
          </a:p>
          <a:p>
            <a:pPr lvl="1" marL="40005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Identificar oportunidades actuales y nuevas</a:t>
            </a:r>
          </a:p>
          <a:p>
            <a:pPr lvl="1" marL="40005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Informar los resultados</a:t>
            </a:r>
          </a:p>
          <a:p>
            <a:pPr lvl="1" marL="40005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Solicitar la aprobación federal a más tardar el 1 de julio de 2025: el </a:t>
            </a:r>
            <a:r>
              <a:rPr b="1"/>
              <a:t>HCPF presentó una modificación en agosto de 2024</a:t>
            </a:r>
          </a:p>
        </p:txBody>
      </p:sp>
      <p:sp>
        <p:nvSpPr>
          <p:cNvPr id="373" name="Google Shape;219;p39"/>
          <p:cNvSpPr txBox="1"/>
          <p:nvPr/>
        </p:nvSpPr>
        <p:spPr>
          <a:xfrm>
            <a:off x="232324" y="164800"/>
            <a:ext cx="5641202" cy="117218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lnSpc>
                <a:spcPct val="90000"/>
              </a:lnSpc>
              <a:defRPr b="1" sz="3500">
                <a:solidFill>
                  <a:schemeClr val="accent1"/>
                </a:solidFill>
                <a:latin typeface="Trebuchet MS"/>
                <a:ea typeface="Trebuchet MS"/>
                <a:cs typeface="Trebuchet MS"/>
                <a:sym typeface="Trebuchet MS"/>
              </a:defRPr>
            </a:lvl1pPr>
          </a:lstStyle>
          <a:p>
            <a:pPr/>
            <a:r>
              <a:t>HB 24-1322 Feasibility Study Requirements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Google Shape;225;p40"/>
          <p:cNvSpPr txBox="1"/>
          <p:nvPr>
            <p:ph type="title"/>
          </p:nvPr>
        </p:nvSpPr>
        <p:spPr>
          <a:xfrm>
            <a:off x="425299" y="312424"/>
            <a:ext cx="5730902" cy="1291801"/>
          </a:xfrm>
          <a:prstGeom prst="rect">
            <a:avLst/>
          </a:prstGeom>
        </p:spPr>
        <p:txBody>
          <a:bodyPr/>
          <a:lstStyle>
            <a:lvl1pPr>
              <a:defRPr sz="3500"/>
            </a:lvl1pPr>
          </a:lstStyle>
          <a:p>
            <a:pPr/>
            <a:r>
              <a:t>Feasibility Assessment Factors</a:t>
            </a:r>
          </a:p>
        </p:txBody>
      </p:sp>
      <p:sp>
        <p:nvSpPr>
          <p:cNvPr id="378" name="Google Shape;226;p40"/>
          <p:cNvSpPr txBox="1"/>
          <p:nvPr>
            <p:ph type="body" sz="half" idx="1"/>
          </p:nvPr>
        </p:nvSpPr>
        <p:spPr>
          <a:xfrm>
            <a:off x="425299" y="1930424"/>
            <a:ext cx="5730902" cy="3847802"/>
          </a:xfrm>
          <a:prstGeom prst="rect">
            <a:avLst/>
          </a:prstGeom>
        </p:spPr>
        <p:txBody>
          <a:bodyPr/>
          <a:lstStyle/>
          <a:p>
            <a:pPr marL="342900" indent="-203200">
              <a:lnSpc>
                <a:spcPct val="115000"/>
              </a:lnSpc>
              <a:spcBef>
                <a:spcPts val="0"/>
              </a:spcBef>
              <a:buClr>
                <a:schemeClr val="accent1"/>
              </a:buClr>
              <a:buSzPts val="2400"/>
              <a:defRPr sz="2400">
                <a:solidFill>
                  <a:schemeClr val="accent1"/>
                </a:solidFill>
              </a:defRPr>
            </a:pPr>
            <a:r>
              <a:t>Meeting CMS parameters</a:t>
            </a:r>
          </a:p>
          <a:p>
            <a:pPr marL="342900" indent="-203200">
              <a:lnSpc>
                <a:spcPct val="115000"/>
              </a:lnSpc>
              <a:spcBef>
                <a:spcPts val="0"/>
              </a:spcBef>
              <a:buClr>
                <a:schemeClr val="accent1"/>
              </a:buClr>
              <a:buSzPts val="2400"/>
              <a:defRPr sz="2400">
                <a:solidFill>
                  <a:schemeClr val="accent1"/>
                </a:solidFill>
              </a:defRPr>
            </a:pPr>
            <a:r>
              <a:t>Evidence base</a:t>
            </a:r>
          </a:p>
          <a:p>
            <a:pPr marL="342900" indent="-203200">
              <a:lnSpc>
                <a:spcPct val="115000"/>
              </a:lnSpc>
              <a:spcBef>
                <a:spcPts val="0"/>
              </a:spcBef>
              <a:buClr>
                <a:schemeClr val="accent1"/>
              </a:buClr>
              <a:buSzPts val="2400"/>
              <a:defRPr sz="2400">
                <a:solidFill>
                  <a:schemeClr val="accent1"/>
                </a:solidFill>
              </a:defRPr>
            </a:pPr>
            <a:r>
              <a:t>Implementation in other states</a:t>
            </a:r>
          </a:p>
          <a:p>
            <a:pPr marL="342900" indent="-203200">
              <a:lnSpc>
                <a:spcPct val="115000"/>
              </a:lnSpc>
              <a:spcBef>
                <a:spcPts val="0"/>
              </a:spcBef>
              <a:buClr>
                <a:schemeClr val="accent1"/>
              </a:buClr>
              <a:buSzPts val="2400"/>
              <a:defRPr sz="2400">
                <a:solidFill>
                  <a:schemeClr val="accent1"/>
                </a:solidFill>
              </a:defRPr>
            </a:pPr>
            <a:r>
              <a:t>Similar services in Colorado</a:t>
            </a:r>
          </a:p>
          <a:p>
            <a:pPr marL="342900" indent="-203200">
              <a:lnSpc>
                <a:spcPct val="115000"/>
              </a:lnSpc>
              <a:spcBef>
                <a:spcPts val="0"/>
              </a:spcBef>
              <a:buClr>
                <a:schemeClr val="accent1"/>
              </a:buClr>
              <a:buSzPts val="2400"/>
              <a:defRPr sz="2400">
                <a:solidFill>
                  <a:schemeClr val="accent1"/>
                </a:solidFill>
              </a:defRPr>
            </a:pPr>
            <a:r>
              <a:t>Cost and funding</a:t>
            </a:r>
          </a:p>
          <a:p>
            <a:pPr marL="342900" indent="-203200">
              <a:lnSpc>
                <a:spcPct val="115000"/>
              </a:lnSpc>
              <a:spcBef>
                <a:spcPts val="0"/>
              </a:spcBef>
              <a:buClr>
                <a:schemeClr val="accent1"/>
              </a:buClr>
              <a:buSzPts val="2400"/>
              <a:defRPr sz="2400">
                <a:solidFill>
                  <a:schemeClr val="accent1"/>
                </a:solidFill>
              </a:defRPr>
            </a:pPr>
            <a:r>
              <a:t>Implementation in Colorado</a:t>
            </a:r>
          </a:p>
        </p:txBody>
      </p:sp>
      <p:sp>
        <p:nvSpPr>
          <p:cNvPr id="379" name="Google Shape;227;p40"/>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80" name="Google Shape;228;p40"/>
          <p:cNvSpPr txBox="1"/>
          <p:nvPr/>
        </p:nvSpPr>
        <p:spPr>
          <a:xfrm>
            <a:off x="6201925" y="454364"/>
            <a:ext cx="5639452" cy="100792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defTabSz="420623">
              <a:lnSpc>
                <a:spcPct val="90000"/>
              </a:lnSpc>
              <a:defRPr b="1" sz="3312">
                <a:solidFill>
                  <a:schemeClr val="accent1"/>
                </a:solidFill>
                <a:latin typeface="Trebuchet MS"/>
                <a:ea typeface="Trebuchet MS"/>
                <a:cs typeface="Trebuchet MS"/>
                <a:sym typeface="Trebuchet MS"/>
              </a:defRPr>
            </a:lvl1pPr>
          </a:lstStyle>
          <a:p>
            <a:pPr/>
            <a:r>
              <a:t>Factores de Evaluación de Viabilidad</a:t>
            </a:r>
          </a:p>
        </p:txBody>
      </p:sp>
      <p:sp>
        <p:nvSpPr>
          <p:cNvPr id="381" name="Google Shape;229;p40"/>
          <p:cNvSpPr txBox="1"/>
          <p:nvPr/>
        </p:nvSpPr>
        <p:spPr>
          <a:xfrm>
            <a:off x="6460024" y="1829899"/>
            <a:ext cx="5639452" cy="3847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Cumplimiento de los parámetros CMS</a:t>
            </a:r>
          </a:p>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Base de evidencias</a:t>
            </a:r>
          </a:p>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Implementación en otros estados</a:t>
            </a:r>
          </a:p>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Servicios similares en Colorado</a:t>
            </a:r>
          </a:p>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Coste y financiamiento</a:t>
            </a:r>
          </a:p>
          <a:p>
            <a:pPr marL="342900" indent="-203200">
              <a:lnSpc>
                <a:spcPct val="115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Implementación en Colorado</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5" name="Google Shape;235;p41"/>
          <p:cNvSpPr txBox="1"/>
          <p:nvPr>
            <p:ph type="title"/>
          </p:nvPr>
        </p:nvSpPr>
        <p:spPr>
          <a:xfrm>
            <a:off x="183931" y="2193925"/>
            <a:ext cx="11824200" cy="1325700"/>
          </a:xfrm>
          <a:prstGeom prst="rect">
            <a:avLst/>
          </a:prstGeom>
        </p:spPr>
        <p:txBody>
          <a:bodyPr/>
          <a:lstStyle/>
          <a:p>
            <a:pPr defTabSz="667512">
              <a:defRPr sz="4380"/>
            </a:pPr>
            <a:r>
              <a:t>Background</a:t>
            </a:r>
          </a:p>
          <a:p>
            <a:pPr defTabSz="667512">
              <a:defRPr sz="4380"/>
            </a:pPr>
            <a:r>
              <a:t>Antecedentes</a:t>
            </a:r>
          </a:p>
        </p:txBody>
      </p:sp>
      <p:sp>
        <p:nvSpPr>
          <p:cNvPr id="386" name="Google Shape;236;p41"/>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Google Shape;241;p42"/>
          <p:cNvSpPr txBox="1"/>
          <p:nvPr>
            <p:ph type="title"/>
          </p:nvPr>
        </p:nvSpPr>
        <p:spPr>
          <a:xfrm>
            <a:off x="6618775" y="457525"/>
            <a:ext cx="5538600" cy="646500"/>
          </a:xfrm>
          <a:prstGeom prst="rect">
            <a:avLst/>
          </a:prstGeom>
        </p:spPr>
        <p:txBody>
          <a:bodyPr/>
          <a:lstStyle>
            <a:lvl1pPr defTabSz="868680">
              <a:defRPr sz="3800"/>
            </a:lvl1pPr>
          </a:lstStyle>
          <a:p>
            <a:pPr/>
            <a:r>
              <a:t>Contexto nacional</a:t>
            </a:r>
          </a:p>
        </p:txBody>
      </p:sp>
      <p:sp>
        <p:nvSpPr>
          <p:cNvPr id="389" name="Google Shape;242;p42"/>
          <p:cNvSpPr txBox="1"/>
          <p:nvPr/>
        </p:nvSpPr>
        <p:spPr>
          <a:xfrm>
            <a:off x="527224" y="1604675"/>
            <a:ext cx="4796152" cy="39014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457200" indent="-317500">
              <a:lnSpc>
                <a:spcPct val="90000"/>
              </a:lnSpc>
              <a:buClr>
                <a:schemeClr val="accent1"/>
              </a:buClr>
              <a:buSzPts val="2400"/>
              <a:buFont typeface="Arial"/>
              <a:buChar char="●"/>
              <a:defRPr sz="2400">
                <a:solidFill>
                  <a:schemeClr val="accent1"/>
                </a:solidFill>
                <a:latin typeface="Trebuchet MS"/>
                <a:ea typeface="Trebuchet MS"/>
                <a:cs typeface="Trebuchet MS"/>
                <a:sym typeface="Trebuchet MS"/>
              </a:defRPr>
            </a:pPr>
            <a:r>
              <a:t>The Centers for Medicare and Medicaid (CMS) supports states in addressing HRSN</a:t>
            </a:r>
          </a:p>
          <a:p>
            <a:pPr marL="457200" indent="-317500">
              <a:lnSpc>
                <a:spcPct val="90000"/>
              </a:lnSpc>
              <a:spcBef>
                <a:spcPts val="1000"/>
              </a:spcBef>
              <a:buClr>
                <a:schemeClr val="accent1"/>
              </a:buClr>
              <a:buSzPts val="2400"/>
              <a:buFont typeface="Arial"/>
              <a:buChar char="●"/>
              <a:defRPr sz="2400" u="sng">
                <a:solidFill>
                  <a:srgbClr val="0000FF"/>
                </a:solidFill>
                <a:latin typeface="Trebuchet MS"/>
                <a:ea typeface="Trebuchet MS"/>
                <a:cs typeface="Trebuchet MS"/>
                <a:sym typeface="Trebuchet MS"/>
              </a:defRPr>
            </a:pPr>
            <a:r>
              <a:rPr>
                <a:uFill>
                  <a:solidFill>
                    <a:srgbClr val="0000FF"/>
                  </a:solidFill>
                </a:uFill>
                <a:hlinkClick r:id="rId3" invalidUrl="" action="" tgtFrame="" tooltip="" history="1" highlightClick="0" endSnd="0"/>
              </a:rPr>
              <a:t>Over 20 states</a:t>
            </a:r>
            <a:r>
              <a:rPr u="none">
                <a:solidFill>
                  <a:srgbClr val="000000"/>
                </a:solidFill>
              </a:rPr>
              <a:t> </a:t>
            </a:r>
            <a:r>
              <a:rPr u="none">
                <a:solidFill>
                  <a:schemeClr val="accent1"/>
                </a:solidFill>
              </a:rPr>
              <a:t>have pursued addressing HRSN through their state Medicaid program</a:t>
            </a:r>
            <a:endParaRPr>
              <a:solidFill>
                <a:schemeClr val="accent1"/>
              </a:solidFill>
            </a:endParaRPr>
          </a:p>
          <a:p>
            <a:pPr marL="457200" indent="-3175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Additional information can be found in this</a:t>
            </a:r>
            <a:r>
              <a:rPr>
                <a:solidFill>
                  <a:srgbClr val="000000"/>
                </a:solidFill>
              </a:rPr>
              <a:t> </a:t>
            </a:r>
            <a:r>
              <a:rPr u="sng">
                <a:solidFill>
                  <a:srgbClr val="0000FF"/>
                </a:solidFill>
                <a:uFill>
                  <a:solidFill>
                    <a:srgbClr val="0000FF"/>
                  </a:solidFill>
                </a:uFill>
                <a:hlinkClick r:id="rId4" invalidUrl="" action="" tgtFrame="" tooltip="" history="1" highlightClick="0" endSnd="0"/>
              </a:rPr>
              <a:t>December 2022 bulletin from the Centers for Medicare and Medicaid Services </a:t>
            </a:r>
          </a:p>
        </p:txBody>
      </p:sp>
      <p:sp>
        <p:nvSpPr>
          <p:cNvPr id="390" name="Google Shape;243;p42"/>
          <p:cNvSpPr txBox="1"/>
          <p:nvPr/>
        </p:nvSpPr>
        <p:spPr>
          <a:xfrm>
            <a:off x="6664500" y="1604675"/>
            <a:ext cx="4796151" cy="39014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457200" indent="-317500">
              <a:lnSpc>
                <a:spcPct val="90000"/>
              </a:lnSpc>
              <a:buClr>
                <a:schemeClr val="accent1"/>
              </a:buClr>
              <a:buSzPts val="2400"/>
              <a:buFont typeface="Arial"/>
              <a:buChar char="●"/>
              <a:defRPr sz="2400">
                <a:solidFill>
                  <a:schemeClr val="accent1"/>
                </a:solidFill>
                <a:latin typeface="Trebuchet MS"/>
                <a:ea typeface="Trebuchet MS"/>
                <a:cs typeface="Trebuchet MS"/>
                <a:sym typeface="Trebuchet MS"/>
              </a:defRPr>
            </a:pPr>
            <a:r>
              <a:t>Los Centros de Medicare y Medicaid (CMS) apoyan a los estados para abordar las HRSN</a:t>
            </a:r>
          </a:p>
          <a:p>
            <a:pPr marL="457200" indent="-317500">
              <a:lnSpc>
                <a:spcPct val="90000"/>
              </a:lnSpc>
              <a:spcBef>
                <a:spcPts val="1000"/>
              </a:spcBef>
              <a:buClr>
                <a:schemeClr val="accent1"/>
              </a:buClr>
              <a:buSzPts val="2400"/>
              <a:buFont typeface="Arial"/>
              <a:buChar char="●"/>
              <a:defRPr sz="2400" u="sng">
                <a:solidFill>
                  <a:srgbClr val="0000FF"/>
                </a:solidFill>
                <a:latin typeface="Trebuchet MS"/>
                <a:ea typeface="Trebuchet MS"/>
                <a:cs typeface="Trebuchet MS"/>
                <a:sym typeface="Trebuchet MS"/>
              </a:defRPr>
            </a:pPr>
            <a:r>
              <a:t>Más de 20 estados</a:t>
            </a:r>
            <a:r>
              <a:rPr u="none">
                <a:solidFill>
                  <a:srgbClr val="000000"/>
                </a:solidFill>
              </a:rPr>
              <a:t> </a:t>
            </a:r>
            <a:r>
              <a:rPr u="none">
                <a:solidFill>
                  <a:schemeClr val="accent1"/>
                </a:solidFill>
              </a:rPr>
              <a:t>han tratado de abordar las HRSN mediante su plan estatal de Medicaid</a:t>
            </a:r>
            <a:endParaRPr>
              <a:solidFill>
                <a:schemeClr val="accent1"/>
              </a:solidFill>
            </a:endParaRPr>
          </a:p>
          <a:p>
            <a:pPr marL="457200" indent="-3175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Se puede obtener más información en este</a:t>
            </a:r>
            <a:r>
              <a:rPr>
                <a:solidFill>
                  <a:srgbClr val="000000"/>
                </a:solidFill>
              </a:rPr>
              <a:t> </a:t>
            </a:r>
            <a:r>
              <a:rPr u="sng">
                <a:solidFill>
                  <a:srgbClr val="0000FF"/>
                </a:solidFill>
                <a:uFill>
                  <a:solidFill>
                    <a:srgbClr val="0000FF"/>
                  </a:solidFill>
                </a:uFill>
                <a:hlinkClick r:id="rId3" invalidUrl="" action="" tgtFrame="" tooltip="" history="1" highlightClick="0" endSnd="0"/>
              </a:rPr>
              <a:t>boletín de diciembre de 2022 de los Centros de Servicios de Medicare y Medicaid</a:t>
            </a:r>
            <a:r>
              <a:rPr u="sng">
                <a:solidFill>
                  <a:srgbClr val="0000FF"/>
                </a:solidFill>
                <a:uFill>
                  <a:solidFill>
                    <a:srgbClr val="0000FF"/>
                  </a:solidFill>
                </a:uFill>
                <a:hlinkClick r:id="rId3" invalidUrl="" action="" tgtFrame="" tooltip="" history="1" highlightClick="0" endSnd="0"/>
              </a:rPr>
              <a:t> </a:t>
            </a:r>
          </a:p>
        </p:txBody>
      </p:sp>
      <p:sp>
        <p:nvSpPr>
          <p:cNvPr id="391" name="Google Shape;244;p42"/>
          <p:cNvSpPr txBox="1"/>
          <p:nvPr/>
        </p:nvSpPr>
        <p:spPr>
          <a:xfrm>
            <a:off x="562650" y="411324"/>
            <a:ext cx="4725301" cy="77975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lnSpc>
                <a:spcPct val="90000"/>
              </a:lnSpc>
              <a:defRPr b="1" sz="4000">
                <a:solidFill>
                  <a:schemeClr val="accent1"/>
                </a:solidFill>
                <a:latin typeface="Trebuchet MS"/>
                <a:ea typeface="Trebuchet MS"/>
                <a:cs typeface="Trebuchet MS"/>
                <a:sym typeface="Trebuchet MS"/>
              </a:defRPr>
            </a:lvl1pPr>
          </a:lstStyle>
          <a:p>
            <a:pPr/>
            <a:r>
              <a:t>National Context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Google Shape;250;p43"/>
          <p:cNvSpPr txBox="1"/>
          <p:nvPr>
            <p:ph type="title"/>
          </p:nvPr>
        </p:nvSpPr>
        <p:spPr>
          <a:xfrm>
            <a:off x="877124" y="221850"/>
            <a:ext cx="5541602" cy="1049101"/>
          </a:xfrm>
          <a:prstGeom prst="rect">
            <a:avLst/>
          </a:prstGeom>
        </p:spPr>
        <p:txBody>
          <a:bodyPr/>
          <a:lstStyle>
            <a:lvl1pPr defTabSz="905255">
              <a:defRPr sz="3465"/>
            </a:lvl1pPr>
          </a:lstStyle>
          <a:p>
            <a:pPr/>
            <a:r>
              <a:t>Pending HRSN Amendment</a:t>
            </a:r>
          </a:p>
        </p:txBody>
      </p:sp>
      <p:sp>
        <p:nvSpPr>
          <p:cNvPr id="396" name="Google Shape;251;p43"/>
          <p:cNvSpPr txBox="1"/>
          <p:nvPr>
            <p:ph type="body" sz="half" idx="1"/>
          </p:nvPr>
        </p:nvSpPr>
        <p:spPr>
          <a:xfrm>
            <a:off x="838200" y="1561524"/>
            <a:ext cx="5257800" cy="4588502"/>
          </a:xfrm>
          <a:prstGeom prst="rect">
            <a:avLst/>
          </a:prstGeom>
        </p:spPr>
        <p:txBody>
          <a:bodyPr/>
          <a:lstStyle/>
          <a:p>
            <a:pPr marL="0" indent="0">
              <a:lnSpc>
                <a:spcPct val="90000"/>
              </a:lnSpc>
              <a:spcBef>
                <a:spcPts val="0"/>
              </a:spcBef>
              <a:buSzTx/>
              <a:buNone/>
              <a:defRPr sz="2800">
                <a:solidFill>
                  <a:schemeClr val="accent1"/>
                </a:solidFill>
              </a:defRPr>
            </a:pPr>
            <a:r>
              <a:t>HCPF submitted a HRSN amendment request to Colorado’s current Expanding the Substance Use Disorder Continuum of Care Medicaid Section 1115 Demonstration Waiver in August 2024. </a:t>
            </a:r>
          </a:p>
          <a:p>
            <a:pPr marL="0" indent="0">
              <a:lnSpc>
                <a:spcPct val="90000"/>
              </a:lnSpc>
              <a:spcBef>
                <a:spcPts val="0"/>
              </a:spcBef>
              <a:buSzTx/>
              <a:buNone/>
            </a:pPr>
            <a:endParaRPr sz="2800">
              <a:solidFill>
                <a:schemeClr val="accent1"/>
              </a:solidFill>
            </a:endParaRPr>
          </a:p>
          <a:p>
            <a:pPr marL="0" indent="0">
              <a:lnSpc>
                <a:spcPct val="90000"/>
              </a:lnSpc>
              <a:spcBef>
                <a:spcPts val="0"/>
              </a:spcBef>
              <a:buSzTx/>
              <a:buNone/>
              <a:defRPr sz="2800">
                <a:solidFill>
                  <a:schemeClr val="accent1"/>
                </a:solidFill>
              </a:defRPr>
            </a:pPr>
            <a:r>
              <a:t>This amendment, if approved, is projected to go-live July 1, 2025.</a:t>
            </a:r>
          </a:p>
        </p:txBody>
      </p:sp>
      <p:sp>
        <p:nvSpPr>
          <p:cNvPr id="397" name="Google Shape;252;p43"/>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8" name="Google Shape;253;p43"/>
          <p:cNvSpPr txBox="1"/>
          <p:nvPr/>
        </p:nvSpPr>
        <p:spPr>
          <a:xfrm>
            <a:off x="6660598" y="1339138"/>
            <a:ext cx="5166351" cy="45885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defTabSz="850391">
              <a:lnSpc>
                <a:spcPct val="90000"/>
              </a:lnSpc>
              <a:defRPr sz="2604">
                <a:solidFill>
                  <a:schemeClr val="accent1"/>
                </a:solidFill>
                <a:latin typeface="Trebuchet MS"/>
                <a:ea typeface="Trebuchet MS"/>
                <a:cs typeface="Trebuchet MS"/>
                <a:sym typeface="Trebuchet MS"/>
              </a:defRPr>
            </a:pPr>
            <a:r>
              <a:t>En Agosto de 2024, la HCPF presentó una solicitud de enmienda de la HRSN a la actual Exención de Demostración de la Sección 1115 de Medicaid para la Expansión de la Atención Continua de Trastornos por Consumo de Sustancias de Colorado. </a:t>
            </a:r>
          </a:p>
          <a:p>
            <a:pPr defTabSz="850391">
              <a:lnSpc>
                <a:spcPct val="90000"/>
              </a:lnSpc>
              <a:defRPr sz="2604">
                <a:solidFill>
                  <a:schemeClr val="accent1"/>
                </a:solidFill>
                <a:latin typeface="Trebuchet MS"/>
                <a:ea typeface="Trebuchet MS"/>
                <a:cs typeface="Trebuchet MS"/>
                <a:sym typeface="Trebuchet MS"/>
              </a:defRPr>
            </a:pPr>
          </a:p>
          <a:p>
            <a:pPr defTabSz="850391">
              <a:lnSpc>
                <a:spcPct val="90000"/>
              </a:lnSpc>
              <a:defRPr sz="2604">
                <a:solidFill>
                  <a:schemeClr val="accent1"/>
                </a:solidFill>
                <a:latin typeface="Trebuchet MS"/>
                <a:ea typeface="Trebuchet MS"/>
                <a:cs typeface="Trebuchet MS"/>
                <a:sym typeface="Trebuchet MS"/>
              </a:defRPr>
            </a:pPr>
            <a:r>
              <a:t>Si se aprueba esta enmienda, se estima que entrará en vigor el 1 de julio de 2025.</a:t>
            </a:r>
          </a:p>
        </p:txBody>
      </p:sp>
      <p:sp>
        <p:nvSpPr>
          <p:cNvPr id="399" name="Google Shape;254;p43"/>
          <p:cNvSpPr txBox="1"/>
          <p:nvPr/>
        </p:nvSpPr>
        <p:spPr>
          <a:xfrm>
            <a:off x="6640088" y="288775"/>
            <a:ext cx="5449538" cy="10491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defTabSz="896111">
              <a:lnSpc>
                <a:spcPct val="90000"/>
              </a:lnSpc>
              <a:defRPr b="1" sz="3430">
                <a:solidFill>
                  <a:schemeClr val="accent1"/>
                </a:solidFill>
                <a:latin typeface="Trebuchet MS"/>
                <a:ea typeface="Trebuchet MS"/>
                <a:cs typeface="Trebuchet MS"/>
                <a:sym typeface="Trebuchet MS"/>
              </a:defRPr>
            </a:lvl1pPr>
          </a:lstStyle>
          <a:p>
            <a:pPr/>
            <a:r>
              <a:t>Enmienda Pendiente HRSN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Google Shape;260;p44"/>
          <p:cNvSpPr txBox="1"/>
          <p:nvPr>
            <p:ph type="title"/>
          </p:nvPr>
        </p:nvSpPr>
        <p:spPr>
          <a:xfrm>
            <a:off x="838200" y="280224"/>
            <a:ext cx="5088000" cy="1049102"/>
          </a:xfrm>
          <a:prstGeom prst="rect">
            <a:avLst/>
          </a:prstGeom>
        </p:spPr>
        <p:txBody>
          <a:bodyPr/>
          <a:lstStyle>
            <a:lvl1pPr defTabSz="877823">
              <a:defRPr sz="3455"/>
            </a:lvl1pPr>
          </a:lstStyle>
          <a:p>
            <a:pPr/>
            <a:r>
              <a:t>Pending HRSN 1115 Amendment</a:t>
            </a:r>
          </a:p>
        </p:txBody>
      </p:sp>
      <p:sp>
        <p:nvSpPr>
          <p:cNvPr id="404" name="Google Shape;261;p44"/>
          <p:cNvSpPr txBox="1"/>
          <p:nvPr>
            <p:ph type="body" sz="half" idx="1"/>
          </p:nvPr>
        </p:nvSpPr>
        <p:spPr>
          <a:xfrm>
            <a:off x="211025" y="1329324"/>
            <a:ext cx="5190900" cy="4820701"/>
          </a:xfrm>
          <a:prstGeom prst="rect">
            <a:avLst/>
          </a:prstGeom>
        </p:spPr>
        <p:txBody>
          <a:bodyPr/>
          <a:lstStyle/>
          <a:p>
            <a:pPr marL="0" indent="0">
              <a:lnSpc>
                <a:spcPct val="100000"/>
              </a:lnSpc>
              <a:spcBef>
                <a:spcPts val="0"/>
              </a:spcBef>
              <a:buSzTx/>
              <a:buNone/>
              <a:defRPr b="1" sz="1900">
                <a:solidFill>
                  <a:schemeClr val="accent1"/>
                </a:solidFill>
              </a:defRPr>
            </a:pPr>
            <a:r>
              <a:t>Services</a:t>
            </a:r>
            <a:r>
              <a:rPr b="0"/>
              <a:t>:</a:t>
            </a:r>
          </a:p>
          <a:p>
            <a:pPr indent="-317500">
              <a:lnSpc>
                <a:spcPct val="100000"/>
              </a:lnSpc>
              <a:spcBef>
                <a:spcPts val="0"/>
              </a:spcBef>
              <a:buClr>
                <a:schemeClr val="accent1"/>
              </a:buClr>
              <a:buSzPts val="1900"/>
              <a:buChar char="●"/>
              <a:defRPr sz="1900">
                <a:solidFill>
                  <a:schemeClr val="accent1"/>
                </a:solidFill>
              </a:defRPr>
            </a:pPr>
            <a:r>
              <a:t>Pre-tenancy and housing transition navigation services</a:t>
            </a:r>
          </a:p>
          <a:p>
            <a:pPr indent="-317500">
              <a:lnSpc>
                <a:spcPct val="100000"/>
              </a:lnSpc>
              <a:spcBef>
                <a:spcPts val="0"/>
              </a:spcBef>
              <a:buClr>
                <a:schemeClr val="accent1"/>
              </a:buClr>
              <a:buSzPts val="1900"/>
              <a:buChar char="●"/>
              <a:defRPr sz="1900">
                <a:solidFill>
                  <a:schemeClr val="accent1"/>
                </a:solidFill>
              </a:defRPr>
            </a:pPr>
            <a:r>
              <a:t>Rent/temporary housing including utility costs</a:t>
            </a:r>
          </a:p>
          <a:p>
            <a:pPr indent="-317500">
              <a:lnSpc>
                <a:spcPct val="100000"/>
              </a:lnSpc>
              <a:spcBef>
                <a:spcPts val="0"/>
              </a:spcBef>
              <a:buClr>
                <a:schemeClr val="accent1"/>
              </a:buClr>
              <a:buSzPts val="1900"/>
              <a:buChar char="●"/>
              <a:defRPr sz="1900">
                <a:solidFill>
                  <a:schemeClr val="accent1"/>
                </a:solidFill>
              </a:defRPr>
            </a:pPr>
            <a:r>
              <a:t>Tenancy sustaining services</a:t>
            </a:r>
          </a:p>
          <a:p>
            <a:pPr indent="-317500">
              <a:lnSpc>
                <a:spcPct val="100000"/>
              </a:lnSpc>
              <a:spcBef>
                <a:spcPts val="0"/>
              </a:spcBef>
              <a:buClr>
                <a:schemeClr val="accent1"/>
              </a:buClr>
              <a:buSzPts val="1900"/>
              <a:buChar char="●"/>
              <a:defRPr sz="1900">
                <a:solidFill>
                  <a:schemeClr val="accent1"/>
                </a:solidFill>
              </a:defRPr>
            </a:pPr>
            <a:r>
              <a:t>Nutrition counseling and instruction</a:t>
            </a:r>
          </a:p>
          <a:p>
            <a:pPr indent="-317500">
              <a:lnSpc>
                <a:spcPct val="100000"/>
              </a:lnSpc>
              <a:spcBef>
                <a:spcPts val="0"/>
              </a:spcBef>
              <a:buClr>
                <a:schemeClr val="accent1"/>
              </a:buClr>
              <a:buSzPts val="1900"/>
              <a:buChar char="●"/>
              <a:defRPr sz="1900">
                <a:solidFill>
                  <a:schemeClr val="accent1"/>
                </a:solidFill>
              </a:defRPr>
            </a:pPr>
            <a:r>
              <a:t>Medically tailored, home delivered meals</a:t>
            </a:r>
          </a:p>
          <a:p>
            <a:pPr indent="-317500">
              <a:lnSpc>
                <a:spcPct val="100000"/>
              </a:lnSpc>
              <a:spcBef>
                <a:spcPts val="0"/>
              </a:spcBef>
              <a:buClr>
                <a:schemeClr val="accent1"/>
              </a:buClr>
              <a:buSzPts val="1900"/>
              <a:buChar char="●"/>
              <a:defRPr sz="1900">
                <a:solidFill>
                  <a:schemeClr val="accent1"/>
                </a:solidFill>
              </a:defRPr>
            </a:pPr>
            <a:r>
              <a:t>Home delivered meals or pantry stocking</a:t>
            </a:r>
          </a:p>
          <a:p>
            <a:pPr marL="0" indent="0">
              <a:lnSpc>
                <a:spcPct val="100000"/>
              </a:lnSpc>
              <a:buSzTx/>
              <a:buNone/>
              <a:defRPr b="1" sz="1900">
                <a:solidFill>
                  <a:schemeClr val="accent1"/>
                </a:solidFill>
              </a:defRPr>
            </a:pPr>
            <a:r>
              <a:t>Populations include individuals eligible for:</a:t>
            </a:r>
          </a:p>
          <a:p>
            <a:pPr indent="-317500">
              <a:lnSpc>
                <a:spcPct val="100000"/>
              </a:lnSpc>
              <a:spcBef>
                <a:spcPts val="0"/>
              </a:spcBef>
              <a:buClr>
                <a:schemeClr val="accent1"/>
              </a:buClr>
              <a:buSzPts val="1900"/>
              <a:buChar char="●"/>
              <a:defRPr sz="1900">
                <a:solidFill>
                  <a:schemeClr val="accent1"/>
                </a:solidFill>
              </a:defRPr>
            </a:pPr>
            <a:r>
              <a:t>Permanent supportive housing vouchers</a:t>
            </a:r>
            <a:endParaRPr b="1"/>
          </a:p>
          <a:p>
            <a:pPr indent="-317500">
              <a:lnSpc>
                <a:spcPct val="100000"/>
              </a:lnSpc>
              <a:spcBef>
                <a:spcPts val="0"/>
              </a:spcBef>
              <a:buClr>
                <a:schemeClr val="accent1"/>
              </a:buClr>
              <a:buSzPts val="1900"/>
              <a:buChar char="●"/>
              <a:defRPr sz="1900">
                <a:solidFill>
                  <a:schemeClr val="accent1"/>
                </a:solidFill>
              </a:defRPr>
            </a:pPr>
            <a:r>
              <a:t>Colorado Fostering Success vouchers</a:t>
            </a:r>
            <a:endParaRPr b="1"/>
          </a:p>
          <a:p>
            <a:pPr indent="-317500">
              <a:lnSpc>
                <a:spcPct val="100000"/>
              </a:lnSpc>
              <a:spcBef>
                <a:spcPts val="0"/>
              </a:spcBef>
              <a:buClr>
                <a:schemeClr val="accent1"/>
              </a:buClr>
              <a:buSzPts val="1900"/>
              <a:buChar char="●"/>
              <a:defRPr sz="1900">
                <a:solidFill>
                  <a:schemeClr val="accent1"/>
                </a:solidFill>
              </a:defRPr>
            </a:pPr>
            <a:r>
              <a:t>Community Access Team vouchers</a:t>
            </a:r>
          </a:p>
        </p:txBody>
      </p:sp>
      <p:sp>
        <p:nvSpPr>
          <p:cNvPr id="405" name="Google Shape;262;p44"/>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6" name="Google Shape;263;p44"/>
          <p:cNvSpPr txBox="1"/>
          <p:nvPr/>
        </p:nvSpPr>
        <p:spPr>
          <a:xfrm>
            <a:off x="6281233" y="1134749"/>
            <a:ext cx="5166351" cy="492959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buClr>
                <a:srgbClr val="000000"/>
              </a:buClr>
              <a:buFont typeface="Trebuchet MS"/>
              <a:defRPr b="1" sz="1900">
                <a:solidFill>
                  <a:schemeClr val="accent1"/>
                </a:solidFill>
                <a:latin typeface="Trebuchet MS"/>
                <a:ea typeface="Trebuchet MS"/>
                <a:cs typeface="Trebuchet MS"/>
                <a:sym typeface="Trebuchet MS"/>
              </a:defRPr>
            </a:pPr>
            <a:r>
              <a:t>Servicios</a:t>
            </a:r>
            <a:r>
              <a:rPr b="0"/>
              <a:t>:</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Servicios de orientación previo al alquiler y de transición a la vivienda</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Alquiler/alojamiento temporal, incluyendo los costos de servicios públicos</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Servicios de mantenimiento de la vivienda</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Asesoramiento e instrucción nutricional</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Comidas a domicilio diseñadas médicamente</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Comidas a domicilio o suministro de despensa</a:t>
            </a:r>
          </a:p>
          <a:p>
            <a:pPr>
              <a:spcBef>
                <a:spcPts val="1000"/>
              </a:spcBef>
              <a:buClr>
                <a:srgbClr val="000000"/>
              </a:buClr>
              <a:buFont typeface="Trebuchet MS"/>
              <a:defRPr b="1" sz="1900">
                <a:solidFill>
                  <a:schemeClr val="accent1"/>
                </a:solidFill>
                <a:latin typeface="Trebuchet MS"/>
                <a:ea typeface="Trebuchet MS"/>
                <a:cs typeface="Trebuchet MS"/>
                <a:sym typeface="Trebuchet MS"/>
              </a:defRPr>
            </a:pPr>
            <a:r>
              <a:t>Las poblaciones incluyen a personas con derecho a:</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Bonos de vivienda de apoyo permanente</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Bonos de fomento del éxito en Colorado</a:t>
            </a:r>
          </a:p>
          <a:p>
            <a:pPr marL="457200" indent="-317500">
              <a:buClr>
                <a:schemeClr val="accent1"/>
              </a:buClr>
              <a:buSzPts val="1900"/>
              <a:buFont typeface="Trebuchet MS"/>
              <a:buChar char="●"/>
              <a:defRPr sz="1900">
                <a:solidFill>
                  <a:schemeClr val="accent1"/>
                </a:solidFill>
                <a:latin typeface="Trebuchet MS"/>
                <a:ea typeface="Trebuchet MS"/>
                <a:cs typeface="Trebuchet MS"/>
                <a:sym typeface="Trebuchet MS"/>
              </a:defRPr>
            </a:pPr>
            <a:r>
              <a:t>Bonos del equipo de acceso comunitario</a:t>
            </a:r>
          </a:p>
        </p:txBody>
      </p:sp>
      <p:sp>
        <p:nvSpPr>
          <p:cNvPr id="407" name="Google Shape;264;p44"/>
          <p:cNvSpPr txBox="1"/>
          <p:nvPr/>
        </p:nvSpPr>
        <p:spPr>
          <a:xfrm>
            <a:off x="6257067" y="157959"/>
            <a:ext cx="5450151" cy="10491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defTabSz="896111">
              <a:lnSpc>
                <a:spcPct val="90000"/>
              </a:lnSpc>
              <a:defRPr b="1" sz="3430">
                <a:solidFill>
                  <a:schemeClr val="accent1"/>
                </a:solidFill>
                <a:latin typeface="Trebuchet MS"/>
                <a:ea typeface="Trebuchet MS"/>
                <a:cs typeface="Trebuchet MS"/>
                <a:sym typeface="Trebuchet MS"/>
              </a:defRPr>
            </a:lvl1pPr>
          </a:lstStyle>
          <a:p>
            <a:pPr/>
            <a:r>
              <a:t>Enmienda Pendiente HRSN 1115</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Google Shape;270;p45"/>
          <p:cNvSpPr txBox="1"/>
          <p:nvPr>
            <p:ph type="title"/>
          </p:nvPr>
        </p:nvSpPr>
        <p:spPr>
          <a:xfrm>
            <a:off x="183931" y="2193925"/>
            <a:ext cx="11824200" cy="1325700"/>
          </a:xfrm>
          <a:prstGeom prst="rect">
            <a:avLst/>
          </a:prstGeom>
        </p:spPr>
        <p:txBody>
          <a:bodyPr/>
          <a:lstStyle/>
          <a:p>
            <a:pPr defTabSz="667512">
              <a:defRPr sz="4380"/>
            </a:pPr>
            <a:r>
              <a:t>Housing Analysis</a:t>
            </a:r>
          </a:p>
          <a:p>
            <a:pPr defTabSz="667512">
              <a:defRPr sz="4380"/>
            </a:pPr>
            <a:r>
              <a:t>Análisis de Vivienda</a:t>
            </a:r>
          </a:p>
        </p:txBody>
      </p:sp>
      <p:sp>
        <p:nvSpPr>
          <p:cNvPr id="412" name="Google Shape;271;p45"/>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4" name="Google Shape;277;p46"/>
          <p:cNvSpPr txBox="1"/>
          <p:nvPr>
            <p:ph type="title"/>
          </p:nvPr>
        </p:nvSpPr>
        <p:spPr>
          <a:xfrm>
            <a:off x="838200" y="437975"/>
            <a:ext cx="5091301" cy="960001"/>
          </a:xfrm>
          <a:prstGeom prst="rect">
            <a:avLst/>
          </a:prstGeom>
        </p:spPr>
        <p:txBody>
          <a:bodyPr/>
          <a:lstStyle>
            <a:lvl1pPr defTabSz="722376">
              <a:defRPr sz="3160"/>
            </a:lvl1pPr>
          </a:lstStyle>
          <a:p>
            <a:pPr/>
            <a:r>
              <a:t>Housing Literature Review</a:t>
            </a:r>
          </a:p>
        </p:txBody>
      </p:sp>
      <p:sp>
        <p:nvSpPr>
          <p:cNvPr id="415" name="Google Shape;278;p46"/>
          <p:cNvSpPr txBox="1"/>
          <p:nvPr>
            <p:ph type="body" sz="half" idx="1"/>
          </p:nvPr>
        </p:nvSpPr>
        <p:spPr>
          <a:xfrm>
            <a:off x="838199" y="1619474"/>
            <a:ext cx="5311202" cy="4438501"/>
          </a:xfrm>
          <a:prstGeom prst="rect">
            <a:avLst/>
          </a:prstGeom>
        </p:spPr>
        <p:txBody>
          <a:bodyPr/>
          <a:lstStyle/>
          <a:p>
            <a:pPr indent="-317500">
              <a:lnSpc>
                <a:spcPct val="90000"/>
              </a:lnSpc>
              <a:spcBef>
                <a:spcPts val="0"/>
              </a:spcBef>
              <a:buClr>
                <a:schemeClr val="accent1"/>
              </a:buClr>
              <a:buSzPts val="3000"/>
              <a:buChar char="●"/>
              <a:defRPr sz="3000">
                <a:solidFill>
                  <a:schemeClr val="accent1"/>
                </a:solidFill>
              </a:defRPr>
            </a:pPr>
            <a:r>
              <a:t>The housing services under consideration are generally supported by the peer-reviewed literature. </a:t>
            </a:r>
          </a:p>
          <a:p>
            <a:pPr indent="-317500">
              <a:lnSpc>
                <a:spcPct val="90000"/>
              </a:lnSpc>
              <a:spcBef>
                <a:spcPts val="0"/>
              </a:spcBef>
              <a:buClr>
                <a:schemeClr val="accent1"/>
              </a:buClr>
              <a:buSzPts val="3000"/>
              <a:buChar char="●"/>
              <a:defRPr sz="3000">
                <a:solidFill>
                  <a:schemeClr val="accent1"/>
                </a:solidFill>
              </a:defRPr>
            </a:pPr>
            <a:r>
              <a:t>Permanent supportive housing demonstrates a positive and substantial impact on housing stability and health care utilization.</a:t>
            </a:r>
          </a:p>
        </p:txBody>
      </p:sp>
      <p:sp>
        <p:nvSpPr>
          <p:cNvPr id="416" name="Google Shape;279;p46"/>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7" name="Google Shape;280;p46"/>
          <p:cNvSpPr txBox="1"/>
          <p:nvPr/>
        </p:nvSpPr>
        <p:spPr>
          <a:xfrm>
            <a:off x="6651849" y="437975"/>
            <a:ext cx="4999852" cy="960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defTabSz="713231">
              <a:lnSpc>
                <a:spcPct val="90000"/>
              </a:lnSpc>
              <a:defRPr b="1" sz="3120">
                <a:solidFill>
                  <a:schemeClr val="accent1"/>
                </a:solidFill>
                <a:latin typeface="Trebuchet MS"/>
                <a:ea typeface="Trebuchet MS"/>
                <a:cs typeface="Trebuchet MS"/>
                <a:sym typeface="Trebuchet MS"/>
              </a:defRPr>
            </a:lvl1pPr>
          </a:lstStyle>
          <a:p>
            <a:pPr/>
            <a:r>
              <a:t>Revisión Bibliográfica sobre la Vivienda</a:t>
            </a:r>
          </a:p>
        </p:txBody>
      </p:sp>
      <p:sp>
        <p:nvSpPr>
          <p:cNvPr id="418" name="Google Shape;281;p46"/>
          <p:cNvSpPr txBox="1"/>
          <p:nvPr/>
        </p:nvSpPr>
        <p:spPr>
          <a:xfrm>
            <a:off x="6651849" y="1619474"/>
            <a:ext cx="5219752" cy="44385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marL="443484" indent="-307975" defTabSz="886968">
              <a:lnSpc>
                <a:spcPct val="90000"/>
              </a:lnSpc>
              <a:buClr>
                <a:schemeClr val="accent1"/>
              </a:buClr>
              <a:buSzPts val="2900"/>
              <a:buFont typeface="Trebuchet MS"/>
              <a:buChar char="●"/>
              <a:defRPr sz="2910">
                <a:solidFill>
                  <a:schemeClr val="accent1"/>
                </a:solidFill>
                <a:latin typeface="Trebuchet MS"/>
                <a:ea typeface="Trebuchet MS"/>
                <a:cs typeface="Trebuchet MS"/>
                <a:sym typeface="Trebuchet MS"/>
              </a:defRPr>
            </a:pPr>
            <a:r>
              <a:t>En general, los servicios de alojamiento considerados cuentan con el respaldo de la bibliografía revisada por expertos. </a:t>
            </a:r>
          </a:p>
          <a:p>
            <a:pPr marL="443484" indent="-307975" defTabSz="886968">
              <a:lnSpc>
                <a:spcPct val="90000"/>
              </a:lnSpc>
              <a:buClr>
                <a:schemeClr val="accent1"/>
              </a:buClr>
              <a:buSzPts val="2900"/>
              <a:buFont typeface="Trebuchet MS"/>
              <a:buChar char="●"/>
              <a:defRPr sz="2910">
                <a:solidFill>
                  <a:schemeClr val="accent1"/>
                </a:solidFill>
                <a:latin typeface="Trebuchet MS"/>
                <a:ea typeface="Trebuchet MS"/>
                <a:cs typeface="Trebuchet MS"/>
                <a:sym typeface="Trebuchet MS"/>
              </a:defRPr>
            </a:pPr>
            <a:r>
              <a:t>La vivienda de apoyo permanente demuestra un impacto positivo y sustancial en la estabilidad de vivienda y la utilización de la atención médica.</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Google Shape;287;p47"/>
          <p:cNvSpPr txBox="1"/>
          <p:nvPr>
            <p:ph type="title"/>
          </p:nvPr>
        </p:nvSpPr>
        <p:spPr>
          <a:xfrm>
            <a:off x="838200" y="231350"/>
            <a:ext cx="5091301" cy="1203600"/>
          </a:xfrm>
          <a:prstGeom prst="rect">
            <a:avLst/>
          </a:prstGeom>
        </p:spPr>
        <p:txBody>
          <a:bodyPr/>
          <a:lstStyle>
            <a:lvl1pPr defTabSz="905255">
              <a:defRPr sz="3959"/>
            </a:lvl1pPr>
          </a:lstStyle>
          <a:p>
            <a:pPr/>
            <a:r>
              <a:t>Housing Study Requirements</a:t>
            </a:r>
          </a:p>
        </p:txBody>
      </p:sp>
      <p:sp>
        <p:nvSpPr>
          <p:cNvPr id="423" name="Google Shape;288;p47"/>
          <p:cNvSpPr txBox="1"/>
          <p:nvPr>
            <p:ph type="body" sz="half" idx="1"/>
          </p:nvPr>
        </p:nvSpPr>
        <p:spPr>
          <a:xfrm>
            <a:off x="838200" y="1667024"/>
            <a:ext cx="5257800" cy="4376700"/>
          </a:xfrm>
          <a:prstGeom prst="rect">
            <a:avLst/>
          </a:prstGeom>
        </p:spPr>
        <p:txBody>
          <a:bodyPr/>
          <a:lstStyle/>
          <a:p>
            <a:pPr marL="0" indent="0">
              <a:lnSpc>
                <a:spcPct val="100000"/>
              </a:lnSpc>
              <a:buSzTx/>
              <a:buNone/>
              <a:defRPr b="1" sz="2100">
                <a:solidFill>
                  <a:schemeClr val="accent1"/>
                </a:solidFill>
              </a:defRPr>
            </a:pPr>
            <a:r>
              <a:t>Housing Services</a:t>
            </a:r>
          </a:p>
          <a:p>
            <a:pPr marL="342900" indent="-279400">
              <a:lnSpc>
                <a:spcPct val="100000"/>
              </a:lnSpc>
              <a:spcBef>
                <a:spcPts val="0"/>
              </a:spcBef>
              <a:buClr>
                <a:schemeClr val="accent1"/>
              </a:buClr>
              <a:buSzPts val="2100"/>
              <a:buChar char="●"/>
              <a:defRPr sz="2100">
                <a:solidFill>
                  <a:schemeClr val="accent1"/>
                </a:solidFill>
              </a:defRPr>
            </a:pPr>
            <a:r>
              <a:t>Rental and utility assistance</a:t>
            </a:r>
          </a:p>
          <a:p>
            <a:pPr marL="342900" indent="-279400">
              <a:lnSpc>
                <a:spcPct val="100000"/>
              </a:lnSpc>
              <a:spcBef>
                <a:spcPts val="0"/>
              </a:spcBef>
              <a:buClr>
                <a:schemeClr val="accent1"/>
              </a:buClr>
              <a:buSzPts val="2100"/>
              <a:buChar char="●"/>
              <a:defRPr sz="2100">
                <a:solidFill>
                  <a:schemeClr val="accent1"/>
                </a:solidFill>
              </a:defRPr>
            </a:pPr>
            <a:r>
              <a:t>Pre-tenancy and tenancy-sustaining services</a:t>
            </a:r>
          </a:p>
          <a:p>
            <a:pPr marL="342900" indent="-279400">
              <a:lnSpc>
                <a:spcPct val="100000"/>
              </a:lnSpc>
              <a:spcBef>
                <a:spcPts val="0"/>
              </a:spcBef>
              <a:buClr>
                <a:schemeClr val="accent1"/>
              </a:buClr>
              <a:buSzPts val="2100"/>
              <a:buChar char="●"/>
              <a:defRPr sz="2100">
                <a:solidFill>
                  <a:schemeClr val="accent1"/>
                </a:solidFill>
              </a:defRPr>
            </a:pPr>
            <a:r>
              <a:t>Housing transition navigations services</a:t>
            </a:r>
          </a:p>
          <a:p>
            <a:pPr marL="342900" indent="-279400">
              <a:lnSpc>
                <a:spcPct val="100000"/>
              </a:lnSpc>
              <a:spcBef>
                <a:spcPts val="0"/>
              </a:spcBef>
              <a:buClr>
                <a:schemeClr val="accent1"/>
              </a:buClr>
              <a:buSzPts val="2100"/>
              <a:buChar char="●"/>
              <a:defRPr sz="2100">
                <a:solidFill>
                  <a:schemeClr val="accent1"/>
                </a:solidFill>
              </a:defRPr>
            </a:pPr>
            <a:r>
              <a:t>One-time housing transition and moving costs</a:t>
            </a:r>
          </a:p>
          <a:p>
            <a:pPr marL="0" indent="0">
              <a:lnSpc>
                <a:spcPct val="100000"/>
              </a:lnSpc>
              <a:buSzTx/>
              <a:buNone/>
              <a:defRPr b="1" sz="2100">
                <a:solidFill>
                  <a:schemeClr val="accent1"/>
                </a:solidFill>
              </a:defRPr>
            </a:pPr>
            <a:r>
              <a:t>Housing Eligibility</a:t>
            </a:r>
          </a:p>
          <a:p>
            <a:pPr marL="342900" indent="-279400">
              <a:lnSpc>
                <a:spcPct val="100000"/>
              </a:lnSpc>
              <a:spcBef>
                <a:spcPts val="0"/>
              </a:spcBef>
              <a:buClr>
                <a:schemeClr val="accent1"/>
              </a:buClr>
              <a:buSzPts val="2100"/>
              <a:buChar char="●"/>
              <a:defRPr sz="2100">
                <a:solidFill>
                  <a:schemeClr val="accent1"/>
                </a:solidFill>
              </a:defRPr>
            </a:pPr>
            <a:r>
              <a:t>Individuals experiencing homelessness or at-risk of homelessness</a:t>
            </a:r>
          </a:p>
          <a:p>
            <a:pPr marL="342900" indent="-279400">
              <a:lnSpc>
                <a:spcPct val="100000"/>
              </a:lnSpc>
              <a:spcBef>
                <a:spcPts val="0"/>
              </a:spcBef>
              <a:buClr>
                <a:schemeClr val="accent1"/>
              </a:buClr>
              <a:buSzPts val="2100"/>
              <a:buChar char="●"/>
              <a:defRPr sz="2100">
                <a:solidFill>
                  <a:schemeClr val="accent1"/>
                </a:solidFill>
              </a:defRPr>
            </a:pPr>
            <a:r>
              <a:t>Individuals in transitional housing or micro-communities</a:t>
            </a:r>
          </a:p>
        </p:txBody>
      </p:sp>
      <p:sp>
        <p:nvSpPr>
          <p:cNvPr id="424" name="Google Shape;289;p47"/>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5" name="Google Shape;291;p47"/>
          <p:cNvSpPr txBox="1"/>
          <p:nvPr/>
        </p:nvSpPr>
        <p:spPr>
          <a:xfrm>
            <a:off x="6651849" y="1605224"/>
            <a:ext cx="5219752" cy="44385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spcBef>
                <a:spcPts val="1000"/>
              </a:spcBef>
              <a:buClr>
                <a:srgbClr val="000000"/>
              </a:buClr>
              <a:buFont typeface="Trebuchet MS"/>
              <a:defRPr b="1" sz="2100">
                <a:solidFill>
                  <a:schemeClr val="accent1"/>
                </a:solidFill>
                <a:latin typeface="Trebuchet MS"/>
                <a:ea typeface="Trebuchet MS"/>
                <a:cs typeface="Trebuchet MS"/>
                <a:sym typeface="Trebuchet MS"/>
              </a:defRPr>
            </a:pPr>
            <a:r>
              <a:t>Servicios de Vivienda</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Asistencia para el alquiler y los servicios públicos</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Servicios previos y de mantenimiento del alquiler</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Servicios de orientación para la transición a la vivienda</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Gastos únicos de transición y mudanza</a:t>
            </a:r>
          </a:p>
          <a:p>
            <a:pPr>
              <a:spcBef>
                <a:spcPts val="1000"/>
              </a:spcBef>
              <a:buClr>
                <a:srgbClr val="000000"/>
              </a:buClr>
              <a:buFont typeface="Trebuchet MS"/>
              <a:defRPr b="1" sz="2100">
                <a:solidFill>
                  <a:schemeClr val="accent1"/>
                </a:solidFill>
                <a:latin typeface="Trebuchet MS"/>
                <a:ea typeface="Trebuchet MS"/>
                <a:cs typeface="Trebuchet MS"/>
                <a:sym typeface="Trebuchet MS"/>
              </a:defRPr>
            </a:pPr>
            <a:r>
              <a:t>Elegibilidad para la Vivienda</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Personas sin hogar o en riesgo de quedarse sin hogar</a:t>
            </a:r>
          </a:p>
          <a:p>
            <a:pPr marL="342900" indent="-279400">
              <a:buClr>
                <a:schemeClr val="accent1"/>
              </a:buClr>
              <a:buSzPts val="2100"/>
              <a:buFont typeface="Trebuchet MS"/>
              <a:buChar char="●"/>
              <a:defRPr sz="2100">
                <a:solidFill>
                  <a:schemeClr val="accent1"/>
                </a:solidFill>
                <a:latin typeface="Trebuchet MS"/>
                <a:ea typeface="Trebuchet MS"/>
                <a:cs typeface="Trebuchet MS"/>
                <a:sym typeface="Trebuchet MS"/>
              </a:defRPr>
            </a:pPr>
            <a:r>
              <a:t>Personas en viviendas de transición o microcomunidades</a:t>
            </a:r>
          </a:p>
        </p:txBody>
      </p:sp>
      <p:sp>
        <p:nvSpPr>
          <p:cNvPr id="426" name="Google Shape;287;p47"/>
          <p:cNvSpPr txBox="1"/>
          <p:nvPr/>
        </p:nvSpPr>
        <p:spPr>
          <a:xfrm>
            <a:off x="6380959" y="231350"/>
            <a:ext cx="5091301" cy="12036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defTabSz="896111">
              <a:lnSpc>
                <a:spcPct val="90000"/>
              </a:lnSpc>
              <a:defRPr b="1" sz="3920">
                <a:solidFill>
                  <a:schemeClr val="accent1"/>
                </a:solidFill>
                <a:latin typeface="Trebuchet MS"/>
                <a:ea typeface="Trebuchet MS"/>
                <a:cs typeface="Trebuchet MS"/>
                <a:sym typeface="Trebuchet MS"/>
              </a:defRPr>
            </a:lvl1pPr>
          </a:lstStyle>
          <a:p>
            <a:pPr/>
            <a:r>
              <a:t>Estudio de Requisitos de vivienda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Google Shape;131;p30"/>
          <p:cNvSpPr txBox="1"/>
          <p:nvPr>
            <p:ph type="sldNum" sz="quarter" idx="2"/>
          </p:nvPr>
        </p:nvSpPr>
        <p:spPr>
          <a:xfrm>
            <a:off x="11701289" y="6486660"/>
            <a:ext cx="156872" cy="24205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02" name="Google Shape;132;p30"/>
          <p:cNvSpPr txBox="1"/>
          <p:nvPr>
            <p:ph type="title"/>
          </p:nvPr>
        </p:nvSpPr>
        <p:spPr>
          <a:xfrm>
            <a:off x="5905825" y="237424"/>
            <a:ext cx="6084601" cy="816600"/>
          </a:xfrm>
          <a:prstGeom prst="rect">
            <a:avLst/>
          </a:prstGeom>
        </p:spPr>
        <p:txBody>
          <a:bodyPr/>
          <a:lstStyle>
            <a:lvl1pPr algn="l">
              <a:defRPr b="1" sz="3500">
                <a:solidFill>
                  <a:schemeClr val="accent1"/>
                </a:solidFill>
                <a:latin typeface="Trebuchet MS"/>
                <a:ea typeface="Trebuchet MS"/>
                <a:cs typeface="Trebuchet MS"/>
                <a:sym typeface="Trebuchet MS"/>
              </a:defRPr>
            </a:lvl1pPr>
          </a:lstStyle>
          <a:p>
            <a:pPr/>
            <a:r>
              <a:t>Logística del seminario web</a:t>
            </a:r>
          </a:p>
        </p:txBody>
      </p:sp>
      <p:sp>
        <p:nvSpPr>
          <p:cNvPr id="303" name="Google Shape;133;p30"/>
          <p:cNvSpPr txBox="1"/>
          <p:nvPr/>
        </p:nvSpPr>
        <p:spPr>
          <a:xfrm>
            <a:off x="349950" y="1143000"/>
            <a:ext cx="5443800" cy="4932015"/>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We are recording: avoid sharing protected health information</a:t>
            </a:r>
          </a:p>
          <a:p>
            <a:pPr marL="457200" indent="-355600">
              <a:lnSpc>
                <a:spcPct val="115000"/>
              </a:lnSpc>
              <a:spcBef>
                <a:spcPts val="1000"/>
              </a:spcBef>
              <a:buClr>
                <a:schemeClr val="accent1"/>
              </a:buClr>
              <a:buSzPts val="2000"/>
              <a:buFont typeface="Trebuchet MS"/>
              <a:buChar char="●"/>
              <a:defRPr sz="2000">
                <a:solidFill>
                  <a:schemeClr val="accent1"/>
                </a:solidFill>
                <a:latin typeface="Trebuchet MS"/>
                <a:ea typeface="Trebuchet MS"/>
                <a:cs typeface="Trebuchet MS"/>
                <a:sym typeface="Trebuchet MS"/>
              </a:defRPr>
            </a:pPr>
            <a:r>
              <a:t>Accessibility: Spanish language interpretation is available through the toolbar at the bottom of your screen</a:t>
            </a:r>
            <a:endParaRPr i="1"/>
          </a:p>
          <a:p>
            <a:pPr>
              <a:lnSpc>
                <a:spcPct val="115000"/>
              </a:lnSpc>
              <a:spcBef>
                <a:spcPts val="1000"/>
              </a:spcBef>
            </a:pPr>
            <a:endParaRPr i="1" sz="2000">
              <a:solidFill>
                <a:schemeClr val="accent1"/>
              </a:solidFill>
              <a:latin typeface="Trebuchet MS"/>
              <a:ea typeface="Trebuchet MS"/>
              <a:cs typeface="Trebuchet MS"/>
              <a:sym typeface="Trebuchet MS"/>
            </a:endParaRPr>
          </a:p>
          <a:p>
            <a:pPr>
              <a:lnSpc>
                <a:spcPct val="115000"/>
              </a:lnSpc>
              <a:spcBef>
                <a:spcPts val="1000"/>
              </a:spcBef>
            </a:pPr>
            <a:endParaRPr i="1" sz="2000">
              <a:solidFill>
                <a:schemeClr val="accent1"/>
              </a:solidFill>
              <a:latin typeface="Trebuchet MS"/>
              <a:ea typeface="Trebuchet MS"/>
              <a:cs typeface="Trebuchet MS"/>
              <a:sym typeface="Trebuchet MS"/>
            </a:endParaRPr>
          </a:p>
          <a:p>
            <a:pPr marL="457200" indent="-355600">
              <a:lnSpc>
                <a:spcPct val="115000"/>
              </a:lnSpc>
              <a:spcBef>
                <a:spcPts val="1000"/>
              </a:spcBef>
              <a:buClr>
                <a:schemeClr val="accent1"/>
              </a:buClr>
              <a:buSzPts val="2000"/>
              <a:buFont typeface="Trebuchet MS"/>
              <a:buChar char="●"/>
              <a:defRPr sz="2000">
                <a:solidFill>
                  <a:schemeClr val="accent1"/>
                </a:solidFill>
                <a:latin typeface="Trebuchet MS"/>
                <a:ea typeface="Trebuchet MS"/>
                <a:cs typeface="Trebuchet MS"/>
                <a:sym typeface="Trebuchet MS"/>
              </a:defRPr>
            </a:pPr>
            <a:r>
              <a:t>Attendees will be muted during the presentation</a:t>
            </a:r>
          </a:p>
          <a:p>
            <a:pPr marL="457200" indent="-355600">
              <a:lnSpc>
                <a:spcPct val="115000"/>
              </a:lnSpc>
              <a:spcBef>
                <a:spcPts val="1000"/>
              </a:spcBef>
              <a:buClr>
                <a:schemeClr val="accent1"/>
              </a:buClr>
              <a:buSzPts val="2000"/>
              <a:buFont typeface="Trebuchet MS"/>
              <a:buChar char="●"/>
              <a:defRPr sz="2000">
                <a:solidFill>
                  <a:schemeClr val="accent1"/>
                </a:solidFill>
                <a:latin typeface="Trebuchet MS"/>
                <a:ea typeface="Trebuchet MS"/>
                <a:cs typeface="Trebuchet MS"/>
                <a:sym typeface="Trebuchet MS"/>
              </a:defRPr>
            </a:pPr>
            <a:r>
              <a:t>Use Q and A function to ask questions</a:t>
            </a:r>
          </a:p>
          <a:p>
            <a:pPr marL="457200" indent="-355600">
              <a:lnSpc>
                <a:spcPct val="115000"/>
              </a:lnSpc>
              <a:spcBef>
                <a:spcPts val="1000"/>
              </a:spcBef>
              <a:buClr>
                <a:schemeClr val="accent1"/>
              </a:buClr>
              <a:buSzPts val="2000"/>
              <a:buFont typeface="Trebuchet MS"/>
              <a:buChar char="●"/>
              <a:defRPr sz="2000">
                <a:solidFill>
                  <a:schemeClr val="accent1"/>
                </a:solidFill>
                <a:latin typeface="Trebuchet MS"/>
                <a:ea typeface="Trebuchet MS"/>
                <a:cs typeface="Trebuchet MS"/>
                <a:sym typeface="Trebuchet MS"/>
              </a:defRPr>
            </a:pPr>
            <a:r>
              <a:t>Materials will be distributed after the meeting</a:t>
            </a:r>
          </a:p>
        </p:txBody>
      </p:sp>
      <p:grpSp>
        <p:nvGrpSpPr>
          <p:cNvPr id="312" name="Google Shape;134;p30"/>
          <p:cNvGrpSpPr/>
          <p:nvPr/>
        </p:nvGrpSpPr>
        <p:grpSpPr>
          <a:xfrm>
            <a:off x="1264094" y="3133550"/>
            <a:ext cx="3991232" cy="975776"/>
            <a:chOff x="0" y="0"/>
            <a:chExt cx="3991231" cy="975775"/>
          </a:xfrm>
        </p:grpSpPr>
        <p:pic>
          <p:nvPicPr>
            <p:cNvPr id="304" name="Google Shape;135;p30" descr="Google Shape;135;p30"/>
            <p:cNvPicPr>
              <a:picLocks noChangeAspect="1"/>
            </p:cNvPicPr>
            <p:nvPr/>
          </p:nvPicPr>
          <p:blipFill>
            <a:blip r:embed="rId4">
              <a:extLst/>
            </a:blip>
            <a:srcRect l="0" t="0" r="1806" b="0"/>
            <a:stretch>
              <a:fillRect/>
            </a:stretch>
          </p:blipFill>
          <p:spPr>
            <a:xfrm>
              <a:off x="125356" y="496525"/>
              <a:ext cx="3490151" cy="479251"/>
            </a:xfrm>
            <a:prstGeom prst="rect">
              <a:avLst/>
            </a:prstGeom>
            <a:ln w="12700" cap="flat">
              <a:noFill/>
              <a:miter lim="400000"/>
            </a:ln>
            <a:effectLst/>
          </p:spPr>
        </p:pic>
        <p:sp>
          <p:nvSpPr>
            <p:cNvPr id="305" name="Google Shape;136;p30"/>
            <p:cNvSpPr txBox="1"/>
            <p:nvPr/>
          </p:nvSpPr>
          <p:spPr>
            <a:xfrm>
              <a:off x="0" y="10"/>
              <a:ext cx="1059301" cy="4876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t">
              <a:spAutoFit/>
            </a:bodyPr>
            <a:lstStyle>
              <a:lvl1pPr algn="ctr">
                <a:defRPr sz="1100">
                  <a:latin typeface="Trebuchet MS"/>
                  <a:ea typeface="Trebuchet MS"/>
                  <a:cs typeface="Trebuchet MS"/>
                  <a:sym typeface="Trebuchet MS"/>
                </a:defRPr>
              </a:lvl1pPr>
            </a:lstStyle>
            <a:p>
              <a:pPr/>
              <a:r>
                <a:t>Enable captions</a:t>
              </a:r>
            </a:p>
          </p:txBody>
        </p:sp>
        <p:sp>
          <p:nvSpPr>
            <p:cNvPr id="306" name="Google Shape;137;p30"/>
            <p:cNvSpPr txBox="1"/>
            <p:nvPr/>
          </p:nvSpPr>
          <p:spPr>
            <a:xfrm>
              <a:off x="832133" y="10"/>
              <a:ext cx="1347001" cy="4876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t">
              <a:spAutoFit/>
            </a:bodyPr>
            <a:lstStyle>
              <a:lvl1pPr algn="ctr">
                <a:defRPr sz="1100">
                  <a:latin typeface="Trebuchet MS"/>
                  <a:ea typeface="Trebuchet MS"/>
                  <a:cs typeface="Trebuchet MS"/>
                  <a:sym typeface="Trebuchet MS"/>
                </a:defRPr>
              </a:lvl1pPr>
            </a:lstStyle>
            <a:p>
              <a:pPr/>
              <a:r>
                <a:t>Enable interpretation</a:t>
              </a:r>
            </a:p>
          </p:txBody>
        </p:sp>
        <p:sp>
          <p:nvSpPr>
            <p:cNvPr id="307" name="Google Shape;138;p30"/>
            <p:cNvSpPr txBox="1"/>
            <p:nvPr/>
          </p:nvSpPr>
          <p:spPr>
            <a:xfrm>
              <a:off x="2202331" y="0"/>
              <a:ext cx="1788901" cy="4876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t">
              <a:spAutoFit/>
            </a:bodyPr>
            <a:lstStyle>
              <a:lvl1pPr algn="ctr">
                <a:defRPr sz="1100">
                  <a:latin typeface="Trebuchet MS"/>
                  <a:ea typeface="Trebuchet MS"/>
                  <a:cs typeface="Trebuchet MS"/>
                  <a:sym typeface="Trebuchet MS"/>
                </a:defRPr>
              </a:lvl1pPr>
            </a:lstStyle>
            <a:p>
              <a:pPr/>
              <a:r>
                <a:t>Other settings and end meeting</a:t>
              </a:r>
            </a:p>
          </p:txBody>
        </p:sp>
        <p:sp>
          <p:nvSpPr>
            <p:cNvPr id="308" name="Google Shape;139;p30"/>
            <p:cNvSpPr/>
            <p:nvPr/>
          </p:nvSpPr>
          <p:spPr>
            <a:xfrm>
              <a:off x="568945" y="311160"/>
              <a:ext cx="1" cy="164101"/>
            </a:xfrm>
            <a:prstGeom prst="line">
              <a:avLst/>
            </a:prstGeom>
            <a:noFill/>
            <a:ln w="9525" cap="flat">
              <a:solidFill>
                <a:schemeClr val="accent1"/>
              </a:solidFill>
              <a:prstDash val="solid"/>
              <a:round/>
              <a:tailEnd type="triangle" w="med" len="med"/>
            </a:ln>
            <a:effectLst/>
          </p:spPr>
          <p:txBody>
            <a:bodyPr wrap="square" lIns="0" tIns="0" rIns="0" bIns="0" numCol="1" anchor="t">
              <a:noAutofit/>
            </a:bodyPr>
            <a:lstStyle/>
            <a:p>
              <a:pPr/>
            </a:p>
          </p:txBody>
        </p:sp>
        <p:sp>
          <p:nvSpPr>
            <p:cNvPr id="309" name="Google Shape;140;p30"/>
            <p:cNvSpPr/>
            <p:nvPr/>
          </p:nvSpPr>
          <p:spPr>
            <a:xfrm>
              <a:off x="1505590" y="311160"/>
              <a:ext cx="1" cy="164101"/>
            </a:xfrm>
            <a:prstGeom prst="line">
              <a:avLst/>
            </a:prstGeom>
            <a:noFill/>
            <a:ln w="9525" cap="flat">
              <a:solidFill>
                <a:schemeClr val="accent1"/>
              </a:solidFill>
              <a:prstDash val="solid"/>
              <a:round/>
              <a:tailEnd type="triangle" w="med" len="med"/>
            </a:ln>
            <a:effectLst/>
          </p:spPr>
          <p:txBody>
            <a:bodyPr wrap="square" lIns="0" tIns="0" rIns="0" bIns="0" numCol="1" anchor="t">
              <a:noAutofit/>
            </a:bodyPr>
            <a:lstStyle/>
            <a:p>
              <a:pPr/>
            </a:p>
          </p:txBody>
        </p:sp>
        <p:sp>
          <p:nvSpPr>
            <p:cNvPr id="310" name="Google Shape;141;p30"/>
            <p:cNvSpPr/>
            <p:nvPr/>
          </p:nvSpPr>
          <p:spPr>
            <a:xfrm flipH="1">
              <a:off x="2356923" y="344278"/>
              <a:ext cx="147601" cy="141001"/>
            </a:xfrm>
            <a:prstGeom prst="line">
              <a:avLst/>
            </a:prstGeom>
            <a:noFill/>
            <a:ln w="9525" cap="flat">
              <a:solidFill>
                <a:schemeClr val="accent1"/>
              </a:solidFill>
              <a:prstDash val="solid"/>
              <a:round/>
              <a:tailEnd type="triangle" w="med" len="med"/>
            </a:ln>
            <a:effectLst/>
          </p:spPr>
          <p:txBody>
            <a:bodyPr wrap="square" lIns="0" tIns="0" rIns="0" bIns="0" numCol="1" anchor="t">
              <a:noAutofit/>
            </a:bodyPr>
            <a:lstStyle/>
            <a:p>
              <a:pPr/>
            </a:p>
          </p:txBody>
        </p:sp>
        <p:sp>
          <p:nvSpPr>
            <p:cNvPr id="311" name="Google Shape;142;p30"/>
            <p:cNvSpPr/>
            <p:nvPr/>
          </p:nvSpPr>
          <p:spPr>
            <a:xfrm>
              <a:off x="3495816" y="311160"/>
              <a:ext cx="1" cy="164101"/>
            </a:xfrm>
            <a:prstGeom prst="line">
              <a:avLst/>
            </a:prstGeom>
            <a:noFill/>
            <a:ln w="9525" cap="flat">
              <a:solidFill>
                <a:schemeClr val="accent1"/>
              </a:solidFill>
              <a:prstDash val="solid"/>
              <a:round/>
              <a:tailEnd type="triangle" w="med" len="med"/>
            </a:ln>
            <a:effectLst/>
          </p:spPr>
          <p:txBody>
            <a:bodyPr wrap="square" lIns="0" tIns="0" rIns="0" bIns="0" numCol="1" anchor="t">
              <a:noAutofit/>
            </a:bodyPr>
            <a:lstStyle/>
            <a:p>
              <a:pPr/>
            </a:p>
          </p:txBody>
        </p:sp>
      </p:grpSp>
      <p:sp>
        <p:nvSpPr>
          <p:cNvPr id="313" name="Google Shape;143;p30"/>
          <p:cNvSpPr txBox="1"/>
          <p:nvPr/>
        </p:nvSpPr>
        <p:spPr>
          <a:xfrm>
            <a:off x="5860524" y="1268724"/>
            <a:ext cx="6175202" cy="4841846"/>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Estamos grabando: evite compartir información sanitaria protegida</a:t>
            </a:r>
          </a:p>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Accesibilidad: La interpretación en español está disponible mediante la barra de herramientas que aparece en la parte inferior de la pantalla</a:t>
            </a:r>
          </a:p>
          <a:p>
            <a:pPr indent="457200">
              <a:lnSpc>
                <a:spcPct val="115000"/>
              </a:lnSpc>
            </a:pPr>
            <a:endParaRPr sz="2000">
              <a:solidFill>
                <a:schemeClr val="accent1"/>
              </a:solidFill>
              <a:latin typeface="Trebuchet MS"/>
              <a:ea typeface="Trebuchet MS"/>
              <a:cs typeface="Trebuchet MS"/>
              <a:sym typeface="Trebuchet MS"/>
            </a:endParaRPr>
          </a:p>
          <a:p>
            <a:pPr indent="457200">
              <a:lnSpc>
                <a:spcPct val="115000"/>
              </a:lnSpc>
            </a:pPr>
            <a:endParaRPr sz="2000">
              <a:solidFill>
                <a:schemeClr val="accent1"/>
              </a:solidFill>
              <a:latin typeface="Trebuchet MS"/>
              <a:ea typeface="Trebuchet MS"/>
              <a:cs typeface="Trebuchet MS"/>
              <a:sym typeface="Trebuchet MS"/>
            </a:endParaRPr>
          </a:p>
          <a:p>
            <a:pPr indent="457200">
              <a:lnSpc>
                <a:spcPct val="115000"/>
              </a:lnSpc>
            </a:pPr>
            <a:endParaRPr sz="2000">
              <a:solidFill>
                <a:schemeClr val="accent1"/>
              </a:solidFill>
              <a:latin typeface="Trebuchet MS"/>
              <a:ea typeface="Trebuchet MS"/>
              <a:cs typeface="Trebuchet MS"/>
              <a:sym typeface="Trebuchet MS"/>
            </a:endParaRPr>
          </a:p>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Los asistentes estarán silenciados durante la presentación</a:t>
            </a:r>
          </a:p>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Utilice la función de preguntas y respuestas para hacer preguntas</a:t>
            </a:r>
          </a:p>
          <a:p>
            <a:pPr marL="457200" indent="-355600">
              <a:lnSpc>
                <a:spcPct val="115000"/>
              </a:lnSpc>
              <a:buClr>
                <a:schemeClr val="accent1"/>
              </a:buClr>
              <a:buSzPts val="2000"/>
              <a:buFont typeface="Trebuchet MS"/>
              <a:buChar char="●"/>
              <a:defRPr sz="2000">
                <a:solidFill>
                  <a:schemeClr val="accent1"/>
                </a:solidFill>
                <a:latin typeface="Trebuchet MS"/>
                <a:ea typeface="Trebuchet MS"/>
                <a:cs typeface="Trebuchet MS"/>
                <a:sym typeface="Trebuchet MS"/>
              </a:defRPr>
            </a:pPr>
            <a:r>
              <a:t>Los materiales se distribuirán después de la reunión</a:t>
            </a:r>
          </a:p>
        </p:txBody>
      </p:sp>
      <p:pic>
        <p:nvPicPr>
          <p:cNvPr id="314" name="Google Shape;144;p30" descr="Google Shape;144;p30"/>
          <p:cNvPicPr>
            <a:picLocks noChangeAspect="1"/>
          </p:cNvPicPr>
          <p:nvPr/>
        </p:nvPicPr>
        <p:blipFill>
          <a:blip r:embed="rId5">
            <a:extLst/>
          </a:blip>
          <a:stretch>
            <a:fillRect/>
          </a:stretch>
        </p:blipFill>
        <p:spPr>
          <a:xfrm>
            <a:off x="7532850" y="3129039"/>
            <a:ext cx="2830552" cy="975726"/>
          </a:xfrm>
          <a:prstGeom prst="rect">
            <a:avLst/>
          </a:prstGeom>
          <a:ln w="12700">
            <a:miter lim="400000"/>
          </a:ln>
        </p:spPr>
      </p:pic>
      <p:sp>
        <p:nvSpPr>
          <p:cNvPr id="315" name="Google Shape;145;p30"/>
          <p:cNvSpPr txBox="1"/>
          <p:nvPr/>
        </p:nvSpPr>
        <p:spPr>
          <a:xfrm>
            <a:off x="0" y="284075"/>
            <a:ext cx="5443800" cy="70355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defRPr b="1" sz="3500">
                <a:solidFill>
                  <a:schemeClr val="accent1"/>
                </a:solidFill>
                <a:latin typeface="Trebuchet MS"/>
                <a:ea typeface="Trebuchet MS"/>
                <a:cs typeface="Trebuchet MS"/>
                <a:sym typeface="Trebuchet MS"/>
              </a:defRPr>
            </a:lvl1pPr>
          </a:lstStyle>
          <a:p>
            <a:pPr/>
            <a:r>
              <a:t>Webinar Logistics</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Google Shape;297;p48"/>
          <p:cNvSpPr txBox="1"/>
          <p:nvPr>
            <p:ph type="title"/>
          </p:nvPr>
        </p:nvSpPr>
        <p:spPr>
          <a:xfrm>
            <a:off x="425300" y="119199"/>
            <a:ext cx="5730902" cy="1191902"/>
          </a:xfrm>
          <a:prstGeom prst="rect">
            <a:avLst/>
          </a:prstGeom>
        </p:spPr>
        <p:txBody>
          <a:bodyPr/>
          <a:lstStyle>
            <a:lvl1pPr>
              <a:defRPr sz="3500"/>
            </a:lvl1pPr>
          </a:lstStyle>
          <a:p>
            <a:pPr/>
            <a:r>
              <a:t>Estimated Potential Cost</a:t>
            </a:r>
          </a:p>
        </p:txBody>
      </p:sp>
      <p:sp>
        <p:nvSpPr>
          <p:cNvPr id="431" name="Google Shape;298;p48"/>
          <p:cNvSpPr txBox="1"/>
          <p:nvPr>
            <p:ph type="body" sz="half" idx="1"/>
          </p:nvPr>
        </p:nvSpPr>
        <p:spPr>
          <a:xfrm>
            <a:off x="838200" y="1412125"/>
            <a:ext cx="5257800" cy="4735801"/>
          </a:xfrm>
          <a:prstGeom prst="rect">
            <a:avLst/>
          </a:prstGeom>
        </p:spPr>
        <p:txBody>
          <a:bodyPr/>
          <a:lstStyle/>
          <a:p>
            <a:pPr marL="342900" indent="-279400">
              <a:lnSpc>
                <a:spcPct val="90000"/>
              </a:lnSpc>
              <a:buClr>
                <a:schemeClr val="accent1"/>
              </a:buClr>
              <a:buSzPts val="2400"/>
              <a:buFont typeface="Arial"/>
              <a:buChar char="●"/>
              <a:defRPr sz="2400">
                <a:solidFill>
                  <a:schemeClr val="accent1"/>
                </a:solidFill>
              </a:defRPr>
            </a:pPr>
            <a:r>
              <a:t>HCPF estimates that roughly 201,562 members could fall within the eligible populations included in HB24-1322</a:t>
            </a:r>
          </a:p>
          <a:p>
            <a:pPr marL="342900" indent="-279400">
              <a:lnSpc>
                <a:spcPct val="90000"/>
              </a:lnSpc>
              <a:buClr>
                <a:schemeClr val="accent1"/>
              </a:buClr>
              <a:buSzPts val="2400"/>
              <a:buFont typeface="Arial"/>
              <a:buChar char="●"/>
              <a:defRPr sz="2400">
                <a:solidFill>
                  <a:schemeClr val="accent1"/>
                </a:solidFill>
              </a:defRPr>
            </a:pPr>
            <a:r>
              <a:t>HCPF is not able to provide a cost estimate for provision of housing services to the expanded populations under consideration at this time</a:t>
            </a:r>
          </a:p>
          <a:p>
            <a:pPr marL="342900" indent="-279400">
              <a:lnSpc>
                <a:spcPct val="90000"/>
              </a:lnSpc>
              <a:buClr>
                <a:schemeClr val="accent1"/>
              </a:buClr>
              <a:buSzPts val="2400"/>
              <a:buChar char="●"/>
              <a:defRPr sz="2400">
                <a:solidFill>
                  <a:schemeClr val="accent1"/>
                </a:solidFill>
              </a:defRPr>
            </a:pPr>
            <a:r>
              <a:t>Additional time is needed to further refine eligibility </a:t>
            </a:r>
          </a:p>
        </p:txBody>
      </p:sp>
      <p:sp>
        <p:nvSpPr>
          <p:cNvPr id="432" name="Google Shape;299;p48"/>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3" name="Google Shape;300;p48"/>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Estimación de Costos Potenciales</a:t>
            </a:r>
          </a:p>
        </p:txBody>
      </p:sp>
      <p:sp>
        <p:nvSpPr>
          <p:cNvPr id="434" name="Google Shape;301;p48"/>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HCPF estima que aproximadamente 201,562 miembros podrían entrar dentro de las poblaciones elegibles incluidas en HB24-1322</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HCPF no es capaz de proporcionar una estimación de costos para la prestación de servicios de vivienda a las poblaciones ampliadas en consideración en este momento</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Se necesita más tiempo para afinar la elegibilidad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Google Shape;307;p49"/>
          <p:cNvSpPr txBox="1"/>
          <p:nvPr>
            <p:ph type="title"/>
          </p:nvPr>
        </p:nvSpPr>
        <p:spPr>
          <a:xfrm>
            <a:off x="183931" y="2193925"/>
            <a:ext cx="11824200" cy="1325700"/>
          </a:xfrm>
          <a:prstGeom prst="rect">
            <a:avLst/>
          </a:prstGeom>
        </p:spPr>
        <p:txBody>
          <a:bodyPr/>
          <a:lstStyle/>
          <a:p>
            <a:pPr defTabSz="667512">
              <a:defRPr sz="4380"/>
            </a:pPr>
            <a:r>
              <a:t>Nutrition Analysis</a:t>
            </a:r>
          </a:p>
          <a:p>
            <a:pPr defTabSz="667512">
              <a:defRPr sz="4380"/>
            </a:pPr>
            <a:r>
              <a:t>Análisis de Nutrición</a:t>
            </a:r>
          </a:p>
        </p:txBody>
      </p:sp>
      <p:sp>
        <p:nvSpPr>
          <p:cNvPr id="439" name="Google Shape;308;p49"/>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Google Shape;314;p50"/>
          <p:cNvSpPr txBox="1"/>
          <p:nvPr>
            <p:ph type="title"/>
          </p:nvPr>
        </p:nvSpPr>
        <p:spPr>
          <a:xfrm>
            <a:off x="838200" y="437975"/>
            <a:ext cx="5257800" cy="960001"/>
          </a:xfrm>
          <a:prstGeom prst="rect">
            <a:avLst/>
          </a:prstGeom>
        </p:spPr>
        <p:txBody>
          <a:bodyPr/>
          <a:lstStyle>
            <a:lvl1pPr defTabSz="813816">
              <a:defRPr sz="3115"/>
            </a:lvl1pPr>
          </a:lstStyle>
          <a:p>
            <a:pPr/>
            <a:r>
              <a:t>Nutrition Literature Review</a:t>
            </a:r>
          </a:p>
        </p:txBody>
      </p:sp>
      <p:sp>
        <p:nvSpPr>
          <p:cNvPr id="442" name="Google Shape;315;p50"/>
          <p:cNvSpPr txBox="1"/>
          <p:nvPr>
            <p:ph type="body" sz="half" idx="1"/>
          </p:nvPr>
        </p:nvSpPr>
        <p:spPr>
          <a:xfrm>
            <a:off x="838200" y="1835824"/>
            <a:ext cx="5257800" cy="4221902"/>
          </a:xfrm>
          <a:prstGeom prst="rect">
            <a:avLst/>
          </a:prstGeom>
        </p:spPr>
        <p:txBody>
          <a:bodyPr/>
          <a:lstStyle/>
          <a:p>
            <a:pPr indent="-317500">
              <a:lnSpc>
                <a:spcPct val="90000"/>
              </a:lnSpc>
              <a:spcBef>
                <a:spcPts val="0"/>
              </a:spcBef>
              <a:buClr>
                <a:schemeClr val="accent1"/>
              </a:buClr>
              <a:buSzPts val="2500"/>
              <a:buChar char="●"/>
              <a:defRPr sz="2500">
                <a:solidFill>
                  <a:schemeClr val="accent1"/>
                </a:solidFill>
              </a:defRPr>
            </a:pPr>
            <a:r>
              <a:t>Nutrition interventions have emerged as an important strategy in addressing diet-related health conditions and food insecurity among vulnerable populations.</a:t>
            </a:r>
          </a:p>
          <a:p>
            <a:pPr indent="-317500">
              <a:lnSpc>
                <a:spcPct val="90000"/>
              </a:lnSpc>
              <a:buClr>
                <a:schemeClr val="accent1"/>
              </a:buClr>
              <a:buSzPts val="2500"/>
              <a:buChar char="●"/>
              <a:defRPr sz="2500">
                <a:solidFill>
                  <a:schemeClr val="accent1"/>
                </a:solidFill>
              </a:defRPr>
            </a:pPr>
            <a:r>
              <a:t>The field of nutrition research is growing with more robust studies being conducted.</a:t>
            </a:r>
          </a:p>
        </p:txBody>
      </p:sp>
      <p:sp>
        <p:nvSpPr>
          <p:cNvPr id="443" name="Google Shape;316;p50"/>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4" name="Google Shape;317;p50"/>
          <p:cNvSpPr txBox="1"/>
          <p:nvPr/>
        </p:nvSpPr>
        <p:spPr>
          <a:xfrm>
            <a:off x="6023893" y="445038"/>
            <a:ext cx="5817484" cy="1191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Revisión bibliográfica sobre nutrición</a:t>
            </a:r>
          </a:p>
        </p:txBody>
      </p:sp>
      <p:sp>
        <p:nvSpPr>
          <p:cNvPr id="445" name="Google Shape;318;p50"/>
          <p:cNvSpPr txBox="1"/>
          <p:nvPr/>
        </p:nvSpPr>
        <p:spPr>
          <a:xfrm>
            <a:off x="6349460" y="1778408"/>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Las intervenciones nutricionales han surgido como una estrategia importante para abordar las condiciones de salud relacionadas con la dieta y la inseguridad alimenticia entre las poblaciones vulnerables.</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El campo de la investigación nutricional está creciendo y cada vez se realizan estudios más sólidos.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Google Shape;324;p51"/>
          <p:cNvSpPr txBox="1"/>
          <p:nvPr>
            <p:ph type="title"/>
          </p:nvPr>
        </p:nvSpPr>
        <p:spPr>
          <a:xfrm>
            <a:off x="556800" y="437975"/>
            <a:ext cx="5309400" cy="1186801"/>
          </a:xfrm>
          <a:prstGeom prst="rect">
            <a:avLst/>
          </a:prstGeom>
        </p:spPr>
        <p:txBody>
          <a:bodyPr/>
          <a:lstStyle>
            <a:lvl1pPr>
              <a:defRPr sz="3500"/>
            </a:lvl1pPr>
          </a:lstStyle>
          <a:p>
            <a:pPr/>
            <a:r>
              <a:t>Nutrition Study Requirements</a:t>
            </a:r>
          </a:p>
        </p:txBody>
      </p:sp>
      <p:sp>
        <p:nvSpPr>
          <p:cNvPr id="450" name="Google Shape;325;p51"/>
          <p:cNvSpPr txBox="1"/>
          <p:nvPr>
            <p:ph type="body" sz="half" idx="1"/>
          </p:nvPr>
        </p:nvSpPr>
        <p:spPr>
          <a:xfrm>
            <a:off x="556799" y="1772524"/>
            <a:ext cx="5539202" cy="3830701"/>
          </a:xfrm>
          <a:prstGeom prst="rect">
            <a:avLst/>
          </a:prstGeom>
        </p:spPr>
        <p:txBody>
          <a:bodyPr/>
          <a:lstStyle/>
          <a:p>
            <a:pPr marL="0" indent="0">
              <a:lnSpc>
                <a:spcPct val="116000"/>
              </a:lnSpc>
              <a:spcBef>
                <a:spcPts val="0"/>
              </a:spcBef>
              <a:buSzTx/>
              <a:buNone/>
              <a:defRPr b="1" sz="2400">
                <a:solidFill>
                  <a:schemeClr val="accent1"/>
                </a:solidFill>
              </a:defRPr>
            </a:pPr>
            <a:r>
              <a:t>Nutrition Services</a:t>
            </a:r>
          </a:p>
          <a:p>
            <a:pPr marL="342900" indent="-279400">
              <a:lnSpc>
                <a:spcPct val="116000"/>
              </a:lnSpc>
              <a:spcBef>
                <a:spcPts val="0"/>
              </a:spcBef>
              <a:buClr>
                <a:schemeClr val="accent1"/>
              </a:buClr>
              <a:buSzPts val="2400"/>
              <a:buChar char="●"/>
              <a:defRPr sz="2400">
                <a:solidFill>
                  <a:schemeClr val="accent1"/>
                </a:solidFill>
              </a:defRPr>
            </a:pPr>
            <a:r>
              <a:t>Medically tailored meals</a:t>
            </a:r>
          </a:p>
          <a:p>
            <a:pPr marL="342900" indent="-279400">
              <a:lnSpc>
                <a:spcPct val="116000"/>
              </a:lnSpc>
              <a:spcBef>
                <a:spcPts val="0"/>
              </a:spcBef>
              <a:buClr>
                <a:schemeClr val="accent1"/>
              </a:buClr>
              <a:buSzPts val="2400"/>
              <a:buChar char="●"/>
              <a:defRPr sz="2400">
                <a:solidFill>
                  <a:schemeClr val="accent1"/>
                </a:solidFill>
              </a:defRPr>
            </a:pPr>
            <a:r>
              <a:t>Pantry stocking</a:t>
            </a:r>
          </a:p>
          <a:p>
            <a:pPr marL="342900" indent="-279400">
              <a:lnSpc>
                <a:spcPct val="116000"/>
              </a:lnSpc>
              <a:spcBef>
                <a:spcPts val="0"/>
              </a:spcBef>
              <a:buClr>
                <a:schemeClr val="accent1"/>
              </a:buClr>
              <a:buSzPts val="2400"/>
              <a:buChar char="●"/>
              <a:defRPr sz="2400">
                <a:solidFill>
                  <a:schemeClr val="accent1"/>
                </a:solidFill>
              </a:defRPr>
            </a:pPr>
            <a:r>
              <a:t>Produce prescriptions</a:t>
            </a:r>
          </a:p>
          <a:p>
            <a:pPr marL="0" indent="0">
              <a:lnSpc>
                <a:spcPct val="116000"/>
              </a:lnSpc>
              <a:spcBef>
                <a:spcPts val="0"/>
              </a:spcBef>
              <a:buSzTx/>
              <a:buNone/>
              <a:defRPr b="1" sz="2400">
                <a:solidFill>
                  <a:schemeClr val="accent1"/>
                </a:solidFill>
              </a:defRPr>
            </a:pPr>
            <a:r>
              <a:t>Nutrition Eligibility</a:t>
            </a:r>
          </a:p>
          <a:p>
            <a:pPr indent="-317500">
              <a:lnSpc>
                <a:spcPct val="116000"/>
              </a:lnSpc>
              <a:spcBef>
                <a:spcPts val="0"/>
              </a:spcBef>
              <a:buClr>
                <a:schemeClr val="accent1"/>
              </a:buClr>
              <a:buSzPts val="2400"/>
              <a:buChar char="●"/>
              <a:defRPr sz="2400">
                <a:solidFill>
                  <a:schemeClr val="accent1"/>
                </a:solidFill>
              </a:defRPr>
            </a:pPr>
            <a:r>
              <a:t>Individuals who are medically and/or socially vulnerable</a:t>
            </a:r>
          </a:p>
          <a:p>
            <a:pPr indent="-317500">
              <a:lnSpc>
                <a:spcPct val="116000"/>
              </a:lnSpc>
              <a:spcBef>
                <a:spcPts val="0"/>
              </a:spcBef>
              <a:buClr>
                <a:schemeClr val="accent1"/>
              </a:buClr>
              <a:buSzPts val="2400"/>
              <a:buChar char="●"/>
              <a:defRPr sz="2400">
                <a:solidFill>
                  <a:schemeClr val="accent1"/>
                </a:solidFill>
              </a:defRPr>
            </a:pPr>
            <a:r>
              <a:t>Children and youth</a:t>
            </a:r>
          </a:p>
          <a:p>
            <a:pPr indent="-317500">
              <a:lnSpc>
                <a:spcPct val="116000"/>
              </a:lnSpc>
              <a:spcBef>
                <a:spcPts val="0"/>
              </a:spcBef>
              <a:buClr>
                <a:schemeClr val="accent1"/>
              </a:buClr>
              <a:buSzPts val="2400"/>
              <a:buChar char="●"/>
              <a:defRPr sz="2400">
                <a:solidFill>
                  <a:schemeClr val="accent1"/>
                </a:solidFill>
              </a:defRPr>
            </a:pPr>
            <a:r>
              <a:t>Pregnant people</a:t>
            </a:r>
          </a:p>
        </p:txBody>
      </p:sp>
      <p:sp>
        <p:nvSpPr>
          <p:cNvPr id="451" name="Google Shape;326;p51"/>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52" name="Google Shape;327;p51"/>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Requisitos para el Estudio de Nutrición</a:t>
            </a:r>
          </a:p>
        </p:txBody>
      </p:sp>
      <p:sp>
        <p:nvSpPr>
          <p:cNvPr id="453" name="Google Shape;328;p51"/>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lnSpc>
                <a:spcPct val="116000"/>
              </a:lnSpc>
              <a:buClr>
                <a:srgbClr val="000000"/>
              </a:buClr>
              <a:buFont typeface="Trebuchet MS"/>
              <a:defRPr b="1" sz="2400">
                <a:solidFill>
                  <a:schemeClr val="accent1"/>
                </a:solidFill>
                <a:latin typeface="Trebuchet MS"/>
                <a:ea typeface="Trebuchet MS"/>
                <a:cs typeface="Trebuchet MS"/>
                <a:sym typeface="Trebuchet MS"/>
              </a:defRPr>
            </a:pPr>
            <a:r>
              <a:t>Servicios de nutrición</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Comidas adaptadas a las necesidades médicas</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Suministro de despensa</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Recetas de productos frescos</a:t>
            </a:r>
          </a:p>
          <a:p>
            <a:pPr>
              <a:lnSpc>
                <a:spcPct val="90000"/>
              </a:lnSpc>
              <a:spcBef>
                <a:spcPts val="1000"/>
              </a:spcBef>
              <a:defRPr sz="2400">
                <a:solidFill>
                  <a:schemeClr val="accent1"/>
                </a:solidFill>
                <a:latin typeface="Trebuchet MS"/>
                <a:ea typeface="Trebuchet MS"/>
                <a:cs typeface="Trebuchet MS"/>
                <a:sym typeface="Trebuchet MS"/>
              </a:defRPr>
            </a:pPr>
          </a:p>
          <a:p>
            <a:pPr>
              <a:lnSpc>
                <a:spcPct val="116000"/>
              </a:lnSpc>
              <a:buClr>
                <a:srgbClr val="000000"/>
              </a:buClr>
              <a:buFont typeface="Trebuchet MS"/>
              <a:defRPr b="1" sz="2400">
                <a:solidFill>
                  <a:schemeClr val="accent1"/>
                </a:solidFill>
                <a:latin typeface="Trebuchet MS"/>
                <a:ea typeface="Trebuchet MS"/>
                <a:cs typeface="Trebuchet MS"/>
                <a:sym typeface="Trebuchet MS"/>
              </a:defRPr>
            </a:pPr>
            <a:r>
              <a:t>Elegibilidad para la Nutrición</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Personas médica y/o socialmente vulnerables</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Niños y jóvenes</a:t>
            </a:r>
          </a:p>
          <a:p>
            <a:pPr marL="342900" indent="-3429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Embarazadas</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7" name="Google Shape;334;p52"/>
          <p:cNvSpPr txBox="1"/>
          <p:nvPr>
            <p:ph type="title"/>
          </p:nvPr>
        </p:nvSpPr>
        <p:spPr>
          <a:xfrm>
            <a:off x="425300" y="119199"/>
            <a:ext cx="5730902" cy="1191902"/>
          </a:xfrm>
          <a:prstGeom prst="rect">
            <a:avLst/>
          </a:prstGeom>
        </p:spPr>
        <p:txBody>
          <a:bodyPr/>
          <a:lstStyle>
            <a:lvl1pPr>
              <a:defRPr sz="3600"/>
            </a:lvl1pPr>
          </a:lstStyle>
          <a:p>
            <a:pPr/>
            <a:r>
              <a:t>Nutrition Services</a:t>
            </a:r>
          </a:p>
        </p:txBody>
      </p:sp>
      <p:sp>
        <p:nvSpPr>
          <p:cNvPr id="458" name="Google Shape;335;p52"/>
          <p:cNvSpPr txBox="1"/>
          <p:nvPr>
            <p:ph type="body" sz="half" idx="1"/>
          </p:nvPr>
        </p:nvSpPr>
        <p:spPr>
          <a:xfrm>
            <a:off x="838200" y="1412125"/>
            <a:ext cx="5257800" cy="4735801"/>
          </a:xfrm>
          <a:prstGeom prst="rect">
            <a:avLst/>
          </a:prstGeom>
        </p:spPr>
        <p:txBody>
          <a:bodyPr/>
          <a:lstStyle/>
          <a:p>
            <a:pPr marL="0" indent="0" defTabSz="905255">
              <a:lnSpc>
                <a:spcPct val="90000"/>
              </a:lnSpc>
              <a:spcBef>
                <a:spcPts val="900"/>
              </a:spcBef>
              <a:buSzTx/>
              <a:buNone/>
              <a:defRPr b="1" sz="2376">
                <a:solidFill>
                  <a:schemeClr val="accent1"/>
                </a:solidFill>
              </a:defRPr>
            </a:pPr>
            <a:r>
              <a:t>Existing</a:t>
            </a:r>
          </a:p>
          <a:p>
            <a:pPr marL="339470" indent="-201168" defTabSz="905255">
              <a:lnSpc>
                <a:spcPct val="90000"/>
              </a:lnSpc>
              <a:spcBef>
                <a:spcPts val="900"/>
              </a:spcBef>
              <a:buClr>
                <a:schemeClr val="accent1"/>
              </a:buClr>
              <a:buSzPts val="2300"/>
              <a:buFont typeface="Arial"/>
              <a:buChar char="●"/>
              <a:defRPr sz="2376">
                <a:solidFill>
                  <a:schemeClr val="accent1"/>
                </a:solidFill>
              </a:defRPr>
            </a:pPr>
            <a:r>
              <a:t>Short-term food assistance under 1915(c) and Community First Choice (1915(k)) </a:t>
            </a:r>
          </a:p>
          <a:p>
            <a:pPr lvl="1" marL="678941" indent="-169106" defTabSz="905255">
              <a:lnSpc>
                <a:spcPct val="90000"/>
              </a:lnSpc>
              <a:spcBef>
                <a:spcPts val="400"/>
              </a:spcBef>
              <a:buClr>
                <a:schemeClr val="accent1"/>
              </a:buClr>
              <a:buSzPts val="2300"/>
              <a:buFont typeface="Helvetica"/>
              <a:buChar char="○"/>
              <a:defRPr sz="2376">
                <a:solidFill>
                  <a:schemeClr val="accent1"/>
                </a:solidFill>
              </a:defRPr>
            </a:pPr>
            <a:r>
              <a:t>Not in study</a:t>
            </a:r>
          </a:p>
          <a:p>
            <a:pPr marL="339470" indent="-201168" defTabSz="905255">
              <a:lnSpc>
                <a:spcPct val="90000"/>
              </a:lnSpc>
              <a:spcBef>
                <a:spcPts val="900"/>
              </a:spcBef>
              <a:buClr>
                <a:schemeClr val="accent1"/>
              </a:buClr>
              <a:buSzPts val="2300"/>
              <a:buFont typeface="Arial"/>
              <a:buChar char="●"/>
              <a:defRPr sz="2376">
                <a:solidFill>
                  <a:schemeClr val="accent1"/>
                </a:solidFill>
              </a:defRPr>
            </a:pPr>
            <a:r>
              <a:t>Home delivered meals under Money Follows The Person</a:t>
            </a:r>
          </a:p>
          <a:p>
            <a:pPr marL="0" indent="0" defTabSz="905255">
              <a:lnSpc>
                <a:spcPct val="90000"/>
              </a:lnSpc>
              <a:spcBef>
                <a:spcPts val="900"/>
              </a:spcBef>
              <a:buSzTx/>
              <a:buNone/>
              <a:defRPr b="1" sz="2376">
                <a:solidFill>
                  <a:schemeClr val="accent1"/>
                </a:solidFill>
              </a:defRPr>
            </a:pPr>
            <a:r>
              <a:t>Produce prescriptions </a:t>
            </a:r>
            <a:r>
              <a:rPr b="0"/>
              <a:t>are not a Medicaid benefit, yet there are programs in operation through other agencies and community based organizations</a:t>
            </a:r>
          </a:p>
          <a:p>
            <a:pPr marL="0" indent="0" defTabSz="905255">
              <a:lnSpc>
                <a:spcPct val="90000"/>
              </a:lnSpc>
              <a:spcBef>
                <a:spcPts val="900"/>
              </a:spcBef>
              <a:buSzTx/>
              <a:buNone/>
              <a:defRPr sz="2376">
                <a:solidFill>
                  <a:schemeClr val="accent1"/>
                </a:solidFill>
              </a:defRPr>
            </a:pPr>
            <a:r>
              <a:t> </a:t>
            </a:r>
          </a:p>
        </p:txBody>
      </p:sp>
      <p:sp>
        <p:nvSpPr>
          <p:cNvPr id="459" name="Google Shape;336;p52"/>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60" name="Google Shape;337;p52"/>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Servicios de nutrición</a:t>
            </a:r>
          </a:p>
        </p:txBody>
      </p:sp>
      <p:sp>
        <p:nvSpPr>
          <p:cNvPr id="461" name="Google Shape;338;p52"/>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defTabSz="905255">
              <a:lnSpc>
                <a:spcPct val="90000"/>
              </a:lnSpc>
              <a:spcBef>
                <a:spcPts val="900"/>
              </a:spcBef>
              <a:buClr>
                <a:srgbClr val="000000"/>
              </a:buClr>
              <a:buFont typeface="Trebuchet MS"/>
              <a:defRPr b="1" sz="2376">
                <a:solidFill>
                  <a:schemeClr val="accent1"/>
                </a:solidFill>
                <a:latin typeface="Trebuchet MS"/>
                <a:ea typeface="Trebuchet MS"/>
                <a:cs typeface="Trebuchet MS"/>
                <a:sym typeface="Trebuchet MS"/>
              </a:defRPr>
            </a:pPr>
            <a:r>
              <a:t>Existing</a:t>
            </a:r>
          </a:p>
          <a:p>
            <a:pPr marL="339470" indent="-201168" defTabSz="905255">
              <a:lnSpc>
                <a:spcPct val="90000"/>
              </a:lnSpc>
              <a:spcBef>
                <a:spcPts val="900"/>
              </a:spcBef>
              <a:buClr>
                <a:schemeClr val="accent1"/>
              </a:buClr>
              <a:buSzPts val="2300"/>
              <a:buFont typeface="Arial"/>
              <a:buChar char="●"/>
              <a:defRPr sz="2376">
                <a:solidFill>
                  <a:schemeClr val="accent1"/>
                </a:solidFill>
                <a:latin typeface="Trebuchet MS"/>
                <a:ea typeface="Trebuchet MS"/>
                <a:cs typeface="Trebuchet MS"/>
                <a:sym typeface="Trebuchet MS"/>
              </a:defRPr>
            </a:pPr>
            <a:r>
              <a:t>Ayuda alimenticia a corto plazo en virtud de 1915(c) y Community First Choice (1915(k)) </a:t>
            </a:r>
          </a:p>
          <a:p>
            <a:pPr marL="339470" indent="-201168" defTabSz="905255">
              <a:lnSpc>
                <a:spcPct val="90000"/>
              </a:lnSpc>
              <a:spcBef>
                <a:spcPts val="900"/>
              </a:spcBef>
              <a:buClr>
                <a:schemeClr val="accent1">
                  <a:lumOff val="-4392"/>
                </a:schemeClr>
              </a:buClr>
              <a:buSzPts val="2300"/>
              <a:buFont typeface="Arial"/>
              <a:buChar char="●"/>
              <a:defRPr sz="2376">
                <a:solidFill>
                  <a:schemeClr val="accent1"/>
                </a:solidFill>
                <a:latin typeface="Trebuchet MS"/>
                <a:ea typeface="Trebuchet MS"/>
                <a:cs typeface="Trebuchet MS"/>
                <a:sym typeface="Trebuchet MS"/>
              </a:defRPr>
            </a:pPr>
            <a:r>
              <a:t>No en el estudio</a:t>
            </a:r>
          </a:p>
          <a:p>
            <a:pPr marL="339470" indent="-201168" defTabSz="905255">
              <a:lnSpc>
                <a:spcPct val="90000"/>
              </a:lnSpc>
              <a:spcBef>
                <a:spcPts val="900"/>
              </a:spcBef>
              <a:buClr>
                <a:schemeClr val="accent1"/>
              </a:buClr>
              <a:buSzPts val="2300"/>
              <a:buFont typeface="Arial"/>
              <a:buChar char="●"/>
              <a:defRPr sz="2376">
                <a:solidFill>
                  <a:schemeClr val="accent1"/>
                </a:solidFill>
                <a:latin typeface="Trebuchet MS"/>
                <a:ea typeface="Trebuchet MS"/>
                <a:cs typeface="Trebuchet MS"/>
                <a:sym typeface="Trebuchet MS"/>
              </a:defRPr>
            </a:pPr>
            <a:r>
              <a:t>Comidas a domicilio en el marco de Money Follows The Person (El dinero sigue a la persona)</a:t>
            </a:r>
          </a:p>
          <a:p>
            <a:pPr defTabSz="905255">
              <a:lnSpc>
                <a:spcPct val="90000"/>
              </a:lnSpc>
              <a:spcBef>
                <a:spcPts val="900"/>
              </a:spcBef>
              <a:defRPr sz="2376">
                <a:solidFill>
                  <a:schemeClr val="accent1"/>
                </a:solidFill>
                <a:latin typeface="Trebuchet MS"/>
                <a:ea typeface="Trebuchet MS"/>
                <a:cs typeface="Trebuchet MS"/>
                <a:sym typeface="Trebuchet MS"/>
              </a:defRPr>
            </a:pPr>
            <a:r>
              <a:rPr b="1"/>
              <a:t>Las recetas de productos frescos </a:t>
            </a:r>
            <a:r>
              <a:t>no son una prestación de Medicaid, pero hay programas que funcionan a través de otras agencias y organizaciones comunitarias.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5" name="Google Shape;344;p53"/>
          <p:cNvSpPr txBox="1"/>
          <p:nvPr>
            <p:ph type="title"/>
          </p:nvPr>
        </p:nvSpPr>
        <p:spPr>
          <a:xfrm>
            <a:off x="0" y="437975"/>
            <a:ext cx="6942300" cy="612300"/>
          </a:xfrm>
          <a:prstGeom prst="rect">
            <a:avLst/>
          </a:prstGeom>
        </p:spPr>
        <p:txBody>
          <a:bodyPr/>
          <a:lstStyle>
            <a:lvl1pPr defTabSz="813816">
              <a:defRPr sz="3559"/>
            </a:lvl1pPr>
          </a:lstStyle>
          <a:p>
            <a:pPr/>
            <a:r>
              <a:t>Nutrition Eligibility</a:t>
            </a:r>
          </a:p>
        </p:txBody>
      </p:sp>
      <p:sp>
        <p:nvSpPr>
          <p:cNvPr id="466" name="Google Shape;345;p53"/>
          <p:cNvSpPr txBox="1"/>
          <p:nvPr>
            <p:ph type="body" sz="half" idx="1"/>
          </p:nvPr>
        </p:nvSpPr>
        <p:spPr>
          <a:xfrm>
            <a:off x="305025" y="1050275"/>
            <a:ext cx="4890300" cy="4884600"/>
          </a:xfrm>
          <a:prstGeom prst="rect">
            <a:avLst/>
          </a:prstGeom>
        </p:spPr>
        <p:txBody>
          <a:bodyPr/>
          <a:lstStyle/>
          <a:p>
            <a:pPr marL="0" indent="0">
              <a:lnSpc>
                <a:spcPct val="90000"/>
              </a:lnSpc>
              <a:spcBef>
                <a:spcPts val="0"/>
              </a:spcBef>
              <a:buSzTx/>
              <a:buNone/>
              <a:defRPr sz="1900">
                <a:solidFill>
                  <a:schemeClr val="accent1"/>
                </a:solidFill>
              </a:defRPr>
            </a:pPr>
            <a:r>
              <a:t>Population estimates for medically tailored meals and prescription boxes: </a:t>
            </a:r>
          </a:p>
          <a:p>
            <a:pPr indent="-317500">
              <a:lnSpc>
                <a:spcPct val="90000"/>
              </a:lnSpc>
              <a:buClr>
                <a:schemeClr val="accent1"/>
              </a:buClr>
              <a:buSzPts val="1900"/>
              <a:buChar char="●"/>
              <a:defRPr sz="1900">
                <a:solidFill>
                  <a:schemeClr val="accent1"/>
                </a:solidFill>
              </a:defRPr>
            </a:pPr>
            <a:r>
              <a:t>​Approximately 271,605 individuals with </a:t>
            </a:r>
            <a:r>
              <a:rPr b="1"/>
              <a:t>diet sensitive conditions </a:t>
            </a:r>
            <a:r>
              <a:t>will be eligible. Including but not limited to:</a:t>
            </a:r>
          </a:p>
          <a:p>
            <a:pPr lvl="1" marL="914400" indent="-317500">
              <a:lnSpc>
                <a:spcPct val="90000"/>
              </a:lnSpc>
              <a:buClr>
                <a:schemeClr val="accent1"/>
              </a:buClr>
              <a:buSzPts val="1900"/>
              <a:buFont typeface="Helvetica"/>
              <a:buChar char="○"/>
              <a:defRPr sz="1900">
                <a:solidFill>
                  <a:schemeClr val="accent1"/>
                </a:solidFill>
              </a:defRPr>
            </a:pPr>
            <a:r>
              <a:t>Type 2 diabetes, heart failure and chronic liver disease based on literature review findings.</a:t>
            </a:r>
          </a:p>
          <a:p>
            <a:pPr indent="-317500">
              <a:lnSpc>
                <a:spcPct val="90000"/>
              </a:lnSpc>
              <a:buClr>
                <a:schemeClr val="accent1"/>
              </a:buClr>
              <a:buSzPts val="1900"/>
              <a:buChar char="●"/>
              <a:defRPr sz="1900">
                <a:solidFill>
                  <a:schemeClr val="accent1"/>
                </a:solidFill>
              </a:defRPr>
            </a:pPr>
            <a:r>
              <a:t>Considering social risk, HCPF assumed 20% of Medicaid members are food insecure based on the Colorado Health Access survey results. </a:t>
            </a:r>
          </a:p>
          <a:p>
            <a:pPr indent="-317500">
              <a:lnSpc>
                <a:spcPct val="90000"/>
              </a:lnSpc>
              <a:buClr>
                <a:schemeClr val="accent1"/>
              </a:buClr>
              <a:buSzPts val="1900"/>
              <a:buChar char="●"/>
              <a:defRPr sz="1900">
                <a:solidFill>
                  <a:schemeClr val="accent1"/>
                </a:solidFill>
              </a:defRPr>
            </a:pPr>
            <a:r>
              <a:t>HCPF estimates that 54,321 individuals with qualifying conditions </a:t>
            </a:r>
            <a:r>
              <a:rPr b="1"/>
              <a:t>and </a:t>
            </a:r>
            <a:r>
              <a:t>food insecurity will eligible for medically tailored meals and prescription boxes.</a:t>
            </a:r>
          </a:p>
        </p:txBody>
      </p:sp>
      <p:sp>
        <p:nvSpPr>
          <p:cNvPr id="467" name="Google Shape;346;p53"/>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68" name="Google Shape;347;p53"/>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Elegibilidad para la nutrición</a:t>
            </a:r>
          </a:p>
        </p:txBody>
      </p:sp>
      <p:sp>
        <p:nvSpPr>
          <p:cNvPr id="469" name="Google Shape;348;p53"/>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defTabSz="777240">
              <a:lnSpc>
                <a:spcPct val="90000"/>
              </a:lnSpc>
              <a:buClr>
                <a:srgbClr val="000000"/>
              </a:buClr>
              <a:buFont typeface="Trebuchet MS"/>
              <a:defRPr sz="1615">
                <a:solidFill>
                  <a:schemeClr val="accent1"/>
                </a:solidFill>
                <a:latin typeface="Trebuchet MS"/>
                <a:ea typeface="Trebuchet MS"/>
                <a:cs typeface="Trebuchet MS"/>
                <a:sym typeface="Trebuchet MS"/>
              </a:defRPr>
            </a:pPr>
            <a:r>
              <a:t>Estimaciones de población para comidas a medida y cajas de recetas médicas: </a:t>
            </a:r>
          </a:p>
          <a:p>
            <a:pPr marL="388620" indent="-269875" defTabSz="777240">
              <a:lnSpc>
                <a:spcPct val="90000"/>
              </a:lnSpc>
              <a:spcBef>
                <a:spcPts val="800"/>
              </a:spcBef>
              <a:buClr>
                <a:schemeClr val="accent1"/>
              </a:buClr>
              <a:buSzPts val="1600"/>
              <a:buFont typeface="Trebuchet MS"/>
              <a:buChar char="●"/>
              <a:defRPr sz="1615">
                <a:solidFill>
                  <a:schemeClr val="accent1"/>
                </a:solidFill>
                <a:latin typeface="Trebuchet MS"/>
                <a:ea typeface="Trebuchet MS"/>
                <a:cs typeface="Trebuchet MS"/>
                <a:sym typeface="Trebuchet MS"/>
              </a:defRPr>
            </a:pPr>
            <a:r>
              <a:t>​Aproximadamente 271,605 personas con enfermedades delicadas relacionadas con la dieta serán elegibles. Entre las que se incluyen:</a:t>
            </a:r>
          </a:p>
          <a:p>
            <a:pPr lvl="1" marL="485775" indent="-161925" defTabSz="777240">
              <a:lnSpc>
                <a:spcPct val="90000"/>
              </a:lnSpc>
              <a:spcBef>
                <a:spcPts val="800"/>
              </a:spcBef>
              <a:buSzPct val="60000"/>
              <a:buBlip>
                <a:blip r:embed="rId3"/>
              </a:buBlip>
              <a:defRPr sz="1615">
                <a:solidFill>
                  <a:schemeClr val="accent1"/>
                </a:solidFill>
                <a:latin typeface="Trebuchet MS"/>
                <a:ea typeface="Trebuchet MS"/>
                <a:cs typeface="Trebuchet MS"/>
                <a:sym typeface="Trebuchet MS"/>
              </a:defRPr>
            </a:pPr>
            <a:r>
              <a:t>Diabetes de tipo 2, insuficiencia cardíaca y enfermedad hepática crónica según los resultados de la revisión de la literatura.</a:t>
            </a:r>
          </a:p>
          <a:p>
            <a:pPr marL="388620" indent="-269875" defTabSz="777240">
              <a:lnSpc>
                <a:spcPct val="90000"/>
              </a:lnSpc>
              <a:spcBef>
                <a:spcPts val="800"/>
              </a:spcBef>
              <a:buClr>
                <a:schemeClr val="accent1"/>
              </a:buClr>
              <a:buSzPts val="1600"/>
              <a:buFont typeface="Trebuchet MS"/>
              <a:buChar char="●"/>
              <a:defRPr sz="1615">
                <a:solidFill>
                  <a:schemeClr val="accent1"/>
                </a:solidFill>
                <a:latin typeface="Trebuchet MS"/>
                <a:ea typeface="Trebuchet MS"/>
                <a:cs typeface="Trebuchet MS"/>
                <a:sym typeface="Trebuchet MS"/>
              </a:defRPr>
            </a:pPr>
            <a:r>
              <a:t>Teniendo en cuenta el riesgo social, HCPF asumió que el 20% de los miembros de Medicaid padecen inseguridad alimenticia basándose en los resultados de la encuesta Colorado Health Access. </a:t>
            </a:r>
          </a:p>
          <a:p>
            <a:pPr marL="388620" indent="-269875" defTabSz="777240">
              <a:lnSpc>
                <a:spcPct val="90000"/>
              </a:lnSpc>
              <a:spcBef>
                <a:spcPts val="800"/>
              </a:spcBef>
              <a:buClr>
                <a:schemeClr val="accent1"/>
              </a:buClr>
              <a:buSzPts val="1600"/>
              <a:buFont typeface="Trebuchet MS"/>
              <a:buChar char="●"/>
              <a:defRPr sz="1615">
                <a:solidFill>
                  <a:schemeClr val="accent1"/>
                </a:solidFill>
                <a:latin typeface="Trebuchet MS"/>
                <a:ea typeface="Trebuchet MS"/>
                <a:cs typeface="Trebuchet MS"/>
                <a:sym typeface="Trebuchet MS"/>
              </a:defRPr>
            </a:pPr>
            <a:r>
              <a:t>HCPF estima que 54,321 personas con condiciones que califican y la inseguridad alimenticia serán elegibles para las comidas médicamente médicamente adaptados y cajas de prescripción.</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3" name="Google Shape;354;p54"/>
          <p:cNvSpPr txBox="1"/>
          <p:nvPr>
            <p:ph type="title"/>
          </p:nvPr>
        </p:nvSpPr>
        <p:spPr>
          <a:xfrm>
            <a:off x="-245650" y="358687"/>
            <a:ext cx="6942300" cy="1006501"/>
          </a:xfrm>
          <a:prstGeom prst="rect">
            <a:avLst/>
          </a:prstGeom>
        </p:spPr>
        <p:txBody>
          <a:bodyPr/>
          <a:lstStyle/>
          <a:p>
            <a:pPr defTabSz="868680">
              <a:defRPr sz="3325"/>
            </a:pPr>
            <a:r>
              <a:t>Nutrition Populations </a:t>
            </a:r>
          </a:p>
          <a:p>
            <a:pPr defTabSz="868680">
              <a:defRPr sz="3325"/>
            </a:pPr>
            <a:r>
              <a:t>and costs</a:t>
            </a:r>
          </a:p>
        </p:txBody>
      </p:sp>
      <p:sp>
        <p:nvSpPr>
          <p:cNvPr id="474" name="Google Shape;355;p54"/>
          <p:cNvSpPr txBox="1"/>
          <p:nvPr>
            <p:ph type="body" sz="half" idx="1"/>
          </p:nvPr>
        </p:nvSpPr>
        <p:spPr>
          <a:xfrm>
            <a:off x="355100" y="1686749"/>
            <a:ext cx="5740801" cy="4248301"/>
          </a:xfrm>
          <a:prstGeom prst="rect">
            <a:avLst/>
          </a:prstGeom>
        </p:spPr>
        <p:txBody>
          <a:bodyPr/>
          <a:lstStyle/>
          <a:p>
            <a:pPr marL="0" indent="0" defTabSz="905255">
              <a:lnSpc>
                <a:spcPct val="90000"/>
              </a:lnSpc>
              <a:spcBef>
                <a:spcPts val="0"/>
              </a:spcBef>
              <a:buSzTx/>
              <a:buNone/>
              <a:defRPr sz="2376">
                <a:solidFill>
                  <a:schemeClr val="accent1"/>
                </a:solidFill>
              </a:defRPr>
            </a:pPr>
            <a:r>
              <a:t>Cost projections for 54,321 members:</a:t>
            </a:r>
          </a:p>
          <a:p>
            <a:pPr marL="452627" indent="-314325" defTabSz="905255">
              <a:lnSpc>
                <a:spcPct val="90000"/>
              </a:lnSpc>
              <a:spcBef>
                <a:spcPts val="900"/>
              </a:spcBef>
              <a:buClr>
                <a:schemeClr val="accent1"/>
              </a:buClr>
              <a:buSzPts val="2300"/>
              <a:buChar char="●"/>
              <a:defRPr sz="2376">
                <a:solidFill>
                  <a:schemeClr val="accent1"/>
                </a:solidFill>
              </a:defRPr>
            </a:pPr>
            <a:r>
              <a:t>The total annual cost to provide three medically tailored meals per day and produce/produce box prescriptions: $752,962,393.</a:t>
            </a:r>
          </a:p>
          <a:p>
            <a:pPr marL="452627" indent="-314325" defTabSz="905255">
              <a:lnSpc>
                <a:spcPct val="90000"/>
              </a:lnSpc>
              <a:spcBef>
                <a:spcPts val="900"/>
              </a:spcBef>
              <a:buClr>
                <a:schemeClr val="accent1"/>
              </a:buClr>
              <a:buSzPts val="2300"/>
              <a:buChar char="●"/>
              <a:defRPr sz="2376">
                <a:solidFill>
                  <a:schemeClr val="accent1"/>
                </a:solidFill>
              </a:defRPr>
            </a:pPr>
            <a:r>
              <a:t>Two medically tailored meals per day and produce/protein box prescriptions: $508,493,449. </a:t>
            </a:r>
          </a:p>
          <a:p>
            <a:pPr marL="0" indent="0" defTabSz="905255">
              <a:lnSpc>
                <a:spcPct val="90000"/>
              </a:lnSpc>
              <a:spcBef>
                <a:spcPts val="900"/>
              </a:spcBef>
              <a:buSzTx/>
              <a:buNone/>
              <a:defRPr sz="2376">
                <a:solidFill>
                  <a:schemeClr val="accent1"/>
                </a:solidFill>
              </a:defRPr>
            </a:pPr>
            <a:r>
              <a:t>HCPF is not able to provide a cost estimate for provision of pantry stocking for youth and pregnant people at this time.</a:t>
            </a:r>
          </a:p>
        </p:txBody>
      </p:sp>
      <p:sp>
        <p:nvSpPr>
          <p:cNvPr id="475" name="Google Shape;356;p54"/>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76" name="Google Shape;357;p54"/>
          <p:cNvSpPr txBox="1"/>
          <p:nvPr/>
        </p:nvSpPr>
        <p:spPr>
          <a:xfrm>
            <a:off x="6513378" y="111538"/>
            <a:ext cx="5016545" cy="1191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Nutrición Poblaciones y costos</a:t>
            </a:r>
          </a:p>
        </p:txBody>
      </p:sp>
      <p:sp>
        <p:nvSpPr>
          <p:cNvPr id="477" name="Google Shape;358;p54"/>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defTabSz="868680">
              <a:lnSpc>
                <a:spcPct val="90000"/>
              </a:lnSpc>
              <a:spcBef>
                <a:spcPts val="900"/>
              </a:spcBef>
              <a:defRPr sz="2280">
                <a:solidFill>
                  <a:schemeClr val="accent1"/>
                </a:solidFill>
                <a:latin typeface="Trebuchet MS"/>
                <a:ea typeface="Trebuchet MS"/>
                <a:cs typeface="Trebuchet MS"/>
                <a:sym typeface="Trebuchet MS"/>
              </a:defRPr>
            </a:pPr>
            <a:r>
              <a:t>Proyecciones de costos para 54.321 afiliados:</a:t>
            </a:r>
          </a:p>
          <a:p>
            <a:pPr marL="325754" indent="-193039" defTabSz="868680">
              <a:lnSpc>
                <a:spcPct val="90000"/>
              </a:lnSpc>
              <a:spcBef>
                <a:spcPts val="900"/>
              </a:spcBef>
              <a:buClr>
                <a:schemeClr val="accent1"/>
              </a:buClr>
              <a:buSzPts val="2200"/>
              <a:buFont typeface="Arial"/>
              <a:buChar char="●"/>
              <a:defRPr sz="2280">
                <a:solidFill>
                  <a:schemeClr val="accent1"/>
                </a:solidFill>
                <a:latin typeface="Trebuchet MS"/>
                <a:ea typeface="Trebuchet MS"/>
                <a:cs typeface="Trebuchet MS"/>
                <a:sym typeface="Trebuchet MS"/>
              </a:defRPr>
            </a:pPr>
            <a:r>
              <a:t>El costo total anual de proporcionar tres comidas médicas al día y recetas de productos frescos: 752,962,393 dólares.</a:t>
            </a:r>
          </a:p>
          <a:p>
            <a:pPr marL="325754" indent="-193039" defTabSz="868680">
              <a:lnSpc>
                <a:spcPct val="90000"/>
              </a:lnSpc>
              <a:spcBef>
                <a:spcPts val="900"/>
              </a:spcBef>
              <a:buClr>
                <a:schemeClr val="accent1"/>
              </a:buClr>
              <a:buSzPts val="2200"/>
              <a:buFont typeface="Arial"/>
              <a:buChar char="●"/>
              <a:defRPr sz="2280">
                <a:solidFill>
                  <a:schemeClr val="accent1"/>
                </a:solidFill>
                <a:latin typeface="Trebuchet MS"/>
                <a:ea typeface="Trebuchet MS"/>
                <a:cs typeface="Trebuchet MS"/>
                <a:sym typeface="Trebuchet MS"/>
              </a:defRPr>
            </a:pPr>
            <a:r>
              <a:t>Dos comidas médicas al día y recetas de productos frescos/cajas de prescripcion de proteínas: 508,493,449 dólares. </a:t>
            </a:r>
          </a:p>
          <a:p>
            <a:pPr defTabSz="868680">
              <a:lnSpc>
                <a:spcPct val="90000"/>
              </a:lnSpc>
              <a:spcBef>
                <a:spcPts val="900"/>
              </a:spcBef>
              <a:defRPr sz="2280">
                <a:solidFill>
                  <a:schemeClr val="accent1"/>
                </a:solidFill>
                <a:latin typeface="Trebuchet MS"/>
                <a:ea typeface="Trebuchet MS"/>
                <a:cs typeface="Trebuchet MS"/>
                <a:sym typeface="Trebuchet MS"/>
              </a:defRPr>
            </a:pPr>
            <a:r>
              <a:t>La HCPF no puede proporcionar una estimación de costos para el suministro de despensas para jóvenes y embarazadas en este momento.</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Google Shape;364;p55"/>
          <p:cNvSpPr txBox="1"/>
          <p:nvPr>
            <p:ph type="title"/>
          </p:nvPr>
        </p:nvSpPr>
        <p:spPr>
          <a:xfrm>
            <a:off x="183931" y="2193925"/>
            <a:ext cx="11824138" cy="1325563"/>
          </a:xfrm>
          <a:prstGeom prst="rect">
            <a:avLst/>
          </a:prstGeom>
        </p:spPr>
        <p:txBody>
          <a:bodyPr/>
          <a:lstStyle/>
          <a:p>
            <a:pPr defTabSz="667512">
              <a:defRPr sz="4380"/>
            </a:pPr>
            <a:r>
              <a:t>Conclusions</a:t>
            </a:r>
          </a:p>
          <a:p>
            <a:pPr defTabSz="667512">
              <a:defRPr sz="4380"/>
            </a:pPr>
            <a:r>
              <a:t>Conclusiones</a:t>
            </a:r>
          </a:p>
        </p:txBody>
      </p:sp>
      <p:sp>
        <p:nvSpPr>
          <p:cNvPr id="482" name="Google Shape;365;p55"/>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6" name="Google Shape;371;p56"/>
          <p:cNvSpPr txBox="1"/>
          <p:nvPr>
            <p:ph type="title"/>
          </p:nvPr>
        </p:nvSpPr>
        <p:spPr>
          <a:xfrm>
            <a:off x="656325" y="351099"/>
            <a:ext cx="5257801" cy="960002"/>
          </a:xfrm>
          <a:prstGeom prst="rect">
            <a:avLst/>
          </a:prstGeom>
        </p:spPr>
        <p:txBody>
          <a:bodyPr/>
          <a:lstStyle>
            <a:lvl1pPr>
              <a:defRPr sz="3500"/>
            </a:lvl1pPr>
          </a:lstStyle>
          <a:p>
            <a:pPr/>
            <a:r>
              <a:t>Costs</a:t>
            </a:r>
          </a:p>
        </p:txBody>
      </p:sp>
      <p:sp>
        <p:nvSpPr>
          <p:cNvPr id="487" name="Google Shape;372;p56"/>
          <p:cNvSpPr txBox="1"/>
          <p:nvPr>
            <p:ph type="body" sz="half" idx="1"/>
          </p:nvPr>
        </p:nvSpPr>
        <p:spPr>
          <a:xfrm>
            <a:off x="599175" y="1397875"/>
            <a:ext cx="5372101" cy="4659901"/>
          </a:xfrm>
          <a:prstGeom prst="rect">
            <a:avLst/>
          </a:prstGeom>
        </p:spPr>
        <p:txBody>
          <a:bodyPr/>
          <a:lstStyle/>
          <a:p>
            <a:pPr marL="0" indent="0">
              <a:lnSpc>
                <a:spcPct val="100000"/>
              </a:lnSpc>
              <a:spcBef>
                <a:spcPts val="1800"/>
              </a:spcBef>
              <a:buSzTx/>
              <a:buNone/>
              <a:defRPr sz="2400">
                <a:solidFill>
                  <a:schemeClr val="accent1"/>
                </a:solidFill>
              </a:defRPr>
            </a:pPr>
            <a:r>
              <a:t>Population or service expansions </a:t>
            </a:r>
            <a:r>
              <a:rPr b="1"/>
              <a:t>beyond what is in the pending 1115 HRSN amendment</a:t>
            </a:r>
            <a:r>
              <a:t> would exceed the $50 million CMS cap, so Colorado would need to meet additional federal financial requirements.</a:t>
            </a:r>
          </a:p>
          <a:p>
            <a:pPr marL="0" indent="0">
              <a:lnSpc>
                <a:spcPct val="100000"/>
              </a:lnSpc>
              <a:spcBef>
                <a:spcPts val="1800"/>
              </a:spcBef>
              <a:buSzTx/>
              <a:buNone/>
              <a:defRPr sz="2400">
                <a:solidFill>
                  <a:schemeClr val="accent1"/>
                </a:solidFill>
              </a:defRPr>
            </a:pPr>
            <a:r>
              <a:t>More conversation with state agency partners and the community is needed to determine which services are appropriate for expanded populations to make accurate and feasible cost estimates. </a:t>
            </a:r>
          </a:p>
        </p:txBody>
      </p:sp>
      <p:sp>
        <p:nvSpPr>
          <p:cNvPr id="488" name="Google Shape;373;p56"/>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89" name="Google Shape;374;p56"/>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Costos</a:t>
            </a:r>
          </a:p>
        </p:txBody>
      </p:sp>
      <p:sp>
        <p:nvSpPr>
          <p:cNvPr id="490" name="Google Shape;375;p56"/>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lstStyle/>
          <a:p>
            <a:pPr>
              <a:lnSpc>
                <a:spcPct val="90000"/>
              </a:lnSpc>
              <a:spcBef>
                <a:spcPts val="1000"/>
              </a:spcBef>
              <a:defRPr sz="2400">
                <a:solidFill>
                  <a:schemeClr val="accent1"/>
                </a:solidFill>
                <a:latin typeface="Trebuchet MS"/>
                <a:ea typeface="Trebuchet MS"/>
                <a:cs typeface="Trebuchet MS"/>
                <a:sym typeface="Trebuchet MS"/>
              </a:defRPr>
            </a:pPr>
            <a:r>
              <a:t>Las expansiones de población o servicios </a:t>
            </a:r>
            <a:r>
              <a:rPr b="1"/>
              <a:t>más allá de lo que está en la Enmienda Pendiente 1115 HRSN</a:t>
            </a:r>
            <a:r>
              <a:t> excederían el tope de $50 millones de CMS, por lo que Colorado tendría que cumplir con requisitos financieros federales adicionales.</a:t>
            </a:r>
          </a:p>
          <a:p>
            <a:pPr>
              <a:lnSpc>
                <a:spcPct val="90000"/>
              </a:lnSpc>
              <a:spcBef>
                <a:spcPts val="1000"/>
              </a:spcBef>
              <a:defRPr sz="2400">
                <a:solidFill>
                  <a:schemeClr val="accent1"/>
                </a:solidFill>
                <a:latin typeface="Trebuchet MS"/>
                <a:ea typeface="Trebuchet MS"/>
                <a:cs typeface="Trebuchet MS"/>
                <a:sym typeface="Trebuchet MS"/>
              </a:defRPr>
            </a:pPr>
            <a:r>
              <a:t>Se necesitan más conversaciones con los socios de la agencia estatal y la comunidad para determinar qué servicios son apropiados para las poblaciones ampliadas para hacer estimaciones de costos precisos y factibles. </a:t>
            </a:r>
          </a:p>
          <a:p>
            <a:pPr>
              <a:lnSpc>
                <a:spcPct val="90000"/>
              </a:lnSpc>
              <a:spcBef>
                <a:spcPts val="1000"/>
              </a:spcBef>
              <a:defRPr sz="2400">
                <a:solidFill>
                  <a:schemeClr val="accent1"/>
                </a:solidFill>
                <a:latin typeface="Trebuchet MS"/>
                <a:ea typeface="Trebuchet MS"/>
                <a:cs typeface="Trebuchet MS"/>
                <a:sym typeface="Trebuchet MS"/>
              </a:defRPr>
            </a:pP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4" name="Google Shape;381;p57"/>
          <p:cNvSpPr txBox="1"/>
          <p:nvPr>
            <p:ph type="title"/>
          </p:nvPr>
        </p:nvSpPr>
        <p:spPr>
          <a:xfrm>
            <a:off x="199049" y="437975"/>
            <a:ext cx="5720702" cy="1049101"/>
          </a:xfrm>
          <a:prstGeom prst="rect">
            <a:avLst/>
          </a:prstGeom>
        </p:spPr>
        <p:txBody>
          <a:bodyPr/>
          <a:lstStyle>
            <a:lvl1pPr defTabSz="896111">
              <a:defRPr sz="3430"/>
            </a:lvl1pPr>
          </a:lstStyle>
          <a:p>
            <a:pPr/>
            <a:r>
              <a:t>Future Workforce and Infrastructure </a:t>
            </a:r>
          </a:p>
        </p:txBody>
      </p:sp>
      <p:sp>
        <p:nvSpPr>
          <p:cNvPr id="495" name="Google Shape;382;p57"/>
          <p:cNvSpPr txBox="1"/>
          <p:nvPr>
            <p:ph type="body" sz="half" idx="1"/>
          </p:nvPr>
        </p:nvSpPr>
        <p:spPr>
          <a:xfrm>
            <a:off x="648275" y="1731149"/>
            <a:ext cx="5100001" cy="4326901"/>
          </a:xfrm>
          <a:prstGeom prst="rect">
            <a:avLst/>
          </a:prstGeom>
        </p:spPr>
        <p:txBody>
          <a:bodyPr/>
          <a:lstStyle/>
          <a:p>
            <a:pPr marL="0" indent="0">
              <a:lnSpc>
                <a:spcPct val="90000"/>
              </a:lnSpc>
              <a:spcBef>
                <a:spcPts val="0"/>
              </a:spcBef>
              <a:buSzTx/>
              <a:buNone/>
              <a:defRPr sz="2600">
                <a:solidFill>
                  <a:schemeClr val="accent1"/>
                </a:solidFill>
              </a:defRPr>
            </a:pPr>
            <a:r>
              <a:t>To expand HRSN services beyond what is already in place, Colorado will need to:</a:t>
            </a:r>
          </a:p>
          <a:p>
            <a:pPr indent="-317500">
              <a:lnSpc>
                <a:spcPct val="90000"/>
              </a:lnSpc>
              <a:spcBef>
                <a:spcPts val="0"/>
              </a:spcBef>
              <a:buClr>
                <a:schemeClr val="accent1"/>
              </a:buClr>
              <a:buSzPts val="2600"/>
              <a:buChar char="●"/>
              <a:defRPr sz="2600">
                <a:solidFill>
                  <a:schemeClr val="accent1"/>
                </a:solidFill>
              </a:defRPr>
            </a:pPr>
            <a:r>
              <a:t>Determine infrastructure need</a:t>
            </a:r>
          </a:p>
          <a:p>
            <a:pPr indent="-317500">
              <a:lnSpc>
                <a:spcPct val="90000"/>
              </a:lnSpc>
              <a:spcBef>
                <a:spcPts val="0"/>
              </a:spcBef>
              <a:buClr>
                <a:schemeClr val="accent1"/>
              </a:buClr>
              <a:buSzPts val="2600"/>
              <a:buChar char="●"/>
              <a:defRPr sz="2600">
                <a:solidFill>
                  <a:schemeClr val="accent1"/>
                </a:solidFill>
              </a:defRPr>
            </a:pPr>
            <a:r>
              <a:t>Leverage existing service infrastructure and reimbursement mechanisms</a:t>
            </a:r>
          </a:p>
          <a:p>
            <a:pPr indent="-317500">
              <a:lnSpc>
                <a:spcPct val="90000"/>
              </a:lnSpc>
              <a:spcBef>
                <a:spcPts val="0"/>
              </a:spcBef>
              <a:buClr>
                <a:schemeClr val="accent1"/>
              </a:buClr>
              <a:buSzPts val="2600"/>
              <a:buChar char="●"/>
              <a:defRPr sz="2600">
                <a:solidFill>
                  <a:schemeClr val="accent1"/>
                </a:solidFill>
              </a:defRPr>
            </a:pPr>
            <a:r>
              <a:t>Invest in increasing provider capacity</a:t>
            </a:r>
          </a:p>
          <a:p>
            <a:pPr indent="-317500">
              <a:lnSpc>
                <a:spcPct val="90000"/>
              </a:lnSpc>
              <a:spcBef>
                <a:spcPts val="0"/>
              </a:spcBef>
              <a:buClr>
                <a:schemeClr val="accent1"/>
              </a:buClr>
              <a:buSzPts val="2600"/>
              <a:buChar char="●"/>
              <a:defRPr sz="2600">
                <a:solidFill>
                  <a:schemeClr val="accent1"/>
                </a:solidFill>
              </a:defRPr>
            </a:pPr>
            <a:r>
              <a:t>Maximize federal funding opportunities.</a:t>
            </a:r>
          </a:p>
        </p:txBody>
      </p:sp>
      <p:sp>
        <p:nvSpPr>
          <p:cNvPr id="496" name="Google Shape;383;p57"/>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97" name="Google Shape;384;p57"/>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Futura Mano de Obra e Infraestructuras </a:t>
            </a:r>
          </a:p>
        </p:txBody>
      </p:sp>
      <p:sp>
        <p:nvSpPr>
          <p:cNvPr id="498" name="Google Shape;385;p57"/>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lstStyle/>
          <a:p>
            <a:pPr>
              <a:lnSpc>
                <a:spcPct val="90000"/>
              </a:lnSpc>
              <a:spcBef>
                <a:spcPts val="1000"/>
              </a:spcBef>
              <a:defRPr sz="2400">
                <a:solidFill>
                  <a:schemeClr val="accent1"/>
                </a:solidFill>
                <a:latin typeface="Trebuchet MS"/>
                <a:ea typeface="Trebuchet MS"/>
                <a:cs typeface="Trebuchet MS"/>
                <a:sym typeface="Trebuchet MS"/>
              </a:defRPr>
            </a:pPr>
            <a:r>
              <a:t>Para ampliar los servicios de HRSN más allá de lo que ya existe, Colorado necesitará:</a:t>
            </a:r>
          </a:p>
          <a:p>
            <a:pPr marL="342900" indent="-2032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Determinar las necesidades de infraestructura</a:t>
            </a:r>
          </a:p>
          <a:p>
            <a:pPr marL="342900" indent="-2032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Aprovechar la infraestructura de servicios y los mecanismos de reembolso existentes</a:t>
            </a:r>
          </a:p>
          <a:p>
            <a:pPr marL="342900" indent="-2032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Invertir en aumentar la capacidad de los proveedores</a:t>
            </a:r>
          </a:p>
          <a:p>
            <a:pPr marL="342900" indent="-203200">
              <a:lnSpc>
                <a:spcPct val="90000"/>
              </a:lnSpc>
              <a:spcBef>
                <a:spcPts val="1000"/>
              </a:spcBef>
              <a:buClr>
                <a:schemeClr val="accent1"/>
              </a:buClr>
              <a:buSzPts val="2400"/>
              <a:buFont typeface="Arial"/>
              <a:buChar char="●"/>
              <a:defRPr sz="2400">
                <a:solidFill>
                  <a:schemeClr val="accent1"/>
                </a:solidFill>
                <a:latin typeface="Trebuchet MS"/>
                <a:ea typeface="Trebuchet MS"/>
                <a:cs typeface="Trebuchet MS"/>
                <a:sym typeface="Trebuchet MS"/>
              </a:defRPr>
            </a:pPr>
            <a:r>
              <a:t>Maximizar las oportunidades de financiación federal.</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Google Shape;150;p31"/>
          <p:cNvSpPr txBox="1"/>
          <p:nvPr>
            <p:ph type="title"/>
          </p:nvPr>
        </p:nvSpPr>
        <p:spPr>
          <a:xfrm>
            <a:off x="464699" y="437975"/>
            <a:ext cx="3791701" cy="960001"/>
          </a:xfrm>
          <a:prstGeom prst="rect">
            <a:avLst/>
          </a:prstGeom>
        </p:spPr>
        <p:txBody>
          <a:bodyPr/>
          <a:lstStyle>
            <a:lvl1pPr>
              <a:defRPr sz="3500"/>
            </a:lvl1pPr>
          </a:lstStyle>
          <a:p>
            <a:pPr/>
            <a:r>
              <a:t>Agenda </a:t>
            </a:r>
          </a:p>
        </p:txBody>
      </p:sp>
      <p:sp>
        <p:nvSpPr>
          <p:cNvPr id="320" name="Google Shape;151;p31"/>
          <p:cNvSpPr txBox="1"/>
          <p:nvPr>
            <p:ph type="body" sz="half" idx="1"/>
          </p:nvPr>
        </p:nvSpPr>
        <p:spPr>
          <a:xfrm>
            <a:off x="838199" y="1852299"/>
            <a:ext cx="5198702" cy="4205701"/>
          </a:xfrm>
          <a:prstGeom prst="rect">
            <a:avLst/>
          </a:prstGeom>
        </p:spPr>
        <p:txBody>
          <a:bodyPr/>
          <a:lstStyle/>
          <a:p>
            <a:pPr marL="342900" indent="-203200">
              <a:lnSpc>
                <a:spcPct val="90000"/>
              </a:lnSpc>
              <a:spcBef>
                <a:spcPts val="0"/>
              </a:spcBef>
              <a:buClr>
                <a:schemeClr val="accent1"/>
              </a:buClr>
              <a:buSzPts val="3100"/>
              <a:buChar char="●"/>
              <a:defRPr sz="3100">
                <a:solidFill>
                  <a:schemeClr val="accent1"/>
                </a:solidFill>
              </a:defRPr>
            </a:pPr>
            <a:r>
              <a:t>Welcome and Introductions</a:t>
            </a:r>
          </a:p>
          <a:p>
            <a:pPr marL="342900" indent="-203200">
              <a:lnSpc>
                <a:spcPct val="90000"/>
              </a:lnSpc>
              <a:buClr>
                <a:schemeClr val="accent1"/>
              </a:buClr>
              <a:buSzPts val="3100"/>
              <a:buChar char="●"/>
              <a:defRPr sz="3100">
                <a:solidFill>
                  <a:schemeClr val="accent1"/>
                </a:solidFill>
              </a:defRPr>
            </a:pPr>
            <a:r>
              <a:t>Purpose and Vision</a:t>
            </a:r>
          </a:p>
          <a:p>
            <a:pPr marL="342900" indent="-203200">
              <a:lnSpc>
                <a:spcPct val="90000"/>
              </a:lnSpc>
              <a:buClr>
                <a:schemeClr val="accent1"/>
              </a:buClr>
              <a:buSzPts val="3100"/>
              <a:buChar char="●"/>
              <a:defRPr sz="3100">
                <a:solidFill>
                  <a:schemeClr val="accent1"/>
                </a:solidFill>
              </a:defRPr>
            </a:pPr>
            <a:r>
              <a:t>HB24-1322 Feasibility Study</a:t>
            </a:r>
          </a:p>
          <a:p>
            <a:pPr marL="342900" indent="-203200">
              <a:lnSpc>
                <a:spcPct val="90000"/>
              </a:lnSpc>
              <a:buClr>
                <a:schemeClr val="accent1"/>
              </a:buClr>
              <a:buSzPts val="3100"/>
              <a:buChar char="●"/>
              <a:defRPr sz="3100">
                <a:solidFill>
                  <a:schemeClr val="accent1"/>
                </a:solidFill>
              </a:defRPr>
            </a:pPr>
            <a:r>
              <a:t>Questions</a:t>
            </a:r>
          </a:p>
          <a:p>
            <a:pPr marL="342900" indent="-203200">
              <a:lnSpc>
                <a:spcPct val="90000"/>
              </a:lnSpc>
              <a:buClr>
                <a:schemeClr val="accent1"/>
              </a:buClr>
              <a:buSzPts val="3100"/>
              <a:buChar char="●"/>
              <a:defRPr sz="3100">
                <a:solidFill>
                  <a:schemeClr val="accent1"/>
                </a:solidFill>
              </a:defRPr>
            </a:pPr>
            <a:r>
              <a:t>Next Steps</a:t>
            </a:r>
          </a:p>
        </p:txBody>
      </p:sp>
      <p:sp>
        <p:nvSpPr>
          <p:cNvPr id="321" name="Google Shape;152;p31"/>
          <p:cNvSpPr txBox="1"/>
          <p:nvPr>
            <p:ph type="sldNum" sz="quarter" idx="2"/>
          </p:nvPr>
        </p:nvSpPr>
        <p:spPr>
          <a:xfrm>
            <a:off x="11733305" y="6421636"/>
            <a:ext cx="184022"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22" name="Google Shape;153;p31"/>
          <p:cNvSpPr txBox="1"/>
          <p:nvPr/>
        </p:nvSpPr>
        <p:spPr>
          <a:xfrm>
            <a:off x="6082625" y="1852299"/>
            <a:ext cx="5107251" cy="352548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342900" indent="-203200">
              <a:lnSpc>
                <a:spcPct val="90000"/>
              </a:lnSpc>
              <a:buClr>
                <a:schemeClr val="accent1"/>
              </a:buClr>
              <a:buSzPts val="3100"/>
              <a:buFont typeface="Arial"/>
              <a:buChar char="●"/>
              <a:defRPr sz="3100">
                <a:solidFill>
                  <a:schemeClr val="accent1"/>
                </a:solidFill>
                <a:latin typeface="Trebuchet MS"/>
                <a:ea typeface="Trebuchet MS"/>
                <a:cs typeface="Trebuchet MS"/>
                <a:sym typeface="Trebuchet MS"/>
              </a:defRPr>
            </a:pPr>
            <a:r>
              <a:t>Bienvenida y presentaciones</a:t>
            </a:r>
          </a:p>
          <a:p>
            <a:pPr marL="342900" indent="-203200">
              <a:lnSpc>
                <a:spcPct val="90000"/>
              </a:lnSpc>
              <a:spcBef>
                <a:spcPts val="1000"/>
              </a:spcBef>
              <a:buClr>
                <a:schemeClr val="accent1"/>
              </a:buClr>
              <a:buSzPts val="3100"/>
              <a:buFont typeface="Arial"/>
              <a:buChar char="●"/>
              <a:defRPr sz="3100">
                <a:solidFill>
                  <a:schemeClr val="accent1"/>
                </a:solidFill>
                <a:latin typeface="Trebuchet MS"/>
                <a:ea typeface="Trebuchet MS"/>
                <a:cs typeface="Trebuchet MS"/>
                <a:sym typeface="Trebuchet MS"/>
              </a:defRPr>
            </a:pPr>
            <a:r>
              <a:t>Objetivo y visión</a:t>
            </a:r>
          </a:p>
          <a:p>
            <a:pPr marL="342900" indent="-203200">
              <a:lnSpc>
                <a:spcPct val="90000"/>
              </a:lnSpc>
              <a:spcBef>
                <a:spcPts val="1000"/>
              </a:spcBef>
              <a:buClr>
                <a:schemeClr val="accent1"/>
              </a:buClr>
              <a:buSzPts val="3100"/>
              <a:buFont typeface="Trebuchet MS"/>
              <a:buChar char="●"/>
              <a:defRPr sz="3100">
                <a:solidFill>
                  <a:schemeClr val="accent1"/>
                </a:solidFill>
                <a:latin typeface="Trebuchet MS"/>
                <a:ea typeface="Trebuchet MS"/>
                <a:cs typeface="Trebuchet MS"/>
                <a:sym typeface="Trebuchet MS"/>
              </a:defRPr>
            </a:pPr>
            <a:r>
              <a:t>HB24-1322 Estudio de Viabilidad</a:t>
            </a:r>
          </a:p>
          <a:p>
            <a:pPr marL="342900" indent="-203200">
              <a:lnSpc>
                <a:spcPct val="90000"/>
              </a:lnSpc>
              <a:spcBef>
                <a:spcPts val="1000"/>
              </a:spcBef>
              <a:buClr>
                <a:schemeClr val="accent1"/>
              </a:buClr>
              <a:buSzPts val="3100"/>
              <a:buFont typeface="Trebuchet MS"/>
              <a:buChar char="●"/>
              <a:defRPr sz="3100">
                <a:solidFill>
                  <a:schemeClr val="accent1"/>
                </a:solidFill>
                <a:latin typeface="Trebuchet MS"/>
                <a:ea typeface="Trebuchet MS"/>
                <a:cs typeface="Trebuchet MS"/>
                <a:sym typeface="Trebuchet MS"/>
              </a:defRPr>
            </a:pPr>
            <a:r>
              <a:t>Preguntas</a:t>
            </a:r>
          </a:p>
          <a:p>
            <a:pPr marL="342900" indent="-203200">
              <a:lnSpc>
                <a:spcPct val="90000"/>
              </a:lnSpc>
              <a:spcBef>
                <a:spcPts val="1000"/>
              </a:spcBef>
              <a:buClr>
                <a:schemeClr val="accent1"/>
              </a:buClr>
              <a:buSzPts val="3100"/>
              <a:buFont typeface="Trebuchet MS"/>
              <a:buChar char="●"/>
              <a:defRPr sz="3100">
                <a:solidFill>
                  <a:schemeClr val="accent1"/>
                </a:solidFill>
                <a:latin typeface="Trebuchet MS"/>
                <a:ea typeface="Trebuchet MS"/>
                <a:cs typeface="Trebuchet MS"/>
                <a:sym typeface="Trebuchet MS"/>
              </a:defRPr>
            </a:pPr>
            <a:r>
              <a:t>Próximos pasos</a:t>
            </a:r>
          </a:p>
        </p:txBody>
      </p:sp>
      <p:sp>
        <p:nvSpPr>
          <p:cNvPr id="323" name="Google Shape;154;p31"/>
          <p:cNvSpPr txBox="1"/>
          <p:nvPr/>
        </p:nvSpPr>
        <p:spPr>
          <a:xfrm>
            <a:off x="7136249" y="705724"/>
            <a:ext cx="3000001" cy="70355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lnSpc>
                <a:spcPct val="90000"/>
              </a:lnSpc>
              <a:defRPr b="1" sz="3500">
                <a:solidFill>
                  <a:schemeClr val="accent1"/>
                </a:solidFill>
                <a:latin typeface="Trebuchet MS"/>
                <a:ea typeface="Trebuchet MS"/>
                <a:cs typeface="Trebuchet MS"/>
                <a:sym typeface="Trebuchet MS"/>
              </a:defRPr>
            </a:lvl1pPr>
          </a:lstStyle>
          <a:p>
            <a:pPr/>
            <a:r>
              <a:t>Programa</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2" name="Google Shape;391;p58"/>
          <p:cNvSpPr txBox="1"/>
          <p:nvPr>
            <p:ph type="title"/>
          </p:nvPr>
        </p:nvSpPr>
        <p:spPr>
          <a:xfrm>
            <a:off x="838200" y="437975"/>
            <a:ext cx="5354100" cy="871501"/>
          </a:xfrm>
          <a:prstGeom prst="rect">
            <a:avLst/>
          </a:prstGeom>
        </p:spPr>
        <p:txBody>
          <a:bodyPr/>
          <a:lstStyle>
            <a:lvl1pPr>
              <a:defRPr sz="4100"/>
            </a:lvl1pPr>
          </a:lstStyle>
          <a:p>
            <a:pPr/>
            <a:r>
              <a:t>Timelines</a:t>
            </a:r>
          </a:p>
        </p:txBody>
      </p:sp>
      <p:sp>
        <p:nvSpPr>
          <p:cNvPr id="503" name="Google Shape;392;p58"/>
          <p:cNvSpPr txBox="1"/>
          <p:nvPr>
            <p:ph type="body" sz="half" idx="1"/>
          </p:nvPr>
        </p:nvSpPr>
        <p:spPr>
          <a:xfrm>
            <a:off x="577050" y="1597974"/>
            <a:ext cx="5016001" cy="4459802"/>
          </a:xfrm>
          <a:prstGeom prst="rect">
            <a:avLst/>
          </a:prstGeom>
        </p:spPr>
        <p:txBody>
          <a:bodyPr/>
          <a:lstStyle/>
          <a:p>
            <a:pPr indent="-317500">
              <a:lnSpc>
                <a:spcPct val="90000"/>
              </a:lnSpc>
              <a:spcBef>
                <a:spcPts val="0"/>
              </a:spcBef>
              <a:buClr>
                <a:schemeClr val="accent1"/>
              </a:buClr>
              <a:buSzPts val="2300"/>
              <a:buChar char="●"/>
              <a:defRPr sz="2300">
                <a:solidFill>
                  <a:schemeClr val="accent1"/>
                </a:solidFill>
              </a:defRPr>
            </a:pPr>
            <a:r>
              <a:t>HRSN amendment submitted August 2024.</a:t>
            </a:r>
          </a:p>
          <a:p>
            <a:pPr indent="-317500">
              <a:lnSpc>
                <a:spcPct val="90000"/>
              </a:lnSpc>
              <a:spcBef>
                <a:spcPts val="0"/>
              </a:spcBef>
              <a:buClr>
                <a:schemeClr val="accent1"/>
              </a:buClr>
              <a:buSzPts val="2300"/>
              <a:buChar char="●"/>
              <a:defRPr sz="2300">
                <a:solidFill>
                  <a:schemeClr val="accent1"/>
                </a:solidFill>
              </a:defRPr>
            </a:pPr>
            <a:r>
              <a:t>HRSN amendment go-live date of July 2025, if approved. </a:t>
            </a:r>
          </a:p>
          <a:p>
            <a:pPr indent="-317500">
              <a:lnSpc>
                <a:spcPct val="90000"/>
              </a:lnSpc>
              <a:spcBef>
                <a:spcPts val="0"/>
              </a:spcBef>
              <a:buClr>
                <a:schemeClr val="accent1"/>
              </a:buClr>
              <a:buSzPts val="2300"/>
              <a:buChar char="●"/>
              <a:defRPr sz="2300">
                <a:solidFill>
                  <a:schemeClr val="accent1"/>
                </a:solidFill>
              </a:defRPr>
            </a:pPr>
            <a:r>
              <a:t>Through December 2025, HCPF can continue to consider future modifications but may not pursue additional amendments.</a:t>
            </a:r>
          </a:p>
          <a:p>
            <a:pPr indent="-317500">
              <a:lnSpc>
                <a:spcPct val="90000"/>
              </a:lnSpc>
              <a:spcBef>
                <a:spcPts val="0"/>
              </a:spcBef>
              <a:buClr>
                <a:schemeClr val="accent1"/>
              </a:buClr>
              <a:buSzPts val="2300"/>
              <a:buChar char="●"/>
              <a:defRPr sz="2300">
                <a:solidFill>
                  <a:schemeClr val="accent1"/>
                </a:solidFill>
              </a:defRPr>
            </a:pPr>
            <a:r>
              <a:t>After January 2026, Colorado may further amend the 1115 demonstration to modify or expand services or populations covered under HRSN waiver authority.</a:t>
            </a:r>
          </a:p>
        </p:txBody>
      </p:sp>
      <p:sp>
        <p:nvSpPr>
          <p:cNvPr id="504" name="Google Shape;393;p58"/>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05" name="Google Shape;394;p58"/>
          <p:cNvSpPr txBox="1"/>
          <p:nvPr/>
        </p:nvSpPr>
        <p:spPr>
          <a:xfrm>
            <a:off x="6201925" y="119199"/>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chemeClr val="accent1"/>
                </a:solidFill>
                <a:latin typeface="Trebuchet MS"/>
                <a:ea typeface="Trebuchet MS"/>
                <a:cs typeface="Trebuchet MS"/>
                <a:sym typeface="Trebuchet MS"/>
              </a:defRPr>
            </a:lvl1pPr>
          </a:lstStyle>
          <a:p>
            <a:pPr/>
            <a:r>
              <a:t>Cronología</a:t>
            </a:r>
          </a:p>
        </p:txBody>
      </p:sp>
      <p:sp>
        <p:nvSpPr>
          <p:cNvPr id="506" name="Google Shape;395;p58"/>
          <p:cNvSpPr txBox="1"/>
          <p:nvPr/>
        </p:nvSpPr>
        <p:spPr>
          <a:xfrm>
            <a:off x="6438475" y="1412125"/>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marL="301752" indent="-301752" defTabSz="804672">
              <a:lnSpc>
                <a:spcPct val="90000"/>
              </a:lnSpc>
              <a:spcBef>
                <a:spcPts val="800"/>
              </a:spcBef>
              <a:buClr>
                <a:schemeClr val="accent1"/>
              </a:buClr>
              <a:buSzPts val="2100"/>
              <a:buFont typeface="Trebuchet MS"/>
              <a:buChar char="•"/>
              <a:defRPr sz="2112">
                <a:solidFill>
                  <a:schemeClr val="accent1"/>
                </a:solidFill>
                <a:latin typeface="Trebuchet MS"/>
                <a:ea typeface="Trebuchet MS"/>
                <a:cs typeface="Trebuchet MS"/>
                <a:sym typeface="Trebuchet MS"/>
              </a:defRPr>
            </a:pPr>
            <a:r>
              <a:t>Enmienda HRSN presentada en agosto de 2024.</a:t>
            </a:r>
          </a:p>
          <a:p>
            <a:pPr marL="301752" indent="-301752" defTabSz="804672">
              <a:lnSpc>
                <a:spcPct val="90000"/>
              </a:lnSpc>
              <a:spcBef>
                <a:spcPts val="800"/>
              </a:spcBef>
              <a:buClr>
                <a:schemeClr val="accent1"/>
              </a:buClr>
              <a:buSzPts val="2100"/>
              <a:buFont typeface="Trebuchet MS"/>
              <a:buChar char="•"/>
              <a:defRPr sz="2112">
                <a:solidFill>
                  <a:schemeClr val="accent1"/>
                </a:solidFill>
                <a:latin typeface="Trebuchet MS"/>
                <a:ea typeface="Trebuchet MS"/>
                <a:cs typeface="Trebuchet MS"/>
                <a:sym typeface="Trebuchet MS"/>
              </a:defRPr>
            </a:pPr>
            <a:r>
              <a:t>Fecha de entrada en vigor de la enmienda HRSN: julio de 2025, si se aprueba. </a:t>
            </a:r>
          </a:p>
          <a:p>
            <a:pPr marL="301752" indent="-301752" defTabSz="804672">
              <a:lnSpc>
                <a:spcPct val="90000"/>
              </a:lnSpc>
              <a:spcBef>
                <a:spcPts val="800"/>
              </a:spcBef>
              <a:buClr>
                <a:schemeClr val="accent1"/>
              </a:buClr>
              <a:buSzPts val="2100"/>
              <a:buFont typeface="Trebuchet MS"/>
              <a:buChar char="•"/>
              <a:defRPr sz="2112">
                <a:solidFill>
                  <a:schemeClr val="accent1"/>
                </a:solidFill>
                <a:latin typeface="Trebuchet MS"/>
                <a:ea typeface="Trebuchet MS"/>
                <a:cs typeface="Trebuchet MS"/>
                <a:sym typeface="Trebuchet MS"/>
              </a:defRPr>
            </a:pPr>
            <a:r>
              <a:t>Hasta diciembre de 2025, la HCPF puede seguir considerando futuras modificaciones, pero no puede llevar a cabo enmiendas adicionales.</a:t>
            </a:r>
          </a:p>
          <a:p>
            <a:pPr marL="301752" indent="-301752" defTabSz="804672">
              <a:lnSpc>
                <a:spcPct val="90000"/>
              </a:lnSpc>
              <a:spcBef>
                <a:spcPts val="800"/>
              </a:spcBef>
              <a:buClr>
                <a:schemeClr val="accent1"/>
              </a:buClr>
              <a:buSzPts val="2100"/>
              <a:buFont typeface="Trebuchet MS"/>
              <a:buChar char="•"/>
              <a:defRPr sz="2112">
                <a:solidFill>
                  <a:schemeClr val="accent1"/>
                </a:solidFill>
                <a:latin typeface="Trebuchet MS"/>
                <a:ea typeface="Trebuchet MS"/>
                <a:cs typeface="Trebuchet MS"/>
                <a:sym typeface="Trebuchet MS"/>
              </a:defRPr>
            </a:pPr>
            <a:r>
              <a:t>Después de enero de 2026, Colorado puede enmendar aún más la demostración 1115 para modificar o ampliar los servicios o poblaciones cubiertas bajo la autoridad de exención HRSN.</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0" name="Google Shape;401;p59"/>
          <p:cNvSpPr txBox="1"/>
          <p:nvPr>
            <p:ph type="title"/>
          </p:nvPr>
        </p:nvSpPr>
        <p:spPr>
          <a:xfrm>
            <a:off x="838200" y="437975"/>
            <a:ext cx="5028001" cy="1243500"/>
          </a:xfrm>
          <a:prstGeom prst="rect">
            <a:avLst/>
          </a:prstGeom>
        </p:spPr>
        <p:txBody>
          <a:bodyPr/>
          <a:lstStyle>
            <a:lvl1pPr defTabSz="795527">
              <a:defRPr sz="4176"/>
            </a:lvl1pPr>
          </a:lstStyle>
          <a:p>
            <a:pPr/>
            <a:r>
              <a:t>HB23-1300 Feasibility Study</a:t>
            </a:r>
          </a:p>
        </p:txBody>
      </p:sp>
      <p:sp>
        <p:nvSpPr>
          <p:cNvPr id="511" name="Google Shape;402;p59"/>
          <p:cNvSpPr txBox="1"/>
          <p:nvPr>
            <p:ph type="body" sz="half" idx="1"/>
          </p:nvPr>
        </p:nvSpPr>
        <p:spPr>
          <a:xfrm>
            <a:off x="838200" y="2123775"/>
            <a:ext cx="4776900" cy="3934201"/>
          </a:xfrm>
          <a:prstGeom prst="rect">
            <a:avLst/>
          </a:prstGeom>
        </p:spPr>
        <p:txBody>
          <a:bodyPr/>
          <a:lstStyle>
            <a:lvl1pPr marL="0" indent="0">
              <a:lnSpc>
                <a:spcPct val="90000"/>
              </a:lnSpc>
              <a:spcBef>
                <a:spcPts val="0"/>
              </a:spcBef>
              <a:buSzTx/>
              <a:buNone/>
              <a:defRPr sz="3000">
                <a:solidFill>
                  <a:schemeClr val="accent1"/>
                </a:solidFill>
              </a:defRPr>
            </a:lvl1pPr>
          </a:lstStyle>
          <a:p>
            <a:pPr/>
            <a:r>
              <a:t>HCPF intends to use the HB23-1300 feasibility study to further defining eligibility criteria for all housing services and estimate costs for providing these services.</a:t>
            </a:r>
          </a:p>
        </p:txBody>
      </p:sp>
      <p:sp>
        <p:nvSpPr>
          <p:cNvPr id="512" name="Google Shape;403;p59"/>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13" name="Google Shape;404;p59"/>
          <p:cNvSpPr txBox="1"/>
          <p:nvPr/>
        </p:nvSpPr>
        <p:spPr>
          <a:xfrm>
            <a:off x="6201925" y="463774"/>
            <a:ext cx="5639452" cy="1191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defTabSz="758951">
              <a:lnSpc>
                <a:spcPct val="90000"/>
              </a:lnSpc>
              <a:defRPr b="1" sz="3984">
                <a:solidFill>
                  <a:schemeClr val="accent1"/>
                </a:solidFill>
                <a:latin typeface="Trebuchet MS"/>
                <a:ea typeface="Trebuchet MS"/>
                <a:cs typeface="Trebuchet MS"/>
                <a:sym typeface="Trebuchet MS"/>
              </a:defRPr>
            </a:lvl1pPr>
          </a:lstStyle>
          <a:p>
            <a:pPr/>
            <a:r>
              <a:t>Estudio de Viabilidad HB23-1300 </a:t>
            </a:r>
          </a:p>
        </p:txBody>
      </p:sp>
      <p:sp>
        <p:nvSpPr>
          <p:cNvPr id="514" name="Google Shape;405;p59"/>
          <p:cNvSpPr txBox="1"/>
          <p:nvPr/>
        </p:nvSpPr>
        <p:spPr>
          <a:xfrm>
            <a:off x="6438475" y="1974631"/>
            <a:ext cx="5166351" cy="473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lstStyle>
            <a:lvl1pPr>
              <a:lnSpc>
                <a:spcPct val="90000"/>
              </a:lnSpc>
              <a:spcBef>
                <a:spcPts val="1000"/>
              </a:spcBef>
              <a:defRPr sz="3000">
                <a:solidFill>
                  <a:schemeClr val="accent1"/>
                </a:solidFill>
                <a:latin typeface="Trebuchet MS"/>
                <a:ea typeface="Trebuchet MS"/>
                <a:cs typeface="Trebuchet MS"/>
                <a:sym typeface="Trebuchet MS"/>
              </a:defRPr>
            </a:lvl1pPr>
          </a:lstStyle>
          <a:p>
            <a:pPr/>
            <a:r>
              <a:t>La HCPF tiene la intención de utilizar el estudio de viabilidad HB23-1300 para seguir definiendo los criterios de elegibilidad de todos los servicios de vivienda y estimar los costos de la prestación de estos servicios.</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8" name="Google Shape;410;p60"/>
          <p:cNvSpPr txBox="1"/>
          <p:nvPr>
            <p:ph type="title"/>
          </p:nvPr>
        </p:nvSpPr>
        <p:spPr>
          <a:xfrm>
            <a:off x="183931" y="2193925"/>
            <a:ext cx="11824138" cy="1325563"/>
          </a:xfrm>
          <a:prstGeom prst="rect">
            <a:avLst/>
          </a:prstGeom>
        </p:spPr>
        <p:txBody>
          <a:bodyPr/>
          <a:lstStyle/>
          <a:p>
            <a:pPr defTabSz="667512">
              <a:defRPr sz="4380"/>
            </a:pPr>
            <a:r>
              <a:t>Next Steps</a:t>
            </a:r>
          </a:p>
          <a:p>
            <a:pPr defTabSz="667512">
              <a:defRPr sz="4380"/>
            </a:pPr>
            <a:r>
              <a:t>Próximos Pasos</a:t>
            </a:r>
          </a:p>
        </p:txBody>
      </p:sp>
      <p:sp>
        <p:nvSpPr>
          <p:cNvPr id="519" name="Google Shape;411;p60"/>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1" name="Google Shape;416;p61"/>
          <p:cNvSpPr txBox="1"/>
          <p:nvPr/>
        </p:nvSpPr>
        <p:spPr>
          <a:xfrm>
            <a:off x="536799" y="149719"/>
            <a:ext cx="11423151" cy="122551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p>
            <a:pPr algn="ctr">
              <a:lnSpc>
                <a:spcPct val="90000"/>
              </a:lnSpc>
              <a:defRPr b="1" sz="4000">
                <a:solidFill>
                  <a:schemeClr val="accent1"/>
                </a:solidFill>
                <a:latin typeface="Trebuchet MS"/>
                <a:ea typeface="Trebuchet MS"/>
                <a:cs typeface="Trebuchet MS"/>
                <a:sym typeface="Trebuchet MS"/>
              </a:defRPr>
            </a:pPr>
            <a:r>
              <a:t>HB 23-1300 Feasibility Study</a:t>
            </a:r>
          </a:p>
          <a:p>
            <a:pPr algn="ctr">
              <a:lnSpc>
                <a:spcPct val="90000"/>
              </a:lnSpc>
              <a:defRPr b="1" sz="4000">
                <a:solidFill>
                  <a:schemeClr val="accent1"/>
                </a:solidFill>
                <a:latin typeface="Trebuchet MS"/>
                <a:ea typeface="Trebuchet MS"/>
                <a:cs typeface="Trebuchet MS"/>
                <a:sym typeface="Trebuchet MS"/>
              </a:defRPr>
            </a:pPr>
            <a:r>
              <a:t>Estudio de viabilidad HB 23-1300</a:t>
            </a:r>
          </a:p>
        </p:txBody>
      </p:sp>
      <p:sp>
        <p:nvSpPr>
          <p:cNvPr id="522" name="Google Shape;417;p61"/>
          <p:cNvSpPr txBox="1"/>
          <p:nvPr/>
        </p:nvSpPr>
        <p:spPr>
          <a:xfrm>
            <a:off x="386024" y="1568104"/>
            <a:ext cx="5369452" cy="364232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By January 1, 2026, HCPF shall publish a study to:</a:t>
            </a:r>
          </a:p>
          <a:p>
            <a:pPr>
              <a:lnSpc>
                <a:spcPct val="90000"/>
              </a:lnSpc>
              <a:spcBef>
                <a:spcPts val="1000"/>
              </a:spcBef>
            </a:pPr>
            <a:endParaRPr sz="2400">
              <a:solidFill>
                <a:schemeClr val="accent1"/>
              </a:solidFill>
              <a:latin typeface="Trebuchet MS"/>
              <a:ea typeface="Trebuchet MS"/>
              <a:cs typeface="Trebuchet MS"/>
              <a:sym typeface="Trebuchet MS"/>
            </a:endParaRP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Understand the HRSN of Health First Colorado and CHP+ members</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Identify opportunities</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Analyze options including evidence base, impact and cost</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Determine options for expansion </a:t>
            </a:r>
          </a:p>
        </p:txBody>
      </p:sp>
      <p:sp>
        <p:nvSpPr>
          <p:cNvPr id="523" name="Google Shape;418;p61"/>
          <p:cNvSpPr txBox="1"/>
          <p:nvPr/>
        </p:nvSpPr>
        <p:spPr>
          <a:xfrm>
            <a:off x="6156524" y="1568104"/>
            <a:ext cx="5679052" cy="396236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Antes del 1 de enero de 2026, el HCPF publicará un estudio para:</a:t>
            </a:r>
          </a:p>
          <a:p>
            <a:pPr>
              <a:lnSpc>
                <a:spcPct val="90000"/>
              </a:lnSpc>
              <a:spcBef>
                <a:spcPts val="1000"/>
              </a:spcBef>
            </a:pPr>
            <a:endParaRPr sz="2400">
              <a:solidFill>
                <a:schemeClr val="accent1"/>
              </a:solidFill>
              <a:latin typeface="Trebuchet MS"/>
              <a:ea typeface="Trebuchet MS"/>
              <a:cs typeface="Trebuchet MS"/>
              <a:sym typeface="Trebuchet MS"/>
            </a:endParaRP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Conocer las HRSN de los afiliados a Health First Colorado y CHP+</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Identificar oportunidades</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Analizar opciones, como la base empírica, el impacto y el costo</a:t>
            </a:r>
          </a:p>
          <a:p>
            <a:pPr lvl="1" marL="342900" indent="-174625">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Determinar opciones para la ampliación </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7" name="Google Shape;423;p62"/>
          <p:cNvSpPr txBox="1"/>
          <p:nvPr/>
        </p:nvSpPr>
        <p:spPr>
          <a:xfrm>
            <a:off x="536799" y="198545"/>
            <a:ext cx="11423151" cy="122551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p>
            <a:pPr algn="ctr">
              <a:lnSpc>
                <a:spcPct val="90000"/>
              </a:lnSpc>
              <a:defRPr b="1" sz="4000">
                <a:solidFill>
                  <a:schemeClr val="accent1"/>
                </a:solidFill>
                <a:latin typeface="Trebuchet MS"/>
                <a:ea typeface="Trebuchet MS"/>
                <a:cs typeface="Trebuchet MS"/>
                <a:sym typeface="Trebuchet MS"/>
              </a:defRPr>
            </a:pPr>
            <a:r>
              <a:t>HB 23-1300 Feasibility Study</a:t>
            </a:r>
          </a:p>
          <a:p>
            <a:pPr algn="ctr">
              <a:lnSpc>
                <a:spcPct val="90000"/>
              </a:lnSpc>
              <a:defRPr b="1" sz="4000">
                <a:solidFill>
                  <a:schemeClr val="accent1"/>
                </a:solidFill>
                <a:latin typeface="Trebuchet MS"/>
                <a:ea typeface="Trebuchet MS"/>
                <a:cs typeface="Trebuchet MS"/>
                <a:sym typeface="Trebuchet MS"/>
              </a:defRPr>
            </a:pPr>
            <a:r>
              <a:t>Estudio de viabilidad HB 23-1300</a:t>
            </a:r>
          </a:p>
        </p:txBody>
      </p:sp>
      <p:sp>
        <p:nvSpPr>
          <p:cNvPr id="528" name="Google Shape;424;p62"/>
          <p:cNvSpPr txBox="1"/>
          <p:nvPr/>
        </p:nvSpPr>
        <p:spPr>
          <a:xfrm>
            <a:off x="308549" y="1604675"/>
            <a:ext cx="5511652" cy="39014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The study may consider expanding:</a:t>
            </a:r>
          </a:p>
          <a:p>
            <a:pPr marL="342900" indent="-2032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Service areas:</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Housing and nutrition</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Environmental</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Education</a:t>
            </a:r>
          </a:p>
          <a:p>
            <a:pPr marL="342900" indent="-2032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Population and eligibility:</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Infants, children, and youth</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People impacted by natural disasters</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People experiencing intimate partner violence</a:t>
            </a:r>
          </a:p>
        </p:txBody>
      </p:sp>
      <p:sp>
        <p:nvSpPr>
          <p:cNvPr id="529" name="Google Shape;425;p62"/>
          <p:cNvSpPr txBox="1"/>
          <p:nvPr/>
        </p:nvSpPr>
        <p:spPr>
          <a:xfrm>
            <a:off x="6268599" y="1604673"/>
            <a:ext cx="5504151" cy="39014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nSpc>
                <a:spcPct val="90000"/>
              </a:lnSpc>
              <a:defRPr sz="2400">
                <a:solidFill>
                  <a:schemeClr val="accent1"/>
                </a:solidFill>
                <a:latin typeface="Trebuchet MS"/>
                <a:ea typeface="Trebuchet MS"/>
                <a:cs typeface="Trebuchet MS"/>
                <a:sym typeface="Trebuchet MS"/>
              </a:defRPr>
            </a:pPr>
            <a:r>
              <a:t>El estudio podría plantearse ampliar:</a:t>
            </a:r>
          </a:p>
          <a:p>
            <a:pPr marL="342900" indent="-2032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Áreas de servicio:</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Vivienda y nutrición</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Ambiental</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Educación</a:t>
            </a:r>
          </a:p>
          <a:p>
            <a:pPr marL="342900" indent="-2032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Población y elegibilidad:</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Bebés, niños y jóvenes</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Personas afectadas por catástrofes naturales</a:t>
            </a:r>
          </a:p>
          <a:p>
            <a:pPr lvl="1" marL="685800" indent="-234315">
              <a:lnSpc>
                <a:spcPct val="90000"/>
              </a:lnSpc>
              <a:buClr>
                <a:schemeClr val="accent1"/>
              </a:buClr>
              <a:buSzPts val="2400"/>
              <a:buFont typeface="Trebuchet MS"/>
              <a:buChar char="○"/>
              <a:defRPr sz="2400">
                <a:solidFill>
                  <a:schemeClr val="accent1"/>
                </a:solidFill>
                <a:latin typeface="Trebuchet MS"/>
                <a:ea typeface="Trebuchet MS"/>
                <a:cs typeface="Trebuchet MS"/>
                <a:sym typeface="Trebuchet MS"/>
              </a:defRPr>
            </a:pPr>
            <a:r>
              <a:t>Personas que sufren violencia en la pareja</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3" name="Google Shape;431;p63"/>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34" name="Google Shape;432;p63"/>
          <p:cNvSpPr txBox="1"/>
          <p:nvPr>
            <p:ph type="body" sz="half" idx="1"/>
          </p:nvPr>
        </p:nvSpPr>
        <p:spPr>
          <a:xfrm>
            <a:off x="383549" y="1693124"/>
            <a:ext cx="5731502" cy="3819902"/>
          </a:xfrm>
          <a:prstGeom prst="rect">
            <a:avLst/>
          </a:prstGeom>
        </p:spPr>
        <p:txBody>
          <a:bodyPr/>
          <a:lstStyle/>
          <a:p>
            <a:pPr marL="0" algn="ctr">
              <a:spcBef>
                <a:spcPts val="0"/>
              </a:spcBef>
              <a:defRPr sz="2100">
                <a:solidFill>
                  <a:schemeClr val="accent1"/>
                </a:solidFill>
              </a:defRPr>
            </a:pPr>
            <a:r>
              <a:t>Cristen Bates, MPH (she/her)</a:t>
            </a:r>
          </a:p>
          <a:p>
            <a:pPr marL="0" algn="ctr">
              <a:spcBef>
                <a:spcPts val="0"/>
              </a:spcBef>
              <a:defRPr sz="2100">
                <a:solidFill>
                  <a:schemeClr val="accent1"/>
                </a:solidFill>
              </a:defRPr>
            </a:pPr>
            <a:r>
              <a:t>Office Director, Office of Medicaid &amp; CHP Behavioral Health Initiatives &amp; Coverage (BHIC) and the Deputy Medicaid Director</a:t>
            </a:r>
          </a:p>
          <a:p>
            <a:pPr marL="0" algn="ctr">
              <a:spcBef>
                <a:spcPts val="0"/>
              </a:spcBef>
            </a:pPr>
            <a:endParaRPr sz="2100">
              <a:solidFill>
                <a:schemeClr val="accent1"/>
              </a:solidFill>
            </a:endParaRPr>
          </a:p>
          <a:p>
            <a:pPr marL="0" algn="ctr">
              <a:spcBef>
                <a:spcPts val="0"/>
              </a:spcBef>
              <a:defRPr sz="2100">
                <a:solidFill>
                  <a:schemeClr val="accent1"/>
                </a:solidFill>
              </a:defRPr>
            </a:pPr>
            <a:r>
              <a:t>Tamara Keeney, MPA (She/Her)</a:t>
            </a:r>
          </a:p>
          <a:p>
            <a:pPr marL="0" algn="ctr">
              <a:spcBef>
                <a:spcPts val="0"/>
              </a:spcBef>
              <a:defRPr sz="2100">
                <a:solidFill>
                  <a:schemeClr val="accent1"/>
                </a:solidFill>
              </a:defRPr>
            </a:pPr>
            <a:r>
              <a:t>Research and Analysis Manager</a:t>
            </a:r>
          </a:p>
          <a:p>
            <a:pPr marL="0" algn="ctr">
              <a:spcBef>
                <a:spcPts val="0"/>
              </a:spcBef>
            </a:pPr>
            <a:endParaRPr sz="2100">
              <a:solidFill>
                <a:schemeClr val="accent1"/>
              </a:solidFill>
            </a:endParaRPr>
          </a:p>
          <a:p>
            <a:pPr marL="0" algn="ctr">
              <a:spcBef>
                <a:spcPts val="0"/>
              </a:spcBef>
              <a:defRPr sz="2100">
                <a:solidFill>
                  <a:schemeClr val="accent1"/>
                </a:solidFill>
              </a:defRPr>
            </a:pPr>
            <a:r>
              <a:t>Jennifer Holcomb</a:t>
            </a:r>
          </a:p>
          <a:p>
            <a:pPr marL="0" algn="ctr">
              <a:spcBef>
                <a:spcPts val="0"/>
              </a:spcBef>
              <a:defRPr sz="2100">
                <a:solidFill>
                  <a:schemeClr val="accent1"/>
                </a:solidFill>
              </a:defRPr>
            </a:pPr>
            <a:r>
              <a:t>Behavioral Health Benefits Section Manager </a:t>
            </a:r>
          </a:p>
        </p:txBody>
      </p:sp>
      <p:sp>
        <p:nvSpPr>
          <p:cNvPr id="535" name="Google Shape;433;p63"/>
          <p:cNvSpPr txBox="1"/>
          <p:nvPr/>
        </p:nvSpPr>
        <p:spPr>
          <a:xfrm>
            <a:off x="6859144" y="1693124"/>
            <a:ext cx="4624552" cy="3819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lgn="ctr">
              <a:lnSpc>
                <a:spcPct val="90000"/>
              </a:lnSpc>
              <a:defRPr sz="2100">
                <a:solidFill>
                  <a:schemeClr val="accent1">
                    <a:lumOff val="-4392"/>
                  </a:schemeClr>
                </a:solidFill>
                <a:latin typeface="Trebuchet MS"/>
                <a:ea typeface="Trebuchet MS"/>
                <a:cs typeface="Trebuchet MS"/>
                <a:sym typeface="Trebuchet MS"/>
              </a:defRPr>
            </a:pPr>
            <a:r>
              <a:t>Cristen Bates, MPH (Ella/Ella)</a:t>
            </a:r>
          </a:p>
          <a:p>
            <a:pPr algn="ctr">
              <a:lnSpc>
                <a:spcPct val="90000"/>
              </a:lnSpc>
              <a:defRPr sz="2100">
                <a:solidFill>
                  <a:schemeClr val="accent1">
                    <a:lumOff val="-4392"/>
                  </a:schemeClr>
                </a:solidFill>
                <a:latin typeface="Trebuchet MS"/>
                <a:ea typeface="Trebuchet MS"/>
                <a:cs typeface="Trebuchet MS"/>
                <a:sym typeface="Trebuchet MS"/>
              </a:defRPr>
            </a:pPr>
            <a:r>
              <a:t>Directora de la Oficina de Iniciativas y Cobertura de Salud Conductual de Medicaid y CHP (BHIC) y Directora Adjunta de Medicaid</a:t>
            </a:r>
          </a:p>
          <a:p>
            <a:pPr algn="ctr">
              <a:lnSpc>
                <a:spcPct val="90000"/>
              </a:lnSpc>
              <a:defRPr sz="2100">
                <a:solidFill>
                  <a:schemeClr val="accent1">
                    <a:lumOff val="-4392"/>
                  </a:schemeClr>
                </a:solidFill>
                <a:latin typeface="Trebuchet MS"/>
                <a:ea typeface="Trebuchet MS"/>
                <a:cs typeface="Trebuchet MS"/>
                <a:sym typeface="Trebuchet MS"/>
              </a:defRPr>
            </a:pPr>
          </a:p>
          <a:p>
            <a:pPr algn="ctr">
              <a:lnSpc>
                <a:spcPct val="90000"/>
              </a:lnSpc>
              <a:defRPr sz="2100">
                <a:solidFill>
                  <a:schemeClr val="accent1">
                    <a:lumOff val="-4392"/>
                  </a:schemeClr>
                </a:solidFill>
                <a:latin typeface="Trebuchet MS"/>
                <a:ea typeface="Trebuchet MS"/>
                <a:cs typeface="Trebuchet MS"/>
                <a:sym typeface="Trebuchet MS"/>
              </a:defRPr>
            </a:pPr>
            <a:r>
              <a:t>Tamara Keeney, MPA (Ella/Ella)</a:t>
            </a:r>
          </a:p>
          <a:p>
            <a:pPr algn="ctr">
              <a:lnSpc>
                <a:spcPct val="90000"/>
              </a:lnSpc>
              <a:defRPr sz="2100">
                <a:solidFill>
                  <a:schemeClr val="accent1">
                    <a:lumOff val="-4392"/>
                  </a:schemeClr>
                </a:solidFill>
                <a:latin typeface="Trebuchet MS"/>
                <a:ea typeface="Trebuchet MS"/>
                <a:cs typeface="Trebuchet MS"/>
                <a:sym typeface="Trebuchet MS"/>
              </a:defRPr>
            </a:pPr>
            <a:r>
              <a:t>Directora de Investigación y Análisis</a:t>
            </a:r>
          </a:p>
          <a:p>
            <a:pPr algn="ctr">
              <a:lnSpc>
                <a:spcPct val="90000"/>
              </a:lnSpc>
              <a:defRPr sz="2100">
                <a:solidFill>
                  <a:schemeClr val="accent1">
                    <a:lumOff val="-4392"/>
                  </a:schemeClr>
                </a:solidFill>
                <a:latin typeface="Trebuchet MS"/>
                <a:ea typeface="Trebuchet MS"/>
                <a:cs typeface="Trebuchet MS"/>
                <a:sym typeface="Trebuchet MS"/>
              </a:defRPr>
            </a:pPr>
          </a:p>
          <a:p>
            <a:pPr algn="ctr">
              <a:lnSpc>
                <a:spcPct val="90000"/>
              </a:lnSpc>
              <a:defRPr sz="2100">
                <a:solidFill>
                  <a:schemeClr val="accent1">
                    <a:lumOff val="-4392"/>
                  </a:schemeClr>
                </a:solidFill>
                <a:latin typeface="Trebuchet MS"/>
                <a:ea typeface="Trebuchet MS"/>
                <a:cs typeface="Trebuchet MS"/>
                <a:sym typeface="Trebuchet MS"/>
              </a:defRPr>
            </a:pPr>
            <a:r>
              <a:t>Jennifer Holcomb</a:t>
            </a:r>
          </a:p>
          <a:p>
            <a:pPr algn="ctr">
              <a:lnSpc>
                <a:spcPct val="90000"/>
              </a:lnSpc>
              <a:defRPr sz="2100">
                <a:solidFill>
                  <a:schemeClr val="accent1">
                    <a:lumOff val="-4392"/>
                  </a:schemeClr>
                </a:solidFill>
                <a:latin typeface="Trebuchet MS"/>
                <a:ea typeface="Trebuchet MS"/>
                <a:cs typeface="Trebuchet MS"/>
                <a:sym typeface="Trebuchet MS"/>
              </a:defRPr>
            </a:pPr>
            <a:r>
              <a:t>Directora de la Sección de Beneficios de Salud Mental </a:t>
            </a:r>
          </a:p>
        </p:txBody>
      </p:sp>
      <p:sp>
        <p:nvSpPr>
          <p:cNvPr id="536" name="Google Shape;435;p63"/>
          <p:cNvSpPr txBox="1"/>
          <p:nvPr/>
        </p:nvSpPr>
        <p:spPr>
          <a:xfrm>
            <a:off x="1036325" y="590375"/>
            <a:ext cx="5184951" cy="97087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6000">
                <a:solidFill>
                  <a:schemeClr val="accent1"/>
                </a:solidFill>
                <a:latin typeface="Trebuchet MS"/>
                <a:ea typeface="Trebuchet MS"/>
                <a:cs typeface="Trebuchet MS"/>
                <a:sym typeface="Trebuchet MS"/>
              </a:defRPr>
            </a:lvl1pPr>
          </a:lstStyle>
          <a:p>
            <a:pPr/>
            <a:r>
              <a:t>Panelists</a:t>
            </a:r>
          </a:p>
        </p:txBody>
      </p:sp>
      <p:sp>
        <p:nvSpPr>
          <p:cNvPr id="537" name="Google Shape;435;p63"/>
          <p:cNvSpPr txBox="1"/>
          <p:nvPr/>
        </p:nvSpPr>
        <p:spPr>
          <a:xfrm>
            <a:off x="6369779" y="590375"/>
            <a:ext cx="5184951" cy="97087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6000">
                <a:solidFill>
                  <a:schemeClr val="accent1"/>
                </a:solidFill>
                <a:latin typeface="Trebuchet MS"/>
                <a:ea typeface="Trebuchet MS"/>
                <a:cs typeface="Trebuchet MS"/>
                <a:sym typeface="Trebuchet MS"/>
              </a:defRPr>
            </a:lvl1pPr>
          </a:lstStyle>
          <a:p>
            <a:pPr/>
            <a:r>
              <a:t>Panelistas</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9" name="Google Shape;441;p64"/>
          <p:cNvSpPr txBox="1"/>
          <p:nvPr>
            <p:ph type="sldNum" sz="quarter" idx="2"/>
          </p:nvPr>
        </p:nvSpPr>
        <p:spPr>
          <a:xfrm>
            <a:off x="11653384" y="6421636"/>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40" name="Google Shape;443;p64"/>
          <p:cNvSpPr txBox="1"/>
          <p:nvPr>
            <p:ph type="body" sz="half" idx="1"/>
          </p:nvPr>
        </p:nvSpPr>
        <p:spPr>
          <a:xfrm>
            <a:off x="838199" y="1629624"/>
            <a:ext cx="4716002" cy="3819902"/>
          </a:xfrm>
          <a:prstGeom prst="rect">
            <a:avLst/>
          </a:prstGeom>
        </p:spPr>
        <p:txBody>
          <a:bodyPr/>
          <a:lstStyle/>
          <a:p>
            <a:pPr marL="0" algn="ctr">
              <a:spcBef>
                <a:spcPts val="0"/>
              </a:spcBef>
              <a:defRPr sz="2100">
                <a:solidFill>
                  <a:schemeClr val="accent1"/>
                </a:solidFill>
              </a:defRPr>
            </a:pPr>
            <a:r>
              <a:t>Alaina Kelley, MPH (She/Her)</a:t>
            </a:r>
          </a:p>
          <a:p>
            <a:pPr marL="0" algn="ctr">
              <a:spcBef>
                <a:spcPts val="0"/>
              </a:spcBef>
              <a:defRPr sz="2100">
                <a:solidFill>
                  <a:schemeClr val="accent1"/>
                </a:solidFill>
              </a:defRPr>
            </a:pPr>
            <a:r>
              <a:t>Community Health Worker and Prevention Services Policy &amp; Benefit Specialist</a:t>
            </a:r>
          </a:p>
          <a:p>
            <a:pPr marL="0" algn="ctr">
              <a:spcBef>
                <a:spcPts val="0"/>
              </a:spcBef>
            </a:pPr>
            <a:endParaRPr sz="2100">
              <a:solidFill>
                <a:schemeClr val="accent1"/>
              </a:solidFill>
            </a:endParaRPr>
          </a:p>
          <a:p>
            <a:pPr marL="0" algn="ctr">
              <a:spcBef>
                <a:spcPts val="0"/>
              </a:spcBef>
              <a:defRPr sz="2100">
                <a:solidFill>
                  <a:schemeClr val="accent1"/>
                </a:solidFill>
              </a:defRPr>
            </a:pPr>
            <a:r>
              <a:t>Emily Orr, MPA (She/Her)</a:t>
            </a:r>
          </a:p>
          <a:p>
            <a:pPr marL="0" algn="ctr">
              <a:spcBef>
                <a:spcPts val="0"/>
              </a:spcBef>
              <a:defRPr sz="2100">
                <a:solidFill>
                  <a:schemeClr val="accent1"/>
                </a:solidFill>
              </a:defRPr>
            </a:pPr>
            <a:r>
              <a:t>Physical and Behavioral Health Unit Manager</a:t>
            </a:r>
          </a:p>
          <a:p>
            <a:pPr marL="0" algn="ctr">
              <a:spcBef>
                <a:spcPts val="0"/>
              </a:spcBef>
            </a:pPr>
            <a:endParaRPr sz="2100">
              <a:solidFill>
                <a:schemeClr val="accent1"/>
              </a:solidFill>
            </a:endParaRPr>
          </a:p>
          <a:p>
            <a:pPr marL="0" algn="ctr">
              <a:spcBef>
                <a:spcPts val="0"/>
              </a:spcBef>
              <a:defRPr sz="2100">
                <a:solidFill>
                  <a:schemeClr val="accent1"/>
                </a:solidFill>
              </a:defRPr>
            </a:pPr>
            <a:r>
              <a:t>Cassandra Keller, MA</a:t>
            </a:r>
          </a:p>
          <a:p>
            <a:pPr marL="0" algn="ctr">
              <a:spcBef>
                <a:spcPts val="0"/>
              </a:spcBef>
              <a:defRPr sz="2100">
                <a:solidFill>
                  <a:schemeClr val="accent1"/>
                </a:solidFill>
              </a:defRPr>
            </a:pPr>
            <a:r>
              <a:t>Community Options Benefits Section Manager</a:t>
            </a:r>
          </a:p>
        </p:txBody>
      </p:sp>
      <p:sp>
        <p:nvSpPr>
          <p:cNvPr id="541" name="Google Shape;444;p64"/>
          <p:cNvSpPr txBox="1"/>
          <p:nvPr/>
        </p:nvSpPr>
        <p:spPr>
          <a:xfrm>
            <a:off x="1036325" y="590375"/>
            <a:ext cx="5184951" cy="97087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6000">
                <a:solidFill>
                  <a:schemeClr val="accent1"/>
                </a:solidFill>
                <a:latin typeface="Trebuchet MS"/>
                <a:ea typeface="Trebuchet MS"/>
                <a:cs typeface="Trebuchet MS"/>
                <a:sym typeface="Trebuchet MS"/>
              </a:defRPr>
            </a:lvl1pPr>
          </a:lstStyle>
          <a:p>
            <a:pPr/>
            <a:r>
              <a:t>Panelists</a:t>
            </a:r>
          </a:p>
        </p:txBody>
      </p:sp>
      <p:sp>
        <p:nvSpPr>
          <p:cNvPr id="542" name="Google Shape;435;p63"/>
          <p:cNvSpPr txBox="1"/>
          <p:nvPr/>
        </p:nvSpPr>
        <p:spPr>
          <a:xfrm>
            <a:off x="6618329" y="590375"/>
            <a:ext cx="5184951" cy="97087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6000">
                <a:solidFill>
                  <a:schemeClr val="accent1"/>
                </a:solidFill>
                <a:latin typeface="Trebuchet MS"/>
                <a:ea typeface="Trebuchet MS"/>
                <a:cs typeface="Trebuchet MS"/>
                <a:sym typeface="Trebuchet MS"/>
              </a:defRPr>
            </a:lvl1pPr>
          </a:lstStyle>
          <a:p>
            <a:pPr/>
            <a:r>
              <a:t>Panelistas</a:t>
            </a:r>
          </a:p>
        </p:txBody>
      </p:sp>
      <p:sp>
        <p:nvSpPr>
          <p:cNvPr id="543" name="Google Shape;443;p64"/>
          <p:cNvSpPr txBox="1"/>
          <p:nvPr/>
        </p:nvSpPr>
        <p:spPr>
          <a:xfrm>
            <a:off x="6852804" y="1519049"/>
            <a:ext cx="4716001" cy="38199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lgn="ctr" defTabSz="905255">
              <a:lnSpc>
                <a:spcPct val="90000"/>
              </a:lnSpc>
              <a:defRPr sz="2079">
                <a:solidFill>
                  <a:schemeClr val="accent1"/>
                </a:solidFill>
                <a:latin typeface="Trebuchet MS"/>
                <a:ea typeface="Trebuchet MS"/>
                <a:cs typeface="Trebuchet MS"/>
                <a:sym typeface="Trebuchet MS"/>
              </a:defRPr>
            </a:pPr>
            <a:r>
              <a:t>Alaina Kelley, MPH (Ella/Ella)</a:t>
            </a:r>
          </a:p>
          <a:p>
            <a:pPr algn="ctr" defTabSz="905255">
              <a:lnSpc>
                <a:spcPct val="90000"/>
              </a:lnSpc>
              <a:defRPr sz="2079">
                <a:solidFill>
                  <a:schemeClr val="accent1"/>
                </a:solidFill>
                <a:latin typeface="Trebuchet MS"/>
                <a:ea typeface="Trebuchet MS"/>
                <a:cs typeface="Trebuchet MS"/>
                <a:sym typeface="Trebuchet MS"/>
              </a:defRPr>
            </a:pPr>
            <a:r>
              <a:t>Trabajadora de salud comunitaria y especialista en políticas y prestaciones de servicios de prevención</a:t>
            </a:r>
          </a:p>
          <a:p>
            <a:pPr algn="ctr" defTabSz="905255">
              <a:lnSpc>
                <a:spcPct val="90000"/>
              </a:lnSpc>
              <a:defRPr sz="2079">
                <a:solidFill>
                  <a:schemeClr val="accent1"/>
                </a:solidFill>
                <a:latin typeface="Trebuchet MS"/>
                <a:ea typeface="Trebuchet MS"/>
                <a:cs typeface="Trebuchet MS"/>
                <a:sym typeface="Trebuchet MS"/>
              </a:defRPr>
            </a:pPr>
          </a:p>
          <a:p>
            <a:pPr algn="ctr" defTabSz="905255">
              <a:lnSpc>
                <a:spcPct val="90000"/>
              </a:lnSpc>
              <a:defRPr sz="2079">
                <a:solidFill>
                  <a:schemeClr val="accent1"/>
                </a:solidFill>
                <a:latin typeface="Trebuchet MS"/>
                <a:ea typeface="Trebuchet MS"/>
                <a:cs typeface="Trebuchet MS"/>
                <a:sym typeface="Trebuchet MS"/>
              </a:defRPr>
            </a:pPr>
            <a:r>
              <a:t>Emily Orr, MPA (Ella/Ella)</a:t>
            </a:r>
          </a:p>
          <a:p>
            <a:pPr algn="ctr" defTabSz="905255">
              <a:lnSpc>
                <a:spcPct val="90000"/>
              </a:lnSpc>
              <a:defRPr sz="2079">
                <a:solidFill>
                  <a:schemeClr val="accent1"/>
                </a:solidFill>
                <a:latin typeface="Trebuchet MS"/>
                <a:ea typeface="Trebuchet MS"/>
                <a:cs typeface="Trebuchet MS"/>
                <a:sym typeface="Trebuchet MS"/>
              </a:defRPr>
            </a:pPr>
            <a:r>
              <a:t>Directora de la Unidad de Salud Física y del Comportamiento</a:t>
            </a:r>
          </a:p>
          <a:p>
            <a:pPr algn="ctr" defTabSz="905255">
              <a:lnSpc>
                <a:spcPct val="90000"/>
              </a:lnSpc>
              <a:defRPr sz="2079">
                <a:solidFill>
                  <a:schemeClr val="accent1"/>
                </a:solidFill>
                <a:latin typeface="Trebuchet MS"/>
                <a:ea typeface="Trebuchet MS"/>
                <a:cs typeface="Trebuchet MS"/>
                <a:sym typeface="Trebuchet MS"/>
              </a:defRPr>
            </a:pPr>
          </a:p>
          <a:p>
            <a:pPr algn="ctr" defTabSz="905255">
              <a:lnSpc>
                <a:spcPct val="90000"/>
              </a:lnSpc>
              <a:defRPr sz="2079">
                <a:solidFill>
                  <a:schemeClr val="accent1"/>
                </a:solidFill>
                <a:latin typeface="Trebuchet MS"/>
                <a:ea typeface="Trebuchet MS"/>
                <a:cs typeface="Trebuchet MS"/>
                <a:sym typeface="Trebuchet MS"/>
              </a:defRPr>
            </a:pPr>
            <a:r>
              <a:t>Cassandra Keller, MA</a:t>
            </a:r>
          </a:p>
          <a:p>
            <a:pPr algn="ctr" defTabSz="905255">
              <a:lnSpc>
                <a:spcPct val="90000"/>
              </a:lnSpc>
              <a:defRPr sz="2079">
                <a:solidFill>
                  <a:schemeClr val="accent1"/>
                </a:solidFill>
                <a:latin typeface="Trebuchet MS"/>
                <a:ea typeface="Trebuchet MS"/>
                <a:cs typeface="Trebuchet MS"/>
                <a:sym typeface="Trebuchet MS"/>
              </a:defRPr>
            </a:pPr>
            <a:r>
              <a:t>Gestora de la Sección de Prestaciones de Opciones Comunitarias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5" name="Google Shape;449;p65"/>
          <p:cNvSpPr txBox="1"/>
          <p:nvPr>
            <p:ph type="title"/>
          </p:nvPr>
        </p:nvSpPr>
        <p:spPr>
          <a:xfrm>
            <a:off x="183931" y="2193925"/>
            <a:ext cx="11824138" cy="1325563"/>
          </a:xfrm>
          <a:prstGeom prst="rect">
            <a:avLst/>
          </a:prstGeom>
        </p:spPr>
        <p:txBody>
          <a:bodyPr/>
          <a:lstStyle/>
          <a:p>
            <a:pPr defTabSz="667512">
              <a:defRPr sz="4380"/>
            </a:pPr>
            <a:r>
              <a:t>¿Questions?</a:t>
            </a:r>
          </a:p>
          <a:p>
            <a:pPr defTabSz="667512">
              <a:defRPr sz="4380"/>
            </a:pPr>
            <a:r>
              <a:t>¿Preguntas? </a:t>
            </a:r>
          </a:p>
        </p:txBody>
      </p:sp>
      <p:sp>
        <p:nvSpPr>
          <p:cNvPr id="546" name="Google Shape;450;p65"/>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8" name="Google Shape;456;p66"/>
          <p:cNvSpPr txBox="1"/>
          <p:nvPr>
            <p:ph type="sldNum" sz="quarter" idx="2"/>
          </p:nvPr>
        </p:nvSpPr>
        <p:spPr>
          <a:xfrm>
            <a:off x="11653384" y="6421648"/>
            <a:ext cx="263943"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49" name="Google Shape;457;p66"/>
          <p:cNvSpPr txBox="1"/>
          <p:nvPr>
            <p:ph type="title"/>
          </p:nvPr>
        </p:nvSpPr>
        <p:spPr>
          <a:xfrm>
            <a:off x="838200" y="437984"/>
            <a:ext cx="10515600" cy="577201"/>
          </a:xfrm>
          <a:prstGeom prst="rect">
            <a:avLst/>
          </a:prstGeom>
        </p:spPr>
        <p:txBody>
          <a:bodyPr/>
          <a:lstStyle>
            <a:lvl1pPr defTabSz="868680">
              <a:defRPr sz="3325"/>
            </a:lvl1pPr>
          </a:lstStyle>
          <a:p>
            <a:pPr/>
            <a:r>
              <a:t>Contact / Contacto</a:t>
            </a:r>
          </a:p>
        </p:txBody>
      </p:sp>
      <p:sp>
        <p:nvSpPr>
          <p:cNvPr id="550" name="Google Shape;458;p66"/>
          <p:cNvSpPr txBox="1"/>
          <p:nvPr>
            <p:ph type="body" sz="half" idx="1"/>
          </p:nvPr>
        </p:nvSpPr>
        <p:spPr>
          <a:xfrm>
            <a:off x="2152050" y="1336799"/>
            <a:ext cx="7751699" cy="4184401"/>
          </a:xfrm>
          <a:prstGeom prst="rect">
            <a:avLst/>
          </a:prstGeom>
        </p:spPr>
        <p:txBody>
          <a:bodyPr/>
          <a:lstStyle/>
          <a:p>
            <a:pPr marL="0" algn="ctr" defTabSz="822959">
              <a:spcBef>
                <a:spcPts val="0"/>
              </a:spcBef>
              <a:defRPr sz="2159">
                <a:solidFill>
                  <a:schemeClr val="accent1"/>
                </a:solidFill>
              </a:defRPr>
            </a:pPr>
            <a:r>
              <a:t>Feasibility studies and general HRSN inquiry:</a:t>
            </a:r>
          </a:p>
          <a:p>
            <a:pPr marL="0" algn="ctr" defTabSz="822959">
              <a:spcBef>
                <a:spcPts val="900"/>
              </a:spcBef>
              <a:defRPr sz="2159">
                <a:solidFill>
                  <a:schemeClr val="accent1"/>
                </a:solidFill>
              </a:defRPr>
            </a:pPr>
            <a:r>
              <a:t>Estudios de viabilidad e investigación general de HRSN:</a:t>
            </a:r>
          </a:p>
          <a:p>
            <a:pPr marL="0" algn="ctr" defTabSz="822959">
              <a:lnSpc>
                <a:spcPct val="100000"/>
              </a:lnSpc>
              <a:spcBef>
                <a:spcPts val="900"/>
              </a:spcBef>
              <a:defRPr sz="2159" u="sng">
                <a:solidFill>
                  <a:srgbClr val="0000FF"/>
                </a:solidFill>
              </a:defRPr>
            </a:pPr>
            <a:r>
              <a:rPr>
                <a:uFill>
                  <a:solidFill>
                    <a:srgbClr val="0000FF"/>
                  </a:solidFill>
                </a:uFill>
                <a:hlinkClick r:id="rId3" invalidUrl="" action="" tgtFrame="" tooltip="" history="1" highlightClick="0" endSnd="0"/>
              </a:rPr>
              <a:t>hcpf.colorado.gov/HRSN</a:t>
            </a:r>
            <a:r>
              <a:t> </a:t>
            </a:r>
          </a:p>
          <a:p>
            <a:pPr marL="0" algn="ctr" defTabSz="822959">
              <a:lnSpc>
                <a:spcPct val="100000"/>
              </a:lnSpc>
              <a:spcBef>
                <a:spcPts val="900"/>
              </a:spcBef>
              <a:defRPr sz="2159" u="sng">
                <a:solidFill>
                  <a:srgbClr val="0000FF"/>
                </a:solidFill>
              </a:defRPr>
            </a:pPr>
            <a:r>
              <a:rPr>
                <a:uFill>
                  <a:solidFill>
                    <a:srgbClr val="0000FF"/>
                  </a:solidFill>
                </a:uFill>
                <a:hlinkClick r:id="rId4" invalidUrl="" action="" tgtFrame="" tooltip="" history="1" highlightClick="0" endSnd="0"/>
              </a:rPr>
              <a:t>Sign up for our newsletter</a:t>
            </a:r>
          </a:p>
          <a:p>
            <a:pPr marL="0" algn="ctr" defTabSz="822959">
              <a:lnSpc>
                <a:spcPct val="100000"/>
              </a:lnSpc>
              <a:spcBef>
                <a:spcPts val="900"/>
              </a:spcBef>
              <a:defRPr sz="2159" u="sng">
                <a:solidFill>
                  <a:srgbClr val="0000FF"/>
                </a:solidFill>
              </a:defRPr>
            </a:pPr>
            <a:r>
              <a:t>Suscríbase a nuestro boletín</a:t>
            </a:r>
          </a:p>
          <a:p>
            <a:pPr marL="0" algn="ctr" defTabSz="822959">
              <a:spcBef>
                <a:spcPts val="900"/>
              </a:spcBef>
              <a:defRPr sz="2520"/>
            </a:pPr>
            <a:endParaRPr sz="2159">
              <a:solidFill>
                <a:schemeClr val="accent1"/>
              </a:solidFill>
            </a:endParaRPr>
          </a:p>
          <a:p>
            <a:pPr marL="0" algn="ctr" defTabSz="822959">
              <a:spcBef>
                <a:spcPts val="900"/>
              </a:spcBef>
              <a:defRPr sz="2159">
                <a:solidFill>
                  <a:schemeClr val="accent1"/>
                </a:solidFill>
              </a:defRPr>
            </a:pPr>
            <a:r>
              <a:t>1115 SUD waiver and HRSN waiver amendment:</a:t>
            </a:r>
          </a:p>
          <a:p>
            <a:pPr marL="0" algn="ctr" defTabSz="822959">
              <a:spcBef>
                <a:spcPts val="900"/>
              </a:spcBef>
              <a:defRPr sz="2159">
                <a:solidFill>
                  <a:schemeClr val="accent1"/>
                </a:solidFill>
              </a:defRPr>
            </a:pPr>
            <a:r>
              <a:t>Modificación de la exención 1115 SUD y de la exención HRSN:</a:t>
            </a:r>
          </a:p>
          <a:p>
            <a:pPr marL="0" algn="ctr" defTabSz="822959">
              <a:spcBef>
                <a:spcPts val="900"/>
              </a:spcBef>
              <a:defRPr sz="2159" u="sng">
                <a:solidFill>
                  <a:srgbClr val="0000FF"/>
                </a:solidFill>
              </a:defRPr>
            </a:pPr>
            <a:r>
              <a:rPr>
                <a:uFill>
                  <a:solidFill>
                    <a:srgbClr val="0000FF"/>
                  </a:solidFill>
                </a:uFill>
                <a:hlinkClick r:id="rId5" invalidUrl="" action="" tgtFrame="" tooltip="" history="1" highlightClick="0" endSnd="0"/>
              </a:rPr>
              <a:t>hcpf_1115waiver@state.co.us</a:t>
            </a:r>
          </a:p>
          <a:p>
            <a:pPr marL="0" algn="ctr" defTabSz="822959">
              <a:spcBef>
                <a:spcPts val="900"/>
              </a:spcBef>
              <a:defRPr sz="2159" u="sng">
                <a:solidFill>
                  <a:srgbClr val="0000FF"/>
                </a:solidFill>
              </a:defRPr>
            </a:pPr>
            <a:r>
              <a:rPr>
                <a:uFill>
                  <a:solidFill>
                    <a:srgbClr val="0000FF"/>
                  </a:solidFill>
                </a:uFill>
                <a:hlinkClick r:id="rId6" invalidUrl="" action="" tgtFrame="" tooltip="" history="1" highlightClick="0" endSnd="0"/>
              </a:rPr>
              <a:t>hcpf.colorado.gov/1115sudwaiver</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Google Shape;160;p32"/>
          <p:cNvSpPr txBox="1"/>
          <p:nvPr>
            <p:ph type="title"/>
          </p:nvPr>
        </p:nvSpPr>
        <p:spPr>
          <a:xfrm>
            <a:off x="838249" y="574074"/>
            <a:ext cx="4882502" cy="960002"/>
          </a:xfrm>
          <a:prstGeom prst="rect">
            <a:avLst/>
          </a:prstGeom>
        </p:spPr>
        <p:txBody>
          <a:bodyPr/>
          <a:lstStyle/>
          <a:p>
            <a:pPr/>
            <a:r>
              <a:t>Speakers</a:t>
            </a:r>
          </a:p>
        </p:txBody>
      </p:sp>
      <p:sp>
        <p:nvSpPr>
          <p:cNvPr id="328" name="Google Shape;161;p32"/>
          <p:cNvSpPr txBox="1"/>
          <p:nvPr>
            <p:ph type="sldNum" sz="quarter" idx="2"/>
          </p:nvPr>
        </p:nvSpPr>
        <p:spPr>
          <a:xfrm>
            <a:off x="11733305" y="6421636"/>
            <a:ext cx="184022"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29" name="Google Shape;162;p32"/>
          <p:cNvSpPr txBox="1"/>
          <p:nvPr/>
        </p:nvSpPr>
        <p:spPr>
          <a:xfrm>
            <a:off x="437749" y="2082750"/>
            <a:ext cx="5283001" cy="217929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lgn="ctr">
              <a:defRPr sz="2400">
                <a:solidFill>
                  <a:schemeClr val="accent1"/>
                </a:solidFill>
                <a:latin typeface="Trebuchet MS"/>
                <a:ea typeface="Trebuchet MS"/>
                <a:cs typeface="Trebuchet MS"/>
                <a:sym typeface="Trebuchet MS"/>
              </a:defRPr>
            </a:pPr>
            <a:r>
              <a:t>Adela Flores-Brennan (She/Her)</a:t>
            </a:r>
          </a:p>
          <a:p>
            <a:pPr algn="ctr">
              <a:defRPr sz="2400">
                <a:solidFill>
                  <a:schemeClr val="accent1"/>
                </a:solidFill>
                <a:latin typeface="Trebuchet MS"/>
                <a:ea typeface="Trebuchet MS"/>
                <a:cs typeface="Trebuchet MS"/>
                <a:sym typeface="Trebuchet MS"/>
              </a:defRPr>
            </a:pPr>
            <a:r>
              <a:t>Medicaid Director</a:t>
            </a:r>
          </a:p>
          <a:p>
            <a:pPr algn="ctr"/>
            <a:endParaRPr sz="2400">
              <a:solidFill>
                <a:schemeClr val="accent1"/>
              </a:solidFill>
              <a:latin typeface="Trebuchet MS"/>
              <a:ea typeface="Trebuchet MS"/>
              <a:cs typeface="Trebuchet MS"/>
              <a:sym typeface="Trebuchet MS"/>
            </a:endParaRPr>
          </a:p>
          <a:p>
            <a:pPr algn="ctr">
              <a:lnSpc>
                <a:spcPct val="90000"/>
              </a:lnSpc>
              <a:spcBef>
                <a:spcPts val="1000"/>
              </a:spcBef>
              <a:defRPr sz="2400">
                <a:solidFill>
                  <a:schemeClr val="accent1"/>
                </a:solidFill>
                <a:latin typeface="Trebuchet MS"/>
                <a:ea typeface="Trebuchet MS"/>
                <a:cs typeface="Trebuchet MS"/>
                <a:sym typeface="Trebuchet MS"/>
              </a:defRPr>
            </a:pPr>
            <a:r>
              <a:t>Emily Holcomb (They/Them)</a:t>
            </a:r>
            <a:endParaRPr sz="3300"/>
          </a:p>
          <a:p>
            <a:pPr algn="ctr">
              <a:lnSpc>
                <a:spcPct val="90000"/>
              </a:lnSpc>
              <a:spcBef>
                <a:spcPts val="1000"/>
              </a:spcBef>
              <a:defRPr sz="2400">
                <a:solidFill>
                  <a:schemeClr val="accent1"/>
                </a:solidFill>
                <a:latin typeface="Trebuchet MS"/>
                <a:ea typeface="Trebuchet MS"/>
                <a:cs typeface="Trebuchet MS"/>
                <a:sym typeface="Trebuchet MS"/>
              </a:defRPr>
            </a:pPr>
            <a:r>
              <a:t>Waiver Implementation Specialist</a:t>
            </a:r>
          </a:p>
        </p:txBody>
      </p:sp>
      <p:sp>
        <p:nvSpPr>
          <p:cNvPr id="330" name="Google Shape;163;p32"/>
          <p:cNvSpPr txBox="1"/>
          <p:nvPr/>
        </p:nvSpPr>
        <p:spPr>
          <a:xfrm>
            <a:off x="6437824" y="2155500"/>
            <a:ext cx="5283001" cy="249933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lgn="ctr">
              <a:defRPr sz="2400">
                <a:solidFill>
                  <a:schemeClr val="accent1"/>
                </a:solidFill>
                <a:latin typeface="Trebuchet MS"/>
                <a:ea typeface="Trebuchet MS"/>
                <a:cs typeface="Trebuchet MS"/>
                <a:sym typeface="Trebuchet MS"/>
              </a:defRPr>
            </a:pPr>
            <a:r>
              <a:t>Adela Flores-Brennan (Ella/Ella)</a:t>
            </a:r>
          </a:p>
          <a:p>
            <a:pPr algn="ctr">
              <a:defRPr sz="2400">
                <a:solidFill>
                  <a:schemeClr val="accent1"/>
                </a:solidFill>
                <a:latin typeface="Trebuchet MS"/>
                <a:ea typeface="Trebuchet MS"/>
                <a:cs typeface="Trebuchet MS"/>
                <a:sym typeface="Trebuchet MS"/>
              </a:defRPr>
            </a:pPr>
            <a:r>
              <a:t>Directora de Medicaid</a:t>
            </a:r>
          </a:p>
          <a:p>
            <a:pPr algn="ctr"/>
            <a:endParaRPr sz="2400">
              <a:solidFill>
                <a:schemeClr val="accent1"/>
              </a:solidFill>
              <a:latin typeface="Trebuchet MS"/>
              <a:ea typeface="Trebuchet MS"/>
              <a:cs typeface="Trebuchet MS"/>
              <a:sym typeface="Trebuchet MS"/>
            </a:endParaRPr>
          </a:p>
          <a:p>
            <a:pPr algn="ctr">
              <a:lnSpc>
                <a:spcPct val="90000"/>
              </a:lnSpc>
              <a:spcBef>
                <a:spcPts val="1000"/>
              </a:spcBef>
              <a:defRPr sz="2400">
                <a:solidFill>
                  <a:schemeClr val="accent1"/>
                </a:solidFill>
                <a:latin typeface="Trebuchet MS"/>
                <a:ea typeface="Trebuchet MS"/>
                <a:cs typeface="Trebuchet MS"/>
                <a:sym typeface="Trebuchet MS"/>
              </a:defRPr>
            </a:pPr>
            <a:r>
              <a:t>Emily Holcomb (elle/elles)</a:t>
            </a:r>
            <a:endParaRPr sz="3300"/>
          </a:p>
          <a:p>
            <a:pPr algn="ctr">
              <a:lnSpc>
                <a:spcPct val="90000"/>
              </a:lnSpc>
              <a:spcBef>
                <a:spcPts val="1000"/>
              </a:spcBef>
              <a:defRPr sz="2400">
                <a:solidFill>
                  <a:schemeClr val="accent1"/>
                </a:solidFill>
                <a:latin typeface="Trebuchet MS"/>
                <a:ea typeface="Trebuchet MS"/>
                <a:cs typeface="Trebuchet MS"/>
                <a:sym typeface="Trebuchet MS"/>
              </a:defRPr>
            </a:pPr>
            <a:r>
              <a:t>Especialista en aplicación de exenciones</a:t>
            </a:r>
          </a:p>
        </p:txBody>
      </p:sp>
      <p:sp>
        <p:nvSpPr>
          <p:cNvPr id="331" name="Google Shape;164;p32"/>
          <p:cNvSpPr txBox="1"/>
          <p:nvPr/>
        </p:nvSpPr>
        <p:spPr>
          <a:xfrm>
            <a:off x="7080549" y="574074"/>
            <a:ext cx="4791052" cy="97087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6000">
                <a:solidFill>
                  <a:schemeClr val="accent1"/>
                </a:solidFill>
                <a:latin typeface="Trebuchet MS"/>
                <a:ea typeface="Trebuchet MS"/>
                <a:cs typeface="Trebuchet MS"/>
                <a:sym typeface="Trebuchet MS"/>
              </a:defRPr>
            </a:lvl1pPr>
          </a:lstStyle>
          <a:p>
            <a:pPr/>
            <a:r>
              <a:t>Oradores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35" name="Google Shape;169;p33"/>
          <p:cNvGrpSpPr/>
          <p:nvPr/>
        </p:nvGrpSpPr>
        <p:grpSpPr>
          <a:xfrm>
            <a:off x="0" y="3709038"/>
            <a:ext cx="6096000" cy="2847801"/>
            <a:chOff x="0" y="0"/>
            <a:chExt cx="6096000" cy="2847800"/>
          </a:xfrm>
        </p:grpSpPr>
        <p:sp>
          <p:nvSpPr>
            <p:cNvPr id="333" name="Rectangle"/>
            <p:cNvSpPr/>
            <p:nvPr/>
          </p:nvSpPr>
          <p:spPr>
            <a:xfrm>
              <a:off x="0" y="740787"/>
              <a:ext cx="6096000" cy="1484101"/>
            </a:xfrm>
            <a:prstGeom prst="rect">
              <a:avLst/>
            </a:prstGeom>
            <a:solidFill>
              <a:schemeClr val="accent1">
                <a:alpha val="80000"/>
              </a:schemeClr>
            </a:solidFill>
            <a:ln w="12700" cap="flat">
              <a:noFill/>
              <a:miter lim="400000"/>
            </a:ln>
            <a:effectLst/>
          </p:spPr>
          <p:txBody>
            <a:bodyPr wrap="square" lIns="0" tIns="0" rIns="0" bIns="0" numCol="1" anchor="ctr">
              <a:noAutofit/>
            </a:bodyPr>
            <a:lstStyle/>
            <a:p>
              <a:pPr/>
            </a:p>
          </p:txBody>
        </p:sp>
        <p:sp>
          <p:nvSpPr>
            <p:cNvPr id="334" name="Our Mission | Nuestra misión…"/>
            <p:cNvSpPr txBox="1"/>
            <p:nvPr/>
          </p:nvSpPr>
          <p:spPr>
            <a:xfrm>
              <a:off x="65024" y="-1"/>
              <a:ext cx="5965952" cy="2847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4999" tIns="64999" rIns="64999" bIns="64999" numCol="1" anchor="ctr">
              <a:spAutoFit/>
            </a:bodyPr>
            <a:lstStyle/>
            <a:p>
              <a:pPr indent="161925">
                <a:defRPr b="1" sz="3500">
                  <a:solidFill>
                    <a:srgbClr val="FFFFFF"/>
                  </a:solidFill>
                  <a:latin typeface="Trebuchet MS"/>
                  <a:ea typeface="Trebuchet MS"/>
                  <a:cs typeface="Trebuchet MS"/>
                  <a:sym typeface="Trebuchet MS"/>
                </a:defRPr>
              </a:pPr>
              <a:r>
                <a:t>Our Mission</a:t>
              </a:r>
              <a:r>
                <a:rPr b="0"/>
                <a:t> | </a:t>
              </a:r>
              <a:r>
                <a:t>Nuestra misión</a:t>
              </a:r>
              <a:endParaRPr>
                <a:latin typeface="+mn-lt"/>
                <a:ea typeface="+mn-ea"/>
                <a:cs typeface="+mn-cs"/>
                <a:sym typeface="Arial"/>
              </a:endParaRPr>
            </a:p>
            <a:p>
              <a:pPr indent="161925">
                <a:defRPr sz="2000">
                  <a:solidFill>
                    <a:srgbClr val="FFFFFF"/>
                  </a:solidFill>
                  <a:latin typeface="Trebuchet MS"/>
                  <a:ea typeface="Trebuchet MS"/>
                  <a:cs typeface="Trebuchet MS"/>
                  <a:sym typeface="Trebuchet MS"/>
                </a:defRPr>
              </a:pPr>
              <a:r>
                <a:t>Improving health care equity, access and outcomes for the people we serve while saving Coloradans money on health care and driving value for Colorado.</a:t>
              </a:r>
            </a:p>
            <a:p>
              <a:pPr indent="161925">
                <a:defRPr sz="3400">
                  <a:solidFill>
                    <a:srgbClr val="FFFFFF"/>
                  </a:solidFill>
                  <a:latin typeface="Trebuchet MS"/>
                  <a:ea typeface="Trebuchet MS"/>
                  <a:cs typeface="Trebuchet MS"/>
                  <a:sym typeface="Trebuchet MS"/>
                </a:defRPr>
              </a:pPr>
              <a:r>
                <a:t> </a:t>
              </a:r>
              <a:r>
                <a:rPr b="1"/>
                <a:t> </a:t>
              </a:r>
            </a:p>
          </p:txBody>
        </p:sp>
      </p:grpSp>
      <p:sp>
        <p:nvSpPr>
          <p:cNvPr id="336" name="Google Shape;170;p33"/>
          <p:cNvSpPr txBox="1"/>
          <p:nvPr>
            <p:ph type="sldNum" sz="quarter" idx="2"/>
          </p:nvPr>
        </p:nvSpPr>
        <p:spPr>
          <a:xfrm>
            <a:off x="11753267" y="6444099"/>
            <a:ext cx="164042" cy="2184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339" name="Google Shape;171;p33"/>
          <p:cNvGrpSpPr/>
          <p:nvPr/>
        </p:nvGrpSpPr>
        <p:grpSpPr>
          <a:xfrm>
            <a:off x="6263606" y="4003092"/>
            <a:ext cx="5653502" cy="1882601"/>
            <a:chOff x="0" y="0"/>
            <a:chExt cx="5653500" cy="1882600"/>
          </a:xfrm>
        </p:grpSpPr>
        <p:sp>
          <p:nvSpPr>
            <p:cNvPr id="337" name="Rectangle"/>
            <p:cNvSpPr/>
            <p:nvPr/>
          </p:nvSpPr>
          <p:spPr>
            <a:xfrm>
              <a:off x="0" y="313837"/>
              <a:ext cx="5653501" cy="1372801"/>
            </a:xfrm>
            <a:prstGeom prst="rect">
              <a:avLst/>
            </a:prstGeom>
            <a:solidFill>
              <a:schemeClr val="accent1">
                <a:alpha val="80000"/>
              </a:schemeClr>
            </a:solidFill>
            <a:ln w="12700" cap="flat">
              <a:noFill/>
              <a:miter lim="400000"/>
            </a:ln>
            <a:effectLst/>
          </p:spPr>
          <p:txBody>
            <a:bodyPr wrap="square" lIns="0" tIns="0" rIns="0" bIns="0" numCol="1" anchor="ctr">
              <a:noAutofit/>
            </a:bodyPr>
            <a:lstStyle/>
            <a:p>
              <a:pPr/>
            </a:p>
          </p:txBody>
        </p:sp>
        <p:sp>
          <p:nvSpPr>
            <p:cNvPr id="338" name="Mejorar la equidad de la asistencia sanitaria, el acceso y los resultados para las personas a las que prestamos servicio, y al mismo tiempo ahorrar dinero a los habitantes de Colorado en materia de atención sanitaria e impulsar el valor de Colorado."/>
            <p:cNvSpPr txBox="1"/>
            <p:nvPr/>
          </p:nvSpPr>
          <p:spPr>
            <a:xfrm>
              <a:off x="65024" y="0"/>
              <a:ext cx="5523452" cy="1882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4999" tIns="64999" rIns="64999" bIns="64999" numCol="1" anchor="ctr">
              <a:spAutoFit/>
            </a:bodyPr>
            <a:lstStyle>
              <a:lvl1pPr indent="161925">
                <a:defRPr sz="2000">
                  <a:solidFill>
                    <a:srgbClr val="FFFFFF"/>
                  </a:solidFill>
                  <a:latin typeface="Trebuchet MS"/>
                  <a:ea typeface="Trebuchet MS"/>
                  <a:cs typeface="Trebuchet MS"/>
                  <a:sym typeface="Trebuchet MS"/>
                </a:defRPr>
              </a:lvl1pPr>
            </a:lstStyle>
            <a:p>
              <a:pPr/>
              <a:r>
                <a:t>Mejorar la equidad de la asistencia sanitaria, el acceso y los resultados para las personas a las que prestamos servicio, y al mismo tiempo ahorrar dinero a los habitantes de Colorado en materia de atención sanitaria e impulsar el valor de Colorado.</a:t>
              </a:r>
            </a:p>
          </p:txBody>
        </p:sp>
      </p:grpSp>
      <p:pic>
        <p:nvPicPr>
          <p:cNvPr id="340" name="Google Shape;172;p33" descr="Google Shape;172;p33"/>
          <p:cNvPicPr>
            <a:picLocks noChangeAspect="1"/>
          </p:cNvPicPr>
          <p:nvPr/>
        </p:nvPicPr>
        <p:blipFill>
          <a:blip r:embed="rId2">
            <a:extLst/>
          </a:blip>
          <a:srcRect l="0" t="19854" r="17822" b="29855"/>
          <a:stretch>
            <a:fillRect/>
          </a:stretch>
        </p:blipFill>
        <p:spPr>
          <a:xfrm>
            <a:off x="1524000" y="267700"/>
            <a:ext cx="9144004" cy="3414876"/>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Google Shape;177;p34"/>
          <p:cNvSpPr txBox="1"/>
          <p:nvPr>
            <p:ph type="title"/>
          </p:nvPr>
        </p:nvSpPr>
        <p:spPr>
          <a:xfrm>
            <a:off x="693366" y="437975"/>
            <a:ext cx="5213101" cy="960001"/>
          </a:xfrm>
          <a:prstGeom prst="rect">
            <a:avLst/>
          </a:prstGeom>
        </p:spPr>
        <p:txBody>
          <a:bodyPr anchor="b"/>
          <a:lstStyle>
            <a:lvl1pPr>
              <a:defRPr sz="3500"/>
            </a:lvl1pPr>
          </a:lstStyle>
          <a:p>
            <a:pPr/>
            <a:r>
              <a:t>What We Do</a:t>
            </a:r>
          </a:p>
        </p:txBody>
      </p:sp>
      <p:sp>
        <p:nvSpPr>
          <p:cNvPr id="343" name="Google Shape;178;p34"/>
          <p:cNvSpPr txBox="1"/>
          <p:nvPr>
            <p:ph type="body" sz="half" idx="1"/>
          </p:nvPr>
        </p:nvSpPr>
        <p:spPr>
          <a:xfrm>
            <a:off x="838200" y="1640725"/>
            <a:ext cx="5213101" cy="4417501"/>
          </a:xfrm>
          <a:prstGeom prst="rect">
            <a:avLst/>
          </a:prstGeom>
        </p:spPr>
        <p:txBody>
          <a:bodyPr/>
          <a:lstStyle/>
          <a:p>
            <a:pPr marL="0" indent="0">
              <a:spcBef>
                <a:spcPts val="0"/>
              </a:spcBef>
              <a:buSzTx/>
              <a:buNone/>
              <a:defRPr sz="2400"/>
            </a:pPr>
            <a:r>
              <a:t>The Department of Health Care Policy and Financing (HCPF) administers Health First Colorado (Colorado’s Medicaid program), Child Health Plan </a:t>
            </a:r>
            <a:r>
              <a:rPr i="1"/>
              <a:t>Plus </a:t>
            </a:r>
            <a:r>
              <a:t>(CHP+) and other health care programs for Coloradans who qualify. </a:t>
            </a:r>
          </a:p>
        </p:txBody>
      </p:sp>
      <p:sp>
        <p:nvSpPr>
          <p:cNvPr id="344" name="Google Shape;179;p34"/>
          <p:cNvSpPr txBox="1"/>
          <p:nvPr>
            <p:ph type="sldNum" sz="quarter" idx="2"/>
          </p:nvPr>
        </p:nvSpPr>
        <p:spPr>
          <a:xfrm>
            <a:off x="11720866" y="6444099"/>
            <a:ext cx="164042" cy="2184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5" name="Google Shape;180;p34"/>
          <p:cNvSpPr txBox="1"/>
          <p:nvPr/>
        </p:nvSpPr>
        <p:spPr>
          <a:xfrm>
            <a:off x="6229649" y="1545924"/>
            <a:ext cx="5609452" cy="451230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lnSpc>
                <a:spcPct val="90000"/>
              </a:lnSpc>
              <a:defRPr sz="2300">
                <a:solidFill>
                  <a:srgbClr val="FFFFFF"/>
                </a:solidFill>
                <a:latin typeface="Trebuchet MS"/>
                <a:ea typeface="Trebuchet MS"/>
                <a:cs typeface="Trebuchet MS"/>
                <a:sym typeface="Trebuchet MS"/>
              </a:defRPr>
            </a:pPr>
            <a:r>
              <a:t>El Departamento de Financiación y Políticas de Atención a la Salud (</a:t>
            </a:r>
            <a:r>
              <a:rPr i="1"/>
              <a:t>Department of Health Care Policy &amp; Financing - HCPF</a:t>
            </a:r>
            <a:r>
              <a:t>) administra Health First Colorado (el programa de Medicaid de Colorado), </a:t>
            </a:r>
            <a:r>
              <a:rPr i="1"/>
              <a:t>Child Health Plan Plus (CHP</a:t>
            </a:r>
            <a:r>
              <a:t>+) y otros programas de asistencia sanitaria para los residentes de Colorado que reúnan las condiciones. </a:t>
            </a:r>
          </a:p>
        </p:txBody>
      </p:sp>
      <p:sp>
        <p:nvSpPr>
          <p:cNvPr id="346" name="Google Shape;181;p34"/>
          <p:cNvSpPr txBox="1"/>
          <p:nvPr/>
        </p:nvSpPr>
        <p:spPr>
          <a:xfrm>
            <a:off x="6229649" y="437975"/>
            <a:ext cx="5121652" cy="960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gn="ctr">
              <a:lnSpc>
                <a:spcPct val="90000"/>
              </a:lnSpc>
              <a:defRPr b="1" sz="3500">
                <a:solidFill>
                  <a:srgbClr val="FFFFFF"/>
                </a:solidFill>
                <a:latin typeface="Trebuchet MS"/>
                <a:ea typeface="Trebuchet MS"/>
                <a:cs typeface="Trebuchet MS"/>
                <a:sym typeface="Trebuchet MS"/>
              </a:defRPr>
            </a:lvl1pPr>
          </a:lstStyle>
          <a:p>
            <a:pPr/>
            <a:r>
              <a:t>Qué hacemos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Google Shape;187;p35"/>
          <p:cNvSpPr txBox="1"/>
          <p:nvPr>
            <p:ph type="title"/>
          </p:nvPr>
        </p:nvSpPr>
        <p:spPr>
          <a:xfrm>
            <a:off x="183931" y="2193925"/>
            <a:ext cx="11824138" cy="1325563"/>
          </a:xfrm>
          <a:prstGeom prst="rect">
            <a:avLst/>
          </a:prstGeom>
        </p:spPr>
        <p:txBody>
          <a:bodyPr/>
          <a:lstStyle/>
          <a:p>
            <a:pPr defTabSz="667512">
              <a:defRPr sz="4380"/>
            </a:pPr>
            <a:r>
              <a:t>HRSN at HCPF</a:t>
            </a:r>
          </a:p>
          <a:p>
            <a:pPr defTabSz="667512">
              <a:defRPr sz="4380"/>
            </a:pPr>
            <a:r>
              <a:t>HRSN en HCPF</a:t>
            </a:r>
          </a:p>
        </p:txBody>
      </p:sp>
      <p:sp>
        <p:nvSpPr>
          <p:cNvPr id="349" name="Google Shape;188;p35"/>
          <p:cNvSpPr txBox="1"/>
          <p:nvPr>
            <p:ph type="sldNum" sz="quarter" idx="2"/>
          </p:nvPr>
        </p:nvSpPr>
        <p:spPr>
          <a:xfrm>
            <a:off x="11733305" y="6421648"/>
            <a:ext cx="184022" cy="2692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Google Shape;193;p36"/>
          <p:cNvSpPr txBox="1"/>
          <p:nvPr>
            <p:ph type="title"/>
          </p:nvPr>
        </p:nvSpPr>
        <p:spPr>
          <a:xfrm>
            <a:off x="6087300" y="183425"/>
            <a:ext cx="5689201" cy="1421100"/>
          </a:xfrm>
          <a:prstGeom prst="rect">
            <a:avLst/>
          </a:prstGeom>
        </p:spPr>
        <p:txBody>
          <a:bodyPr/>
          <a:lstStyle>
            <a:lvl1pPr defTabSz="841247">
              <a:defRPr sz="3220"/>
            </a:lvl1pPr>
          </a:lstStyle>
          <a:p>
            <a:pPr/>
            <a:r>
              <a:t>Visión del HCPF sobre las necesidades sociales relacionadas con la salud</a:t>
            </a:r>
          </a:p>
        </p:txBody>
      </p:sp>
      <p:sp>
        <p:nvSpPr>
          <p:cNvPr id="354" name="Google Shape;194;p36"/>
          <p:cNvSpPr txBox="1"/>
          <p:nvPr>
            <p:ph type="body" sz="half" idx="1"/>
          </p:nvPr>
        </p:nvSpPr>
        <p:spPr>
          <a:xfrm>
            <a:off x="415649" y="1865709"/>
            <a:ext cx="5482202" cy="4010702"/>
          </a:xfrm>
          <a:prstGeom prst="rect">
            <a:avLst/>
          </a:prstGeom>
        </p:spPr>
        <p:txBody>
          <a:bodyPr/>
          <a:lstStyle/>
          <a:p>
            <a:pPr marL="0" indent="0" algn="ctr">
              <a:spcBef>
                <a:spcPts val="1000"/>
              </a:spcBef>
              <a:buSzTx/>
              <a:buNone/>
              <a:defRPr b="1" sz="2400">
                <a:solidFill>
                  <a:schemeClr val="accent1"/>
                </a:solidFill>
                <a:latin typeface="Trebuchet MS"/>
                <a:ea typeface="Trebuchet MS"/>
                <a:cs typeface="Trebuchet MS"/>
                <a:sym typeface="Trebuchet MS"/>
              </a:defRPr>
            </a:pPr>
            <a:r>
              <a:t>HCPF is committed to covering programs that promote health and wellness. </a:t>
            </a:r>
          </a:p>
          <a:p>
            <a:pPr marL="0" indent="0" algn="ctr">
              <a:spcBef>
                <a:spcPts val="1000"/>
              </a:spcBef>
              <a:buSzTx/>
              <a:buNone/>
              <a:defRPr sz="2400">
                <a:solidFill>
                  <a:schemeClr val="accent1"/>
                </a:solidFill>
                <a:latin typeface="Trebuchet MS"/>
                <a:ea typeface="Trebuchet MS"/>
                <a:cs typeface="Trebuchet MS"/>
                <a:sym typeface="Trebuchet MS"/>
              </a:defRPr>
            </a:pPr>
            <a:r>
              <a:t>HCPF is exploring opportunities to expand </a:t>
            </a:r>
            <a:r>
              <a:rPr b="1"/>
              <a:t>services and supports that address HRSN</a:t>
            </a:r>
            <a:r>
              <a:t> with the greatest impact on health including, but not limited to, housing, food, transportation, and interpersonal violence.</a:t>
            </a:r>
          </a:p>
        </p:txBody>
      </p:sp>
      <p:sp>
        <p:nvSpPr>
          <p:cNvPr id="355" name="Google Shape;195;p36"/>
          <p:cNvSpPr txBox="1"/>
          <p:nvPr/>
        </p:nvSpPr>
        <p:spPr>
          <a:xfrm>
            <a:off x="5897879" y="1865709"/>
            <a:ext cx="5878502" cy="4195202"/>
          </a:xfrm>
          <a:prstGeom prst="rect">
            <a:avLst/>
          </a:prstGeom>
          <a:ln w="12700">
            <a:miter lim="400000"/>
          </a:ln>
          <a:extLst>
            <a:ext uri="{C572A759-6A51-4108-AA02-DFA0A04FC94B}">
              <ma14:wrappingTextBoxFlag xmlns:ma14="http://schemas.microsoft.com/office/mac/drawingml/2011/main" val="1"/>
            </a:ext>
          </a:extLst>
        </p:spPr>
        <p:txBody>
          <a:bodyPr lIns="121899" tIns="121899" rIns="121899" bIns="121899" anchor="ctr">
            <a:normAutofit fontScale="100000" lnSpcReduction="0"/>
          </a:bodyPr>
          <a:lstStyle/>
          <a:p>
            <a:pPr algn="ctr" defTabSz="905255">
              <a:spcBef>
                <a:spcPts val="900"/>
              </a:spcBef>
              <a:defRPr b="1" sz="2376">
                <a:solidFill>
                  <a:schemeClr val="accent1"/>
                </a:solidFill>
                <a:latin typeface="Trebuchet MS"/>
                <a:ea typeface="Trebuchet MS"/>
                <a:cs typeface="Trebuchet MS"/>
                <a:sym typeface="Trebuchet MS"/>
              </a:defRPr>
            </a:pPr>
            <a:r>
              <a:t>El HCPF se compromete a incluir programas que promuevan la salud </a:t>
            </a:r>
            <a:br/>
            <a:r>
              <a:t>y el bienestar. </a:t>
            </a:r>
            <a:endParaRPr sz="1881"/>
          </a:p>
          <a:p>
            <a:pPr algn="ctr" defTabSz="905255">
              <a:spcBef>
                <a:spcPts val="900"/>
              </a:spcBef>
              <a:defRPr sz="2376">
                <a:solidFill>
                  <a:schemeClr val="accent1"/>
                </a:solidFill>
                <a:latin typeface="Trebuchet MS"/>
                <a:ea typeface="Trebuchet MS"/>
                <a:cs typeface="Trebuchet MS"/>
                <a:sym typeface="Trebuchet MS"/>
              </a:defRPr>
            </a:pPr>
            <a:r>
              <a:t>El HCPF procura obtener la aprobación federal para </a:t>
            </a:r>
            <a:r>
              <a:rPr b="1"/>
              <a:t>abarcar los servicios y apoyos que abordan las necesidades sociales relacionadas con la salud (HRSN)</a:t>
            </a:r>
            <a:r>
              <a:t> que tienen mayor impacto sobre la salud, entre las que se incluyen la vivienda, la alimentación, el transporte, y la violencia interpersonal.</a:t>
            </a:r>
          </a:p>
        </p:txBody>
      </p:sp>
      <p:sp>
        <p:nvSpPr>
          <p:cNvPr id="356" name="Google Shape;196;p36"/>
          <p:cNvSpPr txBox="1"/>
          <p:nvPr/>
        </p:nvSpPr>
        <p:spPr>
          <a:xfrm>
            <a:off x="-38926" y="450124"/>
            <a:ext cx="6087302" cy="117218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lnSpc>
                <a:spcPct val="90000"/>
              </a:lnSpc>
              <a:defRPr b="1" sz="3500">
                <a:solidFill>
                  <a:schemeClr val="accent1"/>
                </a:solidFill>
                <a:latin typeface="Trebuchet MS"/>
                <a:ea typeface="Trebuchet MS"/>
                <a:cs typeface="Trebuchet MS"/>
                <a:sym typeface="Trebuchet MS"/>
              </a:defRPr>
            </a:lvl1pPr>
          </a:lstStyle>
          <a:p>
            <a:pPr/>
            <a:r>
              <a:t>HCPF Vision for Health-Related Social Needs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Google Shape;201;p37"/>
          <p:cNvSpPr txBox="1"/>
          <p:nvPr>
            <p:ph type="title"/>
          </p:nvPr>
        </p:nvSpPr>
        <p:spPr>
          <a:xfrm>
            <a:off x="149900" y="275049"/>
            <a:ext cx="5953802" cy="1435201"/>
          </a:xfrm>
          <a:prstGeom prst="rect">
            <a:avLst/>
          </a:prstGeom>
        </p:spPr>
        <p:txBody>
          <a:bodyPr/>
          <a:lstStyle>
            <a:lvl1pPr>
              <a:defRPr sz="3500"/>
            </a:lvl1pPr>
          </a:lstStyle>
          <a:p>
            <a:pPr/>
            <a:r>
              <a:t>HCPF Goals for Addressing Health-Related Social Needs</a:t>
            </a:r>
          </a:p>
        </p:txBody>
      </p:sp>
      <p:sp>
        <p:nvSpPr>
          <p:cNvPr id="361" name="Google Shape;202;p37"/>
          <p:cNvSpPr txBox="1"/>
          <p:nvPr/>
        </p:nvSpPr>
        <p:spPr>
          <a:xfrm>
            <a:off x="482350" y="2324224"/>
            <a:ext cx="5140200" cy="303273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400050" indent="-317500">
              <a:lnSpc>
                <a:spcPct val="90000"/>
              </a:lnSpc>
              <a:spcBef>
                <a:spcPts val="5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Understand and support member HRSN needs</a:t>
            </a:r>
          </a:p>
          <a:p>
            <a:pPr marL="400050" indent="-3175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Improve short term and long term member health outcomes </a:t>
            </a:r>
          </a:p>
          <a:p>
            <a:pPr marL="400050" indent="-3175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Partner with community to shape the future of HRSN services provided through Health First Colorado and CHP+</a:t>
            </a:r>
          </a:p>
        </p:txBody>
      </p:sp>
      <p:sp>
        <p:nvSpPr>
          <p:cNvPr id="362" name="Google Shape;203;p37"/>
          <p:cNvSpPr txBox="1"/>
          <p:nvPr/>
        </p:nvSpPr>
        <p:spPr>
          <a:xfrm>
            <a:off x="6103620" y="2324224"/>
            <a:ext cx="5465701" cy="303273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400050" indent="-317500">
              <a:lnSpc>
                <a:spcPct val="90000"/>
              </a:lnSpc>
              <a:spcBef>
                <a:spcPts val="5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Comprender y apoyar las HRSN de los afiliados</a:t>
            </a:r>
          </a:p>
          <a:p>
            <a:pPr marL="400050" indent="-3175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Mejorar los resultados sanitarios de los afiliados a corto y largo plazo </a:t>
            </a:r>
          </a:p>
          <a:p>
            <a:pPr marL="400050" indent="-317500">
              <a:lnSpc>
                <a:spcPct val="90000"/>
              </a:lnSpc>
              <a:spcBef>
                <a:spcPts val="1000"/>
              </a:spcBef>
              <a:buClr>
                <a:schemeClr val="accent1"/>
              </a:buClr>
              <a:buSzPts val="2400"/>
              <a:buFont typeface="Trebuchet MS"/>
              <a:buChar char="●"/>
              <a:defRPr sz="2400">
                <a:solidFill>
                  <a:schemeClr val="accent1"/>
                </a:solidFill>
                <a:latin typeface="Trebuchet MS"/>
                <a:ea typeface="Trebuchet MS"/>
                <a:cs typeface="Trebuchet MS"/>
                <a:sym typeface="Trebuchet MS"/>
              </a:defRPr>
            </a:pPr>
            <a:r>
              <a:t>Colaborar con la comunidad para configurar el futuro de los servicios para las HRSN prestados a través de Health First Colorado y CHP+</a:t>
            </a:r>
          </a:p>
        </p:txBody>
      </p:sp>
      <p:sp>
        <p:nvSpPr>
          <p:cNvPr id="363" name="Google Shape;204;p37"/>
          <p:cNvSpPr txBox="1"/>
          <p:nvPr/>
        </p:nvSpPr>
        <p:spPr>
          <a:xfrm>
            <a:off x="6103625" y="200224"/>
            <a:ext cx="6088201" cy="210944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lnSpc>
                <a:spcPct val="90000"/>
              </a:lnSpc>
              <a:defRPr b="1" sz="3500">
                <a:solidFill>
                  <a:schemeClr val="accent1"/>
                </a:solidFill>
                <a:latin typeface="Trebuchet MS"/>
                <a:ea typeface="Trebuchet MS"/>
                <a:cs typeface="Trebuchet MS"/>
                <a:sym typeface="Trebuchet MS"/>
              </a:defRPr>
            </a:lvl1pPr>
          </a:lstStyle>
          <a:p>
            <a:pPr/>
            <a:r>
              <a:t>Objetivos del HCPF para abordar las necesidades sociales relacionadas con la salud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Theme">
  <a:themeElements>
    <a:clrScheme name="White Theme">
      <a:dk1>
        <a:srgbClr val="000000"/>
      </a:dk1>
      <a:lt1>
        <a:srgbClr val="FFFFFF"/>
      </a:lt1>
      <a:dk2>
        <a:srgbClr val="A7A7A7"/>
      </a:dk2>
      <a:lt2>
        <a:srgbClr val="535353"/>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FF00FF"/>
      </a:folHlink>
    </a:clrScheme>
    <a:fontScheme name="White Theme">
      <a:majorFont>
        <a:latin typeface="Helvetica"/>
        <a:ea typeface="Helvetica"/>
        <a:cs typeface="Helvetica"/>
      </a:majorFont>
      <a:minorFont>
        <a:latin typeface="Arial"/>
        <a:ea typeface="Arial"/>
        <a:cs typeface="Arial"/>
      </a:minorFont>
    </a:fontScheme>
    <a:fmtScheme name="Whit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Theme">
  <a:themeElements>
    <a:clrScheme name="White Theme">
      <a:dk1>
        <a:srgbClr val="000000"/>
      </a:dk1>
      <a:lt1>
        <a:srgbClr val="FFFFFF"/>
      </a:lt1>
      <a:dk2>
        <a:srgbClr val="A7A7A7"/>
      </a:dk2>
      <a:lt2>
        <a:srgbClr val="535353"/>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FF00FF"/>
      </a:folHlink>
    </a:clrScheme>
    <a:fontScheme name="White Theme">
      <a:majorFont>
        <a:latin typeface="Helvetica"/>
        <a:ea typeface="Helvetica"/>
        <a:cs typeface="Helvetica"/>
      </a:majorFont>
      <a:minorFont>
        <a:latin typeface="Arial"/>
        <a:ea typeface="Arial"/>
        <a:cs typeface="Arial"/>
      </a:minorFont>
    </a:fontScheme>
    <a:fmtScheme name="Whit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