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comments/comment2.xml" ContentType="application/vnd.openxmlformats-officedocument.presentationml.comments+xml"/>
  <Override PartName="/ppt/notesSlides/notesSlide12.xml" ContentType="application/vnd.openxmlformats-officedocument.presentationml.notesSlide+xml"/>
  <Override PartName="/ppt/comments/comment3.xml" ContentType="application/vnd.openxmlformats-officedocument.presentationml.comments+xml"/>
  <Override PartName="/ppt/notesSlides/notesSlide13.xml" ContentType="application/vnd.openxmlformats-officedocument.presentationml.notesSlide+xml"/>
  <Override PartName="/ppt/comments/comment4.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5.xml" ContentType="application/vnd.openxmlformats-officedocument.presentationml.comment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3" r:id="rId2"/>
    <p:sldMasterId id="2147483677" r:id="rId3"/>
  </p:sldMasterIdLst>
  <p:notesMasterIdLst>
    <p:notesMasterId r:id="rId33"/>
  </p:notesMasterIdLst>
  <p:handoutMasterIdLst>
    <p:handoutMasterId r:id="rId34"/>
  </p:handout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Roboto" panose="02000000000000000000" pitchFamily="2" charset="0"/>
      <p:regular r:id="rId39"/>
      <p:bold r:id="rId40"/>
      <p:italic r:id="rId41"/>
      <p:boldItalic r:id="rId42"/>
    </p:embeddedFont>
    <p:embeddedFont>
      <p:font typeface="Trebuchet MS" panose="020B060302020202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cholas Cogdall - HCPF" initials="" lastIdx="2" clrIdx="0"/>
  <p:cmAuthor id="1" name="Jennifer Holcomb - HCPF" initials="" lastIdx="1" clrIdx="1"/>
  <p:cmAuthor id="2" name="Ryan Lazo - HCPF He Him" initials="" lastIdx="1" clrIdx="2"/>
  <p:cmAuthor id="3" name="Chris Underwood - HCPF" initials="" lastIdx="6" clrIdx="3"/>
  <p:cmAuthor id="4" name="Adela Flores-Brennan - HCPF" initials="" lastIdx="2" clrIdx="4"/>
  <p:cmAuthor id="5" name="Jill Schnathorst - HCPF She Her" initials="" lastIdx="2" clrIdx="5"/>
  <p:cmAuthor id="6" name="Patrick Potyondy - HCPF He Him" initials=""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B75D641-CC1F-40B9-A36E-C24FAC6AC50B}" styleName="Table_0">
    <a:wholeTbl>
      <a:tcTxStyle>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BF5"/>
          </a:solidFill>
        </a:fill>
      </a:tcStyle>
    </a:wholeTbl>
    <a:band1H>
      <a:tcStyle>
        <a:tcBdr/>
        <a:fill>
          <a:solidFill>
            <a:srgbClr val="CDD4EA"/>
          </a:solidFill>
        </a:fill>
      </a:tcStyle>
    </a:band1H>
    <a:band2H>
      <a:tcStyle>
        <a:tcBdr/>
      </a:tcStyle>
    </a:band2H>
    <a:band1V>
      <a:tcStyle>
        <a:tcBdr/>
        <a:fill>
          <a:solidFill>
            <a:srgbClr val="CDD4EA"/>
          </a:solidFill>
        </a:fill>
      </a:tcStyle>
    </a:band1V>
    <a:band2V>
      <a:tcStyle>
        <a:tcBdr/>
      </a:tcStyle>
    </a:band2V>
    <a:lastCol>
      <a:tcTxStyle b="on">
        <a:font>
          <a:latin typeface="Calibri"/>
          <a:ea typeface="Calibri"/>
          <a:cs typeface="Calibri"/>
        </a:font>
        <a:srgbClr val="FFFFFF"/>
      </a:tcTxStyle>
      <a:tcStyle>
        <a:tcBdr/>
        <a:fill>
          <a:solidFill>
            <a:srgbClr val="4472C4"/>
          </a:solidFill>
        </a:fill>
      </a:tcStyle>
    </a:lastCol>
    <a:firstCol>
      <a:tcTxStyle b="on">
        <a:font>
          <a:latin typeface="Calibri"/>
          <a:ea typeface="Calibri"/>
          <a:cs typeface="Calibri"/>
        </a:font>
        <a:srgbClr val="FFFFFF"/>
      </a:tcTxStyle>
      <a:tcStyle>
        <a:tcBdr/>
        <a:fill>
          <a:solidFill>
            <a:srgbClr val="4472C4"/>
          </a:solidFill>
        </a:fill>
      </a:tcStyle>
    </a:firstCol>
    <a:lastRow>
      <a:tcTxStyle b="on">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472C4"/>
          </a:solidFill>
        </a:fill>
      </a:tcStyle>
    </a:lastRow>
    <a:seCell>
      <a:tcStyle>
        <a:tcBdr/>
      </a:tcStyle>
    </a:seCell>
    <a:swCell>
      <a:tcStyle>
        <a:tcBdr/>
      </a:tcStyle>
    </a:swCell>
    <a:firstRow>
      <a:tcTxStyle b="on">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472C4"/>
          </a:solidFill>
        </a:fill>
      </a:tcStyle>
    </a:firstRow>
    <a:neCell>
      <a:tcStyle>
        <a:tcBdr/>
      </a:tcStyle>
    </a:neCell>
    <a:nwCell>
      <a:tcStyle>
        <a:tcBdr/>
      </a:tcStyle>
    </a:nwCell>
  </a:tblStyle>
  <a:tblStyle styleId="{EB56C0FF-B297-4A2C-AD32-D1E269536007}"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47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5.fntdata"/><Relationship Id="rId21" Type="http://schemas.openxmlformats.org/officeDocument/2006/relationships/slide" Target="slides/slide18.xml"/><Relationship Id="rId34" Type="http://schemas.openxmlformats.org/officeDocument/2006/relationships/handoutMaster" Target="handoutMasters/handoutMaster1.xml"/><Relationship Id="rId42" Type="http://schemas.openxmlformats.org/officeDocument/2006/relationships/font" Target="fonts/font8.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2.fntdata"/><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7.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1-09T23:08:57.098" idx="1">
    <p:pos x="409" y="159"/>
    <p:text>More narrow timeline focusing on HRSN Amendment</p:text>
  </p:cm>
  <p:cm authorId="1" dt="2025-01-13T21:48:58.349" idx="1">
    <p:pos x="6457" y="759"/>
    <p:text>suggest noting July 1 go live- not sure we need to hedge any longer!</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5-01-09T23:09:26.794" idx="2">
    <p:pos x="261" y="381"/>
    <p:text>Broader timeline that includes Amendment #1 and renewal</p:text>
  </p:cm>
  <p:cm authorId="2" dt="2025-01-14T17:56:03.230" idx="1">
    <p:pos x="6000" y="0"/>
    <p:text>This slide will be difficult to do dual language. The text should be at least 18 and when I make it that big, we run out of room quickly. This may need to be a bulleted list split into two slides - open to ideas.</p:text>
  </p:cm>
</p:cmLst>
</file>

<file path=ppt/comments/comment3.xml><?xml version="1.0" encoding="utf-8"?>
<p:cmLst xmlns:a="http://schemas.openxmlformats.org/drawingml/2006/main" xmlns:r="http://schemas.openxmlformats.org/officeDocument/2006/relationships" xmlns:p="http://schemas.openxmlformats.org/presentationml/2006/main">
  <p:cm authorId="4" dt="2025-01-14T21:17:46.321" idx="1">
    <p:pos x="528" y="49"/>
    <p:text>Can we think of a different way to say "true up". Not sure people will understand that phrase. Also is the admin funding the same as infrastructure funding or different? Is there infrastructure funding contemplated in this Cash Fund or is it designated elsewhere as part of our waiver budgeting</p:text>
  </p:cm>
  <p:cm authorId="5" dt="2025-01-14T21:36:55.982" idx="1">
    <p:pos x="528" y="49"/>
    <p:text>I think this looks good, just wonder if we'd want to move up the bullet on the next slide about this only being for the housing component at this time?</p:text>
  </p:cm>
  <p:cm authorId="3" dt="2025-01-14T22:18:43.908" idx="2">
    <p:pos x="528" y="49"/>
    <p:text>There is no infrastructure funding that I remember in our request, it was all FTE.</p:text>
  </p:cm>
  <p:cm authorId="3" dt="2025-01-14T22:19:01.648" idx="1">
    <p:pos x="528" y="49"/>
    <p:text>@jill.schnathorst@state.co.us @adela.flores-brennan@state.co.us @cristen.bates@state.co.us @todd.jorgensen@state.co.us Please look this over.  What are we missing?  They can this done COB today so Spanish translation.
_Reassigned to jill.schnathorst@state.co.us_</p:text>
  </p:cm>
  <p:cm authorId="3" dt="2025-01-14T22:19:01.648" idx="3">
    <p:pos x="528" y="49"/>
    <p:text>Moved the bullet points around!</p:text>
  </p:cm>
</p:cmLst>
</file>

<file path=ppt/comments/comment4.xml><?xml version="1.0" encoding="utf-8"?>
<p:cmLst xmlns:a="http://schemas.openxmlformats.org/drawingml/2006/main" xmlns:r="http://schemas.openxmlformats.org/officeDocument/2006/relationships" xmlns:p="http://schemas.openxmlformats.org/presentationml/2006/main">
  <p:cm authorId="4" dt="2025-01-14T21:17:46.321" idx="2">
    <p:pos x="528" y="49"/>
    <p:text>Can we think of a different way to say "true up". Not sure people will understand that phrase. Also is the admin funding the same as infrastructure funding or different? Is there infrastructure funding contemplated in this Cash Fund or is it designated elsewhere as part of our waiver budgeting</p:text>
  </p:cm>
  <p:cm authorId="5" dt="2025-01-14T21:36:55.982" idx="2">
    <p:pos x="528" y="49"/>
    <p:text>I think this looks good, just wonder if we'd want to move up the bullet on the next slide about this only being for the housing component at this time?</p:text>
  </p:cm>
  <p:cm authorId="3" dt="2025-01-14T22:18:43.908" idx="5">
    <p:pos x="528" y="49"/>
    <p:text>There is no infrastructure funding that I remember in our request, it was all FTE.</p:text>
  </p:cm>
  <p:cm authorId="3" dt="2025-01-14T22:19:01.648" idx="4">
    <p:pos x="528" y="49"/>
    <p:text>@jill.schnathorst@state.co.us @adela.flores-brennan@state.co.us @cristen.bates@state.co.us @todd.jorgensen@state.co.us Please look this over.  What are we missing?  They can this done COB today so Spanish translation.
_Reassigned to jill.schnathorst@state.co.us_</p:text>
  </p:cm>
  <p:cm authorId="3" dt="2025-01-14T22:19:01.648" idx="6">
    <p:pos x="528" y="49"/>
    <p:text>Moved the bullet points around!</p:text>
  </p:cm>
</p:cmLst>
</file>

<file path=ppt/comments/comment5.xml><?xml version="1.0" encoding="utf-8"?>
<p:cmLst xmlns:a="http://schemas.openxmlformats.org/drawingml/2006/main" xmlns:r="http://schemas.openxmlformats.org/officeDocument/2006/relationships" xmlns:p="http://schemas.openxmlformats.org/presentationml/2006/main">
  <p:cm authorId="6" dt="2025-01-13T17:00:14.628" idx="1">
    <p:pos x="1920" y="1630"/>
    <p:text>What email to contact? HRSN general one?</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t>1/15/2025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spcBef>
                <a:spcPts val="0"/>
              </a:spcBef>
              <a:spcAft>
                <a:spcPts val="0"/>
              </a:spcAft>
              <a:buSzPts val="1400"/>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spcBef>
                <a:spcPts val="0"/>
              </a:spcBef>
              <a:spcAft>
                <a:spcPts val="0"/>
              </a:spcAft>
              <a:buSzPts val="1400"/>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spcBef>
                <a:spcPts val="0"/>
              </a:spcBef>
              <a:spcAft>
                <a:spcPts val="0"/>
              </a:spcAft>
              <a:buSzPts val="1400"/>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spcBef>
                <a:spcPts val="0"/>
              </a:spcBef>
              <a:spcAft>
                <a:spcPts val="0"/>
              </a:spcAft>
              <a:buSzPts val="1400"/>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a:t>
            </a:fld>
            <a:endPara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hcpf.colorado.gov/fy-2024-25-supplementals-and-fy-2025-26-budget-amendment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cpf.colorado.gov/fy-2024-25-supplementals-and-fy-2025-26-budget-amendment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cpf.colorado.gov/fy-2024-25-supplementals-and-fy-2025-26-budget-amendmen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cpf.colorado.gov/fy-2024-25-supplementals-and-fy-2025-26-budget-amendmen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4: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Speaker, Cristen: “Welcome to the webinar. The Spanish interpreter will speak now.” </a:t>
            </a:r>
          </a:p>
          <a:p>
            <a:pPr marL="0" lvl="0" indent="0" algn="l" rtl="0">
              <a:spcBef>
                <a:spcPts val="0"/>
              </a:spcBef>
              <a:spcAft>
                <a:spcPts val="0"/>
              </a:spcAft>
              <a:buNone/>
            </a:pPr>
            <a:endParaRPr lang="en-US"/>
          </a:p>
          <a:p>
            <a:pPr marL="0" lvl="0" indent="0" algn="l" rtl="0">
              <a:spcBef>
                <a:spcPts val="0"/>
              </a:spcBef>
              <a:spcAft>
                <a:spcPts val="0"/>
              </a:spcAft>
              <a:buNone/>
            </a:pPr>
            <a:r>
              <a:rPr lang="en-US"/>
              <a:t>[Spanish speaker, Hugo takes over, reading his script provided by Kelly.]</a:t>
            </a:r>
          </a:p>
        </p:txBody>
      </p:sp>
      <p:sp>
        <p:nvSpPr>
          <p:cNvPr id="193" name="Google Shape;193;p4: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246fb94150_3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3246fb94150_3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246fb94150_4_10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3246fb94150_4_10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Our 1115 SUD waiver expires on December 31, 2025. We are currently in year 4 of our demonstration.  During year 4 Colorado submitted 2 amendments. </a:t>
            </a:r>
          </a:p>
          <a:p>
            <a:pPr marL="0" lvl="0" indent="0" algn="l" rtl="0">
              <a:spcBef>
                <a:spcPts val="0"/>
              </a:spcBef>
              <a:spcAft>
                <a:spcPts val="0"/>
              </a:spcAft>
              <a:buNone/>
            </a:pPr>
            <a:r>
              <a:rPr lang="en-US"/>
              <a:t>As well as Colorado has an renewal or referred to as an extension request for an additional 5 years posted for public comment until October 10th at 5pm MST. Moving from SUD waiver to a comprehensive waiver. </a:t>
            </a:r>
          </a:p>
          <a:p>
            <a:pPr marL="0" lvl="0" indent="0" algn="l" rtl="0">
              <a:spcBef>
                <a:spcPts val="0"/>
              </a:spcBef>
              <a:spcAft>
                <a:spcPts val="0"/>
              </a:spcAft>
              <a:buNone/>
            </a:pPr>
            <a:r>
              <a:rPr lang="en-US"/>
              <a:t>CMS is reviewing both amendments submitted </a:t>
            </a:r>
          </a:p>
          <a:p>
            <a:pPr marL="0" lvl="0" indent="0" algn="l" rtl="0">
              <a:spcBef>
                <a:spcPts val="0"/>
              </a:spcBef>
              <a:spcAft>
                <a:spcPts val="0"/>
              </a:spcAft>
              <a:buNone/>
            </a:pPr>
            <a:endParaRPr lang="en-US"/>
          </a:p>
          <a:p>
            <a:pPr marL="0" lvl="0" indent="0" algn="l" rtl="0">
              <a:spcBef>
                <a:spcPts val="0"/>
              </a:spcBef>
              <a:spcAft>
                <a:spcPts val="0"/>
              </a:spcAft>
              <a:buNone/>
            </a:pPr>
            <a:r>
              <a:rPr lang="en-US"/>
              <a:t>STCs - need to update to include all components </a:t>
            </a:r>
          </a:p>
          <a:p>
            <a:pPr marL="0" lvl="0" indent="0" algn="l" rtl="0">
              <a:spcBef>
                <a:spcPts val="0"/>
              </a:spcBef>
              <a:spcAft>
                <a:spcPts val="0"/>
              </a:spcAft>
              <a:buNone/>
            </a:pPr>
            <a:r>
              <a:rPr lang="en-US"/>
              <a:t>“We still have a long ways to go” “Once we get the approval, we’ll have to hit the ground running”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8:notes"/>
          <p:cNvSpPr txBox="1">
            <a:spLocks noGrp="1"/>
          </p:cNvSpPr>
          <p:nvPr>
            <p:ph type="body" idx="1"/>
          </p:nvPr>
        </p:nvSpPr>
        <p:spPr>
          <a:xfrm>
            <a:off x="365263" y="3803373"/>
            <a:ext cx="6127474" cy="453224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https://hcpf.colorado.gov/fy-2024-25-supplementals-and-fy-2025-26-budget-amendments</a:t>
            </a:r>
            <a:endParaRPr lang="en-US" u="sng">
              <a:solidFill>
                <a:schemeClr val="hlink"/>
              </a:solidFill>
            </a:endParaRPr>
          </a:p>
          <a:p>
            <a:pPr marL="0" lvl="0" indent="0" algn="l" rtl="0">
              <a:spcBef>
                <a:spcPts val="0"/>
              </a:spcBef>
              <a:spcAft>
                <a:spcPts val="0"/>
              </a:spcAft>
              <a:buNone/>
            </a:pPr>
            <a:endParaRPr lang="en-US" u="sng">
              <a:solidFill>
                <a:schemeClr val="hlink"/>
              </a:solidFill>
            </a:endParaRPr>
          </a:p>
          <a:p>
            <a:pPr marL="0" lvl="0" indent="0" algn="l" rtl="0">
              <a:spcBef>
                <a:spcPts val="0"/>
              </a:spcBef>
              <a:spcAft>
                <a:spcPts val="0"/>
              </a:spcAft>
              <a:buNone/>
            </a:pPr>
            <a:r>
              <a:rPr lang="en-US"/>
              <a:t>Not reducing approtions in other agencies, but rather adding the Cash Funds they receive from Medicaid, HCPF.   Then they will transfer their savings into the Cash Fund so the money can be reused to pay the Medicaid share and expand services in the future.  </a:t>
            </a:r>
          </a:p>
        </p:txBody>
      </p:sp>
      <p:sp>
        <p:nvSpPr>
          <p:cNvPr id="359" name="Google Shape;359;p8:notes"/>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2c015f19cd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https://hcpf.colorado.gov/fy-2024-25-supplementals-and-fy-2025-26-budget-amendments</a:t>
            </a:r>
            <a:endParaRPr lang="en-US" u="sng">
              <a:solidFill>
                <a:schemeClr val="hlink"/>
              </a:solidFill>
            </a:endParaRPr>
          </a:p>
          <a:p>
            <a:pPr marL="0" lvl="0" indent="0" algn="l" rtl="0">
              <a:spcBef>
                <a:spcPts val="0"/>
              </a:spcBef>
              <a:spcAft>
                <a:spcPts val="0"/>
              </a:spcAft>
              <a:buNone/>
            </a:pPr>
            <a:endParaRPr lang="en-US" u="sng">
              <a:solidFill>
                <a:schemeClr val="hlink"/>
              </a:solidFill>
            </a:endParaRPr>
          </a:p>
          <a:p>
            <a:pPr marL="0" lvl="0" indent="0" algn="l" rtl="0">
              <a:spcBef>
                <a:spcPts val="0"/>
              </a:spcBef>
              <a:spcAft>
                <a:spcPts val="0"/>
              </a:spcAft>
              <a:buNone/>
            </a:pPr>
            <a:r>
              <a:rPr lang="en-US"/>
              <a:t>Not reducing approtions in other agencies, but rather adding the Cash Funds they receive from Medicaid, HCPF.   Then they will transfer their savings into the Cash Fund so the money can be reused to pay the Medicaid share and expand services in the future.  </a:t>
            </a:r>
          </a:p>
        </p:txBody>
      </p:sp>
      <p:sp>
        <p:nvSpPr>
          <p:cNvPr id="367" name="Google Shape;367;g32c015f19cd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246fb94150_0_2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75" name="Google Shape;375;g3246fb94150_0_2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246fb94150_0_2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84" name="Google Shape;384;g3246fb94150_0_2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2c015f19cd_0_1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93" name="Google Shape;393;g32c015f19cd_0_1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246fb94150_0_4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02" name="Google Shape;402;g3246fb94150_0_4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246fb94150_0_3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https://hcpf.colorado.gov/fy-2024-25-supplementals-and-fy-2025-26-budget-amendments</a:t>
            </a:r>
            <a:endParaRPr lang="en-US" u="sng">
              <a:solidFill>
                <a:schemeClr val="hlink"/>
              </a:solidFill>
            </a:endParaRPr>
          </a:p>
          <a:p>
            <a:pPr marL="0" lvl="0" indent="0" algn="l" rtl="0">
              <a:spcBef>
                <a:spcPts val="0"/>
              </a:spcBef>
              <a:spcAft>
                <a:spcPts val="0"/>
              </a:spcAft>
              <a:buNone/>
            </a:pPr>
            <a:endParaRPr lang="en-US" u="sng">
              <a:solidFill>
                <a:schemeClr val="hlink"/>
              </a:solidFill>
            </a:endParaRPr>
          </a:p>
          <a:p>
            <a:pPr marL="0" lvl="0" indent="0" algn="l" rtl="0">
              <a:spcBef>
                <a:spcPts val="0"/>
              </a:spcBef>
              <a:spcAft>
                <a:spcPts val="0"/>
              </a:spcAft>
              <a:buNone/>
            </a:pPr>
            <a:r>
              <a:rPr lang="en-US"/>
              <a:t>Funding for individuals who are already receiving Rental Assistance or those residing in a DOLA housing unit with a Voucher do not qualify</a:t>
            </a:r>
          </a:p>
          <a:p>
            <a:pPr marL="0" lvl="0" indent="0" algn="l" rtl="0">
              <a:spcBef>
                <a:spcPts val="0"/>
              </a:spcBef>
              <a:spcAft>
                <a:spcPts val="0"/>
              </a:spcAft>
              <a:buNone/>
            </a:pPr>
            <a:endParaRPr lang="en-US"/>
          </a:p>
          <a:p>
            <a:pPr marL="0" lvl="0" indent="0" algn="l" rtl="0">
              <a:spcBef>
                <a:spcPts val="0"/>
              </a:spcBef>
              <a:spcAft>
                <a:spcPts val="0"/>
              </a:spcAft>
              <a:buNone/>
            </a:pPr>
            <a:r>
              <a:rPr lang="en-US"/>
              <a:t>There are also two populations that can qualify for CAT rental assistance. The first is contemplated in this request, the population consists of individuals who are at risk of institutionalization. The second population, those who are transitioning out of institutions, is not contemplated in this request but will eventually come under the purview of the HRSN Amendment service expansion. In HCPF’s 1115 Demonstration Waiver application, HCPF is seeking federal match for both populations. The population transitioning out of institutionalization is currently receiving 100% federal match on their rental assistance costs through a federal grant. The federal grant dollars do not cover TSS, so the CAT Transition population is added to the CAT at Risk population for TSS service cost calculation purposes.  </a:t>
            </a:r>
          </a:p>
          <a:p>
            <a:pPr marL="0" lvl="0" indent="0" algn="l" rtl="0">
              <a:spcBef>
                <a:spcPts val="0"/>
              </a:spcBef>
              <a:spcAft>
                <a:spcPts val="0"/>
              </a:spcAft>
              <a:buNone/>
            </a:pPr>
            <a:endParaRPr lang="en-US"/>
          </a:p>
          <a:p>
            <a:pPr marL="0" lvl="0" indent="0" algn="l" rtl="0">
              <a:spcBef>
                <a:spcPts val="0"/>
              </a:spcBef>
              <a:spcAft>
                <a:spcPts val="0"/>
              </a:spcAft>
              <a:buNone/>
            </a:pPr>
            <a:r>
              <a:rPr lang="en-US">
                <a:solidFill>
                  <a:srgbClr val="444746"/>
                </a:solidFill>
                <a:latin typeface="Roboto" panose="02000000000000000000"/>
                <a:ea typeface="Roboto" panose="02000000000000000000"/>
                <a:cs typeface="Roboto" panose="02000000000000000000"/>
                <a:sym typeface="Roboto" panose="02000000000000000000"/>
              </a:rPr>
              <a:t>At Risk of Institution:  People will be determined at risk by the department - we're developing a risk score in alignment with the DOJ agreement that uses data to identify folks most at risk of NF admissions. These people will be at a minimum be 21 years old with a physical disability and meet other criteria that put them at-risk like lack of caregiver supports, dementia diagnoses, multiple inpatient hospital admissions, etc.</a:t>
            </a:r>
          </a:p>
          <a:p>
            <a:pPr marL="0" lvl="0" indent="0" algn="l" rtl="0">
              <a:spcBef>
                <a:spcPts val="0"/>
              </a:spcBef>
              <a:spcAft>
                <a:spcPts val="0"/>
              </a:spcAft>
              <a:buNone/>
            </a:pPr>
            <a:endParaRPr lang="en-US">
              <a:solidFill>
                <a:srgbClr val="444746"/>
              </a:solidFill>
              <a:latin typeface="Roboto" panose="02000000000000000000"/>
              <a:ea typeface="Roboto" panose="02000000000000000000"/>
              <a:cs typeface="Roboto" panose="02000000000000000000"/>
              <a:sym typeface="Roboto" panose="02000000000000000000"/>
            </a:endParaRPr>
          </a:p>
          <a:p>
            <a:pPr marL="0" lvl="0" indent="0" algn="l" rtl="0">
              <a:spcBef>
                <a:spcPts val="0"/>
              </a:spcBef>
              <a:spcAft>
                <a:spcPts val="0"/>
              </a:spcAft>
              <a:buNone/>
            </a:pPr>
            <a:r>
              <a:rPr lang="en-US"/>
              <a:t>TSS service costs for foster youth are not contemplated in this request because those services are currently rendered using a county-based model. The cross agency team assumes these services will eventually come under the purview of the HRSN Amendment but additional infrastructure needs to be put in place before that can occur. The cross agency team projects that this service will be available under the HRSN amendment in future Phase of implementation. TSS by contracted providers would be first, but the TSS paid to counties may require cost reporting to draw a federal match.</a:t>
            </a:r>
          </a:p>
          <a:p>
            <a:pPr marL="0" lvl="0" indent="0" algn="l" rtl="0">
              <a:spcBef>
                <a:spcPts val="0"/>
              </a:spcBef>
              <a:spcAft>
                <a:spcPts val="0"/>
              </a:spcAft>
              <a:buNone/>
            </a:pPr>
            <a:endParaRPr lang="en-US"/>
          </a:p>
          <a:p>
            <a:pPr marL="0" lvl="0" indent="0" algn="l" rtl="0">
              <a:spcBef>
                <a:spcPts val="0"/>
              </a:spcBef>
              <a:spcAft>
                <a:spcPts val="0"/>
              </a:spcAft>
              <a:buNone/>
            </a:pPr>
            <a:r>
              <a:rPr lang="en-US"/>
              <a:t> </a:t>
            </a:r>
          </a:p>
        </p:txBody>
      </p:sp>
      <p:sp>
        <p:nvSpPr>
          <p:cNvPr id="411" name="Google Shape;411;g3246fb94150_0_3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2c015f19cd_0_3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https://hcpf.colorado.gov/fy-2024-25-supplementals-and-fy-2025-26-budget-amendments</a:t>
            </a:r>
            <a:endParaRPr lang="en-US" u="sng">
              <a:solidFill>
                <a:schemeClr val="hlink"/>
              </a:solidFill>
            </a:endParaRPr>
          </a:p>
          <a:p>
            <a:pPr marL="0" lvl="0" indent="0" algn="l" rtl="0">
              <a:spcBef>
                <a:spcPts val="0"/>
              </a:spcBef>
              <a:spcAft>
                <a:spcPts val="0"/>
              </a:spcAft>
              <a:buNone/>
            </a:pPr>
            <a:endParaRPr lang="en-US" u="sng">
              <a:solidFill>
                <a:schemeClr val="hlink"/>
              </a:solidFill>
            </a:endParaRPr>
          </a:p>
          <a:p>
            <a:pPr marL="0" lvl="0" indent="0" algn="l" rtl="0">
              <a:spcBef>
                <a:spcPts val="0"/>
              </a:spcBef>
              <a:spcAft>
                <a:spcPts val="0"/>
              </a:spcAft>
              <a:buNone/>
            </a:pPr>
            <a:r>
              <a:rPr lang="en-US"/>
              <a:t>Funding for individuals who are already receiving Rental Assistance or those residing in a DOLA housing unit with a Voucher do not qualify</a:t>
            </a:r>
          </a:p>
          <a:p>
            <a:pPr marL="0" lvl="0" indent="0" algn="l" rtl="0">
              <a:spcBef>
                <a:spcPts val="0"/>
              </a:spcBef>
              <a:spcAft>
                <a:spcPts val="0"/>
              </a:spcAft>
              <a:buNone/>
            </a:pPr>
            <a:endParaRPr lang="en-US"/>
          </a:p>
          <a:p>
            <a:pPr marL="0" lvl="0" indent="0" algn="l" rtl="0">
              <a:spcBef>
                <a:spcPts val="0"/>
              </a:spcBef>
              <a:spcAft>
                <a:spcPts val="0"/>
              </a:spcAft>
              <a:buNone/>
            </a:pPr>
            <a:r>
              <a:rPr lang="en-US"/>
              <a:t>There are also two populations that can qualify for CAT rental assistance. The first is contemplated in this request, the population consists of individuals who are at risk of institutionalization. The second population, those who are transitioning out of institutions, is not contemplated in this request but will eventually come under the purview of the HRSN Amendment service expansion. In HCPF’s 1115 Demonstration Waiver application, HCPF is seeking federal match for both populations. The population transitioning out of institutionalization is currently receiving 100% federal match on their rental assistance costs through a federal grant. The federal grant dollars do not cover TSS, so the CAT Transition population is added to the CAT at Risk population for TSS service cost calculation purposes.  </a:t>
            </a:r>
          </a:p>
          <a:p>
            <a:pPr marL="0" lvl="0" indent="0" algn="l" rtl="0">
              <a:spcBef>
                <a:spcPts val="0"/>
              </a:spcBef>
              <a:spcAft>
                <a:spcPts val="0"/>
              </a:spcAft>
              <a:buNone/>
            </a:pPr>
            <a:endParaRPr lang="en-US"/>
          </a:p>
          <a:p>
            <a:pPr marL="0" lvl="0" indent="0" algn="l" rtl="0">
              <a:spcBef>
                <a:spcPts val="0"/>
              </a:spcBef>
              <a:spcAft>
                <a:spcPts val="0"/>
              </a:spcAft>
              <a:buNone/>
            </a:pPr>
            <a:r>
              <a:rPr lang="en-US">
                <a:solidFill>
                  <a:srgbClr val="444746"/>
                </a:solidFill>
                <a:latin typeface="Roboto" panose="02000000000000000000"/>
                <a:ea typeface="Roboto" panose="02000000000000000000"/>
                <a:cs typeface="Roboto" panose="02000000000000000000"/>
                <a:sym typeface="Roboto" panose="02000000000000000000"/>
              </a:rPr>
              <a:t>At Risk of Institution:  People will be determined at risk by the department - we're developing a risk score in alignment with the DOJ agreement that uses data to identify folks most at risk of NF admissions. These people will be at a minimum be 21 years old with a physical disability and meet other criteria that put them at-risk like lack of caregiver supports, dementia diagnoses, multiple inpatient hospital admissions, etc.</a:t>
            </a:r>
          </a:p>
          <a:p>
            <a:pPr marL="0" lvl="0" indent="0" algn="l" rtl="0">
              <a:spcBef>
                <a:spcPts val="0"/>
              </a:spcBef>
              <a:spcAft>
                <a:spcPts val="0"/>
              </a:spcAft>
              <a:buNone/>
            </a:pPr>
            <a:endParaRPr lang="en-US">
              <a:solidFill>
                <a:srgbClr val="444746"/>
              </a:solidFill>
              <a:latin typeface="Roboto" panose="02000000000000000000"/>
              <a:ea typeface="Roboto" panose="02000000000000000000"/>
              <a:cs typeface="Roboto" panose="02000000000000000000"/>
              <a:sym typeface="Roboto" panose="02000000000000000000"/>
            </a:endParaRPr>
          </a:p>
          <a:p>
            <a:pPr marL="0" lvl="0" indent="0" algn="l" rtl="0">
              <a:spcBef>
                <a:spcPts val="0"/>
              </a:spcBef>
              <a:spcAft>
                <a:spcPts val="0"/>
              </a:spcAft>
              <a:buNone/>
            </a:pPr>
            <a:r>
              <a:rPr lang="en-US"/>
              <a:t>TSS service costs for foster youth are not contemplated in this request because those services are currently rendered using a county-based model. The cross agency team assumes these services will eventually come under the purview of the HRSN Amendment but additional infrastructure needs to be put in place before that can occur. The cross agency team projects that this service will be available under the HRSN amendment in future Phase of implementation. TSS by contracted providers would be first, but the TSS paid to counties may require cost reporting to draw a federal match.</a:t>
            </a:r>
          </a:p>
          <a:p>
            <a:pPr marL="0" lvl="0" indent="0" algn="l" rtl="0">
              <a:spcBef>
                <a:spcPts val="0"/>
              </a:spcBef>
              <a:spcAft>
                <a:spcPts val="0"/>
              </a:spcAft>
              <a:buNone/>
            </a:pPr>
            <a:endParaRPr lang="en-US"/>
          </a:p>
          <a:p>
            <a:pPr marL="0" lvl="0" indent="0" algn="l" rtl="0">
              <a:spcBef>
                <a:spcPts val="0"/>
              </a:spcBef>
              <a:spcAft>
                <a:spcPts val="0"/>
              </a:spcAft>
              <a:buNone/>
            </a:pPr>
            <a:r>
              <a:rPr lang="en-US"/>
              <a:t> </a:t>
            </a:r>
          </a:p>
        </p:txBody>
      </p:sp>
      <p:sp>
        <p:nvSpPr>
          <p:cNvPr id="420" name="Google Shape;420;g32c015f19cd_0_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25797f20d3_0_0: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400"/>
              <a:t>Speaker: Cristen</a:t>
            </a:r>
            <a:endParaRPr sz="1400"/>
          </a:p>
          <a:p>
            <a:pPr marL="0" lvl="0" indent="0" algn="l" rtl="0">
              <a:lnSpc>
                <a:spcPct val="90000"/>
              </a:lnSpc>
              <a:spcBef>
                <a:spcPts val="0"/>
              </a:spcBef>
              <a:spcAft>
                <a:spcPts val="0"/>
              </a:spcAft>
              <a:buNone/>
            </a:pPr>
            <a:endParaRPr sz="1400"/>
          </a:p>
          <a:p>
            <a:pPr marL="0" lvl="0" indent="0" algn="l" rtl="0">
              <a:lnSpc>
                <a:spcPct val="90000"/>
              </a:lnSpc>
              <a:spcBef>
                <a:spcPts val="0"/>
              </a:spcBef>
              <a:spcAft>
                <a:spcPts val="0"/>
              </a:spcAft>
              <a:buNone/>
            </a:pPr>
            <a:r>
              <a:rPr lang="en-US" sz="1400" b="0"/>
              <a:t>We are recording this meeting. Please refrain from sharing Protected Health Information (PHI) or Personal Identifiable Information (PII). If PHI or PII is shared, it will be removed prior to sharing the recording.</a:t>
            </a:r>
            <a:endParaRPr sz="1400" b="0"/>
          </a:p>
          <a:p>
            <a:pPr marL="0" lvl="0" indent="0" algn="l" rtl="0">
              <a:lnSpc>
                <a:spcPct val="90000"/>
              </a:lnSpc>
              <a:spcBef>
                <a:spcPts val="0"/>
              </a:spcBef>
              <a:spcAft>
                <a:spcPts val="0"/>
              </a:spcAft>
              <a:buNone/>
            </a:pPr>
            <a:endParaRPr sz="1400" b="0"/>
          </a:p>
          <a:p>
            <a:pPr marL="0" lvl="0" indent="0" algn="l" rtl="0">
              <a:lnSpc>
                <a:spcPct val="90000"/>
              </a:lnSpc>
              <a:spcBef>
                <a:spcPts val="0"/>
              </a:spcBef>
              <a:spcAft>
                <a:spcPts val="0"/>
              </a:spcAft>
              <a:buNone/>
            </a:pPr>
            <a:r>
              <a:rPr lang="en-US" sz="1400" b="0"/>
              <a:t>Attendees will be muted throughout the webinar.</a:t>
            </a:r>
            <a:endParaRPr sz="1400" b="0"/>
          </a:p>
          <a:p>
            <a:pPr marL="0" lvl="0" indent="0" algn="l" rtl="0">
              <a:lnSpc>
                <a:spcPct val="90000"/>
              </a:lnSpc>
              <a:spcBef>
                <a:spcPts val="0"/>
              </a:spcBef>
              <a:spcAft>
                <a:spcPts val="0"/>
              </a:spcAft>
              <a:buNone/>
            </a:pPr>
            <a:endParaRPr sz="1400" b="0"/>
          </a:p>
          <a:p>
            <a:pPr marL="0" lvl="0" indent="0" algn="l" rtl="0">
              <a:lnSpc>
                <a:spcPct val="90000"/>
              </a:lnSpc>
              <a:spcBef>
                <a:spcPts val="0"/>
              </a:spcBef>
              <a:spcAft>
                <a:spcPts val="0"/>
              </a:spcAft>
              <a:buNone/>
            </a:pPr>
            <a:r>
              <a:rPr lang="en-US" sz="1400" b="0"/>
              <a:t>The chat will be closed during the meeting. Feel free to submit questions in the Q and A and we will answer what we can at the end of the meeting. </a:t>
            </a:r>
            <a:endParaRPr sz="1400" b="0"/>
          </a:p>
          <a:p>
            <a:pPr marL="0" lvl="0" indent="0" algn="l" rtl="0">
              <a:lnSpc>
                <a:spcPct val="90000"/>
              </a:lnSpc>
              <a:spcBef>
                <a:spcPts val="0"/>
              </a:spcBef>
              <a:spcAft>
                <a:spcPts val="0"/>
              </a:spcAft>
              <a:buNone/>
            </a:pPr>
            <a:endParaRPr sz="1400" b="0"/>
          </a:p>
          <a:p>
            <a:pPr marL="0" lvl="0" indent="0" algn="l" rtl="0">
              <a:lnSpc>
                <a:spcPct val="90000"/>
              </a:lnSpc>
              <a:spcBef>
                <a:spcPts val="0"/>
              </a:spcBef>
              <a:spcAft>
                <a:spcPts val="0"/>
              </a:spcAft>
              <a:buClr>
                <a:schemeClr val="dk1"/>
              </a:buClr>
              <a:buSzPts val="1100"/>
              <a:buFont typeface="Arial" panose="020B0604020202020204"/>
              <a:buNone/>
            </a:pPr>
            <a:endParaRPr sz="1400"/>
          </a:p>
        </p:txBody>
      </p:sp>
      <p:sp>
        <p:nvSpPr>
          <p:cNvPr id="199" name="Google Shape;199;g325797f20d3_0_0: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2add88a80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Assuming sufficient General Fund savings have been generated, the cross-agency team estimates that nutrition assistance such as pantry stocking and medically tailored meals will be made available in a future request - perhaps year 2 or 3 of the program</a:t>
            </a:r>
          </a:p>
        </p:txBody>
      </p:sp>
      <p:sp>
        <p:nvSpPr>
          <p:cNvPr id="429" name="Google Shape;429;g32add88a80f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2c015f19cd_0_4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Assuming sufficient General Fund savings have been generated, the cross-agency team estimates that nutrition assistance such as pantry stocking and medically tailored meals will be made available in a future request - perhaps year 2 or 3 of the program</a:t>
            </a:r>
          </a:p>
        </p:txBody>
      </p:sp>
      <p:sp>
        <p:nvSpPr>
          <p:cNvPr id="438" name="Google Shape;438;g32c015f19cd_0_4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246fb94150_0_3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US" sz="1050" b="0">
                <a:solidFill>
                  <a:srgbClr val="444746"/>
                </a:solidFill>
                <a:latin typeface="Roboto" panose="02000000000000000000"/>
                <a:ea typeface="Roboto" panose="02000000000000000000"/>
                <a:cs typeface="Roboto" panose="02000000000000000000"/>
                <a:sym typeface="Roboto" panose="02000000000000000000"/>
              </a:rPr>
              <a:t>Note:  (CAT) providers will bill TSS directly</a:t>
            </a:r>
          </a:p>
          <a:p>
            <a:pPr marL="0" lvl="0" indent="0" algn="l" rtl="0">
              <a:spcBef>
                <a:spcPts val="0"/>
              </a:spcBef>
              <a:spcAft>
                <a:spcPts val="0"/>
              </a:spcAft>
              <a:buNone/>
            </a:pPr>
            <a:endParaRPr lang="en-US" sz="1050" b="0">
              <a:solidFill>
                <a:srgbClr val="444746"/>
              </a:solidFill>
              <a:latin typeface="Roboto" panose="02000000000000000000"/>
              <a:ea typeface="Roboto" panose="02000000000000000000"/>
              <a:cs typeface="Roboto" panose="02000000000000000000"/>
              <a:sym typeface="Roboto" panose="02000000000000000000"/>
            </a:endParaRPr>
          </a:p>
        </p:txBody>
      </p:sp>
      <p:sp>
        <p:nvSpPr>
          <p:cNvPr id="447" name="Google Shape;447;g3246fb94150_0_3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2c015f19cd_0_5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US" sz="1050" b="0">
                <a:solidFill>
                  <a:srgbClr val="444746"/>
                </a:solidFill>
                <a:latin typeface="Roboto" panose="02000000000000000000"/>
                <a:ea typeface="Roboto" panose="02000000000000000000"/>
                <a:cs typeface="Roboto" panose="02000000000000000000"/>
                <a:sym typeface="Roboto" panose="02000000000000000000"/>
              </a:rPr>
              <a:t>Note:  (CAT) providers will bill TSS directly</a:t>
            </a:r>
          </a:p>
          <a:p>
            <a:pPr marL="0" lvl="0" indent="0" algn="l" rtl="0">
              <a:spcBef>
                <a:spcPts val="0"/>
              </a:spcBef>
              <a:spcAft>
                <a:spcPts val="0"/>
              </a:spcAft>
              <a:buNone/>
            </a:pPr>
            <a:endParaRPr lang="en-US" sz="1050" b="0">
              <a:solidFill>
                <a:srgbClr val="444746"/>
              </a:solidFill>
              <a:latin typeface="Roboto" panose="02000000000000000000"/>
              <a:ea typeface="Roboto" panose="02000000000000000000"/>
              <a:cs typeface="Roboto" panose="02000000000000000000"/>
              <a:sym typeface="Roboto" panose="02000000000000000000"/>
            </a:endParaRPr>
          </a:p>
        </p:txBody>
      </p:sp>
      <p:sp>
        <p:nvSpPr>
          <p:cNvPr id="456" name="Google Shape;456;g32c015f19cd_0_5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246fb94150_3_7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500"/>
              </a:spcBef>
              <a:spcAft>
                <a:spcPts val="0"/>
              </a:spcAft>
              <a:buSzPts val="1100"/>
              <a:buNone/>
            </a:pPr>
            <a:endParaRPr sz="1100" b="0"/>
          </a:p>
        </p:txBody>
      </p:sp>
      <p:sp>
        <p:nvSpPr>
          <p:cNvPr id="465" name="Google Shape;465;g3246fb94150_3_7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246fb94150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g3246fb94150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1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10: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10: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11: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3" name="Google Shape;493;p11: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12: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p12: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5:notes"/>
          <p:cNvSpPr txBox="1">
            <a:spLocks noGrp="1"/>
          </p:cNvSpPr>
          <p:nvPr>
            <p:ph type="body" idx="1"/>
          </p:nvPr>
        </p:nvSpPr>
        <p:spPr>
          <a:xfrm>
            <a:off x="365263" y="3803373"/>
            <a:ext cx="6127474" cy="453224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5:notes"/>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25797f20d3_0_2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panose="020B0604020202020204"/>
              <a:buNone/>
            </a:pPr>
            <a:r>
              <a:rPr lang="en-US"/>
              <a:t>Speaker: Sarah</a:t>
            </a:r>
          </a:p>
        </p:txBody>
      </p:sp>
      <p:sp>
        <p:nvSpPr>
          <p:cNvPr id="226" name="Google Shape;226;g325797f20d3_0_25:notes"/>
          <p:cNvSpPr>
            <a:spLocks noGrp="1" noRot="1" noChangeAspect="1"/>
          </p:cNvSpPr>
          <p:nvPr>
            <p:ph type="sldImg" idx="2"/>
          </p:nvPr>
        </p:nvSpPr>
        <p:spPr>
          <a:xfrm>
            <a:off x="365938" y="185738"/>
            <a:ext cx="61275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246fb94150_3_15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500"/>
              </a:spcBef>
              <a:spcAft>
                <a:spcPts val="0"/>
              </a:spcAft>
              <a:buSzPts val="1400"/>
              <a:buNone/>
            </a:pPr>
            <a:endParaRPr sz="1100" b="0"/>
          </a:p>
        </p:txBody>
      </p:sp>
      <p:sp>
        <p:nvSpPr>
          <p:cNvPr id="235" name="Google Shape;235;g3246fb94150_3_15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25797f20d3_0_10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500"/>
              </a:spcBef>
              <a:spcAft>
                <a:spcPts val="0"/>
              </a:spcAft>
              <a:buSzPts val="1400"/>
              <a:buNone/>
            </a:pPr>
            <a:endParaRPr sz="1100" b="0"/>
          </a:p>
        </p:txBody>
      </p:sp>
      <p:sp>
        <p:nvSpPr>
          <p:cNvPr id="243" name="Google Shape;243;g325797f20d3_0_10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25797f20d3_0_10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500"/>
              </a:spcBef>
              <a:spcAft>
                <a:spcPts val="0"/>
              </a:spcAft>
              <a:buSzPts val="1400"/>
              <a:buNone/>
            </a:pPr>
            <a:endParaRPr sz="1100" b="0"/>
          </a:p>
        </p:txBody>
      </p:sp>
      <p:sp>
        <p:nvSpPr>
          <p:cNvPr id="251" name="Google Shape;251;g325797f20d3_0_10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246fb94150_4_31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246fb94150_4_31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is our first attempt at HRSN work and there is opportunity for more </a:t>
            </a:r>
          </a:p>
        </p:txBody>
      </p:sp>
      <p:sp>
        <p:nvSpPr>
          <p:cNvPr id="260" name="Google Shape;260;g3246fb94150_4_31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25797f20d3_0_11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325797f20d3_0_11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is our first attempt at HRSN work and there is opportunity for more </a:t>
            </a:r>
          </a:p>
        </p:txBody>
      </p:sp>
      <p:sp>
        <p:nvSpPr>
          <p:cNvPr id="272" name="Google Shape;272;g325797f20d3_0_11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panose="020B0603020202020204"/>
              <a:buNone/>
              <a:defRPr sz="808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pic>
        <p:nvPicPr>
          <p:cNvPr id="52" name="Google Shape;52;p11" descr="Chat icon"/>
          <p:cNvPicPr preferRelativeResize="0"/>
          <p:nvPr/>
        </p:nvPicPr>
        <p:blipFill rotWithShape="1">
          <a:blip r:embed="rId2"/>
          <a:srcRect/>
          <a:stretch>
            <a:fill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panose="020B0603020202020204"/>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Autofit/>
          </a:bodyPr>
          <a:lstStyle>
            <a:lvl1pPr lvl="0">
              <a:spcBef>
                <a:spcPts val="0"/>
              </a:spcBef>
              <a:spcAft>
                <a:spcPts val="0"/>
              </a:spcAft>
              <a:buSzPts val="6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1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49250">
              <a:spcBef>
                <a:spcPts val="0"/>
              </a:spcBef>
              <a:spcAft>
                <a:spcPts val="0"/>
              </a:spcAft>
              <a:buSzPts val="1900"/>
              <a:buChar char="○"/>
              <a:defRPr sz="1900"/>
            </a:lvl2pPr>
            <a:lvl3pPr marL="1371600" lvl="2" indent="-349250">
              <a:spcBef>
                <a:spcPts val="0"/>
              </a:spcBef>
              <a:spcAft>
                <a:spcPts val="0"/>
              </a:spcAft>
              <a:buSzPts val="1900"/>
              <a:buChar char="■"/>
              <a:defRPr sz="1900"/>
            </a:lvl3pPr>
            <a:lvl4pPr marL="1828800" lvl="3" indent="-349250">
              <a:spcBef>
                <a:spcPts val="0"/>
              </a:spcBef>
              <a:spcAft>
                <a:spcPts val="0"/>
              </a:spcAft>
              <a:buSzPts val="1900"/>
              <a:buChar char="●"/>
              <a:defRPr sz="1900"/>
            </a:lvl4pPr>
            <a:lvl5pPr marL="2286000" lvl="4" indent="-349250">
              <a:spcBef>
                <a:spcPts val="0"/>
              </a:spcBef>
              <a:spcAft>
                <a:spcPts val="0"/>
              </a:spcAft>
              <a:buSzPts val="1900"/>
              <a:buChar char="○"/>
              <a:defRPr sz="1900"/>
            </a:lvl5pPr>
            <a:lvl6pPr marL="2743200" lvl="5" indent="-349250">
              <a:spcBef>
                <a:spcPts val="0"/>
              </a:spcBef>
              <a:spcAft>
                <a:spcPts val="0"/>
              </a:spcAft>
              <a:buSzPts val="1900"/>
              <a:buChar char="■"/>
              <a:defRPr sz="1900"/>
            </a:lvl6pPr>
            <a:lvl7pPr marL="3200400" lvl="6" indent="-349250">
              <a:spcBef>
                <a:spcPts val="0"/>
              </a:spcBef>
              <a:spcAft>
                <a:spcPts val="0"/>
              </a:spcAft>
              <a:buSzPts val="1900"/>
              <a:buChar char="●"/>
              <a:defRPr sz="1900"/>
            </a:lvl7pPr>
            <a:lvl8pPr marL="3657600" lvl="7" indent="-349250">
              <a:spcBef>
                <a:spcPts val="0"/>
              </a:spcBef>
              <a:spcAft>
                <a:spcPts val="0"/>
              </a:spcAft>
              <a:buSzPts val="1900"/>
              <a:buChar char="○"/>
              <a:defRPr sz="1900"/>
            </a:lvl8pPr>
            <a:lvl9pPr marL="4114800" lvl="8" indent="-349250">
              <a:spcBef>
                <a:spcPts val="0"/>
              </a:spcBef>
              <a:spcAft>
                <a:spcPts val="0"/>
              </a:spcAft>
              <a:buSzPts val="1900"/>
              <a:buChar char="■"/>
              <a:defRPr sz="1900"/>
            </a:lvl9pPr>
          </a:lstStyle>
          <a:p>
            <a:endParaRPr/>
          </a:p>
        </p:txBody>
      </p:sp>
      <p:sp>
        <p:nvSpPr>
          <p:cNvPr id="63" name="Google Shape;63;p14"/>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556437" y="365125"/>
            <a:ext cx="110793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66" name="Google Shape;66;p1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3"/>
        <p:cNvGrpSpPr/>
        <p:nvPr/>
      </p:nvGrpSpPr>
      <p:grpSpPr>
        <a:xfrm>
          <a:off x="0" y="0"/>
          <a:ext cx="0" cy="0"/>
          <a:chOff x="0" y="0"/>
          <a:chExt cx="0" cy="0"/>
        </a:xfrm>
      </p:grpSpPr>
      <p:sp>
        <p:nvSpPr>
          <p:cNvPr id="74" name="Google Shape;74;p17"/>
          <p:cNvSpPr txBox="1">
            <a:spLocks noGrp="1"/>
          </p:cNvSpPr>
          <p:nvPr>
            <p:ph type="ctrTitle"/>
          </p:nvPr>
        </p:nvSpPr>
        <p:spPr>
          <a:xfrm>
            <a:off x="1040524" y="150569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7"/>
          <p:cNvSpPr txBox="1">
            <a:spLocks noGrp="1"/>
          </p:cNvSpPr>
          <p:nvPr>
            <p:ph type="subTitle" idx="1"/>
          </p:nvPr>
        </p:nvSpPr>
        <p:spPr>
          <a:xfrm>
            <a:off x="1524000" y="259382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panose="020B0604020202020204"/>
              <a:buNone/>
              <a:defRPr sz="49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ctr" rtl="0">
              <a:lnSpc>
                <a:spcPct val="90000"/>
              </a:lnSpc>
              <a:spcBef>
                <a:spcPts val="500"/>
              </a:spcBef>
              <a:spcAft>
                <a:spcPts val="0"/>
              </a:spcAft>
              <a:buClr>
                <a:schemeClr val="lt1"/>
              </a:buClr>
              <a:buSzPts val="18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ctr"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6" name="Google Shape;76;p17"/>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78" name="Google Shape;78;p17"/>
          <p:cNvSpPr txBox="1">
            <a:spLocks noGrp="1"/>
          </p:cNvSpPr>
          <p:nvPr>
            <p:ph type="body" idx="2"/>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panose="020B0604020202020204"/>
              <a:buNone/>
              <a:defRPr sz="3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rtl="0">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rtl="0">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rtl="0">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rtl="0">
              <a:lnSpc>
                <a:spcPct val="90000"/>
              </a:lnSpc>
              <a:spcBef>
                <a:spcPts val="500"/>
              </a:spcBef>
              <a:spcAft>
                <a:spcPts val="0"/>
              </a:spcAft>
              <a:buClr>
                <a:schemeClr val="lt1"/>
              </a:buClr>
              <a:buSzPts val="2000"/>
              <a:buFont typeface="Arial" panose="020B0604020202020204"/>
              <a:buNone/>
              <a:def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8"/>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panose="020B0604020202020204"/>
              <a:buChar char="•"/>
              <a:defRPr sz="36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500"/>
              </a:spcBef>
              <a:spcAft>
                <a:spcPts val="0"/>
              </a:spcAft>
              <a:buClr>
                <a:schemeClr val="lt1"/>
              </a:buClr>
              <a:buSzPts val="1600"/>
              <a:buFont typeface="Arial" panose="020B0604020202020204"/>
              <a:buNone/>
              <a:defRPr sz="16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82" name="Google Shape;82;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3"/>
        <p:cNvGrpSpPr/>
        <p:nvPr/>
      </p:nvGrpSpPr>
      <p:grpSpPr>
        <a:xfrm>
          <a:off x="0" y="0"/>
          <a:ext cx="0" cy="0"/>
          <a:chOff x="0" y="0"/>
          <a:chExt cx="0" cy="0"/>
        </a:xfrm>
      </p:grpSpPr>
      <p:pic>
        <p:nvPicPr>
          <p:cNvPr id="84" name="Google Shape;84;p19" descr="Icon of person with hand raised and empty text bubble."/>
          <p:cNvPicPr preferRelativeResize="0"/>
          <p:nvPr/>
        </p:nvPicPr>
        <p:blipFill rotWithShape="1">
          <a:blip r:embed="rId2"/>
          <a:srcRect/>
          <a:stretch>
            <a:fillRect/>
          </a:stretch>
        </p:blipFill>
        <p:spPr>
          <a:xfrm>
            <a:off x="308600" y="410308"/>
            <a:ext cx="5962347" cy="5848294"/>
          </a:xfrm>
          <a:prstGeom prst="rect">
            <a:avLst/>
          </a:prstGeom>
          <a:noFill/>
          <a:ln>
            <a:noFill/>
          </a:ln>
        </p:spPr>
      </p:pic>
      <p:sp>
        <p:nvSpPr>
          <p:cNvPr id="85" name="Google Shape;85;p19"/>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panose="020B0603020202020204"/>
              <a:buNone/>
              <a:defRPr sz="808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7"/>
        <p:cNvGrpSpPr/>
        <p:nvPr/>
      </p:nvGrpSpPr>
      <p:grpSpPr>
        <a:xfrm>
          <a:off x="0" y="0"/>
          <a:ext cx="0" cy="0"/>
          <a:chOff x="0" y="0"/>
          <a:chExt cx="0" cy="0"/>
        </a:xfrm>
      </p:grpSpPr>
      <p:sp>
        <p:nvSpPr>
          <p:cNvPr id="88" name="Google Shape;88;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89" name="Google Shape;89;p20"/>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0"/>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panose="020B0604020202020204"/>
              <a:buNone/>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lt1"/>
              </a:buClr>
              <a:buSzPts val="2000"/>
              <a:buFont typeface="Arial" panose="020B0604020202020204"/>
              <a:buChar char="•"/>
              <a:defRPr sz="20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1"/>
        <p:cNvGrpSpPr/>
        <p:nvPr/>
      </p:nvGrpSpPr>
      <p:grpSpPr>
        <a:xfrm>
          <a:off x="0" y="0"/>
          <a:ext cx="0" cy="0"/>
          <a:chOff x="0" y="0"/>
          <a:chExt cx="0" cy="0"/>
        </a:xfrm>
      </p:grpSpPr>
      <p:sp>
        <p:nvSpPr>
          <p:cNvPr id="92" name="Google Shape;92;p21"/>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panose="020B0603020202020204"/>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4"/>
        <p:cNvGrpSpPr/>
        <p:nvPr/>
      </p:nvGrpSpPr>
      <p:grpSpPr>
        <a:xfrm>
          <a:off x="0" y="0"/>
          <a:ext cx="0" cy="0"/>
          <a:chOff x="0" y="0"/>
          <a:chExt cx="0" cy="0"/>
        </a:xfrm>
      </p:grpSpPr>
      <p:sp>
        <p:nvSpPr>
          <p:cNvPr id="95" name="Google Shape;95;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96" name="Google Shape;96;p22"/>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panose="020B0603020202020204"/>
              <a:buNone/>
            </a:pPr>
            <a:r>
              <a:rPr lang="en-US" sz="3600">
                <a:solidFill>
                  <a:schemeClr val="lt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p>
        </p:txBody>
      </p:sp>
      <p:sp>
        <p:nvSpPr>
          <p:cNvPr id="97" name="Google Shape;97;p22"/>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a:t>
            </a:r>
            <a:endParaRPr sz="1800">
              <a:solidFill>
                <a:schemeClr val="lt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8"/>
        <p:cNvGrpSpPr/>
        <p:nvPr/>
      </p:nvGrpSpPr>
      <p:grpSpPr>
        <a:xfrm>
          <a:off x="0" y="0"/>
          <a:ext cx="0" cy="0"/>
          <a:chOff x="0" y="0"/>
          <a:chExt cx="0" cy="0"/>
        </a:xfrm>
      </p:grpSpPr>
      <p:sp>
        <p:nvSpPr>
          <p:cNvPr id="99" name="Google Shape;99;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100" name="Google Shape;100;p23"/>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800" b="1">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101" name="Google Shape;101;p23" descr="Father points out something on laptop to family, seated on couch, as wife, son and daughter look on."/>
          <p:cNvPicPr preferRelativeResize="0"/>
          <p:nvPr/>
        </p:nvPicPr>
        <p:blipFill rotWithShape="1">
          <a:blip r:embed="rId2"/>
          <a:srcRect l="1682" t="12786" b="4825"/>
          <a:stretch>
            <a:fillRect/>
          </a:stretch>
        </p:blipFill>
        <p:spPr>
          <a:xfrm>
            <a:off x="0" y="-1"/>
            <a:ext cx="12192000" cy="6260123"/>
          </a:xfrm>
          <a:prstGeom prst="rect">
            <a:avLst/>
          </a:prstGeom>
          <a:noFill/>
          <a:ln>
            <a:noFill/>
          </a:ln>
        </p:spPr>
      </p:pic>
      <p:sp>
        <p:nvSpPr>
          <p:cNvPr id="102" name="Google Shape;102;p23"/>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panose="020B0603020202020204"/>
              <a:buNone/>
            </a:pPr>
            <a:r>
              <a:rPr lang="en-US" sz="54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54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61925" marR="0" lvl="0" indent="0" algn="l" rtl="0">
              <a:lnSpc>
                <a:spcPct val="100000"/>
              </a:lnSpc>
              <a:spcBef>
                <a:spcPts val="0"/>
              </a:spcBef>
              <a:spcAft>
                <a:spcPts val="0"/>
              </a:spcAft>
              <a:buClr>
                <a:srgbClr val="FFFFFF"/>
              </a:buClr>
              <a:buSzPts val="3200"/>
              <a:buFont typeface="Trebuchet MS" panose="020B0603020202020204"/>
              <a:buNone/>
            </a:pPr>
            <a:r>
              <a:rPr lang="en-US"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3"/>
        <p:cNvGrpSpPr/>
        <p:nvPr/>
      </p:nvGrpSpPr>
      <p:grpSpPr>
        <a:xfrm>
          <a:off x="0" y="0"/>
          <a:ext cx="0" cy="0"/>
          <a:chOff x="0" y="0"/>
          <a:chExt cx="0" cy="0"/>
        </a:xfrm>
      </p:grpSpPr>
      <p:sp>
        <p:nvSpPr>
          <p:cNvPr id="104" name="Google Shape;104;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105" name="Google Shape;105;p24"/>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panose="020B0603020202020204"/>
              <a:buNone/>
            </a:pPr>
            <a:r>
              <a:rPr lang="en-US" sz="3600">
                <a:solidFill>
                  <a:schemeClr val="lt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3600" i="1">
                <a:solidFill>
                  <a:schemeClr val="lt1"/>
                </a:solidFill>
                <a:latin typeface="Trebuchet MS" panose="020B0603020202020204"/>
                <a:ea typeface="Trebuchet MS" panose="020B0603020202020204"/>
                <a:cs typeface="Trebuchet MS" panose="020B0603020202020204"/>
                <a:sym typeface="Trebuchet MS" panose="020B0603020202020204"/>
              </a:rPr>
              <a:t>Plus </a:t>
            </a:r>
            <a:r>
              <a:rPr lang="en-US" sz="3600">
                <a:solidFill>
                  <a:schemeClr val="lt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3600" b="1">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06" name="Google Shape;106;p24"/>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What We Do</a:t>
            </a:r>
            <a:endParaRPr sz="1800">
              <a:solidFill>
                <a:schemeClr val="lt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7"/>
        <p:cNvGrpSpPr/>
        <p:nvPr/>
      </p:nvGrpSpPr>
      <p:grpSpPr>
        <a:xfrm>
          <a:off x="0" y="0"/>
          <a:ext cx="0" cy="0"/>
          <a:chOff x="0" y="0"/>
          <a:chExt cx="0" cy="0"/>
        </a:xfrm>
      </p:grpSpPr>
      <p:sp>
        <p:nvSpPr>
          <p:cNvPr id="108" name="Google Shape;108;p25"/>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panose="020B0603020202020204"/>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25"/>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panose="020B0604020202020204"/>
              <a:buChar char="•"/>
              <a:defRPr sz="36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rtl="0">
              <a:lnSpc>
                <a:spcPct val="90000"/>
              </a:lnSpc>
              <a:spcBef>
                <a:spcPts val="500"/>
              </a:spcBef>
              <a:spcAft>
                <a:spcPts val="0"/>
              </a:spcAft>
              <a:buClr>
                <a:schemeClr val="lt1"/>
              </a:buClr>
              <a:buSzPts val="2400"/>
              <a:buFont typeface="Arial" panose="020B0604020202020204"/>
              <a:buChar char="•"/>
              <a:defRPr sz="24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10" name="Google Shape;110;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cxnSp>
        <p:nvCxnSpPr>
          <p:cNvPr id="111" name="Google Shape;111;p25"/>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2"/>
        <p:cNvGrpSpPr/>
        <p:nvPr/>
      </p:nvGrpSpPr>
      <p:grpSpPr>
        <a:xfrm>
          <a:off x="0" y="0"/>
          <a:ext cx="0" cy="0"/>
          <a:chOff x="0" y="0"/>
          <a:chExt cx="0" cy="0"/>
        </a:xfrm>
      </p:grpSpPr>
      <p:sp>
        <p:nvSpPr>
          <p:cNvPr id="113" name="Google Shape;113;p2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5"/>
        <p:cNvGrpSpPr/>
        <p:nvPr/>
      </p:nvGrpSpPr>
      <p:grpSpPr>
        <a:xfrm>
          <a:off x="0" y="0"/>
          <a:ext cx="0" cy="0"/>
          <a:chOff x="0" y="0"/>
          <a:chExt cx="0" cy="0"/>
        </a:xfrm>
      </p:grpSpPr>
      <p:sp>
        <p:nvSpPr>
          <p:cNvPr id="116" name="Google Shape;116;p2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7"/>
        <p:cNvGrpSpPr/>
        <p:nvPr/>
      </p:nvGrpSpPr>
      <p:grpSpPr>
        <a:xfrm>
          <a:off x="0" y="0"/>
          <a:ext cx="0" cy="0"/>
          <a:chOff x="0" y="0"/>
          <a:chExt cx="0" cy="0"/>
        </a:xfrm>
      </p:grpSpPr>
      <p:sp>
        <p:nvSpPr>
          <p:cNvPr id="118" name="Google Shape;118;p28"/>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panose="020B0603020202020204"/>
              <a:buNone/>
              <a:defRPr sz="808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2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pic>
        <p:nvPicPr>
          <p:cNvPr id="120" name="Google Shape;120;p28" descr="Chat icon"/>
          <p:cNvPicPr preferRelativeResize="0"/>
          <p:nvPr/>
        </p:nvPicPr>
        <p:blipFill rotWithShape="1">
          <a:blip r:embed="rId2"/>
          <a:srcRect/>
          <a:stretch>
            <a:fillRect/>
          </a:stretch>
        </p:blipFill>
        <p:spPr>
          <a:xfrm>
            <a:off x="-226026" y="107156"/>
            <a:ext cx="6589909" cy="659011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21"/>
        <p:cNvGrpSpPr/>
        <p:nvPr/>
      </p:nvGrpSpPr>
      <p:grpSpPr>
        <a:xfrm>
          <a:off x="0" y="0"/>
          <a:ext cx="0" cy="0"/>
          <a:chOff x="0" y="0"/>
          <a:chExt cx="0" cy="0"/>
        </a:xfrm>
      </p:grpSpPr>
      <p:sp>
        <p:nvSpPr>
          <p:cNvPr id="122" name="Google Shape;122;p29"/>
          <p:cNvSpPr txBox="1">
            <a:spLocks noGrp="1"/>
          </p:cNvSpPr>
          <p:nvPr>
            <p:ph type="body" idx="1"/>
          </p:nvPr>
        </p:nvSpPr>
        <p:spPr>
          <a:xfrm>
            <a:off x="309739" y="1714500"/>
            <a:ext cx="11572500" cy="4339800"/>
          </a:xfrm>
          <a:prstGeom prst="rect">
            <a:avLst/>
          </a:prstGeom>
          <a:noFill/>
          <a:ln>
            <a:noFill/>
          </a:ln>
        </p:spPr>
        <p:txBody>
          <a:bodyPr spcFirstLastPara="1" wrap="square" lIns="64275" tIns="32125" rIns="64275" bIns="32125" anchor="t" anchorCtr="0">
            <a:noAutofit/>
          </a:bodyPr>
          <a:lstStyle>
            <a:lvl1pPr marL="457200" marR="0" lvl="0" indent="-228600" algn="l">
              <a:lnSpc>
                <a:spcPct val="100000"/>
              </a:lnSpc>
              <a:spcBef>
                <a:spcPts val="3900"/>
              </a:spcBef>
              <a:spcAft>
                <a:spcPts val="0"/>
              </a:spcAft>
              <a:buClr>
                <a:srgbClr val="000000"/>
              </a:buClr>
              <a:buSzPts val="1000"/>
              <a:buFont typeface="Arial" panose="020B0604020202020204"/>
              <a:buNone/>
              <a:defRPr sz="3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900"/>
              </a:spcBef>
              <a:spcAft>
                <a:spcPts val="0"/>
              </a:spcAft>
              <a:buClr>
                <a:srgbClr val="000000"/>
              </a:buClr>
              <a:buSzPts val="10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900"/>
              </a:spcBef>
              <a:spcAft>
                <a:spcPts val="0"/>
              </a:spcAft>
              <a:buClr>
                <a:srgbClr val="000000"/>
              </a:buClr>
              <a:buSzPts val="10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8300" algn="l">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23" name="Google Shape;123;p29"/>
          <p:cNvSpPr txBox="1">
            <a:spLocks noGrp="1"/>
          </p:cNvSpPr>
          <p:nvPr>
            <p:ph type="sldNum" idx="12"/>
          </p:nvPr>
        </p:nvSpPr>
        <p:spPr>
          <a:xfrm>
            <a:off x="9846361" y="6425136"/>
            <a:ext cx="2012100" cy="3651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24" name="Google Shape;124;p29"/>
          <p:cNvSpPr txBox="1">
            <a:spLocks noGrp="1"/>
          </p:cNvSpPr>
          <p:nvPr>
            <p:ph type="title"/>
          </p:nvPr>
        </p:nvSpPr>
        <p:spPr>
          <a:xfrm>
            <a:off x="309739" y="439118"/>
            <a:ext cx="11572500" cy="8166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panose="020B0604020202020204"/>
              <a:buNone/>
              <a:defRPr sz="6200" b="0" i="0" u="none" strike="noStrike" cap="none">
                <a:solidFill>
                  <a:srgbClr val="001254"/>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31"/>
        <p:cNvGrpSpPr/>
        <p:nvPr/>
      </p:nvGrpSpPr>
      <p:grpSpPr>
        <a:xfrm>
          <a:off x="0" y="0"/>
          <a:ext cx="0" cy="0"/>
          <a:chOff x="0" y="0"/>
          <a:chExt cx="0" cy="0"/>
        </a:xfrm>
      </p:grpSpPr>
      <p:sp>
        <p:nvSpPr>
          <p:cNvPr id="132" name="Google Shape;132;p31"/>
          <p:cNvSpPr txBox="1">
            <a:spLocks noGrp="1"/>
          </p:cNvSpPr>
          <p:nvPr>
            <p:ph type="title"/>
          </p:nvPr>
        </p:nvSpPr>
        <p:spPr>
          <a:xfrm>
            <a:off x="556437" y="365125"/>
            <a:ext cx="110793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33" name="Google Shape;133;p3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4"/>
        <p:cNvGrpSpPr/>
        <p:nvPr/>
      </p:nvGrpSpPr>
      <p:grpSpPr>
        <a:xfrm>
          <a:off x="0" y="0"/>
          <a:ext cx="0" cy="0"/>
          <a:chOff x="0" y="0"/>
          <a:chExt cx="0" cy="0"/>
        </a:xfrm>
      </p:grpSpPr>
      <p:sp>
        <p:nvSpPr>
          <p:cNvPr id="135" name="Google Shape;135;p32"/>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6" name="Google Shape;136;p32"/>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marR="0" lvl="0"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37" name="Google Shape;137;p32"/>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panose="020B0604020202020204"/>
              <a:buNone/>
              <a:defRPr sz="4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lnSpc>
                <a:spcPct val="90000"/>
              </a:lnSpc>
              <a:spcBef>
                <a:spcPts val="500"/>
              </a:spcBef>
              <a:spcAft>
                <a:spcPts val="0"/>
              </a:spcAft>
              <a:buClr>
                <a:schemeClr val="dk1"/>
              </a:buClr>
              <a:buSzPts val="18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8"/>
        <p:cNvGrpSpPr/>
        <p:nvPr/>
      </p:nvGrpSpPr>
      <p:grpSpPr>
        <a:xfrm>
          <a:off x="0" y="0"/>
          <a:ext cx="0" cy="0"/>
          <a:chOff x="0" y="0"/>
          <a:chExt cx="0" cy="0"/>
        </a:xfrm>
      </p:grpSpPr>
      <p:sp>
        <p:nvSpPr>
          <p:cNvPr id="139" name="Google Shape;139;p3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0"/>
        <p:cNvGrpSpPr/>
        <p:nvPr/>
      </p:nvGrpSpPr>
      <p:grpSpPr>
        <a:xfrm>
          <a:off x="0" y="0"/>
          <a:ext cx="0" cy="0"/>
          <a:chOff x="0" y="0"/>
          <a:chExt cx="0" cy="0"/>
        </a:xfrm>
      </p:grpSpPr>
      <p:sp>
        <p:nvSpPr>
          <p:cNvPr id="141" name="Google Shape;141;p34"/>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2" name="Google Shape;142;p34"/>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43" name="Google Shape;143;p3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4"/>
        <p:cNvGrpSpPr/>
        <p:nvPr/>
      </p:nvGrpSpPr>
      <p:grpSpPr>
        <a:xfrm>
          <a:off x="0" y="0"/>
          <a:ext cx="0" cy="0"/>
          <a:chOff x="0" y="0"/>
          <a:chExt cx="0" cy="0"/>
        </a:xfrm>
      </p:grpSpPr>
      <p:sp>
        <p:nvSpPr>
          <p:cNvPr id="145" name="Google Shape;145;p35"/>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6" name="Google Shape;146;p35"/>
          <p:cNvSpPr txBox="1">
            <a:spLocks noGrp="1"/>
          </p:cNvSpPr>
          <p:nvPr>
            <p:ph type="subTitle" idx="1"/>
          </p:nvPr>
        </p:nvSpPr>
        <p:spPr>
          <a:xfrm>
            <a:off x="1524000" y="2583430"/>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dk1"/>
              </a:buClr>
              <a:buSzPts val="4900"/>
              <a:buFont typeface="Arial" panose="020B0604020202020204"/>
              <a:buNone/>
              <a:defRPr sz="4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500"/>
              </a:spcBef>
              <a:spcAft>
                <a:spcPts val="0"/>
              </a:spcAft>
              <a:buClr>
                <a:schemeClr val="dk1"/>
              </a:buClr>
              <a:buSzPts val="19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47" name="Google Shape;147;p35"/>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chemeClr val="dk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8" name="Google Shape;148;p3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49" name="Google Shape;149;p35"/>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50"/>
        <p:cNvGrpSpPr/>
        <p:nvPr/>
      </p:nvGrpSpPr>
      <p:grpSpPr>
        <a:xfrm>
          <a:off x="0" y="0"/>
          <a:ext cx="0" cy="0"/>
          <a:chOff x="0" y="0"/>
          <a:chExt cx="0" cy="0"/>
        </a:xfrm>
      </p:grpSpPr>
      <p:sp>
        <p:nvSpPr>
          <p:cNvPr id="151" name="Google Shape;151;p3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52" name="Google Shape;152;p36"/>
          <p:cNvSpPr/>
          <p:nvPr/>
        </p:nvSpPr>
        <p:spPr>
          <a:xfrm>
            <a:off x="838199" y="1873473"/>
            <a:ext cx="10433700" cy="230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5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3" name="Google Shape;153;p36"/>
          <p:cNvSpPr/>
          <p:nvPr/>
        </p:nvSpPr>
        <p:spPr>
          <a:xfrm>
            <a:off x="878391" y="417891"/>
            <a:ext cx="10433700" cy="1016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panose="020B0604020202020204"/>
              <a:buNone/>
            </a:pPr>
            <a:r>
              <a:rPr lang="en-US"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900" b="0" i="0" u="none" strike="noStrike" cap="none">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54"/>
        <p:cNvGrpSpPr/>
        <p:nvPr/>
      </p:nvGrpSpPr>
      <p:grpSpPr>
        <a:xfrm>
          <a:off x="0" y="0"/>
          <a:ext cx="0" cy="0"/>
          <a:chOff x="0" y="0"/>
          <a:chExt cx="0" cy="0"/>
        </a:xfrm>
      </p:grpSpPr>
      <p:sp>
        <p:nvSpPr>
          <p:cNvPr id="155" name="Google Shape;155;p3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56" name="Google Shape;156;p37"/>
          <p:cNvSpPr txBox="1"/>
          <p:nvPr/>
        </p:nvSpPr>
        <p:spPr>
          <a:xfrm>
            <a:off x="13628419" y="8737353"/>
            <a:ext cx="2172000" cy="3945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900"/>
              <a:buFont typeface="Arial" panose="020B0604020202020204"/>
              <a:buNone/>
            </a:pPr>
            <a:fld id="{00000000-1234-1234-1234-123412341234}" type="slidenum">
              <a:rPr lang="en-US"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157" name="Google Shape;157;p37" descr="Father points out something on laptop to family, seated on couch, as wife, son and daughter look on."/>
          <p:cNvPicPr preferRelativeResize="0"/>
          <p:nvPr/>
        </p:nvPicPr>
        <p:blipFill rotWithShape="1">
          <a:blip r:embed="rId2"/>
          <a:srcRect l="1681" t="12786" b="4827"/>
          <a:stretch>
            <a:fillRect/>
          </a:stretch>
        </p:blipFill>
        <p:spPr>
          <a:xfrm>
            <a:off x="0" y="-1"/>
            <a:ext cx="12192000" cy="6260120"/>
          </a:xfrm>
          <a:prstGeom prst="rect">
            <a:avLst/>
          </a:prstGeom>
          <a:noFill/>
          <a:ln>
            <a:noFill/>
          </a:ln>
        </p:spPr>
      </p:pic>
      <p:sp>
        <p:nvSpPr>
          <p:cNvPr id="158" name="Google Shape;158;p37"/>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5100" marR="0" lvl="0" indent="0" algn="l" rtl="0">
              <a:lnSpc>
                <a:spcPct val="100000"/>
              </a:lnSpc>
              <a:spcBef>
                <a:spcPts val="0"/>
              </a:spcBef>
              <a:spcAft>
                <a:spcPts val="0"/>
              </a:spcAft>
              <a:buClr>
                <a:srgbClr val="FFFFFF"/>
              </a:buClr>
              <a:buSzPts val="5500"/>
              <a:buFont typeface="Trebuchet MS" panose="020B0603020202020204"/>
              <a:buNone/>
            </a:pPr>
            <a:r>
              <a:rPr lang="en-US" sz="55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55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65100" marR="0" lvl="0" indent="0" algn="l" rtl="0">
              <a:lnSpc>
                <a:spcPct val="100000"/>
              </a:lnSpc>
              <a:spcBef>
                <a:spcPts val="0"/>
              </a:spcBef>
              <a:spcAft>
                <a:spcPts val="0"/>
              </a:spcAft>
              <a:buClr>
                <a:srgbClr val="FFFFFF"/>
              </a:buClr>
              <a:buSzPts val="3200"/>
              <a:buFont typeface="Trebuchet MS" panose="020B0603020202020204"/>
              <a:buNone/>
            </a:pPr>
            <a:r>
              <a:rPr lang="en-US"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59"/>
        <p:cNvGrpSpPr/>
        <p:nvPr/>
      </p:nvGrpSpPr>
      <p:grpSpPr>
        <a:xfrm>
          <a:off x="0" y="0"/>
          <a:ext cx="0" cy="0"/>
          <a:chOff x="0" y="0"/>
          <a:chExt cx="0" cy="0"/>
        </a:xfrm>
      </p:grpSpPr>
      <p:sp>
        <p:nvSpPr>
          <p:cNvPr id="160" name="Google Shape;160;p3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61" name="Google Shape;161;p38"/>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36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US"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36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62" name="Google Shape;162;p38"/>
          <p:cNvSpPr/>
          <p:nvPr/>
        </p:nvSpPr>
        <p:spPr>
          <a:xfrm>
            <a:off x="838200" y="382212"/>
            <a:ext cx="10433700" cy="1016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panose="020B0604020202020204"/>
              <a:buNone/>
            </a:pPr>
            <a:r>
              <a:rPr lang="en-US" sz="6000" b="1" i="0" u="none" strike="noStrike" cap="none">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9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63"/>
        <p:cNvGrpSpPr/>
        <p:nvPr/>
      </p:nvGrpSpPr>
      <p:grpSpPr>
        <a:xfrm>
          <a:off x="0" y="0"/>
          <a:ext cx="0" cy="0"/>
          <a:chOff x="0" y="0"/>
          <a:chExt cx="0" cy="0"/>
        </a:xfrm>
      </p:grpSpPr>
      <p:sp>
        <p:nvSpPr>
          <p:cNvPr id="164" name="Google Shape;164;p39"/>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panose="020B0603020202020204"/>
              <a:buNone/>
              <a:defRPr sz="7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5" name="Google Shape;165;p39"/>
          <p:cNvSpPr txBox="1">
            <a:spLocks noGrp="1"/>
          </p:cNvSpPr>
          <p:nvPr>
            <p:ph type="body" idx="1"/>
          </p:nvPr>
        </p:nvSpPr>
        <p:spPr>
          <a:xfrm>
            <a:off x="6476562" y="1806136"/>
            <a:ext cx="48561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1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66" name="Google Shape;166;p3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167" name="Google Shape;167;p39"/>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40"/>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0" name="Google Shape;170;p4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71"/>
        <p:cNvGrpSpPr/>
        <p:nvPr/>
      </p:nvGrpSpPr>
      <p:grpSpPr>
        <a:xfrm>
          <a:off x="0" y="0"/>
          <a:ext cx="0" cy="0"/>
          <a:chOff x="0" y="0"/>
          <a:chExt cx="0" cy="0"/>
        </a:xfrm>
      </p:grpSpPr>
      <p:sp>
        <p:nvSpPr>
          <p:cNvPr id="172" name="Google Shape;172;p41"/>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panose="020B0603020202020204"/>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3" name="Google Shape;173;p4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74" name="Google Shape;174;p41" descr="Icon of two people with a word bubble between them containing a question mark."/>
          <p:cNvPicPr preferRelativeResize="0"/>
          <p:nvPr/>
        </p:nvPicPr>
        <p:blipFill rotWithShape="1">
          <a:blip r:embed="rId2"/>
          <a:srcRect/>
          <a:stretch>
            <a:fillRect/>
          </a:stretch>
        </p:blipFill>
        <p:spPr>
          <a:xfrm>
            <a:off x="-952499" y="-298450"/>
            <a:ext cx="7429500" cy="74295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5"/>
        <p:cNvGrpSpPr/>
        <p:nvPr/>
      </p:nvGrpSpPr>
      <p:grpSpPr>
        <a:xfrm>
          <a:off x="0" y="0"/>
          <a:ext cx="0" cy="0"/>
          <a:chOff x="0" y="0"/>
          <a:chExt cx="0" cy="0"/>
        </a:xfrm>
      </p:grpSpPr>
      <p:sp>
        <p:nvSpPr>
          <p:cNvPr id="176" name="Google Shape;176;p42"/>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100"/>
              <a:buFont typeface="Trebuchet MS" panose="020B0603020202020204"/>
              <a:buNone/>
              <a:defRPr sz="8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7" name="Google Shape;177;p4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78" name="Google Shape;178;p42" descr="Chat icon"/>
          <p:cNvPicPr preferRelativeResize="0"/>
          <p:nvPr/>
        </p:nvPicPr>
        <p:blipFill rotWithShape="1">
          <a:blip r:embed="rId2"/>
          <a:srcRect/>
          <a:stretch>
            <a:fillRect/>
          </a:stretch>
        </p:blipFill>
        <p:spPr>
          <a:xfrm>
            <a:off x="-226026" y="107156"/>
            <a:ext cx="6589909" cy="659011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panose="020B0603020202020204"/>
              <a:buNone/>
            </a:pPr>
            <a:r>
              <a:rPr lang="en-US" sz="3600">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800">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79"/>
        <p:cNvGrpSpPr/>
        <p:nvPr/>
      </p:nvGrpSpPr>
      <p:grpSpPr>
        <a:xfrm>
          <a:off x="0" y="0"/>
          <a:ext cx="0" cy="0"/>
          <a:chOff x="0" y="0"/>
          <a:chExt cx="0" cy="0"/>
        </a:xfrm>
      </p:grpSpPr>
      <p:sp>
        <p:nvSpPr>
          <p:cNvPr id="180" name="Google Shape;180;p4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81" name="Google Shape;181;p43"/>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2" name="Google Shape;182;p43"/>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28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9250" algn="l">
              <a:lnSpc>
                <a:spcPct val="90000"/>
              </a:lnSpc>
              <a:spcBef>
                <a:spcPts val="5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83"/>
        <p:cNvGrpSpPr/>
        <p:nvPr/>
      </p:nvGrpSpPr>
      <p:grpSpPr>
        <a:xfrm>
          <a:off x="0" y="0"/>
          <a:ext cx="0" cy="0"/>
          <a:chOff x="0" y="0"/>
          <a:chExt cx="0" cy="0"/>
        </a:xfrm>
      </p:grpSpPr>
      <p:sp>
        <p:nvSpPr>
          <p:cNvPr id="184" name="Google Shape;184;p44"/>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800"/>
              <a:buFont typeface="Trebuchet MS" panose="020B0603020202020204"/>
              <a:buNone/>
              <a:defRPr sz="68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5" name="Google Shape;185;p4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Questions Slide 1">
  <p:cSld name="1_Questions Slide 1">
    <p:spTree>
      <p:nvGrpSpPr>
        <p:cNvPr id="1" name="Shape 186"/>
        <p:cNvGrpSpPr/>
        <p:nvPr/>
      </p:nvGrpSpPr>
      <p:grpSpPr>
        <a:xfrm>
          <a:off x="0" y="0"/>
          <a:ext cx="0" cy="0"/>
          <a:chOff x="0" y="0"/>
          <a:chExt cx="0" cy="0"/>
        </a:xfrm>
      </p:grpSpPr>
      <p:sp>
        <p:nvSpPr>
          <p:cNvPr id="187" name="Google Shape;187;p45"/>
          <p:cNvSpPr txBox="1">
            <a:spLocks noGrp="1"/>
          </p:cNvSpPr>
          <p:nvPr>
            <p:ph type="title"/>
          </p:nvPr>
        </p:nvSpPr>
        <p:spPr>
          <a:xfrm>
            <a:off x="6122790" y="2625328"/>
            <a:ext cx="5381700" cy="2313900"/>
          </a:xfrm>
          <a:prstGeom prst="rect">
            <a:avLst/>
          </a:prstGeom>
          <a:noFill/>
          <a:ln>
            <a:noFill/>
          </a:ln>
        </p:spPr>
        <p:txBody>
          <a:bodyPr spcFirstLastPara="1" wrap="square" lIns="0" tIns="0" rIns="0" bIns="0" anchor="ctr" anchorCtr="0">
            <a:noAutofit/>
          </a:bodyPr>
          <a:lstStyle>
            <a:lvl1pPr marR="0" lvl="0" algn="l">
              <a:lnSpc>
                <a:spcPct val="90000"/>
              </a:lnSpc>
              <a:spcBef>
                <a:spcPts val="0"/>
              </a:spcBef>
              <a:spcAft>
                <a:spcPts val="0"/>
              </a:spcAft>
              <a:buClr>
                <a:schemeClr val="dk1"/>
              </a:buClr>
              <a:buSzPts val="6000"/>
              <a:buFont typeface="Trebuchet MS" panose="020B0603020202020204"/>
              <a:buNone/>
              <a:defRPr sz="6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88" name="Google Shape;188;p4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l">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l">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l">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l">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l">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l">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l">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l">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l" rtl="0">
              <a:spcBef>
                <a:spcPts val="0"/>
              </a:spcBef>
              <a:spcAft>
                <a:spcPts val="0"/>
              </a:spcAft>
              <a:buNone/>
            </a:pPr>
            <a:fld id="{00000000-1234-1234-1234-123412341234}" type="slidenum">
              <a:rPr lang="en-US"/>
              <a:t>‹#›</a:t>
            </a:fld>
            <a:endParaRPr lang="en-US"/>
          </a:p>
        </p:txBody>
      </p:sp>
      <p:pic>
        <p:nvPicPr>
          <p:cNvPr id="189" name="Google Shape;189;p45" descr="Icon of two people with a word bubble between them containing a question mark."/>
          <p:cNvPicPr preferRelativeResize="0"/>
          <p:nvPr/>
        </p:nvPicPr>
        <p:blipFill rotWithShape="1">
          <a:blip r:embed="rId2"/>
          <a:srcRect/>
          <a:stretch>
            <a:fillRect/>
          </a:stretch>
        </p:blipFill>
        <p:spPr>
          <a:xfrm>
            <a:off x="-664821" y="1148206"/>
            <a:ext cx="7429500" cy="55721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800" b="1">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31" name="Google Shape;31;p6" descr="Father points out something on laptop to family, seated on couch, as wife, son and daughter look on."/>
          <p:cNvPicPr preferRelativeResize="0"/>
          <p:nvPr/>
        </p:nvPicPr>
        <p:blipFill rotWithShape="1">
          <a:blip r:embed="rId2"/>
          <a:srcRect l="1682" t="12786" b="4825"/>
          <a:stretch>
            <a:fillRect/>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panose="020B0603020202020204"/>
              <a:buNone/>
            </a:pPr>
            <a:r>
              <a:rPr lang="en-US" sz="54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54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61925" marR="0" lvl="0" indent="0" algn="l" rtl="0">
              <a:lnSpc>
                <a:spcPct val="100000"/>
              </a:lnSpc>
              <a:spcBef>
                <a:spcPts val="0"/>
              </a:spcBef>
              <a:spcAft>
                <a:spcPts val="0"/>
              </a:spcAft>
              <a:buClr>
                <a:srgbClr val="FFFFFF"/>
              </a:buClr>
              <a:buSzPts val="3200"/>
              <a:buFont typeface="Trebuchet MS" panose="020B0603020202020204"/>
              <a:buNone/>
            </a:pPr>
            <a:r>
              <a:rPr lang="en-US"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3600" i="1">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US" sz="3600">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3600" b="1">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panose="020B0603020202020204"/>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panose="020B0603020202020204"/>
              <a:buNone/>
              <a:defRPr sz="808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lang="en-US"/>
          </a:p>
        </p:txBody>
      </p:sp>
      <p:pic>
        <p:nvPicPr>
          <p:cNvPr id="48" name="Google Shape;48;p10" descr="Icon of two people with a word bubble between them containing a question mark."/>
          <p:cNvPicPr preferRelativeResize="0"/>
          <p:nvPr/>
        </p:nvPicPr>
        <p:blipFill rotWithShape="1">
          <a:blip r:embed="rId2"/>
          <a:srcRect/>
          <a:stretch>
            <a:fillRect/>
          </a:stretch>
        </p:blipFill>
        <p:spPr>
          <a:xfrm>
            <a:off x="-952499" y="-298450"/>
            <a:ext cx="7429500" cy="742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5.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1.png"/><Relationship Id="rId2" Type="http://schemas.openxmlformats.org/officeDocument/2006/relationships/slideLayout" Target="../slideLayouts/slideLayout29.xml"/><Relationship Id="rId16" Type="http://schemas.openxmlformats.org/officeDocument/2006/relationships/theme" Target="../theme/theme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spcBef>
                <a:spcPts val="0"/>
              </a:spcBef>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1" name="Google Shape;11;p1" descr="Colorado Department of Health Care Policy &amp; Financing"/>
          <p:cNvPicPr preferRelativeResize="0"/>
          <p:nvPr/>
        </p:nvPicPr>
        <p:blipFill rotWithShape="1">
          <a:blip r:embed="rId16"/>
          <a:srcRect/>
          <a:stretch>
            <a:fill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panose="020B0603020202020204"/>
              <a:buNone/>
              <a:defRPr sz="60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9" name="Google Shape;69;p16"/>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0" name="Google Shape;70;p16"/>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71" name="Google Shape;71;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spcBef>
                <a:spcPts val="0"/>
              </a:spcBef>
              <a:buNone/>
              <a:defRPr sz="1200">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72" name="Google Shape;72;p16" descr="Colorado Department of Health Care Policy &amp; Financing"/>
          <p:cNvPicPr preferRelativeResize="0"/>
          <p:nvPr/>
        </p:nvPicPr>
        <p:blipFill rotWithShape="1">
          <a:blip r:embed="rId15"/>
          <a:srcRect/>
          <a:stretch>
            <a:fill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
        <p:cNvGrpSpPr/>
        <p:nvPr/>
      </p:nvGrpSpPr>
      <p:grpSpPr>
        <a:xfrm>
          <a:off x="0" y="0"/>
          <a:ext cx="0" cy="0"/>
          <a:chOff x="0" y="0"/>
          <a:chExt cx="0" cy="0"/>
        </a:xfrm>
      </p:grpSpPr>
      <p:sp>
        <p:nvSpPr>
          <p:cNvPr id="126" name="Google Shape;126;p30"/>
          <p:cNvSpPr txBox="1">
            <a:spLocks noGrp="1"/>
          </p:cNvSpPr>
          <p:nvPr>
            <p:ph type="title"/>
          </p:nvPr>
        </p:nvSpPr>
        <p:spPr>
          <a:xfrm>
            <a:off x="183931" y="2193925"/>
            <a:ext cx="118245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27" name="Google Shape;127;p30"/>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5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lnSpc>
                <a:spcPct val="100000"/>
              </a:lnSpc>
              <a:spcBef>
                <a:spcPts val="0"/>
              </a:spcBef>
              <a:spcAft>
                <a:spcPts val="0"/>
              </a:spcAft>
              <a:buClr>
                <a:srgbClr val="000000"/>
              </a:buClr>
              <a:buSzPts val="1500"/>
              <a:buFont typeface="Arial" panose="020B0604020202020204"/>
              <a:buNone/>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28" name="Google Shape;128;p30"/>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panose="020B0604020202020204"/>
              <a:buNone/>
            </a:pPr>
            <a:endParaRPr sz="19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129" name="Google Shape;129;p3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30" name="Google Shape;130;p30" descr="Colorado Department of Health Care Policy &amp; Financing"/>
          <p:cNvPicPr preferRelativeResize="0"/>
          <p:nvPr/>
        </p:nvPicPr>
        <p:blipFill rotWithShape="1">
          <a:blip r:embed="rId17"/>
          <a:srcRect/>
          <a:stretch>
            <a:fill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comments" Target="../comments/comment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hcpf.colorado.gov/fy-2024-25-supplementals-and-fy-2025-26-budget-amendment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46"/>
          <p:cNvSpPr txBox="1">
            <a:spLocks noGrp="1"/>
          </p:cNvSpPr>
          <p:nvPr>
            <p:ph type="ctrTitle"/>
          </p:nvPr>
        </p:nvSpPr>
        <p:spPr>
          <a:xfrm>
            <a:off x="1040549" y="305138"/>
            <a:ext cx="10110900" cy="299847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sz="4500" dirty="0"/>
              <a:t>Update on the Health-Related Social Needs 1115 Waiver Amendment</a:t>
            </a:r>
            <a:endParaRPr sz="4500" dirty="0"/>
          </a:p>
          <a:p>
            <a:pPr marL="0" lvl="0" indent="0" algn="ctr" rtl="0">
              <a:lnSpc>
                <a:spcPct val="90000"/>
              </a:lnSpc>
              <a:spcBef>
                <a:spcPts val="0"/>
              </a:spcBef>
              <a:spcAft>
                <a:spcPts val="0"/>
              </a:spcAft>
              <a:buClr>
                <a:schemeClr val="lt1"/>
              </a:buClr>
              <a:buSzPts val="6000"/>
              <a:buFont typeface="Trebuchet MS" panose="020B0603020202020204"/>
              <a:buNone/>
            </a:pPr>
            <a:r>
              <a:rPr sz="4000" dirty="0" err="1"/>
              <a:t>Actualización</a:t>
            </a:r>
            <a:r>
              <a:rPr sz="4000" dirty="0"/>
              <a:t> </a:t>
            </a:r>
            <a:r>
              <a:rPr sz="4000" dirty="0" err="1"/>
              <a:t>sobre</a:t>
            </a:r>
            <a:r>
              <a:rPr sz="4000" dirty="0"/>
              <a:t> la </a:t>
            </a:r>
            <a:r>
              <a:rPr sz="4000" dirty="0" err="1"/>
              <a:t>Enmienda</a:t>
            </a:r>
            <a:r>
              <a:rPr sz="4000" dirty="0"/>
              <a:t> de </a:t>
            </a:r>
            <a:r>
              <a:rPr sz="4000" dirty="0" err="1"/>
              <a:t>Exención</a:t>
            </a:r>
            <a:r>
              <a:rPr sz="4000" dirty="0"/>
              <a:t> 1115 de </a:t>
            </a:r>
            <a:r>
              <a:rPr sz="4000" dirty="0" err="1"/>
              <a:t>Necesidades</a:t>
            </a:r>
            <a:r>
              <a:rPr sz="4000" dirty="0"/>
              <a:t> </a:t>
            </a:r>
            <a:r>
              <a:rPr sz="4000" dirty="0" err="1"/>
              <a:t>Sociales</a:t>
            </a:r>
            <a:r>
              <a:rPr sz="4000" dirty="0"/>
              <a:t> </a:t>
            </a:r>
            <a:r>
              <a:rPr sz="4000" dirty="0" err="1"/>
              <a:t>Relacionadas</a:t>
            </a:r>
            <a:r>
              <a:rPr sz="4000" dirty="0"/>
              <a:t> con la </a:t>
            </a:r>
            <a:r>
              <a:rPr sz="4000" dirty="0" err="1"/>
              <a:t>Salud</a:t>
            </a:r>
            <a:endParaRPr sz="4000" dirty="0"/>
          </a:p>
        </p:txBody>
      </p:sp>
      <p:sp>
        <p:nvSpPr>
          <p:cNvPr id="196" name="Google Shape;196;p46"/>
          <p:cNvSpPr txBox="1">
            <a:spLocks noGrp="1"/>
          </p:cNvSpPr>
          <p:nvPr>
            <p:ph type="body" idx="2"/>
          </p:nvPr>
        </p:nvSpPr>
        <p:spPr>
          <a:xfrm>
            <a:off x="1913890" y="3680460"/>
            <a:ext cx="8364220" cy="252857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a:t>Presented by the Department of Health Care Policy and Financing</a:t>
            </a:r>
          </a:p>
          <a:p>
            <a:pPr marL="0" lvl="0" indent="0" algn="ctr" rtl="0">
              <a:lnSpc>
                <a:spcPct val="90000"/>
              </a:lnSpc>
              <a:spcBef>
                <a:spcPts val="0"/>
              </a:spcBef>
              <a:spcAft>
                <a:spcPts val="0"/>
              </a:spcAft>
              <a:buClr>
                <a:schemeClr val="lt1"/>
              </a:buClr>
              <a:buSzPts val="3300"/>
              <a:buNone/>
            </a:pPr>
            <a:r>
              <a:rPr lang="en-US"/>
              <a:t>January 16, 2025</a:t>
            </a:r>
          </a:p>
          <a:p>
            <a:pPr marL="0" lvl="0" indent="0" algn="ctr" rtl="0">
              <a:lnSpc>
                <a:spcPct val="90000"/>
              </a:lnSpc>
              <a:spcBef>
                <a:spcPts val="0"/>
              </a:spcBef>
              <a:spcAft>
                <a:spcPts val="0"/>
              </a:spcAft>
              <a:buClr>
                <a:schemeClr val="lt1"/>
              </a:buClr>
              <a:buSzPts val="3300"/>
              <a:buNone/>
            </a:pPr>
            <a:r>
              <a:rPr lang="en-US" sz="2800"/>
              <a:t>Presentado por el Departamento de Política y Financiamiento del Cuidado de la Salud</a:t>
            </a:r>
          </a:p>
          <a:p>
            <a:pPr marL="0" lvl="0" indent="0" algn="ctr" rtl="0">
              <a:lnSpc>
                <a:spcPct val="90000"/>
              </a:lnSpc>
              <a:spcBef>
                <a:spcPts val="0"/>
              </a:spcBef>
              <a:spcAft>
                <a:spcPts val="0"/>
              </a:spcAft>
              <a:buClr>
                <a:schemeClr val="lt1"/>
              </a:buClr>
              <a:buSzPts val="3300"/>
              <a:buNone/>
            </a:pPr>
            <a:r>
              <a:rPr lang="en-US" sz="2800"/>
              <a:t>16 de enero de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55"/>
          <p:cNvPicPr preferRelativeResize="0"/>
          <p:nvPr/>
        </p:nvPicPr>
        <p:blipFill>
          <a:blip r:embed="rId3"/>
          <a:stretch>
            <a:fillRect/>
          </a:stretch>
        </p:blipFill>
        <p:spPr>
          <a:xfrm>
            <a:off x="106950" y="3843140"/>
            <a:ext cx="11785603" cy="718426"/>
          </a:xfrm>
          <a:prstGeom prst="rect">
            <a:avLst/>
          </a:prstGeom>
          <a:noFill/>
          <a:ln>
            <a:noFill/>
          </a:ln>
        </p:spPr>
      </p:pic>
      <p:sp>
        <p:nvSpPr>
          <p:cNvPr id="286" name="Google Shape;286;p55"/>
          <p:cNvSpPr txBox="1"/>
          <p:nvPr/>
        </p:nvSpPr>
        <p:spPr>
          <a:xfrm>
            <a:off x="214375" y="1322275"/>
            <a:ext cx="2047500" cy="1738800"/>
          </a:xfrm>
          <a:prstGeom prst="rect">
            <a:avLst/>
          </a:prstGeom>
          <a:noFill/>
          <a:ln>
            <a:noFill/>
          </a:ln>
        </p:spPr>
        <p:txBody>
          <a:bodyPr spcFirstLastPara="1" wrap="square" lIns="121900" tIns="121900" rIns="121900" bIns="121900" anchor="t" anchorCtr="0">
            <a:noAutofit/>
          </a:bodyPr>
          <a:lstStyle/>
          <a:p>
            <a:pPr marL="0" lvl="0" indent="0" algn="r" rtl="0">
              <a:lnSpc>
                <a:spcPct val="115000"/>
              </a:lnSpc>
              <a:spcBef>
                <a:spcPts val="0"/>
              </a:spcBef>
              <a:spcAft>
                <a:spcPts val="0"/>
              </a:spcAft>
              <a:buClr>
                <a:schemeClr val="dk1"/>
              </a:buClr>
              <a:buSzPts val="1500"/>
              <a:buFont typeface="Arial" panose="020B0604020202020204"/>
              <a:buNone/>
            </a:pPr>
            <a:r>
              <a:rPr lang="en-US" sz="1800" b="1">
                <a:solidFill>
                  <a:srgbClr val="001970"/>
                </a:solidFill>
                <a:latin typeface="Trebuchet MS" panose="020B0603020202020204"/>
                <a:ea typeface="Trebuchet MS" panose="020B0603020202020204"/>
                <a:cs typeface="Trebuchet MS" panose="020B0603020202020204"/>
                <a:sym typeface="Trebuchet MS" panose="020B0603020202020204"/>
              </a:rPr>
              <a:t>CMS 1115 Waiver SUD </a:t>
            </a:r>
            <a:endParaRPr sz="1800" b="1">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0" lvl="0" indent="0" algn="r" rtl="0">
              <a:lnSpc>
                <a:spcPct val="115000"/>
              </a:lnSpc>
              <a:spcBef>
                <a:spcPts val="0"/>
              </a:spcBef>
              <a:spcAft>
                <a:spcPts val="0"/>
              </a:spcAft>
              <a:buClr>
                <a:schemeClr val="dk1"/>
              </a:buClr>
              <a:buSzPts val="1500"/>
              <a:buFont typeface="Arial" panose="020B0604020202020204"/>
              <a:buNone/>
            </a:pPr>
            <a:r>
              <a:rPr lang="en-US" sz="1800" b="1">
                <a:solidFill>
                  <a:srgbClr val="001970"/>
                </a:solidFill>
                <a:latin typeface="Trebuchet MS" panose="020B0603020202020204"/>
                <a:ea typeface="Trebuchet MS" panose="020B0603020202020204"/>
                <a:cs typeface="Trebuchet MS" panose="020B0603020202020204"/>
                <a:sym typeface="Trebuchet MS" panose="020B0603020202020204"/>
              </a:rPr>
              <a:t>Demonstration Approval</a:t>
            </a:r>
            <a:br>
              <a:rPr lang="en-US" sz="1800" b="1">
                <a:solidFill>
                  <a:srgbClr val="001970"/>
                </a:solidFill>
                <a:latin typeface="Trebuchet MS" panose="020B0603020202020204"/>
                <a:ea typeface="Trebuchet MS" panose="020B0603020202020204"/>
                <a:cs typeface="Trebuchet MS" panose="020B0603020202020204"/>
                <a:sym typeface="Trebuchet MS" panose="020B0603020202020204"/>
              </a:rPr>
            </a:br>
            <a:r>
              <a:rPr lang="en-US" sz="1800" b="1">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b="1">
                <a:solidFill>
                  <a:srgbClr val="001970"/>
                </a:solidFill>
                <a:latin typeface="Trebuchet MS" panose="020B0603020202020204"/>
                <a:ea typeface="Trebuchet MS" panose="020B0603020202020204"/>
                <a:cs typeface="Trebuchet MS" panose="020B0603020202020204"/>
                <a:sym typeface="Trebuchet MS" panose="020B0603020202020204"/>
              </a:rPr>
              <a:t>2021- 2025</a:t>
            </a:r>
            <a:endParaRPr sz="1800" b="1">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2400">
              <a:solidFill>
                <a:schemeClr val="dk2"/>
              </a:solidFill>
            </a:endParaRPr>
          </a:p>
        </p:txBody>
      </p:sp>
      <p:sp>
        <p:nvSpPr>
          <p:cNvPr id="287" name="Google Shape;287;p55"/>
          <p:cNvSpPr txBox="1"/>
          <p:nvPr/>
        </p:nvSpPr>
        <p:spPr>
          <a:xfrm>
            <a:off x="2798008" y="1479758"/>
            <a:ext cx="2007600" cy="1797900"/>
          </a:xfrm>
          <a:prstGeom prst="rect">
            <a:avLst/>
          </a:prstGeom>
          <a:noFill/>
          <a:ln>
            <a:noFill/>
          </a:ln>
        </p:spPr>
        <p:txBody>
          <a:bodyPr spcFirstLastPara="1" wrap="square" lIns="121900" tIns="121900" rIns="121900" bIns="121900" anchor="t" anchorCtr="0">
            <a:spAutoFit/>
          </a:bodyPr>
          <a:lstStyle/>
          <a:p>
            <a:pPr marL="0" lvl="0" indent="0" algn="r" rtl="0">
              <a:lnSpc>
                <a:spcPct val="115000"/>
              </a:lnSpc>
              <a:spcBef>
                <a:spcPts val="0"/>
              </a:spcBef>
              <a:spcAft>
                <a:spcPts val="0"/>
              </a:spcAft>
              <a:buClr>
                <a:schemeClr val="dk1"/>
              </a:buClr>
              <a:buSzPts val="1500"/>
              <a:buFont typeface="Arial" panose="020B0604020202020204"/>
              <a:buNone/>
            </a:pPr>
            <a:r>
              <a:rPr lang="en-US" sz="1800" b="1">
                <a:solidFill>
                  <a:srgbClr val="005620"/>
                </a:solidFill>
                <a:latin typeface="Trebuchet MS" panose="020B0603020202020204"/>
                <a:ea typeface="Trebuchet MS" panose="020B0603020202020204"/>
                <a:cs typeface="Trebuchet MS" panose="020B0603020202020204"/>
                <a:sym typeface="Trebuchet MS" panose="020B0603020202020204"/>
              </a:rPr>
              <a:t>HRSN Amendment </a:t>
            </a:r>
            <a:r>
              <a:rPr lang="en-US" sz="1800">
                <a:solidFill>
                  <a:srgbClr val="005620"/>
                </a:solidFill>
                <a:latin typeface="Trebuchet MS" panose="020B0603020202020204"/>
                <a:ea typeface="Trebuchet MS" panose="020B0603020202020204"/>
                <a:cs typeface="Trebuchet MS" panose="020B0603020202020204"/>
                <a:sym typeface="Trebuchet MS" panose="020B0603020202020204"/>
              </a:rPr>
              <a:t> </a:t>
            </a:r>
            <a:endParaRPr sz="1800">
              <a:solidFill>
                <a:srgbClr val="005620"/>
              </a:solidFill>
              <a:latin typeface="Trebuchet MS" panose="020B0603020202020204"/>
              <a:ea typeface="Trebuchet MS" panose="020B0603020202020204"/>
              <a:cs typeface="Trebuchet MS" panose="020B0603020202020204"/>
              <a:sym typeface="Trebuchet MS" panose="020B0603020202020204"/>
            </a:endParaRPr>
          </a:p>
          <a:p>
            <a:pPr marL="0" lvl="0" indent="0" algn="r" rtl="0">
              <a:lnSpc>
                <a:spcPct val="115000"/>
              </a:lnSpc>
              <a:spcBef>
                <a:spcPts val="0"/>
              </a:spcBef>
              <a:spcAft>
                <a:spcPts val="0"/>
              </a:spcAft>
              <a:buClr>
                <a:schemeClr val="dk1"/>
              </a:buClr>
              <a:buSzPts val="1500"/>
              <a:buFont typeface="Arial" panose="020B0604020202020204"/>
              <a:buNone/>
            </a:pPr>
            <a:r>
              <a:rPr lang="en-US" sz="1800" b="1">
                <a:solidFill>
                  <a:srgbClr val="005620"/>
                </a:solidFill>
                <a:latin typeface="Trebuchet MS" panose="020B0603020202020204"/>
                <a:ea typeface="Trebuchet MS" panose="020B0603020202020204"/>
                <a:cs typeface="Trebuchet MS" panose="020B0603020202020204"/>
                <a:sym typeface="Trebuchet MS" panose="020B0603020202020204"/>
              </a:rPr>
              <a:t>Submitted to CMS</a:t>
            </a:r>
            <a:endParaRPr sz="1800" b="1">
              <a:solidFill>
                <a:srgbClr val="005620"/>
              </a:solidFill>
              <a:latin typeface="Trebuchet MS" panose="020B0603020202020204"/>
              <a:ea typeface="Trebuchet MS" panose="020B0603020202020204"/>
              <a:cs typeface="Trebuchet MS" panose="020B0603020202020204"/>
              <a:sym typeface="Trebuchet MS" panose="020B0603020202020204"/>
            </a:endParaRPr>
          </a:p>
          <a:p>
            <a:pPr marL="0" lvl="0" indent="0" algn="r" rtl="0">
              <a:lnSpc>
                <a:spcPct val="115000"/>
              </a:lnSpc>
              <a:spcBef>
                <a:spcPts val="0"/>
              </a:spcBef>
              <a:spcAft>
                <a:spcPts val="0"/>
              </a:spcAft>
              <a:buNone/>
            </a:pPr>
            <a:r>
              <a:rPr lang="en-US" sz="1800" b="1">
                <a:solidFill>
                  <a:srgbClr val="005620"/>
                </a:solidFill>
                <a:latin typeface="Trebuchet MS" panose="020B0603020202020204"/>
                <a:ea typeface="Trebuchet MS" panose="020B0603020202020204"/>
                <a:cs typeface="Trebuchet MS" panose="020B0603020202020204"/>
                <a:sym typeface="Trebuchet MS" panose="020B0603020202020204"/>
              </a:rPr>
              <a:t>August 2024 </a:t>
            </a:r>
            <a:endParaRPr sz="1800">
              <a:solidFill>
                <a:schemeClr val="dk2"/>
              </a:solidFill>
            </a:endParaRPr>
          </a:p>
        </p:txBody>
      </p:sp>
      <p:pic>
        <p:nvPicPr>
          <p:cNvPr id="288" name="Google Shape;288;p55"/>
          <p:cNvPicPr preferRelativeResize="0"/>
          <p:nvPr/>
        </p:nvPicPr>
        <p:blipFill>
          <a:blip r:embed="rId4"/>
          <a:stretch>
            <a:fillRect/>
          </a:stretch>
        </p:blipFill>
        <p:spPr>
          <a:xfrm>
            <a:off x="7488735" y="3968133"/>
            <a:ext cx="1294870" cy="527533"/>
          </a:xfrm>
          <a:prstGeom prst="rect">
            <a:avLst/>
          </a:prstGeom>
          <a:noFill/>
          <a:ln>
            <a:noFill/>
          </a:ln>
        </p:spPr>
      </p:pic>
      <p:sp>
        <p:nvSpPr>
          <p:cNvPr id="289" name="Google Shape;289;p55"/>
          <p:cNvSpPr txBox="1"/>
          <p:nvPr/>
        </p:nvSpPr>
        <p:spPr>
          <a:xfrm>
            <a:off x="8080700" y="2275150"/>
            <a:ext cx="2007600" cy="919500"/>
          </a:xfrm>
          <a:prstGeom prst="rect">
            <a:avLst/>
          </a:prstGeom>
          <a:noFill/>
          <a:ln>
            <a:noFill/>
          </a:ln>
        </p:spPr>
        <p:txBody>
          <a:bodyPr spcFirstLastPara="1" wrap="square" lIns="121900" tIns="121900" rIns="121900" bIns="121900" anchor="t" anchorCtr="0">
            <a:noAutofit/>
          </a:bodyPr>
          <a:lstStyle/>
          <a:p>
            <a:pPr marL="0" lvl="0" indent="0" algn="r" rtl="0">
              <a:lnSpc>
                <a:spcPct val="115000"/>
              </a:lnSpc>
              <a:spcBef>
                <a:spcPts val="0"/>
              </a:spcBef>
              <a:spcAft>
                <a:spcPts val="0"/>
              </a:spcAft>
              <a:buClr>
                <a:schemeClr val="dk1"/>
              </a:buClr>
              <a:buSzPts val="1500"/>
              <a:buFont typeface="Arial" panose="020B0604020202020204"/>
              <a:buNone/>
            </a:pPr>
            <a:r>
              <a:rPr lang="en-US" sz="1800" b="1">
                <a:solidFill>
                  <a:srgbClr val="001970"/>
                </a:solidFill>
                <a:latin typeface="Trebuchet MS" panose="020B0603020202020204"/>
                <a:ea typeface="Trebuchet MS" panose="020B0603020202020204"/>
                <a:cs typeface="Trebuchet MS" panose="020B0603020202020204"/>
                <a:sym typeface="Trebuchet MS" panose="020B0603020202020204"/>
              </a:rPr>
              <a:t>CMS Approval January 13, 2025</a:t>
            </a:r>
            <a:endParaRPr sz="1800" b="1">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1600" b="1">
              <a:solidFill>
                <a:srgbClr val="001970"/>
              </a:solidFill>
              <a:latin typeface="Trebuchet MS" panose="020B0603020202020204"/>
              <a:ea typeface="Trebuchet MS" panose="020B0603020202020204"/>
              <a:cs typeface="Trebuchet MS" panose="020B0603020202020204"/>
              <a:sym typeface="Trebuchet MS" panose="020B0603020202020204"/>
            </a:endParaRPr>
          </a:p>
        </p:txBody>
      </p:sp>
      <p:cxnSp>
        <p:nvCxnSpPr>
          <p:cNvPr id="290" name="Google Shape;290;p55"/>
          <p:cNvCxnSpPr/>
          <p:nvPr/>
        </p:nvCxnSpPr>
        <p:spPr>
          <a:xfrm rot="10800000" flipH="1">
            <a:off x="369250" y="1706683"/>
            <a:ext cx="2400" cy="2389200"/>
          </a:xfrm>
          <a:prstGeom prst="straightConnector1">
            <a:avLst/>
          </a:prstGeom>
          <a:noFill/>
          <a:ln w="38100" cap="flat" cmpd="sng">
            <a:solidFill>
              <a:srgbClr val="001970"/>
            </a:solidFill>
            <a:prstDash val="solid"/>
            <a:round/>
            <a:headEnd type="none" w="med" len="med"/>
            <a:tailEnd type="oval" w="med" len="med"/>
          </a:ln>
        </p:spPr>
      </p:cxnSp>
      <p:cxnSp>
        <p:nvCxnSpPr>
          <p:cNvPr id="291" name="Google Shape;291;p55"/>
          <p:cNvCxnSpPr/>
          <p:nvPr/>
        </p:nvCxnSpPr>
        <p:spPr>
          <a:xfrm rot="10800000">
            <a:off x="5009017" y="2512200"/>
            <a:ext cx="0" cy="1587300"/>
          </a:xfrm>
          <a:prstGeom prst="straightConnector1">
            <a:avLst/>
          </a:prstGeom>
          <a:noFill/>
          <a:ln w="38100" cap="flat" cmpd="sng">
            <a:solidFill>
              <a:srgbClr val="005621"/>
            </a:solidFill>
            <a:prstDash val="solid"/>
            <a:round/>
            <a:headEnd type="none" w="med" len="med"/>
            <a:tailEnd type="oval" w="med" len="med"/>
          </a:ln>
        </p:spPr>
      </p:cxnSp>
      <p:cxnSp>
        <p:nvCxnSpPr>
          <p:cNvPr id="292" name="Google Shape;292;p55"/>
          <p:cNvCxnSpPr/>
          <p:nvPr/>
        </p:nvCxnSpPr>
        <p:spPr>
          <a:xfrm rot="10800000" flipH="1">
            <a:off x="8307567" y="2030225"/>
            <a:ext cx="20700" cy="2019000"/>
          </a:xfrm>
          <a:prstGeom prst="straightConnector1">
            <a:avLst/>
          </a:prstGeom>
          <a:noFill/>
          <a:ln w="38100" cap="flat" cmpd="sng">
            <a:solidFill>
              <a:srgbClr val="001970"/>
            </a:solidFill>
            <a:prstDash val="solid"/>
            <a:round/>
            <a:headEnd type="none" w="med" len="med"/>
            <a:tailEnd type="oval" w="med" len="med"/>
          </a:ln>
        </p:spPr>
      </p:cxnSp>
      <p:sp>
        <p:nvSpPr>
          <p:cNvPr id="293" name="Google Shape;293;p55"/>
          <p:cNvSpPr txBox="1"/>
          <p:nvPr/>
        </p:nvSpPr>
        <p:spPr>
          <a:xfrm>
            <a:off x="650400" y="253833"/>
            <a:ext cx="10891200" cy="753300"/>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6000"/>
              <a:buFont typeface="Arial" panose="020B0604020202020204"/>
              <a:buNone/>
            </a:pPr>
            <a:r>
              <a:rPr lang="en-US" sz="3500" b="1">
                <a:solidFill>
                  <a:srgbClr val="001970"/>
                </a:solidFill>
                <a:latin typeface="Trebuchet MS" panose="020B0603020202020204"/>
                <a:ea typeface="Trebuchet MS" panose="020B0603020202020204"/>
                <a:cs typeface="Trebuchet MS" panose="020B0603020202020204"/>
                <a:sym typeface="Trebuchet MS" panose="020B0603020202020204"/>
              </a:rPr>
              <a:t>1115 Waiver: HRSN Amendment</a:t>
            </a:r>
          </a:p>
          <a:p>
            <a:pPr marL="0" marR="0" lvl="0" indent="0" algn="ctr" rtl="0">
              <a:lnSpc>
                <a:spcPct val="90000"/>
              </a:lnSpc>
              <a:spcBef>
                <a:spcPts val="0"/>
              </a:spcBef>
              <a:spcAft>
                <a:spcPts val="0"/>
              </a:spcAft>
              <a:buClr>
                <a:schemeClr val="dk1"/>
              </a:buClr>
              <a:buSzPts val="6000"/>
              <a:buFont typeface="Arial" panose="020B0604020202020204"/>
              <a:buNone/>
            </a:pPr>
            <a:r>
              <a:rPr sz="3500" b="1">
                <a:solidFill>
                  <a:srgbClr val="001970"/>
                </a:solidFill>
                <a:latin typeface="Trebuchet MS" panose="020B0603020202020204"/>
                <a:ea typeface="Trebuchet MS" panose="020B0603020202020204"/>
                <a:cs typeface="Trebuchet MS" panose="020B0603020202020204"/>
                <a:sym typeface="Trebuchet MS" panose="020B0603020202020204"/>
              </a:rPr>
              <a:t>Exención 1115: Enmienda HRSN</a:t>
            </a:r>
          </a:p>
        </p:txBody>
      </p:sp>
      <p:sp>
        <p:nvSpPr>
          <p:cNvPr id="294" name="Google Shape;294;p55"/>
          <p:cNvSpPr txBox="1"/>
          <p:nvPr/>
        </p:nvSpPr>
        <p:spPr>
          <a:xfrm>
            <a:off x="3282788" y="3968113"/>
            <a:ext cx="1294800" cy="37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2024</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cxnSp>
        <p:nvCxnSpPr>
          <p:cNvPr id="295" name="Google Shape;295;p55"/>
          <p:cNvCxnSpPr/>
          <p:nvPr/>
        </p:nvCxnSpPr>
        <p:spPr>
          <a:xfrm rot="10800000">
            <a:off x="10929692" y="2436000"/>
            <a:ext cx="0" cy="1587300"/>
          </a:xfrm>
          <a:prstGeom prst="straightConnector1">
            <a:avLst/>
          </a:prstGeom>
          <a:noFill/>
          <a:ln w="38100" cap="flat" cmpd="sng">
            <a:solidFill>
              <a:srgbClr val="005621"/>
            </a:solidFill>
            <a:prstDash val="solid"/>
            <a:round/>
            <a:headEnd type="none" w="med" len="med"/>
            <a:tailEnd type="oval" w="med" len="med"/>
          </a:ln>
        </p:spPr>
      </p:cxnSp>
      <p:sp>
        <p:nvSpPr>
          <p:cNvPr id="296" name="Google Shape;296;p55"/>
          <p:cNvSpPr txBox="1"/>
          <p:nvPr/>
        </p:nvSpPr>
        <p:spPr>
          <a:xfrm>
            <a:off x="10250650" y="1205925"/>
            <a:ext cx="1641900" cy="1244100"/>
          </a:xfrm>
          <a:prstGeom prst="rect">
            <a:avLst/>
          </a:prstGeom>
          <a:noFill/>
          <a:ln>
            <a:noFill/>
          </a:ln>
        </p:spPr>
        <p:txBody>
          <a:bodyPr spcFirstLastPara="1" wrap="square" lIns="91425" tIns="91425" rIns="91425" bIns="91425" anchor="t" anchorCtr="0">
            <a:noAutofit/>
          </a:bodyPr>
          <a:lstStyle/>
          <a:p>
            <a:pPr marL="0" marR="0" lvl="0" indent="0" algn="r" rtl="0">
              <a:lnSpc>
                <a:spcPct val="115000"/>
              </a:lnSpc>
              <a:spcBef>
                <a:spcPts val="0"/>
              </a:spcBef>
              <a:spcAft>
                <a:spcPts val="0"/>
              </a:spcAft>
              <a:buNone/>
            </a:pPr>
            <a:r>
              <a:rPr lang="en-US" sz="1800" b="1">
                <a:solidFill>
                  <a:srgbClr val="005620"/>
                </a:solidFill>
                <a:latin typeface="Trebuchet MS" panose="020B0603020202020204"/>
                <a:ea typeface="Trebuchet MS" panose="020B0603020202020204"/>
                <a:cs typeface="Trebuchet MS" panose="020B0603020202020204"/>
                <a:sym typeface="Trebuchet MS" panose="020B0603020202020204"/>
              </a:rPr>
              <a:t>July 1, 2025 Go Live! </a:t>
            </a:r>
            <a:endParaRPr sz="1800" b="1">
              <a:solidFill>
                <a:srgbClr val="005620"/>
              </a:solidFill>
              <a:latin typeface="Trebuchet MS" panose="020B0603020202020204"/>
              <a:ea typeface="Trebuchet MS" panose="020B0603020202020204"/>
              <a:cs typeface="Trebuchet MS" panose="020B0603020202020204"/>
              <a:sym typeface="Trebuchet MS" panose="020B0603020202020204"/>
            </a:endParaRPr>
          </a:p>
        </p:txBody>
      </p:sp>
      <p:cxnSp>
        <p:nvCxnSpPr>
          <p:cNvPr id="297" name="Google Shape;297;p55"/>
          <p:cNvCxnSpPr/>
          <p:nvPr/>
        </p:nvCxnSpPr>
        <p:spPr>
          <a:xfrm flipH="1">
            <a:off x="5008867" y="4321875"/>
            <a:ext cx="300" cy="1502400"/>
          </a:xfrm>
          <a:prstGeom prst="straightConnector1">
            <a:avLst/>
          </a:prstGeom>
          <a:noFill/>
          <a:ln w="38100" cap="flat" cmpd="sng">
            <a:solidFill>
              <a:srgbClr val="005621"/>
            </a:solidFill>
            <a:prstDash val="solid"/>
            <a:round/>
            <a:headEnd type="none" w="med" len="med"/>
            <a:tailEnd type="oval" w="med" len="med"/>
          </a:ln>
        </p:spPr>
      </p:cxnSp>
      <p:sp>
        <p:nvSpPr>
          <p:cNvPr id="298" name="Google Shape;298;p55"/>
          <p:cNvSpPr txBox="1"/>
          <p:nvPr/>
        </p:nvSpPr>
        <p:spPr>
          <a:xfrm>
            <a:off x="2855793" y="4322088"/>
            <a:ext cx="2007600" cy="2150745"/>
          </a:xfrm>
          <a:prstGeom prst="rect">
            <a:avLst/>
          </a:prstGeom>
          <a:noFill/>
          <a:ln>
            <a:noFill/>
          </a:ln>
        </p:spPr>
        <p:txBody>
          <a:bodyPr spcFirstLastPara="1" wrap="square" lIns="121900" tIns="121900" rIns="121900" bIns="121900" anchor="t" anchorCtr="0">
            <a:spAutoFit/>
          </a:bodyPr>
          <a:lstStyle/>
          <a:p>
            <a:pPr marL="0" lvl="0" indent="0" algn="r" rtl="0">
              <a:lnSpc>
                <a:spcPct val="115000"/>
              </a:lnSpc>
              <a:spcBef>
                <a:spcPts val="0"/>
              </a:spcBef>
              <a:spcAft>
                <a:spcPts val="0"/>
              </a:spcAft>
              <a:buNone/>
            </a:pPr>
            <a:r>
              <a:rPr lang="en-US" sz="1800" b="1">
                <a:solidFill>
                  <a:srgbClr val="005620"/>
                </a:solidFill>
                <a:latin typeface="Trebuchet MS" panose="020B0603020202020204"/>
                <a:ea typeface="Trebuchet MS" panose="020B0603020202020204"/>
                <a:cs typeface="Trebuchet MS" panose="020B0603020202020204"/>
                <a:sym typeface="Trebuchet MS" panose="020B0603020202020204"/>
              </a:rPr>
              <a:t>HRSN</a:t>
            </a:r>
          </a:p>
          <a:p>
            <a:pPr marL="0" lvl="0" indent="0" algn="r" rtl="0">
              <a:lnSpc>
                <a:spcPct val="115000"/>
              </a:lnSpc>
              <a:spcBef>
                <a:spcPts val="0"/>
              </a:spcBef>
              <a:spcAft>
                <a:spcPts val="0"/>
              </a:spcAft>
              <a:buNone/>
            </a:pPr>
            <a:r>
              <a:rPr lang="en-US" sz="1800" b="1">
                <a:solidFill>
                  <a:srgbClr val="005620"/>
                </a:solidFill>
                <a:latin typeface="Trebuchet MS" panose="020B0603020202020204"/>
                <a:ea typeface="Trebuchet MS" panose="020B0603020202020204"/>
                <a:cs typeface="Trebuchet MS" panose="020B0603020202020204"/>
                <a:sym typeface="Trebuchet MS" panose="020B0603020202020204"/>
              </a:rPr>
              <a:t>Enmienda presentada a</a:t>
            </a:r>
          </a:p>
          <a:p>
            <a:pPr marL="0" lvl="0" indent="0" algn="r" rtl="0">
              <a:lnSpc>
                <a:spcPct val="115000"/>
              </a:lnSpc>
              <a:spcBef>
                <a:spcPts val="0"/>
              </a:spcBef>
              <a:spcAft>
                <a:spcPts val="0"/>
              </a:spcAft>
              <a:buNone/>
            </a:pPr>
            <a:r>
              <a:rPr lang="en-US" sz="1800" b="1">
                <a:solidFill>
                  <a:srgbClr val="005620"/>
                </a:solidFill>
                <a:latin typeface="Trebuchet MS" panose="020B0603020202020204"/>
                <a:ea typeface="Trebuchet MS" panose="020B0603020202020204"/>
                <a:cs typeface="Trebuchet MS" panose="020B0603020202020204"/>
                <a:sym typeface="Trebuchet MS" panose="020B0603020202020204"/>
              </a:rPr>
              <a:t>CMS</a:t>
            </a:r>
          </a:p>
          <a:p>
            <a:pPr marL="0" lvl="0" indent="0" algn="r" rtl="0">
              <a:lnSpc>
                <a:spcPct val="115000"/>
              </a:lnSpc>
              <a:spcBef>
                <a:spcPts val="0"/>
              </a:spcBef>
              <a:spcAft>
                <a:spcPts val="0"/>
              </a:spcAft>
              <a:buNone/>
            </a:pPr>
            <a:r>
              <a:rPr lang="en-US" sz="1800" b="1">
                <a:solidFill>
                  <a:srgbClr val="005620"/>
                </a:solidFill>
                <a:latin typeface="Trebuchet MS" panose="020B0603020202020204"/>
                <a:ea typeface="Trebuchet MS" panose="020B0603020202020204"/>
                <a:cs typeface="Trebuchet MS" panose="020B0603020202020204"/>
                <a:sym typeface="Trebuchet MS" panose="020B0603020202020204"/>
              </a:rPr>
              <a:t>Agosto 2024</a:t>
            </a:r>
          </a:p>
          <a:p>
            <a:pPr marL="0" lvl="0" indent="0" algn="ctr" rtl="0">
              <a:lnSpc>
                <a:spcPct val="115000"/>
              </a:lnSpc>
              <a:spcBef>
                <a:spcPts val="0"/>
              </a:spcBef>
              <a:spcAft>
                <a:spcPts val="0"/>
              </a:spcAft>
              <a:buNone/>
            </a:pPr>
            <a:endParaRPr sz="1800" b="1">
              <a:solidFill>
                <a:srgbClr val="005620"/>
              </a:solidFill>
              <a:latin typeface="Trebuchet MS" panose="020B0603020202020204"/>
              <a:ea typeface="Trebuchet MS" panose="020B0603020202020204"/>
              <a:cs typeface="Trebuchet MS" panose="020B0603020202020204"/>
              <a:sym typeface="Trebuchet MS" panose="020B0603020202020204"/>
            </a:endParaRPr>
          </a:p>
        </p:txBody>
      </p:sp>
      <p:cxnSp>
        <p:nvCxnSpPr>
          <p:cNvPr id="299" name="Google Shape;299;p55"/>
          <p:cNvCxnSpPr/>
          <p:nvPr/>
        </p:nvCxnSpPr>
        <p:spPr>
          <a:xfrm flipH="1">
            <a:off x="371650" y="4242233"/>
            <a:ext cx="2700" cy="1661700"/>
          </a:xfrm>
          <a:prstGeom prst="straightConnector1">
            <a:avLst/>
          </a:prstGeom>
          <a:noFill/>
          <a:ln w="38100" cap="flat" cmpd="sng">
            <a:solidFill>
              <a:srgbClr val="001970"/>
            </a:solidFill>
            <a:prstDash val="solid"/>
            <a:round/>
            <a:headEnd type="none" w="med" len="med"/>
            <a:tailEnd type="oval" w="med" len="med"/>
          </a:ln>
        </p:spPr>
      </p:cxnSp>
      <p:cxnSp>
        <p:nvCxnSpPr>
          <p:cNvPr id="300" name="Google Shape;300;p55"/>
          <p:cNvCxnSpPr/>
          <p:nvPr/>
        </p:nvCxnSpPr>
        <p:spPr>
          <a:xfrm>
            <a:off x="8299467" y="4199475"/>
            <a:ext cx="36900" cy="1747200"/>
          </a:xfrm>
          <a:prstGeom prst="straightConnector1">
            <a:avLst/>
          </a:prstGeom>
          <a:noFill/>
          <a:ln w="38100" cap="flat" cmpd="sng">
            <a:solidFill>
              <a:srgbClr val="001970"/>
            </a:solidFill>
            <a:prstDash val="solid"/>
            <a:round/>
            <a:headEnd type="none" w="med" len="med"/>
            <a:tailEnd type="oval" w="med" len="med"/>
          </a:ln>
        </p:spPr>
      </p:cxnSp>
      <p:cxnSp>
        <p:nvCxnSpPr>
          <p:cNvPr id="301" name="Google Shape;301;p55"/>
          <p:cNvCxnSpPr/>
          <p:nvPr/>
        </p:nvCxnSpPr>
        <p:spPr>
          <a:xfrm>
            <a:off x="10919942" y="4201625"/>
            <a:ext cx="19500" cy="1578600"/>
          </a:xfrm>
          <a:prstGeom prst="straightConnector1">
            <a:avLst/>
          </a:prstGeom>
          <a:noFill/>
          <a:ln w="38100" cap="flat" cmpd="sng">
            <a:solidFill>
              <a:srgbClr val="005621"/>
            </a:solidFill>
            <a:prstDash val="solid"/>
            <a:round/>
            <a:headEnd type="none" w="med" len="med"/>
            <a:tailEnd type="oval" w="med" len="med"/>
          </a:ln>
        </p:spPr>
      </p:cxnSp>
      <p:sp>
        <p:nvSpPr>
          <p:cNvPr id="303" name="Google Shape;303;p55"/>
          <p:cNvSpPr txBox="1"/>
          <p:nvPr/>
        </p:nvSpPr>
        <p:spPr>
          <a:xfrm>
            <a:off x="8431533" y="4729333"/>
            <a:ext cx="2007600" cy="1514475"/>
          </a:xfrm>
          <a:prstGeom prst="rect">
            <a:avLst/>
          </a:prstGeom>
          <a:noFill/>
          <a:ln>
            <a:noFill/>
          </a:ln>
        </p:spPr>
        <p:txBody>
          <a:bodyPr spcFirstLastPara="1" wrap="square" lIns="121900" tIns="121900" rIns="121900" bIns="121900" anchor="t" anchorCtr="0">
            <a:spAutoFit/>
          </a:bodyPr>
          <a:lstStyle/>
          <a:p>
            <a:pPr marL="0" lvl="0" indent="0" algn="l" rtl="0">
              <a:lnSpc>
                <a:spcPct val="115000"/>
              </a:lnSpc>
              <a:spcBef>
                <a:spcPts val="0"/>
              </a:spcBef>
              <a:spcAft>
                <a:spcPts val="0"/>
              </a:spcAft>
              <a:buNone/>
            </a:pPr>
            <a:r>
              <a:rPr lang="en-US" sz="1800" b="1">
                <a:solidFill>
                  <a:schemeClr val="bg2"/>
                </a:solidFill>
                <a:latin typeface="Trebuchet MS" panose="020B0603020202020204"/>
                <a:ea typeface="Trebuchet MS" panose="020B0603020202020204"/>
                <a:cs typeface="Trebuchet MS" panose="020B0603020202020204"/>
                <a:sym typeface="Trebuchet MS" panose="020B0603020202020204"/>
              </a:rPr>
              <a:t>Aprobación de CMS</a:t>
            </a:r>
          </a:p>
          <a:p>
            <a:pPr marL="0" lvl="0" indent="0" algn="l" rtl="0">
              <a:lnSpc>
                <a:spcPct val="115000"/>
              </a:lnSpc>
              <a:spcBef>
                <a:spcPts val="0"/>
              </a:spcBef>
              <a:spcAft>
                <a:spcPts val="0"/>
              </a:spcAft>
              <a:buNone/>
            </a:pPr>
            <a:r>
              <a:rPr lang="en-US" sz="1800" b="1">
                <a:solidFill>
                  <a:schemeClr val="bg2"/>
                </a:solidFill>
                <a:latin typeface="Trebuchet MS" panose="020B0603020202020204"/>
                <a:ea typeface="Trebuchet MS" panose="020B0603020202020204"/>
                <a:cs typeface="Trebuchet MS" panose="020B0603020202020204"/>
                <a:sym typeface="Trebuchet MS" panose="020B0603020202020204"/>
              </a:rPr>
              <a:t>13 de enero,</a:t>
            </a:r>
          </a:p>
          <a:p>
            <a:pPr marL="0" lvl="0" indent="0" algn="l" rtl="0">
              <a:lnSpc>
                <a:spcPct val="115000"/>
              </a:lnSpc>
              <a:spcBef>
                <a:spcPts val="0"/>
              </a:spcBef>
              <a:spcAft>
                <a:spcPts val="0"/>
              </a:spcAft>
              <a:buNone/>
            </a:pPr>
            <a:r>
              <a:rPr lang="en-US" sz="1800" b="1">
                <a:solidFill>
                  <a:schemeClr val="bg2"/>
                </a:solidFill>
                <a:latin typeface="Trebuchet MS" panose="020B0603020202020204"/>
                <a:ea typeface="Trebuchet MS" panose="020B0603020202020204"/>
                <a:cs typeface="Trebuchet MS" panose="020B0603020202020204"/>
                <a:sym typeface="Trebuchet MS" panose="020B0603020202020204"/>
              </a:rPr>
              <a:t>2025</a:t>
            </a:r>
          </a:p>
        </p:txBody>
      </p:sp>
      <p:sp>
        <p:nvSpPr>
          <p:cNvPr id="304" name="Google Shape;304;p55"/>
          <p:cNvSpPr txBox="1"/>
          <p:nvPr/>
        </p:nvSpPr>
        <p:spPr>
          <a:xfrm>
            <a:off x="10938510" y="4364990"/>
            <a:ext cx="1164590" cy="1832610"/>
          </a:xfrm>
          <a:prstGeom prst="rect">
            <a:avLst/>
          </a:prstGeom>
          <a:noFill/>
          <a:ln>
            <a:noFill/>
          </a:ln>
        </p:spPr>
        <p:txBody>
          <a:bodyPr spcFirstLastPara="1" wrap="square" lIns="121900" tIns="121900" rIns="121900" bIns="121900" anchor="t" anchorCtr="0">
            <a:spAutoFit/>
          </a:bodyPr>
          <a:lstStyle/>
          <a:p>
            <a:pPr marL="0" lvl="0" indent="0" algn="l" rtl="0">
              <a:lnSpc>
                <a:spcPct val="115000"/>
              </a:lnSpc>
              <a:spcBef>
                <a:spcPts val="0"/>
              </a:spcBef>
              <a:spcAft>
                <a:spcPts val="0"/>
              </a:spcAft>
              <a:buNone/>
            </a:pPr>
            <a:r>
              <a:rPr lang="en-US" sz="1800" b="1">
                <a:solidFill>
                  <a:srgbClr val="005620"/>
                </a:solidFill>
                <a:latin typeface="Trebuchet MS" panose="020B0603020202020204"/>
                <a:ea typeface="Trebuchet MS" panose="020B0603020202020204"/>
                <a:cs typeface="Trebuchet MS" panose="020B0603020202020204"/>
                <a:sym typeface="Trebuchet MS" panose="020B0603020202020204"/>
              </a:rPr>
              <a:t>1 de julio de 2025</a:t>
            </a:r>
          </a:p>
          <a:p>
            <a:pPr marL="0" lvl="0" indent="0" algn="l" rtl="0">
              <a:lnSpc>
                <a:spcPct val="115000"/>
              </a:lnSpc>
              <a:spcBef>
                <a:spcPts val="0"/>
              </a:spcBef>
              <a:spcAft>
                <a:spcPts val="0"/>
              </a:spcAft>
              <a:buNone/>
            </a:pPr>
            <a:r>
              <a:rPr lang="en-US" sz="1800" b="1">
                <a:solidFill>
                  <a:srgbClr val="005620"/>
                </a:solidFill>
                <a:latin typeface="Trebuchet MS" panose="020B0603020202020204"/>
                <a:ea typeface="Trebuchet MS" panose="020B0603020202020204"/>
                <a:cs typeface="Trebuchet MS" panose="020B0603020202020204"/>
                <a:sym typeface="Trebuchet MS" panose="020B0603020202020204"/>
              </a:rPr>
              <a:t>¡Ir en vivo!</a:t>
            </a:r>
          </a:p>
        </p:txBody>
      </p:sp>
      <p:sp>
        <p:nvSpPr>
          <p:cNvPr id="305" name="Google Shape;305;p55"/>
          <p:cNvSpPr txBox="1"/>
          <p:nvPr/>
        </p:nvSpPr>
        <p:spPr>
          <a:xfrm>
            <a:off x="470983" y="4364673"/>
            <a:ext cx="2007600" cy="1832610"/>
          </a:xfrm>
          <a:prstGeom prst="rect">
            <a:avLst/>
          </a:prstGeom>
          <a:noFill/>
          <a:ln>
            <a:noFill/>
          </a:ln>
        </p:spPr>
        <p:txBody>
          <a:bodyPr spcFirstLastPara="1" wrap="square" lIns="121900" tIns="121900" rIns="121900" bIns="121900" anchor="t" anchorCtr="0">
            <a:spAutoFit/>
          </a:bodyPr>
          <a:lstStyle/>
          <a:p>
            <a:pPr marL="0" lvl="0" indent="0" algn="l" rtl="0">
              <a:lnSpc>
                <a:spcPct val="115000"/>
              </a:lnSpc>
              <a:spcBef>
                <a:spcPts val="0"/>
              </a:spcBef>
              <a:spcAft>
                <a:spcPts val="0"/>
              </a:spcAft>
              <a:buNone/>
            </a:pPr>
            <a:r>
              <a:rPr lang="en-US" sz="1800" b="1">
                <a:solidFill>
                  <a:schemeClr val="bg2"/>
                </a:solidFill>
                <a:latin typeface="Trebuchet MS" panose="020B0603020202020204"/>
                <a:ea typeface="Trebuchet MS" panose="020B0603020202020204"/>
                <a:cs typeface="Trebuchet MS" panose="020B0603020202020204"/>
                <a:sym typeface="Trebuchet MS" panose="020B0603020202020204"/>
              </a:rPr>
              <a:t>CMS 1115</a:t>
            </a:r>
          </a:p>
          <a:p>
            <a:pPr marL="0" lvl="0" indent="0" algn="l" rtl="0">
              <a:lnSpc>
                <a:spcPct val="115000"/>
              </a:lnSpc>
              <a:spcBef>
                <a:spcPts val="0"/>
              </a:spcBef>
              <a:spcAft>
                <a:spcPts val="0"/>
              </a:spcAft>
              <a:buNone/>
            </a:pPr>
            <a:r>
              <a:rPr lang="en-US" sz="1800" b="1">
                <a:solidFill>
                  <a:schemeClr val="bg2"/>
                </a:solidFill>
                <a:latin typeface="Trebuchet MS" panose="020B0603020202020204"/>
                <a:ea typeface="Trebuchet MS" panose="020B0603020202020204"/>
                <a:cs typeface="Trebuchet MS" panose="020B0603020202020204"/>
                <a:sym typeface="Trebuchet MS" panose="020B0603020202020204"/>
              </a:rPr>
              <a:t>Exención SUD</a:t>
            </a:r>
          </a:p>
          <a:p>
            <a:pPr marL="0" lvl="0" indent="0" algn="l" rtl="0">
              <a:lnSpc>
                <a:spcPct val="115000"/>
              </a:lnSpc>
              <a:spcBef>
                <a:spcPts val="0"/>
              </a:spcBef>
              <a:spcAft>
                <a:spcPts val="0"/>
              </a:spcAft>
              <a:buNone/>
            </a:pPr>
            <a:r>
              <a:rPr lang="en-US" sz="1800" b="1">
                <a:solidFill>
                  <a:schemeClr val="bg2"/>
                </a:solidFill>
                <a:latin typeface="Trebuchet MS" panose="020B0603020202020204"/>
                <a:ea typeface="Trebuchet MS" panose="020B0603020202020204"/>
                <a:cs typeface="Trebuchet MS" panose="020B0603020202020204"/>
                <a:sym typeface="Trebuchet MS" panose="020B0603020202020204"/>
              </a:rPr>
              <a:t>Aprobación</a:t>
            </a:r>
            <a:r>
              <a:rPr lang="en-US" altLang="en-US" sz="1800" b="1">
                <a:solidFill>
                  <a:schemeClr val="bg2"/>
                </a:solidFill>
                <a:latin typeface="Trebuchet MS" panose="020B0603020202020204"/>
                <a:ea typeface="Trebuchet MS" panose="020B0603020202020204"/>
                <a:cs typeface="Trebuchet MS" panose="020B0603020202020204"/>
                <a:sym typeface="Trebuchet MS" panose="020B0603020202020204"/>
              </a:rPr>
              <a:t> de </a:t>
            </a:r>
            <a:r>
              <a:rPr lang="en-US" sz="1800" b="1">
                <a:solidFill>
                  <a:schemeClr val="bg2"/>
                </a:solidFill>
                <a:latin typeface="Trebuchet MS" panose="020B0603020202020204"/>
                <a:ea typeface="Trebuchet MS" panose="020B0603020202020204"/>
                <a:cs typeface="Trebuchet MS" panose="020B0603020202020204"/>
                <a:sym typeface="Trebuchet MS" panose="020B0603020202020204"/>
              </a:rPr>
              <a:t>Demostración</a:t>
            </a:r>
          </a:p>
          <a:p>
            <a:pPr marL="0" lvl="0" indent="0" algn="l" rtl="0">
              <a:lnSpc>
                <a:spcPct val="115000"/>
              </a:lnSpc>
              <a:spcBef>
                <a:spcPts val="0"/>
              </a:spcBef>
              <a:spcAft>
                <a:spcPts val="0"/>
              </a:spcAft>
              <a:buNone/>
            </a:pPr>
            <a:r>
              <a:rPr lang="en-US" sz="1800" b="1">
                <a:solidFill>
                  <a:schemeClr val="bg2"/>
                </a:solidFill>
                <a:latin typeface="Trebuchet MS" panose="020B0603020202020204"/>
                <a:ea typeface="Trebuchet MS" panose="020B0603020202020204"/>
                <a:cs typeface="Trebuchet MS" panose="020B0603020202020204"/>
                <a:sym typeface="Trebuchet MS" panose="020B0603020202020204"/>
              </a:rPr>
              <a:t> 2021- 202</a:t>
            </a:r>
            <a:r>
              <a:rPr lang="en-US" altLang="en-US" sz="1800" b="1">
                <a:solidFill>
                  <a:schemeClr val="bg2"/>
                </a:solidFill>
                <a:latin typeface="Trebuchet MS" panose="020B0603020202020204"/>
                <a:ea typeface="Trebuchet MS" panose="020B0603020202020204"/>
                <a:cs typeface="Trebuchet MS" panose="020B0603020202020204"/>
                <a:sym typeface="Trebuchet MS" panose="020B0603020202020204"/>
              </a:rPr>
              <a:t>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6"/>
          <p:cNvSpPr txBox="1">
            <a:spLocks noGrp="1"/>
          </p:cNvSpPr>
          <p:nvPr>
            <p:ph type="title"/>
          </p:nvPr>
        </p:nvSpPr>
        <p:spPr>
          <a:xfrm>
            <a:off x="350520" y="297180"/>
            <a:ext cx="11360785" cy="1603375"/>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6000"/>
              <a:buFont typeface="Arial" panose="020B0604020202020204"/>
              <a:buNone/>
            </a:pPr>
            <a:r>
              <a:rPr lang="en-US" sz="3600"/>
              <a:t>1115 Waiver </a:t>
            </a:r>
            <a:endParaRPr sz="3600"/>
          </a:p>
          <a:p>
            <a:pPr marL="0" lvl="0" indent="0" algn="ctr" rtl="0">
              <a:spcBef>
                <a:spcPts val="0"/>
              </a:spcBef>
              <a:spcAft>
                <a:spcPts val="0"/>
              </a:spcAft>
              <a:buClr>
                <a:schemeClr val="dk1"/>
              </a:buClr>
              <a:buSzPts val="6000"/>
              <a:buFont typeface="Arial" panose="020B0604020202020204"/>
              <a:buNone/>
            </a:pPr>
            <a:r>
              <a:rPr lang="en-US" sz="3600"/>
              <a:t>Key Events &amp; Timeline</a:t>
            </a:r>
            <a:br>
              <a:rPr lang="en-US" sz="3600"/>
            </a:br>
            <a:r>
              <a:rPr lang="" altLang="en-US" sz="3600"/>
              <a:t>Exención 1115</a:t>
            </a:r>
            <a:br>
              <a:rPr lang="" altLang="en-US" sz="3600"/>
            </a:br>
            <a:r>
              <a:rPr lang="" altLang="en-US" sz="3600"/>
              <a:t>Eventos clave y calendario</a:t>
            </a:r>
          </a:p>
        </p:txBody>
      </p:sp>
      <p:sp>
        <p:nvSpPr>
          <p:cNvPr id="311" name="Google Shape;311;p56"/>
          <p:cNvSpPr/>
          <p:nvPr/>
        </p:nvSpPr>
        <p:spPr>
          <a:xfrm>
            <a:off x="2352721" y="2485450"/>
            <a:ext cx="380700" cy="49200"/>
          </a:xfrm>
          <a:prstGeom prst="roundRect">
            <a:avLst>
              <a:gd name="adj" fmla="val 50000"/>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312" name="Google Shape;312;p56"/>
          <p:cNvGrpSpPr/>
          <p:nvPr/>
        </p:nvGrpSpPr>
        <p:grpSpPr>
          <a:xfrm>
            <a:off x="754974" y="2095849"/>
            <a:ext cx="1887953" cy="2566455"/>
            <a:chOff x="414275" y="1948510"/>
            <a:chExt cx="1416000" cy="1924890"/>
          </a:xfrm>
        </p:grpSpPr>
        <p:sp>
          <p:nvSpPr>
            <p:cNvPr id="313" name="Google Shape;313;p56"/>
            <p:cNvSpPr/>
            <p:nvPr/>
          </p:nvSpPr>
          <p:spPr>
            <a:xfrm>
              <a:off x="877947" y="1948510"/>
              <a:ext cx="594300" cy="594300"/>
            </a:xfrm>
            <a:prstGeom prst="ellipse">
              <a:avLst/>
            </a:prstGeom>
            <a:no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314" name="Google Shape;314;p56"/>
            <p:cNvSpPr txBox="1"/>
            <p:nvPr/>
          </p:nvSpPr>
          <p:spPr>
            <a:xfrm>
              <a:off x="956697" y="2109685"/>
              <a:ext cx="4368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100" b="1">
                  <a:solidFill>
                    <a:schemeClr val="dk2"/>
                  </a:solidFill>
                  <a:latin typeface="Trebuchet MS" panose="020B0603020202020204"/>
                  <a:ea typeface="Trebuchet MS" panose="020B0603020202020204"/>
                  <a:cs typeface="Trebuchet MS" panose="020B0603020202020204"/>
                  <a:sym typeface="Trebuchet MS" panose="020B0603020202020204"/>
                </a:rPr>
                <a:t>2021</a:t>
              </a:r>
              <a:endParaRPr sz="1100" b="1">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315" name="Google Shape;315;p56"/>
            <p:cNvSpPr txBox="1"/>
            <p:nvPr/>
          </p:nvSpPr>
          <p:spPr>
            <a:xfrm>
              <a:off x="519875" y="2850950"/>
              <a:ext cx="1310400" cy="446400"/>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en-US" sz="1500" b="1">
                  <a:solidFill>
                    <a:schemeClr val="dk2"/>
                  </a:solidFill>
                  <a:latin typeface="Trebuchet MS" panose="020B0603020202020204"/>
                  <a:ea typeface="Trebuchet MS" panose="020B0603020202020204"/>
                  <a:cs typeface="Trebuchet MS" panose="020B0603020202020204"/>
                  <a:sym typeface="Trebuchet MS" panose="020B0603020202020204"/>
                </a:rPr>
                <a:t>1115 SUD Waiver Approved </a:t>
              </a:r>
              <a:endParaRPr sz="1500" b="1">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316" name="Google Shape;316;p56"/>
            <p:cNvSpPr txBox="1"/>
            <p:nvPr/>
          </p:nvSpPr>
          <p:spPr>
            <a:xfrm>
              <a:off x="414275" y="3136000"/>
              <a:ext cx="1416000" cy="737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0"/>
                </a:spcAft>
                <a:buClr>
                  <a:schemeClr val="dk1"/>
                </a:buClr>
                <a:buSzPts val="1500"/>
                <a:buFont typeface="Arial" panose="020B0604020202020204"/>
                <a:buNone/>
              </a:pPr>
              <a:r>
                <a:rPr lang="en-US" sz="1200" dirty="0">
                  <a:solidFill>
                    <a:schemeClr val="dk2"/>
                  </a:solidFill>
                  <a:latin typeface="Trebuchet MS" panose="020B0603020202020204"/>
                  <a:ea typeface="Trebuchet MS" panose="020B0603020202020204"/>
                  <a:cs typeface="Trebuchet MS" panose="020B0603020202020204"/>
                  <a:sym typeface="Trebuchet MS" panose="020B0603020202020204"/>
                </a:rPr>
                <a:t>Demonstration Approval</a:t>
              </a:r>
              <a:br>
                <a:rPr lang="en-US" sz="1200" dirty="0">
                  <a:solidFill>
                    <a:schemeClr val="dk2"/>
                  </a:solidFill>
                  <a:latin typeface="Trebuchet MS" panose="020B0603020202020204"/>
                  <a:ea typeface="Trebuchet MS" panose="020B0603020202020204"/>
                  <a:cs typeface="Trebuchet MS" panose="020B0603020202020204"/>
                  <a:sym typeface="Trebuchet MS" panose="020B0603020202020204"/>
                </a:rPr>
              </a:br>
              <a:r>
                <a:rPr lang="en-US" sz="12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200" dirty="0">
                  <a:solidFill>
                    <a:schemeClr val="dk2"/>
                  </a:solidFill>
                  <a:latin typeface="Trebuchet MS" panose="020B0603020202020204"/>
                  <a:ea typeface="Trebuchet MS" panose="020B0603020202020204"/>
                  <a:cs typeface="Trebuchet MS" panose="020B0603020202020204"/>
                  <a:sym typeface="Trebuchet MS" panose="020B0603020202020204"/>
                </a:rPr>
                <a:t>Jan 1, 2021-Dec 31, 2025</a:t>
              </a:r>
              <a:endParaRPr sz="1200" dirty="0">
                <a:solidFill>
                  <a:srgbClr val="A7291E"/>
                </a:solidFill>
                <a:latin typeface="Trebuchet MS" panose="020B0603020202020204"/>
                <a:ea typeface="Trebuchet MS" panose="020B0603020202020204"/>
                <a:cs typeface="Trebuchet MS" panose="020B0603020202020204"/>
                <a:sym typeface="Trebuchet MS" panose="020B0603020202020204"/>
              </a:endParaRPr>
            </a:p>
          </p:txBody>
        </p:sp>
      </p:grpSp>
      <p:grpSp>
        <p:nvGrpSpPr>
          <p:cNvPr id="317" name="Google Shape;317;p56"/>
          <p:cNvGrpSpPr/>
          <p:nvPr/>
        </p:nvGrpSpPr>
        <p:grpSpPr>
          <a:xfrm>
            <a:off x="2488013" y="2113799"/>
            <a:ext cx="1747156" cy="2435926"/>
            <a:chOff x="1848940" y="1948510"/>
            <a:chExt cx="1310400" cy="1826990"/>
          </a:xfrm>
        </p:grpSpPr>
        <p:sp>
          <p:nvSpPr>
            <p:cNvPr id="318" name="Google Shape;318;p56"/>
            <p:cNvSpPr/>
            <p:nvPr/>
          </p:nvSpPr>
          <p:spPr>
            <a:xfrm>
              <a:off x="2206990" y="1948510"/>
              <a:ext cx="594300" cy="594300"/>
            </a:xfrm>
            <a:prstGeom prst="ellipse">
              <a:avLst/>
            </a:prstGeom>
            <a:noFill/>
            <a:ln w="38100"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b="1">
                <a:solidFill>
                  <a:schemeClr val="accent3"/>
                </a:solidFill>
                <a:latin typeface="Trebuchet MS" panose="020B0603020202020204"/>
                <a:ea typeface="Trebuchet MS" panose="020B0603020202020204"/>
                <a:cs typeface="Trebuchet MS" panose="020B0603020202020204"/>
                <a:sym typeface="Trebuchet MS" panose="020B0603020202020204"/>
              </a:endParaRPr>
            </a:p>
          </p:txBody>
        </p:sp>
        <p:sp>
          <p:nvSpPr>
            <p:cNvPr id="319" name="Google Shape;319;p56"/>
            <p:cNvSpPr txBox="1"/>
            <p:nvPr/>
          </p:nvSpPr>
          <p:spPr>
            <a:xfrm>
              <a:off x="1848940" y="2652285"/>
              <a:ext cx="1310400" cy="446400"/>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en-US" sz="1500" b="1">
                  <a:solidFill>
                    <a:schemeClr val="accent3"/>
                  </a:solidFill>
                  <a:latin typeface="Trebuchet MS" panose="020B0603020202020204"/>
                  <a:ea typeface="Trebuchet MS" panose="020B0603020202020204"/>
                  <a:cs typeface="Trebuchet MS" panose="020B0603020202020204"/>
                  <a:sym typeface="Trebuchet MS" panose="020B0603020202020204"/>
                </a:rPr>
                <a:t>Amendment #1</a:t>
              </a:r>
              <a:endParaRPr sz="1500" b="1">
                <a:solidFill>
                  <a:schemeClr val="accent3"/>
                </a:solidFill>
                <a:latin typeface="Trebuchet MS" panose="020B0603020202020204"/>
                <a:ea typeface="Trebuchet MS" panose="020B0603020202020204"/>
                <a:cs typeface="Trebuchet MS" panose="020B0603020202020204"/>
                <a:sym typeface="Trebuchet MS" panose="020B0603020202020204"/>
              </a:endParaRPr>
            </a:p>
          </p:txBody>
        </p:sp>
        <p:sp>
          <p:nvSpPr>
            <p:cNvPr id="320" name="Google Shape;320;p56"/>
            <p:cNvSpPr txBox="1"/>
            <p:nvPr/>
          </p:nvSpPr>
          <p:spPr>
            <a:xfrm>
              <a:off x="1848940" y="3038100"/>
              <a:ext cx="1310400" cy="737400"/>
            </a:xfrm>
            <a:prstGeom prst="rect">
              <a:avLst/>
            </a:prstGeom>
            <a:noFill/>
            <a:ln>
              <a:noFill/>
            </a:ln>
          </p:spPr>
          <p:txBody>
            <a:bodyPr spcFirstLastPara="1" wrap="square" lIns="121900" tIns="121900" rIns="121900" bIns="121900" anchor="t" anchorCtr="0">
              <a:noAutofit/>
            </a:bodyPr>
            <a:lstStyle/>
            <a:p>
              <a:pPr marL="0" marR="0" lvl="0" indent="0" algn="ctr" rtl="0">
                <a:lnSpc>
                  <a:spcPct val="115000"/>
                </a:lnSpc>
                <a:spcBef>
                  <a:spcPts val="0"/>
                </a:spcBef>
                <a:spcAft>
                  <a:spcPts val="0"/>
                </a:spcAft>
                <a:buNone/>
              </a:pPr>
              <a:r>
                <a:rPr lang="en-US" sz="1200" dirty="0">
                  <a:solidFill>
                    <a:schemeClr val="accent3"/>
                  </a:solidFill>
                  <a:latin typeface="Trebuchet MS" panose="020B0603020202020204"/>
                  <a:ea typeface="Trebuchet MS" panose="020B0603020202020204"/>
                  <a:cs typeface="Trebuchet MS" panose="020B0603020202020204"/>
                  <a:sym typeface="Trebuchet MS" panose="020B0603020202020204"/>
                </a:rPr>
                <a:t>Re-Entry Services </a:t>
              </a:r>
              <a:endParaRPr sz="1200" dirty="0">
                <a:solidFill>
                  <a:schemeClr val="accent3"/>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15000"/>
                </a:lnSpc>
                <a:spcBef>
                  <a:spcPts val="0"/>
                </a:spcBef>
                <a:spcAft>
                  <a:spcPts val="0"/>
                </a:spcAft>
                <a:buNone/>
              </a:pPr>
              <a:r>
                <a:rPr lang="en-US" sz="1200" dirty="0">
                  <a:solidFill>
                    <a:schemeClr val="accent3"/>
                  </a:solidFill>
                  <a:latin typeface="Trebuchet MS" panose="020B0603020202020204"/>
                  <a:ea typeface="Trebuchet MS" panose="020B0603020202020204"/>
                  <a:cs typeface="Trebuchet MS" panose="020B0603020202020204"/>
                  <a:sym typeface="Trebuchet MS" panose="020B0603020202020204"/>
                </a:rPr>
                <a:t>(DOC &amp; DYS)  </a:t>
              </a:r>
              <a:endParaRPr sz="1200" dirty="0">
                <a:solidFill>
                  <a:schemeClr val="accent3"/>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15000"/>
                </a:lnSpc>
                <a:spcBef>
                  <a:spcPts val="0"/>
                </a:spcBef>
                <a:spcAft>
                  <a:spcPts val="0"/>
                </a:spcAft>
                <a:buNone/>
              </a:pPr>
              <a:r>
                <a:rPr lang="en-US" sz="1200" dirty="0">
                  <a:solidFill>
                    <a:schemeClr val="accent3"/>
                  </a:solidFill>
                  <a:latin typeface="Trebuchet MS" panose="020B0603020202020204"/>
                  <a:ea typeface="Trebuchet MS" panose="020B0603020202020204"/>
                  <a:cs typeface="Trebuchet MS" panose="020B0603020202020204"/>
                  <a:sym typeface="Trebuchet MS" panose="020B0603020202020204"/>
                </a:rPr>
                <a:t>Continuous Coverage </a:t>
              </a:r>
              <a:endParaRPr sz="1200" dirty="0">
                <a:solidFill>
                  <a:schemeClr val="accent3"/>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15000"/>
                </a:lnSpc>
                <a:spcBef>
                  <a:spcPts val="0"/>
                </a:spcBef>
                <a:spcAft>
                  <a:spcPts val="0"/>
                </a:spcAft>
                <a:buNone/>
              </a:pPr>
              <a:r>
                <a:rPr lang="en-US" sz="1200" dirty="0">
                  <a:solidFill>
                    <a:schemeClr val="accent3"/>
                  </a:solidFill>
                  <a:latin typeface="Trebuchet MS" panose="020B0603020202020204"/>
                  <a:ea typeface="Trebuchet MS" panose="020B0603020202020204"/>
                  <a:cs typeface="Trebuchet MS" panose="020B0603020202020204"/>
                  <a:sym typeface="Trebuchet MS" panose="020B0603020202020204"/>
                </a:rPr>
                <a:t>(0-3 and DOC)</a:t>
              </a:r>
              <a:endParaRPr sz="1200" dirty="0">
                <a:solidFill>
                  <a:schemeClr val="accent3"/>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15000"/>
                </a:lnSpc>
                <a:spcBef>
                  <a:spcPts val="0"/>
                </a:spcBef>
                <a:spcAft>
                  <a:spcPts val="0"/>
                </a:spcAft>
                <a:buNone/>
              </a:pPr>
              <a:r>
                <a:rPr lang="en-US" sz="1200" dirty="0">
                  <a:solidFill>
                    <a:schemeClr val="accent3"/>
                  </a:solidFill>
                  <a:latin typeface="Trebuchet MS" panose="020B0603020202020204"/>
                  <a:ea typeface="Trebuchet MS" panose="020B0603020202020204"/>
                  <a:cs typeface="Trebuchet MS" panose="020B0603020202020204"/>
                  <a:sym typeface="Trebuchet MS" panose="020B0603020202020204"/>
                </a:rPr>
                <a:t>SMI/SED </a:t>
              </a:r>
              <a:endParaRPr sz="1200" dirty="0">
                <a:solidFill>
                  <a:schemeClr val="accent3"/>
                </a:solidFill>
                <a:latin typeface="Trebuchet MS" panose="020B0603020202020204"/>
                <a:ea typeface="Trebuchet MS" panose="020B0603020202020204"/>
                <a:cs typeface="Trebuchet MS" panose="020B0603020202020204"/>
                <a:sym typeface="Trebuchet MS" panose="020B0603020202020204"/>
              </a:endParaRPr>
            </a:p>
          </p:txBody>
        </p:sp>
        <p:sp>
          <p:nvSpPr>
            <p:cNvPr id="321" name="Google Shape;321;p56"/>
            <p:cNvSpPr txBox="1"/>
            <p:nvPr/>
          </p:nvSpPr>
          <p:spPr>
            <a:xfrm>
              <a:off x="2278065" y="2026835"/>
              <a:ext cx="4368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100" b="1">
                  <a:solidFill>
                    <a:schemeClr val="accent3"/>
                  </a:solidFill>
                  <a:latin typeface="Trebuchet MS" panose="020B0603020202020204"/>
                  <a:ea typeface="Trebuchet MS" panose="020B0603020202020204"/>
                  <a:cs typeface="Trebuchet MS" panose="020B0603020202020204"/>
                  <a:sym typeface="Trebuchet MS" panose="020B0603020202020204"/>
                </a:rPr>
                <a:t>April 2024</a:t>
              </a:r>
              <a:endParaRPr sz="1100" b="1">
                <a:solidFill>
                  <a:schemeClr val="accent3"/>
                </a:solidFill>
                <a:latin typeface="Trebuchet MS" panose="020B0603020202020204"/>
                <a:ea typeface="Trebuchet MS" panose="020B0603020202020204"/>
                <a:cs typeface="Trebuchet MS" panose="020B0603020202020204"/>
                <a:sym typeface="Trebuchet MS" panose="020B0603020202020204"/>
              </a:endParaRPr>
            </a:p>
          </p:txBody>
        </p:sp>
      </p:grpSp>
      <p:grpSp>
        <p:nvGrpSpPr>
          <p:cNvPr id="322" name="Google Shape;322;p56"/>
          <p:cNvGrpSpPr/>
          <p:nvPr/>
        </p:nvGrpSpPr>
        <p:grpSpPr>
          <a:xfrm>
            <a:off x="3969293" y="2113815"/>
            <a:ext cx="1813154" cy="2427606"/>
            <a:chOff x="3178034" y="1948510"/>
            <a:chExt cx="1359900" cy="1820750"/>
          </a:xfrm>
        </p:grpSpPr>
        <p:sp>
          <p:nvSpPr>
            <p:cNvPr id="323" name="Google Shape;323;p56"/>
            <p:cNvSpPr/>
            <p:nvPr/>
          </p:nvSpPr>
          <p:spPr>
            <a:xfrm>
              <a:off x="3560827" y="1948510"/>
              <a:ext cx="594300" cy="594300"/>
            </a:xfrm>
            <a:prstGeom prst="ellipse">
              <a:avLst/>
            </a:prstGeom>
            <a:noFill/>
            <a:ln w="381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accent2"/>
                </a:solidFill>
                <a:latin typeface="Trebuchet MS" panose="020B0603020202020204"/>
                <a:ea typeface="Trebuchet MS" panose="020B0603020202020204"/>
                <a:cs typeface="Trebuchet MS" panose="020B0603020202020204"/>
                <a:sym typeface="Trebuchet MS" panose="020B0603020202020204"/>
              </a:endParaRPr>
            </a:p>
          </p:txBody>
        </p:sp>
        <p:sp>
          <p:nvSpPr>
            <p:cNvPr id="324" name="Google Shape;324;p56"/>
            <p:cNvSpPr txBox="1"/>
            <p:nvPr/>
          </p:nvSpPr>
          <p:spPr>
            <a:xfrm>
              <a:off x="3178034" y="2652285"/>
              <a:ext cx="1359900" cy="446400"/>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en-US" sz="1500" b="1">
                  <a:solidFill>
                    <a:schemeClr val="accent2"/>
                  </a:solidFill>
                  <a:latin typeface="Trebuchet MS" panose="020B0603020202020204"/>
                  <a:ea typeface="Trebuchet MS" panose="020B0603020202020204"/>
                  <a:cs typeface="Trebuchet MS" panose="020B0603020202020204"/>
                  <a:sym typeface="Trebuchet MS" panose="020B0603020202020204"/>
                </a:rPr>
                <a:t>Amendment #2</a:t>
              </a:r>
              <a:endParaRPr sz="1500" b="1">
                <a:solidFill>
                  <a:schemeClr val="accent2"/>
                </a:solidFill>
                <a:latin typeface="Trebuchet MS" panose="020B0603020202020204"/>
                <a:ea typeface="Trebuchet MS" panose="020B0603020202020204"/>
                <a:cs typeface="Trebuchet MS" panose="020B0603020202020204"/>
                <a:sym typeface="Trebuchet MS" panose="020B0603020202020204"/>
              </a:endParaRPr>
            </a:p>
          </p:txBody>
        </p:sp>
        <p:sp>
          <p:nvSpPr>
            <p:cNvPr id="325" name="Google Shape;325;p56"/>
            <p:cNvSpPr txBox="1"/>
            <p:nvPr/>
          </p:nvSpPr>
          <p:spPr>
            <a:xfrm>
              <a:off x="3178034" y="3031860"/>
              <a:ext cx="1359900" cy="737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0"/>
                </a:spcAft>
                <a:buNone/>
              </a:pPr>
              <a:r>
                <a:rPr lang="en-US" sz="1200" dirty="0">
                  <a:solidFill>
                    <a:schemeClr val="accent2"/>
                  </a:solidFill>
                  <a:latin typeface="Trebuchet MS" panose="020B0603020202020204"/>
                  <a:ea typeface="Trebuchet MS" panose="020B0603020202020204"/>
                  <a:cs typeface="Trebuchet MS" panose="020B0603020202020204"/>
                  <a:sym typeface="Trebuchet MS" panose="020B0603020202020204"/>
                </a:rPr>
                <a:t>Health Related Social Needs (HRSN) </a:t>
              </a:r>
              <a:endParaRPr sz="1200" dirty="0">
                <a:solidFill>
                  <a:schemeClr val="accent2"/>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r>
                <a:rPr lang="en-US" sz="1200" dirty="0">
                  <a:solidFill>
                    <a:schemeClr val="accent2"/>
                  </a:solidFill>
                  <a:latin typeface="Trebuchet MS" panose="020B0603020202020204"/>
                  <a:ea typeface="Trebuchet MS" panose="020B0603020202020204"/>
                  <a:cs typeface="Trebuchet MS" panose="020B0603020202020204"/>
                  <a:sym typeface="Trebuchet MS" panose="020B0603020202020204"/>
                </a:rPr>
                <a:t>Housing &amp; Nutrition Supports</a:t>
              </a:r>
              <a:endParaRPr sz="1200" dirty="0">
                <a:solidFill>
                  <a:schemeClr val="accent2"/>
                </a:solidFill>
                <a:latin typeface="Trebuchet MS" panose="020B0603020202020204"/>
                <a:ea typeface="Trebuchet MS" panose="020B0603020202020204"/>
                <a:cs typeface="Trebuchet MS" panose="020B0603020202020204"/>
                <a:sym typeface="Trebuchet MS" panose="020B0603020202020204"/>
              </a:endParaRPr>
            </a:p>
          </p:txBody>
        </p:sp>
        <p:sp>
          <p:nvSpPr>
            <p:cNvPr id="326" name="Google Shape;326;p56"/>
            <p:cNvSpPr txBox="1"/>
            <p:nvPr/>
          </p:nvSpPr>
          <p:spPr>
            <a:xfrm>
              <a:off x="3605300" y="2017838"/>
              <a:ext cx="5154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100" b="1">
                  <a:solidFill>
                    <a:schemeClr val="accent2"/>
                  </a:solidFill>
                  <a:latin typeface="Trebuchet MS" panose="020B0603020202020204"/>
                  <a:ea typeface="Trebuchet MS" panose="020B0603020202020204"/>
                  <a:cs typeface="Trebuchet MS" panose="020B0603020202020204"/>
                  <a:sym typeface="Trebuchet MS" panose="020B0603020202020204"/>
                </a:rPr>
                <a:t>August 2024</a:t>
              </a:r>
              <a:endParaRPr sz="1100" b="1">
                <a:solidFill>
                  <a:schemeClr val="accent2"/>
                </a:solidFill>
                <a:latin typeface="Trebuchet MS" panose="020B0603020202020204"/>
                <a:ea typeface="Trebuchet MS" panose="020B0603020202020204"/>
                <a:cs typeface="Trebuchet MS" panose="020B0603020202020204"/>
                <a:sym typeface="Trebuchet MS" panose="020B0603020202020204"/>
              </a:endParaRPr>
            </a:p>
          </p:txBody>
        </p:sp>
      </p:grpSp>
      <p:grpSp>
        <p:nvGrpSpPr>
          <p:cNvPr id="327" name="Google Shape;327;p56"/>
          <p:cNvGrpSpPr/>
          <p:nvPr/>
        </p:nvGrpSpPr>
        <p:grpSpPr>
          <a:xfrm>
            <a:off x="5569435" y="2113832"/>
            <a:ext cx="1788215" cy="2427590"/>
            <a:chOff x="4557649" y="1948510"/>
            <a:chExt cx="1341195" cy="1820738"/>
          </a:xfrm>
        </p:grpSpPr>
        <p:sp>
          <p:nvSpPr>
            <p:cNvPr id="328" name="Google Shape;328;p56"/>
            <p:cNvSpPr/>
            <p:nvPr/>
          </p:nvSpPr>
          <p:spPr>
            <a:xfrm>
              <a:off x="4915703" y="1948510"/>
              <a:ext cx="594300" cy="594300"/>
            </a:xfrm>
            <a:prstGeom prst="ellipse">
              <a:avLst/>
            </a:prstGeom>
            <a:noFill/>
            <a:ln w="38100" cap="flat" cmpd="sng">
              <a:solidFill>
                <a:schemeClr val="accent5"/>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accent6"/>
                </a:solidFill>
                <a:latin typeface="Trebuchet MS" panose="020B0603020202020204"/>
                <a:ea typeface="Trebuchet MS" panose="020B0603020202020204"/>
                <a:cs typeface="Trebuchet MS" panose="020B0603020202020204"/>
                <a:sym typeface="Trebuchet MS" panose="020B0603020202020204"/>
              </a:endParaRPr>
            </a:p>
          </p:txBody>
        </p:sp>
        <p:sp>
          <p:nvSpPr>
            <p:cNvPr id="329" name="Google Shape;329;p56"/>
            <p:cNvSpPr txBox="1"/>
            <p:nvPr/>
          </p:nvSpPr>
          <p:spPr>
            <a:xfrm>
              <a:off x="4557650" y="2652285"/>
              <a:ext cx="1310400" cy="446400"/>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en-US" sz="1500" b="1">
                  <a:solidFill>
                    <a:schemeClr val="accent5"/>
                  </a:solidFill>
                  <a:latin typeface="Trebuchet MS" panose="020B0603020202020204"/>
                  <a:ea typeface="Trebuchet MS" panose="020B0603020202020204"/>
                  <a:cs typeface="Trebuchet MS" panose="020B0603020202020204"/>
                  <a:sym typeface="Trebuchet MS" panose="020B0603020202020204"/>
                </a:rPr>
                <a:t>Renewal</a:t>
              </a:r>
              <a:endParaRPr sz="1500" b="1">
                <a:solidFill>
                  <a:schemeClr val="accent5"/>
                </a:solidFill>
                <a:latin typeface="Trebuchet MS" panose="020B0603020202020204"/>
                <a:ea typeface="Trebuchet MS" panose="020B0603020202020204"/>
                <a:cs typeface="Trebuchet MS" panose="020B0603020202020204"/>
                <a:sym typeface="Trebuchet MS" panose="020B0603020202020204"/>
              </a:endParaRPr>
            </a:p>
          </p:txBody>
        </p:sp>
        <p:sp>
          <p:nvSpPr>
            <p:cNvPr id="330" name="Google Shape;330;p56"/>
            <p:cNvSpPr txBox="1"/>
            <p:nvPr/>
          </p:nvSpPr>
          <p:spPr>
            <a:xfrm>
              <a:off x="4557649" y="3031848"/>
              <a:ext cx="1341195" cy="737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0"/>
                </a:spcAft>
                <a:buNone/>
              </a:pPr>
              <a:r>
                <a:rPr lang="en-US" sz="1200" dirty="0">
                  <a:solidFill>
                    <a:schemeClr val="accent5"/>
                  </a:solidFill>
                  <a:latin typeface="Trebuchet MS" panose="020B0603020202020204"/>
                  <a:ea typeface="Trebuchet MS" panose="020B0603020202020204"/>
                  <a:cs typeface="Trebuchet MS" panose="020B0603020202020204"/>
                  <a:sym typeface="Trebuchet MS" panose="020B0603020202020204"/>
                </a:rPr>
                <a:t>Transitioning from SUD to Comprehensive </a:t>
              </a:r>
              <a:endParaRPr sz="1200" dirty="0">
                <a:solidFill>
                  <a:schemeClr val="accent5"/>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r>
                <a:rPr lang="en-US" sz="1200" dirty="0">
                  <a:solidFill>
                    <a:schemeClr val="accent5"/>
                  </a:solidFill>
                  <a:latin typeface="Trebuchet MS" panose="020B0603020202020204"/>
                  <a:ea typeface="Trebuchet MS" panose="020B0603020202020204"/>
                  <a:cs typeface="Trebuchet MS" panose="020B0603020202020204"/>
                  <a:sym typeface="Trebuchet MS" panose="020B0603020202020204"/>
                </a:rPr>
                <a:t>“Comprehensive Care for Colorado” </a:t>
              </a:r>
              <a:endParaRPr sz="1200" dirty="0">
                <a:solidFill>
                  <a:schemeClr val="accent5"/>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r>
                <a:rPr lang="en-US" sz="1200" dirty="0">
                  <a:solidFill>
                    <a:schemeClr val="accent5"/>
                  </a:solidFill>
                  <a:latin typeface="Trebuchet MS" panose="020B0603020202020204"/>
                  <a:ea typeface="Trebuchet MS" panose="020B0603020202020204"/>
                  <a:cs typeface="Trebuchet MS" panose="020B0603020202020204"/>
                  <a:sym typeface="Trebuchet MS" panose="020B0603020202020204"/>
                </a:rPr>
                <a:t>Requesting additional 5 years (2026-2030)</a:t>
              </a:r>
              <a:endParaRPr sz="1200" dirty="0">
                <a:solidFill>
                  <a:schemeClr val="accent5"/>
                </a:solidFill>
                <a:latin typeface="Trebuchet MS" panose="020B0603020202020204"/>
                <a:ea typeface="Trebuchet MS" panose="020B0603020202020204"/>
                <a:cs typeface="Trebuchet MS" panose="020B0603020202020204"/>
                <a:sym typeface="Trebuchet MS" panose="020B0603020202020204"/>
              </a:endParaRPr>
            </a:p>
          </p:txBody>
        </p:sp>
        <p:sp>
          <p:nvSpPr>
            <p:cNvPr id="331" name="Google Shape;331;p56"/>
            <p:cNvSpPr txBox="1"/>
            <p:nvPr/>
          </p:nvSpPr>
          <p:spPr>
            <a:xfrm>
              <a:off x="4870525" y="2028900"/>
              <a:ext cx="672900" cy="446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050" b="1">
                  <a:solidFill>
                    <a:schemeClr val="accent5"/>
                  </a:solidFill>
                  <a:latin typeface="Trebuchet MS" panose="020B0603020202020204"/>
                  <a:ea typeface="Trebuchet MS" panose="020B0603020202020204"/>
                  <a:cs typeface="Trebuchet MS" panose="020B0603020202020204"/>
                  <a:sym typeface="Trebuchet MS" panose="020B0603020202020204"/>
                </a:rPr>
                <a:t>December 2024</a:t>
              </a:r>
              <a:endParaRPr sz="1050" b="1">
                <a:solidFill>
                  <a:schemeClr val="accent5"/>
                </a:solidFill>
                <a:latin typeface="Trebuchet MS" panose="020B0603020202020204"/>
                <a:ea typeface="Trebuchet MS" panose="020B0603020202020204"/>
                <a:cs typeface="Trebuchet MS" panose="020B0603020202020204"/>
                <a:sym typeface="Trebuchet MS" panose="020B0603020202020204"/>
              </a:endParaRPr>
            </a:p>
          </p:txBody>
        </p:sp>
      </p:grpSp>
      <p:grpSp>
        <p:nvGrpSpPr>
          <p:cNvPr id="332" name="Google Shape;332;p56"/>
          <p:cNvGrpSpPr/>
          <p:nvPr/>
        </p:nvGrpSpPr>
        <p:grpSpPr>
          <a:xfrm>
            <a:off x="6961261" y="2104949"/>
            <a:ext cx="1996350" cy="2234545"/>
            <a:chOff x="5802025" y="1948500"/>
            <a:chExt cx="1497300" cy="1446214"/>
          </a:xfrm>
        </p:grpSpPr>
        <p:sp>
          <p:nvSpPr>
            <p:cNvPr id="333" name="Google Shape;333;p56"/>
            <p:cNvSpPr/>
            <p:nvPr/>
          </p:nvSpPr>
          <p:spPr>
            <a:xfrm>
              <a:off x="6270600" y="1948500"/>
              <a:ext cx="594300" cy="537900"/>
            </a:xfrm>
            <a:prstGeom prst="ellipse">
              <a:avLst/>
            </a:prstGeom>
            <a:noFill/>
            <a:ln w="38100"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accent4"/>
                </a:solidFill>
                <a:latin typeface="Trebuchet MS" panose="020B0603020202020204"/>
                <a:ea typeface="Trebuchet MS" panose="020B0603020202020204"/>
                <a:cs typeface="Trebuchet MS" panose="020B0603020202020204"/>
                <a:sym typeface="Trebuchet MS" panose="020B0603020202020204"/>
              </a:endParaRPr>
            </a:p>
          </p:txBody>
        </p:sp>
        <p:sp>
          <p:nvSpPr>
            <p:cNvPr id="334" name="Google Shape;334;p56"/>
            <p:cNvSpPr txBox="1"/>
            <p:nvPr/>
          </p:nvSpPr>
          <p:spPr>
            <a:xfrm>
              <a:off x="5802025" y="2825614"/>
              <a:ext cx="1497300" cy="569100"/>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en-US" sz="1500" b="1" dirty="0">
                  <a:solidFill>
                    <a:schemeClr val="accent4"/>
                  </a:solidFill>
                  <a:latin typeface="Trebuchet MS" panose="020B0603020202020204"/>
                  <a:ea typeface="Trebuchet MS" panose="020B0603020202020204"/>
                  <a:cs typeface="Trebuchet MS" panose="020B0603020202020204"/>
                  <a:sym typeface="Trebuchet MS" panose="020B0603020202020204"/>
                </a:rPr>
                <a:t>Approval of Amendment </a:t>
              </a:r>
              <a:endParaRPr sz="1500" b="1" dirty="0">
                <a:solidFill>
                  <a:schemeClr val="accent4"/>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r>
                <a:rPr lang="en-US" sz="1500" b="1" dirty="0">
                  <a:solidFill>
                    <a:schemeClr val="accent4"/>
                  </a:solidFill>
                  <a:latin typeface="Trebuchet MS" panose="020B0603020202020204"/>
                  <a:ea typeface="Trebuchet MS" panose="020B0603020202020204"/>
                  <a:cs typeface="Trebuchet MS" panose="020B0603020202020204"/>
                  <a:sym typeface="Trebuchet MS" panose="020B0603020202020204"/>
                </a:rPr>
                <a:t>#1 and #2</a:t>
              </a:r>
              <a:endParaRPr sz="1500" b="1" dirty="0">
                <a:solidFill>
                  <a:schemeClr val="accent4"/>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endParaRPr sz="1300" dirty="0">
                <a:solidFill>
                  <a:srgbClr val="858585"/>
                </a:solidFill>
                <a:latin typeface="Trebuchet MS" panose="020B0603020202020204"/>
                <a:ea typeface="Trebuchet MS" panose="020B0603020202020204"/>
                <a:cs typeface="Trebuchet MS" panose="020B0603020202020204"/>
                <a:sym typeface="Trebuchet MS" panose="020B0603020202020204"/>
              </a:endParaRPr>
            </a:p>
          </p:txBody>
        </p:sp>
        <p:sp>
          <p:nvSpPr>
            <p:cNvPr id="335" name="Google Shape;335;p56"/>
            <p:cNvSpPr txBox="1"/>
            <p:nvPr/>
          </p:nvSpPr>
          <p:spPr>
            <a:xfrm>
              <a:off x="6270619" y="2038624"/>
              <a:ext cx="5943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US" sz="1050" b="1">
                  <a:solidFill>
                    <a:schemeClr val="accent4"/>
                  </a:solidFill>
                  <a:latin typeface="Trebuchet MS" panose="020B0603020202020204"/>
                  <a:ea typeface="Trebuchet MS" panose="020B0603020202020204"/>
                  <a:cs typeface="Trebuchet MS" panose="020B0603020202020204"/>
                  <a:sym typeface="Trebuchet MS" panose="020B0603020202020204"/>
                </a:rPr>
                <a:t>January</a:t>
              </a:r>
              <a:endParaRPr sz="1050" b="1">
                <a:solidFill>
                  <a:schemeClr val="accent4"/>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00000"/>
                </a:lnSpc>
                <a:spcBef>
                  <a:spcPts val="0"/>
                </a:spcBef>
                <a:spcAft>
                  <a:spcPts val="0"/>
                </a:spcAft>
                <a:buNone/>
              </a:pPr>
              <a:r>
                <a:rPr lang="en-US" sz="1050" b="1">
                  <a:solidFill>
                    <a:schemeClr val="accent4"/>
                  </a:solidFill>
                  <a:latin typeface="Trebuchet MS" panose="020B0603020202020204"/>
                  <a:ea typeface="Trebuchet MS" panose="020B0603020202020204"/>
                  <a:cs typeface="Trebuchet MS" panose="020B0603020202020204"/>
                  <a:sym typeface="Trebuchet MS" panose="020B0603020202020204"/>
                </a:rPr>
                <a:t>2025</a:t>
              </a:r>
              <a:endParaRPr sz="1050" b="1">
                <a:solidFill>
                  <a:schemeClr val="accent4"/>
                </a:solidFill>
                <a:latin typeface="Trebuchet MS" panose="020B0603020202020204"/>
                <a:ea typeface="Trebuchet MS" panose="020B0603020202020204"/>
                <a:cs typeface="Trebuchet MS" panose="020B0603020202020204"/>
                <a:sym typeface="Trebuchet MS" panose="020B0603020202020204"/>
              </a:endParaRPr>
            </a:p>
          </p:txBody>
        </p:sp>
      </p:grpSp>
      <p:sp>
        <p:nvSpPr>
          <p:cNvPr id="336" name="Google Shape;336;p56"/>
          <p:cNvSpPr/>
          <p:nvPr/>
        </p:nvSpPr>
        <p:spPr>
          <a:xfrm>
            <a:off x="3915955" y="2467517"/>
            <a:ext cx="380700" cy="49200"/>
          </a:xfrm>
          <a:prstGeom prst="roundRect">
            <a:avLst>
              <a:gd name="adj" fmla="val 50000"/>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accent2"/>
              </a:solidFill>
            </a:endParaRPr>
          </a:p>
        </p:txBody>
      </p:sp>
      <p:sp>
        <p:nvSpPr>
          <p:cNvPr id="337" name="Google Shape;337;p56"/>
          <p:cNvSpPr/>
          <p:nvPr/>
        </p:nvSpPr>
        <p:spPr>
          <a:xfrm>
            <a:off x="5468621" y="2485450"/>
            <a:ext cx="380700" cy="49200"/>
          </a:xfrm>
          <a:prstGeom prst="roundRect">
            <a:avLst>
              <a:gd name="adj" fmla="val 50000"/>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8" name="Google Shape;338;p56"/>
          <p:cNvSpPr/>
          <p:nvPr/>
        </p:nvSpPr>
        <p:spPr>
          <a:xfrm>
            <a:off x="7021288" y="2467517"/>
            <a:ext cx="380700" cy="49200"/>
          </a:xfrm>
          <a:prstGeom prst="roundRect">
            <a:avLst>
              <a:gd name="adj" fmla="val 50000"/>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9" name="Google Shape;339;p56"/>
          <p:cNvSpPr/>
          <p:nvPr/>
        </p:nvSpPr>
        <p:spPr>
          <a:xfrm>
            <a:off x="8674988" y="2476404"/>
            <a:ext cx="380700" cy="49200"/>
          </a:xfrm>
          <a:prstGeom prst="roundRect">
            <a:avLst>
              <a:gd name="adj" fmla="val 50000"/>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0" name="Google Shape;340;p56"/>
          <p:cNvSpPr txBox="1"/>
          <p:nvPr/>
        </p:nvSpPr>
        <p:spPr>
          <a:xfrm>
            <a:off x="9049976" y="2940592"/>
            <a:ext cx="1213500" cy="957300"/>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en-US" sz="1500" b="1" dirty="0">
                <a:solidFill>
                  <a:schemeClr val="accent6"/>
                </a:solidFill>
                <a:latin typeface="Trebuchet MS" panose="020B0603020202020204"/>
                <a:ea typeface="Trebuchet MS" panose="020B0603020202020204"/>
                <a:cs typeface="Trebuchet MS" panose="020B0603020202020204"/>
                <a:sym typeface="Trebuchet MS" panose="020B0603020202020204"/>
              </a:rPr>
              <a:t>Go Live! </a:t>
            </a:r>
            <a:endParaRPr sz="1500" b="1" dirty="0">
              <a:solidFill>
                <a:schemeClr val="accent6"/>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endParaRPr sz="1200" dirty="0">
              <a:solidFill>
                <a:schemeClr val="accent6"/>
              </a:solidFill>
              <a:latin typeface="Trebuchet MS" panose="020B0603020202020204"/>
              <a:ea typeface="Trebuchet MS" panose="020B0603020202020204"/>
              <a:cs typeface="Trebuchet MS" panose="020B0603020202020204"/>
              <a:sym typeface="Trebuchet MS" panose="020B0603020202020204"/>
            </a:endParaRPr>
          </a:p>
        </p:txBody>
      </p:sp>
      <p:sp>
        <p:nvSpPr>
          <p:cNvPr id="341" name="Google Shape;341;p56"/>
          <p:cNvSpPr txBox="1"/>
          <p:nvPr/>
        </p:nvSpPr>
        <p:spPr>
          <a:xfrm>
            <a:off x="7202654" y="4058454"/>
            <a:ext cx="1747200" cy="674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0"/>
              </a:spcAft>
              <a:buNone/>
            </a:pPr>
            <a:r>
              <a:rPr lang="en-US" sz="1200">
                <a:solidFill>
                  <a:schemeClr val="accent4"/>
                </a:solidFill>
                <a:latin typeface="Trebuchet MS" panose="020B0603020202020204"/>
                <a:ea typeface="Trebuchet MS" panose="020B0603020202020204"/>
                <a:cs typeface="Trebuchet MS" panose="020B0603020202020204"/>
                <a:sym typeface="Trebuchet MS" panose="020B0603020202020204"/>
              </a:rPr>
              <a:t>January 13, 2025 CMS approved! </a:t>
            </a:r>
            <a:endParaRPr sz="1200">
              <a:solidFill>
                <a:schemeClr val="accent4"/>
              </a:solidFill>
              <a:latin typeface="Trebuchet MS" panose="020B0603020202020204"/>
              <a:ea typeface="Trebuchet MS" panose="020B0603020202020204"/>
              <a:cs typeface="Trebuchet MS" panose="020B0603020202020204"/>
              <a:sym typeface="Trebuchet MS" panose="020B0603020202020204"/>
            </a:endParaRPr>
          </a:p>
        </p:txBody>
      </p:sp>
      <p:grpSp>
        <p:nvGrpSpPr>
          <p:cNvPr id="342" name="Google Shape;342;p56"/>
          <p:cNvGrpSpPr/>
          <p:nvPr/>
        </p:nvGrpSpPr>
        <p:grpSpPr>
          <a:xfrm>
            <a:off x="9169315" y="2104753"/>
            <a:ext cx="792380" cy="792380"/>
            <a:chOff x="8400793" y="1948510"/>
            <a:chExt cx="594300" cy="594300"/>
          </a:xfrm>
        </p:grpSpPr>
        <p:sp>
          <p:nvSpPr>
            <p:cNvPr id="343" name="Google Shape;343;p56"/>
            <p:cNvSpPr/>
            <p:nvPr/>
          </p:nvSpPr>
          <p:spPr>
            <a:xfrm>
              <a:off x="8400793" y="1948510"/>
              <a:ext cx="594300" cy="594300"/>
            </a:xfrm>
            <a:prstGeom prst="ellipse">
              <a:avLst/>
            </a:prstGeom>
            <a:noFill/>
            <a:ln w="38100"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accent6"/>
                </a:solidFill>
                <a:latin typeface="Trebuchet MS" panose="020B0603020202020204"/>
                <a:ea typeface="Trebuchet MS" panose="020B0603020202020204"/>
                <a:cs typeface="Trebuchet MS" panose="020B0603020202020204"/>
                <a:sym typeface="Trebuchet MS" panose="020B0603020202020204"/>
              </a:endParaRPr>
            </a:p>
          </p:txBody>
        </p:sp>
        <p:sp>
          <p:nvSpPr>
            <p:cNvPr id="344" name="Google Shape;344;p56"/>
            <p:cNvSpPr txBox="1"/>
            <p:nvPr/>
          </p:nvSpPr>
          <p:spPr>
            <a:xfrm>
              <a:off x="8479531" y="2040285"/>
              <a:ext cx="4368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100" b="1">
                  <a:solidFill>
                    <a:schemeClr val="accent6"/>
                  </a:solidFill>
                  <a:latin typeface="Trebuchet MS" panose="020B0603020202020204"/>
                  <a:ea typeface="Trebuchet MS" panose="020B0603020202020204"/>
                  <a:cs typeface="Trebuchet MS" panose="020B0603020202020204"/>
                  <a:sym typeface="Trebuchet MS" panose="020B0603020202020204"/>
                </a:rPr>
                <a:t>July  2025</a:t>
              </a:r>
              <a:endParaRPr sz="1100" b="1">
                <a:solidFill>
                  <a:schemeClr val="accent6"/>
                </a:solidFill>
                <a:latin typeface="Trebuchet MS" panose="020B0603020202020204"/>
                <a:ea typeface="Trebuchet MS" panose="020B0603020202020204"/>
                <a:cs typeface="Trebuchet MS" panose="020B0603020202020204"/>
                <a:sym typeface="Trebuchet MS" panose="020B0603020202020204"/>
              </a:endParaRPr>
            </a:p>
          </p:txBody>
        </p:sp>
      </p:grpSp>
      <p:sp>
        <p:nvSpPr>
          <p:cNvPr id="345" name="Google Shape;345;p56"/>
          <p:cNvSpPr/>
          <p:nvPr/>
        </p:nvSpPr>
        <p:spPr>
          <a:xfrm>
            <a:off x="10113002" y="2476404"/>
            <a:ext cx="380700" cy="49200"/>
          </a:xfrm>
          <a:prstGeom prst="roundRect">
            <a:avLst>
              <a:gd name="adj" fmla="val 50000"/>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346" name="Google Shape;346;p56"/>
          <p:cNvGrpSpPr/>
          <p:nvPr/>
        </p:nvGrpSpPr>
        <p:grpSpPr>
          <a:xfrm>
            <a:off x="10644508" y="2104753"/>
            <a:ext cx="792421" cy="792380"/>
            <a:chOff x="8400763" y="1948510"/>
            <a:chExt cx="594331" cy="594300"/>
          </a:xfrm>
        </p:grpSpPr>
        <p:sp>
          <p:nvSpPr>
            <p:cNvPr id="347" name="Google Shape;347;p56"/>
            <p:cNvSpPr/>
            <p:nvPr/>
          </p:nvSpPr>
          <p:spPr>
            <a:xfrm>
              <a:off x="8400793" y="1948510"/>
              <a:ext cx="594300" cy="594300"/>
            </a:xfrm>
            <a:prstGeom prst="ellipse">
              <a:avLst/>
            </a:prstGeom>
            <a:no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348" name="Google Shape;348;p56"/>
            <p:cNvSpPr txBox="1"/>
            <p:nvPr/>
          </p:nvSpPr>
          <p:spPr>
            <a:xfrm>
              <a:off x="8400763" y="2040275"/>
              <a:ext cx="5943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100" b="1">
                  <a:solidFill>
                    <a:schemeClr val="dk2"/>
                  </a:solidFill>
                  <a:latin typeface="Trebuchet MS" panose="020B0603020202020204"/>
                  <a:ea typeface="Trebuchet MS" panose="020B0603020202020204"/>
                  <a:cs typeface="Trebuchet MS" panose="020B0603020202020204"/>
                  <a:sym typeface="Trebuchet MS" panose="020B0603020202020204"/>
                </a:rPr>
                <a:t>January 2026</a:t>
              </a:r>
              <a:endParaRPr sz="1100" b="1">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grpSp>
      <p:sp>
        <p:nvSpPr>
          <p:cNvPr id="349" name="Google Shape;349;p56"/>
          <p:cNvSpPr txBox="1"/>
          <p:nvPr/>
        </p:nvSpPr>
        <p:spPr>
          <a:xfrm>
            <a:off x="10263476" y="3101146"/>
            <a:ext cx="1447887" cy="1359220"/>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en-US" sz="1500" b="1" dirty="0">
                <a:solidFill>
                  <a:schemeClr val="dk2"/>
                </a:solidFill>
                <a:latin typeface="Trebuchet MS" panose="020B0603020202020204"/>
                <a:ea typeface="Trebuchet MS" panose="020B0603020202020204"/>
                <a:cs typeface="Trebuchet MS" panose="020B0603020202020204"/>
                <a:sym typeface="Trebuchet MS" panose="020B0603020202020204"/>
              </a:rPr>
              <a:t>Renewal </a:t>
            </a:r>
            <a:endParaRPr sz="1500" b="1"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r>
              <a:rPr lang="en-US" sz="1500" b="1" dirty="0">
                <a:solidFill>
                  <a:schemeClr val="dk2"/>
                </a:solidFill>
                <a:latin typeface="Trebuchet MS" panose="020B0603020202020204"/>
                <a:ea typeface="Trebuchet MS" panose="020B0603020202020204"/>
                <a:cs typeface="Trebuchet MS" panose="020B0603020202020204"/>
                <a:sym typeface="Trebuchet MS" panose="020B0603020202020204"/>
              </a:rPr>
              <a:t>Go Live!</a:t>
            </a:r>
            <a:endParaRPr sz="1500" b="1"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r>
              <a:rPr lang="en-US" sz="1200" dirty="0">
                <a:solidFill>
                  <a:schemeClr val="dk2"/>
                </a:solidFill>
                <a:latin typeface="Trebuchet MS" panose="020B0603020202020204"/>
                <a:ea typeface="Trebuchet MS" panose="020B0603020202020204"/>
                <a:cs typeface="Trebuchet MS" panose="020B0603020202020204"/>
                <a:sym typeface="Trebuchet MS" panose="020B0603020202020204"/>
              </a:rPr>
              <a:t>Additional </a:t>
            </a:r>
            <a:endParaRPr sz="1200"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15000"/>
              </a:lnSpc>
              <a:spcBef>
                <a:spcPts val="0"/>
              </a:spcBef>
              <a:spcAft>
                <a:spcPts val="0"/>
              </a:spcAft>
              <a:buNone/>
            </a:pPr>
            <a:r>
              <a:rPr lang="en-US" sz="1200" dirty="0">
                <a:solidFill>
                  <a:schemeClr val="dk2"/>
                </a:solidFill>
                <a:latin typeface="Trebuchet MS" panose="020B0603020202020204"/>
                <a:ea typeface="Trebuchet MS" panose="020B0603020202020204"/>
                <a:cs typeface="Trebuchet MS" panose="020B0603020202020204"/>
                <a:sym typeface="Trebuchet MS" panose="020B0603020202020204"/>
              </a:rPr>
              <a:t>5 years of demonstration begins</a:t>
            </a:r>
            <a:endParaRPr sz="1200" dirty="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350" name="Google Shape;350;p56"/>
          <p:cNvSpPr txBox="1"/>
          <p:nvPr/>
        </p:nvSpPr>
        <p:spPr>
          <a:xfrm>
            <a:off x="1007745" y="4584700"/>
            <a:ext cx="1480185" cy="175069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a:solidFill>
                  <a:schemeClr val="bg2"/>
                </a:solidFill>
              </a:rPr>
              <a:t>1115 SUD</a:t>
            </a:r>
          </a:p>
          <a:p>
            <a:pPr marL="0" lvl="0" indent="0" algn="ctr" rtl="0">
              <a:spcBef>
                <a:spcPts val="0"/>
              </a:spcBef>
              <a:spcAft>
                <a:spcPts val="0"/>
              </a:spcAft>
              <a:buNone/>
            </a:pPr>
            <a:r>
              <a:rPr lang="en-US" b="1">
                <a:solidFill>
                  <a:schemeClr val="bg2"/>
                </a:solidFill>
              </a:rPr>
              <a:t>Exención</a:t>
            </a:r>
          </a:p>
          <a:p>
            <a:pPr marL="0" lvl="0" indent="0" algn="ctr" rtl="0">
              <a:spcBef>
                <a:spcPts val="0"/>
              </a:spcBef>
              <a:spcAft>
                <a:spcPts val="0"/>
              </a:spcAft>
              <a:buNone/>
            </a:pPr>
            <a:r>
              <a:rPr lang="en-US" b="1">
                <a:solidFill>
                  <a:schemeClr val="bg2"/>
                </a:solidFill>
              </a:rPr>
              <a:t>Aprobada</a:t>
            </a:r>
            <a:endParaRPr lang="en-US">
              <a:solidFill>
                <a:schemeClr val="bg2"/>
              </a:solidFill>
            </a:endParaRPr>
          </a:p>
          <a:p>
            <a:pPr marL="0" lvl="0" indent="0" algn="ctr" rtl="0">
              <a:spcBef>
                <a:spcPts val="0"/>
              </a:spcBef>
              <a:spcAft>
                <a:spcPts val="0"/>
              </a:spcAft>
              <a:buNone/>
            </a:pPr>
            <a:r>
              <a:rPr lang="en-US" sz="1200">
                <a:solidFill>
                  <a:schemeClr val="bg2"/>
                </a:solidFill>
              </a:rPr>
              <a:t>Aprobación de la demostración del 1 de enero de 2021 al 31 de diciembre,</a:t>
            </a:r>
          </a:p>
          <a:p>
            <a:pPr marL="0" lvl="0" indent="0" algn="ctr" rtl="0">
              <a:spcBef>
                <a:spcPts val="0"/>
              </a:spcBef>
              <a:spcAft>
                <a:spcPts val="0"/>
              </a:spcAft>
              <a:buNone/>
            </a:pPr>
            <a:r>
              <a:rPr lang="en-US" sz="1200">
                <a:solidFill>
                  <a:schemeClr val="bg2"/>
                </a:solidFill>
              </a:rPr>
              <a:t>202</a:t>
            </a:r>
            <a:r>
              <a:rPr lang="en-US" altLang="en-US" sz="1200">
                <a:solidFill>
                  <a:schemeClr val="bg2"/>
                </a:solidFill>
              </a:rPr>
              <a:t>5</a:t>
            </a:r>
          </a:p>
        </p:txBody>
      </p:sp>
      <p:sp>
        <p:nvSpPr>
          <p:cNvPr id="351" name="Google Shape;351;p56"/>
          <p:cNvSpPr txBox="1"/>
          <p:nvPr/>
        </p:nvSpPr>
        <p:spPr>
          <a:xfrm>
            <a:off x="5567091" y="4985981"/>
            <a:ext cx="2001520" cy="107378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solidFill>
                  <a:srgbClr val="0070C0"/>
                </a:solidFill>
              </a:rPr>
              <a:t>Renovación</a:t>
            </a:r>
          </a:p>
          <a:p>
            <a:pPr marL="0" lvl="0" indent="0" algn="ctr" rtl="0">
              <a:spcBef>
                <a:spcPts val="0"/>
              </a:spcBef>
              <a:spcAft>
                <a:spcPts val="0"/>
              </a:spcAft>
              <a:buNone/>
            </a:pPr>
            <a:r>
              <a:rPr lang="en-US" sz="1100" dirty="0" err="1">
                <a:solidFill>
                  <a:srgbClr val="0070C0"/>
                </a:solidFill>
              </a:rPr>
              <a:t>Transición</a:t>
            </a:r>
            <a:r>
              <a:rPr lang="en-US" sz="1100" dirty="0">
                <a:solidFill>
                  <a:srgbClr val="0070C0"/>
                </a:solidFill>
              </a:rPr>
              <a:t> de SUD a</a:t>
            </a:r>
            <a:r>
              <a:rPr lang="" altLang="en-US" sz="1100" dirty="0">
                <a:solidFill>
                  <a:srgbClr val="0070C0"/>
                </a:solidFill>
              </a:rPr>
              <a:t> Integral</a:t>
            </a:r>
            <a:endParaRPr lang="en-US" sz="1100" dirty="0">
              <a:solidFill>
                <a:srgbClr val="0070C0"/>
              </a:solidFill>
            </a:endParaRPr>
          </a:p>
          <a:p>
            <a:pPr marL="0" lvl="0" indent="0" algn="ctr" rtl="0">
              <a:spcBef>
                <a:spcPts val="0"/>
              </a:spcBef>
              <a:spcAft>
                <a:spcPts val="0"/>
              </a:spcAft>
              <a:buNone/>
            </a:pPr>
            <a:r>
              <a:rPr lang="en-US" sz="1100" dirty="0">
                <a:solidFill>
                  <a:srgbClr val="0070C0"/>
                </a:solidFill>
              </a:rPr>
              <a:t>"</a:t>
            </a:r>
            <a:r>
              <a:rPr lang="en-US" sz="1100" dirty="0" err="1">
                <a:solidFill>
                  <a:srgbClr val="0070C0"/>
                </a:solidFill>
              </a:rPr>
              <a:t>Atención</a:t>
            </a:r>
            <a:r>
              <a:rPr lang="en-US" sz="1100" dirty="0">
                <a:solidFill>
                  <a:srgbClr val="0070C0"/>
                </a:solidFill>
              </a:rPr>
              <a:t> Integral para Colorado" </a:t>
            </a:r>
            <a:r>
              <a:rPr lang="en-US" sz="1100" dirty="0" err="1">
                <a:solidFill>
                  <a:srgbClr val="0070C0"/>
                </a:solidFill>
              </a:rPr>
              <a:t>Solicitando</a:t>
            </a:r>
            <a:r>
              <a:rPr lang="en-US" sz="1100" dirty="0">
                <a:solidFill>
                  <a:srgbClr val="0070C0"/>
                </a:solidFill>
              </a:rPr>
              <a:t> 5 </a:t>
            </a:r>
            <a:r>
              <a:rPr lang="en-US" sz="1100" dirty="0" err="1">
                <a:solidFill>
                  <a:srgbClr val="0070C0"/>
                </a:solidFill>
              </a:rPr>
              <a:t>años</a:t>
            </a:r>
            <a:r>
              <a:rPr lang="en-US" sz="1100" dirty="0">
                <a:solidFill>
                  <a:srgbClr val="0070C0"/>
                </a:solidFill>
              </a:rPr>
              <a:t> </a:t>
            </a:r>
            <a:r>
              <a:rPr lang="en-US" sz="1100" dirty="0" err="1">
                <a:solidFill>
                  <a:srgbClr val="0070C0"/>
                </a:solidFill>
              </a:rPr>
              <a:t>adicionales</a:t>
            </a:r>
            <a:r>
              <a:rPr lang="en-US" sz="1100" dirty="0">
                <a:solidFill>
                  <a:srgbClr val="0070C0"/>
                </a:solidFill>
              </a:rPr>
              <a:t> (2026-2030)</a:t>
            </a:r>
          </a:p>
        </p:txBody>
      </p:sp>
      <p:sp>
        <p:nvSpPr>
          <p:cNvPr id="352" name="Google Shape;352;p56"/>
          <p:cNvSpPr txBox="1"/>
          <p:nvPr/>
        </p:nvSpPr>
        <p:spPr>
          <a:xfrm>
            <a:off x="4164965" y="4685030"/>
            <a:ext cx="1502410" cy="16897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a:solidFill>
                  <a:schemeClr val="accent2"/>
                </a:solidFill>
              </a:rPr>
              <a:t>Enmienda #2</a:t>
            </a:r>
            <a:endParaRPr lang="en-US">
              <a:solidFill>
                <a:schemeClr val="accent2"/>
              </a:solidFill>
            </a:endParaRPr>
          </a:p>
          <a:p>
            <a:pPr marL="0" lvl="0" indent="0" algn="ctr" rtl="0">
              <a:spcBef>
                <a:spcPts val="0"/>
              </a:spcBef>
              <a:spcAft>
                <a:spcPts val="0"/>
              </a:spcAft>
              <a:buNone/>
            </a:pPr>
            <a:r>
              <a:rPr lang="en-US" sz="1200">
                <a:solidFill>
                  <a:schemeClr val="accent2"/>
                </a:solidFill>
              </a:rPr>
              <a:t>Necesidades Sociales Relacionadas con la Salud (HRSN) Apoyo a la Vivienda y la Nutrición</a:t>
            </a:r>
          </a:p>
        </p:txBody>
      </p:sp>
      <p:sp>
        <p:nvSpPr>
          <p:cNvPr id="353" name="Google Shape;353;p56"/>
          <p:cNvSpPr txBox="1"/>
          <p:nvPr/>
        </p:nvSpPr>
        <p:spPr>
          <a:xfrm>
            <a:off x="2487295" y="4869180"/>
            <a:ext cx="1799590" cy="113538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err="1">
                <a:solidFill>
                  <a:schemeClr val="accent3"/>
                </a:solidFill>
              </a:rPr>
              <a:t>Enmienda</a:t>
            </a:r>
            <a:r>
              <a:rPr lang="en-US" b="1" dirty="0">
                <a:solidFill>
                  <a:schemeClr val="accent3"/>
                </a:solidFill>
              </a:rPr>
              <a:t> #1</a:t>
            </a:r>
            <a:endParaRPr lang="en-US" dirty="0">
              <a:solidFill>
                <a:schemeClr val="accent3"/>
              </a:solidFill>
            </a:endParaRPr>
          </a:p>
          <a:p>
            <a:pPr marL="0" lvl="0" indent="0" algn="ctr" rtl="0">
              <a:spcBef>
                <a:spcPts val="0"/>
              </a:spcBef>
              <a:spcAft>
                <a:spcPts val="0"/>
              </a:spcAft>
              <a:buNone/>
            </a:pPr>
            <a:r>
              <a:rPr lang="en-US" sz="1200" dirty="0" err="1">
                <a:solidFill>
                  <a:schemeClr val="accent3"/>
                </a:solidFill>
              </a:rPr>
              <a:t>Servicios</a:t>
            </a:r>
            <a:r>
              <a:rPr lang="en-US" sz="1200" dirty="0">
                <a:solidFill>
                  <a:schemeClr val="accent3"/>
                </a:solidFill>
              </a:rPr>
              <a:t> de </a:t>
            </a:r>
            <a:r>
              <a:rPr lang="en-US" sz="1200" dirty="0" err="1">
                <a:solidFill>
                  <a:schemeClr val="accent3"/>
                </a:solidFill>
              </a:rPr>
              <a:t>Reingreso</a:t>
            </a:r>
            <a:r>
              <a:rPr lang="en-US" sz="1200" dirty="0">
                <a:solidFill>
                  <a:schemeClr val="accent3"/>
                </a:solidFill>
              </a:rPr>
              <a:t> (DOC y DYS)</a:t>
            </a:r>
          </a:p>
          <a:p>
            <a:pPr marL="0" lvl="0" indent="0" algn="ctr" rtl="0">
              <a:spcBef>
                <a:spcPts val="0"/>
              </a:spcBef>
              <a:spcAft>
                <a:spcPts val="0"/>
              </a:spcAft>
              <a:buNone/>
            </a:pPr>
            <a:r>
              <a:rPr lang="en-US" sz="1200" dirty="0" err="1">
                <a:solidFill>
                  <a:schemeClr val="accent3"/>
                </a:solidFill>
              </a:rPr>
              <a:t>Cobertura</a:t>
            </a:r>
            <a:r>
              <a:rPr lang="en-US" sz="1200" dirty="0">
                <a:solidFill>
                  <a:schemeClr val="accent3"/>
                </a:solidFill>
              </a:rPr>
              <a:t> continua (0-3 y DOC) SMI/SED</a:t>
            </a:r>
          </a:p>
        </p:txBody>
      </p:sp>
      <p:sp>
        <p:nvSpPr>
          <p:cNvPr id="354" name="Google Shape;354;p56"/>
          <p:cNvSpPr txBox="1"/>
          <p:nvPr/>
        </p:nvSpPr>
        <p:spPr>
          <a:xfrm>
            <a:off x="7421245" y="4584065"/>
            <a:ext cx="1559211" cy="138496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err="1">
                <a:solidFill>
                  <a:schemeClr val="accent4"/>
                </a:solidFill>
              </a:rPr>
              <a:t>Aprobación</a:t>
            </a:r>
            <a:r>
              <a:rPr lang="en-US" b="1" dirty="0">
                <a:solidFill>
                  <a:schemeClr val="accent4"/>
                </a:solidFill>
              </a:rPr>
              <a:t> de las </a:t>
            </a:r>
            <a:r>
              <a:rPr lang="en-US" b="1" dirty="0" err="1">
                <a:solidFill>
                  <a:schemeClr val="accent4"/>
                </a:solidFill>
              </a:rPr>
              <a:t>Enmiendas</a:t>
            </a:r>
            <a:r>
              <a:rPr lang="en-US" b="1" dirty="0">
                <a:solidFill>
                  <a:schemeClr val="accent4"/>
                </a:solidFill>
              </a:rPr>
              <a:t> #1 y #2</a:t>
            </a:r>
            <a:endParaRPr lang="en-US" dirty="0">
              <a:solidFill>
                <a:schemeClr val="accent4"/>
              </a:solidFill>
            </a:endParaRPr>
          </a:p>
          <a:p>
            <a:pPr marL="0" lvl="0" indent="0" algn="ctr" rtl="0">
              <a:spcBef>
                <a:spcPts val="0"/>
              </a:spcBef>
              <a:spcAft>
                <a:spcPts val="0"/>
              </a:spcAft>
              <a:buNone/>
            </a:pPr>
            <a:r>
              <a:rPr lang="en-US" sz="1200" dirty="0">
                <a:solidFill>
                  <a:schemeClr val="accent4"/>
                </a:solidFill>
              </a:rPr>
              <a:t>13 de </a:t>
            </a:r>
            <a:r>
              <a:rPr lang="en-US" sz="1200" dirty="0" err="1">
                <a:solidFill>
                  <a:schemeClr val="accent4"/>
                </a:solidFill>
              </a:rPr>
              <a:t>enero</a:t>
            </a:r>
            <a:r>
              <a:rPr lang="en-US" sz="1200" dirty="0">
                <a:solidFill>
                  <a:schemeClr val="accent4"/>
                </a:solidFill>
              </a:rPr>
              <a:t> de 2025 ¡CMS </a:t>
            </a:r>
            <a:r>
              <a:rPr lang="en-US" sz="1200" dirty="0" err="1">
                <a:solidFill>
                  <a:schemeClr val="accent4"/>
                </a:solidFill>
              </a:rPr>
              <a:t>aprobado</a:t>
            </a:r>
            <a:r>
              <a:rPr lang="en-US" sz="1200" dirty="0">
                <a:solidFill>
                  <a:schemeClr val="accent4"/>
                </a:solidFill>
              </a:rPr>
              <a:t>!</a:t>
            </a:r>
          </a:p>
        </p:txBody>
      </p:sp>
      <p:sp>
        <p:nvSpPr>
          <p:cNvPr id="355" name="Google Shape;355;p56"/>
          <p:cNvSpPr txBox="1"/>
          <p:nvPr/>
        </p:nvSpPr>
        <p:spPr>
          <a:xfrm>
            <a:off x="9109861" y="4685030"/>
            <a:ext cx="986100" cy="64325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ltLang="en-US" sz="1500" dirty="0"/>
              <a:t> </a:t>
            </a:r>
            <a:r>
              <a:rPr lang="en-US" altLang="en-US" sz="1500" b="1" dirty="0">
                <a:solidFill>
                  <a:srgbClr val="C00000"/>
                </a:solidFill>
              </a:rPr>
              <a:t>¡</a:t>
            </a:r>
            <a:r>
              <a:rPr lang="en-US" altLang="en-US" sz="1500" b="1" dirty="0" err="1">
                <a:solidFill>
                  <a:srgbClr val="C00000"/>
                </a:solidFill>
              </a:rPr>
              <a:t>Ir</a:t>
            </a:r>
            <a:r>
              <a:rPr lang="en-US" altLang="en-US" sz="1500" b="1" dirty="0">
                <a:solidFill>
                  <a:srgbClr val="C00000"/>
                </a:solidFill>
              </a:rPr>
              <a:t> </a:t>
            </a:r>
            <a:r>
              <a:rPr lang="en-US" altLang="en-US" sz="1500" b="1" dirty="0" err="1">
                <a:solidFill>
                  <a:srgbClr val="C00000"/>
                </a:solidFill>
              </a:rPr>
              <a:t>en</a:t>
            </a:r>
            <a:r>
              <a:rPr lang="en-US" altLang="en-US" sz="1500" b="1" dirty="0">
                <a:solidFill>
                  <a:srgbClr val="C00000"/>
                </a:solidFill>
              </a:rPr>
              <a:t> vivo!</a:t>
            </a:r>
          </a:p>
        </p:txBody>
      </p:sp>
      <p:sp>
        <p:nvSpPr>
          <p:cNvPr id="356" name="Google Shape;356;p56"/>
          <p:cNvSpPr txBox="1"/>
          <p:nvPr/>
        </p:nvSpPr>
        <p:spPr>
          <a:xfrm>
            <a:off x="10156888" y="4589854"/>
            <a:ext cx="1554417" cy="116649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solidFill>
                  <a:schemeClr val="bg2"/>
                </a:solidFill>
              </a:rPr>
              <a:t>Renovación </a:t>
            </a:r>
            <a:r>
              <a:rPr lang="en-US" altLang="en-US" b="1" dirty="0">
                <a:solidFill>
                  <a:schemeClr val="bg2"/>
                </a:solidFill>
              </a:rPr>
              <a:t>   </a:t>
            </a:r>
            <a:r>
              <a:rPr lang="en-US" b="1" dirty="0">
                <a:solidFill>
                  <a:schemeClr val="bg2"/>
                </a:solidFill>
              </a:rPr>
              <a:t>¡</a:t>
            </a:r>
            <a:r>
              <a:rPr lang="en-US" altLang="en-US" b="1" dirty="0" err="1">
                <a:solidFill>
                  <a:schemeClr val="bg2"/>
                </a:solidFill>
              </a:rPr>
              <a:t>Ir</a:t>
            </a:r>
            <a:r>
              <a:rPr lang="en-US" b="1" dirty="0">
                <a:solidFill>
                  <a:schemeClr val="bg2"/>
                </a:solidFill>
              </a:rPr>
              <a:t> </a:t>
            </a:r>
            <a:r>
              <a:rPr lang="en-US" b="1" dirty="0" err="1">
                <a:solidFill>
                  <a:schemeClr val="bg2"/>
                </a:solidFill>
              </a:rPr>
              <a:t>en</a:t>
            </a:r>
            <a:r>
              <a:rPr lang="en-US" b="1" dirty="0">
                <a:solidFill>
                  <a:schemeClr val="bg2"/>
                </a:solidFill>
              </a:rPr>
              <a:t> </a:t>
            </a:r>
            <a:r>
              <a:rPr lang="en-US" altLang="en-US" b="1" dirty="0">
                <a:solidFill>
                  <a:schemeClr val="bg2"/>
                </a:solidFill>
              </a:rPr>
              <a:t>vivo</a:t>
            </a:r>
            <a:r>
              <a:rPr lang="en-US" b="1" dirty="0">
                <a:solidFill>
                  <a:schemeClr val="bg2"/>
                </a:solidFill>
              </a:rPr>
              <a:t>!</a:t>
            </a:r>
            <a:endParaRPr lang="en-US" sz="1200" dirty="0">
              <a:solidFill>
                <a:schemeClr val="bg2"/>
              </a:solidFill>
            </a:endParaRPr>
          </a:p>
          <a:p>
            <a:pPr marL="0" lvl="0" indent="0" algn="ctr" rtl="0">
              <a:spcBef>
                <a:spcPts val="0"/>
              </a:spcBef>
              <a:spcAft>
                <a:spcPts val="0"/>
              </a:spcAft>
              <a:buNone/>
            </a:pPr>
            <a:r>
              <a:rPr lang="en-US" sz="1200" dirty="0" err="1">
                <a:solidFill>
                  <a:schemeClr val="bg2"/>
                </a:solidFill>
              </a:rPr>
              <a:t>Comienza</a:t>
            </a:r>
            <a:r>
              <a:rPr lang="en-US" sz="1200" dirty="0">
                <a:solidFill>
                  <a:schemeClr val="bg2"/>
                </a:solidFill>
              </a:rPr>
              <a:t> 5 </a:t>
            </a:r>
            <a:r>
              <a:rPr lang="en-US" sz="1200" dirty="0" err="1">
                <a:solidFill>
                  <a:schemeClr val="bg2"/>
                </a:solidFill>
              </a:rPr>
              <a:t>años</a:t>
            </a:r>
            <a:r>
              <a:rPr lang="" altLang="en-US" sz="1200" dirty="0">
                <a:solidFill>
                  <a:schemeClr val="bg2"/>
                </a:solidFill>
              </a:rPr>
              <a:t> adicionales</a:t>
            </a:r>
            <a:r>
              <a:rPr lang="en-US" sz="1200" dirty="0">
                <a:solidFill>
                  <a:schemeClr val="bg2"/>
                </a:solidFill>
              </a:rPr>
              <a:t> de </a:t>
            </a:r>
            <a:r>
              <a:rPr lang="en-US" sz="1200" dirty="0" err="1">
                <a:solidFill>
                  <a:schemeClr val="bg2"/>
                </a:solidFill>
              </a:rPr>
              <a:t>demostración</a:t>
            </a:r>
            <a:endParaRPr lang="en-US" sz="1200" dirty="0">
              <a:solidFill>
                <a:schemeClr val="bg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7"/>
          <p:cNvSpPr txBox="1">
            <a:spLocks noGrp="1"/>
          </p:cNvSpPr>
          <p:nvPr>
            <p:ph type="title"/>
          </p:nvPr>
        </p:nvSpPr>
        <p:spPr>
          <a:xfrm>
            <a:off x="838200" y="404495"/>
            <a:ext cx="10515600" cy="6413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600"/>
              <a:t>Budget Amendment</a:t>
            </a:r>
            <a:br>
              <a:rPr lang="en-US" sz="3600"/>
            </a:br>
            <a:r>
              <a:rPr lang="en-US" sz="3200"/>
              <a:t>Enmienda presupuestaria</a:t>
            </a:r>
          </a:p>
        </p:txBody>
      </p:sp>
      <p:sp>
        <p:nvSpPr>
          <p:cNvPr id="362" name="Google Shape;362;p57"/>
          <p:cNvSpPr txBox="1">
            <a:spLocks noGrp="1"/>
          </p:cNvSpPr>
          <p:nvPr>
            <p:ph type="body" idx="1"/>
          </p:nvPr>
        </p:nvSpPr>
        <p:spPr>
          <a:xfrm>
            <a:off x="551085" y="1051915"/>
            <a:ext cx="5610300" cy="5449800"/>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Clr>
                <a:schemeClr val="dk1"/>
              </a:buClr>
              <a:buSzPts val="1800"/>
              <a:buFont typeface="Arial" panose="020B0604020202020204"/>
              <a:buChar char="•"/>
            </a:pPr>
            <a:r>
              <a:rPr lang="en-US" sz="1800" u="sng">
                <a:solidFill>
                  <a:schemeClr val="hlink"/>
                </a:solidFill>
                <a:hlinkClick r:id="rId3"/>
              </a:rPr>
              <a:t>BA-07 Interagency Financing for 1115 Waiver</a:t>
            </a:r>
            <a:endParaRPr sz="1800"/>
          </a:p>
          <a:p>
            <a:pPr marL="685800" lvl="1" indent="-196215" algn="l" rtl="0">
              <a:lnSpc>
                <a:spcPct val="100000"/>
              </a:lnSpc>
              <a:spcBef>
                <a:spcPts val="600"/>
              </a:spcBef>
              <a:spcAft>
                <a:spcPts val="0"/>
              </a:spcAft>
              <a:buSzPts val="1800"/>
              <a:buChar char="⮚"/>
            </a:pPr>
            <a:r>
              <a:rPr lang="en-US" sz="1800"/>
              <a:t>Submitted January 2, 2025</a:t>
            </a:r>
            <a:endParaRPr sz="1800"/>
          </a:p>
          <a:p>
            <a:pPr marL="685800" lvl="1" indent="-196215" algn="l" rtl="0">
              <a:lnSpc>
                <a:spcPct val="100000"/>
              </a:lnSpc>
              <a:spcBef>
                <a:spcPts val="600"/>
              </a:spcBef>
              <a:spcAft>
                <a:spcPts val="0"/>
              </a:spcAft>
              <a:buSzPts val="1800"/>
              <a:buChar char="⮚"/>
            </a:pPr>
            <a:r>
              <a:rPr lang="en-US" sz="1800"/>
              <a:t>FY 2025-26: July 1, 2025 Effective Date</a:t>
            </a:r>
            <a:endParaRPr sz="1800"/>
          </a:p>
          <a:p>
            <a:pPr marL="342900" lvl="0" indent="-228600" algn="l" rtl="0">
              <a:lnSpc>
                <a:spcPct val="100000"/>
              </a:lnSpc>
              <a:spcBef>
                <a:spcPts val="600"/>
              </a:spcBef>
              <a:spcAft>
                <a:spcPts val="0"/>
              </a:spcAft>
              <a:buSzPts val="1800"/>
              <a:buChar char="•"/>
            </a:pPr>
            <a:r>
              <a:rPr lang="en-US" sz="1800"/>
              <a:t>Goal: Maintain compliance with CMS waiver requirements, improve health outcomes</a:t>
            </a:r>
            <a:endParaRPr sz="1800"/>
          </a:p>
          <a:p>
            <a:pPr marL="685800" lvl="1" indent="-196215" algn="l" rtl="0">
              <a:lnSpc>
                <a:spcPct val="100000"/>
              </a:lnSpc>
              <a:spcBef>
                <a:spcPts val="600"/>
              </a:spcBef>
              <a:spcAft>
                <a:spcPts val="0"/>
              </a:spcAft>
              <a:buSzPts val="1800"/>
              <a:buChar char="⮚"/>
            </a:pPr>
            <a:r>
              <a:rPr lang="en-US" sz="1800"/>
              <a:t>Adding funding across state agencies - HCPF, DOLA, DHS, DOC - to reflect the services that will receive Medicaid funding under the 1115 waiver</a:t>
            </a:r>
            <a:endParaRPr sz="1800"/>
          </a:p>
          <a:p>
            <a:pPr marL="685800" lvl="1" indent="-196215" algn="l" rtl="0">
              <a:lnSpc>
                <a:spcPct val="100000"/>
              </a:lnSpc>
              <a:spcBef>
                <a:spcPts val="600"/>
              </a:spcBef>
              <a:spcAft>
                <a:spcPts val="0"/>
              </a:spcAft>
              <a:buSzPts val="1800"/>
              <a:buChar char="⮚"/>
            </a:pPr>
            <a:r>
              <a:rPr lang="en-US" sz="1800"/>
              <a:t>Requests administrative resources to implement and manage these financing changes (11 FTE with Medicaid match)</a:t>
            </a:r>
            <a:endParaRPr sz="1800"/>
          </a:p>
          <a:p>
            <a:pPr marL="685800" lvl="0" indent="0" algn="l" rtl="0">
              <a:lnSpc>
                <a:spcPct val="100000"/>
              </a:lnSpc>
              <a:spcBef>
                <a:spcPts val="600"/>
              </a:spcBef>
              <a:spcAft>
                <a:spcPts val="600"/>
              </a:spcAft>
              <a:buNone/>
            </a:pPr>
            <a:endParaRPr sz="1800"/>
          </a:p>
        </p:txBody>
      </p:sp>
      <p:sp>
        <p:nvSpPr>
          <p:cNvPr id="363" name="Google Shape;363;p5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lang="en-US"/>
          </a:p>
        </p:txBody>
      </p:sp>
      <p:sp>
        <p:nvSpPr>
          <p:cNvPr id="364" name="Google Shape;364;p57"/>
          <p:cNvSpPr txBox="1">
            <a:spLocks noGrp="1"/>
          </p:cNvSpPr>
          <p:nvPr>
            <p:ph type="body" idx="1"/>
          </p:nvPr>
        </p:nvSpPr>
        <p:spPr>
          <a:xfrm>
            <a:off x="6317525" y="1124605"/>
            <a:ext cx="5599800" cy="5449800"/>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Clr>
                <a:schemeClr val="dk1"/>
              </a:buClr>
              <a:buSzPts val="1800"/>
              <a:buFont typeface="Arial" panose="020B0604020202020204"/>
              <a:buChar char="•"/>
            </a:pPr>
            <a:r>
              <a:rPr lang="en-US" sz="1800" u="sng">
                <a:solidFill>
                  <a:schemeClr val="hlink"/>
                </a:solidFill>
                <a:sym typeface="+mn-ea"/>
                <a:hlinkClick r:id="rId3"/>
              </a:rPr>
              <a:t>BA-07 Financiamiento Interagencial para la Exención 1115</a:t>
            </a:r>
            <a:endParaRPr lang="en-US" sz="1800" u="sng">
              <a:solidFill>
                <a:schemeClr val="hlink"/>
              </a:solidFill>
              <a:sym typeface="+mn-ea"/>
            </a:endParaRPr>
          </a:p>
          <a:p>
            <a:pPr marL="685800" lvl="1" indent="-196215" algn="l" rtl="0">
              <a:lnSpc>
                <a:spcPct val="100000"/>
              </a:lnSpc>
              <a:spcBef>
                <a:spcPts val="600"/>
              </a:spcBef>
              <a:spcAft>
                <a:spcPts val="0"/>
              </a:spcAft>
              <a:buSzPts val="1800"/>
              <a:buChar char="⮚"/>
            </a:pPr>
            <a:r>
              <a:rPr lang="en-US" sz="1800">
                <a:sym typeface="+mn-ea"/>
              </a:rPr>
              <a:t>Presentado el 2 de enero de 2025</a:t>
            </a:r>
          </a:p>
          <a:p>
            <a:pPr marL="685800" lvl="1" indent="-196215" algn="l" rtl="0">
              <a:lnSpc>
                <a:spcPct val="100000"/>
              </a:lnSpc>
              <a:spcBef>
                <a:spcPts val="600"/>
              </a:spcBef>
              <a:spcAft>
                <a:spcPts val="0"/>
              </a:spcAft>
              <a:buSzPts val="1800"/>
              <a:buChar char="⮚"/>
            </a:pPr>
            <a:r>
              <a:rPr lang="en-US" sz="1800">
                <a:sym typeface="+mn-ea"/>
              </a:rPr>
              <a:t>Año fiscal 2025-26: Fecha de entrada en vigor del 1 de julio de 202</a:t>
            </a:r>
            <a:r>
              <a:rPr lang="en-US" altLang="en-US" sz="1800">
                <a:sym typeface="+mn-ea"/>
              </a:rPr>
              <a:t>5</a:t>
            </a:r>
            <a:endParaRPr lang="en-US" sz="1800">
              <a:sym typeface="+mn-ea"/>
            </a:endParaRPr>
          </a:p>
          <a:p>
            <a:pPr marL="342900" lvl="0" indent="-228600" algn="l" rtl="0">
              <a:lnSpc>
                <a:spcPct val="100000"/>
              </a:lnSpc>
              <a:spcBef>
                <a:spcPts val="600"/>
              </a:spcBef>
              <a:spcAft>
                <a:spcPts val="0"/>
              </a:spcAft>
              <a:buSzPts val="1800"/>
              <a:buChar char="•"/>
            </a:pPr>
            <a:r>
              <a:rPr lang="en-US" sz="1800">
                <a:sym typeface="+mn-ea"/>
              </a:rPr>
              <a:t>Objetivo: Mantener el cumplimiento de la exención de CMS</a:t>
            </a:r>
            <a:r>
              <a:rPr lang="en-US" altLang="en-US" sz="1800">
                <a:sym typeface="+mn-ea"/>
              </a:rPr>
              <a:t> y </a:t>
            </a:r>
            <a:r>
              <a:rPr lang="en-US" sz="1800">
                <a:sym typeface="+mn-ea"/>
              </a:rPr>
              <a:t>mejorar los resultados de salud</a:t>
            </a:r>
          </a:p>
          <a:p>
            <a:pPr marL="685800" lvl="1" indent="-196215" algn="l" rtl="0">
              <a:lnSpc>
                <a:spcPct val="100000"/>
              </a:lnSpc>
              <a:spcBef>
                <a:spcPts val="600"/>
              </a:spcBef>
              <a:spcAft>
                <a:spcPts val="0"/>
              </a:spcAft>
              <a:buSzPts val="1800"/>
              <a:buChar char="⮚"/>
            </a:pPr>
            <a:r>
              <a:rPr lang="en-US" sz="1800">
                <a:sym typeface="+mn-ea"/>
              </a:rPr>
              <a:t>Agregar fondos a través de las agencias estatales (HCPF, DOLA, DHS, DOC) para reflejar los servicios que recibirán fondos de Medicaid bajo la exención 1115</a:t>
            </a:r>
          </a:p>
          <a:p>
            <a:pPr marL="685800" lvl="1" indent="-196215" algn="l" rtl="0">
              <a:lnSpc>
                <a:spcPct val="100000"/>
              </a:lnSpc>
              <a:spcBef>
                <a:spcPts val="600"/>
              </a:spcBef>
              <a:spcAft>
                <a:spcPts val="0"/>
              </a:spcAft>
              <a:buSzPts val="1800"/>
              <a:buChar char="⮚"/>
            </a:pPr>
            <a:r>
              <a:rPr lang="en-US" sz="1800">
                <a:sym typeface="+mn-ea"/>
              </a:rPr>
              <a:t>Solicita recursos administrativos para implementar y gestionar estos cambios en el financiamiento (11 FTE con contrapartida de Medicaid)</a:t>
            </a:r>
            <a:endParaRPr sz="1800"/>
          </a:p>
          <a:p>
            <a:pPr marL="342900" lvl="0" indent="0" algn="l" rtl="0">
              <a:lnSpc>
                <a:spcPct val="100000"/>
              </a:lnSpc>
              <a:spcBef>
                <a:spcPts val="600"/>
              </a:spcBef>
              <a:spcAft>
                <a:spcPts val="600"/>
              </a:spcAft>
              <a:buNone/>
            </a:pPr>
            <a:endParaRPr sz="2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58"/>
          <p:cNvSpPr txBox="1">
            <a:spLocks noGrp="1"/>
          </p:cNvSpPr>
          <p:nvPr>
            <p:ph type="title"/>
          </p:nvPr>
        </p:nvSpPr>
        <p:spPr>
          <a:xfrm>
            <a:off x="838200" y="548825"/>
            <a:ext cx="10515600" cy="558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600">
                <a:sym typeface="+mn-ea"/>
              </a:rPr>
              <a:t>Budget Amendment</a:t>
            </a:r>
            <a:br>
              <a:rPr lang="en-US" sz="3600">
                <a:sym typeface="+mn-ea"/>
              </a:rPr>
            </a:br>
            <a:r>
              <a:rPr lang="en-US" sz="3600">
                <a:sym typeface="+mn-ea"/>
              </a:rPr>
              <a:t>Enmienda presupuestaria</a:t>
            </a:r>
            <a:endParaRPr sz="3600"/>
          </a:p>
        </p:txBody>
      </p:sp>
      <p:sp>
        <p:nvSpPr>
          <p:cNvPr id="370" name="Google Shape;370;p58"/>
          <p:cNvSpPr txBox="1">
            <a:spLocks noGrp="1"/>
          </p:cNvSpPr>
          <p:nvPr>
            <p:ph type="body" idx="1"/>
          </p:nvPr>
        </p:nvSpPr>
        <p:spPr>
          <a:xfrm>
            <a:off x="623475" y="1268750"/>
            <a:ext cx="5599800" cy="4230438"/>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Clr>
                <a:schemeClr val="dk1"/>
              </a:buClr>
              <a:buSzPts val="1800"/>
              <a:buFont typeface="Arial" panose="020B0604020202020204"/>
              <a:buChar char="•"/>
            </a:pPr>
            <a:r>
              <a:rPr lang="en-US" sz="1800" dirty="0"/>
              <a:t>Requests that a new Cash Fund - Medicaid Comprehensive 1115 Waiver Reinvestment Fund - be established by legislation to capture the General Fund savings across agencies and across fiscal years</a:t>
            </a:r>
            <a:endParaRPr sz="1800" dirty="0"/>
          </a:p>
          <a:p>
            <a:pPr marL="342900" lvl="0" indent="-228600" algn="l" rtl="0">
              <a:lnSpc>
                <a:spcPct val="100000"/>
              </a:lnSpc>
              <a:spcBef>
                <a:spcPts val="600"/>
              </a:spcBef>
              <a:spcAft>
                <a:spcPts val="0"/>
              </a:spcAft>
              <a:buClr>
                <a:schemeClr val="dk1"/>
              </a:buClr>
              <a:buSzPts val="1800"/>
              <a:buFont typeface="Arial" panose="020B0604020202020204"/>
              <a:buChar char="•"/>
            </a:pPr>
            <a:r>
              <a:rPr lang="en-US" sz="1800" dirty="0"/>
              <a:t>Request includes Housing (Department of Local Affairs, Department of Human Services) and Reentry Services (Department of Corrections, Department of Human Services) for Medicaid Members</a:t>
            </a:r>
            <a:endParaRPr sz="1800" dirty="0"/>
          </a:p>
          <a:p>
            <a:pPr marL="342900" lvl="0" indent="0" algn="l" rtl="0">
              <a:lnSpc>
                <a:spcPct val="100000"/>
              </a:lnSpc>
              <a:spcBef>
                <a:spcPts val="600"/>
              </a:spcBef>
              <a:spcAft>
                <a:spcPts val="600"/>
              </a:spcAft>
              <a:buNone/>
            </a:pPr>
            <a:endParaRPr sz="2200" dirty="0"/>
          </a:p>
        </p:txBody>
      </p:sp>
      <p:sp>
        <p:nvSpPr>
          <p:cNvPr id="371" name="Google Shape;371;p5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lang="en-US"/>
          </a:p>
        </p:txBody>
      </p:sp>
      <p:sp>
        <p:nvSpPr>
          <p:cNvPr id="372" name="Google Shape;372;p58"/>
          <p:cNvSpPr txBox="1">
            <a:spLocks noGrp="1"/>
          </p:cNvSpPr>
          <p:nvPr>
            <p:ph type="body" idx="1"/>
          </p:nvPr>
        </p:nvSpPr>
        <p:spPr>
          <a:xfrm>
            <a:off x="6317525" y="1268750"/>
            <a:ext cx="5599800" cy="4073717"/>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Clr>
                <a:schemeClr val="dk1"/>
              </a:buClr>
              <a:buSzPts val="1800"/>
              <a:buFont typeface="Arial" panose="020B0604020202020204"/>
              <a:buChar char="•"/>
            </a:pPr>
            <a:r>
              <a:rPr lang="en-US" sz="1800" dirty="0" err="1">
                <a:sym typeface="+mn-ea"/>
              </a:rPr>
              <a:t>Solicita</a:t>
            </a:r>
            <a:r>
              <a:rPr lang="en-US" sz="1800" dirty="0">
                <a:sym typeface="+mn-ea"/>
              </a:rPr>
              <a:t> que un nuevo </a:t>
            </a:r>
            <a:r>
              <a:rPr lang="en-US" sz="1800" dirty="0" err="1">
                <a:sym typeface="+mn-ea"/>
              </a:rPr>
              <a:t>Fondo</a:t>
            </a:r>
            <a:r>
              <a:rPr lang="en-US" sz="1800" dirty="0">
                <a:sym typeface="+mn-ea"/>
              </a:rPr>
              <a:t> </a:t>
            </a:r>
            <a:r>
              <a:rPr lang="en-US" sz="1800" dirty="0" err="1">
                <a:sym typeface="+mn-ea"/>
              </a:rPr>
              <a:t>en</a:t>
            </a:r>
            <a:r>
              <a:rPr lang="en-US" sz="1800" dirty="0">
                <a:sym typeface="+mn-ea"/>
              </a:rPr>
              <a:t> </a:t>
            </a:r>
            <a:r>
              <a:rPr lang="en-US" sz="1800" dirty="0" err="1">
                <a:sym typeface="+mn-ea"/>
              </a:rPr>
              <a:t>Efectivo</a:t>
            </a:r>
            <a:r>
              <a:rPr lang="en-US" sz="1800" dirty="0">
                <a:sym typeface="+mn-ea"/>
              </a:rPr>
              <a:t> - </a:t>
            </a:r>
            <a:r>
              <a:rPr lang="en-US" sz="1800" dirty="0" err="1">
                <a:sym typeface="+mn-ea"/>
              </a:rPr>
              <a:t>Fondo</a:t>
            </a:r>
            <a:r>
              <a:rPr lang="en-US" sz="1800" dirty="0">
                <a:sym typeface="+mn-ea"/>
              </a:rPr>
              <a:t> Medicaid</a:t>
            </a:r>
            <a:r>
              <a:rPr lang="en-US" altLang="en-US" sz="1800" dirty="0">
                <a:sym typeface="+mn-ea"/>
              </a:rPr>
              <a:t> </a:t>
            </a:r>
            <a:r>
              <a:rPr lang="en-US" sz="1800" dirty="0">
                <a:sym typeface="+mn-ea"/>
              </a:rPr>
              <a:t>de </a:t>
            </a:r>
            <a:r>
              <a:rPr lang="en-US" sz="1800" dirty="0" err="1">
                <a:sym typeface="+mn-ea"/>
              </a:rPr>
              <a:t>Reinversión</a:t>
            </a:r>
            <a:r>
              <a:rPr lang="en-US" sz="1800" dirty="0">
                <a:sym typeface="+mn-ea"/>
              </a:rPr>
              <a:t> de </a:t>
            </a:r>
            <a:r>
              <a:rPr lang="en-US" sz="1800" dirty="0" err="1">
                <a:sym typeface="+mn-ea"/>
              </a:rPr>
              <a:t>Exención</a:t>
            </a:r>
            <a:r>
              <a:rPr lang="en-US" sz="1800" dirty="0">
                <a:sym typeface="+mn-ea"/>
              </a:rPr>
              <a:t> Integral 1115</a:t>
            </a:r>
            <a:r>
              <a:rPr lang="en-US" altLang="en-US" sz="1800" dirty="0">
                <a:sym typeface="+mn-ea"/>
              </a:rPr>
              <a:t> </a:t>
            </a:r>
            <a:r>
              <a:rPr lang="en-US" sz="1800" dirty="0">
                <a:sym typeface="+mn-ea"/>
              </a:rPr>
              <a:t>- </a:t>
            </a:r>
            <a:r>
              <a:rPr lang="en-US" altLang="en-US" sz="1800" dirty="0">
                <a:sym typeface="+mn-ea"/>
              </a:rPr>
              <a:t>a </a:t>
            </a:r>
            <a:r>
              <a:rPr lang="en-US" sz="1800" dirty="0">
                <a:sym typeface="+mn-ea"/>
              </a:rPr>
              <a:t>ser </a:t>
            </a:r>
            <a:r>
              <a:rPr lang="en-US" sz="1800" dirty="0" err="1">
                <a:sym typeface="+mn-ea"/>
              </a:rPr>
              <a:t>establecido</a:t>
            </a:r>
            <a:r>
              <a:rPr lang="en-US" sz="1800" dirty="0">
                <a:sym typeface="+mn-ea"/>
              </a:rPr>
              <a:t> por la </a:t>
            </a:r>
            <a:r>
              <a:rPr lang="en-US" sz="1800" dirty="0" err="1">
                <a:sym typeface="+mn-ea"/>
              </a:rPr>
              <a:t>legislación</a:t>
            </a:r>
            <a:r>
              <a:rPr lang="en-US" sz="1800" dirty="0">
                <a:sym typeface="+mn-ea"/>
              </a:rPr>
              <a:t> para </a:t>
            </a:r>
            <a:r>
              <a:rPr lang="en-US" sz="1800" dirty="0" err="1">
                <a:sym typeface="+mn-ea"/>
              </a:rPr>
              <a:t>capturar</a:t>
            </a:r>
            <a:r>
              <a:rPr lang="en-US" sz="1800" dirty="0">
                <a:sym typeface="+mn-ea"/>
              </a:rPr>
              <a:t> l</a:t>
            </a:r>
            <a:r>
              <a:rPr lang="" altLang="en-US" sz="1800" dirty="0">
                <a:sym typeface="+mn-ea"/>
              </a:rPr>
              <a:t>os</a:t>
            </a:r>
            <a:r>
              <a:rPr lang="en-US" altLang="en-US" sz="1800" dirty="0">
                <a:sym typeface="+mn-ea"/>
              </a:rPr>
              <a:t> </a:t>
            </a:r>
            <a:r>
              <a:rPr lang="" altLang="en-US" sz="1800" dirty="0">
                <a:sym typeface="+mn-ea"/>
              </a:rPr>
              <a:t>a</a:t>
            </a:r>
            <a:r>
              <a:rPr lang="en-US" sz="1800" dirty="0" err="1">
                <a:sym typeface="+mn-ea"/>
              </a:rPr>
              <a:t>horros</a:t>
            </a:r>
            <a:r>
              <a:rPr lang="en-US" sz="1800" dirty="0">
                <a:sym typeface="+mn-ea"/>
              </a:rPr>
              <a:t> del </a:t>
            </a:r>
            <a:r>
              <a:rPr lang="en-US" sz="1800" dirty="0" err="1">
                <a:sym typeface="+mn-ea"/>
              </a:rPr>
              <a:t>Fondo</a:t>
            </a:r>
            <a:r>
              <a:rPr lang="en-US" sz="1800" dirty="0">
                <a:sym typeface="+mn-ea"/>
              </a:rPr>
              <a:t> General </a:t>
            </a:r>
            <a:r>
              <a:rPr lang="en-US" sz="1800" dirty="0" err="1">
                <a:sym typeface="+mn-ea"/>
              </a:rPr>
              <a:t>en</a:t>
            </a:r>
            <a:r>
              <a:rPr lang="en-US" sz="1800" dirty="0">
                <a:sym typeface="+mn-ea"/>
              </a:rPr>
              <a:t> </a:t>
            </a:r>
            <a:r>
              <a:rPr lang="en-US" sz="1800" dirty="0" err="1">
                <a:sym typeface="+mn-ea"/>
              </a:rPr>
              <a:t>todas</a:t>
            </a:r>
            <a:r>
              <a:rPr lang="en-US" sz="1800" dirty="0">
                <a:sym typeface="+mn-ea"/>
              </a:rPr>
              <a:t> las </a:t>
            </a:r>
            <a:r>
              <a:rPr lang="en-US" sz="1800" dirty="0" err="1">
                <a:sym typeface="+mn-ea"/>
              </a:rPr>
              <a:t>agencias</a:t>
            </a:r>
            <a:r>
              <a:rPr lang="en-US" sz="1800" dirty="0">
                <a:sym typeface="+mn-ea"/>
              </a:rPr>
              <a:t> y </a:t>
            </a:r>
            <a:r>
              <a:rPr lang="en-US" sz="1800" dirty="0" err="1">
                <a:sym typeface="+mn-ea"/>
              </a:rPr>
              <a:t>en</a:t>
            </a:r>
            <a:r>
              <a:rPr lang="en-US" sz="1800" dirty="0">
                <a:sym typeface="+mn-ea"/>
              </a:rPr>
              <a:t> </a:t>
            </a:r>
            <a:r>
              <a:rPr lang="en-US" sz="1800" dirty="0" err="1">
                <a:sym typeface="+mn-ea"/>
              </a:rPr>
              <a:t>todas</a:t>
            </a:r>
            <a:r>
              <a:rPr lang="en-US" sz="1800" dirty="0">
                <a:sym typeface="+mn-ea"/>
              </a:rPr>
              <a:t> las </a:t>
            </a:r>
            <a:r>
              <a:rPr lang="en-US" sz="1800" dirty="0" err="1">
                <a:sym typeface="+mn-ea"/>
              </a:rPr>
              <a:t>ejercicios</a:t>
            </a:r>
            <a:r>
              <a:rPr lang="en-US" sz="1800" dirty="0">
                <a:sym typeface="+mn-ea"/>
              </a:rPr>
              <a:t> </a:t>
            </a:r>
            <a:r>
              <a:rPr lang="en-US" sz="1800" dirty="0" err="1">
                <a:sym typeface="+mn-ea"/>
              </a:rPr>
              <a:t>fiscale</a:t>
            </a:r>
            <a:r>
              <a:rPr lang="en-US" altLang="en-US" sz="1800" dirty="0" err="1">
                <a:sym typeface="+mn-ea"/>
              </a:rPr>
              <a:t>s</a:t>
            </a:r>
            <a:endParaRPr lang="en-US" sz="1800" dirty="0">
              <a:sym typeface="+mn-ea"/>
            </a:endParaRPr>
          </a:p>
          <a:p>
            <a:pPr marL="342900" lvl="0" indent="-228600" algn="l" rtl="0">
              <a:lnSpc>
                <a:spcPct val="100000"/>
              </a:lnSpc>
              <a:spcBef>
                <a:spcPts val="600"/>
              </a:spcBef>
              <a:spcAft>
                <a:spcPts val="0"/>
              </a:spcAft>
              <a:buClr>
                <a:schemeClr val="dk1"/>
              </a:buClr>
              <a:buSzPts val="1800"/>
              <a:buFont typeface="Arial" panose="020B0604020202020204"/>
              <a:buChar char="•"/>
            </a:pPr>
            <a:r>
              <a:rPr lang="en-US" sz="1800" dirty="0">
                <a:sym typeface="+mn-ea"/>
              </a:rPr>
              <a:t>La </a:t>
            </a:r>
            <a:r>
              <a:rPr lang="en-US" sz="1800" dirty="0" err="1">
                <a:sym typeface="+mn-ea"/>
              </a:rPr>
              <a:t>solicitud</a:t>
            </a:r>
            <a:r>
              <a:rPr lang="en-US" sz="1800" dirty="0">
                <a:sym typeface="+mn-ea"/>
              </a:rPr>
              <a:t> </a:t>
            </a:r>
            <a:r>
              <a:rPr lang="en-US" sz="1800" dirty="0" err="1">
                <a:sym typeface="+mn-ea"/>
              </a:rPr>
              <a:t>incluye</a:t>
            </a:r>
            <a:r>
              <a:rPr lang="en-US" sz="1800" dirty="0">
                <a:sym typeface="+mn-ea"/>
              </a:rPr>
              <a:t> </a:t>
            </a:r>
            <a:r>
              <a:rPr lang="en-US" sz="1800" dirty="0" err="1">
                <a:sym typeface="+mn-ea"/>
              </a:rPr>
              <a:t>Servicios</a:t>
            </a:r>
            <a:r>
              <a:rPr lang="en-US" sz="1800" dirty="0">
                <a:sym typeface="+mn-ea"/>
              </a:rPr>
              <a:t> de Vivienda (</a:t>
            </a:r>
            <a:r>
              <a:rPr lang="en-US" sz="1800" dirty="0" err="1">
                <a:sym typeface="+mn-ea"/>
              </a:rPr>
              <a:t>Departamento</a:t>
            </a:r>
            <a:r>
              <a:rPr lang="en-US" sz="1800" dirty="0">
                <a:sym typeface="+mn-ea"/>
              </a:rPr>
              <a:t> de </a:t>
            </a:r>
            <a:r>
              <a:rPr lang="en-US" sz="1800" dirty="0" err="1">
                <a:sym typeface="+mn-ea"/>
              </a:rPr>
              <a:t>Asuntos</a:t>
            </a:r>
            <a:r>
              <a:rPr lang="en-US" sz="1800" dirty="0">
                <a:sym typeface="+mn-ea"/>
              </a:rPr>
              <a:t> Locales, </a:t>
            </a:r>
            <a:r>
              <a:rPr lang="en-US" sz="1800" dirty="0" err="1">
                <a:sym typeface="+mn-ea"/>
              </a:rPr>
              <a:t>Departamento</a:t>
            </a:r>
            <a:r>
              <a:rPr lang="en-US" sz="1800" dirty="0">
                <a:sym typeface="+mn-ea"/>
              </a:rPr>
              <a:t> de </a:t>
            </a:r>
            <a:r>
              <a:rPr lang="en-US" sz="1800" dirty="0" err="1">
                <a:sym typeface="+mn-ea"/>
              </a:rPr>
              <a:t>Servicios</a:t>
            </a:r>
            <a:r>
              <a:rPr lang="en-US" sz="1800" dirty="0">
                <a:sym typeface="+mn-ea"/>
              </a:rPr>
              <a:t> Humanos) y </a:t>
            </a:r>
            <a:r>
              <a:rPr lang="en-US" sz="1800" dirty="0" err="1">
                <a:sym typeface="+mn-ea"/>
              </a:rPr>
              <a:t>Servicios</a:t>
            </a:r>
            <a:r>
              <a:rPr lang="en-US" sz="1800" dirty="0">
                <a:sym typeface="+mn-ea"/>
              </a:rPr>
              <a:t> de </a:t>
            </a:r>
            <a:r>
              <a:rPr lang="en-US" sz="1800" dirty="0" err="1">
                <a:sym typeface="+mn-ea"/>
              </a:rPr>
              <a:t>Reingreso</a:t>
            </a:r>
            <a:r>
              <a:rPr lang="en-US" sz="1800" dirty="0">
                <a:sym typeface="+mn-ea"/>
              </a:rPr>
              <a:t> (</a:t>
            </a:r>
            <a:r>
              <a:rPr lang="en-US" sz="1800" dirty="0" err="1">
                <a:sym typeface="+mn-ea"/>
              </a:rPr>
              <a:t>Departamento</a:t>
            </a:r>
            <a:r>
              <a:rPr lang="en-US" sz="1800" dirty="0">
                <a:sym typeface="+mn-ea"/>
              </a:rPr>
              <a:t> de </a:t>
            </a:r>
            <a:r>
              <a:rPr lang="en-US" sz="1800" dirty="0" err="1">
                <a:sym typeface="+mn-ea"/>
              </a:rPr>
              <a:t>Correcciones</a:t>
            </a:r>
            <a:r>
              <a:rPr lang="en-US" sz="1800" dirty="0">
                <a:sym typeface="+mn-ea"/>
              </a:rPr>
              <a:t>, </a:t>
            </a:r>
            <a:r>
              <a:rPr lang="en-US" sz="1800" dirty="0" err="1">
                <a:sym typeface="+mn-ea"/>
              </a:rPr>
              <a:t>Departamento</a:t>
            </a:r>
            <a:r>
              <a:rPr lang="en-US" sz="1800" dirty="0">
                <a:sym typeface="+mn-ea"/>
              </a:rPr>
              <a:t> de </a:t>
            </a:r>
            <a:r>
              <a:rPr lang="en-US" sz="1800" dirty="0" err="1">
                <a:sym typeface="+mn-ea"/>
              </a:rPr>
              <a:t>Servicios</a:t>
            </a:r>
            <a:r>
              <a:rPr lang="en-US" sz="1800" dirty="0">
                <a:sym typeface="+mn-ea"/>
              </a:rPr>
              <a:t> Humanos) para los </a:t>
            </a:r>
            <a:r>
              <a:rPr lang="en-US" sz="1800" dirty="0" err="1">
                <a:sym typeface="+mn-ea"/>
              </a:rPr>
              <a:t>miembros</a:t>
            </a:r>
            <a:r>
              <a:rPr lang="en-US" sz="1800" dirty="0">
                <a:sym typeface="+mn-ea"/>
              </a:rPr>
              <a:t> de Medicaid</a:t>
            </a:r>
          </a:p>
          <a:p>
            <a:pPr marL="342900" lvl="0" indent="-228600" algn="l" rtl="0">
              <a:lnSpc>
                <a:spcPct val="100000"/>
              </a:lnSpc>
              <a:spcBef>
                <a:spcPts val="0"/>
              </a:spcBef>
              <a:spcAft>
                <a:spcPts val="0"/>
              </a:spcAft>
              <a:buClr>
                <a:schemeClr val="dk1"/>
              </a:buClr>
              <a:buSzPts val="1800"/>
              <a:buFont typeface="Arial" panose="020B0604020202020204"/>
              <a:buChar char="•"/>
            </a:pPr>
            <a:endParaRPr sz="1800" dirty="0"/>
          </a:p>
          <a:p>
            <a:pPr marL="342900" lvl="0" indent="0" algn="l" rtl="0">
              <a:lnSpc>
                <a:spcPct val="100000"/>
              </a:lnSpc>
              <a:spcBef>
                <a:spcPts val="600"/>
              </a:spcBef>
              <a:spcAft>
                <a:spcPts val="600"/>
              </a:spcAft>
              <a:buNone/>
            </a:pPr>
            <a:endParaRPr sz="2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59"/>
          <p:cNvSpPr txBox="1">
            <a:spLocks noGrp="1"/>
          </p:cNvSpPr>
          <p:nvPr>
            <p:ph type="title"/>
          </p:nvPr>
        </p:nvSpPr>
        <p:spPr>
          <a:xfrm>
            <a:off x="838200" y="78925"/>
            <a:ext cx="5264700" cy="1062000"/>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Budget Amendment - Requirements</a:t>
            </a:r>
            <a:endParaRPr sz="3500"/>
          </a:p>
        </p:txBody>
      </p:sp>
      <p:sp>
        <p:nvSpPr>
          <p:cNvPr id="378" name="Google Shape;378;p59"/>
          <p:cNvSpPr txBox="1">
            <a:spLocks noGrp="1"/>
          </p:cNvSpPr>
          <p:nvPr>
            <p:ph type="body" idx="1"/>
          </p:nvPr>
        </p:nvSpPr>
        <p:spPr>
          <a:xfrm>
            <a:off x="534600" y="1218525"/>
            <a:ext cx="5568300" cy="5341800"/>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Clr>
                <a:schemeClr val="dk1"/>
              </a:buClr>
              <a:buSzPts val="1800"/>
              <a:buFont typeface="Arial" panose="020B0604020202020204"/>
              <a:buChar char="•"/>
            </a:pPr>
            <a:r>
              <a:rPr lang="en-US" sz="1800"/>
              <a:t>HCPF was authorized to seek the HRSN 1115 Waiver Amendment via House Bill 24-1322, which also stipulates that HCPF shall only apply for the HRSN waiver component if it is found to be </a:t>
            </a:r>
            <a:r>
              <a:rPr lang="en-US" sz="1800" u="sng"/>
              <a:t>General Fund neutral</a:t>
            </a:r>
            <a:r>
              <a:rPr lang="en-US" sz="1800"/>
              <a:t> in state fiscal year terms</a:t>
            </a:r>
            <a:endParaRPr sz="1800"/>
          </a:p>
          <a:p>
            <a:pPr marL="342900" lvl="0" indent="-228600" algn="l" rtl="0">
              <a:lnSpc>
                <a:spcPct val="100000"/>
              </a:lnSpc>
              <a:spcBef>
                <a:spcPts val="600"/>
              </a:spcBef>
              <a:spcAft>
                <a:spcPts val="0"/>
              </a:spcAft>
              <a:buSzPts val="1800"/>
              <a:buChar char="•"/>
            </a:pPr>
            <a:r>
              <a:rPr lang="en-US" sz="1800"/>
              <a:t>Demonstrates the implementation process by which this service expansion will be executed in a General Fund neutral way</a:t>
            </a:r>
            <a:endParaRPr sz="1800"/>
          </a:p>
          <a:p>
            <a:pPr marL="685800" lvl="1" indent="-196215" algn="l" rtl="0">
              <a:lnSpc>
                <a:spcPct val="100000"/>
              </a:lnSpc>
              <a:spcBef>
                <a:spcPts val="600"/>
              </a:spcBef>
              <a:spcAft>
                <a:spcPts val="0"/>
              </a:spcAft>
              <a:buSzPts val="1800"/>
              <a:buChar char="⮚"/>
            </a:pPr>
            <a:r>
              <a:rPr lang="en-US" sz="1800"/>
              <a:t>No new General Fund is requested</a:t>
            </a:r>
            <a:endParaRPr sz="1800"/>
          </a:p>
          <a:p>
            <a:pPr marL="685800" lvl="1" indent="-196215" algn="l" rtl="0">
              <a:lnSpc>
                <a:spcPct val="100000"/>
              </a:lnSpc>
              <a:spcBef>
                <a:spcPts val="600"/>
              </a:spcBef>
              <a:spcAft>
                <a:spcPts val="0"/>
              </a:spcAft>
              <a:buSzPts val="1800"/>
              <a:buChar char="⮚"/>
            </a:pPr>
            <a:r>
              <a:rPr lang="en-US" sz="1800"/>
              <a:t>Refinancing existing state programs that are General Fund only</a:t>
            </a:r>
            <a:endParaRPr sz="1800"/>
          </a:p>
          <a:p>
            <a:pPr marL="342900" lvl="0" indent="-228600" algn="l" rtl="0">
              <a:lnSpc>
                <a:spcPct val="100000"/>
              </a:lnSpc>
              <a:spcBef>
                <a:spcPts val="600"/>
              </a:spcBef>
              <a:spcAft>
                <a:spcPts val="0"/>
              </a:spcAft>
              <a:buSzPts val="1800"/>
              <a:buChar char="•"/>
            </a:pPr>
            <a:r>
              <a:rPr lang="en-US" sz="1800"/>
              <a:t>Ultimately this will expand services to historically underserved populations and maximize existing General Fund resources by leveraging Medicaid federal funds</a:t>
            </a:r>
            <a:endParaRPr sz="1800" b="1"/>
          </a:p>
          <a:p>
            <a:pPr marL="342900" lvl="0" indent="0" algn="l" rtl="0">
              <a:lnSpc>
                <a:spcPct val="100000"/>
              </a:lnSpc>
              <a:spcBef>
                <a:spcPts val="600"/>
              </a:spcBef>
              <a:spcAft>
                <a:spcPts val="600"/>
              </a:spcAft>
              <a:buNone/>
            </a:pPr>
            <a:r>
              <a:rPr lang="en-US" sz="2200"/>
              <a:t> </a:t>
            </a:r>
            <a:endParaRPr sz="2200"/>
          </a:p>
        </p:txBody>
      </p:sp>
      <p:sp>
        <p:nvSpPr>
          <p:cNvPr id="379" name="Google Shape;379;p5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lang="en-US"/>
          </a:p>
        </p:txBody>
      </p:sp>
      <p:sp>
        <p:nvSpPr>
          <p:cNvPr id="380" name="Google Shape;380;p59"/>
          <p:cNvSpPr txBox="1">
            <a:spLocks noGrp="1"/>
          </p:cNvSpPr>
          <p:nvPr>
            <p:ph type="body" idx="1"/>
          </p:nvPr>
        </p:nvSpPr>
        <p:spPr>
          <a:xfrm>
            <a:off x="6317525" y="1110635"/>
            <a:ext cx="5599800" cy="5449800"/>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Clr>
                <a:schemeClr val="dk1"/>
              </a:buClr>
              <a:buSzPts val="1800"/>
              <a:buFont typeface="Arial" panose="020B0604020202020204"/>
              <a:buChar char="•"/>
            </a:pPr>
            <a:r>
              <a:rPr lang="en-US" sz="1700">
                <a:sym typeface="+mn-ea"/>
              </a:rPr>
              <a:t>HCPF fue autorizada a solicitar </a:t>
            </a:r>
            <a:r>
              <a:rPr lang="en-US" altLang="en-US" sz="1700">
                <a:sym typeface="+mn-ea"/>
              </a:rPr>
              <a:t>la </a:t>
            </a:r>
            <a:r>
              <a:rPr lang="en-US" sz="1700">
                <a:sym typeface="+mn-ea"/>
              </a:rPr>
              <a:t>Enmienda de Exención</a:t>
            </a:r>
            <a:r>
              <a:rPr lang="en-US" altLang="en-US" sz="1700">
                <a:sym typeface="+mn-ea"/>
              </a:rPr>
              <a:t> d</a:t>
            </a:r>
            <a:r>
              <a:rPr lang="en-US" sz="1700">
                <a:sym typeface="+mn-ea"/>
              </a:rPr>
              <a:t>el HRSN 1115</a:t>
            </a:r>
            <a:r>
              <a:rPr lang="en-US" altLang="en-US" sz="1700">
                <a:sym typeface="+mn-ea"/>
              </a:rPr>
              <a:t> </a:t>
            </a:r>
            <a:r>
              <a:rPr lang="en-US" sz="1700">
                <a:sym typeface="+mn-ea"/>
              </a:rPr>
              <a:t>a través del Proyecto de Ley 24-1322 de la Cámara de Representantes, que también estipula que HCPF solo solicitará el componente de exención de HRSN si se determina que es neutral del Fondo General en los términos del año fiscal estatal</a:t>
            </a:r>
          </a:p>
          <a:p>
            <a:pPr marL="342900" lvl="0" indent="-228600" algn="l" rtl="0">
              <a:lnSpc>
                <a:spcPct val="100000"/>
              </a:lnSpc>
              <a:spcBef>
                <a:spcPts val="600"/>
              </a:spcBef>
              <a:spcAft>
                <a:spcPts val="0"/>
              </a:spcAft>
              <a:buSzPts val="1800"/>
              <a:buChar char="•"/>
            </a:pPr>
            <a:r>
              <a:rPr lang="en-US" sz="1700">
                <a:sym typeface="+mn-ea"/>
              </a:rPr>
              <a:t>Demuestra el proceso de implementación mediante el cual se ejecutará esta expansión del servicio de manera neutral con respecto al Fondo General</a:t>
            </a:r>
          </a:p>
          <a:p>
            <a:pPr marL="685800" lvl="1" indent="-196215" algn="l" rtl="0">
              <a:lnSpc>
                <a:spcPct val="100000"/>
              </a:lnSpc>
              <a:spcBef>
                <a:spcPts val="600"/>
              </a:spcBef>
              <a:spcAft>
                <a:spcPts val="0"/>
              </a:spcAft>
              <a:buSzPts val="1800"/>
              <a:buChar char="⮚"/>
            </a:pPr>
            <a:r>
              <a:rPr lang="en-US" sz="1700">
                <a:sym typeface="+mn-ea"/>
              </a:rPr>
              <a:t>No se solicita un nuevo Fondo Genera</a:t>
            </a:r>
            <a:r>
              <a:rPr lang="en-US" altLang="en-US" sz="1700">
                <a:sym typeface="+mn-ea"/>
              </a:rPr>
              <a:t>l</a:t>
            </a:r>
            <a:endParaRPr lang="en-US" sz="1700">
              <a:sym typeface="+mn-ea"/>
            </a:endParaRPr>
          </a:p>
          <a:p>
            <a:pPr marL="685800" lvl="1" indent="-196215" algn="l" rtl="0">
              <a:lnSpc>
                <a:spcPct val="100000"/>
              </a:lnSpc>
              <a:spcBef>
                <a:spcPts val="600"/>
              </a:spcBef>
              <a:spcAft>
                <a:spcPts val="0"/>
              </a:spcAft>
              <a:buSzPts val="1800"/>
              <a:buChar char="⮚"/>
            </a:pPr>
            <a:r>
              <a:rPr lang="en-US" sz="1700">
                <a:sym typeface="+mn-ea"/>
              </a:rPr>
              <a:t>Refinanciamiento de programas estatales existentes que son</a:t>
            </a:r>
            <a:r>
              <a:rPr lang="en-US" altLang="en-US" sz="1700">
                <a:sym typeface="+mn-ea"/>
              </a:rPr>
              <a:t> s</a:t>
            </a:r>
            <a:r>
              <a:rPr lang="en-US" sz="1700">
                <a:sym typeface="+mn-ea"/>
              </a:rPr>
              <a:t>olo para el Fondo Genera</a:t>
            </a:r>
            <a:r>
              <a:rPr lang="en-US" altLang="en-US" sz="1700">
                <a:sym typeface="+mn-ea"/>
              </a:rPr>
              <a:t>l</a:t>
            </a:r>
            <a:endParaRPr lang="en-US" sz="1700">
              <a:sym typeface="+mn-ea"/>
            </a:endParaRPr>
          </a:p>
          <a:p>
            <a:pPr marL="342900" lvl="0" indent="-228600" algn="l" rtl="0">
              <a:lnSpc>
                <a:spcPct val="100000"/>
              </a:lnSpc>
              <a:spcBef>
                <a:spcPts val="600"/>
              </a:spcBef>
              <a:spcAft>
                <a:spcPts val="0"/>
              </a:spcAft>
              <a:buSzPts val="1800"/>
              <a:buChar char="•"/>
            </a:pPr>
            <a:r>
              <a:rPr lang="en-US" sz="1700">
                <a:sym typeface="+mn-ea"/>
              </a:rPr>
              <a:t>En última instancia, esto ampliará los servicios a las poblaciones históricamente desatendidas y maximizará los recursos existentes del Fondo General al aprovechar los fondos federales de Medicaid</a:t>
            </a:r>
          </a:p>
          <a:p>
            <a:pPr marL="342900" lvl="0" indent="0" algn="l" rtl="0">
              <a:lnSpc>
                <a:spcPct val="100000"/>
              </a:lnSpc>
              <a:spcBef>
                <a:spcPts val="600"/>
              </a:spcBef>
              <a:spcAft>
                <a:spcPts val="600"/>
              </a:spcAft>
              <a:buNone/>
            </a:pPr>
            <a:endParaRPr sz="2200"/>
          </a:p>
        </p:txBody>
      </p:sp>
      <p:sp>
        <p:nvSpPr>
          <p:cNvPr id="381" name="Google Shape;381;p59"/>
          <p:cNvSpPr txBox="1">
            <a:spLocks noGrp="1"/>
          </p:cNvSpPr>
          <p:nvPr>
            <p:ph type="title"/>
          </p:nvPr>
        </p:nvSpPr>
        <p:spPr>
          <a:xfrm>
            <a:off x="5824220" y="44450"/>
            <a:ext cx="6143625" cy="975995"/>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200"/>
              <a:t>Enmienda presupuestaria - Requisitos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60"/>
          <p:cNvSpPr txBox="1">
            <a:spLocks noGrp="1"/>
          </p:cNvSpPr>
          <p:nvPr>
            <p:ph type="title"/>
          </p:nvPr>
        </p:nvSpPr>
        <p:spPr>
          <a:xfrm>
            <a:off x="-162175" y="245250"/>
            <a:ext cx="6794100" cy="577200"/>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Budget Amendment - Housing</a:t>
            </a:r>
            <a:endParaRPr sz="3500"/>
          </a:p>
        </p:txBody>
      </p:sp>
      <p:sp>
        <p:nvSpPr>
          <p:cNvPr id="387" name="Google Shape;387;p60"/>
          <p:cNvSpPr txBox="1">
            <a:spLocks noGrp="1"/>
          </p:cNvSpPr>
          <p:nvPr>
            <p:ph type="body" idx="1"/>
          </p:nvPr>
        </p:nvSpPr>
        <p:spPr>
          <a:xfrm>
            <a:off x="419225" y="1081375"/>
            <a:ext cx="5631300" cy="5657400"/>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Clr>
                <a:schemeClr val="dk1"/>
              </a:buClr>
              <a:buSzPts val="1800"/>
              <a:buFont typeface="Arial" panose="020B0604020202020204"/>
              <a:buChar char="•"/>
            </a:pPr>
            <a:r>
              <a:rPr lang="en-US" sz="1800"/>
              <a:t>Currently General Fund dollars fund three primary programs that can be refinanced using the health-related social needs (HRSN) Amendment </a:t>
            </a:r>
            <a:endParaRPr sz="1800"/>
          </a:p>
          <a:p>
            <a:pPr marL="685800" lvl="1" indent="-196215" algn="l" rtl="0">
              <a:lnSpc>
                <a:spcPct val="100000"/>
              </a:lnSpc>
              <a:spcBef>
                <a:spcPts val="600"/>
              </a:spcBef>
              <a:spcAft>
                <a:spcPts val="0"/>
              </a:spcAft>
              <a:buClr>
                <a:schemeClr val="dk1"/>
              </a:buClr>
              <a:buSzPts val="1800"/>
              <a:buFont typeface="Arial" panose="020B0604020202020204"/>
              <a:buChar char="⮚"/>
            </a:pPr>
            <a:r>
              <a:rPr lang="en-US" sz="1800"/>
              <a:t>Permanent Supportive Housing (PSH) administered by DOLA</a:t>
            </a:r>
            <a:endParaRPr sz="1800"/>
          </a:p>
          <a:p>
            <a:pPr marL="1200150" lvl="2" indent="-228600" algn="l" rtl="0">
              <a:lnSpc>
                <a:spcPct val="100000"/>
              </a:lnSpc>
              <a:spcBef>
                <a:spcPts val="600"/>
              </a:spcBef>
              <a:spcAft>
                <a:spcPts val="0"/>
              </a:spcAft>
              <a:buSzPts val="1800"/>
              <a:buChar char="▪"/>
            </a:pPr>
            <a:r>
              <a:rPr lang="en-US" sz="1800"/>
              <a:t>Individuals with a disabling condition who are experiencing or at risk of homelessness</a:t>
            </a:r>
            <a:endParaRPr sz="1800"/>
          </a:p>
          <a:p>
            <a:pPr marL="1200150" lvl="2" indent="-228600" algn="l" rtl="0">
              <a:lnSpc>
                <a:spcPct val="100000"/>
              </a:lnSpc>
              <a:spcBef>
                <a:spcPts val="600"/>
              </a:spcBef>
              <a:spcAft>
                <a:spcPts val="0"/>
              </a:spcAft>
              <a:buSzPts val="1800"/>
              <a:buChar char="▪"/>
            </a:pPr>
            <a:r>
              <a:rPr lang="en-US" sz="1800"/>
              <a:t>Assumes 1,000 Medicaid Members</a:t>
            </a:r>
            <a:endParaRPr sz="1800"/>
          </a:p>
          <a:p>
            <a:pPr marL="1200150" lvl="2" indent="-228600" algn="l" rtl="0">
              <a:lnSpc>
                <a:spcPct val="100000"/>
              </a:lnSpc>
              <a:spcBef>
                <a:spcPts val="600"/>
              </a:spcBef>
              <a:spcAft>
                <a:spcPts val="0"/>
              </a:spcAft>
              <a:buSzPts val="1800"/>
              <a:buChar char="▪"/>
            </a:pPr>
            <a:r>
              <a:rPr lang="en-US" sz="1800"/>
              <a:t>DOLA experiences a housing unit turnover rate of approximately 18%</a:t>
            </a:r>
            <a:endParaRPr sz="1800"/>
          </a:p>
          <a:p>
            <a:pPr marL="0" lvl="0" indent="0" algn="l" rtl="0">
              <a:lnSpc>
                <a:spcPct val="100000"/>
              </a:lnSpc>
              <a:spcBef>
                <a:spcPts val="600"/>
              </a:spcBef>
              <a:spcAft>
                <a:spcPts val="600"/>
              </a:spcAft>
              <a:buNone/>
            </a:pPr>
            <a:endParaRPr sz="2200"/>
          </a:p>
        </p:txBody>
      </p:sp>
      <p:sp>
        <p:nvSpPr>
          <p:cNvPr id="388" name="Google Shape;388;p6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lang="en-US"/>
          </a:p>
        </p:txBody>
      </p:sp>
      <p:sp>
        <p:nvSpPr>
          <p:cNvPr id="389" name="Google Shape;389;p60"/>
          <p:cNvSpPr txBox="1">
            <a:spLocks noGrp="1"/>
          </p:cNvSpPr>
          <p:nvPr>
            <p:ph type="title"/>
          </p:nvPr>
        </p:nvSpPr>
        <p:spPr>
          <a:xfrm>
            <a:off x="4079180" y="548625"/>
            <a:ext cx="10515600" cy="637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200"/>
              <a:t>Enmienda presupuestaria - </a:t>
            </a:r>
            <a:br>
              <a:rPr lang="en-US" sz="3200"/>
            </a:br>
            <a:r>
              <a:rPr lang="en-US" sz="3200"/>
              <a:t>Vivienda</a:t>
            </a:r>
          </a:p>
        </p:txBody>
      </p:sp>
      <p:sp>
        <p:nvSpPr>
          <p:cNvPr id="390" name="Google Shape;390;p60"/>
          <p:cNvSpPr txBox="1">
            <a:spLocks noGrp="1"/>
          </p:cNvSpPr>
          <p:nvPr>
            <p:ph type="body" idx="1"/>
          </p:nvPr>
        </p:nvSpPr>
        <p:spPr>
          <a:xfrm>
            <a:off x="6528315" y="1124865"/>
            <a:ext cx="5631300" cy="5657400"/>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Clr>
                <a:schemeClr val="dk1"/>
              </a:buClr>
              <a:buSzPts val="1800"/>
              <a:buFont typeface="Arial" panose="020B0604020202020204"/>
              <a:buChar char="•"/>
            </a:pPr>
            <a:r>
              <a:rPr lang="en-US" sz="1800">
                <a:sym typeface="+mn-ea"/>
              </a:rPr>
              <a:t>Actualmente, los dólares del Fondo General financian tres</a:t>
            </a:r>
            <a:r>
              <a:rPr lang="en-US" altLang="en-US" sz="1800">
                <a:sym typeface="+mn-ea"/>
              </a:rPr>
              <a:t> </a:t>
            </a:r>
            <a:r>
              <a:rPr lang="en-US" sz="1800">
                <a:sym typeface="+mn-ea"/>
              </a:rPr>
              <a:t>programas primarios que pueden ser refinanciados utilizando la </a:t>
            </a:r>
            <a:r>
              <a:rPr lang="en-US" altLang="en-US" sz="1800">
                <a:sym typeface="+mn-ea"/>
              </a:rPr>
              <a:t>e</a:t>
            </a:r>
            <a:r>
              <a:rPr lang="en-US" sz="1800">
                <a:sym typeface="+mn-ea"/>
              </a:rPr>
              <a:t>nmienda de Necesidades Sociales Relacionadas con la Salud (HRSN) </a:t>
            </a:r>
            <a:endParaRPr sz="1800"/>
          </a:p>
          <a:p>
            <a:pPr marL="685800" lvl="1" indent="-196215" algn="l" rtl="0">
              <a:lnSpc>
                <a:spcPct val="100000"/>
              </a:lnSpc>
              <a:spcBef>
                <a:spcPts val="600"/>
              </a:spcBef>
              <a:spcAft>
                <a:spcPts val="0"/>
              </a:spcAft>
              <a:buClr>
                <a:schemeClr val="dk1"/>
              </a:buClr>
              <a:buSzPts val="1800"/>
              <a:buFont typeface="Arial" panose="020B0604020202020204"/>
              <a:buChar char="⮚"/>
            </a:pPr>
            <a:r>
              <a:rPr lang="en-US" sz="1800">
                <a:sym typeface="+mn-ea"/>
              </a:rPr>
              <a:t>Vivienda de Apoyo Permanente (PSH, por sus siglas en inglés) administrada por DOLA</a:t>
            </a:r>
            <a:endParaRPr sz="1800"/>
          </a:p>
          <a:p>
            <a:pPr marL="1200150" lvl="2" indent="-228600" algn="l" rtl="0">
              <a:lnSpc>
                <a:spcPct val="100000"/>
              </a:lnSpc>
              <a:spcBef>
                <a:spcPts val="600"/>
              </a:spcBef>
              <a:spcAft>
                <a:spcPts val="0"/>
              </a:spcAft>
              <a:buSzPts val="1800"/>
              <a:buChar char="▪"/>
            </a:pPr>
            <a:r>
              <a:rPr lang="en-US" sz="1800">
                <a:sym typeface="+mn-ea"/>
              </a:rPr>
              <a:t>Personas con una condición incapacitante que están experimentando o en riesgo de quedarse sin hogar</a:t>
            </a:r>
          </a:p>
          <a:p>
            <a:pPr marL="1200150" lvl="2" indent="-228600" algn="l" rtl="0">
              <a:lnSpc>
                <a:spcPct val="100000"/>
              </a:lnSpc>
              <a:spcBef>
                <a:spcPts val="600"/>
              </a:spcBef>
              <a:spcAft>
                <a:spcPts val="0"/>
              </a:spcAft>
              <a:buSzPts val="1800"/>
              <a:buChar char="▪"/>
            </a:pPr>
            <a:r>
              <a:rPr lang="en-US" sz="1800">
                <a:sym typeface="+mn-ea"/>
              </a:rPr>
              <a:t>Supone 1,000 miembros de Medicaid</a:t>
            </a:r>
          </a:p>
          <a:p>
            <a:pPr marL="1200150" lvl="2" indent="-228600" algn="l" rtl="0">
              <a:lnSpc>
                <a:spcPct val="100000"/>
              </a:lnSpc>
              <a:spcBef>
                <a:spcPts val="600"/>
              </a:spcBef>
              <a:spcAft>
                <a:spcPts val="0"/>
              </a:spcAft>
              <a:buSzPts val="1800"/>
              <a:buChar char="▪"/>
            </a:pPr>
            <a:r>
              <a:rPr lang="en-US" sz="1800">
                <a:sym typeface="+mn-ea"/>
              </a:rPr>
              <a:t>DOLA experimenta una </a:t>
            </a:r>
            <a:r>
              <a:rPr lang="en-US" altLang="en-US" sz="1800">
                <a:sym typeface="+mn-ea"/>
              </a:rPr>
              <a:t>t</a:t>
            </a:r>
            <a:r>
              <a:rPr lang="en-US" sz="1800">
                <a:sym typeface="+mn-ea"/>
              </a:rPr>
              <a:t>asa de rotación</a:t>
            </a:r>
            <a:r>
              <a:rPr lang="en-US" altLang="en-US" sz="1800">
                <a:sym typeface="+mn-ea"/>
              </a:rPr>
              <a:t> de </a:t>
            </a:r>
            <a:r>
              <a:rPr lang="en-US" sz="1800">
                <a:sym typeface="+mn-ea"/>
              </a:rPr>
              <a:t>unidad de vivienda</a:t>
            </a:r>
            <a:r>
              <a:rPr lang="en-US" altLang="en-US" sz="1800">
                <a:sym typeface="+mn-ea"/>
              </a:rPr>
              <a:t> </a:t>
            </a:r>
            <a:r>
              <a:rPr lang="en-US" sz="1800">
                <a:sym typeface="+mn-ea"/>
              </a:rPr>
              <a:t>de aproximadamente el 18%</a:t>
            </a:r>
            <a:endParaRPr sz="1800"/>
          </a:p>
          <a:p>
            <a:pPr marL="0" lvl="0" indent="0" algn="l" rtl="0">
              <a:lnSpc>
                <a:spcPct val="100000"/>
              </a:lnSpc>
              <a:spcBef>
                <a:spcPts val="600"/>
              </a:spcBef>
              <a:spcAft>
                <a:spcPts val="600"/>
              </a:spcAft>
              <a:buNone/>
            </a:pPr>
            <a:endParaRPr sz="2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61"/>
          <p:cNvSpPr txBox="1">
            <a:spLocks noGrp="1"/>
          </p:cNvSpPr>
          <p:nvPr>
            <p:ph type="title"/>
          </p:nvPr>
        </p:nvSpPr>
        <p:spPr>
          <a:xfrm>
            <a:off x="-311400" y="278175"/>
            <a:ext cx="6117600" cy="1062000"/>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Budget Amendment - Housing</a:t>
            </a:r>
            <a:endParaRPr sz="3500"/>
          </a:p>
        </p:txBody>
      </p:sp>
      <p:sp>
        <p:nvSpPr>
          <p:cNvPr id="396" name="Google Shape;396;p6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lang="en-US"/>
          </a:p>
        </p:txBody>
      </p:sp>
      <p:sp>
        <p:nvSpPr>
          <p:cNvPr id="397" name="Google Shape;397;p61"/>
          <p:cNvSpPr txBox="1"/>
          <p:nvPr/>
        </p:nvSpPr>
        <p:spPr>
          <a:xfrm>
            <a:off x="0" y="1751175"/>
            <a:ext cx="5494800" cy="4032900"/>
          </a:xfrm>
          <a:prstGeom prst="rect">
            <a:avLst/>
          </a:prstGeom>
          <a:noFill/>
          <a:ln>
            <a:noFill/>
          </a:ln>
        </p:spPr>
        <p:txBody>
          <a:bodyPr spcFirstLastPara="1" wrap="square" lIns="91425" tIns="91425" rIns="91425" bIns="91425" anchor="t" anchorCtr="0">
            <a:spAutoFit/>
          </a:bodyPr>
          <a:lstStyle/>
          <a:p>
            <a:pPr marL="685800" lvl="1" indent="-196215" algn="l" rtl="0">
              <a:spcBef>
                <a:spcPts val="0"/>
              </a:spcBef>
              <a:spcAft>
                <a:spcPts val="0"/>
              </a:spcAft>
              <a:buClr>
                <a:schemeClr val="dk1"/>
              </a:buClr>
              <a:buSzPts val="1800"/>
              <a:buFont typeface="Arial" panose="020B0604020202020204"/>
              <a:buChar char="⮚"/>
            </a:pPr>
            <a:r>
              <a:rPr lang="en-US" sz="1800">
                <a:solidFill>
                  <a:schemeClr val="dk1"/>
                </a:solidFill>
                <a:latin typeface="Trebuchet MS" panose="020B0603020202020204"/>
                <a:ea typeface="Trebuchet MS" panose="020B0603020202020204"/>
                <a:cs typeface="Trebuchet MS" panose="020B0603020202020204"/>
                <a:sym typeface="Trebuchet MS" panose="020B0603020202020204"/>
              </a:rPr>
              <a:t>Community Access Team (CAT) rental assistance administered by DOLA</a:t>
            </a:r>
            <a:endParaRPr sz="18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200150" lvl="2" indent="-228600" algn="l" rtl="0">
              <a:spcBef>
                <a:spcPts val="600"/>
              </a:spcBef>
              <a:spcAft>
                <a:spcPts val="0"/>
              </a:spcAft>
              <a:buClr>
                <a:schemeClr val="dk1"/>
              </a:buClr>
              <a:buSzPts val="1800"/>
              <a:buFont typeface="Noto Sans Symbols"/>
              <a:buChar char="▪"/>
            </a:pPr>
            <a:r>
              <a:rPr lang="en-US" sz="1800">
                <a:solidFill>
                  <a:schemeClr val="dk1"/>
                </a:solidFill>
                <a:latin typeface="Trebuchet MS" panose="020B0603020202020204"/>
                <a:ea typeface="Trebuchet MS" panose="020B0603020202020204"/>
                <a:cs typeface="Trebuchet MS" panose="020B0603020202020204"/>
                <a:sym typeface="Trebuchet MS" panose="020B0603020202020204"/>
              </a:rPr>
              <a:t>Individuals who are at risk of requiring a nursing facility level of care</a:t>
            </a:r>
            <a:endParaRPr sz="18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200150" lvl="2" indent="-228600" algn="l" rtl="0">
              <a:spcBef>
                <a:spcPts val="600"/>
              </a:spcBef>
              <a:spcAft>
                <a:spcPts val="0"/>
              </a:spcAft>
              <a:buClr>
                <a:schemeClr val="dk1"/>
              </a:buClr>
              <a:buSzPts val="1800"/>
              <a:buFont typeface="Noto Sans Symbols"/>
              <a:buChar char="▪"/>
            </a:pPr>
            <a:r>
              <a:rPr lang="en-US" sz="1800">
                <a:solidFill>
                  <a:schemeClr val="dk1"/>
                </a:solidFill>
                <a:latin typeface="Trebuchet MS" panose="020B0603020202020204"/>
                <a:ea typeface="Trebuchet MS" panose="020B0603020202020204"/>
                <a:cs typeface="Trebuchet MS" panose="020B0603020202020204"/>
                <a:sym typeface="Trebuchet MS" panose="020B0603020202020204"/>
              </a:rPr>
              <a:t>Assumes 325 Medicaid Members</a:t>
            </a:r>
            <a:endParaRPr sz="18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685800" lvl="1" indent="-196215" algn="l" rtl="0">
              <a:spcBef>
                <a:spcPts val="600"/>
              </a:spcBef>
              <a:spcAft>
                <a:spcPts val="0"/>
              </a:spcAft>
              <a:buClr>
                <a:schemeClr val="dk1"/>
              </a:buClr>
              <a:buSzPts val="1800"/>
              <a:buFont typeface="Arial" panose="020B0604020202020204"/>
              <a:buChar char="⮚"/>
            </a:pPr>
            <a:r>
              <a:rPr lang="en-US" sz="1800">
                <a:solidFill>
                  <a:schemeClr val="dk1"/>
                </a:solidFill>
                <a:latin typeface="Trebuchet MS" panose="020B0603020202020204"/>
                <a:ea typeface="Trebuchet MS" panose="020B0603020202020204"/>
                <a:cs typeface="Trebuchet MS" panose="020B0603020202020204"/>
                <a:sym typeface="Trebuchet MS" panose="020B0603020202020204"/>
              </a:rPr>
              <a:t>Colorado Fostering Success (CFS) which is jointly administered by DOLA and CDHS</a:t>
            </a:r>
            <a:endParaRPr sz="18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200150" lvl="2" indent="-228600" algn="l" rtl="0">
              <a:spcBef>
                <a:spcPts val="600"/>
              </a:spcBef>
              <a:spcAft>
                <a:spcPts val="0"/>
              </a:spcAft>
              <a:buClr>
                <a:schemeClr val="dk1"/>
              </a:buClr>
              <a:buSzPts val="1800"/>
              <a:buFont typeface="Noto Sans Symbols"/>
              <a:buChar char="▪"/>
            </a:pPr>
            <a:r>
              <a:rPr lang="en-US" sz="1800">
                <a:solidFill>
                  <a:schemeClr val="dk1"/>
                </a:solidFill>
                <a:latin typeface="Trebuchet MS" panose="020B0603020202020204"/>
                <a:ea typeface="Trebuchet MS" panose="020B0603020202020204"/>
                <a:cs typeface="Trebuchet MS" panose="020B0603020202020204"/>
                <a:sym typeface="Trebuchet MS" panose="020B0603020202020204"/>
              </a:rPr>
              <a:t>Young adults ages 18 through 26 who left foster care on or after their 18th birthday</a:t>
            </a:r>
            <a:endParaRPr sz="18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200150" lvl="2" indent="-228600" algn="l" rtl="0">
              <a:spcBef>
                <a:spcPts val="600"/>
              </a:spcBef>
              <a:spcAft>
                <a:spcPts val="0"/>
              </a:spcAft>
              <a:buClr>
                <a:schemeClr val="dk1"/>
              </a:buClr>
              <a:buSzPts val="1800"/>
              <a:buFont typeface="Noto Sans Symbols"/>
              <a:buChar char="▪"/>
            </a:pPr>
            <a:r>
              <a:rPr lang="en-US" sz="1800">
                <a:solidFill>
                  <a:schemeClr val="dk1"/>
                </a:solidFill>
                <a:latin typeface="Trebuchet MS" panose="020B0603020202020204"/>
                <a:ea typeface="Trebuchet MS" panose="020B0603020202020204"/>
                <a:cs typeface="Trebuchet MS" panose="020B0603020202020204"/>
                <a:sym typeface="Trebuchet MS" panose="020B0603020202020204"/>
              </a:rPr>
              <a:t>Assumes 100 Medicaid Members</a:t>
            </a:r>
            <a:endParaRPr sz="18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600"/>
              </a:spcBef>
              <a:spcAft>
                <a:spcPts val="600"/>
              </a:spcAft>
              <a:buNone/>
            </a:pPr>
            <a:endParaRPr sz="22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398" name="Google Shape;398;p61"/>
          <p:cNvSpPr txBox="1">
            <a:spLocks noGrp="1"/>
          </p:cNvSpPr>
          <p:nvPr>
            <p:ph type="title"/>
          </p:nvPr>
        </p:nvSpPr>
        <p:spPr>
          <a:xfrm>
            <a:off x="5952570" y="281275"/>
            <a:ext cx="6117600" cy="1059180"/>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Enmienda presupuestaria -	Vivienda</a:t>
            </a:r>
          </a:p>
        </p:txBody>
      </p:sp>
      <p:sp>
        <p:nvSpPr>
          <p:cNvPr id="399" name="Google Shape;399;p61"/>
          <p:cNvSpPr txBox="1"/>
          <p:nvPr/>
        </p:nvSpPr>
        <p:spPr>
          <a:xfrm>
            <a:off x="6095695" y="1340270"/>
            <a:ext cx="5494800" cy="5493781"/>
          </a:xfrm>
          <a:prstGeom prst="rect">
            <a:avLst/>
          </a:prstGeom>
          <a:noFill/>
          <a:ln>
            <a:noFill/>
          </a:ln>
        </p:spPr>
        <p:txBody>
          <a:bodyPr spcFirstLastPara="1" wrap="square" lIns="91425" tIns="91425" rIns="91425" bIns="91425" anchor="t" anchorCtr="0">
            <a:spAutoFit/>
          </a:bodyPr>
          <a:lstStyle/>
          <a:p>
            <a:pPr marL="685800" lvl="1" indent="-196215" algn="l" rtl="0">
              <a:spcBef>
                <a:spcPts val="0"/>
              </a:spcBef>
              <a:spcAft>
                <a:spcPts val="0"/>
              </a:spcAft>
              <a:buClr>
                <a:schemeClr val="dk1"/>
              </a:buClr>
              <a:buSzPts val="1800"/>
              <a:buFont typeface="Arial" panose="020B0604020202020204"/>
              <a:buChar char="⮚"/>
            </a:pPr>
            <a:r>
              <a:rPr lang="en-US" alt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Equipo</a:t>
            </a:r>
            <a:r>
              <a:rPr lang="en-US" alt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 alt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A</a:t>
            </a:r>
            <a:r>
              <a:rPr lang="en-US" alt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cceso</a:t>
            </a:r>
            <a:r>
              <a:rPr lang="en-US" alt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 la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Comunidad</a:t>
            </a:r>
            <a:r>
              <a:rPr lang="en-US" alt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(CAT)</a:t>
            </a:r>
            <a:r>
              <a:rPr lang="en-US" alt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 alt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Administración de A</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sistencia</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 alt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A</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lquiler</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administrada</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por DOLA</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200150" lvl="2" indent="-228600" algn="l" rtl="0">
              <a:spcBef>
                <a:spcPts val="600"/>
              </a:spcBef>
              <a:spcAft>
                <a:spcPts val="0"/>
              </a:spcAft>
              <a:buClr>
                <a:schemeClr val="dk1"/>
              </a:buClr>
              <a:buSzPts val="1800"/>
              <a:buFont typeface="Noto Sans Symbols"/>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Personas que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corren</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riesgo</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requerir</a:t>
            </a:r>
            <a:r>
              <a:rPr lang="en-US" alt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un </a:t>
            </a:r>
            <a:r>
              <a:rPr lang="en-US" alt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ivel</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atención</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de un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centro</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enfermerí</a:t>
            </a:r>
            <a:r>
              <a:rPr lang="en-US" alt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a</a:t>
            </a:r>
            <a:endPar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200150" lvl="2" indent="-228600" algn="l" rtl="0">
              <a:spcBef>
                <a:spcPts val="600"/>
              </a:spcBef>
              <a:spcAft>
                <a:spcPts val="0"/>
              </a:spcAft>
              <a:buClr>
                <a:schemeClr val="dk1"/>
              </a:buClr>
              <a:buSzPts val="1800"/>
              <a:buFont typeface="Noto Sans Symbols"/>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Se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supone</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que hay 325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miembros</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de Medicaid</a:t>
            </a:r>
          </a:p>
          <a:p>
            <a:pPr marL="685800" lvl="1" indent="-196215" algn="l" rtl="0">
              <a:spcBef>
                <a:spcPts val="600"/>
              </a:spcBef>
              <a:spcAft>
                <a:spcPts val="0"/>
              </a:spcAft>
              <a:buClr>
                <a:schemeClr val="dk1"/>
              </a:buClr>
              <a:buSzPts val="1800"/>
              <a:buFont typeface="Arial" panose="020B0604020202020204"/>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Colorado </a:t>
            </a:r>
            <a:r>
              <a:rPr lang="" alt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Fomentan</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do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Éxito</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(CFS), que es</a:t>
            </a:r>
            <a:r>
              <a:rPr lang="en-US" alt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administrado</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conjuntamente</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por DOLA y CDHS</a:t>
            </a:r>
            <a:endParaRPr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200150" lvl="2" indent="-228600" algn="l" rtl="0">
              <a:spcBef>
                <a:spcPts val="600"/>
              </a:spcBef>
              <a:spcAft>
                <a:spcPts val="0"/>
              </a:spcAft>
              <a:buClr>
                <a:schemeClr val="dk1"/>
              </a:buClr>
              <a:buSzPts val="1800"/>
              <a:buFont typeface="Noto Sans Symbols"/>
              <a:buChar char="▪"/>
            </a:pP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Adultos</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jóvenes</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de 18 a 26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años</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que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abandonaron</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hogar</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acogida</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al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cumplir</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18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años</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o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después</a:t>
            </a:r>
            <a:endPar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200150" lvl="2" indent="-228600" algn="l" rtl="0">
              <a:spcBef>
                <a:spcPts val="600"/>
              </a:spcBef>
              <a:spcAft>
                <a:spcPts val="0"/>
              </a:spcAft>
              <a:buClr>
                <a:schemeClr val="dk1"/>
              </a:buClr>
              <a:buSzPts val="1800"/>
              <a:buFont typeface="Noto Sans Symbols"/>
              <a:buChar char="▪"/>
            </a:pP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Se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supone</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que hay 100 </a:t>
            </a:r>
            <a:r>
              <a:rPr lang="en-US" sz="18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miembros</a:t>
            </a:r>
            <a:r>
              <a:rPr lang="en-US" sz="1800" dirty="0">
                <a:solidFill>
                  <a:schemeClr val="dk1"/>
                </a:solidFill>
                <a:latin typeface="Trebuchet MS" panose="020B0603020202020204"/>
                <a:ea typeface="Trebuchet MS" panose="020B0603020202020204"/>
                <a:cs typeface="Trebuchet MS" panose="020B0603020202020204"/>
                <a:sym typeface="Trebuchet MS" panose="020B0603020202020204"/>
              </a:rPr>
              <a:t> de Medicaid</a:t>
            </a:r>
          </a:p>
          <a:p>
            <a:pPr marL="0" lvl="0" indent="0" algn="l" rtl="0">
              <a:spcBef>
                <a:spcPts val="600"/>
              </a:spcBef>
              <a:spcAft>
                <a:spcPts val="600"/>
              </a:spcAft>
              <a:buNone/>
            </a:pPr>
            <a:endParaRPr sz="22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2"/>
          <p:cNvSpPr txBox="1">
            <a:spLocks noGrp="1"/>
          </p:cNvSpPr>
          <p:nvPr>
            <p:ph type="title"/>
          </p:nvPr>
        </p:nvSpPr>
        <p:spPr>
          <a:xfrm>
            <a:off x="-1923325" y="294225"/>
            <a:ext cx="10515600" cy="637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Budget Amendment - Housing</a:t>
            </a:r>
            <a:endParaRPr sz="3500"/>
          </a:p>
        </p:txBody>
      </p:sp>
      <p:sp>
        <p:nvSpPr>
          <p:cNvPr id="405" name="Google Shape;405;p62"/>
          <p:cNvSpPr txBox="1">
            <a:spLocks noGrp="1"/>
          </p:cNvSpPr>
          <p:nvPr>
            <p:ph type="body" idx="1"/>
          </p:nvPr>
        </p:nvSpPr>
        <p:spPr>
          <a:xfrm>
            <a:off x="534575" y="1219450"/>
            <a:ext cx="5599800" cy="5341800"/>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SzPts val="1800"/>
              <a:buChar char="•"/>
            </a:pPr>
            <a:r>
              <a:rPr lang="en-US" sz="1800"/>
              <a:t>Rental Assistance Payments to DOLA include their costs for:</a:t>
            </a:r>
            <a:endParaRPr sz="1800"/>
          </a:p>
          <a:p>
            <a:pPr marL="685800" lvl="1" indent="-196215" algn="l" rtl="0">
              <a:lnSpc>
                <a:spcPct val="100000"/>
              </a:lnSpc>
              <a:spcBef>
                <a:spcPts val="600"/>
              </a:spcBef>
              <a:spcAft>
                <a:spcPts val="0"/>
              </a:spcAft>
              <a:buSzPts val="1800"/>
              <a:buChar char="⮚"/>
            </a:pPr>
            <a:r>
              <a:rPr lang="en-US" sz="1800"/>
              <a:t>Housing Assistance </a:t>
            </a:r>
            <a:endParaRPr sz="1800"/>
          </a:p>
          <a:p>
            <a:pPr marL="685800" lvl="1" indent="-196215" algn="l" rtl="0">
              <a:lnSpc>
                <a:spcPct val="100000"/>
              </a:lnSpc>
              <a:spcBef>
                <a:spcPts val="600"/>
              </a:spcBef>
              <a:spcAft>
                <a:spcPts val="0"/>
              </a:spcAft>
              <a:buSzPts val="1800"/>
              <a:buChar char="⮚"/>
            </a:pPr>
            <a:r>
              <a:rPr lang="en-US" sz="1800"/>
              <a:t>Utility Assistance</a:t>
            </a:r>
            <a:endParaRPr sz="1800"/>
          </a:p>
          <a:p>
            <a:pPr marL="685800" lvl="1" indent="-196215" algn="l" rtl="0">
              <a:lnSpc>
                <a:spcPct val="100000"/>
              </a:lnSpc>
              <a:spcBef>
                <a:spcPts val="600"/>
              </a:spcBef>
              <a:spcAft>
                <a:spcPts val="0"/>
              </a:spcAft>
              <a:buSzPts val="1800"/>
              <a:buChar char="⮚"/>
            </a:pPr>
            <a:r>
              <a:rPr lang="en-US" sz="1800"/>
              <a:t>Voucher Administration Fee</a:t>
            </a:r>
            <a:endParaRPr sz="1800"/>
          </a:p>
          <a:p>
            <a:pPr marL="685800" lvl="0" indent="0" algn="l" rtl="0">
              <a:lnSpc>
                <a:spcPct val="100000"/>
              </a:lnSpc>
              <a:spcBef>
                <a:spcPts val="600"/>
              </a:spcBef>
              <a:spcAft>
                <a:spcPts val="0"/>
              </a:spcAft>
              <a:buNone/>
            </a:pPr>
            <a:endParaRPr sz="1800"/>
          </a:p>
          <a:p>
            <a:pPr marL="342900" lvl="0" indent="-228600" algn="l" rtl="0">
              <a:lnSpc>
                <a:spcPct val="100000"/>
              </a:lnSpc>
              <a:spcBef>
                <a:spcPts val="600"/>
              </a:spcBef>
              <a:spcAft>
                <a:spcPts val="600"/>
              </a:spcAft>
              <a:buSzPts val="1800"/>
              <a:buChar char="•"/>
            </a:pPr>
            <a:r>
              <a:rPr lang="en-US" sz="1800"/>
              <a:t>Tenancy Support Services (TSS) cover services to help individuals maintain stable housing through supportive services like case management, financial literacy, and other assistance mechanisms</a:t>
            </a:r>
            <a:endParaRPr sz="1800"/>
          </a:p>
        </p:txBody>
      </p:sp>
      <p:sp>
        <p:nvSpPr>
          <p:cNvPr id="406" name="Google Shape;406;p6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lang="en-US"/>
          </a:p>
        </p:txBody>
      </p:sp>
      <p:sp>
        <p:nvSpPr>
          <p:cNvPr id="407" name="Google Shape;407;p62"/>
          <p:cNvSpPr txBox="1">
            <a:spLocks noGrp="1"/>
          </p:cNvSpPr>
          <p:nvPr>
            <p:ph type="title"/>
          </p:nvPr>
        </p:nvSpPr>
        <p:spPr>
          <a:xfrm>
            <a:off x="4101465" y="294005"/>
            <a:ext cx="10515600" cy="925195"/>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200"/>
              <a:t>Enmienda presupuestaria - </a:t>
            </a:r>
            <a:br>
              <a:rPr lang="en-US" sz="3200"/>
            </a:br>
            <a:r>
              <a:rPr lang="en-US" sz="3200"/>
              <a:t>Vivienda</a:t>
            </a:r>
          </a:p>
        </p:txBody>
      </p:sp>
      <p:sp>
        <p:nvSpPr>
          <p:cNvPr id="408" name="Google Shape;408;p62"/>
          <p:cNvSpPr txBox="1">
            <a:spLocks noGrp="1"/>
          </p:cNvSpPr>
          <p:nvPr>
            <p:ph type="body" idx="1"/>
          </p:nvPr>
        </p:nvSpPr>
        <p:spPr>
          <a:xfrm>
            <a:off x="6455770" y="1219715"/>
            <a:ext cx="5599800" cy="5341800"/>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SzPts val="1800"/>
              <a:buChar char="•"/>
            </a:pPr>
            <a:r>
              <a:rPr lang="en-US" sz="1800">
                <a:sym typeface="+mn-ea"/>
              </a:rPr>
              <a:t>Los pagos de asistencia para el alquiler a DOLA incluyen</a:t>
            </a:r>
            <a:r>
              <a:rPr lang="en-US" altLang="en-US" sz="1800">
                <a:sym typeface="+mn-ea"/>
              </a:rPr>
              <a:t> s</a:t>
            </a:r>
            <a:r>
              <a:rPr lang="en-US" sz="1800">
                <a:sym typeface="+mn-ea"/>
              </a:rPr>
              <a:t>us costos para:</a:t>
            </a:r>
            <a:endParaRPr sz="1800"/>
          </a:p>
          <a:p>
            <a:pPr marL="685800" lvl="1" indent="-196215" algn="l" rtl="0">
              <a:lnSpc>
                <a:spcPct val="100000"/>
              </a:lnSpc>
              <a:spcBef>
                <a:spcPts val="600"/>
              </a:spcBef>
              <a:spcAft>
                <a:spcPts val="0"/>
              </a:spcAft>
              <a:buSzPts val="1800"/>
              <a:buChar char="⮚"/>
            </a:pPr>
            <a:r>
              <a:rPr lang="en-US" sz="1800">
                <a:sym typeface="+mn-ea"/>
              </a:rPr>
              <a:t>Asistencia para la vivienda </a:t>
            </a:r>
            <a:endParaRPr sz="1800"/>
          </a:p>
          <a:p>
            <a:pPr marL="685800" lvl="1" indent="-196215" algn="l" rtl="0">
              <a:lnSpc>
                <a:spcPct val="100000"/>
              </a:lnSpc>
              <a:spcBef>
                <a:spcPts val="600"/>
              </a:spcBef>
              <a:spcAft>
                <a:spcPts val="0"/>
              </a:spcAft>
              <a:buSzPts val="1800"/>
              <a:buChar char="⮚"/>
            </a:pPr>
            <a:r>
              <a:rPr lang="en-US" sz="1800">
                <a:sym typeface="+mn-ea"/>
              </a:rPr>
              <a:t>Asistencia de servicios público</a:t>
            </a:r>
            <a:r>
              <a:rPr lang="en-US" altLang="en-US" sz="1800">
                <a:sym typeface="+mn-ea"/>
              </a:rPr>
              <a:t>s</a:t>
            </a:r>
            <a:endParaRPr lang="en-US" sz="1800">
              <a:sym typeface="+mn-ea"/>
            </a:endParaRPr>
          </a:p>
          <a:p>
            <a:pPr marL="685800" lvl="1" indent="-196215" algn="l" rtl="0">
              <a:lnSpc>
                <a:spcPct val="100000"/>
              </a:lnSpc>
              <a:spcBef>
                <a:spcPts val="600"/>
              </a:spcBef>
              <a:spcAft>
                <a:spcPts val="0"/>
              </a:spcAft>
              <a:buSzPts val="1800"/>
              <a:buChar char="⮚"/>
            </a:pPr>
            <a:r>
              <a:rPr lang="en-US" sz="1800">
                <a:sym typeface="+mn-ea"/>
              </a:rPr>
              <a:t>Tarifa de administración de cupones</a:t>
            </a:r>
          </a:p>
          <a:p>
            <a:pPr marL="685800" lvl="0" indent="0" algn="l" rtl="0">
              <a:lnSpc>
                <a:spcPct val="100000"/>
              </a:lnSpc>
              <a:spcBef>
                <a:spcPts val="600"/>
              </a:spcBef>
              <a:spcAft>
                <a:spcPts val="0"/>
              </a:spcAft>
              <a:buNone/>
            </a:pPr>
            <a:endParaRPr sz="1800"/>
          </a:p>
          <a:p>
            <a:pPr marL="342900" lvl="0" indent="-228600" algn="l" rtl="0">
              <a:lnSpc>
                <a:spcPct val="100000"/>
              </a:lnSpc>
              <a:spcBef>
                <a:spcPts val="600"/>
              </a:spcBef>
              <a:spcAft>
                <a:spcPts val="600"/>
              </a:spcAft>
              <a:buSzPts val="1800"/>
              <a:buChar char="•"/>
            </a:pPr>
            <a:r>
              <a:rPr lang="en-US" sz="1800">
                <a:sym typeface="+mn-ea"/>
              </a:rPr>
              <a:t>Los Servicios de Apoyo al Arrendamiento (TSS, por sus siglas en inglés) cubren servicios para ayudar a las personas a mantener una vivienda estable a través de servicios de apoyo como administración de casos, educación financiera y otros mecanismos de asistencia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63"/>
          <p:cNvSpPr txBox="1">
            <a:spLocks noGrp="1"/>
          </p:cNvSpPr>
          <p:nvPr>
            <p:ph type="title"/>
          </p:nvPr>
        </p:nvSpPr>
        <p:spPr>
          <a:xfrm>
            <a:off x="-2020875" y="688525"/>
            <a:ext cx="10515600" cy="637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Budget Amendment - </a:t>
            </a:r>
            <a:endParaRPr sz="3500"/>
          </a:p>
          <a:p>
            <a:pPr marL="0" lvl="0" indent="0" algn="ctr" rtl="0">
              <a:lnSpc>
                <a:spcPct val="90000"/>
              </a:lnSpc>
              <a:spcBef>
                <a:spcPts val="0"/>
              </a:spcBef>
              <a:spcAft>
                <a:spcPts val="0"/>
              </a:spcAft>
              <a:buClr>
                <a:schemeClr val="dk2"/>
              </a:buClr>
              <a:buSzPts val="6000"/>
              <a:buFont typeface="Trebuchet MS" panose="020B0603020202020204"/>
              <a:buNone/>
            </a:pPr>
            <a:r>
              <a:rPr lang="en-US" sz="3500"/>
              <a:t>Phased Approach</a:t>
            </a:r>
            <a:endParaRPr sz="3500"/>
          </a:p>
        </p:txBody>
      </p:sp>
      <p:sp>
        <p:nvSpPr>
          <p:cNvPr id="414" name="Google Shape;414;p63"/>
          <p:cNvSpPr txBox="1">
            <a:spLocks noGrp="1"/>
          </p:cNvSpPr>
          <p:nvPr>
            <p:ph type="body" idx="1"/>
          </p:nvPr>
        </p:nvSpPr>
        <p:spPr>
          <a:xfrm>
            <a:off x="360225" y="1325725"/>
            <a:ext cx="5753400" cy="5341800"/>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SzPts val="1800"/>
              <a:buChar char="•"/>
            </a:pPr>
            <a:r>
              <a:rPr lang="en-US" sz="1800"/>
              <a:t>The scope of HRSN 1115 Waiver Amendment approved by CMS is broad</a:t>
            </a:r>
            <a:endParaRPr sz="1800"/>
          </a:p>
          <a:p>
            <a:pPr marL="342900" lvl="0" indent="-228600" algn="l" rtl="0">
              <a:lnSpc>
                <a:spcPct val="100000"/>
              </a:lnSpc>
              <a:spcBef>
                <a:spcPts val="600"/>
              </a:spcBef>
              <a:spcAft>
                <a:spcPts val="0"/>
              </a:spcAft>
              <a:buSzPts val="1800"/>
              <a:buChar char="•"/>
            </a:pPr>
            <a:r>
              <a:rPr lang="en-US" sz="1800"/>
              <a:t>In order to build the appropriate infrastructure and maintain General Fund neutrality, the Department plans to implement a phased approach</a:t>
            </a:r>
            <a:endParaRPr sz="1800"/>
          </a:p>
          <a:p>
            <a:pPr marL="685800" lvl="1" indent="-196215" algn="l" rtl="0">
              <a:lnSpc>
                <a:spcPct val="100000"/>
              </a:lnSpc>
              <a:spcBef>
                <a:spcPts val="600"/>
              </a:spcBef>
              <a:spcAft>
                <a:spcPts val="0"/>
              </a:spcAft>
              <a:buSzPts val="1800"/>
              <a:buChar char="⮚"/>
            </a:pPr>
            <a:r>
              <a:rPr lang="en-US" sz="1800"/>
              <a:t>In the initial phase, limited to up to 6-months of Rental Assistance and Tenancy Support Service (TSS) for same individuals receiving rental assistance</a:t>
            </a:r>
            <a:endParaRPr sz="1800"/>
          </a:p>
          <a:p>
            <a:pPr marL="1200150" lvl="2" indent="-228600" algn="l" rtl="0">
              <a:lnSpc>
                <a:spcPct val="100000"/>
              </a:lnSpc>
              <a:spcBef>
                <a:spcPts val="600"/>
              </a:spcBef>
              <a:spcAft>
                <a:spcPts val="0"/>
              </a:spcAft>
              <a:buSzPts val="1800"/>
              <a:buChar char="▪"/>
            </a:pPr>
            <a:r>
              <a:rPr lang="en-US" sz="1800"/>
              <a:t>1:1 relationship between the Rental Assistance and TSS</a:t>
            </a:r>
            <a:endParaRPr sz="1800"/>
          </a:p>
          <a:p>
            <a:pPr marL="685800" lvl="0" indent="0" algn="l" rtl="0">
              <a:lnSpc>
                <a:spcPct val="100000"/>
              </a:lnSpc>
              <a:spcBef>
                <a:spcPts val="600"/>
              </a:spcBef>
              <a:spcAft>
                <a:spcPts val="600"/>
              </a:spcAft>
              <a:buNone/>
            </a:pPr>
            <a:endParaRPr sz="1800"/>
          </a:p>
        </p:txBody>
      </p:sp>
      <p:sp>
        <p:nvSpPr>
          <p:cNvPr id="415" name="Google Shape;415;p6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lang="en-US"/>
          </a:p>
        </p:txBody>
      </p:sp>
      <p:sp>
        <p:nvSpPr>
          <p:cNvPr id="416" name="Google Shape;416;p63"/>
          <p:cNvSpPr txBox="1">
            <a:spLocks noGrp="1"/>
          </p:cNvSpPr>
          <p:nvPr>
            <p:ph type="title"/>
          </p:nvPr>
        </p:nvSpPr>
        <p:spPr>
          <a:xfrm>
            <a:off x="3826775" y="688525"/>
            <a:ext cx="10515600" cy="637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Enmienda presupuestaria -</a:t>
            </a:r>
            <a:br>
              <a:rPr lang="en-US" sz="3500"/>
            </a:br>
            <a:r>
              <a:rPr lang="en-US" sz="3500"/>
              <a:t>Enfoque por fases</a:t>
            </a:r>
          </a:p>
        </p:txBody>
      </p:sp>
      <p:sp>
        <p:nvSpPr>
          <p:cNvPr id="417" name="Google Shape;417;p63"/>
          <p:cNvSpPr txBox="1">
            <a:spLocks noGrp="1"/>
          </p:cNvSpPr>
          <p:nvPr>
            <p:ph type="body" idx="1"/>
          </p:nvPr>
        </p:nvSpPr>
        <p:spPr>
          <a:xfrm>
            <a:off x="6207875" y="1325725"/>
            <a:ext cx="5753400" cy="5341800"/>
          </a:xfrm>
          <a:prstGeom prst="rect">
            <a:avLst/>
          </a:prstGeom>
          <a:noFill/>
          <a:ln>
            <a:noFill/>
          </a:ln>
        </p:spPr>
        <p:txBody>
          <a:bodyPr spcFirstLastPara="1" wrap="square" lIns="91425" tIns="45700" rIns="91425" bIns="45700" anchor="t" anchorCtr="0">
            <a:noAutofit/>
          </a:bodyPr>
          <a:lstStyle/>
          <a:p>
            <a:pPr marL="342900" lvl="0" indent="-228600" algn="l" rtl="0">
              <a:lnSpc>
                <a:spcPct val="100000"/>
              </a:lnSpc>
              <a:spcBef>
                <a:spcPts val="0"/>
              </a:spcBef>
              <a:spcAft>
                <a:spcPts val="0"/>
              </a:spcAft>
              <a:buSzPts val="1800"/>
              <a:buChar char="•"/>
            </a:pPr>
            <a:r>
              <a:rPr lang="en-US" sz="1800">
                <a:sym typeface="+mn-ea"/>
              </a:rPr>
              <a:t>El ámbito de la </a:t>
            </a:r>
            <a:r>
              <a:rPr lang="en-US" altLang="en-US" sz="1800">
                <a:sym typeface="+mn-ea"/>
              </a:rPr>
              <a:t>e</a:t>
            </a:r>
            <a:r>
              <a:rPr lang="en-US" sz="1800">
                <a:sym typeface="+mn-ea"/>
              </a:rPr>
              <a:t>nmienda de </a:t>
            </a:r>
            <a:r>
              <a:rPr lang="en-US" altLang="en-US" sz="1800">
                <a:sym typeface="+mn-ea"/>
              </a:rPr>
              <a:t>e</a:t>
            </a:r>
            <a:r>
              <a:rPr lang="en-US" sz="1800">
                <a:sym typeface="+mn-ea"/>
              </a:rPr>
              <a:t>xención HRSN 1115</a:t>
            </a:r>
            <a:r>
              <a:rPr lang="en-US" altLang="en-US" sz="1800">
                <a:sym typeface="+mn-ea"/>
              </a:rPr>
              <a:t> </a:t>
            </a:r>
            <a:r>
              <a:rPr lang="en-US" sz="1800">
                <a:sym typeface="+mn-ea"/>
              </a:rPr>
              <a:t>aprobado por CMS es amplio</a:t>
            </a:r>
          </a:p>
          <a:p>
            <a:pPr marL="342900" lvl="0" indent="-228600" algn="l" rtl="0">
              <a:lnSpc>
                <a:spcPct val="100000"/>
              </a:lnSpc>
              <a:spcBef>
                <a:spcPts val="600"/>
              </a:spcBef>
              <a:spcAft>
                <a:spcPts val="0"/>
              </a:spcAft>
              <a:buSzPts val="1800"/>
              <a:buChar char="•"/>
            </a:pPr>
            <a:r>
              <a:rPr lang="en-US" sz="1800">
                <a:sym typeface="+mn-ea"/>
              </a:rPr>
              <a:t>Con el fin de construir la infraestructura adecuada</a:t>
            </a:r>
            <a:r>
              <a:rPr lang="en-US" altLang="en-US" sz="1800">
                <a:sym typeface="+mn-ea"/>
              </a:rPr>
              <a:t> </a:t>
            </a:r>
            <a:r>
              <a:rPr lang="en-US" sz="1800">
                <a:sym typeface="+mn-ea"/>
              </a:rPr>
              <a:t>y mantener la neutralidad del Fondo General, </a:t>
            </a:r>
            <a:r>
              <a:rPr lang="en-US" altLang="en-US" sz="1800">
                <a:sym typeface="+mn-ea"/>
              </a:rPr>
              <a:t>e</a:t>
            </a:r>
            <a:r>
              <a:rPr lang="en-US" sz="1800">
                <a:sym typeface="+mn-ea"/>
              </a:rPr>
              <a:t>l </a:t>
            </a:r>
            <a:r>
              <a:rPr lang="en-US" altLang="en-US" sz="1800">
                <a:sym typeface="+mn-ea"/>
              </a:rPr>
              <a:t>d</a:t>
            </a:r>
            <a:r>
              <a:rPr lang="en-US" sz="1800">
                <a:sym typeface="+mn-ea"/>
              </a:rPr>
              <a:t>epartamento planea implementar un enfoque por etapa</a:t>
            </a:r>
          </a:p>
          <a:p>
            <a:pPr marL="685800" lvl="1" indent="-196215" algn="l" rtl="0">
              <a:lnSpc>
                <a:spcPct val="100000"/>
              </a:lnSpc>
              <a:spcBef>
                <a:spcPts val="600"/>
              </a:spcBef>
              <a:spcAft>
                <a:spcPts val="0"/>
              </a:spcAft>
              <a:buSzPts val="1800"/>
              <a:buChar char="⮚"/>
            </a:pPr>
            <a:r>
              <a:rPr lang="en-US" sz="1800">
                <a:sym typeface="+mn-ea"/>
              </a:rPr>
              <a:t>En la fase inicial, limitado a hasta 6 meses de Servicio de Asistencia para el Alquiler y Apoyo al Inquilino (TSS) para las mismas personas que reciben asistencia para el alquile</a:t>
            </a:r>
            <a:r>
              <a:rPr lang="en-US" altLang="en-US" sz="1800">
                <a:sym typeface="+mn-ea"/>
              </a:rPr>
              <a:t>r</a:t>
            </a:r>
            <a:endParaRPr lang="en-US" sz="1800">
              <a:sym typeface="+mn-ea"/>
            </a:endParaRPr>
          </a:p>
          <a:p>
            <a:pPr marL="1200150" lvl="2" indent="-228600" algn="l" rtl="0">
              <a:lnSpc>
                <a:spcPct val="100000"/>
              </a:lnSpc>
              <a:spcBef>
                <a:spcPts val="600"/>
              </a:spcBef>
              <a:spcAft>
                <a:spcPts val="0"/>
              </a:spcAft>
              <a:buSzPts val="1800"/>
              <a:buChar char="▪"/>
            </a:pPr>
            <a:r>
              <a:rPr lang="en-US" sz="1800">
                <a:sym typeface="+mn-ea"/>
              </a:rPr>
              <a:t>Relación 1:1 entre </a:t>
            </a:r>
            <a:r>
              <a:rPr lang="en-US" altLang="en-US" sz="1800">
                <a:sym typeface="+mn-ea"/>
              </a:rPr>
              <a:t>la </a:t>
            </a:r>
            <a:r>
              <a:rPr lang="en-US" sz="1800">
                <a:sym typeface="+mn-ea"/>
              </a:rPr>
              <a:t>Asistencia </a:t>
            </a:r>
            <a:r>
              <a:rPr lang="en-US" altLang="en-US" sz="1800">
                <a:sym typeface="+mn-ea"/>
              </a:rPr>
              <a:t>de a</a:t>
            </a:r>
            <a:r>
              <a:rPr lang="en-US" sz="1800">
                <a:sym typeface="+mn-ea"/>
              </a:rPr>
              <a:t>lquiler</a:t>
            </a:r>
            <a:r>
              <a:rPr lang="en-US" altLang="en-US" sz="1800">
                <a:sym typeface="+mn-ea"/>
              </a:rPr>
              <a:t> </a:t>
            </a:r>
            <a:r>
              <a:rPr lang="en-US" sz="1800">
                <a:sym typeface="+mn-ea"/>
              </a:rPr>
              <a:t>y SST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64"/>
          <p:cNvSpPr txBox="1">
            <a:spLocks noGrp="1"/>
          </p:cNvSpPr>
          <p:nvPr>
            <p:ph type="title"/>
          </p:nvPr>
        </p:nvSpPr>
        <p:spPr>
          <a:xfrm>
            <a:off x="767715" y="548825"/>
            <a:ext cx="5296200" cy="637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600"/>
              <a:t>Budget Amendment - Phased Approach</a:t>
            </a:r>
            <a:endParaRPr sz="3600"/>
          </a:p>
        </p:txBody>
      </p:sp>
      <p:sp>
        <p:nvSpPr>
          <p:cNvPr id="423" name="Google Shape;423;p64"/>
          <p:cNvSpPr txBox="1">
            <a:spLocks noGrp="1"/>
          </p:cNvSpPr>
          <p:nvPr>
            <p:ph type="body" idx="1"/>
          </p:nvPr>
        </p:nvSpPr>
        <p:spPr>
          <a:xfrm>
            <a:off x="360225" y="980285"/>
            <a:ext cx="5774100" cy="5341800"/>
          </a:xfrm>
          <a:prstGeom prst="rect">
            <a:avLst/>
          </a:prstGeom>
          <a:noFill/>
          <a:ln>
            <a:noFill/>
          </a:ln>
        </p:spPr>
        <p:txBody>
          <a:bodyPr spcFirstLastPara="1" wrap="square" lIns="91425" tIns="45700" rIns="91425" bIns="45700" anchor="t" anchorCtr="0">
            <a:noAutofit/>
          </a:bodyPr>
          <a:lstStyle/>
          <a:p>
            <a:pPr marL="342900" lvl="0" indent="0" algn="l" rtl="0">
              <a:lnSpc>
                <a:spcPct val="100000"/>
              </a:lnSpc>
              <a:spcBef>
                <a:spcPts val="0"/>
              </a:spcBef>
              <a:spcAft>
                <a:spcPts val="0"/>
              </a:spcAft>
              <a:buNone/>
            </a:pPr>
            <a:endParaRPr sz="1800"/>
          </a:p>
          <a:p>
            <a:pPr marL="685800" lvl="1" indent="-196215" algn="l" rtl="0">
              <a:lnSpc>
                <a:spcPct val="100000"/>
              </a:lnSpc>
              <a:spcBef>
                <a:spcPts val="600"/>
              </a:spcBef>
              <a:spcAft>
                <a:spcPts val="0"/>
              </a:spcAft>
              <a:buSzPts val="1800"/>
              <a:buChar char="⮚"/>
            </a:pPr>
            <a:r>
              <a:rPr lang="en-US" sz="1800"/>
              <a:t>Includes Rental Assistance and TSS for Community Access Team (CAT) rental assistance for individuals at-risk of institutionalization</a:t>
            </a:r>
            <a:endParaRPr sz="1800"/>
          </a:p>
          <a:p>
            <a:pPr marL="1200150" lvl="2" indent="-228600" algn="l" rtl="0">
              <a:lnSpc>
                <a:spcPct val="100000"/>
              </a:lnSpc>
              <a:spcBef>
                <a:spcPts val="600"/>
              </a:spcBef>
              <a:spcAft>
                <a:spcPts val="0"/>
              </a:spcAft>
              <a:buSzPts val="1800"/>
              <a:buChar char="▪"/>
            </a:pPr>
            <a:r>
              <a:rPr lang="en-US" sz="1800"/>
              <a:t>For individuals transitioning out of an institution, current Money Follows the Person (MFTP) federal funds are available through September 2027</a:t>
            </a:r>
            <a:endParaRPr sz="1800"/>
          </a:p>
          <a:p>
            <a:pPr marL="685800" lvl="1" indent="-196215" algn="l" rtl="0">
              <a:lnSpc>
                <a:spcPct val="100000"/>
              </a:lnSpc>
              <a:spcBef>
                <a:spcPts val="600"/>
              </a:spcBef>
              <a:spcAft>
                <a:spcPts val="0"/>
              </a:spcAft>
              <a:buSzPts val="1800"/>
              <a:buChar char="⮚"/>
            </a:pPr>
            <a:r>
              <a:rPr lang="en-US" sz="1800"/>
              <a:t>Includes Rental Assistance for Colorado Fostering Success (CFS)</a:t>
            </a:r>
            <a:endParaRPr sz="1800"/>
          </a:p>
          <a:p>
            <a:pPr marL="1200150" lvl="2" indent="-228600" algn="l" rtl="0">
              <a:lnSpc>
                <a:spcPct val="100000"/>
              </a:lnSpc>
              <a:spcBef>
                <a:spcPts val="600"/>
              </a:spcBef>
              <a:spcAft>
                <a:spcPts val="600"/>
              </a:spcAft>
              <a:buSzPts val="1800"/>
              <a:buChar char="▪"/>
            </a:pPr>
            <a:r>
              <a:rPr lang="en-US" sz="1800"/>
              <a:t>The options and funding TSS for CFS is through a combination of Counties and DHS contracted third-party providers, so this is not included in the current budget request</a:t>
            </a:r>
            <a:endParaRPr sz="1800"/>
          </a:p>
        </p:txBody>
      </p:sp>
      <p:sp>
        <p:nvSpPr>
          <p:cNvPr id="424" name="Google Shape;424;p6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lang="en-US"/>
          </a:p>
        </p:txBody>
      </p:sp>
      <p:sp>
        <p:nvSpPr>
          <p:cNvPr id="425" name="Google Shape;425;p64"/>
          <p:cNvSpPr txBox="1">
            <a:spLocks noGrp="1"/>
          </p:cNvSpPr>
          <p:nvPr>
            <p:ph type="title"/>
          </p:nvPr>
        </p:nvSpPr>
        <p:spPr>
          <a:xfrm>
            <a:off x="5807710" y="620395"/>
            <a:ext cx="6130925" cy="636905"/>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400">
                <a:sym typeface="+mn-ea"/>
              </a:rPr>
              <a:t>Enmienda presupuestaria -</a:t>
            </a:r>
            <a:br>
              <a:rPr lang="en-US" sz="3400">
                <a:sym typeface="+mn-ea"/>
              </a:rPr>
            </a:br>
            <a:r>
              <a:rPr lang="en-US" sz="3400">
                <a:sym typeface="+mn-ea"/>
              </a:rPr>
              <a:t>Enfoque por fases</a:t>
            </a:r>
          </a:p>
        </p:txBody>
      </p:sp>
      <p:sp>
        <p:nvSpPr>
          <p:cNvPr id="426" name="Google Shape;426;p64"/>
          <p:cNvSpPr txBox="1">
            <a:spLocks noGrp="1"/>
          </p:cNvSpPr>
          <p:nvPr>
            <p:ph type="body" idx="1"/>
          </p:nvPr>
        </p:nvSpPr>
        <p:spPr>
          <a:xfrm>
            <a:off x="6280075" y="980580"/>
            <a:ext cx="5774100" cy="5257025"/>
          </a:xfrm>
          <a:prstGeom prst="rect">
            <a:avLst/>
          </a:prstGeom>
          <a:noFill/>
          <a:ln>
            <a:noFill/>
          </a:ln>
        </p:spPr>
        <p:txBody>
          <a:bodyPr spcFirstLastPara="1" wrap="square" lIns="91425" tIns="45700" rIns="91425" bIns="45700" anchor="t" anchorCtr="0">
            <a:noAutofit/>
          </a:bodyPr>
          <a:lstStyle/>
          <a:p>
            <a:pPr marL="342900" lvl="0" indent="0" algn="l" rtl="0">
              <a:lnSpc>
                <a:spcPct val="100000"/>
              </a:lnSpc>
              <a:spcBef>
                <a:spcPts val="0"/>
              </a:spcBef>
              <a:spcAft>
                <a:spcPts val="0"/>
              </a:spcAft>
              <a:buNone/>
            </a:pPr>
            <a:endParaRPr sz="1800" dirty="0"/>
          </a:p>
          <a:p>
            <a:pPr marL="685800" lvl="1" indent="-196215" algn="l" rtl="0">
              <a:lnSpc>
                <a:spcPct val="100000"/>
              </a:lnSpc>
              <a:spcBef>
                <a:spcPts val="600"/>
              </a:spcBef>
              <a:spcAft>
                <a:spcPts val="0"/>
              </a:spcAft>
              <a:buSzPts val="1800"/>
              <a:buChar char="⮚"/>
            </a:pPr>
            <a:r>
              <a:rPr lang="en-US" sz="1800" dirty="0" err="1">
                <a:sym typeface="+mn-ea"/>
              </a:rPr>
              <a:t>Incluye</a:t>
            </a:r>
            <a:r>
              <a:rPr lang="en-US" sz="1800" dirty="0">
                <a:sym typeface="+mn-ea"/>
              </a:rPr>
              <a:t> </a:t>
            </a:r>
            <a:r>
              <a:rPr lang="en-US" sz="1800" dirty="0" err="1">
                <a:sym typeface="+mn-ea"/>
              </a:rPr>
              <a:t>asistencia</a:t>
            </a:r>
            <a:r>
              <a:rPr lang="en-US" sz="1800" dirty="0">
                <a:sym typeface="+mn-ea"/>
              </a:rPr>
              <a:t> para </a:t>
            </a:r>
            <a:r>
              <a:rPr lang="en-US" sz="1800" dirty="0" err="1">
                <a:sym typeface="+mn-ea"/>
              </a:rPr>
              <a:t>el</a:t>
            </a:r>
            <a:r>
              <a:rPr lang="en-US" sz="1800" dirty="0">
                <a:sym typeface="+mn-ea"/>
              </a:rPr>
              <a:t> </a:t>
            </a:r>
            <a:r>
              <a:rPr lang="en-US" sz="1800" dirty="0" err="1">
                <a:sym typeface="+mn-ea"/>
              </a:rPr>
              <a:t>alquiler</a:t>
            </a:r>
            <a:r>
              <a:rPr lang="en-US" sz="1800" dirty="0">
                <a:sym typeface="+mn-ea"/>
              </a:rPr>
              <a:t> y </a:t>
            </a:r>
            <a:r>
              <a:rPr lang="en-US" sz="1800" dirty="0" err="1">
                <a:sym typeface="+mn-ea"/>
              </a:rPr>
              <a:t>asistencia</a:t>
            </a:r>
            <a:r>
              <a:rPr lang="en-US" sz="1800" dirty="0">
                <a:sym typeface="+mn-ea"/>
              </a:rPr>
              <a:t> para </a:t>
            </a:r>
            <a:r>
              <a:rPr lang="en-US" sz="1800" dirty="0" err="1">
                <a:sym typeface="+mn-ea"/>
              </a:rPr>
              <a:t>el</a:t>
            </a:r>
            <a:r>
              <a:rPr lang="en-US" sz="1800" dirty="0">
                <a:sym typeface="+mn-ea"/>
              </a:rPr>
              <a:t> </a:t>
            </a:r>
            <a:r>
              <a:rPr lang="en-US" sz="1800" dirty="0" err="1">
                <a:sym typeface="+mn-ea"/>
              </a:rPr>
              <a:t>alquiler</a:t>
            </a:r>
            <a:r>
              <a:rPr lang="en-US" sz="1800" dirty="0">
                <a:sym typeface="+mn-ea"/>
              </a:rPr>
              <a:t> de TSS para </a:t>
            </a:r>
            <a:r>
              <a:rPr lang="en-US" sz="1800" dirty="0" err="1">
                <a:sym typeface="+mn-ea"/>
              </a:rPr>
              <a:t>el</a:t>
            </a:r>
            <a:r>
              <a:rPr lang="en-US" sz="1800" dirty="0">
                <a:sym typeface="+mn-ea"/>
              </a:rPr>
              <a:t> </a:t>
            </a:r>
            <a:r>
              <a:rPr lang="en-US" sz="1800" dirty="0" err="1">
                <a:sym typeface="+mn-ea"/>
              </a:rPr>
              <a:t>Equipo</a:t>
            </a:r>
            <a:r>
              <a:rPr lang="en-US" sz="1800" dirty="0">
                <a:sym typeface="+mn-ea"/>
              </a:rPr>
              <a:t> de </a:t>
            </a:r>
            <a:r>
              <a:rPr lang="en-US" sz="1800" dirty="0" err="1">
                <a:sym typeface="+mn-ea"/>
              </a:rPr>
              <a:t>Acceso</a:t>
            </a:r>
            <a:r>
              <a:rPr lang="en-US" sz="1800" dirty="0">
                <a:sym typeface="+mn-ea"/>
              </a:rPr>
              <a:t> </a:t>
            </a:r>
            <a:r>
              <a:rPr lang="en-US" sz="1800" dirty="0" err="1">
                <a:sym typeface="+mn-ea"/>
              </a:rPr>
              <a:t>Comunitario</a:t>
            </a:r>
            <a:r>
              <a:rPr lang="en-US" sz="1800" dirty="0">
                <a:sym typeface="+mn-ea"/>
              </a:rPr>
              <a:t> (CAT) para personas </a:t>
            </a:r>
            <a:r>
              <a:rPr lang="en-US" sz="1800" dirty="0" err="1">
                <a:sym typeface="+mn-ea"/>
              </a:rPr>
              <a:t>en</a:t>
            </a:r>
            <a:r>
              <a:rPr lang="en-US" sz="1800" dirty="0">
                <a:sym typeface="+mn-ea"/>
              </a:rPr>
              <a:t> </a:t>
            </a:r>
            <a:r>
              <a:rPr lang="en-US" sz="1800" dirty="0" err="1">
                <a:sym typeface="+mn-ea"/>
              </a:rPr>
              <a:t>riesgo</a:t>
            </a:r>
            <a:r>
              <a:rPr lang="en-US" sz="1800" dirty="0">
                <a:sym typeface="+mn-ea"/>
              </a:rPr>
              <a:t> de </a:t>
            </a:r>
            <a:r>
              <a:rPr lang="en-US" sz="1800" dirty="0" err="1">
                <a:sym typeface="+mn-ea"/>
              </a:rPr>
              <a:t>institucionalización</a:t>
            </a:r>
            <a:endParaRPr lang="en-US" sz="1800" dirty="0">
              <a:sym typeface="+mn-ea"/>
            </a:endParaRPr>
          </a:p>
          <a:p>
            <a:pPr marL="1200150" lvl="2" indent="-228600" algn="l" rtl="0">
              <a:lnSpc>
                <a:spcPct val="100000"/>
              </a:lnSpc>
              <a:spcBef>
                <a:spcPts val="600"/>
              </a:spcBef>
              <a:spcAft>
                <a:spcPts val="0"/>
              </a:spcAft>
              <a:buSzPts val="1800"/>
              <a:buChar char="▪"/>
            </a:pPr>
            <a:r>
              <a:rPr lang="en-US" sz="1800" dirty="0">
                <a:sym typeface="+mn-ea"/>
              </a:rPr>
              <a:t>Para las personas que </a:t>
            </a:r>
            <a:r>
              <a:rPr lang="en-US" sz="1800" dirty="0" err="1">
                <a:sym typeface="+mn-ea"/>
              </a:rPr>
              <a:t>hacen</a:t>
            </a:r>
            <a:r>
              <a:rPr lang="en-US" sz="1800" dirty="0">
                <a:sym typeface="+mn-ea"/>
              </a:rPr>
              <a:t> la </a:t>
            </a:r>
            <a:r>
              <a:rPr lang="en-US" sz="1800" dirty="0" err="1">
                <a:sym typeface="+mn-ea"/>
              </a:rPr>
              <a:t>transición</a:t>
            </a:r>
            <a:r>
              <a:rPr lang="en-US" sz="1800" dirty="0">
                <a:sym typeface="+mn-ea"/>
              </a:rPr>
              <a:t> </a:t>
            </a:r>
            <a:r>
              <a:rPr lang="en-US" sz="1800" dirty="0" err="1">
                <a:sym typeface="+mn-ea"/>
              </a:rPr>
              <a:t>fuera</a:t>
            </a:r>
            <a:r>
              <a:rPr lang="en-US" sz="1800" dirty="0">
                <a:sym typeface="+mn-ea"/>
              </a:rPr>
              <a:t> de una </a:t>
            </a:r>
            <a:r>
              <a:rPr lang="en-US" sz="1800" dirty="0" err="1">
                <a:sym typeface="+mn-ea"/>
              </a:rPr>
              <a:t>institución</a:t>
            </a:r>
            <a:r>
              <a:rPr lang="en-US" sz="1800" dirty="0">
                <a:sym typeface="+mn-ea"/>
              </a:rPr>
              <a:t>, los </a:t>
            </a:r>
            <a:r>
              <a:rPr lang="en-US" sz="1800" dirty="0" err="1">
                <a:sym typeface="+mn-ea"/>
              </a:rPr>
              <a:t>fondos</a:t>
            </a:r>
            <a:r>
              <a:rPr lang="en-US" sz="1800" dirty="0">
                <a:sym typeface="+mn-ea"/>
              </a:rPr>
              <a:t> federales </a:t>
            </a:r>
            <a:r>
              <a:rPr lang="en-US" sz="1800" dirty="0" err="1">
                <a:sym typeface="+mn-ea"/>
              </a:rPr>
              <a:t>actuales</a:t>
            </a:r>
            <a:r>
              <a:rPr lang="en-US" sz="1800" dirty="0">
                <a:sym typeface="+mn-ea"/>
              </a:rPr>
              <a:t> de </a:t>
            </a:r>
            <a:r>
              <a:rPr lang="" altLang="en-US" sz="1800" dirty="0">
                <a:sym typeface="+mn-ea"/>
              </a:rPr>
              <a:t>el Dinero Sigue a la</a:t>
            </a:r>
            <a:r>
              <a:rPr lang="en-US" sz="1800" dirty="0">
                <a:sym typeface="+mn-ea"/>
              </a:rPr>
              <a:t> Person</a:t>
            </a:r>
            <a:r>
              <a:rPr lang="" altLang="en-US" sz="1800" dirty="0">
                <a:sym typeface="+mn-ea"/>
              </a:rPr>
              <a:t>a</a:t>
            </a:r>
            <a:r>
              <a:rPr lang="en-US" sz="1800" dirty="0">
                <a:sym typeface="+mn-ea"/>
              </a:rPr>
              <a:t> (MFTP) </a:t>
            </a:r>
            <a:r>
              <a:rPr lang="en-US" sz="1800" dirty="0" err="1">
                <a:sym typeface="+mn-ea"/>
              </a:rPr>
              <a:t>están</a:t>
            </a:r>
            <a:r>
              <a:rPr lang="en-US" sz="1800" dirty="0">
                <a:sym typeface="+mn-ea"/>
              </a:rPr>
              <a:t> </a:t>
            </a:r>
            <a:r>
              <a:rPr lang="en-US" sz="1800" dirty="0" err="1">
                <a:sym typeface="+mn-ea"/>
              </a:rPr>
              <a:t>disponibles</a:t>
            </a:r>
            <a:r>
              <a:rPr lang="en-US" sz="1800" dirty="0">
                <a:sym typeface="+mn-ea"/>
              </a:rPr>
              <a:t> hasta </a:t>
            </a:r>
            <a:r>
              <a:rPr lang="en-US" sz="1800" dirty="0" err="1">
                <a:sym typeface="+mn-ea"/>
              </a:rPr>
              <a:t>septiembre</a:t>
            </a:r>
            <a:r>
              <a:rPr lang="en-US" sz="1800" dirty="0">
                <a:sym typeface="+mn-ea"/>
              </a:rPr>
              <a:t> de  2027</a:t>
            </a:r>
            <a:endParaRPr sz="1800" dirty="0"/>
          </a:p>
          <a:p>
            <a:pPr marL="685800" lvl="1" indent="-196215" algn="l" rtl="0">
              <a:lnSpc>
                <a:spcPct val="100000"/>
              </a:lnSpc>
              <a:spcBef>
                <a:spcPts val="600"/>
              </a:spcBef>
              <a:spcAft>
                <a:spcPts val="0"/>
              </a:spcAft>
              <a:buSzPts val="1800"/>
              <a:buChar char="⮚"/>
            </a:pPr>
            <a:r>
              <a:rPr lang="en-US" sz="1800" dirty="0" err="1">
                <a:sym typeface="+mn-ea"/>
              </a:rPr>
              <a:t>Incluye</a:t>
            </a:r>
            <a:r>
              <a:rPr lang="en-US" sz="1800" dirty="0">
                <a:sym typeface="+mn-ea"/>
              </a:rPr>
              <a:t> </a:t>
            </a:r>
            <a:r>
              <a:rPr lang="en-US" sz="1800" dirty="0" err="1">
                <a:sym typeface="+mn-ea"/>
              </a:rPr>
              <a:t>asistencia</a:t>
            </a:r>
            <a:r>
              <a:rPr lang="en-US" sz="1800" dirty="0">
                <a:sym typeface="+mn-ea"/>
              </a:rPr>
              <a:t> para </a:t>
            </a:r>
            <a:r>
              <a:rPr lang="en-US" sz="1800" dirty="0" err="1">
                <a:sym typeface="+mn-ea"/>
              </a:rPr>
              <a:t>el</a:t>
            </a:r>
            <a:r>
              <a:rPr lang="en-US" sz="1800" dirty="0">
                <a:sym typeface="+mn-ea"/>
              </a:rPr>
              <a:t> </a:t>
            </a:r>
            <a:r>
              <a:rPr lang="en-US" sz="1800" dirty="0" err="1">
                <a:sym typeface="+mn-ea"/>
              </a:rPr>
              <a:t>alquiler</a:t>
            </a:r>
            <a:r>
              <a:rPr lang="en-US" sz="1800" dirty="0">
                <a:sym typeface="+mn-ea"/>
              </a:rPr>
              <a:t> </a:t>
            </a:r>
            <a:r>
              <a:rPr lang="en-US" sz="1800" dirty="0" err="1">
                <a:sym typeface="+mn-ea"/>
              </a:rPr>
              <a:t>en</a:t>
            </a:r>
            <a:r>
              <a:rPr lang="en-US" sz="1800" dirty="0">
                <a:sym typeface="+mn-ea"/>
              </a:rPr>
              <a:t> Colorado</a:t>
            </a:r>
            <a:r>
              <a:rPr lang="en-US" altLang="en-US" sz="1800" dirty="0">
                <a:sym typeface="+mn-ea"/>
              </a:rPr>
              <a:t> </a:t>
            </a:r>
            <a:r>
              <a:rPr lang="en-US" sz="1800" dirty="0" err="1">
                <a:sym typeface="+mn-ea"/>
              </a:rPr>
              <a:t>Fomentando</a:t>
            </a:r>
            <a:r>
              <a:rPr lang="en-US" sz="1800" dirty="0">
                <a:sym typeface="+mn-ea"/>
              </a:rPr>
              <a:t> </a:t>
            </a:r>
            <a:r>
              <a:rPr lang="en-US" sz="1800" dirty="0" err="1">
                <a:sym typeface="+mn-ea"/>
              </a:rPr>
              <a:t>el</a:t>
            </a:r>
            <a:r>
              <a:rPr lang="en-US" sz="1800" dirty="0">
                <a:sym typeface="+mn-ea"/>
              </a:rPr>
              <a:t> </a:t>
            </a:r>
            <a:r>
              <a:rPr lang="en-US" sz="1800" dirty="0" err="1">
                <a:sym typeface="+mn-ea"/>
              </a:rPr>
              <a:t>éxito</a:t>
            </a:r>
            <a:r>
              <a:rPr lang="en-US" sz="1800" dirty="0">
                <a:sym typeface="+mn-ea"/>
              </a:rPr>
              <a:t> (CFS)</a:t>
            </a:r>
            <a:endParaRPr sz="1800" dirty="0"/>
          </a:p>
          <a:p>
            <a:pPr marL="1200150" lvl="2" indent="-228600" algn="l" rtl="0">
              <a:lnSpc>
                <a:spcPct val="100000"/>
              </a:lnSpc>
              <a:spcBef>
                <a:spcPts val="600"/>
              </a:spcBef>
              <a:spcAft>
                <a:spcPts val="600"/>
              </a:spcAft>
              <a:buSzPts val="1800"/>
              <a:buChar char="▪"/>
            </a:pPr>
            <a:r>
              <a:rPr lang="en-US" sz="1800" dirty="0">
                <a:sym typeface="+mn-ea"/>
              </a:rPr>
              <a:t>Las </a:t>
            </a:r>
            <a:r>
              <a:rPr lang="en-US" sz="1800" dirty="0" err="1">
                <a:sym typeface="+mn-ea"/>
              </a:rPr>
              <a:t>opciones</a:t>
            </a:r>
            <a:r>
              <a:rPr lang="en-US" sz="1800" dirty="0">
                <a:sym typeface="+mn-ea"/>
              </a:rPr>
              <a:t> y </a:t>
            </a:r>
            <a:r>
              <a:rPr lang="en-US" sz="1800" dirty="0" err="1">
                <a:sym typeface="+mn-ea"/>
              </a:rPr>
              <a:t>el</a:t>
            </a:r>
            <a:r>
              <a:rPr lang="en-US" sz="1800" dirty="0">
                <a:sym typeface="+mn-ea"/>
              </a:rPr>
              <a:t> </a:t>
            </a:r>
            <a:r>
              <a:rPr lang="en-US" sz="1800" dirty="0" err="1">
                <a:sym typeface="+mn-ea"/>
              </a:rPr>
              <a:t>financiamiento</a:t>
            </a:r>
            <a:r>
              <a:rPr lang="en-US" sz="1800" dirty="0">
                <a:sym typeface="+mn-ea"/>
              </a:rPr>
              <a:t> de TSS para CFS es a </a:t>
            </a:r>
            <a:r>
              <a:rPr lang="en-US" sz="1800" dirty="0" err="1">
                <a:sym typeface="+mn-ea"/>
              </a:rPr>
              <a:t>través</a:t>
            </a:r>
            <a:r>
              <a:rPr lang="en-US" sz="1800" dirty="0">
                <a:sym typeface="+mn-ea"/>
              </a:rPr>
              <a:t> de una </a:t>
            </a:r>
            <a:r>
              <a:rPr lang="en-US" sz="1800" dirty="0" err="1">
                <a:sym typeface="+mn-ea"/>
              </a:rPr>
              <a:t>combinación</a:t>
            </a:r>
            <a:r>
              <a:rPr lang="en-US" sz="1800" dirty="0">
                <a:sym typeface="+mn-ea"/>
              </a:rPr>
              <a:t> de </a:t>
            </a:r>
            <a:r>
              <a:rPr lang="en-US" sz="1800" dirty="0" err="1">
                <a:sym typeface="+mn-ea"/>
              </a:rPr>
              <a:t>condados</a:t>
            </a:r>
            <a:r>
              <a:rPr lang="en-US" sz="1800" dirty="0">
                <a:sym typeface="+mn-ea"/>
              </a:rPr>
              <a:t> y </a:t>
            </a:r>
            <a:r>
              <a:rPr lang="en-US" sz="1800" dirty="0" err="1">
                <a:sym typeface="+mn-ea"/>
              </a:rPr>
              <a:t>proveedores</a:t>
            </a:r>
            <a:r>
              <a:rPr lang="en-US" sz="1800" dirty="0">
                <a:sym typeface="+mn-ea"/>
              </a:rPr>
              <a:t> </a:t>
            </a:r>
            <a:r>
              <a:rPr lang="en-US" sz="1800" dirty="0" err="1">
                <a:sym typeface="+mn-ea"/>
              </a:rPr>
              <a:t>externos</a:t>
            </a:r>
            <a:r>
              <a:rPr lang="en-US" sz="1800" dirty="0">
                <a:sym typeface="+mn-ea"/>
              </a:rPr>
              <a:t> </a:t>
            </a:r>
            <a:r>
              <a:rPr lang="en-US" sz="1800" dirty="0" err="1">
                <a:sym typeface="+mn-ea"/>
              </a:rPr>
              <a:t>contratados</a:t>
            </a:r>
            <a:r>
              <a:rPr lang="en-US" sz="1800" dirty="0">
                <a:sym typeface="+mn-ea"/>
              </a:rPr>
              <a:t> por DHS, por lo que </a:t>
            </a:r>
            <a:r>
              <a:rPr lang="en-US" sz="1800" dirty="0" err="1">
                <a:sym typeface="+mn-ea"/>
              </a:rPr>
              <a:t>esto</a:t>
            </a:r>
            <a:r>
              <a:rPr lang="en-US" sz="1800" dirty="0">
                <a:sym typeface="+mn-ea"/>
              </a:rPr>
              <a:t> no </a:t>
            </a:r>
            <a:r>
              <a:rPr lang="en-US" sz="1800" dirty="0" err="1">
                <a:sym typeface="+mn-ea"/>
              </a:rPr>
              <a:t>está</a:t>
            </a:r>
            <a:r>
              <a:rPr lang="en-US" sz="1800" dirty="0">
                <a:sym typeface="+mn-ea"/>
              </a:rPr>
              <a:t> </a:t>
            </a:r>
            <a:r>
              <a:rPr lang="en-US" sz="1800" dirty="0" err="1">
                <a:sym typeface="+mn-ea"/>
              </a:rPr>
              <a:t>incluido</a:t>
            </a:r>
            <a:r>
              <a:rPr lang="en-US" sz="1800" dirty="0">
                <a:sym typeface="+mn-ea"/>
              </a:rPr>
              <a:t> </a:t>
            </a:r>
            <a:r>
              <a:rPr lang="en-US" sz="1800" dirty="0" err="1">
                <a:sym typeface="+mn-ea"/>
              </a:rPr>
              <a:t>en</a:t>
            </a:r>
            <a:r>
              <a:rPr lang="en-US" sz="1800" dirty="0">
                <a:sym typeface="+mn-ea"/>
              </a:rPr>
              <a:t> la </a:t>
            </a:r>
            <a:r>
              <a:rPr lang="en-US" sz="1800" dirty="0" err="1">
                <a:sym typeface="+mn-ea"/>
              </a:rPr>
              <a:t>solicitud</a:t>
            </a:r>
            <a:r>
              <a:rPr lang="en-US" sz="1800" dirty="0">
                <a:sym typeface="+mn-ea"/>
              </a:rPr>
              <a:t> de </a:t>
            </a:r>
            <a:r>
              <a:rPr lang="en-US" sz="1800" dirty="0" err="1">
                <a:sym typeface="+mn-ea"/>
              </a:rPr>
              <a:t>presupuesto</a:t>
            </a:r>
            <a:r>
              <a:rPr lang="en-US" sz="1800" dirty="0">
                <a:sym typeface="+mn-ea"/>
              </a:rPr>
              <a:t> actual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sp>
        <p:nvSpPr>
          <p:cNvPr id="201" name="Google Shape;201;p47"/>
          <p:cNvSpPr txBox="1">
            <a:spLocks noGrp="1"/>
          </p:cNvSpPr>
          <p:nvPr>
            <p:ph type="sldNum" idx="12"/>
          </p:nvPr>
        </p:nvSpPr>
        <p:spPr>
          <a:xfrm>
            <a:off x="9846361" y="6425136"/>
            <a:ext cx="2012100" cy="365100"/>
          </a:xfrm>
          <a:prstGeom prst="rect">
            <a:avLst/>
          </a:prstGeom>
          <a:noFill/>
          <a:ln>
            <a:noFill/>
          </a:ln>
        </p:spPr>
        <p:txBody>
          <a:bodyPr spcFirstLastPara="1" wrap="square" lIns="64275" tIns="32125" rIns="64275" bIns="32125"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2</a:t>
            </a:fld>
            <a:endParaRPr lang="en-US"/>
          </a:p>
        </p:txBody>
      </p:sp>
      <p:sp>
        <p:nvSpPr>
          <p:cNvPr id="202" name="Google Shape;202;p47"/>
          <p:cNvSpPr txBox="1">
            <a:spLocks noGrp="1"/>
          </p:cNvSpPr>
          <p:nvPr>
            <p:ph type="title"/>
          </p:nvPr>
        </p:nvSpPr>
        <p:spPr>
          <a:xfrm>
            <a:off x="309739" y="214313"/>
            <a:ext cx="11572500" cy="8166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400"/>
              <a:buNone/>
            </a:pPr>
            <a:r>
              <a:rPr lang="en-US" sz="3500" b="1">
                <a:solidFill>
                  <a:schemeClr val="dk2"/>
                </a:solidFill>
                <a:latin typeface="Trebuchet MS" panose="020B0603020202020204"/>
                <a:ea typeface="Trebuchet MS" panose="020B0603020202020204"/>
                <a:cs typeface="Trebuchet MS" panose="020B0603020202020204"/>
                <a:sym typeface="Trebuchet MS" panose="020B0603020202020204"/>
              </a:rPr>
              <a:t>Webinar Logistics</a:t>
            </a:r>
            <a:endParaRPr sz="3500" b="1">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ctr" rtl="0">
              <a:lnSpc>
                <a:spcPct val="100000"/>
              </a:lnSpc>
              <a:spcBef>
                <a:spcPts val="0"/>
              </a:spcBef>
              <a:spcAft>
                <a:spcPts val="0"/>
              </a:spcAft>
              <a:buSzPts val="1400"/>
              <a:buNone/>
            </a:pPr>
            <a:r>
              <a:rPr lang="en-US" sz="3500" b="1">
                <a:solidFill>
                  <a:schemeClr val="dk2"/>
                </a:solidFill>
                <a:latin typeface="Trebuchet MS" panose="020B0603020202020204"/>
                <a:ea typeface="Trebuchet MS" panose="020B0603020202020204"/>
                <a:cs typeface="Trebuchet MS" panose="020B0603020202020204"/>
                <a:sym typeface="Trebuchet MS" panose="020B0603020202020204"/>
              </a:rPr>
              <a:t>Logística del seminario web</a:t>
            </a:r>
            <a:endParaRPr sz="3500" b="1">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203" name="Google Shape;203;p47"/>
          <p:cNvSpPr txBox="1"/>
          <p:nvPr/>
        </p:nvSpPr>
        <p:spPr>
          <a:xfrm>
            <a:off x="309735" y="1253251"/>
            <a:ext cx="5942700" cy="4417500"/>
          </a:xfrm>
          <a:prstGeom prst="rect">
            <a:avLst/>
          </a:prstGeom>
          <a:noFill/>
          <a:ln>
            <a:noFill/>
          </a:ln>
        </p:spPr>
        <p:txBody>
          <a:bodyPr spcFirstLastPara="1" wrap="square" lIns="91425" tIns="91425" rIns="91425" bIns="91425" anchor="t" anchorCtr="0">
            <a:spAutoFit/>
          </a:bodyPr>
          <a:lstStyle/>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We are recording - Avoid sharing protected health information</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100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Accessibility: Spanish language interpretation is available through the toolbar at the bottom of your screen</a:t>
            </a:r>
            <a:endParaRPr sz="1800" b="0" i="1"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15000"/>
              </a:lnSpc>
              <a:spcBef>
                <a:spcPts val="1000"/>
              </a:spcBef>
              <a:spcAft>
                <a:spcPts val="0"/>
              </a:spcAft>
              <a:buClr>
                <a:srgbClr val="000000"/>
              </a:buClr>
              <a:buSzPts val="1700"/>
              <a:buFont typeface="Arial" panose="020B0604020202020204"/>
              <a:buNone/>
            </a:pPr>
            <a:endParaRPr sz="1800" b="0" i="1"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15000"/>
              </a:lnSpc>
              <a:spcBef>
                <a:spcPts val="1000"/>
              </a:spcBef>
              <a:spcAft>
                <a:spcPts val="0"/>
              </a:spcAft>
              <a:buClr>
                <a:srgbClr val="000000"/>
              </a:buClr>
              <a:buSzPts val="1700"/>
              <a:buFont typeface="Arial" panose="020B0604020202020204"/>
              <a:buNone/>
            </a:pPr>
            <a:br>
              <a:rPr lang="en-US" sz="1800" b="0" i="1"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br>
            <a:endParaRPr sz="1800" b="0" i="1"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100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Attendees will be muted during the presentation</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100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Use Q and A function to ask questions</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100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Materials will be distributed after the meeting</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grpSp>
        <p:nvGrpSpPr>
          <p:cNvPr id="204" name="Google Shape;204;p47"/>
          <p:cNvGrpSpPr/>
          <p:nvPr/>
        </p:nvGrpSpPr>
        <p:grpSpPr>
          <a:xfrm>
            <a:off x="1096860" y="3166437"/>
            <a:ext cx="3991231" cy="975775"/>
            <a:chOff x="1264094" y="3133550"/>
            <a:chExt cx="3991231" cy="975775"/>
          </a:xfrm>
        </p:grpSpPr>
        <p:pic>
          <p:nvPicPr>
            <p:cNvPr id="205" name="Google Shape;205;p47" descr="Screenshot of Zoom toolbar depicting the closed caption, interpretation, more, and end meeting buttons."/>
            <p:cNvPicPr preferRelativeResize="0"/>
            <p:nvPr/>
          </p:nvPicPr>
          <p:blipFill rotWithShape="1">
            <a:blip r:embed="rId3"/>
            <a:srcRect r="1806"/>
            <a:stretch>
              <a:fillRect/>
            </a:stretch>
          </p:blipFill>
          <p:spPr>
            <a:xfrm>
              <a:off x="1389450" y="3630075"/>
              <a:ext cx="3490150" cy="479250"/>
            </a:xfrm>
            <a:prstGeom prst="rect">
              <a:avLst/>
            </a:prstGeom>
            <a:noFill/>
            <a:ln>
              <a:noFill/>
            </a:ln>
          </p:spPr>
        </p:pic>
        <p:sp>
          <p:nvSpPr>
            <p:cNvPr id="206" name="Google Shape;206;p47"/>
            <p:cNvSpPr txBox="1"/>
            <p:nvPr/>
          </p:nvSpPr>
          <p:spPr>
            <a:xfrm>
              <a:off x="1264094" y="3133560"/>
              <a:ext cx="10593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panose="020B0604020202020204"/>
                <a:buNone/>
              </a:pPr>
              <a:r>
                <a:rPr lang="en-US"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Enable captions</a:t>
              </a:r>
              <a:endParaRPr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207" name="Google Shape;207;p47"/>
            <p:cNvSpPr txBox="1"/>
            <p:nvPr/>
          </p:nvSpPr>
          <p:spPr>
            <a:xfrm>
              <a:off x="2096227" y="3133560"/>
              <a:ext cx="13470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panose="020B0604020202020204"/>
                <a:buNone/>
              </a:pPr>
              <a:r>
                <a:rPr lang="en-US"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Enable interpretation</a:t>
              </a:r>
              <a:endParaRPr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208" name="Google Shape;208;p47"/>
            <p:cNvSpPr txBox="1"/>
            <p:nvPr/>
          </p:nvSpPr>
          <p:spPr>
            <a:xfrm>
              <a:off x="3466425" y="3133550"/>
              <a:ext cx="17889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panose="020B0604020202020204"/>
                <a:buNone/>
              </a:pPr>
              <a:r>
                <a:rPr lang="en-US"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Other settings and end meeting</a:t>
              </a:r>
              <a:endParaRPr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cxnSp>
          <p:nvCxnSpPr>
            <p:cNvPr id="209" name="Google Shape;209;p47"/>
            <p:cNvCxnSpPr/>
            <p:nvPr/>
          </p:nvCxnSpPr>
          <p:spPr>
            <a:xfrm>
              <a:off x="1833039" y="3444710"/>
              <a:ext cx="0" cy="164100"/>
            </a:xfrm>
            <a:prstGeom prst="straightConnector1">
              <a:avLst/>
            </a:prstGeom>
            <a:noFill/>
            <a:ln w="9525" cap="flat" cmpd="sng">
              <a:solidFill>
                <a:schemeClr val="dk2"/>
              </a:solidFill>
              <a:prstDash val="solid"/>
              <a:round/>
              <a:headEnd type="none" w="sm" len="sm"/>
              <a:tailEnd type="triangle" w="med" len="med"/>
            </a:ln>
          </p:spPr>
        </p:cxnSp>
        <p:cxnSp>
          <p:nvCxnSpPr>
            <p:cNvPr id="210" name="Google Shape;210;p47"/>
            <p:cNvCxnSpPr/>
            <p:nvPr/>
          </p:nvCxnSpPr>
          <p:spPr>
            <a:xfrm>
              <a:off x="2769684" y="3444710"/>
              <a:ext cx="0" cy="164100"/>
            </a:xfrm>
            <a:prstGeom prst="straightConnector1">
              <a:avLst/>
            </a:prstGeom>
            <a:noFill/>
            <a:ln w="9525" cap="flat" cmpd="sng">
              <a:solidFill>
                <a:schemeClr val="dk2"/>
              </a:solidFill>
              <a:prstDash val="solid"/>
              <a:round/>
              <a:headEnd type="none" w="sm" len="sm"/>
              <a:tailEnd type="triangle" w="med" len="med"/>
            </a:ln>
          </p:spPr>
        </p:cxnSp>
        <p:cxnSp>
          <p:nvCxnSpPr>
            <p:cNvPr id="211" name="Google Shape;211;p47"/>
            <p:cNvCxnSpPr/>
            <p:nvPr/>
          </p:nvCxnSpPr>
          <p:spPr>
            <a:xfrm flipH="1">
              <a:off x="3621017" y="3477829"/>
              <a:ext cx="147600" cy="141000"/>
            </a:xfrm>
            <a:prstGeom prst="straightConnector1">
              <a:avLst/>
            </a:prstGeom>
            <a:noFill/>
            <a:ln w="9525" cap="flat" cmpd="sng">
              <a:solidFill>
                <a:schemeClr val="dk2"/>
              </a:solidFill>
              <a:prstDash val="solid"/>
              <a:round/>
              <a:headEnd type="none" w="sm" len="sm"/>
              <a:tailEnd type="triangle" w="med" len="med"/>
            </a:ln>
          </p:spPr>
        </p:cxnSp>
        <p:cxnSp>
          <p:nvCxnSpPr>
            <p:cNvPr id="212" name="Google Shape;212;p47"/>
            <p:cNvCxnSpPr/>
            <p:nvPr/>
          </p:nvCxnSpPr>
          <p:spPr>
            <a:xfrm>
              <a:off x="4759910" y="3444710"/>
              <a:ext cx="0" cy="164100"/>
            </a:xfrm>
            <a:prstGeom prst="straightConnector1">
              <a:avLst/>
            </a:prstGeom>
            <a:noFill/>
            <a:ln w="9525" cap="flat" cmpd="sng">
              <a:solidFill>
                <a:schemeClr val="dk2"/>
              </a:solidFill>
              <a:prstDash val="solid"/>
              <a:round/>
              <a:headEnd type="none" w="sm" len="sm"/>
              <a:tailEnd type="triangle" w="med" len="med"/>
            </a:ln>
          </p:spPr>
        </p:cxnSp>
      </p:grpSp>
      <p:sp>
        <p:nvSpPr>
          <p:cNvPr id="213" name="Google Shape;213;p47"/>
          <p:cNvSpPr txBox="1"/>
          <p:nvPr/>
        </p:nvSpPr>
        <p:spPr>
          <a:xfrm>
            <a:off x="6187425" y="1113448"/>
            <a:ext cx="5443500" cy="5241000"/>
          </a:xfrm>
          <a:prstGeom prst="rect">
            <a:avLst/>
          </a:prstGeom>
          <a:noFill/>
          <a:ln>
            <a:noFill/>
          </a:ln>
        </p:spPr>
        <p:txBody>
          <a:bodyPr spcFirstLastPara="1" wrap="square" lIns="91425" tIns="91425" rIns="91425" bIns="91425" anchor="t" anchorCtr="0">
            <a:spAutoFit/>
          </a:bodyPr>
          <a:lstStyle/>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Estamos grabando: evite compartir información sanitaria protegida</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Accesibilidad: La interpretación en español está disponible mediante la barra de herramientas que aparece en la parte inferior de la pantalla</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15000"/>
              </a:lnSpc>
              <a:spcBef>
                <a:spcPts val="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15000"/>
              </a:lnSpc>
              <a:spcBef>
                <a:spcPts val="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15000"/>
              </a:lnSpc>
              <a:spcBef>
                <a:spcPts val="0"/>
              </a:spcBef>
              <a:spcAft>
                <a:spcPts val="0"/>
              </a:spcAft>
              <a:buClr>
                <a:srgbClr val="000000"/>
              </a:buClr>
              <a:buSzPts val="1800"/>
              <a:buFont typeface="Arial" panose="020B0604020202020204"/>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15000"/>
              </a:lnSpc>
              <a:spcBef>
                <a:spcPts val="0"/>
              </a:spcBef>
              <a:spcAft>
                <a:spcPts val="0"/>
              </a:spcAft>
              <a:buClr>
                <a:srgbClr val="000000"/>
              </a:buClr>
              <a:buSzPts val="1800"/>
              <a:buFont typeface="Arial" panose="020B0604020202020204"/>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Los asistentes estarán silenciados durante la presentación</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Utilice la función de preguntas y respuestas para hacer preguntas</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Los materiales se distribuirán después de la reunión</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pic>
        <p:nvPicPr>
          <p:cNvPr id="214" name="Google Shape;214;p47"/>
          <p:cNvPicPr preferRelativeResize="0"/>
          <p:nvPr/>
        </p:nvPicPr>
        <p:blipFill rotWithShape="1">
          <a:blip r:embed="rId4"/>
          <a:srcRect/>
          <a:stretch>
            <a:fillRect/>
          </a:stretch>
        </p:blipFill>
        <p:spPr>
          <a:xfrm>
            <a:off x="6949495" y="2955787"/>
            <a:ext cx="3590553" cy="12377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65"/>
          <p:cNvSpPr txBox="1">
            <a:spLocks noGrp="1"/>
          </p:cNvSpPr>
          <p:nvPr>
            <p:ph type="title"/>
          </p:nvPr>
        </p:nvSpPr>
        <p:spPr>
          <a:xfrm>
            <a:off x="-495000" y="393500"/>
            <a:ext cx="7302900" cy="1062000"/>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Budget Amendment - Phased Approach</a:t>
            </a:r>
            <a:endParaRPr sz="3500"/>
          </a:p>
        </p:txBody>
      </p:sp>
      <p:sp>
        <p:nvSpPr>
          <p:cNvPr id="432" name="Google Shape;432;p65"/>
          <p:cNvSpPr txBox="1">
            <a:spLocks noGrp="1"/>
          </p:cNvSpPr>
          <p:nvPr>
            <p:ph type="body" idx="1"/>
          </p:nvPr>
        </p:nvSpPr>
        <p:spPr>
          <a:xfrm>
            <a:off x="0" y="1554325"/>
            <a:ext cx="5620800" cy="5569800"/>
          </a:xfrm>
          <a:prstGeom prst="rect">
            <a:avLst/>
          </a:prstGeom>
          <a:noFill/>
          <a:ln>
            <a:noFill/>
          </a:ln>
        </p:spPr>
        <p:txBody>
          <a:bodyPr spcFirstLastPara="1" wrap="square" lIns="91425" tIns="45700" rIns="91425" bIns="45700" anchor="t" anchorCtr="0">
            <a:noAutofit/>
          </a:bodyPr>
          <a:lstStyle/>
          <a:p>
            <a:pPr marL="685800" lvl="1" indent="-196215" algn="l" rtl="0">
              <a:lnSpc>
                <a:spcPct val="100000"/>
              </a:lnSpc>
              <a:spcBef>
                <a:spcPts val="0"/>
              </a:spcBef>
              <a:spcAft>
                <a:spcPts val="0"/>
              </a:spcAft>
              <a:buSzPts val="1800"/>
              <a:buChar char="⮚"/>
            </a:pPr>
            <a:r>
              <a:rPr lang="en-US" sz="1800"/>
              <a:t>Future Budget Requests must be approved through the budget process before we can expand services and funding</a:t>
            </a:r>
            <a:endParaRPr sz="1800"/>
          </a:p>
          <a:p>
            <a:pPr marL="1200150" marR="304800" lvl="2" indent="-228600" algn="l" rtl="0">
              <a:lnSpc>
                <a:spcPct val="100000"/>
              </a:lnSpc>
              <a:spcBef>
                <a:spcPts val="1200"/>
              </a:spcBef>
              <a:spcAft>
                <a:spcPts val="0"/>
              </a:spcAft>
              <a:buSzPts val="1800"/>
              <a:buChar char="▪"/>
            </a:pPr>
            <a:r>
              <a:rPr lang="en-US" sz="1800"/>
              <a:t>Will work with the Governor’s Office, the legislature, and stakeholders to phase-in allowable services under the waiver and subsequent budget requests </a:t>
            </a:r>
            <a:endParaRPr sz="1800"/>
          </a:p>
          <a:p>
            <a:pPr marL="685800" lvl="1" indent="-196215" algn="l" rtl="0">
              <a:lnSpc>
                <a:spcPct val="100000"/>
              </a:lnSpc>
              <a:spcBef>
                <a:spcPts val="1200"/>
              </a:spcBef>
              <a:spcAft>
                <a:spcPts val="0"/>
              </a:spcAft>
              <a:buSzPts val="1800"/>
              <a:buChar char="⮚"/>
            </a:pPr>
            <a:r>
              <a:rPr lang="en-US" sz="1800"/>
              <a:t>In the next phase, the plan is to expand TSS to Medicaid Members beyond those receiving the initial 6 months of rental assistance and include move-in goods provided through DOLA programs</a:t>
            </a:r>
            <a:endParaRPr sz="1800"/>
          </a:p>
          <a:p>
            <a:pPr marL="1200150" lvl="0" indent="0" algn="l" rtl="0">
              <a:lnSpc>
                <a:spcPct val="100000"/>
              </a:lnSpc>
              <a:spcBef>
                <a:spcPts val="600"/>
              </a:spcBef>
              <a:spcAft>
                <a:spcPts val="600"/>
              </a:spcAft>
              <a:buNone/>
            </a:pPr>
            <a:endParaRPr sz="2200"/>
          </a:p>
        </p:txBody>
      </p:sp>
      <p:sp>
        <p:nvSpPr>
          <p:cNvPr id="433" name="Google Shape;433;p6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lang="en-US"/>
          </a:p>
        </p:txBody>
      </p:sp>
      <p:sp>
        <p:nvSpPr>
          <p:cNvPr id="434" name="Google Shape;434;p65"/>
          <p:cNvSpPr txBox="1">
            <a:spLocks noGrp="1"/>
          </p:cNvSpPr>
          <p:nvPr>
            <p:ph type="title"/>
          </p:nvPr>
        </p:nvSpPr>
        <p:spPr>
          <a:xfrm>
            <a:off x="5663980" y="393385"/>
            <a:ext cx="7302900" cy="1059180"/>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sym typeface="+mn-ea"/>
              </a:rPr>
              <a:t>Enmienda presupuestaria -</a:t>
            </a:r>
            <a:br>
              <a:rPr lang="en-US" sz="3500">
                <a:sym typeface="+mn-ea"/>
              </a:rPr>
            </a:br>
            <a:r>
              <a:rPr lang="en-US" sz="3500">
                <a:sym typeface="+mn-ea"/>
              </a:rPr>
              <a:t>Enfoque por fases</a:t>
            </a:r>
            <a:endParaRPr sz="3500"/>
          </a:p>
        </p:txBody>
      </p:sp>
      <p:sp>
        <p:nvSpPr>
          <p:cNvPr id="435" name="Google Shape;435;p65"/>
          <p:cNvSpPr txBox="1">
            <a:spLocks noGrp="1"/>
          </p:cNvSpPr>
          <p:nvPr>
            <p:ph type="body" idx="1"/>
          </p:nvPr>
        </p:nvSpPr>
        <p:spPr>
          <a:xfrm>
            <a:off x="6050915" y="1484630"/>
            <a:ext cx="5954395" cy="5569585"/>
          </a:xfrm>
          <a:prstGeom prst="rect">
            <a:avLst/>
          </a:prstGeom>
          <a:noFill/>
          <a:ln>
            <a:noFill/>
          </a:ln>
        </p:spPr>
        <p:txBody>
          <a:bodyPr spcFirstLastPara="1" wrap="square" lIns="91425" tIns="45700" rIns="91425" bIns="45700" anchor="t" anchorCtr="0">
            <a:noAutofit/>
          </a:bodyPr>
          <a:lstStyle/>
          <a:p>
            <a:pPr marL="685800" lvl="1" indent="-196215" algn="l" rtl="0">
              <a:lnSpc>
                <a:spcPct val="100000"/>
              </a:lnSpc>
              <a:spcBef>
                <a:spcPts val="0"/>
              </a:spcBef>
              <a:spcAft>
                <a:spcPts val="0"/>
              </a:spcAft>
              <a:buSzPts val="1800"/>
              <a:buChar char="⮚"/>
            </a:pPr>
            <a:r>
              <a:rPr lang="en-US" sz="1800">
                <a:sym typeface="+mn-ea"/>
              </a:rPr>
              <a:t>Las futuras solicitudes de presupuesto deben ser aprobadas través del proceso presupuestario antes de que podamos</a:t>
            </a:r>
            <a:r>
              <a:rPr lang="en-US" altLang="en-US" sz="1800">
                <a:sym typeface="+mn-ea"/>
              </a:rPr>
              <a:t> a</a:t>
            </a:r>
            <a:r>
              <a:rPr lang="en-US" sz="1800">
                <a:sym typeface="+mn-ea"/>
              </a:rPr>
              <a:t>mpliar los servicios y la financiación</a:t>
            </a:r>
            <a:endParaRPr sz="1800"/>
          </a:p>
          <a:p>
            <a:pPr marL="1200150" marR="304800" lvl="2" indent="-228600" algn="l" rtl="0">
              <a:lnSpc>
                <a:spcPct val="100000"/>
              </a:lnSpc>
              <a:spcBef>
                <a:spcPts val="1200"/>
              </a:spcBef>
              <a:spcAft>
                <a:spcPts val="0"/>
              </a:spcAft>
              <a:buSzPts val="1800"/>
              <a:buChar char="▪"/>
            </a:pPr>
            <a:r>
              <a:rPr lang="en-US" sz="1800">
                <a:sym typeface="+mn-ea"/>
              </a:rPr>
              <a:t>Se trabajará con la Oficina del Gobernador,</a:t>
            </a:r>
            <a:r>
              <a:rPr lang="en-US" altLang="en-US" sz="1800">
                <a:sym typeface="+mn-ea"/>
              </a:rPr>
              <a:t> </a:t>
            </a:r>
            <a:r>
              <a:rPr lang="en-US" sz="1800">
                <a:sym typeface="+mn-ea"/>
              </a:rPr>
              <a:t>la legislatura y las partes interesadas para introducir gradualmente los servicios permitidos bajo la exención y las solicitudes presupuestarias subsiguientes </a:t>
            </a:r>
            <a:endParaRPr sz="1800"/>
          </a:p>
          <a:p>
            <a:pPr marL="685800" lvl="1" indent="-196215" algn="l" rtl="0">
              <a:lnSpc>
                <a:spcPct val="100000"/>
              </a:lnSpc>
              <a:spcBef>
                <a:spcPts val="1200"/>
              </a:spcBef>
              <a:spcAft>
                <a:spcPts val="0"/>
              </a:spcAft>
              <a:buSzPts val="1800"/>
              <a:buChar char="⮚"/>
            </a:pPr>
            <a:r>
              <a:rPr lang="en-US" sz="1800">
                <a:sym typeface="+mn-ea"/>
              </a:rPr>
              <a:t>En la siguiente fase, el plan es expandir TSS a los miembros de Medicaid más allá de aquellos que reciben los 6 meses iniciales de asistencia para el alquiler e incluir bienes de mudanza proporcionados a través de los programas de DOLA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66"/>
          <p:cNvSpPr txBox="1">
            <a:spLocks noGrp="1"/>
          </p:cNvSpPr>
          <p:nvPr>
            <p:ph type="title"/>
          </p:nvPr>
        </p:nvSpPr>
        <p:spPr>
          <a:xfrm>
            <a:off x="675900" y="792000"/>
            <a:ext cx="5296200" cy="637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600"/>
              <a:t>Budget Amendment - Phased Approach</a:t>
            </a:r>
            <a:endParaRPr sz="3600"/>
          </a:p>
        </p:txBody>
      </p:sp>
      <p:sp>
        <p:nvSpPr>
          <p:cNvPr id="441" name="Google Shape;441;p66"/>
          <p:cNvSpPr txBox="1">
            <a:spLocks noGrp="1"/>
          </p:cNvSpPr>
          <p:nvPr>
            <p:ph type="body" idx="1"/>
          </p:nvPr>
        </p:nvSpPr>
        <p:spPr>
          <a:xfrm>
            <a:off x="513600" y="1376775"/>
            <a:ext cx="5620800" cy="38634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None/>
            </a:pPr>
            <a:endParaRPr sz="1800"/>
          </a:p>
          <a:p>
            <a:pPr marL="685800" lvl="1" indent="-196215" algn="l" rtl="0">
              <a:lnSpc>
                <a:spcPct val="100000"/>
              </a:lnSpc>
              <a:spcBef>
                <a:spcPts val="600"/>
              </a:spcBef>
              <a:spcAft>
                <a:spcPts val="0"/>
              </a:spcAft>
              <a:buSzPts val="1800"/>
              <a:buChar char="⮚"/>
            </a:pPr>
            <a:r>
              <a:rPr lang="en-US" sz="1800"/>
              <a:t>In addition, the Department would expand the scope to include nutrition assistance (panty stocking, medically tailored meals)  </a:t>
            </a:r>
            <a:endParaRPr sz="1800"/>
          </a:p>
          <a:p>
            <a:pPr marL="685800" lvl="1" indent="-196215" algn="l" rtl="0">
              <a:lnSpc>
                <a:spcPct val="100000"/>
              </a:lnSpc>
              <a:spcBef>
                <a:spcPts val="600"/>
              </a:spcBef>
              <a:spcAft>
                <a:spcPts val="0"/>
              </a:spcAft>
              <a:buSzPts val="1800"/>
              <a:buChar char="⮚"/>
            </a:pPr>
            <a:r>
              <a:rPr lang="en-US" sz="1800"/>
              <a:t>Savings generated in the Medicaid Comprehensive 1115 Waiver Reinvestment Fund can be used to fund these additional services</a:t>
            </a:r>
            <a:endParaRPr sz="1800"/>
          </a:p>
          <a:p>
            <a:pPr marL="1200150" lvl="2" indent="-228600" algn="l" rtl="0">
              <a:lnSpc>
                <a:spcPct val="100000"/>
              </a:lnSpc>
              <a:spcBef>
                <a:spcPts val="600"/>
              </a:spcBef>
              <a:spcAft>
                <a:spcPts val="0"/>
              </a:spcAft>
              <a:buSzPts val="1800"/>
              <a:buChar char="▪"/>
            </a:pPr>
            <a:r>
              <a:rPr lang="en-US" sz="1800"/>
              <a:t>Money is available in future fiscal years</a:t>
            </a:r>
            <a:endParaRPr sz="1800"/>
          </a:p>
          <a:p>
            <a:pPr marL="1200150" lvl="2" indent="-228600" algn="l" rtl="0">
              <a:lnSpc>
                <a:spcPct val="100000"/>
              </a:lnSpc>
              <a:spcBef>
                <a:spcPts val="600"/>
              </a:spcBef>
              <a:spcAft>
                <a:spcPts val="0"/>
              </a:spcAft>
              <a:buSzPts val="1800"/>
              <a:buChar char="▪"/>
            </a:pPr>
            <a:r>
              <a:rPr lang="en-US" sz="1800"/>
              <a:t>Money can only be used to cover services under the 1115 Waiver </a:t>
            </a:r>
            <a:endParaRPr sz="1800"/>
          </a:p>
          <a:p>
            <a:pPr marL="1200150" lvl="0" indent="0" algn="l" rtl="0">
              <a:lnSpc>
                <a:spcPct val="100000"/>
              </a:lnSpc>
              <a:spcBef>
                <a:spcPts val="600"/>
              </a:spcBef>
              <a:spcAft>
                <a:spcPts val="600"/>
              </a:spcAft>
              <a:buNone/>
            </a:pPr>
            <a:endParaRPr sz="2200"/>
          </a:p>
        </p:txBody>
      </p:sp>
      <p:sp>
        <p:nvSpPr>
          <p:cNvPr id="442" name="Google Shape;442;p6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lang="en-US"/>
          </a:p>
        </p:txBody>
      </p:sp>
      <p:sp>
        <p:nvSpPr>
          <p:cNvPr id="443" name="Google Shape;443;p66"/>
          <p:cNvSpPr txBox="1">
            <a:spLocks noGrp="1"/>
          </p:cNvSpPr>
          <p:nvPr>
            <p:ph type="title"/>
          </p:nvPr>
        </p:nvSpPr>
        <p:spPr>
          <a:xfrm>
            <a:off x="6046470" y="791845"/>
            <a:ext cx="5870575" cy="636905"/>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400">
                <a:sym typeface="+mn-ea"/>
              </a:rPr>
              <a:t>Enmienda presupuestaria -</a:t>
            </a:r>
            <a:br>
              <a:rPr lang="en-US" sz="3400">
                <a:sym typeface="+mn-ea"/>
              </a:rPr>
            </a:br>
            <a:r>
              <a:rPr lang="en-US" sz="3400">
                <a:sym typeface="+mn-ea"/>
              </a:rPr>
              <a:t>Enfoque por fases</a:t>
            </a:r>
            <a:endParaRPr sz="3400"/>
          </a:p>
        </p:txBody>
      </p:sp>
      <p:sp>
        <p:nvSpPr>
          <p:cNvPr id="444" name="Google Shape;444;p66"/>
          <p:cNvSpPr txBox="1">
            <a:spLocks noGrp="1"/>
          </p:cNvSpPr>
          <p:nvPr>
            <p:ph type="body" idx="1"/>
          </p:nvPr>
        </p:nvSpPr>
        <p:spPr>
          <a:xfrm>
            <a:off x="6295890" y="1428510"/>
            <a:ext cx="5620800" cy="3998595"/>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None/>
            </a:pPr>
            <a:endParaRPr sz="1800"/>
          </a:p>
          <a:p>
            <a:pPr marL="685800" lvl="1" indent="-196215" algn="l" rtl="0">
              <a:lnSpc>
                <a:spcPct val="100000"/>
              </a:lnSpc>
              <a:spcBef>
                <a:spcPts val="600"/>
              </a:spcBef>
              <a:spcAft>
                <a:spcPts val="0"/>
              </a:spcAft>
              <a:buSzPts val="1800"/>
              <a:buChar char="⮚"/>
            </a:pPr>
            <a:r>
              <a:rPr lang="en-US" sz="1800">
                <a:sym typeface="+mn-ea"/>
              </a:rPr>
              <a:t>Además, el Departamento ampliaría</a:t>
            </a:r>
            <a:r>
              <a:rPr lang="en-US" altLang="en-US" sz="1800">
                <a:sym typeface="+mn-ea"/>
              </a:rPr>
              <a:t> </a:t>
            </a:r>
            <a:r>
              <a:rPr lang="en-US" sz="1800">
                <a:sym typeface="+mn-ea"/>
              </a:rPr>
              <a:t>el </a:t>
            </a:r>
            <a:r>
              <a:rPr lang="en-US" altLang="en-US" sz="1800">
                <a:sym typeface="+mn-ea"/>
              </a:rPr>
              <a:t>ámbito</a:t>
            </a:r>
            <a:r>
              <a:rPr lang="en-US" sz="1800">
                <a:sym typeface="+mn-ea"/>
              </a:rPr>
              <a:t> de incluir la asistencia nutricional</a:t>
            </a:r>
            <a:r>
              <a:rPr lang="en-US" altLang="en-US" sz="1800">
                <a:sym typeface="+mn-ea"/>
              </a:rPr>
              <a:t> </a:t>
            </a:r>
            <a:r>
              <a:rPr lang="en-US" sz="1800">
                <a:sym typeface="+mn-ea"/>
              </a:rPr>
              <a:t>(medias panty, comidas médicamente adaptadas)  </a:t>
            </a:r>
            <a:endParaRPr sz="1800"/>
          </a:p>
          <a:p>
            <a:pPr marL="685800" lvl="1" indent="-196215" algn="l" rtl="0">
              <a:lnSpc>
                <a:spcPct val="100000"/>
              </a:lnSpc>
              <a:spcBef>
                <a:spcPts val="600"/>
              </a:spcBef>
              <a:spcAft>
                <a:spcPts val="0"/>
              </a:spcAft>
              <a:buSzPts val="1800"/>
              <a:buChar char="⮚"/>
            </a:pPr>
            <a:r>
              <a:rPr lang="en-US" sz="1800">
                <a:sym typeface="+mn-ea"/>
              </a:rPr>
              <a:t>Ahorros generados en el </a:t>
            </a:r>
            <a:r>
              <a:rPr lang="en-US" altLang="en-US" sz="1800">
                <a:sym typeface="+mn-ea"/>
              </a:rPr>
              <a:t>Exención Integral</a:t>
            </a:r>
            <a:r>
              <a:rPr lang="en-US" sz="1800">
                <a:sym typeface="+mn-ea"/>
              </a:rPr>
              <a:t> 1115 </a:t>
            </a:r>
            <a:r>
              <a:rPr lang="en-US" altLang="en-US" sz="1800">
                <a:sym typeface="+mn-ea"/>
              </a:rPr>
              <a:t>de Fondo de reinversión de Medicaid</a:t>
            </a:r>
            <a:r>
              <a:rPr lang="en-US" sz="1800">
                <a:sym typeface="+mn-ea"/>
              </a:rPr>
              <a:t> se puede utilizar para financiar estos fondos adicionales</a:t>
            </a:r>
            <a:r>
              <a:rPr lang="en-US" altLang="en-US" sz="1800">
                <a:sym typeface="+mn-ea"/>
              </a:rPr>
              <a:t> </a:t>
            </a:r>
            <a:r>
              <a:rPr lang="en-US" sz="1800">
                <a:sym typeface="+mn-ea"/>
              </a:rPr>
              <a:t>servicio</a:t>
            </a:r>
            <a:r>
              <a:rPr lang="en-US" altLang="en-US" sz="1800">
                <a:sym typeface="+mn-ea"/>
              </a:rPr>
              <a:t>s</a:t>
            </a:r>
            <a:endParaRPr lang="en-US" sz="1800">
              <a:sym typeface="+mn-ea"/>
            </a:endParaRPr>
          </a:p>
          <a:p>
            <a:pPr marL="1200150" lvl="2" indent="-228600" algn="l" rtl="0">
              <a:lnSpc>
                <a:spcPct val="100000"/>
              </a:lnSpc>
              <a:spcBef>
                <a:spcPts val="600"/>
              </a:spcBef>
              <a:spcAft>
                <a:spcPts val="0"/>
              </a:spcAft>
              <a:buSzPts val="1800"/>
              <a:buChar char="▪"/>
            </a:pPr>
            <a:r>
              <a:rPr lang="en-US" sz="1800">
                <a:sym typeface="+mn-ea"/>
              </a:rPr>
              <a:t>El dinero está disponible en futuros años fiscales</a:t>
            </a:r>
          </a:p>
          <a:p>
            <a:pPr marL="1200150" lvl="2" indent="-228600" algn="l" rtl="0">
              <a:lnSpc>
                <a:spcPct val="100000"/>
              </a:lnSpc>
              <a:spcBef>
                <a:spcPts val="600"/>
              </a:spcBef>
              <a:spcAft>
                <a:spcPts val="0"/>
              </a:spcAft>
              <a:buSzPts val="1800"/>
              <a:buChar char="▪"/>
            </a:pPr>
            <a:r>
              <a:rPr lang="en-US" sz="1800">
                <a:sym typeface="+mn-ea"/>
              </a:rPr>
              <a:t>El dinero solo se puede usar para cubrir servicios bajo la Exención 1115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67"/>
          <p:cNvSpPr txBox="1">
            <a:spLocks noGrp="1"/>
          </p:cNvSpPr>
          <p:nvPr>
            <p:ph type="title"/>
          </p:nvPr>
        </p:nvSpPr>
        <p:spPr>
          <a:xfrm>
            <a:off x="334380" y="620135"/>
            <a:ext cx="5904600" cy="637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Budget Amendment - Operations</a:t>
            </a:r>
            <a:endParaRPr sz="3500"/>
          </a:p>
        </p:txBody>
      </p:sp>
      <p:sp>
        <p:nvSpPr>
          <p:cNvPr id="450" name="Google Shape;450;p67"/>
          <p:cNvSpPr txBox="1">
            <a:spLocks noGrp="1"/>
          </p:cNvSpPr>
          <p:nvPr>
            <p:ph type="body" idx="1"/>
          </p:nvPr>
        </p:nvSpPr>
        <p:spPr>
          <a:xfrm>
            <a:off x="479330" y="980285"/>
            <a:ext cx="5589300" cy="5341800"/>
          </a:xfrm>
          <a:prstGeom prst="rect">
            <a:avLst/>
          </a:prstGeom>
          <a:noFill/>
          <a:ln>
            <a:noFill/>
          </a:ln>
        </p:spPr>
        <p:txBody>
          <a:bodyPr spcFirstLastPara="1" wrap="square" lIns="91425" tIns="45700" rIns="91425" bIns="45700" anchor="t" anchorCtr="0">
            <a:noAutofit/>
          </a:bodyPr>
          <a:lstStyle/>
          <a:p>
            <a:pPr marL="342900" lvl="0" indent="0" algn="l" rtl="0">
              <a:lnSpc>
                <a:spcPct val="100000"/>
              </a:lnSpc>
              <a:spcBef>
                <a:spcPts val="0"/>
              </a:spcBef>
              <a:spcAft>
                <a:spcPts val="0"/>
              </a:spcAft>
              <a:buNone/>
            </a:pPr>
            <a:endParaRPr sz="1800"/>
          </a:p>
          <a:p>
            <a:pPr marL="342900" lvl="0" indent="-228600" algn="l" rtl="0">
              <a:lnSpc>
                <a:spcPct val="100000"/>
              </a:lnSpc>
              <a:spcBef>
                <a:spcPts val="600"/>
              </a:spcBef>
              <a:spcAft>
                <a:spcPts val="0"/>
              </a:spcAft>
              <a:buClr>
                <a:schemeClr val="dk1"/>
              </a:buClr>
              <a:buSzPts val="1800"/>
              <a:buFont typeface="Arial" panose="020B0604020202020204"/>
              <a:buChar char="•"/>
            </a:pPr>
            <a:r>
              <a:rPr lang="en-US" sz="1800"/>
              <a:t>DOLA will bill HCPF directly for the up to six months of rental assistance for each member eligible to receive HRSN support in a five year demonstration period </a:t>
            </a:r>
            <a:endParaRPr sz="1800"/>
          </a:p>
          <a:p>
            <a:pPr marL="685800" lvl="1" indent="-196215" algn="l" rtl="0">
              <a:lnSpc>
                <a:spcPct val="100000"/>
              </a:lnSpc>
              <a:spcBef>
                <a:spcPts val="600"/>
              </a:spcBef>
              <a:spcAft>
                <a:spcPts val="0"/>
              </a:spcAft>
              <a:buSzPts val="1800"/>
              <a:buChar char="⮚"/>
            </a:pPr>
            <a:r>
              <a:rPr lang="en-US" sz="1800"/>
              <a:t>DOLA will be acting as a “fiscal intermediary” so all services will need to be documented and Medicaid eligibility verified </a:t>
            </a:r>
            <a:endParaRPr sz="1800"/>
          </a:p>
          <a:p>
            <a:pPr marL="342900" lvl="0" indent="0" algn="l" rtl="0">
              <a:lnSpc>
                <a:spcPct val="100000"/>
              </a:lnSpc>
              <a:spcBef>
                <a:spcPts val="600"/>
              </a:spcBef>
              <a:spcAft>
                <a:spcPts val="600"/>
              </a:spcAft>
              <a:buNone/>
            </a:pPr>
            <a:endParaRPr sz="2200"/>
          </a:p>
        </p:txBody>
      </p:sp>
      <p:sp>
        <p:nvSpPr>
          <p:cNvPr id="451" name="Google Shape;451;p6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lang="en-US"/>
          </a:p>
        </p:txBody>
      </p:sp>
      <p:sp>
        <p:nvSpPr>
          <p:cNvPr id="452" name="Google Shape;452;p67"/>
          <p:cNvSpPr txBox="1">
            <a:spLocks noGrp="1"/>
          </p:cNvSpPr>
          <p:nvPr>
            <p:ph type="title"/>
          </p:nvPr>
        </p:nvSpPr>
        <p:spPr>
          <a:xfrm>
            <a:off x="6239720" y="565325"/>
            <a:ext cx="5904600" cy="637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Enmienda presupuestaria -</a:t>
            </a:r>
            <a:br>
              <a:rPr lang="en-US" sz="3500"/>
            </a:br>
            <a:r>
              <a:rPr lang="en-US" sz="3500"/>
              <a:t>Operaciones</a:t>
            </a:r>
          </a:p>
        </p:txBody>
      </p:sp>
      <p:sp>
        <p:nvSpPr>
          <p:cNvPr id="453" name="Google Shape;453;p67"/>
          <p:cNvSpPr txBox="1">
            <a:spLocks noGrp="1"/>
          </p:cNvSpPr>
          <p:nvPr>
            <p:ph type="body" idx="1"/>
          </p:nvPr>
        </p:nvSpPr>
        <p:spPr>
          <a:xfrm>
            <a:off x="6580250" y="950875"/>
            <a:ext cx="5589300" cy="5341800"/>
          </a:xfrm>
          <a:prstGeom prst="rect">
            <a:avLst/>
          </a:prstGeom>
          <a:noFill/>
          <a:ln>
            <a:noFill/>
          </a:ln>
        </p:spPr>
        <p:txBody>
          <a:bodyPr spcFirstLastPara="1" wrap="square" lIns="91425" tIns="45700" rIns="91425" bIns="45700" anchor="t" anchorCtr="0">
            <a:noAutofit/>
          </a:bodyPr>
          <a:lstStyle/>
          <a:p>
            <a:pPr marL="342900" lvl="0" indent="0" algn="l" rtl="0">
              <a:lnSpc>
                <a:spcPct val="100000"/>
              </a:lnSpc>
              <a:spcBef>
                <a:spcPts val="0"/>
              </a:spcBef>
              <a:spcAft>
                <a:spcPts val="0"/>
              </a:spcAft>
              <a:buNone/>
            </a:pPr>
            <a:endParaRPr sz="1800"/>
          </a:p>
          <a:p>
            <a:pPr marL="342900" lvl="0" indent="-228600" algn="l" rtl="0">
              <a:lnSpc>
                <a:spcPct val="100000"/>
              </a:lnSpc>
              <a:spcBef>
                <a:spcPts val="600"/>
              </a:spcBef>
              <a:spcAft>
                <a:spcPts val="0"/>
              </a:spcAft>
              <a:buClr>
                <a:schemeClr val="dk1"/>
              </a:buClr>
              <a:buSzPts val="1800"/>
              <a:buFont typeface="Arial" panose="020B0604020202020204"/>
              <a:buChar char="•"/>
            </a:pPr>
            <a:r>
              <a:rPr lang="en-US" sz="1800"/>
              <a:t>DOLA facturará directamente a HCPF por hasta seis</a:t>
            </a:r>
            <a:r>
              <a:rPr lang="en-US" altLang="en-US" sz="1800"/>
              <a:t> m</a:t>
            </a:r>
            <a:r>
              <a:rPr lang="en-US" sz="1800"/>
              <a:t>eses de asistencia para el alquiler para cada miembro</a:t>
            </a:r>
            <a:r>
              <a:rPr lang="en-US" altLang="en-US" sz="1800"/>
              <a:t> </a:t>
            </a:r>
            <a:r>
              <a:rPr lang="en-US" sz="1800"/>
              <a:t>elegible para recibir soporte de HRSN en un período de demostración de cinco año</a:t>
            </a:r>
            <a:r>
              <a:rPr lang="en-US" altLang="en-US" sz="1800"/>
              <a:t>s</a:t>
            </a:r>
            <a:endParaRPr lang="en-US" sz="1800"/>
          </a:p>
          <a:p>
            <a:pPr marL="685800" lvl="1" indent="-196215" algn="l" rtl="0">
              <a:lnSpc>
                <a:spcPct val="100000"/>
              </a:lnSpc>
              <a:spcBef>
                <a:spcPts val="600"/>
              </a:spcBef>
              <a:spcAft>
                <a:spcPts val="0"/>
              </a:spcAft>
              <a:buSzPts val="1800"/>
              <a:buChar char="⮚"/>
            </a:pPr>
            <a:r>
              <a:rPr lang="en-US" sz="1800"/>
              <a:t>DOLA actuará como un "intermediario fiscal", por lo que todos los servicios deberán estar documentados y verificados </a:t>
            </a:r>
            <a:r>
              <a:rPr lang="en-US" altLang="en-US" sz="1800"/>
              <a:t>de</a:t>
            </a:r>
            <a:r>
              <a:rPr lang="en-US" sz="1800"/>
              <a:t> elegibilidad para Medicaid</a:t>
            </a:r>
          </a:p>
          <a:p>
            <a:pPr marL="342900" lvl="0" indent="0" algn="l" rtl="0">
              <a:lnSpc>
                <a:spcPct val="100000"/>
              </a:lnSpc>
              <a:spcBef>
                <a:spcPts val="600"/>
              </a:spcBef>
              <a:spcAft>
                <a:spcPts val="600"/>
              </a:spcAft>
              <a:buNone/>
            </a:pPr>
            <a:endParaRPr sz="2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68"/>
          <p:cNvSpPr txBox="1">
            <a:spLocks noGrp="1"/>
          </p:cNvSpPr>
          <p:nvPr>
            <p:ph type="title"/>
          </p:nvPr>
        </p:nvSpPr>
        <p:spPr>
          <a:xfrm>
            <a:off x="376925" y="476625"/>
            <a:ext cx="5904600" cy="637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t>Budget Amendment - Operations</a:t>
            </a:r>
            <a:endParaRPr sz="3500"/>
          </a:p>
        </p:txBody>
      </p:sp>
      <p:sp>
        <p:nvSpPr>
          <p:cNvPr id="459" name="Google Shape;459;p68"/>
          <p:cNvSpPr txBox="1">
            <a:spLocks noGrp="1"/>
          </p:cNvSpPr>
          <p:nvPr>
            <p:ph type="body" idx="1"/>
          </p:nvPr>
        </p:nvSpPr>
        <p:spPr>
          <a:xfrm>
            <a:off x="534575" y="716125"/>
            <a:ext cx="5589300" cy="5341800"/>
          </a:xfrm>
          <a:prstGeom prst="rect">
            <a:avLst/>
          </a:prstGeom>
          <a:noFill/>
          <a:ln>
            <a:noFill/>
          </a:ln>
        </p:spPr>
        <p:txBody>
          <a:bodyPr spcFirstLastPara="1" wrap="square" lIns="91425" tIns="45700" rIns="91425" bIns="45700" anchor="t" anchorCtr="0">
            <a:noAutofit/>
          </a:bodyPr>
          <a:lstStyle/>
          <a:p>
            <a:pPr marL="342900" lvl="0" indent="0" algn="l" rtl="0">
              <a:lnSpc>
                <a:spcPct val="100000"/>
              </a:lnSpc>
              <a:spcBef>
                <a:spcPts val="0"/>
              </a:spcBef>
              <a:spcAft>
                <a:spcPts val="0"/>
              </a:spcAft>
              <a:buNone/>
            </a:pPr>
            <a:endParaRPr sz="1800"/>
          </a:p>
          <a:p>
            <a:pPr marL="342900" lvl="0" indent="-228600" algn="l" rtl="0">
              <a:lnSpc>
                <a:spcPct val="100000"/>
              </a:lnSpc>
              <a:spcBef>
                <a:spcPts val="600"/>
              </a:spcBef>
              <a:spcAft>
                <a:spcPts val="0"/>
              </a:spcAft>
              <a:buSzPts val="1800"/>
              <a:buChar char="•"/>
            </a:pPr>
            <a:r>
              <a:rPr lang="en-US" sz="1800"/>
              <a:t>The billing process for (TSS) is more complex as DOLA contracts with third-party providers to deliver TSS to eligible individuals</a:t>
            </a:r>
            <a:endParaRPr sz="1800"/>
          </a:p>
          <a:p>
            <a:pPr marL="685800" lvl="1" indent="-196215" algn="l" rtl="0">
              <a:lnSpc>
                <a:spcPct val="100000"/>
              </a:lnSpc>
              <a:spcBef>
                <a:spcPts val="600"/>
              </a:spcBef>
              <a:spcAft>
                <a:spcPts val="0"/>
              </a:spcAft>
              <a:buSzPts val="1800"/>
              <a:buChar char="⮚"/>
            </a:pPr>
            <a:r>
              <a:rPr lang="en-US" sz="1800"/>
              <a:t>To navigate this complexity, DOLA and HCPF have agreed that third-party providers contracted through DOLA can bill Medicaid directly for TSS and then DOLA’s current General Fund can be used to offset HCPF’s share of the Medicaid match</a:t>
            </a:r>
            <a:endParaRPr sz="1800"/>
          </a:p>
          <a:p>
            <a:pPr marL="685800" lvl="1" indent="-196215" algn="l" rtl="0">
              <a:lnSpc>
                <a:spcPct val="100000"/>
              </a:lnSpc>
              <a:spcBef>
                <a:spcPts val="600"/>
              </a:spcBef>
              <a:spcAft>
                <a:spcPts val="0"/>
              </a:spcAft>
              <a:buSzPts val="1800"/>
              <a:buChar char="⮚"/>
            </a:pPr>
            <a:r>
              <a:rPr lang="en-US" sz="1800"/>
              <a:t>Information on how DOLA’s third-party providers can bill will be available closer to June/July 2025</a:t>
            </a:r>
            <a:endParaRPr sz="1800"/>
          </a:p>
          <a:p>
            <a:pPr marL="342900" lvl="0" indent="0" algn="l" rtl="0">
              <a:lnSpc>
                <a:spcPct val="100000"/>
              </a:lnSpc>
              <a:spcBef>
                <a:spcPts val="600"/>
              </a:spcBef>
              <a:spcAft>
                <a:spcPts val="0"/>
              </a:spcAft>
              <a:buNone/>
            </a:pPr>
            <a:endParaRPr sz="2200"/>
          </a:p>
          <a:p>
            <a:pPr marL="342900" lvl="0" indent="0" algn="l" rtl="0">
              <a:lnSpc>
                <a:spcPct val="100000"/>
              </a:lnSpc>
              <a:spcBef>
                <a:spcPts val="600"/>
              </a:spcBef>
              <a:spcAft>
                <a:spcPts val="600"/>
              </a:spcAft>
              <a:buNone/>
            </a:pPr>
            <a:endParaRPr sz="2200"/>
          </a:p>
        </p:txBody>
      </p:sp>
      <p:sp>
        <p:nvSpPr>
          <p:cNvPr id="460" name="Google Shape;460;p6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lang="en-US"/>
          </a:p>
        </p:txBody>
      </p:sp>
      <p:sp>
        <p:nvSpPr>
          <p:cNvPr id="461" name="Google Shape;461;p68"/>
          <p:cNvSpPr txBox="1">
            <a:spLocks noGrp="1"/>
          </p:cNvSpPr>
          <p:nvPr>
            <p:ph type="title"/>
          </p:nvPr>
        </p:nvSpPr>
        <p:spPr>
          <a:xfrm>
            <a:off x="6412100" y="462025"/>
            <a:ext cx="5904600" cy="637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sz="3500">
                <a:sym typeface="+mn-ea"/>
              </a:rPr>
              <a:t>Enmienda presupuestaria -</a:t>
            </a:r>
            <a:br>
              <a:rPr lang="en-US" sz="3500">
                <a:sym typeface="+mn-ea"/>
              </a:rPr>
            </a:br>
            <a:r>
              <a:rPr lang="en-US" sz="3500">
                <a:sym typeface="+mn-ea"/>
              </a:rPr>
              <a:t>Operaciones</a:t>
            </a:r>
            <a:endParaRPr sz="3500"/>
          </a:p>
        </p:txBody>
      </p:sp>
      <p:sp>
        <p:nvSpPr>
          <p:cNvPr id="462" name="Google Shape;462;p68"/>
          <p:cNvSpPr txBox="1">
            <a:spLocks noGrp="1"/>
          </p:cNvSpPr>
          <p:nvPr>
            <p:ph type="body" idx="1"/>
          </p:nvPr>
        </p:nvSpPr>
        <p:spPr>
          <a:xfrm>
            <a:off x="6282055" y="847725"/>
            <a:ext cx="5876925" cy="5341620"/>
          </a:xfrm>
          <a:prstGeom prst="rect">
            <a:avLst/>
          </a:prstGeom>
          <a:noFill/>
          <a:ln>
            <a:noFill/>
          </a:ln>
        </p:spPr>
        <p:txBody>
          <a:bodyPr spcFirstLastPara="1" wrap="square" lIns="91425" tIns="45700" rIns="91425" bIns="45700" anchor="t" anchorCtr="0">
            <a:noAutofit/>
          </a:bodyPr>
          <a:lstStyle/>
          <a:p>
            <a:pPr marL="342900" lvl="0" indent="0" algn="l" rtl="0">
              <a:lnSpc>
                <a:spcPct val="100000"/>
              </a:lnSpc>
              <a:spcBef>
                <a:spcPts val="0"/>
              </a:spcBef>
              <a:spcAft>
                <a:spcPts val="0"/>
              </a:spcAft>
              <a:buNone/>
            </a:pPr>
            <a:endParaRPr sz="1800"/>
          </a:p>
          <a:p>
            <a:pPr marL="342900" lvl="0" indent="-228600" algn="l" rtl="0">
              <a:lnSpc>
                <a:spcPct val="100000"/>
              </a:lnSpc>
              <a:spcBef>
                <a:spcPts val="600"/>
              </a:spcBef>
              <a:spcAft>
                <a:spcPts val="0"/>
              </a:spcAft>
              <a:buSzPts val="1800"/>
              <a:buChar char="•"/>
            </a:pPr>
            <a:r>
              <a:rPr lang="en-US" sz="1800"/>
              <a:t>El proceso de facturación de (TSS) es más complejo, ya qu</a:t>
            </a:r>
            <a:r>
              <a:rPr lang="en-US" altLang="en-US" sz="1800"/>
              <a:t>e </a:t>
            </a:r>
            <a:r>
              <a:rPr lang="en-US" sz="1800"/>
              <a:t>DOLA contrata con proveedores externos para</a:t>
            </a:r>
            <a:r>
              <a:rPr lang="en-US" altLang="en-US" sz="1800"/>
              <a:t> </a:t>
            </a:r>
            <a:r>
              <a:rPr lang="en-US" sz="1800"/>
              <a:t>entregar TSS a las personas elegibles</a:t>
            </a:r>
          </a:p>
          <a:p>
            <a:pPr marL="685800" lvl="1" indent="-196215" algn="l" rtl="0">
              <a:lnSpc>
                <a:spcPct val="100000"/>
              </a:lnSpc>
              <a:spcBef>
                <a:spcPts val="600"/>
              </a:spcBef>
              <a:spcAft>
                <a:spcPts val="0"/>
              </a:spcAft>
              <a:buSzPts val="1800"/>
              <a:buChar char="⮚"/>
            </a:pPr>
            <a:r>
              <a:rPr lang="en-US" sz="1800"/>
              <a:t>Para </a:t>
            </a:r>
            <a:r>
              <a:rPr lang="en-US" altLang="en-US" sz="1800"/>
              <a:t>naveg</a:t>
            </a:r>
            <a:r>
              <a:rPr lang="en-US" sz="1800"/>
              <a:t>ar esta complejidad, el DOLA y el HCPF</a:t>
            </a:r>
            <a:r>
              <a:rPr lang="en-US" altLang="en-US" sz="1800"/>
              <a:t> </a:t>
            </a:r>
            <a:r>
              <a:rPr lang="en-US" sz="1800"/>
              <a:t>han acordado que los proveedores externos contratados a través de DOLA pueden facturar a Medicaid directamente por TSS y luego el Fondo General actual de DOLA se puede usar para compensar la participación de HCPF en la co</a:t>
            </a:r>
            <a:r>
              <a:rPr lang="en-US" altLang="en-US" sz="1800"/>
              <a:t>incidenci</a:t>
            </a:r>
            <a:r>
              <a:rPr lang="en-US" sz="1800"/>
              <a:t>a de Medicaid</a:t>
            </a:r>
          </a:p>
          <a:p>
            <a:pPr marL="685800" lvl="1" indent="-196215" algn="l" rtl="0">
              <a:lnSpc>
                <a:spcPct val="100000"/>
              </a:lnSpc>
              <a:spcBef>
                <a:spcPts val="600"/>
              </a:spcBef>
              <a:spcAft>
                <a:spcPts val="0"/>
              </a:spcAft>
              <a:buSzPts val="1800"/>
              <a:buChar char="⮚"/>
            </a:pPr>
            <a:r>
              <a:rPr lang="en-US" sz="1800"/>
              <a:t>La información sobre cómo pueden facturar los proveedores externos de DOLA estará disponible más cerca de junio/julio de 2025</a:t>
            </a:r>
          </a:p>
          <a:p>
            <a:pPr marL="342900" lvl="0" indent="0" algn="l" rtl="0">
              <a:lnSpc>
                <a:spcPct val="100000"/>
              </a:lnSpc>
              <a:spcBef>
                <a:spcPts val="600"/>
              </a:spcBef>
              <a:spcAft>
                <a:spcPts val="0"/>
              </a:spcAft>
              <a:buNone/>
            </a:pPr>
            <a:endParaRPr sz="2200"/>
          </a:p>
          <a:p>
            <a:pPr marL="342900" lvl="0" indent="0" algn="l" rtl="0">
              <a:lnSpc>
                <a:spcPct val="100000"/>
              </a:lnSpc>
              <a:spcBef>
                <a:spcPts val="600"/>
              </a:spcBef>
              <a:spcAft>
                <a:spcPts val="600"/>
              </a:spcAft>
              <a:buNone/>
            </a:pPr>
            <a:endParaRPr sz="2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466"/>
        <p:cNvGrpSpPr/>
        <p:nvPr/>
      </p:nvGrpSpPr>
      <p:grpSpPr>
        <a:xfrm>
          <a:off x="0" y="0"/>
          <a:ext cx="0" cy="0"/>
          <a:chOff x="0" y="0"/>
          <a:chExt cx="0" cy="0"/>
        </a:xfrm>
      </p:grpSpPr>
      <p:sp>
        <p:nvSpPr>
          <p:cNvPr id="467" name="Google Shape;467;p69"/>
          <p:cNvSpPr txBox="1">
            <a:spLocks noGrp="1"/>
          </p:cNvSpPr>
          <p:nvPr>
            <p:ph type="title"/>
          </p:nvPr>
        </p:nvSpPr>
        <p:spPr>
          <a:xfrm>
            <a:off x="556400" y="458567"/>
            <a:ext cx="11079300" cy="998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1970"/>
              </a:buClr>
              <a:buSzPts val="3600"/>
              <a:buFont typeface="Trebuchet MS" panose="020B0603020202020204"/>
              <a:buNone/>
            </a:pPr>
            <a:r>
              <a:rPr lang="en-US" sz="4000">
                <a:solidFill>
                  <a:srgbClr val="001970"/>
                </a:solidFill>
              </a:rPr>
              <a:t>HRSN Demonstration Eligible Populations</a:t>
            </a:r>
            <a:endParaRPr sz="4000">
              <a:solidFill>
                <a:srgbClr val="001970"/>
              </a:solidFill>
            </a:endParaRPr>
          </a:p>
        </p:txBody>
      </p:sp>
      <p:graphicFrame>
        <p:nvGraphicFramePr>
          <p:cNvPr id="468" name="Google Shape;468;p69"/>
          <p:cNvGraphicFramePr/>
          <p:nvPr/>
        </p:nvGraphicFramePr>
        <p:xfrm>
          <a:off x="344750" y="1793650"/>
          <a:ext cx="11033575" cy="3154590"/>
        </p:xfrm>
        <a:graphic>
          <a:graphicData uri="http://schemas.openxmlformats.org/drawingml/2006/table">
            <a:tbl>
              <a:tblPr>
                <a:noFill/>
                <a:tableStyleId>{EB56C0FF-B297-4A2C-AD32-D1E269536007}</a:tableStyleId>
              </a:tblPr>
              <a:tblGrid>
                <a:gridCol w="3957500">
                  <a:extLst>
                    <a:ext uri="{9D8B030D-6E8A-4147-A177-3AD203B41FA5}">
                      <a16:colId xmlns:a16="http://schemas.microsoft.com/office/drawing/2014/main" val="20000"/>
                    </a:ext>
                  </a:extLst>
                </a:gridCol>
                <a:gridCol w="70760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US" sz="1900" b="1">
                          <a:solidFill>
                            <a:schemeClr val="dk1"/>
                          </a:solidFill>
                          <a:latin typeface="Trebuchet MS" panose="020B0603020202020204"/>
                          <a:ea typeface="Trebuchet MS" panose="020B0603020202020204"/>
                          <a:cs typeface="Trebuchet MS" panose="020B0603020202020204"/>
                          <a:sym typeface="Trebuchet MS" panose="020B0603020202020204"/>
                        </a:rPr>
                        <a:t>Individuals Eligible for Permanent Supportive Housing (PSH) Vouchers</a:t>
                      </a:r>
                      <a:endParaRPr sz="1900" b="1">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tc>
                  <a:txBody>
                    <a:bodyPr/>
                    <a:lstStyle/>
                    <a:p>
                      <a:pPr marL="0" lvl="0" indent="0" algn="l" rtl="0">
                        <a:spcBef>
                          <a:spcPts val="0"/>
                        </a:spcBef>
                        <a:spcAft>
                          <a:spcPts val="0"/>
                        </a:spcAft>
                        <a:buNone/>
                      </a:pPr>
                      <a:r>
                        <a:rPr lang="en-US" sz="1900">
                          <a:solidFill>
                            <a:schemeClr val="dk1"/>
                          </a:solidFill>
                          <a:latin typeface="Trebuchet MS" panose="020B0603020202020204"/>
                          <a:ea typeface="Trebuchet MS" panose="020B0603020202020204"/>
                          <a:cs typeface="Trebuchet MS" panose="020B0603020202020204"/>
                          <a:sym typeface="Trebuchet MS" panose="020B0603020202020204"/>
                        </a:rPr>
                        <a:t>Individuals with a disabling condition who are experiencing or at risk of homelessness </a:t>
                      </a:r>
                      <a:endParaRPr sz="1900">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900" b="1">
                          <a:solidFill>
                            <a:schemeClr val="dk1"/>
                          </a:solidFill>
                          <a:latin typeface="Trebuchet MS" panose="020B0603020202020204"/>
                          <a:ea typeface="Trebuchet MS" panose="020B0603020202020204"/>
                          <a:cs typeface="Trebuchet MS" panose="020B0603020202020204"/>
                          <a:sym typeface="Trebuchet MS" panose="020B0603020202020204"/>
                        </a:rPr>
                        <a:t>Individuals eligible for Colorado Fostering Success (CFS)Vouchers</a:t>
                      </a:r>
                      <a:endParaRPr sz="1900" b="1">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tc>
                  <a:txBody>
                    <a:bodyPr/>
                    <a:lstStyle/>
                    <a:p>
                      <a:pPr marL="0" lvl="0" indent="0" algn="l" rtl="0">
                        <a:spcBef>
                          <a:spcPts val="0"/>
                        </a:spcBef>
                        <a:spcAft>
                          <a:spcPts val="0"/>
                        </a:spcAft>
                        <a:buClr>
                          <a:schemeClr val="dk1"/>
                        </a:buClr>
                        <a:buSzPts val="1100"/>
                        <a:buFont typeface="Arial" panose="020B0604020202020204"/>
                        <a:buNone/>
                      </a:pPr>
                      <a:r>
                        <a:rPr lang="en-US" sz="1900">
                          <a:solidFill>
                            <a:schemeClr val="dk1"/>
                          </a:solidFill>
                          <a:latin typeface="Trebuchet MS" panose="020B0603020202020204"/>
                          <a:ea typeface="Trebuchet MS" panose="020B0603020202020204"/>
                          <a:cs typeface="Trebuchet MS" panose="020B0603020202020204"/>
                          <a:sym typeface="Trebuchet MS" panose="020B0603020202020204"/>
                        </a:rPr>
                        <a:t>Young adults ages 18 through 26 who left foster care on or after their 18th birthday</a:t>
                      </a:r>
                      <a:endParaRPr sz="190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lnSpc>
                          <a:spcPct val="90000"/>
                        </a:lnSpc>
                        <a:spcBef>
                          <a:spcPts val="1100"/>
                        </a:spcBef>
                        <a:spcAft>
                          <a:spcPts val="0"/>
                        </a:spcAft>
                        <a:buNone/>
                      </a:pPr>
                      <a:r>
                        <a:rPr lang="en-US" sz="1900" b="1">
                          <a:solidFill>
                            <a:schemeClr val="dk1"/>
                          </a:solidFill>
                          <a:latin typeface="Trebuchet MS" panose="020B0603020202020204"/>
                          <a:ea typeface="Trebuchet MS" panose="020B0603020202020204"/>
                          <a:cs typeface="Trebuchet MS" panose="020B0603020202020204"/>
                          <a:sym typeface="Trebuchet MS" panose="020B0603020202020204"/>
                        </a:rPr>
                        <a:t>Individuals Eligible for Community Access Team (CAT) Vouchers </a:t>
                      </a:r>
                      <a:endParaRPr sz="1900" b="1">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tc>
                  <a:txBody>
                    <a:bodyPr/>
                    <a:lstStyle/>
                    <a:p>
                      <a:pPr marL="0" marR="0" lvl="0" indent="0" algn="l" rtl="0">
                        <a:lnSpc>
                          <a:spcPct val="100000"/>
                        </a:lnSpc>
                        <a:spcBef>
                          <a:spcPts val="0"/>
                        </a:spcBef>
                        <a:spcAft>
                          <a:spcPts val="0"/>
                        </a:spcAft>
                        <a:buNone/>
                      </a:pPr>
                      <a:r>
                        <a:rPr lang="en-US" sz="1900">
                          <a:solidFill>
                            <a:schemeClr val="dk1"/>
                          </a:solidFill>
                          <a:latin typeface="Trebuchet MS" panose="020B0603020202020204"/>
                          <a:ea typeface="Trebuchet MS" panose="020B0603020202020204"/>
                          <a:cs typeface="Trebuchet MS" panose="020B0603020202020204"/>
                          <a:sym typeface="Trebuchet MS" panose="020B0603020202020204"/>
                        </a:rPr>
                        <a:t>Individuals moving from a nursing facility, intermediate care facility, or regional center to a community setting using a Home and Community-Based Services (HCBS) waiver, or who are at risk of requiring a nursing facility level of care</a:t>
                      </a:r>
                      <a:endParaRPr sz="1900">
                        <a:solidFill>
                          <a:schemeClr val="dk1"/>
                        </a:solidFill>
                        <a:latin typeface="Trebuchet MS" panose="020B0603020202020204"/>
                        <a:ea typeface="Trebuchet MS" panose="020B0603020202020204"/>
                        <a:cs typeface="Trebuchet MS" panose="020B0603020202020204"/>
                        <a:sym typeface="Trebuchet MS" panose="020B0603020202020204"/>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472"/>
        <p:cNvGrpSpPr/>
        <p:nvPr/>
      </p:nvGrpSpPr>
      <p:grpSpPr>
        <a:xfrm>
          <a:off x="0" y="0"/>
          <a:ext cx="0" cy="0"/>
          <a:chOff x="0" y="0"/>
          <a:chExt cx="0" cy="0"/>
        </a:xfrm>
      </p:grpSpPr>
      <p:sp>
        <p:nvSpPr>
          <p:cNvPr id="473" name="Google Shape;473;p7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panose="020B0603020202020204"/>
              <a:buNone/>
            </a:pPr>
            <a:r>
              <a:rPr lang="en-US"/>
              <a:t>Click to Edit - White</a:t>
            </a:r>
          </a:p>
        </p:txBody>
      </p:sp>
      <p:sp>
        <p:nvSpPr>
          <p:cNvPr id="474" name="Google Shape;474;p70"/>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3600"/>
              <a:buFont typeface="Arial" panose="020B0604020202020204"/>
              <a:buChar char="•"/>
            </a:pPr>
            <a:r>
              <a:rPr lang="en-US"/>
              <a:t>Sample text; </a:t>
            </a:r>
            <a:r>
              <a:rPr lang="en-US" b="1"/>
              <a:t>bold what’s important</a:t>
            </a:r>
          </a:p>
          <a:p>
            <a:pPr marL="342900" lvl="0" indent="-342900" algn="l" rtl="0">
              <a:lnSpc>
                <a:spcPct val="90000"/>
              </a:lnSpc>
              <a:spcBef>
                <a:spcPts val="1000"/>
              </a:spcBef>
              <a:spcAft>
                <a:spcPts val="0"/>
              </a:spcAft>
              <a:buClr>
                <a:schemeClr val="dk1"/>
              </a:buClr>
              <a:buSzPts val="3600"/>
              <a:buFont typeface="Arial" panose="020B0604020202020204"/>
              <a:buChar char="•"/>
            </a:pPr>
            <a:r>
              <a:rPr lang="en-US"/>
              <a:t>Sample text:</a:t>
            </a:r>
          </a:p>
          <a:p>
            <a:pPr marL="746125" lvl="1" indent="-288925" algn="l" rtl="0">
              <a:lnSpc>
                <a:spcPct val="90000"/>
              </a:lnSpc>
              <a:spcBef>
                <a:spcPts val="500"/>
              </a:spcBef>
              <a:spcAft>
                <a:spcPts val="0"/>
              </a:spcAft>
              <a:buClr>
                <a:schemeClr val="dk1"/>
              </a:buClr>
              <a:buSzPts val="2310"/>
              <a:buChar char="⮚"/>
            </a:pPr>
            <a:r>
              <a:rPr lang="en-US"/>
              <a:t>Point 1</a:t>
            </a:r>
          </a:p>
          <a:p>
            <a:pPr marL="746125" lvl="1" indent="-288925" algn="l" rtl="0">
              <a:lnSpc>
                <a:spcPct val="90000"/>
              </a:lnSpc>
              <a:spcBef>
                <a:spcPts val="500"/>
              </a:spcBef>
              <a:spcAft>
                <a:spcPts val="0"/>
              </a:spcAft>
              <a:buClr>
                <a:schemeClr val="dk1"/>
              </a:buClr>
              <a:buSzPts val="2310"/>
              <a:buChar char="⮚"/>
            </a:pPr>
            <a:r>
              <a:rPr lang="en-US"/>
              <a:t>Point 2:</a:t>
            </a:r>
          </a:p>
          <a:p>
            <a:pPr marL="1200150" lvl="2" indent="-285750" algn="l" rtl="0">
              <a:lnSpc>
                <a:spcPct val="90000"/>
              </a:lnSpc>
              <a:spcBef>
                <a:spcPts val="500"/>
              </a:spcBef>
              <a:spcAft>
                <a:spcPts val="0"/>
              </a:spcAft>
              <a:buClr>
                <a:schemeClr val="dk1"/>
              </a:buClr>
              <a:buSzPts val="2700"/>
              <a:buChar char="▪"/>
            </a:pPr>
            <a:r>
              <a:rPr lang="en-US"/>
              <a:t>Sub-point</a:t>
            </a:r>
          </a:p>
          <a:p>
            <a:pPr marL="1657350" lvl="3" indent="-285750" algn="l" rtl="0">
              <a:lnSpc>
                <a:spcPct val="90000"/>
              </a:lnSpc>
              <a:spcBef>
                <a:spcPts val="500"/>
              </a:spcBef>
              <a:spcAft>
                <a:spcPts val="0"/>
              </a:spcAft>
              <a:buClr>
                <a:schemeClr val="dk1"/>
              </a:buClr>
              <a:buSzPts val="2400"/>
              <a:buChar char="•"/>
            </a:pPr>
            <a:r>
              <a:rPr lang="en-US"/>
              <a:t>Sub-sub-point</a:t>
            </a:r>
          </a:p>
        </p:txBody>
      </p:sp>
      <p:sp>
        <p:nvSpPr>
          <p:cNvPr id="475" name="Google Shape;475;p7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479"/>
        <p:cNvGrpSpPr/>
        <p:nvPr/>
      </p:nvGrpSpPr>
      <p:grpSpPr>
        <a:xfrm>
          <a:off x="0" y="0"/>
          <a:ext cx="0" cy="0"/>
          <a:chOff x="0" y="0"/>
          <a:chExt cx="0" cy="0"/>
        </a:xfrm>
      </p:grpSpPr>
      <p:sp>
        <p:nvSpPr>
          <p:cNvPr id="480" name="Google Shape;480;p7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a:t>Click to Edit - Blue</a:t>
            </a:r>
          </a:p>
        </p:txBody>
      </p:sp>
      <p:sp>
        <p:nvSpPr>
          <p:cNvPr id="481" name="Google Shape;481;p71"/>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lt1"/>
              </a:buClr>
              <a:buSzPts val="3600"/>
              <a:buFont typeface="Arial" panose="020B0604020202020204"/>
              <a:buChar char="•"/>
            </a:pPr>
            <a:r>
              <a:rPr lang="en-US"/>
              <a:t>Sample text; </a:t>
            </a:r>
            <a:r>
              <a:rPr lang="en-US" b="1"/>
              <a:t>bold what’s important</a:t>
            </a:r>
          </a:p>
          <a:p>
            <a:pPr marL="342900" lvl="0" indent="-342900" algn="l" rtl="0">
              <a:lnSpc>
                <a:spcPct val="90000"/>
              </a:lnSpc>
              <a:spcBef>
                <a:spcPts val="1000"/>
              </a:spcBef>
              <a:spcAft>
                <a:spcPts val="0"/>
              </a:spcAft>
              <a:buClr>
                <a:schemeClr val="lt1"/>
              </a:buClr>
              <a:buSzPts val="3600"/>
              <a:buFont typeface="Arial" panose="020B0604020202020204"/>
              <a:buChar char="•"/>
            </a:pPr>
            <a:r>
              <a:rPr lang="en-US"/>
              <a:t>Sample text:</a:t>
            </a:r>
          </a:p>
          <a:p>
            <a:pPr marL="746125" lvl="1" indent="-288925" algn="l" rtl="0">
              <a:lnSpc>
                <a:spcPct val="90000"/>
              </a:lnSpc>
              <a:spcBef>
                <a:spcPts val="500"/>
              </a:spcBef>
              <a:spcAft>
                <a:spcPts val="0"/>
              </a:spcAft>
              <a:buClr>
                <a:schemeClr val="lt1"/>
              </a:buClr>
              <a:buSzPts val="2310"/>
              <a:buChar char="⮚"/>
            </a:pPr>
            <a:r>
              <a:rPr lang="en-US"/>
              <a:t>Point 1</a:t>
            </a:r>
          </a:p>
          <a:p>
            <a:pPr marL="746125" lvl="1" indent="-288925" algn="l" rtl="0">
              <a:lnSpc>
                <a:spcPct val="90000"/>
              </a:lnSpc>
              <a:spcBef>
                <a:spcPts val="500"/>
              </a:spcBef>
              <a:spcAft>
                <a:spcPts val="0"/>
              </a:spcAft>
              <a:buClr>
                <a:schemeClr val="lt1"/>
              </a:buClr>
              <a:buSzPts val="2310"/>
              <a:buChar char="⮚"/>
            </a:pPr>
            <a:r>
              <a:rPr lang="en-US"/>
              <a:t>Point 2:</a:t>
            </a:r>
          </a:p>
          <a:p>
            <a:pPr marL="1200150" lvl="2" indent="-285750" algn="l" rtl="0">
              <a:lnSpc>
                <a:spcPct val="90000"/>
              </a:lnSpc>
              <a:spcBef>
                <a:spcPts val="500"/>
              </a:spcBef>
              <a:spcAft>
                <a:spcPts val="0"/>
              </a:spcAft>
              <a:buClr>
                <a:schemeClr val="lt1"/>
              </a:buClr>
              <a:buSzPts val="2700"/>
              <a:buChar char="▪"/>
            </a:pPr>
            <a:r>
              <a:rPr lang="en-US"/>
              <a:t>Sub-point</a:t>
            </a:r>
          </a:p>
          <a:p>
            <a:pPr marL="1657350" lvl="3" indent="-285750" algn="l" rtl="0">
              <a:lnSpc>
                <a:spcPct val="90000"/>
              </a:lnSpc>
              <a:spcBef>
                <a:spcPts val="500"/>
              </a:spcBef>
              <a:spcAft>
                <a:spcPts val="0"/>
              </a:spcAft>
              <a:buClr>
                <a:schemeClr val="lt1"/>
              </a:buClr>
              <a:buSzPts val="2400"/>
              <a:buChar char="•"/>
            </a:pPr>
            <a:r>
              <a:rPr lang="en-US"/>
              <a:t>Sub-sub-point</a:t>
            </a:r>
          </a:p>
        </p:txBody>
      </p:sp>
      <p:sp>
        <p:nvSpPr>
          <p:cNvPr id="482" name="Google Shape;482;p7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lang="en-US"/>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72"/>
          <p:cNvSpPr txBox="1">
            <a:spLocks noGrp="1"/>
          </p:cNvSpPr>
          <p:nvPr>
            <p:ph type="title"/>
          </p:nvPr>
        </p:nvSpPr>
        <p:spPr>
          <a:xfrm>
            <a:off x="6122800" y="2625325"/>
            <a:ext cx="5696700" cy="23139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1"/>
              </a:buClr>
              <a:buSzPts val="8000"/>
              <a:buFont typeface="Trebuchet MS" panose="020B0603020202020204"/>
              <a:buNone/>
            </a:pPr>
            <a:r>
              <a:rPr lang="en-US"/>
              <a:t>Questions?</a:t>
            </a:r>
          </a:p>
          <a:p>
            <a:pPr marL="0" lvl="0" indent="0" algn="l" rtl="0">
              <a:spcBef>
                <a:spcPts val="0"/>
              </a:spcBef>
              <a:spcAft>
                <a:spcPts val="0"/>
              </a:spcAft>
              <a:buClr>
                <a:schemeClr val="lt1"/>
              </a:buClr>
              <a:buSzPts val="6000"/>
              <a:buFont typeface="Trebuchet MS" panose="020B0603020202020204"/>
              <a:buNone/>
            </a:pPr>
            <a:r>
              <a:rPr lang="en-US"/>
              <a:t>¿Preguntas?</a:t>
            </a:r>
          </a:p>
        </p:txBody>
      </p:sp>
      <p:sp>
        <p:nvSpPr>
          <p:cNvPr id="489" name="Google Shape;489;p7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494"/>
        <p:cNvGrpSpPr/>
        <p:nvPr/>
      </p:nvGrpSpPr>
      <p:grpSpPr>
        <a:xfrm>
          <a:off x="0" y="0"/>
          <a:ext cx="0" cy="0"/>
          <a:chOff x="0" y="0"/>
          <a:chExt cx="0" cy="0"/>
        </a:xfrm>
      </p:grpSpPr>
      <p:sp>
        <p:nvSpPr>
          <p:cNvPr id="495" name="Google Shape;495;p73"/>
          <p:cNvSpPr txBox="1">
            <a:spLocks noGrp="1"/>
          </p:cNvSpPr>
          <p:nvPr>
            <p:ph type="title"/>
          </p:nvPr>
        </p:nvSpPr>
        <p:spPr>
          <a:xfrm>
            <a:off x="838200" y="437985"/>
            <a:ext cx="10515600" cy="2586000"/>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a:t>Contact Info</a:t>
            </a:r>
          </a:p>
          <a:p>
            <a:pPr marL="0" lvl="0" indent="0" algn="ctr" rtl="0">
              <a:lnSpc>
                <a:spcPct val="90000"/>
              </a:lnSpc>
              <a:spcBef>
                <a:spcPts val="0"/>
              </a:spcBef>
              <a:spcAft>
                <a:spcPts val="0"/>
              </a:spcAft>
              <a:buClr>
                <a:schemeClr val="lt1"/>
              </a:buClr>
              <a:buSzPts val="6000"/>
              <a:buFont typeface="Trebuchet MS" panose="020B0603020202020204"/>
              <a:buNone/>
            </a:pPr>
            <a:r>
              <a:rPr lang="en-US"/>
              <a:t>Información de contacto</a:t>
            </a:r>
          </a:p>
          <a:p>
            <a:pPr marL="0" lvl="0" indent="0" algn="ctr" rtl="0">
              <a:lnSpc>
                <a:spcPct val="90000"/>
              </a:lnSpc>
              <a:spcBef>
                <a:spcPts val="0"/>
              </a:spcBef>
              <a:spcAft>
                <a:spcPts val="0"/>
              </a:spcAft>
              <a:buClr>
                <a:schemeClr val="lt1"/>
              </a:buClr>
              <a:buSzPts val="6000"/>
              <a:buFont typeface="Trebuchet MS" panose="020B0603020202020204"/>
              <a:buNone/>
            </a:pPr>
            <a:endParaRPr lang="en-US"/>
          </a:p>
        </p:txBody>
      </p:sp>
      <p:sp>
        <p:nvSpPr>
          <p:cNvPr id="496" name="Google Shape;496;p73"/>
          <p:cNvSpPr/>
          <p:nvPr/>
        </p:nvSpPr>
        <p:spPr>
          <a:xfrm>
            <a:off x="3048000" y="2587663"/>
            <a:ext cx="6096000" cy="3108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a:solidFill>
                  <a:schemeClr val="lt1"/>
                </a:solidFill>
                <a:latin typeface="Trebuchet MS" panose="020B0603020202020204"/>
                <a:ea typeface="Trebuchet MS" panose="020B0603020202020204"/>
                <a:cs typeface="Trebuchet MS" panose="020B0603020202020204"/>
                <a:sym typeface="Trebuchet MS" panose="020B0603020202020204"/>
              </a:rPr>
              <a:t>Contact Name #1 (required)</a:t>
            </a:r>
          </a:p>
          <a:p>
            <a:pPr marL="0" marR="0" lvl="0" indent="0" algn="ctr" rtl="0">
              <a:spcBef>
                <a:spcPts val="0"/>
              </a:spcBef>
              <a:spcAft>
                <a:spcPts val="0"/>
              </a:spcAft>
              <a:buNone/>
            </a:pPr>
            <a:r>
              <a:rPr lang="en-US" sz="2800">
                <a:solidFill>
                  <a:schemeClr val="lt1"/>
                </a:solidFill>
                <a:latin typeface="Trebuchet MS" panose="020B0603020202020204"/>
                <a:ea typeface="Trebuchet MS" panose="020B0603020202020204"/>
                <a:cs typeface="Trebuchet MS" panose="020B0603020202020204"/>
                <a:sym typeface="Trebuchet MS" panose="020B0603020202020204"/>
              </a:rPr>
              <a:t>Position</a:t>
            </a:r>
          </a:p>
          <a:p>
            <a:pPr marL="0" marR="0" lvl="0" indent="0" algn="ctr" rtl="0">
              <a:spcBef>
                <a:spcPts val="0"/>
              </a:spcBef>
              <a:spcAft>
                <a:spcPts val="0"/>
              </a:spcAft>
              <a:buNone/>
            </a:pPr>
            <a:r>
              <a:rPr lang="en-US" sz="2800" u="sng">
                <a:solidFill>
                  <a:schemeClr val="lt1"/>
                </a:solidFill>
                <a:latin typeface="Trebuchet MS" panose="020B0603020202020204"/>
                <a:ea typeface="Trebuchet MS" panose="020B0603020202020204"/>
                <a:cs typeface="Trebuchet MS" panose="020B0603020202020204"/>
                <a:sym typeface="Trebuchet MS" panose="020B0603020202020204"/>
              </a:rPr>
              <a:t>Email address</a:t>
            </a:r>
          </a:p>
          <a:p>
            <a:pPr marL="0" marR="0" lvl="0" indent="0" algn="ctr" rtl="0">
              <a:spcBef>
                <a:spcPts val="0"/>
              </a:spcBef>
              <a:spcAft>
                <a:spcPts val="0"/>
              </a:spcAft>
              <a:buNone/>
            </a:pPr>
            <a:endParaRPr sz="28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spcBef>
                <a:spcPts val="0"/>
              </a:spcBef>
              <a:spcAft>
                <a:spcPts val="0"/>
              </a:spcAft>
              <a:buNone/>
            </a:pPr>
            <a:r>
              <a:rPr lang="en-US" sz="2800" b="1">
                <a:solidFill>
                  <a:schemeClr val="lt1"/>
                </a:solidFill>
                <a:latin typeface="Trebuchet MS" panose="020B0603020202020204"/>
                <a:ea typeface="Trebuchet MS" panose="020B0603020202020204"/>
                <a:cs typeface="Trebuchet MS" panose="020B0603020202020204"/>
                <a:sym typeface="Trebuchet MS" panose="020B0603020202020204"/>
              </a:rPr>
              <a:t>Contact Name #2 (optional)</a:t>
            </a:r>
          </a:p>
          <a:p>
            <a:pPr marL="0" marR="0" lvl="0" indent="0" algn="ctr" rtl="0">
              <a:spcBef>
                <a:spcPts val="0"/>
              </a:spcBef>
              <a:spcAft>
                <a:spcPts val="0"/>
              </a:spcAft>
              <a:buNone/>
            </a:pPr>
            <a:r>
              <a:rPr lang="en-US" sz="2800">
                <a:solidFill>
                  <a:schemeClr val="lt1"/>
                </a:solidFill>
                <a:latin typeface="Trebuchet MS" panose="020B0603020202020204"/>
                <a:ea typeface="Trebuchet MS" panose="020B0603020202020204"/>
                <a:cs typeface="Trebuchet MS" panose="020B0603020202020204"/>
                <a:sym typeface="Trebuchet MS" panose="020B0603020202020204"/>
              </a:rPr>
              <a:t>Position</a:t>
            </a:r>
          </a:p>
          <a:p>
            <a:pPr marL="0" marR="0" lvl="0" indent="0" algn="ctr" rtl="0">
              <a:spcBef>
                <a:spcPts val="0"/>
              </a:spcBef>
              <a:spcAft>
                <a:spcPts val="0"/>
              </a:spcAft>
              <a:buNone/>
            </a:pPr>
            <a:r>
              <a:rPr lang="en-US" sz="2800" u="sng">
                <a:solidFill>
                  <a:schemeClr val="lt1"/>
                </a:solidFill>
                <a:latin typeface="Trebuchet MS" panose="020B0603020202020204"/>
                <a:ea typeface="Trebuchet MS" panose="020B0603020202020204"/>
                <a:cs typeface="Trebuchet MS" panose="020B0603020202020204"/>
                <a:sym typeface="Trebuchet MS" panose="020B0603020202020204"/>
              </a:rPr>
              <a:t>Email address</a:t>
            </a:r>
          </a:p>
        </p:txBody>
      </p:sp>
      <p:sp>
        <p:nvSpPr>
          <p:cNvPr id="497" name="Google Shape;497;p7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lang="en-US"/>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74"/>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panose="020B0603020202020204"/>
              <a:buNone/>
            </a:pPr>
            <a:r>
              <a:rPr lang="en-US"/>
              <a:t>Thank you!</a:t>
            </a:r>
          </a:p>
          <a:p>
            <a:pPr marL="0" lvl="0" indent="0" algn="ctr" rtl="0">
              <a:lnSpc>
                <a:spcPct val="90000"/>
              </a:lnSpc>
              <a:spcBef>
                <a:spcPts val="0"/>
              </a:spcBef>
              <a:spcAft>
                <a:spcPts val="0"/>
              </a:spcAft>
              <a:buClr>
                <a:schemeClr val="lt1"/>
              </a:buClr>
              <a:buSzPts val="6700"/>
              <a:buFont typeface="Trebuchet MS" panose="020B0603020202020204"/>
              <a:buNone/>
            </a:pPr>
            <a:r>
              <a:rPr lang="en-US"/>
              <a:t>¡Gracias!</a:t>
            </a:r>
          </a:p>
        </p:txBody>
      </p:sp>
      <p:sp>
        <p:nvSpPr>
          <p:cNvPr id="504" name="Google Shape;504;p7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48"/>
          <p:cNvSpPr txBox="1">
            <a:spLocks noGrp="1"/>
          </p:cNvSpPr>
          <p:nvPr>
            <p:ph type="title"/>
          </p:nvPr>
        </p:nvSpPr>
        <p:spPr>
          <a:xfrm>
            <a:off x="419100" y="959600"/>
            <a:ext cx="6108000" cy="577200"/>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sz="3500"/>
              <a:t>Our Mission</a:t>
            </a:r>
            <a:endParaRPr sz="3500"/>
          </a:p>
        </p:txBody>
      </p:sp>
      <p:sp>
        <p:nvSpPr>
          <p:cNvPr id="220" name="Google Shape;220;p48"/>
          <p:cNvSpPr txBox="1">
            <a:spLocks noGrp="1"/>
          </p:cNvSpPr>
          <p:nvPr>
            <p:ph type="body" idx="1"/>
          </p:nvPr>
        </p:nvSpPr>
        <p:spPr>
          <a:xfrm>
            <a:off x="838200" y="1852300"/>
            <a:ext cx="5269800" cy="420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sz="2400">
                <a:solidFill>
                  <a:schemeClr val="lt1"/>
                </a:solidFill>
              </a:rPr>
              <a:t>Improving health care equity, access and outcomes for the people we serve while saving Coloradans money on health care and driving value for Colorado.</a:t>
            </a:r>
            <a:endParaRPr sz="2400"/>
          </a:p>
        </p:txBody>
      </p:sp>
      <p:sp>
        <p:nvSpPr>
          <p:cNvPr id="221" name="Google Shape;221;p4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lang="en-US"/>
          </a:p>
        </p:txBody>
      </p:sp>
      <p:sp>
        <p:nvSpPr>
          <p:cNvPr id="222" name="Google Shape;222;p48"/>
          <p:cNvSpPr txBox="1">
            <a:spLocks noGrp="1"/>
          </p:cNvSpPr>
          <p:nvPr>
            <p:ph type="title"/>
          </p:nvPr>
        </p:nvSpPr>
        <p:spPr>
          <a:xfrm>
            <a:off x="6286500" y="882325"/>
            <a:ext cx="6108000" cy="574675"/>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altLang="en-US" sz="3500"/>
              <a:t>Nuestra</a:t>
            </a:r>
            <a:r>
              <a:rPr lang="en-US" sz="3500"/>
              <a:t> Misi</a:t>
            </a:r>
            <a:r>
              <a:rPr lang="en-US" altLang="en-US" sz="3500"/>
              <a:t>ó</a:t>
            </a:r>
            <a:r>
              <a:rPr lang="en-US" sz="3500"/>
              <a:t>n</a:t>
            </a:r>
            <a:endParaRPr sz="3500"/>
          </a:p>
        </p:txBody>
      </p:sp>
      <p:sp>
        <p:nvSpPr>
          <p:cNvPr id="223" name="Google Shape;223;p48"/>
          <p:cNvSpPr txBox="1">
            <a:spLocks noGrp="1"/>
          </p:cNvSpPr>
          <p:nvPr>
            <p:ph type="body" idx="1"/>
          </p:nvPr>
        </p:nvSpPr>
        <p:spPr>
          <a:xfrm>
            <a:off x="6705600" y="1772500"/>
            <a:ext cx="5269800" cy="420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panose="020B0604020202020204"/>
              <a:buNone/>
            </a:pPr>
            <a:r>
              <a:rPr lang="en-US" sz="2400"/>
              <a:t>Mejorar la equidad de la asistencia sanitaria, el acceso y los resultados para las personas a las que prestamos servicio, y al mismo tiempo ahorrar dinero a los habitantes de Colorado en materia de atención sanitaria e impulsar el valor de Colorado.</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9"/>
          <p:cNvSpPr txBox="1">
            <a:spLocks noGrp="1"/>
          </p:cNvSpPr>
          <p:nvPr>
            <p:ph type="title"/>
          </p:nvPr>
        </p:nvSpPr>
        <p:spPr>
          <a:xfrm>
            <a:off x="693367" y="43797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500"/>
              <a:t>What We Do</a:t>
            </a:r>
            <a:endParaRPr sz="3500"/>
          </a:p>
        </p:txBody>
      </p:sp>
      <p:sp>
        <p:nvSpPr>
          <p:cNvPr id="229" name="Google Shape;229;p49"/>
          <p:cNvSpPr txBox="1">
            <a:spLocks noGrp="1"/>
          </p:cNvSpPr>
          <p:nvPr>
            <p:ph type="body" idx="1"/>
          </p:nvPr>
        </p:nvSpPr>
        <p:spPr>
          <a:xfrm>
            <a:off x="838200" y="1640725"/>
            <a:ext cx="5213100" cy="4417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2400"/>
              <a:t>The Department of Health Care Policy and Financing administers Health First Colorado (Colorado’s Medicaid program), Child Health Plan </a:t>
            </a:r>
            <a:r>
              <a:rPr lang="en-US" sz="2400" i="1"/>
              <a:t>Plus </a:t>
            </a:r>
            <a:r>
              <a:rPr lang="en-US" sz="2400"/>
              <a:t>(CHP+) and other health care programs for Coloradans who qualify. </a:t>
            </a:r>
            <a:endParaRPr sz="2400" b="1"/>
          </a:p>
          <a:p>
            <a:pPr marL="0" marR="0" lvl="0" indent="0" algn="l" rtl="0">
              <a:lnSpc>
                <a:spcPct val="90000"/>
              </a:lnSpc>
              <a:spcBef>
                <a:spcPts val="0"/>
              </a:spcBef>
              <a:spcAft>
                <a:spcPts val="0"/>
              </a:spcAft>
              <a:buClr>
                <a:schemeClr val="lt1"/>
              </a:buClr>
              <a:buSzPts val="3600"/>
              <a:buFont typeface="Trebuchet MS" panose="020B0603020202020204"/>
              <a:buNone/>
            </a:pPr>
            <a:endParaRPr sz="2800" b="0" i="0" u="none" strike="noStrik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230" name="Google Shape;230;p49"/>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panose="020B0604020202020204"/>
              <a:buNone/>
            </a:pPr>
            <a:fld id="{00000000-1234-1234-1234-123412341234}" type="slidenum">
              <a:rPr lang="en-US"/>
              <a:t>4</a:t>
            </a:fld>
            <a:endParaRPr lang="en-US"/>
          </a:p>
        </p:txBody>
      </p:sp>
      <p:sp>
        <p:nvSpPr>
          <p:cNvPr id="231" name="Google Shape;231;p49"/>
          <p:cNvSpPr txBox="1">
            <a:spLocks noGrp="1"/>
          </p:cNvSpPr>
          <p:nvPr>
            <p:ph type="body" idx="1"/>
          </p:nvPr>
        </p:nvSpPr>
        <p:spPr>
          <a:xfrm>
            <a:off x="6183925" y="1545925"/>
            <a:ext cx="5700900" cy="451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2300"/>
              <a:t>El Departamento de Financiación y Políticas de Atención a la Salud (</a:t>
            </a:r>
            <a:r>
              <a:rPr lang="en-US" sz="2300" i="1"/>
              <a:t>Department of Health Care Policy &amp; Financing</a:t>
            </a:r>
            <a:r>
              <a:rPr lang="en-US" sz="2300"/>
              <a:t>) administra Health First Colorado (el programa de Medicaid de Colorado), </a:t>
            </a:r>
            <a:r>
              <a:rPr lang="en-US" sz="2300" i="1"/>
              <a:t>Child Health Plan Plus (CHP</a:t>
            </a:r>
            <a:r>
              <a:rPr lang="en-US" sz="2300"/>
              <a:t>+) y otros programas de asistencia sanitaria para los residentes de Colorado que reúnan las condiciones. </a:t>
            </a:r>
            <a:endParaRPr sz="2600"/>
          </a:p>
        </p:txBody>
      </p:sp>
      <p:sp>
        <p:nvSpPr>
          <p:cNvPr id="232" name="Google Shape;232;p49"/>
          <p:cNvSpPr txBox="1">
            <a:spLocks noGrp="1"/>
          </p:cNvSpPr>
          <p:nvPr>
            <p:ph type="title"/>
          </p:nvPr>
        </p:nvSpPr>
        <p:spPr>
          <a:xfrm>
            <a:off x="6183925" y="43797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500"/>
              <a:t>Qué hacemos</a:t>
            </a:r>
            <a:endParaRPr sz="35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0"/>
          <p:cNvSpPr txBox="1">
            <a:spLocks noGrp="1"/>
          </p:cNvSpPr>
          <p:nvPr>
            <p:ph type="title"/>
          </p:nvPr>
        </p:nvSpPr>
        <p:spPr>
          <a:xfrm>
            <a:off x="108300" y="292700"/>
            <a:ext cx="6108000" cy="10620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Clr>
                <a:schemeClr val="dk2"/>
              </a:buClr>
              <a:buSzPts val="3600"/>
              <a:buFont typeface="Trebuchet MS" panose="020B0603020202020204"/>
              <a:buNone/>
            </a:pPr>
            <a:r>
              <a:rPr lang="en-US" sz="3500"/>
              <a:t>Colorado’s 1115 Demonstration Waiver </a:t>
            </a:r>
            <a:endParaRPr sz="3500"/>
          </a:p>
        </p:txBody>
      </p:sp>
      <p:sp>
        <p:nvSpPr>
          <p:cNvPr id="238" name="Google Shape;238;p50"/>
          <p:cNvSpPr txBox="1">
            <a:spLocks noGrp="1"/>
          </p:cNvSpPr>
          <p:nvPr>
            <p:ph type="body" idx="1"/>
          </p:nvPr>
        </p:nvSpPr>
        <p:spPr>
          <a:xfrm>
            <a:off x="108300" y="1507600"/>
            <a:ext cx="5688900" cy="3878700"/>
          </a:xfrm>
          <a:prstGeom prst="rect">
            <a:avLst/>
          </a:prstGeom>
          <a:noFill/>
          <a:ln>
            <a:noFill/>
          </a:ln>
        </p:spPr>
        <p:txBody>
          <a:bodyPr spcFirstLastPara="1" wrap="square" lIns="91425" tIns="45700" rIns="91425" bIns="45700" anchor="t" anchorCtr="0">
            <a:spAutoFit/>
          </a:bodyPr>
          <a:lstStyle/>
          <a:p>
            <a:pPr marL="342900" lvl="0" indent="-228600" algn="l" rtl="0">
              <a:spcBef>
                <a:spcPts val="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Federal rules set minimum standards related to Medicaid and CHP+ eligibility and required benefits.</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342900" lvl="0" indent="-228600" algn="l" rtl="0">
              <a:spcBef>
                <a:spcPts val="12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States may WAIVE</a:t>
            </a:r>
            <a:r>
              <a:rPr lang="en-US" sz="1800" i="1">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some federal rules</a:t>
            </a:r>
            <a:r>
              <a:rPr lang="en-US" sz="1800" b="1">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to have more flexibility, offer coverage to more people and cover more services under an 1115 Demonstration.</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685800" lvl="1" indent="-196215" algn="l" rtl="0">
              <a:spcBef>
                <a:spcPts val="12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Waivers are a Five-Year Agreement with an option for renewal</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685800" lvl="1" indent="-196215" algn="l" rtl="0">
              <a:spcBef>
                <a:spcPts val="12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States can amend existing 1115 waivers to cover additional services.</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239" name="Google Shape;239;p50"/>
          <p:cNvSpPr txBox="1">
            <a:spLocks noGrp="1"/>
          </p:cNvSpPr>
          <p:nvPr>
            <p:ph type="title"/>
          </p:nvPr>
        </p:nvSpPr>
        <p:spPr>
          <a:xfrm>
            <a:off x="6023325" y="332520"/>
            <a:ext cx="6108000" cy="1059180"/>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sz="3500"/>
              <a:t>Exención de demostración 1115 de Colorado</a:t>
            </a:r>
          </a:p>
        </p:txBody>
      </p:sp>
      <p:sp>
        <p:nvSpPr>
          <p:cNvPr id="240" name="Google Shape;240;p50"/>
          <p:cNvSpPr txBox="1">
            <a:spLocks noGrp="1"/>
          </p:cNvSpPr>
          <p:nvPr>
            <p:ph type="body" idx="2"/>
          </p:nvPr>
        </p:nvSpPr>
        <p:spPr>
          <a:xfrm>
            <a:off x="6185535" y="1507490"/>
            <a:ext cx="5688965" cy="3951605"/>
          </a:xfrm>
          <a:prstGeom prst="rect">
            <a:avLst/>
          </a:prstGeom>
          <a:noFill/>
          <a:ln>
            <a:noFill/>
          </a:ln>
        </p:spPr>
        <p:txBody>
          <a:bodyPr spcFirstLastPara="1" wrap="square" lIns="91425" tIns="45700" rIns="91425" bIns="45700" anchor="t" anchorCtr="0">
            <a:noAutofit/>
          </a:bodyPr>
          <a:lstStyle/>
          <a:p>
            <a:pPr marL="342900" lvl="0" indent="-228600" algn="l" rtl="0">
              <a:spcBef>
                <a:spcPts val="0"/>
              </a:spcBef>
              <a:spcAft>
                <a:spcPts val="0"/>
              </a:spcAft>
              <a:buClr>
                <a:schemeClr val="dk2"/>
              </a:buClr>
              <a:buSzPts val="1800"/>
              <a:buFont typeface="Trebuchet MS" panose="020B0603020202020204"/>
              <a:buChar char="•"/>
            </a:pP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Las reglas federales establecen estándares minimos relacionados con elegibilidad y requisitos para beneficios de Medicaid y CHP+</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342900" lvl="0" indent="-228600" algn="l" rtl="0">
              <a:spcBef>
                <a:spcPts val="12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Los estados pueden </a:t>
            </a: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PRESCINDIR</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 a algunas reglas federales para tener más flexibilidad, ofrecer cobertura a más personas y cubrir más servicios bajo una </a:t>
            </a: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la </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Demostración 1115.</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685800" lvl="1" indent="-196215" algn="l" rtl="0">
              <a:spcBef>
                <a:spcPts val="12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Las exenciones son un acuerdo de cinco años con una opción de renovacion.</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685800" lvl="1" indent="-196215" algn="l" rtl="0">
              <a:spcBef>
                <a:spcPts val="12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Los estados pueden enmendar las exenciones 1115 existentes para</a:t>
            </a: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 c</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ubrir servicios adicionales.</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114300" lvl="0" indent="0" algn="l" rtl="0">
              <a:spcBef>
                <a:spcPts val="0"/>
              </a:spcBef>
              <a:spcAft>
                <a:spcPts val="0"/>
              </a:spcAft>
              <a:buClr>
                <a:schemeClr val="dk2"/>
              </a:buClr>
              <a:buSzPts val="1800"/>
              <a:buFont typeface="Trebuchet MS" panose="020B0603020202020204"/>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51"/>
          <p:cNvSpPr txBox="1">
            <a:spLocks noGrp="1"/>
          </p:cNvSpPr>
          <p:nvPr>
            <p:ph type="title"/>
          </p:nvPr>
        </p:nvSpPr>
        <p:spPr>
          <a:xfrm>
            <a:off x="108300" y="292700"/>
            <a:ext cx="6108000" cy="10620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Clr>
                <a:schemeClr val="dk2"/>
              </a:buClr>
              <a:buSzPts val="3600"/>
              <a:buFont typeface="Trebuchet MS" panose="020B0603020202020204"/>
              <a:buNone/>
            </a:pPr>
            <a:r>
              <a:rPr lang="en-US" sz="3500"/>
              <a:t>Colorado’s 1115 Demonstration Waiver </a:t>
            </a:r>
            <a:endParaRPr sz="3500"/>
          </a:p>
        </p:txBody>
      </p:sp>
      <p:sp>
        <p:nvSpPr>
          <p:cNvPr id="246" name="Google Shape;246;p51"/>
          <p:cNvSpPr txBox="1">
            <a:spLocks noGrp="1"/>
          </p:cNvSpPr>
          <p:nvPr>
            <p:ph type="body" idx="1"/>
          </p:nvPr>
        </p:nvSpPr>
        <p:spPr>
          <a:xfrm>
            <a:off x="108300" y="1507600"/>
            <a:ext cx="5688900" cy="3848100"/>
          </a:xfrm>
          <a:prstGeom prst="rect">
            <a:avLst/>
          </a:prstGeom>
          <a:noFill/>
          <a:ln>
            <a:noFill/>
          </a:ln>
        </p:spPr>
        <p:txBody>
          <a:bodyPr spcFirstLastPara="1" wrap="square" lIns="91425" tIns="45700" rIns="91425" bIns="45700" anchor="t" anchorCtr="0">
            <a:spAutoFit/>
          </a:bodyPr>
          <a:lstStyle/>
          <a:p>
            <a:pPr marL="457200" lvl="0" indent="-342900" algn="l" rtl="0">
              <a:spcBef>
                <a:spcPts val="12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The federal Centers for Medicare &amp; Medicaid Services (CMS) required additional reporting  and evaluation to demonstrate waiver effectiveness.</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120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HCPF received approval for a demonstration to cover Substance Use Disorder (SUD) services in Institutions for Mental Disease (IMDs) and other settings for the period of January 1, 2021 - December 31, 2025</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Renewal for the next 5 years submitted in December 2024</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247" name="Google Shape;247;p51"/>
          <p:cNvSpPr txBox="1">
            <a:spLocks noGrp="1"/>
          </p:cNvSpPr>
          <p:nvPr>
            <p:ph type="title"/>
          </p:nvPr>
        </p:nvSpPr>
        <p:spPr>
          <a:xfrm>
            <a:off x="6083650" y="295055"/>
            <a:ext cx="6108000" cy="1059180"/>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sz="3500">
                <a:sym typeface="+mn-ea"/>
              </a:rPr>
              <a:t>Exención de demostración 1115 de Colorado</a:t>
            </a:r>
            <a:endParaRPr sz="3500"/>
          </a:p>
        </p:txBody>
      </p:sp>
      <p:sp>
        <p:nvSpPr>
          <p:cNvPr id="248" name="Google Shape;248;p51"/>
          <p:cNvSpPr txBox="1">
            <a:spLocks noGrp="1"/>
          </p:cNvSpPr>
          <p:nvPr>
            <p:ph type="body" idx="2"/>
          </p:nvPr>
        </p:nvSpPr>
        <p:spPr>
          <a:xfrm>
            <a:off x="6395085" y="1428115"/>
            <a:ext cx="5269865" cy="4615815"/>
          </a:xfrm>
          <a:prstGeom prst="rect">
            <a:avLst/>
          </a:prstGeom>
          <a:noFill/>
          <a:ln>
            <a:noFill/>
          </a:ln>
        </p:spPr>
        <p:txBody>
          <a:bodyPr spcFirstLastPara="1" wrap="square" lIns="91425" tIns="45700" rIns="91425" bIns="45700" anchor="t" anchorCtr="0">
            <a:noAutofit/>
          </a:bodyPr>
          <a:lstStyle/>
          <a:p>
            <a:pPr marL="457200" lvl="0" indent="-342900" algn="l" rtl="0">
              <a:spcBef>
                <a:spcPts val="12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Los </a:t>
            </a: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c</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entros </a:t>
            </a: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f</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ederales de Medicare y Servicios </a:t>
            </a: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de Medicaid </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(CMS) requería</a:t>
            </a: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n</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 informes adicionales y</a:t>
            </a: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evaluación para demostrar la efectividad de la exención.</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120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HCPF recibió la aprobación para una demostración para cubrir los servicios de Trastorno por Uso de Sustancias (SUD) en Instituciones para Enfermedades Mentales (IMD) y otros entornos durante el período del 1 de enero de 2021 al 31 de diciembre de  2025</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Renovación por los próximos 5 años presentada en</a:t>
            </a: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 d</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iciembre </a:t>
            </a:r>
            <a:r>
              <a:rPr lang="en-US" altLang="en-US" sz="1800">
                <a:solidFill>
                  <a:schemeClr val="dk2"/>
                </a:solidFill>
                <a:latin typeface="Trebuchet MS" panose="020B0603020202020204"/>
                <a:ea typeface="Trebuchet MS" panose="020B0603020202020204"/>
                <a:cs typeface="Trebuchet MS" panose="020B0603020202020204"/>
                <a:sym typeface="Trebuchet MS" panose="020B0603020202020204"/>
              </a:rPr>
              <a:t>del </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2024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52"/>
          <p:cNvSpPr txBox="1">
            <a:spLocks noGrp="1"/>
          </p:cNvSpPr>
          <p:nvPr>
            <p:ph type="title"/>
          </p:nvPr>
        </p:nvSpPr>
        <p:spPr>
          <a:xfrm>
            <a:off x="108300" y="597500"/>
            <a:ext cx="6108000" cy="13113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Clr>
                <a:schemeClr val="dk2"/>
              </a:buClr>
              <a:buSzPts val="6000"/>
              <a:buFont typeface="Trebuchet MS" panose="020B0603020202020204"/>
              <a:buNone/>
            </a:pPr>
            <a:r>
              <a:rPr lang="en-US" sz="3500"/>
              <a:t>Health Related Social Needs (HRSN) Amendment </a:t>
            </a:r>
            <a:endParaRPr sz="3500"/>
          </a:p>
          <a:p>
            <a:pPr marL="0" lvl="0" indent="0" algn="ctr" rtl="0">
              <a:spcBef>
                <a:spcPts val="0"/>
              </a:spcBef>
              <a:spcAft>
                <a:spcPts val="0"/>
              </a:spcAft>
              <a:buClr>
                <a:schemeClr val="dk2"/>
              </a:buClr>
              <a:buSzPts val="6000"/>
              <a:buFont typeface="Trebuchet MS" panose="020B0603020202020204"/>
              <a:buNone/>
            </a:pPr>
            <a:r>
              <a:rPr lang="en-US" sz="1800"/>
              <a:t>Submitted August 12, 2024</a:t>
            </a:r>
            <a:endParaRPr sz="1800"/>
          </a:p>
        </p:txBody>
      </p:sp>
      <p:sp>
        <p:nvSpPr>
          <p:cNvPr id="254" name="Google Shape;254;p52"/>
          <p:cNvSpPr txBox="1">
            <a:spLocks noGrp="1"/>
          </p:cNvSpPr>
          <p:nvPr>
            <p:ph type="body" idx="1"/>
          </p:nvPr>
        </p:nvSpPr>
        <p:spPr>
          <a:xfrm>
            <a:off x="166854" y="2000570"/>
            <a:ext cx="5688900" cy="4109700"/>
          </a:xfrm>
          <a:prstGeom prst="rect">
            <a:avLst/>
          </a:prstGeom>
          <a:noFill/>
          <a:ln>
            <a:noFill/>
          </a:ln>
        </p:spPr>
        <p:txBody>
          <a:bodyPr spcFirstLastPara="1" wrap="square" lIns="91425" tIns="45700" rIns="91425" bIns="45700" anchor="t" anchorCtr="0">
            <a:spAutoFit/>
          </a:bodyPr>
          <a:lstStyle/>
          <a:p>
            <a:pPr marL="0" lvl="0" indent="0" algn="l" rtl="0">
              <a:spcBef>
                <a:spcPts val="1200"/>
              </a:spcBef>
              <a:spcAft>
                <a:spcPts val="0"/>
              </a:spcAft>
              <a:buNone/>
            </a:pP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In alignment with HB 24-1322, HCPF submitted an amendment to the current 1115 SUD waiver, which would authorize the addition of housing &amp; nutrition services for the following populations:                      </a:t>
            </a:r>
            <a:endParaRPr sz="1800"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1200"/>
              </a:spcBef>
              <a:spcAft>
                <a:spcPts val="0"/>
              </a:spcAft>
              <a:buNone/>
            </a:pPr>
            <a:endParaRPr sz="700"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609600" lvl="0" indent="-419100" algn="l" rtl="0">
              <a:spcBef>
                <a:spcPts val="1200"/>
              </a:spcBef>
              <a:spcAft>
                <a:spcPts val="0"/>
              </a:spcAft>
              <a:buClr>
                <a:schemeClr val="dk2"/>
              </a:buClr>
              <a:buSzPts val="1800"/>
              <a:buFont typeface="Trebuchet MS" panose="020B0603020202020204"/>
              <a:buChar char="●"/>
            </a:pP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Individuals eligible for Permanent Supportive Housing (PSH) vouchers experiencing a behavioral health need and/or chronic health condition</a:t>
            </a:r>
            <a:endParaRPr sz="1800"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609600" lvl="0" indent="-419100" algn="l" rtl="0">
              <a:spcBef>
                <a:spcPts val="0"/>
              </a:spcBef>
              <a:spcAft>
                <a:spcPts val="0"/>
              </a:spcAft>
              <a:buClr>
                <a:schemeClr val="dk2"/>
              </a:buClr>
              <a:buSzPts val="1800"/>
              <a:buFont typeface="Trebuchet MS" panose="020B0603020202020204"/>
              <a:buChar char="●"/>
            </a:pP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Individuals eligible for Colorado Fostering Success (CFS) vouchers</a:t>
            </a:r>
            <a:endParaRPr sz="1800"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609600" lvl="0" indent="-419100" algn="l" rtl="0">
              <a:spcBef>
                <a:spcPts val="0"/>
              </a:spcBef>
              <a:spcAft>
                <a:spcPts val="0"/>
              </a:spcAft>
              <a:buClr>
                <a:schemeClr val="dk2"/>
              </a:buClr>
              <a:buSzPts val="1800"/>
              <a:buFont typeface="Trebuchet MS" panose="020B0603020202020204"/>
              <a:buChar char="●"/>
            </a:pP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Individuals eligible for Community Access Team (CAT) vouchers</a:t>
            </a:r>
            <a:endParaRPr sz="1800"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0" algn="l" rtl="0">
              <a:spcBef>
                <a:spcPts val="0"/>
              </a:spcBef>
              <a:spcAft>
                <a:spcPts val="0"/>
              </a:spcAft>
              <a:buNone/>
            </a:pP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t>
            </a:r>
            <a:endParaRPr sz="1800" dirty="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255" name="Google Shape;255;p52"/>
          <p:cNvSpPr txBox="1">
            <a:spLocks noGrp="1"/>
          </p:cNvSpPr>
          <p:nvPr>
            <p:ph type="title"/>
          </p:nvPr>
        </p:nvSpPr>
        <p:spPr>
          <a:xfrm>
            <a:off x="6095715" y="332425"/>
            <a:ext cx="6108000" cy="1668145"/>
          </a:xfrm>
          <a:prstGeom prst="rect">
            <a:avLst/>
          </a:prstGeom>
          <a:noFill/>
          <a:ln>
            <a:noFill/>
          </a:ln>
        </p:spPr>
        <p:txBody>
          <a:bodyPr spcFirstLastPara="1" wrap="square" lIns="91425" tIns="45700" rIns="91425" bIns="45700" anchor="b" anchorCtr="0">
            <a:sp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sz="3200"/>
              <a:t>Enmienda de Necesidades Sociales Relacionadas con la Salud (HRSN)</a:t>
            </a:r>
            <a:br>
              <a:rPr lang="en-US" sz="3500"/>
            </a:br>
            <a:r>
              <a:rPr lang="en-US" altLang="en-US" sz="1800"/>
              <a:t>Present</a:t>
            </a:r>
            <a:r>
              <a:rPr lang="en-US" sz="1800"/>
              <a:t>ado el 12 de agosto de 2024</a:t>
            </a:r>
          </a:p>
        </p:txBody>
      </p:sp>
      <p:sp>
        <p:nvSpPr>
          <p:cNvPr id="256" name="Google Shape;256;p52"/>
          <p:cNvSpPr txBox="1">
            <a:spLocks noGrp="1"/>
          </p:cNvSpPr>
          <p:nvPr>
            <p:ph type="body" idx="2"/>
          </p:nvPr>
        </p:nvSpPr>
        <p:spPr>
          <a:xfrm>
            <a:off x="6394802" y="2000570"/>
            <a:ext cx="5269865" cy="4109085"/>
          </a:xfrm>
          <a:prstGeom prst="rect">
            <a:avLst/>
          </a:prstGeom>
          <a:noFill/>
          <a:ln>
            <a:noFill/>
          </a:ln>
        </p:spPr>
        <p:txBody>
          <a:bodyPr spcFirstLastPara="1" wrap="square" lIns="91425" tIns="45700" rIns="91425" bIns="45700" anchor="t" anchorCtr="0">
            <a:noAutofit/>
          </a:bodyPr>
          <a:lstStyle/>
          <a:p>
            <a:pPr marL="0" lvl="0" indent="0" algn="l" rtl="0">
              <a:spcBef>
                <a:spcPts val="1200"/>
              </a:spcBef>
              <a:spcAft>
                <a:spcPts val="0"/>
              </a:spcAft>
              <a:buNone/>
            </a:pP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En</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consonancia</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con la HB 24-1322, HCPF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presentó</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una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enmienda</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 la actual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exención</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1115 SUD, que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autorizaría</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la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adición</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de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servicios</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de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vivienda</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y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nutrición</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para las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siguientes</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poblacione</a:t>
            </a:r>
            <a:r>
              <a:rPr lang="en-US" alt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s</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t>
            </a:r>
            <a:endParaRPr sz="1800"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609600" lvl="0" indent="-419100" algn="l" rtl="0">
              <a:spcBef>
                <a:spcPts val="1200"/>
              </a:spcBef>
              <a:spcAft>
                <a:spcPts val="0"/>
              </a:spcAft>
              <a:buClr>
                <a:schemeClr val="dk2"/>
              </a:buClr>
              <a:buSzPts val="1800"/>
              <a:buFont typeface="Trebuchet MS" panose="020B0603020202020204"/>
              <a:buChar char="●"/>
            </a:pP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Personas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elegibles</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para vales de Vivienda de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Apoyo</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Permanente (PSH, por sus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siglas</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en</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inglés</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que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experimentan</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una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necesidad</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de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salud</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conductual</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y/o una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afección</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de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salud</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crónica</a:t>
            </a:r>
            <a:endPar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609600" lvl="0" indent="-419100" algn="l" rtl="0">
              <a:spcBef>
                <a:spcPts val="0"/>
              </a:spcBef>
              <a:spcAft>
                <a:spcPts val="0"/>
              </a:spcAft>
              <a:buClr>
                <a:schemeClr val="dk2"/>
              </a:buClr>
              <a:buSzPts val="1800"/>
              <a:buFont typeface="Trebuchet MS" panose="020B0603020202020204"/>
              <a:buChar char="●"/>
            </a:pP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Personas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elegibles</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para </a:t>
            </a:r>
            <a:r>
              <a:rPr lang="en-US" alt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v</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ales </a:t>
            </a:r>
            <a:r>
              <a:rPr lang="en-US" alt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de </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Colorado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Fo</a:t>
            </a:r>
            <a:r>
              <a:rPr lang="" alt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mentando el Éxito</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(CFS)</a:t>
            </a:r>
          </a:p>
          <a:p>
            <a:pPr marL="609600" lvl="0" indent="-419100" algn="l" rtl="0">
              <a:spcBef>
                <a:spcPts val="0"/>
              </a:spcBef>
              <a:spcAft>
                <a:spcPts val="0"/>
              </a:spcAft>
              <a:buClr>
                <a:schemeClr val="dk2"/>
              </a:buClr>
              <a:buSzPts val="1800"/>
              <a:buFont typeface="Trebuchet MS" panose="020B0603020202020204"/>
              <a:buChar char="●"/>
            </a:pP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Personas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elegibles</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para </a:t>
            </a:r>
            <a:r>
              <a:rPr lang="en-US" alt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vales d</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el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Equipo</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de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Acceso</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 la </a:t>
            </a:r>
            <a:r>
              <a:rPr lang="en-US" sz="1800" dirty="0" err="1">
                <a:solidFill>
                  <a:schemeClr val="dk2"/>
                </a:solidFill>
                <a:latin typeface="Trebuchet MS" panose="020B0603020202020204"/>
                <a:ea typeface="Trebuchet MS" panose="020B0603020202020204"/>
                <a:cs typeface="Trebuchet MS" panose="020B0603020202020204"/>
                <a:sym typeface="Trebuchet MS" panose="020B0603020202020204"/>
              </a:rPr>
              <a:t>Comunidad</a:t>
            </a:r>
            <a:r>
              <a:rPr lang="en-US" alt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800" dirty="0">
                <a:solidFill>
                  <a:schemeClr val="dk2"/>
                </a:solidFill>
                <a:latin typeface="Trebuchet MS" panose="020B0603020202020204"/>
                <a:ea typeface="Trebuchet MS" panose="020B0603020202020204"/>
                <a:cs typeface="Trebuchet MS" panose="020B0603020202020204"/>
                <a:sym typeface="Trebuchet MS" panose="020B0603020202020204"/>
              </a:rPr>
              <a:t>(CAT)</a:t>
            </a:r>
          </a:p>
          <a:p>
            <a:pPr marL="0" lvl="0" indent="0" algn="l" rtl="0">
              <a:lnSpc>
                <a:spcPct val="90000"/>
              </a:lnSpc>
              <a:spcBef>
                <a:spcPts val="0"/>
              </a:spcBef>
              <a:spcAft>
                <a:spcPts val="0"/>
              </a:spcAft>
              <a:buClr>
                <a:schemeClr val="lt1"/>
              </a:buClr>
              <a:buSzPts val="3600"/>
              <a:buNone/>
            </a:pPr>
            <a:endParaRPr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3"/>
          <p:cNvSpPr txBox="1">
            <a:spLocks noGrp="1"/>
          </p:cNvSpPr>
          <p:nvPr>
            <p:ph type="title"/>
          </p:nvPr>
        </p:nvSpPr>
        <p:spPr>
          <a:xfrm>
            <a:off x="-2420525" y="318842"/>
            <a:ext cx="11360700" cy="76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500"/>
              <a:t>Housing Services</a:t>
            </a:r>
            <a:endParaRPr sz="4500"/>
          </a:p>
        </p:txBody>
      </p:sp>
      <p:graphicFrame>
        <p:nvGraphicFramePr>
          <p:cNvPr id="263" name="Google Shape;263;p53"/>
          <p:cNvGraphicFramePr/>
          <p:nvPr/>
        </p:nvGraphicFramePr>
        <p:xfrm>
          <a:off x="484088" y="1498672"/>
          <a:ext cx="5497025" cy="4033950"/>
        </p:xfrm>
        <a:graphic>
          <a:graphicData uri="http://schemas.openxmlformats.org/drawingml/2006/table">
            <a:tbl>
              <a:tblPr firstRow="1" bandRow="1">
                <a:noFill/>
                <a:tableStyleId>{9B75D641-CC1F-40B9-A36E-C24FAC6AC50B}</a:tableStyleId>
              </a:tblPr>
              <a:tblGrid>
                <a:gridCol w="5497025">
                  <a:extLst>
                    <a:ext uri="{9D8B030D-6E8A-4147-A177-3AD203B41FA5}">
                      <a16:colId xmlns:a16="http://schemas.microsoft.com/office/drawing/2014/main" val="20000"/>
                    </a:ext>
                  </a:extLst>
                </a:gridCol>
              </a:tblGrid>
              <a:tr h="1391275">
                <a:tc>
                  <a:txBody>
                    <a:bodyPr/>
                    <a:lstStyle/>
                    <a:p>
                      <a:pPr marL="0" marR="0" lvl="0" indent="0" algn="l" rtl="0">
                        <a:lnSpc>
                          <a:spcPct val="100000"/>
                        </a:lnSpc>
                        <a:spcBef>
                          <a:spcPts val="0"/>
                        </a:spcBef>
                        <a:spcAft>
                          <a:spcPts val="0"/>
                        </a:spcAft>
                        <a:buClr>
                          <a:srgbClr val="000000"/>
                        </a:buClr>
                        <a:buSzPts val="1900"/>
                        <a:buFont typeface="Arial" panose="020B0604020202020204"/>
                        <a:buNone/>
                      </a:pPr>
                      <a:endParaRPr sz="1900" u="none" strike="noStrike" cap="none"/>
                    </a:p>
                  </a:txBody>
                  <a:tcPr marL="137175" marR="137175" marT="137175" marB="137175">
                    <a:lnL w="9525" cap="flat" cmpd="sng">
                      <a:solidFill>
                        <a:srgbClr val="000000">
                          <a:alpha val="0"/>
                        </a:srgbClr>
                      </a:solidFill>
                      <a:prstDash val="solid"/>
                      <a:round/>
                      <a:headEnd type="none" w="sm" len="sm"/>
                      <a:tailEnd type="none" w="sm" len="sm"/>
                    </a:lnL>
                    <a:lnR w="76200" cap="flat" cmpd="sng">
                      <a:solidFill>
                        <a:srgbClr val="FFFFF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45D38">
                        <a:alpha val="36470"/>
                      </a:srgbClr>
                    </a:solidFill>
                  </a:tcPr>
                </a:tc>
                <a:extLst>
                  <a:ext uri="{0D108BD9-81ED-4DB2-BD59-A6C34878D82A}">
                    <a16:rowId xmlns:a16="http://schemas.microsoft.com/office/drawing/2014/main" val="10000"/>
                  </a:ext>
                </a:extLst>
              </a:tr>
              <a:tr h="2642675">
                <a:tc>
                  <a:txBody>
                    <a:bodyPr/>
                    <a:lstStyle/>
                    <a:p>
                      <a:pPr marL="457200" marR="0" lvl="0" indent="-349250" algn="l" rtl="0">
                        <a:lnSpc>
                          <a:spcPct val="100000"/>
                        </a:lnSpc>
                        <a:spcBef>
                          <a:spcPts val="0"/>
                        </a:spcBef>
                        <a:spcAft>
                          <a:spcPts val="0"/>
                        </a:spcAft>
                        <a:buClr>
                          <a:srgbClr val="FFFFFF"/>
                        </a:buClr>
                        <a:buSzPts val="2100"/>
                        <a:buFont typeface="Trebuchet MS" panose="020B0603020202020204"/>
                        <a:buChar char="●"/>
                      </a:pPr>
                      <a:r>
                        <a:rPr lang="en-US" sz="2100">
                          <a:solidFill>
                            <a:srgbClr val="FFFFFF"/>
                          </a:solidFill>
                          <a:latin typeface="Trebuchet MS" panose="020B0603020202020204"/>
                          <a:ea typeface="Trebuchet MS" panose="020B0603020202020204"/>
                          <a:cs typeface="Trebuchet MS" panose="020B0603020202020204"/>
                          <a:sym typeface="Trebuchet MS" panose="020B0603020202020204"/>
                        </a:rPr>
                        <a:t>Pre-tenancy and housing transition navigation services</a:t>
                      </a:r>
                      <a:endParaRPr sz="210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349250" algn="l" rtl="0">
                        <a:lnSpc>
                          <a:spcPct val="100000"/>
                        </a:lnSpc>
                        <a:spcBef>
                          <a:spcPts val="1100"/>
                        </a:spcBef>
                        <a:spcAft>
                          <a:spcPts val="0"/>
                        </a:spcAft>
                        <a:buClr>
                          <a:srgbClr val="FFFFFF"/>
                        </a:buClr>
                        <a:buSzPts val="2100"/>
                        <a:buFont typeface="Trebuchet MS" panose="020B0603020202020204"/>
                        <a:buChar char="●"/>
                      </a:pPr>
                      <a:r>
                        <a:rPr lang="en-US" sz="2100">
                          <a:solidFill>
                            <a:srgbClr val="FFFFFF"/>
                          </a:solidFill>
                          <a:latin typeface="Trebuchet MS" panose="020B0603020202020204"/>
                          <a:ea typeface="Trebuchet MS" panose="020B0603020202020204"/>
                          <a:cs typeface="Trebuchet MS" panose="020B0603020202020204"/>
                          <a:sym typeface="Trebuchet MS" panose="020B0603020202020204"/>
                        </a:rPr>
                        <a:t>Rent/temporary housing up to 6 months, including utility costs </a:t>
                      </a:r>
                      <a:endParaRPr sz="210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349250" algn="l" rtl="0">
                        <a:lnSpc>
                          <a:spcPct val="100000"/>
                        </a:lnSpc>
                        <a:spcBef>
                          <a:spcPts val="1100"/>
                        </a:spcBef>
                        <a:spcAft>
                          <a:spcPts val="0"/>
                        </a:spcAft>
                        <a:buClr>
                          <a:srgbClr val="FFFFFF"/>
                        </a:buClr>
                        <a:buSzPts val="2100"/>
                        <a:buFont typeface="Trebuchet MS" panose="020B0603020202020204"/>
                        <a:buChar char="●"/>
                      </a:pPr>
                      <a:r>
                        <a:rPr lang="en-US" sz="2100">
                          <a:solidFill>
                            <a:srgbClr val="FFFFFF"/>
                          </a:solidFill>
                          <a:latin typeface="Trebuchet MS" panose="020B0603020202020204"/>
                          <a:ea typeface="Trebuchet MS" panose="020B0603020202020204"/>
                          <a:cs typeface="Trebuchet MS" panose="020B0603020202020204"/>
                          <a:sym typeface="Trebuchet MS" panose="020B0603020202020204"/>
                        </a:rPr>
                        <a:t>One-time transition and moving costs </a:t>
                      </a:r>
                      <a:endParaRPr sz="210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349250" algn="l" rtl="0">
                        <a:lnSpc>
                          <a:spcPct val="100000"/>
                        </a:lnSpc>
                        <a:spcBef>
                          <a:spcPts val="1100"/>
                        </a:spcBef>
                        <a:spcAft>
                          <a:spcPts val="1100"/>
                        </a:spcAft>
                        <a:buClr>
                          <a:srgbClr val="FFFFFF"/>
                        </a:buClr>
                        <a:buSzPts val="2100"/>
                        <a:buFont typeface="Trebuchet MS" panose="020B0603020202020204"/>
                        <a:buChar char="●"/>
                      </a:pPr>
                      <a:r>
                        <a:rPr lang="en-US" sz="2100">
                          <a:solidFill>
                            <a:srgbClr val="FFFFFF"/>
                          </a:solidFill>
                          <a:latin typeface="Trebuchet MS" panose="020B0603020202020204"/>
                          <a:ea typeface="Trebuchet MS" panose="020B0603020202020204"/>
                          <a:cs typeface="Trebuchet MS" panose="020B0603020202020204"/>
                          <a:sym typeface="Trebuchet MS" panose="020B0603020202020204"/>
                        </a:rPr>
                        <a:t>Tenancy sustaining services</a:t>
                      </a:r>
                      <a:endParaRPr sz="2100">
                        <a:solidFill>
                          <a:srgbClr val="FFFFFF"/>
                        </a:solidFill>
                        <a:latin typeface="Trebuchet MS" panose="020B0603020202020204"/>
                        <a:ea typeface="Trebuchet MS" panose="020B0603020202020204"/>
                        <a:cs typeface="Trebuchet MS" panose="020B0603020202020204"/>
                        <a:sym typeface="Trebuchet MS" panose="020B0603020202020204"/>
                      </a:endParaRPr>
                    </a:p>
                  </a:txBody>
                  <a:tcPr marL="137175" marR="137175" marT="137175" marB="137175">
                    <a:lnL w="9525" cap="flat" cmpd="sng">
                      <a:solidFill>
                        <a:srgbClr val="000000">
                          <a:alpha val="0"/>
                        </a:srgbClr>
                      </a:solidFill>
                      <a:prstDash val="solid"/>
                      <a:round/>
                      <a:headEnd type="none" w="sm" len="sm"/>
                      <a:tailEnd type="none" w="sm" len="sm"/>
                    </a:lnL>
                    <a:lnR w="76200" cap="flat" cmpd="sng">
                      <a:solidFill>
                        <a:srgbClr val="FFFFF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45D38"/>
                    </a:solidFill>
                  </a:tcPr>
                </a:tc>
                <a:extLst>
                  <a:ext uri="{0D108BD9-81ED-4DB2-BD59-A6C34878D82A}">
                    <a16:rowId xmlns:a16="http://schemas.microsoft.com/office/drawing/2014/main" val="10001"/>
                  </a:ext>
                </a:extLst>
              </a:tr>
            </a:tbl>
          </a:graphicData>
        </a:graphic>
      </p:graphicFrame>
      <p:pic>
        <p:nvPicPr>
          <p:cNvPr id="264" name="Google Shape;264;p53" descr="House icon"/>
          <p:cNvPicPr preferRelativeResize="0"/>
          <p:nvPr/>
        </p:nvPicPr>
        <p:blipFill rotWithShape="1">
          <a:blip r:embed="rId3"/>
          <a:srcRect t="5330" b="-5330"/>
          <a:stretch>
            <a:fillRect/>
          </a:stretch>
        </p:blipFill>
        <p:spPr>
          <a:xfrm>
            <a:off x="2545450" y="1570900"/>
            <a:ext cx="1428750" cy="1428750"/>
          </a:xfrm>
          <a:prstGeom prst="rect">
            <a:avLst/>
          </a:prstGeom>
          <a:noFill/>
          <a:ln>
            <a:noFill/>
          </a:ln>
        </p:spPr>
      </p:pic>
      <p:sp>
        <p:nvSpPr>
          <p:cNvPr id="265" name="Google Shape;265;p53"/>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8</a:t>
            </a:fld>
            <a:endParaRPr lang="en-US"/>
          </a:p>
        </p:txBody>
      </p:sp>
      <p:sp>
        <p:nvSpPr>
          <p:cNvPr id="266" name="Google Shape;266;p53"/>
          <p:cNvSpPr txBox="1">
            <a:spLocks noGrp="1"/>
          </p:cNvSpPr>
          <p:nvPr>
            <p:ph type="title"/>
          </p:nvPr>
        </p:nvSpPr>
        <p:spPr>
          <a:xfrm>
            <a:off x="3396988" y="318842"/>
            <a:ext cx="11360700" cy="76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400"/>
              <a:t>Servicios de Vivienda</a:t>
            </a:r>
          </a:p>
        </p:txBody>
      </p:sp>
      <p:graphicFrame>
        <p:nvGraphicFramePr>
          <p:cNvPr id="267" name="Google Shape;267;p53"/>
          <p:cNvGraphicFramePr/>
          <p:nvPr>
            <p:extLst>
              <p:ext uri="{D42A27DB-BD31-4B8C-83A1-F6EECF244321}">
                <p14:modId xmlns:p14="http://schemas.microsoft.com/office/powerpoint/2010/main" val="4044935209"/>
              </p:ext>
            </p:extLst>
          </p:nvPr>
        </p:nvGraphicFramePr>
        <p:xfrm>
          <a:off x="6328813" y="1498673"/>
          <a:ext cx="5497025" cy="4418994"/>
        </p:xfrm>
        <a:graphic>
          <a:graphicData uri="http://schemas.openxmlformats.org/drawingml/2006/table">
            <a:tbl>
              <a:tblPr firstRow="1" bandRow="1">
                <a:noFill/>
                <a:tableStyleId>{9B75D641-CC1F-40B9-A36E-C24FAC6AC50B}</a:tableStyleId>
              </a:tblPr>
              <a:tblGrid>
                <a:gridCol w="5497025">
                  <a:extLst>
                    <a:ext uri="{9D8B030D-6E8A-4147-A177-3AD203B41FA5}">
                      <a16:colId xmlns:a16="http://schemas.microsoft.com/office/drawing/2014/main" val="20000"/>
                    </a:ext>
                  </a:extLst>
                </a:gridCol>
              </a:tblGrid>
              <a:tr h="845184">
                <a:tc>
                  <a:txBody>
                    <a:bodyPr/>
                    <a:lstStyle/>
                    <a:p>
                      <a:pPr marL="0" marR="0" lvl="0" indent="0" algn="l" rtl="0">
                        <a:lnSpc>
                          <a:spcPct val="100000"/>
                        </a:lnSpc>
                        <a:spcBef>
                          <a:spcPts val="0"/>
                        </a:spcBef>
                        <a:spcAft>
                          <a:spcPts val="0"/>
                        </a:spcAft>
                        <a:buClr>
                          <a:srgbClr val="000000"/>
                        </a:buClr>
                        <a:buSzPts val="1900"/>
                        <a:buFont typeface="Arial" panose="020B0604020202020204"/>
                        <a:buNone/>
                      </a:pPr>
                      <a:endParaRPr sz="1900" u="none" strike="noStrike" cap="none" dirty="0"/>
                    </a:p>
                  </a:txBody>
                  <a:tcPr marL="137175" marR="137175" marT="137175" marB="137175">
                    <a:lnL w="9525" cap="flat" cmpd="sng">
                      <a:solidFill>
                        <a:srgbClr val="000000">
                          <a:alpha val="0"/>
                        </a:srgbClr>
                      </a:solidFill>
                      <a:prstDash val="solid"/>
                      <a:round/>
                      <a:headEnd type="none" w="sm" len="sm"/>
                      <a:tailEnd type="none" w="sm" len="sm"/>
                    </a:lnL>
                    <a:lnR w="76200" cap="flat" cmpd="sng">
                      <a:solidFill>
                        <a:srgbClr val="FFFFF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45D38">
                        <a:alpha val="36470"/>
                      </a:srgbClr>
                    </a:solidFill>
                  </a:tcPr>
                </a:tc>
                <a:extLst>
                  <a:ext uri="{0D108BD9-81ED-4DB2-BD59-A6C34878D82A}">
                    <a16:rowId xmlns:a16="http://schemas.microsoft.com/office/drawing/2014/main" val="10000"/>
                  </a:ext>
                </a:extLst>
              </a:tr>
              <a:tr h="3188765">
                <a:tc>
                  <a:txBody>
                    <a:bodyPr/>
                    <a:lstStyle/>
                    <a:p>
                      <a:pPr marL="457200" marR="0" lvl="0" indent="-349250" algn="l" rtl="0">
                        <a:lnSpc>
                          <a:spcPct val="100000"/>
                        </a:lnSpc>
                        <a:spcBef>
                          <a:spcPts val="0"/>
                        </a:spcBef>
                        <a:spcAft>
                          <a:spcPts val="0"/>
                        </a:spcAft>
                        <a:buClr>
                          <a:srgbClr val="FFFFFF"/>
                        </a:buClr>
                        <a:buSzPts val="2100"/>
                        <a:buFont typeface="Trebuchet MS" panose="020B0603020202020204"/>
                        <a:buChar char="●"/>
                      </a:pP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Transición</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previa al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arrendamiento</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y a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Servicios</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de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navegación</a:t>
                      </a:r>
                      <a:r>
                        <a:rPr lang="en-US" alt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de </a:t>
                      </a:r>
                      <a:r>
                        <a:rPr lang="en-US" alt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transición</a:t>
                      </a:r>
                      <a:r>
                        <a:rPr lang="en-US" alt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a </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la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vivienda</a:t>
                      </a:r>
                      <a:endParaRPr sz="2100" dirty="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349250" algn="l" rtl="0">
                        <a:lnSpc>
                          <a:spcPct val="100000"/>
                        </a:lnSpc>
                        <a:spcBef>
                          <a:spcPts val="1100"/>
                        </a:spcBef>
                        <a:spcAft>
                          <a:spcPts val="0"/>
                        </a:spcAft>
                        <a:buClr>
                          <a:srgbClr val="FFFFFF"/>
                        </a:buClr>
                        <a:buSzPts val="2100"/>
                        <a:buFont typeface="Trebuchet MS" panose="020B0603020202020204"/>
                        <a:buChar char="●"/>
                      </a:pP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Alquiler</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vivienda</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temporal hasta 6</a:t>
                      </a:r>
                      <a:r>
                        <a:rPr lang="en-US" alt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meses,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incluidos</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los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costos</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de los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servicios</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públicos</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a:t>
                      </a:r>
                      <a:endParaRPr sz="2100" dirty="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349250" algn="l" rtl="0">
                        <a:lnSpc>
                          <a:spcPct val="100000"/>
                        </a:lnSpc>
                        <a:spcBef>
                          <a:spcPts val="1100"/>
                        </a:spcBef>
                        <a:spcAft>
                          <a:spcPts val="0"/>
                        </a:spcAft>
                        <a:buClr>
                          <a:srgbClr val="FFFFFF"/>
                        </a:buClr>
                        <a:buSzPts val="2100"/>
                        <a:buFont typeface="Trebuchet MS" panose="020B0603020202020204"/>
                        <a:buChar char="●"/>
                      </a:pP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Costos</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únicos</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de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transición</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y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mudanza</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a:t>
                      </a:r>
                      <a:endParaRPr sz="2100" dirty="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349250" algn="l" rtl="0">
                        <a:lnSpc>
                          <a:spcPct val="100000"/>
                        </a:lnSpc>
                        <a:spcBef>
                          <a:spcPts val="1100"/>
                        </a:spcBef>
                        <a:spcAft>
                          <a:spcPts val="1100"/>
                        </a:spcAft>
                        <a:buClr>
                          <a:srgbClr val="FFFFFF"/>
                        </a:buClr>
                        <a:buSzPts val="2100"/>
                        <a:buFont typeface="Trebuchet MS" panose="020B0603020202020204"/>
                        <a:buChar char="●"/>
                      </a:pP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Servicios</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de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sostenimiento</a:t>
                      </a:r>
                      <a:r>
                        <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rPr>
                        <a:t> de </a:t>
                      </a:r>
                      <a:r>
                        <a:rPr lang="en-US" sz="2100" dirty="0" err="1">
                          <a:solidFill>
                            <a:srgbClr val="FFFFFF"/>
                          </a:solidFill>
                          <a:latin typeface="Trebuchet MS" panose="020B0603020202020204"/>
                          <a:ea typeface="Trebuchet MS" panose="020B0603020202020204"/>
                          <a:cs typeface="Trebuchet MS" panose="020B0603020202020204"/>
                          <a:sym typeface="Trebuchet MS" panose="020B0603020202020204"/>
                        </a:rPr>
                        <a:t>arrendamiento</a:t>
                      </a:r>
                      <a:endParaRPr lang="en-US" sz="2100" dirty="0">
                        <a:solidFill>
                          <a:srgbClr val="FFFFFF"/>
                        </a:solidFill>
                        <a:latin typeface="Trebuchet MS" panose="020B0603020202020204"/>
                        <a:ea typeface="Trebuchet MS" panose="020B0603020202020204"/>
                        <a:cs typeface="Trebuchet MS" panose="020B0603020202020204"/>
                        <a:sym typeface="Trebuchet MS" panose="020B0603020202020204"/>
                      </a:endParaRPr>
                    </a:p>
                  </a:txBody>
                  <a:tcPr marL="137175" marR="137175" marT="137175" marB="137175">
                    <a:lnL w="9525" cap="flat" cmpd="sng">
                      <a:solidFill>
                        <a:srgbClr val="000000">
                          <a:alpha val="0"/>
                        </a:srgbClr>
                      </a:solidFill>
                      <a:prstDash val="solid"/>
                      <a:round/>
                      <a:headEnd type="none" w="sm" len="sm"/>
                      <a:tailEnd type="none" w="sm" len="sm"/>
                    </a:lnL>
                    <a:lnR w="76200" cap="flat" cmpd="sng">
                      <a:solidFill>
                        <a:srgbClr val="FFFFF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45D38"/>
                    </a:solidFill>
                  </a:tcPr>
                </a:tc>
                <a:extLst>
                  <a:ext uri="{0D108BD9-81ED-4DB2-BD59-A6C34878D82A}">
                    <a16:rowId xmlns:a16="http://schemas.microsoft.com/office/drawing/2014/main" val="10001"/>
                  </a:ext>
                </a:extLst>
              </a:tr>
            </a:tbl>
          </a:graphicData>
        </a:graphic>
      </p:graphicFrame>
      <p:pic>
        <p:nvPicPr>
          <p:cNvPr id="268" name="Google Shape;268;p53" descr="House icon"/>
          <p:cNvPicPr preferRelativeResize="0"/>
          <p:nvPr/>
        </p:nvPicPr>
        <p:blipFill rotWithShape="1">
          <a:blip r:embed="rId3"/>
          <a:srcRect t="5330" b="-5330"/>
          <a:stretch>
            <a:fillRect/>
          </a:stretch>
        </p:blipFill>
        <p:spPr>
          <a:xfrm>
            <a:off x="8601521" y="1570900"/>
            <a:ext cx="1045029" cy="90569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54"/>
          <p:cNvSpPr txBox="1">
            <a:spLocks noGrp="1"/>
          </p:cNvSpPr>
          <p:nvPr>
            <p:ph type="title"/>
          </p:nvPr>
        </p:nvSpPr>
        <p:spPr>
          <a:xfrm>
            <a:off x="-2332850" y="341517"/>
            <a:ext cx="11360700" cy="76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500"/>
              <a:t>Nutrition Services</a:t>
            </a:r>
            <a:endParaRPr sz="4500"/>
          </a:p>
        </p:txBody>
      </p:sp>
      <p:sp>
        <p:nvSpPr>
          <p:cNvPr id="275" name="Google Shape;275;p54"/>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9</a:t>
            </a:fld>
            <a:endParaRPr lang="en-US"/>
          </a:p>
        </p:txBody>
      </p:sp>
      <p:graphicFrame>
        <p:nvGraphicFramePr>
          <p:cNvPr id="276" name="Google Shape;276;p54"/>
          <p:cNvGraphicFramePr/>
          <p:nvPr>
            <p:extLst>
              <p:ext uri="{D42A27DB-BD31-4B8C-83A1-F6EECF244321}">
                <p14:modId xmlns:p14="http://schemas.microsoft.com/office/powerpoint/2010/main" val="1442146959"/>
              </p:ext>
            </p:extLst>
          </p:nvPr>
        </p:nvGraphicFramePr>
        <p:xfrm>
          <a:off x="484088" y="1498671"/>
          <a:ext cx="5726800" cy="4678065"/>
        </p:xfrm>
        <a:graphic>
          <a:graphicData uri="http://schemas.openxmlformats.org/drawingml/2006/table">
            <a:tbl>
              <a:tblPr firstRow="1" bandRow="1">
                <a:noFill/>
                <a:tableStyleId>{9B75D641-CC1F-40B9-A36E-C24FAC6AC50B}</a:tableStyleId>
              </a:tblPr>
              <a:tblGrid>
                <a:gridCol w="5726800">
                  <a:extLst>
                    <a:ext uri="{9D8B030D-6E8A-4147-A177-3AD203B41FA5}">
                      <a16:colId xmlns:a16="http://schemas.microsoft.com/office/drawing/2014/main" val="20000"/>
                    </a:ext>
                  </a:extLst>
                </a:gridCol>
              </a:tblGrid>
              <a:tr h="1613425">
                <a:tc>
                  <a:txBody>
                    <a:bodyPr/>
                    <a:lstStyle/>
                    <a:p>
                      <a:pPr marL="0" marR="0" lvl="0" indent="0" algn="l" rtl="0">
                        <a:lnSpc>
                          <a:spcPct val="100000"/>
                        </a:lnSpc>
                        <a:spcBef>
                          <a:spcPts val="0"/>
                        </a:spcBef>
                        <a:spcAft>
                          <a:spcPts val="0"/>
                        </a:spcAft>
                        <a:buClr>
                          <a:srgbClr val="000000"/>
                        </a:buClr>
                        <a:buSzPts val="1900"/>
                        <a:buFont typeface="Arial" panose="020B0604020202020204"/>
                        <a:buNone/>
                      </a:pPr>
                      <a:endParaRPr sz="1900" u="none" strike="noStrike" cap="none"/>
                    </a:p>
                  </a:txBody>
                  <a:tcPr marL="137175" marR="137175" marT="137175" marB="137175">
                    <a:lnL w="76200" cap="flat" cmpd="sng">
                      <a:solidFill>
                        <a:srgbClr val="FFFFFF"/>
                      </a:solidFill>
                      <a:prstDash val="solid"/>
                      <a:round/>
                      <a:headEnd type="none" w="sm" len="sm"/>
                      <a:tailEnd type="none" w="sm" len="sm"/>
                    </a:lnL>
                    <a:lnR w="76200" cap="flat" cmpd="sng">
                      <a:solidFill>
                        <a:srgbClr val="FFFFF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1970">
                        <a:alpha val="45490"/>
                      </a:srgbClr>
                    </a:solidFill>
                  </a:tcPr>
                </a:tc>
                <a:extLst>
                  <a:ext uri="{0D108BD9-81ED-4DB2-BD59-A6C34878D82A}">
                    <a16:rowId xmlns:a16="http://schemas.microsoft.com/office/drawing/2014/main" val="10000"/>
                  </a:ext>
                </a:extLst>
              </a:tr>
              <a:tr h="3064640">
                <a:tc>
                  <a:txBody>
                    <a:bodyPr/>
                    <a:lstStyle/>
                    <a:p>
                      <a:pPr marL="457200" marR="0" lvl="0" indent="-361950" algn="l" rtl="0">
                        <a:lnSpc>
                          <a:spcPct val="100000"/>
                        </a:lnSpc>
                        <a:spcBef>
                          <a:spcPts val="0"/>
                        </a:spcBef>
                        <a:spcAft>
                          <a:spcPts val="0"/>
                        </a:spcAft>
                        <a:buClr>
                          <a:srgbClr val="FFFFFF"/>
                        </a:buClr>
                        <a:buSzPts val="2300"/>
                        <a:buFont typeface="Trebuchet MS" panose="020B0603020202020204"/>
                        <a:buChar char="●"/>
                      </a:pP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Nutrition counseling and instruction</a:t>
                      </a:r>
                      <a:endParaRPr sz="2300" dirty="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361950" algn="l" rtl="0">
                        <a:lnSpc>
                          <a:spcPct val="100000"/>
                        </a:lnSpc>
                        <a:spcBef>
                          <a:spcPts val="1100"/>
                        </a:spcBef>
                        <a:spcAft>
                          <a:spcPts val="0"/>
                        </a:spcAft>
                        <a:buClr>
                          <a:srgbClr val="FFFFFF"/>
                        </a:buClr>
                        <a:buSzPts val="2300"/>
                        <a:buFont typeface="Trebuchet MS" panose="020B0603020202020204"/>
                        <a:buChar char="●"/>
                      </a:pP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Medically tailored meals </a:t>
                      </a:r>
                      <a:endParaRPr sz="2300" dirty="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361950" algn="l" rtl="0">
                        <a:lnSpc>
                          <a:spcPct val="100000"/>
                        </a:lnSpc>
                        <a:spcBef>
                          <a:spcPts val="1100"/>
                        </a:spcBef>
                        <a:spcAft>
                          <a:spcPts val="0"/>
                        </a:spcAft>
                        <a:buClr>
                          <a:srgbClr val="FFFFFF"/>
                        </a:buClr>
                        <a:buSzPts val="2300"/>
                        <a:buFont typeface="Trebuchet MS" panose="020B0603020202020204"/>
                        <a:buChar char="●"/>
                      </a:pP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Home-delivered meals or pantry stocking</a:t>
                      </a:r>
                      <a:endParaRPr sz="2300" dirty="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1100"/>
                        </a:spcBef>
                        <a:spcAft>
                          <a:spcPts val="0"/>
                        </a:spcAft>
                        <a:buClr>
                          <a:srgbClr val="000000"/>
                        </a:buClr>
                        <a:buSzPts val="1600"/>
                        <a:buFont typeface="Arial" panose="020B0604020202020204"/>
                        <a:buNone/>
                      </a:pPr>
                      <a:endParaRPr sz="2300" b="1" dirty="0">
                        <a:solidFill>
                          <a:srgbClr val="FFFFFF"/>
                        </a:solidFill>
                        <a:latin typeface="Trebuchet MS" panose="020B0603020202020204"/>
                        <a:ea typeface="Trebuchet MS" panose="020B0603020202020204"/>
                        <a:cs typeface="Trebuchet MS" panose="020B0603020202020204"/>
                        <a:sym typeface="Trebuchet MS" panose="020B0603020202020204"/>
                      </a:endParaRPr>
                    </a:p>
                  </a:txBody>
                  <a:tcPr marL="137175" marR="137175" marT="137175" marB="137175">
                    <a:lnL w="76200" cap="flat" cmpd="sng">
                      <a:solidFill>
                        <a:srgbClr val="FFFFFF"/>
                      </a:solidFill>
                      <a:prstDash val="solid"/>
                      <a:round/>
                      <a:headEnd type="none" w="sm" len="sm"/>
                      <a:tailEnd type="none" w="sm" len="sm"/>
                    </a:lnL>
                    <a:lnR w="76200" cap="flat" cmpd="sng">
                      <a:solidFill>
                        <a:srgbClr val="FFFFF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1970"/>
                    </a:solidFill>
                  </a:tcPr>
                </a:tc>
                <a:extLst>
                  <a:ext uri="{0D108BD9-81ED-4DB2-BD59-A6C34878D82A}">
                    <a16:rowId xmlns:a16="http://schemas.microsoft.com/office/drawing/2014/main" val="10001"/>
                  </a:ext>
                </a:extLst>
              </a:tr>
            </a:tbl>
          </a:graphicData>
        </a:graphic>
      </p:graphicFrame>
      <p:pic>
        <p:nvPicPr>
          <p:cNvPr id="277" name="Google Shape;277;p54" descr="Apple icon"/>
          <p:cNvPicPr preferRelativeResize="0"/>
          <p:nvPr/>
        </p:nvPicPr>
        <p:blipFill>
          <a:blip r:embed="rId3"/>
          <a:stretch>
            <a:fillRect/>
          </a:stretch>
        </p:blipFill>
        <p:spPr>
          <a:xfrm>
            <a:off x="2633125" y="1498675"/>
            <a:ext cx="1428750" cy="1428750"/>
          </a:xfrm>
          <a:prstGeom prst="rect">
            <a:avLst/>
          </a:prstGeom>
          <a:noFill/>
          <a:ln>
            <a:noFill/>
          </a:ln>
        </p:spPr>
      </p:pic>
      <p:graphicFrame>
        <p:nvGraphicFramePr>
          <p:cNvPr id="278" name="Google Shape;278;p54"/>
          <p:cNvGraphicFramePr/>
          <p:nvPr>
            <p:extLst>
              <p:ext uri="{D42A27DB-BD31-4B8C-83A1-F6EECF244321}">
                <p14:modId xmlns:p14="http://schemas.microsoft.com/office/powerpoint/2010/main" val="24883521"/>
              </p:ext>
            </p:extLst>
          </p:nvPr>
        </p:nvGraphicFramePr>
        <p:xfrm>
          <a:off x="6210888" y="1498672"/>
          <a:ext cx="5497024" cy="4678065"/>
        </p:xfrm>
        <a:graphic>
          <a:graphicData uri="http://schemas.openxmlformats.org/drawingml/2006/table">
            <a:tbl>
              <a:tblPr firstRow="1" bandRow="1">
                <a:noFill/>
                <a:tableStyleId>{9B75D641-CC1F-40B9-A36E-C24FAC6AC50B}</a:tableStyleId>
              </a:tblPr>
              <a:tblGrid>
                <a:gridCol w="5497024">
                  <a:extLst>
                    <a:ext uri="{9D8B030D-6E8A-4147-A177-3AD203B41FA5}">
                      <a16:colId xmlns:a16="http://schemas.microsoft.com/office/drawing/2014/main" val="20000"/>
                    </a:ext>
                  </a:extLst>
                </a:gridCol>
              </a:tblGrid>
              <a:tr h="1391275">
                <a:tc>
                  <a:txBody>
                    <a:bodyPr/>
                    <a:lstStyle/>
                    <a:p>
                      <a:pPr marL="0" marR="0" lvl="0" indent="0" algn="l" rtl="0">
                        <a:lnSpc>
                          <a:spcPct val="100000"/>
                        </a:lnSpc>
                        <a:spcBef>
                          <a:spcPts val="0"/>
                        </a:spcBef>
                        <a:spcAft>
                          <a:spcPts val="0"/>
                        </a:spcAft>
                        <a:buClr>
                          <a:srgbClr val="000000"/>
                        </a:buClr>
                        <a:buSzPts val="1900"/>
                        <a:buFont typeface="Arial" panose="020B0604020202020204"/>
                        <a:buNone/>
                      </a:pPr>
                      <a:endParaRPr sz="1900" u="none" strike="noStrike" cap="none" dirty="0"/>
                    </a:p>
                  </a:txBody>
                  <a:tcPr marL="137175" marR="137175" marT="137175" marB="137175">
                    <a:lnL w="76200" cap="flat" cmpd="sng">
                      <a:solidFill>
                        <a:srgbClr val="FFFFFF"/>
                      </a:solidFill>
                      <a:prstDash val="solid"/>
                      <a:round/>
                      <a:headEnd type="none" w="sm" len="sm"/>
                      <a:tailEnd type="none" w="sm" len="sm"/>
                    </a:lnL>
                    <a:lnR w="76200" cap="flat" cmpd="sng">
                      <a:solidFill>
                        <a:srgbClr val="FFFFF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1970">
                        <a:alpha val="45490"/>
                      </a:srgbClr>
                    </a:solidFill>
                  </a:tcPr>
                </a:tc>
                <a:extLst>
                  <a:ext uri="{0D108BD9-81ED-4DB2-BD59-A6C34878D82A}">
                    <a16:rowId xmlns:a16="http://schemas.microsoft.com/office/drawing/2014/main" val="10000"/>
                  </a:ext>
                </a:extLst>
              </a:tr>
              <a:tr h="2642675">
                <a:tc>
                  <a:txBody>
                    <a:bodyPr/>
                    <a:lstStyle/>
                    <a:p>
                      <a:pPr marL="457200" marR="0" lvl="0" indent="-361950" algn="l" rtl="0">
                        <a:lnSpc>
                          <a:spcPct val="100000"/>
                        </a:lnSpc>
                        <a:spcBef>
                          <a:spcPts val="0"/>
                        </a:spcBef>
                        <a:spcAft>
                          <a:spcPts val="0"/>
                        </a:spcAft>
                        <a:buClr>
                          <a:srgbClr val="FFFFFF"/>
                        </a:buClr>
                        <a:buSzPts val="2300"/>
                        <a:buFont typeface="Trebuchet MS" panose="020B0603020202020204"/>
                        <a:buChar char="●"/>
                      </a:pPr>
                      <a:r>
                        <a:rPr 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Asesoramiento</a:t>
                      </a: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 e </a:t>
                      </a:r>
                      <a:r>
                        <a:rPr 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instrucción</a:t>
                      </a: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nutriciona</a:t>
                      </a:r>
                      <a:r>
                        <a:rPr lang="en-US" alt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l</a:t>
                      </a:r>
                      <a:endPar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361950" algn="l" rtl="0">
                        <a:lnSpc>
                          <a:spcPct val="100000"/>
                        </a:lnSpc>
                        <a:spcBef>
                          <a:spcPts val="1100"/>
                        </a:spcBef>
                        <a:spcAft>
                          <a:spcPts val="0"/>
                        </a:spcAft>
                        <a:buClr>
                          <a:srgbClr val="FFFFFF"/>
                        </a:buClr>
                        <a:buSzPts val="2300"/>
                        <a:buFont typeface="Trebuchet MS" panose="020B0603020202020204"/>
                        <a:buChar char="●"/>
                      </a:pPr>
                      <a:r>
                        <a:rPr 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Comidas</a:t>
                      </a: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médicamente</a:t>
                      </a: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adaptadas</a:t>
                      </a: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 </a:t>
                      </a:r>
                      <a:endParaRPr sz="2300" dirty="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361950" algn="l" rtl="0">
                        <a:lnSpc>
                          <a:spcPct val="100000"/>
                        </a:lnSpc>
                        <a:spcBef>
                          <a:spcPts val="1100"/>
                        </a:spcBef>
                        <a:spcAft>
                          <a:spcPts val="0"/>
                        </a:spcAft>
                        <a:buClr>
                          <a:srgbClr val="FFFFFF"/>
                        </a:buClr>
                        <a:buSzPts val="2300"/>
                        <a:buFont typeface="Trebuchet MS" panose="020B0603020202020204"/>
                        <a:buChar char="●"/>
                      </a:pPr>
                      <a:r>
                        <a:rPr 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Comidas</a:t>
                      </a: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 a </a:t>
                      </a:r>
                      <a:r>
                        <a:rPr 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domicilio</a:t>
                      </a: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 o </a:t>
                      </a:r>
                      <a:r>
                        <a:rPr 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abastecimiento</a:t>
                      </a:r>
                      <a:r>
                        <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rPr>
                        <a:t> de </a:t>
                      </a:r>
                      <a:r>
                        <a:rPr lang="en-US" sz="2300" dirty="0" err="1">
                          <a:solidFill>
                            <a:srgbClr val="FFFFFF"/>
                          </a:solidFill>
                          <a:latin typeface="Trebuchet MS" panose="020B0603020202020204"/>
                          <a:ea typeface="Trebuchet MS" panose="020B0603020202020204"/>
                          <a:cs typeface="Trebuchet MS" panose="020B0603020202020204"/>
                          <a:sym typeface="Trebuchet MS" panose="020B0603020202020204"/>
                        </a:rPr>
                        <a:t>despensa</a:t>
                      </a:r>
                      <a:endParaRPr lang="en-US" sz="2300" dirty="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00000"/>
                        </a:lnSpc>
                        <a:spcBef>
                          <a:spcPts val="1100"/>
                        </a:spcBef>
                        <a:spcAft>
                          <a:spcPts val="0"/>
                        </a:spcAft>
                        <a:buNone/>
                      </a:pPr>
                      <a:endParaRPr sz="2300" dirty="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100000"/>
                        </a:lnSpc>
                        <a:spcBef>
                          <a:spcPts val="1100"/>
                        </a:spcBef>
                        <a:spcAft>
                          <a:spcPts val="0"/>
                        </a:spcAft>
                        <a:buClr>
                          <a:srgbClr val="000000"/>
                        </a:buClr>
                        <a:buSzPts val="1600"/>
                        <a:buFont typeface="Arial" panose="020B0604020202020204"/>
                        <a:buNone/>
                      </a:pPr>
                      <a:endParaRPr sz="2300" b="1" dirty="0">
                        <a:solidFill>
                          <a:srgbClr val="FFFFFF"/>
                        </a:solidFill>
                        <a:latin typeface="Trebuchet MS" panose="020B0603020202020204"/>
                        <a:ea typeface="Trebuchet MS" panose="020B0603020202020204"/>
                        <a:cs typeface="Trebuchet MS" panose="020B0603020202020204"/>
                        <a:sym typeface="Trebuchet MS" panose="020B0603020202020204"/>
                      </a:endParaRPr>
                    </a:p>
                  </a:txBody>
                  <a:tcPr marL="137175" marR="137175" marT="137175" marB="137175">
                    <a:lnL w="76200" cap="flat" cmpd="sng">
                      <a:solidFill>
                        <a:srgbClr val="FFFFFF"/>
                      </a:solidFill>
                      <a:prstDash val="solid"/>
                      <a:round/>
                      <a:headEnd type="none" w="sm" len="sm"/>
                      <a:tailEnd type="none" w="sm" len="sm"/>
                    </a:lnL>
                    <a:lnR w="76200" cap="flat" cmpd="sng">
                      <a:solidFill>
                        <a:srgbClr val="FFFFF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1970"/>
                    </a:solidFill>
                  </a:tcPr>
                </a:tc>
                <a:extLst>
                  <a:ext uri="{0D108BD9-81ED-4DB2-BD59-A6C34878D82A}">
                    <a16:rowId xmlns:a16="http://schemas.microsoft.com/office/drawing/2014/main" val="10001"/>
                  </a:ext>
                </a:extLst>
              </a:tr>
            </a:tbl>
          </a:graphicData>
        </a:graphic>
      </p:graphicFrame>
      <p:pic>
        <p:nvPicPr>
          <p:cNvPr id="279" name="Google Shape;279;p54" descr="Apple icon"/>
          <p:cNvPicPr preferRelativeResize="0"/>
          <p:nvPr/>
        </p:nvPicPr>
        <p:blipFill>
          <a:blip r:embed="rId3"/>
          <a:stretch>
            <a:fillRect/>
          </a:stretch>
        </p:blipFill>
        <p:spPr>
          <a:xfrm>
            <a:off x="8359925" y="1498675"/>
            <a:ext cx="1428750" cy="1428750"/>
          </a:xfrm>
          <a:prstGeom prst="rect">
            <a:avLst/>
          </a:prstGeom>
          <a:noFill/>
          <a:ln>
            <a:noFill/>
          </a:ln>
        </p:spPr>
      </p:pic>
      <p:sp>
        <p:nvSpPr>
          <p:cNvPr id="280" name="Google Shape;280;p54"/>
          <p:cNvSpPr txBox="1">
            <a:spLocks noGrp="1"/>
          </p:cNvSpPr>
          <p:nvPr>
            <p:ph type="title"/>
          </p:nvPr>
        </p:nvSpPr>
        <p:spPr>
          <a:xfrm>
            <a:off x="3432050" y="332627"/>
            <a:ext cx="11360700" cy="76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500"/>
              <a:t>Servicios de Nutrición</a:t>
            </a:r>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4578</Words>
  <Application>Microsoft Office PowerPoint</Application>
  <PresentationFormat>Widescreen</PresentationFormat>
  <Paragraphs>414</Paragraphs>
  <Slides>29</Slides>
  <Notes>29</Notes>
  <HiddenSlides>4</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29</vt:i4>
      </vt:variant>
    </vt:vector>
  </HeadingPairs>
  <TitlesOfParts>
    <vt:vector size="37" baseType="lpstr">
      <vt:lpstr>Arial</vt:lpstr>
      <vt:lpstr>Roboto</vt:lpstr>
      <vt:lpstr>Calibri</vt:lpstr>
      <vt:lpstr>Noto Sans Symbols</vt:lpstr>
      <vt:lpstr>Trebuchet MS</vt:lpstr>
      <vt:lpstr>White Theme</vt:lpstr>
      <vt:lpstr>Blue Theme</vt:lpstr>
      <vt:lpstr>White Theme</vt:lpstr>
      <vt:lpstr>Update on the Health-Related Social Needs 1115 Waiver Amendment Actualización sobre la Enmienda de Exención 1115 de Necesidades Sociales Relacionadas con la Salud</vt:lpstr>
      <vt:lpstr>Webinar Logistics Logística del seminario web</vt:lpstr>
      <vt:lpstr>Our Mission</vt:lpstr>
      <vt:lpstr>What We Do</vt:lpstr>
      <vt:lpstr>Colorado’s 1115 Demonstration Waiver </vt:lpstr>
      <vt:lpstr>Colorado’s 1115 Demonstration Waiver </vt:lpstr>
      <vt:lpstr>Health Related Social Needs (HRSN) Amendment  Submitted August 12, 2024</vt:lpstr>
      <vt:lpstr>Housing Services</vt:lpstr>
      <vt:lpstr>Nutrition Services</vt:lpstr>
      <vt:lpstr>PowerPoint Presentation</vt:lpstr>
      <vt:lpstr>1115 Waiver  Key Events &amp; Timeline Exención 1115 Eventos clave y calendario</vt:lpstr>
      <vt:lpstr>Budget Amendment Enmienda presupuestaria</vt:lpstr>
      <vt:lpstr>Budget Amendment Enmienda presupuestaria</vt:lpstr>
      <vt:lpstr>Budget Amendment - Requirements</vt:lpstr>
      <vt:lpstr>Budget Amendment - Housing</vt:lpstr>
      <vt:lpstr>Budget Amendment - Housing</vt:lpstr>
      <vt:lpstr>Budget Amendment - Housing</vt:lpstr>
      <vt:lpstr>Budget Amendment -  Phased Approach</vt:lpstr>
      <vt:lpstr>Budget Amendment - Phased Approach</vt:lpstr>
      <vt:lpstr>Budget Amendment - Phased Approach</vt:lpstr>
      <vt:lpstr>Budget Amendment - Phased Approach</vt:lpstr>
      <vt:lpstr>Budget Amendment - Operations</vt:lpstr>
      <vt:lpstr>Budget Amendment - Operations</vt:lpstr>
      <vt:lpstr>HRSN Demonstration Eligible Populations</vt:lpstr>
      <vt:lpstr>Click to Edit - White</vt:lpstr>
      <vt:lpstr>Click to Edit - Blue</vt:lpstr>
      <vt:lpstr>Questions? ¿Preguntas?</vt:lpstr>
      <vt:lpstr>Contact Info Información de contacto </vt:lpstr>
      <vt:lpstr>Thank you!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the Health-Related Social Needs 1115 Waiver Amendment_x000d_Actualización sobre la Enmienda de Exención 1115 de Necesidades Sociales Relacionadas con la Salud</dc:title>
  <dc:creator/>
  <cp:lastModifiedBy>Sound Ventures Inc</cp:lastModifiedBy>
  <cp:revision>62</cp:revision>
  <dcterms:created xsi:type="dcterms:W3CDTF">2025-01-15T04:09:00Z</dcterms:created>
  <dcterms:modified xsi:type="dcterms:W3CDTF">2025-01-15T18:07:04Z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8E6D3CC26B534A87B0448B9C5EFE3240_13</vt:lpwstr>
  </property>
  <property fmtid="{D5CDD505-2E9C-101B-9397-08002B2CF9AE}" pid="3" name="KSOProductBuildVer">
    <vt:lpwstr>2057-12.2.0.18639</vt:lpwstr>
  </property>
</Properties>
</file>