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43"/>
  </p:notesMasterIdLst>
  <p:sldIdLst>
    <p:sldId id="256" r:id="rId2"/>
    <p:sldId id="257" r:id="rId3"/>
    <p:sldId id="258" r:id="rId4"/>
    <p:sldId id="259" r:id="rId5"/>
    <p:sldId id="260" r:id="rId6"/>
    <p:sldId id="261" r:id="rId7"/>
    <p:sldId id="262" r:id="rId8"/>
    <p:sldId id="263" r:id="rId9"/>
    <p:sldId id="296"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embeddedFontLst>
    <p:embeddedFont>
      <p:font typeface="Calibri" panose="020F0502020204030204" pitchFamily="34" charset="0"/>
      <p:regular r:id="rId44"/>
      <p:bold r:id="rId45"/>
      <p:italic r:id="rId46"/>
      <p:boldItalic r:id="rId47"/>
    </p:embeddedFont>
    <p:embeddedFont>
      <p:font typeface="Roboto" panose="02000000000000000000" pitchFamily="2" charset="0"/>
      <p:regular r:id="rId48"/>
      <p:bold r:id="rId49"/>
      <p:italic r:id="rId50"/>
      <p:boldItalic r:id="rId51"/>
    </p:embeddedFont>
    <p:embeddedFont>
      <p:font typeface="Trebuchet MS" panose="020B060302020202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9" d="100"/>
          <a:sy n="149" d="100"/>
        </p:scale>
        <p:origin x="50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cpf.colorado.gov/press-release/settlement-agreement-behavioral-health"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cpf.colorado.gov/press-release/settlement-agreement-behavioral-health"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257a4b2e5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257a4b2e5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ef08d141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ef08d141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200a7798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200a77981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information on the stakeholder process and the slide deck can be found here: https://hcpf.colorado.gov/ibhs</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ef08d14190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ef08d1419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HB24-1038 has a leadership team included, however it notes “decision making” which isn’t a function the group can do since authority is Federal for Medicaid at CMS. HB24-1038 requirements laid the foundation for the Implementation Committee.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HCPF is actively working on a recruitment plan for the Lived Experience Advisory Committee. More information to come in early 2025.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The Implementation Advisory Committee (every other month) and the Statewide Leadership Advisory Committee (meets 2x a year) are open to the public. Information on these groups can be found here: https://hcpf.colorado.gov/ibhs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200a779812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200a779812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200a779812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200a779812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
              <a:t>There was a stakeholder meeting specifically targeted for children under 8 years of age.</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708f5a3d7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708f5a3d7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ebcb805a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ebcb805a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ebcb805acf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ebcb805acf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6ca857ae5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6ca857ae5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Anyone working with the family can call the RAE, including the family.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ee15ff04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ee15ff04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have Chris A in the background running the tech assistance.</a:t>
            </a:r>
            <a:endParaRPr dirty="0"/>
          </a:p>
          <a:p>
            <a:pPr marL="0" lvl="0" indent="0" algn="l" rtl="0">
              <a:spcBef>
                <a:spcPts val="0"/>
              </a:spcBef>
              <a:spcAft>
                <a:spcPts val="0"/>
              </a:spcAft>
              <a:buNone/>
            </a:pPr>
            <a:endParaRPr dirty="0"/>
          </a:p>
          <a:p>
            <a:pPr marL="0" lvl="0" indent="0" algn="l" rtl="0">
              <a:lnSpc>
                <a:spcPct val="115000"/>
              </a:lnSpc>
              <a:spcBef>
                <a:spcPts val="1000"/>
              </a:spcBef>
              <a:spcAft>
                <a:spcPts val="0"/>
              </a:spcAft>
              <a:buClr>
                <a:schemeClr val="dk1"/>
              </a:buClr>
              <a:buSzPts val="1100"/>
              <a:buFont typeface="Arial"/>
              <a:buNone/>
            </a:pPr>
            <a:r>
              <a:rPr lang="en">
                <a:solidFill>
                  <a:srgbClr val="222222"/>
                </a:solidFill>
                <a:highlight>
                  <a:srgbClr val="FFFFFF"/>
                </a:highlight>
              </a:rPr>
              <a:t>Thank you all for joining today’s meeting. Before we get started, I just have a few quick housekeeping items to make sure everything runs smoothly:</a:t>
            </a:r>
            <a:endParaRPr dirty="0">
              <a:solidFill>
                <a:srgbClr val="222222"/>
              </a:solidFill>
              <a:highlight>
                <a:srgbClr val="FFFFFF"/>
              </a:highlight>
            </a:endParaRPr>
          </a:p>
          <a:p>
            <a:pPr marL="0" lvl="0" indent="0" algn="l" rtl="0">
              <a:lnSpc>
                <a:spcPct val="115000"/>
              </a:lnSpc>
              <a:spcBef>
                <a:spcPts val="1000"/>
              </a:spcBef>
              <a:spcAft>
                <a:spcPts val="0"/>
              </a:spcAft>
              <a:buClr>
                <a:schemeClr val="dk1"/>
              </a:buClr>
              <a:buSzPts val="1100"/>
              <a:buFont typeface="Arial"/>
              <a:buNone/>
            </a:pPr>
            <a:r>
              <a:rPr lang="en">
                <a:solidFill>
                  <a:srgbClr val="222222"/>
                </a:solidFill>
                <a:highlight>
                  <a:srgbClr val="FFFFFF"/>
                </a:highlight>
              </a:rPr>
              <a:t>Please make sure that your microphone is muted  to avoid background noise. If you'd like to speak, feel free to unmute yourself, or use the 'raise hand' feature to indicate you'd like to contribute</a:t>
            </a:r>
            <a:endParaRPr dirty="0">
              <a:solidFill>
                <a:srgbClr val="222222"/>
              </a:solidFill>
              <a:highlight>
                <a:srgbClr val="FFFFFF"/>
              </a:highlight>
            </a:endParaRPr>
          </a:p>
          <a:p>
            <a:pPr marL="0" lvl="0" indent="0" algn="l" rtl="0">
              <a:lnSpc>
                <a:spcPct val="115000"/>
              </a:lnSpc>
              <a:spcBef>
                <a:spcPts val="1000"/>
              </a:spcBef>
              <a:spcAft>
                <a:spcPts val="0"/>
              </a:spcAft>
              <a:buClr>
                <a:schemeClr val="dk1"/>
              </a:buClr>
              <a:buSzPts val="1100"/>
              <a:buFont typeface="Arial"/>
              <a:buNone/>
            </a:pPr>
            <a:r>
              <a:rPr lang="en">
                <a:solidFill>
                  <a:srgbClr val="222222"/>
                </a:solidFill>
                <a:highlight>
                  <a:srgbClr val="FFFFFF"/>
                </a:highlight>
              </a:rPr>
              <a:t>If you have any questions or comments during the meeting, feel free to use the Q and A feature, We will address questions as we can and towards the end</a:t>
            </a:r>
            <a:endParaRPr dirty="0">
              <a:solidFill>
                <a:srgbClr val="222222"/>
              </a:solidFill>
              <a:highlight>
                <a:srgbClr val="FFFFFF"/>
              </a:highlight>
            </a:endParaRPr>
          </a:p>
          <a:p>
            <a:pPr marL="0" lvl="0" indent="0" algn="l" rtl="0">
              <a:lnSpc>
                <a:spcPct val="115000"/>
              </a:lnSpc>
              <a:spcBef>
                <a:spcPts val="1000"/>
              </a:spcBef>
              <a:spcAft>
                <a:spcPts val="0"/>
              </a:spcAft>
              <a:buClr>
                <a:schemeClr val="dk1"/>
              </a:buClr>
              <a:buSzPts val="1100"/>
              <a:buFont typeface="Arial"/>
              <a:buNone/>
            </a:pPr>
            <a:r>
              <a:rPr lang="en">
                <a:solidFill>
                  <a:srgbClr val="222222"/>
                </a:solidFill>
                <a:highlight>
                  <a:srgbClr val="FFFFFF"/>
                </a:highlight>
              </a:rPr>
              <a:t>If you experience any technical difficulties, please use the chat to let us know, and we'll do our best to assist you.</a:t>
            </a:r>
            <a:endParaRPr dirty="0">
              <a:solidFill>
                <a:srgbClr val="222222"/>
              </a:solidFill>
              <a:highlight>
                <a:srgbClr val="FFFFFF"/>
              </a:highlight>
            </a:endParaRPr>
          </a:p>
          <a:p>
            <a:pPr marL="0" lvl="0" indent="0" algn="l" rtl="0">
              <a:lnSpc>
                <a:spcPct val="115000"/>
              </a:lnSpc>
              <a:spcBef>
                <a:spcPts val="1000"/>
              </a:spcBef>
              <a:spcAft>
                <a:spcPts val="0"/>
              </a:spcAft>
              <a:buNone/>
            </a:pPr>
            <a:r>
              <a:rPr lang="en">
                <a:solidFill>
                  <a:srgbClr val="222222"/>
                </a:solidFill>
                <a:highlight>
                  <a:srgbClr val="FFFFFF"/>
                </a:highlight>
              </a:rPr>
              <a:t>There will be another session just like this </a:t>
            </a:r>
            <a:r>
              <a:rPr lang="en">
                <a:solidFill>
                  <a:schemeClr val="dk1"/>
                </a:solidFill>
                <a:highlight>
                  <a:srgbClr val="FFFFFF"/>
                </a:highlight>
              </a:rPr>
              <a:t>January 15th 2025 10:00-11:00 AM </a:t>
            </a:r>
            <a:endParaRPr dirty="0"/>
          </a:p>
          <a:p>
            <a:pPr marL="0" lvl="0" indent="0" algn="l" rtl="0">
              <a:spcBef>
                <a:spcPts val="1000"/>
              </a:spcBef>
              <a:spcAft>
                <a:spcPts val="0"/>
              </a:spcAft>
              <a:buNone/>
            </a:pPr>
            <a:r>
              <a:rPr lang="en"/>
              <a:t>This deck will be posted on the website and so will a more formal report out from this work.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6ca857ae58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6ca857ae58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don’t want the Enhanced Standardized Assessment to hold up care. This may occur after the child/youth enters the Medicaid SOC.</a:t>
            </a:r>
            <a:endParaRPr dirty="0"/>
          </a:p>
          <a:p>
            <a:pPr marL="0" lvl="0" indent="0" algn="l" rtl="0">
              <a:spcBef>
                <a:spcPts val="0"/>
              </a:spcBef>
              <a:spcAft>
                <a:spcPts val="0"/>
              </a:spcAft>
              <a:buNone/>
            </a:pPr>
            <a:r>
              <a:rPr lang="en"/>
              <a:t>Not just about level of care, it is about robust treatment and service planning</a:t>
            </a:r>
            <a:endParaRPr dirty="0"/>
          </a:p>
          <a:p>
            <a:pPr marL="0" lvl="0" indent="0" algn="l" rtl="0">
              <a:spcBef>
                <a:spcPts val="0"/>
              </a:spcBef>
              <a:spcAft>
                <a:spcPts val="0"/>
              </a:spcAft>
              <a:buNone/>
            </a:pPr>
            <a:r>
              <a:rPr lang="en"/>
              <a:t>Ensure common language among systems, professionals, families, etc.</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CANS Modules specific to developmental disabilities, 0-6, etc.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Contracting with the University of Kentucky to work with Dr. John Lyons and his team on expanding the CANS and development of a Colorado CANS Decision Support Matrix</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Assessors: Not limited to what folx may know as “Independent Assessors”. Other states have not been successful with this approach of Independence.  </a:t>
            </a:r>
            <a:endParaRPr dirty="0"/>
          </a:p>
          <a:p>
            <a:pPr marL="0" lvl="0" indent="0" algn="l" rtl="0">
              <a:spcBef>
                <a:spcPts val="0"/>
              </a:spcBef>
              <a:spcAft>
                <a:spcPts val="0"/>
              </a:spcAft>
              <a:buNone/>
            </a:pPr>
            <a:r>
              <a:rPr lang="en"/>
              <a:t>Expand this forcework to include a BH provider who may already be working with a family to reduce the family telling their story again. </a:t>
            </a:r>
            <a:endParaRPr dirty="0"/>
          </a:p>
          <a:p>
            <a:pPr marL="0" lvl="0" indent="0" algn="l" rtl="0">
              <a:spcBef>
                <a:spcPts val="0"/>
              </a:spcBef>
              <a:spcAft>
                <a:spcPts val="0"/>
              </a:spcAft>
              <a:buNone/>
            </a:pPr>
            <a:r>
              <a:rPr lang="en"/>
              <a:t>All Assessors would have to be trained and certified in the CANS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3 business days for the Intensive Care Coordinator to initiate contact with the family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Working group has representation from: Families, Providers (QRTP, PRTF, Wraparound), Assessors, Counties, state rep across multiple systems, RAEs, BHASOs, etc. This is the vetting process.</a:t>
            </a:r>
            <a:endParaRPr dirty="0"/>
          </a:p>
          <a:p>
            <a:pPr marL="0" lvl="0" indent="0" algn="l" rtl="0">
              <a:spcBef>
                <a:spcPts val="0"/>
              </a:spcBef>
              <a:spcAft>
                <a:spcPts val="0"/>
              </a:spcAft>
              <a:buNone/>
            </a:pPr>
            <a:r>
              <a:rPr lang="en"/>
              <a:t>The Leadership group high level: BHA, HCPF, OCYF, RAEs and BHASO </a:t>
            </a:r>
            <a:r>
              <a:rPr lang="en">
                <a:solidFill>
                  <a:srgbClr val="222222"/>
                </a:solidFill>
              </a:rPr>
              <a:t>who provide the utilization management and medical necessity determinations for the services recommended from the enhanced Standardized Assessments. We need to ensure alignment between the systems, the payors, utilization management and medical necessity determinations.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ebcb805acf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ebcb805acf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where is all comes together.</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6ca857ae58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6ca857ae5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Intensive Care Coordination = HFW</a:t>
            </a:r>
            <a:endParaRPr dirty="0"/>
          </a:p>
          <a:p>
            <a:pPr marL="0" lvl="0" indent="0" algn="l" rtl="0">
              <a:spcBef>
                <a:spcPts val="0"/>
              </a:spcBef>
              <a:spcAft>
                <a:spcPts val="0"/>
              </a:spcAft>
              <a:buNone/>
            </a:pPr>
            <a:r>
              <a:rPr lang="en"/>
              <a:t>Intensive Treatment Facilitation = Focus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Proposed payment model is PMPM for HFW</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Material goods: tangible items. Medicaid pays for services not items. Families might need special items, aka an alarm on the door in case the kid leaves, dishes that don’t break in case of an escalation. Other states about $600</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None/>
            </a:pPr>
            <a:r>
              <a:rPr lang="en">
                <a:solidFill>
                  <a:schemeClr val="dk1"/>
                </a:solidFill>
              </a:rPr>
              <a:t>CHRP Referrals:HB24-1038 expanded CHRP to kids who have complex BH needs that reach a level of disability without requiring an IDD. Meeting the federal definition of Serious Emotional Disturbance (SED)</a:t>
            </a:r>
            <a:endParaRPr dirty="0">
              <a:solidFill>
                <a:schemeClr val="dk1"/>
              </a:solidFill>
            </a:endParaRPr>
          </a:p>
          <a:p>
            <a:pPr marL="0" lvl="0" indent="0" algn="l" rtl="0">
              <a:spcBef>
                <a:spcPts val="0"/>
              </a:spcBef>
              <a:spcAft>
                <a:spcPts val="0"/>
              </a:spcAft>
              <a:buNone/>
            </a:pPr>
            <a:endParaRPr dirty="0"/>
          </a:p>
          <a:p>
            <a:pPr marL="0" lvl="0" indent="0" algn="l" rtl="0">
              <a:lnSpc>
                <a:spcPct val="115000"/>
              </a:lnSpc>
              <a:spcBef>
                <a:spcPts val="0"/>
              </a:spcBef>
              <a:spcAft>
                <a:spcPts val="0"/>
              </a:spcAft>
              <a:buNone/>
            </a:pPr>
            <a:r>
              <a:rPr lang="en">
                <a:solidFill>
                  <a:schemeClr val="dk1"/>
                </a:solidFill>
              </a:rPr>
              <a:t>Identify the needed services in the community that a residential provider might not know or shouldn’t be required to know. Working on the overlap of QRTP and PRTF with the Medicaid System of Care for discharge planning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ebcb805acf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ebcb805acf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74c55cf2cb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74c55cf2cb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out workforce solutions for rural areas</a:t>
            </a:r>
            <a:endParaRPr/>
          </a:p>
          <a:p>
            <a:pPr marL="0" lvl="0" indent="0" algn="l" rtl="0">
              <a:spcBef>
                <a:spcPts val="0"/>
              </a:spcBef>
              <a:spcAft>
                <a:spcPts val="0"/>
              </a:spcAft>
              <a:buNone/>
            </a:pPr>
            <a:r>
              <a:rPr lang="en"/>
              <a:t>Will need to have a separate outreach for rural areas.</a:t>
            </a:r>
            <a:endParaRPr/>
          </a:p>
          <a:p>
            <a:pPr marL="0" lvl="0" indent="0" algn="l" rtl="0">
              <a:spcBef>
                <a:spcPts val="0"/>
              </a:spcBef>
              <a:spcAft>
                <a:spcPts val="0"/>
              </a:spcAft>
              <a:buNone/>
            </a:pPr>
            <a:r>
              <a:rPr lang="en"/>
              <a:t>CRT intensive in home services for around 6 weeks. Only available for 17 counties but working with BHA to make this statewide and align with national standards</a:t>
            </a:r>
            <a:endParaRPr/>
          </a:p>
          <a:p>
            <a:pPr marL="0" lvl="0" indent="0" algn="l" rtl="0">
              <a:spcBef>
                <a:spcPts val="0"/>
              </a:spcBef>
              <a:spcAft>
                <a:spcPts val="0"/>
              </a:spcAft>
              <a:buNone/>
            </a:pPr>
            <a:r>
              <a:rPr lang="en"/>
              <a:t>Needs to be in person for Mobile it’s workforce we’ll need to think about</a:t>
            </a:r>
            <a:endParaRPr/>
          </a:p>
          <a:p>
            <a:pPr marL="0" lvl="0" indent="0" algn="l" rtl="0">
              <a:spcBef>
                <a:spcPts val="0"/>
              </a:spcBef>
              <a:spcAft>
                <a:spcPts val="0"/>
              </a:spcAft>
              <a:buNone/>
            </a:pPr>
            <a:r>
              <a:rPr lang="en"/>
              <a:t>We want mobile crisis to be a tool for intensive in-home, allowing the coordinator/in-home team to call mobile crisis for dispatch if there’s escalation in the home before they can get there the next morning.</a:t>
            </a:r>
            <a:endParaRPr/>
          </a:p>
          <a:p>
            <a:pPr marL="0" lvl="0" indent="0" algn="l" rtl="0">
              <a:spcBef>
                <a:spcPts val="0"/>
              </a:spcBef>
              <a:spcAft>
                <a:spcPts val="0"/>
              </a:spcAft>
              <a:buNone/>
            </a:pPr>
            <a:r>
              <a:rPr lang="en"/>
              <a:t>CYF specific skill set v. generalist - this may be a challenging and one proposed solution is a BH expterif in CY on call or available during peak hours for the mobile crisis team.</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ebcb805acf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ebcb805acf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ebcb805acf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ebcb805acf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MST and FFT are proprietary. Other states, specifically Ohio, have created their own statewide home grown model.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Doesn’t apply to all populations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Want to create our own so we can train, re-train and maintain fidelity to the model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Rates and workforce!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ebcb805acf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ebcb805acf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6f0736a5ad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26f0736a5ad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ebcb805acf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2ebcb805acf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20a2ee9445_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20a2ee9445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6fe71a9677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26fe71a967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BH Consultation Services</a:t>
            </a:r>
            <a:endParaRPr>
              <a:solidFill>
                <a:schemeClr val="dk1"/>
              </a:solidFill>
            </a:endParaRPr>
          </a:p>
          <a:p>
            <a:pPr marL="0" lvl="0" indent="0" algn="l" rtl="0">
              <a:lnSpc>
                <a:spcPct val="115000"/>
              </a:lnSpc>
              <a:spcBef>
                <a:spcPts val="0"/>
              </a:spcBef>
              <a:spcAft>
                <a:spcPts val="0"/>
              </a:spcAft>
              <a:buNone/>
            </a:pPr>
            <a:r>
              <a:rPr lang="en">
                <a:solidFill>
                  <a:schemeClr val="dk1"/>
                </a:solidFill>
              </a:rPr>
              <a:t>Gives access to expert to help with intervention and planning without adding another person</a:t>
            </a:r>
            <a:endParaRPr>
              <a:solidFill>
                <a:schemeClr val="dk1"/>
              </a:solidFill>
            </a:endParaRPr>
          </a:p>
          <a:p>
            <a:pPr marL="0" lvl="0" indent="0" algn="l" rtl="0">
              <a:lnSpc>
                <a:spcPct val="115000"/>
              </a:lnSpc>
              <a:spcBef>
                <a:spcPts val="0"/>
              </a:spcBef>
              <a:spcAft>
                <a:spcPts val="0"/>
              </a:spcAft>
              <a:buNone/>
            </a:pPr>
            <a:r>
              <a:rPr lang="en">
                <a:solidFill>
                  <a:schemeClr val="dk1"/>
                </a:solidFill>
              </a:rPr>
              <a:t>West Virginia does this</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ef08d14190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2ef08d14190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Screen = Identification Tool</a:t>
            </a:r>
            <a:endParaRPr/>
          </a:p>
          <a:p>
            <a:pPr marL="0" lvl="0" indent="0" algn="l" rtl="0">
              <a:spcBef>
                <a:spcPts val="0"/>
              </a:spcBef>
              <a:spcAft>
                <a:spcPts val="0"/>
              </a:spcAft>
              <a:buNone/>
            </a:pPr>
            <a:r>
              <a:rPr lang="en"/>
              <a:t>Standardized Assessment = Robust biopsychosocial assessment that includes the CANS</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
                <a:solidFill>
                  <a:schemeClr val="dk1"/>
                </a:solidFill>
              </a:rPr>
              <a:t>What we hear concerns about: Disagreement between RAE and assessment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recommendation was not meeting the need of the acuity of needs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Standardized assessment figures out high acuity needs and what needs to be provided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the RAE denies, goes to the State and if it says they’re supposed to be receiving services but aren’t have to take it back and explain why</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2eb554a369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2eb554a369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70c757bc0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270c757bc0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74c55cf2cb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74c55cf2cb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270c757bc08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270c757bc08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200a779812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200a779812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Phase 1 for 3 services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Standardized assessments for 1500 kids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ICC for 600 for HFW and ITF - Only ICC with HFW in the first phase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Intensive in home for MST and FFT</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Leverage existing Crisis Services, such as Mobile Crisis response.</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eb554a36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2eb554a36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Phase 1 for 3 services </a:t>
            </a:r>
            <a:endParaRPr/>
          </a:p>
          <a:p>
            <a:pPr marL="457200" lvl="0" indent="-298450" algn="l" rtl="0">
              <a:spcBef>
                <a:spcPts val="0"/>
              </a:spcBef>
              <a:spcAft>
                <a:spcPts val="0"/>
              </a:spcAft>
              <a:buSzPts val="1100"/>
              <a:buChar char="-"/>
            </a:pPr>
            <a:r>
              <a:rPr lang="en"/>
              <a:t>Standardized assessments for 1500 kids</a:t>
            </a:r>
            <a:endParaRPr/>
          </a:p>
          <a:p>
            <a:pPr marL="457200" lvl="0" indent="-298450" algn="l" rtl="0">
              <a:spcBef>
                <a:spcPts val="0"/>
              </a:spcBef>
              <a:spcAft>
                <a:spcPts val="0"/>
              </a:spcAft>
              <a:buSzPts val="1100"/>
              <a:buChar char="-"/>
            </a:pPr>
            <a:r>
              <a:rPr lang="en"/>
              <a:t>ICC for 600 for HFW and ITF</a:t>
            </a:r>
            <a:endParaRPr/>
          </a:p>
          <a:p>
            <a:pPr marL="457200" lvl="0" indent="-298450" algn="l" rtl="0">
              <a:spcBef>
                <a:spcPts val="0"/>
              </a:spcBef>
              <a:spcAft>
                <a:spcPts val="0"/>
              </a:spcAft>
              <a:buSzPts val="1100"/>
              <a:buChar char="-"/>
            </a:pPr>
            <a:r>
              <a:rPr lang="en"/>
              <a:t>Intensive in home for MST and FFT</a:t>
            </a:r>
            <a:endParaRPr/>
          </a:p>
          <a:p>
            <a:pPr marL="0" lvl="0" indent="0" algn="l" rtl="0">
              <a:spcBef>
                <a:spcPts val="0"/>
              </a:spcBef>
              <a:spcAft>
                <a:spcPts val="0"/>
              </a:spcAft>
              <a:buNone/>
            </a:pPr>
            <a:r>
              <a:rPr lang="en"/>
              <a:t>Phase 1 state wide: Current proposal for Phase 1 includes a smaller population scope and not limited geographically.  </a:t>
            </a:r>
            <a:endParaRPr/>
          </a:p>
          <a:p>
            <a:pPr marL="0" lvl="0" indent="0" algn="l" rtl="0">
              <a:spcBef>
                <a:spcPts val="0"/>
              </a:spcBef>
              <a:spcAft>
                <a:spcPts val="0"/>
              </a:spcAft>
              <a:buNone/>
            </a:pPr>
            <a:r>
              <a:rPr lang="en"/>
              <a:t>Don’t know what the number is in year 5, need to look at screening identification, kids in FC, 3+ psychotropic meds</a:t>
            </a:r>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ef08d14190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2ef08d14190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ef51f75fb9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2ef51f75fb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Implementation Advisory Committee and Leadership Committee are open to the public.</a:t>
            </a:r>
            <a:endParaRPr/>
          </a:p>
          <a:p>
            <a:pPr marL="0" lvl="0" indent="0" algn="l" rtl="0">
              <a:spcBef>
                <a:spcPts val="0"/>
              </a:spcBef>
              <a:spcAft>
                <a:spcPts val="0"/>
              </a:spcAft>
              <a:buClr>
                <a:schemeClr val="dk1"/>
              </a:buClr>
              <a:buSzPts val="1100"/>
              <a:buFont typeface="Arial"/>
              <a:buNone/>
            </a:pPr>
            <a:r>
              <a:rPr lang="en">
                <a:solidFill>
                  <a:schemeClr val="dk1"/>
                </a:solidFill>
              </a:rPr>
              <a:t>In the works:  A Medicaid System of Care quarterly newsletter and email address.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ef08d14190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ef08d14190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ef51f75fb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2ef51f75f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20a2ee9445_4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20a2ee9445_4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200a779812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200a77981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200a779812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200a779812_0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200a779812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200a779812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proposed Medicaid System of Care consists of 7 component</a:t>
            </a:r>
            <a:endParaRPr dirty="0"/>
          </a:p>
          <a:p>
            <a:pPr marL="0" lvl="0" indent="0" algn="l" rtl="0">
              <a:spcBef>
                <a:spcPts val="0"/>
              </a:spcBef>
              <a:spcAft>
                <a:spcPts val="0"/>
              </a:spcAft>
              <a:buNone/>
            </a:pPr>
            <a:r>
              <a:rPr lang="en"/>
              <a:t>Support Services: Respite and Therapeutic Mentoring</a:t>
            </a:r>
            <a:endParaRP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200a779812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200a779812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Settlement Agreement:  </a:t>
            </a:r>
            <a:r>
              <a:rPr lang="en" u="sng">
                <a:solidFill>
                  <a:schemeClr val="hlink"/>
                </a:solidFill>
                <a:hlinkClick r:id="rId3"/>
              </a:rPr>
              <a:t>https://hcpf.colorado.gov/press-release/settlement-agreement-behavioral-health</a:t>
            </a:r>
            <a:endParaRPr dirty="0"/>
          </a:p>
          <a:p>
            <a:pPr marL="0" lvl="0" indent="0" algn="l" rtl="0">
              <a:spcBef>
                <a:spcPts val="0"/>
              </a:spcBef>
              <a:spcAft>
                <a:spcPts val="0"/>
              </a:spcAft>
              <a:buNone/>
            </a:pPr>
            <a:r>
              <a:rPr lang="en"/>
              <a:t>Aligns SOC with the Provisions within the Settlement Agreement</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200a779812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200a779812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Settlement Agreement:  </a:t>
            </a:r>
            <a:r>
              <a:rPr lang="en" u="sng">
                <a:solidFill>
                  <a:schemeClr val="hlink"/>
                </a:solidFill>
                <a:hlinkClick r:id="rId3"/>
              </a:rPr>
              <a:t>https://hcpf.colorado.gov/press-release/settlement-agreement-behavioral-health</a:t>
            </a:r>
            <a:endParaRPr dirty="0"/>
          </a:p>
          <a:p>
            <a:pPr marL="0" lvl="0" indent="0" algn="l" rtl="0">
              <a:spcBef>
                <a:spcPts val="0"/>
              </a:spcBef>
              <a:spcAft>
                <a:spcPts val="0"/>
              </a:spcAft>
              <a:buNone/>
            </a:pPr>
            <a:r>
              <a:rPr lang="en"/>
              <a:t>Aligns SOC with the Provisions within the Settlement Agreement</a:t>
            </a:r>
            <a:endParaRPr dirty="0"/>
          </a:p>
        </p:txBody>
      </p:sp>
    </p:spTree>
    <p:extLst>
      <p:ext uri="{BB962C8B-B14F-4D97-AF65-F5344CB8AC3E}">
        <p14:creationId xmlns:p14="http://schemas.microsoft.com/office/powerpoint/2010/main" val="1151376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4500"/>
              <a:buFont typeface="Trebuchet MS"/>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 name="Google Shape;13;p2"/>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chemeClr val="dk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5" name="Google Shape;15;p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 name="Google Shape;16;p2"/>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6100"/>
              <a:buFont typeface="Trebuchet MS"/>
              <a:buNone/>
              <a:defRPr sz="6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 name="Google Shape;53;p1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4" name="Google Shape;54;p12"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5"/>
        <p:cNvGrpSpPr/>
        <p:nvPr/>
      </p:nvGrpSpPr>
      <p:grpSpPr>
        <a:xfrm>
          <a:off x="0" y="0"/>
          <a:ext cx="0" cy="0"/>
          <a:chOff x="0" y="0"/>
          <a:chExt cx="0" cy="0"/>
        </a:xfrm>
      </p:grpSpPr>
      <p:sp>
        <p:nvSpPr>
          <p:cNvPr id="56" name="Google Shape;56;p1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 name="Google Shape;57;p1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4500"/>
              <a:buFont typeface="Trebuchet MS"/>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 name="Google Shape;58;p13"/>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rtl="0">
              <a:spcBef>
                <a:spcPts val="0"/>
              </a:spcBef>
              <a:spcAft>
                <a:spcPts val="0"/>
              </a:spcAft>
              <a:buSzPts val="45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_HEADER_1">
  <p:cSld name="SECTION_HEADER_1">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5" name="Google Shape;65;p1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16"/>
          <p:cNvSpPr txBox="1">
            <a:spLocks noGrp="1"/>
          </p:cNvSpPr>
          <p:nvPr>
            <p:ph type="ctrTitle"/>
          </p:nvPr>
        </p:nvSpPr>
        <p:spPr>
          <a:xfrm>
            <a:off x="311708" y="744575"/>
            <a:ext cx="8520600" cy="2052600"/>
          </a:xfrm>
          <a:prstGeom prst="rect">
            <a:avLst/>
          </a:prstGeom>
        </p:spPr>
        <p:txBody>
          <a:bodyPr spcFirstLastPara="1" wrap="square" lIns="68575" tIns="34275" rIns="68575" bIns="3427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8" name="Google Shape;68;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9" name="Google Shape;69;p1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_HEADER_2">
  <p:cSld name="SECTION_HEADER_2">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2" name="Google Shape;72;p1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1">
  <p:cSld name="SECTION_HEADER_1_1">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4500"/>
              <a:buFont typeface="Trebuchet MS"/>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8"/>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76" name="Google Shape;76;p1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_HEADER_3">
  <p:cSld name="SECTION_HEADER_3">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9" name="Google Shape;79;p1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4500"/>
              <a:buFont typeface="Trebuchet MS"/>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 name="Google Shape;19;p3"/>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0" name="Google Shape;20;p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
        <p:cNvGrpSpPr/>
        <p:nvPr/>
      </p:nvGrpSpPr>
      <p:grpSpPr>
        <a:xfrm>
          <a:off x="0" y="0"/>
          <a:ext cx="0" cy="0"/>
          <a:chOff x="0" y="0"/>
          <a:chExt cx="0" cy="0"/>
        </a:xfrm>
      </p:grpSpPr>
      <p:sp>
        <p:nvSpPr>
          <p:cNvPr id="22" name="Google Shape;22;p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 name="Google Shape;23;p4"/>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24" name="Google Shape;24;p4"/>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2"/>
              </a:buClr>
              <a:buSzPts val="6100"/>
              <a:buFont typeface="Trebuchet MS"/>
              <a:buNone/>
              <a:defRPr sz="6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 name="Google Shape;27;p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8" name="Google Shape;28;p5" descr="Icon of two people with a word bubble between them containing a question mark."/>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2"/>
              </a:buClr>
              <a:buSzPts val="5100"/>
              <a:buFont typeface="Trebuchet MS"/>
              <a:buNone/>
              <a:defRPr sz="5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 name="Google Shape;31;p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2"/>
        <p:cNvGrpSpPr/>
        <p:nvPr/>
      </p:nvGrpSpPr>
      <p:grpSpPr>
        <a:xfrm>
          <a:off x="0" y="0"/>
          <a:ext cx="0" cy="0"/>
          <a:chOff x="0" y="0"/>
          <a:chExt cx="0" cy="0"/>
        </a:xfrm>
      </p:grpSpPr>
      <p:sp>
        <p:nvSpPr>
          <p:cNvPr id="33" name="Google Shape;33;p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 name="Google Shape;34;p7"/>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a:solidFill>
                <a:srgbClr val="000000"/>
              </a:solidFill>
              <a:latin typeface="Trebuchet MS"/>
              <a:ea typeface="Trebuchet MS"/>
              <a:cs typeface="Trebuchet MS"/>
              <a:sym typeface="Trebuchet MS"/>
            </a:endParaRPr>
          </a:p>
        </p:txBody>
      </p:sp>
      <p:pic>
        <p:nvPicPr>
          <p:cNvPr id="35" name="Google Shape;35;p7"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9143996" cy="4695092"/>
          </a:xfrm>
          <a:prstGeom prst="rect">
            <a:avLst/>
          </a:prstGeom>
          <a:noFill/>
          <a:ln>
            <a:noFill/>
          </a:ln>
        </p:spPr>
      </p:pic>
      <p:sp>
        <p:nvSpPr>
          <p:cNvPr id="36" name="Google Shape;36;p7"/>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7"/>
        <p:cNvGrpSpPr/>
        <p:nvPr/>
      </p:nvGrpSpPr>
      <p:grpSpPr>
        <a:xfrm>
          <a:off x="0" y="0"/>
          <a:ext cx="0" cy="0"/>
          <a:chOff x="0" y="0"/>
          <a:chExt cx="0" cy="0"/>
        </a:xfrm>
      </p:grpSpPr>
      <p:sp>
        <p:nvSpPr>
          <p:cNvPr id="38" name="Google Shape;38;p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8"/>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a:solidFill>
                <a:schemeClr val="dk1"/>
              </a:solidFill>
              <a:latin typeface="Trebuchet MS"/>
              <a:ea typeface="Trebuchet MS"/>
              <a:cs typeface="Trebuchet MS"/>
              <a:sym typeface="Trebuchet MS"/>
            </a:endParaRPr>
          </a:p>
        </p:txBody>
      </p:sp>
      <p:sp>
        <p:nvSpPr>
          <p:cNvPr id="40" name="Google Shape;40;p8"/>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2"/>
              </a:buClr>
              <a:buSzPts val="5400"/>
              <a:buFont typeface="Trebuchet MS"/>
              <a:buNone/>
              <a:defRPr sz="5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 name="Google Shape;43;p9"/>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4" name="Google Shape;44;p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45" name="Google Shape;45;p9"/>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 name="Google Shape;48;p1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7" name="Google Shape;7;p1"/>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9" name="Google Shape;9;p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Colorado Department of Health Care Policy &amp; Financing"/>
          <p:cNvPicPr preferRelativeResize="0"/>
          <p:nvPr/>
        </p:nvPicPr>
        <p:blipFill rotWithShape="1">
          <a:blip r:embed="rId20">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hyperlink" Target="https://visitor.r20.constantcontact.com/manage/optin?v=001HfxrbpGNWZ0lZnPp6t3PG2s9XPNl8ZvgFdjsKvSnhIy8z9JmHyp6DeoLJ3saT6x0SeqRR1ub149uoXxe1ok4jTzfMSQ0BN7S5vcLiRO7gdY%3D" TargetMode="External"/><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openxmlformats.org/officeDocument/2006/relationships/hyperlink" Target="https://hcpf.colorado.gov/ibh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0"/>
          <p:cNvSpPr txBox="1">
            <a:spLocks noGrp="1"/>
          </p:cNvSpPr>
          <p:nvPr>
            <p:ph type="ctrTitle"/>
          </p:nvPr>
        </p:nvSpPr>
        <p:spPr>
          <a:xfrm>
            <a:off x="311700" y="71275"/>
            <a:ext cx="8520600" cy="4322100"/>
          </a:xfrm>
          <a:prstGeom prst="rect">
            <a:avLst/>
          </a:prstGeom>
        </p:spPr>
        <p:txBody>
          <a:bodyPr spcFirstLastPara="1" wrap="square" lIns="68575" tIns="34275" rIns="68575" bIns="34275" anchor="b" anchorCtr="0">
            <a:noAutofit/>
          </a:bodyPr>
          <a:lstStyle/>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latin typeface="Arial"/>
                <a:ea typeface="Arial"/>
                <a:cs typeface="Arial"/>
                <a:sym typeface="Arial"/>
              </a:rPr>
              <a:t>HOST</a:t>
            </a:r>
            <a:r>
              <a:rPr lang="en" sz="1300" b="0" dirty="0">
                <a:solidFill>
                  <a:schemeClr val="dk1"/>
                </a:solidFill>
                <a:latin typeface="Arial"/>
                <a:ea typeface="Arial"/>
                <a:cs typeface="Arial"/>
                <a:sym typeface="Arial"/>
              </a:rPr>
              <a:t>: "Hello everyone, and thank you for joining us today. Before we get started, I would like to invite our Spanish and ASL interpreter to introduce themselves and explain how to access live interpretation services. Samantha, please go ahead."</a:t>
            </a: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300" b="0" dirty="0">
                <a:solidFill>
                  <a:schemeClr val="dk1"/>
                </a:solidFill>
                <a:latin typeface="Arial"/>
                <a:ea typeface="Arial"/>
                <a:cs typeface="Arial"/>
                <a:sym typeface="Arial"/>
              </a:rPr>
              <a:t>Thank you Samantha. Hans is our spanish interpreter, Hans can you please introduce yourself. </a:t>
            </a: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30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300" dirty="0">
                <a:solidFill>
                  <a:schemeClr val="dk1"/>
                </a:solidFill>
                <a:latin typeface="Arial"/>
                <a:ea typeface="Arial"/>
                <a:cs typeface="Arial"/>
                <a:sym typeface="Arial"/>
              </a:rPr>
              <a:t>INTERPRETER (In Spanish</a:t>
            </a:r>
            <a:r>
              <a:rPr lang="en" sz="1300" b="0" dirty="0">
                <a:solidFill>
                  <a:schemeClr val="dk1"/>
                </a:solidFill>
                <a:latin typeface="Arial"/>
                <a:ea typeface="Arial"/>
                <a:cs typeface="Arial"/>
                <a:sym typeface="Arial"/>
              </a:rPr>
              <a:t>): "Hi everyone, my name is Hans, and I will be providing Spanish interpretation services. In a moment, this service will be activated. To listen to live Spanish interpretation of today’s event, select the 'interpretations' pod from the Zoom toolbar and then select 'Spanish.' You will have the option to select 'mute original audio' if you want to hear only Spanish. This interpretation pod will be activated momentarily.</a:t>
            </a: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300" b="0" dirty="0">
                <a:solidFill>
                  <a:schemeClr val="dk1"/>
                </a:solidFill>
                <a:latin typeface="Arial"/>
                <a:ea typeface="Arial"/>
                <a:cs typeface="Arial"/>
                <a:sym typeface="Arial"/>
              </a:rPr>
              <a:t>Mi nombre es Hans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300" b="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300" b="0" dirty="0">
              <a:solidFill>
                <a:schemeClr val="dk1"/>
              </a:solidFill>
              <a:latin typeface="Arial"/>
              <a:ea typeface="Arial"/>
              <a:cs typeface="Arial"/>
              <a:sym typeface="Arial"/>
            </a:endParaRPr>
          </a:p>
          <a:p>
            <a:pPr marL="0" lvl="0" indent="0" algn="ctr" rtl="0">
              <a:spcBef>
                <a:spcPts val="0"/>
              </a:spcBef>
              <a:spcAft>
                <a:spcPts val="0"/>
              </a:spcAft>
              <a:buNone/>
            </a:pPr>
            <a:endParaRPr sz="1300" dirty="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85"/>
        <p:cNvGrpSpPr/>
        <p:nvPr/>
      </p:nvGrpSpPr>
      <p:grpSpPr>
        <a:xfrm>
          <a:off x="0" y="0"/>
          <a:ext cx="0" cy="0"/>
          <a:chOff x="0" y="0"/>
          <a:chExt cx="0" cy="0"/>
        </a:xfrm>
      </p:grpSpPr>
      <p:sp>
        <p:nvSpPr>
          <p:cNvPr id="186" name="Google Shape;186;p28"/>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500" dirty="0">
                <a:solidFill>
                  <a:schemeClr val="lt1"/>
                </a:solidFill>
              </a:rPr>
              <a:t>Comentarios</a:t>
            </a:r>
            <a:endParaRPr sz="4500" dirty="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9"/>
          <p:cNvSpPr txBox="1">
            <a:spLocks noGrp="1"/>
          </p:cNvSpPr>
          <p:nvPr>
            <p:ph type="title"/>
          </p:nvPr>
        </p:nvSpPr>
        <p:spPr>
          <a:xfrm>
            <a:off x="394800" y="31947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3800" dirty="0">
                <a:effectLst/>
                <a:latin typeface="Trebuchet MS" panose="020B0603020202020204" pitchFamily="34" charset="0"/>
                <a:ea typeface="Times New Roman" panose="02020603050405020304" pitchFamily="18" charset="0"/>
              </a:rPr>
              <a:t>Conclusión General y Temas</a:t>
            </a:r>
            <a:endParaRPr sz="3800" dirty="0">
              <a:latin typeface="Trebuchet MS" panose="020B0603020202020204" pitchFamily="34" charset="0"/>
            </a:endParaRPr>
          </a:p>
        </p:txBody>
      </p:sp>
      <p:sp>
        <p:nvSpPr>
          <p:cNvPr id="192" name="Google Shape;192;p29"/>
          <p:cNvSpPr txBox="1">
            <a:spLocks noGrp="1"/>
          </p:cNvSpPr>
          <p:nvPr>
            <p:ph type="body" idx="1"/>
          </p:nvPr>
        </p:nvSpPr>
        <p:spPr>
          <a:xfrm>
            <a:off x="824374" y="1079500"/>
            <a:ext cx="8091026" cy="3458175"/>
          </a:xfrm>
          <a:prstGeom prst="rect">
            <a:avLst/>
          </a:prstGeom>
          <a:solidFill>
            <a:srgbClr val="D9EAD3"/>
          </a:solidFill>
        </p:spPr>
        <p:txBody>
          <a:bodyPr spcFirstLastPara="1" wrap="square" lIns="91425" tIns="91425" rIns="91425" bIns="91425" anchor="ctr" anchorCtr="0">
            <a:noAutofit/>
          </a:bodyPr>
          <a:lstStyle/>
          <a:p>
            <a:pPr marL="139700" lvl="0" indent="0" algn="l" rtl="0">
              <a:lnSpc>
                <a:spcPct val="115000"/>
              </a:lnSpc>
              <a:spcBef>
                <a:spcPts val="0"/>
              </a:spcBef>
              <a:spcAft>
                <a:spcPts val="0"/>
              </a:spcAft>
              <a:buSzPts val="1400"/>
              <a:buNone/>
            </a:pPr>
            <a:r>
              <a:rPr lang="es-419" dirty="0">
                <a:effectLst/>
                <a:latin typeface="+mj-lt"/>
                <a:ea typeface="Times New Roman" panose="02020603050405020304" pitchFamily="18" charset="0"/>
              </a:rPr>
              <a:t>● Se realizaron más de 35 sesiones, ambas presenciales y virtuales</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Las sesiones presenciales cubrieron todo el estado</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En general, el comentario y aporte sobre el sistema de atención propuesto fue positivo. La mayoría de los participantes valoraron que la estructura propuesta refleja lo que ha funcionado en otros estados que están teniendo éxito con el sistema de atención.</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Muchas preguntas se centraron en la necesidad de una explicación más clara por parte de HCPF, lo que se abordará en el Plan de Implementación.</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Hubo mucho aporte sobre si las tarifas de reembolso serán suficientes para cubrir los costos de los proveedores de varias de las intervenciones propuestas.</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Las preocupaciones sobre la escasez de fuerza laboral fueron un tema recurrente en todas las reuniones.</a:t>
            </a:r>
            <a:br>
              <a:rPr lang="es-419" dirty="0">
                <a:effectLst/>
                <a:latin typeface="+mj-lt"/>
                <a:ea typeface="Times New Roman" panose="02020603050405020304" pitchFamily="18" charset="0"/>
              </a:rPr>
            </a:br>
            <a:r>
              <a:rPr lang="es-419" dirty="0">
                <a:effectLst/>
                <a:latin typeface="+mj-lt"/>
                <a:ea typeface="Times New Roman" panose="02020603050405020304" pitchFamily="18" charset="0"/>
              </a:rPr>
              <a:t>● Hubo muchas preguntas sobre cómo las organizaciones y proveedores existentes encajan en el sistema de atención, lo que se abordará mediante alcance y un enfoque multidisciplinario para el Envolvimiento de Alta Fidelidad.</a:t>
            </a:r>
            <a:endParaRPr dirty="0">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3 comités Asesores</a:t>
            </a:r>
            <a:endParaRPr lang="es-419" sz="4200" dirty="0">
              <a:effectLst/>
              <a:latin typeface="Trebuchet MS" panose="020B0603020202020204" pitchFamily="34" charset="0"/>
              <a:ea typeface="Aptos"/>
              <a:cs typeface="Aptos"/>
            </a:endParaRPr>
          </a:p>
        </p:txBody>
      </p:sp>
      <p:sp>
        <p:nvSpPr>
          <p:cNvPr id="198" name="Google Shape;198;p30"/>
          <p:cNvSpPr txBox="1">
            <a:spLocks noGrp="1"/>
          </p:cNvSpPr>
          <p:nvPr>
            <p:ph type="body" idx="1"/>
          </p:nvPr>
        </p:nvSpPr>
        <p:spPr>
          <a:xfrm>
            <a:off x="1807300" y="1100900"/>
            <a:ext cx="5513100" cy="1132500"/>
          </a:xfrm>
          <a:prstGeom prst="rect">
            <a:avLst/>
          </a:prstGeom>
          <a:ln w="9525" cap="flat" cmpd="sng">
            <a:solidFill>
              <a:srgbClr val="858585"/>
            </a:solidFill>
            <a:prstDash val="solid"/>
            <a:round/>
            <a:headEnd type="none" w="sm" len="sm"/>
            <a:tailEnd type="none" w="sm" len="sm"/>
          </a:ln>
        </p:spPr>
        <p:txBody>
          <a:bodyPr spcFirstLastPara="1" wrap="square" lIns="91425" tIns="91425" rIns="91425" bIns="91425" anchor="ctr" anchorCtr="0">
            <a:noAutofit/>
          </a:bodyPr>
          <a:lstStyle/>
          <a:p>
            <a:pPr marL="114300" indent="0">
              <a:buNone/>
            </a:pPr>
            <a:r>
              <a:rPr lang="en-US" dirty="0">
                <a:latin typeface="Trebuchet MS"/>
                <a:ea typeface="Trebuchet MS"/>
                <a:cs typeface="Trebuchet MS"/>
                <a:sym typeface="Trebuchet MS"/>
              </a:rPr>
              <a:t>1. </a:t>
            </a:r>
            <a:r>
              <a:rPr lang="es-419" dirty="0">
                <a:effectLst/>
                <a:latin typeface="Trebuchet MS" panose="020B0603020202020204" pitchFamily="34" charset="0"/>
                <a:ea typeface="Times New Roman" panose="02020603050405020304" pitchFamily="18" charset="0"/>
                <a:cs typeface="Aptos"/>
              </a:rPr>
              <a:t>Comité Asesor de Experiencia Vivida (jóvenes y familias)</a:t>
            </a:r>
            <a:r>
              <a:rPr lang="en-US" dirty="0">
                <a:latin typeface="Trebuchet MS" panose="020B0603020202020204" pitchFamily="34" charset="0"/>
                <a:ea typeface="Trebuchet MS"/>
                <a:cs typeface="Trebuchet MS"/>
                <a:sym typeface="Trebuchet MS"/>
              </a:rPr>
              <a:t>:</a:t>
            </a:r>
          </a:p>
          <a:p>
            <a:pPr marL="114300" indent="0">
              <a:buNone/>
            </a:pPr>
            <a:r>
              <a:rPr lang="en-US" dirty="0">
                <a:latin typeface="Trebuchet MS"/>
                <a:ea typeface="Trebuchet MS"/>
                <a:cs typeface="Trebuchet MS"/>
                <a:sym typeface="Trebuchet MS"/>
              </a:rPr>
              <a:t>2. </a:t>
            </a:r>
            <a:r>
              <a:rPr lang="es-419" dirty="0">
                <a:effectLst/>
                <a:latin typeface="Trebuchet MS" panose="020B0603020202020204" pitchFamily="34" charset="0"/>
                <a:ea typeface="Times New Roman" panose="02020603050405020304" pitchFamily="18" charset="0"/>
                <a:cs typeface="Aptos"/>
              </a:rPr>
              <a:t>Comité Asesor de Implementación</a:t>
            </a:r>
            <a:endParaRPr lang="en-US" dirty="0">
              <a:latin typeface="Trebuchet MS"/>
              <a:ea typeface="Trebuchet MS"/>
              <a:cs typeface="Trebuchet MS"/>
              <a:sym typeface="Trebuchet MS"/>
            </a:endParaRPr>
          </a:p>
          <a:p>
            <a:pPr marL="114300" lvl="0" indent="0" algn="l" rtl="0">
              <a:spcBef>
                <a:spcPts val="0"/>
              </a:spcBef>
              <a:spcAft>
                <a:spcPts val="0"/>
              </a:spcAft>
              <a:buNone/>
            </a:pPr>
            <a:r>
              <a:rPr lang="en-US" dirty="0">
                <a:latin typeface="Trebuchet MS"/>
                <a:ea typeface="Trebuchet MS"/>
                <a:cs typeface="Trebuchet MS"/>
                <a:sym typeface="Trebuchet MS"/>
              </a:rPr>
              <a:t>3</a:t>
            </a:r>
            <a:r>
              <a:rPr lang="en-US" dirty="0">
                <a:latin typeface="Trebuchet MS" panose="020B0603020202020204" pitchFamily="34" charset="0"/>
                <a:ea typeface="Trebuchet MS"/>
                <a:cs typeface="Trebuchet MS"/>
                <a:sym typeface="Trebuchet MS"/>
              </a:rPr>
              <a:t>. </a:t>
            </a:r>
            <a:r>
              <a:rPr lang="es-419" dirty="0">
                <a:effectLst/>
                <a:latin typeface="Trebuchet MS" panose="020B0603020202020204" pitchFamily="34" charset="0"/>
                <a:ea typeface="Times New Roman" panose="02020603050405020304" pitchFamily="18" charset="0"/>
              </a:rPr>
              <a:t>Comité Asesor de Liderazgo Estatal</a:t>
            </a:r>
            <a:endParaRPr lang="en-US" dirty="0">
              <a:latin typeface="Trebuchet MS" panose="020B0603020202020204" pitchFamily="34" charset="0"/>
              <a:ea typeface="Trebuchet MS"/>
              <a:cs typeface="Trebuchet MS"/>
              <a:sym typeface="Trebuchet MS"/>
            </a:endParaRPr>
          </a:p>
        </p:txBody>
      </p:sp>
      <p:sp>
        <p:nvSpPr>
          <p:cNvPr id="199" name="Google Shape;199;p30"/>
          <p:cNvSpPr txBox="1">
            <a:spLocks noGrp="1"/>
          </p:cNvSpPr>
          <p:nvPr>
            <p:ph type="body" idx="1"/>
          </p:nvPr>
        </p:nvSpPr>
        <p:spPr>
          <a:xfrm>
            <a:off x="824375" y="2316575"/>
            <a:ext cx="7727100" cy="2220900"/>
          </a:xfrm>
          <a:prstGeom prst="rect">
            <a:avLst/>
          </a:prstGeom>
          <a:solidFill>
            <a:srgbClr val="D9EAD3"/>
          </a:solidFill>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s-419" b="1" dirty="0">
                <a:effectLst/>
                <a:latin typeface="+mj-lt"/>
                <a:ea typeface="Times New Roman" panose="02020603050405020304" pitchFamily="18" charset="0"/>
              </a:rPr>
              <a:t>Comentarios: </a:t>
            </a:r>
            <a:r>
              <a:rPr lang="es-419" dirty="0">
                <a:effectLst/>
                <a:latin typeface="+mj-lt"/>
                <a:ea typeface="Times New Roman" panose="02020603050405020304" pitchFamily="18" charset="0"/>
              </a:rPr>
              <a:t>Para las personas con experiencia vivida, debe haber un proceso más allá de contactar solo a las mismas organizaciones de defensa del consumidor para generar interés en unirse al Comité Asesor de Experiencia Vivida.</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HCPF está finalizando el proceso para solicitar el interés en la membresía del comité. Esto incluirá alcance a organizaciones existentes de defensa del consumidor, así como otras organizaciones conocidas por HCPF. Además, se enviará un correo electrónico a las personas que asistieron a la presentación del verano pasado para recopilar los nombres de aquellos interesados en unirse al comité.</a:t>
            </a:r>
            <a:endParaRPr dirty="0">
              <a:solidFill>
                <a:schemeClr val="dk1"/>
              </a:solidFill>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3"/>
        <p:cNvGrpSpPr/>
        <p:nvPr/>
      </p:nvGrpSpPr>
      <p:grpSpPr>
        <a:xfrm>
          <a:off x="0" y="0"/>
          <a:ext cx="0" cy="0"/>
          <a:chOff x="0" y="0"/>
          <a:chExt cx="0" cy="0"/>
        </a:xfrm>
      </p:grpSpPr>
      <p:sp>
        <p:nvSpPr>
          <p:cNvPr id="204" name="Google Shape;204;p31"/>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4500" dirty="0">
                <a:solidFill>
                  <a:schemeClr val="bg1"/>
                </a:solidFill>
                <a:effectLst/>
                <a:latin typeface="Trebuchet MS" panose="020B0603020202020204" pitchFamily="34" charset="0"/>
                <a:ea typeface="Times New Roman" panose="02020603050405020304" pitchFamily="18" charset="0"/>
              </a:rPr>
              <a:t>Especificaciones de la Población</a:t>
            </a:r>
            <a:endParaRPr lang="es-419" sz="4500" dirty="0">
              <a:solidFill>
                <a:schemeClr val="bg1"/>
              </a:solidFill>
              <a:latin typeface="Trebuchet MS" panose="020B0603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2"/>
          <p:cNvSpPr txBox="1">
            <a:spLocks noGrp="1"/>
          </p:cNvSpPr>
          <p:nvPr>
            <p:ph type="title"/>
          </p:nvPr>
        </p:nvSpPr>
        <p:spPr>
          <a:xfrm>
            <a:off x="280500" y="0"/>
            <a:ext cx="85206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3000" dirty="0">
                <a:effectLst/>
                <a:latin typeface="Trebuchet MS" panose="020B0603020202020204" pitchFamily="34" charset="0"/>
                <a:ea typeface="Times New Roman" panose="02020603050405020304" pitchFamily="18" charset="0"/>
              </a:rPr>
              <a:t>Especificaciones de la Población</a:t>
            </a:r>
            <a:endParaRPr sz="3000" dirty="0">
              <a:latin typeface="Trebuchet MS" panose="020B0603020202020204" pitchFamily="34" charset="0"/>
            </a:endParaRPr>
          </a:p>
        </p:txBody>
      </p:sp>
      <p:sp>
        <p:nvSpPr>
          <p:cNvPr id="210" name="Google Shape;210;p32"/>
          <p:cNvSpPr txBox="1">
            <a:spLocks noGrp="1"/>
          </p:cNvSpPr>
          <p:nvPr>
            <p:ph type="body" idx="1"/>
          </p:nvPr>
        </p:nvSpPr>
        <p:spPr>
          <a:xfrm>
            <a:off x="659700" y="572700"/>
            <a:ext cx="7849300" cy="4070475"/>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ctr" anchorCtr="0">
            <a:noAutofit/>
          </a:bodyPr>
          <a:lstStyle/>
          <a:p>
            <a:pPr marL="114300" lvl="0" indent="0" algn="l" rtl="0">
              <a:spcBef>
                <a:spcPts val="0"/>
              </a:spcBef>
              <a:spcAft>
                <a:spcPts val="0"/>
              </a:spcAft>
              <a:buNone/>
            </a:pPr>
            <a:r>
              <a:rPr lang="es-419" b="1" dirty="0">
                <a:effectLst/>
                <a:latin typeface="+mj-lt"/>
                <a:ea typeface="Times New Roman" panose="02020603050405020304" pitchFamily="18" charset="0"/>
              </a:rPr>
              <a:t>Comentario: </a:t>
            </a:r>
            <a:r>
              <a:rPr lang="es-419" dirty="0">
                <a:effectLst/>
                <a:latin typeface="+mj-lt"/>
                <a:ea typeface="Times New Roman" panose="02020603050405020304" pitchFamily="18" charset="0"/>
              </a:rPr>
              <a:t>Existe un deseo de claridad sobre cómo están disponibles estos servicios para niños en crianza, justicia juvenil o aquellos que están sin hogar.</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Los servicios están disponibles para cualquier miembro de Medicaid menor de 21 años que se encuentre en un entorno familiar. En respuesta a la retroalimentación, HCPF está trabajando con CDHS para actualizar el Plan de Cuidado de Crianza Requiere por HB24-1038. Además, se deberán desarrollar protocolos para referir a las personas que están experimentando la falta de hogar para acceder a la atención.</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Comentario: </a:t>
            </a:r>
            <a:r>
              <a:rPr lang="es-419" dirty="0">
                <a:effectLst/>
                <a:latin typeface="+mj-lt"/>
                <a:ea typeface="Times New Roman" panose="02020603050405020304" pitchFamily="18" charset="0"/>
              </a:rPr>
              <a:t>Las intervenciones para niños muy pequeños a menudo se entregan a los padres en lugar de directamente al niño. El enfoque propuesto parece estar centrado en el niño.</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El plan propuesto se enfoca en el miembro de Medicaid menor de 21 años. Esto no prohíbe que un padre que también sea miembro de Medicaid acceda a servicios aprobados a través de sus propios beneficios. HCPF está trabajando con las partes interesadas para identificar intervenciones para el niño/padre donde la necesidad médica sea para el niño pequeño.</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Comentario: </a:t>
            </a:r>
            <a:r>
              <a:rPr lang="es-419" dirty="0">
                <a:effectLst/>
                <a:latin typeface="+mj-lt"/>
                <a:ea typeface="Times New Roman" panose="02020603050405020304" pitchFamily="18" charset="0"/>
              </a:rPr>
              <a:t>¿Qué pasa con los servicios para los padres?</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El plan propuesto es para el miembro de Medicaid menor de 21 años. Sin embargo, esto no impide que un padre que sea miembro de Medicaid acceda a servicios aprobados a través de sus propios beneficios.</a:t>
            </a:r>
            <a:endParaRPr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14"/>
        <p:cNvGrpSpPr/>
        <p:nvPr/>
      </p:nvGrpSpPr>
      <p:grpSpPr>
        <a:xfrm>
          <a:off x="0" y="0"/>
          <a:ext cx="0" cy="0"/>
          <a:chOff x="0" y="0"/>
          <a:chExt cx="0" cy="0"/>
        </a:xfrm>
      </p:grpSpPr>
      <p:sp>
        <p:nvSpPr>
          <p:cNvPr id="215" name="Google Shape;215;p33"/>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500" dirty="0">
                <a:solidFill>
                  <a:schemeClr val="bg1"/>
                </a:solidFill>
                <a:effectLst/>
                <a:latin typeface="Trebuchet MS" panose="020B0603020202020204" pitchFamily="34" charset="0"/>
                <a:ea typeface="Times New Roman" panose="02020603050405020304" pitchFamily="18" charset="0"/>
                <a:cs typeface="Aptos"/>
              </a:rPr>
              <a:t>Estructura del Sistema de cuidados</a:t>
            </a:r>
            <a:endParaRPr lang="es-419" sz="4500" dirty="0">
              <a:solidFill>
                <a:schemeClr val="bg1"/>
              </a:solidFill>
              <a:effectLst/>
              <a:latin typeface="Trebuchet MS" panose="020B0603020202020204" pitchFamily="34" charset="0"/>
              <a:ea typeface="Aptos"/>
              <a:cs typeface="Apto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675449" y="416574"/>
            <a:ext cx="7944225" cy="800999"/>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El Sistema de Cuidados Tiene 7 Partes Claves</a:t>
            </a:r>
            <a:endParaRPr lang="es-419" sz="4200" dirty="0">
              <a:effectLst/>
              <a:latin typeface="Trebuchet MS" panose="020B0603020202020204" pitchFamily="34" charset="0"/>
              <a:ea typeface="Aptos"/>
              <a:cs typeface="Aptos"/>
            </a:endParaRPr>
          </a:p>
        </p:txBody>
      </p:sp>
      <p:sp>
        <p:nvSpPr>
          <p:cNvPr id="221" name="Google Shape;221;p34"/>
          <p:cNvSpPr txBox="1"/>
          <p:nvPr/>
        </p:nvSpPr>
        <p:spPr>
          <a:xfrm flipH="1">
            <a:off x="2376300" y="1465800"/>
            <a:ext cx="1556150" cy="831800"/>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22" name="Google Shape;222;p34"/>
          <p:cNvSpPr txBox="1"/>
          <p:nvPr/>
        </p:nvSpPr>
        <p:spPr>
          <a:xfrm flipH="1">
            <a:off x="4520750" y="1496400"/>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23" name="Google Shape;223;p34"/>
          <p:cNvSpPr txBox="1"/>
          <p:nvPr/>
        </p:nvSpPr>
        <p:spPr>
          <a:xfrm flipH="1">
            <a:off x="3627850" y="2939250"/>
            <a:ext cx="1415700" cy="801000"/>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24" name="Google Shape;224;p34"/>
          <p:cNvSpPr txBox="1"/>
          <p:nvPr/>
        </p:nvSpPr>
        <p:spPr>
          <a:xfrm flipH="1">
            <a:off x="6063403" y="2923950"/>
            <a:ext cx="1415700" cy="831600"/>
          </a:xfrm>
          <a:prstGeom prst="rect">
            <a:avLst/>
          </a:prstGeom>
          <a:solidFill>
            <a:srgbClr val="82BC00"/>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25" name="Google Shape;225;p34"/>
          <p:cNvSpPr txBox="1"/>
          <p:nvPr/>
        </p:nvSpPr>
        <p:spPr>
          <a:xfrm flipH="1">
            <a:off x="1155950" y="291885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226" name="Google Shape;226;p34"/>
          <p:cNvSpPr txBox="1"/>
          <p:nvPr/>
        </p:nvSpPr>
        <p:spPr>
          <a:xfrm flipH="1">
            <a:off x="370750" y="1358902"/>
            <a:ext cx="1456150" cy="906173"/>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cxnSp>
        <p:nvCxnSpPr>
          <p:cNvPr id="227" name="Google Shape;227;p34"/>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28" name="Google Shape;228;p34"/>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29" name="Google Shape;229;p34"/>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30" name="Google Shape;230;p34"/>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31" name="Google Shape;231;p34"/>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32" name="Google Shape;232;p34"/>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233" name="Google Shape;233;p34"/>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234" name="Google Shape;234;p34"/>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235" name="Google Shape;235;p34"/>
          <p:cNvSpPr txBox="1"/>
          <p:nvPr/>
        </p:nvSpPr>
        <p:spPr>
          <a:xfrm flipH="1">
            <a:off x="6766650" y="146580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a:spLocks noGrp="1"/>
          </p:cNvSpPr>
          <p:nvPr>
            <p:ph type="title"/>
          </p:nvPr>
        </p:nvSpPr>
        <p:spPr>
          <a:xfrm>
            <a:off x="904050" y="381850"/>
            <a:ext cx="73359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4200" dirty="0">
                <a:effectLst/>
                <a:latin typeface="Trebuchet MS" panose="020B0603020202020204" pitchFamily="34" charset="0"/>
                <a:ea typeface="Times New Roman" panose="02020603050405020304" pitchFamily="18" charset="0"/>
              </a:rPr>
              <a:t>Parte 1: Herramienta de Identificación</a:t>
            </a:r>
            <a:endParaRPr sz="4200" dirty="0">
              <a:latin typeface="Trebuchet MS" panose="020B0603020202020204" pitchFamily="34" charset="0"/>
            </a:endParaRPr>
          </a:p>
        </p:txBody>
      </p:sp>
      <p:sp>
        <p:nvSpPr>
          <p:cNvPr id="241" name="Google Shape;241;p35"/>
          <p:cNvSpPr txBox="1"/>
          <p:nvPr/>
        </p:nvSpPr>
        <p:spPr>
          <a:xfrm flipH="1">
            <a:off x="2377351" y="1433474"/>
            <a:ext cx="1556150" cy="864126"/>
          </a:xfrm>
          <a:prstGeom prst="rect">
            <a:avLst/>
          </a:prstGeom>
          <a:solidFill>
            <a:srgbClr val="99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42" name="Google Shape;242;p35"/>
          <p:cNvSpPr txBox="1"/>
          <p:nvPr/>
        </p:nvSpPr>
        <p:spPr>
          <a:xfrm flipH="1">
            <a:off x="4520750" y="1496400"/>
            <a:ext cx="1609800" cy="8010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43" name="Google Shape;243;p35"/>
          <p:cNvSpPr txBox="1"/>
          <p:nvPr/>
        </p:nvSpPr>
        <p:spPr>
          <a:xfrm flipH="1">
            <a:off x="3627850" y="2939250"/>
            <a:ext cx="1415700" cy="801000"/>
          </a:xfrm>
          <a:prstGeom prst="rect">
            <a:avLst/>
          </a:prstGeom>
          <a:solidFill>
            <a:srgbClr val="99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44" name="Google Shape;244;p35"/>
          <p:cNvSpPr txBox="1"/>
          <p:nvPr/>
        </p:nvSpPr>
        <p:spPr>
          <a:xfrm flipH="1">
            <a:off x="6063403" y="2923950"/>
            <a:ext cx="14157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45" name="Google Shape;245;p35"/>
          <p:cNvSpPr txBox="1"/>
          <p:nvPr/>
        </p:nvSpPr>
        <p:spPr>
          <a:xfrm flipH="1">
            <a:off x="1155950" y="291885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246" name="Google Shape;246;p35"/>
          <p:cNvSpPr txBox="1"/>
          <p:nvPr/>
        </p:nvSpPr>
        <p:spPr>
          <a:xfrm flipH="1">
            <a:off x="370750" y="1433474"/>
            <a:ext cx="1465450" cy="831601"/>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cxnSp>
        <p:nvCxnSpPr>
          <p:cNvPr id="247" name="Google Shape;247;p35"/>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48" name="Google Shape;248;p35"/>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49" name="Google Shape;249;p35"/>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50" name="Google Shape;250;p35"/>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51" name="Google Shape;251;p35"/>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52" name="Google Shape;252;p35"/>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253" name="Google Shape;253;p35"/>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254" name="Google Shape;254;p35"/>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255" name="Google Shape;255;p35"/>
          <p:cNvSpPr txBox="1"/>
          <p:nvPr/>
        </p:nvSpPr>
        <p:spPr>
          <a:xfrm flipH="1">
            <a:off x="6766650" y="146580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4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4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6"/>
          <p:cNvSpPr txBox="1"/>
          <p:nvPr/>
        </p:nvSpPr>
        <p:spPr>
          <a:xfrm>
            <a:off x="625624" y="326625"/>
            <a:ext cx="6613375" cy="66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s-419" sz="2400" b="1" dirty="0">
                <a:solidFill>
                  <a:srgbClr val="8E7CC3"/>
                </a:solidFill>
              </a:rPr>
              <a:t>Herramienta de Identificación</a:t>
            </a:r>
            <a:endParaRPr lang="es-419" sz="2400" b="1" dirty="0">
              <a:solidFill>
                <a:srgbClr val="00B0F0"/>
              </a:solidFill>
              <a:latin typeface="+mj-lt"/>
            </a:endParaRPr>
          </a:p>
        </p:txBody>
      </p:sp>
      <p:sp>
        <p:nvSpPr>
          <p:cNvPr id="261" name="Google Shape;261;p36"/>
          <p:cNvSpPr txBox="1"/>
          <p:nvPr/>
        </p:nvSpPr>
        <p:spPr>
          <a:xfrm>
            <a:off x="785125" y="993900"/>
            <a:ext cx="7427100" cy="2759616"/>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419" b="1" dirty="0">
                <a:effectLst/>
                <a:latin typeface="+mj-lt"/>
                <a:ea typeface="Times New Roman" panose="02020603050405020304" pitchFamily="18" charset="0"/>
              </a:rPr>
              <a:t>Comentarios: </a:t>
            </a:r>
            <a:r>
              <a:rPr lang="es-419" dirty="0">
                <a:effectLst/>
                <a:latin typeface="+mj-lt"/>
                <a:ea typeface="Times New Roman" panose="02020603050405020304" pitchFamily="18" charset="0"/>
              </a:rPr>
              <a:t>Sea claro sobre la definición de “necesidades complejas de salud mental.” Existen preocupaciones sobre la variabilidad en la interpretación de esta definición.</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Estamos de acuerdo en que la consistencia es clave. Por eso HCPF y BHA están trabajando con la Universidad de Kentucky/John Lyons para asegurar que la herramienta utilizada sea un subproducto del desarrollo de la evaluación (CANS) y tenga un umbral bajo para un resultado positivo. Además, la misma herramienta se aplicará en todas las regiones de RAE para mantener la consistencia.</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Comentarios: </a:t>
            </a:r>
            <a:r>
              <a:rPr lang="es-419" dirty="0">
                <a:effectLst/>
                <a:latin typeface="+mj-lt"/>
                <a:ea typeface="Times New Roman" panose="02020603050405020304" pitchFamily="18" charset="0"/>
              </a:rPr>
              <a:t>¿El estado hará un seguimiento de las evaluaciones?</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Sí, el estado tiene la intención de recopilar datos para hacer un seguimiento de las evaluaciones. Sin embargo, aún se está trabajando en determinar cómo hacerlo sin generar un costo significativo o carga administrativa. La Herramienta de Identificación no se utilizará en la Fase 1.</a:t>
            </a:r>
            <a:br>
              <a:rPr lang="es-419" dirty="0">
                <a:effectLst/>
                <a:latin typeface="+mj-lt"/>
                <a:ea typeface="Times New Roman" panose="02020603050405020304" pitchFamily="18" charset="0"/>
              </a:rPr>
            </a:br>
            <a:endParaRPr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7"/>
          <p:cNvSpPr txBox="1">
            <a:spLocks noGrp="1"/>
          </p:cNvSpPr>
          <p:nvPr>
            <p:ph type="title"/>
          </p:nvPr>
        </p:nvSpPr>
        <p:spPr>
          <a:xfrm>
            <a:off x="431075" y="381850"/>
            <a:ext cx="83493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4200" dirty="0">
                <a:effectLst/>
                <a:latin typeface="Trebuchet MS" panose="020B0603020202020204" pitchFamily="34" charset="0"/>
                <a:ea typeface="Times New Roman" panose="02020603050405020304" pitchFamily="18" charset="0"/>
              </a:rPr>
              <a:t>Parte 2: Evaluación Estandarizada</a:t>
            </a:r>
            <a:endParaRPr sz="4200" dirty="0">
              <a:latin typeface="Trebuchet MS" panose="020B0603020202020204" pitchFamily="34" charset="0"/>
            </a:endParaRPr>
          </a:p>
        </p:txBody>
      </p:sp>
      <p:sp>
        <p:nvSpPr>
          <p:cNvPr id="267" name="Google Shape;267;p37"/>
          <p:cNvSpPr txBox="1"/>
          <p:nvPr/>
        </p:nvSpPr>
        <p:spPr>
          <a:xfrm flipH="1">
            <a:off x="2392800" y="1397001"/>
            <a:ext cx="1556150" cy="900599"/>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68" name="Google Shape;268;p37"/>
          <p:cNvSpPr txBox="1"/>
          <p:nvPr/>
        </p:nvSpPr>
        <p:spPr>
          <a:xfrm flipH="1">
            <a:off x="4520750" y="1496400"/>
            <a:ext cx="1609800" cy="8010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69" name="Google Shape;269;p37"/>
          <p:cNvSpPr txBox="1"/>
          <p:nvPr/>
        </p:nvSpPr>
        <p:spPr>
          <a:xfrm flipH="1">
            <a:off x="3627850" y="2939250"/>
            <a:ext cx="1415700" cy="801000"/>
          </a:xfrm>
          <a:prstGeom prst="rect">
            <a:avLst/>
          </a:prstGeom>
          <a:solidFill>
            <a:srgbClr val="99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70" name="Google Shape;270;p37"/>
          <p:cNvSpPr txBox="1"/>
          <p:nvPr/>
        </p:nvSpPr>
        <p:spPr>
          <a:xfrm flipH="1">
            <a:off x="6063403" y="2923950"/>
            <a:ext cx="14157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71" name="Google Shape;271;p37"/>
          <p:cNvSpPr txBox="1"/>
          <p:nvPr/>
        </p:nvSpPr>
        <p:spPr>
          <a:xfrm flipH="1">
            <a:off x="1155950" y="291885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272" name="Google Shape;272;p37"/>
          <p:cNvSpPr txBox="1"/>
          <p:nvPr/>
        </p:nvSpPr>
        <p:spPr>
          <a:xfrm flipH="1">
            <a:off x="390250" y="1397001"/>
            <a:ext cx="1445950" cy="868074"/>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500" dirty="0">
              <a:solidFill>
                <a:schemeClr val="bg1"/>
              </a:solidFill>
              <a:latin typeface="Trebuchet MS" panose="020B0603020202020204" pitchFamily="34" charset="0"/>
              <a:ea typeface="Trebuchet MS"/>
              <a:cs typeface="Trebuchet MS"/>
              <a:sym typeface="Trebuchet MS"/>
            </a:endParaRPr>
          </a:p>
        </p:txBody>
      </p:sp>
      <p:cxnSp>
        <p:nvCxnSpPr>
          <p:cNvPr id="273" name="Google Shape;273;p37"/>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74" name="Google Shape;274;p37"/>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75" name="Google Shape;275;p37"/>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76" name="Google Shape;276;p37"/>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77" name="Google Shape;277;p37"/>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78" name="Google Shape;278;p37"/>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279" name="Google Shape;279;p37"/>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280" name="Google Shape;280;p37"/>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281" name="Google Shape;281;p37"/>
          <p:cNvSpPr txBox="1"/>
          <p:nvPr/>
        </p:nvSpPr>
        <p:spPr>
          <a:xfrm flipH="1">
            <a:off x="6766650" y="146580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4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4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1"/>
          <p:cNvSpPr txBox="1">
            <a:spLocks noGrp="1"/>
          </p:cNvSpPr>
          <p:nvPr>
            <p:ph type="ctrTitle"/>
          </p:nvPr>
        </p:nvSpPr>
        <p:spPr>
          <a:xfrm>
            <a:off x="311700" y="421274"/>
            <a:ext cx="8537100" cy="4373925"/>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dirty="0">
                <a:effectLst/>
                <a:latin typeface="Trebuchet MS" panose="020B0603020202020204" pitchFamily="34" charset="0"/>
                <a:ea typeface="Times New Roman" panose="02020603050405020304" pitchFamily="18" charset="0"/>
              </a:rPr>
              <a:t>Resumen de comentarios de los Interesados</a:t>
            </a:r>
            <a:r>
              <a:rPr lang="en-US" dirty="0"/>
              <a:t>: </a:t>
            </a:r>
          </a:p>
          <a:p>
            <a:pPr>
              <a:lnSpc>
                <a:spcPct val="107000"/>
              </a:lnSpc>
              <a:spcAft>
                <a:spcPts val="800"/>
              </a:spcAft>
            </a:pPr>
            <a:r>
              <a:rPr lang="es-419" dirty="0">
                <a:effectLst/>
                <a:latin typeface="Trebuchet MS" panose="020B0603020202020204" pitchFamily="34" charset="0"/>
                <a:ea typeface="Times New Roman" panose="02020603050405020304" pitchFamily="18" charset="0"/>
                <a:cs typeface="Aptos"/>
              </a:rPr>
              <a:t>Sistema de Cuidados de Medicaid</a:t>
            </a:r>
            <a:br>
              <a:rPr lang="es-419" sz="1800" dirty="0">
                <a:effectLst/>
                <a:latin typeface="Aptos"/>
                <a:ea typeface="Aptos"/>
                <a:cs typeface="Aptos"/>
              </a:rPr>
            </a:b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8"/>
          <p:cNvSpPr txBox="1"/>
          <p:nvPr/>
        </p:nvSpPr>
        <p:spPr>
          <a:xfrm>
            <a:off x="448025" y="-101533"/>
            <a:ext cx="7095775" cy="68220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2400" b="1" dirty="0" err="1">
                <a:solidFill>
                  <a:srgbClr val="8E7CC3"/>
                </a:solidFill>
              </a:rPr>
              <a:t>Evaluación</a:t>
            </a:r>
            <a:r>
              <a:rPr lang="en" sz="2400" b="1" dirty="0">
                <a:solidFill>
                  <a:srgbClr val="8E7CC3"/>
                </a:solidFill>
              </a:rPr>
              <a:t> Estandarizada </a:t>
            </a:r>
            <a:r>
              <a:rPr lang="en" sz="2400" b="1" u="sng" dirty="0">
                <a:solidFill>
                  <a:srgbClr val="8E7CC3"/>
                </a:solidFill>
              </a:rPr>
              <a:t>Mejorada</a:t>
            </a:r>
            <a:endParaRPr sz="2400" b="1" u="sng" dirty="0">
              <a:solidFill>
                <a:srgbClr val="8E7CC3"/>
              </a:solidFill>
            </a:endParaRPr>
          </a:p>
        </p:txBody>
      </p:sp>
      <p:sp>
        <p:nvSpPr>
          <p:cNvPr id="287" name="Google Shape;287;p38"/>
          <p:cNvSpPr txBox="1"/>
          <p:nvPr/>
        </p:nvSpPr>
        <p:spPr>
          <a:xfrm>
            <a:off x="448025" y="330200"/>
            <a:ext cx="8357072" cy="4299175"/>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sz="1300" b="1" dirty="0">
                <a:effectLst/>
                <a:latin typeface="+mj-lt"/>
                <a:ea typeface="Times New Roman" panose="02020603050405020304" pitchFamily="18" charset="0"/>
                <a:cs typeface="Aptos"/>
              </a:rPr>
              <a:t>Comentarios: </a:t>
            </a:r>
            <a:r>
              <a:rPr lang="es-419" sz="1300" dirty="0">
                <a:effectLst/>
                <a:latin typeface="+mj-lt"/>
                <a:ea typeface="Times New Roman" panose="02020603050405020304" pitchFamily="18" charset="0"/>
                <a:cs typeface="Aptos"/>
              </a:rPr>
              <a:t>Hay preocupaciones con el acrónimo “SA” ya que se asocia con asalto.</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El acrónimo ha sido cambiado a “ESA” (Evaluación Estandarizada Mejorada)</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Comentarios: </a:t>
            </a:r>
            <a:r>
              <a:rPr lang="es-419" sz="1300" dirty="0">
                <a:effectLst/>
                <a:latin typeface="+mj-lt"/>
                <a:ea typeface="Times New Roman" panose="02020603050405020304" pitchFamily="18" charset="0"/>
                <a:cs typeface="Aptos"/>
              </a:rPr>
              <a:t>Hay preocupaciones sobre la puntualidad del acceso a los servicios. ¿Cuál es el tiempo máximo para completar la evaluación y cuánto tiempo después de completarla se tarda en acceder a los servicios?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La ESA debe completarse dentro de los 14 días naturales y los servicios deben accederse dentro de los 3 días hábiles después de que se complete la ESA. Es importante señalar que los servicios pueden comenzar antes de que la ESA esté completamente terminada.</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Comentarios: </a:t>
            </a:r>
            <a:r>
              <a:rPr lang="es-419" sz="1300" dirty="0">
                <a:effectLst/>
                <a:latin typeface="+mj-lt"/>
                <a:ea typeface="Times New Roman" panose="02020603050405020304" pitchFamily="18" charset="0"/>
                <a:cs typeface="Aptos"/>
              </a:rPr>
              <a:t>¿Quieren la retroalimentación de los interesados para la Evaluación Estandarizada?</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Hay un grupo de trabajo y un grupo de liderazgo involucrados en el desarrollo y expansión del CANS.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Comentarios: </a:t>
            </a:r>
            <a:r>
              <a:rPr lang="es-419" sz="1300" dirty="0">
                <a:effectLst/>
                <a:latin typeface="+mj-lt"/>
                <a:ea typeface="Times New Roman" panose="02020603050405020304" pitchFamily="18" charset="0"/>
                <a:cs typeface="Aptos"/>
              </a:rPr>
              <a:t>Preocupaciones de que el CANS no sea apropiado para ciertas poblaciones (por ejemplo, IDD o niños menores de 8 años).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HCPF/BHA trabajará con los creadores de CANS para discutir estas poblaciones específicas y explorar si CANS tiene módulos adicionales que se puedan usar para evaluar las necesidades de estas poblaciones específicas.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Comentarios: </a:t>
            </a:r>
            <a:r>
              <a:rPr lang="es-419" sz="1300" dirty="0">
                <a:effectLst/>
                <a:latin typeface="+mj-lt"/>
                <a:ea typeface="Times New Roman" panose="02020603050405020304" pitchFamily="18" charset="0"/>
                <a:cs typeface="Aptos"/>
              </a:rPr>
              <a:t>Preocupaciones de que haya demasiadas evaluaciones diferentes entre las diversas agencias.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Todas las evaluaciones de salud conductual entre las agencias usarán el mismo CANS. Sin embargo, pueden agregarse requisitos adicionales según las necesidades específicas de la agencia.</a:t>
            </a:r>
            <a:endParaRPr lang="es-419" sz="1300" dirty="0">
              <a:effectLst/>
              <a:latin typeface="+mj-lt"/>
              <a:ea typeface="Aptos"/>
              <a:cs typeface="Aptos"/>
            </a:endParaRPr>
          </a:p>
          <a:p>
            <a:pPr marL="0" lvl="0" indent="0" algn="l" rtl="0">
              <a:spcBef>
                <a:spcPts val="0"/>
              </a:spcBef>
              <a:spcAft>
                <a:spcPts val="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9"/>
          <p:cNvSpPr txBox="1">
            <a:spLocks noGrp="1"/>
          </p:cNvSpPr>
          <p:nvPr>
            <p:ph type="title"/>
          </p:nvPr>
        </p:nvSpPr>
        <p:spPr>
          <a:xfrm>
            <a:off x="675450" y="458050"/>
            <a:ext cx="7335900" cy="5727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Parte 3: Coordinación Intensiva de Cuidados</a:t>
            </a:r>
            <a:endParaRPr lang="es-419" sz="4200" dirty="0">
              <a:effectLst/>
              <a:latin typeface="Trebuchet MS" panose="020B0603020202020204" pitchFamily="34" charset="0"/>
              <a:ea typeface="Aptos"/>
              <a:cs typeface="Aptos"/>
            </a:endParaRPr>
          </a:p>
        </p:txBody>
      </p:sp>
      <p:sp>
        <p:nvSpPr>
          <p:cNvPr id="293" name="Google Shape;293;p39"/>
          <p:cNvSpPr txBox="1"/>
          <p:nvPr/>
        </p:nvSpPr>
        <p:spPr>
          <a:xfrm flipH="1">
            <a:off x="2433750" y="1471650"/>
            <a:ext cx="1471000" cy="837099"/>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94" name="Google Shape;294;p39"/>
          <p:cNvSpPr txBox="1"/>
          <p:nvPr/>
        </p:nvSpPr>
        <p:spPr>
          <a:xfrm flipH="1">
            <a:off x="4520750" y="1496400"/>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95" name="Google Shape;295;p39"/>
          <p:cNvSpPr txBox="1"/>
          <p:nvPr/>
        </p:nvSpPr>
        <p:spPr>
          <a:xfrm flipH="1">
            <a:off x="3627850" y="2939250"/>
            <a:ext cx="1415700" cy="8010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96" name="Google Shape;296;p39"/>
          <p:cNvSpPr txBox="1"/>
          <p:nvPr/>
        </p:nvSpPr>
        <p:spPr>
          <a:xfrm flipH="1">
            <a:off x="6063403" y="2923950"/>
            <a:ext cx="14157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297" name="Google Shape;297;p39"/>
          <p:cNvSpPr txBox="1"/>
          <p:nvPr/>
        </p:nvSpPr>
        <p:spPr>
          <a:xfrm flipH="1">
            <a:off x="1155950" y="291885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cxnSp>
        <p:nvCxnSpPr>
          <p:cNvPr id="298" name="Google Shape;298;p39"/>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299" name="Google Shape;299;p39"/>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00" name="Google Shape;300;p39"/>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01" name="Google Shape;301;p39"/>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02" name="Google Shape;302;p39"/>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03" name="Google Shape;303;p39"/>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304" name="Google Shape;304;p39"/>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305" name="Google Shape;305;p39"/>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306" name="Google Shape;306;p39"/>
          <p:cNvSpPr txBox="1"/>
          <p:nvPr/>
        </p:nvSpPr>
        <p:spPr>
          <a:xfrm flipH="1">
            <a:off x="6766650" y="146580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07" name="Google Shape;307;p39"/>
          <p:cNvSpPr txBox="1"/>
          <p:nvPr/>
        </p:nvSpPr>
        <p:spPr>
          <a:xfrm flipH="1">
            <a:off x="390250" y="1465800"/>
            <a:ext cx="1445950" cy="8316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0"/>
          <p:cNvSpPr txBox="1"/>
          <p:nvPr/>
        </p:nvSpPr>
        <p:spPr>
          <a:xfrm>
            <a:off x="566700" y="88375"/>
            <a:ext cx="7611300" cy="5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b="1" dirty="0">
                <a:solidFill>
                  <a:srgbClr val="8E7CC3"/>
                </a:solidFill>
              </a:rPr>
              <a:t>Coordinación</a:t>
            </a:r>
            <a:r>
              <a:rPr lang="en" sz="2400" b="1" dirty="0">
                <a:solidFill>
                  <a:srgbClr val="8E7CC3"/>
                </a:solidFill>
              </a:rPr>
              <a:t> Intensiva de Cuidados (ICC)</a:t>
            </a:r>
            <a:endParaRPr sz="2400" b="1" dirty="0">
              <a:solidFill>
                <a:srgbClr val="8E7CC3"/>
              </a:solidFill>
            </a:endParaRPr>
          </a:p>
          <a:p>
            <a:pPr marL="0" lvl="0" indent="0" algn="l" rtl="0">
              <a:spcBef>
                <a:spcPts val="1000"/>
              </a:spcBef>
              <a:spcAft>
                <a:spcPts val="0"/>
              </a:spcAft>
              <a:buNone/>
            </a:pPr>
            <a:endParaRPr sz="1800" b="1" dirty="0">
              <a:solidFill>
                <a:schemeClr val="dk2"/>
              </a:solidFill>
            </a:endParaRPr>
          </a:p>
        </p:txBody>
      </p:sp>
      <p:sp>
        <p:nvSpPr>
          <p:cNvPr id="313" name="Google Shape;313;p40"/>
          <p:cNvSpPr txBox="1"/>
          <p:nvPr/>
        </p:nvSpPr>
        <p:spPr>
          <a:xfrm>
            <a:off x="347700" y="565600"/>
            <a:ext cx="8448600" cy="4080900"/>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sz="1250" b="1" dirty="0">
                <a:effectLst/>
                <a:latin typeface="+mj-lt"/>
                <a:ea typeface="Times New Roman" panose="02020603050405020304" pitchFamily="18" charset="0"/>
                <a:cs typeface="Aptos"/>
              </a:rPr>
              <a:t>Comentarios: </a:t>
            </a:r>
            <a:r>
              <a:rPr lang="es-419" sz="1250" dirty="0">
                <a:effectLst/>
                <a:latin typeface="+mj-lt"/>
                <a:ea typeface="Times New Roman" panose="02020603050405020304" pitchFamily="18" charset="0"/>
                <a:cs typeface="Aptos"/>
              </a:rPr>
              <a:t>Preocupaciones sobre los servicios de envolvimiento existentes en el estado.</a:t>
            </a:r>
            <a:br>
              <a:rPr lang="es-419" sz="1250" dirty="0">
                <a:effectLst/>
                <a:latin typeface="+mj-lt"/>
                <a:ea typeface="Times New Roman" panose="02020603050405020304" pitchFamily="18" charset="0"/>
                <a:cs typeface="Aptos"/>
              </a:rPr>
            </a:br>
            <a:r>
              <a:rPr lang="es-419" sz="1250" b="1" dirty="0">
                <a:effectLst/>
                <a:latin typeface="+mj-lt"/>
                <a:ea typeface="Times New Roman" panose="02020603050405020304" pitchFamily="18" charset="0"/>
                <a:cs typeface="Aptos"/>
              </a:rPr>
              <a:t>Respuesta: </a:t>
            </a:r>
            <a:r>
              <a:rPr lang="es-419" sz="1250" dirty="0">
                <a:effectLst/>
                <a:latin typeface="+mj-lt"/>
                <a:ea typeface="Times New Roman" panose="02020603050405020304" pitchFamily="18" charset="0"/>
                <a:cs typeface="Aptos"/>
              </a:rPr>
              <a:t>Otros servicios de envolvimiento pueden continuar existiendo, pero a largo plazo, HCPF tiene previsto pagar solo por modelos certificados por el estado.</a:t>
            </a:r>
            <a:br>
              <a:rPr lang="es-419" sz="1250" dirty="0">
                <a:effectLst/>
                <a:latin typeface="+mj-lt"/>
                <a:ea typeface="Times New Roman" panose="02020603050405020304" pitchFamily="18" charset="0"/>
                <a:cs typeface="Aptos"/>
              </a:rPr>
            </a:br>
            <a:r>
              <a:rPr lang="es-419" sz="1250" b="1" dirty="0">
                <a:effectLst/>
                <a:latin typeface="+mj-lt"/>
                <a:ea typeface="Times New Roman" panose="02020603050405020304" pitchFamily="18" charset="0"/>
                <a:cs typeface="Aptos"/>
              </a:rPr>
              <a:t>Comentarios: </a:t>
            </a:r>
            <a:r>
              <a:rPr lang="es-419" sz="1250" dirty="0">
                <a:effectLst/>
                <a:latin typeface="+mj-lt"/>
                <a:ea typeface="Times New Roman" panose="02020603050405020304" pitchFamily="18" charset="0"/>
                <a:cs typeface="Aptos"/>
              </a:rPr>
              <a:t>Preocupaciones sobre quién entrega la coordinación de la atención, específicamente el deseo de una coordinación de atención intensiva sin conflicto. Esto incluye interés en organizaciones distintas a las agencias gubernamentales o entidades de atención administrada.</a:t>
            </a:r>
            <a:br>
              <a:rPr lang="es-419" sz="1250" dirty="0">
                <a:effectLst/>
                <a:latin typeface="+mj-lt"/>
                <a:ea typeface="Times New Roman" panose="02020603050405020304" pitchFamily="18" charset="0"/>
                <a:cs typeface="Aptos"/>
              </a:rPr>
            </a:br>
            <a:r>
              <a:rPr lang="es-419" sz="1250" b="1" dirty="0">
                <a:effectLst/>
                <a:latin typeface="+mj-lt"/>
                <a:ea typeface="Times New Roman" panose="02020603050405020304" pitchFamily="18" charset="0"/>
                <a:cs typeface="Aptos"/>
              </a:rPr>
              <a:t>Respuesta: </a:t>
            </a:r>
            <a:r>
              <a:rPr lang="es-419" sz="1250" dirty="0">
                <a:effectLst/>
                <a:latin typeface="+mj-lt"/>
                <a:ea typeface="Times New Roman" panose="02020603050405020304" pitchFamily="18" charset="0"/>
                <a:cs typeface="Aptos"/>
              </a:rPr>
              <a:t>El plan propone que los condados y las RAE no puedan servir como el coordinador de atención intensiva, aunque pueden ser parte del equipo multidisciplinario dirigido por el coordinador. Todavía se debe tomar una decisión sobre si el proveedor en el hogar también puede servir como el ICC. Después de escuchar las preocupaciones sobre la disponibilidad de proveedores en áreas rurales, HCPF está considerando la posibilidad de exenciones rurales para estas políticas.</a:t>
            </a:r>
            <a:br>
              <a:rPr lang="es-419" sz="1250" dirty="0">
                <a:effectLst/>
                <a:latin typeface="+mj-lt"/>
                <a:ea typeface="Times New Roman" panose="02020603050405020304" pitchFamily="18" charset="0"/>
                <a:cs typeface="Aptos"/>
              </a:rPr>
            </a:br>
            <a:r>
              <a:rPr lang="es-419" sz="1250" b="1" dirty="0">
                <a:effectLst/>
                <a:latin typeface="+mj-lt"/>
                <a:ea typeface="Times New Roman" panose="02020603050405020304" pitchFamily="18" charset="0"/>
                <a:cs typeface="Aptos"/>
              </a:rPr>
              <a:t>Comentarios: </a:t>
            </a:r>
            <a:r>
              <a:rPr lang="es-419" sz="1250" dirty="0">
                <a:effectLst/>
                <a:latin typeface="+mj-lt"/>
                <a:ea typeface="Times New Roman" panose="02020603050405020304" pitchFamily="18" charset="0"/>
                <a:cs typeface="Aptos"/>
              </a:rPr>
              <a:t>Las agencias querían asegurarse de que habrá una oportunidad para que los proveedores existentes se conviertan en la Agencia de Servicios Comunitarios (la organización ICC).</a:t>
            </a:r>
            <a:br>
              <a:rPr lang="es-419" sz="1250" dirty="0">
                <a:effectLst/>
                <a:latin typeface="+mj-lt"/>
                <a:ea typeface="Times New Roman" panose="02020603050405020304" pitchFamily="18" charset="0"/>
                <a:cs typeface="Aptos"/>
              </a:rPr>
            </a:br>
            <a:r>
              <a:rPr lang="es-419" sz="1250" b="1" dirty="0">
                <a:effectLst/>
                <a:latin typeface="+mj-lt"/>
                <a:ea typeface="Times New Roman" panose="02020603050405020304" pitchFamily="18" charset="0"/>
                <a:cs typeface="Aptos"/>
              </a:rPr>
              <a:t>Respuesta: </a:t>
            </a:r>
            <a:r>
              <a:rPr lang="es-419" sz="1250" dirty="0">
                <a:effectLst/>
                <a:latin typeface="+mj-lt"/>
                <a:ea typeface="Times New Roman" panose="02020603050405020304" pitchFamily="18" charset="0"/>
                <a:cs typeface="Aptos"/>
              </a:rPr>
              <a:t>HCPF decidió reevaluar y ralentizar el proceso de toma de decisiones sobre las CSAs. Quiere equilibrar el deseo de que las organizaciones existentes (que no sean condados o RAE) sean CSAs y también asegurarse de que una comunidad tenga suficientes derivaciones para que sea fiscalmente lógico para esas organizaciones.</a:t>
            </a:r>
            <a:br>
              <a:rPr lang="es-419" sz="1250" dirty="0">
                <a:effectLst/>
                <a:latin typeface="+mj-lt"/>
                <a:ea typeface="Times New Roman" panose="02020603050405020304" pitchFamily="18" charset="0"/>
                <a:cs typeface="Aptos"/>
              </a:rPr>
            </a:br>
            <a:r>
              <a:rPr lang="es-419" sz="1250" dirty="0">
                <a:effectLst/>
                <a:latin typeface="+mj-lt"/>
                <a:ea typeface="Times New Roman" panose="02020603050405020304" pitchFamily="18" charset="0"/>
                <a:cs typeface="Aptos"/>
              </a:rPr>
              <a:t>*15.01.2025: Basado en la retroalimentación, HCPF ha decidido cambiar el nombre de las CSAs a “Proveedor Certificado de Coordinación de Atención Intensiva del Sistema de Atención (Proveedor ICC)”. Esto reduce la confusión sobre cuál es el rol y establece que debe ser un proveedor, no necesariamente una entidad.</a:t>
            </a:r>
            <a:endParaRPr lang="es-419" sz="1250" dirty="0">
              <a:effectLst/>
              <a:latin typeface="+mj-lt"/>
              <a:ea typeface="Aptos"/>
              <a:cs typeface="Apto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1"/>
          <p:cNvSpPr txBox="1">
            <a:spLocks noGrp="1"/>
          </p:cNvSpPr>
          <p:nvPr>
            <p:ph type="title"/>
          </p:nvPr>
        </p:nvSpPr>
        <p:spPr>
          <a:xfrm>
            <a:off x="198025" y="487113"/>
            <a:ext cx="8747950" cy="553687"/>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Parte 4: Servicios de Estabilización de Respuesta Móvil</a:t>
            </a:r>
            <a:endParaRPr lang="es-419" sz="4200" dirty="0">
              <a:effectLst/>
              <a:latin typeface="Trebuchet MS" panose="020B0603020202020204" pitchFamily="34" charset="0"/>
              <a:ea typeface="Aptos"/>
              <a:cs typeface="Aptos"/>
            </a:endParaRPr>
          </a:p>
        </p:txBody>
      </p:sp>
      <p:sp>
        <p:nvSpPr>
          <p:cNvPr id="319" name="Google Shape;319;p41"/>
          <p:cNvSpPr txBox="1"/>
          <p:nvPr/>
        </p:nvSpPr>
        <p:spPr>
          <a:xfrm flipH="1">
            <a:off x="2399575" y="1518550"/>
            <a:ext cx="1556150" cy="8318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20" name="Google Shape;320;p41"/>
          <p:cNvSpPr txBox="1"/>
          <p:nvPr/>
        </p:nvSpPr>
        <p:spPr>
          <a:xfrm flipH="1">
            <a:off x="4520750" y="1496400"/>
            <a:ext cx="1609800" cy="8010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21" name="Google Shape;321;p41"/>
          <p:cNvSpPr txBox="1"/>
          <p:nvPr/>
        </p:nvSpPr>
        <p:spPr>
          <a:xfrm flipH="1">
            <a:off x="3627850" y="2939250"/>
            <a:ext cx="1415700" cy="8010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22" name="Google Shape;322;p41"/>
          <p:cNvSpPr txBox="1"/>
          <p:nvPr/>
        </p:nvSpPr>
        <p:spPr>
          <a:xfrm flipH="1">
            <a:off x="6063403" y="2923950"/>
            <a:ext cx="14157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23" name="Google Shape;323;p41"/>
          <p:cNvSpPr txBox="1"/>
          <p:nvPr/>
        </p:nvSpPr>
        <p:spPr>
          <a:xfrm flipH="1">
            <a:off x="1155950" y="291885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cxnSp>
        <p:nvCxnSpPr>
          <p:cNvPr id="324" name="Google Shape;324;p41"/>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25" name="Google Shape;325;p41"/>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26" name="Google Shape;326;p41"/>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27" name="Google Shape;327;p41"/>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28" name="Google Shape;328;p41"/>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29" name="Google Shape;329;p41"/>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330" name="Google Shape;330;p41"/>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331" name="Google Shape;331;p41"/>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332" name="Google Shape;332;p41"/>
          <p:cNvSpPr txBox="1"/>
          <p:nvPr/>
        </p:nvSpPr>
        <p:spPr>
          <a:xfrm flipH="1">
            <a:off x="6766650" y="146580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5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500" dirty="0">
              <a:solidFill>
                <a:schemeClr val="bg1"/>
              </a:solidFill>
              <a:latin typeface="Trebuchet MS" panose="020B0603020202020204" pitchFamily="34" charset="0"/>
              <a:ea typeface="Trebuchet MS"/>
              <a:cs typeface="Trebuchet MS"/>
              <a:sym typeface="Trebuchet MS"/>
            </a:endParaRPr>
          </a:p>
        </p:txBody>
      </p:sp>
      <p:sp>
        <p:nvSpPr>
          <p:cNvPr id="333" name="Google Shape;333;p41"/>
          <p:cNvSpPr txBox="1"/>
          <p:nvPr/>
        </p:nvSpPr>
        <p:spPr>
          <a:xfrm flipH="1">
            <a:off x="390250" y="1485899"/>
            <a:ext cx="1387300" cy="799913"/>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5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2"/>
          <p:cNvSpPr txBox="1"/>
          <p:nvPr/>
        </p:nvSpPr>
        <p:spPr>
          <a:xfrm>
            <a:off x="323300" y="198525"/>
            <a:ext cx="8497400" cy="4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900" b="1" dirty="0">
                <a:solidFill>
                  <a:srgbClr val="8E7CC3"/>
                </a:solidFill>
              </a:rPr>
              <a:t>Servicios de Estabilización de Respuesta de Resolución y Crisis Móvil</a:t>
            </a:r>
            <a:r>
              <a:rPr lang="es-419" sz="1900" strike="sngStrike" dirty="0">
                <a:solidFill>
                  <a:srgbClr val="8E7CC3"/>
                </a:solidFill>
              </a:rPr>
              <a:t> Stabilization</a:t>
            </a:r>
            <a:r>
              <a:rPr lang="es-419" sz="1900" b="1" dirty="0">
                <a:solidFill>
                  <a:srgbClr val="8E7CC3"/>
                </a:solidFill>
              </a:rPr>
              <a:t> </a:t>
            </a:r>
            <a:r>
              <a:rPr lang="es-419" sz="1900" b="1" dirty="0" err="1">
                <a:solidFill>
                  <a:srgbClr val="8E7CC3"/>
                </a:solidFill>
              </a:rPr>
              <a:t>Services</a:t>
            </a:r>
            <a:endParaRPr lang="es-419" sz="1900" dirty="0">
              <a:solidFill>
                <a:srgbClr val="8E7CC3"/>
              </a:solidFill>
            </a:endParaRPr>
          </a:p>
        </p:txBody>
      </p:sp>
      <p:sp>
        <p:nvSpPr>
          <p:cNvPr id="339" name="Google Shape;339;p42"/>
          <p:cNvSpPr txBox="1"/>
          <p:nvPr/>
        </p:nvSpPr>
        <p:spPr>
          <a:xfrm>
            <a:off x="323300" y="622724"/>
            <a:ext cx="8642900" cy="2831675"/>
          </a:xfrm>
          <a:prstGeom prst="rect">
            <a:avLst/>
          </a:prstGeom>
          <a:solidFill>
            <a:srgbClr val="EFEFEF"/>
          </a:solidFill>
          <a:ln w="952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419" sz="1300" b="1" dirty="0">
                <a:solidFill>
                  <a:srgbClr val="002060"/>
                </a:solidFill>
                <a:effectLst/>
                <a:latin typeface="+mj-lt"/>
                <a:ea typeface="Times New Roman" panose="02020603050405020304" pitchFamily="18" charset="0"/>
              </a:rPr>
              <a:t>Respuesta de Crisis Móvil </a:t>
            </a:r>
            <a:r>
              <a:rPr lang="en" sz="1300" b="1" dirty="0">
                <a:solidFill>
                  <a:schemeClr val="dk2"/>
                </a:solidFill>
              </a:rPr>
              <a:t>(MCR)</a:t>
            </a:r>
            <a:endParaRPr sz="1300" b="1" dirty="0">
              <a:solidFill>
                <a:schemeClr val="dk2"/>
              </a:solidFill>
            </a:endParaRPr>
          </a:p>
          <a:p>
            <a:pPr>
              <a:lnSpc>
                <a:spcPct val="107000"/>
              </a:lnSpc>
              <a:spcAft>
                <a:spcPts val="800"/>
              </a:spcAft>
            </a:pPr>
            <a:r>
              <a:rPr lang="es-419" sz="1300" b="1" dirty="0">
                <a:solidFill>
                  <a:srgbClr val="002060"/>
                </a:solidFill>
                <a:effectLst/>
                <a:latin typeface="+mj-lt"/>
                <a:ea typeface="Times New Roman" panose="02020603050405020304" pitchFamily="18" charset="0"/>
                <a:cs typeface="Aptos"/>
              </a:rPr>
              <a:t>Comentarios: </a:t>
            </a:r>
            <a:r>
              <a:rPr lang="es-419" sz="1300" dirty="0">
                <a:solidFill>
                  <a:srgbClr val="002060"/>
                </a:solidFill>
                <a:effectLst/>
                <a:latin typeface="+mj-lt"/>
                <a:ea typeface="Times New Roman" panose="02020603050405020304" pitchFamily="18" charset="0"/>
                <a:cs typeface="Aptos"/>
              </a:rPr>
              <a:t>Preocupaciones sobre los informes de que no hay respuestas en persona en algunas áreas, o que la distancia sea un factor decisivo. También hay preocupaciones de que la actual respuesta móvil a crisis sea un enfoque demasiado generalista.</a:t>
            </a:r>
            <a:br>
              <a:rPr lang="es-419" sz="1300" dirty="0">
                <a:solidFill>
                  <a:srgbClr val="002060"/>
                </a:solidFill>
                <a:effectLst/>
                <a:latin typeface="+mj-lt"/>
                <a:ea typeface="Times New Roman" panose="02020603050405020304" pitchFamily="18" charset="0"/>
                <a:cs typeface="Aptos"/>
              </a:rPr>
            </a:br>
            <a:r>
              <a:rPr lang="es-419" sz="1300" b="1" dirty="0">
                <a:solidFill>
                  <a:srgbClr val="002060"/>
                </a:solidFill>
                <a:effectLst/>
                <a:latin typeface="+mj-lt"/>
                <a:ea typeface="Times New Roman" panose="02020603050405020304" pitchFamily="18" charset="0"/>
                <a:cs typeface="Aptos"/>
              </a:rPr>
              <a:t>Respuesta: </a:t>
            </a:r>
            <a:r>
              <a:rPr lang="es-419" sz="1300" dirty="0">
                <a:solidFill>
                  <a:srgbClr val="002060"/>
                </a:solidFill>
                <a:effectLst/>
                <a:latin typeface="+mj-lt"/>
                <a:ea typeface="Times New Roman" panose="02020603050405020304" pitchFamily="18" charset="0"/>
                <a:cs typeface="Aptos"/>
              </a:rPr>
              <a:t>HCPF ha dado esta retroalimentación a BHA para hacer un seguimiento.</a:t>
            </a:r>
            <a:br>
              <a:rPr lang="es-419" sz="1300" dirty="0">
                <a:solidFill>
                  <a:srgbClr val="002060"/>
                </a:solidFill>
                <a:effectLst/>
                <a:latin typeface="+mj-lt"/>
                <a:ea typeface="Times New Roman" panose="02020603050405020304" pitchFamily="18" charset="0"/>
                <a:cs typeface="Aptos"/>
              </a:rPr>
            </a:br>
            <a:r>
              <a:rPr lang="es-419" sz="1300" b="1" dirty="0">
                <a:solidFill>
                  <a:srgbClr val="002060"/>
                </a:solidFill>
                <a:effectLst/>
                <a:latin typeface="+mj-lt"/>
                <a:ea typeface="Times New Roman" panose="02020603050405020304" pitchFamily="18" charset="0"/>
                <a:cs typeface="Aptos"/>
              </a:rPr>
              <a:t>Comentarios: </a:t>
            </a:r>
            <a:r>
              <a:rPr lang="es-419" sz="1300" dirty="0">
                <a:solidFill>
                  <a:srgbClr val="002060"/>
                </a:solidFill>
                <a:effectLst/>
                <a:latin typeface="+mj-lt"/>
                <a:ea typeface="Times New Roman" panose="02020603050405020304" pitchFamily="18" charset="0"/>
                <a:cs typeface="Aptos"/>
              </a:rPr>
              <a:t>Preocupaciones de que MCR sea actualmente un enfoque generalista y carezca de suficiente experiencia específica en niños, jóvenes y familias.</a:t>
            </a:r>
            <a:br>
              <a:rPr lang="es-419" sz="1300" dirty="0">
                <a:solidFill>
                  <a:srgbClr val="002060"/>
                </a:solidFill>
                <a:effectLst/>
                <a:latin typeface="+mj-lt"/>
                <a:ea typeface="Times New Roman" panose="02020603050405020304" pitchFamily="18" charset="0"/>
                <a:cs typeface="Aptos"/>
              </a:rPr>
            </a:br>
            <a:r>
              <a:rPr lang="es-419" sz="1300" dirty="0">
                <a:solidFill>
                  <a:srgbClr val="002060"/>
                </a:solidFill>
                <a:effectLst/>
                <a:latin typeface="+mj-lt"/>
                <a:ea typeface="Times New Roman" panose="02020603050405020304" pitchFamily="18" charset="0"/>
                <a:cs typeface="Aptos"/>
              </a:rPr>
              <a:t>Respuesta: HCPF y BHA están revisando la capacitación actual y la mejorarán según sea necesario.</a:t>
            </a:r>
            <a:br>
              <a:rPr lang="es-419" sz="1300" dirty="0">
                <a:solidFill>
                  <a:srgbClr val="002060"/>
                </a:solidFill>
                <a:effectLst/>
                <a:latin typeface="+mj-lt"/>
                <a:ea typeface="Times New Roman" panose="02020603050405020304" pitchFamily="18" charset="0"/>
                <a:cs typeface="Aptos"/>
              </a:rPr>
            </a:br>
            <a:r>
              <a:rPr lang="es-419" sz="1300" b="1" dirty="0">
                <a:solidFill>
                  <a:srgbClr val="002060"/>
                </a:solidFill>
                <a:effectLst/>
                <a:latin typeface="+mj-lt"/>
                <a:ea typeface="Times New Roman" panose="02020603050405020304" pitchFamily="18" charset="0"/>
                <a:cs typeface="Aptos"/>
              </a:rPr>
              <a:t>Comentarios: </a:t>
            </a:r>
            <a:r>
              <a:rPr lang="es-419" sz="1300" dirty="0">
                <a:solidFill>
                  <a:srgbClr val="002060"/>
                </a:solidFill>
                <a:effectLst/>
                <a:latin typeface="+mj-lt"/>
                <a:ea typeface="Times New Roman" panose="02020603050405020304" pitchFamily="18" charset="0"/>
                <a:cs typeface="Aptos"/>
              </a:rPr>
              <a:t>La falta de fuerza laboral será un desafío, especialmente si se requieren expertos capacitados en niños.</a:t>
            </a:r>
            <a:br>
              <a:rPr lang="es-419" sz="1300" dirty="0">
                <a:solidFill>
                  <a:srgbClr val="002060"/>
                </a:solidFill>
                <a:effectLst/>
                <a:latin typeface="+mj-lt"/>
                <a:ea typeface="Times New Roman" panose="02020603050405020304" pitchFamily="18" charset="0"/>
                <a:cs typeface="Aptos"/>
              </a:rPr>
            </a:br>
            <a:r>
              <a:rPr lang="es-419" sz="1300" b="1" dirty="0">
                <a:solidFill>
                  <a:srgbClr val="002060"/>
                </a:solidFill>
                <a:effectLst/>
                <a:latin typeface="+mj-lt"/>
                <a:ea typeface="Times New Roman" panose="02020603050405020304" pitchFamily="18" charset="0"/>
                <a:cs typeface="Aptos"/>
              </a:rPr>
              <a:t>Respuesta: </a:t>
            </a:r>
            <a:r>
              <a:rPr lang="es-419" sz="1300" dirty="0">
                <a:solidFill>
                  <a:srgbClr val="002060"/>
                </a:solidFill>
                <a:effectLst/>
                <a:latin typeface="+mj-lt"/>
                <a:ea typeface="Times New Roman" panose="02020603050405020304" pitchFamily="18" charset="0"/>
                <a:cs typeface="Aptos"/>
              </a:rPr>
              <a:t>El plan ha sido ajustado para modificar el modelo nacional de MRSS para adaptarse mejor a las necesidades de Colorado, por lo que los equipos de MCR tendrán acceso a un profesional capacitado en niños/jóvenes sin necesidad de contratar uno directamente.</a:t>
            </a:r>
            <a:endParaRPr lang="es-419" sz="1300" dirty="0">
              <a:solidFill>
                <a:srgbClr val="002060"/>
              </a:solidFill>
              <a:effectLst/>
              <a:latin typeface="+mj-lt"/>
              <a:ea typeface="Aptos"/>
              <a:cs typeface="Aptos"/>
            </a:endParaRPr>
          </a:p>
          <a:p>
            <a:pPr marL="0" lvl="0" indent="0" algn="l" rtl="0">
              <a:spcBef>
                <a:spcPts val="0"/>
              </a:spcBef>
              <a:spcAft>
                <a:spcPts val="0"/>
              </a:spcAft>
              <a:buNone/>
            </a:pPr>
            <a:endParaRPr sz="1300" dirty="0">
              <a:solidFill>
                <a:schemeClr val="dk2"/>
              </a:solidFill>
            </a:endParaRPr>
          </a:p>
          <a:p>
            <a:pPr marL="0" lvl="0" indent="0" algn="l" rtl="0">
              <a:lnSpc>
                <a:spcPct val="115000"/>
              </a:lnSpc>
              <a:spcBef>
                <a:spcPts val="0"/>
              </a:spcBef>
              <a:spcAft>
                <a:spcPts val="0"/>
              </a:spcAft>
              <a:buNone/>
            </a:pPr>
            <a:endParaRPr sz="1300" dirty="0">
              <a:solidFill>
                <a:schemeClr val="dk2"/>
              </a:solidFill>
              <a:latin typeface="Trebuchet MS"/>
              <a:ea typeface="Trebuchet MS"/>
              <a:cs typeface="Trebuchet MS"/>
              <a:sym typeface="Trebuchet MS"/>
            </a:endParaRPr>
          </a:p>
        </p:txBody>
      </p:sp>
      <p:sp>
        <p:nvSpPr>
          <p:cNvPr id="340" name="Google Shape;340;p42"/>
          <p:cNvSpPr txBox="1"/>
          <p:nvPr/>
        </p:nvSpPr>
        <p:spPr>
          <a:xfrm>
            <a:off x="323300" y="3527897"/>
            <a:ext cx="8642900" cy="1165597"/>
          </a:xfrm>
          <a:prstGeom prst="rect">
            <a:avLst/>
          </a:prstGeom>
          <a:solidFill>
            <a:srgbClr val="D9EAD3"/>
          </a:solidFill>
          <a:ln w="952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dirty="0">
                <a:solidFill>
                  <a:schemeClr val="dk2"/>
                </a:solidFill>
              </a:rPr>
              <a:t>CSU</a:t>
            </a:r>
            <a:endParaRPr sz="1300" b="1" dirty="0">
              <a:solidFill>
                <a:schemeClr val="dk2"/>
              </a:solidFill>
            </a:endParaRPr>
          </a:p>
          <a:p>
            <a:pPr marL="0" lvl="0" indent="0" algn="l" rtl="0">
              <a:spcBef>
                <a:spcPts val="0"/>
              </a:spcBef>
              <a:spcAft>
                <a:spcPts val="0"/>
              </a:spcAft>
              <a:buClr>
                <a:schemeClr val="dk1"/>
              </a:buClr>
              <a:buSzPts val="1100"/>
              <a:buFont typeface="Arial"/>
              <a:buNone/>
            </a:pPr>
            <a:r>
              <a:rPr lang="es-419" sz="1300" b="1" dirty="0">
                <a:solidFill>
                  <a:srgbClr val="002060"/>
                </a:solidFill>
                <a:effectLst/>
                <a:latin typeface="+mj-lt"/>
                <a:ea typeface="Times New Roman" panose="02020603050405020304" pitchFamily="18" charset="0"/>
              </a:rPr>
              <a:t>Comentarios: </a:t>
            </a:r>
            <a:r>
              <a:rPr lang="es-419" sz="1300" dirty="0">
                <a:solidFill>
                  <a:srgbClr val="002060"/>
                </a:solidFill>
                <a:effectLst/>
                <a:latin typeface="+mj-lt"/>
                <a:ea typeface="Times New Roman" panose="02020603050405020304" pitchFamily="18" charset="0"/>
              </a:rPr>
              <a:t>Preocupaciones de que el acceso esté limitado al área metropolitana de Denver.</a:t>
            </a:r>
            <a:br>
              <a:rPr lang="es-419" sz="1300" dirty="0">
                <a:solidFill>
                  <a:srgbClr val="002060"/>
                </a:solidFill>
                <a:effectLst/>
                <a:latin typeface="+mj-lt"/>
                <a:ea typeface="Times New Roman" panose="02020603050405020304" pitchFamily="18" charset="0"/>
              </a:rPr>
            </a:br>
            <a:r>
              <a:rPr lang="es-419" sz="1300" b="1" dirty="0">
                <a:solidFill>
                  <a:srgbClr val="002060"/>
                </a:solidFill>
                <a:effectLst/>
                <a:latin typeface="+mj-lt"/>
                <a:ea typeface="Times New Roman" panose="02020603050405020304" pitchFamily="18" charset="0"/>
              </a:rPr>
              <a:t>Respuesta: </a:t>
            </a:r>
            <a:r>
              <a:rPr lang="es-419" sz="1300" dirty="0">
                <a:solidFill>
                  <a:srgbClr val="002060"/>
                </a:solidFill>
                <a:effectLst/>
                <a:latin typeface="+mj-lt"/>
                <a:ea typeface="Times New Roman" panose="02020603050405020304" pitchFamily="18" charset="0"/>
              </a:rPr>
              <a:t>HCPF revisará los datos y colaborará con BHA para identificar las áreas donde se necesitan servicios, reconociendo que también existe demanda fuera del área metropolitana de Denver. HCPF también considerará soluciones para las áreas donde no hay suficientes derivaciones para mantener una unidad completa.</a:t>
            </a:r>
            <a:endParaRPr sz="1300" dirty="0">
              <a:solidFill>
                <a:srgbClr val="002060"/>
              </a:solidFill>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3"/>
          <p:cNvSpPr txBox="1">
            <a:spLocks noGrp="1"/>
          </p:cNvSpPr>
          <p:nvPr>
            <p:ph type="title"/>
          </p:nvPr>
        </p:nvSpPr>
        <p:spPr>
          <a:xfrm>
            <a:off x="675449" y="458050"/>
            <a:ext cx="7944225" cy="5727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Parte 5: Tratamiento Intensivo en el Hogar</a:t>
            </a:r>
            <a:endParaRPr lang="es-419" sz="4200" dirty="0">
              <a:effectLst/>
              <a:latin typeface="Trebuchet MS" panose="020B0603020202020204" pitchFamily="34" charset="0"/>
              <a:ea typeface="Aptos"/>
              <a:cs typeface="Aptos"/>
            </a:endParaRPr>
          </a:p>
        </p:txBody>
      </p:sp>
      <p:sp>
        <p:nvSpPr>
          <p:cNvPr id="346" name="Google Shape;346;p43"/>
          <p:cNvSpPr txBox="1"/>
          <p:nvPr/>
        </p:nvSpPr>
        <p:spPr>
          <a:xfrm flipH="1">
            <a:off x="2387150" y="1465600"/>
            <a:ext cx="1556150" cy="8318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47" name="Google Shape;347;p43"/>
          <p:cNvSpPr txBox="1"/>
          <p:nvPr/>
        </p:nvSpPr>
        <p:spPr>
          <a:xfrm flipH="1">
            <a:off x="4520750" y="1496400"/>
            <a:ext cx="1609800" cy="8010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48" name="Google Shape;348;p43"/>
          <p:cNvSpPr txBox="1"/>
          <p:nvPr/>
        </p:nvSpPr>
        <p:spPr>
          <a:xfrm flipH="1">
            <a:off x="3627850" y="2939250"/>
            <a:ext cx="1415700" cy="8010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49" name="Google Shape;349;p43"/>
          <p:cNvSpPr txBox="1"/>
          <p:nvPr/>
        </p:nvSpPr>
        <p:spPr>
          <a:xfrm flipH="1">
            <a:off x="6063403" y="2923950"/>
            <a:ext cx="14157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50" name="Google Shape;350;p43"/>
          <p:cNvSpPr txBox="1"/>
          <p:nvPr/>
        </p:nvSpPr>
        <p:spPr>
          <a:xfrm flipH="1">
            <a:off x="1155950" y="291885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cxnSp>
        <p:nvCxnSpPr>
          <p:cNvPr id="351" name="Google Shape;351;p43"/>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52" name="Google Shape;352;p43"/>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53" name="Google Shape;353;p43"/>
          <p:cNvCxnSpPr/>
          <p:nvPr/>
        </p:nvCxnSpPr>
        <p:spPr>
          <a:xfrm>
            <a:off x="637725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54" name="Google Shape;354;p43"/>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55" name="Google Shape;355;p43"/>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56" name="Google Shape;356;p43"/>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357" name="Google Shape;357;p43"/>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358" name="Google Shape;358;p43"/>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359" name="Google Shape;359;p43"/>
          <p:cNvSpPr txBox="1"/>
          <p:nvPr/>
        </p:nvSpPr>
        <p:spPr>
          <a:xfrm flipH="1">
            <a:off x="6766650" y="146580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5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500" dirty="0">
              <a:solidFill>
                <a:schemeClr val="bg1"/>
              </a:solidFill>
              <a:latin typeface="Trebuchet MS" panose="020B0603020202020204" pitchFamily="34" charset="0"/>
              <a:ea typeface="Trebuchet MS"/>
              <a:cs typeface="Trebuchet MS"/>
              <a:sym typeface="Trebuchet MS"/>
            </a:endParaRPr>
          </a:p>
        </p:txBody>
      </p:sp>
      <p:sp>
        <p:nvSpPr>
          <p:cNvPr id="360" name="Google Shape;360;p43"/>
          <p:cNvSpPr txBox="1"/>
          <p:nvPr/>
        </p:nvSpPr>
        <p:spPr>
          <a:xfrm flipH="1">
            <a:off x="390250" y="1465800"/>
            <a:ext cx="1445950" cy="8010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5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4"/>
          <p:cNvSpPr txBox="1"/>
          <p:nvPr/>
        </p:nvSpPr>
        <p:spPr>
          <a:xfrm>
            <a:off x="333450" y="-18625"/>
            <a:ext cx="8810550" cy="6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8E7CC3"/>
                </a:solidFill>
              </a:rPr>
              <a:t>Tratamiento Intensivo Basado en el Hogar</a:t>
            </a:r>
            <a:endParaRPr sz="2400" dirty="0">
              <a:solidFill>
                <a:srgbClr val="8E7CC3"/>
              </a:solidFill>
            </a:endParaRPr>
          </a:p>
        </p:txBody>
      </p:sp>
      <p:sp>
        <p:nvSpPr>
          <p:cNvPr id="366" name="Google Shape;366;p44"/>
          <p:cNvSpPr txBox="1"/>
          <p:nvPr/>
        </p:nvSpPr>
        <p:spPr>
          <a:xfrm>
            <a:off x="121729" y="408542"/>
            <a:ext cx="8900542" cy="4278557"/>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b="1" dirty="0">
                <a:latin typeface="+mj-lt"/>
                <a:ea typeface="Times New Roman" panose="02020603050405020304" pitchFamily="18" charset="0"/>
                <a:cs typeface="Aptos"/>
              </a:rPr>
              <a:t>Comentarios</a:t>
            </a:r>
            <a:r>
              <a:rPr lang="es-419" b="1" dirty="0">
                <a:effectLst/>
                <a:latin typeface="+mj-lt"/>
                <a:ea typeface="Times New Roman" panose="02020603050405020304" pitchFamily="18" charset="0"/>
                <a:cs typeface="Aptos"/>
              </a:rPr>
              <a:t>: </a:t>
            </a:r>
            <a:r>
              <a:rPr lang="es-419" dirty="0">
                <a:effectLst/>
                <a:latin typeface="+mj-lt"/>
                <a:ea typeface="Times New Roman" panose="02020603050405020304" pitchFamily="18" charset="0"/>
                <a:cs typeface="Aptos"/>
              </a:rPr>
              <a:t>Intervenciones específicas para poblaciones y modelos propuestos para:</a:t>
            </a:r>
            <a:endParaRPr lang="es-419" dirty="0">
              <a:effectLst/>
              <a:latin typeface="+mj-lt"/>
              <a:ea typeface="Aptos"/>
              <a:cs typeface="Aptos"/>
            </a:endParaRPr>
          </a:p>
          <a:p>
            <a:pPr marL="342900" lvl="0" indent="-342900">
              <a:lnSpc>
                <a:spcPct val="107000"/>
              </a:lnSpc>
              <a:spcAft>
                <a:spcPts val="800"/>
              </a:spcAft>
              <a:buFont typeface="+mj-lt"/>
              <a:buAutoNum type="arabicPeriod"/>
              <a:tabLst>
                <a:tab pos="457200" algn="l"/>
              </a:tabLst>
            </a:pPr>
            <a:r>
              <a:rPr lang="es-419" dirty="0">
                <a:effectLst/>
                <a:latin typeface="+mj-lt"/>
                <a:ea typeface="Times New Roman" panose="02020603050405020304" pitchFamily="18" charset="0"/>
                <a:cs typeface="Aptos"/>
              </a:rPr>
              <a:t>Niños menores de ocho años</a:t>
            </a:r>
            <a:endParaRPr lang="es-419" dirty="0">
              <a:effectLst/>
              <a:latin typeface="+mj-lt"/>
              <a:ea typeface="Aptos"/>
              <a:cs typeface="Aptos"/>
            </a:endParaRPr>
          </a:p>
          <a:p>
            <a:pPr marL="342900" lvl="0" indent="-342900">
              <a:lnSpc>
                <a:spcPct val="107000"/>
              </a:lnSpc>
              <a:spcAft>
                <a:spcPts val="800"/>
              </a:spcAft>
              <a:buFont typeface="+mj-lt"/>
              <a:buAutoNum type="arabicPeriod"/>
              <a:tabLst>
                <a:tab pos="457200" algn="l"/>
              </a:tabLst>
            </a:pPr>
            <a:r>
              <a:rPr lang="es-419" dirty="0">
                <a:effectLst/>
                <a:latin typeface="+mj-lt"/>
                <a:ea typeface="Times New Roman" panose="02020603050405020304" pitchFamily="18" charset="0"/>
                <a:cs typeface="Aptos"/>
              </a:rPr>
              <a:t>Jóvenes adultos (18 a 21 años)</a:t>
            </a:r>
            <a:endParaRPr lang="es-419" dirty="0">
              <a:effectLst/>
              <a:latin typeface="+mj-lt"/>
              <a:ea typeface="Aptos"/>
              <a:cs typeface="Aptos"/>
            </a:endParaRPr>
          </a:p>
          <a:p>
            <a:pPr marL="342900" lvl="0" indent="-342900">
              <a:lnSpc>
                <a:spcPct val="107000"/>
              </a:lnSpc>
              <a:spcAft>
                <a:spcPts val="800"/>
              </a:spcAft>
              <a:buFont typeface="+mj-lt"/>
              <a:buAutoNum type="arabicPeriod"/>
              <a:tabLst>
                <a:tab pos="457200" algn="l"/>
              </a:tabLst>
            </a:pPr>
            <a:r>
              <a:rPr lang="es-419" dirty="0">
                <a:effectLst/>
                <a:latin typeface="+mj-lt"/>
                <a:ea typeface="Times New Roman" panose="02020603050405020304" pitchFamily="18" charset="0"/>
                <a:cs typeface="Aptos"/>
              </a:rPr>
              <a:t>Personas con discapacidades intelectuales y/o del desarrollo</a:t>
            </a:r>
            <a:br>
              <a:rPr lang="es-419" sz="1800" dirty="0">
                <a:effectLst/>
                <a:latin typeface="Times New Roman" panose="02020603050405020304" pitchFamily="18" charset="0"/>
                <a:ea typeface="Times New Roman" panose="02020603050405020304" pitchFamily="18" charset="0"/>
                <a:cs typeface="Aptos"/>
              </a:rPr>
            </a:br>
            <a:r>
              <a:rPr lang="es-419" dirty="0">
                <a:effectLst/>
                <a:latin typeface="+mj-lt"/>
                <a:ea typeface="Times New Roman" panose="02020603050405020304" pitchFamily="18" charset="0"/>
                <a:cs typeface="Aptos"/>
              </a:rPr>
              <a:t>Respuesta: En respuesta, HCPF organizó reuniones adicionales centradas en las poblaciones de niños menores de 8 años y personas con IDD. Para las 3 poblaciones, HCPF ha decidido realizar más investigaciones y colaborar con las partes interesadas. Como resultado, no se ha tomado ninguna decisión, y HCPF pasará los próximos 12 a 18 meses trabajando con las partes interesadas para desarrollar intervenciones más detalladas y adecuadas.</a:t>
            </a:r>
            <a:br>
              <a:rPr lang="es-419" dirty="0">
                <a:effectLst/>
                <a:latin typeface="+mj-lt"/>
                <a:ea typeface="Times New Roman" panose="02020603050405020304" pitchFamily="18" charset="0"/>
                <a:cs typeface="Aptos"/>
              </a:rPr>
            </a:br>
            <a:r>
              <a:rPr lang="es-419" b="1" dirty="0">
                <a:latin typeface="+mj-lt"/>
                <a:ea typeface="Times New Roman" panose="02020603050405020304" pitchFamily="18" charset="0"/>
                <a:cs typeface="Aptos"/>
              </a:rPr>
              <a:t>Comentarios</a:t>
            </a:r>
            <a:r>
              <a:rPr lang="es-419" b="1" dirty="0">
                <a:effectLst/>
                <a:latin typeface="+mj-lt"/>
                <a:ea typeface="Times New Roman" panose="02020603050405020304" pitchFamily="18" charset="0"/>
                <a:cs typeface="Aptos"/>
              </a:rPr>
              <a:t>: </a:t>
            </a:r>
            <a:r>
              <a:rPr lang="es-419" dirty="0">
                <a:effectLst/>
                <a:latin typeface="+mj-lt"/>
                <a:ea typeface="Times New Roman" panose="02020603050405020304" pitchFamily="18" charset="0"/>
                <a:cs typeface="Aptos"/>
              </a:rPr>
              <a:t>Las tarifas deben cubrir los verdaderos costos de ofrecer servicios; de lo contrario, no será un modelo sostenible para los proveedores.</a:t>
            </a:r>
            <a:br>
              <a:rPr lang="es-419" dirty="0">
                <a:effectLst/>
                <a:latin typeface="+mj-lt"/>
                <a:ea typeface="Times New Roman" panose="02020603050405020304" pitchFamily="18" charset="0"/>
                <a:cs typeface="Aptos"/>
              </a:rPr>
            </a:br>
            <a:r>
              <a:rPr lang="es-419" dirty="0">
                <a:effectLst/>
                <a:latin typeface="+mj-lt"/>
                <a:ea typeface="Times New Roman" panose="02020603050405020304" pitchFamily="18" charset="0"/>
                <a:cs typeface="Aptos"/>
              </a:rPr>
              <a:t>Respuesta: Estamos de acuerdo. HCPF está revisando enfoques que reconozcan los costos reales y los requisitos adicionales que acompañan la aplicación e intensidad de estos modelos. Esto puede incluir la creación de nuevos códigos de facturación.</a:t>
            </a:r>
            <a:br>
              <a:rPr lang="es-419" dirty="0">
                <a:effectLst/>
                <a:latin typeface="+mj-lt"/>
                <a:ea typeface="Times New Roman" panose="02020603050405020304" pitchFamily="18" charset="0"/>
                <a:cs typeface="Aptos"/>
              </a:rPr>
            </a:br>
            <a:r>
              <a:rPr lang="es-419" b="1" dirty="0">
                <a:latin typeface="+mj-lt"/>
                <a:ea typeface="Times New Roman" panose="02020603050405020304" pitchFamily="18" charset="0"/>
                <a:cs typeface="Aptos"/>
              </a:rPr>
              <a:t>Comentarios</a:t>
            </a:r>
            <a:r>
              <a:rPr lang="es-419" b="1" dirty="0">
                <a:effectLst/>
                <a:latin typeface="+mj-lt"/>
                <a:ea typeface="Times New Roman" panose="02020603050405020304" pitchFamily="18" charset="0"/>
                <a:cs typeface="Aptos"/>
              </a:rPr>
              <a:t>: </a:t>
            </a:r>
            <a:r>
              <a:rPr lang="es-419" dirty="0">
                <a:effectLst/>
                <a:latin typeface="+mj-lt"/>
                <a:ea typeface="Times New Roman" panose="02020603050405020304" pitchFamily="18" charset="0"/>
                <a:cs typeface="Aptos"/>
              </a:rPr>
              <a:t>Queremos asegurarnos de que las intervenciones elegidas sean culturalmente sensibles.</a:t>
            </a:r>
            <a:br>
              <a:rPr lang="es-419" dirty="0">
                <a:effectLst/>
                <a:latin typeface="+mj-lt"/>
                <a:ea typeface="Times New Roman" panose="02020603050405020304" pitchFamily="18" charset="0"/>
                <a:cs typeface="Aptos"/>
              </a:rPr>
            </a:br>
            <a:r>
              <a:rPr lang="es-419" dirty="0">
                <a:effectLst/>
                <a:latin typeface="+mj-lt"/>
                <a:ea typeface="Times New Roman" panose="02020603050405020304" pitchFamily="18" charset="0"/>
                <a:cs typeface="Aptos"/>
              </a:rPr>
              <a:t>Respuesta: HCPF revisará la sensibilidad cultural del MST y FFT o investigará la literatura existente sobre el tema.</a:t>
            </a:r>
            <a:endParaRPr lang="es-419" dirty="0">
              <a:effectLst/>
              <a:latin typeface="+mj-lt"/>
              <a:ea typeface="Aptos"/>
              <a:cs typeface="Aptos"/>
            </a:endParaRPr>
          </a:p>
          <a:p>
            <a:pPr marL="0" lvl="0" indent="0" algn="l" rtl="0">
              <a:spcBef>
                <a:spcPts val="0"/>
              </a:spcBef>
              <a:spcAft>
                <a:spcPts val="0"/>
              </a:spcAft>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5"/>
          <p:cNvSpPr txBox="1">
            <a:spLocks noGrp="1"/>
          </p:cNvSpPr>
          <p:nvPr>
            <p:ph type="title"/>
          </p:nvPr>
        </p:nvSpPr>
        <p:spPr>
          <a:xfrm>
            <a:off x="904050" y="381850"/>
            <a:ext cx="73359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4200" dirty="0">
                <a:effectLst/>
                <a:latin typeface="Trebuchet MS" panose="020B0603020202020204" pitchFamily="34" charset="0"/>
                <a:ea typeface="Times New Roman" panose="02020603050405020304" pitchFamily="18" charset="0"/>
              </a:rPr>
              <a:t>Parte 6: Servicios de Apoyo</a:t>
            </a:r>
            <a:endParaRPr sz="4200" dirty="0">
              <a:latin typeface="Trebuchet MS" panose="020B0603020202020204" pitchFamily="34" charset="0"/>
            </a:endParaRPr>
          </a:p>
        </p:txBody>
      </p:sp>
      <p:sp>
        <p:nvSpPr>
          <p:cNvPr id="372" name="Google Shape;372;p45"/>
          <p:cNvSpPr txBox="1"/>
          <p:nvPr/>
        </p:nvSpPr>
        <p:spPr>
          <a:xfrm flipH="1">
            <a:off x="2413650" y="1435101"/>
            <a:ext cx="1471000" cy="862499"/>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73" name="Google Shape;373;p45"/>
          <p:cNvSpPr txBox="1"/>
          <p:nvPr/>
        </p:nvSpPr>
        <p:spPr>
          <a:xfrm flipH="1">
            <a:off x="4520750" y="1496400"/>
            <a:ext cx="1609800" cy="8010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74" name="Google Shape;374;p45"/>
          <p:cNvSpPr txBox="1"/>
          <p:nvPr/>
        </p:nvSpPr>
        <p:spPr>
          <a:xfrm flipH="1">
            <a:off x="3627850" y="2939250"/>
            <a:ext cx="1415700" cy="801000"/>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75" name="Google Shape;375;p45"/>
          <p:cNvSpPr txBox="1"/>
          <p:nvPr/>
        </p:nvSpPr>
        <p:spPr>
          <a:xfrm flipH="1">
            <a:off x="6063403" y="2923950"/>
            <a:ext cx="14157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76" name="Google Shape;376;p45"/>
          <p:cNvSpPr txBox="1"/>
          <p:nvPr/>
        </p:nvSpPr>
        <p:spPr>
          <a:xfrm flipH="1">
            <a:off x="1155950" y="291885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cxnSp>
        <p:nvCxnSpPr>
          <p:cNvPr id="377" name="Google Shape;377;p45"/>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78" name="Google Shape;378;p45"/>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79" name="Google Shape;379;p45"/>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80" name="Google Shape;380;p45"/>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81" name="Google Shape;381;p45"/>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382" name="Google Shape;382;p45"/>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383" name="Google Shape;383;p45"/>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384" name="Google Shape;384;p45"/>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385" name="Google Shape;385;p45"/>
          <p:cNvSpPr txBox="1"/>
          <p:nvPr/>
        </p:nvSpPr>
        <p:spPr>
          <a:xfrm flipH="1">
            <a:off x="6766650" y="1465800"/>
            <a:ext cx="1609800" cy="831600"/>
          </a:xfrm>
          <a:prstGeom prst="rect">
            <a:avLst/>
          </a:prstGeom>
          <a:solidFill>
            <a:srgbClr val="9E9E9E"/>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386" name="Google Shape;386;p45"/>
          <p:cNvSpPr txBox="1"/>
          <p:nvPr/>
        </p:nvSpPr>
        <p:spPr>
          <a:xfrm flipH="1">
            <a:off x="390250" y="1459088"/>
            <a:ext cx="1445950" cy="8316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46"/>
          <p:cNvSpPr txBox="1"/>
          <p:nvPr/>
        </p:nvSpPr>
        <p:spPr>
          <a:xfrm>
            <a:off x="460325" y="17125"/>
            <a:ext cx="3500700" cy="56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b="1" dirty="0">
                <a:solidFill>
                  <a:srgbClr val="8E7CC3"/>
                </a:solidFill>
              </a:rPr>
              <a:t>Servicios de Apoyo</a:t>
            </a:r>
            <a:endParaRPr lang="es-419" sz="2400" dirty="0">
              <a:solidFill>
                <a:srgbClr val="8E7CC3"/>
              </a:solidFill>
            </a:endParaRPr>
          </a:p>
        </p:txBody>
      </p:sp>
      <p:sp>
        <p:nvSpPr>
          <p:cNvPr id="392" name="Google Shape;392;p46"/>
          <p:cNvSpPr txBox="1"/>
          <p:nvPr/>
        </p:nvSpPr>
        <p:spPr>
          <a:xfrm>
            <a:off x="460325" y="1499303"/>
            <a:ext cx="8008800" cy="1275319"/>
          </a:xfrm>
          <a:prstGeom prst="rect">
            <a:avLst/>
          </a:prstGeom>
          <a:solidFill>
            <a:srgbClr val="D9D9D9"/>
          </a:solidFill>
          <a:ln w="2857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a:lnSpc>
                <a:spcPct val="107000"/>
              </a:lnSpc>
              <a:spcAft>
                <a:spcPts val="800"/>
              </a:spcAft>
            </a:pPr>
            <a:r>
              <a:rPr lang="es-419" sz="1200" b="1" dirty="0">
                <a:solidFill>
                  <a:srgbClr val="002060"/>
                </a:solidFill>
                <a:effectLst/>
                <a:latin typeface="+mj-lt"/>
                <a:ea typeface="Times New Roman" panose="02020603050405020304" pitchFamily="18" charset="0"/>
                <a:cs typeface="Aptos"/>
              </a:rPr>
              <a:t>Servicios de Respiro</a:t>
            </a:r>
            <a:br>
              <a:rPr lang="es-419" sz="1200" dirty="0">
                <a:solidFill>
                  <a:srgbClr val="002060"/>
                </a:solidFill>
                <a:effectLst/>
                <a:latin typeface="+mj-lt"/>
                <a:ea typeface="Times New Roman" panose="02020603050405020304" pitchFamily="18" charset="0"/>
                <a:cs typeface="Aptos"/>
              </a:rPr>
            </a:br>
            <a:r>
              <a:rPr lang="es-419" sz="1200" b="1" dirty="0">
                <a:solidFill>
                  <a:srgbClr val="002060"/>
                </a:solidFill>
                <a:effectLst/>
                <a:latin typeface="+mj-lt"/>
                <a:ea typeface="Times New Roman" panose="02020603050405020304" pitchFamily="18" charset="0"/>
                <a:cs typeface="Aptos"/>
              </a:rPr>
              <a:t>Comentarios: </a:t>
            </a:r>
            <a:r>
              <a:rPr lang="es-419" sz="1200" dirty="0">
                <a:solidFill>
                  <a:srgbClr val="002060"/>
                </a:solidFill>
                <a:effectLst/>
                <a:latin typeface="+mj-lt"/>
                <a:ea typeface="Times New Roman" panose="02020603050405020304" pitchFamily="18" charset="0"/>
                <a:cs typeface="Aptos"/>
              </a:rPr>
              <a:t>Los desafíos de la fuerza laboral continúan siendo un problema, particularmente en cuanto a tener suficientes proveedores.</a:t>
            </a:r>
            <a:br>
              <a:rPr lang="es-419" sz="1200" dirty="0">
                <a:solidFill>
                  <a:srgbClr val="002060"/>
                </a:solidFill>
                <a:effectLst/>
                <a:latin typeface="+mj-lt"/>
                <a:ea typeface="Times New Roman" panose="02020603050405020304" pitchFamily="18" charset="0"/>
                <a:cs typeface="Aptos"/>
              </a:rPr>
            </a:br>
            <a:r>
              <a:rPr lang="es-419" sz="1200" b="1" dirty="0">
                <a:solidFill>
                  <a:srgbClr val="002060"/>
                </a:solidFill>
                <a:effectLst/>
                <a:latin typeface="+mj-lt"/>
                <a:ea typeface="Times New Roman" panose="02020603050405020304" pitchFamily="18" charset="0"/>
                <a:cs typeface="Aptos"/>
              </a:rPr>
              <a:t>Respuesta: </a:t>
            </a:r>
            <a:r>
              <a:rPr lang="es-419" sz="1200" dirty="0">
                <a:solidFill>
                  <a:srgbClr val="002060"/>
                </a:solidFill>
                <a:effectLst/>
                <a:latin typeface="+mj-lt"/>
                <a:ea typeface="Times New Roman" panose="02020603050405020304" pitchFamily="18" charset="0"/>
                <a:cs typeface="Aptos"/>
              </a:rPr>
              <a:t>HCPF está de acuerdo y tiene la intención de involucrar más a las partes interesadas para identificar un enfoque de financiamiento viable y flexibilidad sobre quién califica como proveedor.</a:t>
            </a:r>
            <a:endParaRPr lang="es-419" sz="1200" dirty="0">
              <a:solidFill>
                <a:srgbClr val="002060"/>
              </a:solidFill>
              <a:effectLst/>
              <a:latin typeface="+mj-lt"/>
              <a:ea typeface="Aptos"/>
              <a:cs typeface="Aptos"/>
            </a:endParaRPr>
          </a:p>
        </p:txBody>
      </p:sp>
      <p:sp>
        <p:nvSpPr>
          <p:cNvPr id="393" name="Google Shape;393;p46"/>
          <p:cNvSpPr txBox="1"/>
          <p:nvPr/>
        </p:nvSpPr>
        <p:spPr>
          <a:xfrm>
            <a:off x="460325" y="2607641"/>
            <a:ext cx="8008800" cy="1184909"/>
          </a:xfrm>
          <a:prstGeom prst="rect">
            <a:avLst/>
          </a:prstGeom>
          <a:solidFill>
            <a:srgbClr val="D9EAD3"/>
          </a:solidFill>
          <a:ln w="2857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419" sz="1300" b="1" dirty="0">
                <a:solidFill>
                  <a:srgbClr val="002060"/>
                </a:solidFill>
                <a:effectLst/>
                <a:latin typeface="+mj-lt"/>
                <a:ea typeface="Times New Roman" panose="02020603050405020304" pitchFamily="18" charset="0"/>
              </a:rPr>
              <a:t>Mentoría Terapéutica </a:t>
            </a:r>
          </a:p>
          <a:p>
            <a:pPr marL="0" lvl="0" indent="0" algn="ctr" rtl="0">
              <a:spcBef>
                <a:spcPts val="0"/>
              </a:spcBef>
              <a:spcAft>
                <a:spcPts val="0"/>
              </a:spcAft>
              <a:buNone/>
            </a:pPr>
            <a:r>
              <a:rPr lang="es-419" sz="1300" b="1" dirty="0">
                <a:solidFill>
                  <a:srgbClr val="002060"/>
                </a:solidFill>
                <a:latin typeface="+mj-lt"/>
                <a:ea typeface="Times New Roman" panose="02020603050405020304" pitchFamily="18" charset="0"/>
              </a:rPr>
              <a:t>Comentarios</a:t>
            </a:r>
            <a:r>
              <a:rPr lang="es-419" sz="1300" b="1" dirty="0">
                <a:solidFill>
                  <a:srgbClr val="002060"/>
                </a:solidFill>
                <a:effectLst/>
                <a:latin typeface="+mj-lt"/>
                <a:ea typeface="Times New Roman" panose="02020603050405020304" pitchFamily="18" charset="0"/>
              </a:rPr>
              <a:t>: </a:t>
            </a:r>
            <a:r>
              <a:rPr lang="es-419" sz="1300" dirty="0">
                <a:solidFill>
                  <a:srgbClr val="002060"/>
                </a:solidFill>
                <a:effectLst/>
                <a:latin typeface="+mj-lt"/>
                <a:ea typeface="Times New Roman" panose="02020603050405020304" pitchFamily="18" charset="0"/>
              </a:rPr>
              <a:t>¿Por qué no usamos simplemente pares en lugar de introducir este nuevo servicio?</a:t>
            </a:r>
            <a:br>
              <a:rPr lang="es-419" sz="1300" dirty="0">
                <a:solidFill>
                  <a:srgbClr val="002060"/>
                </a:solidFill>
                <a:effectLst/>
                <a:latin typeface="+mj-lt"/>
                <a:ea typeface="Times New Roman" panose="02020603050405020304" pitchFamily="18" charset="0"/>
              </a:rPr>
            </a:br>
            <a:r>
              <a:rPr lang="es-419" sz="1300" b="1" dirty="0">
                <a:solidFill>
                  <a:srgbClr val="002060"/>
                </a:solidFill>
                <a:effectLst/>
                <a:latin typeface="+mj-lt"/>
                <a:ea typeface="Times New Roman" panose="02020603050405020304" pitchFamily="18" charset="0"/>
              </a:rPr>
              <a:t>Respuesta: </a:t>
            </a:r>
            <a:r>
              <a:rPr lang="es-419" sz="1300" dirty="0">
                <a:solidFill>
                  <a:srgbClr val="002060"/>
                </a:solidFill>
                <a:effectLst/>
                <a:latin typeface="+mj-lt"/>
                <a:ea typeface="Times New Roman" panose="02020603050405020304" pitchFamily="18" charset="0"/>
              </a:rPr>
              <a:t>Tras una cuidadosa consideración, se tomó la decisión de mantener la Mentoría Terapéutica. Aunque los mentores tienen experiencia vivida, no es un requisito. La Mentoría Terapéutica también sirve como una posición de nivel de entrada en la línea de trabajo de salud conductual.</a:t>
            </a:r>
            <a:endParaRPr sz="1300" dirty="0">
              <a:solidFill>
                <a:srgbClr val="002060"/>
              </a:solidFill>
              <a:latin typeface="+mj-lt"/>
            </a:endParaRPr>
          </a:p>
        </p:txBody>
      </p:sp>
      <p:sp>
        <p:nvSpPr>
          <p:cNvPr id="394" name="Google Shape;394;p46"/>
          <p:cNvSpPr txBox="1"/>
          <p:nvPr/>
        </p:nvSpPr>
        <p:spPr>
          <a:xfrm>
            <a:off x="460325" y="500373"/>
            <a:ext cx="8008800" cy="984855"/>
          </a:xfrm>
          <a:prstGeom prst="rect">
            <a:avLst/>
          </a:prstGeom>
          <a:solidFill>
            <a:srgbClr val="D9EAD3"/>
          </a:solidFill>
          <a:ln w="2857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419" sz="1300" b="1" dirty="0">
                <a:solidFill>
                  <a:srgbClr val="002060"/>
                </a:solidFill>
                <a:effectLst/>
                <a:latin typeface="+mj-lt"/>
                <a:ea typeface="Times New Roman" panose="02020603050405020304" pitchFamily="18" charset="0"/>
              </a:rPr>
              <a:t>Apoyo entre Pares para la Familia</a:t>
            </a:r>
            <a:br>
              <a:rPr lang="es-419" sz="1300" dirty="0">
                <a:solidFill>
                  <a:srgbClr val="002060"/>
                </a:solidFill>
                <a:effectLst/>
                <a:latin typeface="+mj-lt"/>
                <a:ea typeface="Times New Roman" panose="02020603050405020304" pitchFamily="18" charset="0"/>
              </a:rPr>
            </a:br>
            <a:r>
              <a:rPr lang="es-419" sz="1300" b="1" dirty="0">
                <a:solidFill>
                  <a:srgbClr val="002060"/>
                </a:solidFill>
                <a:effectLst/>
                <a:latin typeface="+mj-lt"/>
                <a:ea typeface="Times New Roman" panose="02020603050405020304" pitchFamily="18" charset="0"/>
              </a:rPr>
              <a:t>Comentarios: </a:t>
            </a:r>
            <a:r>
              <a:rPr lang="es-419" sz="1300" dirty="0">
                <a:solidFill>
                  <a:srgbClr val="002060"/>
                </a:solidFill>
                <a:effectLst/>
                <a:latin typeface="+mj-lt"/>
                <a:ea typeface="Times New Roman" panose="02020603050405020304" pitchFamily="18" charset="0"/>
              </a:rPr>
              <a:t>Asegúrese de que los pares familiares sean remunerados como un servicio profesional.</a:t>
            </a:r>
            <a:br>
              <a:rPr lang="es-419" sz="1300" dirty="0">
                <a:solidFill>
                  <a:srgbClr val="002060"/>
                </a:solidFill>
                <a:effectLst/>
                <a:latin typeface="+mj-lt"/>
                <a:ea typeface="Times New Roman" panose="02020603050405020304" pitchFamily="18" charset="0"/>
              </a:rPr>
            </a:br>
            <a:r>
              <a:rPr lang="es-419" sz="1300" b="1" dirty="0">
                <a:solidFill>
                  <a:srgbClr val="002060"/>
                </a:solidFill>
                <a:effectLst/>
                <a:latin typeface="+mj-lt"/>
                <a:ea typeface="Times New Roman" panose="02020603050405020304" pitchFamily="18" charset="0"/>
              </a:rPr>
              <a:t>Respuesta: </a:t>
            </a:r>
            <a:r>
              <a:rPr lang="es-419" sz="1300" dirty="0">
                <a:solidFill>
                  <a:srgbClr val="002060"/>
                </a:solidFill>
                <a:effectLst/>
                <a:latin typeface="+mj-lt"/>
                <a:ea typeface="Times New Roman" panose="02020603050405020304" pitchFamily="18" charset="0"/>
              </a:rPr>
              <a:t>HCPF está de acuerdo. El plan es explorar tarifas competitivas y establecer relaciones adecuadas para los apoyos familiares a las familias/miembros.</a:t>
            </a:r>
            <a:endParaRPr lang="en-US" sz="1300" dirty="0">
              <a:solidFill>
                <a:srgbClr val="002060"/>
              </a:solidFill>
              <a:latin typeface="+mj-lt"/>
            </a:endParaRPr>
          </a:p>
        </p:txBody>
      </p:sp>
      <p:sp>
        <p:nvSpPr>
          <p:cNvPr id="395" name="Google Shape;395;p46"/>
          <p:cNvSpPr txBox="1"/>
          <p:nvPr/>
        </p:nvSpPr>
        <p:spPr>
          <a:xfrm>
            <a:off x="460400" y="3809737"/>
            <a:ext cx="8008725" cy="880082"/>
          </a:xfrm>
          <a:prstGeom prst="rect">
            <a:avLst/>
          </a:prstGeom>
          <a:solidFill>
            <a:srgbClr val="D9D9D9"/>
          </a:solidFill>
          <a:ln w="2857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a:lnSpc>
                <a:spcPct val="107000"/>
              </a:lnSpc>
              <a:spcAft>
                <a:spcPts val="800"/>
              </a:spcAft>
            </a:pPr>
            <a:r>
              <a:rPr lang="es-419" sz="1200" b="1" dirty="0">
                <a:solidFill>
                  <a:srgbClr val="002060"/>
                </a:solidFill>
                <a:effectLst/>
                <a:latin typeface="+mj-lt"/>
                <a:ea typeface="Times New Roman" panose="02020603050405020304" pitchFamily="18" charset="0"/>
                <a:cs typeface="Aptos"/>
              </a:rPr>
              <a:t>Comentarios: </a:t>
            </a:r>
            <a:r>
              <a:rPr lang="es-419" sz="1200" dirty="0">
                <a:solidFill>
                  <a:srgbClr val="002060"/>
                </a:solidFill>
                <a:effectLst/>
                <a:latin typeface="+mj-lt"/>
                <a:ea typeface="Times New Roman" panose="02020603050405020304" pitchFamily="18" charset="0"/>
                <a:cs typeface="Aptos"/>
              </a:rPr>
              <a:t>Se necesitan más apoyos familiares, como educación.</a:t>
            </a:r>
            <a:br>
              <a:rPr lang="es-419" sz="1200" dirty="0">
                <a:solidFill>
                  <a:srgbClr val="002060"/>
                </a:solidFill>
                <a:effectLst/>
                <a:latin typeface="+mj-lt"/>
                <a:ea typeface="Times New Roman" panose="02020603050405020304" pitchFamily="18" charset="0"/>
                <a:cs typeface="Aptos"/>
              </a:rPr>
            </a:br>
            <a:r>
              <a:rPr lang="es-419" sz="1200" b="1" dirty="0">
                <a:solidFill>
                  <a:srgbClr val="002060"/>
                </a:solidFill>
                <a:effectLst/>
                <a:latin typeface="+mj-lt"/>
                <a:ea typeface="Times New Roman" panose="02020603050405020304" pitchFamily="18" charset="0"/>
                <a:cs typeface="Aptos"/>
              </a:rPr>
              <a:t>Respuesta: </a:t>
            </a:r>
            <a:r>
              <a:rPr lang="es-419" sz="1200" dirty="0">
                <a:solidFill>
                  <a:srgbClr val="002060"/>
                </a:solidFill>
                <a:effectLst/>
                <a:latin typeface="+mj-lt"/>
                <a:ea typeface="Times New Roman" panose="02020603050405020304" pitchFamily="18" charset="0"/>
                <a:cs typeface="Aptos"/>
              </a:rPr>
              <a:t>En respuesta, HCPF ha contratado a un consultor nacional para revisar el tema y hacer recomendaciones.</a:t>
            </a:r>
            <a:endParaRPr lang="es-419" sz="1200" dirty="0">
              <a:solidFill>
                <a:srgbClr val="002060"/>
              </a:solidFill>
              <a:effectLst/>
              <a:latin typeface="+mj-lt"/>
              <a:ea typeface="Aptos"/>
              <a:cs typeface="Apto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47"/>
          <p:cNvSpPr txBox="1">
            <a:spLocks noGrp="1"/>
          </p:cNvSpPr>
          <p:nvPr>
            <p:ph type="title"/>
          </p:nvPr>
        </p:nvSpPr>
        <p:spPr>
          <a:xfrm>
            <a:off x="675450" y="458050"/>
            <a:ext cx="7846250" cy="5727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Parte 7: Servicios de Consulta Conductual</a:t>
            </a:r>
            <a:endParaRPr lang="es-419" sz="4200" dirty="0">
              <a:effectLst/>
              <a:latin typeface="Trebuchet MS" panose="020B0603020202020204" pitchFamily="34" charset="0"/>
              <a:ea typeface="Aptos"/>
              <a:cs typeface="Aptos"/>
            </a:endParaRPr>
          </a:p>
        </p:txBody>
      </p:sp>
      <p:sp>
        <p:nvSpPr>
          <p:cNvPr id="401" name="Google Shape;401;p47"/>
          <p:cNvSpPr txBox="1"/>
          <p:nvPr/>
        </p:nvSpPr>
        <p:spPr>
          <a:xfrm flipH="1">
            <a:off x="2392450" y="1496400"/>
            <a:ext cx="1556150" cy="801200"/>
          </a:xfrm>
          <a:prstGeom prst="rect">
            <a:avLst/>
          </a:prstGeom>
          <a:solidFill>
            <a:srgbClr val="99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02" name="Google Shape;402;p47"/>
          <p:cNvSpPr txBox="1"/>
          <p:nvPr/>
        </p:nvSpPr>
        <p:spPr>
          <a:xfrm flipH="1">
            <a:off x="4520750" y="1496400"/>
            <a:ext cx="1609800" cy="8010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03" name="Google Shape;403;p47"/>
          <p:cNvSpPr txBox="1"/>
          <p:nvPr/>
        </p:nvSpPr>
        <p:spPr>
          <a:xfrm flipH="1">
            <a:off x="3627850" y="2939250"/>
            <a:ext cx="1415700" cy="801000"/>
          </a:xfrm>
          <a:prstGeom prst="rect">
            <a:avLst/>
          </a:prstGeom>
          <a:solidFill>
            <a:srgbClr val="99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04" name="Google Shape;404;p47"/>
          <p:cNvSpPr txBox="1"/>
          <p:nvPr/>
        </p:nvSpPr>
        <p:spPr>
          <a:xfrm flipH="1">
            <a:off x="6063403" y="2923950"/>
            <a:ext cx="1415700" cy="831600"/>
          </a:xfrm>
          <a:prstGeom prst="rect">
            <a:avLst/>
          </a:prstGeom>
          <a:solidFill>
            <a:srgbClr val="82BC00"/>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05" name="Google Shape;405;p47"/>
          <p:cNvSpPr txBox="1"/>
          <p:nvPr/>
        </p:nvSpPr>
        <p:spPr>
          <a:xfrm flipH="1">
            <a:off x="1155950" y="291885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cxnSp>
        <p:nvCxnSpPr>
          <p:cNvPr id="406" name="Google Shape;406;p47"/>
          <p:cNvCxnSpPr/>
          <p:nvPr/>
        </p:nvCxnSpPr>
        <p:spPr>
          <a:xfrm>
            <a:off x="18362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07" name="Google Shape;407;p47"/>
          <p:cNvCxnSpPr/>
          <p:nvPr/>
        </p:nvCxnSpPr>
        <p:spPr>
          <a:xfrm>
            <a:off x="3969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08" name="Google Shape;408;p47"/>
          <p:cNvCxnSpPr/>
          <p:nvPr/>
        </p:nvCxnSpPr>
        <p:spPr>
          <a:xfrm>
            <a:off x="6255800" y="18902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09" name="Google Shape;409;p47"/>
          <p:cNvCxnSpPr/>
          <p:nvPr/>
        </p:nvCxnSpPr>
        <p:spPr>
          <a:xfrm>
            <a:off x="29792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10" name="Google Shape;410;p47"/>
          <p:cNvCxnSpPr/>
          <p:nvPr/>
        </p:nvCxnSpPr>
        <p:spPr>
          <a:xfrm>
            <a:off x="5341400" y="32618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11" name="Google Shape;411;p47"/>
          <p:cNvCxnSpPr/>
          <p:nvPr/>
        </p:nvCxnSpPr>
        <p:spPr>
          <a:xfrm rot="-5400000" flipH="1">
            <a:off x="576675" y="27835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412" name="Google Shape;412;p47"/>
          <p:cNvCxnSpPr/>
          <p:nvPr/>
        </p:nvCxnSpPr>
        <p:spPr>
          <a:xfrm rot="-5400000" flipH="1">
            <a:off x="8330850" y="17986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413" name="Google Shape;413;p47"/>
          <p:cNvCxnSpPr/>
          <p:nvPr/>
        </p:nvCxnSpPr>
        <p:spPr>
          <a:xfrm flipH="1">
            <a:off x="632475" y="1735400"/>
            <a:ext cx="7987200" cy="987000"/>
          </a:xfrm>
          <a:prstGeom prst="bentConnector3">
            <a:avLst>
              <a:gd name="adj1" fmla="val -2012"/>
            </a:avLst>
          </a:prstGeom>
          <a:noFill/>
          <a:ln w="28575" cap="flat" cmpd="sng">
            <a:solidFill>
              <a:srgbClr val="93C47D"/>
            </a:solidFill>
            <a:prstDash val="dot"/>
            <a:round/>
            <a:headEnd type="none" w="med" len="med"/>
            <a:tailEnd type="none" w="med" len="med"/>
          </a:ln>
        </p:spPr>
      </p:cxnSp>
      <p:sp>
        <p:nvSpPr>
          <p:cNvPr id="414" name="Google Shape;414;p47"/>
          <p:cNvSpPr txBox="1"/>
          <p:nvPr/>
        </p:nvSpPr>
        <p:spPr>
          <a:xfrm flipH="1">
            <a:off x="6766650" y="1465800"/>
            <a:ext cx="1609800" cy="831600"/>
          </a:xfrm>
          <a:prstGeom prst="rect">
            <a:avLst/>
          </a:prstGeom>
          <a:solidFill>
            <a:srgbClr val="999999"/>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15" name="Google Shape;415;p47"/>
          <p:cNvSpPr txBox="1"/>
          <p:nvPr/>
        </p:nvSpPr>
        <p:spPr>
          <a:xfrm flipH="1">
            <a:off x="377050" y="1485900"/>
            <a:ext cx="1451750" cy="796200"/>
          </a:xfrm>
          <a:prstGeom prst="rect">
            <a:avLst/>
          </a:prstGeom>
          <a:solidFill>
            <a:srgbClr val="9E9E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5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2"/>
          <p:cNvSpPr txBox="1">
            <a:spLocks noGrp="1"/>
          </p:cNvSpPr>
          <p:nvPr>
            <p:ph type="ctrTitle"/>
          </p:nvPr>
        </p:nvSpPr>
        <p:spPr>
          <a:xfrm>
            <a:off x="311700" y="255900"/>
            <a:ext cx="8520600" cy="882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i="0" dirty="0">
                <a:solidFill>
                  <a:srgbClr val="002060"/>
                </a:solidFill>
                <a:effectLst/>
                <a:latin typeface="Trebuchet MS" panose="020B0603020202020204" pitchFamily="34" charset="0"/>
              </a:rPr>
              <a:t>¡</a:t>
            </a:r>
            <a:r>
              <a:rPr lang="en" dirty="0"/>
              <a:t>Gracias!</a:t>
            </a:r>
            <a:endParaRPr dirty="0"/>
          </a:p>
        </p:txBody>
      </p:sp>
      <p:sp>
        <p:nvSpPr>
          <p:cNvPr id="95" name="Google Shape;95;p22"/>
          <p:cNvSpPr txBox="1">
            <a:spLocks noGrp="1"/>
          </p:cNvSpPr>
          <p:nvPr>
            <p:ph type="subTitle" idx="1"/>
          </p:nvPr>
        </p:nvSpPr>
        <p:spPr>
          <a:xfrm>
            <a:off x="311700" y="1138800"/>
            <a:ext cx="8520600" cy="3429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2500" dirty="0">
                <a:effectLst/>
                <a:latin typeface="+mj-lt"/>
                <a:ea typeface="Times New Roman" panose="02020603050405020304" pitchFamily="18" charset="0"/>
              </a:rPr>
              <a:t>El Departamento de Política y Financiación de Atención Médica (HCPF) agradece profundamente a las personas de Colorado por su participación, comentarios y las experiencias invaluablemente compartidas durante este proceso. Las voces de los niños, jóvenes y familias interesadas han sido fundamentales para dar forma a este trabajo, y su impacto seguirá siendo vital más allá de hoy. HCPF está emocionado de seguir colaborando con ustedes y espera compartir futuras oportunidades juntos.</a:t>
            </a:r>
            <a:endParaRPr sz="2500" dirty="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8"/>
          <p:cNvSpPr txBox="1"/>
          <p:nvPr/>
        </p:nvSpPr>
        <p:spPr>
          <a:xfrm>
            <a:off x="804600" y="737925"/>
            <a:ext cx="4999300" cy="6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8E7CC3"/>
                </a:solidFill>
              </a:rPr>
              <a:t>SERVICIOS CONDUCTUALES</a:t>
            </a:r>
            <a:endParaRPr sz="2400" dirty="0">
              <a:solidFill>
                <a:srgbClr val="8E7CC3"/>
              </a:solidFill>
            </a:endParaRPr>
          </a:p>
        </p:txBody>
      </p:sp>
      <p:sp>
        <p:nvSpPr>
          <p:cNvPr id="421" name="Google Shape;421;p48"/>
          <p:cNvSpPr txBox="1"/>
          <p:nvPr/>
        </p:nvSpPr>
        <p:spPr>
          <a:xfrm>
            <a:off x="366600" y="1328850"/>
            <a:ext cx="8410800" cy="1242900"/>
          </a:xfrm>
          <a:prstGeom prst="rect">
            <a:avLst/>
          </a:prstGeom>
          <a:solidFill>
            <a:srgbClr val="D9EAD3"/>
          </a:solidFill>
          <a:ln w="952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419" b="1" dirty="0">
                <a:solidFill>
                  <a:srgbClr val="002060"/>
                </a:solidFill>
                <a:effectLst/>
                <a:latin typeface="+mj-lt"/>
                <a:ea typeface="Times New Roman" panose="02020603050405020304" pitchFamily="18" charset="0"/>
              </a:rPr>
              <a:t>Retroalimentación: </a:t>
            </a:r>
            <a:r>
              <a:rPr lang="es-419" dirty="0">
                <a:solidFill>
                  <a:srgbClr val="002060"/>
                </a:solidFill>
                <a:effectLst/>
                <a:latin typeface="+mj-lt"/>
                <a:ea typeface="Times New Roman" panose="02020603050405020304" pitchFamily="18" charset="0"/>
              </a:rPr>
              <a:t>Varios participantes expresaron preocupaciones sobre el modelo ABA y recomendaron considerar otros modelos.</a:t>
            </a:r>
            <a:br>
              <a:rPr lang="es-419" dirty="0">
                <a:solidFill>
                  <a:srgbClr val="002060"/>
                </a:solidFill>
                <a:effectLst/>
                <a:latin typeface="+mj-lt"/>
                <a:ea typeface="Times New Roman" panose="02020603050405020304" pitchFamily="18" charset="0"/>
              </a:rPr>
            </a:br>
            <a:r>
              <a:rPr lang="es-419" b="1" dirty="0">
                <a:solidFill>
                  <a:srgbClr val="002060"/>
                </a:solidFill>
                <a:effectLst/>
                <a:latin typeface="+mj-lt"/>
                <a:ea typeface="Times New Roman" panose="02020603050405020304" pitchFamily="18" charset="0"/>
              </a:rPr>
              <a:t>Respuesta: </a:t>
            </a:r>
            <a:r>
              <a:rPr lang="es-419" dirty="0">
                <a:solidFill>
                  <a:srgbClr val="002060"/>
                </a:solidFill>
                <a:effectLst/>
                <a:latin typeface="+mj-lt"/>
                <a:ea typeface="Times New Roman" panose="02020603050405020304" pitchFamily="18" charset="0"/>
              </a:rPr>
              <a:t>HCPF garantizará que cualquier consultor no se limite al modelo ABA y esté familiarizado con, y pueda hablar de, otras intervenciones conductuales también.</a:t>
            </a:r>
            <a:endParaRPr dirty="0">
              <a:solidFill>
                <a:srgbClr val="002060"/>
              </a:solidFill>
              <a:latin typeface="+mj-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49"/>
          <p:cNvPicPr preferRelativeResize="0"/>
          <p:nvPr/>
        </p:nvPicPr>
        <p:blipFill>
          <a:blip r:embed="rId3">
            <a:alphaModFix/>
          </a:blip>
          <a:stretch>
            <a:fillRect/>
          </a:stretch>
        </p:blipFill>
        <p:spPr>
          <a:xfrm>
            <a:off x="2607475" y="597775"/>
            <a:ext cx="3929049" cy="1905824"/>
          </a:xfrm>
          <a:prstGeom prst="rect">
            <a:avLst/>
          </a:prstGeom>
          <a:noFill/>
          <a:ln>
            <a:noFill/>
          </a:ln>
        </p:spPr>
      </p:pic>
      <p:sp>
        <p:nvSpPr>
          <p:cNvPr id="427" name="Google Shape;427;p49"/>
          <p:cNvSpPr txBox="1"/>
          <p:nvPr/>
        </p:nvSpPr>
        <p:spPr>
          <a:xfrm>
            <a:off x="0" y="142324"/>
            <a:ext cx="9290700" cy="64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solidFill>
                  <a:srgbClr val="8E7CC3"/>
                </a:solidFill>
              </a:rPr>
              <a:t>Flujograma del Sistema de </a:t>
            </a:r>
            <a:r>
              <a:rPr lang="es-419" sz="3000" b="1" dirty="0">
                <a:solidFill>
                  <a:srgbClr val="8E7CC3"/>
                </a:solidFill>
              </a:rPr>
              <a:t>Cuidados</a:t>
            </a:r>
            <a:r>
              <a:rPr lang="en-US" sz="3000" b="1" dirty="0">
                <a:solidFill>
                  <a:srgbClr val="8E7CC3"/>
                </a:solidFill>
              </a:rPr>
              <a:t> de Medicaid</a:t>
            </a:r>
            <a:endParaRPr lang="en-US" sz="3000" dirty="0"/>
          </a:p>
        </p:txBody>
      </p:sp>
      <p:sp>
        <p:nvSpPr>
          <p:cNvPr id="428" name="Google Shape;428;p49"/>
          <p:cNvSpPr/>
          <p:nvPr/>
        </p:nvSpPr>
        <p:spPr>
          <a:xfrm>
            <a:off x="2976125" y="2329000"/>
            <a:ext cx="2726100" cy="35400"/>
          </a:xfrm>
          <a:prstGeom prst="leftRightArrow">
            <a:avLst>
              <a:gd name="adj1" fmla="val 50000"/>
              <a:gd name="adj2" fmla="val 50000"/>
            </a:avLst>
          </a:prstGeom>
          <a:gradFill>
            <a:gsLst>
              <a:gs pos="0">
                <a:srgbClr val="DFEAFB"/>
              </a:gs>
              <a:gs pos="100000">
                <a:srgbClr val="6E9CE7"/>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9" name="Google Shape;429;p49"/>
          <p:cNvSpPr txBox="1"/>
          <p:nvPr/>
        </p:nvSpPr>
        <p:spPr>
          <a:xfrm>
            <a:off x="437150" y="2511192"/>
            <a:ext cx="8014500" cy="2124752"/>
          </a:xfrm>
          <a:prstGeom prst="rect">
            <a:avLst/>
          </a:prstGeom>
          <a:solidFill>
            <a:srgbClr val="D9EAD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419" b="1" dirty="0">
                <a:latin typeface="+mj-lt"/>
                <a:ea typeface="Times New Roman" panose="02020603050405020304" pitchFamily="18" charset="0"/>
              </a:rPr>
              <a:t>Comentarios</a:t>
            </a:r>
            <a:r>
              <a:rPr lang="es-419" b="1" dirty="0">
                <a:effectLst/>
                <a:latin typeface="+mj-lt"/>
                <a:ea typeface="Times New Roman" panose="02020603050405020304" pitchFamily="18" charset="0"/>
              </a:rPr>
              <a:t>: </a:t>
            </a:r>
            <a:r>
              <a:rPr lang="es-419" dirty="0">
                <a:effectLst/>
                <a:latin typeface="+mj-lt"/>
                <a:ea typeface="Times New Roman" panose="02020603050405020304" pitchFamily="18" charset="0"/>
              </a:rPr>
              <a:t>¿Qué sucede si la Herramienta de Identificación o evaluación determina que una persona no es elegible para M-SOC?</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La persona continuará trabajando con el RAE y recibirá servicios tradicionales de coordinación de atención.</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Retroalimentación: </a:t>
            </a:r>
            <a:r>
              <a:rPr lang="es-419" dirty="0">
                <a:effectLst/>
                <a:latin typeface="+mj-lt"/>
                <a:ea typeface="Times New Roman" panose="02020603050405020304" pitchFamily="18" charset="0"/>
              </a:rPr>
              <a:t>¿Qué pasa si la persona no es elegible para Medicaid? ¿A dónde va?</a:t>
            </a:r>
            <a:br>
              <a:rPr lang="es-419" dirty="0">
                <a:effectLst/>
                <a:latin typeface="+mj-lt"/>
                <a:ea typeface="Times New Roman" panose="02020603050405020304" pitchFamily="18" charset="0"/>
              </a:rPr>
            </a:br>
            <a:r>
              <a:rPr lang="es-419" b="1" dirty="0">
                <a:effectLst/>
                <a:latin typeface="+mj-lt"/>
                <a:ea typeface="Times New Roman" panose="02020603050405020304" pitchFamily="18" charset="0"/>
              </a:rPr>
              <a:t>Respuesta: </a:t>
            </a:r>
            <a:r>
              <a:rPr lang="es-419" dirty="0">
                <a:effectLst/>
                <a:latin typeface="+mj-lt"/>
                <a:ea typeface="Times New Roman" panose="02020603050405020304" pitchFamily="18" charset="0"/>
              </a:rPr>
              <a:t>HCPF ha estado trabajando con BHA y compartiendo retroalimentación sobre preocupaciones intersistemas. Los dos departamentos están colaborando para asegurar que el lenguaje contractual sea claro en los contratos de RAE y BHASO, de modo que ninguna persona se quede fuera por entrar por una puerta y no por la otra.</a:t>
            </a:r>
            <a:endParaRPr dirty="0">
              <a:latin typeface="+mj-lt"/>
            </a:endParaRPr>
          </a:p>
          <a:p>
            <a:pPr marL="0" lvl="0" indent="0" algn="l" rtl="0">
              <a:spcBef>
                <a:spcPts val="0"/>
              </a:spcBef>
              <a:spcAft>
                <a:spcPts val="0"/>
              </a:spcAft>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33"/>
        <p:cNvGrpSpPr/>
        <p:nvPr/>
      </p:nvGrpSpPr>
      <p:grpSpPr>
        <a:xfrm>
          <a:off x="0" y="0"/>
          <a:ext cx="0" cy="0"/>
          <a:chOff x="0" y="0"/>
          <a:chExt cx="0" cy="0"/>
        </a:xfrm>
      </p:grpSpPr>
      <p:sp>
        <p:nvSpPr>
          <p:cNvPr id="434" name="Google Shape;434;p50"/>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4500" dirty="0">
                <a:solidFill>
                  <a:schemeClr val="bg1"/>
                </a:solidFill>
                <a:effectLst/>
                <a:latin typeface="Trebuchet MS" panose="020B0603020202020204" pitchFamily="34" charset="0"/>
                <a:ea typeface="Times New Roman" panose="02020603050405020304" pitchFamily="18" charset="0"/>
              </a:rPr>
              <a:t>Roles de las Agencias</a:t>
            </a:r>
            <a:endParaRPr sz="4500" dirty="0">
              <a:solidFill>
                <a:schemeClr val="bg1"/>
              </a:solidFill>
              <a:latin typeface="Trebuchet MS" panose="020B0603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1"/>
          <p:cNvSpPr txBox="1"/>
          <p:nvPr/>
        </p:nvSpPr>
        <p:spPr>
          <a:xfrm>
            <a:off x="186475" y="291950"/>
            <a:ext cx="8957525" cy="8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2400" b="1" dirty="0">
                <a:solidFill>
                  <a:srgbClr val="002060"/>
                </a:solidFill>
                <a:effectLst/>
                <a:latin typeface="+mj-lt"/>
                <a:ea typeface="Times New Roman" panose="02020603050405020304" pitchFamily="18" charset="0"/>
              </a:rPr>
              <a:t>Entidad Responsable Regional (RAE), Agencia de Servicios Comunitarios (CSA) y Agencia de Gestión de Casos (CMA)</a:t>
            </a:r>
            <a:endParaRPr sz="2400" b="1" dirty="0">
              <a:solidFill>
                <a:srgbClr val="002060"/>
              </a:solidFill>
              <a:latin typeface="+mj-lt"/>
            </a:endParaRPr>
          </a:p>
        </p:txBody>
      </p:sp>
      <p:sp>
        <p:nvSpPr>
          <p:cNvPr id="440" name="Google Shape;440;p51"/>
          <p:cNvSpPr txBox="1"/>
          <p:nvPr/>
        </p:nvSpPr>
        <p:spPr>
          <a:xfrm>
            <a:off x="385349" y="1128650"/>
            <a:ext cx="8572175" cy="3514200"/>
          </a:xfrm>
          <a:prstGeom prst="rect">
            <a:avLst/>
          </a:prstGeom>
          <a:solidFill>
            <a:srgbClr val="D9EAD3"/>
          </a:solidFill>
          <a:ln w="9525" cap="flat" cmpd="sng">
            <a:solidFill>
              <a:srgbClr val="858585"/>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sz="1200" b="1" dirty="0">
                <a:latin typeface="+mj-lt"/>
                <a:ea typeface="Times New Roman" panose="02020603050405020304" pitchFamily="18" charset="0"/>
                <a:cs typeface="Aptos"/>
              </a:rPr>
              <a:t>Comentarios</a:t>
            </a:r>
            <a:r>
              <a:rPr lang="es-419" sz="1200" b="1" dirty="0">
                <a:effectLst/>
                <a:latin typeface="+mj-lt"/>
                <a:ea typeface="Times New Roman" panose="02020603050405020304" pitchFamily="18" charset="0"/>
                <a:cs typeface="Aptos"/>
              </a:rPr>
              <a:t>: </a:t>
            </a:r>
            <a:r>
              <a:rPr lang="es-419" sz="1200" dirty="0">
                <a:effectLst/>
                <a:latin typeface="+mj-lt"/>
                <a:ea typeface="Times New Roman" panose="02020603050405020304" pitchFamily="18" charset="0"/>
                <a:cs typeface="Aptos"/>
              </a:rPr>
              <a:t>Preocupaciones sobre que las familias caigan entre las grietas entre el coordinador de atención intensiva y/o los proveedores.</a:t>
            </a:r>
            <a:br>
              <a:rPr lang="es-419" sz="1200" dirty="0">
                <a:effectLst/>
                <a:latin typeface="+mj-lt"/>
                <a:ea typeface="Times New Roman" panose="02020603050405020304" pitchFamily="18" charset="0"/>
                <a:cs typeface="Aptos"/>
              </a:rPr>
            </a:br>
            <a:r>
              <a:rPr lang="es-419" sz="1200" dirty="0">
                <a:effectLst/>
                <a:latin typeface="+mj-lt"/>
                <a:ea typeface="Times New Roman" panose="02020603050405020304" pitchFamily="18" charset="0"/>
                <a:cs typeface="Aptos"/>
              </a:rPr>
              <a:t>Respuesta: HCPF está trabajando con el equipo de contratos para asegurarse de que las expectativas en los contratos para los RAE estén explícitamente claras, incluida un requisito que los RAE prevengan brechas en la coordinación de atención.</a:t>
            </a:r>
            <a:br>
              <a:rPr lang="es-419" sz="1200" dirty="0">
                <a:effectLst/>
                <a:latin typeface="+mj-lt"/>
                <a:ea typeface="Times New Roman" panose="02020603050405020304" pitchFamily="18" charset="0"/>
                <a:cs typeface="Aptos"/>
              </a:rPr>
            </a:br>
            <a:r>
              <a:rPr lang="es-419" sz="1200" b="1" dirty="0">
                <a:latin typeface="+mj-lt"/>
                <a:ea typeface="Times New Roman" panose="02020603050405020304" pitchFamily="18" charset="0"/>
                <a:cs typeface="Aptos"/>
              </a:rPr>
              <a:t>Comentarios</a:t>
            </a:r>
            <a:r>
              <a:rPr lang="es-419" sz="1200" b="1" dirty="0">
                <a:effectLst/>
                <a:latin typeface="+mj-lt"/>
                <a:ea typeface="Times New Roman" panose="02020603050405020304" pitchFamily="18" charset="0"/>
                <a:cs typeface="Aptos"/>
              </a:rPr>
              <a:t>: </a:t>
            </a:r>
            <a:r>
              <a:rPr lang="es-419" sz="1200" dirty="0">
                <a:effectLst/>
                <a:latin typeface="+mj-lt"/>
                <a:ea typeface="Times New Roman" panose="02020603050405020304" pitchFamily="18" charset="0"/>
                <a:cs typeface="Aptos"/>
              </a:rPr>
              <a:t>¿Cómo se definirá la suficiencia de la red? ¿Cómo se determinará si hay suficientes proveedores, especialmente en áreas rurales, para satisfacer las necesidades?</a:t>
            </a:r>
            <a:br>
              <a:rPr lang="es-419" sz="1200" dirty="0">
                <a:effectLst/>
                <a:latin typeface="+mj-lt"/>
                <a:ea typeface="Times New Roman" panose="02020603050405020304" pitchFamily="18" charset="0"/>
                <a:cs typeface="Aptos"/>
              </a:rPr>
            </a:br>
            <a:r>
              <a:rPr lang="es-419" sz="1200" dirty="0">
                <a:effectLst/>
                <a:latin typeface="+mj-lt"/>
                <a:ea typeface="Times New Roman" panose="02020603050405020304" pitchFamily="18" charset="0"/>
                <a:cs typeface="Aptos"/>
              </a:rPr>
              <a:t>Respuesta: En el plan, HCPF incluirá las relaciones esperadas entre familias y proveedores para cada tipo de servicio. HCPF está trabajando con BHA para determinar si estas expectativas deben delinearse en reglas o en lenguaje contractual. Este proceso requerirá un análisis de datos para predecir la demanda por comunidad.</a:t>
            </a:r>
            <a:br>
              <a:rPr lang="es-419" sz="1200" dirty="0">
                <a:effectLst/>
                <a:latin typeface="+mj-lt"/>
                <a:ea typeface="Times New Roman" panose="02020603050405020304" pitchFamily="18" charset="0"/>
                <a:cs typeface="Aptos"/>
              </a:rPr>
            </a:br>
            <a:r>
              <a:rPr lang="es-419" sz="1200" b="1" dirty="0">
                <a:latin typeface="+mj-lt"/>
                <a:ea typeface="Times New Roman" panose="02020603050405020304" pitchFamily="18" charset="0"/>
                <a:cs typeface="Aptos"/>
              </a:rPr>
              <a:t>Comentarios</a:t>
            </a:r>
            <a:r>
              <a:rPr lang="es-419" sz="1200" b="1" dirty="0">
                <a:effectLst/>
                <a:latin typeface="+mj-lt"/>
                <a:ea typeface="Times New Roman" panose="02020603050405020304" pitchFamily="18" charset="0"/>
                <a:cs typeface="Aptos"/>
              </a:rPr>
              <a:t>: </a:t>
            </a:r>
            <a:r>
              <a:rPr lang="es-419" sz="1200" dirty="0">
                <a:effectLst/>
                <a:latin typeface="+mj-lt"/>
                <a:ea typeface="Times New Roman" panose="02020603050405020304" pitchFamily="18" charset="0"/>
                <a:cs typeface="Aptos"/>
              </a:rPr>
              <a:t>Hay muchas agencias diferentes que están haciendo algún tipo de coordinación.</a:t>
            </a:r>
            <a:br>
              <a:rPr lang="es-419" sz="1200" dirty="0">
                <a:effectLst/>
                <a:latin typeface="+mj-lt"/>
                <a:ea typeface="Times New Roman" panose="02020603050405020304" pitchFamily="18" charset="0"/>
                <a:cs typeface="Aptos"/>
              </a:rPr>
            </a:br>
            <a:r>
              <a:rPr lang="es-419" sz="1200" dirty="0">
                <a:effectLst/>
                <a:latin typeface="+mj-lt"/>
                <a:ea typeface="Times New Roman" panose="02020603050405020304" pitchFamily="18" charset="0"/>
                <a:cs typeface="Aptos"/>
              </a:rPr>
              <a:t>Respuesta: En respuesta a esta retroalimentación, HCPF está revisando las expectativas de coordinación de atención existentes para identificar cualquier superposición. Se determinarán más detalles a medida que avance este proceso. HCPF también está examinando cómo otros estados utilizan las CSAs y cómo se implementan o certifican por el estado. HCPF llevará a cabo reuniones futuras antes de tomar decisiones finales.</a:t>
            </a:r>
            <a:br>
              <a:rPr lang="es-419" sz="1200" dirty="0">
                <a:effectLst/>
                <a:latin typeface="+mj-lt"/>
                <a:ea typeface="Times New Roman" panose="02020603050405020304" pitchFamily="18" charset="0"/>
                <a:cs typeface="Aptos"/>
              </a:rPr>
            </a:br>
            <a:r>
              <a:rPr lang="es-419" sz="1200" dirty="0">
                <a:effectLst/>
                <a:latin typeface="+mj-lt"/>
                <a:ea typeface="Times New Roman" panose="02020603050405020304" pitchFamily="18" charset="0"/>
                <a:cs typeface="Aptos"/>
              </a:rPr>
              <a:t>*15.01.2025: Basado en la retroalimentación, HCPF ha decidido cambiar el nombre de las CSAs a "Proveedor Certificado de Coordinación de Atención Intensiva del Sistema de Atención (Proveedor ICC)". Esto reduce la confusión sobre cuál es el rol y establece que debe ser un proveedor, no necesariamente una entidad.</a:t>
            </a:r>
            <a:endParaRPr lang="es-419" sz="1200" dirty="0">
              <a:effectLst/>
              <a:latin typeface="+mj-lt"/>
              <a:ea typeface="Aptos"/>
              <a:cs typeface="Apto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2"/>
          <p:cNvSpPr txBox="1"/>
          <p:nvPr/>
        </p:nvSpPr>
        <p:spPr>
          <a:xfrm>
            <a:off x="459750" y="262900"/>
            <a:ext cx="8224500" cy="49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100" b="1" dirty="0">
                <a:solidFill>
                  <a:srgbClr val="002060"/>
                </a:solidFill>
                <a:effectLst/>
                <a:latin typeface="+mj-lt"/>
                <a:ea typeface="Times New Roman" panose="02020603050405020304" pitchFamily="18" charset="0"/>
              </a:rPr>
              <a:t>CENTRO DE CAPACIDAD DE FUERZA LABORAL (WCC)</a:t>
            </a:r>
            <a:endParaRPr sz="2100" b="1" dirty="0">
              <a:solidFill>
                <a:srgbClr val="002060"/>
              </a:solidFill>
              <a:latin typeface="+mj-lt"/>
            </a:endParaRPr>
          </a:p>
        </p:txBody>
      </p:sp>
      <p:sp>
        <p:nvSpPr>
          <p:cNvPr id="446" name="Google Shape;446;p52"/>
          <p:cNvSpPr txBox="1"/>
          <p:nvPr/>
        </p:nvSpPr>
        <p:spPr>
          <a:xfrm>
            <a:off x="260350" y="759650"/>
            <a:ext cx="8623300" cy="3875850"/>
          </a:xfrm>
          <a:prstGeom prst="rect">
            <a:avLst/>
          </a:prstGeom>
          <a:solidFill>
            <a:srgbClr val="D9EAD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sz="1300" b="1" dirty="0">
                <a:latin typeface="+mj-lt"/>
                <a:ea typeface="Times New Roman" panose="02020603050405020304" pitchFamily="18" charset="0"/>
                <a:cs typeface="Aptos"/>
              </a:rPr>
              <a:t>Comentarios</a:t>
            </a:r>
            <a:r>
              <a:rPr lang="es-419" sz="1300" b="1" dirty="0">
                <a:effectLst/>
                <a:latin typeface="+mj-lt"/>
                <a:ea typeface="Times New Roman" panose="02020603050405020304" pitchFamily="18" charset="0"/>
                <a:cs typeface="Aptos"/>
              </a:rPr>
              <a:t>: </a:t>
            </a:r>
            <a:r>
              <a:rPr lang="es-419" sz="1300" dirty="0">
                <a:effectLst/>
                <a:latin typeface="+mj-lt"/>
                <a:ea typeface="Times New Roman" panose="02020603050405020304" pitchFamily="18" charset="0"/>
                <a:cs typeface="Aptos"/>
              </a:rPr>
              <a:t>Preocupación sobre la escasez de fuerza laboral en todo el estado, especialmente en áreas rurales. Con la gran demanda de servicios, existe preocupación sobre si hay suficiente fuerza laboral.</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HCPF ha planteado preocupaciones sobre la fuerza laboral con BHA y trabajará en estrategias para solucionarlo. El plan aprovechará la línea de trabajo que BHA está desarrollando. Además, HCPF está reduciendo el número de clínicos licenciados requeridos sin comprometer la atención. Varias posiciones serán de nivel de entrada, con el objetivo de mantener a las personas en sus comunidades mientras brindan un primer paso en la línea de trabajo de salud conductual. HCPF colaborará con BHA para discutir estrategias laborales con las partes interesadas.</a:t>
            </a:r>
            <a:br>
              <a:rPr lang="es-419" sz="1300" dirty="0">
                <a:effectLst/>
                <a:latin typeface="+mj-lt"/>
                <a:ea typeface="Times New Roman" panose="02020603050405020304" pitchFamily="18" charset="0"/>
                <a:cs typeface="Aptos"/>
              </a:rPr>
            </a:br>
            <a:r>
              <a:rPr lang="es-419" sz="1300" b="1" dirty="0">
                <a:latin typeface="+mj-lt"/>
                <a:ea typeface="Times New Roman" panose="02020603050405020304" pitchFamily="18" charset="0"/>
                <a:cs typeface="Aptos"/>
              </a:rPr>
              <a:t>Comentarios</a:t>
            </a:r>
            <a:r>
              <a:rPr lang="es-419" sz="1300" b="1" dirty="0">
                <a:effectLst/>
                <a:latin typeface="+mj-lt"/>
                <a:ea typeface="Times New Roman" panose="02020603050405020304" pitchFamily="18" charset="0"/>
                <a:cs typeface="Aptos"/>
              </a:rPr>
              <a:t>: </a:t>
            </a:r>
            <a:r>
              <a:rPr lang="es-419" sz="1300" dirty="0">
                <a:effectLst/>
                <a:latin typeface="+mj-lt"/>
                <a:ea typeface="Times New Roman" panose="02020603050405020304" pitchFamily="18" charset="0"/>
                <a:cs typeface="Aptos"/>
              </a:rPr>
              <a:t>Hay muchas entidades que brindan capacitación en salud conductual, incluidas universidades y colegios en todo Colorado.</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HCPF garantizará que cualquier instituto seleccionado para dirigir el centro de capacidad de fuerza laboral también trabaje con otras instituciones educativas.</a:t>
            </a:r>
            <a:br>
              <a:rPr lang="es-419" sz="1300" dirty="0">
                <a:effectLst/>
                <a:latin typeface="+mj-lt"/>
                <a:ea typeface="Times New Roman" panose="02020603050405020304" pitchFamily="18" charset="0"/>
                <a:cs typeface="Aptos"/>
              </a:rPr>
            </a:br>
            <a:r>
              <a:rPr lang="es-419" sz="1300" b="1" dirty="0">
                <a:latin typeface="+mj-lt"/>
                <a:ea typeface="Times New Roman" panose="02020603050405020304" pitchFamily="18" charset="0"/>
                <a:cs typeface="Aptos"/>
              </a:rPr>
              <a:t>Comentarios</a:t>
            </a:r>
            <a:r>
              <a:rPr lang="es-419" sz="1300" b="1" dirty="0">
                <a:effectLst/>
                <a:latin typeface="+mj-lt"/>
                <a:ea typeface="Times New Roman" panose="02020603050405020304" pitchFamily="18" charset="0"/>
                <a:cs typeface="Aptos"/>
              </a:rPr>
              <a:t>: </a:t>
            </a:r>
            <a:r>
              <a:rPr lang="es-419" sz="1300" dirty="0">
                <a:effectLst/>
                <a:latin typeface="+mj-lt"/>
                <a:ea typeface="Times New Roman" panose="02020603050405020304" pitchFamily="18" charset="0"/>
                <a:cs typeface="Aptos"/>
              </a:rPr>
              <a:t>Preocupaciones de que solo los nuevos graduados estén disponibles para ofrecer servicios en algunas áreas.</a:t>
            </a:r>
            <a:br>
              <a:rPr lang="es-419" sz="1300" dirty="0">
                <a:effectLst/>
                <a:latin typeface="+mj-lt"/>
                <a:ea typeface="Times New Roman" panose="02020603050405020304" pitchFamily="18" charset="0"/>
                <a:cs typeface="Aptos"/>
              </a:rPr>
            </a:br>
            <a:r>
              <a:rPr lang="es-419" sz="1300" b="1" dirty="0">
                <a:effectLst/>
                <a:latin typeface="+mj-lt"/>
                <a:ea typeface="Times New Roman" panose="02020603050405020304" pitchFamily="18" charset="0"/>
                <a:cs typeface="Aptos"/>
              </a:rPr>
              <a:t>Respuesta: </a:t>
            </a:r>
            <a:r>
              <a:rPr lang="es-419" sz="1300" dirty="0">
                <a:effectLst/>
                <a:latin typeface="+mj-lt"/>
                <a:ea typeface="Times New Roman" panose="02020603050405020304" pitchFamily="18" charset="0"/>
                <a:cs typeface="Aptos"/>
              </a:rPr>
              <a:t>HCPF está seleccionando modelos de intervención que incluyan un alto nivel de supervisión y está explorando mecanismos para cubrir todos los costos de estos modelos. Este enfoque ayudará a asegurar que los nuevos graduados sean capacitados adecuadamente, supervisados y puedan proporcionar intervenciones con fidelidad.</a:t>
            </a:r>
            <a:endParaRPr lang="es-419" sz="1300" dirty="0">
              <a:effectLst/>
              <a:latin typeface="+mj-lt"/>
              <a:ea typeface="Aptos"/>
              <a:cs typeface="Aptos"/>
            </a:endParaRPr>
          </a:p>
          <a:p>
            <a:pPr marL="0" lvl="0" indent="0" algn="l" rtl="0">
              <a:spcBef>
                <a:spcPts val="0"/>
              </a:spcBef>
              <a:spcAft>
                <a:spcPts val="0"/>
              </a:spcAft>
              <a:buNone/>
            </a:pP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50"/>
        <p:cNvGrpSpPr/>
        <p:nvPr/>
      </p:nvGrpSpPr>
      <p:grpSpPr>
        <a:xfrm>
          <a:off x="0" y="0"/>
          <a:ext cx="0" cy="0"/>
          <a:chOff x="0" y="0"/>
          <a:chExt cx="0" cy="0"/>
        </a:xfrm>
      </p:grpSpPr>
      <p:sp>
        <p:nvSpPr>
          <p:cNvPr id="451" name="Google Shape;451;p53"/>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500" dirty="0">
                <a:solidFill>
                  <a:schemeClr val="bg1"/>
                </a:solidFill>
                <a:effectLst/>
                <a:latin typeface="Trebuchet MS" panose="020B0603020202020204" pitchFamily="34" charset="0"/>
                <a:ea typeface="Times New Roman" panose="02020603050405020304" pitchFamily="18" charset="0"/>
                <a:cs typeface="Aptos"/>
              </a:rPr>
              <a:t>Implementación</a:t>
            </a:r>
            <a:endParaRPr lang="es-419" sz="4500" dirty="0">
              <a:solidFill>
                <a:schemeClr val="bg1"/>
              </a:solidFill>
              <a:effectLst/>
              <a:latin typeface="Trebuchet MS" panose="020B0603020202020204" pitchFamily="34" charset="0"/>
              <a:ea typeface="Aptos"/>
              <a:cs typeface="Apto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4"/>
          <p:cNvSpPr txBox="1">
            <a:spLocks noGrp="1"/>
          </p:cNvSpPr>
          <p:nvPr>
            <p:ph type="title"/>
          </p:nvPr>
        </p:nvSpPr>
        <p:spPr>
          <a:xfrm>
            <a:off x="381000" y="218525"/>
            <a:ext cx="94615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3800" dirty="0">
                <a:effectLst/>
                <a:latin typeface="Trebuchet MS" panose="020B0603020202020204" pitchFamily="34" charset="0"/>
                <a:ea typeface="Times New Roman" panose="02020603050405020304" pitchFamily="18" charset="0"/>
              </a:rPr>
              <a:t>Fase 1 para los Servicios SOC de Medicaid</a:t>
            </a:r>
            <a:endParaRPr sz="3800" dirty="0">
              <a:latin typeface="Trebuchet MS" panose="020B0603020202020204" pitchFamily="34" charset="0"/>
            </a:endParaRPr>
          </a:p>
        </p:txBody>
      </p:sp>
      <p:sp>
        <p:nvSpPr>
          <p:cNvPr id="457" name="Google Shape;457;p54"/>
          <p:cNvSpPr/>
          <p:nvPr/>
        </p:nvSpPr>
        <p:spPr>
          <a:xfrm>
            <a:off x="2243375" y="1611300"/>
            <a:ext cx="1993500" cy="1079100"/>
          </a:xfrm>
          <a:prstGeom prst="rect">
            <a:avLst/>
          </a:prstGeom>
          <a:solidFill>
            <a:srgbClr val="FFFFFF"/>
          </a:solidFill>
          <a:ln w="19050" cap="flat" cmpd="sng">
            <a:solidFill>
              <a:srgbClr val="6CC04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58" name="Google Shape;458;p54"/>
          <p:cNvSpPr txBox="1"/>
          <p:nvPr/>
        </p:nvSpPr>
        <p:spPr>
          <a:xfrm flipH="1">
            <a:off x="2543350" y="970200"/>
            <a:ext cx="1507100" cy="870200"/>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59" name="Google Shape;459;p54"/>
          <p:cNvSpPr/>
          <p:nvPr/>
        </p:nvSpPr>
        <p:spPr>
          <a:xfrm>
            <a:off x="2333975" y="1858863"/>
            <a:ext cx="1993500" cy="83160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Financiado para evaluaciones iniciales y seguimientos según sea necesario</a:t>
            </a:r>
            <a:endParaRPr lang="es-419" sz="1200" dirty="0">
              <a:effectLst/>
              <a:latin typeface="Trebuchet MS" panose="020B0603020202020204" pitchFamily="34" charset="0"/>
              <a:ea typeface="Aptos"/>
              <a:cs typeface="Aptos"/>
            </a:endParaRPr>
          </a:p>
        </p:txBody>
      </p:sp>
      <p:sp>
        <p:nvSpPr>
          <p:cNvPr id="460" name="Google Shape;460;p54"/>
          <p:cNvSpPr/>
          <p:nvPr/>
        </p:nvSpPr>
        <p:spPr>
          <a:xfrm>
            <a:off x="4434500" y="1611300"/>
            <a:ext cx="2063700" cy="1079100"/>
          </a:xfrm>
          <a:prstGeom prst="rect">
            <a:avLst/>
          </a:prstGeom>
          <a:solidFill>
            <a:srgbClr val="FFFFFF"/>
          </a:solidFill>
          <a:ln w="19050" cap="flat" cmpd="sng">
            <a:solidFill>
              <a:srgbClr val="5FCCD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61" name="Google Shape;461;p54"/>
          <p:cNvSpPr txBox="1"/>
          <p:nvPr/>
        </p:nvSpPr>
        <p:spPr>
          <a:xfrm flipH="1">
            <a:off x="4673150" y="1039200"/>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62" name="Google Shape;462;p54"/>
          <p:cNvSpPr/>
          <p:nvPr/>
        </p:nvSpPr>
        <p:spPr>
          <a:xfrm>
            <a:off x="4434500" y="1889525"/>
            <a:ext cx="2063700" cy="80100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Envolvimiento de Alta Fidelidad para 600 niños</a:t>
            </a:r>
            <a:endParaRPr lang="es-419" sz="1200" dirty="0">
              <a:effectLst/>
              <a:latin typeface="Trebuchet MS" panose="020B0603020202020204" pitchFamily="34" charset="0"/>
              <a:ea typeface="Aptos"/>
              <a:cs typeface="Aptos"/>
            </a:endParaRPr>
          </a:p>
          <a:p>
            <a:pPr marL="0" marR="0" lvl="0" indent="0" algn="l" rtl="0">
              <a:spcBef>
                <a:spcPts val="0"/>
              </a:spcBef>
              <a:spcAft>
                <a:spcPts val="0"/>
              </a:spcAft>
              <a:buClr>
                <a:srgbClr val="000000"/>
              </a:buClr>
              <a:buSzPts val="1100"/>
              <a:buFont typeface="Arial"/>
              <a:buNone/>
            </a:pPr>
            <a:endParaRPr sz="1200" dirty="0">
              <a:solidFill>
                <a:srgbClr val="171C30"/>
              </a:solidFill>
              <a:latin typeface="Trebuchet MS"/>
              <a:ea typeface="Trebuchet MS"/>
              <a:cs typeface="Trebuchet MS"/>
              <a:sym typeface="Trebuchet MS"/>
            </a:endParaRPr>
          </a:p>
          <a:p>
            <a:pPr marL="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463" name="Google Shape;463;p54"/>
          <p:cNvSpPr/>
          <p:nvPr/>
        </p:nvSpPr>
        <p:spPr>
          <a:xfrm>
            <a:off x="3281450" y="3600379"/>
            <a:ext cx="2070900" cy="1079100"/>
          </a:xfrm>
          <a:prstGeom prst="rect">
            <a:avLst/>
          </a:prstGeom>
          <a:solidFill>
            <a:srgbClr val="FFFFFF"/>
          </a:solidFill>
          <a:ln w="19050" cap="flat" cmpd="sng">
            <a:solidFill>
              <a:srgbClr val="9999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64" name="Google Shape;464;p54"/>
          <p:cNvSpPr/>
          <p:nvPr/>
        </p:nvSpPr>
        <p:spPr>
          <a:xfrm>
            <a:off x="3296900" y="3998075"/>
            <a:ext cx="2134500" cy="931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latin typeface="Trebuchet MS"/>
              <a:ea typeface="Trebuchet MS"/>
              <a:cs typeface="Trebuchet MS"/>
              <a:sym typeface="Trebuchet MS"/>
            </a:endParaRPr>
          </a:p>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NO INCLUIDO EN LA FASE 1</a:t>
            </a:r>
            <a:endParaRPr lang="es-419" sz="1200" dirty="0">
              <a:effectLst/>
              <a:latin typeface="Trebuchet MS" panose="020B0603020202020204" pitchFamily="34" charset="0"/>
              <a:ea typeface="Aptos"/>
              <a:cs typeface="Aptos"/>
            </a:endParaRPr>
          </a:p>
        </p:txBody>
      </p:sp>
      <p:sp>
        <p:nvSpPr>
          <p:cNvPr id="465" name="Google Shape;465;p54"/>
          <p:cNvSpPr/>
          <p:nvPr/>
        </p:nvSpPr>
        <p:spPr>
          <a:xfrm>
            <a:off x="5669900" y="3595350"/>
            <a:ext cx="2134500" cy="1079100"/>
          </a:xfrm>
          <a:prstGeom prst="rect">
            <a:avLst/>
          </a:prstGeom>
          <a:solidFill>
            <a:srgbClr val="FFFFFF"/>
          </a:solidFill>
          <a:ln w="19050" cap="flat" cmpd="sng">
            <a:solidFill>
              <a:srgbClr val="9999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66" name="Google Shape;466;p54"/>
          <p:cNvSpPr/>
          <p:nvPr/>
        </p:nvSpPr>
        <p:spPr>
          <a:xfrm>
            <a:off x="5729900" y="4027025"/>
            <a:ext cx="2134500" cy="80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dirty="0">
              <a:solidFill>
                <a:srgbClr val="171C30"/>
              </a:solidFill>
              <a:latin typeface="Trebuchet MS"/>
              <a:ea typeface="Trebuchet MS"/>
              <a:cs typeface="Trebuchet MS"/>
              <a:sym typeface="Trebuchet MS"/>
            </a:endParaRPr>
          </a:p>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NO INCLUIDO EN LA FASE 1</a:t>
            </a:r>
            <a:endParaRPr lang="es-419" sz="1200" dirty="0">
              <a:effectLst/>
              <a:latin typeface="Trebuchet MS" panose="020B0603020202020204" pitchFamily="34" charset="0"/>
              <a:ea typeface="Aptos"/>
              <a:cs typeface="Aptos"/>
            </a:endParaRPr>
          </a:p>
          <a:p>
            <a:pPr marL="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467" name="Google Shape;467;p54"/>
          <p:cNvSpPr txBox="1"/>
          <p:nvPr/>
        </p:nvSpPr>
        <p:spPr>
          <a:xfrm flipH="1">
            <a:off x="3619625" y="3025014"/>
            <a:ext cx="1415700" cy="801000"/>
          </a:xfrm>
          <a:prstGeom prst="rect">
            <a:avLst/>
          </a:prstGeom>
          <a:solidFill>
            <a:srgbClr val="B7B7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tx1"/>
                </a:solidFill>
                <a:effectLst/>
                <a:latin typeface="Trebuchet MS" panose="020B0603020202020204" pitchFamily="34" charset="0"/>
                <a:ea typeface="Times New Roman" panose="02020603050405020304" pitchFamily="18" charset="0"/>
              </a:rPr>
              <a:t>Servicios de Apoyo</a:t>
            </a:r>
            <a:endParaRPr lang="es-419" sz="1600" dirty="0">
              <a:solidFill>
                <a:schemeClr val="tx1"/>
              </a:solidFill>
              <a:latin typeface="Trebuchet MS" panose="020B0603020202020204" pitchFamily="34" charset="0"/>
              <a:ea typeface="Trebuchet MS"/>
              <a:cs typeface="Trebuchet MS"/>
              <a:sym typeface="Trebuchet MS"/>
            </a:endParaRPr>
          </a:p>
        </p:txBody>
      </p:sp>
      <p:sp>
        <p:nvSpPr>
          <p:cNvPr id="468" name="Google Shape;468;p54"/>
          <p:cNvSpPr txBox="1"/>
          <p:nvPr/>
        </p:nvSpPr>
        <p:spPr>
          <a:xfrm flipH="1">
            <a:off x="6029300" y="3035161"/>
            <a:ext cx="1415700" cy="831600"/>
          </a:xfrm>
          <a:prstGeom prst="rect">
            <a:avLst/>
          </a:prstGeom>
          <a:solidFill>
            <a:srgbClr val="B7B7B7"/>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69" name="Google Shape;469;p54"/>
          <p:cNvSpPr/>
          <p:nvPr/>
        </p:nvSpPr>
        <p:spPr>
          <a:xfrm>
            <a:off x="952900" y="3597178"/>
            <a:ext cx="2063700" cy="10791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70" name="Google Shape;470;p54"/>
          <p:cNvSpPr txBox="1"/>
          <p:nvPr/>
        </p:nvSpPr>
        <p:spPr>
          <a:xfrm flipH="1">
            <a:off x="1102825" y="303130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471" name="Google Shape;471;p54"/>
          <p:cNvSpPr/>
          <p:nvPr/>
        </p:nvSpPr>
        <p:spPr>
          <a:xfrm>
            <a:off x="994700" y="3634458"/>
            <a:ext cx="2063700" cy="87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rgbClr val="171C30"/>
              </a:solidFill>
              <a:latin typeface="Trebuchet MS"/>
              <a:ea typeface="Trebuchet MS"/>
              <a:cs typeface="Trebuchet MS"/>
              <a:sym typeface="Trebuchet MS"/>
            </a:endParaRPr>
          </a:p>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Usar los modelos existentes en la Terapia Multisistémica y la Terapia Familiar Funcional </a:t>
            </a:r>
            <a:endParaRPr lang="es-419" sz="1200" dirty="0">
              <a:effectLst/>
              <a:latin typeface="Trebuchet MS" panose="020B0603020202020204" pitchFamily="34" charset="0"/>
              <a:ea typeface="Aptos"/>
              <a:cs typeface="Aptos"/>
            </a:endParaRPr>
          </a:p>
          <a:p>
            <a:pPr marL="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472" name="Google Shape;472;p54"/>
          <p:cNvSpPr/>
          <p:nvPr/>
        </p:nvSpPr>
        <p:spPr>
          <a:xfrm>
            <a:off x="370650" y="1611300"/>
            <a:ext cx="1713300" cy="10791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73" name="Google Shape;473;p54"/>
          <p:cNvSpPr/>
          <p:nvPr/>
        </p:nvSpPr>
        <p:spPr>
          <a:xfrm>
            <a:off x="381000" y="1913300"/>
            <a:ext cx="1766100" cy="759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NO INCLUIDO EN LA FASE 1</a:t>
            </a:r>
            <a:endParaRPr sz="1200" dirty="0">
              <a:latin typeface="Trebuchet MS" panose="020B0603020202020204" pitchFamily="34" charset="0"/>
              <a:ea typeface="Trebuchet MS"/>
              <a:cs typeface="Trebuchet MS"/>
              <a:sym typeface="Trebuchet MS"/>
            </a:endParaRPr>
          </a:p>
        </p:txBody>
      </p:sp>
      <p:cxnSp>
        <p:nvCxnSpPr>
          <p:cNvPr id="474" name="Google Shape;474;p54"/>
          <p:cNvCxnSpPr/>
          <p:nvPr/>
        </p:nvCxnSpPr>
        <p:spPr>
          <a:xfrm>
            <a:off x="19886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75" name="Google Shape;475;p54"/>
          <p:cNvCxnSpPr/>
          <p:nvPr/>
        </p:nvCxnSpPr>
        <p:spPr>
          <a:xfrm>
            <a:off x="4122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76" name="Google Shape;476;p54"/>
          <p:cNvCxnSpPr/>
          <p:nvPr/>
        </p:nvCxnSpPr>
        <p:spPr>
          <a:xfrm>
            <a:off x="6408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77" name="Google Shape;477;p54"/>
          <p:cNvCxnSpPr/>
          <p:nvPr/>
        </p:nvCxnSpPr>
        <p:spPr>
          <a:xfrm>
            <a:off x="29792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78" name="Google Shape;478;p54"/>
          <p:cNvCxnSpPr/>
          <p:nvPr/>
        </p:nvCxnSpPr>
        <p:spPr>
          <a:xfrm>
            <a:off x="53414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479" name="Google Shape;479;p54"/>
          <p:cNvCxnSpPr/>
          <p:nvPr/>
        </p:nvCxnSpPr>
        <p:spPr>
          <a:xfrm rot="-5400000" flipH="1">
            <a:off x="576675" y="30121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480" name="Google Shape;480;p54"/>
          <p:cNvCxnSpPr/>
          <p:nvPr/>
        </p:nvCxnSpPr>
        <p:spPr>
          <a:xfrm rot="-5400000" flipH="1">
            <a:off x="8483250" y="13414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481" name="Google Shape;481;p54"/>
          <p:cNvCxnSpPr/>
          <p:nvPr/>
        </p:nvCxnSpPr>
        <p:spPr>
          <a:xfrm flipH="1">
            <a:off x="600425" y="1769975"/>
            <a:ext cx="8339400" cy="1198500"/>
          </a:xfrm>
          <a:prstGeom prst="bentConnector3">
            <a:avLst>
              <a:gd name="adj1" fmla="val 0"/>
            </a:avLst>
          </a:prstGeom>
          <a:noFill/>
          <a:ln w="28575" cap="flat" cmpd="sng">
            <a:solidFill>
              <a:srgbClr val="93C47D"/>
            </a:solidFill>
            <a:prstDash val="dot"/>
            <a:round/>
            <a:headEnd type="none" w="med" len="med"/>
            <a:tailEnd type="none" w="med" len="med"/>
          </a:ln>
        </p:spPr>
      </p:cxnSp>
      <p:sp>
        <p:nvSpPr>
          <p:cNvPr id="482" name="Google Shape;482;p54"/>
          <p:cNvSpPr/>
          <p:nvPr/>
        </p:nvSpPr>
        <p:spPr>
          <a:xfrm>
            <a:off x="6644300" y="1611300"/>
            <a:ext cx="2063700" cy="10791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boto"/>
              <a:ea typeface="Roboto"/>
              <a:cs typeface="Roboto"/>
              <a:sym typeface="Roboto"/>
            </a:endParaRPr>
          </a:p>
        </p:txBody>
      </p:sp>
      <p:sp>
        <p:nvSpPr>
          <p:cNvPr id="483" name="Google Shape;483;p54"/>
          <p:cNvSpPr txBox="1"/>
          <p:nvPr/>
        </p:nvSpPr>
        <p:spPr>
          <a:xfrm flipH="1">
            <a:off x="6919050" y="1008600"/>
            <a:ext cx="1609800" cy="831600"/>
          </a:xfrm>
          <a:prstGeom prst="rect">
            <a:avLst/>
          </a:prstGeom>
          <a:solidFill>
            <a:srgbClr val="B7B7B7"/>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484" name="Google Shape;484;p54"/>
          <p:cNvSpPr/>
          <p:nvPr/>
        </p:nvSpPr>
        <p:spPr>
          <a:xfrm>
            <a:off x="6678025" y="1862338"/>
            <a:ext cx="2063700" cy="80100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Coordinar con el equipo móvil de crisis existente y los equipos de Resolución de Crisis</a:t>
            </a:r>
            <a:endParaRPr lang="es-419" sz="1200" dirty="0">
              <a:effectLst/>
              <a:latin typeface="Trebuchet MS" panose="020B0603020202020204" pitchFamily="34" charset="0"/>
              <a:ea typeface="Aptos"/>
              <a:cs typeface="Aptos"/>
            </a:endParaRPr>
          </a:p>
          <a:p>
            <a:pPr marL="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485" name="Google Shape;485;p54"/>
          <p:cNvSpPr txBox="1"/>
          <p:nvPr/>
        </p:nvSpPr>
        <p:spPr>
          <a:xfrm flipH="1">
            <a:off x="523150" y="1006875"/>
            <a:ext cx="1366800" cy="801000"/>
          </a:xfrm>
          <a:prstGeom prst="rect">
            <a:avLst/>
          </a:prstGeom>
          <a:solidFill>
            <a:srgbClr val="B7B7B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tx1"/>
                </a:solidFill>
                <a:effectLst/>
                <a:latin typeface="Trebuchet MS" panose="020B0603020202020204" pitchFamily="34" charset="0"/>
                <a:ea typeface="Times New Roman" panose="02020603050405020304" pitchFamily="18" charset="0"/>
              </a:rPr>
              <a:t>Herramienta de Identificación</a:t>
            </a:r>
            <a:endParaRPr lang="es-419" sz="1500" dirty="0">
              <a:solidFill>
                <a:schemeClr val="tx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5"/>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200" dirty="0">
                <a:effectLst/>
                <a:latin typeface="Trebuchet MS" panose="020B0603020202020204" pitchFamily="34" charset="0"/>
                <a:ea typeface="Times New Roman" panose="02020603050405020304" pitchFamily="18" charset="0"/>
                <a:cs typeface="Aptos"/>
              </a:rPr>
              <a:t>Fases de Implementación</a:t>
            </a:r>
            <a:endParaRPr lang="es-419" sz="4200" dirty="0">
              <a:effectLst/>
              <a:latin typeface="Trebuchet MS" panose="020B0603020202020204" pitchFamily="34" charset="0"/>
              <a:ea typeface="Aptos"/>
              <a:cs typeface="Aptos"/>
            </a:endParaRPr>
          </a:p>
        </p:txBody>
      </p:sp>
      <p:sp>
        <p:nvSpPr>
          <p:cNvPr id="491" name="Google Shape;491;p55"/>
          <p:cNvSpPr txBox="1"/>
          <p:nvPr/>
        </p:nvSpPr>
        <p:spPr>
          <a:xfrm>
            <a:off x="475700" y="1272949"/>
            <a:ext cx="8236500" cy="3425525"/>
          </a:xfrm>
          <a:prstGeom prst="rect">
            <a:avLst/>
          </a:prstGeom>
          <a:solidFill>
            <a:srgbClr val="D9EAD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b="1" dirty="0">
                <a:effectLst/>
                <a:latin typeface="+mj-lt"/>
                <a:ea typeface="Times New Roman" panose="02020603050405020304" pitchFamily="18" charset="0"/>
                <a:cs typeface="Aptos"/>
              </a:rPr>
              <a:t>Comentarios: </a:t>
            </a:r>
            <a:r>
              <a:rPr lang="es-419" dirty="0">
                <a:effectLst/>
                <a:latin typeface="+mj-lt"/>
                <a:ea typeface="Times New Roman" panose="02020603050405020304" pitchFamily="18" charset="0"/>
                <a:cs typeface="Aptos"/>
              </a:rPr>
              <a:t>Para la Fase 1, hay proveedores existentes en MST y FFT. ¿Utilizará el estado a esos proveedores y será la Fase 1 a nivel estatal?</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Respuesta:</a:t>
            </a:r>
            <a:r>
              <a:rPr lang="es-419" dirty="0">
                <a:effectLst/>
                <a:latin typeface="+mj-lt"/>
                <a:ea typeface="Times New Roman" panose="02020603050405020304" pitchFamily="18" charset="0"/>
                <a:cs typeface="Aptos"/>
              </a:rPr>
              <a:t> En respuesta a los comentarios, HCPF está identificando a los proveedores que ya están certificados en MST, FFT y/o envolvimiento de alta fidelidad. El siguiente paso será reunirse con las organizaciones ACC 3.0 RAE para determinar qué proveedores están en su red. La propuesta actual para la Fase 1 incluye un alcance de población más reducido, pero no está limitado geográficamente.</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Comentarios:</a:t>
            </a:r>
            <a:r>
              <a:rPr lang="es-419" dirty="0">
                <a:effectLst/>
                <a:latin typeface="+mj-lt"/>
                <a:ea typeface="Times New Roman" panose="02020603050405020304" pitchFamily="18" charset="0"/>
                <a:cs typeface="Aptos"/>
              </a:rPr>
              <a:t> Para todas las fases, ¿qué pasa si un proveedor ya está certificado en COACT para envolvimiento de alta fidelidad o MST o FFT? ¿Necesitarán empezar de nuevo?</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Respuesta:</a:t>
            </a:r>
            <a:r>
              <a:rPr lang="es-419" dirty="0">
                <a:effectLst/>
                <a:latin typeface="+mj-lt"/>
                <a:ea typeface="Times New Roman" panose="02020603050405020304" pitchFamily="18" charset="0"/>
                <a:cs typeface="Aptos"/>
              </a:rPr>
              <a:t> En cuanto a COACT, HCPF está trabajando con BHA para minimizar la necesidad de un reciclaje completo. Las opciones que se están explorando incluyen una versión abreviada de la capacitación o requerir un curso de actualización que se enfoque en los aspectos específicos del sistema de atención propuesto. MST y FFT son acreditados a través de organizaciones nacionales.</a:t>
            </a:r>
            <a:endParaRPr lang="es-419" dirty="0">
              <a:effectLst/>
              <a:latin typeface="+mj-lt"/>
              <a:ea typeface="Aptos"/>
              <a:cs typeface="Apto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95"/>
        <p:cNvGrpSpPr/>
        <p:nvPr/>
      </p:nvGrpSpPr>
      <p:grpSpPr>
        <a:xfrm>
          <a:off x="0" y="0"/>
          <a:ext cx="0" cy="0"/>
          <a:chOff x="0" y="0"/>
          <a:chExt cx="0" cy="0"/>
        </a:xfrm>
      </p:grpSpPr>
      <p:sp>
        <p:nvSpPr>
          <p:cNvPr id="496" name="Google Shape;496;p56"/>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500" b="1" dirty="0">
                <a:solidFill>
                  <a:schemeClr val="bg1"/>
                </a:solidFill>
                <a:effectLst/>
                <a:latin typeface="Trebuchet MS" panose="020B0603020202020204" pitchFamily="34" charset="0"/>
                <a:ea typeface="Times New Roman" panose="02020603050405020304" pitchFamily="18" charset="0"/>
                <a:cs typeface="Aptos"/>
              </a:rPr>
              <a:t>Mejora continua de la calidad</a:t>
            </a:r>
            <a:endParaRPr lang="es-419" sz="4500" dirty="0">
              <a:solidFill>
                <a:schemeClr val="bg1"/>
              </a:solidFill>
              <a:effectLst/>
              <a:latin typeface="Trebuchet MS" panose="020B0603020202020204" pitchFamily="34" charset="0"/>
              <a:ea typeface="Aptos"/>
              <a:cs typeface="Apto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7"/>
          <p:cNvSpPr txBox="1">
            <a:spLocks noGrp="1"/>
          </p:cNvSpPr>
          <p:nvPr>
            <p:ph type="title"/>
          </p:nvPr>
        </p:nvSpPr>
        <p:spPr>
          <a:xfrm>
            <a:off x="393750" y="558800"/>
            <a:ext cx="8356500" cy="4701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3800" b="1" dirty="0">
                <a:effectLst/>
                <a:latin typeface="Trebuchet MS" panose="020B0603020202020204" pitchFamily="34" charset="0"/>
                <a:ea typeface="Times New Roman" panose="02020603050405020304" pitchFamily="18" charset="0"/>
                <a:cs typeface="Aptos"/>
              </a:rPr>
              <a:t>Supervisión y medidas</a:t>
            </a:r>
            <a:endParaRPr lang="es-419" sz="3800" dirty="0">
              <a:effectLst/>
              <a:latin typeface="Trebuchet MS" panose="020B0603020202020204" pitchFamily="34" charset="0"/>
              <a:ea typeface="Aptos"/>
              <a:cs typeface="Aptos"/>
            </a:endParaRPr>
          </a:p>
        </p:txBody>
      </p:sp>
      <p:sp>
        <p:nvSpPr>
          <p:cNvPr id="502" name="Google Shape;502;p57"/>
          <p:cNvSpPr txBox="1"/>
          <p:nvPr/>
        </p:nvSpPr>
        <p:spPr>
          <a:xfrm>
            <a:off x="475700" y="1143725"/>
            <a:ext cx="7947600" cy="3440975"/>
          </a:xfrm>
          <a:prstGeom prst="rect">
            <a:avLst/>
          </a:prstGeom>
          <a:solidFill>
            <a:srgbClr val="D9EAD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a:lnSpc>
                <a:spcPct val="107000"/>
              </a:lnSpc>
              <a:spcAft>
                <a:spcPts val="800"/>
              </a:spcAft>
            </a:pPr>
            <a:r>
              <a:rPr lang="es-419" b="1" dirty="0">
                <a:effectLst/>
                <a:latin typeface="+mj-lt"/>
                <a:ea typeface="Times New Roman" panose="02020603050405020304" pitchFamily="18" charset="0"/>
                <a:cs typeface="Aptos"/>
              </a:rPr>
              <a:t>Comentarios:</a:t>
            </a:r>
            <a:r>
              <a:rPr lang="es-419" dirty="0">
                <a:effectLst/>
                <a:latin typeface="+mj-lt"/>
                <a:ea typeface="Times New Roman" panose="02020603050405020304" pitchFamily="18" charset="0"/>
                <a:cs typeface="Aptos"/>
              </a:rPr>
              <a:t> Las partes interesadas y los socios quieren una manera de ofrecer comentarios sobre los proveedores seleccionados o su desempeño. Los miembros de la comunidad en algunas áreas del estado han indicado que algunos de sus proveedores no ofrecen servicios de alta calidad o no son receptivos.</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Respuesta:</a:t>
            </a:r>
            <a:r>
              <a:rPr lang="es-419" dirty="0">
                <a:effectLst/>
                <a:latin typeface="+mj-lt"/>
                <a:ea typeface="Times New Roman" panose="02020603050405020304" pitchFamily="18" charset="0"/>
                <a:cs typeface="Aptos"/>
              </a:rPr>
              <a:t> En respuesta, HCPF está explorando formas de reunir comentarios continuos de los socios comunitarios sobre la calidad del Sistema de Atención. Está revisando procesos que podrían utilizarse para recopilar estos comentarios de manera estructurada. HCPF también está considerando la recopilación de comentarios similares de las familias que reciben los servicios.</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Comentarios:</a:t>
            </a:r>
            <a:r>
              <a:rPr lang="es-419" dirty="0">
                <a:effectLst/>
                <a:latin typeface="+mj-lt"/>
                <a:ea typeface="Times New Roman" panose="02020603050405020304" pitchFamily="18" charset="0"/>
                <a:cs typeface="Aptos"/>
              </a:rPr>
              <a:t> ¿Cómo planea el estado tener un proceso continuo para actualizar y solicitar comentarios de las partes interesadas?</a:t>
            </a:r>
            <a:endParaRPr lang="es-419" dirty="0">
              <a:effectLst/>
              <a:latin typeface="+mj-lt"/>
              <a:ea typeface="Aptos"/>
              <a:cs typeface="Aptos"/>
            </a:endParaRPr>
          </a:p>
          <a:p>
            <a:pPr>
              <a:lnSpc>
                <a:spcPct val="107000"/>
              </a:lnSpc>
              <a:spcAft>
                <a:spcPts val="800"/>
              </a:spcAft>
            </a:pPr>
            <a:r>
              <a:rPr lang="es-419" b="1" dirty="0">
                <a:effectLst/>
                <a:latin typeface="+mj-lt"/>
                <a:ea typeface="Times New Roman" panose="02020603050405020304" pitchFamily="18" charset="0"/>
                <a:cs typeface="Aptos"/>
              </a:rPr>
              <a:t>Respuesta:</a:t>
            </a:r>
            <a:r>
              <a:rPr lang="es-419" dirty="0">
                <a:effectLst/>
                <a:latin typeface="+mj-lt"/>
                <a:ea typeface="Times New Roman" panose="02020603050405020304" pitchFamily="18" charset="0"/>
                <a:cs typeface="Aptos"/>
              </a:rPr>
              <a:t> HCPF incluirá en el plan de implementación los pasos para garantizar oportunidades regulares y diversas para que las partes interesadas ofrezcan comentarios sobre el despliegue de los servicios.</a:t>
            </a:r>
            <a:endParaRPr lang="es-419" dirty="0">
              <a:effectLst/>
              <a:latin typeface="+mj-lt"/>
              <a:ea typeface="Aptos"/>
              <a:cs typeface="Apt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3"/>
          <p:cNvSpPr txBox="1">
            <a:spLocks noGrp="1"/>
          </p:cNvSpPr>
          <p:nvPr>
            <p:ph type="title"/>
          </p:nvPr>
        </p:nvSpPr>
        <p:spPr>
          <a:xfrm>
            <a:off x="311700" y="6736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3800" dirty="0">
                <a:effectLst/>
                <a:latin typeface="Trebuchet MS" panose="020B0603020202020204" pitchFamily="34" charset="0"/>
                <a:ea typeface="Times New Roman" panose="02020603050405020304" pitchFamily="18" charset="0"/>
              </a:rPr>
              <a:t>Objetivos de la reunión</a:t>
            </a:r>
            <a:endParaRPr sz="3800" dirty="0">
              <a:latin typeface="Trebuchet MS" panose="020B0603020202020204" pitchFamily="34" charset="0"/>
            </a:endParaRPr>
          </a:p>
        </p:txBody>
      </p:sp>
      <p:sp>
        <p:nvSpPr>
          <p:cNvPr id="101" name="Google Shape;101;p23"/>
          <p:cNvSpPr txBox="1">
            <a:spLocks noGrp="1"/>
          </p:cNvSpPr>
          <p:nvPr>
            <p:ph type="body" idx="1"/>
          </p:nvPr>
        </p:nvSpPr>
        <p:spPr>
          <a:xfrm>
            <a:off x="683450" y="1246325"/>
            <a:ext cx="7163400" cy="3080625"/>
          </a:xfrm>
          <a:prstGeom prst="rect">
            <a:avLst/>
          </a:prstGeom>
        </p:spPr>
        <p:txBody>
          <a:bodyPr spcFirstLastPara="1" wrap="square" lIns="91425" tIns="91425" rIns="91425" bIns="91425" anchor="ctr" anchorCtr="0">
            <a:noAutofit/>
          </a:bodyPr>
          <a:lstStyle/>
          <a:p>
            <a:pPr marL="120650" lvl="0" indent="0" algn="l" rtl="0">
              <a:lnSpc>
                <a:spcPct val="115000"/>
              </a:lnSpc>
              <a:spcBef>
                <a:spcPts val="0"/>
              </a:spcBef>
              <a:spcAft>
                <a:spcPts val="0"/>
              </a:spcAft>
              <a:buSzPts val="1700"/>
              <a:buNone/>
            </a:pPr>
            <a:r>
              <a:rPr lang="es-419" sz="1700" dirty="0">
                <a:effectLst/>
                <a:latin typeface="+mj-lt"/>
                <a:ea typeface="Times New Roman" panose="02020603050405020304" pitchFamily="18" charset="0"/>
              </a:rPr>
              <a:t>● Revisión rápida del Sistema de Cuidados propuesto para los miembros de Medicaid</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Temas generales</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Comentarios</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Específica de la población</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Servicios del Sistema de cuidados</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Roles de las agencias</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Implementación</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Mejora continua de la calidad</a:t>
            </a:r>
            <a:br>
              <a:rPr lang="es-419" sz="1700" dirty="0">
                <a:effectLst/>
                <a:latin typeface="+mj-lt"/>
                <a:ea typeface="Times New Roman" panose="02020603050405020304" pitchFamily="18" charset="0"/>
              </a:rPr>
            </a:br>
            <a:r>
              <a:rPr lang="es-419" sz="1700" dirty="0">
                <a:effectLst/>
                <a:latin typeface="+mj-lt"/>
                <a:ea typeface="Times New Roman" panose="02020603050405020304" pitchFamily="18" charset="0"/>
              </a:rPr>
              <a:t>● Discusión</a:t>
            </a:r>
            <a:endParaRPr sz="1700" dirty="0">
              <a:latin typeface="+mj-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6"/>
        <p:cNvGrpSpPr/>
        <p:nvPr/>
      </p:nvGrpSpPr>
      <p:grpSpPr>
        <a:xfrm>
          <a:off x="0" y="0"/>
          <a:ext cx="0" cy="0"/>
          <a:chOff x="0" y="0"/>
          <a:chExt cx="0" cy="0"/>
        </a:xfrm>
      </p:grpSpPr>
      <p:sp>
        <p:nvSpPr>
          <p:cNvPr id="507" name="Google Shape;507;p58"/>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500" b="1" dirty="0">
                <a:solidFill>
                  <a:schemeClr val="bg1"/>
                </a:solidFill>
                <a:effectLst/>
                <a:latin typeface="Trebuchet MS" panose="020B0603020202020204" pitchFamily="34" charset="0"/>
                <a:ea typeface="Times New Roman" panose="02020603050405020304" pitchFamily="18" charset="0"/>
                <a:cs typeface="Aptos"/>
              </a:rPr>
              <a:t>Discusión</a:t>
            </a:r>
            <a:endParaRPr lang="es-419" sz="4500" dirty="0">
              <a:solidFill>
                <a:schemeClr val="bg1"/>
              </a:solidFill>
              <a:effectLst/>
              <a:latin typeface="Trebuchet MS" panose="020B0603020202020204" pitchFamily="34" charset="0"/>
              <a:ea typeface="Aptos"/>
              <a:cs typeface="Apto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11"/>
        <p:cNvGrpSpPr/>
        <p:nvPr/>
      </p:nvGrpSpPr>
      <p:grpSpPr>
        <a:xfrm>
          <a:off x="0" y="0"/>
          <a:ext cx="0" cy="0"/>
          <a:chOff x="0" y="0"/>
          <a:chExt cx="0" cy="0"/>
        </a:xfrm>
      </p:grpSpPr>
      <p:sp>
        <p:nvSpPr>
          <p:cNvPr id="512" name="Google Shape;512;p59"/>
          <p:cNvSpPr txBox="1">
            <a:spLocks noGrp="1"/>
          </p:cNvSpPr>
          <p:nvPr>
            <p:ph type="title"/>
          </p:nvPr>
        </p:nvSpPr>
        <p:spPr>
          <a:xfrm>
            <a:off x="311700" y="678125"/>
            <a:ext cx="8520600" cy="38511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endParaRPr sz="4500" dirty="0">
              <a:solidFill>
                <a:schemeClr val="lt1"/>
              </a:solidFill>
            </a:endParaRPr>
          </a:p>
          <a:p>
            <a:pPr marL="0" lvl="0" indent="0" algn="ctr" rtl="0">
              <a:spcBef>
                <a:spcPts val="0"/>
              </a:spcBef>
              <a:spcAft>
                <a:spcPts val="0"/>
              </a:spcAft>
              <a:buNone/>
            </a:pPr>
            <a:endParaRPr sz="4500" dirty="0">
              <a:solidFill>
                <a:schemeClr val="lt1"/>
              </a:solidFill>
            </a:endParaRPr>
          </a:p>
          <a:p>
            <a:pPr marL="0" lvl="0" indent="0" algn="ctr" rtl="0">
              <a:spcBef>
                <a:spcPts val="0"/>
              </a:spcBef>
              <a:spcAft>
                <a:spcPts val="0"/>
              </a:spcAft>
              <a:buNone/>
            </a:pPr>
            <a:r>
              <a:rPr lang="es-419" sz="4500" b="1" dirty="0">
                <a:solidFill>
                  <a:schemeClr val="bg1"/>
                </a:solidFill>
                <a:effectLst/>
                <a:latin typeface="Trebuchet MS" panose="020B0603020202020204" pitchFamily="34" charset="0"/>
                <a:ea typeface="Times New Roman" panose="02020603050405020304" pitchFamily="18" charset="0"/>
              </a:rPr>
              <a:t>¡Gracias</a:t>
            </a:r>
            <a:r>
              <a:rPr lang="es-419" sz="4500" dirty="0">
                <a:solidFill>
                  <a:schemeClr val="bg1"/>
                </a:solidFill>
                <a:latin typeface="Trebuchet MS" panose="020B0603020202020204" pitchFamily="34" charset="0"/>
              </a:rPr>
              <a:t>!</a:t>
            </a:r>
          </a:p>
          <a:p>
            <a:pPr marL="0" lvl="0" indent="0" algn="ctr" rtl="0">
              <a:spcBef>
                <a:spcPts val="0"/>
              </a:spcBef>
              <a:spcAft>
                <a:spcPts val="0"/>
              </a:spcAft>
              <a:buNone/>
            </a:pPr>
            <a:endParaRPr lang="es-419" sz="2400" b="0" dirty="0">
              <a:solidFill>
                <a:schemeClr val="bg1"/>
              </a:solidFill>
              <a:latin typeface="Trebuchet MS" panose="020B0603020202020204" pitchFamily="34" charset="0"/>
            </a:endParaRPr>
          </a:p>
          <a:p>
            <a:pPr>
              <a:lnSpc>
                <a:spcPct val="100000"/>
              </a:lnSpc>
            </a:pPr>
            <a:r>
              <a:rPr lang="es-419" sz="2400" b="0" dirty="0">
                <a:solidFill>
                  <a:schemeClr val="bg1"/>
                </a:solidFill>
                <a:latin typeface="Trebuchet MS" panose="020B0603020202020204" pitchFamily="34" charset="0"/>
                <a:ea typeface="Times New Roman" panose="02020603050405020304" pitchFamily="18" charset="0"/>
              </a:rPr>
              <a:t>Nosotros a</a:t>
            </a:r>
            <a:r>
              <a:rPr lang="es-419" sz="2400" b="0" dirty="0">
                <a:solidFill>
                  <a:schemeClr val="bg1"/>
                </a:solidFill>
                <a:effectLst/>
                <a:latin typeface="Trebuchet MS" panose="020B0603020202020204" pitchFamily="34" charset="0"/>
                <a:ea typeface="Times New Roman" panose="02020603050405020304" pitchFamily="18" charset="0"/>
              </a:rPr>
              <a:t>nimamos a las partes interesadas, las familias y los socios comunitarios a mantenerse informados.</a:t>
            </a:r>
            <a:r>
              <a:rPr lang="en" sz="2400" b="0" dirty="0">
                <a:solidFill>
                  <a:schemeClr val="tx2"/>
                </a:solidFill>
              </a:rPr>
              <a:t> </a:t>
            </a:r>
            <a:r>
              <a:rPr lang="es-419" sz="2400" b="0" u="sng" dirty="0">
                <a:solidFill>
                  <a:schemeClr val="tx2"/>
                </a:solidFill>
                <a:effectLst/>
                <a:latin typeface="Trebuchet MS" panose="020B060302020202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Regístrese en el boletín del Sistema de Atención Médica de Medicaid para Niños y Jóvenes en Salud Conductual</a:t>
            </a:r>
            <a:r>
              <a:rPr lang="es-419" sz="2400" dirty="0">
                <a:solidFill>
                  <a:schemeClr val="bg1"/>
                </a:solidFill>
                <a:effectLst/>
                <a:latin typeface="Trebuchet MS" panose="020B0603020202020204" pitchFamily="34" charset="0"/>
                <a:ea typeface="Times New Roman" panose="02020603050405020304" pitchFamily="18" charset="0"/>
              </a:rPr>
              <a:t> </a:t>
            </a:r>
            <a:r>
              <a:rPr lang="es-419" sz="2400" b="0" dirty="0">
                <a:solidFill>
                  <a:schemeClr val="bg1"/>
                </a:solidFill>
                <a:effectLst/>
                <a:latin typeface="Trebuchet MS" panose="020B0603020202020204" pitchFamily="34" charset="0"/>
                <a:ea typeface="Times New Roman" panose="02020603050405020304" pitchFamily="18" charset="0"/>
              </a:rPr>
              <a:t>y visite el </a:t>
            </a:r>
            <a:r>
              <a:rPr lang="es-419" sz="2400" b="0" dirty="0">
                <a:solidFill>
                  <a:schemeClr val="tx2"/>
                </a:solidFill>
                <a:latin typeface="Trebuchet MS" panose="020B0603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sitio web</a:t>
            </a:r>
            <a:r>
              <a:rPr lang="es-419" sz="2400" b="0" dirty="0">
                <a:solidFill>
                  <a:schemeClr val="tx2"/>
                </a:solidFill>
                <a:latin typeface="Trebuchet MS" panose="020B0603020202020204" pitchFamily="34" charset="0"/>
                <a:ea typeface="Times New Roman" panose="02020603050405020304" pitchFamily="18" charset="0"/>
              </a:rPr>
              <a:t> </a:t>
            </a:r>
            <a:r>
              <a:rPr lang="es-419" sz="2400" b="0">
                <a:solidFill>
                  <a:schemeClr val="bg1"/>
                </a:solidFill>
                <a:effectLst/>
                <a:latin typeface="Trebuchet MS" panose="020B0603020202020204" pitchFamily="34" charset="0"/>
                <a:ea typeface="Times New Roman" panose="02020603050405020304" pitchFamily="18" charset="0"/>
                <a:cs typeface="Aptos"/>
              </a:rPr>
              <a:t>para enlaces </a:t>
            </a:r>
            <a:r>
              <a:rPr lang="es-419" sz="2400" b="0" dirty="0">
                <a:solidFill>
                  <a:schemeClr val="bg1"/>
                </a:solidFill>
                <a:effectLst/>
                <a:latin typeface="Trebuchet MS" panose="020B0603020202020204" pitchFamily="34" charset="0"/>
                <a:ea typeface="Times New Roman" panose="02020603050405020304" pitchFamily="18" charset="0"/>
                <a:cs typeface="Aptos"/>
              </a:rPr>
              <a:t>a reuniones, agendas, actualizaciones y recursos.</a:t>
            </a:r>
            <a:br>
              <a:rPr lang="es-419" sz="2400" dirty="0">
                <a:solidFill>
                  <a:schemeClr val="bg1"/>
                </a:solidFill>
                <a:effectLst/>
                <a:latin typeface="Trebuchet MS" panose="020B0603020202020204" pitchFamily="34" charset="0"/>
                <a:ea typeface="Aptos"/>
                <a:cs typeface="Aptos"/>
              </a:rPr>
            </a:br>
            <a:endParaRPr sz="2400" b="0" dirty="0">
              <a:solidFill>
                <a:schemeClr val="bg1"/>
              </a:solidFill>
              <a:latin typeface="Trebuchet MS" panose="020B0603020202020204" pitchFamily="34" charset="0"/>
            </a:endParaRPr>
          </a:p>
          <a:p>
            <a:pPr marL="0" lvl="0" indent="0" algn="ctr" rtl="0">
              <a:lnSpc>
                <a:spcPct val="100000"/>
              </a:lnSpc>
              <a:spcBef>
                <a:spcPts val="1400"/>
              </a:spcBef>
              <a:spcAft>
                <a:spcPts val="0"/>
              </a:spcAft>
              <a:buClr>
                <a:schemeClr val="dk1"/>
              </a:buClr>
              <a:buSzPts val="1100"/>
              <a:buFont typeface="Arial"/>
              <a:buNone/>
            </a:pPr>
            <a:endParaRPr sz="2400" b="0" dirty="0">
              <a:solidFill>
                <a:schemeClr val="lt1"/>
              </a:solidFill>
            </a:endParaRPr>
          </a:p>
          <a:p>
            <a:pPr marL="0" lvl="0" indent="0" algn="ctr" rtl="0">
              <a:spcBef>
                <a:spcPts val="1400"/>
              </a:spcBef>
              <a:spcAft>
                <a:spcPts val="0"/>
              </a:spcAft>
              <a:buNone/>
            </a:pPr>
            <a:endParaRPr sz="5200" dirty="0">
              <a:solidFill>
                <a:schemeClr val="lt1"/>
              </a:solidFill>
            </a:endParaRPr>
          </a:p>
          <a:p>
            <a:pPr marL="0" lvl="0" indent="0" algn="ctr" rtl="0">
              <a:spcBef>
                <a:spcPts val="0"/>
              </a:spcBef>
              <a:spcAft>
                <a:spcPts val="0"/>
              </a:spcAft>
              <a:buNone/>
            </a:pPr>
            <a:endParaRPr sz="2600" dirty="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4"/>
          <p:cNvSpPr txBox="1">
            <a:spLocks noGrp="1"/>
          </p:cNvSpPr>
          <p:nvPr>
            <p:ph type="title"/>
          </p:nvPr>
        </p:nvSpPr>
        <p:spPr>
          <a:xfrm>
            <a:off x="311700" y="673625"/>
            <a:ext cx="8520600" cy="572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3800" dirty="0">
                <a:effectLst/>
                <a:latin typeface="Trebuchet MS" panose="020B0603020202020204" pitchFamily="34" charset="0"/>
                <a:ea typeface="Times New Roman" panose="02020603050405020304" pitchFamily="18" charset="0"/>
              </a:rPr>
              <a:t>Página web del proyecto</a:t>
            </a:r>
            <a:endParaRPr sz="3800" dirty="0">
              <a:latin typeface="Trebuchet MS" panose="020B0603020202020204" pitchFamily="34" charset="0"/>
            </a:endParaRPr>
          </a:p>
        </p:txBody>
      </p:sp>
      <p:sp>
        <p:nvSpPr>
          <p:cNvPr id="107" name="Google Shape;107;p24"/>
          <p:cNvSpPr txBox="1">
            <a:spLocks noGrp="1"/>
          </p:cNvSpPr>
          <p:nvPr>
            <p:ph type="body" idx="1"/>
          </p:nvPr>
        </p:nvSpPr>
        <p:spPr>
          <a:xfrm>
            <a:off x="415050" y="1296950"/>
            <a:ext cx="4156800" cy="27831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sz="1800" dirty="0">
                <a:effectLst/>
                <a:latin typeface="+mj-lt"/>
                <a:ea typeface="Times New Roman" panose="02020603050405020304" pitchFamily="18" charset="0"/>
              </a:rPr>
              <a:t>Consulte la página web para actualizaciones regulares y para la presentación original del verano de 2024</a:t>
            </a:r>
            <a:endParaRPr sz="1800" dirty="0">
              <a:latin typeface="+mj-lt"/>
            </a:endParaRPr>
          </a:p>
        </p:txBody>
      </p:sp>
      <p:pic>
        <p:nvPicPr>
          <p:cNvPr id="108" name="Google Shape;108;p24"/>
          <p:cNvPicPr preferRelativeResize="0"/>
          <p:nvPr/>
        </p:nvPicPr>
        <p:blipFill>
          <a:blip r:embed="rId3">
            <a:alphaModFix/>
          </a:blip>
          <a:stretch>
            <a:fillRect/>
          </a:stretch>
        </p:blipFill>
        <p:spPr>
          <a:xfrm>
            <a:off x="5532925" y="1297038"/>
            <a:ext cx="2783175" cy="2783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2"/>
        <p:cNvGrpSpPr/>
        <p:nvPr/>
      </p:nvGrpSpPr>
      <p:grpSpPr>
        <a:xfrm>
          <a:off x="0" y="0"/>
          <a:ext cx="0" cy="0"/>
          <a:chOff x="0" y="0"/>
          <a:chExt cx="0" cy="0"/>
        </a:xfrm>
      </p:grpSpPr>
      <p:sp>
        <p:nvSpPr>
          <p:cNvPr id="113" name="Google Shape;113;p25"/>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Autofit/>
          </a:bodyPr>
          <a:lstStyle/>
          <a:p>
            <a:pPr>
              <a:lnSpc>
                <a:spcPct val="107000"/>
              </a:lnSpc>
              <a:spcAft>
                <a:spcPts val="800"/>
              </a:spcAft>
            </a:pPr>
            <a:r>
              <a:rPr lang="es-419" sz="4500" dirty="0">
                <a:solidFill>
                  <a:schemeClr val="bg1"/>
                </a:solidFill>
                <a:effectLst/>
                <a:latin typeface="Trebuchet MS" panose="020B0603020202020204" pitchFamily="34" charset="0"/>
                <a:ea typeface="Times New Roman" panose="02020603050405020304" pitchFamily="18" charset="0"/>
                <a:cs typeface="Aptos"/>
              </a:rPr>
              <a:t>Revisión rápida</a:t>
            </a:r>
            <a:endParaRPr lang="es-419" sz="4500" dirty="0">
              <a:solidFill>
                <a:schemeClr val="bg1"/>
              </a:solidFill>
              <a:effectLst/>
              <a:latin typeface="Trebuchet MS" panose="020B0603020202020204" pitchFamily="34" charset="0"/>
              <a:ea typeface="Aptos"/>
              <a:cs typeface="Apto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6"/>
          <p:cNvSpPr txBox="1">
            <a:spLocks noGrp="1"/>
          </p:cNvSpPr>
          <p:nvPr>
            <p:ph type="title"/>
          </p:nvPr>
        </p:nvSpPr>
        <p:spPr>
          <a:xfrm>
            <a:off x="370650" y="386138"/>
            <a:ext cx="8520600" cy="291762"/>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s-419" sz="3800" dirty="0">
                <a:effectLst/>
                <a:latin typeface="Trebuchet MS" panose="020B0603020202020204" pitchFamily="34" charset="0"/>
                <a:ea typeface="Times New Roman" panose="02020603050405020304" pitchFamily="18" charset="0"/>
              </a:rPr>
              <a:t>Las 7 Partes Claves del SOC: Detalles</a:t>
            </a:r>
            <a:endParaRPr sz="3800" dirty="0">
              <a:latin typeface="Trebuchet MS" panose="020B0603020202020204" pitchFamily="34" charset="0"/>
            </a:endParaRPr>
          </a:p>
        </p:txBody>
      </p:sp>
      <p:sp>
        <p:nvSpPr>
          <p:cNvPr id="119" name="Google Shape;119;p26"/>
          <p:cNvSpPr/>
          <p:nvPr/>
        </p:nvSpPr>
        <p:spPr>
          <a:xfrm>
            <a:off x="2243374" y="1611299"/>
            <a:ext cx="2070899" cy="1392913"/>
          </a:xfrm>
          <a:prstGeom prst="rect">
            <a:avLst/>
          </a:prstGeom>
          <a:solidFill>
            <a:srgbClr val="FFFFFF"/>
          </a:solidFill>
          <a:ln w="19050" cap="flat" cmpd="sng">
            <a:solidFill>
              <a:srgbClr val="6CC04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20" name="Google Shape;120;p26"/>
          <p:cNvSpPr txBox="1"/>
          <p:nvPr/>
        </p:nvSpPr>
        <p:spPr>
          <a:xfrm flipH="1">
            <a:off x="2526351" y="947123"/>
            <a:ext cx="1538525" cy="831600"/>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sz="1600" dirty="0">
              <a:solidFill>
                <a:schemeClr val="bg1"/>
              </a:solidFill>
              <a:latin typeface="Trebuchet MS" panose="020B0603020202020204" pitchFamily="34" charset="0"/>
              <a:ea typeface="Trebuchet MS"/>
              <a:cs typeface="Trebuchet MS"/>
              <a:sym typeface="Trebuchet MS"/>
            </a:endParaRPr>
          </a:p>
        </p:txBody>
      </p:sp>
      <p:sp>
        <p:nvSpPr>
          <p:cNvPr id="121" name="Google Shape;121;p26"/>
          <p:cNvSpPr/>
          <p:nvPr/>
        </p:nvSpPr>
        <p:spPr>
          <a:xfrm>
            <a:off x="2294250" y="1784375"/>
            <a:ext cx="1993500" cy="1018787"/>
          </a:xfrm>
          <a:prstGeom prst="rect">
            <a:avLst/>
          </a:prstGeom>
          <a:noFill/>
          <a:ln>
            <a:noFill/>
          </a:ln>
        </p:spPr>
        <p:txBody>
          <a:bodyPr spcFirstLastPara="1" wrap="square" lIns="91425" tIns="45700" rIns="91425" bIns="45700" anchor="t" anchorCtr="0">
            <a:noAutofit/>
          </a:bodyPr>
          <a:lstStyle/>
          <a:p>
            <a:pPr lvl="1">
              <a:lnSpc>
                <a:spcPct val="107000"/>
              </a:lnSpc>
              <a:spcAft>
                <a:spcPts val="800"/>
              </a:spcAft>
            </a:pPr>
            <a:r>
              <a:rPr lang="es-419" sz="1200" dirty="0">
                <a:effectLst/>
                <a:latin typeface="Trebuchet MS" panose="020B0603020202020204" pitchFamily="34" charset="0"/>
                <a:ea typeface="Times New Roman" panose="02020603050405020304" pitchFamily="18" charset="0"/>
                <a:cs typeface="Aptos"/>
              </a:rPr>
              <a:t>Evaluación Estandarizada</a:t>
            </a:r>
            <a:br>
              <a:rPr lang="es-419" sz="1200" dirty="0">
                <a:effectLst/>
                <a:latin typeface="Trebuchet MS" panose="020B0603020202020204" pitchFamily="34" charset="0"/>
                <a:ea typeface="Times New Roman" panose="02020603050405020304" pitchFamily="18" charset="0"/>
                <a:cs typeface="Aptos"/>
              </a:rPr>
            </a:br>
            <a:r>
              <a:rPr lang="es-419" sz="1200" dirty="0">
                <a:effectLst/>
                <a:latin typeface="Trebuchet MS" panose="020B0603020202020204" pitchFamily="34" charset="0"/>
                <a:ea typeface="Times New Roman" panose="02020603050405020304" pitchFamily="18" charset="0"/>
                <a:cs typeface="Aptos"/>
              </a:rPr>
              <a:t>Evaluación estandarizada (CANS) para determinar uniformemente las necesidades de un niño y el tipo de servicio.</a:t>
            </a:r>
            <a:endParaRPr lang="es-419" sz="1200" dirty="0">
              <a:effectLst/>
              <a:latin typeface="Trebuchet MS" panose="020B0603020202020204" pitchFamily="34" charset="0"/>
              <a:ea typeface="Aptos"/>
              <a:cs typeface="Aptos"/>
            </a:endParaRPr>
          </a:p>
        </p:txBody>
      </p:sp>
      <p:sp>
        <p:nvSpPr>
          <p:cNvPr id="122" name="Google Shape;122;p26"/>
          <p:cNvSpPr/>
          <p:nvPr/>
        </p:nvSpPr>
        <p:spPr>
          <a:xfrm>
            <a:off x="4434500" y="1611299"/>
            <a:ext cx="2134500" cy="1242733"/>
          </a:xfrm>
          <a:prstGeom prst="rect">
            <a:avLst/>
          </a:prstGeom>
          <a:solidFill>
            <a:srgbClr val="FFFFFF"/>
          </a:solidFill>
          <a:ln w="19050" cap="flat" cmpd="sng">
            <a:solidFill>
              <a:srgbClr val="5FCCD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23" name="Google Shape;123;p26"/>
          <p:cNvSpPr txBox="1"/>
          <p:nvPr/>
        </p:nvSpPr>
        <p:spPr>
          <a:xfrm flipH="1">
            <a:off x="4664008" y="943275"/>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sz="1600" dirty="0">
              <a:solidFill>
                <a:schemeClr val="bg1"/>
              </a:solidFill>
              <a:latin typeface="Trebuchet MS" panose="020B0603020202020204" pitchFamily="34" charset="0"/>
              <a:ea typeface="Trebuchet MS"/>
              <a:cs typeface="Trebuchet MS"/>
              <a:sym typeface="Trebuchet MS"/>
            </a:endParaRPr>
          </a:p>
        </p:txBody>
      </p:sp>
      <p:sp>
        <p:nvSpPr>
          <p:cNvPr id="124" name="Google Shape;124;p26"/>
          <p:cNvSpPr/>
          <p:nvPr/>
        </p:nvSpPr>
        <p:spPr>
          <a:xfrm>
            <a:off x="4358600" y="1835249"/>
            <a:ext cx="2286300" cy="10781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100"/>
              <a:buFont typeface="Arial"/>
              <a:buNone/>
            </a:pPr>
            <a:r>
              <a:rPr lang="es-419" sz="1200" dirty="0">
                <a:effectLst/>
                <a:latin typeface="Trebuchet MS" panose="020B0603020202020204" pitchFamily="34" charset="0"/>
                <a:ea typeface="Times New Roman" panose="02020603050405020304" pitchFamily="18" charset="0"/>
              </a:rPr>
              <a:t>Coordinación de atención práctica con el enfoque de Envolvimiento de Alta Fidelidad para los servicios y monitoreo del progreso.</a:t>
            </a:r>
            <a:endParaRPr sz="1200" dirty="0">
              <a:solidFill>
                <a:srgbClr val="171C30"/>
              </a:solidFill>
              <a:latin typeface="Trebuchet MS" panose="020B0603020202020204" pitchFamily="34" charset="0"/>
              <a:ea typeface="Trebuchet MS"/>
              <a:cs typeface="Trebuchet MS"/>
              <a:sym typeface="Trebuchet MS"/>
            </a:endParaRPr>
          </a:p>
          <a:p>
            <a:pPr marL="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125" name="Google Shape;125;p26"/>
          <p:cNvSpPr/>
          <p:nvPr/>
        </p:nvSpPr>
        <p:spPr>
          <a:xfrm>
            <a:off x="3278823" y="3607605"/>
            <a:ext cx="2303203" cy="10791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26" name="Google Shape;126;p26"/>
          <p:cNvSpPr/>
          <p:nvPr/>
        </p:nvSpPr>
        <p:spPr>
          <a:xfrm>
            <a:off x="3291000" y="3887296"/>
            <a:ext cx="2303204" cy="80480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Servicios más largos en el hogar para satisfacer las necesidades de apoyo de los niños y sus familias.</a:t>
            </a:r>
            <a:endParaRPr sz="1200" dirty="0">
              <a:latin typeface="Trebuchet MS" panose="020B0603020202020204" pitchFamily="34" charset="0"/>
              <a:ea typeface="Trebuchet MS"/>
              <a:cs typeface="Trebuchet MS"/>
              <a:sym typeface="Trebuchet MS"/>
            </a:endParaRPr>
          </a:p>
        </p:txBody>
      </p:sp>
      <p:sp>
        <p:nvSpPr>
          <p:cNvPr id="127" name="Google Shape;127;p26"/>
          <p:cNvSpPr/>
          <p:nvPr/>
        </p:nvSpPr>
        <p:spPr>
          <a:xfrm>
            <a:off x="5779025" y="3663398"/>
            <a:ext cx="3003849" cy="1012462"/>
          </a:xfrm>
          <a:prstGeom prst="rect">
            <a:avLst/>
          </a:prstGeom>
          <a:solidFill>
            <a:srgbClr val="FFFFFF"/>
          </a:solidFill>
          <a:ln w="19050" cap="flat" cmpd="sng">
            <a:solidFill>
              <a:srgbClr val="82BC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28" name="Google Shape;128;p26"/>
          <p:cNvSpPr/>
          <p:nvPr/>
        </p:nvSpPr>
        <p:spPr>
          <a:xfrm>
            <a:off x="5891778" y="3886219"/>
            <a:ext cx="2891096" cy="80696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Consulta conductual electrónica a través de consulta de médico a médico de un especialista conductual al proveedor tratante.</a:t>
            </a:r>
            <a:endParaRPr lang="en-US" sz="1200" dirty="0">
              <a:solidFill>
                <a:srgbClr val="171C30"/>
              </a:solidFill>
              <a:latin typeface="Trebuchet MS" panose="020B0603020202020204" pitchFamily="34" charset="0"/>
              <a:ea typeface="Trebuchet MS"/>
              <a:cs typeface="Trebuchet MS"/>
              <a:sym typeface="Trebuchet MS"/>
            </a:endParaRPr>
          </a:p>
        </p:txBody>
      </p:sp>
      <p:sp>
        <p:nvSpPr>
          <p:cNvPr id="129" name="Google Shape;129;p26"/>
          <p:cNvSpPr txBox="1"/>
          <p:nvPr/>
        </p:nvSpPr>
        <p:spPr>
          <a:xfrm flipH="1">
            <a:off x="3645309" y="3205772"/>
            <a:ext cx="1415700" cy="731837"/>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sz="1600" dirty="0">
              <a:solidFill>
                <a:schemeClr val="bg1"/>
              </a:solidFill>
              <a:latin typeface="Trebuchet MS" panose="020B0603020202020204" pitchFamily="34" charset="0"/>
              <a:ea typeface="Trebuchet MS"/>
              <a:cs typeface="Trebuchet MS"/>
              <a:sym typeface="Trebuchet MS"/>
            </a:endParaRPr>
          </a:p>
        </p:txBody>
      </p:sp>
      <p:sp>
        <p:nvSpPr>
          <p:cNvPr id="130" name="Google Shape;130;p26"/>
          <p:cNvSpPr txBox="1"/>
          <p:nvPr/>
        </p:nvSpPr>
        <p:spPr>
          <a:xfrm flipH="1">
            <a:off x="6455785" y="3173222"/>
            <a:ext cx="1415700" cy="764386"/>
          </a:xfrm>
          <a:prstGeom prst="rect">
            <a:avLst/>
          </a:prstGeom>
          <a:solidFill>
            <a:srgbClr val="82BC00"/>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31" name="Google Shape;131;p26"/>
          <p:cNvSpPr/>
          <p:nvPr/>
        </p:nvSpPr>
        <p:spPr>
          <a:xfrm>
            <a:off x="881200" y="3607605"/>
            <a:ext cx="2063700" cy="10791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32" name="Google Shape;132;p26"/>
          <p:cNvSpPr txBox="1"/>
          <p:nvPr/>
        </p:nvSpPr>
        <p:spPr>
          <a:xfrm flipH="1">
            <a:off x="1078417" y="3173222"/>
            <a:ext cx="1609800" cy="764386"/>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sz="1600" dirty="0">
              <a:solidFill>
                <a:schemeClr val="bg1"/>
              </a:solidFill>
              <a:latin typeface="Trebuchet MS" panose="020B0603020202020204" pitchFamily="34" charset="0"/>
              <a:ea typeface="Trebuchet MS"/>
              <a:cs typeface="Trebuchet MS"/>
              <a:sym typeface="Trebuchet MS"/>
            </a:endParaRPr>
          </a:p>
        </p:txBody>
      </p:sp>
      <p:sp>
        <p:nvSpPr>
          <p:cNvPr id="133" name="Google Shape;133;p26"/>
          <p:cNvSpPr/>
          <p:nvPr/>
        </p:nvSpPr>
        <p:spPr>
          <a:xfrm>
            <a:off x="903917" y="3981963"/>
            <a:ext cx="2063700" cy="873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Intervención intensiva en salud mental respaldada por evidencia en el hogar.</a:t>
            </a:r>
            <a:endParaRPr sz="1200" dirty="0">
              <a:solidFill>
                <a:srgbClr val="171C30"/>
              </a:solidFill>
              <a:latin typeface="Trebuchet MS" panose="020B0603020202020204" pitchFamily="34" charset="0"/>
              <a:ea typeface="Trebuchet MS"/>
              <a:cs typeface="Trebuchet MS"/>
              <a:sym typeface="Trebuchet MS"/>
            </a:endParaRPr>
          </a:p>
        </p:txBody>
      </p:sp>
      <p:sp>
        <p:nvSpPr>
          <p:cNvPr id="134" name="Google Shape;134;p26"/>
          <p:cNvSpPr/>
          <p:nvPr/>
        </p:nvSpPr>
        <p:spPr>
          <a:xfrm>
            <a:off x="370650" y="1611299"/>
            <a:ext cx="1796824" cy="1271851"/>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35" name="Google Shape;135;p26"/>
          <p:cNvSpPr/>
          <p:nvPr/>
        </p:nvSpPr>
        <p:spPr>
          <a:xfrm>
            <a:off x="571350" y="1813282"/>
            <a:ext cx="1766100" cy="94073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cs typeface="Arial" panose="020B0604020202020204" pitchFamily="34" charset="0"/>
              </a:rPr>
              <a:t>Herramienta de evaluación para determinar quién necesita una evaluación.</a:t>
            </a:r>
            <a:endParaRPr sz="1200" dirty="0">
              <a:latin typeface="Trebuchet MS"/>
              <a:ea typeface="Trebuchet MS"/>
              <a:cs typeface="Trebuchet MS"/>
              <a:sym typeface="Trebuchet MS"/>
            </a:endParaRPr>
          </a:p>
        </p:txBody>
      </p:sp>
      <p:cxnSp>
        <p:nvCxnSpPr>
          <p:cNvPr id="136" name="Google Shape;136;p26"/>
          <p:cNvCxnSpPr>
            <a:cxnSpLocks/>
          </p:cNvCxnSpPr>
          <p:nvPr/>
        </p:nvCxnSpPr>
        <p:spPr>
          <a:xfrm>
            <a:off x="19886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37" name="Google Shape;137;p26"/>
          <p:cNvCxnSpPr/>
          <p:nvPr/>
        </p:nvCxnSpPr>
        <p:spPr>
          <a:xfrm>
            <a:off x="4122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38" name="Google Shape;138;p26"/>
          <p:cNvCxnSpPr/>
          <p:nvPr/>
        </p:nvCxnSpPr>
        <p:spPr>
          <a:xfrm>
            <a:off x="6408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39" name="Google Shape;139;p26"/>
          <p:cNvCxnSpPr/>
          <p:nvPr/>
        </p:nvCxnSpPr>
        <p:spPr>
          <a:xfrm>
            <a:off x="29792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40" name="Google Shape;140;p26"/>
          <p:cNvCxnSpPr/>
          <p:nvPr/>
        </p:nvCxnSpPr>
        <p:spPr>
          <a:xfrm>
            <a:off x="53414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41" name="Google Shape;141;p26"/>
          <p:cNvCxnSpPr>
            <a:cxnSpLocks/>
          </p:cNvCxnSpPr>
          <p:nvPr/>
        </p:nvCxnSpPr>
        <p:spPr>
          <a:xfrm rot="-5400000" flipH="1">
            <a:off x="602818" y="3113700"/>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142" name="Google Shape;142;p26"/>
          <p:cNvCxnSpPr/>
          <p:nvPr/>
        </p:nvCxnSpPr>
        <p:spPr>
          <a:xfrm rot="-5400000" flipH="1">
            <a:off x="8483250" y="13414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143" name="Google Shape;143;p26"/>
          <p:cNvCxnSpPr/>
          <p:nvPr/>
        </p:nvCxnSpPr>
        <p:spPr>
          <a:xfrm flipH="1">
            <a:off x="570250" y="1880522"/>
            <a:ext cx="8339400" cy="1198500"/>
          </a:xfrm>
          <a:prstGeom prst="bentConnector3">
            <a:avLst>
              <a:gd name="adj1" fmla="val 0"/>
            </a:avLst>
          </a:prstGeom>
          <a:noFill/>
          <a:ln w="28575" cap="flat" cmpd="sng">
            <a:solidFill>
              <a:srgbClr val="93C47D"/>
            </a:solidFill>
            <a:prstDash val="dot"/>
            <a:round/>
            <a:headEnd type="none" w="med" len="med"/>
            <a:tailEnd type="none" w="med" len="med"/>
          </a:ln>
        </p:spPr>
      </p:cxnSp>
      <p:sp>
        <p:nvSpPr>
          <p:cNvPr id="144" name="Google Shape;144;p26"/>
          <p:cNvSpPr/>
          <p:nvPr/>
        </p:nvSpPr>
        <p:spPr>
          <a:xfrm>
            <a:off x="6719175" y="1611299"/>
            <a:ext cx="2063700" cy="1242735"/>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45" name="Google Shape;145;p26"/>
          <p:cNvSpPr txBox="1"/>
          <p:nvPr/>
        </p:nvSpPr>
        <p:spPr>
          <a:xfrm flipH="1">
            <a:off x="6947775" y="935605"/>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sz="1600" dirty="0">
              <a:solidFill>
                <a:schemeClr val="bg1"/>
              </a:solidFill>
              <a:latin typeface="Trebuchet MS" panose="020B0603020202020204" pitchFamily="34" charset="0"/>
              <a:ea typeface="Trebuchet MS"/>
              <a:cs typeface="Trebuchet MS"/>
              <a:sym typeface="Trebuchet MS"/>
            </a:endParaRPr>
          </a:p>
        </p:txBody>
      </p:sp>
      <p:sp>
        <p:nvSpPr>
          <p:cNvPr id="146" name="Google Shape;146;p26"/>
          <p:cNvSpPr/>
          <p:nvPr/>
        </p:nvSpPr>
        <p:spPr>
          <a:xfrm>
            <a:off x="6719175" y="1835249"/>
            <a:ext cx="2063700" cy="10781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Servicios intensivos de corto plazo en el hogar y servicios de crisis móviles dentro del sistema de crisis.</a:t>
            </a:r>
            <a:endParaRPr sz="1200" dirty="0">
              <a:solidFill>
                <a:srgbClr val="171C30"/>
              </a:solidFill>
              <a:latin typeface="Trebuchet MS" panose="020B0603020202020204" pitchFamily="34" charset="0"/>
              <a:ea typeface="Trebuchet MS"/>
              <a:cs typeface="Trebuchet MS"/>
              <a:sym typeface="Trebuchet MS"/>
            </a:endParaRPr>
          </a:p>
        </p:txBody>
      </p:sp>
      <p:sp>
        <p:nvSpPr>
          <p:cNvPr id="147" name="Google Shape;147;p26"/>
          <p:cNvSpPr txBox="1"/>
          <p:nvPr/>
        </p:nvSpPr>
        <p:spPr>
          <a:xfrm flipH="1">
            <a:off x="535962" y="953597"/>
            <a:ext cx="1466200" cy="877777"/>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500" dirty="0">
                <a:solidFill>
                  <a:schemeClr val="bg1"/>
                </a:solidFill>
                <a:effectLst/>
                <a:latin typeface="Trebuchet MS" panose="020B0603020202020204" pitchFamily="34" charset="0"/>
                <a:ea typeface="Times New Roman" panose="02020603050405020304" pitchFamily="18" charset="0"/>
              </a:rPr>
              <a:t>Herramienta de </a:t>
            </a:r>
            <a:r>
              <a:rPr lang="es-419" sz="1600" dirty="0">
                <a:solidFill>
                  <a:schemeClr val="bg1"/>
                </a:solidFill>
                <a:effectLst/>
                <a:latin typeface="Trebuchet MS" panose="020B0603020202020204" pitchFamily="34" charset="0"/>
                <a:ea typeface="Times New Roman" panose="02020603050405020304" pitchFamily="18" charset="0"/>
              </a:rPr>
              <a:t>Identificación</a:t>
            </a:r>
            <a:endParaRPr lang="es-419" sz="16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370650" y="153250"/>
            <a:ext cx="8520600" cy="5727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3100" dirty="0">
                <a:effectLst/>
                <a:latin typeface="Trebuchet MS" panose="020B0603020202020204" pitchFamily="34" charset="0"/>
                <a:ea typeface="Times New Roman" panose="02020603050405020304" pitchFamily="18" charset="0"/>
              </a:rPr>
              <a:t>Requisitos del Acuerdo a través del SOC </a:t>
            </a:r>
            <a:r>
              <a:rPr lang="es-419" sz="2200" b="0" dirty="0">
                <a:solidFill>
                  <a:schemeClr val="tx1"/>
                </a:solidFill>
                <a:effectLst/>
                <a:latin typeface="+mj-lt"/>
                <a:ea typeface="Times New Roman" panose="02020603050405020304" pitchFamily="18" charset="0"/>
              </a:rPr>
              <a:t>[Sección 4.6.1]</a:t>
            </a:r>
            <a:endParaRPr lang="es-419" sz="2200" b="0" baseline="30000" dirty="0">
              <a:solidFill>
                <a:schemeClr val="tx1"/>
              </a:solidFill>
              <a:latin typeface="+mj-lt"/>
            </a:endParaRPr>
          </a:p>
        </p:txBody>
      </p:sp>
      <p:sp>
        <p:nvSpPr>
          <p:cNvPr id="153" name="Google Shape;153;p27"/>
          <p:cNvSpPr/>
          <p:nvPr/>
        </p:nvSpPr>
        <p:spPr>
          <a:xfrm>
            <a:off x="2442800" y="1611300"/>
            <a:ext cx="1858800" cy="960600"/>
          </a:xfrm>
          <a:prstGeom prst="rect">
            <a:avLst/>
          </a:prstGeom>
          <a:solidFill>
            <a:srgbClr val="FFFFFF"/>
          </a:solidFill>
          <a:ln w="19050" cap="flat" cmpd="sng">
            <a:solidFill>
              <a:srgbClr val="6CC04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54" name="Google Shape;154;p27"/>
          <p:cNvSpPr txBox="1"/>
          <p:nvPr/>
        </p:nvSpPr>
        <p:spPr>
          <a:xfrm flipH="1">
            <a:off x="2566050" y="1008800"/>
            <a:ext cx="1507100" cy="831600"/>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55" name="Google Shape;155;p27"/>
          <p:cNvSpPr/>
          <p:nvPr/>
        </p:nvSpPr>
        <p:spPr>
          <a:xfrm>
            <a:off x="2378047" y="1909775"/>
            <a:ext cx="1858800" cy="6159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4.6.3</a:t>
            </a:r>
            <a:endParaRPr sz="1200" dirty="0">
              <a:latin typeface="Trebuchet MS"/>
              <a:ea typeface="Trebuchet MS"/>
              <a:cs typeface="Trebuchet MS"/>
              <a:sym typeface="Trebuchet MS"/>
            </a:endParaRPr>
          </a:p>
        </p:txBody>
      </p:sp>
      <p:sp>
        <p:nvSpPr>
          <p:cNvPr id="156" name="Google Shape;156;p27"/>
          <p:cNvSpPr/>
          <p:nvPr/>
        </p:nvSpPr>
        <p:spPr>
          <a:xfrm>
            <a:off x="4434500" y="1611300"/>
            <a:ext cx="2063700" cy="960600"/>
          </a:xfrm>
          <a:prstGeom prst="rect">
            <a:avLst/>
          </a:prstGeom>
          <a:solidFill>
            <a:srgbClr val="FFFFFF"/>
          </a:solidFill>
          <a:ln w="19050" cap="flat" cmpd="sng">
            <a:solidFill>
              <a:srgbClr val="5FCCD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57" name="Google Shape;157;p27"/>
          <p:cNvSpPr txBox="1"/>
          <p:nvPr/>
        </p:nvSpPr>
        <p:spPr>
          <a:xfrm flipH="1">
            <a:off x="4673150" y="1039200"/>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58" name="Google Shape;158;p27"/>
          <p:cNvSpPr/>
          <p:nvPr/>
        </p:nvSpPr>
        <p:spPr>
          <a:xfrm>
            <a:off x="4434500" y="1889525"/>
            <a:ext cx="2063700" cy="6822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3.12(a)</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4.6.4</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4.6.5</a:t>
            </a:r>
            <a:endParaRPr sz="1200" dirty="0">
              <a:solidFill>
                <a:schemeClr val="dk1"/>
              </a:solidFill>
              <a:latin typeface="Trebuchet MS"/>
              <a:ea typeface="Trebuchet MS"/>
              <a:cs typeface="Trebuchet MS"/>
              <a:sym typeface="Trebuchet MS"/>
            </a:endParaRPr>
          </a:p>
          <a:p>
            <a:pPr marL="457200" marR="0" lvl="0" indent="0" algn="l" rtl="0">
              <a:spcBef>
                <a:spcPts val="0"/>
              </a:spcBef>
              <a:spcAft>
                <a:spcPts val="0"/>
              </a:spcAft>
              <a:buClr>
                <a:srgbClr val="000000"/>
              </a:buClr>
              <a:buSzPts val="1100"/>
              <a:buFont typeface="Arial"/>
              <a:buNone/>
            </a:pPr>
            <a:endParaRPr sz="1200" dirty="0">
              <a:solidFill>
                <a:srgbClr val="171C30"/>
              </a:solidFill>
              <a:latin typeface="Trebuchet MS"/>
              <a:ea typeface="Trebuchet MS"/>
              <a:cs typeface="Trebuchet MS"/>
              <a:sym typeface="Trebuchet MS"/>
            </a:endParaRPr>
          </a:p>
          <a:p>
            <a:pPr marL="45720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159" name="Google Shape;159;p27"/>
          <p:cNvSpPr/>
          <p:nvPr/>
        </p:nvSpPr>
        <p:spPr>
          <a:xfrm>
            <a:off x="3284382" y="3744900"/>
            <a:ext cx="2070900" cy="8277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0" name="Google Shape;160;p27"/>
          <p:cNvSpPr/>
          <p:nvPr/>
        </p:nvSpPr>
        <p:spPr>
          <a:xfrm>
            <a:off x="3296900" y="4097675"/>
            <a:ext cx="2134500" cy="5727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200" dirty="0">
              <a:latin typeface="Trebuchet MS"/>
              <a:ea typeface="Trebuchet MS"/>
              <a:cs typeface="Trebuchet MS"/>
              <a:sym typeface="Trebuchet MS"/>
            </a:endParaRPr>
          </a:p>
        </p:txBody>
      </p:sp>
      <p:sp>
        <p:nvSpPr>
          <p:cNvPr id="161" name="Google Shape;161;p27"/>
          <p:cNvSpPr/>
          <p:nvPr/>
        </p:nvSpPr>
        <p:spPr>
          <a:xfrm>
            <a:off x="5729900" y="3744900"/>
            <a:ext cx="2134500" cy="827700"/>
          </a:xfrm>
          <a:prstGeom prst="rect">
            <a:avLst/>
          </a:prstGeom>
          <a:solidFill>
            <a:srgbClr val="FFFFFF"/>
          </a:solidFill>
          <a:ln w="19050" cap="flat" cmpd="sng">
            <a:solidFill>
              <a:srgbClr val="82BC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2" name="Google Shape;162;p27"/>
          <p:cNvSpPr/>
          <p:nvPr/>
        </p:nvSpPr>
        <p:spPr>
          <a:xfrm>
            <a:off x="5729900" y="4102737"/>
            <a:ext cx="2134500" cy="4980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300" dirty="0">
              <a:solidFill>
                <a:srgbClr val="171C30"/>
              </a:solidFill>
              <a:latin typeface="Trebuchet MS"/>
              <a:ea typeface="Trebuchet MS"/>
              <a:cs typeface="Trebuchet MS"/>
              <a:sym typeface="Trebuchet MS"/>
            </a:endParaRPr>
          </a:p>
        </p:txBody>
      </p:sp>
      <p:sp>
        <p:nvSpPr>
          <p:cNvPr id="163" name="Google Shape;163;p27"/>
          <p:cNvSpPr txBox="1"/>
          <p:nvPr/>
        </p:nvSpPr>
        <p:spPr>
          <a:xfrm flipH="1">
            <a:off x="3627850" y="3167850"/>
            <a:ext cx="1415700" cy="801000"/>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64" name="Google Shape;164;p27"/>
          <p:cNvSpPr txBox="1"/>
          <p:nvPr/>
        </p:nvSpPr>
        <p:spPr>
          <a:xfrm flipH="1">
            <a:off x="6063403" y="3152550"/>
            <a:ext cx="1415700" cy="831600"/>
          </a:xfrm>
          <a:prstGeom prst="rect">
            <a:avLst/>
          </a:prstGeom>
          <a:solidFill>
            <a:srgbClr val="82BC00"/>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65" name="Google Shape;165;p27"/>
          <p:cNvSpPr/>
          <p:nvPr/>
        </p:nvSpPr>
        <p:spPr>
          <a:xfrm>
            <a:off x="881200" y="3748926"/>
            <a:ext cx="2063700" cy="8277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6" name="Google Shape;166;p27"/>
          <p:cNvSpPr txBox="1"/>
          <p:nvPr/>
        </p:nvSpPr>
        <p:spPr>
          <a:xfrm flipH="1">
            <a:off x="1155950" y="314745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167" name="Google Shape;167;p27"/>
          <p:cNvSpPr/>
          <p:nvPr/>
        </p:nvSpPr>
        <p:spPr>
          <a:xfrm>
            <a:off x="881200" y="4103666"/>
            <a:ext cx="2063700" cy="4980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300" dirty="0">
              <a:solidFill>
                <a:srgbClr val="171C30"/>
              </a:solidFill>
              <a:latin typeface="Trebuchet MS"/>
              <a:ea typeface="Trebuchet MS"/>
              <a:cs typeface="Trebuchet MS"/>
              <a:sym typeface="Trebuchet MS"/>
            </a:endParaRPr>
          </a:p>
        </p:txBody>
      </p:sp>
      <p:sp>
        <p:nvSpPr>
          <p:cNvPr id="168" name="Google Shape;168;p27"/>
          <p:cNvSpPr/>
          <p:nvPr/>
        </p:nvSpPr>
        <p:spPr>
          <a:xfrm>
            <a:off x="436850" y="1611300"/>
            <a:ext cx="1858800" cy="9606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9" name="Google Shape;169;p27"/>
          <p:cNvSpPr/>
          <p:nvPr/>
        </p:nvSpPr>
        <p:spPr>
          <a:xfrm>
            <a:off x="446802" y="1909775"/>
            <a:ext cx="1647600" cy="646500"/>
          </a:xfrm>
          <a:prstGeom prst="rect">
            <a:avLst/>
          </a:prstGeom>
          <a:noFill/>
          <a:ln>
            <a:noFill/>
          </a:ln>
        </p:spPr>
        <p:txBody>
          <a:bodyPr spcFirstLastPara="1" wrap="square" lIns="91425" tIns="45700" rIns="91425" bIns="45700" anchor="t" anchorCtr="0">
            <a:noAutofit/>
          </a:bodyPr>
          <a:lstStyle/>
          <a:p>
            <a:pPr marL="28575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latin typeface="Trebuchet MS"/>
                <a:ea typeface="Trebuchet MS"/>
                <a:cs typeface="Trebuchet MS"/>
                <a:sym typeface="Trebuchet MS"/>
              </a:rPr>
              <a:t>4.6.2</a:t>
            </a:r>
            <a:endParaRPr sz="1200" dirty="0">
              <a:latin typeface="Trebuchet MS"/>
              <a:ea typeface="Trebuchet MS"/>
              <a:cs typeface="Trebuchet MS"/>
              <a:sym typeface="Trebuchet MS"/>
            </a:endParaRPr>
          </a:p>
          <a:p>
            <a:pPr marL="28575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4.6.3</a:t>
            </a:r>
            <a:endParaRPr sz="1200" dirty="0">
              <a:latin typeface="Trebuchet MS"/>
              <a:ea typeface="Trebuchet MS"/>
              <a:cs typeface="Trebuchet MS"/>
              <a:sym typeface="Trebuchet MS"/>
            </a:endParaRPr>
          </a:p>
          <a:p>
            <a:pPr marL="457200" lvl="0" indent="0" algn="l" rtl="0">
              <a:spcBef>
                <a:spcPts val="0"/>
              </a:spcBef>
              <a:spcAft>
                <a:spcPts val="0"/>
              </a:spcAft>
              <a:buNone/>
            </a:pPr>
            <a:endParaRPr sz="1200" dirty="0">
              <a:latin typeface="Trebuchet MS"/>
              <a:ea typeface="Trebuchet MS"/>
              <a:cs typeface="Trebuchet MS"/>
              <a:sym typeface="Trebuchet MS"/>
            </a:endParaRPr>
          </a:p>
        </p:txBody>
      </p:sp>
      <p:cxnSp>
        <p:nvCxnSpPr>
          <p:cNvPr id="170" name="Google Shape;170;p27"/>
          <p:cNvCxnSpPr/>
          <p:nvPr/>
        </p:nvCxnSpPr>
        <p:spPr>
          <a:xfrm>
            <a:off x="19886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1" name="Google Shape;171;p27"/>
          <p:cNvCxnSpPr/>
          <p:nvPr/>
        </p:nvCxnSpPr>
        <p:spPr>
          <a:xfrm>
            <a:off x="4122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2" name="Google Shape;172;p27"/>
          <p:cNvCxnSpPr/>
          <p:nvPr/>
        </p:nvCxnSpPr>
        <p:spPr>
          <a:xfrm>
            <a:off x="6408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3" name="Google Shape;173;p27"/>
          <p:cNvCxnSpPr/>
          <p:nvPr/>
        </p:nvCxnSpPr>
        <p:spPr>
          <a:xfrm>
            <a:off x="29792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4" name="Google Shape;174;p27"/>
          <p:cNvCxnSpPr/>
          <p:nvPr/>
        </p:nvCxnSpPr>
        <p:spPr>
          <a:xfrm>
            <a:off x="53414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5" name="Google Shape;175;p27"/>
          <p:cNvCxnSpPr/>
          <p:nvPr/>
        </p:nvCxnSpPr>
        <p:spPr>
          <a:xfrm rot="-5400000" flipH="1">
            <a:off x="576675" y="30121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176" name="Google Shape;176;p27"/>
          <p:cNvCxnSpPr/>
          <p:nvPr/>
        </p:nvCxnSpPr>
        <p:spPr>
          <a:xfrm rot="-5400000" flipH="1">
            <a:off x="8483250" y="13414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177" name="Google Shape;177;p27"/>
          <p:cNvCxnSpPr/>
          <p:nvPr/>
        </p:nvCxnSpPr>
        <p:spPr>
          <a:xfrm flipH="1">
            <a:off x="600425" y="1769975"/>
            <a:ext cx="8339400" cy="1198500"/>
          </a:xfrm>
          <a:prstGeom prst="bentConnector3">
            <a:avLst>
              <a:gd name="adj1" fmla="val 0"/>
            </a:avLst>
          </a:prstGeom>
          <a:noFill/>
          <a:ln w="28575" cap="flat" cmpd="sng">
            <a:solidFill>
              <a:srgbClr val="93C47D"/>
            </a:solidFill>
            <a:prstDash val="dot"/>
            <a:round/>
            <a:headEnd type="none" w="med" len="med"/>
            <a:tailEnd type="none" w="med" len="med"/>
          </a:ln>
        </p:spPr>
      </p:cxnSp>
      <p:sp>
        <p:nvSpPr>
          <p:cNvPr id="178" name="Google Shape;178;p27"/>
          <p:cNvSpPr/>
          <p:nvPr/>
        </p:nvSpPr>
        <p:spPr>
          <a:xfrm>
            <a:off x="6644300" y="1611300"/>
            <a:ext cx="2063700" cy="9606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79" name="Google Shape;179;p27"/>
          <p:cNvSpPr txBox="1"/>
          <p:nvPr/>
        </p:nvSpPr>
        <p:spPr>
          <a:xfrm flipH="1">
            <a:off x="6919050" y="100860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80" name="Google Shape;180;p27"/>
          <p:cNvSpPr/>
          <p:nvPr/>
        </p:nvSpPr>
        <p:spPr>
          <a:xfrm>
            <a:off x="6644300" y="1889525"/>
            <a:ext cx="2063700" cy="6822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3.12(c)</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4.6.6</a:t>
            </a:r>
            <a:endParaRPr sz="1200" dirty="0">
              <a:solidFill>
                <a:srgbClr val="171C30"/>
              </a:solidFill>
              <a:latin typeface="Trebuchet MS"/>
              <a:ea typeface="Trebuchet MS"/>
              <a:cs typeface="Trebuchet MS"/>
              <a:sym typeface="Trebuchet MS"/>
            </a:endParaRPr>
          </a:p>
          <a:p>
            <a:pPr marL="45720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181" name="Google Shape;181;p27"/>
          <p:cNvSpPr txBox="1"/>
          <p:nvPr/>
        </p:nvSpPr>
        <p:spPr>
          <a:xfrm flipH="1">
            <a:off x="580650" y="969309"/>
            <a:ext cx="1582100" cy="855591"/>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0" y="152276"/>
            <a:ext cx="9144000" cy="556224"/>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s-419" sz="3000" dirty="0">
                <a:effectLst/>
                <a:latin typeface="Trebuchet MS" panose="020B0603020202020204" pitchFamily="34" charset="0"/>
                <a:ea typeface="Times New Roman" panose="02020603050405020304" pitchFamily="18" charset="0"/>
              </a:rPr>
              <a:t>Requisitos del Acuerdo a través del SOC </a:t>
            </a:r>
            <a:r>
              <a:rPr lang="es-419" sz="2000" b="0" dirty="0">
                <a:solidFill>
                  <a:schemeClr val="tx1"/>
                </a:solidFill>
                <a:effectLst/>
                <a:latin typeface="+mj-lt"/>
                <a:ea typeface="Times New Roman" panose="02020603050405020304" pitchFamily="18" charset="0"/>
              </a:rPr>
              <a:t>[Sección 4.6.1]</a:t>
            </a:r>
            <a:endParaRPr lang="es-419" sz="2000" b="0" baseline="30000" dirty="0">
              <a:solidFill>
                <a:schemeClr val="tx1"/>
              </a:solidFill>
              <a:latin typeface="+mj-lt"/>
            </a:endParaRPr>
          </a:p>
        </p:txBody>
      </p:sp>
      <p:sp>
        <p:nvSpPr>
          <p:cNvPr id="153" name="Google Shape;153;p27"/>
          <p:cNvSpPr/>
          <p:nvPr/>
        </p:nvSpPr>
        <p:spPr>
          <a:xfrm>
            <a:off x="2442800" y="1611300"/>
            <a:ext cx="1858800" cy="960600"/>
          </a:xfrm>
          <a:prstGeom prst="rect">
            <a:avLst/>
          </a:prstGeom>
          <a:solidFill>
            <a:srgbClr val="FFFFFF"/>
          </a:solidFill>
          <a:ln w="19050" cap="flat" cmpd="sng">
            <a:solidFill>
              <a:srgbClr val="6CC04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54" name="Google Shape;154;p27"/>
          <p:cNvSpPr txBox="1"/>
          <p:nvPr/>
        </p:nvSpPr>
        <p:spPr>
          <a:xfrm flipH="1">
            <a:off x="2566050" y="1008800"/>
            <a:ext cx="1507100" cy="831600"/>
          </a:xfrm>
          <a:prstGeom prst="rect">
            <a:avLst/>
          </a:prstGeom>
          <a:solidFill>
            <a:srgbClr val="6CC0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Evaluación Estandarizada</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55" name="Google Shape;155;p27"/>
          <p:cNvSpPr/>
          <p:nvPr/>
        </p:nvSpPr>
        <p:spPr>
          <a:xfrm>
            <a:off x="2378047" y="1909775"/>
            <a:ext cx="1858800" cy="6159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4.6.3</a:t>
            </a:r>
            <a:endParaRPr sz="1200" dirty="0">
              <a:latin typeface="Trebuchet MS"/>
              <a:ea typeface="Trebuchet MS"/>
              <a:cs typeface="Trebuchet MS"/>
              <a:sym typeface="Trebuchet MS"/>
            </a:endParaRPr>
          </a:p>
        </p:txBody>
      </p:sp>
      <p:sp>
        <p:nvSpPr>
          <p:cNvPr id="156" name="Google Shape;156;p27"/>
          <p:cNvSpPr/>
          <p:nvPr/>
        </p:nvSpPr>
        <p:spPr>
          <a:xfrm>
            <a:off x="4434500" y="1611300"/>
            <a:ext cx="2063700" cy="960600"/>
          </a:xfrm>
          <a:prstGeom prst="rect">
            <a:avLst/>
          </a:prstGeom>
          <a:solidFill>
            <a:srgbClr val="FFFFFF"/>
          </a:solidFill>
          <a:ln w="19050" cap="flat" cmpd="sng">
            <a:solidFill>
              <a:srgbClr val="5FCCD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57" name="Google Shape;157;p27"/>
          <p:cNvSpPr txBox="1"/>
          <p:nvPr/>
        </p:nvSpPr>
        <p:spPr>
          <a:xfrm flipH="1">
            <a:off x="4673150" y="1039200"/>
            <a:ext cx="1609800" cy="801000"/>
          </a:xfrm>
          <a:prstGeom prst="rect">
            <a:avLst/>
          </a:prstGeom>
          <a:solidFill>
            <a:srgbClr val="25CAD3"/>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Coordinación Intensiva de Atención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58" name="Google Shape;158;p27"/>
          <p:cNvSpPr/>
          <p:nvPr/>
        </p:nvSpPr>
        <p:spPr>
          <a:xfrm>
            <a:off x="4434500" y="1889525"/>
            <a:ext cx="2063700" cy="6822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3.12(a)</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4.6.4</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4.6.5</a:t>
            </a:r>
            <a:endParaRPr sz="1200" dirty="0">
              <a:solidFill>
                <a:schemeClr val="dk1"/>
              </a:solidFill>
              <a:latin typeface="Trebuchet MS"/>
              <a:ea typeface="Trebuchet MS"/>
              <a:cs typeface="Trebuchet MS"/>
              <a:sym typeface="Trebuchet MS"/>
            </a:endParaRPr>
          </a:p>
          <a:p>
            <a:pPr marL="457200" marR="0" lvl="0" indent="0" algn="l" rtl="0">
              <a:spcBef>
                <a:spcPts val="0"/>
              </a:spcBef>
              <a:spcAft>
                <a:spcPts val="0"/>
              </a:spcAft>
              <a:buClr>
                <a:srgbClr val="000000"/>
              </a:buClr>
              <a:buSzPts val="1100"/>
              <a:buFont typeface="Arial"/>
              <a:buNone/>
            </a:pPr>
            <a:endParaRPr sz="1200" dirty="0">
              <a:solidFill>
                <a:srgbClr val="171C30"/>
              </a:solidFill>
              <a:latin typeface="Trebuchet MS"/>
              <a:ea typeface="Trebuchet MS"/>
              <a:cs typeface="Trebuchet MS"/>
              <a:sym typeface="Trebuchet MS"/>
            </a:endParaRPr>
          </a:p>
          <a:p>
            <a:pPr marL="45720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159" name="Google Shape;159;p27"/>
          <p:cNvSpPr/>
          <p:nvPr/>
        </p:nvSpPr>
        <p:spPr>
          <a:xfrm>
            <a:off x="3284382" y="3744900"/>
            <a:ext cx="2070900" cy="8277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0" name="Google Shape;160;p27"/>
          <p:cNvSpPr/>
          <p:nvPr/>
        </p:nvSpPr>
        <p:spPr>
          <a:xfrm>
            <a:off x="3296900" y="4097675"/>
            <a:ext cx="2134500" cy="5727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200" dirty="0">
              <a:latin typeface="Trebuchet MS"/>
              <a:ea typeface="Trebuchet MS"/>
              <a:cs typeface="Trebuchet MS"/>
              <a:sym typeface="Trebuchet MS"/>
            </a:endParaRPr>
          </a:p>
        </p:txBody>
      </p:sp>
      <p:sp>
        <p:nvSpPr>
          <p:cNvPr id="161" name="Google Shape;161;p27"/>
          <p:cNvSpPr/>
          <p:nvPr/>
        </p:nvSpPr>
        <p:spPr>
          <a:xfrm>
            <a:off x="5729900" y="3744900"/>
            <a:ext cx="2134500" cy="827700"/>
          </a:xfrm>
          <a:prstGeom prst="rect">
            <a:avLst/>
          </a:prstGeom>
          <a:solidFill>
            <a:srgbClr val="FFFFFF"/>
          </a:solidFill>
          <a:ln w="19050" cap="flat" cmpd="sng">
            <a:solidFill>
              <a:srgbClr val="82BC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2" name="Google Shape;162;p27"/>
          <p:cNvSpPr/>
          <p:nvPr/>
        </p:nvSpPr>
        <p:spPr>
          <a:xfrm>
            <a:off x="5729900" y="4102737"/>
            <a:ext cx="2134500" cy="4980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300" dirty="0">
              <a:solidFill>
                <a:srgbClr val="171C30"/>
              </a:solidFill>
              <a:latin typeface="Trebuchet MS"/>
              <a:ea typeface="Trebuchet MS"/>
              <a:cs typeface="Trebuchet MS"/>
              <a:sym typeface="Trebuchet MS"/>
            </a:endParaRPr>
          </a:p>
        </p:txBody>
      </p:sp>
      <p:sp>
        <p:nvSpPr>
          <p:cNvPr id="163" name="Google Shape;163;p27"/>
          <p:cNvSpPr txBox="1"/>
          <p:nvPr/>
        </p:nvSpPr>
        <p:spPr>
          <a:xfrm flipH="1">
            <a:off x="3627850" y="3167850"/>
            <a:ext cx="1415700" cy="801000"/>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Servicios de Apoyo</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64" name="Google Shape;164;p27"/>
          <p:cNvSpPr txBox="1"/>
          <p:nvPr/>
        </p:nvSpPr>
        <p:spPr>
          <a:xfrm flipH="1">
            <a:off x="6063403" y="3152550"/>
            <a:ext cx="1415700" cy="831600"/>
          </a:xfrm>
          <a:prstGeom prst="rect">
            <a:avLst/>
          </a:prstGeom>
          <a:solidFill>
            <a:srgbClr val="82BC00"/>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Conductuales</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65" name="Google Shape;165;p27"/>
          <p:cNvSpPr/>
          <p:nvPr/>
        </p:nvSpPr>
        <p:spPr>
          <a:xfrm>
            <a:off x="881200" y="3748926"/>
            <a:ext cx="2063700" cy="8277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6" name="Google Shape;166;p27"/>
          <p:cNvSpPr txBox="1"/>
          <p:nvPr/>
        </p:nvSpPr>
        <p:spPr>
          <a:xfrm flipH="1">
            <a:off x="1155950" y="314745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ES" sz="1600" dirty="0">
                <a:solidFill>
                  <a:schemeClr val="bg1"/>
                </a:solidFill>
                <a:effectLst/>
                <a:latin typeface="Trebuchet MS" panose="020B0603020202020204" pitchFamily="34" charset="0"/>
                <a:ea typeface="Times New Roman" panose="02020603050405020304" pitchFamily="18" charset="0"/>
              </a:rPr>
              <a:t>Tratamiento Intensivo en el Hogar</a:t>
            </a:r>
            <a:endParaRPr lang="es-ES" sz="1600" dirty="0">
              <a:solidFill>
                <a:schemeClr val="bg1"/>
              </a:solidFill>
              <a:latin typeface="Trebuchet MS" panose="020B0603020202020204" pitchFamily="34" charset="0"/>
              <a:ea typeface="Trebuchet MS"/>
              <a:cs typeface="Trebuchet MS"/>
              <a:sym typeface="Trebuchet MS"/>
            </a:endParaRPr>
          </a:p>
        </p:txBody>
      </p:sp>
      <p:sp>
        <p:nvSpPr>
          <p:cNvPr id="167" name="Google Shape;167;p27"/>
          <p:cNvSpPr/>
          <p:nvPr/>
        </p:nvSpPr>
        <p:spPr>
          <a:xfrm>
            <a:off x="881200" y="4103666"/>
            <a:ext cx="2063700" cy="4980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3.12(b)</a:t>
            </a:r>
            <a:endParaRPr sz="1300" dirty="0">
              <a:solidFill>
                <a:srgbClr val="171C30"/>
              </a:solidFill>
              <a:latin typeface="Trebuchet MS"/>
              <a:ea typeface="Trebuchet MS"/>
              <a:cs typeface="Trebuchet MS"/>
              <a:sym typeface="Trebuchet MS"/>
            </a:endParaRPr>
          </a:p>
        </p:txBody>
      </p:sp>
      <p:sp>
        <p:nvSpPr>
          <p:cNvPr id="168" name="Google Shape;168;p27"/>
          <p:cNvSpPr/>
          <p:nvPr/>
        </p:nvSpPr>
        <p:spPr>
          <a:xfrm>
            <a:off x="436850" y="1611300"/>
            <a:ext cx="1858800" cy="960600"/>
          </a:xfrm>
          <a:prstGeom prst="rect">
            <a:avLst/>
          </a:prstGeom>
          <a:solidFill>
            <a:srgbClr val="FFFFFF"/>
          </a:solidFill>
          <a:ln w="19050" cap="flat" cmpd="sng">
            <a:solidFill>
              <a:srgbClr val="01A0B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69" name="Google Shape;169;p27"/>
          <p:cNvSpPr/>
          <p:nvPr/>
        </p:nvSpPr>
        <p:spPr>
          <a:xfrm>
            <a:off x="446802" y="1909775"/>
            <a:ext cx="1647600" cy="646500"/>
          </a:xfrm>
          <a:prstGeom prst="rect">
            <a:avLst/>
          </a:prstGeom>
          <a:noFill/>
          <a:ln>
            <a:noFill/>
          </a:ln>
        </p:spPr>
        <p:txBody>
          <a:bodyPr spcFirstLastPara="1" wrap="square" lIns="91425" tIns="45700" rIns="91425" bIns="45700" anchor="t" anchorCtr="0">
            <a:noAutofit/>
          </a:bodyPr>
          <a:lstStyle/>
          <a:p>
            <a:pPr marL="28575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4.6.2</a:t>
            </a:r>
            <a:endParaRPr sz="1200" dirty="0">
              <a:latin typeface="Trebuchet MS" panose="020B0603020202020204" pitchFamily="34" charset="0"/>
              <a:ea typeface="Trebuchet MS"/>
              <a:cs typeface="Trebuchet MS"/>
              <a:sym typeface="Trebuchet MS"/>
            </a:endParaRPr>
          </a:p>
          <a:p>
            <a:pPr marL="28575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4.6.3</a:t>
            </a:r>
            <a:endParaRPr sz="1200" dirty="0">
              <a:latin typeface="Trebuchet MS"/>
              <a:ea typeface="Trebuchet MS"/>
              <a:cs typeface="Trebuchet MS"/>
              <a:sym typeface="Trebuchet MS"/>
            </a:endParaRPr>
          </a:p>
          <a:p>
            <a:pPr marL="457200" lvl="0" indent="0" algn="l" rtl="0">
              <a:spcBef>
                <a:spcPts val="0"/>
              </a:spcBef>
              <a:spcAft>
                <a:spcPts val="0"/>
              </a:spcAft>
              <a:buNone/>
            </a:pPr>
            <a:endParaRPr sz="1200" dirty="0">
              <a:latin typeface="Trebuchet MS"/>
              <a:ea typeface="Trebuchet MS"/>
              <a:cs typeface="Trebuchet MS"/>
              <a:sym typeface="Trebuchet MS"/>
            </a:endParaRPr>
          </a:p>
        </p:txBody>
      </p:sp>
      <p:cxnSp>
        <p:nvCxnSpPr>
          <p:cNvPr id="170" name="Google Shape;170;p27"/>
          <p:cNvCxnSpPr/>
          <p:nvPr/>
        </p:nvCxnSpPr>
        <p:spPr>
          <a:xfrm>
            <a:off x="19886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1" name="Google Shape;171;p27"/>
          <p:cNvCxnSpPr/>
          <p:nvPr/>
        </p:nvCxnSpPr>
        <p:spPr>
          <a:xfrm>
            <a:off x="4122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2" name="Google Shape;172;p27"/>
          <p:cNvCxnSpPr/>
          <p:nvPr/>
        </p:nvCxnSpPr>
        <p:spPr>
          <a:xfrm>
            <a:off x="6408200" y="12806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3" name="Google Shape;173;p27"/>
          <p:cNvCxnSpPr/>
          <p:nvPr/>
        </p:nvCxnSpPr>
        <p:spPr>
          <a:xfrm>
            <a:off x="29792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4" name="Google Shape;174;p27"/>
          <p:cNvCxnSpPr/>
          <p:nvPr/>
        </p:nvCxnSpPr>
        <p:spPr>
          <a:xfrm>
            <a:off x="5341400" y="3490400"/>
            <a:ext cx="389400" cy="0"/>
          </a:xfrm>
          <a:prstGeom prst="straightConnector1">
            <a:avLst/>
          </a:prstGeom>
          <a:noFill/>
          <a:ln w="28575" cap="flat" cmpd="sng">
            <a:solidFill>
              <a:srgbClr val="93C47D"/>
            </a:solidFill>
            <a:prstDash val="solid"/>
            <a:round/>
            <a:headEnd type="none" w="med" len="med"/>
            <a:tailEnd type="triangle" w="med" len="med"/>
          </a:ln>
        </p:spPr>
      </p:cxnSp>
      <p:cxnSp>
        <p:nvCxnSpPr>
          <p:cNvPr id="175" name="Google Shape;175;p27"/>
          <p:cNvCxnSpPr/>
          <p:nvPr/>
        </p:nvCxnSpPr>
        <p:spPr>
          <a:xfrm rot="-5400000" flipH="1">
            <a:off x="576675" y="3012125"/>
            <a:ext cx="493200" cy="405900"/>
          </a:xfrm>
          <a:prstGeom prst="bentConnector3">
            <a:avLst>
              <a:gd name="adj1" fmla="val 99224"/>
            </a:avLst>
          </a:prstGeom>
          <a:noFill/>
          <a:ln w="28575" cap="flat" cmpd="sng">
            <a:solidFill>
              <a:srgbClr val="93C47D"/>
            </a:solidFill>
            <a:prstDash val="solid"/>
            <a:round/>
            <a:headEnd type="none" w="med" len="med"/>
            <a:tailEnd type="triangle" w="med" len="med"/>
          </a:ln>
        </p:spPr>
      </p:cxnSp>
      <p:cxnSp>
        <p:nvCxnSpPr>
          <p:cNvPr id="176" name="Google Shape;176;p27"/>
          <p:cNvCxnSpPr/>
          <p:nvPr/>
        </p:nvCxnSpPr>
        <p:spPr>
          <a:xfrm rot="-5400000" flipH="1">
            <a:off x="8483250" y="1341438"/>
            <a:ext cx="509400" cy="399600"/>
          </a:xfrm>
          <a:prstGeom prst="bentConnector3">
            <a:avLst>
              <a:gd name="adj1" fmla="val -1166"/>
            </a:avLst>
          </a:prstGeom>
          <a:noFill/>
          <a:ln w="28575" cap="flat" cmpd="sng">
            <a:solidFill>
              <a:srgbClr val="93C47D"/>
            </a:solidFill>
            <a:prstDash val="solid"/>
            <a:round/>
            <a:headEnd type="none" w="med" len="med"/>
            <a:tailEnd type="none" w="med" len="med"/>
          </a:ln>
        </p:spPr>
      </p:cxnSp>
      <p:cxnSp>
        <p:nvCxnSpPr>
          <p:cNvPr id="177" name="Google Shape;177;p27"/>
          <p:cNvCxnSpPr/>
          <p:nvPr/>
        </p:nvCxnSpPr>
        <p:spPr>
          <a:xfrm flipH="1">
            <a:off x="600425" y="1769975"/>
            <a:ext cx="8339400" cy="1198500"/>
          </a:xfrm>
          <a:prstGeom prst="bentConnector3">
            <a:avLst>
              <a:gd name="adj1" fmla="val 0"/>
            </a:avLst>
          </a:prstGeom>
          <a:noFill/>
          <a:ln w="28575" cap="flat" cmpd="sng">
            <a:solidFill>
              <a:srgbClr val="93C47D"/>
            </a:solidFill>
            <a:prstDash val="dot"/>
            <a:round/>
            <a:headEnd type="none" w="med" len="med"/>
            <a:tailEnd type="none" w="med" len="med"/>
          </a:ln>
        </p:spPr>
      </p:cxnSp>
      <p:sp>
        <p:nvSpPr>
          <p:cNvPr id="178" name="Google Shape;178;p27"/>
          <p:cNvSpPr/>
          <p:nvPr/>
        </p:nvSpPr>
        <p:spPr>
          <a:xfrm>
            <a:off x="6644300" y="1611300"/>
            <a:ext cx="2063700" cy="960600"/>
          </a:xfrm>
          <a:prstGeom prst="rect">
            <a:avLst/>
          </a:prstGeom>
          <a:solidFill>
            <a:srgbClr val="FFFFFF"/>
          </a:solidFill>
          <a:ln w="19050" cap="flat" cmpd="sng">
            <a:solidFill>
              <a:srgbClr val="004A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Roboto"/>
              <a:ea typeface="Roboto"/>
              <a:cs typeface="Roboto"/>
              <a:sym typeface="Roboto"/>
            </a:endParaRPr>
          </a:p>
        </p:txBody>
      </p:sp>
      <p:sp>
        <p:nvSpPr>
          <p:cNvPr id="179" name="Google Shape;179;p27"/>
          <p:cNvSpPr txBox="1"/>
          <p:nvPr/>
        </p:nvSpPr>
        <p:spPr>
          <a:xfrm flipH="1">
            <a:off x="6919050" y="1008600"/>
            <a:ext cx="1609800" cy="831600"/>
          </a:xfrm>
          <a:prstGeom prst="rect">
            <a:avLst/>
          </a:prstGeom>
          <a:solidFill>
            <a:srgbClr val="004AAD"/>
          </a:soli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r>
              <a:rPr lang="es-419" sz="1600" dirty="0">
                <a:solidFill>
                  <a:schemeClr val="bg1"/>
                </a:solidFill>
                <a:effectLst/>
                <a:latin typeface="Trebuchet MS" panose="020B0603020202020204" pitchFamily="34" charset="0"/>
                <a:ea typeface="Times New Roman" panose="02020603050405020304" pitchFamily="18" charset="0"/>
              </a:rPr>
              <a:t>Servicios de Estabilización</a:t>
            </a:r>
            <a:endParaRPr lang="es-419" sz="1600" dirty="0">
              <a:solidFill>
                <a:schemeClr val="bg1"/>
              </a:solidFill>
              <a:latin typeface="Trebuchet MS" panose="020B0603020202020204" pitchFamily="34" charset="0"/>
              <a:ea typeface="Trebuchet MS"/>
              <a:cs typeface="Trebuchet MS"/>
              <a:sym typeface="Trebuchet MS"/>
            </a:endParaRPr>
          </a:p>
        </p:txBody>
      </p:sp>
      <p:sp>
        <p:nvSpPr>
          <p:cNvPr id="180" name="Google Shape;180;p27"/>
          <p:cNvSpPr/>
          <p:nvPr/>
        </p:nvSpPr>
        <p:spPr>
          <a:xfrm>
            <a:off x="6644300" y="1889525"/>
            <a:ext cx="2063700" cy="6822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3.12(c)</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100"/>
              <a:buFont typeface="Arial"/>
              <a:buNone/>
            </a:pPr>
            <a:r>
              <a:rPr lang="es-419" sz="1200" dirty="0">
                <a:effectLst/>
                <a:latin typeface="Trebuchet MS" panose="020B0603020202020204" pitchFamily="34" charset="0"/>
                <a:ea typeface="Times New Roman" panose="02020603050405020304" pitchFamily="18" charset="0"/>
              </a:rPr>
              <a:t>Sección</a:t>
            </a:r>
            <a:r>
              <a:rPr lang="en" sz="1200" dirty="0">
                <a:latin typeface="Trebuchet MS" panose="020B0603020202020204" pitchFamily="34" charset="0"/>
                <a:ea typeface="Trebuchet MS"/>
                <a:cs typeface="Trebuchet MS"/>
                <a:sym typeface="Trebuchet MS"/>
              </a:rPr>
              <a:t>. </a:t>
            </a:r>
            <a:r>
              <a:rPr lang="en" sz="1200" dirty="0">
                <a:solidFill>
                  <a:schemeClr val="dk1"/>
                </a:solidFill>
                <a:latin typeface="Trebuchet MS"/>
                <a:ea typeface="Trebuchet MS"/>
                <a:cs typeface="Trebuchet MS"/>
                <a:sym typeface="Trebuchet MS"/>
              </a:rPr>
              <a:t>4.6.6</a:t>
            </a:r>
            <a:endParaRPr sz="1200" dirty="0">
              <a:solidFill>
                <a:srgbClr val="171C30"/>
              </a:solidFill>
              <a:latin typeface="Trebuchet MS"/>
              <a:ea typeface="Trebuchet MS"/>
              <a:cs typeface="Trebuchet MS"/>
              <a:sym typeface="Trebuchet MS"/>
            </a:endParaRPr>
          </a:p>
          <a:p>
            <a:pPr marL="457200" marR="0" lvl="0" indent="0" algn="l" rtl="0">
              <a:spcBef>
                <a:spcPts val="0"/>
              </a:spcBef>
              <a:spcAft>
                <a:spcPts val="0"/>
              </a:spcAft>
              <a:buNone/>
            </a:pPr>
            <a:endParaRPr sz="1300" dirty="0">
              <a:solidFill>
                <a:srgbClr val="171C30"/>
              </a:solidFill>
              <a:latin typeface="Trebuchet MS"/>
              <a:ea typeface="Trebuchet MS"/>
              <a:cs typeface="Trebuchet MS"/>
              <a:sym typeface="Trebuchet MS"/>
            </a:endParaRPr>
          </a:p>
        </p:txBody>
      </p:sp>
      <p:sp>
        <p:nvSpPr>
          <p:cNvPr id="181" name="Google Shape;181;p27"/>
          <p:cNvSpPr txBox="1"/>
          <p:nvPr/>
        </p:nvSpPr>
        <p:spPr>
          <a:xfrm flipH="1">
            <a:off x="580650" y="969309"/>
            <a:ext cx="1582100" cy="855591"/>
          </a:xfrm>
          <a:prstGeom prst="rect">
            <a:avLst/>
          </a:prstGeom>
          <a:solidFill>
            <a:srgbClr val="01A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419" sz="1600" dirty="0">
                <a:solidFill>
                  <a:schemeClr val="bg1"/>
                </a:solidFill>
                <a:effectLst/>
                <a:latin typeface="Trebuchet MS" panose="020B0603020202020204" pitchFamily="34" charset="0"/>
                <a:ea typeface="Times New Roman" panose="02020603050405020304" pitchFamily="18" charset="0"/>
              </a:rPr>
              <a:t>Herramienta de Identificación</a:t>
            </a:r>
            <a:endParaRPr lang="es-419" sz="1600" dirty="0">
              <a:solidFill>
                <a:schemeClr val="bg1"/>
              </a:solidFill>
              <a:latin typeface="Trebuchet MS" panose="020B0603020202020204" pitchFamily="34" charset="0"/>
              <a:ea typeface="Trebuchet MS"/>
              <a:cs typeface="Trebuchet MS"/>
              <a:sym typeface="Trebuchet MS"/>
            </a:endParaRPr>
          </a:p>
        </p:txBody>
      </p:sp>
    </p:spTree>
    <p:extLst>
      <p:ext uri="{BB962C8B-B14F-4D97-AF65-F5344CB8AC3E}">
        <p14:creationId xmlns:p14="http://schemas.microsoft.com/office/powerpoint/2010/main" val="2259620100"/>
      </p:ext>
    </p:extLst>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5439</Words>
  <Application>Microsoft Office PowerPoint</Application>
  <PresentationFormat>On-screen Show (16:9)</PresentationFormat>
  <Paragraphs>299</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Trebuchet MS</vt:lpstr>
      <vt:lpstr>Noto Sans Symbols</vt:lpstr>
      <vt:lpstr>Arial</vt:lpstr>
      <vt:lpstr>Aptos</vt:lpstr>
      <vt:lpstr>Times New Roman</vt:lpstr>
      <vt:lpstr>Calibri</vt:lpstr>
      <vt:lpstr>Roboto</vt:lpstr>
      <vt:lpstr>White Theme</vt:lpstr>
      <vt:lpstr>HOST: "Hello everyone, and thank you for joining us today. Before we get started, I would like to invite our Spanish and ASL interpreter to introduce themselves and explain how to access live interpretation services. Samantha, please go ahead."  Thank you Samantha. Hans is our spanish interpreter, Hans can you please introduce yourself.   INTERPRETER (In Spanish): "Hi everyone, my name is Hans, and I will be providing Spanish interpretation services. In a moment, this service will be activated. To listen to live Spanish interpretation of today’s event, select the 'interpretations' pod from the Zoom toolbar and then select 'Spanish.' You will have the option to select 'mute original audio' if you want to hear only Spanish. This interpretation pod will be activated momentarily.  Mi nombre es Hans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   </vt:lpstr>
      <vt:lpstr>Resumen de comentarios de los Interesados:  Sistema de Cuidados de Medicaid </vt:lpstr>
      <vt:lpstr>¡Gracias!</vt:lpstr>
      <vt:lpstr>Objetivos de la reunión</vt:lpstr>
      <vt:lpstr>Página web del proyecto</vt:lpstr>
      <vt:lpstr>Revisión rápida</vt:lpstr>
      <vt:lpstr>Las 7 Partes Claves del SOC: Detalles</vt:lpstr>
      <vt:lpstr>Requisitos del Acuerdo a través del SOC [Sección 4.6.1]</vt:lpstr>
      <vt:lpstr>Requisitos del Acuerdo a través del SOC [Sección 4.6.1]</vt:lpstr>
      <vt:lpstr>Comentarios</vt:lpstr>
      <vt:lpstr>Conclusión General y Temas</vt:lpstr>
      <vt:lpstr>3 comités Asesores</vt:lpstr>
      <vt:lpstr>Especificaciones de la Población</vt:lpstr>
      <vt:lpstr>Especificaciones de la Población</vt:lpstr>
      <vt:lpstr>Estructura del Sistema de cuidados</vt:lpstr>
      <vt:lpstr>El Sistema de Cuidados Tiene 7 Partes Claves</vt:lpstr>
      <vt:lpstr>Parte 1: Herramienta de Identificación</vt:lpstr>
      <vt:lpstr>PowerPoint Presentation</vt:lpstr>
      <vt:lpstr>Parte 2: Evaluación Estandarizada</vt:lpstr>
      <vt:lpstr>PowerPoint Presentation</vt:lpstr>
      <vt:lpstr>Parte 3: Coordinación Intensiva de Cuidados</vt:lpstr>
      <vt:lpstr>PowerPoint Presentation</vt:lpstr>
      <vt:lpstr>Parte 4: Servicios de Estabilización de Respuesta Móvil</vt:lpstr>
      <vt:lpstr>PowerPoint Presentation</vt:lpstr>
      <vt:lpstr>Parte 5: Tratamiento Intensivo en el Hogar</vt:lpstr>
      <vt:lpstr>PowerPoint Presentation</vt:lpstr>
      <vt:lpstr>Parte 6: Servicios de Apoyo</vt:lpstr>
      <vt:lpstr>PowerPoint Presentation</vt:lpstr>
      <vt:lpstr>Parte 7: Servicios de Consulta Conductual</vt:lpstr>
      <vt:lpstr>PowerPoint Presentation</vt:lpstr>
      <vt:lpstr>PowerPoint Presentation</vt:lpstr>
      <vt:lpstr>Roles de las Agencias</vt:lpstr>
      <vt:lpstr>PowerPoint Presentation</vt:lpstr>
      <vt:lpstr>PowerPoint Presentation</vt:lpstr>
      <vt:lpstr>Implementación</vt:lpstr>
      <vt:lpstr>Fase 1 para los Servicios SOC de Medicaid</vt:lpstr>
      <vt:lpstr>Fases de Implementación</vt:lpstr>
      <vt:lpstr>Mejora continua de la calidad</vt:lpstr>
      <vt:lpstr>Supervisión y medidas</vt:lpstr>
      <vt:lpstr>Discusión</vt:lpstr>
      <vt:lpstr>  ¡Gracias!  Nosotros animamos a las partes interesadas, las familias y los socios comunitarios a mantenerse informados. Regístrese en el boletín del Sistema de Atención Médica de Medicaid para Niños y Jóvenes en Salud Conductual y visite el sitio web para enlaces a reuniones, agendas, actualizaciones y recursos.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HOST: "Hello everyone, and thank you for joining us today. Before we get started, I would like to invite our Spanish and ASL interpreter to introduce themselves and explain how to access live interpretation services. Samantha, please go ahead."  Thank you Samantha. Hans is our spanish interpreter, Hans can you please introduce yourself.   INTERPRETER (In Spanish): "Hi everyone, my name is Hans, and I will be providing Spanish interpretation services. In a moment, this service will be activated. To listen to live Spanish interpretation of today’s event, select the 'interpretations' pod from the Zoom toolbar and then select 'Spanish.' You will have the option to select 'mute original audio' if you want to hear only Spanish. This interpretation pod will be activated momentarily.  Mi nombre es Hans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dc:title>
  <dc:creator>Hans Vega</dc:creator>
  <cp:lastModifiedBy>Sound Ventures Inc</cp:lastModifiedBy>
  <cp:revision>77</cp:revision>
  <dcterms:modified xsi:type="dcterms:W3CDTF">2025-01-16T19:04:22Z</dcterms:modified>
</cp:coreProperties>
</file>