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7" r:id="rId2"/>
  </p:sldMasterIdLst>
  <p:notesMasterIdLst>
    <p:notesMasterId r:id="rId87"/>
  </p:notesMasterIdLst>
  <p:sldIdLst>
    <p:sldId id="256" r:id="rId3"/>
    <p:sldId id="257" r:id="rId4"/>
    <p:sldId id="301" r:id="rId5"/>
    <p:sldId id="258" r:id="rId6"/>
    <p:sldId id="302" r:id="rId7"/>
    <p:sldId id="259" r:id="rId8"/>
    <p:sldId id="303" r:id="rId9"/>
    <p:sldId id="260" r:id="rId10"/>
    <p:sldId id="304" r:id="rId11"/>
    <p:sldId id="261" r:id="rId12"/>
    <p:sldId id="305" r:id="rId13"/>
    <p:sldId id="262" r:id="rId14"/>
    <p:sldId id="306" r:id="rId15"/>
    <p:sldId id="263" r:id="rId16"/>
    <p:sldId id="307" r:id="rId17"/>
    <p:sldId id="264" r:id="rId18"/>
    <p:sldId id="308" r:id="rId19"/>
    <p:sldId id="265" r:id="rId20"/>
    <p:sldId id="309" r:id="rId21"/>
    <p:sldId id="266" r:id="rId22"/>
    <p:sldId id="310" r:id="rId23"/>
    <p:sldId id="267" r:id="rId24"/>
    <p:sldId id="311" r:id="rId25"/>
    <p:sldId id="268" r:id="rId26"/>
    <p:sldId id="312" r:id="rId27"/>
    <p:sldId id="269" r:id="rId28"/>
    <p:sldId id="313" r:id="rId29"/>
    <p:sldId id="270" r:id="rId30"/>
    <p:sldId id="314" r:id="rId31"/>
    <p:sldId id="271" r:id="rId32"/>
    <p:sldId id="315" r:id="rId33"/>
    <p:sldId id="272" r:id="rId34"/>
    <p:sldId id="316" r:id="rId35"/>
    <p:sldId id="273" r:id="rId36"/>
    <p:sldId id="318" r:id="rId37"/>
    <p:sldId id="274" r:id="rId38"/>
    <p:sldId id="319" r:id="rId39"/>
    <p:sldId id="275" r:id="rId40"/>
    <p:sldId id="320" r:id="rId41"/>
    <p:sldId id="276" r:id="rId42"/>
    <p:sldId id="321" r:id="rId43"/>
    <p:sldId id="277" r:id="rId44"/>
    <p:sldId id="322" r:id="rId45"/>
    <p:sldId id="278" r:id="rId46"/>
    <p:sldId id="323" r:id="rId47"/>
    <p:sldId id="279" r:id="rId48"/>
    <p:sldId id="324" r:id="rId49"/>
    <p:sldId id="280" r:id="rId50"/>
    <p:sldId id="325" r:id="rId51"/>
    <p:sldId id="281" r:id="rId52"/>
    <p:sldId id="326" r:id="rId53"/>
    <p:sldId id="282" r:id="rId54"/>
    <p:sldId id="327" r:id="rId55"/>
    <p:sldId id="283" r:id="rId56"/>
    <p:sldId id="328" r:id="rId57"/>
    <p:sldId id="284" r:id="rId58"/>
    <p:sldId id="329" r:id="rId59"/>
    <p:sldId id="285" r:id="rId60"/>
    <p:sldId id="330" r:id="rId61"/>
    <p:sldId id="286" r:id="rId62"/>
    <p:sldId id="331" r:id="rId63"/>
    <p:sldId id="287" r:id="rId64"/>
    <p:sldId id="332" r:id="rId65"/>
    <p:sldId id="288" r:id="rId66"/>
    <p:sldId id="333" r:id="rId67"/>
    <p:sldId id="289" r:id="rId68"/>
    <p:sldId id="290" r:id="rId69"/>
    <p:sldId id="334" r:id="rId70"/>
    <p:sldId id="291" r:id="rId71"/>
    <p:sldId id="335" r:id="rId72"/>
    <p:sldId id="292" r:id="rId73"/>
    <p:sldId id="336" r:id="rId74"/>
    <p:sldId id="293" r:id="rId75"/>
    <p:sldId id="337" r:id="rId76"/>
    <p:sldId id="294" r:id="rId77"/>
    <p:sldId id="338" r:id="rId78"/>
    <p:sldId id="295" r:id="rId79"/>
    <p:sldId id="339" r:id="rId80"/>
    <p:sldId id="296" r:id="rId81"/>
    <p:sldId id="340" r:id="rId82"/>
    <p:sldId id="297" r:id="rId83"/>
    <p:sldId id="298" r:id="rId84"/>
    <p:sldId id="299" r:id="rId85"/>
    <p:sldId id="300" r:id="rId86"/>
  </p:sldIdLst>
  <p:sldSz cx="12192000" cy="6858000"/>
  <p:notesSz cx="6858000" cy="9144000"/>
  <p:embeddedFontLst>
    <p:embeddedFont>
      <p:font typeface="Calibri" panose="020F0502020204030204" pitchFamily="34" charset="0"/>
      <p:regular r:id="rId88"/>
      <p:bold r:id="rId89"/>
      <p:italic r:id="rId90"/>
      <p:boldItalic r:id="rId91"/>
    </p:embeddedFont>
    <p:embeddedFont>
      <p:font typeface="Cambria Math" panose="02040503050406030204" pitchFamily="18" charset="0"/>
      <p:regular r:id="rId92"/>
    </p:embeddedFont>
    <p:embeddedFont>
      <p:font typeface="Quattrocento Sans" panose="020B0604020202020204" charset="0"/>
      <p:regular r:id="rId93"/>
      <p:bold r:id="rId94"/>
      <p:italic r:id="rId95"/>
      <p:boldItalic r:id="rId96"/>
    </p:embeddedFont>
    <p:embeddedFont>
      <p:font typeface="Trebuchet MS" panose="020B0603020202020204" pitchFamily="34" charset="0"/>
      <p:regular r:id="rId97"/>
      <p:bold r:id="rId98"/>
      <p:italic r:id="rId99"/>
      <p:boldItalic r:id="rId1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1" roundtripDataSignature="AMtx7mgQMtrgWl7OTHYdbWTHEXINuvqS1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739566-4684-4F24-B98C-CBC379D16EFD}">
  <a:tblStyle styleId="{91739566-4684-4F24-B98C-CBC379D16EF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1BF9057A-6666-410F-9755-436FD6B1150A}"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8074CC5-E9E8-41A1-8054-2DB33EB1686C}" styleName="Table_2">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141CC93-8909-4822-8E2F-D31713924AF8}" styleName="Table_3">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4750"/>
  </p:normalViewPr>
  <p:slideViewPr>
    <p:cSldViewPr snapToGrid="0">
      <p:cViewPr varScale="1">
        <p:scale>
          <a:sx n="103" d="100"/>
          <a:sy n="103" d="100"/>
        </p:scale>
        <p:origin x="132"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2.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presProps" Target="presProps.xml"/><Relationship Id="rId5" Type="http://schemas.openxmlformats.org/officeDocument/2006/relationships/slide" Target="slides/slide3.xml"/><Relationship Id="rId90" Type="http://schemas.openxmlformats.org/officeDocument/2006/relationships/font" Target="fonts/font3.fntdata"/><Relationship Id="rId95" Type="http://schemas.openxmlformats.org/officeDocument/2006/relationships/font" Target="fonts/font8.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font" Target="fonts/font7.fntdata"/><Relationship Id="rId99" Type="http://schemas.openxmlformats.org/officeDocument/2006/relationships/font" Target="fonts/font12.fntdata"/><Relationship Id="rId10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font" Target="fonts/font10.fntdata"/><Relationship Id="rId10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font" Target="fonts/font13.fntdata"/><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font" Target="fonts/font6.fntdata"/><Relationship Id="rId98" Type="http://schemas.openxmlformats.org/officeDocument/2006/relationships/font" Target="fonts/font11.fnt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kff.org/medicaid/state-indicator/federal-matching-rate-and-multiplier/?currentTimeframe=0&amp;sortModel=%7B%22colId%22:%22Location%22,%22sort%22:%22asc%22%7D"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urldefense.proofpoint.com/v2/url?u=https-3A__info.medicaiddirectors.org_e3t_Ctc_UD-2B113_d56V8L04_MVQpGtJwwfCW2kNBDW8W-2DV-2DcW67tPB75pQnWbN5-5FC1lT5kvg0W50kH-5FH6lZ3kRW5M6s1j1sW-5FXCW9dvtN34v7rV2W2MNFGM98dJLRW290jzn9dlJZMW1Rhmls4Tg7h1N333jSsXKPKVW7d05796dnqcMN5Xj3Gkl-2Dn48W4bLxZN7jgGpCN2BbSppbTNlyW2gqKNN6p2-5FDPN2VD-2DwCKSG2CW6S9qR51BL85rW7cHCsx2-2Dgg6MW41X-2DPc52SZM8W3pv8TK1KkKwtW3QCkTj864vgrW8QZmQp24lNtdW4hGQj07x-2DsKRN5w4PSjDy2tpW7cj8z14B4cgzW6Cn-2DqC195y8vW6Dn5Sb3bNqvsW4mkycn6LWZbQW7BzMdJ1wK21BW9hN3d93NvSp8W6QR-5FKV14HSgCW9hNk0867V22PW2s3c1n2rrxQkW5XcnZJ1xZBddW4vrjhb3RCKQkW2Xkm-2DV5ndLr7f5fxsb-2D04&amp;d=DwMFaQ&amp;c=sdnEM9SRGFuMt5z5w3AhsPNahmNicq64TgF1JwNR0cs&amp;r=MMrYPJ9tryStZLKMqBQcaaDw0e3OXtCiC9TBUOZ4sOAuaIUlUqmKEbULsyKgUZXD&amp;m=T3N0oFubNQlH78tQ5VMHmzmK8yEqbagiv13s6or0f4e-uCbICDhfqPufyIOv7EMA&amp;s=mRFrRvXfGnTmtGAauOybmW-yrDmdDZHJvJPNygzi9XM&amp;e=" TargetMode="External"/><Relationship Id="rId4" Type="http://schemas.openxmlformats.org/officeDocument/2006/relationships/hyperlink" Target="https://urldefense.proofpoint.com/v2/url?u=https-3A__info.medicaiddirectors.org_e3t_Ctc_UD-2B113_d56V8L04_MVQpGtJwwfCW2kNBDW8W-2DV-2DcW67tPB75pQnWbN5-5FC1nF3lYMRW8wLKSR6lZ3l2W3vD-2DvM2bFMp4W6NYFZr5-5FTG6-5FW79zb6W8VvTMrV-5FxXGz2r3JR2W5ty6j07wFFgyW2Z7WTf2cyFlXW7-2DZ8mW2SsbQmW8vf3hV8x-5FhhkW8-2D5Lmb6WcsZ-5FV4kpMx3BxxBxW244lJb54-2DDTtVNTFYX8JkbMkW229p5Y5sM-5FHNW8V-2DVDV4z5twWW1jqX6h7VN60BW4sX-2D7N6TcNBNVmS7SL74RQMGW4nQzyD2SvsB6W6GmZs86xQfQJW2zzf3d61WyX6W5knLLy4wNdZBW104XdF8TvF8wMZtCTPS7xHpN54BRQbBm9-2DFW7y9Td-2D75wsdZW993S5K3T1NMZW6lnF3g8DXc2KW49-5Fw0K3vslzff1ztWN204&amp;d=DwMFaQ&amp;c=sdnEM9SRGFuMt5z5w3AhsPNahmNicq64TgF1JwNR0cs&amp;r=MMrYPJ9tryStZLKMqBQcaaDw0e3OXtCiC9TBUOZ4sOAuaIUlUqmKEbULsyKgUZXD&amp;m=T3N0oFubNQlH78tQ5VMHmzmK8yEqbagiv13s6or0f4e-uCbICDhfqPufyIOv7EMA&amp;s=bpLYkKbZwYUZC3U8Ee2x6bJZaOBUGxcx-yOEHNxQ5zQ&amp;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kff.org/medicaid/state-indicator/federal-matching-rate-and-multiplier/?currentTimeframe=0&amp;sortModel=%7B%22colId%22:%22Location%22,%22sort%22:%22asc%22%7D"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urldefense.proofpoint.com/v2/url?u=https-3A__info.medicaiddirectors.org_e3t_Ctc_UD-2B113_d56V8L04_MVQpGtJwwfCW2kNBDW8W-2DV-2DcW67tPB75pQnWbN5-5FC1lT5kvg0W50kH-5FH6lZ3kRW5M6s1j1sW-5FXCW9dvtN34v7rV2W2MNFGM98dJLRW290jzn9dlJZMW1Rhmls4Tg7h1N333jSsXKPKVW7d05796dnqcMN5Xj3Gkl-2Dn48W4bLxZN7jgGpCN2BbSppbTNlyW2gqKNN6p2-5FDPN2VD-2DwCKSG2CW6S9qR51BL85rW7cHCsx2-2Dgg6MW41X-2DPc52SZM8W3pv8TK1KkKwtW3QCkTj864vgrW8QZmQp24lNtdW4hGQj07x-2DsKRN5w4PSjDy2tpW7cj8z14B4cgzW6Cn-2DqC195y8vW6Dn5Sb3bNqvsW4mkycn6LWZbQW7BzMdJ1wK21BW9hN3d93NvSp8W6QR-5FKV14HSgCW9hNk0867V22PW2s3c1n2rrxQkW5XcnZJ1xZBddW4vrjhb3RCKQkW2Xkm-2DV5ndLr7f5fxsb-2D04&amp;d=DwMFaQ&amp;c=sdnEM9SRGFuMt5z5w3AhsPNahmNicq64TgF1JwNR0cs&amp;r=MMrYPJ9tryStZLKMqBQcaaDw0e3OXtCiC9TBUOZ4sOAuaIUlUqmKEbULsyKgUZXD&amp;m=T3N0oFubNQlH78tQ5VMHmzmK8yEqbagiv13s6or0f4e-uCbICDhfqPufyIOv7EMA&amp;s=mRFrRvXfGnTmtGAauOybmW-yrDmdDZHJvJPNygzi9XM&amp;e=" TargetMode="External"/><Relationship Id="rId4" Type="http://schemas.openxmlformats.org/officeDocument/2006/relationships/hyperlink" Target="https://urldefense.proofpoint.com/v2/url?u=https-3A__info.medicaiddirectors.org_e3t_Ctc_UD-2B113_d56V8L04_MVQpGtJwwfCW2kNBDW8W-2DV-2DcW67tPB75pQnWbN5-5FC1nF3lYMRW8wLKSR6lZ3l2W3vD-2DvM2bFMp4W6NYFZr5-5FTG6-5FW79zb6W8VvTMrV-5FxXGz2r3JR2W5ty6j07wFFgyW2Z7WTf2cyFlXW7-2DZ8mW2SsbQmW8vf3hV8x-5FhhkW8-2D5Lmb6WcsZ-5FV4kpMx3BxxBxW244lJb54-2DDTtVNTFYX8JkbMkW229p5Y5sM-5FHNW8V-2DVDV4z5twWW1jqX6h7VN60BW4sX-2D7N6TcNBNVmS7SL74RQMGW4nQzyD2SvsB6W6GmZs86xQfQJW2zzf3d61WyX6W5knLLy4wNdZBW104XdF8TvF8wMZtCTPS7xHpN54BRQbBm9-2DFW7y9Td-2D75wsdZW993S5K3T1NMZW6lnF3g8DXc2KW49-5Fw0K3vslzff1ztWN204&amp;d=DwMFaQ&amp;c=sdnEM9SRGFuMt5z5w3AhsPNahmNicq64TgF1JwNR0cs&amp;r=MMrYPJ9tryStZLKMqBQcaaDw0e3OXtCiC9TBUOZ4sOAuaIUlUqmKEbULsyKgUZXD&amp;m=T3N0oFubNQlH78tQ5VMHmzmK8yEqbagiv13s6or0f4e-uCbICDhfqPufyIOv7EMA&amp;s=bpLYkKbZwYUZC3U8Ee2x6bJZaOBUGxcx-yOEHNxQ5zQ&amp;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hcpf_hospitalpricing@state.co.u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mailto:hcpf_hospitalpricing@state.co.u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a:t>["What the World Needs Now is Love Sweet Love" video of HCPF employees starts playing 2 min prior to start time]</a:t>
            </a:r>
            <a:endParaRPr b="0"/>
          </a:p>
          <a:p>
            <a:pPr marL="0" lvl="0" indent="0" algn="l" rtl="0">
              <a:lnSpc>
                <a:spcPct val="100000"/>
              </a:lnSpc>
              <a:spcBef>
                <a:spcPts val="0"/>
              </a:spcBef>
              <a:spcAft>
                <a:spcPts val="0"/>
              </a:spcAft>
              <a:buSzPts val="1400"/>
              <a:buNone/>
            </a:pPr>
            <a:r>
              <a:rPr lang="en-US" b="0"/>
              <a:t>[15 seconds of Spanish interpreters speaking to guests]</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SzPts val="1400"/>
              <a:buNone/>
            </a:pPr>
            <a:r>
              <a:rPr lang="en-US"/>
              <a:t>KIM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US" b="0"/>
              <a:t>Good morning. I’m Kim Bimestefer, Exec Dir of HCPF, and I have the honor of being with you all this morning. </a:t>
            </a:r>
            <a:endParaRPr b="0"/>
          </a:p>
          <a:p>
            <a:pPr marL="0" lvl="0" indent="0" algn="l" rtl="0">
              <a:lnSpc>
                <a:spcPct val="100000"/>
              </a:lnSpc>
              <a:spcBef>
                <a:spcPts val="0"/>
              </a:spcBef>
              <a:spcAft>
                <a:spcPts val="0"/>
              </a:spcAft>
              <a:buClr>
                <a:schemeClr val="dk1"/>
              </a:buClr>
              <a:buSzPts val="1100"/>
              <a:buFont typeface="Arial"/>
              <a:buNone/>
            </a:pPr>
            <a:r>
              <a:rPr lang="en-US"/>
              <a:t>Next slide please</a:t>
            </a:r>
            <a:endParaRPr/>
          </a:p>
          <a:p>
            <a:pPr marL="0" lvl="0" indent="0" algn="l" rtl="0">
              <a:lnSpc>
                <a:spcPct val="100000"/>
              </a:lnSpc>
              <a:spcBef>
                <a:spcPts val="0"/>
              </a:spcBef>
              <a:spcAft>
                <a:spcPts val="0"/>
              </a:spcAft>
              <a:buClr>
                <a:schemeClr val="dk1"/>
              </a:buClr>
              <a:buSzPts val="1100"/>
              <a:buFont typeface="Arial"/>
              <a:buNone/>
            </a:pPr>
            <a:endParaRPr/>
          </a:p>
        </p:txBody>
      </p:sp>
      <p:sp>
        <p:nvSpPr>
          <p:cNvPr id="223" name="Google Shape;223;p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Speaker: Kim</a:t>
            </a:r>
            <a:endParaRPr b="1"/>
          </a:p>
          <a:p>
            <a:pPr marL="0" lvl="0" indent="0" algn="l" rtl="0">
              <a:lnSpc>
                <a:spcPct val="100000"/>
              </a:lnSpc>
              <a:spcBef>
                <a:spcPts val="0"/>
              </a:spcBef>
              <a:spcAft>
                <a:spcPts val="0"/>
              </a:spcAft>
              <a:buSzPts val="1400"/>
              <a:buNone/>
            </a:pPr>
            <a:r>
              <a:rPr lang="en-US" b="0"/>
              <a:t>Very difficult budget challenge - more demand than funding, and TABOR limits the level of tax revenues we can retain to pay for demanded services, new policies and the like</a:t>
            </a:r>
            <a:endParaRPr b="0"/>
          </a:p>
          <a:p>
            <a:pPr marL="0" lvl="0" indent="0" algn="l" rtl="0">
              <a:lnSpc>
                <a:spcPct val="100000"/>
              </a:lnSpc>
              <a:spcBef>
                <a:spcPts val="0"/>
              </a:spcBef>
              <a:spcAft>
                <a:spcPts val="0"/>
              </a:spcAft>
              <a:buSzPts val="1400"/>
              <a:buNone/>
            </a:pPr>
            <a:r>
              <a:rPr lang="en-US" b="0"/>
              <a:t>HCPF trends are moving at 7%GF, 8%TF while TABOR moves at about 3-4%. Given that we consume about 32% of state GF, that’s not sustainable.</a:t>
            </a:r>
            <a:endParaRPr b="0"/>
          </a:p>
          <a:p>
            <a:pPr marL="0" lvl="0" indent="0" algn="l" rtl="0">
              <a:lnSpc>
                <a:spcPct val="100000"/>
              </a:lnSpc>
              <a:spcBef>
                <a:spcPts val="0"/>
              </a:spcBef>
              <a:spcAft>
                <a:spcPts val="0"/>
              </a:spcAft>
              <a:buSzPts val="1400"/>
              <a:buNone/>
            </a:pPr>
            <a:r>
              <a:rPr lang="en-US" b="0"/>
              <a:t>HCPF’s Medicaid Sustainability Framework seeks to organize emerging concepts and strategies to enable the thoughtful navigation of this multi-year, fiscal challenge while fostering partnership and collaboration to achieve shared goals. The six points of this framework are on the slide. </a:t>
            </a:r>
            <a:endParaRPr b="0"/>
          </a:p>
          <a:p>
            <a:pPr marL="0" lvl="0" indent="0" algn="l" rtl="0">
              <a:lnSpc>
                <a:spcPct val="100000"/>
              </a:lnSpc>
              <a:spcBef>
                <a:spcPts val="0"/>
              </a:spcBef>
              <a:spcAft>
                <a:spcPts val="0"/>
              </a:spcAft>
              <a:buSzPts val="1400"/>
              <a:buNone/>
            </a:pPr>
            <a:r>
              <a:rPr lang="en-US" b="0"/>
              <a:t>We’ll hit item 2 - drawdown today, and thank those stakeholders who are working with us to identify suggestions to help us real in this trend with a goal of avoiding draconian cuts over time to our benefits, reimbursements, eligibility rules and the like. Educational webinars like this also stimulate new ideas. </a:t>
            </a:r>
            <a:endParaRPr b="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34ee3f85e6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34ee3f85e6_0_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Speaker: Kim</a:t>
            </a:r>
            <a:endParaRPr b="1" dirty="0"/>
          </a:p>
          <a:p>
            <a:pPr marL="0" lvl="0" indent="0" algn="l" rtl="0">
              <a:spcBef>
                <a:spcPts val="0"/>
              </a:spcBef>
              <a:spcAft>
                <a:spcPts val="0"/>
              </a:spcAft>
              <a:buNone/>
            </a:pPr>
            <a:r>
              <a:rPr lang="en-US" b="0" dirty="0"/>
              <a:t>Very difficult budget challenge - more demand than funding, and TABOR limits the level of tax revenues we can retain to pay for demanded services, new policies and the like</a:t>
            </a:r>
            <a:endParaRPr b="0" dirty="0"/>
          </a:p>
          <a:p>
            <a:pPr marL="0" lvl="0" indent="0" algn="l" rtl="0">
              <a:spcBef>
                <a:spcPts val="0"/>
              </a:spcBef>
              <a:spcAft>
                <a:spcPts val="0"/>
              </a:spcAft>
              <a:buNone/>
            </a:pPr>
            <a:r>
              <a:rPr lang="en-US" b="0" dirty="0"/>
              <a:t>HCPF trends are moving at 7%GF, 8%TF while TABOR moves at about 3-4%. Given that we consume about 32% of state GF, that’s not sustainable.</a:t>
            </a:r>
            <a:endParaRPr b="0" dirty="0"/>
          </a:p>
          <a:p>
            <a:pPr marL="0" lvl="0" indent="0" algn="l" rtl="0">
              <a:spcBef>
                <a:spcPts val="0"/>
              </a:spcBef>
              <a:spcAft>
                <a:spcPts val="0"/>
              </a:spcAft>
              <a:buNone/>
            </a:pPr>
            <a:r>
              <a:rPr lang="en-US" b="0" dirty="0"/>
              <a:t>HCPF’s Medicaid Sustainability Framework seeks to organize emerging concepts and strategies to enable the thoughtful navigation of this multi-year, fiscal challenge while fostering partnership and collaboration to achieve shared goals. The six points of this framework are on the slide. </a:t>
            </a:r>
            <a:endParaRPr b="0" dirty="0"/>
          </a:p>
          <a:p>
            <a:pPr marL="0" lvl="0" indent="0" algn="l" rtl="0">
              <a:spcBef>
                <a:spcPts val="0"/>
              </a:spcBef>
              <a:spcAft>
                <a:spcPts val="0"/>
              </a:spcAft>
              <a:buNone/>
            </a:pPr>
            <a:r>
              <a:rPr lang="en-US" b="0" dirty="0"/>
              <a:t>We’ll hit item 2 - drawdown today, and thank those stakeholders who are working with us to identify suggestions to help us real in this trend with a goal of avoiding draconian cuts over time to our benefits, reimbursements, eligibility rules and the like. Educational webinars like this also stimulate new ideas. </a:t>
            </a:r>
            <a:endParaRPr b="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7: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7: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In addition to the state budget challenges and the misalignment between Medicaid trends and TABOR which impacts available revenues, we are also highly focused on monitoring and crafting approaches that navigate potential and emerging federal threats to Medicaid programs nationally.</a:t>
            </a:r>
            <a:endParaRPr b="0"/>
          </a:p>
          <a:p>
            <a:pPr marL="0" lvl="0" indent="0" algn="l" rtl="0">
              <a:lnSpc>
                <a:spcPct val="100000"/>
              </a:lnSpc>
              <a:spcBef>
                <a:spcPts val="0"/>
              </a:spcBef>
              <a:spcAft>
                <a:spcPts val="0"/>
              </a:spcAft>
              <a:buSzPts val="1400"/>
              <a:buNone/>
            </a:pPr>
            <a:r>
              <a:rPr lang="en-US" b="0"/>
              <a:t>While there are many potential threats identified on the right hand side of the slide, the four that are bubbling to the top most consistently based on feedback from a variety of sources - and certainly subject to change - include:</a:t>
            </a:r>
            <a:endParaRPr b="0"/>
          </a:p>
          <a:p>
            <a:pPr marL="457200" lvl="0" indent="-317500" algn="l" rtl="0">
              <a:lnSpc>
                <a:spcPct val="100000"/>
              </a:lnSpc>
              <a:spcBef>
                <a:spcPts val="0"/>
              </a:spcBef>
              <a:spcAft>
                <a:spcPts val="0"/>
              </a:spcAft>
              <a:buSzPts val="1400"/>
              <a:buChar char="-"/>
            </a:pPr>
            <a:r>
              <a:rPr lang="en-US" b="0"/>
              <a:t>Decreases to FMAP, which reflects the match in funding coming from the fed, with the most prominent concern right now being the elimination of the current 50% FMAP floor, which directly impacts CO. This means our 50% match rate from the Ffed would be reduced, based on a calculation revolving around the state’s per capita income. </a:t>
            </a:r>
            <a:endParaRPr b="0"/>
          </a:p>
          <a:p>
            <a:pPr marL="914400" lvl="1" indent="-317500" algn="l" rtl="0">
              <a:lnSpc>
                <a:spcPct val="100000"/>
              </a:lnSpc>
              <a:spcBef>
                <a:spcPts val="0"/>
              </a:spcBef>
              <a:spcAft>
                <a:spcPts val="0"/>
              </a:spcAft>
              <a:buSzPts val="1400"/>
              <a:buChar char="-"/>
            </a:pPr>
            <a:r>
              <a:rPr lang="en-US" b="0"/>
              <a:t>We are working on those calculations to quantify potential impacts. That relates to the left side of the slide. The magenta identifies those states who would be impacted if the Fed removed that 50% floor. </a:t>
            </a:r>
            <a:endParaRPr b="0"/>
          </a:p>
          <a:p>
            <a:pPr marL="457200" lvl="0" indent="-317500" algn="l" rtl="0">
              <a:lnSpc>
                <a:spcPct val="100000"/>
              </a:lnSpc>
              <a:spcBef>
                <a:spcPts val="0"/>
              </a:spcBef>
              <a:spcAft>
                <a:spcPts val="0"/>
              </a:spcAft>
              <a:buSzPts val="1400"/>
              <a:buChar char="-"/>
            </a:pPr>
            <a:r>
              <a:rPr lang="en-US" b="0"/>
              <a:t>Second, Provider fees - what we call CHASE in CO </a:t>
            </a:r>
            <a:endParaRPr b="0"/>
          </a:p>
          <a:p>
            <a:pPr marL="457200" lvl="0" indent="-317500" algn="l" rtl="0">
              <a:lnSpc>
                <a:spcPct val="100000"/>
              </a:lnSpc>
              <a:spcBef>
                <a:spcPts val="0"/>
              </a:spcBef>
              <a:spcAft>
                <a:spcPts val="0"/>
              </a:spcAft>
              <a:buSzPts val="1400"/>
              <a:buChar char="-"/>
            </a:pPr>
            <a:r>
              <a:rPr lang="en-US" b="0"/>
              <a:t>Third, PMPM or capitations - not so much block grants - but PMPM</a:t>
            </a:r>
            <a:endParaRPr b="0"/>
          </a:p>
          <a:p>
            <a:pPr marL="457200" lvl="0" indent="-317500" algn="l" rtl="0">
              <a:lnSpc>
                <a:spcPct val="100000"/>
              </a:lnSpc>
              <a:spcBef>
                <a:spcPts val="0"/>
              </a:spcBef>
              <a:spcAft>
                <a:spcPts val="0"/>
              </a:spcAft>
              <a:buSzPts val="1400"/>
              <a:buChar char="-"/>
            </a:pPr>
            <a:r>
              <a:rPr lang="en-US" b="0"/>
              <a:t>Forth, Programs that cover undocumented individuals. </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OTHER</a:t>
            </a:r>
            <a:endParaRPr b="0"/>
          </a:p>
          <a:p>
            <a:pPr marL="0" lvl="0" indent="0" algn="l" rtl="0">
              <a:lnSpc>
                <a:spcPct val="100000"/>
              </a:lnSpc>
              <a:spcBef>
                <a:spcPts val="0"/>
              </a:spcBef>
              <a:spcAft>
                <a:spcPts val="0"/>
              </a:spcAft>
              <a:buSzPts val="1400"/>
              <a:buNone/>
            </a:pPr>
            <a:endParaRPr b="0"/>
          </a:p>
          <a:p>
            <a:pPr marL="457200" lvl="0" indent="-304800" algn="l" rtl="0">
              <a:lnSpc>
                <a:spcPct val="100000"/>
              </a:lnSpc>
              <a:spcBef>
                <a:spcPts val="0"/>
              </a:spcBef>
              <a:spcAft>
                <a:spcPts val="0"/>
              </a:spcAft>
              <a:buClr>
                <a:schemeClr val="dk1"/>
              </a:buClr>
              <a:buSzPts val="1200"/>
              <a:buFont typeface="Trebuchet MS"/>
              <a:buChar char="●"/>
            </a:pPr>
            <a:r>
              <a:rPr lang="en-US" b="0"/>
              <a:t>The Department receives at least a 50 percent federal match on Medicaid services and administrative costs, and at least a 65 percent federal match on CHP+. </a:t>
            </a:r>
            <a:endParaRPr b="0"/>
          </a:p>
          <a:p>
            <a:pPr marL="457200" lvl="0" indent="-304800" algn="l" rtl="0">
              <a:lnSpc>
                <a:spcPct val="100000"/>
              </a:lnSpc>
              <a:spcBef>
                <a:spcPts val="0"/>
              </a:spcBef>
              <a:spcAft>
                <a:spcPts val="0"/>
              </a:spcAft>
              <a:buClr>
                <a:schemeClr val="dk1"/>
              </a:buClr>
              <a:buSzPts val="1200"/>
              <a:buFont typeface="Trebuchet MS"/>
              <a:buChar char="●"/>
            </a:pPr>
            <a:r>
              <a:rPr lang="en-US"/>
              <a:t>Non-Federal, “state” funding:</a:t>
            </a:r>
            <a:endParaRPr/>
          </a:p>
          <a:p>
            <a:pPr marL="914400" lvl="1" indent="-304800" algn="l" rtl="0">
              <a:lnSpc>
                <a:spcPct val="100000"/>
              </a:lnSpc>
              <a:spcBef>
                <a:spcPts val="0"/>
              </a:spcBef>
              <a:spcAft>
                <a:spcPts val="0"/>
              </a:spcAft>
              <a:buClr>
                <a:schemeClr val="dk1"/>
              </a:buClr>
              <a:buSzPts val="1200"/>
              <a:buFont typeface="Trebuchet MS"/>
              <a:buChar char="○"/>
            </a:pPr>
            <a:r>
              <a:rPr lang="en-US"/>
              <a:t>Must be “public” dollars</a:t>
            </a:r>
            <a:endParaRPr/>
          </a:p>
          <a:p>
            <a:pPr marL="914400" lvl="1" indent="-304800" algn="l" rtl="0">
              <a:lnSpc>
                <a:spcPct val="100000"/>
              </a:lnSpc>
              <a:spcBef>
                <a:spcPts val="0"/>
              </a:spcBef>
              <a:spcAft>
                <a:spcPts val="0"/>
              </a:spcAft>
              <a:buClr>
                <a:schemeClr val="dk1"/>
              </a:buClr>
              <a:buSzPts val="1200"/>
              <a:buFont typeface="Trebuchet MS"/>
              <a:buChar char="○"/>
            </a:pPr>
            <a:r>
              <a:rPr lang="en-US"/>
              <a:t>Fed funding - At least 40% of state share must be from state general revenue</a:t>
            </a:r>
            <a:endParaRPr/>
          </a:p>
          <a:p>
            <a:pPr marL="914400" lvl="1" indent="-304800" algn="l" rtl="0">
              <a:lnSpc>
                <a:spcPct val="100000"/>
              </a:lnSpc>
              <a:spcBef>
                <a:spcPts val="0"/>
              </a:spcBef>
              <a:spcAft>
                <a:spcPts val="0"/>
              </a:spcAft>
              <a:buClr>
                <a:schemeClr val="dk1"/>
              </a:buClr>
              <a:buSzPts val="1200"/>
              <a:buFont typeface="Trebuchet MS"/>
              <a:buChar char="○"/>
            </a:pPr>
            <a:r>
              <a:rPr lang="en-US"/>
              <a:t>Remainder can be from other government contributions including county dollars and health care related taxes</a:t>
            </a:r>
            <a:endParaRPr/>
          </a:p>
          <a:p>
            <a:pPr marL="457200" lvl="0" indent="-304800" algn="l" rtl="0">
              <a:lnSpc>
                <a:spcPct val="100000"/>
              </a:lnSpc>
              <a:spcBef>
                <a:spcPts val="0"/>
              </a:spcBef>
              <a:spcAft>
                <a:spcPts val="0"/>
              </a:spcAft>
              <a:buClr>
                <a:schemeClr val="dk1"/>
              </a:buClr>
              <a:buSzPts val="1200"/>
              <a:buFont typeface="Trebuchet MS"/>
              <a:buChar char="●"/>
            </a:pPr>
            <a:r>
              <a:rPr lang="en-US"/>
              <a:t>Federal Match Varies by State</a:t>
            </a:r>
            <a:endParaRPr/>
          </a:p>
          <a:p>
            <a:pPr marL="914400" lvl="1" indent="-304800" algn="l" rtl="0">
              <a:lnSpc>
                <a:spcPct val="100000"/>
              </a:lnSpc>
              <a:spcBef>
                <a:spcPts val="0"/>
              </a:spcBef>
              <a:spcAft>
                <a:spcPts val="0"/>
              </a:spcAft>
              <a:buClr>
                <a:schemeClr val="dk1"/>
              </a:buClr>
              <a:buSzPts val="1200"/>
              <a:buFont typeface="Trebuchet MS"/>
              <a:buChar char="○"/>
            </a:pPr>
            <a:r>
              <a:rPr lang="en-US"/>
              <a:t>By law, federal match cannot be less than 50% - examples:</a:t>
            </a:r>
            <a:endParaRPr/>
          </a:p>
          <a:p>
            <a:pPr marL="914400" lvl="1" indent="-304800" algn="l" rtl="0">
              <a:lnSpc>
                <a:spcPct val="100000"/>
              </a:lnSpc>
              <a:spcBef>
                <a:spcPts val="0"/>
              </a:spcBef>
              <a:spcAft>
                <a:spcPts val="0"/>
              </a:spcAft>
              <a:buClr>
                <a:schemeClr val="dk1"/>
              </a:buClr>
              <a:buSzPts val="1200"/>
              <a:buFont typeface="Trebuchet MS"/>
              <a:buChar char="○"/>
            </a:pPr>
            <a:r>
              <a:rPr lang="en-US"/>
              <a:t>MS 76.9%,  WV 73.8%</a:t>
            </a:r>
            <a:endParaRPr/>
          </a:p>
          <a:p>
            <a:pPr marL="914400" lvl="1" indent="-304800" algn="l" rtl="0">
              <a:lnSpc>
                <a:spcPct val="100000"/>
              </a:lnSpc>
              <a:spcBef>
                <a:spcPts val="0"/>
              </a:spcBef>
              <a:spcAft>
                <a:spcPts val="0"/>
              </a:spcAft>
              <a:buClr>
                <a:schemeClr val="dk1"/>
              </a:buClr>
              <a:buSzPts val="1200"/>
              <a:buFont typeface="Trebuchet MS"/>
              <a:buChar char="○"/>
            </a:pPr>
            <a:r>
              <a:rPr lang="en-US"/>
              <a:t>NM 71.7%,  ID 67.6%</a:t>
            </a:r>
            <a:endParaRPr/>
          </a:p>
          <a:p>
            <a:pPr marL="914400" lvl="1" indent="-304800" algn="l" rtl="0">
              <a:lnSpc>
                <a:spcPct val="100000"/>
              </a:lnSpc>
              <a:spcBef>
                <a:spcPts val="0"/>
              </a:spcBef>
              <a:spcAft>
                <a:spcPts val="0"/>
              </a:spcAft>
              <a:buClr>
                <a:schemeClr val="dk1"/>
              </a:buClr>
              <a:buSzPts val="1200"/>
              <a:buFont typeface="Trebuchet MS"/>
              <a:buChar char="○"/>
            </a:pPr>
            <a:r>
              <a:rPr lang="en-US"/>
              <a:t>AZ 64.9%,  NV 60.2%</a:t>
            </a:r>
            <a:endParaRPr/>
          </a:p>
          <a:p>
            <a:pPr marL="914400" lvl="1" indent="-304800" algn="l" rtl="0">
              <a:lnSpc>
                <a:spcPct val="100000"/>
              </a:lnSpc>
              <a:spcBef>
                <a:spcPts val="0"/>
              </a:spcBef>
              <a:spcAft>
                <a:spcPts val="0"/>
              </a:spcAft>
              <a:buClr>
                <a:schemeClr val="dk1"/>
              </a:buClr>
              <a:buSzPts val="1200"/>
              <a:buFont typeface="Trebuchet MS"/>
              <a:buChar char="○"/>
            </a:pPr>
            <a:r>
              <a:rPr lang="en-US"/>
              <a:t>TX 60.0%,  OR 59%  </a:t>
            </a:r>
            <a:endParaRPr/>
          </a:p>
          <a:p>
            <a:pPr marL="914400" lvl="1" indent="-304800" algn="l" rtl="0">
              <a:lnSpc>
                <a:spcPct val="100000"/>
              </a:lnSpc>
              <a:spcBef>
                <a:spcPts val="0"/>
              </a:spcBef>
              <a:spcAft>
                <a:spcPts val="0"/>
              </a:spcAft>
              <a:buClr>
                <a:schemeClr val="dk1"/>
              </a:buClr>
              <a:buSzPts val="1200"/>
              <a:buFont typeface="Trebuchet MS"/>
              <a:buChar char="○"/>
            </a:pPr>
            <a:r>
              <a:rPr lang="en-US"/>
              <a:t>NE 57.5%,  FL 57.2%</a:t>
            </a:r>
            <a:endParaRPr/>
          </a:p>
          <a:p>
            <a:pPr marL="914400" lvl="1" indent="-304800" algn="l" rtl="0">
              <a:lnSpc>
                <a:spcPct val="100000"/>
              </a:lnSpc>
              <a:spcBef>
                <a:spcPts val="0"/>
              </a:spcBef>
              <a:spcAft>
                <a:spcPts val="0"/>
              </a:spcAft>
              <a:buClr>
                <a:schemeClr val="dk1"/>
              </a:buClr>
              <a:buSzPts val="1200"/>
              <a:buFont typeface="Trebuchet MS"/>
              <a:buChar char="○"/>
            </a:pPr>
            <a:r>
              <a:rPr lang="en-US"/>
              <a:t>CA 50.0%,  NY 50.0%</a:t>
            </a:r>
            <a:endParaRPr/>
          </a:p>
          <a:p>
            <a:pPr marL="914400" lvl="1" indent="-304800" algn="l" rtl="0">
              <a:lnSpc>
                <a:spcPct val="100000"/>
              </a:lnSpc>
              <a:spcBef>
                <a:spcPts val="0"/>
              </a:spcBef>
              <a:spcAft>
                <a:spcPts val="0"/>
              </a:spcAft>
              <a:buClr>
                <a:schemeClr val="dk1"/>
              </a:buClr>
              <a:buSzPts val="1200"/>
              <a:buFont typeface="Trebuchet MS"/>
              <a:buChar char="○"/>
            </a:pPr>
            <a:r>
              <a:rPr lang="en-US"/>
              <a:t>Source: </a:t>
            </a:r>
            <a:r>
              <a:rPr lang="en-US" u="sng">
                <a:solidFill>
                  <a:srgbClr val="1155CC"/>
                </a:solidFill>
                <a:hlinkClick r:id="rId3">
                  <a:extLst>
                    <a:ext uri="{A12FA001-AC4F-418D-AE19-62706E023703}">
                      <ahyp:hlinkClr xmlns:ahyp="http://schemas.microsoft.com/office/drawing/2018/hyperlinkcolor" val="tx"/>
                    </a:ext>
                  </a:extLst>
                </a:hlinkClick>
              </a:rPr>
              <a:t>Kaiser Family Foundation</a:t>
            </a:r>
            <a:endParaRPr/>
          </a:p>
          <a:p>
            <a:pPr marL="457200" lvl="0" indent="-304800" algn="l" rtl="0">
              <a:lnSpc>
                <a:spcPct val="100000"/>
              </a:lnSpc>
              <a:spcBef>
                <a:spcPts val="0"/>
              </a:spcBef>
              <a:spcAft>
                <a:spcPts val="0"/>
              </a:spcAft>
              <a:buClr>
                <a:schemeClr val="dk1"/>
              </a:buClr>
              <a:buSzPts val="1200"/>
              <a:buFont typeface="Trebuchet MS"/>
              <a:buChar char="●"/>
            </a:pPr>
            <a:r>
              <a:rPr lang="en-US"/>
              <a:t>Federal Budget:</a:t>
            </a:r>
            <a:r>
              <a:rPr lang="en-US" b="0"/>
              <a:t> Medicaid, FQHC current funding levels extended through Mar 31, 2025; Medicaid DSH cuts eliminated for FFY24</a:t>
            </a:r>
            <a:endParaRPr b="0"/>
          </a:p>
          <a:p>
            <a:pPr marL="457200" lvl="0" indent="-304800" algn="l" rtl="0">
              <a:lnSpc>
                <a:spcPct val="100000"/>
              </a:lnSpc>
              <a:spcBef>
                <a:spcPts val="0"/>
              </a:spcBef>
              <a:spcAft>
                <a:spcPts val="0"/>
              </a:spcAft>
              <a:buClr>
                <a:schemeClr val="dk1"/>
              </a:buClr>
              <a:buSzPts val="1200"/>
              <a:buFont typeface="Trebuchet MS"/>
              <a:buChar char="●"/>
            </a:pPr>
            <a:r>
              <a:rPr lang="en-US"/>
              <a:t>Executive Actions: </a:t>
            </a:r>
            <a:r>
              <a:rPr lang="en-US" b="0"/>
              <a:t>Immigration policies may impact Cover all Coloradans uptake</a:t>
            </a:r>
            <a:endParaRPr b="0"/>
          </a:p>
          <a:p>
            <a:pPr marL="457200" lvl="0" indent="-304800" algn="l" rtl="0">
              <a:lnSpc>
                <a:spcPct val="100000"/>
              </a:lnSpc>
              <a:spcBef>
                <a:spcPts val="0"/>
              </a:spcBef>
              <a:spcAft>
                <a:spcPts val="0"/>
              </a:spcAft>
              <a:buClr>
                <a:schemeClr val="dk1"/>
              </a:buClr>
              <a:buSzPts val="1200"/>
              <a:buFont typeface="Trebuchet MS"/>
              <a:buChar char="●"/>
            </a:pPr>
            <a:r>
              <a:rPr lang="en-US"/>
              <a:t>Policy Changes by Congress or Regulatory Actions</a:t>
            </a:r>
            <a:r>
              <a:rPr lang="en-US" b="0"/>
              <a:t>: Current federal reg rollbacks, changes to public charge, work requirements, ACA changes (marketplace and Medicaid expansion) </a:t>
            </a:r>
            <a:endParaRPr b="0"/>
          </a:p>
          <a:p>
            <a:pPr marL="457200" lvl="0" indent="-304800" algn="l" rtl="0">
              <a:lnSpc>
                <a:spcPct val="100000"/>
              </a:lnSpc>
              <a:spcBef>
                <a:spcPts val="0"/>
              </a:spcBef>
              <a:spcAft>
                <a:spcPts val="0"/>
              </a:spcAft>
              <a:buClr>
                <a:schemeClr val="dk1"/>
              </a:buClr>
              <a:buSzPts val="1200"/>
              <a:buFont typeface="Trebuchet MS"/>
              <a:buChar char="●"/>
            </a:pPr>
            <a:r>
              <a:rPr lang="en-US"/>
              <a:t>Financing Cost Shifts to States</a:t>
            </a:r>
            <a:r>
              <a:rPr lang="en-US" b="0"/>
              <a:t>: provider fees, block grants, federal match, expansion financing</a:t>
            </a:r>
            <a:endParaRPr b="0"/>
          </a:p>
          <a:p>
            <a:pPr marL="914400" lvl="1" indent="-304800" algn="l" rtl="0">
              <a:lnSpc>
                <a:spcPct val="100000"/>
              </a:lnSpc>
              <a:spcBef>
                <a:spcPts val="0"/>
              </a:spcBef>
              <a:spcAft>
                <a:spcPts val="0"/>
              </a:spcAft>
              <a:buClr>
                <a:schemeClr val="dk1"/>
              </a:buClr>
              <a:buSzPts val="1200"/>
              <a:buFont typeface="Trebuchet MS"/>
              <a:buChar char="○"/>
            </a:pPr>
            <a:r>
              <a:rPr lang="en-US"/>
              <a:t>Provider fees finance Colorado’s Medicaid expansion (90% federal/10% is provider fee)</a:t>
            </a:r>
            <a:endParaRPr/>
          </a:p>
          <a:p>
            <a:pPr marL="1371600" lvl="2" indent="-304800" algn="l" rtl="0">
              <a:lnSpc>
                <a:spcPct val="100000"/>
              </a:lnSpc>
              <a:spcBef>
                <a:spcPts val="0"/>
              </a:spcBef>
              <a:spcAft>
                <a:spcPts val="0"/>
              </a:spcAft>
              <a:buClr>
                <a:schemeClr val="dk1"/>
              </a:buClr>
              <a:buSzPts val="1200"/>
              <a:buFont typeface="Trebuchet MS"/>
              <a:buChar char="■"/>
            </a:pPr>
            <a:r>
              <a:rPr lang="en-US"/>
              <a:t>Covers 350,378 expansion population adults without dependent children and 48,352 parents</a:t>
            </a:r>
            <a:endParaRPr/>
          </a:p>
          <a:p>
            <a:pPr marL="914400" lvl="1" indent="-304800" algn="l" rtl="0">
              <a:lnSpc>
                <a:spcPct val="100000"/>
              </a:lnSpc>
              <a:spcBef>
                <a:spcPts val="0"/>
              </a:spcBef>
              <a:spcAft>
                <a:spcPts val="0"/>
              </a:spcAft>
              <a:buClr>
                <a:schemeClr val="dk1"/>
              </a:buClr>
              <a:buSzPts val="1200"/>
              <a:buFont typeface="Trebuchet MS"/>
              <a:buChar char="○"/>
            </a:pPr>
            <a:r>
              <a:rPr lang="en-US"/>
              <a:t>Provider fees finance an additional: 18,927 continuous coverage for kids, 24,999 buy-in, 4,725 parents, 38,856 CHP+ kids/pregnant people 205-250% poverty level</a:t>
            </a:r>
            <a:endParaRPr/>
          </a:p>
          <a:p>
            <a:pPr marL="457200" lvl="0" indent="-304800" algn="l" rtl="0">
              <a:lnSpc>
                <a:spcPct val="100000"/>
              </a:lnSpc>
              <a:spcBef>
                <a:spcPts val="0"/>
              </a:spcBef>
              <a:spcAft>
                <a:spcPts val="0"/>
              </a:spcAft>
              <a:buClr>
                <a:schemeClr val="dk1"/>
              </a:buClr>
              <a:buSzPts val="1200"/>
              <a:buFont typeface="Trebuchet MS"/>
              <a:buChar char="●"/>
            </a:pPr>
            <a:r>
              <a:rPr lang="en-US"/>
              <a:t>Financial proposals to:</a:t>
            </a:r>
            <a:endParaRPr/>
          </a:p>
          <a:p>
            <a:pPr marL="914400" lvl="1" indent="-304800" algn="l" rtl="0">
              <a:lnSpc>
                <a:spcPct val="100000"/>
              </a:lnSpc>
              <a:spcBef>
                <a:spcPts val="0"/>
              </a:spcBef>
              <a:spcAft>
                <a:spcPts val="0"/>
              </a:spcAft>
              <a:buClr>
                <a:schemeClr val="dk1"/>
              </a:buClr>
              <a:buSzPts val="1200"/>
              <a:buFont typeface="Trebuchet MS"/>
              <a:buChar char="○"/>
            </a:pPr>
            <a:r>
              <a:rPr lang="en-US"/>
              <a:t>rescind e-FMAP for expansion coverage group on a graduated or other basis</a:t>
            </a:r>
            <a:endParaRPr/>
          </a:p>
          <a:p>
            <a:pPr marL="914400" lvl="1" indent="-304800" algn="l" rtl="0">
              <a:lnSpc>
                <a:spcPct val="100000"/>
              </a:lnSpc>
              <a:spcBef>
                <a:spcPts val="0"/>
              </a:spcBef>
              <a:spcAft>
                <a:spcPts val="0"/>
              </a:spcAft>
              <a:buClr>
                <a:schemeClr val="dk1"/>
              </a:buClr>
              <a:buSzPts val="1200"/>
              <a:buFont typeface="Trebuchet MS"/>
              <a:buChar char="○"/>
            </a:pPr>
            <a:r>
              <a:rPr lang="en-US"/>
              <a:t>reduce the FMAP percentage floor from 50 to either a uniform lower level OR remove the percentage floor so that the state’s share increases, and the federal contribution is smaller</a:t>
            </a:r>
            <a:endParaRPr/>
          </a:p>
          <a:p>
            <a:pPr marL="914400" lvl="1" indent="-304800" algn="l" rtl="0">
              <a:lnSpc>
                <a:spcPct val="100000"/>
              </a:lnSpc>
              <a:spcBef>
                <a:spcPts val="0"/>
              </a:spcBef>
              <a:spcAft>
                <a:spcPts val="0"/>
              </a:spcAft>
              <a:buClr>
                <a:schemeClr val="dk1"/>
              </a:buClr>
              <a:buSzPts val="1200"/>
              <a:buFont typeface="Trebuchet MS"/>
              <a:buChar char="○"/>
            </a:pPr>
            <a:r>
              <a:rPr lang="en-US"/>
              <a:t>permit or mandate block grant arrangements or per capita caps </a:t>
            </a:r>
            <a:endParaRPr/>
          </a:p>
          <a:p>
            <a:pPr marL="914400" lvl="1" indent="-304800" algn="l" rtl="0">
              <a:lnSpc>
                <a:spcPct val="100000"/>
              </a:lnSpc>
              <a:spcBef>
                <a:spcPts val="0"/>
              </a:spcBef>
              <a:spcAft>
                <a:spcPts val="0"/>
              </a:spcAft>
              <a:buClr>
                <a:schemeClr val="dk1"/>
              </a:buClr>
              <a:buSzPts val="1200"/>
              <a:buFont typeface="Trebuchet MS"/>
              <a:buChar char="○"/>
            </a:pPr>
            <a:r>
              <a:rPr lang="en-US"/>
              <a:t>revisit </a:t>
            </a:r>
            <a:r>
              <a:rPr lang="en-US" u="sng">
                <a:solidFill>
                  <a:schemeClr val="hlink"/>
                </a:solidFill>
                <a:hlinkClick r:id="rId4"/>
              </a:rPr>
              <a:t>1115 budget neutrality policy changes</a:t>
            </a:r>
            <a:endParaRPr u="sng"/>
          </a:p>
          <a:p>
            <a:pPr marL="914400" lvl="1" indent="-304800" algn="l" rtl="0">
              <a:lnSpc>
                <a:spcPct val="100000"/>
              </a:lnSpc>
              <a:spcBef>
                <a:spcPts val="0"/>
              </a:spcBef>
              <a:spcAft>
                <a:spcPts val="0"/>
              </a:spcAft>
              <a:buClr>
                <a:schemeClr val="dk1"/>
              </a:buClr>
              <a:buSzPts val="1200"/>
              <a:buFont typeface="Trebuchet MS"/>
              <a:buChar char="○"/>
            </a:pPr>
            <a:r>
              <a:rPr lang="en-US"/>
              <a:t>review use of state directed payments (SDPs)</a:t>
            </a:r>
            <a:endParaRPr/>
          </a:p>
          <a:p>
            <a:pPr marL="914400" lvl="1" indent="-304800" algn="l" rtl="0">
              <a:lnSpc>
                <a:spcPct val="100000"/>
              </a:lnSpc>
              <a:spcBef>
                <a:spcPts val="0"/>
              </a:spcBef>
              <a:spcAft>
                <a:spcPts val="0"/>
              </a:spcAft>
              <a:buClr>
                <a:schemeClr val="dk1"/>
              </a:buClr>
              <a:buSzPts val="1200"/>
              <a:buFont typeface="Trebuchet MS"/>
              <a:buChar char="○"/>
            </a:pPr>
            <a:r>
              <a:rPr lang="en-US"/>
              <a:t>review use of provider tax arrangements</a:t>
            </a:r>
            <a:endParaRPr/>
          </a:p>
          <a:p>
            <a:pPr marL="457200" lvl="0" indent="-304800" algn="l" rtl="0">
              <a:lnSpc>
                <a:spcPct val="100000"/>
              </a:lnSpc>
              <a:spcBef>
                <a:spcPts val="0"/>
              </a:spcBef>
              <a:spcAft>
                <a:spcPts val="0"/>
              </a:spcAft>
              <a:buClr>
                <a:schemeClr val="dk1"/>
              </a:buClr>
              <a:buSzPts val="1200"/>
              <a:buFont typeface="Trebuchet MS"/>
              <a:buChar char="●"/>
            </a:pPr>
            <a:r>
              <a:rPr lang="en-US"/>
              <a:t>Eligibility proposals to:</a:t>
            </a:r>
            <a:endParaRPr/>
          </a:p>
          <a:p>
            <a:pPr marL="914400" lvl="1" indent="-304800" algn="l" rtl="0">
              <a:lnSpc>
                <a:spcPct val="100000"/>
              </a:lnSpc>
              <a:spcBef>
                <a:spcPts val="0"/>
              </a:spcBef>
              <a:spcAft>
                <a:spcPts val="0"/>
              </a:spcAft>
              <a:buClr>
                <a:schemeClr val="dk1"/>
              </a:buClr>
              <a:buSzPts val="1200"/>
              <a:buFont typeface="Trebuchet MS"/>
              <a:buChar char="○"/>
            </a:pPr>
            <a:r>
              <a:rPr lang="en-US"/>
              <a:t>cap expansion eligibility at 100% of FPL; or </a:t>
            </a:r>
            <a:endParaRPr/>
          </a:p>
          <a:p>
            <a:pPr marL="914400" lvl="1" indent="-304800" algn="l" rtl="0">
              <a:lnSpc>
                <a:spcPct val="100000"/>
              </a:lnSpc>
              <a:spcBef>
                <a:spcPts val="0"/>
              </a:spcBef>
              <a:spcAft>
                <a:spcPts val="0"/>
              </a:spcAft>
              <a:buClr>
                <a:schemeClr val="dk1"/>
              </a:buClr>
              <a:buSzPts val="1200"/>
              <a:buFont typeface="Trebuchet MS"/>
              <a:buChar char="○"/>
            </a:pPr>
            <a:r>
              <a:rPr lang="en-US"/>
              <a:t>eliminate the adult expansion coverage group</a:t>
            </a:r>
            <a:endParaRPr/>
          </a:p>
          <a:p>
            <a:pPr marL="457200" lvl="0" indent="-304800" algn="l" rtl="0">
              <a:lnSpc>
                <a:spcPct val="100000"/>
              </a:lnSpc>
              <a:spcBef>
                <a:spcPts val="0"/>
              </a:spcBef>
              <a:spcAft>
                <a:spcPts val="0"/>
              </a:spcAft>
              <a:buClr>
                <a:schemeClr val="dk1"/>
              </a:buClr>
              <a:buSzPts val="1200"/>
              <a:buFont typeface="Trebuchet MS"/>
              <a:buChar char="●"/>
            </a:pPr>
            <a:r>
              <a:rPr lang="en-US"/>
              <a:t>Rulemaking proposals to rescind some or all of the 2024 package of federal Medicaid rules</a:t>
            </a:r>
            <a:endParaRPr/>
          </a:p>
          <a:p>
            <a:pPr marL="457200" lvl="0" indent="-304800" algn="l" rtl="0">
              <a:lnSpc>
                <a:spcPct val="100000"/>
              </a:lnSpc>
              <a:spcBef>
                <a:spcPts val="0"/>
              </a:spcBef>
              <a:spcAft>
                <a:spcPts val="0"/>
              </a:spcAft>
              <a:buClr>
                <a:schemeClr val="dk1"/>
              </a:buClr>
              <a:buSzPts val="1200"/>
              <a:buFont typeface="Trebuchet MS"/>
              <a:buChar char="●"/>
            </a:pPr>
            <a:r>
              <a:rPr lang="en-US"/>
              <a:t>1115 waiver proposals to:</a:t>
            </a:r>
            <a:endParaRPr/>
          </a:p>
          <a:p>
            <a:pPr marL="914400" lvl="1" indent="-304800" algn="l" rtl="0">
              <a:lnSpc>
                <a:spcPct val="100000"/>
              </a:lnSpc>
              <a:spcBef>
                <a:spcPts val="0"/>
              </a:spcBef>
              <a:spcAft>
                <a:spcPts val="0"/>
              </a:spcAft>
              <a:buClr>
                <a:schemeClr val="dk1"/>
              </a:buClr>
              <a:buSzPts val="1200"/>
              <a:buFont typeface="Trebuchet MS"/>
              <a:buChar char="○"/>
            </a:pPr>
            <a:r>
              <a:rPr lang="en-US"/>
              <a:t>take a permissive or mandatory approach to states’ implementing community engagement/work requirements</a:t>
            </a:r>
            <a:endParaRPr/>
          </a:p>
          <a:p>
            <a:pPr marL="914400" lvl="1" indent="-304800" algn="l" rtl="0">
              <a:lnSpc>
                <a:spcPct val="100000"/>
              </a:lnSpc>
              <a:spcBef>
                <a:spcPts val="0"/>
              </a:spcBef>
              <a:spcAft>
                <a:spcPts val="0"/>
              </a:spcAft>
              <a:buClr>
                <a:schemeClr val="dk1"/>
              </a:buClr>
              <a:buSzPts val="1200"/>
              <a:buFont typeface="Trebuchet MS"/>
              <a:buChar char="○"/>
            </a:pPr>
            <a:r>
              <a:rPr lang="en-US"/>
              <a:t>shift course from current areas of focus (e.g. HRSN, reentry)</a:t>
            </a:r>
            <a:endParaRPr/>
          </a:p>
          <a:p>
            <a:pPr marL="457200" lvl="0" indent="-304800" algn="l" rtl="0">
              <a:lnSpc>
                <a:spcPct val="100000"/>
              </a:lnSpc>
              <a:spcBef>
                <a:spcPts val="0"/>
              </a:spcBef>
              <a:spcAft>
                <a:spcPts val="0"/>
              </a:spcAft>
              <a:buClr>
                <a:schemeClr val="dk1"/>
              </a:buClr>
              <a:buSzPts val="1200"/>
              <a:buChar char="●"/>
            </a:pPr>
            <a:r>
              <a:rPr lang="en-US"/>
              <a:t>Any Congressional proposals around Medicaid are likely to be enacted through the federal budget reconciliation process.  </a:t>
            </a:r>
            <a:r>
              <a:rPr lang="en-US" b="0" u="sng">
                <a:solidFill>
                  <a:schemeClr val="hlink"/>
                </a:solidFill>
                <a:hlinkClick r:id="rId5"/>
              </a:rPr>
              <a:t>Here is a brief overview of that process on NAMD’s member-only website</a:t>
            </a:r>
            <a:r>
              <a:rPr lang="en-US" b="0"/>
              <a:t>.</a:t>
            </a:r>
            <a:r>
              <a:rPr lang="en-US"/>
              <a:t> </a:t>
            </a:r>
            <a:r>
              <a:rPr lang="en-US" b="0"/>
              <a:t>Please ensure you are logged in to access this resource and related materials.  </a:t>
            </a:r>
            <a:endParaRPr b="0"/>
          </a:p>
          <a:p>
            <a:pPr marL="0" lvl="0" indent="0" algn="l" rtl="0">
              <a:lnSpc>
                <a:spcPct val="100000"/>
              </a:lnSpc>
              <a:spcBef>
                <a:spcPts val="0"/>
              </a:spcBef>
              <a:spcAft>
                <a:spcPts val="0"/>
              </a:spcAft>
              <a:buSzPts val="1400"/>
              <a:buNone/>
            </a:pPr>
            <a:endParaRPr u="sng"/>
          </a:p>
        </p:txBody>
      </p:sp>
      <p:sp>
        <p:nvSpPr>
          <p:cNvPr id="309" name="Google Shape;309;p7: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34ee3f85e6_0_87: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34ee3f85e6_0_87: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Kim</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In addition to the state budget challenges and the misalignment between Medicaid trends and TABOR which impacts available revenues, we are also highly focused on monitoring and crafting approaches that navigate potential and emerging federal threats to Medicaid programs nationally.</a:t>
            </a:r>
            <a:endParaRPr b="0" dirty="0"/>
          </a:p>
          <a:p>
            <a:pPr marL="0" lvl="0" indent="0" algn="l" rtl="0">
              <a:spcBef>
                <a:spcPts val="0"/>
              </a:spcBef>
              <a:spcAft>
                <a:spcPts val="0"/>
              </a:spcAft>
              <a:buNone/>
            </a:pPr>
            <a:r>
              <a:rPr lang="en-US" b="0" dirty="0"/>
              <a:t>While there are many potential threats identified on the right hand side of the slide, the four that are bubbling to the top most consistently based on feedback from a variety of sources - and certainly subject to change - include:</a:t>
            </a:r>
            <a:endParaRPr b="0" dirty="0"/>
          </a:p>
          <a:p>
            <a:pPr marL="457200" lvl="0" indent="-317500" algn="l" rtl="0">
              <a:spcBef>
                <a:spcPts val="0"/>
              </a:spcBef>
              <a:spcAft>
                <a:spcPts val="0"/>
              </a:spcAft>
              <a:buSzPts val="1400"/>
              <a:buChar char="-"/>
            </a:pPr>
            <a:r>
              <a:rPr lang="en-US" b="0" dirty="0"/>
              <a:t>Decreases to FMAP, which reflects the match in funding coming from the fed, with the most prominent concern right now being the elimination of the current 50% FMAP floor, which directly impacts CO. This means our 50% match rate from the </a:t>
            </a:r>
            <a:r>
              <a:rPr lang="en-US" b="0" dirty="0" err="1"/>
              <a:t>Ffed</a:t>
            </a:r>
            <a:r>
              <a:rPr lang="en-US" b="0" dirty="0"/>
              <a:t> would be reduced, based on a calculation revolving around the state’s per capita income. </a:t>
            </a:r>
            <a:endParaRPr b="0" dirty="0"/>
          </a:p>
          <a:p>
            <a:pPr marL="914400" lvl="1" indent="-317500" algn="l" rtl="0">
              <a:spcBef>
                <a:spcPts val="0"/>
              </a:spcBef>
              <a:spcAft>
                <a:spcPts val="0"/>
              </a:spcAft>
              <a:buSzPts val="1400"/>
              <a:buChar char="-"/>
            </a:pPr>
            <a:r>
              <a:rPr lang="en-US" b="0" dirty="0"/>
              <a:t>We are working on those calculations to quantify potential impacts. That relates to the left side of the slide. The magenta identifies those states who would be impacted if the Fed removed that 50% floor. </a:t>
            </a:r>
            <a:endParaRPr b="0" dirty="0"/>
          </a:p>
          <a:p>
            <a:pPr marL="457200" lvl="0" indent="-317500" algn="l" rtl="0">
              <a:spcBef>
                <a:spcPts val="0"/>
              </a:spcBef>
              <a:spcAft>
                <a:spcPts val="0"/>
              </a:spcAft>
              <a:buSzPts val="1400"/>
              <a:buChar char="-"/>
            </a:pPr>
            <a:r>
              <a:rPr lang="en-US" b="0" dirty="0"/>
              <a:t>Second, Provider fees - what we call CHASE in CO </a:t>
            </a:r>
            <a:endParaRPr b="0" dirty="0"/>
          </a:p>
          <a:p>
            <a:pPr marL="457200" lvl="0" indent="-317500" algn="l" rtl="0">
              <a:spcBef>
                <a:spcPts val="0"/>
              </a:spcBef>
              <a:spcAft>
                <a:spcPts val="0"/>
              </a:spcAft>
              <a:buSzPts val="1400"/>
              <a:buChar char="-"/>
            </a:pPr>
            <a:r>
              <a:rPr lang="en-US" b="0" dirty="0"/>
              <a:t>Third, PMPM or capitations - not so much block grants - but PMPM</a:t>
            </a:r>
            <a:endParaRPr b="0" dirty="0"/>
          </a:p>
          <a:p>
            <a:pPr marL="457200" lvl="0" indent="-317500" algn="l" rtl="0">
              <a:spcBef>
                <a:spcPts val="0"/>
              </a:spcBef>
              <a:spcAft>
                <a:spcPts val="0"/>
              </a:spcAft>
              <a:buSzPts val="1400"/>
              <a:buChar char="-"/>
            </a:pPr>
            <a:r>
              <a:rPr lang="en-US" b="0" dirty="0"/>
              <a:t>Forth, Programs that cover undocumented individuals. </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OTHER</a:t>
            </a:r>
            <a:endParaRPr b="0" dirty="0"/>
          </a:p>
          <a:p>
            <a:pPr marL="0" lvl="0" indent="0" algn="l" rtl="0">
              <a:spcBef>
                <a:spcPts val="0"/>
              </a:spcBef>
              <a:spcAft>
                <a:spcPts val="0"/>
              </a:spcAft>
              <a:buNone/>
            </a:pPr>
            <a:endParaRPr b="0" dirty="0"/>
          </a:p>
          <a:p>
            <a:pPr marL="457200" lvl="0" indent="-304800" algn="l" rtl="0">
              <a:spcBef>
                <a:spcPts val="0"/>
              </a:spcBef>
              <a:spcAft>
                <a:spcPts val="0"/>
              </a:spcAft>
              <a:buClr>
                <a:schemeClr val="dk1"/>
              </a:buClr>
              <a:buSzPts val="1200"/>
              <a:buFont typeface="Trebuchet MS"/>
              <a:buChar char="●"/>
            </a:pPr>
            <a:r>
              <a:rPr lang="en-US" b="0" dirty="0"/>
              <a:t>The Department receives at least a 50 percent federal match on Medicaid services and administrative costs, and at least a 65 percent federal match on CHP+. </a:t>
            </a:r>
            <a:endParaRPr b="0" dirty="0"/>
          </a:p>
          <a:p>
            <a:pPr marL="457200" lvl="0" indent="-304800" algn="l" rtl="0">
              <a:spcBef>
                <a:spcPts val="0"/>
              </a:spcBef>
              <a:spcAft>
                <a:spcPts val="0"/>
              </a:spcAft>
              <a:buClr>
                <a:schemeClr val="dk1"/>
              </a:buClr>
              <a:buSzPts val="1200"/>
              <a:buFont typeface="Trebuchet MS"/>
              <a:buChar char="●"/>
            </a:pPr>
            <a:r>
              <a:rPr lang="en-US" dirty="0"/>
              <a:t>Non-Federal, “state” funding:</a:t>
            </a:r>
            <a:endParaRPr dirty="0"/>
          </a:p>
          <a:p>
            <a:pPr marL="914400" lvl="1" indent="-304800" algn="l" rtl="0">
              <a:spcBef>
                <a:spcPts val="0"/>
              </a:spcBef>
              <a:spcAft>
                <a:spcPts val="0"/>
              </a:spcAft>
              <a:buClr>
                <a:schemeClr val="dk1"/>
              </a:buClr>
              <a:buSzPts val="1200"/>
              <a:buFont typeface="Trebuchet MS"/>
              <a:buChar char="○"/>
            </a:pPr>
            <a:r>
              <a:rPr lang="en-US" dirty="0"/>
              <a:t>Must be “public” dollars</a:t>
            </a:r>
            <a:endParaRPr dirty="0"/>
          </a:p>
          <a:p>
            <a:pPr marL="914400" lvl="1" indent="-304800" algn="l" rtl="0">
              <a:spcBef>
                <a:spcPts val="0"/>
              </a:spcBef>
              <a:spcAft>
                <a:spcPts val="0"/>
              </a:spcAft>
              <a:buClr>
                <a:schemeClr val="dk1"/>
              </a:buClr>
              <a:buSzPts val="1200"/>
              <a:buFont typeface="Trebuchet MS"/>
              <a:buChar char="○"/>
            </a:pPr>
            <a:r>
              <a:rPr lang="en-US" dirty="0"/>
              <a:t>Fed funding - At least 40% of state share must be from state general revenue</a:t>
            </a:r>
            <a:endParaRPr dirty="0"/>
          </a:p>
          <a:p>
            <a:pPr marL="914400" lvl="1" indent="-304800" algn="l" rtl="0">
              <a:spcBef>
                <a:spcPts val="0"/>
              </a:spcBef>
              <a:spcAft>
                <a:spcPts val="0"/>
              </a:spcAft>
              <a:buClr>
                <a:schemeClr val="dk1"/>
              </a:buClr>
              <a:buSzPts val="1200"/>
              <a:buFont typeface="Trebuchet MS"/>
              <a:buChar char="○"/>
            </a:pPr>
            <a:r>
              <a:rPr lang="en-US" dirty="0"/>
              <a:t>Remainder can be from other government contributions including county dollars and health care related taxes</a:t>
            </a:r>
            <a:endParaRPr dirty="0"/>
          </a:p>
          <a:p>
            <a:pPr marL="457200" lvl="0" indent="-304800" algn="l" rtl="0">
              <a:spcBef>
                <a:spcPts val="0"/>
              </a:spcBef>
              <a:spcAft>
                <a:spcPts val="0"/>
              </a:spcAft>
              <a:buClr>
                <a:schemeClr val="dk1"/>
              </a:buClr>
              <a:buSzPts val="1200"/>
              <a:buFont typeface="Trebuchet MS"/>
              <a:buChar char="●"/>
            </a:pPr>
            <a:r>
              <a:rPr lang="en-US" dirty="0"/>
              <a:t>Federal Match Varies by State</a:t>
            </a:r>
            <a:endParaRPr dirty="0"/>
          </a:p>
          <a:p>
            <a:pPr marL="914400" lvl="1" indent="-304800" algn="l" rtl="0">
              <a:spcBef>
                <a:spcPts val="0"/>
              </a:spcBef>
              <a:spcAft>
                <a:spcPts val="0"/>
              </a:spcAft>
              <a:buClr>
                <a:schemeClr val="dk1"/>
              </a:buClr>
              <a:buSzPts val="1200"/>
              <a:buFont typeface="Trebuchet MS"/>
              <a:buChar char="○"/>
            </a:pPr>
            <a:r>
              <a:rPr lang="en-US" dirty="0"/>
              <a:t>By law, federal match cannot be less than 50% - examples:</a:t>
            </a:r>
            <a:endParaRPr dirty="0"/>
          </a:p>
          <a:p>
            <a:pPr marL="914400" lvl="1" indent="-304800" algn="l" rtl="0">
              <a:spcBef>
                <a:spcPts val="0"/>
              </a:spcBef>
              <a:spcAft>
                <a:spcPts val="0"/>
              </a:spcAft>
              <a:buClr>
                <a:schemeClr val="dk1"/>
              </a:buClr>
              <a:buSzPts val="1200"/>
              <a:buFont typeface="Trebuchet MS"/>
              <a:buChar char="○"/>
            </a:pPr>
            <a:r>
              <a:rPr lang="en-US" dirty="0"/>
              <a:t>MS 76.9%,  WV 73.8%</a:t>
            </a:r>
            <a:endParaRPr dirty="0"/>
          </a:p>
          <a:p>
            <a:pPr marL="914400" lvl="1" indent="-304800" algn="l" rtl="0">
              <a:spcBef>
                <a:spcPts val="0"/>
              </a:spcBef>
              <a:spcAft>
                <a:spcPts val="0"/>
              </a:spcAft>
              <a:buClr>
                <a:schemeClr val="dk1"/>
              </a:buClr>
              <a:buSzPts val="1200"/>
              <a:buFont typeface="Trebuchet MS"/>
              <a:buChar char="○"/>
            </a:pPr>
            <a:r>
              <a:rPr lang="en-US" dirty="0"/>
              <a:t>NM 71.7%,  ID 67.6%</a:t>
            </a:r>
            <a:endParaRPr dirty="0"/>
          </a:p>
          <a:p>
            <a:pPr marL="914400" lvl="1" indent="-304800" algn="l" rtl="0">
              <a:spcBef>
                <a:spcPts val="0"/>
              </a:spcBef>
              <a:spcAft>
                <a:spcPts val="0"/>
              </a:spcAft>
              <a:buClr>
                <a:schemeClr val="dk1"/>
              </a:buClr>
              <a:buSzPts val="1200"/>
              <a:buFont typeface="Trebuchet MS"/>
              <a:buChar char="○"/>
            </a:pPr>
            <a:r>
              <a:rPr lang="en-US" dirty="0"/>
              <a:t>AZ 64.9%,  NV 60.2%</a:t>
            </a:r>
            <a:endParaRPr dirty="0"/>
          </a:p>
          <a:p>
            <a:pPr marL="914400" lvl="1" indent="-304800" algn="l" rtl="0">
              <a:spcBef>
                <a:spcPts val="0"/>
              </a:spcBef>
              <a:spcAft>
                <a:spcPts val="0"/>
              </a:spcAft>
              <a:buClr>
                <a:schemeClr val="dk1"/>
              </a:buClr>
              <a:buSzPts val="1200"/>
              <a:buFont typeface="Trebuchet MS"/>
              <a:buChar char="○"/>
            </a:pPr>
            <a:r>
              <a:rPr lang="en-US" dirty="0"/>
              <a:t>TX 60.0%,  OR 59%  </a:t>
            </a:r>
            <a:endParaRPr dirty="0"/>
          </a:p>
          <a:p>
            <a:pPr marL="914400" lvl="1" indent="-304800" algn="l" rtl="0">
              <a:spcBef>
                <a:spcPts val="0"/>
              </a:spcBef>
              <a:spcAft>
                <a:spcPts val="0"/>
              </a:spcAft>
              <a:buClr>
                <a:schemeClr val="dk1"/>
              </a:buClr>
              <a:buSzPts val="1200"/>
              <a:buFont typeface="Trebuchet MS"/>
              <a:buChar char="○"/>
            </a:pPr>
            <a:r>
              <a:rPr lang="en-US" dirty="0"/>
              <a:t>NE 57.5%,  FL 57.2%</a:t>
            </a:r>
            <a:endParaRPr dirty="0"/>
          </a:p>
          <a:p>
            <a:pPr marL="914400" lvl="1" indent="-304800" algn="l" rtl="0">
              <a:spcBef>
                <a:spcPts val="0"/>
              </a:spcBef>
              <a:spcAft>
                <a:spcPts val="0"/>
              </a:spcAft>
              <a:buClr>
                <a:schemeClr val="dk1"/>
              </a:buClr>
              <a:buSzPts val="1200"/>
              <a:buFont typeface="Trebuchet MS"/>
              <a:buChar char="○"/>
            </a:pPr>
            <a:r>
              <a:rPr lang="en-US" dirty="0"/>
              <a:t>CA 50.0%,  NY 50.0%</a:t>
            </a:r>
            <a:endParaRPr dirty="0"/>
          </a:p>
          <a:p>
            <a:pPr marL="914400" lvl="1" indent="-304800" algn="l" rtl="0">
              <a:spcBef>
                <a:spcPts val="0"/>
              </a:spcBef>
              <a:spcAft>
                <a:spcPts val="0"/>
              </a:spcAft>
              <a:buClr>
                <a:schemeClr val="dk1"/>
              </a:buClr>
              <a:buSzPts val="1200"/>
              <a:buFont typeface="Trebuchet MS"/>
              <a:buChar char="○"/>
            </a:pPr>
            <a:r>
              <a:rPr lang="en-US" dirty="0"/>
              <a:t>Source: </a:t>
            </a:r>
            <a:r>
              <a:rPr lang="en-US" u="sng" dirty="0">
                <a:solidFill>
                  <a:srgbClr val="1155CC"/>
                </a:solidFill>
                <a:hlinkClick r:id="rId3">
                  <a:extLst>
                    <a:ext uri="{A12FA001-AC4F-418D-AE19-62706E023703}">
                      <ahyp:hlinkClr xmlns:ahyp="http://schemas.microsoft.com/office/drawing/2018/hyperlinkcolor" val="tx"/>
                    </a:ext>
                  </a:extLst>
                </a:hlinkClick>
              </a:rPr>
              <a:t>Kaiser Family Foundation</a:t>
            </a:r>
            <a:endParaRPr dirty="0"/>
          </a:p>
          <a:p>
            <a:pPr marL="457200" lvl="0" indent="-304800" algn="l" rtl="0">
              <a:spcBef>
                <a:spcPts val="0"/>
              </a:spcBef>
              <a:spcAft>
                <a:spcPts val="0"/>
              </a:spcAft>
              <a:buClr>
                <a:schemeClr val="dk1"/>
              </a:buClr>
              <a:buSzPts val="1200"/>
              <a:buFont typeface="Trebuchet MS"/>
              <a:buChar char="●"/>
            </a:pPr>
            <a:r>
              <a:rPr lang="en-US" dirty="0"/>
              <a:t>Federal Budget:</a:t>
            </a:r>
            <a:r>
              <a:rPr lang="en-US" b="0" dirty="0"/>
              <a:t> Medicaid, FQHC current funding levels extended through Mar 31, 2025; Medicaid DSH cuts eliminated for FFY24</a:t>
            </a:r>
            <a:endParaRPr b="0" dirty="0"/>
          </a:p>
          <a:p>
            <a:pPr marL="457200" lvl="0" indent="-304800" algn="l" rtl="0">
              <a:spcBef>
                <a:spcPts val="0"/>
              </a:spcBef>
              <a:spcAft>
                <a:spcPts val="0"/>
              </a:spcAft>
              <a:buClr>
                <a:schemeClr val="dk1"/>
              </a:buClr>
              <a:buSzPts val="1200"/>
              <a:buFont typeface="Trebuchet MS"/>
              <a:buChar char="●"/>
            </a:pPr>
            <a:r>
              <a:rPr lang="en-US" dirty="0"/>
              <a:t>Executive Actions: </a:t>
            </a:r>
            <a:r>
              <a:rPr lang="en-US" b="0" dirty="0"/>
              <a:t>Immigration policies may impact Cover all Coloradans uptake</a:t>
            </a:r>
            <a:endParaRPr b="0" dirty="0"/>
          </a:p>
          <a:p>
            <a:pPr marL="457200" lvl="0" indent="-304800" algn="l" rtl="0">
              <a:spcBef>
                <a:spcPts val="0"/>
              </a:spcBef>
              <a:spcAft>
                <a:spcPts val="0"/>
              </a:spcAft>
              <a:buClr>
                <a:schemeClr val="dk1"/>
              </a:buClr>
              <a:buSzPts val="1200"/>
              <a:buFont typeface="Trebuchet MS"/>
              <a:buChar char="●"/>
            </a:pPr>
            <a:r>
              <a:rPr lang="en-US" dirty="0"/>
              <a:t>Policy Changes by Congress or Regulatory Actions</a:t>
            </a:r>
            <a:r>
              <a:rPr lang="en-US" b="0" dirty="0"/>
              <a:t>: Current federal reg rollbacks, changes to public charge, work requirements, ACA changes (marketplace and Medicaid expansion) </a:t>
            </a:r>
            <a:endParaRPr b="0" dirty="0"/>
          </a:p>
          <a:p>
            <a:pPr marL="457200" lvl="0" indent="-304800" algn="l" rtl="0">
              <a:spcBef>
                <a:spcPts val="0"/>
              </a:spcBef>
              <a:spcAft>
                <a:spcPts val="0"/>
              </a:spcAft>
              <a:buClr>
                <a:schemeClr val="dk1"/>
              </a:buClr>
              <a:buSzPts val="1200"/>
              <a:buFont typeface="Trebuchet MS"/>
              <a:buChar char="●"/>
            </a:pPr>
            <a:r>
              <a:rPr lang="en-US" dirty="0"/>
              <a:t>Financing Cost Shifts to States</a:t>
            </a:r>
            <a:r>
              <a:rPr lang="en-US" b="0" dirty="0"/>
              <a:t>: provider fees, block grants, federal match, expansion financing</a:t>
            </a:r>
            <a:endParaRPr b="0" dirty="0"/>
          </a:p>
          <a:p>
            <a:pPr marL="914400" lvl="1" indent="-304800" algn="l" rtl="0">
              <a:spcBef>
                <a:spcPts val="0"/>
              </a:spcBef>
              <a:spcAft>
                <a:spcPts val="0"/>
              </a:spcAft>
              <a:buClr>
                <a:schemeClr val="dk1"/>
              </a:buClr>
              <a:buSzPts val="1200"/>
              <a:buFont typeface="Trebuchet MS"/>
              <a:buChar char="○"/>
            </a:pPr>
            <a:r>
              <a:rPr lang="en-US" dirty="0"/>
              <a:t>Provider fees finance Colorado’s Medicaid expansion (90% federal/10% is provider fee)</a:t>
            </a:r>
            <a:endParaRPr dirty="0"/>
          </a:p>
          <a:p>
            <a:pPr marL="1371600" lvl="2" indent="-304800" algn="l" rtl="0">
              <a:spcBef>
                <a:spcPts val="0"/>
              </a:spcBef>
              <a:spcAft>
                <a:spcPts val="0"/>
              </a:spcAft>
              <a:buClr>
                <a:schemeClr val="dk1"/>
              </a:buClr>
              <a:buSzPts val="1200"/>
              <a:buFont typeface="Trebuchet MS"/>
              <a:buChar char="■"/>
            </a:pPr>
            <a:r>
              <a:rPr lang="en-US" dirty="0"/>
              <a:t>Covers 350,378 expansion population adults without dependent children and 48,352 parents</a:t>
            </a:r>
            <a:endParaRPr dirty="0"/>
          </a:p>
          <a:p>
            <a:pPr marL="914400" lvl="1" indent="-304800" algn="l" rtl="0">
              <a:spcBef>
                <a:spcPts val="0"/>
              </a:spcBef>
              <a:spcAft>
                <a:spcPts val="0"/>
              </a:spcAft>
              <a:buClr>
                <a:schemeClr val="dk1"/>
              </a:buClr>
              <a:buSzPts val="1200"/>
              <a:buFont typeface="Trebuchet MS"/>
              <a:buChar char="○"/>
            </a:pPr>
            <a:r>
              <a:rPr lang="en-US" dirty="0"/>
              <a:t>Provider fees finance an additional: 18,927 continuous coverage for kids, 24,999 buy-in, 4,725 parents, 38,856 CHP+ kids/pregnant people 205-250% poverty level</a:t>
            </a:r>
            <a:endParaRPr dirty="0"/>
          </a:p>
          <a:p>
            <a:pPr marL="457200" lvl="0" indent="-304800" algn="l" rtl="0">
              <a:spcBef>
                <a:spcPts val="0"/>
              </a:spcBef>
              <a:spcAft>
                <a:spcPts val="0"/>
              </a:spcAft>
              <a:buClr>
                <a:schemeClr val="dk1"/>
              </a:buClr>
              <a:buSzPts val="1200"/>
              <a:buFont typeface="Trebuchet MS"/>
              <a:buChar char="●"/>
            </a:pPr>
            <a:r>
              <a:rPr lang="en-US" dirty="0"/>
              <a:t>Financial proposals to:</a:t>
            </a:r>
            <a:endParaRPr dirty="0"/>
          </a:p>
          <a:p>
            <a:pPr marL="914400" lvl="1" indent="-304800" algn="l" rtl="0">
              <a:spcBef>
                <a:spcPts val="0"/>
              </a:spcBef>
              <a:spcAft>
                <a:spcPts val="0"/>
              </a:spcAft>
              <a:buClr>
                <a:schemeClr val="dk1"/>
              </a:buClr>
              <a:buSzPts val="1200"/>
              <a:buFont typeface="Trebuchet MS"/>
              <a:buChar char="○"/>
            </a:pPr>
            <a:r>
              <a:rPr lang="en-US" dirty="0"/>
              <a:t>rescind e-FMAP for expansion coverage group on a graduated or other basis</a:t>
            </a:r>
            <a:endParaRPr dirty="0"/>
          </a:p>
          <a:p>
            <a:pPr marL="914400" lvl="1" indent="-304800" algn="l" rtl="0">
              <a:spcBef>
                <a:spcPts val="0"/>
              </a:spcBef>
              <a:spcAft>
                <a:spcPts val="0"/>
              </a:spcAft>
              <a:buClr>
                <a:schemeClr val="dk1"/>
              </a:buClr>
              <a:buSzPts val="1200"/>
              <a:buFont typeface="Trebuchet MS"/>
              <a:buChar char="○"/>
            </a:pPr>
            <a:r>
              <a:rPr lang="en-US" dirty="0"/>
              <a:t>reduce the FMAP percentage floor from 50 to either a uniform lower level OR remove the percentage floor so that the state’s share increases, and the federal contribution is smaller</a:t>
            </a:r>
            <a:endParaRPr dirty="0"/>
          </a:p>
          <a:p>
            <a:pPr marL="914400" lvl="1" indent="-304800" algn="l" rtl="0">
              <a:spcBef>
                <a:spcPts val="0"/>
              </a:spcBef>
              <a:spcAft>
                <a:spcPts val="0"/>
              </a:spcAft>
              <a:buClr>
                <a:schemeClr val="dk1"/>
              </a:buClr>
              <a:buSzPts val="1200"/>
              <a:buFont typeface="Trebuchet MS"/>
              <a:buChar char="○"/>
            </a:pPr>
            <a:r>
              <a:rPr lang="en-US" dirty="0"/>
              <a:t>permit or mandate block grant arrangements or per capita caps </a:t>
            </a:r>
            <a:endParaRPr dirty="0"/>
          </a:p>
          <a:p>
            <a:pPr marL="914400" lvl="1" indent="-304800" algn="l" rtl="0">
              <a:spcBef>
                <a:spcPts val="0"/>
              </a:spcBef>
              <a:spcAft>
                <a:spcPts val="0"/>
              </a:spcAft>
              <a:buClr>
                <a:schemeClr val="dk1"/>
              </a:buClr>
              <a:buSzPts val="1200"/>
              <a:buFont typeface="Trebuchet MS"/>
              <a:buChar char="○"/>
            </a:pPr>
            <a:r>
              <a:rPr lang="en-US" dirty="0"/>
              <a:t>revisit </a:t>
            </a:r>
            <a:r>
              <a:rPr lang="en-US" u="sng" dirty="0">
                <a:hlinkClick r:id="rId4"/>
              </a:rPr>
              <a:t>1115 budget neutrality policy changes</a:t>
            </a:r>
            <a:endParaRPr u="sng" dirty="0"/>
          </a:p>
          <a:p>
            <a:pPr marL="914400" lvl="1" indent="-304800" algn="l" rtl="0">
              <a:spcBef>
                <a:spcPts val="0"/>
              </a:spcBef>
              <a:spcAft>
                <a:spcPts val="0"/>
              </a:spcAft>
              <a:buClr>
                <a:schemeClr val="dk1"/>
              </a:buClr>
              <a:buSzPts val="1200"/>
              <a:buFont typeface="Trebuchet MS"/>
              <a:buChar char="○"/>
            </a:pPr>
            <a:r>
              <a:rPr lang="en-US" dirty="0"/>
              <a:t>review use of state directed payments (SDPs)</a:t>
            </a:r>
            <a:endParaRPr dirty="0"/>
          </a:p>
          <a:p>
            <a:pPr marL="914400" lvl="1" indent="-304800" algn="l" rtl="0">
              <a:spcBef>
                <a:spcPts val="0"/>
              </a:spcBef>
              <a:spcAft>
                <a:spcPts val="0"/>
              </a:spcAft>
              <a:buClr>
                <a:schemeClr val="dk1"/>
              </a:buClr>
              <a:buSzPts val="1200"/>
              <a:buFont typeface="Trebuchet MS"/>
              <a:buChar char="○"/>
            </a:pPr>
            <a:r>
              <a:rPr lang="en-US" dirty="0"/>
              <a:t>review use of provider tax arrangements</a:t>
            </a:r>
            <a:endParaRPr dirty="0"/>
          </a:p>
          <a:p>
            <a:pPr marL="457200" lvl="0" indent="-304800" algn="l" rtl="0">
              <a:spcBef>
                <a:spcPts val="0"/>
              </a:spcBef>
              <a:spcAft>
                <a:spcPts val="0"/>
              </a:spcAft>
              <a:buClr>
                <a:schemeClr val="dk1"/>
              </a:buClr>
              <a:buSzPts val="1200"/>
              <a:buFont typeface="Trebuchet MS"/>
              <a:buChar char="●"/>
            </a:pPr>
            <a:r>
              <a:rPr lang="en-US" dirty="0"/>
              <a:t>Eligibility proposals to:</a:t>
            </a:r>
            <a:endParaRPr dirty="0"/>
          </a:p>
          <a:p>
            <a:pPr marL="914400" lvl="1" indent="-304800" algn="l" rtl="0">
              <a:spcBef>
                <a:spcPts val="0"/>
              </a:spcBef>
              <a:spcAft>
                <a:spcPts val="0"/>
              </a:spcAft>
              <a:buClr>
                <a:schemeClr val="dk1"/>
              </a:buClr>
              <a:buSzPts val="1200"/>
              <a:buFont typeface="Trebuchet MS"/>
              <a:buChar char="○"/>
            </a:pPr>
            <a:r>
              <a:rPr lang="en-US" dirty="0"/>
              <a:t>cap expansion eligibility at 100% of FPL; or </a:t>
            </a:r>
            <a:endParaRPr dirty="0"/>
          </a:p>
          <a:p>
            <a:pPr marL="914400" lvl="1" indent="-304800" algn="l" rtl="0">
              <a:spcBef>
                <a:spcPts val="0"/>
              </a:spcBef>
              <a:spcAft>
                <a:spcPts val="0"/>
              </a:spcAft>
              <a:buClr>
                <a:schemeClr val="dk1"/>
              </a:buClr>
              <a:buSzPts val="1200"/>
              <a:buFont typeface="Trebuchet MS"/>
              <a:buChar char="○"/>
            </a:pPr>
            <a:r>
              <a:rPr lang="en-US" dirty="0"/>
              <a:t>eliminate the adult expansion coverage group</a:t>
            </a:r>
            <a:endParaRPr dirty="0"/>
          </a:p>
          <a:p>
            <a:pPr marL="457200" lvl="0" indent="-304800" algn="l" rtl="0">
              <a:spcBef>
                <a:spcPts val="0"/>
              </a:spcBef>
              <a:spcAft>
                <a:spcPts val="0"/>
              </a:spcAft>
              <a:buClr>
                <a:schemeClr val="dk1"/>
              </a:buClr>
              <a:buSzPts val="1200"/>
              <a:buFont typeface="Trebuchet MS"/>
              <a:buChar char="●"/>
            </a:pPr>
            <a:r>
              <a:rPr lang="en-US" dirty="0"/>
              <a:t>Rulemaking proposals to rescind some or all of the 2024 package of federal Medicaid rules</a:t>
            </a:r>
            <a:endParaRPr dirty="0"/>
          </a:p>
          <a:p>
            <a:pPr marL="457200" lvl="0" indent="-304800" algn="l" rtl="0">
              <a:spcBef>
                <a:spcPts val="0"/>
              </a:spcBef>
              <a:spcAft>
                <a:spcPts val="0"/>
              </a:spcAft>
              <a:buClr>
                <a:schemeClr val="dk1"/>
              </a:buClr>
              <a:buSzPts val="1200"/>
              <a:buFont typeface="Trebuchet MS"/>
              <a:buChar char="●"/>
            </a:pPr>
            <a:r>
              <a:rPr lang="en-US" dirty="0"/>
              <a:t>1115 waiver proposals to:</a:t>
            </a:r>
            <a:endParaRPr dirty="0"/>
          </a:p>
          <a:p>
            <a:pPr marL="914400" lvl="1" indent="-304800" algn="l" rtl="0">
              <a:spcBef>
                <a:spcPts val="0"/>
              </a:spcBef>
              <a:spcAft>
                <a:spcPts val="0"/>
              </a:spcAft>
              <a:buClr>
                <a:schemeClr val="dk1"/>
              </a:buClr>
              <a:buSzPts val="1200"/>
              <a:buFont typeface="Trebuchet MS"/>
              <a:buChar char="○"/>
            </a:pPr>
            <a:r>
              <a:rPr lang="en-US" dirty="0"/>
              <a:t>take a permissive or mandatory approach to states’ implementing community engagement/work requirements</a:t>
            </a:r>
            <a:endParaRPr dirty="0"/>
          </a:p>
          <a:p>
            <a:pPr marL="914400" lvl="1" indent="-304800" algn="l" rtl="0">
              <a:spcBef>
                <a:spcPts val="0"/>
              </a:spcBef>
              <a:spcAft>
                <a:spcPts val="0"/>
              </a:spcAft>
              <a:buClr>
                <a:schemeClr val="dk1"/>
              </a:buClr>
              <a:buSzPts val="1200"/>
              <a:buFont typeface="Trebuchet MS"/>
              <a:buChar char="○"/>
            </a:pPr>
            <a:r>
              <a:rPr lang="en-US" dirty="0"/>
              <a:t>shift course from current areas of focus (e.g. HRSN, reentry)</a:t>
            </a:r>
            <a:endParaRPr dirty="0"/>
          </a:p>
          <a:p>
            <a:pPr marL="457200" lvl="0" indent="-304800" algn="l" rtl="0">
              <a:spcBef>
                <a:spcPts val="0"/>
              </a:spcBef>
              <a:spcAft>
                <a:spcPts val="0"/>
              </a:spcAft>
              <a:buClr>
                <a:schemeClr val="dk1"/>
              </a:buClr>
              <a:buSzPts val="1200"/>
              <a:buChar char="●"/>
            </a:pPr>
            <a:r>
              <a:rPr lang="en-US" dirty="0"/>
              <a:t>Any Congressional proposals around Medicaid are likely to be enacted through the federal budget reconciliation process.  </a:t>
            </a:r>
            <a:r>
              <a:rPr lang="en-US" b="0" u="sng" dirty="0">
                <a:hlinkClick r:id="rId5"/>
              </a:rPr>
              <a:t>Here is a brief overview of that process on NAMD’s member-only website</a:t>
            </a:r>
            <a:r>
              <a:rPr lang="en-US" b="0" dirty="0"/>
              <a:t>.</a:t>
            </a:r>
            <a:r>
              <a:rPr lang="en-US" dirty="0"/>
              <a:t> </a:t>
            </a:r>
            <a:r>
              <a:rPr lang="en-US" b="0" dirty="0"/>
              <a:t>Please ensure you are logged in to access this resource and related materials.  </a:t>
            </a:r>
            <a:endParaRPr b="0" dirty="0"/>
          </a:p>
          <a:p>
            <a:pPr marL="0" lvl="0" indent="0" algn="l" rtl="0">
              <a:spcBef>
                <a:spcPts val="0"/>
              </a:spcBef>
              <a:spcAft>
                <a:spcPts val="0"/>
              </a:spcAft>
              <a:buNone/>
            </a:pPr>
            <a:endParaRPr u="sng" dirty="0"/>
          </a:p>
        </p:txBody>
      </p:sp>
      <p:sp>
        <p:nvSpPr>
          <p:cNvPr id="309" name="Google Shape;309;g334ee3f85e6_0_87: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0" lvl="0" indent="0" algn="l" rtl="0">
              <a:lnSpc>
                <a:spcPct val="115000"/>
              </a:lnSpc>
              <a:spcBef>
                <a:spcPts val="0"/>
              </a:spcBef>
              <a:spcAft>
                <a:spcPts val="0"/>
              </a:spcAft>
              <a:buClr>
                <a:schemeClr val="dk1"/>
              </a:buClr>
              <a:buSzPts val="1100"/>
              <a:buFont typeface="Arial"/>
              <a:buNone/>
            </a:pPr>
            <a:r>
              <a:rPr lang="en-US" b="0"/>
              <a:t>CLEAR THE SLIDE</a:t>
            </a:r>
            <a:endParaRPr b="0"/>
          </a:p>
          <a:p>
            <a:pPr marL="0" lvl="0" indent="0" algn="l" rtl="0">
              <a:lnSpc>
                <a:spcPct val="115000"/>
              </a:lnSpc>
              <a:spcBef>
                <a:spcPts val="0"/>
              </a:spcBef>
              <a:spcAft>
                <a:spcPts val="0"/>
              </a:spcAft>
              <a:buClr>
                <a:schemeClr val="dk1"/>
              </a:buClr>
              <a:buSzPts val="1100"/>
              <a:buFont typeface="Arial"/>
              <a:buNone/>
            </a:pPr>
            <a:r>
              <a:rPr lang="en-US" b="0"/>
              <a:t>Transparency Reports and webinars like this call to part of our mission to “save people money on health care” and to improve access, quality outcomes, and equity for the people we serve and bringing value to Colorado (in other words - control our budget) </a:t>
            </a:r>
            <a:endParaRPr b="0"/>
          </a:p>
          <a:p>
            <a:pPr marL="0" lvl="0" indent="0" algn="l" rtl="0">
              <a:lnSpc>
                <a:spcPct val="115000"/>
              </a:lnSpc>
              <a:spcBef>
                <a:spcPts val="0"/>
              </a:spcBef>
              <a:spcAft>
                <a:spcPts val="0"/>
              </a:spcAft>
              <a:buClr>
                <a:schemeClr val="dk1"/>
              </a:buClr>
              <a:buSzPts val="1100"/>
              <a:buFont typeface="Arial"/>
              <a:buNone/>
            </a:pPr>
            <a:endParaRPr b="0"/>
          </a:p>
          <a:p>
            <a:pPr marL="0" lvl="0" indent="0" algn="l" rtl="0">
              <a:lnSpc>
                <a:spcPct val="115000"/>
              </a:lnSpc>
              <a:spcBef>
                <a:spcPts val="0"/>
              </a:spcBef>
              <a:spcAft>
                <a:spcPts val="0"/>
              </a:spcAft>
              <a:buClr>
                <a:schemeClr val="dk1"/>
              </a:buClr>
              <a:buSzPts val="1100"/>
              <a:buFont typeface="Arial"/>
              <a:buNone/>
            </a:pPr>
            <a:r>
              <a:rPr lang="en-US" b="0"/>
              <a:t>Add that while the right reflects Medicaid, hospitals reflect a much higher percent of overall spend because the commercial industry doesn’t cover the preponderance of people with disabilities - 5% of our members, 40% of our expenditures. </a:t>
            </a:r>
            <a:endParaRPr b="0"/>
          </a:p>
          <a:p>
            <a:pPr marL="0" lvl="0" indent="0" algn="l" rtl="0">
              <a:lnSpc>
                <a:spcPct val="115000"/>
              </a:lnSpc>
              <a:spcBef>
                <a:spcPts val="0"/>
              </a:spcBef>
              <a:spcAft>
                <a:spcPts val="0"/>
              </a:spcAft>
              <a:buClr>
                <a:schemeClr val="dk1"/>
              </a:buClr>
              <a:buSzPts val="1100"/>
              <a:buFont typeface="Arial"/>
              <a:buNone/>
            </a:pPr>
            <a:r>
              <a:rPr lang="en-US" b="0"/>
              <a:t>This chart refers to medical services cost only, not total HCPF spending. It is based on claims data by date of service and will differ from data calculated on a cash accounting basis. Due to rounding, percentages may not total 100%.</a:t>
            </a:r>
            <a:endParaRPr b="0"/>
          </a:p>
          <a:p>
            <a:pPr marL="0" lvl="0" indent="0" algn="l" rtl="0">
              <a:lnSpc>
                <a:spcPct val="115000"/>
              </a:lnSpc>
              <a:spcBef>
                <a:spcPts val="0"/>
              </a:spcBef>
              <a:spcAft>
                <a:spcPts val="0"/>
              </a:spcAft>
              <a:buClr>
                <a:schemeClr val="dk1"/>
              </a:buClr>
              <a:buSzPts val="1100"/>
              <a:buFont typeface="Arial"/>
              <a:buNone/>
            </a:pPr>
            <a:endParaRPr b="0"/>
          </a:p>
          <a:p>
            <a:pPr marL="0" lvl="0" indent="0" algn="l" rtl="0">
              <a:lnSpc>
                <a:spcPct val="115000"/>
              </a:lnSpc>
              <a:spcBef>
                <a:spcPts val="0"/>
              </a:spcBef>
              <a:spcAft>
                <a:spcPts val="0"/>
              </a:spcAft>
              <a:buClr>
                <a:schemeClr val="dk1"/>
              </a:buClr>
              <a:buSzPts val="1100"/>
              <a:buFont typeface="Arial"/>
              <a:buNone/>
            </a:pPr>
            <a:r>
              <a:rPr lang="en-US" b="0"/>
              <a:t>We’ve found that hospitals are one of the largest spending categories of the state behind education. Medicaid spends $3 billion on hospitals, which exceeds all but two state departments: higher education and K-12. </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Hospital care is the largest slice of the health care dollar. Driver of premiums as the largest private or public insurance expenditure</a:t>
            </a:r>
            <a:endParaRPr b="0"/>
          </a:p>
          <a:p>
            <a:pPr marL="457200" lvl="0" indent="-304800" algn="l" rtl="0">
              <a:lnSpc>
                <a:spcPct val="100000"/>
              </a:lnSpc>
              <a:spcBef>
                <a:spcPts val="0"/>
              </a:spcBef>
              <a:spcAft>
                <a:spcPts val="0"/>
              </a:spcAft>
              <a:buSzPts val="1200"/>
              <a:buChar char="●"/>
            </a:pPr>
            <a:r>
              <a:rPr lang="en-US" b="0"/>
              <a:t>10.4% growth in spending in 2023</a:t>
            </a:r>
            <a:endParaRPr b="0"/>
          </a:p>
          <a:p>
            <a:pPr marL="457200" lvl="0" indent="-304800" algn="l" rtl="0">
              <a:lnSpc>
                <a:spcPct val="100000"/>
              </a:lnSpc>
              <a:spcBef>
                <a:spcPts val="0"/>
              </a:spcBef>
              <a:spcAft>
                <a:spcPts val="0"/>
              </a:spcAft>
              <a:buSzPts val="1200"/>
              <a:buChar char="●"/>
            </a:pPr>
            <a:r>
              <a:rPr lang="en-US" b="0"/>
              <a:t>Large part of the economy</a:t>
            </a:r>
            <a:endParaRPr b="0"/>
          </a:p>
          <a:p>
            <a:pPr marL="457200" lvl="0" indent="-304800" algn="l" rtl="0">
              <a:lnSpc>
                <a:spcPct val="100000"/>
              </a:lnSpc>
              <a:spcBef>
                <a:spcPts val="0"/>
              </a:spcBef>
              <a:spcAft>
                <a:spcPts val="0"/>
              </a:spcAft>
              <a:buSzPts val="1200"/>
              <a:buChar char="●"/>
            </a:pPr>
            <a:r>
              <a:rPr lang="en-US" b="0"/>
              <a:t>Health care spending as a share of 17.6% of GDP, hospital care = 5.5% of GDP</a:t>
            </a:r>
            <a:endParaRPr b="0"/>
          </a:p>
          <a:p>
            <a:pPr marL="457200" lvl="0" indent="-304800" algn="l" rtl="0">
              <a:lnSpc>
                <a:spcPct val="100000"/>
              </a:lnSpc>
              <a:spcBef>
                <a:spcPts val="0"/>
              </a:spcBef>
              <a:spcAft>
                <a:spcPts val="0"/>
              </a:spcAft>
              <a:buSzPts val="1200"/>
              <a:buChar char="●"/>
            </a:pPr>
            <a:r>
              <a:rPr lang="en-US" b="0"/>
              <a:t>Hospitals are large employers in their counties</a:t>
            </a:r>
            <a:endParaRPr b="0"/>
          </a:p>
          <a:p>
            <a:pPr marL="457200" lvl="0" indent="-304800" algn="l" rtl="0">
              <a:lnSpc>
                <a:spcPct val="100000"/>
              </a:lnSpc>
              <a:spcBef>
                <a:spcPts val="0"/>
              </a:spcBef>
              <a:spcAft>
                <a:spcPts val="0"/>
              </a:spcAft>
              <a:buSzPts val="1200"/>
              <a:buChar char="●"/>
            </a:pPr>
            <a:r>
              <a:rPr lang="en-US" b="0"/>
              <a:t>For comparison: Housing services (residential fixed investment plus housing and utility services) is 16.1% of GDP</a:t>
            </a:r>
            <a:endParaRPr b="0"/>
          </a:p>
          <a:p>
            <a:pPr marL="0" lvl="0" indent="0" algn="l" rtl="0">
              <a:lnSpc>
                <a:spcPct val="100000"/>
              </a:lnSpc>
              <a:spcBef>
                <a:spcPts val="0"/>
              </a:spcBef>
              <a:spcAft>
                <a:spcPts val="0"/>
              </a:spcAft>
              <a:buSzPts val="1400"/>
              <a:buNone/>
            </a:pPr>
            <a:endParaRPr/>
          </a:p>
        </p:txBody>
      </p:sp>
      <p:sp>
        <p:nvSpPr>
          <p:cNvPr id="322" name="Google Shape;322;p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34ee3f85e6_0_10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34ee3f85e6_0_10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Kim</a:t>
            </a:r>
            <a:endParaRPr dirty="0"/>
          </a:p>
          <a:p>
            <a:pPr marL="0" lvl="0" indent="0" algn="l" rtl="0">
              <a:lnSpc>
                <a:spcPct val="115000"/>
              </a:lnSpc>
              <a:spcBef>
                <a:spcPts val="0"/>
              </a:spcBef>
              <a:spcAft>
                <a:spcPts val="0"/>
              </a:spcAft>
              <a:buClr>
                <a:schemeClr val="dk1"/>
              </a:buClr>
              <a:buSzPts val="1100"/>
              <a:buFont typeface="Arial"/>
              <a:buNone/>
            </a:pPr>
            <a:r>
              <a:rPr lang="en-US" b="0" dirty="0"/>
              <a:t>CLEAR THE SLIDE</a:t>
            </a:r>
            <a:endParaRPr b="0" dirty="0"/>
          </a:p>
          <a:p>
            <a:pPr marL="0" lvl="0" indent="0" algn="l" rtl="0">
              <a:lnSpc>
                <a:spcPct val="115000"/>
              </a:lnSpc>
              <a:spcBef>
                <a:spcPts val="0"/>
              </a:spcBef>
              <a:spcAft>
                <a:spcPts val="0"/>
              </a:spcAft>
              <a:buClr>
                <a:schemeClr val="dk1"/>
              </a:buClr>
              <a:buSzPts val="1100"/>
              <a:buFont typeface="Arial"/>
              <a:buNone/>
            </a:pPr>
            <a:r>
              <a:rPr lang="en-US" b="0" dirty="0"/>
              <a:t>Transparency Reports and webinars like this call to part of our mission to “save people money on health care” and to improve access, quality outcomes, and equity for the people we serve and bringing value to Colorado (in other words - control our budget) </a:t>
            </a:r>
            <a:endParaRPr b="0" dirty="0"/>
          </a:p>
          <a:p>
            <a:pPr marL="0" lvl="0" indent="0" algn="l" rtl="0">
              <a:lnSpc>
                <a:spcPct val="115000"/>
              </a:lnSpc>
              <a:spcBef>
                <a:spcPts val="0"/>
              </a:spcBef>
              <a:spcAft>
                <a:spcPts val="0"/>
              </a:spcAft>
              <a:buClr>
                <a:schemeClr val="dk1"/>
              </a:buClr>
              <a:buSzPts val="1100"/>
              <a:buFont typeface="Arial"/>
              <a:buNone/>
            </a:pPr>
            <a:endParaRPr b="0" dirty="0"/>
          </a:p>
          <a:p>
            <a:pPr marL="0" lvl="0" indent="0" algn="l" rtl="0">
              <a:lnSpc>
                <a:spcPct val="115000"/>
              </a:lnSpc>
              <a:spcBef>
                <a:spcPts val="0"/>
              </a:spcBef>
              <a:spcAft>
                <a:spcPts val="0"/>
              </a:spcAft>
              <a:buClr>
                <a:schemeClr val="dk1"/>
              </a:buClr>
              <a:buSzPts val="1100"/>
              <a:buFont typeface="Arial"/>
              <a:buNone/>
            </a:pPr>
            <a:r>
              <a:rPr lang="en-US" b="0" dirty="0"/>
              <a:t>Add that while the right reflects Medicaid, hospitals reflect a much higher percent of overall spend because the commercial industry doesn’t cover the preponderance of people with disabilities - 5% of our members, 40% of our expenditures. </a:t>
            </a:r>
            <a:endParaRPr b="0" dirty="0"/>
          </a:p>
          <a:p>
            <a:pPr marL="0" lvl="0" indent="0" algn="l" rtl="0">
              <a:lnSpc>
                <a:spcPct val="115000"/>
              </a:lnSpc>
              <a:spcBef>
                <a:spcPts val="0"/>
              </a:spcBef>
              <a:spcAft>
                <a:spcPts val="0"/>
              </a:spcAft>
              <a:buClr>
                <a:schemeClr val="dk1"/>
              </a:buClr>
              <a:buSzPts val="1100"/>
              <a:buFont typeface="Arial"/>
              <a:buNone/>
            </a:pPr>
            <a:r>
              <a:rPr lang="en-US" b="0" dirty="0"/>
              <a:t>This chart refers to medical services cost only, not total HCPF spending. It is based on claims data by date of service and will differ from data calculated on a cash accounting basis. Due to rounding, percentages may not total 100%.</a:t>
            </a:r>
            <a:endParaRPr b="0" dirty="0"/>
          </a:p>
          <a:p>
            <a:pPr marL="0" lvl="0" indent="0" algn="l" rtl="0">
              <a:lnSpc>
                <a:spcPct val="115000"/>
              </a:lnSpc>
              <a:spcBef>
                <a:spcPts val="0"/>
              </a:spcBef>
              <a:spcAft>
                <a:spcPts val="0"/>
              </a:spcAft>
              <a:buClr>
                <a:schemeClr val="dk1"/>
              </a:buClr>
              <a:buSzPts val="1100"/>
              <a:buFont typeface="Arial"/>
              <a:buNone/>
            </a:pPr>
            <a:endParaRPr b="0" dirty="0"/>
          </a:p>
          <a:p>
            <a:pPr marL="0" lvl="0" indent="0" algn="l" rtl="0">
              <a:lnSpc>
                <a:spcPct val="115000"/>
              </a:lnSpc>
              <a:spcBef>
                <a:spcPts val="0"/>
              </a:spcBef>
              <a:spcAft>
                <a:spcPts val="0"/>
              </a:spcAft>
              <a:buClr>
                <a:schemeClr val="dk1"/>
              </a:buClr>
              <a:buSzPts val="1100"/>
              <a:buFont typeface="Arial"/>
              <a:buNone/>
            </a:pPr>
            <a:r>
              <a:rPr lang="en-US" b="0" dirty="0"/>
              <a:t>We’ve found that hospitals are one of the largest spending categories of the state behind education. Medicaid spends $3 billion on hospitals, which exceeds all but two state departments: higher education and K-12. </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Hospital care is the largest slice of the health care dollar. Driver of premiums as the largest private or public insurance expenditure</a:t>
            </a:r>
            <a:endParaRPr b="0" dirty="0"/>
          </a:p>
          <a:p>
            <a:pPr marL="457200" lvl="0" indent="-304800" algn="l" rtl="0">
              <a:spcBef>
                <a:spcPts val="0"/>
              </a:spcBef>
              <a:spcAft>
                <a:spcPts val="0"/>
              </a:spcAft>
              <a:buSzPts val="1200"/>
              <a:buChar char="●"/>
            </a:pPr>
            <a:r>
              <a:rPr lang="en-US" b="0" dirty="0"/>
              <a:t>10.4% growth in spending in 2023</a:t>
            </a:r>
            <a:endParaRPr b="0" dirty="0"/>
          </a:p>
          <a:p>
            <a:pPr marL="457200" lvl="0" indent="-304800" algn="l" rtl="0">
              <a:spcBef>
                <a:spcPts val="0"/>
              </a:spcBef>
              <a:spcAft>
                <a:spcPts val="0"/>
              </a:spcAft>
              <a:buSzPts val="1200"/>
              <a:buChar char="●"/>
            </a:pPr>
            <a:r>
              <a:rPr lang="en-US" b="0" dirty="0"/>
              <a:t>Large part of the economy</a:t>
            </a:r>
            <a:endParaRPr b="0" dirty="0"/>
          </a:p>
          <a:p>
            <a:pPr marL="457200" lvl="0" indent="-304800" algn="l" rtl="0">
              <a:spcBef>
                <a:spcPts val="0"/>
              </a:spcBef>
              <a:spcAft>
                <a:spcPts val="0"/>
              </a:spcAft>
              <a:buSzPts val="1200"/>
              <a:buChar char="●"/>
            </a:pPr>
            <a:r>
              <a:rPr lang="en-US" b="0" dirty="0"/>
              <a:t>Health care spending as a share of 17.6% of GDP, hospital care = 5.5% of GDP</a:t>
            </a:r>
            <a:endParaRPr b="0" dirty="0"/>
          </a:p>
          <a:p>
            <a:pPr marL="457200" lvl="0" indent="-304800" algn="l" rtl="0">
              <a:spcBef>
                <a:spcPts val="0"/>
              </a:spcBef>
              <a:spcAft>
                <a:spcPts val="0"/>
              </a:spcAft>
              <a:buSzPts val="1200"/>
              <a:buChar char="●"/>
            </a:pPr>
            <a:r>
              <a:rPr lang="en-US" b="0" dirty="0"/>
              <a:t>Hospitals are large employers in their counties</a:t>
            </a:r>
            <a:endParaRPr b="0" dirty="0"/>
          </a:p>
          <a:p>
            <a:pPr marL="457200" lvl="0" indent="-304800" algn="l" rtl="0">
              <a:spcBef>
                <a:spcPts val="0"/>
              </a:spcBef>
              <a:spcAft>
                <a:spcPts val="0"/>
              </a:spcAft>
              <a:buSzPts val="1200"/>
              <a:buChar char="●"/>
            </a:pPr>
            <a:r>
              <a:rPr lang="en-US" b="0" dirty="0"/>
              <a:t>For comparison: Housing services (residential fixed investment plus housing and utility services) is 16.1% of GDP</a:t>
            </a:r>
            <a:endParaRPr b="0" dirty="0"/>
          </a:p>
          <a:p>
            <a:pPr marL="0" lvl="0" indent="0" algn="l" rtl="0">
              <a:spcBef>
                <a:spcPts val="0"/>
              </a:spcBef>
              <a:spcAft>
                <a:spcPts val="0"/>
              </a:spcAft>
              <a:buNone/>
            </a:pPr>
            <a:endParaRPr dirty="0"/>
          </a:p>
        </p:txBody>
      </p:sp>
      <p:sp>
        <p:nvSpPr>
          <p:cNvPr id="322" name="Google Shape;322;g334ee3f85e6_0_10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a:t>
            </a:r>
            <a:endParaRPr/>
          </a:p>
          <a:p>
            <a:pPr marL="457200" lvl="0" indent="-317500" algn="l" rtl="0">
              <a:lnSpc>
                <a:spcPct val="100000"/>
              </a:lnSpc>
              <a:spcBef>
                <a:spcPts val="0"/>
              </a:spcBef>
              <a:spcAft>
                <a:spcPts val="0"/>
              </a:spcAft>
              <a:buSzPts val="1400"/>
              <a:buChar char="-"/>
            </a:pPr>
            <a:r>
              <a:rPr lang="en-US" b="0">
                <a:highlight>
                  <a:srgbClr val="FFFF00"/>
                </a:highlight>
              </a:rPr>
              <a:t>Hospital payments biggest part of health care dollar/premium</a:t>
            </a:r>
            <a:endParaRPr b="0">
              <a:highlight>
                <a:srgbClr val="FFFF00"/>
              </a:highlight>
            </a:endParaRPr>
          </a:p>
          <a:p>
            <a:pPr marL="457200" lvl="0" indent="-317500" algn="l" rtl="0">
              <a:lnSpc>
                <a:spcPct val="100000"/>
              </a:lnSpc>
              <a:spcBef>
                <a:spcPts val="0"/>
              </a:spcBef>
              <a:spcAft>
                <a:spcPts val="0"/>
              </a:spcAft>
              <a:buSzPts val="1400"/>
              <a:buChar char="-"/>
            </a:pPr>
            <a:r>
              <a:rPr lang="en-US" b="0">
                <a:highlight>
                  <a:srgbClr val="FFFF00"/>
                </a:highlight>
              </a:rPr>
              <a:t>Hospital patient service payments, which includes carrier claims and patient out of pocket paid to hospitals,</a:t>
            </a:r>
            <a:r>
              <a:rPr lang="en-US" b="0"/>
              <a:t> are </a:t>
            </a:r>
            <a:r>
              <a:rPr lang="en-US" b="0" i="1"/>
              <a:t>consistently </a:t>
            </a:r>
            <a:r>
              <a:rPr lang="en-US" b="0"/>
              <a:t>growing at $1 </a:t>
            </a:r>
            <a:r>
              <a:rPr lang="en-US" b="0" i="1"/>
              <a:t>billion </a:t>
            </a:r>
            <a:r>
              <a:rPr lang="en-US" b="0"/>
              <a:t>a year for most of the 10 years captured here and more like $2 billion in the last few </a:t>
            </a:r>
            <a:endParaRPr b="0"/>
          </a:p>
          <a:p>
            <a:pPr marL="914400" lvl="1" indent="-317500" algn="l" rtl="0">
              <a:lnSpc>
                <a:spcPct val="100000"/>
              </a:lnSpc>
              <a:spcBef>
                <a:spcPts val="0"/>
              </a:spcBef>
              <a:spcAft>
                <a:spcPts val="0"/>
              </a:spcAft>
              <a:buSzPts val="1400"/>
              <a:buChar char="-"/>
            </a:pPr>
            <a:r>
              <a:rPr lang="en-US"/>
              <a:t>7% </a:t>
            </a:r>
            <a:r>
              <a:rPr lang="en-US" i="1"/>
              <a:t>or more </a:t>
            </a:r>
            <a:r>
              <a:rPr lang="en-US"/>
              <a:t>a </a:t>
            </a:r>
            <a:r>
              <a:rPr lang="en-US" i="1"/>
              <a:t>year</a:t>
            </a:r>
            <a:endParaRPr i="1"/>
          </a:p>
          <a:p>
            <a:pPr marL="457200" lvl="0" indent="-317500" algn="l" rtl="0">
              <a:lnSpc>
                <a:spcPct val="100000"/>
              </a:lnSpc>
              <a:spcBef>
                <a:spcPts val="0"/>
              </a:spcBef>
              <a:spcAft>
                <a:spcPts val="0"/>
              </a:spcAft>
              <a:buSzPts val="1400"/>
              <a:buChar char="-"/>
            </a:pPr>
            <a:r>
              <a:rPr lang="en-US" b="0"/>
              <a:t>We recognize the PHE increase by 550k and then decrease by a bit less during 2020 - 2023 and then 2023, we start to shrink again</a:t>
            </a:r>
            <a:endParaRPr/>
          </a:p>
          <a:p>
            <a:pPr marL="457200" lvl="0" indent="-317500" algn="l" rtl="0">
              <a:lnSpc>
                <a:spcPct val="100000"/>
              </a:lnSpc>
              <a:spcBef>
                <a:spcPts val="0"/>
              </a:spcBef>
              <a:spcAft>
                <a:spcPts val="0"/>
              </a:spcAft>
              <a:buSzPts val="1400"/>
              <a:buChar char="-"/>
            </a:pPr>
            <a:r>
              <a:rPr lang="en-US"/>
              <a:t>These increasing are outpacing inflation and population growth</a:t>
            </a:r>
            <a:endParaRPr/>
          </a:p>
          <a:p>
            <a:pPr marL="457200" lvl="0" indent="-317500" algn="l" rtl="0">
              <a:lnSpc>
                <a:spcPct val="100000"/>
              </a:lnSpc>
              <a:spcBef>
                <a:spcPts val="0"/>
              </a:spcBef>
              <a:spcAft>
                <a:spcPts val="0"/>
              </a:spcAft>
              <a:buSzPts val="1400"/>
              <a:buChar char="-"/>
            </a:pPr>
            <a:r>
              <a:rPr lang="en-US" b="0"/>
              <a:t>The costs go straight into premiums, which employers pay 50% of the time. Individual Coloradans absorb an increasing share of this cost through out of pocket increases in premiums and copays. </a:t>
            </a:r>
            <a:endParaRPr b="0"/>
          </a:p>
          <a:p>
            <a:pPr marL="457200" lvl="0" indent="-317500" algn="l" rtl="0">
              <a:lnSpc>
                <a:spcPct val="100000"/>
              </a:lnSpc>
              <a:spcBef>
                <a:spcPts val="0"/>
              </a:spcBef>
              <a:spcAft>
                <a:spcPts val="0"/>
              </a:spcAft>
              <a:buSzPts val="1400"/>
              <a:buChar char="-"/>
            </a:pPr>
            <a:r>
              <a:rPr lang="en-US" b="0"/>
              <a:t>This is the base challenge before us….how do we change this reality, this trajectory. It’s not sustainable.</a:t>
            </a:r>
            <a:endParaRPr b="0"/>
          </a:p>
        </p:txBody>
      </p:sp>
      <p:sp>
        <p:nvSpPr>
          <p:cNvPr id="334" name="Google Shape;334;p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34ee3f85e6_0_1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34ee3f85e6_0_11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Kim </a:t>
            </a:r>
            <a:endParaRPr/>
          </a:p>
          <a:p>
            <a:pPr marL="457200" lvl="0" indent="-317500" algn="l" rtl="0">
              <a:spcBef>
                <a:spcPts val="0"/>
              </a:spcBef>
              <a:spcAft>
                <a:spcPts val="0"/>
              </a:spcAft>
              <a:buSzPts val="1400"/>
              <a:buChar char="-"/>
            </a:pPr>
            <a:r>
              <a:rPr lang="en-US" b="0">
                <a:highlight>
                  <a:srgbClr val="FFFF00"/>
                </a:highlight>
              </a:rPr>
              <a:t>Hospital payments biggest part of health care dollar/premium</a:t>
            </a:r>
            <a:endParaRPr b="0">
              <a:highlight>
                <a:srgbClr val="FFFF00"/>
              </a:highlight>
            </a:endParaRPr>
          </a:p>
          <a:p>
            <a:pPr marL="457200" lvl="0" indent="-317500" algn="l" rtl="0">
              <a:spcBef>
                <a:spcPts val="0"/>
              </a:spcBef>
              <a:spcAft>
                <a:spcPts val="0"/>
              </a:spcAft>
              <a:buSzPts val="1400"/>
              <a:buChar char="-"/>
            </a:pPr>
            <a:r>
              <a:rPr lang="en-US" b="0">
                <a:highlight>
                  <a:srgbClr val="FFFF00"/>
                </a:highlight>
              </a:rPr>
              <a:t>Hospital patient service payments, which includes carrier claims and patient out of pocket paid to hospitals,</a:t>
            </a:r>
            <a:r>
              <a:rPr lang="en-US" b="0"/>
              <a:t> are </a:t>
            </a:r>
            <a:r>
              <a:rPr lang="en-US" b="0" i="1"/>
              <a:t>consistently </a:t>
            </a:r>
            <a:r>
              <a:rPr lang="en-US" b="0"/>
              <a:t>growing at $1 </a:t>
            </a:r>
            <a:r>
              <a:rPr lang="en-US" b="0" i="1"/>
              <a:t>billion </a:t>
            </a:r>
            <a:r>
              <a:rPr lang="en-US" b="0"/>
              <a:t>a year for most of the 10 years captured here and more like $2 billion in the last few </a:t>
            </a:r>
            <a:endParaRPr b="0"/>
          </a:p>
          <a:p>
            <a:pPr marL="914400" lvl="1" indent="-317500" algn="l" rtl="0">
              <a:spcBef>
                <a:spcPts val="0"/>
              </a:spcBef>
              <a:spcAft>
                <a:spcPts val="0"/>
              </a:spcAft>
              <a:buSzPts val="1400"/>
              <a:buChar char="-"/>
            </a:pPr>
            <a:r>
              <a:rPr lang="en-US"/>
              <a:t>7% </a:t>
            </a:r>
            <a:r>
              <a:rPr lang="en-US" i="1"/>
              <a:t>or more </a:t>
            </a:r>
            <a:r>
              <a:rPr lang="en-US"/>
              <a:t>a </a:t>
            </a:r>
            <a:r>
              <a:rPr lang="en-US" i="1"/>
              <a:t>year</a:t>
            </a:r>
            <a:endParaRPr i="1"/>
          </a:p>
          <a:p>
            <a:pPr marL="457200" lvl="0" indent="-317500" algn="l" rtl="0">
              <a:spcBef>
                <a:spcPts val="0"/>
              </a:spcBef>
              <a:spcAft>
                <a:spcPts val="0"/>
              </a:spcAft>
              <a:buSzPts val="1400"/>
              <a:buChar char="-"/>
            </a:pPr>
            <a:r>
              <a:rPr lang="en-US" b="0"/>
              <a:t>We recognize the PHE increase by 550k and then decrease by a bit less during 2020 - 2023 and then 2023, we start to shrink again</a:t>
            </a:r>
            <a:endParaRPr/>
          </a:p>
          <a:p>
            <a:pPr marL="457200" lvl="0" indent="-317500" algn="l" rtl="0">
              <a:spcBef>
                <a:spcPts val="0"/>
              </a:spcBef>
              <a:spcAft>
                <a:spcPts val="0"/>
              </a:spcAft>
              <a:buSzPts val="1400"/>
              <a:buChar char="-"/>
            </a:pPr>
            <a:r>
              <a:rPr lang="en-US"/>
              <a:t>These increasing are outpacing inflation and population growth</a:t>
            </a:r>
            <a:endParaRPr/>
          </a:p>
          <a:p>
            <a:pPr marL="457200" lvl="0" indent="-317500" algn="l" rtl="0">
              <a:spcBef>
                <a:spcPts val="0"/>
              </a:spcBef>
              <a:spcAft>
                <a:spcPts val="0"/>
              </a:spcAft>
              <a:buSzPts val="1400"/>
              <a:buChar char="-"/>
            </a:pPr>
            <a:r>
              <a:rPr lang="en-US" b="0"/>
              <a:t>The costs go straight into premiums, which employers pay 50% of the time. Individual Coloradans absorb an increasing share of this cost through out of pocket increases in premiums and copays. </a:t>
            </a:r>
            <a:endParaRPr b="0"/>
          </a:p>
          <a:p>
            <a:pPr marL="457200" lvl="0" indent="-317500" algn="l" rtl="0">
              <a:spcBef>
                <a:spcPts val="0"/>
              </a:spcBef>
              <a:spcAft>
                <a:spcPts val="0"/>
              </a:spcAft>
              <a:buSzPts val="1400"/>
              <a:buChar char="-"/>
            </a:pPr>
            <a:r>
              <a:rPr lang="en-US" b="0"/>
              <a:t>This is the base challenge before us….how do we change this reality, this trajectory. It’s not sustainable.</a:t>
            </a:r>
            <a:endParaRPr b="0"/>
          </a:p>
        </p:txBody>
      </p:sp>
      <p:sp>
        <p:nvSpPr>
          <p:cNvPr id="334" name="Google Shape;334;g334ee3f85e6_0_11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t>Nancy - 7:50</a:t>
            </a:r>
            <a:endParaRPr/>
          </a:p>
          <a:p>
            <a:pPr marL="457200" lvl="0" indent="-304800" algn="l" rtl="0">
              <a:lnSpc>
                <a:spcPct val="115000"/>
              </a:lnSpc>
              <a:spcBef>
                <a:spcPts val="0"/>
              </a:spcBef>
              <a:spcAft>
                <a:spcPts val="0"/>
              </a:spcAft>
              <a:buSzPts val="1200"/>
              <a:buFont typeface="Trebuchet MS"/>
              <a:buChar char="﹘"/>
            </a:pPr>
            <a:r>
              <a:rPr lang="en-US" b="0"/>
              <a:t>Thank you Kim</a:t>
            </a:r>
            <a:endParaRPr b="0"/>
          </a:p>
          <a:p>
            <a:pPr marL="457200" lvl="0" indent="-304800" algn="l" rtl="0">
              <a:lnSpc>
                <a:spcPct val="115000"/>
              </a:lnSpc>
              <a:spcBef>
                <a:spcPts val="0"/>
              </a:spcBef>
              <a:spcAft>
                <a:spcPts val="0"/>
              </a:spcAft>
              <a:buSzPts val="1200"/>
              <a:buFont typeface="Trebuchet MS"/>
              <a:buChar char="﹘"/>
            </a:pPr>
            <a:r>
              <a:rPr lang="en-US" b="0"/>
              <a:t>One of the most important drivers of hospital revenues and profits is the price charged by the hospital. </a:t>
            </a:r>
            <a:endParaRPr b="0"/>
          </a:p>
          <a:p>
            <a:pPr marL="457200" lvl="0" indent="-304800" algn="l" rtl="0">
              <a:lnSpc>
                <a:spcPct val="115000"/>
              </a:lnSpc>
              <a:spcBef>
                <a:spcPts val="0"/>
              </a:spcBef>
              <a:spcAft>
                <a:spcPts val="0"/>
              </a:spcAft>
              <a:buSzPts val="1200"/>
              <a:buFont typeface="Trebuchet MS"/>
              <a:buChar char="﹘"/>
            </a:pPr>
            <a:r>
              <a:rPr lang="en-US" b="0"/>
              <a:t>It is also the most important variable to Coloradans, employers and tax payers, because hospital prices are what factor straight into insurance premium prices.  </a:t>
            </a:r>
            <a:endParaRPr b="0"/>
          </a:p>
          <a:p>
            <a:pPr marL="457200" lvl="0" indent="-304800" algn="l" rtl="0">
              <a:lnSpc>
                <a:spcPct val="115000"/>
              </a:lnSpc>
              <a:spcBef>
                <a:spcPts val="0"/>
              </a:spcBef>
              <a:spcAft>
                <a:spcPts val="0"/>
              </a:spcAft>
              <a:buSzPts val="1200"/>
              <a:buFont typeface="Trebuchet MS"/>
              <a:buChar char="﹘"/>
            </a:pPr>
            <a:r>
              <a:rPr lang="en-US" b="0"/>
              <a:t>Last year HCPF released a free price comparison tool. </a:t>
            </a:r>
            <a:endParaRPr b="0"/>
          </a:p>
          <a:p>
            <a:pPr marL="457200" lvl="0" indent="-304800" algn="l" rtl="0">
              <a:lnSpc>
                <a:spcPct val="115000"/>
              </a:lnSpc>
              <a:spcBef>
                <a:spcPts val="0"/>
              </a:spcBef>
              <a:spcAft>
                <a:spcPts val="0"/>
              </a:spcAft>
              <a:buSzPts val="1200"/>
              <a:buFont typeface="Trebuchet MS"/>
              <a:buChar char="﹘"/>
            </a:pPr>
            <a:r>
              <a:rPr lang="en-US" b="0"/>
              <a:t>this tool allows users - like employers and their associations, legislators, policy makers, insurance carriers, advocates, communities and others to compare commercial prices by hospital, by insurance network plan - across more than 5,000 different procedures.</a:t>
            </a:r>
            <a:endParaRPr b="0"/>
          </a:p>
          <a:p>
            <a:pPr marL="457200" lvl="0" indent="-304800" algn="l" rtl="0">
              <a:lnSpc>
                <a:spcPct val="115000"/>
              </a:lnSpc>
              <a:spcBef>
                <a:spcPts val="0"/>
              </a:spcBef>
              <a:spcAft>
                <a:spcPts val="0"/>
              </a:spcAft>
              <a:buSzPts val="1200"/>
              <a:buFont typeface="Trebuchet MS"/>
              <a:buChar char="﹘"/>
            </a:pPr>
            <a:r>
              <a:rPr lang="en-US" b="0"/>
              <a:t>It also helps inform productive conversations between communities or employers with hospitals about their prices.  </a:t>
            </a:r>
            <a:endParaRPr b="0"/>
          </a:p>
          <a:p>
            <a:pPr marL="457200" lvl="0" indent="-304800" algn="l" rtl="0">
              <a:lnSpc>
                <a:spcPct val="115000"/>
              </a:lnSpc>
              <a:spcBef>
                <a:spcPts val="0"/>
              </a:spcBef>
              <a:spcAft>
                <a:spcPts val="0"/>
              </a:spcAft>
              <a:buSzPts val="1200"/>
              <a:buFont typeface="Trebuchet MS"/>
              <a:buChar char="﹘"/>
            </a:pPr>
            <a:r>
              <a:rPr lang="en-US" b="0"/>
              <a:t>In this example, we removed the hospital name for this public webinar, but hospital name shows up when you use the tool live. </a:t>
            </a:r>
            <a:endParaRPr b="0"/>
          </a:p>
          <a:p>
            <a:pPr marL="457200" lvl="0" indent="-304800" algn="l" rtl="0">
              <a:lnSpc>
                <a:spcPct val="115000"/>
              </a:lnSpc>
              <a:spcBef>
                <a:spcPts val="0"/>
              </a:spcBef>
              <a:spcAft>
                <a:spcPts val="0"/>
              </a:spcAft>
              <a:buSzPts val="1200"/>
              <a:buFont typeface="Trebuchet MS"/>
              <a:buChar char="﹘"/>
            </a:pPr>
            <a:r>
              <a:rPr lang="en-US" b="0"/>
              <a:t>This screen shot looks at hip replacements. You can see the wide price variation amongst plans. </a:t>
            </a:r>
            <a:endParaRPr b="0" i="1"/>
          </a:p>
          <a:p>
            <a:pPr marL="457200" lvl="0" indent="-304800" algn="l" rtl="0">
              <a:lnSpc>
                <a:spcPct val="115000"/>
              </a:lnSpc>
              <a:spcBef>
                <a:spcPts val="0"/>
              </a:spcBef>
              <a:spcAft>
                <a:spcPts val="0"/>
              </a:spcAft>
              <a:buSzPts val="1200"/>
              <a:buFont typeface="Trebuchet MS"/>
              <a:buChar char="﹘"/>
            </a:pPr>
            <a:r>
              <a:rPr lang="en-US" b="0" i="1"/>
              <a:t>You can leverage this tool to see if your local hospitals are charging higher or more competitive prices than other Colorado hospitals for the same services. You can look up births, cardiac or oncology procedures, colonoscopies, MRIs and so much more. </a:t>
            </a:r>
            <a:endParaRPr b="0" i="1"/>
          </a:p>
          <a:p>
            <a:pPr marL="457200" lvl="0" indent="-304800" algn="l" rtl="0">
              <a:lnSpc>
                <a:spcPct val="115000"/>
              </a:lnSpc>
              <a:spcBef>
                <a:spcPts val="0"/>
              </a:spcBef>
              <a:spcAft>
                <a:spcPts val="0"/>
              </a:spcAft>
              <a:buSzPts val="1200"/>
              <a:buFont typeface="Trebuchet MS"/>
              <a:buChar char="﹘"/>
            </a:pPr>
            <a:r>
              <a:rPr lang="en-US" b="0" i="1"/>
              <a:t>The pricing data is updated twice a year. </a:t>
            </a:r>
            <a:endParaRPr b="0" i="1"/>
          </a:p>
          <a:p>
            <a:pPr marL="457200" lvl="0" indent="-304800" algn="l" rtl="0">
              <a:lnSpc>
                <a:spcPct val="115000"/>
              </a:lnSpc>
              <a:spcBef>
                <a:spcPts val="0"/>
              </a:spcBef>
              <a:spcAft>
                <a:spcPts val="0"/>
              </a:spcAft>
              <a:buSzPts val="1200"/>
              <a:buFont typeface="Trebuchet MS"/>
              <a:buChar char="﹘"/>
            </a:pPr>
            <a:r>
              <a:rPr lang="en-US" b="0" i="1"/>
              <a:t>If you want a demo or help comparing the prices for hospitals in your employer region or your community, you can reach out to my team for support at </a:t>
            </a:r>
            <a:r>
              <a:rPr lang="en-US" b="0" i="1" u="sng">
                <a:solidFill>
                  <a:schemeClr val="hlink"/>
                </a:solidFill>
                <a:hlinkClick r:id="rId3"/>
              </a:rPr>
              <a:t>hcpf_hospitalpricing@state.co.us</a:t>
            </a:r>
            <a:endParaRPr b="0" i="1"/>
          </a:p>
          <a:p>
            <a:pPr marL="0" lvl="0" indent="0" algn="l" rtl="0">
              <a:lnSpc>
                <a:spcPct val="115000"/>
              </a:lnSpc>
              <a:spcBef>
                <a:spcPts val="0"/>
              </a:spcBef>
              <a:spcAft>
                <a:spcPts val="0"/>
              </a:spcAft>
              <a:buSzPts val="1400"/>
              <a:buNone/>
            </a:pPr>
            <a:endParaRPr/>
          </a:p>
          <a:p>
            <a:pPr marL="0" lvl="0" indent="0" algn="l" rtl="0">
              <a:lnSpc>
                <a:spcPct val="115000"/>
              </a:lnSpc>
              <a:spcBef>
                <a:spcPts val="0"/>
              </a:spcBef>
              <a:spcAft>
                <a:spcPts val="0"/>
              </a:spcAft>
              <a:buSzPts val="1400"/>
              <a:buNone/>
            </a:pPr>
            <a:r>
              <a:rPr lang="en-US"/>
              <a:t>Now I’ll turn it to Kim to review changes in hospitals’ operating costs.</a:t>
            </a:r>
            <a:endParaRPr/>
          </a:p>
          <a:p>
            <a:pPr marL="0" lvl="0" indent="0" algn="l" rtl="0">
              <a:lnSpc>
                <a:spcPct val="115000"/>
              </a:lnSpc>
              <a:spcBef>
                <a:spcPts val="0"/>
              </a:spcBef>
              <a:spcAft>
                <a:spcPts val="0"/>
              </a:spcAft>
              <a:buSzPts val="1400"/>
              <a:buNone/>
            </a:pPr>
            <a:r>
              <a:rPr lang="en-US"/>
              <a:t>Next slide please</a:t>
            </a:r>
            <a:endParaRPr/>
          </a:p>
          <a:p>
            <a:pPr marL="0" lvl="0" indent="0" algn="l" rtl="0">
              <a:lnSpc>
                <a:spcPct val="100000"/>
              </a:lnSpc>
              <a:spcBef>
                <a:spcPts val="0"/>
              </a:spcBef>
              <a:spcAft>
                <a:spcPts val="0"/>
              </a:spcAft>
              <a:buSzPts val="1400"/>
              <a:buNone/>
            </a:pPr>
            <a:endParaRPr/>
          </a:p>
        </p:txBody>
      </p:sp>
      <p:sp>
        <p:nvSpPr>
          <p:cNvPr id="344" name="Google Shape;344;p1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34ee3f85e6_0_12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34ee3f85e6_0_12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Nancy - 7:50</a:t>
            </a:r>
            <a:endParaRPr/>
          </a:p>
          <a:p>
            <a:pPr marL="457200" lvl="0" indent="-304800" algn="l" rtl="0">
              <a:lnSpc>
                <a:spcPct val="115000"/>
              </a:lnSpc>
              <a:spcBef>
                <a:spcPts val="0"/>
              </a:spcBef>
              <a:spcAft>
                <a:spcPts val="0"/>
              </a:spcAft>
              <a:buSzPts val="1200"/>
              <a:buFont typeface="Trebuchet MS"/>
              <a:buChar char="﹘"/>
            </a:pPr>
            <a:r>
              <a:rPr lang="en-US" b="0"/>
              <a:t>Thank you Kim</a:t>
            </a:r>
            <a:endParaRPr b="0"/>
          </a:p>
          <a:p>
            <a:pPr marL="457200" lvl="0" indent="-304800" algn="l" rtl="0">
              <a:lnSpc>
                <a:spcPct val="115000"/>
              </a:lnSpc>
              <a:spcBef>
                <a:spcPts val="0"/>
              </a:spcBef>
              <a:spcAft>
                <a:spcPts val="0"/>
              </a:spcAft>
              <a:buSzPts val="1200"/>
              <a:buFont typeface="Trebuchet MS"/>
              <a:buChar char="﹘"/>
            </a:pPr>
            <a:r>
              <a:rPr lang="en-US" b="0"/>
              <a:t>One of the most important drivers of hospital revenues and profits is the price charged by the hospital. </a:t>
            </a:r>
            <a:endParaRPr b="0"/>
          </a:p>
          <a:p>
            <a:pPr marL="457200" lvl="0" indent="-304800" algn="l" rtl="0">
              <a:lnSpc>
                <a:spcPct val="115000"/>
              </a:lnSpc>
              <a:spcBef>
                <a:spcPts val="0"/>
              </a:spcBef>
              <a:spcAft>
                <a:spcPts val="0"/>
              </a:spcAft>
              <a:buSzPts val="1200"/>
              <a:buFont typeface="Trebuchet MS"/>
              <a:buChar char="﹘"/>
            </a:pPr>
            <a:r>
              <a:rPr lang="en-US" b="0"/>
              <a:t>It is also the most important variable to Coloradans, employers and tax payers, because hospital prices are what factor straight into insurance premium prices.  </a:t>
            </a:r>
            <a:endParaRPr b="0"/>
          </a:p>
          <a:p>
            <a:pPr marL="457200" lvl="0" indent="-304800" algn="l" rtl="0">
              <a:lnSpc>
                <a:spcPct val="115000"/>
              </a:lnSpc>
              <a:spcBef>
                <a:spcPts val="0"/>
              </a:spcBef>
              <a:spcAft>
                <a:spcPts val="0"/>
              </a:spcAft>
              <a:buSzPts val="1200"/>
              <a:buFont typeface="Trebuchet MS"/>
              <a:buChar char="﹘"/>
            </a:pPr>
            <a:r>
              <a:rPr lang="en-US" b="0"/>
              <a:t>Last year HCPF released a free price comparison tool. </a:t>
            </a:r>
            <a:endParaRPr b="0"/>
          </a:p>
          <a:p>
            <a:pPr marL="457200" lvl="0" indent="-304800" algn="l" rtl="0">
              <a:lnSpc>
                <a:spcPct val="115000"/>
              </a:lnSpc>
              <a:spcBef>
                <a:spcPts val="0"/>
              </a:spcBef>
              <a:spcAft>
                <a:spcPts val="0"/>
              </a:spcAft>
              <a:buSzPts val="1200"/>
              <a:buFont typeface="Trebuchet MS"/>
              <a:buChar char="﹘"/>
            </a:pPr>
            <a:r>
              <a:rPr lang="en-US" b="0"/>
              <a:t>this tool allows users - like employers and their associations, legislators, policy makers, insurance carriers, advocates, communities and others to compare commercial prices by hospital, by insurance network plan - across more than 5,000 different procedures.</a:t>
            </a:r>
            <a:endParaRPr b="0"/>
          </a:p>
          <a:p>
            <a:pPr marL="457200" lvl="0" indent="-304800" algn="l" rtl="0">
              <a:lnSpc>
                <a:spcPct val="115000"/>
              </a:lnSpc>
              <a:spcBef>
                <a:spcPts val="0"/>
              </a:spcBef>
              <a:spcAft>
                <a:spcPts val="0"/>
              </a:spcAft>
              <a:buSzPts val="1200"/>
              <a:buFont typeface="Trebuchet MS"/>
              <a:buChar char="﹘"/>
            </a:pPr>
            <a:r>
              <a:rPr lang="en-US" b="0"/>
              <a:t>It also helps inform productive conversations between communities or employers with hospitals about their prices.  </a:t>
            </a:r>
            <a:endParaRPr b="0"/>
          </a:p>
          <a:p>
            <a:pPr marL="457200" lvl="0" indent="-304800" algn="l" rtl="0">
              <a:lnSpc>
                <a:spcPct val="115000"/>
              </a:lnSpc>
              <a:spcBef>
                <a:spcPts val="0"/>
              </a:spcBef>
              <a:spcAft>
                <a:spcPts val="0"/>
              </a:spcAft>
              <a:buSzPts val="1200"/>
              <a:buFont typeface="Trebuchet MS"/>
              <a:buChar char="﹘"/>
            </a:pPr>
            <a:r>
              <a:rPr lang="en-US" b="0"/>
              <a:t>In this example, we removed the hospital name for this public webinar, but hospital name shows up when you use the tool live. </a:t>
            </a:r>
            <a:endParaRPr b="0"/>
          </a:p>
          <a:p>
            <a:pPr marL="457200" lvl="0" indent="-304800" algn="l" rtl="0">
              <a:lnSpc>
                <a:spcPct val="115000"/>
              </a:lnSpc>
              <a:spcBef>
                <a:spcPts val="0"/>
              </a:spcBef>
              <a:spcAft>
                <a:spcPts val="0"/>
              </a:spcAft>
              <a:buSzPts val="1200"/>
              <a:buFont typeface="Trebuchet MS"/>
              <a:buChar char="﹘"/>
            </a:pPr>
            <a:r>
              <a:rPr lang="en-US" b="0"/>
              <a:t>This screen shot looks at hip replacements. You can see the wide price variation amongst plans. </a:t>
            </a:r>
            <a:endParaRPr b="0" i="1"/>
          </a:p>
          <a:p>
            <a:pPr marL="457200" lvl="0" indent="-304800" algn="l" rtl="0">
              <a:lnSpc>
                <a:spcPct val="115000"/>
              </a:lnSpc>
              <a:spcBef>
                <a:spcPts val="0"/>
              </a:spcBef>
              <a:spcAft>
                <a:spcPts val="0"/>
              </a:spcAft>
              <a:buSzPts val="1200"/>
              <a:buFont typeface="Trebuchet MS"/>
              <a:buChar char="﹘"/>
            </a:pPr>
            <a:r>
              <a:rPr lang="en-US" b="0" i="1"/>
              <a:t>You can leverage this tool to see if your local hospitals are charging higher or more competitive prices than other Colorado hospitals for the same services. You can look up births, cardiac or oncology procedures, colonoscopies, MRIs and so much more. </a:t>
            </a:r>
            <a:endParaRPr b="0" i="1"/>
          </a:p>
          <a:p>
            <a:pPr marL="457200" lvl="0" indent="-304800" algn="l" rtl="0">
              <a:lnSpc>
                <a:spcPct val="115000"/>
              </a:lnSpc>
              <a:spcBef>
                <a:spcPts val="0"/>
              </a:spcBef>
              <a:spcAft>
                <a:spcPts val="0"/>
              </a:spcAft>
              <a:buSzPts val="1200"/>
              <a:buFont typeface="Trebuchet MS"/>
              <a:buChar char="﹘"/>
            </a:pPr>
            <a:r>
              <a:rPr lang="en-US" b="0" i="1"/>
              <a:t>The pricing data is updated twice a year. </a:t>
            </a:r>
            <a:endParaRPr b="0" i="1"/>
          </a:p>
          <a:p>
            <a:pPr marL="457200" lvl="0" indent="-304800" algn="l" rtl="0">
              <a:lnSpc>
                <a:spcPct val="115000"/>
              </a:lnSpc>
              <a:spcBef>
                <a:spcPts val="0"/>
              </a:spcBef>
              <a:spcAft>
                <a:spcPts val="0"/>
              </a:spcAft>
              <a:buSzPts val="1200"/>
              <a:buFont typeface="Trebuchet MS"/>
              <a:buChar char="﹘"/>
            </a:pPr>
            <a:r>
              <a:rPr lang="en-US" b="0" i="1"/>
              <a:t>If you want a demo or help comparing the prices for hospitals in your employer region or your community, you can reach out to my team for support at </a:t>
            </a:r>
            <a:r>
              <a:rPr lang="en-US" b="0" i="1" u="sng">
                <a:solidFill>
                  <a:schemeClr val="hlink"/>
                </a:solidFill>
                <a:hlinkClick r:id="rId3"/>
              </a:rPr>
              <a:t>hcpf_hospitalpricing@state.co.us</a:t>
            </a:r>
            <a:endParaRPr b="0" i="1"/>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US"/>
              <a:t>Now I’ll turn it to Kim to review changes in hospitals’ operating costs.</a:t>
            </a:r>
            <a:endParaRPr/>
          </a:p>
          <a:p>
            <a:pPr marL="0" lvl="0" indent="0" algn="l" rtl="0">
              <a:lnSpc>
                <a:spcPct val="115000"/>
              </a:lnSpc>
              <a:spcBef>
                <a:spcPts val="0"/>
              </a:spcBef>
              <a:spcAft>
                <a:spcPts val="0"/>
              </a:spcAft>
              <a:buNone/>
            </a:pPr>
            <a:r>
              <a:rPr lang="en-US"/>
              <a:t>Next slide please</a:t>
            </a:r>
            <a:endParaRPr/>
          </a:p>
          <a:p>
            <a:pPr marL="0" lvl="0" indent="0" algn="l" rtl="0">
              <a:spcBef>
                <a:spcPts val="0"/>
              </a:spcBef>
              <a:spcAft>
                <a:spcPts val="0"/>
              </a:spcAft>
              <a:buNone/>
            </a:pPr>
            <a:endParaRPr/>
          </a:p>
        </p:txBody>
      </p:sp>
      <p:sp>
        <p:nvSpPr>
          <p:cNvPr id="344" name="Google Shape;344;g334ee3f85e6_0_12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notes"/>
          <p:cNvSpPr>
            <a:spLocks noGrp="1" noRot="1" noChangeAspect="1"/>
          </p:cNvSpPr>
          <p:nvPr>
            <p:ph type="sldImg" idx="2"/>
          </p:nvPr>
        </p:nvSpPr>
        <p:spPr>
          <a:xfrm>
            <a:off x="-596361" y="279953"/>
            <a:ext cx="80577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2: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KIM</a:t>
            </a:r>
            <a:endParaRPr/>
          </a:p>
          <a:p>
            <a:pPr marL="0" lvl="0" indent="0" algn="l" rtl="0">
              <a:lnSpc>
                <a:spcPct val="100000"/>
              </a:lnSpc>
              <a:spcBef>
                <a:spcPts val="0"/>
              </a:spcBef>
              <a:spcAft>
                <a:spcPts val="0"/>
              </a:spcAft>
              <a:buClr>
                <a:schemeClr val="dk1"/>
              </a:buClr>
              <a:buSzPts val="1100"/>
              <a:buFont typeface="Arial"/>
              <a:buNone/>
            </a:pPr>
            <a:r>
              <a:rPr lang="en-US" b="0"/>
              <a:t>CLEAR SLIDE</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a:t>American Sign Language and Spanish interpretations are available and can be accessed through the Zoom toolbar</a:t>
            </a:r>
            <a:r>
              <a:rPr lang="en-US" u="sng"/>
              <a:t> by clicking on Interpretation at the bottom of your screen</a:t>
            </a:r>
            <a:r>
              <a:rPr lang="en-US"/>
              <a:t> and selecting to watch American Sign Language or listen in Spanish.</a:t>
            </a:r>
            <a:endParaRPr b="0"/>
          </a:p>
          <a:p>
            <a:pPr marL="457200" lvl="0" indent="-304800" algn="l" rtl="0">
              <a:lnSpc>
                <a:spcPct val="100000"/>
              </a:lnSpc>
              <a:spcBef>
                <a:spcPts val="0"/>
              </a:spcBef>
              <a:spcAft>
                <a:spcPts val="0"/>
              </a:spcAft>
              <a:buSzPts val="1200"/>
              <a:buChar char="●"/>
            </a:pPr>
            <a:r>
              <a:rPr lang="en-US" b="0"/>
              <a:t>Live captioning can be accessed through the Zoom toolbar.  Select “Live Transcript”, then select “Show Subtitle” to display the captions. </a:t>
            </a:r>
            <a:endParaRPr b="0"/>
          </a:p>
          <a:p>
            <a:pPr marL="457200" lvl="0" indent="-304800" algn="l" rtl="0">
              <a:lnSpc>
                <a:spcPct val="100000"/>
              </a:lnSpc>
              <a:spcBef>
                <a:spcPts val="0"/>
              </a:spcBef>
              <a:spcAft>
                <a:spcPts val="0"/>
              </a:spcAft>
              <a:buSzPts val="1200"/>
              <a:buChar char="●"/>
            </a:pPr>
            <a:r>
              <a:rPr lang="en-US" b="0"/>
              <a:t>For Audio only, you should have received a confirmation email after registering with an option to Join via Audio with a variety of phone numbers.</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Keep in mind we do have a Q&amp;A feature if you’d like to ask questions. </a:t>
            </a:r>
            <a:endParaRPr b="0"/>
          </a:p>
          <a:p>
            <a:pPr marL="0" lvl="0" indent="0" algn="l" rtl="0">
              <a:lnSpc>
                <a:spcPct val="125000"/>
              </a:lnSpc>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We’ll also be using polls to get your feedback on important topics. Please participate. You can close out the poll results if they are blocking your slide.</a:t>
            </a:r>
            <a:endParaRPr b="0"/>
          </a:p>
          <a:p>
            <a:pPr marL="0" lvl="0" indent="0" algn="l" rtl="0">
              <a:lnSpc>
                <a:spcPct val="125000"/>
              </a:lnSpc>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Materials will be published on our websites soon</a:t>
            </a:r>
            <a:endParaRPr b="0"/>
          </a:p>
          <a:p>
            <a:pPr marL="0" lvl="0" indent="0" algn="l" rtl="0">
              <a:lnSpc>
                <a:spcPct val="100000"/>
              </a:lnSpc>
              <a:spcBef>
                <a:spcPts val="0"/>
              </a:spcBef>
              <a:spcAft>
                <a:spcPts val="0"/>
              </a:spcAft>
              <a:buClr>
                <a:schemeClr val="dk1"/>
              </a:buClr>
              <a:buSzPts val="1100"/>
              <a:buFont typeface="Arial"/>
              <a:buNone/>
            </a:pPr>
            <a:endParaRPr/>
          </a:p>
        </p:txBody>
      </p:sp>
      <p:sp>
        <p:nvSpPr>
          <p:cNvPr id="231" name="Google Shape;231;p2: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457200" lvl="0" indent="-317500" algn="l" rtl="0">
              <a:lnSpc>
                <a:spcPct val="100000"/>
              </a:lnSpc>
              <a:spcBef>
                <a:spcPts val="0"/>
              </a:spcBef>
              <a:spcAft>
                <a:spcPts val="0"/>
              </a:spcAft>
              <a:buSzPts val="1400"/>
              <a:buChar char="-"/>
            </a:pPr>
            <a:r>
              <a:rPr lang="en-US" b="0"/>
              <a:t>Hospital operating expenses are growing at a rapid rate as well, an annual increase of 7%.</a:t>
            </a:r>
            <a:endParaRPr b="0"/>
          </a:p>
          <a:p>
            <a:pPr marL="457200" lvl="0" indent="-311150" algn="l" rtl="0">
              <a:lnSpc>
                <a:spcPct val="100000"/>
              </a:lnSpc>
              <a:spcBef>
                <a:spcPts val="0"/>
              </a:spcBef>
              <a:spcAft>
                <a:spcPts val="0"/>
              </a:spcAft>
              <a:buClr>
                <a:schemeClr val="dk1"/>
              </a:buClr>
              <a:buSzPts val="1300"/>
              <a:buChar char="-"/>
            </a:pPr>
            <a:r>
              <a:rPr lang="en-US" sz="1300" b="0"/>
              <a:t>45% of operating expenses are for labor expenses (salaries, wages, and benefits).</a:t>
            </a:r>
            <a:endParaRPr sz="1300" b="0"/>
          </a:p>
          <a:p>
            <a:pPr marL="457200" lvl="0" indent="-317500" algn="l" rtl="0">
              <a:lnSpc>
                <a:spcPct val="100000"/>
              </a:lnSpc>
              <a:spcBef>
                <a:spcPts val="0"/>
              </a:spcBef>
              <a:spcAft>
                <a:spcPts val="0"/>
              </a:spcAft>
              <a:buSzPts val="1400"/>
              <a:buChar char="-"/>
            </a:pPr>
            <a:r>
              <a:rPr lang="en-US" b="0"/>
              <a:t>While costs have continued to rise steeply, they were exacerbated during the PHE, given COVID induced supply chain inflation and rising labor costs</a:t>
            </a:r>
            <a:endParaRPr b="0"/>
          </a:p>
          <a:p>
            <a:pPr marL="457200" lvl="0" indent="-317500" algn="l" rtl="0">
              <a:lnSpc>
                <a:spcPct val="100000"/>
              </a:lnSpc>
              <a:spcBef>
                <a:spcPts val="0"/>
              </a:spcBef>
              <a:spcAft>
                <a:spcPts val="0"/>
              </a:spcAft>
              <a:buSzPts val="1400"/>
              <a:buChar char="-"/>
            </a:pPr>
            <a:r>
              <a:rPr lang="en-US" b="0"/>
              <a:t>Let’s dive into the latter on the next slide please</a:t>
            </a:r>
            <a:endParaRPr b="0"/>
          </a:p>
        </p:txBody>
      </p:sp>
      <p:sp>
        <p:nvSpPr>
          <p:cNvPr id="359" name="Google Shape;359;p1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34ee3f85e6_0_14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34ee3f85e6_0_14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Kim</a:t>
            </a:r>
            <a:endParaRPr dirty="0"/>
          </a:p>
          <a:p>
            <a:pPr marL="457200" lvl="0" indent="-317500" algn="l" rtl="0">
              <a:spcBef>
                <a:spcPts val="0"/>
              </a:spcBef>
              <a:spcAft>
                <a:spcPts val="0"/>
              </a:spcAft>
              <a:buSzPts val="1400"/>
              <a:buChar char="-"/>
            </a:pPr>
            <a:r>
              <a:rPr lang="en-US" b="0" dirty="0"/>
              <a:t>Hospital operating expenses are growing at a rapid rate as well, an annual increase of 7%.</a:t>
            </a:r>
            <a:endParaRPr b="0" dirty="0"/>
          </a:p>
          <a:p>
            <a:pPr marL="457200" lvl="0" indent="-311150" algn="l" rtl="0">
              <a:spcBef>
                <a:spcPts val="0"/>
              </a:spcBef>
              <a:spcAft>
                <a:spcPts val="0"/>
              </a:spcAft>
              <a:buClr>
                <a:schemeClr val="dk1"/>
              </a:buClr>
              <a:buSzPts val="1300"/>
              <a:buChar char="-"/>
            </a:pPr>
            <a:r>
              <a:rPr lang="en-US" sz="1300" b="0" dirty="0"/>
              <a:t>45% of operating expenses are for labor expenses (salaries, wages, and benefits).</a:t>
            </a:r>
            <a:endParaRPr sz="1300" b="0" dirty="0"/>
          </a:p>
          <a:p>
            <a:pPr marL="457200" lvl="0" indent="-317500" algn="l" rtl="0">
              <a:spcBef>
                <a:spcPts val="0"/>
              </a:spcBef>
              <a:spcAft>
                <a:spcPts val="0"/>
              </a:spcAft>
              <a:buSzPts val="1400"/>
              <a:buChar char="-"/>
            </a:pPr>
            <a:r>
              <a:rPr lang="en-US" b="0" dirty="0"/>
              <a:t>While costs have continued to rise steeply, they were exacerbated during the PHE, given COVID induced supply chain inflation and rising labor costs</a:t>
            </a:r>
            <a:endParaRPr b="0" dirty="0"/>
          </a:p>
          <a:p>
            <a:pPr marL="457200" lvl="0" indent="-317500" algn="l" rtl="0">
              <a:spcBef>
                <a:spcPts val="0"/>
              </a:spcBef>
              <a:spcAft>
                <a:spcPts val="0"/>
              </a:spcAft>
              <a:buSzPts val="1400"/>
              <a:buChar char="-"/>
            </a:pPr>
            <a:r>
              <a:rPr lang="en-US" b="0" dirty="0"/>
              <a:t>Let’s dive into the latter on the next slide please</a:t>
            </a:r>
            <a:endParaRPr b="0" dirty="0"/>
          </a:p>
        </p:txBody>
      </p:sp>
      <p:sp>
        <p:nvSpPr>
          <p:cNvPr id="359" name="Google Shape;359;g334ee3f85e6_0_14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1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457200" lvl="0" indent="-317500" algn="l" rtl="0">
              <a:lnSpc>
                <a:spcPct val="100000"/>
              </a:lnSpc>
              <a:spcBef>
                <a:spcPts val="0"/>
              </a:spcBef>
              <a:spcAft>
                <a:spcPts val="0"/>
              </a:spcAft>
              <a:buClr>
                <a:schemeClr val="dk1"/>
              </a:buClr>
              <a:buSzPts val="1400"/>
              <a:buChar char="-"/>
            </a:pPr>
            <a:r>
              <a:rPr lang="en-US" b="0"/>
              <a:t>The right side of the slide reflects employees wage trends in green, benefits in blue and contracted labor (workers employed through staffing agencies) in yellow. </a:t>
            </a:r>
            <a:endParaRPr b="0"/>
          </a:p>
          <a:p>
            <a:pPr marL="457200" lvl="0" indent="-317500" algn="l" rtl="0">
              <a:lnSpc>
                <a:spcPct val="100000"/>
              </a:lnSpc>
              <a:spcBef>
                <a:spcPts val="0"/>
              </a:spcBef>
              <a:spcAft>
                <a:spcPts val="0"/>
              </a:spcAft>
              <a:buClr>
                <a:schemeClr val="dk1"/>
              </a:buClr>
              <a:buSzPts val="1400"/>
              <a:buChar char="-"/>
            </a:pPr>
            <a:r>
              <a:rPr lang="en-US" b="0"/>
              <a:t>As you can see, the contracted labor went from about $55M in 2018, to $269M in 2019 to $935M in 2022</a:t>
            </a:r>
            <a:endParaRPr b="0"/>
          </a:p>
          <a:p>
            <a:pPr marL="457200" lvl="0" indent="-311150" algn="l" rtl="0">
              <a:lnSpc>
                <a:spcPct val="90000"/>
              </a:lnSpc>
              <a:spcBef>
                <a:spcPts val="0"/>
              </a:spcBef>
              <a:spcAft>
                <a:spcPts val="0"/>
              </a:spcAft>
              <a:buClr>
                <a:schemeClr val="dk1"/>
              </a:buClr>
              <a:buSzPts val="1300"/>
              <a:buChar char="-"/>
            </a:pPr>
            <a:r>
              <a:rPr lang="en-US" sz="1300" b="0"/>
              <a:t>While payroll increased about 31% between 2020 and 2023 driven by wage increases, workforce increases and hours</a:t>
            </a:r>
            <a:endParaRPr sz="1300" b="0"/>
          </a:p>
          <a:p>
            <a:pPr marL="457200" lvl="0" indent="-317500" algn="l" rtl="0">
              <a:lnSpc>
                <a:spcPct val="100000"/>
              </a:lnSpc>
              <a:spcBef>
                <a:spcPts val="0"/>
              </a:spcBef>
              <a:spcAft>
                <a:spcPts val="0"/>
              </a:spcAft>
              <a:buClr>
                <a:schemeClr val="dk1"/>
              </a:buClr>
              <a:buSzPts val="1400"/>
              <a:buChar char="-"/>
            </a:pPr>
            <a:r>
              <a:rPr lang="en-US" b="0"/>
              <a:t>These increases in the largest part of hospital operating expenses will have a direct impact on profits </a:t>
            </a:r>
            <a:endParaRPr b="0"/>
          </a:p>
          <a:p>
            <a:pPr marL="457200" lvl="0" indent="-317500" algn="l" rtl="0">
              <a:lnSpc>
                <a:spcPct val="100000"/>
              </a:lnSpc>
              <a:spcBef>
                <a:spcPts val="0"/>
              </a:spcBef>
              <a:spcAft>
                <a:spcPts val="0"/>
              </a:spcAft>
              <a:buClr>
                <a:schemeClr val="dk1"/>
              </a:buClr>
              <a:buSzPts val="1400"/>
              <a:buChar char="-"/>
            </a:pPr>
            <a:r>
              <a:rPr lang="en-US" b="0"/>
              <a:t>These reports dive into the different categories of hospital operating expenses to identify specific cost drivers </a:t>
            </a:r>
            <a:endParaRPr b="0"/>
          </a:p>
          <a:p>
            <a:pPr marL="914400" lvl="1" indent="-317500" algn="l" rtl="0">
              <a:lnSpc>
                <a:spcPct val="100000"/>
              </a:lnSpc>
              <a:spcBef>
                <a:spcPts val="0"/>
              </a:spcBef>
              <a:spcAft>
                <a:spcPts val="0"/>
              </a:spcAft>
              <a:buClr>
                <a:schemeClr val="dk1"/>
              </a:buClr>
              <a:buSzPts val="1400"/>
              <a:buChar char="-"/>
            </a:pPr>
            <a:r>
              <a:rPr lang="en-US"/>
              <a:t>But it was the largest slice of operating expenses, labor expenses that was the largest driver in operating expenses for hospitals. Between 2020 and 2023 labor expense grew 29.4% or $2.3 billion.</a:t>
            </a:r>
            <a:endParaRPr/>
          </a:p>
          <a:p>
            <a:pPr marL="457200" lvl="0" indent="-228600" algn="l" rtl="0">
              <a:lnSpc>
                <a:spcPct val="100000"/>
              </a:lnSpc>
              <a:spcBef>
                <a:spcPts val="0"/>
              </a:spcBef>
              <a:spcAft>
                <a:spcPts val="0"/>
              </a:spcAft>
              <a:buClr>
                <a:schemeClr val="dk1"/>
              </a:buClr>
              <a:buSzPts val="1400"/>
              <a:buNone/>
            </a:pPr>
            <a:endParaRPr b="0"/>
          </a:p>
          <a:p>
            <a:pPr marL="0" lvl="0" indent="0" algn="l" rtl="0">
              <a:lnSpc>
                <a:spcPct val="100000"/>
              </a:lnSpc>
              <a:spcBef>
                <a:spcPts val="0"/>
              </a:spcBef>
              <a:spcAft>
                <a:spcPts val="0"/>
              </a:spcAft>
              <a:buSzPts val="1400"/>
              <a:buNone/>
            </a:pPr>
            <a:endParaRPr/>
          </a:p>
        </p:txBody>
      </p:sp>
      <p:sp>
        <p:nvSpPr>
          <p:cNvPr id="369" name="Google Shape;369;p1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34ee3f85e6_0_14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34ee3f85e6_0_14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a:p>
            <a:pPr marL="457200" lvl="0" indent="-317500" algn="l" rtl="0">
              <a:spcBef>
                <a:spcPts val="0"/>
              </a:spcBef>
              <a:spcAft>
                <a:spcPts val="0"/>
              </a:spcAft>
              <a:buClr>
                <a:schemeClr val="dk1"/>
              </a:buClr>
              <a:buSzPts val="1400"/>
              <a:buChar char="-"/>
            </a:pPr>
            <a:r>
              <a:rPr lang="en-US" b="0"/>
              <a:t>The right side of the slide reflects employees wage trends in green, benefits in blue and contracted labor (workers employed through staffing agencies) in yellow. </a:t>
            </a:r>
            <a:endParaRPr b="0"/>
          </a:p>
          <a:p>
            <a:pPr marL="457200" lvl="0" indent="-317500" algn="l" rtl="0">
              <a:spcBef>
                <a:spcPts val="0"/>
              </a:spcBef>
              <a:spcAft>
                <a:spcPts val="0"/>
              </a:spcAft>
              <a:buClr>
                <a:schemeClr val="dk1"/>
              </a:buClr>
              <a:buSzPts val="1400"/>
              <a:buChar char="-"/>
            </a:pPr>
            <a:r>
              <a:rPr lang="en-US" b="0"/>
              <a:t>As you can see, the contracted labor went from about $55M in 2018, to $269M in 2019 to $935M in 2022</a:t>
            </a:r>
            <a:endParaRPr b="0"/>
          </a:p>
          <a:p>
            <a:pPr marL="457200" lvl="0" indent="-311150" algn="l" rtl="0">
              <a:lnSpc>
                <a:spcPct val="90000"/>
              </a:lnSpc>
              <a:spcBef>
                <a:spcPts val="0"/>
              </a:spcBef>
              <a:spcAft>
                <a:spcPts val="0"/>
              </a:spcAft>
              <a:buClr>
                <a:schemeClr val="dk1"/>
              </a:buClr>
              <a:buSzPts val="1300"/>
              <a:buChar char="-"/>
            </a:pPr>
            <a:r>
              <a:rPr lang="en-US" sz="1300" b="0"/>
              <a:t>While payroll increased about 31% between 2020 and 2023 driven by wage increases, workforce increases and hours</a:t>
            </a:r>
            <a:endParaRPr sz="1300" b="0"/>
          </a:p>
          <a:p>
            <a:pPr marL="457200" lvl="0" indent="-317500" algn="l" rtl="0">
              <a:spcBef>
                <a:spcPts val="0"/>
              </a:spcBef>
              <a:spcAft>
                <a:spcPts val="0"/>
              </a:spcAft>
              <a:buClr>
                <a:schemeClr val="dk1"/>
              </a:buClr>
              <a:buSzPts val="1400"/>
              <a:buChar char="-"/>
            </a:pPr>
            <a:r>
              <a:rPr lang="en-US" b="0"/>
              <a:t>These increases in the largest part of hospital operating expenses will have a direct impact on profits </a:t>
            </a:r>
            <a:endParaRPr b="0"/>
          </a:p>
          <a:p>
            <a:pPr marL="457200" lvl="0" indent="-317500" algn="l" rtl="0">
              <a:spcBef>
                <a:spcPts val="0"/>
              </a:spcBef>
              <a:spcAft>
                <a:spcPts val="0"/>
              </a:spcAft>
              <a:buClr>
                <a:schemeClr val="dk1"/>
              </a:buClr>
              <a:buSzPts val="1400"/>
              <a:buChar char="-"/>
            </a:pPr>
            <a:r>
              <a:rPr lang="en-US" b="0"/>
              <a:t>These reports dive into the different categories of hospital operating expenses to identify specific cost drivers </a:t>
            </a:r>
            <a:endParaRPr b="0"/>
          </a:p>
          <a:p>
            <a:pPr marL="914400" lvl="1" indent="-317500" algn="l" rtl="0">
              <a:spcBef>
                <a:spcPts val="0"/>
              </a:spcBef>
              <a:spcAft>
                <a:spcPts val="0"/>
              </a:spcAft>
              <a:buClr>
                <a:schemeClr val="dk1"/>
              </a:buClr>
              <a:buSzPts val="1400"/>
              <a:buChar char="-"/>
            </a:pPr>
            <a:r>
              <a:rPr lang="en-US"/>
              <a:t>But it was the largest slice of operating expenses, labor expenses that was the largest driver in operating expenses for hospitals. Between 2020 and 2023 labor expense grew 29.4% or $2.3 billion.</a:t>
            </a:r>
            <a:endParaRPr/>
          </a:p>
          <a:p>
            <a:pPr marL="457200" lvl="0" indent="-317500" algn="l" rtl="0">
              <a:spcBef>
                <a:spcPts val="0"/>
              </a:spcBef>
              <a:spcAft>
                <a:spcPts val="0"/>
              </a:spcAft>
              <a:buClr>
                <a:schemeClr val="dk1"/>
              </a:buClr>
              <a:buSzPts val="1400"/>
              <a:buChar char="-"/>
            </a:pPr>
            <a:endParaRPr b="0"/>
          </a:p>
          <a:p>
            <a:pPr marL="0" lvl="0" indent="0" algn="l" rtl="0">
              <a:spcBef>
                <a:spcPts val="0"/>
              </a:spcBef>
              <a:spcAft>
                <a:spcPts val="0"/>
              </a:spcAft>
              <a:buNone/>
            </a:pPr>
            <a:endParaRPr/>
          </a:p>
        </p:txBody>
      </p:sp>
      <p:sp>
        <p:nvSpPr>
          <p:cNvPr id="369" name="Google Shape;369;g334ee3f85e6_0_14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Nancy - start 7:53 - 7:54</a:t>
            </a:r>
            <a:endParaRPr/>
          </a:p>
          <a:p>
            <a:pPr marL="457200" lvl="0" indent="-317500" algn="l" rtl="0">
              <a:lnSpc>
                <a:spcPct val="100000"/>
              </a:lnSpc>
              <a:spcBef>
                <a:spcPts val="0"/>
              </a:spcBef>
              <a:spcAft>
                <a:spcPts val="0"/>
              </a:spcAft>
              <a:buSzPts val="1400"/>
              <a:buChar char="﹘"/>
            </a:pPr>
            <a:r>
              <a:rPr lang="en-US" b="0"/>
              <a:t>Thanks again Kim.</a:t>
            </a:r>
            <a:endParaRPr b="0"/>
          </a:p>
          <a:p>
            <a:pPr marL="457200" lvl="0" indent="-317500" algn="l" rtl="0">
              <a:lnSpc>
                <a:spcPct val="100000"/>
              </a:lnSpc>
              <a:spcBef>
                <a:spcPts val="0"/>
              </a:spcBef>
              <a:spcAft>
                <a:spcPts val="0"/>
              </a:spcAft>
              <a:buSzPts val="1400"/>
              <a:buChar char="﹘"/>
            </a:pPr>
            <a:r>
              <a:rPr lang="en-US" b="0"/>
              <a:t>The chart to the right shows changing hospital patient/revenue mix using gross charges between 2014 and 2023. </a:t>
            </a:r>
            <a:endParaRPr b="0"/>
          </a:p>
          <a:p>
            <a:pPr marL="457200" lvl="0" indent="-317500" algn="l" rtl="0">
              <a:lnSpc>
                <a:spcPct val="100000"/>
              </a:lnSpc>
              <a:spcBef>
                <a:spcPts val="0"/>
              </a:spcBef>
              <a:spcAft>
                <a:spcPts val="0"/>
              </a:spcAft>
              <a:buSzPts val="1400"/>
              <a:buChar char="﹘"/>
            </a:pPr>
            <a:r>
              <a:rPr lang="en-US" b="0"/>
              <a:t>This is the proportion of services provided by the hospital by insurance coverage type.</a:t>
            </a:r>
            <a:endParaRPr b="0"/>
          </a:p>
          <a:p>
            <a:pPr marL="457200" lvl="0" indent="-317500" algn="l" rtl="0">
              <a:lnSpc>
                <a:spcPct val="100000"/>
              </a:lnSpc>
              <a:spcBef>
                <a:spcPts val="0"/>
              </a:spcBef>
              <a:spcAft>
                <a:spcPts val="0"/>
              </a:spcAft>
              <a:buSzPts val="1400"/>
              <a:buChar char="﹘"/>
            </a:pPr>
            <a:r>
              <a:rPr lang="en-US" b="0"/>
              <a:t>The green represents Medicare, which has grown from about 36% to 40.5% over the 10 year period 2014 to 2023. </a:t>
            </a:r>
            <a:endParaRPr b="0"/>
          </a:p>
          <a:p>
            <a:pPr marL="914400" lvl="1" indent="-317500" algn="l" rtl="0">
              <a:lnSpc>
                <a:spcPct val="100000"/>
              </a:lnSpc>
              <a:spcBef>
                <a:spcPts val="0"/>
              </a:spcBef>
              <a:spcAft>
                <a:spcPts val="0"/>
              </a:spcAft>
              <a:buSzPts val="1400"/>
              <a:buChar char="○"/>
            </a:pPr>
            <a:r>
              <a:rPr lang="en-US" b="0"/>
              <a:t>This reflects an aging population; People are living longer and can spend decades on Medicare.</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Conversely, the yellow represents Medicaid payer mix, which has stayed pretty darn flat at about 21.5% between 2015 and 2023, despite a increase in enrollment through the Public Health Emergency of more than 500,000 Coloradans. </a:t>
            </a:r>
            <a:endParaRPr b="0"/>
          </a:p>
          <a:p>
            <a:pPr marL="914400" lvl="1" indent="-317500" algn="l" rtl="0">
              <a:lnSpc>
                <a:spcPct val="100000"/>
              </a:lnSpc>
              <a:spcBef>
                <a:spcPts val="0"/>
              </a:spcBef>
              <a:spcAft>
                <a:spcPts val="0"/>
              </a:spcAft>
              <a:buSzPts val="1400"/>
              <a:buChar char="○"/>
            </a:pPr>
            <a:r>
              <a:rPr lang="en-US" b="0"/>
              <a:t>This reflects the reality that the PHE did not shift payer mix for hospitals due to the lower risk or </a:t>
            </a:r>
            <a:r>
              <a:rPr lang="en-US" b="0" u="sng"/>
              <a:t>lower utilizing members moving from Commercial coverage to Medicaid through the PHE</a:t>
            </a:r>
            <a:r>
              <a:rPr lang="en-US" b="0"/>
              <a:t>.</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The blue reflects commercial, and a significant downward shift from 36.5% to 29.3% - a reduction of about 20%, which is significant. </a:t>
            </a:r>
            <a:endParaRPr b="0"/>
          </a:p>
          <a:p>
            <a:pPr marL="914400" lvl="1" indent="-317500" algn="l" rtl="0">
              <a:lnSpc>
                <a:spcPct val="100000"/>
              </a:lnSpc>
              <a:spcBef>
                <a:spcPts val="0"/>
              </a:spcBef>
              <a:spcAft>
                <a:spcPts val="0"/>
              </a:spcAft>
              <a:buSzPts val="1400"/>
              <a:buChar char="○"/>
            </a:pPr>
            <a:r>
              <a:rPr lang="en-US" b="0"/>
              <a:t>Again, Commercial pays higher than public programs like Medicare and Medicaid. </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At the bottom of the chart, the maroon and teal represent self pay and CICP. </a:t>
            </a:r>
            <a:endParaRPr b="0"/>
          </a:p>
          <a:p>
            <a:pPr marL="914400" lvl="1" indent="-317500" algn="l" rtl="0">
              <a:lnSpc>
                <a:spcPct val="100000"/>
              </a:lnSpc>
              <a:spcBef>
                <a:spcPts val="0"/>
              </a:spcBef>
              <a:spcAft>
                <a:spcPts val="0"/>
              </a:spcAft>
              <a:buSzPts val="1400"/>
              <a:buChar char="○"/>
            </a:pPr>
            <a:r>
              <a:rPr lang="en-US" b="0"/>
              <a:t>You can see the impact of the ACA between 2014 and 2017 moving those lower pay categories from 8.4% down to about 6.4% in 2018 and then the jump in 2019 to 8%, and an increase to 8.6% in 2023. </a:t>
            </a:r>
            <a:endParaRPr b="0"/>
          </a:p>
          <a:p>
            <a:pPr marL="457200" lvl="0" indent="-22860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We should also note that this chart does not yet fully reflect the impact of the PHE unwind or the immigration surge which will be more fully reflected in next years reporting. </a:t>
            </a:r>
            <a:endParaRPr b="0"/>
          </a:p>
          <a:p>
            <a:pPr marL="457200" lvl="0" indent="-22860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a:t>Next slide please</a:t>
            </a:r>
            <a:endParaRPr/>
          </a:p>
        </p:txBody>
      </p:sp>
      <p:sp>
        <p:nvSpPr>
          <p:cNvPr id="380" name="Google Shape;380;p1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34ee3f85e6_0_15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334ee3f85e6_0_15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Nancy - start 7:53 - 7:54</a:t>
            </a:r>
            <a:endParaRPr/>
          </a:p>
          <a:p>
            <a:pPr marL="457200" lvl="0" indent="-317500" algn="l" rtl="0">
              <a:spcBef>
                <a:spcPts val="0"/>
              </a:spcBef>
              <a:spcAft>
                <a:spcPts val="0"/>
              </a:spcAft>
              <a:buSzPts val="1400"/>
              <a:buChar char="﹘"/>
            </a:pPr>
            <a:r>
              <a:rPr lang="en-US" b="0"/>
              <a:t>Thanks again Kim.</a:t>
            </a:r>
            <a:endParaRPr b="0"/>
          </a:p>
          <a:p>
            <a:pPr marL="457200" lvl="0" indent="-317500" algn="l" rtl="0">
              <a:spcBef>
                <a:spcPts val="0"/>
              </a:spcBef>
              <a:spcAft>
                <a:spcPts val="0"/>
              </a:spcAft>
              <a:buSzPts val="1400"/>
              <a:buChar char="﹘"/>
            </a:pPr>
            <a:r>
              <a:rPr lang="en-US" b="0"/>
              <a:t>The chart to the right shows changing hospital patient/revenue mix using gross charges between 2014 and 2023. </a:t>
            </a:r>
            <a:endParaRPr b="0"/>
          </a:p>
          <a:p>
            <a:pPr marL="457200" lvl="0" indent="-317500" algn="l" rtl="0">
              <a:spcBef>
                <a:spcPts val="0"/>
              </a:spcBef>
              <a:spcAft>
                <a:spcPts val="0"/>
              </a:spcAft>
              <a:buSzPts val="1400"/>
              <a:buChar char="﹘"/>
            </a:pPr>
            <a:r>
              <a:rPr lang="en-US" b="0"/>
              <a:t>This is the proportion of services provided by the hospital by insurance coverage type.</a:t>
            </a:r>
            <a:endParaRPr b="0"/>
          </a:p>
          <a:p>
            <a:pPr marL="457200" lvl="0" indent="-317500" algn="l" rtl="0">
              <a:spcBef>
                <a:spcPts val="0"/>
              </a:spcBef>
              <a:spcAft>
                <a:spcPts val="0"/>
              </a:spcAft>
              <a:buSzPts val="1400"/>
              <a:buChar char="﹘"/>
            </a:pPr>
            <a:r>
              <a:rPr lang="en-US" b="0"/>
              <a:t>The green represents Medicare, which has grown from about 36% to 40.5% over the 10 year period 2014 to 2023. </a:t>
            </a:r>
            <a:endParaRPr b="0"/>
          </a:p>
          <a:p>
            <a:pPr marL="914400" lvl="1" indent="-317500" algn="l" rtl="0">
              <a:spcBef>
                <a:spcPts val="0"/>
              </a:spcBef>
              <a:spcAft>
                <a:spcPts val="0"/>
              </a:spcAft>
              <a:buSzPts val="1400"/>
              <a:buChar char="○"/>
            </a:pPr>
            <a:r>
              <a:rPr lang="en-US" b="0"/>
              <a:t>This reflects an aging population; People are living longer and can spend decades on Medicare.</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Conversely, the yellow represents Medicaid payer mix, which has stayed pretty darn flat at about 21.5% between 2015 and 2023, despite a increase in enrollment through the Public Health Emergency of more than 500,000 Coloradans. </a:t>
            </a:r>
            <a:endParaRPr b="0"/>
          </a:p>
          <a:p>
            <a:pPr marL="914400" lvl="1" indent="-317500" algn="l" rtl="0">
              <a:spcBef>
                <a:spcPts val="0"/>
              </a:spcBef>
              <a:spcAft>
                <a:spcPts val="0"/>
              </a:spcAft>
              <a:buSzPts val="1400"/>
              <a:buChar char="○"/>
            </a:pPr>
            <a:r>
              <a:rPr lang="en-US" b="0"/>
              <a:t>This reflects the reality that the PHE did not shift payer mix for hospitals due to the lower risk or </a:t>
            </a:r>
            <a:r>
              <a:rPr lang="en-US" b="0" u="sng"/>
              <a:t>lower utilizing members moving from Commercial coverage to Medicaid through the PHE</a:t>
            </a:r>
            <a:r>
              <a:rPr lang="en-US" b="0"/>
              <a:t>.</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The blue reflects commercial, and a significant downward shift from 36.5% to 29.3% - a reduction of about 20%, which is significant. </a:t>
            </a:r>
            <a:endParaRPr b="0"/>
          </a:p>
          <a:p>
            <a:pPr marL="914400" lvl="1" indent="-317500" algn="l" rtl="0">
              <a:spcBef>
                <a:spcPts val="0"/>
              </a:spcBef>
              <a:spcAft>
                <a:spcPts val="0"/>
              </a:spcAft>
              <a:buSzPts val="1400"/>
              <a:buChar char="○"/>
            </a:pPr>
            <a:r>
              <a:rPr lang="en-US" b="0"/>
              <a:t>Again, Commercial pays higher than public programs like Medicare and Medicaid. </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At the bottom of the chart, the maroon and teal represent self pay and CICP. </a:t>
            </a:r>
            <a:endParaRPr b="0"/>
          </a:p>
          <a:p>
            <a:pPr marL="914400" lvl="1" indent="-317500" algn="l" rtl="0">
              <a:spcBef>
                <a:spcPts val="0"/>
              </a:spcBef>
              <a:spcAft>
                <a:spcPts val="0"/>
              </a:spcAft>
              <a:buSzPts val="1400"/>
              <a:buChar char="○"/>
            </a:pPr>
            <a:r>
              <a:rPr lang="en-US" b="0"/>
              <a:t>You can see the impact of the ACA between 2014 and 2017 moving those lower pay categories from 8.4% down to about 6.4% in 2018 and then the jump in 2019 to 8%, and an increase to 8.6% in 2023. </a:t>
            </a:r>
            <a:endParaRPr b="0"/>
          </a:p>
          <a:p>
            <a:pPr marL="457200" lvl="0" indent="-317500" algn="l" rtl="0">
              <a:spcBef>
                <a:spcPts val="0"/>
              </a:spcBef>
              <a:spcAft>
                <a:spcPts val="0"/>
              </a:spcAft>
              <a:buSzPts val="1400"/>
              <a:buChar char="﹘"/>
            </a:pPr>
            <a:endParaRPr b="0"/>
          </a:p>
          <a:p>
            <a:pPr marL="457200" lvl="0" indent="-317500" algn="l" rtl="0">
              <a:spcBef>
                <a:spcPts val="0"/>
              </a:spcBef>
              <a:spcAft>
                <a:spcPts val="0"/>
              </a:spcAft>
              <a:buSzPts val="1400"/>
              <a:buChar char="﹘"/>
            </a:pPr>
            <a:r>
              <a:rPr lang="en-US" b="0"/>
              <a:t>We should also note that this chart does not yet fully reflect the impact of the PHE unwind or the immigration surge which will be more fully reflected in next years reporting. </a:t>
            </a:r>
            <a:endParaRPr b="0"/>
          </a:p>
          <a:p>
            <a:pPr marL="457200" lvl="0" indent="-317500" algn="l" rtl="0">
              <a:spcBef>
                <a:spcPts val="0"/>
              </a:spcBef>
              <a:spcAft>
                <a:spcPts val="0"/>
              </a:spcAft>
              <a:buSzPts val="1400"/>
              <a:buChar char="﹘"/>
            </a:pPr>
            <a:endParaRPr/>
          </a:p>
          <a:p>
            <a:pPr marL="457200" lvl="0" indent="-317500" algn="l" rtl="0">
              <a:spcBef>
                <a:spcPts val="0"/>
              </a:spcBef>
              <a:spcAft>
                <a:spcPts val="0"/>
              </a:spcAft>
              <a:buSzPts val="1400"/>
              <a:buChar char="﹘"/>
            </a:pPr>
            <a:r>
              <a:rPr lang="en-US"/>
              <a:t>Next slide please</a:t>
            </a:r>
            <a:endParaRPr/>
          </a:p>
        </p:txBody>
      </p:sp>
      <p:sp>
        <p:nvSpPr>
          <p:cNvPr id="380" name="Google Shape;380;g334ee3f85e6_0_15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1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Nancy 7:57</a:t>
            </a:r>
            <a:endParaRPr/>
          </a:p>
          <a:p>
            <a:pPr marL="457200" lvl="0" indent="-317500" algn="l" rtl="0">
              <a:lnSpc>
                <a:spcPct val="100000"/>
              </a:lnSpc>
              <a:spcBef>
                <a:spcPts val="0"/>
              </a:spcBef>
              <a:spcAft>
                <a:spcPts val="0"/>
              </a:spcAft>
              <a:buSzPts val="1400"/>
              <a:buChar char="-"/>
            </a:pPr>
            <a:r>
              <a:rPr lang="en-US" b="0"/>
              <a:t>Part of our reporting is a review of the cost shift. Keep in mind that our hospital provider fee program was put in place with the intent to reduce shifting the cost shift of under reimbursement from Medicaid to commercial insurance.</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Many of you have heard of the cost shift, which reflects the shift of underpayments from public programs - who reimburse less than hospital costs - to Commercial payers - who end up reimbursing hospitals </a:t>
            </a:r>
            <a:r>
              <a:rPr lang="en-US" b="0" i="1"/>
              <a:t>more </a:t>
            </a:r>
            <a:r>
              <a:rPr lang="en-US" b="0"/>
              <a:t>to make up for the public payer underpayments. </a:t>
            </a:r>
            <a:endParaRPr b="0"/>
          </a:p>
          <a:p>
            <a:pPr marL="914400" lvl="1" indent="-317500" algn="l" rtl="0">
              <a:lnSpc>
                <a:spcPct val="100000"/>
              </a:lnSpc>
              <a:spcBef>
                <a:spcPts val="0"/>
              </a:spcBef>
              <a:spcAft>
                <a:spcPts val="0"/>
              </a:spcAft>
              <a:buSzPts val="1400"/>
              <a:buChar char="-"/>
            </a:pPr>
            <a:r>
              <a:rPr lang="en-US" b="0"/>
              <a:t>As Medicaid payments grew, and the uninsured rate decreased from the ACA, there was an opportunity to reduce the cost shift.</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The reporting demonstrates that there have been net income gains to hospitals from CHASE, Medicaid expansion and then further enhanced by the ACA. </a:t>
            </a:r>
            <a:endParaRPr b="0"/>
          </a:p>
          <a:p>
            <a:pPr marL="914400" lvl="1" indent="-317500" algn="l" rtl="0">
              <a:lnSpc>
                <a:spcPct val="100000"/>
              </a:lnSpc>
              <a:spcBef>
                <a:spcPts val="0"/>
              </a:spcBef>
              <a:spcAft>
                <a:spcPts val="0"/>
              </a:spcAft>
              <a:buSzPts val="1400"/>
              <a:buChar char="-"/>
            </a:pPr>
            <a:r>
              <a:rPr lang="en-US" b="0"/>
              <a:t>Medicaid payment to cost ratios, demonstrated here in the third column, grew from $0.54 cents on dollar of cost vs $0.79 last few years</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Not only does CHASE provide greater reimbursement, but the Medicaid expansion population funded by CHASE reduced the uninsured rate. </a:t>
            </a:r>
            <a:endParaRPr b="0"/>
          </a:p>
          <a:p>
            <a:pPr marL="914400" lvl="1" indent="-317500" algn="l" rtl="0">
              <a:lnSpc>
                <a:spcPct val="100000"/>
              </a:lnSpc>
              <a:spcBef>
                <a:spcPts val="0"/>
              </a:spcBef>
              <a:spcAft>
                <a:spcPts val="0"/>
              </a:spcAft>
              <a:buSzPts val="1400"/>
              <a:buChar char="-"/>
            </a:pPr>
            <a:r>
              <a:rPr lang="en-US" b="0"/>
              <a:t>The uninsured or self pay category includes low-income individuals unlikely or unable to pay. </a:t>
            </a:r>
            <a:endParaRPr b="0"/>
          </a:p>
          <a:p>
            <a:pPr marL="914400" lvl="1" indent="-317500" algn="l" rtl="0">
              <a:lnSpc>
                <a:spcPct val="100000"/>
              </a:lnSpc>
              <a:spcBef>
                <a:spcPts val="0"/>
              </a:spcBef>
              <a:spcAft>
                <a:spcPts val="0"/>
              </a:spcAft>
              <a:buSzPts val="1400"/>
              <a:buChar char="-"/>
            </a:pPr>
            <a:r>
              <a:rPr lang="en-US" b="0"/>
              <a:t>Medicaid expansion provided coverage for those individuals, reducing the need to cost shift from the self pay pay category, which has the lowest payment to cost ratio on this chart: $0.25 cents on dollar.</a:t>
            </a:r>
            <a:endParaRPr b="0"/>
          </a:p>
          <a:p>
            <a:pPr marL="457200" lvl="0" indent="0" algn="l" rtl="0">
              <a:lnSpc>
                <a:spcPct val="100000"/>
              </a:lnSpc>
              <a:spcBef>
                <a:spcPts val="0"/>
              </a:spcBef>
              <a:spcAft>
                <a:spcPts val="0"/>
              </a:spcAft>
              <a:buSzPts val="1400"/>
              <a:buNone/>
            </a:pPr>
            <a:endParaRPr b="0" i="1"/>
          </a:p>
          <a:p>
            <a:pPr marL="457200" lvl="0" indent="-317500" algn="l" rtl="0">
              <a:lnSpc>
                <a:spcPct val="100000"/>
              </a:lnSpc>
              <a:spcBef>
                <a:spcPts val="0"/>
              </a:spcBef>
              <a:spcAft>
                <a:spcPts val="0"/>
              </a:spcAft>
              <a:buClr>
                <a:schemeClr val="dk1"/>
              </a:buClr>
              <a:buSzPts val="1400"/>
              <a:buChar char="-"/>
            </a:pPr>
            <a:r>
              <a:rPr lang="en-US" b="0" i="1"/>
              <a:t>That </a:t>
            </a:r>
            <a:r>
              <a:rPr lang="en-US" b="0"/>
              <a:t>is what the hospital provider fee and Medicaid expansions were meant to do. And, in theory, it </a:t>
            </a:r>
            <a:r>
              <a:rPr lang="en-US" b="0" i="1"/>
              <a:t>should </a:t>
            </a:r>
            <a:r>
              <a:rPr lang="en-US" b="0"/>
              <a:t>have reduced the cost shift to Commercial payers.  Instead the commercial insurance payment to cost ratio rose and hovered around 1.7 until recently.</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However, things have changed over the last few years with rising hospital operating expenses. (Keep in mind costs are half of the equation for the payment to cost ratio). You can see that in the lower right corner, in 2022 and 2023, the overall payment to cost ratio has decreased tremendously, and is at 1.0 or 100% in 2023, meaning that - overall - the hospitals are just breaking even in the aggregate for patient services - across all payers with $8.5 million in patient service net income in 2023</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But patient services are just one part of how hospitals, like any other organization, makes earnings. </a:t>
            </a:r>
            <a:endParaRPr b="0"/>
          </a:p>
          <a:p>
            <a:pPr marL="457200" lvl="0" indent="-317500" algn="l" rtl="0">
              <a:lnSpc>
                <a:spcPct val="100000"/>
              </a:lnSpc>
              <a:spcBef>
                <a:spcPts val="0"/>
              </a:spcBef>
              <a:spcAft>
                <a:spcPts val="0"/>
              </a:spcAft>
              <a:buSzPts val="1400"/>
              <a:buChar char="-"/>
            </a:pPr>
            <a:r>
              <a:rPr lang="en-US"/>
              <a:t>Bettina, I’ll turn to you to discuss hospital earnings. </a:t>
            </a:r>
            <a:endParaRPr/>
          </a:p>
          <a:p>
            <a:pPr marL="457200" lvl="0" indent="-317500" algn="l" rtl="0">
              <a:lnSpc>
                <a:spcPct val="100000"/>
              </a:lnSpc>
              <a:spcBef>
                <a:spcPts val="0"/>
              </a:spcBef>
              <a:spcAft>
                <a:spcPts val="0"/>
              </a:spcAft>
              <a:buSzPts val="1400"/>
              <a:buChar char="-"/>
            </a:pPr>
            <a:r>
              <a:rPr lang="en-US"/>
              <a:t>Next slide please.</a:t>
            </a:r>
            <a:endParaRPr/>
          </a:p>
          <a:p>
            <a:pPr marL="457200" lvl="0" indent="-317500" algn="l" rtl="0">
              <a:lnSpc>
                <a:spcPct val="100000"/>
              </a:lnSpc>
              <a:spcBef>
                <a:spcPts val="0"/>
              </a:spcBef>
              <a:spcAft>
                <a:spcPts val="0"/>
              </a:spcAft>
              <a:buSzPts val="1400"/>
              <a:buChar char="-"/>
            </a:pPr>
            <a:r>
              <a:rPr lang="en-US"/>
              <a:t>7:57</a:t>
            </a:r>
            <a:endParaRPr/>
          </a:p>
        </p:txBody>
      </p:sp>
      <p:sp>
        <p:nvSpPr>
          <p:cNvPr id="390" name="Google Shape;390;p1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34ee3f85e6_0_16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34ee3f85e6_0_16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Nancy 7:57</a:t>
            </a:r>
            <a:endParaRPr/>
          </a:p>
          <a:p>
            <a:pPr marL="457200" lvl="0" indent="-317500" algn="l" rtl="0">
              <a:spcBef>
                <a:spcPts val="0"/>
              </a:spcBef>
              <a:spcAft>
                <a:spcPts val="0"/>
              </a:spcAft>
              <a:buSzPts val="1400"/>
              <a:buChar char="-"/>
            </a:pPr>
            <a:r>
              <a:rPr lang="en-US" b="0"/>
              <a:t>Part of our reporting is a review of the cost shift. Keep in mind that our hospital provider fee program was put in place with the intent to reduce shifting the cost shift of under reimbursement from Medicaid to commercial insurance.</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Many of you have heard of the cost shift, which reflects the shift of underpayments from public programs - who reimburse less than hospital costs - to Commercial payers - who end up reimbursing hospitals </a:t>
            </a:r>
            <a:r>
              <a:rPr lang="en-US" b="0" i="1"/>
              <a:t>more </a:t>
            </a:r>
            <a:r>
              <a:rPr lang="en-US" b="0"/>
              <a:t>to make up for the public payer underpayments. </a:t>
            </a:r>
            <a:endParaRPr b="0"/>
          </a:p>
          <a:p>
            <a:pPr marL="914400" lvl="1" indent="-317500" algn="l" rtl="0">
              <a:spcBef>
                <a:spcPts val="0"/>
              </a:spcBef>
              <a:spcAft>
                <a:spcPts val="0"/>
              </a:spcAft>
              <a:buSzPts val="1400"/>
              <a:buChar char="-"/>
            </a:pPr>
            <a:r>
              <a:rPr lang="en-US" b="0"/>
              <a:t>As Medicaid payments grew, and the uninsured rate decreased from the ACA, there was an opportunity to reduce the cost shift.</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The reporting demonstrates that there have been net income gains to hospitals from CHASE, Medicaid expansion and then further enhanced by the ACA. </a:t>
            </a:r>
            <a:endParaRPr b="0"/>
          </a:p>
          <a:p>
            <a:pPr marL="914400" lvl="1" indent="-317500" algn="l" rtl="0">
              <a:spcBef>
                <a:spcPts val="0"/>
              </a:spcBef>
              <a:spcAft>
                <a:spcPts val="0"/>
              </a:spcAft>
              <a:buSzPts val="1400"/>
              <a:buChar char="-"/>
            </a:pPr>
            <a:r>
              <a:rPr lang="en-US" b="0"/>
              <a:t>Medicaid payment to cost ratios, demonstrated here in the third column, grew from $0.54 cents on dollar of cost vs $0.79 last few years</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Not only does CHASE provide greater reimbursement, but the Medicaid expansion population funded by CHASE reduced the uninsured rate. </a:t>
            </a:r>
            <a:endParaRPr b="0"/>
          </a:p>
          <a:p>
            <a:pPr marL="914400" lvl="1" indent="-317500" algn="l" rtl="0">
              <a:spcBef>
                <a:spcPts val="0"/>
              </a:spcBef>
              <a:spcAft>
                <a:spcPts val="0"/>
              </a:spcAft>
              <a:buSzPts val="1400"/>
              <a:buChar char="-"/>
            </a:pPr>
            <a:r>
              <a:rPr lang="en-US" b="0"/>
              <a:t>The uninsured or self pay category includes low-income individuals unlikely or unable to pay. </a:t>
            </a:r>
            <a:endParaRPr b="0"/>
          </a:p>
          <a:p>
            <a:pPr marL="914400" lvl="1" indent="-317500" algn="l" rtl="0">
              <a:spcBef>
                <a:spcPts val="0"/>
              </a:spcBef>
              <a:spcAft>
                <a:spcPts val="0"/>
              </a:spcAft>
              <a:buSzPts val="1400"/>
              <a:buChar char="-"/>
            </a:pPr>
            <a:r>
              <a:rPr lang="en-US" b="0"/>
              <a:t>Medicaid expansion provided coverage for those individuals, reducing the need to cost shift from the self pay pay category, which has the lowest payment to cost ratio on this chart: $0.25 cents on dollar.</a:t>
            </a:r>
            <a:endParaRPr b="0"/>
          </a:p>
          <a:p>
            <a:pPr marL="457200" lvl="0" indent="0" algn="l" rtl="0">
              <a:spcBef>
                <a:spcPts val="0"/>
              </a:spcBef>
              <a:spcAft>
                <a:spcPts val="0"/>
              </a:spcAft>
              <a:buNone/>
            </a:pPr>
            <a:endParaRPr b="0" i="1"/>
          </a:p>
          <a:p>
            <a:pPr marL="457200" lvl="0" indent="-317500" algn="l" rtl="0">
              <a:spcBef>
                <a:spcPts val="0"/>
              </a:spcBef>
              <a:spcAft>
                <a:spcPts val="0"/>
              </a:spcAft>
              <a:buClr>
                <a:schemeClr val="dk1"/>
              </a:buClr>
              <a:buSzPts val="1400"/>
              <a:buChar char="-"/>
            </a:pPr>
            <a:r>
              <a:rPr lang="en-US" b="0" i="1"/>
              <a:t>That </a:t>
            </a:r>
            <a:r>
              <a:rPr lang="en-US" b="0"/>
              <a:t>is what the hospital provider fee and Medicaid expansions were meant to do. And, in theory, it </a:t>
            </a:r>
            <a:r>
              <a:rPr lang="en-US" b="0" i="1"/>
              <a:t>should </a:t>
            </a:r>
            <a:r>
              <a:rPr lang="en-US" b="0"/>
              <a:t>have reduced the cost shift to Commercial payers.  Instead the commercial insurance payment to cost ratio rose and hovered around 1.7 until recently.</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However, things have changed over the last few years with rising hospital operating expenses. (Keep in mind costs are half of the equation for the payment to cost ratio). You can see that in the lower right corner, in 2022 and 2023, the overall payment to cost ratio has decreased tremendously, and is at 1.0 or 100% in 2023, meaning that - overall - the hospitals are just breaking even in the aggregate for patient services - across all payers with $8.5 million in patient service net income in 2023</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But patient services are just one part of how hospitals, like any other organization, makes earnings. </a:t>
            </a:r>
            <a:endParaRPr b="0"/>
          </a:p>
          <a:p>
            <a:pPr marL="457200" lvl="0" indent="-317500" algn="l" rtl="0">
              <a:spcBef>
                <a:spcPts val="0"/>
              </a:spcBef>
              <a:spcAft>
                <a:spcPts val="0"/>
              </a:spcAft>
              <a:buSzPts val="1400"/>
              <a:buChar char="-"/>
            </a:pPr>
            <a:r>
              <a:rPr lang="en-US"/>
              <a:t>Bettina, I’ll turn to you to discuss hospital earnings. </a:t>
            </a:r>
            <a:endParaRPr/>
          </a:p>
          <a:p>
            <a:pPr marL="457200" lvl="0" indent="-317500" algn="l" rtl="0">
              <a:spcBef>
                <a:spcPts val="0"/>
              </a:spcBef>
              <a:spcAft>
                <a:spcPts val="0"/>
              </a:spcAft>
              <a:buSzPts val="1400"/>
              <a:buChar char="-"/>
            </a:pPr>
            <a:r>
              <a:rPr lang="en-US"/>
              <a:t>Next slide please.</a:t>
            </a:r>
            <a:endParaRPr/>
          </a:p>
          <a:p>
            <a:pPr marL="457200" lvl="0" indent="-317500" algn="l" rtl="0">
              <a:spcBef>
                <a:spcPts val="0"/>
              </a:spcBef>
              <a:spcAft>
                <a:spcPts val="0"/>
              </a:spcAft>
              <a:buSzPts val="1400"/>
              <a:buChar char="-"/>
            </a:pPr>
            <a:r>
              <a:rPr lang="en-US"/>
              <a:t>7:57</a:t>
            </a:r>
            <a:endParaRPr/>
          </a:p>
        </p:txBody>
      </p:sp>
      <p:sp>
        <p:nvSpPr>
          <p:cNvPr id="390" name="Google Shape;390;g334ee3f85e6_0_16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Bettina </a:t>
            </a:r>
            <a:endParaRPr b="0"/>
          </a:p>
          <a:p>
            <a:pPr marL="457200" lvl="0" indent="-317500" algn="l" rtl="0">
              <a:lnSpc>
                <a:spcPct val="100000"/>
              </a:lnSpc>
              <a:spcBef>
                <a:spcPts val="0"/>
              </a:spcBef>
              <a:spcAft>
                <a:spcPts val="0"/>
              </a:spcAft>
              <a:buSzPts val="1400"/>
              <a:buChar char="-"/>
            </a:pPr>
            <a:r>
              <a:rPr lang="en-US" b="0"/>
              <a:t>Thank you Nancy,</a:t>
            </a:r>
            <a:endParaRPr b="0"/>
          </a:p>
          <a:p>
            <a:pPr marL="457200" lvl="0" indent="-317500" algn="l" rtl="0">
              <a:lnSpc>
                <a:spcPct val="100000"/>
              </a:lnSpc>
              <a:spcBef>
                <a:spcPts val="0"/>
              </a:spcBef>
              <a:spcAft>
                <a:spcPts val="0"/>
              </a:spcAft>
              <a:buSzPts val="1400"/>
              <a:buChar char="-"/>
            </a:pPr>
            <a:r>
              <a:rPr lang="en-US" b="0"/>
              <a:t>That 1.0 payment to cost ratio from Nancy’s last slide, or $8.5 million dollars is the top right cell of this table, which shows all three different categorizations of hospital profits as reported in the Hospital Financial Transparency Report. </a:t>
            </a:r>
            <a:endParaRPr b="0"/>
          </a:p>
          <a:p>
            <a:pPr marL="914400" lvl="1" indent="-317500" algn="l" rtl="0">
              <a:lnSpc>
                <a:spcPct val="100000"/>
              </a:lnSpc>
              <a:spcBef>
                <a:spcPts val="0"/>
              </a:spcBef>
              <a:spcAft>
                <a:spcPts val="0"/>
              </a:spcAft>
              <a:buSzPts val="1400"/>
              <a:buChar char="-"/>
            </a:pPr>
            <a:r>
              <a:rPr lang="en-US" b="0"/>
              <a:t>Patient service profits - the first measure </a:t>
            </a:r>
            <a:r>
              <a:rPr lang="en-US"/>
              <a:t>on </a:t>
            </a:r>
            <a:r>
              <a:rPr lang="en-US" b="0"/>
              <a:t>the chart - reflects profits generated from patient care. </a:t>
            </a:r>
            <a:endParaRPr b="0"/>
          </a:p>
          <a:p>
            <a:pPr marL="914400" lvl="1" indent="-317500" algn="l" rtl="0">
              <a:lnSpc>
                <a:spcPct val="100000"/>
              </a:lnSpc>
              <a:spcBef>
                <a:spcPts val="0"/>
              </a:spcBef>
              <a:spcAft>
                <a:spcPts val="0"/>
              </a:spcAft>
              <a:buSzPts val="1400"/>
              <a:buChar char="-"/>
            </a:pPr>
            <a:r>
              <a:rPr lang="en-US" b="0"/>
              <a:t>Operating profits, the second row </a:t>
            </a:r>
            <a:r>
              <a:rPr lang="en-US"/>
              <a:t>on the chart</a:t>
            </a:r>
            <a:r>
              <a:rPr lang="en-US" b="0"/>
              <a:t>, includes patient services profits plus other operating activities like the hospital’s medical education tuition and research grants or a gift shop, cafeteria, or parking. </a:t>
            </a:r>
            <a:endParaRPr b="0"/>
          </a:p>
          <a:p>
            <a:pPr marL="914400" lvl="1" indent="-317500" algn="l" rtl="0">
              <a:lnSpc>
                <a:spcPct val="100000"/>
              </a:lnSpc>
              <a:spcBef>
                <a:spcPts val="0"/>
              </a:spcBef>
              <a:spcAft>
                <a:spcPts val="0"/>
              </a:spcAft>
              <a:buSzPts val="1400"/>
              <a:buChar char="-"/>
            </a:pPr>
            <a:r>
              <a:rPr lang="en-US" b="0"/>
              <a:t>Total profits</a:t>
            </a:r>
            <a:r>
              <a:rPr lang="en-US"/>
              <a:t>, the bottom line on the chart,</a:t>
            </a:r>
            <a:r>
              <a:rPr lang="en-US" b="0"/>
              <a:t> adds investment gains as well as non-operating activities like grants, federal stimulus, and tax subsidies</a:t>
            </a:r>
            <a:endParaRPr b="0"/>
          </a:p>
          <a:p>
            <a:pPr marL="457200" lvl="0" indent="-317500" algn="l" rtl="0">
              <a:lnSpc>
                <a:spcPct val="100000"/>
              </a:lnSpc>
              <a:spcBef>
                <a:spcPts val="0"/>
              </a:spcBef>
              <a:spcAft>
                <a:spcPts val="0"/>
              </a:spcAft>
              <a:buSzPts val="1400"/>
              <a:buChar char="-"/>
            </a:pPr>
            <a:r>
              <a:rPr lang="en-US" b="0"/>
              <a:t>There have been lots of swings and shifts throughout these recent years: driven by growth in operating expenses, inflation, stimulus funding, and, of course, pricing decisions</a:t>
            </a:r>
            <a:endParaRPr b="0"/>
          </a:p>
          <a:p>
            <a:pPr marL="457200" lvl="0" indent="-317500" algn="l" rtl="0">
              <a:lnSpc>
                <a:spcPct val="100000"/>
              </a:lnSpc>
              <a:spcBef>
                <a:spcPts val="0"/>
              </a:spcBef>
              <a:spcAft>
                <a:spcPts val="0"/>
              </a:spcAft>
              <a:buSzPts val="1400"/>
              <a:buChar char="-"/>
            </a:pPr>
            <a:r>
              <a:rPr lang="en-US" b="0"/>
              <a:t>Patient service and operating margin have decreased in 2023, after significant profits over the previous five years.</a:t>
            </a:r>
            <a:endParaRPr b="0"/>
          </a:p>
          <a:p>
            <a:pPr marL="457200" lvl="0" indent="-317500" algn="l" rtl="0">
              <a:lnSpc>
                <a:spcPct val="100000"/>
              </a:lnSpc>
              <a:spcBef>
                <a:spcPts val="0"/>
              </a:spcBef>
              <a:spcAft>
                <a:spcPts val="0"/>
              </a:spcAft>
              <a:buSzPts val="1400"/>
              <a:buChar char="-"/>
            </a:pPr>
            <a:r>
              <a:rPr lang="en-US" b="0"/>
              <a:t>But what we hope you take away from this different perspective of hospital profits is that we can’t just look at patient services. Investment earning are a large percentage of Colorado hospital earnings, roughly 50%. However, large losses from the market like those of 2022 are possible as well. </a:t>
            </a:r>
            <a:endParaRPr b="0"/>
          </a:p>
          <a:p>
            <a:pPr marL="457200" lvl="0" indent="-317500" algn="l" rtl="0">
              <a:lnSpc>
                <a:spcPct val="100000"/>
              </a:lnSpc>
              <a:spcBef>
                <a:spcPts val="0"/>
              </a:spcBef>
              <a:spcAft>
                <a:spcPts val="0"/>
              </a:spcAft>
              <a:buSzPts val="1400"/>
              <a:buChar char="-"/>
            </a:pPr>
            <a:r>
              <a:rPr lang="en-US" b="0"/>
              <a:t>It is important to note that NOT EVERY HOSPITAL SITTING ON SIGNIFICANT RESERVES.</a:t>
            </a:r>
            <a:endParaRPr b="0"/>
          </a:p>
          <a:p>
            <a:pPr marL="457200" lvl="0" indent="-317500" algn="l" rtl="0">
              <a:lnSpc>
                <a:spcPct val="100000"/>
              </a:lnSpc>
              <a:spcBef>
                <a:spcPts val="0"/>
              </a:spcBef>
              <a:spcAft>
                <a:spcPts val="0"/>
              </a:spcAft>
              <a:buSzPts val="1400"/>
              <a:buChar char="-"/>
            </a:pPr>
            <a:r>
              <a:rPr lang="en-US" b="0"/>
              <a:t>Next slide, please</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OTHER NOTES: </a:t>
            </a:r>
            <a:endParaRPr b="0"/>
          </a:p>
          <a:p>
            <a:pPr marL="0" lvl="0" indent="0" algn="l" rtl="0">
              <a:lnSpc>
                <a:spcPct val="100000"/>
              </a:lnSpc>
              <a:spcBef>
                <a:spcPts val="0"/>
              </a:spcBef>
              <a:spcAft>
                <a:spcPts val="0"/>
              </a:spcAft>
              <a:buSzPts val="1400"/>
              <a:buNone/>
            </a:pPr>
            <a:r>
              <a:rPr lang="en-US" b="0"/>
              <a:t>Note: Denver Health, National Jewish, Children’s, and Boulder Community are largest Other operating revenue drivers for the difference between PSNI and Operating.</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OTHER Speaker notes</a:t>
            </a:r>
            <a:endParaRPr b="0"/>
          </a:p>
          <a:p>
            <a:pPr marL="457200" lvl="0" indent="-317500" algn="l" rtl="0">
              <a:lnSpc>
                <a:spcPct val="100000"/>
              </a:lnSpc>
              <a:spcBef>
                <a:spcPts val="0"/>
              </a:spcBef>
              <a:spcAft>
                <a:spcPts val="0"/>
              </a:spcAft>
              <a:buSzPts val="1400"/>
              <a:buChar char="●"/>
            </a:pPr>
            <a:r>
              <a:rPr lang="en-US" b="0"/>
              <a:t>Patient Services: Patient service net income is the difference between net patient revenue and all costs associated with direct patient care.</a:t>
            </a:r>
            <a:endParaRPr b="0"/>
          </a:p>
          <a:p>
            <a:pPr marL="457200" lvl="0" indent="-317500" algn="l" rtl="0">
              <a:lnSpc>
                <a:spcPct val="100000"/>
              </a:lnSpc>
              <a:spcBef>
                <a:spcPts val="0"/>
              </a:spcBef>
              <a:spcAft>
                <a:spcPts val="0"/>
              </a:spcAft>
              <a:buSzPts val="1400"/>
              <a:buChar char="●"/>
            </a:pPr>
            <a:r>
              <a:rPr lang="en-US" b="0"/>
              <a:t>Operating: Net operating income is the difference between all operating revenue and expenses. There are some operating revenues and expenses that aren’t directly associated with patient care.</a:t>
            </a:r>
            <a:endParaRPr b="0"/>
          </a:p>
          <a:p>
            <a:pPr marL="457200" lvl="0" indent="-317500" algn="l" rtl="0">
              <a:lnSpc>
                <a:spcPct val="100000"/>
              </a:lnSpc>
              <a:spcBef>
                <a:spcPts val="0"/>
              </a:spcBef>
              <a:spcAft>
                <a:spcPts val="0"/>
              </a:spcAft>
              <a:buSzPts val="1400"/>
              <a:buChar char="●"/>
            </a:pPr>
            <a:r>
              <a:rPr lang="en-US" b="0"/>
              <a:t>Total:  Total Profit or “net Income” or “Change in net assets” refers to the final profits of an organization, including all operating and non-operating profits. Non-operating revenues and expenses can include investment income, tax income or expenses.</a:t>
            </a:r>
            <a:endParaRPr b="0"/>
          </a:p>
          <a:p>
            <a:pPr marL="0" lvl="0" indent="0" algn="l" rtl="0">
              <a:lnSpc>
                <a:spcPct val="100000"/>
              </a:lnSpc>
              <a:spcBef>
                <a:spcPts val="0"/>
              </a:spcBef>
              <a:spcAft>
                <a:spcPts val="0"/>
              </a:spcAft>
              <a:buSzPts val="1400"/>
              <a:buNone/>
            </a:pPr>
            <a:endParaRPr b="0"/>
          </a:p>
        </p:txBody>
      </p:sp>
      <p:sp>
        <p:nvSpPr>
          <p:cNvPr id="400" name="Google Shape;400;p1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34ee3f85e6_0_17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34ee3f85e6_0_17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Bettina </a:t>
            </a:r>
            <a:endParaRPr b="0"/>
          </a:p>
          <a:p>
            <a:pPr marL="457200" lvl="0" indent="-317500" algn="l" rtl="0">
              <a:spcBef>
                <a:spcPts val="0"/>
              </a:spcBef>
              <a:spcAft>
                <a:spcPts val="0"/>
              </a:spcAft>
              <a:buSzPts val="1400"/>
              <a:buChar char="-"/>
            </a:pPr>
            <a:r>
              <a:rPr lang="en-US" b="0"/>
              <a:t>Thank you Nancy,</a:t>
            </a:r>
            <a:endParaRPr b="0"/>
          </a:p>
          <a:p>
            <a:pPr marL="457200" lvl="0" indent="-317500" algn="l" rtl="0">
              <a:spcBef>
                <a:spcPts val="0"/>
              </a:spcBef>
              <a:spcAft>
                <a:spcPts val="0"/>
              </a:spcAft>
              <a:buSzPts val="1400"/>
              <a:buChar char="-"/>
            </a:pPr>
            <a:r>
              <a:rPr lang="en-US" b="0"/>
              <a:t>That 1.0 payment to cost ratio from Nancy’s last slide, or $8.5 million dollars is the top right cell of this table, which shows all three different categorizations of hospital profits as reported in the Hospital Financial Transparency Report. </a:t>
            </a:r>
            <a:endParaRPr b="0"/>
          </a:p>
          <a:p>
            <a:pPr marL="914400" lvl="1" indent="-317500" algn="l" rtl="0">
              <a:spcBef>
                <a:spcPts val="0"/>
              </a:spcBef>
              <a:spcAft>
                <a:spcPts val="0"/>
              </a:spcAft>
              <a:buSzPts val="1400"/>
              <a:buChar char="-"/>
            </a:pPr>
            <a:r>
              <a:rPr lang="en-US" b="0"/>
              <a:t>Patient service profits - the first measure </a:t>
            </a:r>
            <a:r>
              <a:rPr lang="en-US"/>
              <a:t>on </a:t>
            </a:r>
            <a:r>
              <a:rPr lang="en-US" b="0"/>
              <a:t>the chart - reflects profits generated from patient care. </a:t>
            </a:r>
            <a:endParaRPr b="0"/>
          </a:p>
          <a:p>
            <a:pPr marL="914400" lvl="1" indent="-317500" algn="l" rtl="0">
              <a:spcBef>
                <a:spcPts val="0"/>
              </a:spcBef>
              <a:spcAft>
                <a:spcPts val="0"/>
              </a:spcAft>
              <a:buSzPts val="1400"/>
              <a:buChar char="-"/>
            </a:pPr>
            <a:r>
              <a:rPr lang="en-US" b="0"/>
              <a:t>Operating profits, the second row </a:t>
            </a:r>
            <a:r>
              <a:rPr lang="en-US"/>
              <a:t>on the chart</a:t>
            </a:r>
            <a:r>
              <a:rPr lang="en-US" b="0"/>
              <a:t>, includes patient services profits plus other operating activities like the hospital’s medical education tuition and research grants or a gift shop, cafeteria, or parking. </a:t>
            </a:r>
            <a:endParaRPr b="0"/>
          </a:p>
          <a:p>
            <a:pPr marL="914400" lvl="1" indent="-317500" algn="l" rtl="0">
              <a:spcBef>
                <a:spcPts val="0"/>
              </a:spcBef>
              <a:spcAft>
                <a:spcPts val="0"/>
              </a:spcAft>
              <a:buSzPts val="1400"/>
              <a:buChar char="-"/>
            </a:pPr>
            <a:r>
              <a:rPr lang="en-US" b="0"/>
              <a:t>Total profits</a:t>
            </a:r>
            <a:r>
              <a:rPr lang="en-US"/>
              <a:t>, the bottom line on the chart,</a:t>
            </a:r>
            <a:r>
              <a:rPr lang="en-US" b="0"/>
              <a:t> adds investment gains as well as non-operating activities like grants, federal stimulus, and tax subsidies</a:t>
            </a:r>
            <a:endParaRPr b="0"/>
          </a:p>
          <a:p>
            <a:pPr marL="457200" lvl="0" indent="-317500" algn="l" rtl="0">
              <a:spcBef>
                <a:spcPts val="0"/>
              </a:spcBef>
              <a:spcAft>
                <a:spcPts val="0"/>
              </a:spcAft>
              <a:buSzPts val="1400"/>
              <a:buChar char="-"/>
            </a:pPr>
            <a:r>
              <a:rPr lang="en-US" b="0"/>
              <a:t>There have been lots of swings and shifts throughout these recent years: driven by growth in operating expenses, inflation, stimulus funding, and, of course, pricing decisions</a:t>
            </a:r>
            <a:endParaRPr b="0"/>
          </a:p>
          <a:p>
            <a:pPr marL="457200" lvl="0" indent="-317500" algn="l" rtl="0">
              <a:spcBef>
                <a:spcPts val="0"/>
              </a:spcBef>
              <a:spcAft>
                <a:spcPts val="0"/>
              </a:spcAft>
              <a:buSzPts val="1400"/>
              <a:buChar char="-"/>
            </a:pPr>
            <a:r>
              <a:rPr lang="en-US" b="0"/>
              <a:t>Patient service and operating margin have decreased in 2023, after significant profits over the previous five years.</a:t>
            </a:r>
            <a:endParaRPr b="0"/>
          </a:p>
          <a:p>
            <a:pPr marL="457200" lvl="0" indent="-317500" algn="l" rtl="0">
              <a:spcBef>
                <a:spcPts val="0"/>
              </a:spcBef>
              <a:spcAft>
                <a:spcPts val="0"/>
              </a:spcAft>
              <a:buSzPts val="1400"/>
              <a:buChar char="-"/>
            </a:pPr>
            <a:r>
              <a:rPr lang="en-US" b="0"/>
              <a:t>But what we hope you take away from this different perspective of hospital profits is that we can’t just look at patient services. Investment earning are a large percentage of Colorado hospital earnings, roughly 50%. However, large losses from the market like those of 2022 are possible as well. </a:t>
            </a:r>
            <a:endParaRPr b="0"/>
          </a:p>
          <a:p>
            <a:pPr marL="457200" lvl="0" indent="-317500" algn="l" rtl="0">
              <a:spcBef>
                <a:spcPts val="0"/>
              </a:spcBef>
              <a:spcAft>
                <a:spcPts val="0"/>
              </a:spcAft>
              <a:buSzPts val="1400"/>
              <a:buChar char="-"/>
            </a:pPr>
            <a:r>
              <a:rPr lang="en-US" b="0"/>
              <a:t>It is important to note that NOT EVERY HOSPITAL SITTING ON SIGNIFICANT RESERVES.</a:t>
            </a:r>
            <a:endParaRPr b="0"/>
          </a:p>
          <a:p>
            <a:pPr marL="457200" lvl="0" indent="-317500" algn="l" rtl="0">
              <a:spcBef>
                <a:spcPts val="0"/>
              </a:spcBef>
              <a:spcAft>
                <a:spcPts val="0"/>
              </a:spcAft>
              <a:buSzPts val="1400"/>
              <a:buChar char="-"/>
            </a:pPr>
            <a:r>
              <a:rPr lang="en-US" b="0"/>
              <a:t>Next slide, please</a:t>
            </a:r>
            <a:endParaRPr b="0"/>
          </a:p>
          <a:p>
            <a:pPr marL="0" lvl="0" indent="0" algn="l" rtl="0">
              <a:spcBef>
                <a:spcPts val="0"/>
              </a:spcBef>
              <a:spcAft>
                <a:spcPts val="0"/>
              </a:spcAft>
              <a:buNone/>
            </a:pPr>
            <a:endParaRPr b="0"/>
          </a:p>
          <a:p>
            <a:pPr marL="0" lvl="0" indent="0" algn="l" rtl="0">
              <a:spcBef>
                <a:spcPts val="0"/>
              </a:spcBef>
              <a:spcAft>
                <a:spcPts val="0"/>
              </a:spcAft>
              <a:buNone/>
            </a:pPr>
            <a:endParaRPr b="0"/>
          </a:p>
          <a:p>
            <a:pPr marL="0" lvl="0" indent="0" algn="l" rtl="0">
              <a:spcBef>
                <a:spcPts val="0"/>
              </a:spcBef>
              <a:spcAft>
                <a:spcPts val="0"/>
              </a:spcAft>
              <a:buNone/>
            </a:pPr>
            <a:r>
              <a:rPr lang="en-US" b="0"/>
              <a:t>OTHER NOTES: </a:t>
            </a:r>
            <a:endParaRPr b="0"/>
          </a:p>
          <a:p>
            <a:pPr marL="0" lvl="0" indent="0" algn="l" rtl="0">
              <a:spcBef>
                <a:spcPts val="0"/>
              </a:spcBef>
              <a:spcAft>
                <a:spcPts val="0"/>
              </a:spcAft>
              <a:buNone/>
            </a:pPr>
            <a:r>
              <a:rPr lang="en-US" b="0"/>
              <a:t>Note: Denver Health, National Jewish, Children’s, and Boulder Community are largest Other operating revenue drivers for the difference between PSNI and Operating.</a:t>
            </a:r>
            <a:endParaRPr b="0"/>
          </a:p>
          <a:p>
            <a:pPr marL="0" lvl="0" indent="0" algn="l" rtl="0">
              <a:spcBef>
                <a:spcPts val="0"/>
              </a:spcBef>
              <a:spcAft>
                <a:spcPts val="0"/>
              </a:spcAft>
              <a:buNone/>
            </a:pPr>
            <a:endParaRPr b="0"/>
          </a:p>
          <a:p>
            <a:pPr marL="0" lvl="0" indent="0" algn="l" rtl="0">
              <a:spcBef>
                <a:spcPts val="0"/>
              </a:spcBef>
              <a:spcAft>
                <a:spcPts val="0"/>
              </a:spcAft>
              <a:buNone/>
            </a:pPr>
            <a:endParaRPr b="0"/>
          </a:p>
          <a:p>
            <a:pPr marL="0" lvl="0" indent="0" algn="l" rtl="0">
              <a:spcBef>
                <a:spcPts val="0"/>
              </a:spcBef>
              <a:spcAft>
                <a:spcPts val="0"/>
              </a:spcAft>
              <a:buNone/>
            </a:pPr>
            <a:r>
              <a:rPr lang="en-US" b="0"/>
              <a:t>OTHER Speaker notes</a:t>
            </a:r>
            <a:endParaRPr b="0"/>
          </a:p>
          <a:p>
            <a:pPr marL="457200" lvl="0" indent="-317500" algn="l" rtl="0">
              <a:spcBef>
                <a:spcPts val="0"/>
              </a:spcBef>
              <a:spcAft>
                <a:spcPts val="0"/>
              </a:spcAft>
              <a:buSzPts val="1400"/>
              <a:buChar char="●"/>
            </a:pPr>
            <a:r>
              <a:rPr lang="en-US" b="0"/>
              <a:t>Patient Services: Patient service net income is the difference between net patient revenue and all costs associated with direct patient care.</a:t>
            </a:r>
            <a:endParaRPr b="0"/>
          </a:p>
          <a:p>
            <a:pPr marL="457200" lvl="0" indent="-317500" algn="l" rtl="0">
              <a:spcBef>
                <a:spcPts val="0"/>
              </a:spcBef>
              <a:spcAft>
                <a:spcPts val="0"/>
              </a:spcAft>
              <a:buSzPts val="1400"/>
              <a:buChar char="●"/>
            </a:pPr>
            <a:r>
              <a:rPr lang="en-US" b="0"/>
              <a:t>Operating: Net operating income is the difference between all operating revenue and expenses. There are some operating revenues and expenses that aren’t directly associated with patient care.</a:t>
            </a:r>
            <a:endParaRPr b="0"/>
          </a:p>
          <a:p>
            <a:pPr marL="457200" lvl="0" indent="-317500" algn="l" rtl="0">
              <a:spcBef>
                <a:spcPts val="0"/>
              </a:spcBef>
              <a:spcAft>
                <a:spcPts val="0"/>
              </a:spcAft>
              <a:buSzPts val="1400"/>
              <a:buChar char="●"/>
            </a:pPr>
            <a:r>
              <a:rPr lang="en-US" b="0"/>
              <a:t>Total:  Total Profit or “net Income” or “Change in net assets” refers to the final profits of an organization, including all operating and non-operating profits. Non-operating revenues and expenses can include investment income, tax income or expenses.</a:t>
            </a:r>
            <a:endParaRPr b="0"/>
          </a:p>
          <a:p>
            <a:pPr marL="0" lvl="0" indent="0" algn="l" rtl="0">
              <a:spcBef>
                <a:spcPts val="0"/>
              </a:spcBef>
              <a:spcAft>
                <a:spcPts val="0"/>
              </a:spcAft>
              <a:buNone/>
            </a:pPr>
            <a:endParaRPr b="0"/>
          </a:p>
        </p:txBody>
      </p:sp>
      <p:sp>
        <p:nvSpPr>
          <p:cNvPr id="400" name="Google Shape;400;g334ee3f85e6_0_17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34ee3f85e6_0_7: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34ee3f85e6_0_7: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KIM</a:t>
            </a:r>
            <a:endParaRPr/>
          </a:p>
          <a:p>
            <a:pPr marL="0" lvl="0" indent="0" algn="l" rtl="0">
              <a:spcBef>
                <a:spcPts val="0"/>
              </a:spcBef>
              <a:spcAft>
                <a:spcPts val="0"/>
              </a:spcAft>
              <a:buClr>
                <a:schemeClr val="dk1"/>
              </a:buClr>
              <a:buSzPts val="1100"/>
              <a:buFont typeface="Arial"/>
              <a:buNone/>
            </a:pPr>
            <a:r>
              <a:rPr lang="en-US" b="0"/>
              <a:t>CLEAR SLIDE</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a:t>American Sign Language and Spanish interpretations are available and can be accessed through the Zoom toolbar</a:t>
            </a:r>
            <a:r>
              <a:rPr lang="en-US" u="sng"/>
              <a:t> by clicking on Interpretation at the bottom of your screen</a:t>
            </a:r>
            <a:r>
              <a:rPr lang="en-US"/>
              <a:t> and selecting to watch American Sign Language or listen in Spanish.</a:t>
            </a:r>
            <a:endParaRPr b="0"/>
          </a:p>
          <a:p>
            <a:pPr marL="457200" lvl="0" indent="-304800" algn="l" rtl="0">
              <a:spcBef>
                <a:spcPts val="0"/>
              </a:spcBef>
              <a:spcAft>
                <a:spcPts val="0"/>
              </a:spcAft>
              <a:buSzPts val="1200"/>
              <a:buChar char="●"/>
            </a:pPr>
            <a:r>
              <a:rPr lang="en-US" b="0"/>
              <a:t>Live captioning can be accessed through the Zoom toolbar.  Select “Live Transcript”, then select “Show Subtitle” to display the captions. </a:t>
            </a:r>
            <a:endParaRPr b="0"/>
          </a:p>
          <a:p>
            <a:pPr marL="457200" lvl="0" indent="-304800" algn="l" rtl="0">
              <a:spcBef>
                <a:spcPts val="0"/>
              </a:spcBef>
              <a:spcAft>
                <a:spcPts val="0"/>
              </a:spcAft>
              <a:buSzPts val="1200"/>
              <a:buChar char="●"/>
            </a:pPr>
            <a:r>
              <a:rPr lang="en-US" b="0"/>
              <a:t>For Audio only, you should have received a confirmation email after registering with an option to Join via Audio with a variety of phone numbers.</a:t>
            </a:r>
            <a:endParaRPr b="0"/>
          </a:p>
          <a:p>
            <a:pPr marL="0" lvl="0" indent="0" algn="l" rtl="0">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Keep in mind we do have a Q&amp;A feature if you’d like to ask questions. </a:t>
            </a:r>
            <a:endParaRPr b="0"/>
          </a:p>
          <a:p>
            <a:pPr marL="0" lvl="0" indent="0" algn="l" rtl="0">
              <a:lnSpc>
                <a:spcPct val="125000"/>
              </a:lnSpc>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We’ll also be using polls to get your feedback on important topics. Please participate. You can close out the poll results if they are blocking your slide.</a:t>
            </a:r>
            <a:endParaRPr b="0"/>
          </a:p>
          <a:p>
            <a:pPr marL="0" lvl="0" indent="0" algn="l" rtl="0">
              <a:lnSpc>
                <a:spcPct val="125000"/>
              </a:lnSpc>
              <a:spcBef>
                <a:spcPts val="0"/>
              </a:spcBef>
              <a:spcAft>
                <a:spcPts val="0"/>
              </a:spcAft>
              <a:buClr>
                <a:schemeClr val="dk1"/>
              </a:buClr>
              <a:buSzPts val="1100"/>
              <a:buFont typeface="Arial"/>
              <a:buNone/>
            </a:pPr>
            <a:endParaRPr b="0"/>
          </a:p>
          <a:p>
            <a:pPr marL="0" lvl="0" indent="0" algn="l" rtl="0">
              <a:lnSpc>
                <a:spcPct val="125000"/>
              </a:lnSpc>
              <a:spcBef>
                <a:spcPts val="0"/>
              </a:spcBef>
              <a:spcAft>
                <a:spcPts val="0"/>
              </a:spcAft>
              <a:buClr>
                <a:schemeClr val="dk1"/>
              </a:buClr>
              <a:buSzPts val="1100"/>
              <a:buFont typeface="Arial"/>
              <a:buNone/>
            </a:pPr>
            <a:r>
              <a:rPr lang="en-US" b="0"/>
              <a:t>Materials will be published on our websites soon</a:t>
            </a:r>
            <a:endParaRPr b="0"/>
          </a:p>
          <a:p>
            <a:pPr marL="0" lvl="0" indent="0" algn="l" rtl="0">
              <a:spcBef>
                <a:spcPts val="0"/>
              </a:spcBef>
              <a:spcAft>
                <a:spcPts val="0"/>
              </a:spcAft>
              <a:buClr>
                <a:schemeClr val="dk1"/>
              </a:buClr>
              <a:buSzPts val="1100"/>
              <a:buFont typeface="Arial"/>
              <a:buNone/>
            </a:pPr>
            <a:endParaRPr/>
          </a:p>
        </p:txBody>
      </p:sp>
      <p:sp>
        <p:nvSpPr>
          <p:cNvPr id="231" name="Google Shape;231;g334ee3f85e6_0_7: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Bettina</a:t>
            </a:r>
            <a:endParaRPr/>
          </a:p>
          <a:p>
            <a:pPr marL="457200" lvl="0" indent="-317500" algn="l" rtl="0">
              <a:lnSpc>
                <a:spcPct val="100000"/>
              </a:lnSpc>
              <a:spcBef>
                <a:spcPts val="0"/>
              </a:spcBef>
              <a:spcAft>
                <a:spcPts val="0"/>
              </a:spcAft>
              <a:buClr>
                <a:schemeClr val="dk1"/>
              </a:buClr>
              <a:buSzPts val="1400"/>
              <a:buChar char="-"/>
            </a:pPr>
            <a:r>
              <a:rPr lang="en-US" b="0"/>
              <a:t>The chart illustrates health system Operating Profit margin from 2019 through Q2 2024</a:t>
            </a:r>
            <a:endParaRPr b="0"/>
          </a:p>
          <a:p>
            <a:pPr marL="457200" lvl="0" indent="-317500" algn="l" rtl="0">
              <a:lnSpc>
                <a:spcPct val="100000"/>
              </a:lnSpc>
              <a:spcBef>
                <a:spcPts val="0"/>
              </a:spcBef>
              <a:spcAft>
                <a:spcPts val="0"/>
              </a:spcAft>
              <a:buClr>
                <a:schemeClr val="dk1"/>
              </a:buClr>
              <a:buSzPts val="1400"/>
              <a:buChar char="-"/>
            </a:pPr>
            <a:r>
              <a:rPr lang="en-US" b="0"/>
              <a:t>It indicates a rebounding with most systems catching up with their pre-covid financial performance</a:t>
            </a:r>
            <a:endParaRPr b="0"/>
          </a:p>
          <a:p>
            <a:pPr marL="914400" lvl="1" indent="-317500" algn="l" rtl="0">
              <a:lnSpc>
                <a:spcPct val="100000"/>
              </a:lnSpc>
              <a:spcBef>
                <a:spcPts val="0"/>
              </a:spcBef>
              <a:spcAft>
                <a:spcPts val="0"/>
              </a:spcAft>
              <a:buClr>
                <a:schemeClr val="dk1"/>
              </a:buClr>
              <a:buSzPts val="1400"/>
              <a:buChar char="-"/>
            </a:pPr>
            <a:r>
              <a:rPr lang="en-US"/>
              <a:t>Denver Health (the bright green line) and Children’s Hospital (the blue line) are notable exceptions.</a:t>
            </a:r>
            <a:endParaRPr/>
          </a:p>
          <a:p>
            <a:pPr marL="457200" lvl="0" indent="-317500" algn="l" rtl="0">
              <a:lnSpc>
                <a:spcPct val="100000"/>
              </a:lnSpc>
              <a:spcBef>
                <a:spcPts val="0"/>
              </a:spcBef>
              <a:spcAft>
                <a:spcPts val="0"/>
              </a:spcAft>
              <a:buClr>
                <a:schemeClr val="dk1"/>
              </a:buClr>
              <a:buSzPts val="1400"/>
              <a:buChar char="-"/>
            </a:pPr>
            <a:r>
              <a:rPr lang="en-US" b="0"/>
              <a:t>The dip and recovery across 2022 and 2023 reflects the end of the stimulus funding, rising inflation, and the increases in labor costs</a:t>
            </a:r>
            <a:endParaRPr b="0"/>
          </a:p>
          <a:p>
            <a:pPr marL="457200" lvl="0" indent="-317500" algn="l" rtl="0">
              <a:lnSpc>
                <a:spcPct val="100000"/>
              </a:lnSpc>
              <a:spcBef>
                <a:spcPts val="0"/>
              </a:spcBef>
              <a:spcAft>
                <a:spcPts val="0"/>
              </a:spcAft>
              <a:buClr>
                <a:schemeClr val="dk1"/>
              </a:buClr>
              <a:buSzPts val="1400"/>
              <a:buChar char="-"/>
            </a:pPr>
            <a:r>
              <a:rPr lang="en-US" b="0"/>
              <a:t>Since this graphic reflects Operating Profits, it does not include profits from investment earnings on reserves.</a:t>
            </a:r>
            <a:endParaRPr b="0"/>
          </a:p>
          <a:p>
            <a:pPr marL="457200" lvl="0" indent="-317500" algn="l" rtl="0">
              <a:lnSpc>
                <a:spcPct val="100000"/>
              </a:lnSpc>
              <a:spcBef>
                <a:spcPts val="0"/>
              </a:spcBef>
              <a:spcAft>
                <a:spcPts val="0"/>
              </a:spcAft>
              <a:buClr>
                <a:schemeClr val="dk1"/>
              </a:buClr>
              <a:buSzPts val="1400"/>
              <a:buChar char="-"/>
            </a:pPr>
            <a:r>
              <a:rPr lang="en-US" b="0"/>
              <a:t>The graphic also shows the range of operating margins across the larger hospitals and hospital systems</a:t>
            </a:r>
            <a:endParaRPr b="0"/>
          </a:p>
          <a:p>
            <a:pPr marL="914400" lvl="1" indent="-317500" algn="l" rtl="0">
              <a:lnSpc>
                <a:spcPct val="100000"/>
              </a:lnSpc>
              <a:spcBef>
                <a:spcPts val="0"/>
              </a:spcBef>
              <a:spcAft>
                <a:spcPts val="0"/>
              </a:spcAft>
              <a:buSzPts val="1400"/>
              <a:buChar char="-"/>
            </a:pPr>
            <a:r>
              <a:rPr lang="en-US"/>
              <a:t>From negative for Common Spirit and Denver Health to highs of HCA, UCHealth and Advent Health</a:t>
            </a:r>
            <a:endParaRPr b="0"/>
          </a:p>
          <a:p>
            <a:pPr marL="457200" lvl="0" indent="-317500" algn="l" rtl="0">
              <a:lnSpc>
                <a:spcPct val="100000"/>
              </a:lnSpc>
              <a:spcBef>
                <a:spcPts val="0"/>
              </a:spcBef>
              <a:spcAft>
                <a:spcPts val="0"/>
              </a:spcAft>
              <a:buSzPts val="1400"/>
              <a:buChar char="-"/>
            </a:pPr>
            <a:r>
              <a:rPr lang="en-US" b="0"/>
              <a:t>We want to give a shout out to HCA-HealthOne, which gave back their Federal Stimulus dollars during the public health emergency, not just here in CO but nationally as well, to the tune of $6 billion, which is pretty incredible. </a:t>
            </a:r>
            <a:endParaRPr b="0"/>
          </a:p>
          <a:p>
            <a:pPr marL="457200" lvl="0" indent="-317500" algn="l" rtl="0">
              <a:lnSpc>
                <a:spcPct val="100000"/>
              </a:lnSpc>
              <a:spcBef>
                <a:spcPts val="0"/>
              </a:spcBef>
              <a:spcAft>
                <a:spcPts val="0"/>
              </a:spcAft>
              <a:buSzPts val="1400"/>
              <a:buChar char="-"/>
            </a:pPr>
            <a:r>
              <a:rPr lang="en-US" b="0"/>
              <a:t>Next slide, please</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Clr>
                <a:schemeClr val="dk1"/>
              </a:buClr>
              <a:buSzPts val="1100"/>
              <a:buFont typeface="Arial"/>
              <a:buNone/>
            </a:pPr>
            <a:r>
              <a:rPr lang="en-US"/>
              <a:t>Other notes:</a:t>
            </a:r>
            <a:endParaRPr/>
          </a:p>
          <a:p>
            <a:pPr marL="914400" lvl="1" indent="-317500" algn="l" rtl="0">
              <a:lnSpc>
                <a:spcPct val="100000"/>
              </a:lnSpc>
              <a:spcBef>
                <a:spcPts val="0"/>
              </a:spcBef>
              <a:spcAft>
                <a:spcPts val="0"/>
              </a:spcAft>
              <a:buClr>
                <a:schemeClr val="dk1"/>
              </a:buClr>
              <a:buSzPts val="1400"/>
              <a:buFont typeface="Arial"/>
              <a:buChar char="⮚"/>
            </a:pPr>
            <a:r>
              <a:rPr lang="en-US"/>
              <a:t>AdventHealth, CommonSpirit hospital split - Decline in 2022 might reflect. This was </a:t>
            </a:r>
            <a:r>
              <a:rPr lang="en-US">
                <a:solidFill>
                  <a:srgbClr val="202124"/>
                </a:solidFill>
              </a:rPr>
              <a:t>two years ago - Feb 2023, completed in Aug 2023. they call it a "disaffiliation"</a:t>
            </a:r>
            <a:endParaRPr>
              <a:solidFill>
                <a:srgbClr val="202124"/>
              </a:solidFill>
            </a:endParaRPr>
          </a:p>
          <a:p>
            <a:pPr marL="0" lvl="0" indent="0" algn="l" rtl="0">
              <a:lnSpc>
                <a:spcPct val="100000"/>
              </a:lnSpc>
              <a:spcBef>
                <a:spcPts val="0"/>
              </a:spcBef>
              <a:spcAft>
                <a:spcPts val="0"/>
              </a:spcAft>
              <a:buSzPts val="1400"/>
              <a:buNone/>
            </a:pPr>
            <a:endParaRPr b="0"/>
          </a:p>
        </p:txBody>
      </p:sp>
      <p:sp>
        <p:nvSpPr>
          <p:cNvPr id="409" name="Google Shape;409;p1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34ee3f85e6_0_18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34ee3f85e6_0_18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Bettina</a:t>
            </a:r>
            <a:endParaRPr dirty="0"/>
          </a:p>
          <a:p>
            <a:pPr marL="457200" lvl="0" indent="-317500" algn="l" rtl="0">
              <a:spcBef>
                <a:spcPts val="0"/>
              </a:spcBef>
              <a:spcAft>
                <a:spcPts val="0"/>
              </a:spcAft>
              <a:buClr>
                <a:schemeClr val="dk1"/>
              </a:buClr>
              <a:buSzPts val="1400"/>
              <a:buChar char="-"/>
            </a:pPr>
            <a:r>
              <a:rPr lang="en-US" b="0" dirty="0"/>
              <a:t>The chart illustrates health system Operating Profit margin from 2019 through Q2 2024</a:t>
            </a:r>
            <a:endParaRPr b="0" dirty="0"/>
          </a:p>
          <a:p>
            <a:pPr marL="457200" lvl="0" indent="-317500" algn="l" rtl="0">
              <a:spcBef>
                <a:spcPts val="0"/>
              </a:spcBef>
              <a:spcAft>
                <a:spcPts val="0"/>
              </a:spcAft>
              <a:buClr>
                <a:schemeClr val="dk1"/>
              </a:buClr>
              <a:buSzPts val="1400"/>
              <a:buChar char="-"/>
            </a:pPr>
            <a:r>
              <a:rPr lang="en-US" b="0" dirty="0"/>
              <a:t>It indicates a rebounding with most systems catching up with their pre-covid financial performance</a:t>
            </a:r>
            <a:endParaRPr b="0" dirty="0"/>
          </a:p>
          <a:p>
            <a:pPr marL="914400" lvl="1" indent="-317500" algn="l" rtl="0">
              <a:spcBef>
                <a:spcPts val="0"/>
              </a:spcBef>
              <a:spcAft>
                <a:spcPts val="0"/>
              </a:spcAft>
              <a:buClr>
                <a:schemeClr val="dk1"/>
              </a:buClr>
              <a:buSzPts val="1400"/>
              <a:buChar char="-"/>
            </a:pPr>
            <a:r>
              <a:rPr lang="en-US" dirty="0"/>
              <a:t>Denver Health (the bright green line) and Children’s Hospital (the blue line) are notable exceptions.</a:t>
            </a:r>
            <a:endParaRPr dirty="0"/>
          </a:p>
          <a:p>
            <a:pPr marL="457200" lvl="0" indent="-317500" algn="l" rtl="0">
              <a:spcBef>
                <a:spcPts val="0"/>
              </a:spcBef>
              <a:spcAft>
                <a:spcPts val="0"/>
              </a:spcAft>
              <a:buClr>
                <a:schemeClr val="dk1"/>
              </a:buClr>
              <a:buSzPts val="1400"/>
              <a:buChar char="-"/>
            </a:pPr>
            <a:r>
              <a:rPr lang="en-US" b="0" dirty="0"/>
              <a:t>The dip and recovery across 2022 and 2023 reflects the end of the stimulus funding, rising inflation, and the increases in labor costs</a:t>
            </a:r>
            <a:endParaRPr b="0" dirty="0"/>
          </a:p>
          <a:p>
            <a:pPr marL="457200" lvl="0" indent="-317500" algn="l" rtl="0">
              <a:spcBef>
                <a:spcPts val="0"/>
              </a:spcBef>
              <a:spcAft>
                <a:spcPts val="0"/>
              </a:spcAft>
              <a:buClr>
                <a:schemeClr val="dk1"/>
              </a:buClr>
              <a:buSzPts val="1400"/>
              <a:buChar char="-"/>
            </a:pPr>
            <a:r>
              <a:rPr lang="en-US" b="0" dirty="0"/>
              <a:t>Since this graphic reflects Operating Profits, it does not include profits from investment earnings on reserves.</a:t>
            </a:r>
            <a:endParaRPr b="0" dirty="0"/>
          </a:p>
          <a:p>
            <a:pPr marL="457200" lvl="0" indent="-317500" algn="l" rtl="0">
              <a:spcBef>
                <a:spcPts val="0"/>
              </a:spcBef>
              <a:spcAft>
                <a:spcPts val="0"/>
              </a:spcAft>
              <a:buClr>
                <a:schemeClr val="dk1"/>
              </a:buClr>
              <a:buSzPts val="1400"/>
              <a:buChar char="-"/>
            </a:pPr>
            <a:r>
              <a:rPr lang="en-US" b="0" dirty="0"/>
              <a:t>The graphic also shows the range of operating margins across the larger hospitals and hospital systems</a:t>
            </a:r>
            <a:endParaRPr b="0" dirty="0"/>
          </a:p>
          <a:p>
            <a:pPr marL="914400" lvl="1" indent="-317500" algn="l" rtl="0">
              <a:spcBef>
                <a:spcPts val="0"/>
              </a:spcBef>
              <a:spcAft>
                <a:spcPts val="0"/>
              </a:spcAft>
              <a:buSzPts val="1400"/>
              <a:buChar char="-"/>
            </a:pPr>
            <a:r>
              <a:rPr lang="en-US" dirty="0"/>
              <a:t>From negative for Common Spirit and Denver Health to highs of HCA, </a:t>
            </a:r>
            <a:r>
              <a:rPr lang="en-US" dirty="0" err="1"/>
              <a:t>UCHealth</a:t>
            </a:r>
            <a:r>
              <a:rPr lang="en-US" dirty="0"/>
              <a:t> and Advent Health</a:t>
            </a:r>
            <a:endParaRPr b="0" dirty="0"/>
          </a:p>
          <a:p>
            <a:pPr marL="457200" lvl="0" indent="-317500" algn="l" rtl="0">
              <a:spcBef>
                <a:spcPts val="0"/>
              </a:spcBef>
              <a:spcAft>
                <a:spcPts val="0"/>
              </a:spcAft>
              <a:buSzPts val="1400"/>
              <a:buChar char="-"/>
            </a:pPr>
            <a:r>
              <a:rPr lang="en-US" b="0" dirty="0"/>
              <a:t>We want to give a shout out to HCA-</a:t>
            </a:r>
            <a:r>
              <a:rPr lang="en-US" b="0" dirty="0" err="1"/>
              <a:t>HealthOne</a:t>
            </a:r>
            <a:r>
              <a:rPr lang="en-US" b="0" dirty="0"/>
              <a:t>, which gave back their Federal Stimulus dollars during the public health emergency, not just here in CO but nationally as well, to the tune of $6 billion, which is pretty incredible. </a:t>
            </a:r>
            <a:endParaRPr b="0" dirty="0"/>
          </a:p>
          <a:p>
            <a:pPr marL="457200" lvl="0" indent="-317500" algn="l" rtl="0">
              <a:spcBef>
                <a:spcPts val="0"/>
              </a:spcBef>
              <a:spcAft>
                <a:spcPts val="0"/>
              </a:spcAft>
              <a:buSzPts val="1400"/>
              <a:buChar char="-"/>
            </a:pPr>
            <a:r>
              <a:rPr lang="en-US" b="0" dirty="0"/>
              <a:t>Next slide, please</a:t>
            </a:r>
            <a:endParaRPr b="0" dirty="0"/>
          </a:p>
          <a:p>
            <a:pPr marL="0" lvl="0" indent="0" algn="l" rtl="0">
              <a:spcBef>
                <a:spcPts val="0"/>
              </a:spcBef>
              <a:spcAft>
                <a:spcPts val="0"/>
              </a:spcAft>
              <a:buNone/>
            </a:pPr>
            <a:endParaRPr b="0" dirty="0"/>
          </a:p>
          <a:p>
            <a:pPr marL="0" lvl="0" indent="0" algn="l" rtl="0">
              <a:spcBef>
                <a:spcPts val="0"/>
              </a:spcBef>
              <a:spcAft>
                <a:spcPts val="0"/>
              </a:spcAft>
              <a:buClr>
                <a:schemeClr val="dk1"/>
              </a:buClr>
              <a:buSzPts val="1100"/>
              <a:buFont typeface="Arial"/>
              <a:buNone/>
            </a:pPr>
            <a:r>
              <a:rPr lang="en-US" dirty="0"/>
              <a:t>Other notes:</a:t>
            </a:r>
            <a:endParaRPr dirty="0"/>
          </a:p>
          <a:p>
            <a:pPr marL="914400" lvl="1" indent="-317500" algn="l" rtl="0">
              <a:spcBef>
                <a:spcPts val="0"/>
              </a:spcBef>
              <a:spcAft>
                <a:spcPts val="0"/>
              </a:spcAft>
              <a:buClr>
                <a:schemeClr val="dk1"/>
              </a:buClr>
              <a:buSzPts val="1400"/>
              <a:buFont typeface="Arial"/>
              <a:buChar char="⮚"/>
            </a:pPr>
            <a:r>
              <a:rPr lang="en-US" dirty="0" err="1"/>
              <a:t>AdventHealth</a:t>
            </a:r>
            <a:r>
              <a:rPr lang="en-US" dirty="0"/>
              <a:t>, </a:t>
            </a:r>
            <a:r>
              <a:rPr lang="en-US" dirty="0" err="1"/>
              <a:t>CommonSpirit</a:t>
            </a:r>
            <a:r>
              <a:rPr lang="en-US" dirty="0"/>
              <a:t> hospital split - Decline in 2022 might reflect. This was </a:t>
            </a:r>
            <a:r>
              <a:rPr lang="en-US" dirty="0">
                <a:solidFill>
                  <a:srgbClr val="202124"/>
                </a:solidFill>
              </a:rPr>
              <a:t>two years ago - Feb 2023, completed in Aug 2023. they call it a "disaffiliation"</a:t>
            </a:r>
            <a:endParaRPr dirty="0">
              <a:solidFill>
                <a:srgbClr val="202124"/>
              </a:solidFill>
            </a:endParaRPr>
          </a:p>
          <a:p>
            <a:pPr marL="0" lvl="0" indent="0" algn="l" rtl="0">
              <a:spcBef>
                <a:spcPts val="0"/>
              </a:spcBef>
              <a:spcAft>
                <a:spcPts val="0"/>
              </a:spcAft>
              <a:buNone/>
            </a:pPr>
            <a:endParaRPr b="0" dirty="0"/>
          </a:p>
        </p:txBody>
      </p:sp>
      <p:sp>
        <p:nvSpPr>
          <p:cNvPr id="409" name="Google Shape;409;g334ee3f85e6_0_18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Bettina</a:t>
            </a:r>
            <a:endParaRPr/>
          </a:p>
          <a:p>
            <a:pPr marL="457200" lvl="0" indent="-304800" algn="l" rtl="0">
              <a:lnSpc>
                <a:spcPct val="100000"/>
              </a:lnSpc>
              <a:spcBef>
                <a:spcPts val="0"/>
              </a:spcBef>
              <a:spcAft>
                <a:spcPts val="0"/>
              </a:spcAft>
              <a:buSzPts val="1200"/>
              <a:buFont typeface="Trebuchet MS"/>
              <a:buChar char="-"/>
            </a:pPr>
            <a:r>
              <a:rPr lang="en-US" b="0"/>
              <a:t>While it’s helpful to look at the system level, we also need to dive into the individual hospital level. Each hospital in Colorado has a unique market, a unique community, and there is a wide range of financial results that could result in sustainability or risk to access.</a:t>
            </a:r>
            <a:endParaRPr b="0"/>
          </a:p>
          <a:p>
            <a:pPr marL="457200" lvl="0" indent="-304800" algn="l" rtl="0">
              <a:lnSpc>
                <a:spcPct val="100000"/>
              </a:lnSpc>
              <a:spcBef>
                <a:spcPts val="0"/>
              </a:spcBef>
              <a:spcAft>
                <a:spcPts val="0"/>
              </a:spcAft>
              <a:buSzPts val="1200"/>
              <a:buFont typeface="Trebuchet MS"/>
              <a:buChar char="-"/>
            </a:pPr>
            <a:r>
              <a:rPr lang="en-US" b="0"/>
              <a:t>Total profits range from negative -23.7% to positive +32.9%. </a:t>
            </a:r>
            <a:endParaRPr b="0"/>
          </a:p>
          <a:p>
            <a:pPr marL="457200" lvl="0" indent="-304800" algn="l" rtl="0">
              <a:lnSpc>
                <a:spcPct val="100000"/>
              </a:lnSpc>
              <a:spcBef>
                <a:spcPts val="0"/>
              </a:spcBef>
              <a:spcAft>
                <a:spcPts val="0"/>
              </a:spcAft>
              <a:buSzPts val="1200"/>
              <a:buFont typeface="Trebuchet MS"/>
              <a:buChar char="-"/>
            </a:pPr>
            <a:r>
              <a:rPr lang="en-US" b="0"/>
              <a:t>The chart on the right shows the number of large, medium and small hospitals represented by blue, green, and yellow respectively, and places them in various profit performance categories on the x axis. </a:t>
            </a:r>
            <a:endParaRPr b="0"/>
          </a:p>
          <a:p>
            <a:pPr marL="457200" lvl="0" indent="-304800" algn="l" rtl="0">
              <a:lnSpc>
                <a:spcPct val="100000"/>
              </a:lnSpc>
              <a:spcBef>
                <a:spcPts val="0"/>
              </a:spcBef>
              <a:spcAft>
                <a:spcPts val="0"/>
              </a:spcAft>
              <a:buSzPts val="1200"/>
              <a:buFont typeface="Trebuchet MS"/>
              <a:buChar char="-"/>
            </a:pPr>
            <a:r>
              <a:rPr lang="en-US" b="0"/>
              <a:t>This chart illustrates that </a:t>
            </a:r>
            <a:r>
              <a:rPr lang="en-US" b="0" i="1"/>
              <a:t>all </a:t>
            </a:r>
            <a:r>
              <a:rPr lang="en-US" b="0"/>
              <a:t>hospital sizes are reflected in all distinct hospital total profits categories, from -4% through greater than 10%</a:t>
            </a:r>
            <a:endParaRPr b="0"/>
          </a:p>
          <a:p>
            <a:pPr marL="457200" lvl="0" indent="-304800" algn="l" rtl="0">
              <a:lnSpc>
                <a:spcPct val="100000"/>
              </a:lnSpc>
              <a:spcBef>
                <a:spcPts val="0"/>
              </a:spcBef>
              <a:spcAft>
                <a:spcPts val="0"/>
              </a:spcAft>
              <a:buSzPts val="1200"/>
              <a:buFont typeface="Trebuchet MS"/>
              <a:buChar char="-"/>
            </a:pPr>
            <a:r>
              <a:rPr lang="en-US" b="0"/>
              <a:t>But when you look at the specific hospitals that have negative profits, some commonalities appear:</a:t>
            </a:r>
            <a:endParaRPr b="0"/>
          </a:p>
          <a:p>
            <a:pPr marL="914400" lvl="1" indent="-304800" algn="l" rtl="0">
              <a:lnSpc>
                <a:spcPct val="100000"/>
              </a:lnSpc>
              <a:spcBef>
                <a:spcPts val="0"/>
              </a:spcBef>
              <a:spcAft>
                <a:spcPts val="0"/>
              </a:spcAft>
              <a:buSzPts val="1200"/>
              <a:buFont typeface="Trebuchet MS"/>
              <a:buChar char="-"/>
            </a:pPr>
            <a:r>
              <a:rPr lang="en-US"/>
              <a:t>Newly constructed UCHealth hospitals and Children’s new hospital in CO Springs</a:t>
            </a:r>
            <a:endParaRPr/>
          </a:p>
          <a:p>
            <a:pPr marL="914400" lvl="1" indent="-304800" algn="l" rtl="0">
              <a:lnSpc>
                <a:spcPct val="100000"/>
              </a:lnSpc>
              <a:spcBef>
                <a:spcPts val="0"/>
              </a:spcBef>
              <a:spcAft>
                <a:spcPts val="0"/>
              </a:spcAft>
              <a:buSzPts val="1200"/>
              <a:buFont typeface="Trebuchet MS"/>
              <a:buChar char="-"/>
            </a:pPr>
            <a:r>
              <a:rPr lang="en-US"/>
              <a:t>Many newly acquired hospitals like the Intermountain (formerly SCL) hospitals, St Elizabeth, Parkview</a:t>
            </a:r>
            <a:endParaRPr/>
          </a:p>
          <a:p>
            <a:pPr marL="914400" lvl="1" indent="-304800" algn="l" rtl="0">
              <a:lnSpc>
                <a:spcPct val="100000"/>
              </a:lnSpc>
              <a:spcBef>
                <a:spcPts val="0"/>
              </a:spcBef>
              <a:spcAft>
                <a:spcPts val="0"/>
              </a:spcAft>
              <a:buSzPts val="1200"/>
              <a:buFont typeface="Trebuchet MS"/>
              <a:buChar char="-"/>
            </a:pPr>
            <a:r>
              <a:rPr lang="en-US"/>
              <a:t>There are many hospitals, roughly half, that aren’t part of a system</a:t>
            </a:r>
            <a:endParaRPr/>
          </a:p>
          <a:p>
            <a:pPr marL="914400" lvl="1" indent="-304800" algn="l" rtl="0">
              <a:lnSpc>
                <a:spcPct val="100000"/>
              </a:lnSpc>
              <a:spcBef>
                <a:spcPts val="0"/>
              </a:spcBef>
              <a:spcAft>
                <a:spcPts val="0"/>
              </a:spcAft>
              <a:buSzPts val="1200"/>
              <a:buFont typeface="Trebuchet MS"/>
              <a:buChar char="-"/>
            </a:pPr>
            <a:r>
              <a:rPr lang="en-US"/>
              <a:t>Many are rural hospitals </a:t>
            </a:r>
            <a:endParaRPr/>
          </a:p>
          <a:p>
            <a:pPr marL="457200" lvl="0" indent="-304800" algn="l" rtl="0">
              <a:lnSpc>
                <a:spcPct val="100000"/>
              </a:lnSpc>
              <a:spcBef>
                <a:spcPts val="0"/>
              </a:spcBef>
              <a:spcAft>
                <a:spcPts val="0"/>
              </a:spcAft>
              <a:buSzPts val="1200"/>
              <a:buFont typeface="Trebuchet MS"/>
              <a:buChar char="-"/>
            </a:pPr>
            <a:r>
              <a:rPr lang="en-US" b="0"/>
              <a:t>But while we review these individual hospital metrics and you hear about the unsustainable hospitals in the news, it is important to look at it from a system perspective as we did on the previous slide </a:t>
            </a:r>
            <a:endParaRPr b="0"/>
          </a:p>
          <a:p>
            <a:pPr marL="914400" lvl="1" indent="-304800" algn="l" rtl="0">
              <a:lnSpc>
                <a:spcPct val="100000"/>
              </a:lnSpc>
              <a:spcBef>
                <a:spcPts val="0"/>
              </a:spcBef>
              <a:spcAft>
                <a:spcPts val="0"/>
              </a:spcAft>
              <a:buSzPts val="1200"/>
              <a:buFont typeface="Trebuchet MS"/>
              <a:buChar char="-"/>
            </a:pPr>
            <a:r>
              <a:rPr lang="en-US"/>
              <a:t>Half of these hospitals are part of a system that </a:t>
            </a:r>
            <a:r>
              <a:rPr lang="en-US" i="1"/>
              <a:t>has </a:t>
            </a:r>
            <a:r>
              <a:rPr lang="en-US"/>
              <a:t>had positive profits and positive gains. These hospitals are health care access in the community but also entry points to the hospital health system’s greater network. </a:t>
            </a:r>
            <a:endParaRPr/>
          </a:p>
          <a:p>
            <a:pPr marL="914400" lvl="1" indent="-304800" algn="l" rtl="0">
              <a:lnSpc>
                <a:spcPct val="100000"/>
              </a:lnSpc>
              <a:spcBef>
                <a:spcPts val="0"/>
              </a:spcBef>
              <a:spcAft>
                <a:spcPts val="0"/>
              </a:spcAft>
              <a:buSzPts val="1200"/>
              <a:buFont typeface="Trebuchet MS"/>
              <a:buChar char="-"/>
            </a:pPr>
            <a:r>
              <a:rPr lang="en-US"/>
              <a:t>The other half of these hospitals do </a:t>
            </a:r>
            <a:r>
              <a:rPr lang="en-US" i="1"/>
              <a:t>not </a:t>
            </a:r>
            <a:r>
              <a:rPr lang="en-US"/>
              <a:t>have a system to lean on or share costs. These are the hospitals at risk for acquisition and service line closures</a:t>
            </a:r>
            <a:endParaRPr/>
          </a:p>
          <a:p>
            <a:pPr marL="457200" lvl="0" indent="-304800" algn="l" rtl="0">
              <a:lnSpc>
                <a:spcPct val="100000"/>
              </a:lnSpc>
              <a:spcBef>
                <a:spcPts val="0"/>
              </a:spcBef>
              <a:spcAft>
                <a:spcPts val="0"/>
              </a:spcAft>
              <a:buSzPts val="1200"/>
              <a:buFont typeface="Trebuchet MS"/>
              <a:buChar char="-"/>
            </a:pPr>
            <a:r>
              <a:rPr lang="en-US" b="0"/>
              <a:t>Kim, back to you to discuss hospital reserves</a:t>
            </a:r>
            <a:endParaRPr b="0"/>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Other potential talking points</a:t>
            </a:r>
            <a:endParaRPr b="0"/>
          </a:p>
          <a:p>
            <a:pPr marL="457200" lvl="0" indent="-304800" algn="l" rtl="0">
              <a:lnSpc>
                <a:spcPct val="100000"/>
              </a:lnSpc>
              <a:spcBef>
                <a:spcPts val="0"/>
              </a:spcBef>
              <a:spcAft>
                <a:spcPts val="0"/>
              </a:spcAft>
              <a:buSzPts val="1200"/>
              <a:buChar char="-"/>
            </a:pPr>
            <a:r>
              <a:rPr lang="en-US" b="0"/>
              <a:t>One reason for this Total Profit view is that many rural hospitals survive on tax funding raised from the community which is </a:t>
            </a:r>
            <a:r>
              <a:rPr lang="en-US" u="sng"/>
              <a:t>not </a:t>
            </a:r>
            <a:r>
              <a:rPr lang="en-US" b="0"/>
              <a:t>reflected in Operating margin, only </a:t>
            </a:r>
            <a:r>
              <a:rPr lang="en-US" b="0" u="sng"/>
              <a:t>Total </a:t>
            </a:r>
            <a:r>
              <a:rPr lang="en-US" b="0"/>
              <a:t>margin.</a:t>
            </a:r>
            <a:endParaRPr b="0"/>
          </a:p>
          <a:p>
            <a:pPr marL="457200" lvl="0" indent="-304800" algn="l" rtl="0">
              <a:lnSpc>
                <a:spcPct val="100000"/>
              </a:lnSpc>
              <a:spcBef>
                <a:spcPts val="0"/>
              </a:spcBef>
              <a:spcAft>
                <a:spcPts val="0"/>
              </a:spcAft>
              <a:buClr>
                <a:schemeClr val="dk1"/>
              </a:buClr>
              <a:buSzPts val="1200"/>
              <a:buFont typeface="Trebuchet MS"/>
              <a:buChar char="-"/>
            </a:pPr>
            <a:r>
              <a:rPr lang="en-US" b="0"/>
              <a:t>UCHealth for example: broomfield, grandview, greeley, and longs peaks with &lt;-4%, and Highlands Ranch with &lt;0% &gt;-4%, flip side </a:t>
            </a:r>
            <a:r>
              <a:rPr lang="en-US" b="0" u="sng"/>
              <a:t>Poudre with 26% and University with 16%.</a:t>
            </a:r>
            <a:r>
              <a:rPr lang="en-US" b="0"/>
              <a:t> Smaller/new urban hospitals worse margins, larger system urban hospitals have high margins with </a:t>
            </a:r>
            <a:r>
              <a:rPr lang="en-US" b="0" u="sng"/>
              <a:t>higher $ amounts</a:t>
            </a:r>
            <a:r>
              <a:rPr lang="en-US" b="0"/>
              <a:t>.</a:t>
            </a:r>
            <a:endParaRPr b="0"/>
          </a:p>
          <a:p>
            <a:pPr marL="457200" lvl="0" indent="-304800" algn="l" rtl="0">
              <a:lnSpc>
                <a:spcPct val="100000"/>
              </a:lnSpc>
              <a:spcBef>
                <a:spcPts val="0"/>
              </a:spcBef>
              <a:spcAft>
                <a:spcPts val="0"/>
              </a:spcAft>
              <a:buSzPts val="1200"/>
              <a:buFont typeface="Trebuchet MS"/>
              <a:buChar char="-"/>
            </a:pPr>
            <a:r>
              <a:rPr lang="en-US" b="0"/>
              <a:t>34.5% of all large hospitals had a negative total profit margin in 2023 or 11.9% of the total 84 General acute care hospitals, whereas 35.3% of medium hospitals had a negative profit margin (or 7.1% of total 84 hospitals) and 42.1% of small hospitals had a negative total profit margin (or 19.0% of all 84 hospitals). </a:t>
            </a:r>
            <a:endParaRPr b="0"/>
          </a:p>
        </p:txBody>
      </p:sp>
      <p:sp>
        <p:nvSpPr>
          <p:cNvPr id="421" name="Google Shape;421;p1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34ee3f85e6_0_1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34ee3f85e6_0_1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Bettina</a:t>
            </a:r>
            <a:endParaRPr/>
          </a:p>
          <a:p>
            <a:pPr marL="457200" lvl="0" indent="-304800" algn="l" rtl="0">
              <a:spcBef>
                <a:spcPts val="0"/>
              </a:spcBef>
              <a:spcAft>
                <a:spcPts val="0"/>
              </a:spcAft>
              <a:buSzPts val="1200"/>
              <a:buFont typeface="Trebuchet MS"/>
              <a:buChar char="-"/>
            </a:pPr>
            <a:r>
              <a:rPr lang="en-US" b="0"/>
              <a:t>While it’s helpful to look at the system level, we also need to dive into the individual hospital level. Each hospital in Colorado has a unique market, a unique community, and there is a wide range of financial results that could result in sustainability or risk to access.</a:t>
            </a:r>
            <a:endParaRPr b="0"/>
          </a:p>
          <a:p>
            <a:pPr marL="457200" lvl="0" indent="-304800" algn="l" rtl="0">
              <a:spcBef>
                <a:spcPts val="0"/>
              </a:spcBef>
              <a:spcAft>
                <a:spcPts val="0"/>
              </a:spcAft>
              <a:buSzPts val="1200"/>
              <a:buFont typeface="Trebuchet MS"/>
              <a:buChar char="-"/>
            </a:pPr>
            <a:r>
              <a:rPr lang="en-US" b="0"/>
              <a:t>Total profits range from negative -23.7% to positive +32.9%. </a:t>
            </a:r>
            <a:endParaRPr b="0"/>
          </a:p>
          <a:p>
            <a:pPr marL="457200" lvl="0" indent="-304800" algn="l" rtl="0">
              <a:spcBef>
                <a:spcPts val="0"/>
              </a:spcBef>
              <a:spcAft>
                <a:spcPts val="0"/>
              </a:spcAft>
              <a:buSzPts val="1200"/>
              <a:buFont typeface="Trebuchet MS"/>
              <a:buChar char="-"/>
            </a:pPr>
            <a:r>
              <a:rPr lang="en-US" b="0"/>
              <a:t>The chart on the right shows the number of large, medium and small hospitals represented by blue, green, and yellow respectively, and places them in various profit performance categories on the x axis. </a:t>
            </a:r>
            <a:endParaRPr b="0"/>
          </a:p>
          <a:p>
            <a:pPr marL="457200" lvl="0" indent="-304800" algn="l" rtl="0">
              <a:spcBef>
                <a:spcPts val="0"/>
              </a:spcBef>
              <a:spcAft>
                <a:spcPts val="0"/>
              </a:spcAft>
              <a:buSzPts val="1200"/>
              <a:buFont typeface="Trebuchet MS"/>
              <a:buChar char="-"/>
            </a:pPr>
            <a:r>
              <a:rPr lang="en-US" b="0"/>
              <a:t>This chart illustrates that </a:t>
            </a:r>
            <a:r>
              <a:rPr lang="en-US" b="0" i="1"/>
              <a:t>all </a:t>
            </a:r>
            <a:r>
              <a:rPr lang="en-US" b="0"/>
              <a:t>hospital sizes are reflected in all distinct hospital total profits categories, from -4% through greater than 10%</a:t>
            </a:r>
            <a:endParaRPr b="0"/>
          </a:p>
          <a:p>
            <a:pPr marL="457200" lvl="0" indent="-304800" algn="l" rtl="0">
              <a:spcBef>
                <a:spcPts val="0"/>
              </a:spcBef>
              <a:spcAft>
                <a:spcPts val="0"/>
              </a:spcAft>
              <a:buSzPts val="1200"/>
              <a:buFont typeface="Trebuchet MS"/>
              <a:buChar char="-"/>
            </a:pPr>
            <a:r>
              <a:rPr lang="en-US" b="0"/>
              <a:t>But when you look at the specific hospitals that have negative profits, some commonalities appear:</a:t>
            </a:r>
            <a:endParaRPr b="0"/>
          </a:p>
          <a:p>
            <a:pPr marL="914400" lvl="1" indent="-304800" algn="l" rtl="0">
              <a:spcBef>
                <a:spcPts val="0"/>
              </a:spcBef>
              <a:spcAft>
                <a:spcPts val="0"/>
              </a:spcAft>
              <a:buSzPts val="1200"/>
              <a:buFont typeface="Trebuchet MS"/>
              <a:buChar char="-"/>
            </a:pPr>
            <a:r>
              <a:rPr lang="en-US"/>
              <a:t>Newly constructed UCHealth hospitals and Children’s new hospital in CO Springs</a:t>
            </a:r>
            <a:endParaRPr/>
          </a:p>
          <a:p>
            <a:pPr marL="914400" lvl="1" indent="-304800" algn="l" rtl="0">
              <a:spcBef>
                <a:spcPts val="0"/>
              </a:spcBef>
              <a:spcAft>
                <a:spcPts val="0"/>
              </a:spcAft>
              <a:buSzPts val="1200"/>
              <a:buFont typeface="Trebuchet MS"/>
              <a:buChar char="-"/>
            </a:pPr>
            <a:r>
              <a:rPr lang="en-US"/>
              <a:t>Many newly acquired hospitals like the Intermountain (formerly SCL) hospitals, St Elizabeth, Parkview</a:t>
            </a:r>
            <a:endParaRPr/>
          </a:p>
          <a:p>
            <a:pPr marL="914400" lvl="1" indent="-304800" algn="l" rtl="0">
              <a:spcBef>
                <a:spcPts val="0"/>
              </a:spcBef>
              <a:spcAft>
                <a:spcPts val="0"/>
              </a:spcAft>
              <a:buSzPts val="1200"/>
              <a:buFont typeface="Trebuchet MS"/>
              <a:buChar char="-"/>
            </a:pPr>
            <a:r>
              <a:rPr lang="en-US"/>
              <a:t>There are many hospitals, roughly half, that aren’t part of a system</a:t>
            </a:r>
            <a:endParaRPr/>
          </a:p>
          <a:p>
            <a:pPr marL="914400" lvl="1" indent="-304800" algn="l" rtl="0">
              <a:spcBef>
                <a:spcPts val="0"/>
              </a:spcBef>
              <a:spcAft>
                <a:spcPts val="0"/>
              </a:spcAft>
              <a:buSzPts val="1200"/>
              <a:buFont typeface="Trebuchet MS"/>
              <a:buChar char="-"/>
            </a:pPr>
            <a:r>
              <a:rPr lang="en-US"/>
              <a:t>Many are rural hospitals </a:t>
            </a:r>
            <a:endParaRPr/>
          </a:p>
          <a:p>
            <a:pPr marL="457200" lvl="0" indent="-304800" algn="l" rtl="0">
              <a:spcBef>
                <a:spcPts val="0"/>
              </a:spcBef>
              <a:spcAft>
                <a:spcPts val="0"/>
              </a:spcAft>
              <a:buSzPts val="1200"/>
              <a:buFont typeface="Trebuchet MS"/>
              <a:buChar char="-"/>
            </a:pPr>
            <a:r>
              <a:rPr lang="en-US" b="0"/>
              <a:t>But while we review these individual hospital metrics and you hear about the unsustainable hospitals in the news, it is important to look at it from a system perspective as we did on the previous slide </a:t>
            </a:r>
            <a:endParaRPr b="0"/>
          </a:p>
          <a:p>
            <a:pPr marL="914400" lvl="1" indent="-304800" algn="l" rtl="0">
              <a:spcBef>
                <a:spcPts val="0"/>
              </a:spcBef>
              <a:spcAft>
                <a:spcPts val="0"/>
              </a:spcAft>
              <a:buSzPts val="1200"/>
              <a:buFont typeface="Trebuchet MS"/>
              <a:buChar char="-"/>
            </a:pPr>
            <a:r>
              <a:rPr lang="en-US"/>
              <a:t>Half of these hospitals are part of a system that </a:t>
            </a:r>
            <a:r>
              <a:rPr lang="en-US" i="1"/>
              <a:t>has </a:t>
            </a:r>
            <a:r>
              <a:rPr lang="en-US"/>
              <a:t>had positive profits and positive gains. These hospitals are health care access in the community but also entry points to the hospital health system’s greater network. </a:t>
            </a:r>
            <a:endParaRPr/>
          </a:p>
          <a:p>
            <a:pPr marL="914400" lvl="1" indent="-304800" algn="l" rtl="0">
              <a:spcBef>
                <a:spcPts val="0"/>
              </a:spcBef>
              <a:spcAft>
                <a:spcPts val="0"/>
              </a:spcAft>
              <a:buSzPts val="1200"/>
              <a:buFont typeface="Trebuchet MS"/>
              <a:buChar char="-"/>
            </a:pPr>
            <a:r>
              <a:rPr lang="en-US"/>
              <a:t>The other half of these hospitals do </a:t>
            </a:r>
            <a:r>
              <a:rPr lang="en-US" i="1"/>
              <a:t>not </a:t>
            </a:r>
            <a:r>
              <a:rPr lang="en-US"/>
              <a:t>have a system to lean on or share costs. These are the hospitals at risk for acquisition and service line closures</a:t>
            </a:r>
            <a:endParaRPr/>
          </a:p>
          <a:p>
            <a:pPr marL="457200" lvl="0" indent="-304800" algn="l" rtl="0">
              <a:spcBef>
                <a:spcPts val="0"/>
              </a:spcBef>
              <a:spcAft>
                <a:spcPts val="0"/>
              </a:spcAft>
              <a:buSzPts val="1200"/>
              <a:buFont typeface="Trebuchet MS"/>
              <a:buChar char="-"/>
            </a:pPr>
            <a:r>
              <a:rPr lang="en-US" b="0"/>
              <a:t>Kim, back to you to discuss hospital reserves</a:t>
            </a:r>
            <a:endParaRPr b="0"/>
          </a:p>
          <a:p>
            <a:pPr marL="0" lvl="0" indent="0" algn="l" rtl="0">
              <a:spcBef>
                <a:spcPts val="0"/>
              </a:spcBef>
              <a:spcAft>
                <a:spcPts val="0"/>
              </a:spcAft>
              <a:buNone/>
            </a:pPr>
            <a:endParaRPr b="0"/>
          </a:p>
          <a:p>
            <a:pPr marL="0" lvl="0" indent="0" algn="l" rtl="0">
              <a:spcBef>
                <a:spcPts val="0"/>
              </a:spcBef>
              <a:spcAft>
                <a:spcPts val="0"/>
              </a:spcAft>
              <a:buNone/>
            </a:pPr>
            <a:r>
              <a:rPr lang="en-US" b="0"/>
              <a:t>Other potential talking points</a:t>
            </a:r>
            <a:endParaRPr b="0"/>
          </a:p>
          <a:p>
            <a:pPr marL="457200" lvl="0" indent="-304800" algn="l" rtl="0">
              <a:spcBef>
                <a:spcPts val="0"/>
              </a:spcBef>
              <a:spcAft>
                <a:spcPts val="0"/>
              </a:spcAft>
              <a:buSzPts val="1200"/>
              <a:buChar char="-"/>
            </a:pPr>
            <a:r>
              <a:rPr lang="en-US" b="0"/>
              <a:t>One reason for this Total Profit view is that many rural hospitals survive on tax funding raised from the community which is </a:t>
            </a:r>
            <a:r>
              <a:rPr lang="en-US" u="sng"/>
              <a:t>not </a:t>
            </a:r>
            <a:r>
              <a:rPr lang="en-US" b="0"/>
              <a:t>reflected in Operating margin, only </a:t>
            </a:r>
            <a:r>
              <a:rPr lang="en-US" b="0" u="sng"/>
              <a:t>Total </a:t>
            </a:r>
            <a:r>
              <a:rPr lang="en-US" b="0"/>
              <a:t>margin.</a:t>
            </a:r>
            <a:endParaRPr b="0"/>
          </a:p>
          <a:p>
            <a:pPr marL="457200" lvl="0" indent="-304800" algn="l" rtl="0">
              <a:spcBef>
                <a:spcPts val="0"/>
              </a:spcBef>
              <a:spcAft>
                <a:spcPts val="0"/>
              </a:spcAft>
              <a:buClr>
                <a:schemeClr val="dk1"/>
              </a:buClr>
              <a:buSzPts val="1200"/>
              <a:buFont typeface="Trebuchet MS"/>
              <a:buChar char="-"/>
            </a:pPr>
            <a:r>
              <a:rPr lang="en-US" b="0"/>
              <a:t>UCHealth for example: broomfield, grandview, greeley, and longs peaks with &lt;-4%, and Highlands Ranch with &lt;0% &gt;-4%, flip side </a:t>
            </a:r>
            <a:r>
              <a:rPr lang="en-US" b="0" u="sng"/>
              <a:t>Poudre with 26% and University with 16%.</a:t>
            </a:r>
            <a:r>
              <a:rPr lang="en-US" b="0"/>
              <a:t> Smaller/new urban hospitals worse margins, larger system urban hospitals have high margins with </a:t>
            </a:r>
            <a:r>
              <a:rPr lang="en-US" b="0" u="sng"/>
              <a:t>higher $ amounts</a:t>
            </a:r>
            <a:r>
              <a:rPr lang="en-US" b="0"/>
              <a:t>.</a:t>
            </a:r>
            <a:endParaRPr b="0"/>
          </a:p>
          <a:p>
            <a:pPr marL="457200" lvl="0" indent="-304800" algn="l" rtl="0">
              <a:spcBef>
                <a:spcPts val="0"/>
              </a:spcBef>
              <a:spcAft>
                <a:spcPts val="0"/>
              </a:spcAft>
              <a:buSzPts val="1200"/>
              <a:buFont typeface="Trebuchet MS"/>
              <a:buChar char="-"/>
            </a:pPr>
            <a:r>
              <a:rPr lang="en-US" b="0"/>
              <a:t>34.5% of all large hospitals had a negative total profit margin in 2023 or 11.9% of the total 84 General acute care hospitals, whereas 35.3% of medium hospitals had a negative profit margin (or 7.1% of total 84 hospitals) and 42.1% of small hospitals had a negative total profit margin (or 19.0% of all 84 hospitals). </a:t>
            </a:r>
            <a:endParaRPr b="0"/>
          </a:p>
        </p:txBody>
      </p:sp>
      <p:sp>
        <p:nvSpPr>
          <p:cNvPr id="421" name="Google Shape;421;g334ee3f85e6_0_19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1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457200" lvl="0" indent="-304800" algn="l" rtl="0">
              <a:lnSpc>
                <a:spcPct val="90000"/>
              </a:lnSpc>
              <a:spcBef>
                <a:spcPts val="0"/>
              </a:spcBef>
              <a:spcAft>
                <a:spcPts val="0"/>
              </a:spcAft>
              <a:buClr>
                <a:schemeClr val="dk1"/>
              </a:buClr>
              <a:buSzPts val="1200"/>
              <a:buChar char="-"/>
            </a:pPr>
            <a:r>
              <a:rPr lang="en-US" b="0"/>
              <a:t>Days cash on hand, or reserves, is an important measure of hospital stability </a:t>
            </a:r>
            <a:endParaRPr b="0"/>
          </a:p>
          <a:p>
            <a:pPr marL="457200" lvl="0" indent="-304800" algn="l" rtl="0">
              <a:lnSpc>
                <a:spcPct val="90000"/>
              </a:lnSpc>
              <a:spcBef>
                <a:spcPts val="0"/>
              </a:spcBef>
              <a:spcAft>
                <a:spcPts val="0"/>
              </a:spcAft>
              <a:buClr>
                <a:schemeClr val="dk1"/>
              </a:buClr>
              <a:buSzPts val="1200"/>
              <a:buChar char="-"/>
            </a:pPr>
            <a:r>
              <a:rPr lang="en-US" b="0"/>
              <a:t>The S&amp;P Global ratings indicate that 150 days cash on hand for a Not-For-Profit Acute Care Health Care Organization and above is a strong rating to borrow money competitively and to be able to handle financial fluctuations year to year</a:t>
            </a:r>
            <a:endParaRPr b="0"/>
          </a:p>
          <a:p>
            <a:pPr marL="457200" lvl="0" indent="-304800" algn="l" rtl="0">
              <a:lnSpc>
                <a:spcPct val="90000"/>
              </a:lnSpc>
              <a:spcBef>
                <a:spcPts val="0"/>
              </a:spcBef>
              <a:spcAft>
                <a:spcPts val="0"/>
              </a:spcAft>
              <a:buClr>
                <a:schemeClr val="dk1"/>
              </a:buClr>
              <a:buSzPts val="1200"/>
              <a:buChar char="-"/>
            </a:pPr>
            <a:r>
              <a:rPr lang="en-US" b="0"/>
              <a:t>Days cash on hand reserves also present an opportunity to make investment returns, which as we said, reflect about hospitals 50% of Total Profit performance. </a:t>
            </a:r>
            <a:endParaRPr b="0"/>
          </a:p>
          <a:p>
            <a:pPr marL="457200" lvl="0" indent="-304800" algn="l" rtl="0">
              <a:lnSpc>
                <a:spcPct val="90000"/>
              </a:lnSpc>
              <a:spcBef>
                <a:spcPts val="0"/>
              </a:spcBef>
              <a:spcAft>
                <a:spcPts val="0"/>
              </a:spcAft>
              <a:buClr>
                <a:schemeClr val="dk1"/>
              </a:buClr>
              <a:buSzPts val="1200"/>
              <a:buChar char="-"/>
            </a:pPr>
            <a:r>
              <a:rPr lang="en-US"/>
              <a:t>Overall, hospitals look similar to pre-pandemic amounts</a:t>
            </a:r>
            <a:endParaRPr/>
          </a:p>
          <a:p>
            <a:pPr marL="914400" lvl="1" indent="-317500" algn="l" rtl="0">
              <a:lnSpc>
                <a:spcPct val="90000"/>
              </a:lnSpc>
              <a:spcBef>
                <a:spcPts val="0"/>
              </a:spcBef>
              <a:spcAft>
                <a:spcPts val="0"/>
              </a:spcAft>
              <a:buSzPts val="1400"/>
              <a:buChar char="-"/>
            </a:pPr>
            <a:r>
              <a:rPr lang="en-US" b="1"/>
              <a:t>Cash reserves have declined from 2021 and 2020 levels. However, cash reserves in 2021 and 2020 were assisted by federal COVID-19 stimulus packages. </a:t>
            </a:r>
            <a:endParaRPr b="1"/>
          </a:p>
          <a:p>
            <a:pPr marL="914400" lvl="1" indent="-317500" algn="l" rtl="0">
              <a:lnSpc>
                <a:spcPct val="90000"/>
              </a:lnSpc>
              <a:spcBef>
                <a:spcPts val="0"/>
              </a:spcBef>
              <a:spcAft>
                <a:spcPts val="0"/>
              </a:spcAft>
              <a:buSzPts val="1400"/>
              <a:buChar char="-"/>
            </a:pPr>
            <a:r>
              <a:rPr lang="en-US" b="1"/>
              <a:t>In 2023, the median days cash on hand is 164, a decline of 19 days from the median in 2022; </a:t>
            </a:r>
            <a:endParaRPr b="1"/>
          </a:p>
          <a:p>
            <a:pPr marL="914400" lvl="1" indent="-317500" algn="l" rtl="0">
              <a:lnSpc>
                <a:spcPct val="90000"/>
              </a:lnSpc>
              <a:spcBef>
                <a:spcPts val="0"/>
              </a:spcBef>
              <a:spcAft>
                <a:spcPts val="0"/>
              </a:spcAft>
              <a:buSzPts val="1400"/>
              <a:buChar char="-"/>
            </a:pPr>
            <a:r>
              <a:rPr lang="en-US" b="1"/>
              <a:t>however, 2023 is more in line with DCOH medians from 2019 before the PHE.</a:t>
            </a:r>
            <a:endParaRPr/>
          </a:p>
          <a:p>
            <a:pPr marL="457200" lvl="0" indent="-304800" algn="l" rtl="0">
              <a:lnSpc>
                <a:spcPct val="90000"/>
              </a:lnSpc>
              <a:spcBef>
                <a:spcPts val="0"/>
              </a:spcBef>
              <a:spcAft>
                <a:spcPts val="0"/>
              </a:spcAft>
              <a:buSzPts val="1200"/>
              <a:buChar char="-"/>
            </a:pPr>
            <a:r>
              <a:rPr lang="en-US"/>
              <a:t>But there is wide variation between hospitals, across rural/urban divides.</a:t>
            </a:r>
            <a:endParaRPr/>
          </a:p>
          <a:p>
            <a:pPr marL="457200" lvl="0" indent="-228600" algn="l" rtl="0">
              <a:lnSpc>
                <a:spcPct val="90000"/>
              </a:lnSpc>
              <a:spcBef>
                <a:spcPts val="0"/>
              </a:spcBef>
              <a:spcAft>
                <a:spcPts val="0"/>
              </a:spcAft>
              <a:buSzPts val="1200"/>
              <a:buNone/>
            </a:pPr>
            <a:endParaRPr/>
          </a:p>
        </p:txBody>
      </p:sp>
      <p:sp>
        <p:nvSpPr>
          <p:cNvPr id="432" name="Google Shape;432;p1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34ee3f85e6_0_20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34ee3f85e6_0_20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a:p>
            <a:pPr marL="457200" lvl="0" indent="-304800" algn="l" rtl="0">
              <a:lnSpc>
                <a:spcPct val="90000"/>
              </a:lnSpc>
              <a:spcBef>
                <a:spcPts val="0"/>
              </a:spcBef>
              <a:spcAft>
                <a:spcPts val="0"/>
              </a:spcAft>
              <a:buClr>
                <a:schemeClr val="dk1"/>
              </a:buClr>
              <a:buSzPts val="1200"/>
              <a:buChar char="-"/>
            </a:pPr>
            <a:r>
              <a:rPr lang="en-US" b="0"/>
              <a:t>Days cash on hand, or reserves, is an important measure of hospital stability </a:t>
            </a:r>
            <a:endParaRPr b="0"/>
          </a:p>
          <a:p>
            <a:pPr marL="457200" lvl="0" indent="-304800" algn="l" rtl="0">
              <a:lnSpc>
                <a:spcPct val="90000"/>
              </a:lnSpc>
              <a:spcBef>
                <a:spcPts val="0"/>
              </a:spcBef>
              <a:spcAft>
                <a:spcPts val="0"/>
              </a:spcAft>
              <a:buClr>
                <a:schemeClr val="dk1"/>
              </a:buClr>
              <a:buSzPts val="1200"/>
              <a:buChar char="-"/>
            </a:pPr>
            <a:r>
              <a:rPr lang="en-US" b="0"/>
              <a:t>The S&amp;P Global ratings indicate that 150 days cash on hand for a Not-For-Profit Acute Care Health Care Organization and above is a strong rating to borrow money competitively and to be able to handle financial fluctuations year to year</a:t>
            </a:r>
            <a:endParaRPr b="0"/>
          </a:p>
          <a:p>
            <a:pPr marL="457200" lvl="0" indent="-304800" algn="l" rtl="0">
              <a:lnSpc>
                <a:spcPct val="90000"/>
              </a:lnSpc>
              <a:spcBef>
                <a:spcPts val="0"/>
              </a:spcBef>
              <a:spcAft>
                <a:spcPts val="0"/>
              </a:spcAft>
              <a:buClr>
                <a:schemeClr val="dk1"/>
              </a:buClr>
              <a:buSzPts val="1200"/>
              <a:buChar char="-"/>
            </a:pPr>
            <a:r>
              <a:rPr lang="en-US" b="0"/>
              <a:t>Days cash on hand reserves also present an opportunity to make investment returns, which as we said, reflect about hospitals 50% of Total Profit performance. </a:t>
            </a:r>
            <a:endParaRPr b="0"/>
          </a:p>
          <a:p>
            <a:pPr marL="457200" lvl="0" indent="-304800" algn="l" rtl="0">
              <a:lnSpc>
                <a:spcPct val="90000"/>
              </a:lnSpc>
              <a:spcBef>
                <a:spcPts val="0"/>
              </a:spcBef>
              <a:spcAft>
                <a:spcPts val="0"/>
              </a:spcAft>
              <a:buClr>
                <a:schemeClr val="dk1"/>
              </a:buClr>
              <a:buSzPts val="1200"/>
              <a:buChar char="-"/>
            </a:pPr>
            <a:r>
              <a:rPr lang="en-US"/>
              <a:t>Overall, hospitals look similar to pre-pandemic amounts</a:t>
            </a:r>
            <a:endParaRPr/>
          </a:p>
          <a:p>
            <a:pPr marL="914400" lvl="1" indent="-317500" algn="l" rtl="0">
              <a:lnSpc>
                <a:spcPct val="90000"/>
              </a:lnSpc>
              <a:spcBef>
                <a:spcPts val="0"/>
              </a:spcBef>
              <a:spcAft>
                <a:spcPts val="0"/>
              </a:spcAft>
              <a:buSzPts val="1400"/>
              <a:buChar char="-"/>
            </a:pPr>
            <a:r>
              <a:rPr lang="en-US" b="1"/>
              <a:t>Cash reserves have declined from 2021 and 2020 levels. However, cash reserves in 2021 and 2020 were assisted by federal COVID-19 stimulus packages. </a:t>
            </a:r>
            <a:endParaRPr b="1"/>
          </a:p>
          <a:p>
            <a:pPr marL="914400" lvl="1" indent="-317500" algn="l" rtl="0">
              <a:lnSpc>
                <a:spcPct val="90000"/>
              </a:lnSpc>
              <a:spcBef>
                <a:spcPts val="0"/>
              </a:spcBef>
              <a:spcAft>
                <a:spcPts val="0"/>
              </a:spcAft>
              <a:buSzPts val="1400"/>
              <a:buChar char="-"/>
            </a:pPr>
            <a:r>
              <a:rPr lang="en-US" b="1"/>
              <a:t>In 2023, the median days cash on hand is 164, a decline of 19 days from the median in 2022; </a:t>
            </a:r>
            <a:endParaRPr b="1"/>
          </a:p>
          <a:p>
            <a:pPr marL="914400" lvl="1" indent="-317500" algn="l" rtl="0">
              <a:lnSpc>
                <a:spcPct val="90000"/>
              </a:lnSpc>
              <a:spcBef>
                <a:spcPts val="0"/>
              </a:spcBef>
              <a:spcAft>
                <a:spcPts val="0"/>
              </a:spcAft>
              <a:buSzPts val="1400"/>
              <a:buChar char="-"/>
            </a:pPr>
            <a:r>
              <a:rPr lang="en-US" b="1"/>
              <a:t>however, 2023 is more in line with DCOH medians from 2019 before the PHE.</a:t>
            </a:r>
            <a:endParaRPr/>
          </a:p>
          <a:p>
            <a:pPr marL="457200" lvl="0" indent="-304800" algn="l" rtl="0">
              <a:lnSpc>
                <a:spcPct val="90000"/>
              </a:lnSpc>
              <a:spcBef>
                <a:spcPts val="0"/>
              </a:spcBef>
              <a:spcAft>
                <a:spcPts val="0"/>
              </a:spcAft>
              <a:buSzPts val="1200"/>
              <a:buChar char="-"/>
            </a:pPr>
            <a:r>
              <a:rPr lang="en-US"/>
              <a:t>But there is wide variation between hospitals, across rural/urban divides.</a:t>
            </a:r>
            <a:endParaRPr/>
          </a:p>
          <a:p>
            <a:pPr marL="457200" lvl="0" indent="-304800" algn="l" rtl="0">
              <a:lnSpc>
                <a:spcPct val="90000"/>
              </a:lnSpc>
              <a:spcBef>
                <a:spcPts val="0"/>
              </a:spcBef>
              <a:spcAft>
                <a:spcPts val="0"/>
              </a:spcAft>
              <a:buSzPts val="1200"/>
              <a:buChar char="-"/>
            </a:pPr>
            <a:endParaRPr/>
          </a:p>
        </p:txBody>
      </p:sp>
      <p:sp>
        <p:nvSpPr>
          <p:cNvPr id="432" name="Google Shape;432;g334ee3f85e6_0_20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1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a:t>
            </a:r>
            <a:endParaRPr/>
          </a:p>
          <a:p>
            <a:pPr marL="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b="0"/>
              <a:t>We want our hospitals to be healthy - to expand access, to invest in tomorrow. </a:t>
            </a:r>
            <a:endParaRPr b="0"/>
          </a:p>
          <a:p>
            <a:pPr marL="457200" lvl="0" indent="-317500" algn="l" rtl="0">
              <a:lnSpc>
                <a:spcPct val="100000"/>
              </a:lnSpc>
              <a:spcBef>
                <a:spcPts val="0"/>
              </a:spcBef>
              <a:spcAft>
                <a:spcPts val="0"/>
              </a:spcAft>
              <a:buSzPts val="1400"/>
              <a:buChar char="-"/>
            </a:pPr>
            <a:r>
              <a:rPr lang="en-US" b="0"/>
              <a:t>We just don’t want them charging such high prices, or making such high profits, that its unnecessarily and inappropriately impacting all of those who pay for that - employers, consumers, taxpayers….</a:t>
            </a:r>
            <a:endParaRPr b="0"/>
          </a:p>
          <a:p>
            <a:pPr marL="457200" lvl="0" indent="-317500" algn="l" rtl="0">
              <a:lnSpc>
                <a:spcPct val="100000"/>
              </a:lnSpc>
              <a:spcBef>
                <a:spcPts val="0"/>
              </a:spcBef>
              <a:spcAft>
                <a:spcPts val="0"/>
              </a:spcAft>
              <a:buSzPts val="1400"/>
              <a:buChar char="-"/>
            </a:pPr>
            <a:r>
              <a:rPr lang="en-US" b="0"/>
              <a:t>Because hospitals represent the biggest part of the health care dollar, a reasonable comparison to understand where we have opportunity to improve affordability to employers, consumers and taxpayers is how CO hospitals compare nationally across various affordability metrics</a:t>
            </a:r>
            <a:endParaRPr b="0"/>
          </a:p>
          <a:p>
            <a:pPr marL="457200" lvl="0" indent="-317500" algn="l" rtl="0">
              <a:lnSpc>
                <a:spcPct val="100000"/>
              </a:lnSpc>
              <a:spcBef>
                <a:spcPts val="0"/>
              </a:spcBef>
              <a:spcAft>
                <a:spcPts val="0"/>
              </a:spcAft>
              <a:buSzPts val="1400"/>
              <a:buChar char="-"/>
            </a:pPr>
            <a:r>
              <a:rPr lang="en-US" b="0"/>
              <a:t>Shout out to hospitals - all metrics are moving in the right direction - costs, price, and profit measures for 3 years straight, to ranking 10th or lower in all measures for 2022 and 2023</a:t>
            </a:r>
            <a:endParaRPr/>
          </a:p>
          <a:p>
            <a:pPr marL="0" lvl="0" indent="0" algn="l" rtl="0">
              <a:lnSpc>
                <a:spcPct val="100000"/>
              </a:lnSpc>
              <a:spcBef>
                <a:spcPts val="1000"/>
              </a:spcBef>
              <a:spcAft>
                <a:spcPts val="0"/>
              </a:spcAft>
              <a:buSzPts val="1400"/>
              <a:buNone/>
            </a:pPr>
            <a:endParaRPr/>
          </a:p>
          <a:p>
            <a:pPr marL="0" lvl="0" indent="0" algn="l" rtl="0">
              <a:lnSpc>
                <a:spcPct val="100000"/>
              </a:lnSpc>
              <a:spcBef>
                <a:spcPts val="0"/>
              </a:spcBef>
              <a:spcAft>
                <a:spcPts val="0"/>
              </a:spcAft>
              <a:buSzPts val="1400"/>
              <a:buNone/>
            </a:pPr>
            <a:r>
              <a:rPr lang="en-US"/>
              <a:t>Hospitals </a:t>
            </a:r>
            <a:r>
              <a:rPr lang="en-US" i="1"/>
              <a:t>are </a:t>
            </a:r>
            <a:r>
              <a:rPr lang="en-US"/>
              <a:t>taking action. This is Aggregate for the state. Total margin plummeted because of investment markets deteriorating. (See preview profits visual). University went from nearly $1 billion in total net income in 2021 to (-$100 million) in 2022.  Affected CO more than other states due to the large stockpiles hospitals have here, also More to do what is happening in other states. 25 rank to 19 = Mix of hospitals not doing quite as well, but other states doing better. AGgregation of above might have impact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Is it costs too high? What is impact of federal stimulus?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Price/Cost/Profit rankings compared to other states has improved over last 5 years</a:t>
            </a:r>
            <a:endParaRPr/>
          </a:p>
          <a:p>
            <a:pPr marL="457200" lvl="0" indent="-304800" algn="l" rtl="0">
              <a:lnSpc>
                <a:spcPct val="100000"/>
              </a:lnSpc>
              <a:spcBef>
                <a:spcPts val="0"/>
              </a:spcBef>
              <a:spcAft>
                <a:spcPts val="0"/>
              </a:spcAft>
              <a:buSzPts val="1200"/>
              <a:buChar char="-"/>
            </a:pPr>
            <a:r>
              <a:rPr lang="en-US"/>
              <a:t>From being among the highest in all categories, to 10th or lower. </a:t>
            </a:r>
            <a:endParaRPr/>
          </a:p>
          <a:p>
            <a:pPr marL="457200" lvl="0" indent="-304800" algn="l" rtl="0">
              <a:lnSpc>
                <a:spcPct val="100000"/>
              </a:lnSpc>
              <a:spcBef>
                <a:spcPts val="0"/>
              </a:spcBef>
              <a:spcAft>
                <a:spcPts val="0"/>
              </a:spcAft>
              <a:buSzPts val="1200"/>
              <a:buChar char="-"/>
            </a:pPr>
            <a:r>
              <a:rPr lang="en-US"/>
              <a:t>Price ranking can continue to fall, along with costs, to further improve affordability for Coloradans.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Profit/patient: Patient services Net Income per Adjusted Discharge.</a:t>
            </a:r>
            <a:endParaRPr/>
          </a:p>
          <a:p>
            <a:pPr marL="0" lvl="0" indent="0" algn="l" rtl="0">
              <a:lnSpc>
                <a:spcPct val="100000"/>
              </a:lnSpc>
              <a:spcBef>
                <a:spcPts val="0"/>
              </a:spcBef>
              <a:spcAft>
                <a:spcPts val="0"/>
              </a:spcAft>
              <a:buSzPts val="1400"/>
              <a:buNone/>
            </a:pPr>
            <a:r>
              <a:rPr lang="en-US"/>
              <a:t>Total Profit: Total Aggregate Profit Margin for states (</a:t>
            </a:r>
            <a:r>
              <a:rPr lang="en-US" u="sng"/>
              <a:t>including investments</a:t>
            </a:r>
            <a:r>
              <a:rPr lang="en-US"/>
              <a:t>).</a:t>
            </a:r>
            <a:endParaRPr/>
          </a:p>
          <a:p>
            <a:pPr marL="0" lvl="0" indent="0" algn="l" rtl="0">
              <a:lnSpc>
                <a:spcPct val="100000"/>
              </a:lnSpc>
              <a:spcBef>
                <a:spcPts val="0"/>
              </a:spcBef>
              <a:spcAft>
                <a:spcPts val="0"/>
              </a:spcAft>
              <a:buSzPts val="1400"/>
              <a:buNone/>
            </a:pPr>
            <a:r>
              <a:rPr lang="en-US"/>
              <a:t>Price: Net Patient Revenue per Adjusted Discharge.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45" name="Google Shape;445;p1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34ee3f85e6_0_2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34ee3f85e6_0_21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KIM</a:t>
            </a: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US" b="0"/>
              <a:t>We want our hospitals to be healthy - to expand access, to invest in tomorrow. </a:t>
            </a:r>
            <a:endParaRPr b="0"/>
          </a:p>
          <a:p>
            <a:pPr marL="457200" lvl="0" indent="-317500" algn="l" rtl="0">
              <a:spcBef>
                <a:spcPts val="0"/>
              </a:spcBef>
              <a:spcAft>
                <a:spcPts val="0"/>
              </a:spcAft>
              <a:buSzPts val="1400"/>
              <a:buChar char="-"/>
            </a:pPr>
            <a:r>
              <a:rPr lang="en-US" b="0"/>
              <a:t>We just don’t want them charging such high prices, or making such high profits, that its unnecessarily and inappropriately impacting all of those who pay for that - employers, consumers, taxpayers….</a:t>
            </a:r>
            <a:endParaRPr b="0"/>
          </a:p>
          <a:p>
            <a:pPr marL="457200" lvl="0" indent="-317500" algn="l" rtl="0">
              <a:spcBef>
                <a:spcPts val="0"/>
              </a:spcBef>
              <a:spcAft>
                <a:spcPts val="0"/>
              </a:spcAft>
              <a:buSzPts val="1400"/>
              <a:buChar char="-"/>
            </a:pPr>
            <a:r>
              <a:rPr lang="en-US" b="0"/>
              <a:t>Because hospitals represent the biggest part of the health care dollar, a reasonable comparison to understand where we have opportunity to improve affordability to employers, consumers and taxpayers is how CO hospitals compare nationally across various affordability metrics</a:t>
            </a:r>
            <a:endParaRPr b="0"/>
          </a:p>
          <a:p>
            <a:pPr marL="457200" lvl="0" indent="-317500" algn="l" rtl="0">
              <a:spcBef>
                <a:spcPts val="0"/>
              </a:spcBef>
              <a:spcAft>
                <a:spcPts val="0"/>
              </a:spcAft>
              <a:buSzPts val="1400"/>
              <a:buChar char="-"/>
            </a:pPr>
            <a:r>
              <a:rPr lang="en-US" b="0"/>
              <a:t>Shout out to hospitals - all metrics are moving in the right direction - costs, price, and profit measures for 3 years straight, to ranking 10th or lower in all measures for 2022 and 2023</a:t>
            </a:r>
            <a:endParaRPr/>
          </a:p>
          <a:p>
            <a:pPr marL="0" lvl="0" indent="0" algn="l" rtl="0">
              <a:spcBef>
                <a:spcPts val="1000"/>
              </a:spcBef>
              <a:spcAft>
                <a:spcPts val="0"/>
              </a:spcAft>
              <a:buNone/>
            </a:pPr>
            <a:endParaRPr/>
          </a:p>
          <a:p>
            <a:pPr marL="0" lvl="0" indent="0" algn="l" rtl="0">
              <a:spcBef>
                <a:spcPts val="0"/>
              </a:spcBef>
              <a:spcAft>
                <a:spcPts val="0"/>
              </a:spcAft>
              <a:buNone/>
            </a:pPr>
            <a:r>
              <a:rPr lang="en-US"/>
              <a:t>Hospitals </a:t>
            </a:r>
            <a:r>
              <a:rPr lang="en-US" i="1"/>
              <a:t>are </a:t>
            </a:r>
            <a:r>
              <a:rPr lang="en-US"/>
              <a:t>taking action. This is Aggregate for the state. Total margin plummeted because of investment markets deteriorating. (See preview profits visual). University went from nearly $1 billion in total net income in 2021 to (-$100 million) in 2022.  Affected CO more than other states due to the large stockpiles hospitals have here, also More to do what is happening in other states. 25 rank to 19 = Mix of hospitals not doing quite as well, but other states doing better. AGgregation of above might have impact</a:t>
            </a:r>
            <a:endParaRPr/>
          </a:p>
          <a:p>
            <a:pPr marL="0" lvl="0" indent="0" algn="l" rtl="0">
              <a:spcBef>
                <a:spcPts val="0"/>
              </a:spcBef>
              <a:spcAft>
                <a:spcPts val="0"/>
              </a:spcAft>
              <a:buNone/>
            </a:pPr>
            <a:endParaRPr/>
          </a:p>
          <a:p>
            <a:pPr marL="0" lvl="0" indent="0" algn="l" rtl="0">
              <a:spcBef>
                <a:spcPts val="0"/>
              </a:spcBef>
              <a:spcAft>
                <a:spcPts val="0"/>
              </a:spcAft>
              <a:buNone/>
            </a:pPr>
            <a:r>
              <a:rPr lang="en-US"/>
              <a:t>Is it costs too high? What is impact of federal stimulus?</a:t>
            </a:r>
            <a:endParaRPr/>
          </a:p>
          <a:p>
            <a:pPr marL="0" lvl="0" indent="0" algn="l" rtl="0">
              <a:spcBef>
                <a:spcPts val="0"/>
              </a:spcBef>
              <a:spcAft>
                <a:spcPts val="0"/>
              </a:spcAft>
              <a:buNone/>
            </a:pPr>
            <a:endParaRPr/>
          </a:p>
          <a:p>
            <a:pPr marL="0" lvl="0" indent="0" algn="l" rtl="0">
              <a:spcBef>
                <a:spcPts val="0"/>
              </a:spcBef>
              <a:spcAft>
                <a:spcPts val="0"/>
              </a:spcAft>
              <a:buNone/>
            </a:pPr>
            <a:r>
              <a:rPr lang="en-US"/>
              <a:t>Price/Cost/Profit rankings compared to other states has improved over last 5 years</a:t>
            </a:r>
            <a:endParaRPr/>
          </a:p>
          <a:p>
            <a:pPr marL="457200" lvl="0" indent="-304800" algn="l" rtl="0">
              <a:spcBef>
                <a:spcPts val="0"/>
              </a:spcBef>
              <a:spcAft>
                <a:spcPts val="0"/>
              </a:spcAft>
              <a:buSzPts val="1200"/>
              <a:buChar char="-"/>
            </a:pPr>
            <a:r>
              <a:rPr lang="en-US"/>
              <a:t>From being among the highest in all categories, to 10th or lower. </a:t>
            </a:r>
            <a:endParaRPr/>
          </a:p>
          <a:p>
            <a:pPr marL="457200" lvl="0" indent="-304800" algn="l" rtl="0">
              <a:spcBef>
                <a:spcPts val="0"/>
              </a:spcBef>
              <a:spcAft>
                <a:spcPts val="0"/>
              </a:spcAft>
              <a:buSzPts val="1200"/>
              <a:buChar char="-"/>
            </a:pPr>
            <a:r>
              <a:rPr lang="en-US"/>
              <a:t>Price ranking can continue to fall, along with costs, to further improve affordability for Coloradans.</a:t>
            </a:r>
            <a:endParaRPr/>
          </a:p>
          <a:p>
            <a:pPr marL="0" lvl="0" indent="0" algn="l" rtl="0">
              <a:spcBef>
                <a:spcPts val="0"/>
              </a:spcBef>
              <a:spcAft>
                <a:spcPts val="0"/>
              </a:spcAft>
              <a:buNone/>
            </a:pPr>
            <a:endParaRPr/>
          </a:p>
          <a:p>
            <a:pPr marL="0" lvl="0" indent="0" algn="l" rtl="0">
              <a:spcBef>
                <a:spcPts val="0"/>
              </a:spcBef>
              <a:spcAft>
                <a:spcPts val="0"/>
              </a:spcAft>
              <a:buNone/>
            </a:pPr>
            <a:r>
              <a:rPr lang="en-US"/>
              <a:t>Profit/patient: Patient services Net Income per Adjusted Discharge.</a:t>
            </a:r>
            <a:endParaRPr/>
          </a:p>
          <a:p>
            <a:pPr marL="0" lvl="0" indent="0" algn="l" rtl="0">
              <a:spcBef>
                <a:spcPts val="0"/>
              </a:spcBef>
              <a:spcAft>
                <a:spcPts val="0"/>
              </a:spcAft>
              <a:buNone/>
            </a:pPr>
            <a:r>
              <a:rPr lang="en-US"/>
              <a:t>Total Profit: Total Aggregate Profit Margin for states (</a:t>
            </a:r>
            <a:r>
              <a:rPr lang="en-US" u="sng"/>
              <a:t>including investments</a:t>
            </a:r>
            <a:r>
              <a:rPr lang="en-US"/>
              <a:t>).</a:t>
            </a:r>
            <a:endParaRPr/>
          </a:p>
          <a:p>
            <a:pPr marL="0" lvl="0" indent="0" algn="l" rtl="0">
              <a:spcBef>
                <a:spcPts val="0"/>
              </a:spcBef>
              <a:spcAft>
                <a:spcPts val="0"/>
              </a:spcAft>
              <a:buNone/>
            </a:pPr>
            <a:r>
              <a:rPr lang="en-US"/>
              <a:t>Price: Net Patient Revenue per Adjusted Discharge.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45" name="Google Shape;445;g334ee3f85e6_0_21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Kim</a:t>
            </a:r>
            <a:endParaRPr b="0">
              <a:solidFill>
                <a:srgbClr val="444746"/>
              </a:solidFill>
              <a:highlight>
                <a:schemeClr val="lt1"/>
              </a:highlight>
            </a:endParaRPr>
          </a:p>
          <a:p>
            <a:pPr marL="457200" lvl="0" indent="-304800" algn="l" rtl="0">
              <a:lnSpc>
                <a:spcPct val="100000"/>
              </a:lnSpc>
              <a:spcBef>
                <a:spcPts val="0"/>
              </a:spcBef>
              <a:spcAft>
                <a:spcPts val="0"/>
              </a:spcAft>
              <a:buClr>
                <a:schemeClr val="dk1"/>
              </a:buClr>
              <a:buSzPts val="1200"/>
              <a:buFont typeface="Trebuchet MS"/>
              <a:buChar char="●"/>
            </a:pPr>
            <a:r>
              <a:rPr lang="en-US" b="0"/>
              <a:t>CAHs are particularly vulnerable to reimbursement policy changes given that the majority of their payer mix is from Medicare and Medicaid who reimburse below the cost of care and are generally located in areas which face great economic, infrastructure, and access to care challenges than urban areas of the state.</a:t>
            </a:r>
            <a:endParaRPr b="0"/>
          </a:p>
          <a:p>
            <a:pPr marL="914400" lvl="1" indent="-304800" algn="l" rtl="0">
              <a:lnSpc>
                <a:spcPct val="100000"/>
              </a:lnSpc>
              <a:spcBef>
                <a:spcPts val="0"/>
              </a:spcBef>
              <a:spcAft>
                <a:spcPts val="0"/>
              </a:spcAft>
              <a:buSzPts val="1200"/>
              <a:buFont typeface="Trebuchet MS"/>
              <a:buChar char="○"/>
            </a:pPr>
            <a:r>
              <a:rPr lang="en-US"/>
              <a:t>Unlike traditional hospitals (which are paid under prospective payment systems), Medicare pays critical access hospitals based on costs. CMS pays at 101% of reasonable costs. However, due to he Budget Control Act of 2011’s Medicare Sequestration Payment Reductions, the reimbursement is subject to a 2% reduction through 2032, meaning critical access hospitals are currently paid below cost of care provided to Medicare patients.</a:t>
            </a:r>
            <a:endParaRPr/>
          </a:p>
          <a:p>
            <a:pPr marL="457200" lvl="0" indent="-304800" algn="l" rtl="0">
              <a:lnSpc>
                <a:spcPct val="100000"/>
              </a:lnSpc>
              <a:spcBef>
                <a:spcPts val="0"/>
              </a:spcBef>
              <a:spcAft>
                <a:spcPts val="0"/>
              </a:spcAft>
              <a:buClr>
                <a:schemeClr val="dk1"/>
              </a:buClr>
              <a:buSzPts val="1200"/>
              <a:buFont typeface="Trebuchet MS"/>
              <a:buChar char="●"/>
            </a:pPr>
            <a:r>
              <a:rPr lang="en-US" b="0"/>
              <a:t>The proportion of general and administrative expenses for small hospitals has been increasing over the last few years and is an area which HCPF will continue to focus on. If these hospitals are spending more and more on maintaining operations versus serving patients this could affect access to care for rural Coloradans. However, if these expenses are being used to increase access and financial stability, then this increase could signal better results for rural Coloradans.</a:t>
            </a:r>
            <a:endParaRPr b="0"/>
          </a:p>
        </p:txBody>
      </p:sp>
      <p:sp>
        <p:nvSpPr>
          <p:cNvPr id="455" name="Google Shape;455;p2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34ee3f85e6_0_2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334ee3f85e6_0_22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Kim</a:t>
            </a:r>
            <a:endParaRPr b="0">
              <a:solidFill>
                <a:srgbClr val="444746"/>
              </a:solidFill>
              <a:highlight>
                <a:schemeClr val="lt1"/>
              </a:highlight>
            </a:endParaRPr>
          </a:p>
          <a:p>
            <a:pPr marL="457200" lvl="0" indent="-304800" algn="l" rtl="0">
              <a:spcBef>
                <a:spcPts val="0"/>
              </a:spcBef>
              <a:spcAft>
                <a:spcPts val="0"/>
              </a:spcAft>
              <a:buClr>
                <a:schemeClr val="dk1"/>
              </a:buClr>
              <a:buSzPts val="1200"/>
              <a:buFont typeface="Trebuchet MS"/>
              <a:buChar char="●"/>
            </a:pPr>
            <a:r>
              <a:rPr lang="en-US" b="0"/>
              <a:t>CAHs are particularly vulnerable to reimbursement policy changes given that the majority of their payer mix is from Medicare and Medicaid who reimburse below the cost of care and are generally located in areas which face great economic, infrastructure, and access to care challenges than urban areas of the state.</a:t>
            </a:r>
            <a:endParaRPr b="0"/>
          </a:p>
          <a:p>
            <a:pPr marL="914400" lvl="1" indent="-304800" algn="l" rtl="0">
              <a:spcBef>
                <a:spcPts val="0"/>
              </a:spcBef>
              <a:spcAft>
                <a:spcPts val="0"/>
              </a:spcAft>
              <a:buSzPts val="1200"/>
              <a:buFont typeface="Trebuchet MS"/>
              <a:buChar char="○"/>
            </a:pPr>
            <a:r>
              <a:rPr lang="en-US"/>
              <a:t>Unlike traditional hospitals (which are paid under prospective payment systems), Medicare pays critical access hospitals based on costs. CMS pays at 101% of reasonable costs. However, due to he Budget Control Act of 2011’s Medicare Sequestration Payment Reductions, the reimbursement is subject to a 2% reduction through 2032, meaning critical access hospitals are currently paid below cost of care provided to Medicare patients.</a:t>
            </a:r>
            <a:endParaRPr/>
          </a:p>
          <a:p>
            <a:pPr marL="457200" lvl="0" indent="-304800" algn="l" rtl="0">
              <a:spcBef>
                <a:spcPts val="0"/>
              </a:spcBef>
              <a:spcAft>
                <a:spcPts val="0"/>
              </a:spcAft>
              <a:buClr>
                <a:schemeClr val="dk1"/>
              </a:buClr>
              <a:buSzPts val="1200"/>
              <a:buFont typeface="Trebuchet MS"/>
              <a:buChar char="●"/>
            </a:pPr>
            <a:r>
              <a:rPr lang="en-US" b="0"/>
              <a:t>The proportion of general and administrative expenses for small hospitals has been increasing over the last few years and is an area which HCPF will continue to focus on. If these hospitals are spending more and more on maintaining operations versus serving patients this could affect access to care for rural Coloradans. However, if these expenses are being used to increase access and financial stability, then this increase could signal better results for rural Coloradans.</a:t>
            </a:r>
            <a:endParaRPr b="0"/>
          </a:p>
        </p:txBody>
      </p:sp>
      <p:sp>
        <p:nvSpPr>
          <p:cNvPr id="455" name="Google Shape;455;g334ee3f85e6_0_22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t>KIM</a:t>
            </a:r>
            <a:endParaRPr/>
          </a:p>
          <a:p>
            <a:pPr marL="0" lvl="0" indent="0" algn="l" rtl="0">
              <a:lnSpc>
                <a:spcPct val="115000"/>
              </a:lnSpc>
              <a:spcBef>
                <a:spcPts val="0"/>
              </a:spcBef>
              <a:spcAft>
                <a:spcPts val="0"/>
              </a:spcAft>
              <a:buSzPts val="1400"/>
              <a:buNone/>
            </a:pPr>
            <a:endParaRPr b="0"/>
          </a:p>
          <a:p>
            <a:pPr marL="457200" lvl="0" indent="-317500" algn="l" rtl="0">
              <a:lnSpc>
                <a:spcPct val="115000"/>
              </a:lnSpc>
              <a:spcBef>
                <a:spcPts val="0"/>
              </a:spcBef>
              <a:spcAft>
                <a:spcPts val="0"/>
              </a:spcAft>
              <a:buSzPts val="1400"/>
              <a:buChar char="●"/>
            </a:pPr>
            <a:r>
              <a:rPr lang="en-US" b="0"/>
              <a:t>Thank you for joining us today.</a:t>
            </a:r>
            <a:endParaRPr b="0"/>
          </a:p>
          <a:p>
            <a:pPr marL="457200" lvl="0" indent="-317500" algn="l" rtl="0">
              <a:lnSpc>
                <a:spcPct val="115000"/>
              </a:lnSpc>
              <a:spcBef>
                <a:spcPts val="0"/>
              </a:spcBef>
              <a:spcAft>
                <a:spcPts val="0"/>
              </a:spcAft>
              <a:buSzPts val="1400"/>
              <a:buChar char="●"/>
            </a:pPr>
            <a:r>
              <a:rPr lang="en-US" b="0"/>
              <a:t>We appreciate your collaborative partnership in navigating this unprecedented chapter and working together with us toward shared goals.</a:t>
            </a:r>
            <a:endParaRPr b="0"/>
          </a:p>
          <a:p>
            <a:pPr marL="457200" lvl="0" indent="-317500" algn="l" rtl="0">
              <a:lnSpc>
                <a:spcPct val="115000"/>
              </a:lnSpc>
              <a:spcBef>
                <a:spcPts val="0"/>
              </a:spcBef>
              <a:spcAft>
                <a:spcPts val="0"/>
              </a:spcAft>
              <a:buSzPts val="1400"/>
              <a:buChar char="●"/>
            </a:pPr>
            <a:r>
              <a:rPr lang="en-US" b="0"/>
              <a:t>The purpose of today’s webinar is to drive fact-based health care policy, our objectives include:</a:t>
            </a:r>
            <a:endParaRPr b="0"/>
          </a:p>
          <a:p>
            <a:pPr marL="914400" lvl="1" indent="-304800" algn="l" rtl="0">
              <a:lnSpc>
                <a:spcPct val="115000"/>
              </a:lnSpc>
              <a:spcBef>
                <a:spcPts val="0"/>
              </a:spcBef>
              <a:spcAft>
                <a:spcPts val="0"/>
              </a:spcAft>
              <a:buSzPts val="1200"/>
              <a:buFont typeface="Trebuchet MS"/>
              <a:buAutoNum type="alphaLcPeriod"/>
            </a:pPr>
            <a:r>
              <a:rPr lang="en-US"/>
              <a:t>Review important facts from the recent reports</a:t>
            </a:r>
            <a:endParaRPr/>
          </a:p>
          <a:p>
            <a:pPr marL="914400" lvl="1" indent="-304800" algn="l" rtl="0">
              <a:lnSpc>
                <a:spcPct val="115000"/>
              </a:lnSpc>
              <a:spcBef>
                <a:spcPts val="0"/>
              </a:spcBef>
              <a:spcAft>
                <a:spcPts val="0"/>
              </a:spcAft>
              <a:buSzPts val="1200"/>
              <a:buFont typeface="Trebuchet MS"/>
              <a:buAutoNum type="alphaLcPeriod"/>
            </a:pPr>
            <a:r>
              <a:rPr lang="en-US"/>
              <a:t>Bring together research and reports for important takeaways</a:t>
            </a:r>
            <a:endParaRPr/>
          </a:p>
          <a:p>
            <a:pPr marL="914400" lvl="1" indent="-304800" algn="l" rtl="0">
              <a:lnSpc>
                <a:spcPct val="115000"/>
              </a:lnSpc>
              <a:spcBef>
                <a:spcPts val="0"/>
              </a:spcBef>
              <a:spcAft>
                <a:spcPts val="0"/>
              </a:spcAft>
              <a:buSzPts val="1200"/>
              <a:buFont typeface="Trebuchet MS"/>
              <a:buAutoNum type="alphaLcPeriod"/>
            </a:pPr>
            <a:r>
              <a:rPr lang="en-US"/>
              <a:t>Collect stakeholder polled and discussion feedback on these topics</a:t>
            </a:r>
            <a:endParaRPr/>
          </a:p>
          <a:p>
            <a:pPr marL="0" lvl="0" indent="0" algn="l" rtl="0">
              <a:lnSpc>
                <a:spcPct val="115000"/>
              </a:lnSpc>
              <a:spcBef>
                <a:spcPts val="0"/>
              </a:spcBef>
              <a:spcAft>
                <a:spcPts val="0"/>
              </a:spcAft>
              <a:buSzPts val="1400"/>
              <a:buNone/>
            </a:pPr>
            <a:endParaRPr/>
          </a:p>
        </p:txBody>
      </p:sp>
      <p:sp>
        <p:nvSpPr>
          <p:cNvPr id="241" name="Google Shape;241;p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1: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21:notes"/>
          <p:cNvSpPr txBox="1">
            <a:spLocks noGrp="1"/>
          </p:cNvSpPr>
          <p:nvPr>
            <p:ph type="body" idx="1"/>
          </p:nvPr>
        </p:nvSpPr>
        <p:spPr>
          <a:xfrm>
            <a:off x="410817" y="4904133"/>
            <a:ext cx="6042900" cy="2901300"/>
          </a:xfrm>
          <a:prstGeom prst="rect">
            <a:avLst/>
          </a:prstGeom>
          <a:noFill/>
          <a:ln>
            <a:noFill/>
          </a:ln>
        </p:spPr>
        <p:txBody>
          <a:bodyPr spcFirstLastPara="1" wrap="square" lIns="92550" tIns="46275" rIns="92550" bIns="46275" anchor="t" anchorCtr="0">
            <a:noAutofit/>
          </a:bodyPr>
          <a:lstStyle/>
          <a:p>
            <a:pPr marL="0" lvl="0" indent="0" algn="l" rtl="0">
              <a:lnSpc>
                <a:spcPct val="100000"/>
              </a:lnSpc>
              <a:spcBef>
                <a:spcPts val="0"/>
              </a:spcBef>
              <a:spcAft>
                <a:spcPts val="0"/>
              </a:spcAft>
              <a:buSzPts val="1400"/>
              <a:buNone/>
            </a:pPr>
            <a:r>
              <a:rPr lang="en-US"/>
              <a:t>Kim</a:t>
            </a:r>
            <a:endParaRPr/>
          </a:p>
          <a:p>
            <a:pPr marL="457200" lvl="0" indent="-317500" algn="l" rtl="0">
              <a:lnSpc>
                <a:spcPct val="100000"/>
              </a:lnSpc>
              <a:spcBef>
                <a:spcPts val="0"/>
              </a:spcBef>
              <a:spcAft>
                <a:spcPts val="0"/>
              </a:spcAft>
              <a:buSzPts val="1400"/>
              <a:buChar char="●"/>
            </a:pPr>
            <a:r>
              <a:rPr lang="en-US" b="0"/>
              <a:t>To minimize the digital divide between rural and front-range providers, the state has connected 100% of rural safety net providers to the statewide health information exchange (HIE) and custom data analytics. This is important progress toward enabling all critical access hospitals and rural health clinics to connect to health information exchange services. In partnership with the Office of eHealth Innovation (OeHI) and as supported by the General Assembly, a total of $17.4 million in federal matching funds has or will be invested over four years. This connectivity supports rural member access to virtual care, helps keep care local by supplying rural health care providers with access to critical data and technology, improves care coordination and enhances the efficiency of care delivery to rural patients</a:t>
            </a:r>
            <a:endParaRPr b="0"/>
          </a:p>
          <a:p>
            <a:pPr marL="457200" lvl="0" indent="-317500" algn="l" rtl="0">
              <a:lnSpc>
                <a:spcPct val="100000"/>
              </a:lnSpc>
              <a:spcBef>
                <a:spcPts val="0"/>
              </a:spcBef>
              <a:spcAft>
                <a:spcPts val="0"/>
              </a:spcAft>
              <a:buSzPts val="1400"/>
              <a:buChar char="●"/>
            </a:pPr>
            <a:r>
              <a:rPr lang="en-US" b="0"/>
              <a:t>We recognize the struggles of rural hospitals and lower margins they have and have worked hard to support them to keep pace with emerging demands through several investments: </a:t>
            </a:r>
            <a:endParaRPr b="0"/>
          </a:p>
          <a:p>
            <a:pPr marL="457200" lvl="0" indent="-317500" algn="l" rtl="0">
              <a:lnSpc>
                <a:spcPct val="100000"/>
              </a:lnSpc>
              <a:spcBef>
                <a:spcPts val="0"/>
              </a:spcBef>
              <a:spcAft>
                <a:spcPts val="0"/>
              </a:spcAft>
              <a:buSzPts val="1400"/>
              <a:buChar char="●"/>
            </a:pPr>
            <a:r>
              <a:rPr lang="en-US" b="0"/>
              <a:t>CLEAR SLIDE</a:t>
            </a:r>
            <a:endParaRPr b="0"/>
          </a:p>
          <a:p>
            <a:pPr marL="457200" lvl="0" indent="-317500" algn="l" rtl="0">
              <a:lnSpc>
                <a:spcPct val="100000"/>
              </a:lnSpc>
              <a:spcBef>
                <a:spcPts val="0"/>
              </a:spcBef>
              <a:spcAft>
                <a:spcPts val="0"/>
              </a:spcAft>
              <a:buSzPts val="1400"/>
              <a:buChar char="●"/>
            </a:pPr>
            <a:r>
              <a:rPr lang="en-US" b="0"/>
              <a:t>CRHC and EPHC trying to consistently providing help</a:t>
            </a:r>
            <a:endParaRPr b="0"/>
          </a:p>
          <a:p>
            <a:pPr marL="457200" lvl="0" indent="-317500" algn="l" rtl="0">
              <a:lnSpc>
                <a:spcPct val="100000"/>
              </a:lnSpc>
              <a:spcBef>
                <a:spcPts val="0"/>
              </a:spcBef>
              <a:spcAft>
                <a:spcPts val="0"/>
              </a:spcAft>
              <a:buSzPts val="1400"/>
              <a:buChar char="●"/>
            </a:pPr>
            <a:r>
              <a:rPr lang="en-US" b="0"/>
              <a:t>TEE UP NANCY, THE STRONG PARTNERSHIP, GOOD WORK HTP, CHASE, ETC….NEED FOR MORE ADVANCES, WHILE MONITORING THE FEDS PERSPECTIVES AND POTENTIAL DECREASES IN SOME AREAS</a:t>
            </a:r>
            <a:endParaRPr b="0"/>
          </a:p>
        </p:txBody>
      </p:sp>
      <p:sp>
        <p:nvSpPr>
          <p:cNvPr id="463" name="Google Shape;463;p21:notes"/>
          <p:cNvSpPr txBox="1">
            <a:spLocks noGrp="1"/>
          </p:cNvSpPr>
          <p:nvPr>
            <p:ph type="sldNum" idx="12"/>
          </p:nvPr>
        </p:nvSpPr>
        <p:spPr>
          <a:xfrm>
            <a:off x="3482009" y="8053180"/>
            <a:ext cx="2971800" cy="458700"/>
          </a:xfrm>
          <a:prstGeom prst="rect">
            <a:avLst/>
          </a:prstGeom>
          <a:noFill/>
          <a:ln>
            <a:noFill/>
          </a:ln>
        </p:spPr>
        <p:txBody>
          <a:bodyPr spcFirstLastPara="1" wrap="square" lIns="92550" tIns="46275" rIns="92550" bIns="462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34ee3f85e6_0_234: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334ee3f85e6_0_234:notes"/>
          <p:cNvSpPr txBox="1">
            <a:spLocks noGrp="1"/>
          </p:cNvSpPr>
          <p:nvPr>
            <p:ph type="body" idx="1"/>
          </p:nvPr>
        </p:nvSpPr>
        <p:spPr>
          <a:xfrm>
            <a:off x="410817" y="4904133"/>
            <a:ext cx="6042900" cy="2901300"/>
          </a:xfrm>
          <a:prstGeom prst="rect">
            <a:avLst/>
          </a:prstGeom>
          <a:noFill/>
          <a:ln>
            <a:noFill/>
          </a:ln>
        </p:spPr>
        <p:txBody>
          <a:bodyPr spcFirstLastPara="1" wrap="square" lIns="92550" tIns="46275" rIns="92550" bIns="46275" anchor="t" anchorCtr="0">
            <a:noAutofit/>
          </a:bodyPr>
          <a:lstStyle/>
          <a:p>
            <a:pPr marL="0" lvl="0" indent="0" algn="l" rtl="0">
              <a:spcBef>
                <a:spcPts val="0"/>
              </a:spcBef>
              <a:spcAft>
                <a:spcPts val="0"/>
              </a:spcAft>
              <a:buNone/>
            </a:pPr>
            <a:r>
              <a:rPr lang="en-US"/>
              <a:t>Kim</a:t>
            </a:r>
            <a:endParaRPr/>
          </a:p>
          <a:p>
            <a:pPr marL="457200" lvl="0" indent="-317500" algn="l" rtl="0">
              <a:spcBef>
                <a:spcPts val="0"/>
              </a:spcBef>
              <a:spcAft>
                <a:spcPts val="0"/>
              </a:spcAft>
              <a:buSzPts val="1400"/>
              <a:buChar char="●"/>
            </a:pPr>
            <a:r>
              <a:rPr lang="en-US" b="0"/>
              <a:t>To minimize the digital divide between rural and front-range providers, the state has connected 100% of rural safety net providers to the statewide health information exchange (HIE) and custom data analytics. This is important progress toward enabling all critical access hospitals and rural health clinics to connect to health information exchange services. In partnership with the Office of eHealth Innovation (OeHI) and as supported by the General Assembly, a total of $17.4 million in federal matching funds has or will be invested over four years. This connectivity supports rural member access to virtual care, helps keep care local by supplying rural health care providers with access to critical data and technology, improves care coordination and enhances the efficiency of care delivery to rural patients</a:t>
            </a:r>
            <a:endParaRPr b="0"/>
          </a:p>
          <a:p>
            <a:pPr marL="457200" lvl="0" indent="-317500" algn="l" rtl="0">
              <a:lnSpc>
                <a:spcPct val="100000"/>
              </a:lnSpc>
              <a:spcBef>
                <a:spcPts val="0"/>
              </a:spcBef>
              <a:spcAft>
                <a:spcPts val="0"/>
              </a:spcAft>
              <a:buSzPts val="1400"/>
              <a:buChar char="●"/>
            </a:pPr>
            <a:r>
              <a:rPr lang="en-US" b="0"/>
              <a:t>We recognize the struggles of rural hospitals and lower margins they have and have worked hard to support them to keep pace with emerging demands through several investments: </a:t>
            </a:r>
            <a:endParaRPr b="0"/>
          </a:p>
          <a:p>
            <a:pPr marL="457200" lvl="0" indent="-317500" algn="l" rtl="0">
              <a:lnSpc>
                <a:spcPct val="100000"/>
              </a:lnSpc>
              <a:spcBef>
                <a:spcPts val="0"/>
              </a:spcBef>
              <a:spcAft>
                <a:spcPts val="0"/>
              </a:spcAft>
              <a:buSzPts val="1400"/>
              <a:buChar char="●"/>
            </a:pPr>
            <a:r>
              <a:rPr lang="en-US" b="0"/>
              <a:t>CLEAR SLIDE</a:t>
            </a:r>
            <a:endParaRPr b="0"/>
          </a:p>
          <a:p>
            <a:pPr marL="457200" lvl="0" indent="-317500" algn="l" rtl="0">
              <a:lnSpc>
                <a:spcPct val="100000"/>
              </a:lnSpc>
              <a:spcBef>
                <a:spcPts val="0"/>
              </a:spcBef>
              <a:spcAft>
                <a:spcPts val="0"/>
              </a:spcAft>
              <a:buSzPts val="1400"/>
              <a:buChar char="●"/>
            </a:pPr>
            <a:r>
              <a:rPr lang="en-US" b="0"/>
              <a:t>CRHC and EPHC trying to consistently providing help</a:t>
            </a:r>
            <a:endParaRPr b="0"/>
          </a:p>
          <a:p>
            <a:pPr marL="457200" lvl="0" indent="-317500" algn="l" rtl="0">
              <a:lnSpc>
                <a:spcPct val="100000"/>
              </a:lnSpc>
              <a:spcBef>
                <a:spcPts val="0"/>
              </a:spcBef>
              <a:spcAft>
                <a:spcPts val="0"/>
              </a:spcAft>
              <a:buSzPts val="1400"/>
              <a:buChar char="●"/>
            </a:pPr>
            <a:r>
              <a:rPr lang="en-US" b="0"/>
              <a:t>TEE UP NANCY, THE STRONG PARTNERSHIP, GOOD WORK HTP, CHASE, ETC….NEED FOR MORE ADVANCES, WHILE MONITORING THE FEDS PERSPECTIVES AND POTENTIAL DECREASES IN SOME AREAS</a:t>
            </a:r>
            <a:endParaRPr b="0"/>
          </a:p>
        </p:txBody>
      </p:sp>
      <p:sp>
        <p:nvSpPr>
          <p:cNvPr id="463" name="Google Shape;463;g334ee3f85e6_0_234:notes"/>
          <p:cNvSpPr txBox="1">
            <a:spLocks noGrp="1"/>
          </p:cNvSpPr>
          <p:nvPr>
            <p:ph type="sldNum" idx="12"/>
          </p:nvPr>
        </p:nvSpPr>
        <p:spPr>
          <a:xfrm>
            <a:off x="3482009" y="8053180"/>
            <a:ext cx="2971800" cy="458700"/>
          </a:xfrm>
          <a:prstGeom prst="rect">
            <a:avLst/>
          </a:prstGeom>
          <a:noFill/>
          <a:ln>
            <a:noFill/>
          </a:ln>
        </p:spPr>
        <p:txBody>
          <a:bodyPr spcFirstLastPara="1" wrap="square" lIns="92550" tIns="46275" rIns="92550" bIns="462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Nancy - start 8:06 - 8:08</a:t>
            </a:r>
            <a:endParaRPr/>
          </a:p>
          <a:p>
            <a:pPr marL="457200" lvl="0" indent="-317500" algn="l" rtl="0">
              <a:lnSpc>
                <a:spcPct val="100000"/>
              </a:lnSpc>
              <a:spcBef>
                <a:spcPts val="0"/>
              </a:spcBef>
              <a:spcAft>
                <a:spcPts val="0"/>
              </a:spcAft>
              <a:buClr>
                <a:schemeClr val="dk1"/>
              </a:buClr>
              <a:buSzPts val="1400"/>
              <a:buChar char="●"/>
            </a:pPr>
            <a:r>
              <a:rPr lang="en-US" b="0"/>
              <a:t>Thank you, Kim.</a:t>
            </a:r>
            <a:endParaRPr b="0"/>
          </a:p>
          <a:p>
            <a:pPr marL="457200" lvl="0" indent="-317500" algn="l" rtl="0">
              <a:lnSpc>
                <a:spcPct val="100000"/>
              </a:lnSpc>
              <a:spcBef>
                <a:spcPts val="0"/>
              </a:spcBef>
              <a:spcAft>
                <a:spcPts val="0"/>
              </a:spcAft>
              <a:buClr>
                <a:schemeClr val="dk1"/>
              </a:buClr>
              <a:buSzPts val="1400"/>
              <a:buChar char="●"/>
            </a:pPr>
            <a:r>
              <a:rPr lang="en-US" b="0"/>
              <a:t>HCPF works with hospitals across a number of fronts,</a:t>
            </a:r>
            <a:r>
              <a:rPr lang="en-US" b="0">
                <a:highlight>
                  <a:srgbClr val="FFF2CC"/>
                </a:highlight>
              </a:rPr>
              <a:t> to the benefit of hospitals, Medicaid, our economy, the state and all Coloradans. </a:t>
            </a:r>
            <a:endParaRPr b="0">
              <a:highlight>
                <a:srgbClr val="FFF2CC"/>
              </a:highlight>
            </a:endParaRPr>
          </a:p>
          <a:p>
            <a:pPr marL="914400" lvl="1" indent="-317500" algn="l" rtl="0">
              <a:lnSpc>
                <a:spcPct val="100000"/>
              </a:lnSpc>
              <a:spcBef>
                <a:spcPts val="0"/>
              </a:spcBef>
              <a:spcAft>
                <a:spcPts val="0"/>
              </a:spcAft>
              <a:buClr>
                <a:schemeClr val="dk1"/>
              </a:buClr>
              <a:buSzPts val="1400"/>
              <a:buChar char="○"/>
            </a:pPr>
            <a:r>
              <a:rPr lang="en-US" b="0"/>
              <a:t>Our partnership is improving access, quality outcomes, and affordability. This slide touches on several of those shared efforts. </a:t>
            </a:r>
            <a:endParaRPr b="0"/>
          </a:p>
          <a:p>
            <a:pPr marL="457200" lvl="0" indent="-317500" algn="l" rtl="0">
              <a:lnSpc>
                <a:spcPct val="100000"/>
              </a:lnSpc>
              <a:spcBef>
                <a:spcPts val="0"/>
              </a:spcBef>
              <a:spcAft>
                <a:spcPts val="0"/>
              </a:spcAft>
              <a:buClr>
                <a:schemeClr val="dk1"/>
              </a:buClr>
              <a:buSzPts val="1400"/>
              <a:buChar char="●"/>
            </a:pPr>
            <a:r>
              <a:rPr lang="en-US" b="0"/>
              <a:t>First, through the ACA Medicaid Expansion, Colorado’s uninsured rate dropped dramatically from 15.8% to about 6.5%. </a:t>
            </a:r>
            <a:endParaRPr b="0"/>
          </a:p>
          <a:p>
            <a:pPr marL="914400" lvl="1" indent="-317500" algn="l" rtl="0">
              <a:lnSpc>
                <a:spcPct val="100000"/>
              </a:lnSpc>
              <a:spcBef>
                <a:spcPts val="0"/>
              </a:spcBef>
              <a:spcAft>
                <a:spcPts val="0"/>
              </a:spcAft>
              <a:buClr>
                <a:schemeClr val="dk1"/>
              </a:buClr>
              <a:buSzPts val="1400"/>
              <a:buChar char="○"/>
            </a:pPr>
            <a:r>
              <a:rPr lang="en-US" b="0"/>
              <a:t>For the last federal fiscal year ended Sept 2024, about 427k Coloradans were covered through Medicaid Expansion - and that’s good news for all providers, Coloradans, and our economy. </a:t>
            </a:r>
            <a:endParaRPr/>
          </a:p>
          <a:p>
            <a:pPr marL="457200" lvl="0" indent="0" algn="l" rtl="0">
              <a:lnSpc>
                <a:spcPct val="90000"/>
              </a:lnSpc>
              <a:spcBef>
                <a:spcPts val="500"/>
              </a:spcBef>
              <a:spcAft>
                <a:spcPts val="0"/>
              </a:spcAft>
              <a:buSzPts val="1400"/>
              <a:buNone/>
            </a:pPr>
            <a:endParaRPr b="0"/>
          </a:p>
          <a:p>
            <a:pPr marL="457200" lvl="0" indent="-317500" algn="l" rtl="0">
              <a:lnSpc>
                <a:spcPct val="90000"/>
              </a:lnSpc>
              <a:spcBef>
                <a:spcPts val="500"/>
              </a:spcBef>
              <a:spcAft>
                <a:spcPts val="0"/>
              </a:spcAft>
              <a:buClr>
                <a:schemeClr val="dk1"/>
              </a:buClr>
              <a:buSzPts val="1400"/>
              <a:buChar char="●"/>
            </a:pPr>
            <a:r>
              <a:rPr lang="en-US" b="0"/>
              <a:t>Second, through the  CHASE hospital provider fee, we are driving a number of positive outcomes. </a:t>
            </a:r>
            <a:endParaRPr b="0"/>
          </a:p>
          <a:p>
            <a:pPr marL="914400" lvl="1" indent="-317500" algn="l" rtl="0">
              <a:lnSpc>
                <a:spcPct val="100000"/>
              </a:lnSpc>
              <a:spcBef>
                <a:spcPts val="0"/>
              </a:spcBef>
              <a:spcAft>
                <a:spcPts val="0"/>
              </a:spcAft>
              <a:buClr>
                <a:schemeClr val="dk1"/>
              </a:buClr>
              <a:buSzPts val="1400"/>
              <a:buChar char="○"/>
            </a:pPr>
            <a:r>
              <a:rPr lang="en-US"/>
              <a:t>As you may recall, through CHASE the hospitals finance the 10% state share of the 90/10 Federal/ state financing partnership to cover these individuals.</a:t>
            </a:r>
            <a:endParaRPr/>
          </a:p>
          <a:p>
            <a:pPr marL="0" lvl="0" indent="0" algn="l" rtl="0">
              <a:lnSpc>
                <a:spcPct val="100000"/>
              </a:lnSpc>
              <a:spcBef>
                <a:spcPts val="0"/>
              </a:spcBef>
              <a:spcAft>
                <a:spcPts val="0"/>
              </a:spcAft>
              <a:buSzPts val="1400"/>
              <a:buNone/>
            </a:pPr>
            <a:endParaRPr b="0"/>
          </a:p>
          <a:p>
            <a:pPr marL="914400" lvl="1" indent="-317500" algn="l" rtl="0">
              <a:lnSpc>
                <a:spcPct val="90000"/>
              </a:lnSpc>
              <a:spcBef>
                <a:spcPts val="500"/>
              </a:spcBef>
              <a:spcAft>
                <a:spcPts val="0"/>
              </a:spcAft>
              <a:buClr>
                <a:schemeClr val="dk1"/>
              </a:buClr>
              <a:buSzPts val="1400"/>
              <a:buChar char="○"/>
            </a:pPr>
            <a:r>
              <a:rPr lang="en-US"/>
              <a:t>By covering these 427k Coloradans, who may have otherwise represented uncompensated care patients, hospitals received $968M in hospital claim payments for the Medicaid Expansion population </a:t>
            </a:r>
            <a:r>
              <a:rPr lang="en-US">
                <a:highlight>
                  <a:srgbClr val="FFFF00"/>
                </a:highlight>
              </a:rPr>
              <a:t>in SFY 2023-24</a:t>
            </a:r>
            <a:endParaRPr>
              <a:highlight>
                <a:srgbClr val="FFFF00"/>
              </a:highlight>
            </a:endParaRPr>
          </a:p>
          <a:p>
            <a:pPr marL="914400" lvl="1" indent="-317500" algn="l" rtl="0">
              <a:lnSpc>
                <a:spcPct val="90000"/>
              </a:lnSpc>
              <a:spcBef>
                <a:spcPts val="0"/>
              </a:spcBef>
              <a:spcAft>
                <a:spcPts val="0"/>
              </a:spcAft>
              <a:buClr>
                <a:schemeClr val="dk1"/>
              </a:buClr>
              <a:buSzPts val="1400"/>
              <a:buChar char="○"/>
            </a:pPr>
            <a:r>
              <a:rPr lang="en-US"/>
              <a:t>CHASE also increases the net reimbursements hospitals receive for Medicaid patients as we discussed earlier, now paying .79 cents on the dollar of hospital costs, up from .54 cents in 2009, before CHASE started</a:t>
            </a:r>
            <a:endParaRPr/>
          </a:p>
          <a:p>
            <a:pPr marL="0" lvl="0" indent="0" algn="l" rtl="0">
              <a:lnSpc>
                <a:spcPct val="90000"/>
              </a:lnSpc>
              <a:spcBef>
                <a:spcPts val="500"/>
              </a:spcBef>
              <a:spcAft>
                <a:spcPts val="0"/>
              </a:spcAft>
              <a:buSzPts val="1400"/>
              <a:buNone/>
            </a:pPr>
            <a:endParaRPr b="0">
              <a:highlight>
                <a:srgbClr val="FFFF00"/>
              </a:highlight>
            </a:endParaRPr>
          </a:p>
          <a:p>
            <a:pPr marL="457200" lvl="0" indent="-317500" algn="l" rtl="0">
              <a:lnSpc>
                <a:spcPct val="90000"/>
              </a:lnSpc>
              <a:spcBef>
                <a:spcPts val="500"/>
              </a:spcBef>
              <a:spcAft>
                <a:spcPts val="0"/>
              </a:spcAft>
              <a:buSzPts val="1400"/>
              <a:buChar char="●"/>
            </a:pPr>
            <a:r>
              <a:rPr lang="en-US" b="0"/>
              <a:t>Every year, hospitals have a net gain through CHASE in the aggregate. In this recent Federal Fiscal Year ending Sept 2024, that net gain was $495M.</a:t>
            </a:r>
            <a:endParaRPr b="0"/>
          </a:p>
          <a:p>
            <a:pPr marL="457200" lvl="0" indent="-317500" algn="l" rtl="0">
              <a:lnSpc>
                <a:spcPct val="90000"/>
              </a:lnSpc>
              <a:spcBef>
                <a:spcPts val="0"/>
              </a:spcBef>
              <a:spcAft>
                <a:spcPts val="0"/>
              </a:spcAft>
              <a:buSzPts val="1400"/>
              <a:buChar char="●"/>
            </a:pPr>
            <a:r>
              <a:rPr lang="en-US" b="0"/>
              <a:t>In other words, hospitals put in $1.26B and through HCPF’s ability to draw down federal dollars, they got back $1.755B. </a:t>
            </a:r>
            <a:endParaRPr b="0"/>
          </a:p>
          <a:p>
            <a:pPr marL="914400" lvl="1" indent="-317500" algn="l" rtl="0">
              <a:lnSpc>
                <a:spcPct val="90000"/>
              </a:lnSpc>
              <a:spcBef>
                <a:spcPts val="0"/>
              </a:spcBef>
              <a:spcAft>
                <a:spcPts val="0"/>
              </a:spcAft>
              <a:buSzPts val="1400"/>
              <a:buChar char="○"/>
            </a:pPr>
            <a:r>
              <a:rPr lang="en-US" b="0"/>
              <a:t>That’s a win, win, win - the CHASE partnership covers more Coloradans, lowers the uninsured rate, lowers hospital uncompensated care, and increases Medicaid payments. </a:t>
            </a:r>
            <a:endParaRPr b="0"/>
          </a:p>
          <a:p>
            <a:pPr marL="0" lvl="0" indent="0" algn="l" rtl="0">
              <a:lnSpc>
                <a:spcPct val="90000"/>
              </a:lnSpc>
              <a:spcBef>
                <a:spcPts val="500"/>
              </a:spcBef>
              <a:spcAft>
                <a:spcPts val="0"/>
              </a:spcAft>
              <a:buSzPts val="1400"/>
              <a:buNone/>
            </a:pPr>
            <a:endParaRPr/>
          </a:p>
          <a:p>
            <a:pPr marL="457200" lvl="0" indent="-317500" algn="l" rtl="0">
              <a:lnSpc>
                <a:spcPct val="90000"/>
              </a:lnSpc>
              <a:spcBef>
                <a:spcPts val="500"/>
              </a:spcBef>
              <a:spcAft>
                <a:spcPts val="0"/>
              </a:spcAft>
              <a:buSzPts val="1400"/>
              <a:buChar char="●"/>
            </a:pPr>
            <a:r>
              <a:rPr lang="en-US" b="0"/>
              <a:t>Finally, </a:t>
            </a:r>
            <a:endParaRPr b="0"/>
          </a:p>
          <a:p>
            <a:pPr marL="457200" lvl="0" indent="-317500" algn="l" rtl="0">
              <a:lnSpc>
                <a:spcPct val="90000"/>
              </a:lnSpc>
              <a:spcBef>
                <a:spcPts val="0"/>
              </a:spcBef>
              <a:spcAft>
                <a:spcPts val="0"/>
              </a:spcAft>
              <a:buSzPts val="1400"/>
              <a:buChar char="●"/>
            </a:pPr>
            <a:r>
              <a:rPr lang="en-US" b="0"/>
              <a:t>The Hospital Transformation Program or HTP is in program year 4 of 5, with very productive results. </a:t>
            </a:r>
            <a:endParaRPr b="0"/>
          </a:p>
          <a:p>
            <a:pPr marL="457200" lvl="0" indent="-317500" algn="l" rtl="0">
              <a:lnSpc>
                <a:spcPct val="90000"/>
              </a:lnSpc>
              <a:spcBef>
                <a:spcPts val="0"/>
              </a:spcBef>
              <a:spcAft>
                <a:spcPts val="0"/>
              </a:spcAft>
              <a:buSzPts val="1400"/>
              <a:buChar char="●"/>
            </a:pPr>
            <a:r>
              <a:rPr lang="en-US" b="0">
                <a:highlight>
                  <a:srgbClr val="FFFF00"/>
                </a:highlight>
              </a:rPr>
              <a:t>HTP represents the largest value based payment in the state, by far, setting a new standard for paying for value not just volume. </a:t>
            </a:r>
            <a:endParaRPr b="0">
              <a:highlight>
                <a:srgbClr val="FFFF00"/>
              </a:highlight>
            </a:endParaRPr>
          </a:p>
          <a:p>
            <a:pPr marL="457200" lvl="0" indent="-317500" algn="l" rtl="0">
              <a:lnSpc>
                <a:spcPct val="90000"/>
              </a:lnSpc>
              <a:spcBef>
                <a:spcPts val="0"/>
              </a:spcBef>
              <a:spcAft>
                <a:spcPts val="0"/>
              </a:spcAft>
              <a:buSzPts val="1400"/>
              <a:buChar char="●"/>
            </a:pPr>
            <a:r>
              <a:rPr lang="en-US" b="0">
                <a:highlight>
                  <a:srgbClr val="FFFF00"/>
                </a:highlight>
              </a:rPr>
              <a:t>This has been an important focus of the federal government, with increased federal dollars provided to move to this payment structure. </a:t>
            </a:r>
            <a:endParaRPr b="0">
              <a:highlight>
                <a:srgbClr val="FFFF00"/>
              </a:highlight>
            </a:endParaRPr>
          </a:p>
          <a:p>
            <a:pPr marL="457200" lvl="0" indent="-317500" algn="l" rtl="0">
              <a:lnSpc>
                <a:spcPct val="90000"/>
              </a:lnSpc>
              <a:spcBef>
                <a:spcPts val="0"/>
              </a:spcBef>
              <a:spcAft>
                <a:spcPts val="0"/>
              </a:spcAft>
              <a:buSzPts val="1400"/>
              <a:buChar char="●"/>
            </a:pPr>
            <a:r>
              <a:rPr lang="en-US" b="0"/>
              <a:t>The program is now in the “pay for performance” stage, advancing from the prior “pay for implementation stage” of the program, </a:t>
            </a:r>
            <a:endParaRPr b="0"/>
          </a:p>
          <a:p>
            <a:pPr marL="914400" lvl="1" indent="-317500" algn="l" rtl="0">
              <a:lnSpc>
                <a:spcPct val="90000"/>
              </a:lnSpc>
              <a:spcBef>
                <a:spcPts val="0"/>
              </a:spcBef>
              <a:spcAft>
                <a:spcPts val="0"/>
              </a:spcAft>
              <a:buSzPts val="1400"/>
              <a:buChar char="○"/>
            </a:pPr>
            <a:r>
              <a:rPr lang="en-US" b="0">
                <a:highlight>
                  <a:srgbClr val="FCE5CD"/>
                </a:highlight>
              </a:rPr>
              <a:t>though hospitals continue to be responsible for reporting on their milestone achievements and driving performance improvements on their selected measures.</a:t>
            </a:r>
            <a:r>
              <a:rPr lang="en-US" b="0"/>
              <a:t> </a:t>
            </a:r>
            <a:endParaRPr b="0"/>
          </a:p>
          <a:p>
            <a:pPr marL="457200" lvl="0" indent="-317500" algn="l" rtl="0">
              <a:lnSpc>
                <a:spcPct val="90000"/>
              </a:lnSpc>
              <a:spcBef>
                <a:spcPts val="0"/>
              </a:spcBef>
              <a:spcAft>
                <a:spcPts val="0"/>
              </a:spcAft>
              <a:buSzPts val="1400"/>
              <a:buChar char="●"/>
            </a:pPr>
            <a:r>
              <a:rPr lang="en-US" b="0"/>
              <a:t>To support the HTP, we have enhanced federal match, reducing the amount of money or fees that hospitals had to put in by $757M in fee savings, averaging $151.4M a year. </a:t>
            </a:r>
            <a:endParaRPr b="0"/>
          </a:p>
          <a:p>
            <a:pPr marL="457200" lvl="0" indent="-317500" algn="l" rtl="0">
              <a:lnSpc>
                <a:spcPct val="90000"/>
              </a:lnSpc>
              <a:spcBef>
                <a:spcPts val="0"/>
              </a:spcBef>
              <a:spcAft>
                <a:spcPts val="0"/>
              </a:spcAft>
              <a:buSzPts val="1400"/>
              <a:buChar char="●"/>
            </a:pPr>
            <a:r>
              <a:rPr lang="en-US" b="0"/>
              <a:t>As well, we added the $60M in supplemental funding through the Rural Support Fund that Kim discussed on the previous slide. </a:t>
            </a:r>
            <a:endParaRPr b="0"/>
          </a:p>
          <a:p>
            <a:pPr marL="0" lvl="0" indent="0" algn="l" rtl="0">
              <a:lnSpc>
                <a:spcPct val="90000"/>
              </a:lnSpc>
              <a:spcBef>
                <a:spcPts val="500"/>
              </a:spcBef>
              <a:spcAft>
                <a:spcPts val="0"/>
              </a:spcAft>
              <a:buSzPts val="1400"/>
              <a:buNone/>
            </a:pPr>
            <a:endParaRPr b="0"/>
          </a:p>
        </p:txBody>
      </p:sp>
      <p:sp>
        <p:nvSpPr>
          <p:cNvPr id="475" name="Google Shape;475;p2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34ee3f85e6_0_2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34ee3f85e6_0_2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Nancy - start 8:06 - 8:08</a:t>
            </a:r>
            <a:endParaRPr/>
          </a:p>
          <a:p>
            <a:pPr marL="457200" lvl="0" indent="-317500" algn="l" rtl="0">
              <a:spcBef>
                <a:spcPts val="0"/>
              </a:spcBef>
              <a:spcAft>
                <a:spcPts val="0"/>
              </a:spcAft>
              <a:buClr>
                <a:schemeClr val="dk1"/>
              </a:buClr>
              <a:buSzPts val="1400"/>
              <a:buChar char="●"/>
            </a:pPr>
            <a:r>
              <a:rPr lang="en-US" b="0"/>
              <a:t>Thank you, Kim.</a:t>
            </a:r>
            <a:endParaRPr b="0"/>
          </a:p>
          <a:p>
            <a:pPr marL="457200" lvl="0" indent="-317500" algn="l" rtl="0">
              <a:spcBef>
                <a:spcPts val="0"/>
              </a:spcBef>
              <a:spcAft>
                <a:spcPts val="0"/>
              </a:spcAft>
              <a:buClr>
                <a:schemeClr val="dk1"/>
              </a:buClr>
              <a:buSzPts val="1400"/>
              <a:buChar char="●"/>
            </a:pPr>
            <a:r>
              <a:rPr lang="en-US" b="0"/>
              <a:t>HCPF works with hospitals across a number of fronts,</a:t>
            </a:r>
            <a:r>
              <a:rPr lang="en-US" b="0">
                <a:highlight>
                  <a:srgbClr val="FFF2CC"/>
                </a:highlight>
              </a:rPr>
              <a:t> to the benefit of hospitals, Medicaid, our economy, the state and all Coloradans. </a:t>
            </a:r>
            <a:endParaRPr b="0">
              <a:highlight>
                <a:srgbClr val="FFF2CC"/>
              </a:highlight>
            </a:endParaRPr>
          </a:p>
          <a:p>
            <a:pPr marL="914400" lvl="1" indent="-317500" algn="l" rtl="0">
              <a:spcBef>
                <a:spcPts val="0"/>
              </a:spcBef>
              <a:spcAft>
                <a:spcPts val="0"/>
              </a:spcAft>
              <a:buClr>
                <a:schemeClr val="dk1"/>
              </a:buClr>
              <a:buSzPts val="1400"/>
              <a:buChar char="○"/>
            </a:pPr>
            <a:r>
              <a:rPr lang="en-US" b="0"/>
              <a:t>Our partnership is improving access, quality outcomes, and affordability. This slide touches on several of those shared efforts. </a:t>
            </a:r>
            <a:endParaRPr b="0"/>
          </a:p>
          <a:p>
            <a:pPr marL="457200" lvl="0" indent="-317500" algn="l" rtl="0">
              <a:spcBef>
                <a:spcPts val="0"/>
              </a:spcBef>
              <a:spcAft>
                <a:spcPts val="0"/>
              </a:spcAft>
              <a:buClr>
                <a:schemeClr val="dk1"/>
              </a:buClr>
              <a:buSzPts val="1400"/>
              <a:buChar char="●"/>
            </a:pPr>
            <a:r>
              <a:rPr lang="en-US" b="0"/>
              <a:t>First, through the ACA Medicaid Expansion, Colorado’s uninsured rate dropped dramatically from 15.8% to about 6.5%. </a:t>
            </a:r>
            <a:endParaRPr b="0"/>
          </a:p>
          <a:p>
            <a:pPr marL="914400" lvl="1" indent="-317500" algn="l" rtl="0">
              <a:spcBef>
                <a:spcPts val="0"/>
              </a:spcBef>
              <a:spcAft>
                <a:spcPts val="0"/>
              </a:spcAft>
              <a:buClr>
                <a:schemeClr val="dk1"/>
              </a:buClr>
              <a:buSzPts val="1400"/>
              <a:buChar char="○"/>
            </a:pPr>
            <a:r>
              <a:rPr lang="en-US" b="0"/>
              <a:t>For the last federal fiscal year ended Sept 2024, about 427k Coloradans were covered through Medicaid Expansion - and that’s good news for all providers, Coloradans, and our economy. </a:t>
            </a:r>
            <a:endParaRPr/>
          </a:p>
          <a:p>
            <a:pPr marL="457200" lvl="0" indent="0" algn="l" rtl="0">
              <a:lnSpc>
                <a:spcPct val="90000"/>
              </a:lnSpc>
              <a:spcBef>
                <a:spcPts val="500"/>
              </a:spcBef>
              <a:spcAft>
                <a:spcPts val="0"/>
              </a:spcAft>
              <a:buNone/>
            </a:pPr>
            <a:endParaRPr b="0"/>
          </a:p>
          <a:p>
            <a:pPr marL="457200" lvl="0" indent="-317500" algn="l" rtl="0">
              <a:lnSpc>
                <a:spcPct val="90000"/>
              </a:lnSpc>
              <a:spcBef>
                <a:spcPts val="500"/>
              </a:spcBef>
              <a:spcAft>
                <a:spcPts val="0"/>
              </a:spcAft>
              <a:buClr>
                <a:schemeClr val="dk1"/>
              </a:buClr>
              <a:buSzPts val="1400"/>
              <a:buChar char="●"/>
            </a:pPr>
            <a:r>
              <a:rPr lang="en-US" b="0"/>
              <a:t>Second, through the  CHASE hospital provider fee, we are driving a number of positive outcomes. </a:t>
            </a:r>
            <a:endParaRPr b="0"/>
          </a:p>
          <a:p>
            <a:pPr marL="914400" lvl="1" indent="-317500" algn="l" rtl="0">
              <a:spcBef>
                <a:spcPts val="0"/>
              </a:spcBef>
              <a:spcAft>
                <a:spcPts val="0"/>
              </a:spcAft>
              <a:buClr>
                <a:schemeClr val="dk1"/>
              </a:buClr>
              <a:buSzPts val="1400"/>
              <a:buChar char="○"/>
            </a:pPr>
            <a:r>
              <a:rPr lang="en-US"/>
              <a:t>As you may recall, through CHASE the hospitals finance the 10% state share of the 90/10 Federal/ state financing partnership to cover these individuals.</a:t>
            </a:r>
            <a:endParaRPr/>
          </a:p>
          <a:p>
            <a:pPr marL="0" lvl="0" indent="0" algn="l" rtl="0">
              <a:spcBef>
                <a:spcPts val="0"/>
              </a:spcBef>
              <a:spcAft>
                <a:spcPts val="0"/>
              </a:spcAft>
              <a:buNone/>
            </a:pPr>
            <a:endParaRPr b="0"/>
          </a:p>
          <a:p>
            <a:pPr marL="914400" lvl="1" indent="-317500" algn="l" rtl="0">
              <a:lnSpc>
                <a:spcPct val="90000"/>
              </a:lnSpc>
              <a:spcBef>
                <a:spcPts val="500"/>
              </a:spcBef>
              <a:spcAft>
                <a:spcPts val="0"/>
              </a:spcAft>
              <a:buClr>
                <a:schemeClr val="dk1"/>
              </a:buClr>
              <a:buSzPts val="1400"/>
              <a:buChar char="○"/>
            </a:pPr>
            <a:r>
              <a:rPr lang="en-US"/>
              <a:t>By covering these 427k Coloradans, who may have otherwise represented uncompensated care patients, hospitals received $968M in hospital claim payments for the Medicaid Expansion population </a:t>
            </a:r>
            <a:r>
              <a:rPr lang="en-US">
                <a:highlight>
                  <a:srgbClr val="FFFF00"/>
                </a:highlight>
              </a:rPr>
              <a:t>in SFY 2023-24</a:t>
            </a:r>
            <a:endParaRPr>
              <a:highlight>
                <a:srgbClr val="FFFF00"/>
              </a:highlight>
            </a:endParaRPr>
          </a:p>
          <a:p>
            <a:pPr marL="914400" lvl="1" indent="-317500" algn="l" rtl="0">
              <a:lnSpc>
                <a:spcPct val="90000"/>
              </a:lnSpc>
              <a:spcBef>
                <a:spcPts val="0"/>
              </a:spcBef>
              <a:spcAft>
                <a:spcPts val="0"/>
              </a:spcAft>
              <a:buClr>
                <a:schemeClr val="dk1"/>
              </a:buClr>
              <a:buSzPts val="1400"/>
              <a:buChar char="○"/>
            </a:pPr>
            <a:r>
              <a:rPr lang="en-US"/>
              <a:t>CHASE also increases the net reimbursements hospitals receive for Medicaid patients as we discussed earlier, now paying .79 cents on the dollar of hospital costs, up from .54 cents in 2009, before CHASE started</a:t>
            </a:r>
            <a:endParaRPr/>
          </a:p>
          <a:p>
            <a:pPr marL="0" lvl="0" indent="0" algn="l" rtl="0">
              <a:lnSpc>
                <a:spcPct val="90000"/>
              </a:lnSpc>
              <a:spcBef>
                <a:spcPts val="500"/>
              </a:spcBef>
              <a:spcAft>
                <a:spcPts val="0"/>
              </a:spcAft>
              <a:buNone/>
            </a:pPr>
            <a:endParaRPr b="0">
              <a:highlight>
                <a:srgbClr val="FFFF00"/>
              </a:highlight>
            </a:endParaRPr>
          </a:p>
          <a:p>
            <a:pPr marL="457200" lvl="0" indent="-317500" algn="l" rtl="0">
              <a:lnSpc>
                <a:spcPct val="90000"/>
              </a:lnSpc>
              <a:spcBef>
                <a:spcPts val="500"/>
              </a:spcBef>
              <a:spcAft>
                <a:spcPts val="0"/>
              </a:spcAft>
              <a:buSzPts val="1400"/>
              <a:buChar char="●"/>
            </a:pPr>
            <a:r>
              <a:rPr lang="en-US" b="0"/>
              <a:t>Every year, hospitals have a net gain through CHASE in the aggregate. In this recent Federal Fiscal Year ending Sept 2024, that net gain was $495M.</a:t>
            </a:r>
            <a:endParaRPr b="0"/>
          </a:p>
          <a:p>
            <a:pPr marL="457200" lvl="0" indent="-317500" algn="l" rtl="0">
              <a:lnSpc>
                <a:spcPct val="90000"/>
              </a:lnSpc>
              <a:spcBef>
                <a:spcPts val="0"/>
              </a:spcBef>
              <a:spcAft>
                <a:spcPts val="0"/>
              </a:spcAft>
              <a:buSzPts val="1400"/>
              <a:buChar char="●"/>
            </a:pPr>
            <a:r>
              <a:rPr lang="en-US" b="0"/>
              <a:t>In other words, hospitals put in $1.26B and through HCPF’s ability to draw down federal dollars, they got back $1.755B. </a:t>
            </a:r>
            <a:endParaRPr b="0"/>
          </a:p>
          <a:p>
            <a:pPr marL="914400" lvl="1" indent="-317500" algn="l" rtl="0">
              <a:lnSpc>
                <a:spcPct val="90000"/>
              </a:lnSpc>
              <a:spcBef>
                <a:spcPts val="0"/>
              </a:spcBef>
              <a:spcAft>
                <a:spcPts val="0"/>
              </a:spcAft>
              <a:buSzPts val="1400"/>
              <a:buChar char="○"/>
            </a:pPr>
            <a:r>
              <a:rPr lang="en-US" b="0"/>
              <a:t>That’s a win, win, win - the CHASE partnership covers more Coloradans, lowers the uninsured rate, lowers hospital uncompensated care, and increases Medicaid payments. </a:t>
            </a:r>
            <a:endParaRPr b="0"/>
          </a:p>
          <a:p>
            <a:pPr marL="0" lvl="0" indent="0" algn="l" rtl="0">
              <a:lnSpc>
                <a:spcPct val="90000"/>
              </a:lnSpc>
              <a:spcBef>
                <a:spcPts val="500"/>
              </a:spcBef>
              <a:spcAft>
                <a:spcPts val="0"/>
              </a:spcAft>
              <a:buNone/>
            </a:pPr>
            <a:endParaRPr/>
          </a:p>
          <a:p>
            <a:pPr marL="457200" lvl="0" indent="-317500" algn="l" rtl="0">
              <a:lnSpc>
                <a:spcPct val="90000"/>
              </a:lnSpc>
              <a:spcBef>
                <a:spcPts val="500"/>
              </a:spcBef>
              <a:spcAft>
                <a:spcPts val="0"/>
              </a:spcAft>
              <a:buSzPts val="1400"/>
              <a:buChar char="●"/>
            </a:pPr>
            <a:r>
              <a:rPr lang="en-US" b="0"/>
              <a:t>Finally, </a:t>
            </a:r>
            <a:endParaRPr b="0"/>
          </a:p>
          <a:p>
            <a:pPr marL="457200" lvl="0" indent="-317500" algn="l" rtl="0">
              <a:lnSpc>
                <a:spcPct val="90000"/>
              </a:lnSpc>
              <a:spcBef>
                <a:spcPts val="0"/>
              </a:spcBef>
              <a:spcAft>
                <a:spcPts val="0"/>
              </a:spcAft>
              <a:buSzPts val="1400"/>
              <a:buChar char="●"/>
            </a:pPr>
            <a:r>
              <a:rPr lang="en-US" b="0"/>
              <a:t>The Hospital Transformation Program or HTP is in program year 4 of 5, with very productive results. </a:t>
            </a:r>
            <a:endParaRPr b="0"/>
          </a:p>
          <a:p>
            <a:pPr marL="457200" lvl="0" indent="-317500" algn="l" rtl="0">
              <a:lnSpc>
                <a:spcPct val="90000"/>
              </a:lnSpc>
              <a:spcBef>
                <a:spcPts val="0"/>
              </a:spcBef>
              <a:spcAft>
                <a:spcPts val="0"/>
              </a:spcAft>
              <a:buSzPts val="1400"/>
              <a:buChar char="●"/>
            </a:pPr>
            <a:r>
              <a:rPr lang="en-US" b="0">
                <a:highlight>
                  <a:srgbClr val="FFFF00"/>
                </a:highlight>
              </a:rPr>
              <a:t>HTP represents the largest value based payment in the state, by far, setting a new standard for paying for value not just volume. </a:t>
            </a:r>
            <a:endParaRPr b="0">
              <a:highlight>
                <a:srgbClr val="FFFF00"/>
              </a:highlight>
            </a:endParaRPr>
          </a:p>
          <a:p>
            <a:pPr marL="457200" lvl="0" indent="-317500" algn="l" rtl="0">
              <a:lnSpc>
                <a:spcPct val="90000"/>
              </a:lnSpc>
              <a:spcBef>
                <a:spcPts val="0"/>
              </a:spcBef>
              <a:spcAft>
                <a:spcPts val="0"/>
              </a:spcAft>
              <a:buSzPts val="1400"/>
              <a:buChar char="●"/>
            </a:pPr>
            <a:r>
              <a:rPr lang="en-US" b="0">
                <a:highlight>
                  <a:srgbClr val="FFFF00"/>
                </a:highlight>
              </a:rPr>
              <a:t>This has been an important focus of the federal government, with increased federal dollars provided to move to this payment structure. </a:t>
            </a:r>
            <a:endParaRPr b="0">
              <a:highlight>
                <a:srgbClr val="FFFF00"/>
              </a:highlight>
            </a:endParaRPr>
          </a:p>
          <a:p>
            <a:pPr marL="457200" lvl="0" indent="-317500" algn="l" rtl="0">
              <a:lnSpc>
                <a:spcPct val="90000"/>
              </a:lnSpc>
              <a:spcBef>
                <a:spcPts val="0"/>
              </a:spcBef>
              <a:spcAft>
                <a:spcPts val="0"/>
              </a:spcAft>
              <a:buSzPts val="1400"/>
              <a:buChar char="●"/>
            </a:pPr>
            <a:r>
              <a:rPr lang="en-US" b="0"/>
              <a:t>The program is now in the “pay for performance” stage, advancing from the prior “pay for implementation stage” of the program, </a:t>
            </a:r>
            <a:endParaRPr b="0"/>
          </a:p>
          <a:p>
            <a:pPr marL="914400" lvl="1" indent="-317500" algn="l" rtl="0">
              <a:lnSpc>
                <a:spcPct val="90000"/>
              </a:lnSpc>
              <a:spcBef>
                <a:spcPts val="0"/>
              </a:spcBef>
              <a:spcAft>
                <a:spcPts val="0"/>
              </a:spcAft>
              <a:buSzPts val="1400"/>
              <a:buChar char="○"/>
            </a:pPr>
            <a:r>
              <a:rPr lang="en-US" b="0">
                <a:highlight>
                  <a:srgbClr val="FCE5CD"/>
                </a:highlight>
              </a:rPr>
              <a:t>though hospitals continue to be responsible for reporting on their milestone achievements and driving performance improvements on their selected measures.</a:t>
            </a:r>
            <a:r>
              <a:rPr lang="en-US" b="0"/>
              <a:t> </a:t>
            </a:r>
            <a:endParaRPr b="0"/>
          </a:p>
          <a:p>
            <a:pPr marL="457200" lvl="0" indent="-317500" algn="l" rtl="0">
              <a:lnSpc>
                <a:spcPct val="90000"/>
              </a:lnSpc>
              <a:spcBef>
                <a:spcPts val="0"/>
              </a:spcBef>
              <a:spcAft>
                <a:spcPts val="0"/>
              </a:spcAft>
              <a:buSzPts val="1400"/>
              <a:buChar char="●"/>
            </a:pPr>
            <a:r>
              <a:rPr lang="en-US" b="0"/>
              <a:t>To support the HTP, we have enhanced federal match, reducing the amount of money or fees that hospitals had to put in by $757M in fee savings, averaging $151.4M a year. </a:t>
            </a:r>
            <a:endParaRPr b="0"/>
          </a:p>
          <a:p>
            <a:pPr marL="457200" lvl="0" indent="-317500" algn="l" rtl="0">
              <a:lnSpc>
                <a:spcPct val="90000"/>
              </a:lnSpc>
              <a:spcBef>
                <a:spcPts val="0"/>
              </a:spcBef>
              <a:spcAft>
                <a:spcPts val="0"/>
              </a:spcAft>
              <a:buSzPts val="1400"/>
              <a:buChar char="●"/>
            </a:pPr>
            <a:r>
              <a:rPr lang="en-US" b="0"/>
              <a:t>As well, we added the $60M in supplemental funding through the Rural Support Fund that Kim discussed on the previous slide. </a:t>
            </a:r>
            <a:endParaRPr b="0"/>
          </a:p>
          <a:p>
            <a:pPr marL="0" lvl="0" indent="0" algn="l" rtl="0">
              <a:lnSpc>
                <a:spcPct val="90000"/>
              </a:lnSpc>
              <a:spcBef>
                <a:spcPts val="500"/>
              </a:spcBef>
              <a:spcAft>
                <a:spcPts val="0"/>
              </a:spcAft>
              <a:buNone/>
            </a:pPr>
            <a:endParaRPr b="0"/>
          </a:p>
        </p:txBody>
      </p:sp>
      <p:sp>
        <p:nvSpPr>
          <p:cNvPr id="475" name="Google Shape;475;g334ee3f85e6_0_24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2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marR="753770" lvl="0" indent="0" algn="l" rtl="0">
              <a:lnSpc>
                <a:spcPct val="115000"/>
              </a:lnSpc>
              <a:spcBef>
                <a:spcPts val="979"/>
              </a:spcBef>
              <a:spcAft>
                <a:spcPts val="0"/>
              </a:spcAft>
              <a:buSzPts val="1400"/>
              <a:buNone/>
            </a:pPr>
            <a:r>
              <a:rPr lang="en-US"/>
              <a:t>Nancy - 8:09</a:t>
            </a:r>
            <a:endParaRPr b="0"/>
          </a:p>
          <a:p>
            <a:pPr marL="457200" marR="688526" lvl="0" indent="-304800" algn="l" rtl="0">
              <a:lnSpc>
                <a:spcPct val="115000"/>
              </a:lnSpc>
              <a:spcBef>
                <a:spcPts val="688"/>
              </a:spcBef>
              <a:spcAft>
                <a:spcPts val="0"/>
              </a:spcAft>
              <a:buSzPts val="1200"/>
              <a:buChar char="●"/>
            </a:pPr>
            <a:r>
              <a:rPr lang="en-US" b="0"/>
              <a:t>Progress continues to be made as HTP continues in year four of its five-year program</a:t>
            </a:r>
            <a:endParaRPr b="0"/>
          </a:p>
          <a:p>
            <a:pPr marL="457200" marR="688526" lvl="0" indent="-304800" algn="l" rtl="0">
              <a:lnSpc>
                <a:spcPct val="115000"/>
              </a:lnSpc>
              <a:spcBef>
                <a:spcPts val="0"/>
              </a:spcBef>
              <a:spcAft>
                <a:spcPts val="0"/>
              </a:spcAft>
              <a:buSzPts val="1200"/>
              <a:buChar char="●"/>
            </a:pPr>
            <a:r>
              <a:rPr lang="en-US" b="0"/>
              <a:t>there are exciting results that highlight Colorado hospitals’ continued commitment to improving the quality and affordability of hospital care and engaging with the communities they serve. </a:t>
            </a:r>
            <a:endParaRPr b="0"/>
          </a:p>
          <a:p>
            <a:pPr marL="457200" marR="688526" lvl="0" indent="-304800" algn="l" rtl="0">
              <a:lnSpc>
                <a:spcPct val="115000"/>
              </a:lnSpc>
              <a:spcBef>
                <a:spcPts val="0"/>
              </a:spcBef>
              <a:spcAft>
                <a:spcPts val="0"/>
              </a:spcAft>
              <a:buSzPts val="1200"/>
              <a:buChar char="●"/>
            </a:pPr>
            <a:r>
              <a:rPr lang="en-US" b="0"/>
              <a:t>Throughout the HTP, hospitals have 13,048 different interim activities across all hospital interventions, and as you can see, are on track to meet future milestones as the program continues in years four and five. </a:t>
            </a:r>
            <a:endParaRPr b="0"/>
          </a:p>
          <a:p>
            <a:pPr marL="457200" marR="1012043" lvl="0" indent="-304800" algn="l" rtl="0">
              <a:lnSpc>
                <a:spcPct val="115000"/>
              </a:lnSpc>
              <a:spcBef>
                <a:spcPts val="0"/>
              </a:spcBef>
              <a:spcAft>
                <a:spcPts val="0"/>
              </a:spcAft>
              <a:buSzPts val="1200"/>
              <a:buChar char="●"/>
            </a:pPr>
            <a:r>
              <a:rPr lang="en-US" b="0"/>
              <a:t>Hospitals have also made significant Community &amp; Health Neighborhood Engagement (CHNE) progress under the HTP. </a:t>
            </a:r>
            <a:endParaRPr b="0"/>
          </a:p>
          <a:p>
            <a:pPr marL="914400" marR="1012043" lvl="1" indent="-304800" algn="l" rtl="0">
              <a:lnSpc>
                <a:spcPct val="115000"/>
              </a:lnSpc>
              <a:spcBef>
                <a:spcPts val="0"/>
              </a:spcBef>
              <a:spcAft>
                <a:spcPts val="0"/>
              </a:spcAft>
              <a:buSzPts val="1200"/>
              <a:buChar char="○"/>
            </a:pPr>
            <a:r>
              <a:rPr lang="en-US" b="0"/>
              <a:t>Hospitals reported </a:t>
            </a:r>
            <a:r>
              <a:rPr lang="en-US"/>
              <a:t>more than </a:t>
            </a:r>
            <a:r>
              <a:rPr lang="en-US" b="0"/>
              <a:t>3,7</a:t>
            </a:r>
            <a:r>
              <a:rPr lang="en-US"/>
              <a:t>00</a:t>
            </a:r>
            <a:r>
              <a:rPr lang="en-US" b="0"/>
              <a:t> consultations with key stakeholders, more than 80</a:t>
            </a:r>
            <a:r>
              <a:rPr lang="en-US"/>
              <a:t>0</a:t>
            </a:r>
            <a:r>
              <a:rPr lang="en-US" b="0"/>
              <a:t> community advisory meetings, and 260 public engagement meetings. </a:t>
            </a:r>
            <a:endParaRPr b="0"/>
          </a:p>
          <a:p>
            <a:pPr marL="914400" marR="1012043" lvl="1" indent="-304800" algn="l" rtl="0">
              <a:lnSpc>
                <a:spcPct val="115000"/>
              </a:lnSpc>
              <a:spcBef>
                <a:spcPts val="0"/>
              </a:spcBef>
              <a:spcAft>
                <a:spcPts val="0"/>
              </a:spcAft>
              <a:buSzPts val="1200"/>
              <a:buChar char="○"/>
            </a:pPr>
            <a:r>
              <a:rPr lang="en-US" b="0"/>
              <a:t>Overall, this makes up over 4,800 unique CHNE activities and illustrates that hospitals are making strides in connecting with their community and partner organizations on pertinent HTP topics. </a:t>
            </a:r>
            <a:endParaRPr b="0"/>
          </a:p>
          <a:p>
            <a:pPr marL="457200" marR="753770" lvl="0" indent="-304800" algn="l" rtl="0">
              <a:lnSpc>
                <a:spcPct val="115000"/>
              </a:lnSpc>
              <a:spcBef>
                <a:spcPts val="0"/>
              </a:spcBef>
              <a:spcAft>
                <a:spcPts val="0"/>
              </a:spcAft>
              <a:buSzPts val="1200"/>
              <a:buChar char="●"/>
            </a:pPr>
            <a:r>
              <a:rPr lang="en-US" b="0"/>
              <a:t>Overall, this illustrates that hospitals are making strides in connecting with their community and partner organizations on pertinent HTP topics. HCPF is pleased share with you all the robust progress and engagement from hospitals in the HTP. </a:t>
            </a:r>
            <a:endParaRPr b="0"/>
          </a:p>
          <a:p>
            <a:pPr marL="457200" marR="753770" lvl="0" indent="-317500" algn="l" rtl="0">
              <a:lnSpc>
                <a:spcPct val="115000"/>
              </a:lnSpc>
              <a:spcBef>
                <a:spcPts val="0"/>
              </a:spcBef>
              <a:spcAft>
                <a:spcPts val="0"/>
              </a:spcAft>
              <a:buSzPts val="1400"/>
              <a:buChar char="●"/>
            </a:pPr>
            <a:r>
              <a:rPr lang="en-US"/>
              <a:t>Bettina, would you review some of our current CHASE work?</a:t>
            </a:r>
            <a:endParaRPr/>
          </a:p>
          <a:p>
            <a:pPr marL="457200" marR="753770" lvl="0" indent="-317500" algn="l" rtl="0">
              <a:lnSpc>
                <a:spcPct val="115000"/>
              </a:lnSpc>
              <a:spcBef>
                <a:spcPts val="0"/>
              </a:spcBef>
              <a:spcAft>
                <a:spcPts val="0"/>
              </a:spcAft>
              <a:buSzPts val="1400"/>
              <a:buChar char="●"/>
            </a:pPr>
            <a:r>
              <a:rPr lang="en-US"/>
              <a:t>Next slide please.</a:t>
            </a:r>
            <a:r>
              <a:rPr lang="en-US" b="0"/>
              <a:t> </a:t>
            </a:r>
            <a:endParaRPr b="0"/>
          </a:p>
        </p:txBody>
      </p:sp>
      <p:sp>
        <p:nvSpPr>
          <p:cNvPr id="483" name="Google Shape;483;p2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34ee3f85e6_0_25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334ee3f85e6_0_25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marR="753770" lvl="0" indent="0" algn="l" rtl="0">
              <a:lnSpc>
                <a:spcPct val="115000"/>
              </a:lnSpc>
              <a:spcBef>
                <a:spcPts val="979"/>
              </a:spcBef>
              <a:spcAft>
                <a:spcPts val="0"/>
              </a:spcAft>
              <a:buNone/>
            </a:pPr>
            <a:r>
              <a:rPr lang="en-US"/>
              <a:t>Nancy - 8:09</a:t>
            </a:r>
            <a:endParaRPr b="0"/>
          </a:p>
          <a:p>
            <a:pPr marL="457200" marR="688526" lvl="0" indent="-304800" algn="l" rtl="0">
              <a:lnSpc>
                <a:spcPct val="115000"/>
              </a:lnSpc>
              <a:spcBef>
                <a:spcPts val="688"/>
              </a:spcBef>
              <a:spcAft>
                <a:spcPts val="0"/>
              </a:spcAft>
              <a:buSzPts val="1200"/>
              <a:buChar char="●"/>
            </a:pPr>
            <a:r>
              <a:rPr lang="en-US" b="0"/>
              <a:t>Progress continues to be made as HTP continues in year four of its five-year program</a:t>
            </a:r>
            <a:endParaRPr b="0"/>
          </a:p>
          <a:p>
            <a:pPr marL="457200" marR="688526" lvl="0" indent="-304800" algn="l" rtl="0">
              <a:lnSpc>
                <a:spcPct val="115000"/>
              </a:lnSpc>
              <a:spcBef>
                <a:spcPts val="0"/>
              </a:spcBef>
              <a:spcAft>
                <a:spcPts val="0"/>
              </a:spcAft>
              <a:buSzPts val="1200"/>
              <a:buChar char="●"/>
            </a:pPr>
            <a:r>
              <a:rPr lang="en-US" b="0"/>
              <a:t>there are exciting results that highlight Colorado hospitals’ continued commitment to improving the quality and affordability of hospital care and engaging with the communities they serve. </a:t>
            </a:r>
            <a:endParaRPr b="0"/>
          </a:p>
          <a:p>
            <a:pPr marL="457200" marR="688526" lvl="0" indent="-304800" algn="l" rtl="0">
              <a:lnSpc>
                <a:spcPct val="115000"/>
              </a:lnSpc>
              <a:spcBef>
                <a:spcPts val="0"/>
              </a:spcBef>
              <a:spcAft>
                <a:spcPts val="0"/>
              </a:spcAft>
              <a:buSzPts val="1200"/>
              <a:buChar char="●"/>
            </a:pPr>
            <a:r>
              <a:rPr lang="en-US" b="0"/>
              <a:t>Throughout the HTP, hospitals have 13,048 different interim activities across all hospital interventions, and as you can see, are on track to meet future milestones as the program continues in years four and five. </a:t>
            </a:r>
            <a:endParaRPr b="0"/>
          </a:p>
          <a:p>
            <a:pPr marL="457200" marR="1012043" lvl="0" indent="-304800" algn="l" rtl="0">
              <a:lnSpc>
                <a:spcPct val="115000"/>
              </a:lnSpc>
              <a:spcBef>
                <a:spcPts val="0"/>
              </a:spcBef>
              <a:spcAft>
                <a:spcPts val="0"/>
              </a:spcAft>
              <a:buSzPts val="1200"/>
              <a:buChar char="●"/>
            </a:pPr>
            <a:r>
              <a:rPr lang="en-US" b="0"/>
              <a:t>Hospitals have also made significant Community &amp; Health Neighborhood Engagement (CHNE) progress under the HTP. </a:t>
            </a:r>
            <a:endParaRPr b="0"/>
          </a:p>
          <a:p>
            <a:pPr marL="914400" marR="1012043" lvl="1" indent="-304800" algn="l" rtl="0">
              <a:lnSpc>
                <a:spcPct val="115000"/>
              </a:lnSpc>
              <a:spcBef>
                <a:spcPts val="0"/>
              </a:spcBef>
              <a:spcAft>
                <a:spcPts val="0"/>
              </a:spcAft>
              <a:buSzPts val="1200"/>
              <a:buChar char="○"/>
            </a:pPr>
            <a:r>
              <a:rPr lang="en-US" b="0"/>
              <a:t>Hospitals reported </a:t>
            </a:r>
            <a:r>
              <a:rPr lang="en-US"/>
              <a:t>more than </a:t>
            </a:r>
            <a:r>
              <a:rPr lang="en-US" b="0"/>
              <a:t>3,7</a:t>
            </a:r>
            <a:r>
              <a:rPr lang="en-US"/>
              <a:t>00</a:t>
            </a:r>
            <a:r>
              <a:rPr lang="en-US" b="0"/>
              <a:t> consultations with key stakeholders, more than 80</a:t>
            </a:r>
            <a:r>
              <a:rPr lang="en-US"/>
              <a:t>0</a:t>
            </a:r>
            <a:r>
              <a:rPr lang="en-US" b="0"/>
              <a:t> community advisory meetings, and 260 public engagement meetings. </a:t>
            </a:r>
            <a:endParaRPr b="0"/>
          </a:p>
          <a:p>
            <a:pPr marL="914400" marR="1012043" lvl="1" indent="-304800" algn="l" rtl="0">
              <a:lnSpc>
                <a:spcPct val="115000"/>
              </a:lnSpc>
              <a:spcBef>
                <a:spcPts val="0"/>
              </a:spcBef>
              <a:spcAft>
                <a:spcPts val="0"/>
              </a:spcAft>
              <a:buSzPts val="1200"/>
              <a:buChar char="○"/>
            </a:pPr>
            <a:r>
              <a:rPr lang="en-US" b="0"/>
              <a:t>Overall, this makes up over 4,800 unique CHNE activities and illustrates that hospitals are making strides in connecting with their community and partner organizations on pertinent HTP topics. </a:t>
            </a:r>
            <a:endParaRPr b="0"/>
          </a:p>
          <a:p>
            <a:pPr marL="457200" marR="753770" lvl="0" indent="-304800" algn="l" rtl="0">
              <a:lnSpc>
                <a:spcPct val="115000"/>
              </a:lnSpc>
              <a:spcBef>
                <a:spcPts val="0"/>
              </a:spcBef>
              <a:spcAft>
                <a:spcPts val="0"/>
              </a:spcAft>
              <a:buSzPts val="1200"/>
              <a:buChar char="●"/>
            </a:pPr>
            <a:r>
              <a:rPr lang="en-US" b="0"/>
              <a:t>Overall, this illustrates that hospitals are making strides in connecting with their community and partner organizations on pertinent HTP topics. HCPF is pleased share with you all the robust progress and engagement from hospitals in the HTP. </a:t>
            </a:r>
            <a:endParaRPr b="0"/>
          </a:p>
          <a:p>
            <a:pPr marL="457200" marR="753770" lvl="0" indent="-317500" algn="l" rtl="0">
              <a:lnSpc>
                <a:spcPct val="115000"/>
              </a:lnSpc>
              <a:spcBef>
                <a:spcPts val="0"/>
              </a:spcBef>
              <a:spcAft>
                <a:spcPts val="0"/>
              </a:spcAft>
              <a:buSzPts val="1400"/>
              <a:buChar char="●"/>
            </a:pPr>
            <a:r>
              <a:rPr lang="en-US"/>
              <a:t>Bettina, would you review some of our current CHASE work?</a:t>
            </a:r>
            <a:endParaRPr/>
          </a:p>
          <a:p>
            <a:pPr marL="457200" marR="753770" lvl="0" indent="-317500" algn="l" rtl="0">
              <a:lnSpc>
                <a:spcPct val="115000"/>
              </a:lnSpc>
              <a:spcBef>
                <a:spcPts val="0"/>
              </a:spcBef>
              <a:spcAft>
                <a:spcPts val="0"/>
              </a:spcAft>
              <a:buSzPts val="1400"/>
              <a:buChar char="●"/>
            </a:pPr>
            <a:r>
              <a:rPr lang="en-US"/>
              <a:t>Next slide please.</a:t>
            </a:r>
            <a:r>
              <a:rPr lang="en-US" b="0"/>
              <a:t> </a:t>
            </a:r>
            <a:endParaRPr b="0"/>
          </a:p>
        </p:txBody>
      </p:sp>
      <p:sp>
        <p:nvSpPr>
          <p:cNvPr id="483" name="Google Shape;483;g334ee3f85e6_0_25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400"/>
              <a:buNone/>
            </a:pPr>
            <a:r>
              <a:rPr lang="en-US"/>
              <a:t>Bettina</a:t>
            </a:r>
            <a:endParaRPr/>
          </a:p>
          <a:p>
            <a:pPr marL="457200" lvl="0" indent="-317500" algn="l" rtl="0">
              <a:lnSpc>
                <a:spcPct val="90000"/>
              </a:lnSpc>
              <a:spcBef>
                <a:spcPts val="1000"/>
              </a:spcBef>
              <a:spcAft>
                <a:spcPts val="0"/>
              </a:spcAft>
              <a:buSzPts val="1400"/>
              <a:buChar char="●"/>
            </a:pPr>
            <a:r>
              <a:rPr lang="en-US" b="0"/>
              <a:t>Thank you Nancy. The Department and the CHASE Board, which makes recommendations to the Medical Services Board regarding CHASE, has been very busy:</a:t>
            </a:r>
            <a:endParaRPr b="0"/>
          </a:p>
          <a:p>
            <a:pPr marL="457200" lvl="0" indent="-317500" algn="l" rtl="0">
              <a:lnSpc>
                <a:spcPct val="90000"/>
              </a:lnSpc>
              <a:spcBef>
                <a:spcPts val="0"/>
              </a:spcBef>
              <a:spcAft>
                <a:spcPts val="0"/>
              </a:spcAft>
              <a:buSzPts val="1400"/>
              <a:buChar char="●"/>
            </a:pPr>
            <a:r>
              <a:rPr lang="en-US" b="0"/>
              <a:t>This includes increasing hospital net reimbursements through advances to the CHASE funding model - specifically to the CHASE upper payment limit (the UPL) and researching the opportunity for new funding to drawdown additional hospital funds through Directed Payments.</a:t>
            </a:r>
            <a:endParaRPr b="0"/>
          </a:p>
          <a:p>
            <a:pPr marL="914400" lvl="1" indent="-317500" algn="l" rtl="0">
              <a:lnSpc>
                <a:spcPct val="90000"/>
              </a:lnSpc>
              <a:spcBef>
                <a:spcPts val="0"/>
              </a:spcBef>
              <a:spcAft>
                <a:spcPts val="0"/>
              </a:spcAft>
              <a:buSzPts val="1400"/>
              <a:buChar char="○"/>
            </a:pPr>
            <a:r>
              <a:rPr lang="en-US" b="0"/>
              <a:t>Just in FY24-25, CHASE has eaten into the </a:t>
            </a:r>
            <a:r>
              <a:rPr lang="en-US"/>
              <a:t>small </a:t>
            </a:r>
            <a:r>
              <a:rPr lang="en-US" b="0"/>
              <a:t>gap between </a:t>
            </a:r>
            <a:r>
              <a:rPr lang="en-US"/>
              <a:t>payments and the UPL, </a:t>
            </a:r>
            <a:r>
              <a:rPr lang="en-US" b="0"/>
              <a:t>increasing payments from the model to 99.25% of the UPL. This change resulted in retrospective gains to hospitals of $54 million and ongoing increases in CHASE reimbursements to hospitals estimated at $19 million annually going forward.</a:t>
            </a:r>
            <a:endParaRPr b="0"/>
          </a:p>
          <a:p>
            <a:pPr marL="1371600" lvl="2" indent="-317500" algn="l" rtl="0">
              <a:lnSpc>
                <a:spcPct val="90000"/>
              </a:lnSpc>
              <a:spcBef>
                <a:spcPts val="0"/>
              </a:spcBef>
              <a:spcAft>
                <a:spcPts val="0"/>
              </a:spcAft>
              <a:buSzPts val="1400"/>
              <a:buChar char="■"/>
            </a:pPr>
            <a:r>
              <a:rPr lang="en-US"/>
              <a:t>The table on this slide illustrates the distribution of the additional $54 million in new funds available in this fiscal year with the top recipients being HCAHealthOne receiving 23% or $12.4M, UCHealth receiving 16% or $8.5M, and CommonSpirit receiving 14% or $7.4M.</a:t>
            </a:r>
            <a:endParaRPr/>
          </a:p>
          <a:p>
            <a:pPr marL="1371600" lvl="2" indent="-317500" algn="l" rtl="0">
              <a:lnSpc>
                <a:spcPct val="90000"/>
              </a:lnSpc>
              <a:spcBef>
                <a:spcPts val="0"/>
              </a:spcBef>
              <a:spcAft>
                <a:spcPts val="0"/>
              </a:spcAft>
              <a:buClr>
                <a:srgbClr val="2352A2"/>
              </a:buClr>
              <a:buSzPts val="1400"/>
              <a:buChar char="■"/>
            </a:pPr>
            <a:r>
              <a:rPr lang="en-US">
                <a:solidFill>
                  <a:srgbClr val="2352A2"/>
                </a:solidFill>
              </a:rPr>
              <a:t>The CHASE methodology is based on IP Payment = MD FFS Days * ADJUSTMENT FACTORS/Per-Diem Rate and OP Payment = MD OP FFS Costs * % Rate</a:t>
            </a:r>
            <a:endParaRPr>
              <a:solidFill>
                <a:srgbClr val="2352A2"/>
              </a:solidFill>
            </a:endParaRPr>
          </a:p>
          <a:p>
            <a:pPr marL="914400" lvl="1" indent="-317500" algn="l" rtl="0">
              <a:lnSpc>
                <a:spcPct val="90000"/>
              </a:lnSpc>
              <a:spcBef>
                <a:spcPts val="0"/>
              </a:spcBef>
              <a:spcAft>
                <a:spcPts val="0"/>
              </a:spcAft>
              <a:buSzPts val="1400"/>
              <a:buChar char="○"/>
            </a:pPr>
            <a:r>
              <a:rPr lang="en-US" b="0"/>
              <a:t>In addition to </a:t>
            </a:r>
            <a:r>
              <a:rPr lang="en-US"/>
              <a:t>this increase in the CHASE Model UPL, a new</a:t>
            </a:r>
            <a:r>
              <a:rPr lang="en-US" b="0"/>
              <a:t> workgroup has also been formed to leverage additional CHASE drawdown from hospital payments paid under managed care services in the state, covered through our Denver Health managed care arrangement and our Rocky Mountain P</a:t>
            </a:r>
            <a:r>
              <a:rPr lang="en-US"/>
              <a:t>rime MCO arrangement, as well as under the RAEs, which pay behavioral health hospital claims. </a:t>
            </a:r>
            <a:endParaRPr/>
          </a:p>
          <a:p>
            <a:pPr marL="914400" lvl="1" indent="-317500" algn="l" rtl="0">
              <a:lnSpc>
                <a:spcPct val="90000"/>
              </a:lnSpc>
              <a:spcBef>
                <a:spcPts val="0"/>
              </a:spcBef>
              <a:spcAft>
                <a:spcPts val="0"/>
              </a:spcAft>
              <a:buSzPts val="1400"/>
              <a:buChar char="○"/>
            </a:pPr>
            <a:r>
              <a:rPr lang="en-US"/>
              <a:t>The objective is to develop recommendations for revisions to CHASE including the addition of new State Directed Payments. </a:t>
            </a:r>
            <a:endParaRPr/>
          </a:p>
          <a:p>
            <a:pPr marL="914400" lvl="1" indent="-317500" algn="l" rtl="0">
              <a:lnSpc>
                <a:spcPct val="90000"/>
              </a:lnSpc>
              <a:spcBef>
                <a:spcPts val="0"/>
              </a:spcBef>
              <a:spcAft>
                <a:spcPts val="0"/>
              </a:spcAft>
              <a:buSzPts val="1400"/>
              <a:buChar char="○"/>
            </a:pPr>
            <a:r>
              <a:rPr lang="en-US"/>
              <a:t>We also want to recognize that there are concerns about the potential of additional Directed Payments given the federal threats to these financial arrangements.</a:t>
            </a:r>
            <a:endParaRPr b="0"/>
          </a:p>
          <a:p>
            <a:pPr marL="457200" lvl="0" indent="-317500" algn="l" rtl="0">
              <a:lnSpc>
                <a:spcPct val="90000"/>
              </a:lnSpc>
              <a:spcBef>
                <a:spcPts val="0"/>
              </a:spcBef>
              <a:spcAft>
                <a:spcPts val="0"/>
              </a:spcAft>
              <a:buSzPts val="1400"/>
              <a:buChar char="●"/>
            </a:pPr>
            <a:r>
              <a:rPr lang="en-US" b="0"/>
              <a:t>I also want to thank Nancy and her small team for working so hard to pursue these additional monies within existing resources.</a:t>
            </a:r>
            <a:endParaRPr b="0"/>
          </a:p>
          <a:p>
            <a:pPr marL="457200" lvl="0" indent="-317500" algn="l" rtl="0">
              <a:lnSpc>
                <a:spcPct val="90000"/>
              </a:lnSpc>
              <a:spcBef>
                <a:spcPts val="0"/>
              </a:spcBef>
              <a:spcAft>
                <a:spcPts val="0"/>
              </a:spcAft>
              <a:buSzPts val="1400"/>
              <a:buChar char="●"/>
            </a:pPr>
            <a:r>
              <a:rPr lang="en-US" b="0"/>
              <a:t>Now I will turn it over to Nancy to talk about uncompensated care.</a:t>
            </a:r>
            <a:endParaRPr b="0"/>
          </a:p>
        </p:txBody>
      </p:sp>
      <p:sp>
        <p:nvSpPr>
          <p:cNvPr id="492" name="Google Shape;492;p2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34ee3f85e6_0_26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334ee3f85e6_0_26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a:t>Bettina</a:t>
            </a:r>
            <a:endParaRPr/>
          </a:p>
          <a:p>
            <a:pPr marL="457200" lvl="0" indent="-317500" algn="l" rtl="0">
              <a:lnSpc>
                <a:spcPct val="90000"/>
              </a:lnSpc>
              <a:spcBef>
                <a:spcPts val="1000"/>
              </a:spcBef>
              <a:spcAft>
                <a:spcPts val="0"/>
              </a:spcAft>
              <a:buSzPts val="1400"/>
              <a:buChar char="●"/>
            </a:pPr>
            <a:r>
              <a:rPr lang="en-US" b="0"/>
              <a:t>Thank you Nancy. The Department and the CHASE Board, which makes recommendations to the Medical Services Board regarding CHASE, has been very busy:</a:t>
            </a:r>
            <a:endParaRPr b="0"/>
          </a:p>
          <a:p>
            <a:pPr marL="457200" lvl="0" indent="-317500" algn="l" rtl="0">
              <a:lnSpc>
                <a:spcPct val="90000"/>
              </a:lnSpc>
              <a:spcBef>
                <a:spcPts val="0"/>
              </a:spcBef>
              <a:spcAft>
                <a:spcPts val="0"/>
              </a:spcAft>
              <a:buSzPts val="1400"/>
              <a:buChar char="●"/>
            </a:pPr>
            <a:r>
              <a:rPr lang="en-US" b="0"/>
              <a:t>This includes increasing hospital net reimbursements through advances to the CHASE funding model - specifically to the CHASE upper payment limit (the UPL) and researching the opportunity for new funding to drawdown additional hospital funds through Directed Payments.</a:t>
            </a:r>
            <a:endParaRPr b="0"/>
          </a:p>
          <a:p>
            <a:pPr marL="914400" lvl="1" indent="-317500" algn="l" rtl="0">
              <a:lnSpc>
                <a:spcPct val="90000"/>
              </a:lnSpc>
              <a:spcBef>
                <a:spcPts val="0"/>
              </a:spcBef>
              <a:spcAft>
                <a:spcPts val="0"/>
              </a:spcAft>
              <a:buSzPts val="1400"/>
              <a:buChar char="○"/>
            </a:pPr>
            <a:r>
              <a:rPr lang="en-US" b="0"/>
              <a:t>Just in FY24-25, CHASE has eaten into the </a:t>
            </a:r>
            <a:r>
              <a:rPr lang="en-US"/>
              <a:t>small </a:t>
            </a:r>
            <a:r>
              <a:rPr lang="en-US" b="0"/>
              <a:t>gap between </a:t>
            </a:r>
            <a:r>
              <a:rPr lang="en-US"/>
              <a:t>payments and the UPL, </a:t>
            </a:r>
            <a:r>
              <a:rPr lang="en-US" b="0"/>
              <a:t>increasing payments from the model to 99.25% of the UPL. This change resulted in retrospective gains to hospitals of $54 million and ongoing increases in CHASE reimbursements to hospitals estimated at $19 million annually going forward.</a:t>
            </a:r>
            <a:endParaRPr b="0"/>
          </a:p>
          <a:p>
            <a:pPr marL="1371600" lvl="2" indent="-317500" algn="l" rtl="0">
              <a:lnSpc>
                <a:spcPct val="90000"/>
              </a:lnSpc>
              <a:spcBef>
                <a:spcPts val="0"/>
              </a:spcBef>
              <a:spcAft>
                <a:spcPts val="0"/>
              </a:spcAft>
              <a:buSzPts val="1400"/>
              <a:buChar char="■"/>
            </a:pPr>
            <a:r>
              <a:rPr lang="en-US"/>
              <a:t>The table on this slide illustrates the distribution of the additional $54 million in new funds available in this fiscal year with the top recipients being HCAHealthOne receiving 23% or $12.4M, UCHealth receiving 16% or $8.5M, and CommonSpirit receiving 14% or $7.4M.</a:t>
            </a:r>
            <a:endParaRPr/>
          </a:p>
          <a:p>
            <a:pPr marL="1371600" lvl="2" indent="-317500" algn="l" rtl="0">
              <a:lnSpc>
                <a:spcPct val="90000"/>
              </a:lnSpc>
              <a:spcBef>
                <a:spcPts val="0"/>
              </a:spcBef>
              <a:spcAft>
                <a:spcPts val="0"/>
              </a:spcAft>
              <a:buClr>
                <a:srgbClr val="2352A2"/>
              </a:buClr>
              <a:buSzPts val="1400"/>
              <a:buChar char="■"/>
            </a:pPr>
            <a:r>
              <a:rPr lang="en-US">
                <a:solidFill>
                  <a:srgbClr val="2352A2"/>
                </a:solidFill>
              </a:rPr>
              <a:t>The CHASE methodology is based on IP Payment = MD FFS Days * ADJUSTMENT FACTORS/Per-Diem Rate and OP Payment = MD OP FFS Costs * % Rate</a:t>
            </a:r>
            <a:endParaRPr>
              <a:solidFill>
                <a:srgbClr val="2352A2"/>
              </a:solidFill>
            </a:endParaRPr>
          </a:p>
          <a:p>
            <a:pPr marL="914400" lvl="1" indent="-317500" algn="l" rtl="0">
              <a:lnSpc>
                <a:spcPct val="90000"/>
              </a:lnSpc>
              <a:spcBef>
                <a:spcPts val="0"/>
              </a:spcBef>
              <a:spcAft>
                <a:spcPts val="0"/>
              </a:spcAft>
              <a:buSzPts val="1400"/>
              <a:buChar char="○"/>
            </a:pPr>
            <a:r>
              <a:rPr lang="en-US" b="0"/>
              <a:t>In addition to </a:t>
            </a:r>
            <a:r>
              <a:rPr lang="en-US"/>
              <a:t>this increase in the CHASE Model UPL, a new</a:t>
            </a:r>
            <a:r>
              <a:rPr lang="en-US" b="0"/>
              <a:t> workgroup has also been formed to leverage additional CHASE drawdown from hospital payments paid under managed care services in the state, covered through our Denver Health managed care arrangement and our Rocky Mountain P</a:t>
            </a:r>
            <a:r>
              <a:rPr lang="en-US"/>
              <a:t>rime MCO arrangement, as well as under the RAEs, which pay behavioral health hospital claims. </a:t>
            </a:r>
            <a:endParaRPr/>
          </a:p>
          <a:p>
            <a:pPr marL="914400" lvl="1" indent="-317500" algn="l" rtl="0">
              <a:lnSpc>
                <a:spcPct val="90000"/>
              </a:lnSpc>
              <a:spcBef>
                <a:spcPts val="0"/>
              </a:spcBef>
              <a:spcAft>
                <a:spcPts val="0"/>
              </a:spcAft>
              <a:buSzPts val="1400"/>
              <a:buChar char="○"/>
            </a:pPr>
            <a:r>
              <a:rPr lang="en-US"/>
              <a:t>The objective is to develop recommendations for revisions to CHASE including the addition of new State Directed Payments. </a:t>
            </a:r>
            <a:endParaRPr/>
          </a:p>
          <a:p>
            <a:pPr marL="914400" lvl="1" indent="-317500" algn="l" rtl="0">
              <a:lnSpc>
                <a:spcPct val="90000"/>
              </a:lnSpc>
              <a:spcBef>
                <a:spcPts val="0"/>
              </a:spcBef>
              <a:spcAft>
                <a:spcPts val="0"/>
              </a:spcAft>
              <a:buSzPts val="1400"/>
              <a:buChar char="○"/>
            </a:pPr>
            <a:r>
              <a:rPr lang="en-US"/>
              <a:t>We also want to recognize that there are concerns about the potential of additional Directed Payments given the federal threats to these financial arrangements.</a:t>
            </a:r>
            <a:endParaRPr b="0"/>
          </a:p>
          <a:p>
            <a:pPr marL="457200" lvl="0" indent="-317500" algn="l" rtl="0">
              <a:lnSpc>
                <a:spcPct val="90000"/>
              </a:lnSpc>
              <a:spcBef>
                <a:spcPts val="0"/>
              </a:spcBef>
              <a:spcAft>
                <a:spcPts val="0"/>
              </a:spcAft>
              <a:buSzPts val="1400"/>
              <a:buChar char="●"/>
            </a:pPr>
            <a:r>
              <a:rPr lang="en-US" b="0"/>
              <a:t>I also want to thank Nancy and her small team for working so hard to pursue these additional monies within existing resources.</a:t>
            </a:r>
            <a:endParaRPr b="0"/>
          </a:p>
          <a:p>
            <a:pPr marL="457200" lvl="0" indent="-317500" algn="l" rtl="0">
              <a:lnSpc>
                <a:spcPct val="90000"/>
              </a:lnSpc>
              <a:spcBef>
                <a:spcPts val="0"/>
              </a:spcBef>
              <a:spcAft>
                <a:spcPts val="0"/>
              </a:spcAft>
              <a:buSzPts val="1400"/>
              <a:buChar char="●"/>
            </a:pPr>
            <a:r>
              <a:rPr lang="en-US" b="0"/>
              <a:t>Now I will turn it over to Nancy to talk about uncompensated care.</a:t>
            </a:r>
            <a:endParaRPr b="0"/>
          </a:p>
        </p:txBody>
      </p:sp>
      <p:sp>
        <p:nvSpPr>
          <p:cNvPr id="492" name="Google Shape;492;g334ee3f85e6_0_26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2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2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Nancy - 8:12</a:t>
            </a:r>
            <a:endParaRPr/>
          </a:p>
          <a:p>
            <a:pPr marL="457200" lvl="0" indent="-317500" algn="l" rtl="0">
              <a:lnSpc>
                <a:spcPct val="100000"/>
              </a:lnSpc>
              <a:spcBef>
                <a:spcPts val="0"/>
              </a:spcBef>
              <a:spcAft>
                <a:spcPts val="0"/>
              </a:spcAft>
              <a:buClr>
                <a:schemeClr val="dk1"/>
              </a:buClr>
              <a:buSzPts val="1400"/>
              <a:buChar char="-"/>
            </a:pPr>
            <a:r>
              <a:rPr lang="en-US"/>
              <a:t>Thank you Bettina.</a:t>
            </a:r>
            <a:endParaRPr/>
          </a:p>
          <a:p>
            <a:pPr marL="457200" lvl="0" indent="-317500" algn="l" rtl="0">
              <a:lnSpc>
                <a:spcPct val="100000"/>
              </a:lnSpc>
              <a:spcBef>
                <a:spcPts val="0"/>
              </a:spcBef>
              <a:spcAft>
                <a:spcPts val="0"/>
              </a:spcAft>
              <a:buClr>
                <a:schemeClr val="dk1"/>
              </a:buClr>
              <a:buSzPts val="1400"/>
              <a:buChar char="-"/>
            </a:pPr>
            <a:r>
              <a:rPr lang="en-US" b="0"/>
              <a:t>Hospitals receive little or no payment for services to some patients resulting in uncompensated care. </a:t>
            </a:r>
            <a:endParaRPr b="0"/>
          </a:p>
          <a:p>
            <a:pPr marL="457200" lvl="0" indent="-317500" algn="l" rtl="0">
              <a:lnSpc>
                <a:spcPct val="100000"/>
              </a:lnSpc>
              <a:spcBef>
                <a:spcPts val="0"/>
              </a:spcBef>
              <a:spcAft>
                <a:spcPts val="0"/>
              </a:spcAft>
              <a:buClr>
                <a:schemeClr val="dk1"/>
              </a:buClr>
              <a:buSzPts val="1400"/>
              <a:buChar char="-"/>
            </a:pPr>
            <a:r>
              <a:rPr lang="en-US" b="0"/>
              <a:t>All three of these reports discuss uncompensated care. </a:t>
            </a:r>
            <a:endParaRPr b="0"/>
          </a:p>
          <a:p>
            <a:pPr marL="914400" lvl="1" indent="-317500" algn="l" rtl="0">
              <a:lnSpc>
                <a:spcPct val="100000"/>
              </a:lnSpc>
              <a:spcBef>
                <a:spcPts val="0"/>
              </a:spcBef>
              <a:spcAft>
                <a:spcPts val="0"/>
              </a:spcAft>
              <a:buClr>
                <a:schemeClr val="dk1"/>
              </a:buClr>
              <a:buSzPts val="1400"/>
              <a:buChar char="-"/>
            </a:pPr>
            <a:r>
              <a:rPr lang="en-US">
                <a:highlight>
                  <a:srgbClr val="FCE5CD"/>
                </a:highlight>
              </a:rPr>
              <a:t>As we discussed earlier, a</a:t>
            </a:r>
            <a:r>
              <a:rPr lang="en-US" b="0">
                <a:highlight>
                  <a:srgbClr val="FCE5CD"/>
                </a:highlight>
              </a:rPr>
              <a:t> goal of CHASE is to cover more individuals through Medicaid Expansion, which reduces uncompensated care and the shifting of those costs to commercial payers</a:t>
            </a:r>
            <a:endParaRPr b="0">
              <a:highlight>
                <a:srgbClr val="FCE5CD"/>
              </a:highlight>
            </a:endParaRPr>
          </a:p>
          <a:p>
            <a:pPr marL="914400" lvl="1" indent="-317500" algn="l" rtl="0">
              <a:lnSpc>
                <a:spcPct val="100000"/>
              </a:lnSpc>
              <a:spcBef>
                <a:spcPts val="0"/>
              </a:spcBef>
              <a:spcAft>
                <a:spcPts val="0"/>
              </a:spcAft>
              <a:buClr>
                <a:schemeClr val="dk1"/>
              </a:buClr>
              <a:buSzPts val="1400"/>
              <a:buChar char="-"/>
            </a:pPr>
            <a:r>
              <a:rPr lang="en-US" b="0">
                <a:highlight>
                  <a:srgbClr val="FCE5CD"/>
                </a:highlight>
              </a:rPr>
              <a:t>Charity care is also covered in the Community Benefit report.</a:t>
            </a:r>
            <a:endParaRPr b="0">
              <a:highlight>
                <a:srgbClr val="FCE5CD"/>
              </a:highlight>
            </a:endParaRPr>
          </a:p>
          <a:p>
            <a:pPr marL="457200" lvl="0" indent="-317500" algn="l" rtl="0">
              <a:lnSpc>
                <a:spcPct val="100000"/>
              </a:lnSpc>
              <a:spcBef>
                <a:spcPts val="0"/>
              </a:spcBef>
              <a:spcAft>
                <a:spcPts val="0"/>
              </a:spcAft>
              <a:buClr>
                <a:schemeClr val="dk1"/>
              </a:buClr>
              <a:buSzPts val="1400"/>
              <a:buChar char="-"/>
            </a:pPr>
            <a:r>
              <a:rPr lang="en-US" b="0"/>
              <a:t>But let’s start by explaining these terms quickly, </a:t>
            </a:r>
            <a:endParaRPr b="0"/>
          </a:p>
          <a:p>
            <a:pPr marL="914400" lvl="1" indent="-317500" algn="l" rtl="0">
              <a:lnSpc>
                <a:spcPct val="100000"/>
              </a:lnSpc>
              <a:spcBef>
                <a:spcPts val="0"/>
              </a:spcBef>
              <a:spcAft>
                <a:spcPts val="0"/>
              </a:spcAft>
              <a:buClr>
                <a:schemeClr val="dk1"/>
              </a:buClr>
              <a:buSzPts val="1400"/>
              <a:buChar char="-"/>
            </a:pPr>
            <a:r>
              <a:rPr lang="en-US" b="0"/>
              <a:t>Charity care is when the hospital agrees to provide free or low cost services to </a:t>
            </a:r>
            <a:r>
              <a:rPr lang="en-US"/>
              <a:t>patients who are uninsured or underinsured with limited resources. Here, the hospitals did not expect payment.</a:t>
            </a:r>
            <a:endParaRPr b="0"/>
          </a:p>
          <a:p>
            <a:pPr marL="914400" lvl="1" indent="-317500" algn="l" rtl="0">
              <a:lnSpc>
                <a:spcPct val="100000"/>
              </a:lnSpc>
              <a:spcBef>
                <a:spcPts val="0"/>
              </a:spcBef>
              <a:spcAft>
                <a:spcPts val="0"/>
              </a:spcAft>
              <a:buClr>
                <a:schemeClr val="dk1"/>
              </a:buClr>
              <a:buSzPts val="1400"/>
              <a:buChar char="-"/>
            </a:pPr>
            <a:r>
              <a:rPr lang="en-US" b="0"/>
              <a:t>Bad debt is when a payment is expected but never received by the hospital</a:t>
            </a:r>
            <a:r>
              <a:rPr lang="en-US"/>
              <a:t>, like when an insured patient does not pay their copayment/deductible due</a:t>
            </a:r>
            <a:endParaRPr b="0"/>
          </a:p>
          <a:p>
            <a:pPr marL="914400" lvl="1" indent="-317500" algn="l" rtl="0">
              <a:lnSpc>
                <a:spcPct val="100000"/>
              </a:lnSpc>
              <a:spcBef>
                <a:spcPts val="0"/>
              </a:spcBef>
              <a:spcAft>
                <a:spcPts val="0"/>
              </a:spcAft>
              <a:buClr>
                <a:schemeClr val="dk1"/>
              </a:buClr>
              <a:buSzPts val="1400"/>
              <a:buChar char="-"/>
            </a:pPr>
            <a:r>
              <a:rPr lang="en-US" b="0"/>
              <a:t>Uncompensated care costs measure the costs of the Charity </a:t>
            </a:r>
            <a:r>
              <a:rPr lang="en-US"/>
              <a:t>c</a:t>
            </a:r>
            <a:r>
              <a:rPr lang="en-US" b="0"/>
              <a:t>are provided and Bad debt incurred by providers </a:t>
            </a:r>
            <a:endParaRPr b="0"/>
          </a:p>
          <a:p>
            <a:pPr marL="457200" lvl="0" indent="-317500" algn="l" rtl="0">
              <a:lnSpc>
                <a:spcPct val="90000"/>
              </a:lnSpc>
              <a:spcBef>
                <a:spcPts val="0"/>
              </a:spcBef>
              <a:spcAft>
                <a:spcPts val="0"/>
              </a:spcAft>
              <a:buClr>
                <a:schemeClr val="dk1"/>
              </a:buClr>
              <a:buSzPts val="1400"/>
              <a:buChar char="-"/>
            </a:pPr>
            <a:r>
              <a:rPr lang="en-US" b="0"/>
              <a:t>In 2023, there was $554.9 million in uncompensated care costs covered by hospitals. </a:t>
            </a:r>
            <a:endParaRPr b="0"/>
          </a:p>
          <a:p>
            <a:pPr marL="914400" lvl="1" indent="-317500" algn="l" rtl="0">
              <a:lnSpc>
                <a:spcPct val="90000"/>
              </a:lnSpc>
              <a:spcBef>
                <a:spcPts val="0"/>
              </a:spcBef>
              <a:spcAft>
                <a:spcPts val="0"/>
              </a:spcAft>
              <a:buClr>
                <a:schemeClr val="dk1"/>
              </a:buClr>
              <a:buSzPts val="1400"/>
              <a:buChar char="-"/>
            </a:pPr>
            <a:r>
              <a:rPr lang="en-US" b="0"/>
              <a:t>On the graphic to the right, you can see this is very similar to the previous year, in 2022.  </a:t>
            </a:r>
            <a:endParaRPr b="0"/>
          </a:p>
          <a:p>
            <a:pPr marL="457200" lvl="0" indent="-317500" algn="l" rtl="0">
              <a:lnSpc>
                <a:spcPct val="100000"/>
              </a:lnSpc>
              <a:spcBef>
                <a:spcPts val="0"/>
              </a:spcBef>
              <a:spcAft>
                <a:spcPts val="0"/>
              </a:spcAft>
              <a:buClr>
                <a:schemeClr val="dk1"/>
              </a:buClr>
              <a:buSzPts val="1400"/>
              <a:buChar char="-"/>
            </a:pPr>
            <a:r>
              <a:rPr lang="en-US" b="0"/>
              <a:t>The bar chart indicates an increase in uncompensated care costs over time, but population growth and inflation account for most of this growth.</a:t>
            </a:r>
            <a:endParaRPr b="0"/>
          </a:p>
          <a:p>
            <a:pPr marL="457200" lvl="0" indent="-317500" algn="l" rtl="0">
              <a:lnSpc>
                <a:spcPct val="100000"/>
              </a:lnSpc>
              <a:spcBef>
                <a:spcPts val="0"/>
              </a:spcBef>
              <a:spcAft>
                <a:spcPts val="0"/>
              </a:spcAft>
              <a:buClr>
                <a:schemeClr val="dk1"/>
              </a:buClr>
              <a:buSzPts val="1400"/>
              <a:buChar char="-"/>
            </a:pPr>
            <a:r>
              <a:rPr lang="en-US"/>
              <a:t>Overall, when adjusted for inflation uncompensated care costs increased </a:t>
            </a:r>
            <a:r>
              <a:rPr lang="en-US">
                <a:highlight>
                  <a:srgbClr val="FFF2CC"/>
                </a:highlight>
              </a:rPr>
              <a:t>2.1% or $11.4 million between 2019 and 2023,</a:t>
            </a:r>
            <a:r>
              <a:rPr lang="en-US"/>
              <a:t> less than 1% a year</a:t>
            </a:r>
            <a:endParaRPr/>
          </a:p>
          <a:p>
            <a:pPr marL="457200" lvl="0" indent="-317500" algn="l" rtl="0">
              <a:lnSpc>
                <a:spcPct val="100000"/>
              </a:lnSpc>
              <a:spcBef>
                <a:spcPts val="0"/>
              </a:spcBef>
              <a:spcAft>
                <a:spcPts val="0"/>
              </a:spcAft>
              <a:buClr>
                <a:schemeClr val="dk1"/>
              </a:buClr>
              <a:buSzPts val="1400"/>
              <a:buChar char="-"/>
            </a:pPr>
            <a:r>
              <a:rPr lang="en-US"/>
              <a:t>In fact, uncompensated care costs as a </a:t>
            </a:r>
            <a:r>
              <a:rPr lang="en-US" i="1"/>
              <a:t>portion </a:t>
            </a:r>
            <a:r>
              <a:rPr lang="en-US"/>
              <a:t>of operating expenses, demonstrated by the yellow line on this graph, has fallen for four years straight. </a:t>
            </a:r>
            <a:endParaRPr/>
          </a:p>
          <a:p>
            <a:pPr marL="914400" lvl="1" indent="-317500" algn="l" rtl="0">
              <a:lnSpc>
                <a:spcPct val="100000"/>
              </a:lnSpc>
              <a:spcBef>
                <a:spcPts val="0"/>
              </a:spcBef>
              <a:spcAft>
                <a:spcPts val="0"/>
              </a:spcAft>
              <a:buClr>
                <a:schemeClr val="dk1"/>
              </a:buClr>
              <a:buSzPts val="1400"/>
              <a:buChar char="-"/>
            </a:pPr>
            <a:r>
              <a:rPr lang="en-US">
                <a:highlight>
                  <a:srgbClr val="FFF2CC"/>
                </a:highlight>
              </a:rPr>
              <a:t>The </a:t>
            </a:r>
            <a:r>
              <a:rPr lang="en-US" b="0">
                <a:highlight>
                  <a:srgbClr val="FFF2CC"/>
                </a:highlight>
              </a:rPr>
              <a:t>percent of total operating expenses is now 2.3% in 2023</a:t>
            </a:r>
            <a:endParaRPr b="0">
              <a:highlight>
                <a:srgbClr val="FFF2CC"/>
              </a:highlight>
            </a:endParaRPr>
          </a:p>
          <a:p>
            <a:pPr marL="457200" lvl="0" indent="-317500" algn="l" rtl="0">
              <a:lnSpc>
                <a:spcPct val="100000"/>
              </a:lnSpc>
              <a:spcBef>
                <a:spcPts val="0"/>
              </a:spcBef>
              <a:spcAft>
                <a:spcPts val="0"/>
              </a:spcAft>
              <a:buClr>
                <a:schemeClr val="dk1"/>
              </a:buClr>
              <a:buSzPts val="1400"/>
              <a:buChar char="-"/>
            </a:pPr>
            <a:r>
              <a:rPr lang="en-US" b="0"/>
              <a:t>The chart largely covers the Public Health Emergency period, when our uninsured rate dropped significantly as Medicaid didn’t disenroll individuals even if they no longer qualified. </a:t>
            </a:r>
            <a:endParaRPr b="0"/>
          </a:p>
          <a:p>
            <a:pPr marL="457200" lvl="0" indent="-317500" algn="l" rtl="0">
              <a:lnSpc>
                <a:spcPct val="100000"/>
              </a:lnSpc>
              <a:spcBef>
                <a:spcPts val="0"/>
              </a:spcBef>
              <a:spcAft>
                <a:spcPts val="0"/>
              </a:spcAft>
              <a:buClr>
                <a:schemeClr val="dk1"/>
              </a:buClr>
              <a:buSzPts val="1400"/>
              <a:buChar char="-"/>
            </a:pPr>
            <a:r>
              <a:rPr lang="en-US" b="0"/>
              <a:t>However, the 2023 period largely isn’t capturing the PHE Unwind. Some of the migrant influx is covered, as it started around Dec 2022. </a:t>
            </a:r>
            <a:endParaRPr b="0"/>
          </a:p>
          <a:p>
            <a:pPr marL="457200" lvl="0" indent="-317500" algn="l" rtl="0">
              <a:lnSpc>
                <a:spcPct val="100000"/>
              </a:lnSpc>
              <a:spcBef>
                <a:spcPts val="0"/>
              </a:spcBef>
              <a:spcAft>
                <a:spcPts val="0"/>
              </a:spcAft>
              <a:buClr>
                <a:schemeClr val="dk1"/>
              </a:buClr>
              <a:buSzPts val="1400"/>
              <a:buChar char="-"/>
            </a:pPr>
            <a:r>
              <a:rPr lang="en-US" b="0"/>
              <a:t>That means our reports next year, which will reflect 2024 hospital reporting is expected to show different results. </a:t>
            </a:r>
            <a:endParaRPr b="0"/>
          </a:p>
          <a:p>
            <a:pPr marL="457200" lvl="0" indent="-317500" algn="l" rtl="0">
              <a:lnSpc>
                <a:spcPct val="100000"/>
              </a:lnSpc>
              <a:spcBef>
                <a:spcPts val="0"/>
              </a:spcBef>
              <a:spcAft>
                <a:spcPts val="0"/>
              </a:spcAft>
              <a:buClr>
                <a:schemeClr val="dk1"/>
              </a:buClr>
              <a:buSzPts val="1400"/>
              <a:buChar char="-"/>
            </a:pPr>
            <a:r>
              <a:rPr lang="en-US"/>
              <a:t>Dr. Rothgery, could you please give us some insights into help us understand what we might see in 2024?</a:t>
            </a:r>
            <a:endParaRPr/>
          </a:p>
          <a:p>
            <a:pPr marL="457200" lvl="0" indent="-317500" algn="l" rtl="0">
              <a:lnSpc>
                <a:spcPct val="100000"/>
              </a:lnSpc>
              <a:spcBef>
                <a:spcPts val="0"/>
              </a:spcBef>
              <a:spcAft>
                <a:spcPts val="0"/>
              </a:spcAft>
              <a:buClr>
                <a:schemeClr val="dk1"/>
              </a:buClr>
              <a:buSzPts val="1400"/>
              <a:buChar char="-"/>
            </a:pPr>
            <a:r>
              <a:rPr lang="en-US"/>
              <a:t>Next slide please.</a:t>
            </a:r>
            <a:endParaRPr/>
          </a:p>
        </p:txBody>
      </p:sp>
      <p:sp>
        <p:nvSpPr>
          <p:cNvPr id="503" name="Google Shape;503;p2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34ee3f85e6_0_27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34ee3f85e6_0_27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Nancy - 8:12</a:t>
            </a:r>
            <a:endParaRPr/>
          </a:p>
          <a:p>
            <a:pPr marL="457200" lvl="0" indent="-317500" algn="l" rtl="0">
              <a:spcBef>
                <a:spcPts val="0"/>
              </a:spcBef>
              <a:spcAft>
                <a:spcPts val="0"/>
              </a:spcAft>
              <a:buClr>
                <a:schemeClr val="dk1"/>
              </a:buClr>
              <a:buSzPts val="1400"/>
              <a:buChar char="-"/>
            </a:pPr>
            <a:r>
              <a:rPr lang="en-US"/>
              <a:t>Thank you Bettina.</a:t>
            </a:r>
            <a:endParaRPr/>
          </a:p>
          <a:p>
            <a:pPr marL="457200" lvl="0" indent="-317500" algn="l" rtl="0">
              <a:spcBef>
                <a:spcPts val="0"/>
              </a:spcBef>
              <a:spcAft>
                <a:spcPts val="0"/>
              </a:spcAft>
              <a:buClr>
                <a:schemeClr val="dk1"/>
              </a:buClr>
              <a:buSzPts val="1400"/>
              <a:buChar char="-"/>
            </a:pPr>
            <a:r>
              <a:rPr lang="en-US" b="0"/>
              <a:t>Hospitals receive little or no payment for services to some patients resulting in uncompensated care. </a:t>
            </a:r>
            <a:endParaRPr b="0"/>
          </a:p>
          <a:p>
            <a:pPr marL="457200" lvl="0" indent="-317500" algn="l" rtl="0">
              <a:spcBef>
                <a:spcPts val="0"/>
              </a:spcBef>
              <a:spcAft>
                <a:spcPts val="0"/>
              </a:spcAft>
              <a:buClr>
                <a:schemeClr val="dk1"/>
              </a:buClr>
              <a:buSzPts val="1400"/>
              <a:buChar char="-"/>
            </a:pPr>
            <a:r>
              <a:rPr lang="en-US" b="0"/>
              <a:t>All three of these reports discuss uncompensated care. </a:t>
            </a:r>
            <a:endParaRPr b="0"/>
          </a:p>
          <a:p>
            <a:pPr marL="914400" lvl="1" indent="-317500" algn="l" rtl="0">
              <a:spcBef>
                <a:spcPts val="0"/>
              </a:spcBef>
              <a:spcAft>
                <a:spcPts val="0"/>
              </a:spcAft>
              <a:buClr>
                <a:schemeClr val="dk1"/>
              </a:buClr>
              <a:buSzPts val="1400"/>
              <a:buChar char="-"/>
            </a:pPr>
            <a:r>
              <a:rPr lang="en-US">
                <a:highlight>
                  <a:srgbClr val="FCE5CD"/>
                </a:highlight>
              </a:rPr>
              <a:t>As we discussed earlier, a</a:t>
            </a:r>
            <a:r>
              <a:rPr lang="en-US" b="0">
                <a:highlight>
                  <a:srgbClr val="FCE5CD"/>
                </a:highlight>
              </a:rPr>
              <a:t> goal of CHASE is to cover more individuals through Medicaid Expansion, which reduces uncompensated care and the shifting of those costs to commercial payers</a:t>
            </a:r>
            <a:endParaRPr b="0">
              <a:highlight>
                <a:srgbClr val="FCE5CD"/>
              </a:highlight>
            </a:endParaRPr>
          </a:p>
          <a:p>
            <a:pPr marL="914400" lvl="1" indent="-317500" algn="l" rtl="0">
              <a:spcBef>
                <a:spcPts val="0"/>
              </a:spcBef>
              <a:spcAft>
                <a:spcPts val="0"/>
              </a:spcAft>
              <a:buClr>
                <a:schemeClr val="dk1"/>
              </a:buClr>
              <a:buSzPts val="1400"/>
              <a:buChar char="-"/>
            </a:pPr>
            <a:r>
              <a:rPr lang="en-US" b="0">
                <a:highlight>
                  <a:srgbClr val="FCE5CD"/>
                </a:highlight>
              </a:rPr>
              <a:t>Charity care is also covered in the Community Benefit report.</a:t>
            </a:r>
            <a:endParaRPr b="0">
              <a:highlight>
                <a:srgbClr val="FCE5CD"/>
              </a:highlight>
            </a:endParaRPr>
          </a:p>
          <a:p>
            <a:pPr marL="457200" lvl="0" indent="-317500" algn="l" rtl="0">
              <a:spcBef>
                <a:spcPts val="0"/>
              </a:spcBef>
              <a:spcAft>
                <a:spcPts val="0"/>
              </a:spcAft>
              <a:buClr>
                <a:schemeClr val="dk1"/>
              </a:buClr>
              <a:buSzPts val="1400"/>
              <a:buChar char="-"/>
            </a:pPr>
            <a:r>
              <a:rPr lang="en-US" b="0"/>
              <a:t>But let’s start by explaining these terms quickly, </a:t>
            </a:r>
            <a:endParaRPr b="0"/>
          </a:p>
          <a:p>
            <a:pPr marL="914400" lvl="1" indent="-317500" algn="l" rtl="0">
              <a:spcBef>
                <a:spcPts val="0"/>
              </a:spcBef>
              <a:spcAft>
                <a:spcPts val="0"/>
              </a:spcAft>
              <a:buClr>
                <a:schemeClr val="dk1"/>
              </a:buClr>
              <a:buSzPts val="1400"/>
              <a:buChar char="-"/>
            </a:pPr>
            <a:r>
              <a:rPr lang="en-US" b="0"/>
              <a:t>Charity care is when the hospital agrees to provide free or low cost services to </a:t>
            </a:r>
            <a:r>
              <a:rPr lang="en-US"/>
              <a:t>patients who are uninsured or underinsured with limited resources. Here, the hospitals did not expect payment.</a:t>
            </a:r>
            <a:endParaRPr b="0"/>
          </a:p>
          <a:p>
            <a:pPr marL="914400" lvl="1" indent="-317500" algn="l" rtl="0">
              <a:spcBef>
                <a:spcPts val="0"/>
              </a:spcBef>
              <a:spcAft>
                <a:spcPts val="0"/>
              </a:spcAft>
              <a:buClr>
                <a:schemeClr val="dk1"/>
              </a:buClr>
              <a:buSzPts val="1400"/>
              <a:buChar char="-"/>
            </a:pPr>
            <a:r>
              <a:rPr lang="en-US" b="0"/>
              <a:t>Bad debt is when a payment is expected but never received by the hospital</a:t>
            </a:r>
            <a:r>
              <a:rPr lang="en-US"/>
              <a:t>, like when an insured patient does not pay their copayment/deductible due</a:t>
            </a:r>
            <a:endParaRPr b="0"/>
          </a:p>
          <a:p>
            <a:pPr marL="914400" lvl="1" indent="-317500" algn="l" rtl="0">
              <a:spcBef>
                <a:spcPts val="0"/>
              </a:spcBef>
              <a:spcAft>
                <a:spcPts val="0"/>
              </a:spcAft>
              <a:buClr>
                <a:schemeClr val="dk1"/>
              </a:buClr>
              <a:buSzPts val="1400"/>
              <a:buChar char="-"/>
            </a:pPr>
            <a:r>
              <a:rPr lang="en-US" b="0"/>
              <a:t>Uncompensated care costs measure the costs of the Charity </a:t>
            </a:r>
            <a:r>
              <a:rPr lang="en-US"/>
              <a:t>c</a:t>
            </a:r>
            <a:r>
              <a:rPr lang="en-US" b="0"/>
              <a:t>are provided and Bad debt incurred by providers </a:t>
            </a:r>
            <a:endParaRPr b="0"/>
          </a:p>
          <a:p>
            <a:pPr marL="457200" lvl="0" indent="-317500" algn="l" rtl="0">
              <a:lnSpc>
                <a:spcPct val="90000"/>
              </a:lnSpc>
              <a:spcBef>
                <a:spcPts val="0"/>
              </a:spcBef>
              <a:spcAft>
                <a:spcPts val="0"/>
              </a:spcAft>
              <a:buClr>
                <a:schemeClr val="dk1"/>
              </a:buClr>
              <a:buSzPts val="1400"/>
              <a:buChar char="-"/>
            </a:pPr>
            <a:r>
              <a:rPr lang="en-US" b="0"/>
              <a:t>In 2023, there was $554.9 million in uncompensated care costs covered by hospitals. </a:t>
            </a:r>
            <a:endParaRPr b="0"/>
          </a:p>
          <a:p>
            <a:pPr marL="914400" lvl="1" indent="-317500" algn="l" rtl="0">
              <a:lnSpc>
                <a:spcPct val="90000"/>
              </a:lnSpc>
              <a:spcBef>
                <a:spcPts val="0"/>
              </a:spcBef>
              <a:spcAft>
                <a:spcPts val="0"/>
              </a:spcAft>
              <a:buClr>
                <a:schemeClr val="dk1"/>
              </a:buClr>
              <a:buSzPts val="1400"/>
              <a:buChar char="-"/>
            </a:pPr>
            <a:r>
              <a:rPr lang="en-US" b="0"/>
              <a:t>On the graphic to the right, you can see this is very similar to the previous year, in 2022.  </a:t>
            </a:r>
            <a:endParaRPr b="0"/>
          </a:p>
          <a:p>
            <a:pPr marL="457200" lvl="0" indent="-317500" algn="l" rtl="0">
              <a:spcBef>
                <a:spcPts val="0"/>
              </a:spcBef>
              <a:spcAft>
                <a:spcPts val="0"/>
              </a:spcAft>
              <a:buClr>
                <a:schemeClr val="dk1"/>
              </a:buClr>
              <a:buSzPts val="1400"/>
              <a:buChar char="-"/>
            </a:pPr>
            <a:r>
              <a:rPr lang="en-US" b="0"/>
              <a:t>The bar chart indicates an increase in uncompensated care costs over time, but population growth and inflation account for most of this growth.</a:t>
            </a:r>
            <a:endParaRPr b="0"/>
          </a:p>
          <a:p>
            <a:pPr marL="457200" lvl="0" indent="-317500" algn="l" rtl="0">
              <a:spcBef>
                <a:spcPts val="0"/>
              </a:spcBef>
              <a:spcAft>
                <a:spcPts val="0"/>
              </a:spcAft>
              <a:buClr>
                <a:schemeClr val="dk1"/>
              </a:buClr>
              <a:buSzPts val="1400"/>
              <a:buChar char="-"/>
            </a:pPr>
            <a:r>
              <a:rPr lang="en-US"/>
              <a:t>Overall, when adjusted for inflation uncompensated care costs increased </a:t>
            </a:r>
            <a:r>
              <a:rPr lang="en-US">
                <a:highlight>
                  <a:srgbClr val="FFF2CC"/>
                </a:highlight>
              </a:rPr>
              <a:t>2.1% or $11.4 million between 2019 and 2023,</a:t>
            </a:r>
            <a:r>
              <a:rPr lang="en-US"/>
              <a:t> less than 1% a year</a:t>
            </a:r>
            <a:endParaRPr/>
          </a:p>
          <a:p>
            <a:pPr marL="457200" lvl="0" indent="-317500" algn="l" rtl="0">
              <a:spcBef>
                <a:spcPts val="0"/>
              </a:spcBef>
              <a:spcAft>
                <a:spcPts val="0"/>
              </a:spcAft>
              <a:buClr>
                <a:schemeClr val="dk1"/>
              </a:buClr>
              <a:buSzPts val="1400"/>
              <a:buChar char="-"/>
            </a:pPr>
            <a:r>
              <a:rPr lang="en-US"/>
              <a:t>In fact, uncompensated care costs as a </a:t>
            </a:r>
            <a:r>
              <a:rPr lang="en-US" i="1"/>
              <a:t>portion </a:t>
            </a:r>
            <a:r>
              <a:rPr lang="en-US"/>
              <a:t>of operating expenses, demonstrated by the yellow line on this graph, has fallen for four years straight. </a:t>
            </a:r>
            <a:endParaRPr/>
          </a:p>
          <a:p>
            <a:pPr marL="914400" lvl="1" indent="-317500" algn="l" rtl="0">
              <a:spcBef>
                <a:spcPts val="0"/>
              </a:spcBef>
              <a:spcAft>
                <a:spcPts val="0"/>
              </a:spcAft>
              <a:buClr>
                <a:schemeClr val="dk1"/>
              </a:buClr>
              <a:buSzPts val="1400"/>
              <a:buChar char="-"/>
            </a:pPr>
            <a:r>
              <a:rPr lang="en-US">
                <a:highlight>
                  <a:srgbClr val="FFF2CC"/>
                </a:highlight>
              </a:rPr>
              <a:t>The </a:t>
            </a:r>
            <a:r>
              <a:rPr lang="en-US" b="0">
                <a:highlight>
                  <a:srgbClr val="FFF2CC"/>
                </a:highlight>
              </a:rPr>
              <a:t>percent of total operating expenses is now 2.3% in 2023</a:t>
            </a:r>
            <a:endParaRPr b="0">
              <a:highlight>
                <a:srgbClr val="FFF2CC"/>
              </a:highlight>
            </a:endParaRPr>
          </a:p>
          <a:p>
            <a:pPr marL="457200" lvl="0" indent="-317500" algn="l" rtl="0">
              <a:spcBef>
                <a:spcPts val="0"/>
              </a:spcBef>
              <a:spcAft>
                <a:spcPts val="0"/>
              </a:spcAft>
              <a:buClr>
                <a:schemeClr val="dk1"/>
              </a:buClr>
              <a:buSzPts val="1400"/>
              <a:buChar char="-"/>
            </a:pPr>
            <a:r>
              <a:rPr lang="en-US" b="0"/>
              <a:t>The chart largely covers the Public Health Emergency period, when our uninsured rate dropped significantly as Medicaid didn’t disenroll individuals even if they no longer qualified. </a:t>
            </a:r>
            <a:endParaRPr b="0"/>
          </a:p>
          <a:p>
            <a:pPr marL="457200" lvl="0" indent="-317500" algn="l" rtl="0">
              <a:spcBef>
                <a:spcPts val="0"/>
              </a:spcBef>
              <a:spcAft>
                <a:spcPts val="0"/>
              </a:spcAft>
              <a:buClr>
                <a:schemeClr val="dk1"/>
              </a:buClr>
              <a:buSzPts val="1400"/>
              <a:buChar char="-"/>
            </a:pPr>
            <a:r>
              <a:rPr lang="en-US" b="0"/>
              <a:t>However, the 2023 period largely isn’t capturing the PHE Unwind. Some of the migrant influx is covered, as it started around Dec 2022. </a:t>
            </a:r>
            <a:endParaRPr b="0"/>
          </a:p>
          <a:p>
            <a:pPr marL="457200" lvl="0" indent="-317500" algn="l" rtl="0">
              <a:spcBef>
                <a:spcPts val="0"/>
              </a:spcBef>
              <a:spcAft>
                <a:spcPts val="0"/>
              </a:spcAft>
              <a:buClr>
                <a:schemeClr val="dk1"/>
              </a:buClr>
              <a:buSzPts val="1400"/>
              <a:buChar char="-"/>
            </a:pPr>
            <a:r>
              <a:rPr lang="en-US" b="0"/>
              <a:t>That means our reports next year, which will reflect 2024 hospital reporting is expected to show different results. </a:t>
            </a:r>
            <a:endParaRPr b="0"/>
          </a:p>
          <a:p>
            <a:pPr marL="457200" lvl="0" indent="-317500" algn="l" rtl="0">
              <a:spcBef>
                <a:spcPts val="0"/>
              </a:spcBef>
              <a:spcAft>
                <a:spcPts val="0"/>
              </a:spcAft>
              <a:buClr>
                <a:schemeClr val="dk1"/>
              </a:buClr>
              <a:buSzPts val="1400"/>
              <a:buChar char="-"/>
            </a:pPr>
            <a:r>
              <a:rPr lang="en-US"/>
              <a:t>Dr. Rothgery, could you please give us some insights into help us understand what we might see in 2024?</a:t>
            </a:r>
            <a:endParaRPr/>
          </a:p>
          <a:p>
            <a:pPr marL="457200" lvl="0" indent="-317500" algn="l" rtl="0">
              <a:spcBef>
                <a:spcPts val="0"/>
              </a:spcBef>
              <a:spcAft>
                <a:spcPts val="0"/>
              </a:spcAft>
              <a:buClr>
                <a:schemeClr val="dk1"/>
              </a:buClr>
              <a:buSzPts val="1400"/>
              <a:buChar char="-"/>
            </a:pPr>
            <a:r>
              <a:rPr lang="en-US"/>
              <a:t>Next slide please.</a:t>
            </a:r>
            <a:endParaRPr/>
          </a:p>
        </p:txBody>
      </p:sp>
      <p:sp>
        <p:nvSpPr>
          <p:cNvPr id="503" name="Google Shape;503;g334ee3f85e6_0_27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34ee3f85e6_0_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34ee3f85e6_0_2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t>KIM</a:t>
            </a:r>
            <a:endParaRPr/>
          </a:p>
          <a:p>
            <a:pPr marL="0" lvl="0" indent="0" algn="l" rtl="0">
              <a:lnSpc>
                <a:spcPct val="115000"/>
              </a:lnSpc>
              <a:spcBef>
                <a:spcPts val="0"/>
              </a:spcBef>
              <a:spcAft>
                <a:spcPts val="0"/>
              </a:spcAft>
              <a:buNone/>
            </a:pPr>
            <a:endParaRPr b="0"/>
          </a:p>
          <a:p>
            <a:pPr marL="457200" lvl="0" indent="-317500" algn="l" rtl="0">
              <a:lnSpc>
                <a:spcPct val="115000"/>
              </a:lnSpc>
              <a:spcBef>
                <a:spcPts val="0"/>
              </a:spcBef>
              <a:spcAft>
                <a:spcPts val="0"/>
              </a:spcAft>
              <a:buSzPts val="1400"/>
              <a:buChar char="●"/>
            </a:pPr>
            <a:r>
              <a:rPr lang="en-US" b="0"/>
              <a:t>Thank you for joining us today.</a:t>
            </a:r>
            <a:endParaRPr b="0"/>
          </a:p>
          <a:p>
            <a:pPr marL="457200" lvl="0" indent="-317500" algn="l" rtl="0">
              <a:lnSpc>
                <a:spcPct val="115000"/>
              </a:lnSpc>
              <a:spcBef>
                <a:spcPts val="0"/>
              </a:spcBef>
              <a:spcAft>
                <a:spcPts val="0"/>
              </a:spcAft>
              <a:buSzPts val="1400"/>
              <a:buChar char="●"/>
            </a:pPr>
            <a:r>
              <a:rPr lang="en-US" b="0"/>
              <a:t>We appreciate your collaborative partnership in navigating this unprecedented chapter and working together with us toward shared goals.</a:t>
            </a:r>
            <a:endParaRPr b="0"/>
          </a:p>
          <a:p>
            <a:pPr marL="457200" lvl="0" indent="-317500" algn="l" rtl="0">
              <a:lnSpc>
                <a:spcPct val="115000"/>
              </a:lnSpc>
              <a:spcBef>
                <a:spcPts val="0"/>
              </a:spcBef>
              <a:spcAft>
                <a:spcPts val="0"/>
              </a:spcAft>
              <a:buSzPts val="1400"/>
              <a:buChar char="●"/>
            </a:pPr>
            <a:r>
              <a:rPr lang="en-US" b="0"/>
              <a:t>The purpose of today’s webinar is to drive fact-based health care policy, our objectives include:</a:t>
            </a:r>
            <a:endParaRPr b="0"/>
          </a:p>
          <a:p>
            <a:pPr marL="914400" lvl="1" indent="-304800" algn="l" rtl="0">
              <a:lnSpc>
                <a:spcPct val="115000"/>
              </a:lnSpc>
              <a:spcBef>
                <a:spcPts val="0"/>
              </a:spcBef>
              <a:spcAft>
                <a:spcPts val="0"/>
              </a:spcAft>
              <a:buSzPts val="1200"/>
              <a:buFont typeface="Trebuchet MS"/>
              <a:buAutoNum type="alphaLcPeriod"/>
            </a:pPr>
            <a:r>
              <a:rPr lang="en-US"/>
              <a:t>Review important facts from the recent reports</a:t>
            </a:r>
            <a:endParaRPr/>
          </a:p>
          <a:p>
            <a:pPr marL="914400" lvl="1" indent="-304800" algn="l" rtl="0">
              <a:lnSpc>
                <a:spcPct val="115000"/>
              </a:lnSpc>
              <a:spcBef>
                <a:spcPts val="0"/>
              </a:spcBef>
              <a:spcAft>
                <a:spcPts val="0"/>
              </a:spcAft>
              <a:buSzPts val="1200"/>
              <a:buFont typeface="Trebuchet MS"/>
              <a:buAutoNum type="alphaLcPeriod"/>
            </a:pPr>
            <a:r>
              <a:rPr lang="en-US"/>
              <a:t>Bring together research and reports for important takeaways</a:t>
            </a:r>
            <a:endParaRPr/>
          </a:p>
          <a:p>
            <a:pPr marL="914400" lvl="1" indent="-304800" algn="l" rtl="0">
              <a:lnSpc>
                <a:spcPct val="115000"/>
              </a:lnSpc>
              <a:spcBef>
                <a:spcPts val="0"/>
              </a:spcBef>
              <a:spcAft>
                <a:spcPts val="0"/>
              </a:spcAft>
              <a:buSzPts val="1200"/>
              <a:buFont typeface="Trebuchet MS"/>
              <a:buAutoNum type="alphaLcPeriod"/>
            </a:pPr>
            <a:r>
              <a:rPr lang="en-US"/>
              <a:t>Collect stakeholder polled and discussion feedback on these topics</a:t>
            </a:r>
            <a:endParaRPr/>
          </a:p>
          <a:p>
            <a:pPr marL="0" lvl="0" indent="0" algn="l" rtl="0">
              <a:lnSpc>
                <a:spcPct val="115000"/>
              </a:lnSpc>
              <a:spcBef>
                <a:spcPts val="0"/>
              </a:spcBef>
              <a:spcAft>
                <a:spcPts val="0"/>
              </a:spcAft>
              <a:buNone/>
            </a:pPr>
            <a:endParaRPr/>
          </a:p>
        </p:txBody>
      </p:sp>
      <p:sp>
        <p:nvSpPr>
          <p:cNvPr id="241" name="Google Shape;241;g334ee3f85e6_0_2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a:t>Lisa</a:t>
            </a:r>
            <a:endParaRPr b="0"/>
          </a:p>
          <a:p>
            <a:pPr marL="457200" lvl="0" indent="-317500" algn="l" rtl="0">
              <a:lnSpc>
                <a:spcPct val="100000"/>
              </a:lnSpc>
              <a:spcBef>
                <a:spcPts val="0"/>
              </a:spcBef>
              <a:spcAft>
                <a:spcPts val="0"/>
              </a:spcAft>
              <a:buSzPts val="1400"/>
              <a:buChar char="●"/>
            </a:pPr>
            <a:r>
              <a:rPr lang="en-US" b="0"/>
              <a:t>Thank you Nancy. </a:t>
            </a:r>
            <a:endParaRPr b="0"/>
          </a:p>
          <a:p>
            <a:pPr marL="457200" lvl="0" indent="-317500" algn="l" rtl="0">
              <a:lnSpc>
                <a:spcPct val="100000"/>
              </a:lnSpc>
              <a:spcBef>
                <a:spcPts val="0"/>
              </a:spcBef>
              <a:spcAft>
                <a:spcPts val="0"/>
              </a:spcAft>
              <a:buSzPts val="1400"/>
              <a:buChar char="●"/>
            </a:pPr>
            <a:r>
              <a:rPr lang="en-US" b="0"/>
              <a:t>Hello everyone. I’m Dr. Lisa Rothgery, the Chief Medical Officer for HCPF. I might be a new face for many of you as I recently joined HCPF in July, so I will quickly provide you with a bit of my background. I am a family physician who has been practicing in Denver since I moved here for my residency 20 years ago. Prior to taking this role, I was the CMO for HCAs value based entity- HealthONE CCP as well as the CMO for a large Colorado IPA- Practice Health. I am an acting board member for the CAFP as well as an independent practice owner and provider. </a:t>
            </a:r>
            <a:endParaRPr b="0"/>
          </a:p>
          <a:p>
            <a:pPr marL="457200" lvl="0" indent="-317500" algn="l" rtl="0">
              <a:lnSpc>
                <a:spcPct val="100000"/>
              </a:lnSpc>
              <a:spcBef>
                <a:spcPts val="0"/>
              </a:spcBef>
              <a:spcAft>
                <a:spcPts val="0"/>
              </a:spcAft>
              <a:buSzPts val="1400"/>
              <a:buChar char="●"/>
            </a:pPr>
            <a:r>
              <a:rPr lang="en-US" b="0"/>
              <a:t>As I direct your attention to this slide, I do want to thank the CO Hospital Association for providing this slide as well as for their partnership through the PHE and the Medicare PHE Unwind. </a:t>
            </a:r>
            <a:endParaRPr b="0"/>
          </a:p>
          <a:p>
            <a:pPr marL="457200" lvl="0" indent="-317500" algn="l" rtl="0">
              <a:lnSpc>
                <a:spcPct val="100000"/>
              </a:lnSpc>
              <a:spcBef>
                <a:spcPts val="0"/>
              </a:spcBef>
              <a:spcAft>
                <a:spcPts val="0"/>
              </a:spcAft>
              <a:buSzPts val="1400"/>
              <a:buChar char="●"/>
            </a:pPr>
            <a:r>
              <a:rPr lang="en-US" b="0"/>
              <a:t>This graph shows the percentage of ED visits that are provided for the uninsured.</a:t>
            </a:r>
            <a:endParaRPr b="0"/>
          </a:p>
          <a:p>
            <a:pPr marL="457200" lvl="0" indent="-317500" algn="l" rtl="0">
              <a:lnSpc>
                <a:spcPct val="100000"/>
              </a:lnSpc>
              <a:spcBef>
                <a:spcPts val="0"/>
              </a:spcBef>
              <a:spcAft>
                <a:spcPts val="0"/>
              </a:spcAft>
              <a:buSzPts val="1400"/>
              <a:buChar char="●"/>
            </a:pPr>
            <a:r>
              <a:rPr lang="en-US" b="0"/>
              <a:t>This slide highlights the impact of both the migrant surge, which began around Dec 2022, as well as the Medicare PHE Unwind, on uninsured hospital ER visit rates.</a:t>
            </a:r>
            <a:endParaRPr b="0"/>
          </a:p>
          <a:p>
            <a:pPr marL="914400" lvl="1" indent="-317500" algn="l" rtl="0">
              <a:lnSpc>
                <a:spcPct val="100000"/>
              </a:lnSpc>
              <a:spcBef>
                <a:spcPts val="0"/>
              </a:spcBef>
              <a:spcAft>
                <a:spcPts val="0"/>
              </a:spcAft>
              <a:buSzPts val="1400"/>
              <a:buChar char="○"/>
            </a:pPr>
            <a:r>
              <a:rPr lang="en-US" b="0"/>
              <a:t>Recall that the Medicaid PHE Unwind went from May 2023 - April 2024</a:t>
            </a:r>
            <a:r>
              <a:rPr lang="en-US"/>
              <a:t>.</a:t>
            </a:r>
            <a:r>
              <a:rPr lang="en-US" b="0"/>
              <a:t> </a:t>
            </a:r>
            <a:r>
              <a:rPr lang="en-US"/>
              <a:t>T</a:t>
            </a:r>
            <a:r>
              <a:rPr lang="en-US" b="0"/>
              <a:t>h</a:t>
            </a:r>
            <a:r>
              <a:rPr lang="en-US"/>
              <a:t>en, and still now, we continue</a:t>
            </a:r>
            <a:r>
              <a:rPr lang="en-US" b="0"/>
              <a:t> to work on getting disenrolled Coloradans connected to coverage, especially as we approved enrollments in January</a:t>
            </a:r>
            <a:r>
              <a:rPr lang="en-US"/>
              <a:t> of</a:t>
            </a:r>
            <a:r>
              <a:rPr lang="en-US" b="0"/>
              <a:t> 2025.</a:t>
            </a:r>
            <a:endParaRPr b="0"/>
          </a:p>
          <a:p>
            <a:pPr marL="457200" lvl="0" indent="-317500" algn="l" rtl="0">
              <a:lnSpc>
                <a:spcPct val="100000"/>
              </a:lnSpc>
              <a:spcBef>
                <a:spcPts val="0"/>
              </a:spcBef>
              <a:spcAft>
                <a:spcPts val="0"/>
              </a:spcAft>
              <a:buSzPts val="1400"/>
              <a:buChar char="●"/>
            </a:pPr>
            <a:r>
              <a:rPr lang="en-US" b="0"/>
              <a:t>You can see the uninsured ER visit rate growth that starts around 6.9% pre-PHE Unwind and increases to about 10%. </a:t>
            </a:r>
            <a:endParaRPr b="0"/>
          </a:p>
          <a:p>
            <a:pPr marL="914400" lvl="1" indent="-317500" algn="l" rtl="0">
              <a:lnSpc>
                <a:spcPct val="100000"/>
              </a:lnSpc>
              <a:spcBef>
                <a:spcPts val="0"/>
              </a:spcBef>
              <a:spcAft>
                <a:spcPts val="0"/>
              </a:spcAft>
              <a:buSzPts val="1400"/>
              <a:buChar char="○"/>
            </a:pPr>
            <a:r>
              <a:rPr lang="en-US" b="0"/>
              <a:t>This would have a direct and negative impact on hospital earnings. </a:t>
            </a:r>
            <a:endParaRPr b="0"/>
          </a:p>
          <a:p>
            <a:pPr marL="457200" lvl="0" indent="-317500" algn="l" rtl="0">
              <a:lnSpc>
                <a:spcPct val="100000"/>
              </a:lnSpc>
              <a:spcBef>
                <a:spcPts val="0"/>
              </a:spcBef>
              <a:spcAft>
                <a:spcPts val="0"/>
              </a:spcAft>
              <a:buSzPts val="1400"/>
              <a:buChar char="●"/>
            </a:pPr>
            <a:r>
              <a:rPr lang="en-US" b="0"/>
              <a:t>The good news is the rate is </a:t>
            </a:r>
            <a:r>
              <a:rPr lang="en-US"/>
              <a:t>dropping</a:t>
            </a:r>
            <a:r>
              <a:rPr lang="en-US" b="0"/>
              <a:t> most recently.</a:t>
            </a:r>
            <a:endParaRPr b="0"/>
          </a:p>
          <a:p>
            <a:pPr marL="457200" lvl="0" indent="0" algn="l" rtl="0">
              <a:lnSpc>
                <a:spcPct val="100000"/>
              </a:lnSpc>
              <a:spcBef>
                <a:spcPts val="0"/>
              </a:spcBef>
              <a:spcAft>
                <a:spcPts val="0"/>
              </a:spcAft>
              <a:buSzPts val="1400"/>
              <a:buNone/>
            </a:pPr>
            <a:endParaRPr b="0"/>
          </a:p>
          <a:p>
            <a:pPr marL="457200" lvl="0" indent="-317500" algn="l" rtl="0">
              <a:lnSpc>
                <a:spcPct val="100000"/>
              </a:lnSpc>
              <a:spcBef>
                <a:spcPts val="0"/>
              </a:spcBef>
              <a:spcAft>
                <a:spcPts val="0"/>
              </a:spcAft>
              <a:buSzPts val="1400"/>
              <a:buChar char="●"/>
            </a:pPr>
            <a:r>
              <a:rPr lang="en-US" b="0"/>
              <a:t>Thank you to all of you who have partnered with HCPF towards two big January 2025 goals intended to continue to lower the uninsured rate and the related hospital ER uninsured visits. </a:t>
            </a:r>
            <a:endParaRPr b="0"/>
          </a:p>
          <a:p>
            <a:pPr marL="914400" lvl="1" indent="-317500" algn="l" rtl="0">
              <a:lnSpc>
                <a:spcPct val="100000"/>
              </a:lnSpc>
              <a:spcBef>
                <a:spcPts val="0"/>
              </a:spcBef>
              <a:spcAft>
                <a:spcPts val="0"/>
              </a:spcAft>
              <a:buSzPts val="1400"/>
              <a:buChar char="○"/>
            </a:pPr>
            <a:r>
              <a:rPr lang="en-US"/>
              <a:t>First of those, </a:t>
            </a:r>
            <a:r>
              <a:rPr lang="en-US" b="0"/>
              <a:t>January’s open enrollment is a big month for the Marketplace Exchange, Medicare, and Employers</a:t>
            </a:r>
            <a:r>
              <a:rPr lang="en-US"/>
              <a:t>. We have worked hard with Connect for Health and commercial carriers to connect disenrolling Coloradans to coverage and are hopeful to see strong results from these efforts.</a:t>
            </a:r>
            <a:endParaRPr b="0"/>
          </a:p>
          <a:p>
            <a:pPr marL="914400" lvl="1" indent="-317500" algn="l" rtl="0">
              <a:lnSpc>
                <a:spcPct val="100000"/>
              </a:lnSpc>
              <a:spcBef>
                <a:spcPts val="0"/>
              </a:spcBef>
              <a:spcAft>
                <a:spcPts val="0"/>
              </a:spcAft>
              <a:buSzPts val="1400"/>
              <a:buChar char="○"/>
            </a:pPr>
            <a:r>
              <a:rPr lang="en-US"/>
              <a:t>Second, w</a:t>
            </a:r>
            <a:r>
              <a:rPr lang="en-US" b="0"/>
              <a:t>e also implemented Cover All Coloradans effective Jan 1</a:t>
            </a:r>
            <a:r>
              <a:rPr lang="en-US"/>
              <a:t>. This </a:t>
            </a:r>
            <a:r>
              <a:rPr lang="en-US" b="0"/>
              <a:t>provides Medicaid and CHP+ </a:t>
            </a:r>
            <a:r>
              <a:rPr lang="en-US"/>
              <a:t>“</a:t>
            </a:r>
            <a:r>
              <a:rPr lang="en-US" b="0"/>
              <a:t>look alike safety net coverage programs</a:t>
            </a:r>
            <a:r>
              <a:rPr lang="en-US"/>
              <a:t>”</a:t>
            </a:r>
            <a:r>
              <a:rPr lang="en-US" b="0"/>
              <a:t> for undocumented Coloradans who would have been eligible for those coverages had it not been for their undocumented status. </a:t>
            </a:r>
            <a:endParaRPr b="0"/>
          </a:p>
          <a:p>
            <a:pPr marL="1371600" lvl="2" indent="-317500" algn="l" rtl="0">
              <a:lnSpc>
                <a:spcPct val="100000"/>
              </a:lnSpc>
              <a:spcBef>
                <a:spcPts val="0"/>
              </a:spcBef>
              <a:spcAft>
                <a:spcPts val="0"/>
              </a:spcAft>
              <a:buSzPts val="1400"/>
              <a:buChar char="■"/>
            </a:pPr>
            <a:r>
              <a:rPr lang="en-US" b="0"/>
              <a:t>More than 12,000 individuals have enrolled.</a:t>
            </a:r>
            <a:endParaRPr b="0"/>
          </a:p>
          <a:p>
            <a:pPr marL="1371600" lvl="0" indent="0" algn="l" rtl="0">
              <a:lnSpc>
                <a:spcPct val="100000"/>
              </a:lnSpc>
              <a:spcBef>
                <a:spcPts val="0"/>
              </a:spcBef>
              <a:spcAft>
                <a:spcPts val="0"/>
              </a:spcAft>
              <a:buSzPts val="1400"/>
              <a:buNone/>
            </a:pPr>
            <a:endParaRPr/>
          </a:p>
          <a:p>
            <a:pPr marL="457200" lvl="0" indent="-317500" algn="l" rtl="0">
              <a:lnSpc>
                <a:spcPct val="100000"/>
              </a:lnSpc>
              <a:spcBef>
                <a:spcPts val="0"/>
              </a:spcBef>
              <a:spcAft>
                <a:spcPts val="0"/>
              </a:spcAft>
              <a:buSzPts val="1400"/>
              <a:buChar char="●"/>
            </a:pPr>
            <a:r>
              <a:rPr lang="en-US" b="0"/>
              <a:t>While all hospitals are feeling some of this reality, the uninsured and uncompensated care impact is not felt equally across all hospitals. </a:t>
            </a:r>
            <a:endParaRPr b="0"/>
          </a:p>
          <a:p>
            <a:pPr marL="457200" lvl="0" indent="-317500" algn="l" rtl="0">
              <a:lnSpc>
                <a:spcPct val="100000"/>
              </a:lnSpc>
              <a:spcBef>
                <a:spcPts val="0"/>
              </a:spcBef>
              <a:spcAft>
                <a:spcPts val="0"/>
              </a:spcAft>
              <a:buSzPts val="1400"/>
              <a:buChar char="●"/>
            </a:pPr>
            <a:r>
              <a:rPr lang="en-US" b="0"/>
              <a:t>Next slide please</a:t>
            </a:r>
            <a:endParaRPr b="0"/>
          </a:p>
          <a:p>
            <a:pPr marL="45720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b="0"/>
              <a:t>OPTIONAL LANGUAGE</a:t>
            </a:r>
            <a:endParaRPr b="0"/>
          </a:p>
          <a:p>
            <a:pPr marL="457200" lvl="0" indent="-317500" algn="l" rtl="0">
              <a:lnSpc>
                <a:spcPct val="100000"/>
              </a:lnSpc>
              <a:spcBef>
                <a:spcPts val="0"/>
              </a:spcBef>
              <a:spcAft>
                <a:spcPts val="0"/>
              </a:spcAft>
              <a:buClr>
                <a:schemeClr val="dk1"/>
              </a:buClr>
              <a:buSzPts val="1400"/>
              <a:buChar char="●"/>
            </a:pPr>
            <a:r>
              <a:rPr lang="en-US" b="0"/>
              <a:t>We’d like to take an opportunity to recognize that while we are reviewing and learning from HCPF’s hospital transparency 2023 reports, 2024 may look different. </a:t>
            </a:r>
            <a:endParaRPr b="0"/>
          </a:p>
          <a:p>
            <a:pPr marL="914400" lvl="1" indent="-317500" algn="l" rtl="0">
              <a:lnSpc>
                <a:spcPct val="100000"/>
              </a:lnSpc>
              <a:spcBef>
                <a:spcPts val="0"/>
              </a:spcBef>
              <a:spcAft>
                <a:spcPts val="0"/>
              </a:spcAft>
              <a:buClr>
                <a:schemeClr val="dk1"/>
              </a:buClr>
              <a:buSzPts val="1400"/>
              <a:buChar char="○"/>
            </a:pPr>
            <a:r>
              <a:rPr lang="en-US"/>
              <a:t>Medicaid’s PHE Unwind period went from May 2023 through April 2024. </a:t>
            </a:r>
            <a:endParaRPr/>
          </a:p>
          <a:p>
            <a:pPr marL="914400" lvl="1" indent="-317500" algn="l" rtl="0">
              <a:lnSpc>
                <a:spcPct val="100000"/>
              </a:lnSpc>
              <a:spcBef>
                <a:spcPts val="0"/>
              </a:spcBef>
              <a:spcAft>
                <a:spcPts val="0"/>
              </a:spcAft>
              <a:buClr>
                <a:schemeClr val="dk1"/>
              </a:buClr>
              <a:buSzPts val="1400"/>
              <a:buChar char="○"/>
            </a:pPr>
            <a:r>
              <a:rPr lang="en-US"/>
              <a:t>The hospital reports cover only a small portion of this period as some hospital’s fiscal year spans half of 2023 and the rising uninsured rate continued through 2024.</a:t>
            </a:r>
            <a:endParaRPr/>
          </a:p>
        </p:txBody>
      </p:sp>
      <p:sp>
        <p:nvSpPr>
          <p:cNvPr id="514" name="Google Shape;51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34ee3f85e6_0_2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Lisa</a:t>
            </a:r>
            <a:endParaRPr b="0"/>
          </a:p>
          <a:p>
            <a:pPr marL="457200" lvl="0" indent="-317500" algn="l" rtl="0">
              <a:spcBef>
                <a:spcPts val="0"/>
              </a:spcBef>
              <a:spcAft>
                <a:spcPts val="0"/>
              </a:spcAft>
              <a:buSzPts val="1400"/>
              <a:buChar char="●"/>
            </a:pPr>
            <a:r>
              <a:rPr lang="en-US" b="0"/>
              <a:t>Thank you Nancy. </a:t>
            </a:r>
            <a:endParaRPr b="0"/>
          </a:p>
          <a:p>
            <a:pPr marL="457200" lvl="0" indent="-317500" algn="l" rtl="0">
              <a:spcBef>
                <a:spcPts val="0"/>
              </a:spcBef>
              <a:spcAft>
                <a:spcPts val="0"/>
              </a:spcAft>
              <a:buSzPts val="1400"/>
              <a:buChar char="●"/>
            </a:pPr>
            <a:r>
              <a:rPr lang="en-US" b="0"/>
              <a:t>Hello everyone. I’m Dr. Lisa Rothgery, the Chief Medical Officer for HCPF. I might be a new face for many of you as I recently joined HCPF in July, so I will quickly provide you with a bit of my background. I am a family physician who has been practicing in Denver since I moved here for my residency 20 years ago. Prior to taking this role, I was the CMO for HCAs value based entity- HealthONE CCP as well as the CMO for a large Colorado IPA- Practice Health. I am an acting board member for the CAFP as well as an independent practice owner and provider. </a:t>
            </a:r>
            <a:endParaRPr b="0"/>
          </a:p>
          <a:p>
            <a:pPr marL="457200" lvl="0" indent="-317500" algn="l" rtl="0">
              <a:spcBef>
                <a:spcPts val="0"/>
              </a:spcBef>
              <a:spcAft>
                <a:spcPts val="0"/>
              </a:spcAft>
              <a:buSzPts val="1400"/>
              <a:buChar char="●"/>
            </a:pPr>
            <a:r>
              <a:rPr lang="en-US" b="0"/>
              <a:t>As I direct your attention to this slide, I do want to thank the CO Hospital Association for providing this slide as well as for their partnership through the PHE and the Medicare PHE Unwind. </a:t>
            </a:r>
            <a:endParaRPr b="0"/>
          </a:p>
          <a:p>
            <a:pPr marL="457200" lvl="0" indent="-317500" algn="l" rtl="0">
              <a:spcBef>
                <a:spcPts val="0"/>
              </a:spcBef>
              <a:spcAft>
                <a:spcPts val="0"/>
              </a:spcAft>
              <a:buSzPts val="1400"/>
              <a:buChar char="●"/>
            </a:pPr>
            <a:r>
              <a:rPr lang="en-US" b="0"/>
              <a:t>This graph shows the percentage of ED visits that are provided for the uninsured.</a:t>
            </a:r>
            <a:endParaRPr b="0"/>
          </a:p>
          <a:p>
            <a:pPr marL="457200" lvl="0" indent="-317500" algn="l" rtl="0">
              <a:spcBef>
                <a:spcPts val="0"/>
              </a:spcBef>
              <a:spcAft>
                <a:spcPts val="0"/>
              </a:spcAft>
              <a:buSzPts val="1400"/>
              <a:buChar char="●"/>
            </a:pPr>
            <a:r>
              <a:rPr lang="en-US" b="0"/>
              <a:t>This slide highlights the impact of both the migrant surge, which began around Dec 2022, as well as the Medicare PHE Unwind, on uninsured hospital ER visit rates.</a:t>
            </a:r>
            <a:endParaRPr b="0"/>
          </a:p>
          <a:p>
            <a:pPr marL="914400" lvl="1" indent="-317500" algn="l" rtl="0">
              <a:spcBef>
                <a:spcPts val="0"/>
              </a:spcBef>
              <a:spcAft>
                <a:spcPts val="0"/>
              </a:spcAft>
              <a:buSzPts val="1400"/>
              <a:buChar char="○"/>
            </a:pPr>
            <a:r>
              <a:rPr lang="en-US" b="0"/>
              <a:t>Recall that the Medicaid PHE Unwind went from May 2023 - April 2024</a:t>
            </a:r>
            <a:r>
              <a:rPr lang="en-US"/>
              <a:t>.</a:t>
            </a:r>
            <a:r>
              <a:rPr lang="en-US" b="0"/>
              <a:t> </a:t>
            </a:r>
            <a:r>
              <a:rPr lang="en-US"/>
              <a:t>T</a:t>
            </a:r>
            <a:r>
              <a:rPr lang="en-US" b="0"/>
              <a:t>h</a:t>
            </a:r>
            <a:r>
              <a:rPr lang="en-US"/>
              <a:t>en, and still now, we continue</a:t>
            </a:r>
            <a:r>
              <a:rPr lang="en-US" b="0"/>
              <a:t> to work on getting disenrolled Coloradans connected to coverage, especially as we approved enrollments in January</a:t>
            </a:r>
            <a:r>
              <a:rPr lang="en-US"/>
              <a:t> of</a:t>
            </a:r>
            <a:r>
              <a:rPr lang="en-US" b="0"/>
              <a:t> 2025.</a:t>
            </a:r>
            <a:endParaRPr b="0"/>
          </a:p>
          <a:p>
            <a:pPr marL="457200" lvl="0" indent="-317500" algn="l" rtl="0">
              <a:spcBef>
                <a:spcPts val="0"/>
              </a:spcBef>
              <a:spcAft>
                <a:spcPts val="0"/>
              </a:spcAft>
              <a:buSzPts val="1400"/>
              <a:buChar char="●"/>
            </a:pPr>
            <a:r>
              <a:rPr lang="en-US" b="0"/>
              <a:t>You can see the uninsured ER visit rate growth that starts around 6.9% pre-PHE Unwind and increases to about 10%. </a:t>
            </a:r>
            <a:endParaRPr b="0"/>
          </a:p>
          <a:p>
            <a:pPr marL="914400" lvl="1" indent="-317500" algn="l" rtl="0">
              <a:spcBef>
                <a:spcPts val="0"/>
              </a:spcBef>
              <a:spcAft>
                <a:spcPts val="0"/>
              </a:spcAft>
              <a:buSzPts val="1400"/>
              <a:buChar char="○"/>
            </a:pPr>
            <a:r>
              <a:rPr lang="en-US" b="0"/>
              <a:t>This would have a direct and negative impact on hospital earnings. </a:t>
            </a:r>
            <a:endParaRPr b="0"/>
          </a:p>
          <a:p>
            <a:pPr marL="457200" lvl="0" indent="-317500" algn="l" rtl="0">
              <a:spcBef>
                <a:spcPts val="0"/>
              </a:spcBef>
              <a:spcAft>
                <a:spcPts val="0"/>
              </a:spcAft>
              <a:buSzPts val="1400"/>
              <a:buChar char="●"/>
            </a:pPr>
            <a:r>
              <a:rPr lang="en-US" b="0"/>
              <a:t>The good news is the rate is </a:t>
            </a:r>
            <a:r>
              <a:rPr lang="en-US"/>
              <a:t>dropping</a:t>
            </a:r>
            <a:r>
              <a:rPr lang="en-US" b="0"/>
              <a:t> most recently.</a:t>
            </a:r>
            <a:endParaRPr b="0"/>
          </a:p>
          <a:p>
            <a:pPr marL="457200" lvl="0" indent="0" algn="l" rtl="0">
              <a:spcBef>
                <a:spcPts val="0"/>
              </a:spcBef>
              <a:spcAft>
                <a:spcPts val="0"/>
              </a:spcAft>
              <a:buNone/>
            </a:pPr>
            <a:endParaRPr b="0"/>
          </a:p>
          <a:p>
            <a:pPr marL="457200" lvl="0" indent="-317500" algn="l" rtl="0">
              <a:spcBef>
                <a:spcPts val="0"/>
              </a:spcBef>
              <a:spcAft>
                <a:spcPts val="0"/>
              </a:spcAft>
              <a:buSzPts val="1400"/>
              <a:buChar char="●"/>
            </a:pPr>
            <a:r>
              <a:rPr lang="en-US" b="0"/>
              <a:t>Thank you to all of you who have partnered with HCPF towards two big January 2025 goals intended to continue to lower the uninsured rate and the related hospital ER uninsured visits. </a:t>
            </a:r>
            <a:endParaRPr b="0"/>
          </a:p>
          <a:p>
            <a:pPr marL="914400" lvl="1" indent="-317500" algn="l" rtl="0">
              <a:spcBef>
                <a:spcPts val="0"/>
              </a:spcBef>
              <a:spcAft>
                <a:spcPts val="0"/>
              </a:spcAft>
              <a:buSzPts val="1400"/>
              <a:buChar char="○"/>
            </a:pPr>
            <a:r>
              <a:rPr lang="en-US"/>
              <a:t>First of those, </a:t>
            </a:r>
            <a:r>
              <a:rPr lang="en-US" b="0"/>
              <a:t>January’s open enrollment is a big month for the Marketplace Exchange, Medicare, and Employers</a:t>
            </a:r>
            <a:r>
              <a:rPr lang="en-US"/>
              <a:t>. We have worked hard with Connect for Health and commercial carriers to connect disenrolling Coloradans to coverage and are hopeful to see strong results from these efforts.</a:t>
            </a:r>
            <a:endParaRPr b="0"/>
          </a:p>
          <a:p>
            <a:pPr marL="914400" lvl="1" indent="-317500" algn="l" rtl="0">
              <a:spcBef>
                <a:spcPts val="0"/>
              </a:spcBef>
              <a:spcAft>
                <a:spcPts val="0"/>
              </a:spcAft>
              <a:buSzPts val="1400"/>
              <a:buChar char="○"/>
            </a:pPr>
            <a:r>
              <a:rPr lang="en-US"/>
              <a:t>Second, w</a:t>
            </a:r>
            <a:r>
              <a:rPr lang="en-US" b="0"/>
              <a:t>e also implemented Cover All Coloradans effective Jan 1</a:t>
            </a:r>
            <a:r>
              <a:rPr lang="en-US"/>
              <a:t>. This </a:t>
            </a:r>
            <a:r>
              <a:rPr lang="en-US" b="0"/>
              <a:t>provides Medicaid and CHP+ </a:t>
            </a:r>
            <a:r>
              <a:rPr lang="en-US"/>
              <a:t>“</a:t>
            </a:r>
            <a:r>
              <a:rPr lang="en-US" b="0"/>
              <a:t>look alike safety net coverage programs</a:t>
            </a:r>
            <a:r>
              <a:rPr lang="en-US"/>
              <a:t>”</a:t>
            </a:r>
            <a:r>
              <a:rPr lang="en-US" b="0"/>
              <a:t> for undocumented Coloradans who would have been eligible for those coverages had it not been for their undocumented status. </a:t>
            </a:r>
            <a:endParaRPr b="0"/>
          </a:p>
          <a:p>
            <a:pPr marL="1371600" lvl="2" indent="-317500" algn="l" rtl="0">
              <a:spcBef>
                <a:spcPts val="0"/>
              </a:spcBef>
              <a:spcAft>
                <a:spcPts val="0"/>
              </a:spcAft>
              <a:buSzPts val="1400"/>
              <a:buChar char="■"/>
            </a:pPr>
            <a:r>
              <a:rPr lang="en-US" b="0"/>
              <a:t>More than 12,000 individuals have enrolled.</a:t>
            </a:r>
            <a:endParaRPr b="0"/>
          </a:p>
          <a:p>
            <a:pPr marL="1371600" lvl="0" indent="0" algn="l" rtl="0">
              <a:spcBef>
                <a:spcPts val="0"/>
              </a:spcBef>
              <a:spcAft>
                <a:spcPts val="0"/>
              </a:spcAft>
              <a:buNone/>
            </a:pPr>
            <a:endParaRPr/>
          </a:p>
          <a:p>
            <a:pPr marL="457200" lvl="0" indent="-317500" algn="l" rtl="0">
              <a:spcBef>
                <a:spcPts val="0"/>
              </a:spcBef>
              <a:spcAft>
                <a:spcPts val="0"/>
              </a:spcAft>
              <a:buSzPts val="1400"/>
              <a:buChar char="●"/>
            </a:pPr>
            <a:r>
              <a:rPr lang="en-US" b="0"/>
              <a:t>While all hospitals are feeling some of this reality, the uninsured and uncompensated care impact is not felt equally across all hospitals. </a:t>
            </a:r>
            <a:endParaRPr b="0"/>
          </a:p>
          <a:p>
            <a:pPr marL="457200" lvl="0" indent="-317500" algn="l" rtl="0">
              <a:spcBef>
                <a:spcPts val="0"/>
              </a:spcBef>
              <a:spcAft>
                <a:spcPts val="0"/>
              </a:spcAft>
              <a:buSzPts val="1400"/>
              <a:buChar char="●"/>
            </a:pPr>
            <a:r>
              <a:rPr lang="en-US" b="0"/>
              <a:t>Next slide please</a:t>
            </a:r>
            <a:endParaRPr b="0"/>
          </a:p>
          <a:p>
            <a:pPr marL="457200" lvl="0" indent="0" algn="l" rtl="0">
              <a:spcBef>
                <a:spcPts val="0"/>
              </a:spcBef>
              <a:spcAft>
                <a:spcPts val="0"/>
              </a:spcAft>
              <a:buNone/>
            </a:pPr>
            <a:endParaRPr b="0"/>
          </a:p>
          <a:p>
            <a:pPr marL="0" lvl="0" indent="0" algn="l" rtl="0">
              <a:spcBef>
                <a:spcPts val="0"/>
              </a:spcBef>
              <a:spcAft>
                <a:spcPts val="0"/>
              </a:spcAft>
              <a:buNone/>
            </a:pPr>
            <a:r>
              <a:rPr lang="en-US" b="0"/>
              <a:t>OPTIONAL LANGUAGE</a:t>
            </a:r>
            <a:endParaRPr b="0"/>
          </a:p>
          <a:p>
            <a:pPr marL="457200" lvl="0" indent="-317500" algn="l" rtl="0">
              <a:spcBef>
                <a:spcPts val="0"/>
              </a:spcBef>
              <a:spcAft>
                <a:spcPts val="0"/>
              </a:spcAft>
              <a:buClr>
                <a:schemeClr val="dk1"/>
              </a:buClr>
              <a:buSzPts val="1400"/>
              <a:buChar char="●"/>
            </a:pPr>
            <a:r>
              <a:rPr lang="en-US" b="0"/>
              <a:t>We’d like to take an opportunity to recognize that while we are reviewing and learning from HCPF’s hospital transparency 2023 reports, 2024 may look different. </a:t>
            </a:r>
            <a:endParaRPr b="0"/>
          </a:p>
          <a:p>
            <a:pPr marL="914400" lvl="1" indent="-317500" algn="l" rtl="0">
              <a:spcBef>
                <a:spcPts val="0"/>
              </a:spcBef>
              <a:spcAft>
                <a:spcPts val="0"/>
              </a:spcAft>
              <a:buClr>
                <a:schemeClr val="dk1"/>
              </a:buClr>
              <a:buSzPts val="1400"/>
              <a:buChar char="○"/>
            </a:pPr>
            <a:r>
              <a:rPr lang="en-US"/>
              <a:t>Medicaid’s PHE Unwind period went from May 2023 through April 2024. </a:t>
            </a:r>
            <a:endParaRPr/>
          </a:p>
          <a:p>
            <a:pPr marL="914400" lvl="1" indent="-317500" algn="l" rtl="0">
              <a:spcBef>
                <a:spcPts val="0"/>
              </a:spcBef>
              <a:spcAft>
                <a:spcPts val="0"/>
              </a:spcAft>
              <a:buClr>
                <a:schemeClr val="dk1"/>
              </a:buClr>
              <a:buSzPts val="1400"/>
              <a:buChar char="○"/>
            </a:pPr>
            <a:r>
              <a:rPr lang="en-US"/>
              <a:t>The hospital reports cover only a small portion of this period as some hospital’s fiscal year spans half of 2023 and the rising uninsured rate continued through 2024.</a:t>
            </a:r>
            <a:endParaRPr/>
          </a:p>
        </p:txBody>
      </p:sp>
      <p:sp>
        <p:nvSpPr>
          <p:cNvPr id="514" name="Google Shape;514;g334ee3f85e6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p2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Lisa</a:t>
            </a:r>
            <a:endParaRPr/>
          </a:p>
          <a:p>
            <a:pPr marL="0" lvl="0" indent="0" algn="l" rtl="0">
              <a:lnSpc>
                <a:spcPct val="100000"/>
              </a:lnSpc>
              <a:spcBef>
                <a:spcPts val="0"/>
              </a:spcBef>
              <a:spcAft>
                <a:spcPts val="0"/>
              </a:spcAft>
              <a:buSzPts val="1400"/>
              <a:buNone/>
            </a:pPr>
            <a:r>
              <a:rPr lang="en-US"/>
              <a:t>Denver Health is one of the hospitals picking up a greater burden of uncompensated care costs.</a:t>
            </a:r>
            <a:endParaRPr/>
          </a:p>
          <a:p>
            <a:pPr marL="457200" lvl="0" indent="-317500" algn="l" rtl="0">
              <a:lnSpc>
                <a:spcPct val="100000"/>
              </a:lnSpc>
              <a:spcBef>
                <a:spcPts val="0"/>
              </a:spcBef>
              <a:spcAft>
                <a:spcPts val="0"/>
              </a:spcAft>
              <a:buSzPts val="1400"/>
              <a:buChar char="●"/>
            </a:pPr>
            <a:r>
              <a:rPr lang="en-US" b="0"/>
              <a:t>In fact, Denver Health provides </a:t>
            </a:r>
            <a:r>
              <a:rPr lang="en-US" b="0" i="1"/>
              <a:t>more </a:t>
            </a:r>
            <a:r>
              <a:rPr lang="en-US" b="0"/>
              <a:t>uncompensated care than</a:t>
            </a:r>
            <a:r>
              <a:rPr lang="en-US" b="0" i="1"/>
              <a:t> any other</a:t>
            </a:r>
            <a:r>
              <a:rPr lang="en-US" b="0"/>
              <a:t> hospital in Colorado, even when compared to some systems of 6 or more hospitals.</a:t>
            </a:r>
            <a:endParaRPr b="0"/>
          </a:p>
          <a:p>
            <a:pPr marL="457200" lvl="0" indent="-317500" algn="l" rtl="0">
              <a:lnSpc>
                <a:spcPct val="100000"/>
              </a:lnSpc>
              <a:spcBef>
                <a:spcPts val="0"/>
              </a:spcBef>
              <a:spcAft>
                <a:spcPts val="0"/>
              </a:spcAft>
              <a:buSzPts val="1400"/>
              <a:buChar char="●"/>
            </a:pPr>
            <a:r>
              <a:rPr lang="en-US" b="0"/>
              <a:t>Denver Health is bearing 26% of the uncompensated care costs in the state, 45% in the Denver DOI region, and 80% in Denver county</a:t>
            </a:r>
            <a:endParaRPr b="0"/>
          </a:p>
          <a:p>
            <a:pPr marL="914400" lvl="1" indent="-317500" algn="l" rtl="0">
              <a:lnSpc>
                <a:spcPct val="100000"/>
              </a:lnSpc>
              <a:spcBef>
                <a:spcPts val="0"/>
              </a:spcBef>
              <a:spcAft>
                <a:spcPts val="0"/>
              </a:spcAft>
              <a:buSzPts val="1400"/>
              <a:buChar char="○"/>
            </a:pPr>
            <a:r>
              <a:rPr lang="en-US" b="0"/>
              <a:t>The effects of the PHE Unwind and migrant influx you saw on the last slide aren’t fully represented on this slide and won’t be fully realized in the data until next year’s data and reporting. </a:t>
            </a:r>
            <a:endParaRPr b="0"/>
          </a:p>
          <a:p>
            <a:pPr marL="457200" lvl="0" indent="-317500" algn="l" rtl="0">
              <a:lnSpc>
                <a:spcPct val="100000"/>
              </a:lnSpc>
              <a:spcBef>
                <a:spcPts val="0"/>
              </a:spcBef>
              <a:spcAft>
                <a:spcPts val="0"/>
              </a:spcAft>
              <a:buSzPts val="1400"/>
              <a:buChar char="●"/>
            </a:pPr>
            <a:r>
              <a:rPr lang="en-US" b="0"/>
              <a:t>Regardless, there is major risk to DH, the state’s main safety net, as carrying this level of outlier uncompensated care is unsustainable. </a:t>
            </a:r>
            <a:endParaRPr b="0"/>
          </a:p>
          <a:p>
            <a:pPr marL="457200" lvl="0" indent="-317500" algn="l" rtl="0">
              <a:lnSpc>
                <a:spcPct val="100000"/>
              </a:lnSpc>
              <a:spcBef>
                <a:spcPts val="0"/>
              </a:spcBef>
              <a:spcAft>
                <a:spcPts val="0"/>
              </a:spcAft>
              <a:buSzPts val="1400"/>
              <a:buChar char="●"/>
            </a:pPr>
            <a:r>
              <a:rPr lang="en-US" b="0"/>
              <a:t>Some questions we might want to ask ourselves, given these statistics:</a:t>
            </a:r>
            <a:endParaRPr b="0"/>
          </a:p>
          <a:p>
            <a:pPr marL="914400" lvl="1" indent="-317500" algn="l" rtl="0">
              <a:lnSpc>
                <a:spcPct val="100000"/>
              </a:lnSpc>
              <a:spcBef>
                <a:spcPts val="0"/>
              </a:spcBef>
              <a:spcAft>
                <a:spcPts val="0"/>
              </a:spcAft>
              <a:buSzPts val="1400"/>
              <a:buChar char="○"/>
            </a:pPr>
            <a:r>
              <a:rPr lang="en-US"/>
              <a:t>Why are uninsured or underinsured patients traveling to DH, versus using their local hospital?</a:t>
            </a:r>
            <a:endParaRPr/>
          </a:p>
          <a:p>
            <a:pPr marL="1371600" lvl="2" indent="-317500" algn="l" rtl="0">
              <a:lnSpc>
                <a:spcPct val="100000"/>
              </a:lnSpc>
              <a:spcBef>
                <a:spcPts val="0"/>
              </a:spcBef>
              <a:spcAft>
                <a:spcPts val="0"/>
              </a:spcAft>
              <a:buSzPts val="1400"/>
              <a:buChar char="■"/>
            </a:pPr>
            <a:r>
              <a:rPr lang="en-US"/>
              <a:t>What can we all do - and what might all hospitals be able to do - to support these patients within their local community instead?</a:t>
            </a:r>
            <a:endParaRPr/>
          </a:p>
          <a:p>
            <a:pPr marL="914400" lvl="1" indent="-317500" algn="l" rtl="0">
              <a:lnSpc>
                <a:spcPct val="100000"/>
              </a:lnSpc>
              <a:spcBef>
                <a:spcPts val="0"/>
              </a:spcBef>
              <a:spcAft>
                <a:spcPts val="0"/>
              </a:spcAft>
              <a:buSzPts val="1400"/>
              <a:buChar char="○"/>
            </a:pPr>
            <a:r>
              <a:rPr lang="en-US"/>
              <a:t>What can we as a state do to support our main safety net hospital with our current levers? Particularly if people are leaving their communities to visit DH for some reason. </a:t>
            </a:r>
            <a:endParaRPr/>
          </a:p>
          <a:p>
            <a:pPr marL="1371600" lvl="2" indent="-317500" algn="l" rtl="0">
              <a:lnSpc>
                <a:spcPct val="100000"/>
              </a:lnSpc>
              <a:spcBef>
                <a:spcPts val="0"/>
              </a:spcBef>
              <a:spcAft>
                <a:spcPts val="0"/>
              </a:spcAft>
              <a:buSzPts val="1400"/>
              <a:buChar char="■"/>
            </a:pPr>
            <a:r>
              <a:rPr lang="en-US"/>
              <a:t>To that end, we did a poll earlier to get your input on using CHASE dollars to help the safety net. </a:t>
            </a:r>
            <a:endParaRPr/>
          </a:p>
          <a:p>
            <a:pPr marL="1371600" lvl="2" indent="-317500" algn="l" rtl="0">
              <a:lnSpc>
                <a:spcPct val="100000"/>
              </a:lnSpc>
              <a:spcBef>
                <a:spcPts val="0"/>
              </a:spcBef>
              <a:spcAft>
                <a:spcPts val="0"/>
              </a:spcAft>
              <a:buSzPts val="1400"/>
              <a:buChar char="■"/>
            </a:pPr>
            <a:r>
              <a:rPr lang="en-US"/>
              <a:t>Also, charity care partnerships within a hospital’s community benefit are another lever.</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r>
              <a:rPr lang="en-US"/>
              <a:t>Nancy, could you walk us through community benefit?</a:t>
            </a:r>
            <a:endParaRPr/>
          </a:p>
          <a:p>
            <a:pPr marL="0" lvl="0" indent="0" algn="l" rtl="0">
              <a:lnSpc>
                <a:spcPct val="100000"/>
              </a:lnSpc>
              <a:spcBef>
                <a:spcPts val="0"/>
              </a:spcBef>
              <a:spcAft>
                <a:spcPts val="0"/>
              </a:spcAft>
              <a:buSzPts val="1400"/>
              <a:buNone/>
            </a:pPr>
            <a:endParaRPr b="0"/>
          </a:p>
          <a:p>
            <a:pPr marL="457200" lvl="0" indent="0" algn="l" rtl="0">
              <a:lnSpc>
                <a:spcPct val="90000"/>
              </a:lnSpc>
              <a:spcBef>
                <a:spcPts val="1000"/>
              </a:spcBef>
              <a:spcAft>
                <a:spcPts val="1000"/>
              </a:spcAft>
              <a:buSzPts val="1400"/>
              <a:buNone/>
            </a:pPr>
            <a:endParaRPr/>
          </a:p>
        </p:txBody>
      </p:sp>
      <p:sp>
        <p:nvSpPr>
          <p:cNvPr id="525" name="Google Shape;525;p2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34ee3f85e6_0_29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34ee3f85e6_0_29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Lisa</a:t>
            </a:r>
            <a:endParaRPr/>
          </a:p>
          <a:p>
            <a:pPr marL="0" lvl="0" indent="0" algn="l" rtl="0">
              <a:spcBef>
                <a:spcPts val="0"/>
              </a:spcBef>
              <a:spcAft>
                <a:spcPts val="0"/>
              </a:spcAft>
              <a:buNone/>
            </a:pPr>
            <a:r>
              <a:rPr lang="en-US"/>
              <a:t>Denver Health is one of the hospitals picking up a greater burden of uncompensated care costs.</a:t>
            </a:r>
            <a:endParaRPr/>
          </a:p>
          <a:p>
            <a:pPr marL="457200" lvl="0" indent="-317500" algn="l" rtl="0">
              <a:spcBef>
                <a:spcPts val="0"/>
              </a:spcBef>
              <a:spcAft>
                <a:spcPts val="0"/>
              </a:spcAft>
              <a:buSzPts val="1400"/>
              <a:buChar char="●"/>
            </a:pPr>
            <a:r>
              <a:rPr lang="en-US" b="0"/>
              <a:t>In fact, Denver Health provides </a:t>
            </a:r>
            <a:r>
              <a:rPr lang="en-US" b="0" i="1"/>
              <a:t>more </a:t>
            </a:r>
            <a:r>
              <a:rPr lang="en-US" b="0"/>
              <a:t>uncompensated care than</a:t>
            </a:r>
            <a:r>
              <a:rPr lang="en-US" b="0" i="1"/>
              <a:t> any other</a:t>
            </a:r>
            <a:r>
              <a:rPr lang="en-US" b="0"/>
              <a:t> hospital in Colorado, even when compared to some systems of 6 or more hospitals.</a:t>
            </a:r>
            <a:endParaRPr b="0"/>
          </a:p>
          <a:p>
            <a:pPr marL="457200" lvl="0" indent="-317500" algn="l" rtl="0">
              <a:spcBef>
                <a:spcPts val="0"/>
              </a:spcBef>
              <a:spcAft>
                <a:spcPts val="0"/>
              </a:spcAft>
              <a:buSzPts val="1400"/>
              <a:buChar char="●"/>
            </a:pPr>
            <a:r>
              <a:rPr lang="en-US" b="0"/>
              <a:t>Denver Health is bearing 26% of the uncompensated care costs in the state, 45% in the Denver DOI region, and 80% in Denver county</a:t>
            </a:r>
            <a:endParaRPr b="0"/>
          </a:p>
          <a:p>
            <a:pPr marL="914400" lvl="1" indent="-317500" algn="l" rtl="0">
              <a:spcBef>
                <a:spcPts val="0"/>
              </a:spcBef>
              <a:spcAft>
                <a:spcPts val="0"/>
              </a:spcAft>
              <a:buSzPts val="1400"/>
              <a:buChar char="○"/>
            </a:pPr>
            <a:r>
              <a:rPr lang="en-US" b="0"/>
              <a:t>The effects of the PHE Unwind and migrant influx you saw on the last slide aren’t fully represented on this slide and won’t be fully realized in the data until next year’s data and reporting. </a:t>
            </a:r>
            <a:endParaRPr b="0"/>
          </a:p>
          <a:p>
            <a:pPr marL="457200" lvl="0" indent="-317500" algn="l" rtl="0">
              <a:spcBef>
                <a:spcPts val="0"/>
              </a:spcBef>
              <a:spcAft>
                <a:spcPts val="0"/>
              </a:spcAft>
              <a:buSzPts val="1400"/>
              <a:buChar char="●"/>
            </a:pPr>
            <a:r>
              <a:rPr lang="en-US" b="0"/>
              <a:t>Regardless, there is major risk to DH, the state’s main safety net, as carrying this level of outlier uncompensated care is unsustainable. </a:t>
            </a:r>
            <a:endParaRPr b="0"/>
          </a:p>
          <a:p>
            <a:pPr marL="457200" lvl="0" indent="-317500" algn="l" rtl="0">
              <a:spcBef>
                <a:spcPts val="0"/>
              </a:spcBef>
              <a:spcAft>
                <a:spcPts val="0"/>
              </a:spcAft>
              <a:buSzPts val="1400"/>
              <a:buChar char="●"/>
            </a:pPr>
            <a:r>
              <a:rPr lang="en-US" b="0"/>
              <a:t>Some questions we might want to ask ourselves, given these statistics:</a:t>
            </a:r>
            <a:endParaRPr b="0"/>
          </a:p>
          <a:p>
            <a:pPr marL="914400" lvl="1" indent="-317500" algn="l" rtl="0">
              <a:spcBef>
                <a:spcPts val="0"/>
              </a:spcBef>
              <a:spcAft>
                <a:spcPts val="0"/>
              </a:spcAft>
              <a:buSzPts val="1400"/>
              <a:buChar char="○"/>
            </a:pPr>
            <a:r>
              <a:rPr lang="en-US"/>
              <a:t>Why are uninsured or underinsured patients traveling to DH, versus using their local hospital?</a:t>
            </a:r>
            <a:endParaRPr/>
          </a:p>
          <a:p>
            <a:pPr marL="1371600" lvl="2" indent="-317500" algn="l" rtl="0">
              <a:spcBef>
                <a:spcPts val="0"/>
              </a:spcBef>
              <a:spcAft>
                <a:spcPts val="0"/>
              </a:spcAft>
              <a:buSzPts val="1400"/>
              <a:buChar char="■"/>
            </a:pPr>
            <a:r>
              <a:rPr lang="en-US"/>
              <a:t>What can we all do - and what might all hospitals be able to do - to support these patients within their local community instead?</a:t>
            </a:r>
            <a:endParaRPr/>
          </a:p>
          <a:p>
            <a:pPr marL="914400" lvl="1" indent="-317500" algn="l" rtl="0">
              <a:spcBef>
                <a:spcPts val="0"/>
              </a:spcBef>
              <a:spcAft>
                <a:spcPts val="0"/>
              </a:spcAft>
              <a:buSzPts val="1400"/>
              <a:buChar char="○"/>
            </a:pPr>
            <a:r>
              <a:rPr lang="en-US"/>
              <a:t>What can we as a state do to support our main safety net hospital with our current levers? Particularly if people are leaving their communities to visit DH for some reason. </a:t>
            </a:r>
            <a:endParaRPr/>
          </a:p>
          <a:p>
            <a:pPr marL="1371600" lvl="2" indent="-317500" algn="l" rtl="0">
              <a:spcBef>
                <a:spcPts val="0"/>
              </a:spcBef>
              <a:spcAft>
                <a:spcPts val="0"/>
              </a:spcAft>
              <a:buSzPts val="1400"/>
              <a:buChar char="■"/>
            </a:pPr>
            <a:r>
              <a:rPr lang="en-US"/>
              <a:t>To that end, we did a poll earlier to get your input on using CHASE dollars to help the safety net. </a:t>
            </a:r>
            <a:endParaRPr/>
          </a:p>
          <a:p>
            <a:pPr marL="1371600" lvl="2" indent="-317500" algn="l" rtl="0">
              <a:spcBef>
                <a:spcPts val="0"/>
              </a:spcBef>
              <a:spcAft>
                <a:spcPts val="0"/>
              </a:spcAft>
              <a:buSzPts val="1400"/>
              <a:buChar char="■"/>
            </a:pPr>
            <a:r>
              <a:rPr lang="en-US"/>
              <a:t>Also, charity care partnerships within a hospital’s community benefit are another lever.</a:t>
            </a:r>
            <a:endParaRPr/>
          </a:p>
          <a:p>
            <a:pPr marL="0" lvl="0" indent="0" algn="l" rtl="0">
              <a:spcBef>
                <a:spcPts val="0"/>
              </a:spcBef>
              <a:spcAft>
                <a:spcPts val="0"/>
              </a:spcAft>
              <a:buNone/>
            </a:pPr>
            <a:endParaRPr b="0"/>
          </a:p>
          <a:p>
            <a:pPr marL="0" lvl="0" indent="0" algn="l" rtl="0">
              <a:spcBef>
                <a:spcPts val="0"/>
              </a:spcBef>
              <a:spcAft>
                <a:spcPts val="0"/>
              </a:spcAft>
              <a:buNone/>
            </a:pPr>
            <a:r>
              <a:rPr lang="en-US"/>
              <a:t>Nancy, could you walk us through community benefit?</a:t>
            </a:r>
            <a:endParaRPr/>
          </a:p>
          <a:p>
            <a:pPr marL="0" lvl="0" indent="0" algn="l" rtl="0">
              <a:spcBef>
                <a:spcPts val="0"/>
              </a:spcBef>
              <a:spcAft>
                <a:spcPts val="0"/>
              </a:spcAft>
              <a:buNone/>
            </a:pPr>
            <a:endParaRPr b="0"/>
          </a:p>
          <a:p>
            <a:pPr marL="457200" lvl="0" indent="0" algn="l" rtl="0">
              <a:lnSpc>
                <a:spcPct val="90000"/>
              </a:lnSpc>
              <a:spcBef>
                <a:spcPts val="1000"/>
              </a:spcBef>
              <a:spcAft>
                <a:spcPts val="1000"/>
              </a:spcAft>
              <a:buNone/>
            </a:pPr>
            <a:endParaRPr/>
          </a:p>
        </p:txBody>
      </p:sp>
      <p:sp>
        <p:nvSpPr>
          <p:cNvPr id="525" name="Google Shape;525;g334ee3f85e6_0_29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2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5" name="Google Shape;535;p2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Nancy</a:t>
            </a:r>
            <a:endParaRPr/>
          </a:p>
          <a:p>
            <a:pPr marL="457200" lvl="0" indent="-317500" algn="l" rtl="0">
              <a:lnSpc>
                <a:spcPct val="100000"/>
              </a:lnSpc>
              <a:spcBef>
                <a:spcPts val="0"/>
              </a:spcBef>
              <a:spcAft>
                <a:spcPts val="0"/>
              </a:spcAft>
              <a:buClr>
                <a:schemeClr val="dk1"/>
              </a:buClr>
              <a:buSzPts val="1400"/>
              <a:buChar char="-"/>
            </a:pPr>
            <a:r>
              <a:rPr lang="en-US"/>
              <a:t>Thank you, Dr. Rothgery</a:t>
            </a:r>
            <a:endParaRPr/>
          </a:p>
          <a:p>
            <a:pPr marL="457200" lvl="0" indent="-317500" algn="l" rtl="0">
              <a:lnSpc>
                <a:spcPct val="100000"/>
              </a:lnSpc>
              <a:spcBef>
                <a:spcPts val="0"/>
              </a:spcBef>
              <a:spcAft>
                <a:spcPts val="0"/>
              </a:spcAft>
              <a:buClr>
                <a:schemeClr val="dk1"/>
              </a:buClr>
              <a:buSzPts val="1400"/>
              <a:buChar char="-"/>
            </a:pPr>
            <a:r>
              <a:rPr lang="en-US" b="0"/>
              <a:t>Hospitals spend a lot for community benefit activities: $1.2 billion dollars in 2022</a:t>
            </a:r>
            <a:endParaRPr b="0"/>
          </a:p>
          <a:p>
            <a:pPr marL="457200" lvl="0" indent="-317500" algn="l" rtl="0">
              <a:lnSpc>
                <a:spcPct val="100000"/>
              </a:lnSpc>
              <a:spcBef>
                <a:spcPts val="0"/>
              </a:spcBef>
              <a:spcAft>
                <a:spcPts val="0"/>
              </a:spcAft>
              <a:buClr>
                <a:schemeClr val="dk1"/>
              </a:buClr>
              <a:buSzPts val="1400"/>
              <a:buChar char="-"/>
            </a:pPr>
            <a:r>
              <a:rPr lang="en-US" b="0"/>
              <a:t>Community benefit are actions hospitals take to qualify for tax-exempt status. They also refer to the dollar amount/ expense spent on these actions</a:t>
            </a:r>
            <a:endParaRPr b="0"/>
          </a:p>
          <a:p>
            <a:pPr marL="457200" lvl="0" indent="-317500" algn="l" rtl="0">
              <a:lnSpc>
                <a:spcPct val="100000"/>
              </a:lnSpc>
              <a:spcBef>
                <a:spcPts val="0"/>
              </a:spcBef>
              <a:spcAft>
                <a:spcPts val="0"/>
              </a:spcAft>
              <a:buClr>
                <a:schemeClr val="dk1"/>
              </a:buClr>
              <a:buSzPts val="1400"/>
              <a:buChar char="-"/>
            </a:pPr>
            <a:r>
              <a:rPr lang="en-US" b="0"/>
              <a:t>Hospitals report community benefit investments within different categories (seen within this pie chart) and we provide them within the reports</a:t>
            </a:r>
            <a:endParaRPr b="0"/>
          </a:p>
          <a:p>
            <a:pPr marL="457200" lvl="0" indent="-317500" algn="l" rtl="0">
              <a:lnSpc>
                <a:spcPct val="100000"/>
              </a:lnSpc>
              <a:spcBef>
                <a:spcPts val="0"/>
              </a:spcBef>
              <a:spcAft>
                <a:spcPts val="0"/>
              </a:spcAft>
              <a:buClr>
                <a:schemeClr val="dk1"/>
              </a:buClr>
              <a:buSzPts val="1400"/>
              <a:buChar char="-"/>
            </a:pPr>
            <a:r>
              <a:rPr lang="en-US" b="0"/>
              <a:t>The $1.2 billion in community benefit is 7% of patient revenues and 15% of patient revenues when Medicaid shortfall is included</a:t>
            </a:r>
            <a:endParaRPr b="0"/>
          </a:p>
          <a:p>
            <a:pPr marL="457200" lvl="0" indent="-317500" algn="l" rtl="0">
              <a:lnSpc>
                <a:spcPct val="100000"/>
              </a:lnSpc>
              <a:spcBef>
                <a:spcPts val="0"/>
              </a:spcBef>
              <a:spcAft>
                <a:spcPts val="0"/>
              </a:spcAft>
              <a:buClr>
                <a:schemeClr val="dk1"/>
              </a:buClr>
              <a:buSzPts val="1400"/>
              <a:buChar char="-"/>
            </a:pPr>
            <a:r>
              <a:rPr lang="en-US" b="0"/>
              <a:t>Currently, there is a large focus on Provider Recruitment, Research, Education and Training. The majority: 59%.</a:t>
            </a:r>
            <a:endParaRPr b="0"/>
          </a:p>
          <a:p>
            <a:pPr marL="914400" lvl="1" indent="-317500" algn="l" rtl="0">
              <a:lnSpc>
                <a:spcPct val="100000"/>
              </a:lnSpc>
              <a:spcBef>
                <a:spcPts val="0"/>
              </a:spcBef>
              <a:spcAft>
                <a:spcPts val="0"/>
              </a:spcAft>
              <a:buClr>
                <a:schemeClr val="dk1"/>
              </a:buClr>
              <a:buSzPts val="1400"/>
              <a:buChar char="-"/>
            </a:pPr>
            <a:r>
              <a:rPr lang="en-US"/>
              <a:t>Some hospitals and health systems are spending a lot of money on recruitment, which is a difficult investment to understand its impact, particularly to the local community. </a:t>
            </a:r>
            <a:endParaRPr/>
          </a:p>
          <a:p>
            <a:pPr marL="1371600" lvl="2" indent="-317500" algn="l" rtl="0">
              <a:lnSpc>
                <a:spcPct val="100000"/>
              </a:lnSpc>
              <a:spcBef>
                <a:spcPts val="0"/>
              </a:spcBef>
              <a:spcAft>
                <a:spcPts val="0"/>
              </a:spcAft>
              <a:buClr>
                <a:schemeClr val="dk1"/>
              </a:buClr>
              <a:buSzPts val="1400"/>
              <a:buChar char="-"/>
            </a:pPr>
            <a:r>
              <a:rPr lang="en-US" b="0"/>
              <a:t>HCPF </a:t>
            </a:r>
            <a:r>
              <a:rPr lang="en-US"/>
              <a:t>will work </a:t>
            </a:r>
            <a:r>
              <a:rPr lang="en-US" b="0"/>
              <a:t>with hospitals to increase transparency on effects of this huge ($72</a:t>
            </a:r>
            <a:r>
              <a:rPr lang="en-US"/>
              <a:t>2 billion) </a:t>
            </a:r>
            <a:r>
              <a:rPr lang="en-US" b="0"/>
              <a:t>spending, and how it is increasing providers in CO. </a:t>
            </a:r>
            <a:endParaRPr b="0"/>
          </a:p>
          <a:p>
            <a:pPr marL="914400" lvl="1" indent="-317500" algn="l" rtl="0">
              <a:lnSpc>
                <a:spcPct val="100000"/>
              </a:lnSpc>
              <a:spcBef>
                <a:spcPts val="0"/>
              </a:spcBef>
              <a:spcAft>
                <a:spcPts val="0"/>
              </a:spcAft>
              <a:buClr>
                <a:schemeClr val="dk1"/>
              </a:buClr>
              <a:buSzPts val="1400"/>
              <a:buChar char="-"/>
            </a:pPr>
            <a:r>
              <a:rPr lang="en-US" b="0"/>
              <a:t>Keep in mind that hospitals invest in their communities in lieu of paying taxes, basically serving as the community’s health care’s budget committee</a:t>
            </a:r>
            <a:endParaRPr b="0"/>
          </a:p>
          <a:p>
            <a:pPr marL="1371600" lvl="2" indent="-317500" algn="l" rtl="0">
              <a:lnSpc>
                <a:spcPct val="100000"/>
              </a:lnSpc>
              <a:spcBef>
                <a:spcPts val="0"/>
              </a:spcBef>
              <a:spcAft>
                <a:spcPts val="0"/>
              </a:spcAft>
              <a:buClr>
                <a:schemeClr val="dk1"/>
              </a:buClr>
              <a:buSzPts val="1400"/>
              <a:buChar char="-"/>
            </a:pPr>
            <a:r>
              <a:rPr lang="en-US"/>
              <a:t>so The reports also compare community benefit activities to an estimated tax liability. </a:t>
            </a:r>
            <a:endParaRPr/>
          </a:p>
          <a:p>
            <a:pPr marL="1371600" lvl="2" indent="-317500" algn="l" rtl="0">
              <a:lnSpc>
                <a:spcPct val="100000"/>
              </a:lnSpc>
              <a:spcBef>
                <a:spcPts val="0"/>
              </a:spcBef>
              <a:spcAft>
                <a:spcPts val="0"/>
              </a:spcAft>
              <a:buClr>
                <a:schemeClr val="dk1"/>
              </a:buClr>
              <a:buSzPts val="1400"/>
              <a:buChar char="-"/>
            </a:pPr>
            <a:r>
              <a:rPr lang="en-US" b="0"/>
              <a:t>Due to low profits in 2023, Community benefit spending </a:t>
            </a:r>
            <a:r>
              <a:rPr lang="en-US" b="0" i="1"/>
              <a:t>vastly </a:t>
            </a:r>
            <a:r>
              <a:rPr lang="en-US" b="0"/>
              <a:t>outpaced potential tax amounts</a:t>
            </a:r>
            <a:endParaRPr b="0"/>
          </a:p>
          <a:p>
            <a:pPr marL="457200" lvl="0" indent="-317500" algn="l" rtl="0">
              <a:lnSpc>
                <a:spcPct val="100000"/>
              </a:lnSpc>
              <a:spcBef>
                <a:spcPts val="0"/>
              </a:spcBef>
              <a:spcAft>
                <a:spcPts val="0"/>
              </a:spcAft>
              <a:buClr>
                <a:schemeClr val="dk1"/>
              </a:buClr>
              <a:buSzPts val="1400"/>
              <a:buChar char="-"/>
            </a:pPr>
            <a:r>
              <a:rPr lang="en-US" b="0"/>
              <a:t>These reports also review if the spending aligns with community health needs assessments or CHNAs. </a:t>
            </a:r>
            <a:endParaRPr b="0"/>
          </a:p>
          <a:p>
            <a:pPr marL="914400" lvl="1" indent="-317500" algn="l" rtl="0">
              <a:lnSpc>
                <a:spcPct val="100000"/>
              </a:lnSpc>
              <a:spcBef>
                <a:spcPts val="0"/>
              </a:spcBef>
              <a:spcAft>
                <a:spcPts val="0"/>
              </a:spcAft>
              <a:buClr>
                <a:schemeClr val="dk1"/>
              </a:buClr>
              <a:buSzPts val="1400"/>
              <a:buChar char="-"/>
            </a:pPr>
            <a:r>
              <a:rPr lang="en-US" b="0"/>
              <a:t>One powerful finding from the reports this year is that 15 hospitals did not invest in a prioritized community need (behavioral health). </a:t>
            </a:r>
            <a:endParaRPr b="0"/>
          </a:p>
          <a:p>
            <a:pPr marL="914400" lvl="1" indent="-317500" algn="l" rtl="0">
              <a:lnSpc>
                <a:spcPct val="100000"/>
              </a:lnSpc>
              <a:spcBef>
                <a:spcPts val="0"/>
              </a:spcBef>
              <a:spcAft>
                <a:spcPts val="0"/>
              </a:spcAft>
              <a:buClr>
                <a:schemeClr val="dk1"/>
              </a:buClr>
              <a:buSzPts val="1400"/>
              <a:buChar char="-"/>
            </a:pPr>
            <a:r>
              <a:rPr lang="en-US" b="0"/>
              <a:t>This mismatch portrays misalignment between the hospitals’ stated prioritized needs and their investment activities, reflecting an opportunity going forward</a:t>
            </a:r>
            <a:endParaRPr b="0"/>
          </a:p>
          <a:p>
            <a:pPr marL="457200" lvl="0" indent="-317500" algn="l" rtl="0">
              <a:lnSpc>
                <a:spcPct val="100000"/>
              </a:lnSpc>
              <a:spcBef>
                <a:spcPts val="0"/>
              </a:spcBef>
              <a:spcAft>
                <a:spcPts val="0"/>
              </a:spcAft>
              <a:buClr>
                <a:schemeClr val="dk1"/>
              </a:buClr>
              <a:buSzPts val="1400"/>
              <a:buChar char="-"/>
            </a:pPr>
            <a:r>
              <a:rPr lang="en-US"/>
              <a:t>next slide please</a:t>
            </a:r>
            <a:endParaRPr/>
          </a:p>
        </p:txBody>
      </p:sp>
      <p:sp>
        <p:nvSpPr>
          <p:cNvPr id="536" name="Google Shape;536;p2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34ee3f85e6_0_30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34ee3f85e6_0_30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Nancy</a:t>
            </a:r>
            <a:endParaRPr/>
          </a:p>
          <a:p>
            <a:pPr marL="457200" lvl="0" indent="-317500" algn="l" rtl="0">
              <a:spcBef>
                <a:spcPts val="0"/>
              </a:spcBef>
              <a:spcAft>
                <a:spcPts val="0"/>
              </a:spcAft>
              <a:buClr>
                <a:schemeClr val="dk1"/>
              </a:buClr>
              <a:buSzPts val="1400"/>
              <a:buChar char="-"/>
            </a:pPr>
            <a:r>
              <a:rPr lang="en-US"/>
              <a:t>Thank you, Dr. Rothgery</a:t>
            </a:r>
            <a:endParaRPr/>
          </a:p>
          <a:p>
            <a:pPr marL="457200" lvl="0" indent="-317500" algn="l" rtl="0">
              <a:spcBef>
                <a:spcPts val="0"/>
              </a:spcBef>
              <a:spcAft>
                <a:spcPts val="0"/>
              </a:spcAft>
              <a:buClr>
                <a:schemeClr val="dk1"/>
              </a:buClr>
              <a:buSzPts val="1400"/>
              <a:buChar char="-"/>
            </a:pPr>
            <a:r>
              <a:rPr lang="en-US" b="0"/>
              <a:t>Hospitals spend a lot for community benefit activities: $1.2 billion dollars in 2022</a:t>
            </a:r>
            <a:endParaRPr b="0"/>
          </a:p>
          <a:p>
            <a:pPr marL="457200" lvl="0" indent="-317500" algn="l" rtl="0">
              <a:spcBef>
                <a:spcPts val="0"/>
              </a:spcBef>
              <a:spcAft>
                <a:spcPts val="0"/>
              </a:spcAft>
              <a:buClr>
                <a:schemeClr val="dk1"/>
              </a:buClr>
              <a:buSzPts val="1400"/>
              <a:buChar char="-"/>
            </a:pPr>
            <a:r>
              <a:rPr lang="en-US" b="0"/>
              <a:t>Community benefit are actions hospitals take to qualify for tax-exempt status. They also refer to the dollar amount/ expense spent on these actions</a:t>
            </a:r>
            <a:endParaRPr b="0"/>
          </a:p>
          <a:p>
            <a:pPr marL="457200" lvl="0" indent="-317500" algn="l" rtl="0">
              <a:spcBef>
                <a:spcPts val="0"/>
              </a:spcBef>
              <a:spcAft>
                <a:spcPts val="0"/>
              </a:spcAft>
              <a:buClr>
                <a:schemeClr val="dk1"/>
              </a:buClr>
              <a:buSzPts val="1400"/>
              <a:buChar char="-"/>
            </a:pPr>
            <a:r>
              <a:rPr lang="en-US" b="0"/>
              <a:t>Hospitals report community benefit investments within different categories (seen within this pie chart) and we provide them within the reports</a:t>
            </a:r>
            <a:endParaRPr b="0"/>
          </a:p>
          <a:p>
            <a:pPr marL="457200" lvl="0" indent="-317500" algn="l" rtl="0">
              <a:spcBef>
                <a:spcPts val="0"/>
              </a:spcBef>
              <a:spcAft>
                <a:spcPts val="0"/>
              </a:spcAft>
              <a:buClr>
                <a:schemeClr val="dk1"/>
              </a:buClr>
              <a:buSzPts val="1400"/>
              <a:buChar char="-"/>
            </a:pPr>
            <a:r>
              <a:rPr lang="en-US" b="0"/>
              <a:t>The $1.2 billion in community benefit is 7% of patient revenues and 15% of patient revenues when Medicaid shortfall is included</a:t>
            </a:r>
            <a:endParaRPr b="0"/>
          </a:p>
          <a:p>
            <a:pPr marL="457200" lvl="0" indent="-317500" algn="l" rtl="0">
              <a:spcBef>
                <a:spcPts val="0"/>
              </a:spcBef>
              <a:spcAft>
                <a:spcPts val="0"/>
              </a:spcAft>
              <a:buClr>
                <a:schemeClr val="dk1"/>
              </a:buClr>
              <a:buSzPts val="1400"/>
              <a:buChar char="-"/>
            </a:pPr>
            <a:r>
              <a:rPr lang="en-US" b="0"/>
              <a:t>Currently, there is a large focus on Provider Recruitment, Research, Education and Training. The majority: 59%.</a:t>
            </a:r>
            <a:endParaRPr b="0"/>
          </a:p>
          <a:p>
            <a:pPr marL="914400" lvl="1" indent="-317500" algn="l" rtl="0">
              <a:spcBef>
                <a:spcPts val="0"/>
              </a:spcBef>
              <a:spcAft>
                <a:spcPts val="0"/>
              </a:spcAft>
              <a:buClr>
                <a:schemeClr val="dk1"/>
              </a:buClr>
              <a:buSzPts val="1400"/>
              <a:buChar char="-"/>
            </a:pPr>
            <a:r>
              <a:rPr lang="en-US"/>
              <a:t>Some hospitals and health systems are spending a lot of money on recruitment, which is a difficult investment to understand its impact, particularly to the local community. </a:t>
            </a:r>
            <a:endParaRPr/>
          </a:p>
          <a:p>
            <a:pPr marL="1371600" lvl="2" indent="-317500" algn="l" rtl="0">
              <a:spcBef>
                <a:spcPts val="0"/>
              </a:spcBef>
              <a:spcAft>
                <a:spcPts val="0"/>
              </a:spcAft>
              <a:buClr>
                <a:schemeClr val="dk1"/>
              </a:buClr>
              <a:buSzPts val="1400"/>
              <a:buChar char="-"/>
            </a:pPr>
            <a:r>
              <a:rPr lang="en-US" b="0"/>
              <a:t>HCPF </a:t>
            </a:r>
            <a:r>
              <a:rPr lang="en-US"/>
              <a:t>will work </a:t>
            </a:r>
            <a:r>
              <a:rPr lang="en-US" b="0"/>
              <a:t>with hospitals to increase transparency on effects of this huge ($72</a:t>
            </a:r>
            <a:r>
              <a:rPr lang="en-US"/>
              <a:t>2 billion) </a:t>
            </a:r>
            <a:r>
              <a:rPr lang="en-US" b="0"/>
              <a:t>spending, and how it is increasing providers in CO. </a:t>
            </a:r>
            <a:endParaRPr b="0"/>
          </a:p>
          <a:p>
            <a:pPr marL="914400" lvl="1" indent="-317500" algn="l" rtl="0">
              <a:spcBef>
                <a:spcPts val="0"/>
              </a:spcBef>
              <a:spcAft>
                <a:spcPts val="0"/>
              </a:spcAft>
              <a:buClr>
                <a:schemeClr val="dk1"/>
              </a:buClr>
              <a:buSzPts val="1400"/>
              <a:buChar char="-"/>
            </a:pPr>
            <a:r>
              <a:rPr lang="en-US" b="0"/>
              <a:t>Keep in mind that hospitals invest in their communities in lieu of paying taxes, basically serving as the community’s health care’s budget committee</a:t>
            </a:r>
            <a:endParaRPr b="0"/>
          </a:p>
          <a:p>
            <a:pPr marL="1371600" lvl="2" indent="-317500" algn="l" rtl="0">
              <a:spcBef>
                <a:spcPts val="0"/>
              </a:spcBef>
              <a:spcAft>
                <a:spcPts val="0"/>
              </a:spcAft>
              <a:buClr>
                <a:schemeClr val="dk1"/>
              </a:buClr>
              <a:buSzPts val="1400"/>
              <a:buChar char="-"/>
            </a:pPr>
            <a:r>
              <a:rPr lang="en-US"/>
              <a:t>so The reports also compare community benefit activities to an estimated tax liability. </a:t>
            </a:r>
            <a:endParaRPr/>
          </a:p>
          <a:p>
            <a:pPr marL="1371600" lvl="2" indent="-317500" algn="l" rtl="0">
              <a:spcBef>
                <a:spcPts val="0"/>
              </a:spcBef>
              <a:spcAft>
                <a:spcPts val="0"/>
              </a:spcAft>
              <a:buClr>
                <a:schemeClr val="dk1"/>
              </a:buClr>
              <a:buSzPts val="1400"/>
              <a:buChar char="-"/>
            </a:pPr>
            <a:r>
              <a:rPr lang="en-US" b="0"/>
              <a:t>Due to low profits in 2023, Community benefit spending </a:t>
            </a:r>
            <a:r>
              <a:rPr lang="en-US" b="0" i="1"/>
              <a:t>vastly </a:t>
            </a:r>
            <a:r>
              <a:rPr lang="en-US" b="0"/>
              <a:t>outpaced potential tax amounts</a:t>
            </a:r>
            <a:endParaRPr b="0"/>
          </a:p>
          <a:p>
            <a:pPr marL="457200" lvl="0" indent="-317500" algn="l" rtl="0">
              <a:spcBef>
                <a:spcPts val="0"/>
              </a:spcBef>
              <a:spcAft>
                <a:spcPts val="0"/>
              </a:spcAft>
              <a:buClr>
                <a:schemeClr val="dk1"/>
              </a:buClr>
              <a:buSzPts val="1400"/>
              <a:buChar char="-"/>
            </a:pPr>
            <a:r>
              <a:rPr lang="en-US" b="0"/>
              <a:t>These reports also review if the spending aligns with community health needs assessments or CHNAs. </a:t>
            </a:r>
            <a:endParaRPr b="0"/>
          </a:p>
          <a:p>
            <a:pPr marL="914400" lvl="1" indent="-317500" algn="l" rtl="0">
              <a:spcBef>
                <a:spcPts val="0"/>
              </a:spcBef>
              <a:spcAft>
                <a:spcPts val="0"/>
              </a:spcAft>
              <a:buClr>
                <a:schemeClr val="dk1"/>
              </a:buClr>
              <a:buSzPts val="1400"/>
              <a:buChar char="-"/>
            </a:pPr>
            <a:r>
              <a:rPr lang="en-US" b="0"/>
              <a:t>One powerful finding from the reports this year is that 15 hospitals did not invest in a prioritized community need (behavioral health). </a:t>
            </a:r>
            <a:endParaRPr b="0"/>
          </a:p>
          <a:p>
            <a:pPr marL="914400" lvl="1" indent="-317500" algn="l" rtl="0">
              <a:spcBef>
                <a:spcPts val="0"/>
              </a:spcBef>
              <a:spcAft>
                <a:spcPts val="0"/>
              </a:spcAft>
              <a:buClr>
                <a:schemeClr val="dk1"/>
              </a:buClr>
              <a:buSzPts val="1400"/>
              <a:buChar char="-"/>
            </a:pPr>
            <a:r>
              <a:rPr lang="en-US" b="0"/>
              <a:t>This mismatch portrays misalignment between the hospitals’ stated prioritized needs and their investment activities, reflecting an opportunity going forward</a:t>
            </a:r>
            <a:endParaRPr b="0"/>
          </a:p>
          <a:p>
            <a:pPr marL="457200" lvl="0" indent="-317500" algn="l" rtl="0">
              <a:spcBef>
                <a:spcPts val="0"/>
              </a:spcBef>
              <a:spcAft>
                <a:spcPts val="0"/>
              </a:spcAft>
              <a:buClr>
                <a:schemeClr val="dk1"/>
              </a:buClr>
              <a:buSzPts val="1400"/>
              <a:buChar char="-"/>
            </a:pPr>
            <a:r>
              <a:rPr lang="en-US"/>
              <a:t>next slide please</a:t>
            </a:r>
            <a:endParaRPr/>
          </a:p>
        </p:txBody>
      </p:sp>
      <p:sp>
        <p:nvSpPr>
          <p:cNvPr id="536" name="Google Shape;536;g334ee3f85e6_0_30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2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Nancy - 8:20</a:t>
            </a:r>
            <a:endParaRPr/>
          </a:p>
          <a:p>
            <a:pPr marL="457200" lvl="0" indent="-304800" algn="l" rtl="0">
              <a:lnSpc>
                <a:spcPct val="100000"/>
              </a:lnSpc>
              <a:spcBef>
                <a:spcPts val="0"/>
              </a:spcBef>
              <a:spcAft>
                <a:spcPts val="0"/>
              </a:spcAft>
              <a:buSzPts val="1200"/>
              <a:buChar char="●"/>
            </a:pPr>
            <a:r>
              <a:rPr lang="en-US" b="0"/>
              <a:t>Based on recent legislation (HB23-1243) HCPF now has more information related to hospitals community benefit spending as well as where the money is being directed in terms of Community Benefit. </a:t>
            </a:r>
            <a:endParaRPr b="0"/>
          </a:p>
          <a:p>
            <a:pPr marL="457200" lvl="0" indent="-304800" algn="l" rtl="0">
              <a:lnSpc>
                <a:spcPct val="100000"/>
              </a:lnSpc>
              <a:spcBef>
                <a:spcPts val="0"/>
              </a:spcBef>
              <a:spcAft>
                <a:spcPts val="0"/>
              </a:spcAft>
              <a:buSzPts val="1200"/>
              <a:buChar char="●"/>
            </a:pPr>
            <a:r>
              <a:rPr lang="en-US" b="0"/>
              <a:t>However, based on the timing of some these requirements which went into effect on July 30,2024, we do not yet have all of the information (like public meetings) included in this years Community Benefit Report but will have more information in our reports moving forward. </a:t>
            </a:r>
            <a:endParaRPr b="0"/>
          </a:p>
          <a:p>
            <a:pPr marL="914400" lvl="1" indent="-304800" algn="l" rtl="0">
              <a:lnSpc>
                <a:spcPct val="100000"/>
              </a:lnSpc>
              <a:spcBef>
                <a:spcPts val="0"/>
              </a:spcBef>
              <a:spcAft>
                <a:spcPts val="0"/>
              </a:spcAft>
              <a:buSzPts val="1200"/>
              <a:buChar char="○"/>
            </a:pPr>
            <a:r>
              <a:rPr lang="en-US" b="0">
                <a:highlight>
                  <a:srgbClr val="FFF2CC"/>
                </a:highlight>
              </a:rPr>
              <a:t>(Based on the timing of these rules,  hospitals held their meetings or would right before we need their Community Benefit information and since there were changes to the timeline for community feedback we elected to not hold hospitals out of compliance as long as they followed the 1320 rules for public meetings.)</a:t>
            </a:r>
            <a:r>
              <a:rPr lang="en-US" b="0">
                <a:highlight>
                  <a:srgbClr val="FFFF00"/>
                </a:highlight>
              </a:rPr>
              <a:t> More info if wanted </a:t>
            </a:r>
            <a:endParaRPr b="0">
              <a:highlight>
                <a:srgbClr val="FFFF00"/>
              </a:highlight>
            </a:endParaRPr>
          </a:p>
          <a:p>
            <a:pPr marL="457200" lvl="0" indent="-304800" algn="l" rtl="0">
              <a:lnSpc>
                <a:spcPct val="100000"/>
              </a:lnSpc>
              <a:spcBef>
                <a:spcPts val="0"/>
              </a:spcBef>
              <a:spcAft>
                <a:spcPts val="0"/>
              </a:spcAft>
              <a:buSzPts val="1200"/>
              <a:buChar char="●"/>
            </a:pPr>
            <a:r>
              <a:rPr lang="en-US" b="0"/>
              <a:t>This chart shows hospitals investment percentages of net patient revenue by system into different community benefit categories for 2022. </a:t>
            </a:r>
            <a:endParaRPr b="0"/>
          </a:p>
          <a:p>
            <a:pPr marL="914400" lvl="1" indent="-304800" algn="l" rtl="0">
              <a:lnSpc>
                <a:spcPct val="100000"/>
              </a:lnSpc>
              <a:spcBef>
                <a:spcPts val="0"/>
              </a:spcBef>
              <a:spcAft>
                <a:spcPts val="0"/>
              </a:spcAft>
              <a:buSzPts val="1200"/>
              <a:buChar char="○"/>
            </a:pPr>
            <a:r>
              <a:rPr lang="en-US" b="0"/>
              <a:t>As you can see, the largest category for most is that provider recruitment, education research and training category. </a:t>
            </a:r>
            <a:endParaRPr b="0"/>
          </a:p>
          <a:p>
            <a:pPr marL="457200" lvl="0" indent="-304800" algn="l" rtl="0">
              <a:lnSpc>
                <a:spcPct val="100000"/>
              </a:lnSpc>
              <a:spcBef>
                <a:spcPts val="0"/>
              </a:spcBef>
              <a:spcAft>
                <a:spcPts val="0"/>
              </a:spcAft>
              <a:buSzPts val="1200"/>
              <a:buChar char="●"/>
            </a:pPr>
            <a:r>
              <a:rPr lang="en-US" b="0"/>
              <a:t>Given the large investment scale it should match what hospitals have outlined as the top priorities based on their community meetings and identified in their required Community Health Needs Assessments (CHNA). </a:t>
            </a:r>
            <a:endParaRPr b="0"/>
          </a:p>
          <a:p>
            <a:pPr marL="457200" lvl="0" indent="-304800" algn="l" rtl="0">
              <a:lnSpc>
                <a:spcPct val="100000"/>
              </a:lnSpc>
              <a:spcBef>
                <a:spcPts val="0"/>
              </a:spcBef>
              <a:spcAft>
                <a:spcPts val="0"/>
              </a:spcAft>
              <a:buSzPts val="1200"/>
              <a:buChar char="●"/>
            </a:pPr>
            <a:r>
              <a:rPr lang="en-US" b="0"/>
              <a:t>Specifically, the 3 most top community benefit identified needs were Behavioral Health, access to care and chronic conditions - with access to care partially addressed through provider recruitment and training. </a:t>
            </a:r>
            <a:endParaRPr b="0"/>
          </a:p>
          <a:p>
            <a:pPr marL="457200" lvl="0" indent="-304800" algn="l" rtl="0">
              <a:lnSpc>
                <a:spcPct val="100000"/>
              </a:lnSpc>
              <a:spcBef>
                <a:spcPts val="0"/>
              </a:spcBef>
              <a:spcAft>
                <a:spcPts val="0"/>
              </a:spcAft>
              <a:buSzPts val="1200"/>
              <a:buChar char="●"/>
            </a:pPr>
            <a:r>
              <a:rPr lang="en-US" b="0"/>
              <a:t>That said, Behavioral health was prioritized by 85% of the community, </a:t>
            </a:r>
            <a:endParaRPr b="0"/>
          </a:p>
          <a:p>
            <a:pPr marL="914400" lvl="1" indent="-304800" algn="l" rtl="0">
              <a:lnSpc>
                <a:spcPct val="100000"/>
              </a:lnSpc>
              <a:spcBef>
                <a:spcPts val="0"/>
              </a:spcBef>
              <a:spcAft>
                <a:spcPts val="0"/>
              </a:spcAft>
              <a:buSzPts val="1200"/>
              <a:buChar char="○"/>
            </a:pPr>
            <a:r>
              <a:rPr lang="en-US" b="0"/>
              <a:t>but only 3% of community benefit investments were in this category, and that reflects </a:t>
            </a:r>
            <a:r>
              <a:rPr lang="en-US"/>
              <a:t>a major</a:t>
            </a:r>
            <a:r>
              <a:rPr lang="en-US" b="0"/>
              <a:t> opportunity going forward to better align hospital community investment spending with the voice of the community. </a:t>
            </a:r>
            <a:endParaRPr b="0"/>
          </a:p>
          <a:p>
            <a:pPr marL="457200" lvl="0" indent="-304800" algn="l" rtl="0">
              <a:lnSpc>
                <a:spcPct val="100000"/>
              </a:lnSpc>
              <a:spcBef>
                <a:spcPts val="0"/>
              </a:spcBef>
              <a:spcAft>
                <a:spcPts val="0"/>
              </a:spcAft>
              <a:buSzPts val="1200"/>
              <a:buChar char="●"/>
            </a:pPr>
            <a:r>
              <a:rPr lang="en-US" b="0"/>
              <a:t>Another opportunity for us to pursue in partnership with the hospitals is a better understanding as to how the provider recruitment education, research, and training category aligns with the specific types of care access needs of the community. </a:t>
            </a:r>
            <a:endParaRPr b="0"/>
          </a:p>
          <a:p>
            <a:pPr marL="914400" lvl="1" indent="-304800" algn="l" rtl="0">
              <a:lnSpc>
                <a:spcPct val="100000"/>
              </a:lnSpc>
              <a:spcBef>
                <a:spcPts val="0"/>
              </a:spcBef>
              <a:spcAft>
                <a:spcPts val="0"/>
              </a:spcAft>
              <a:buSzPts val="1200"/>
              <a:buChar char="○"/>
            </a:pPr>
            <a:r>
              <a:rPr lang="en-US" b="0"/>
              <a:t>Is recruitment and training resulting for primary care, nursing</a:t>
            </a:r>
            <a:r>
              <a:rPr lang="en-US"/>
              <a:t>, </a:t>
            </a:r>
            <a:r>
              <a:rPr lang="en-US" b="0"/>
              <a:t>behavioral health care providers or other areas of known shorta</a:t>
            </a:r>
            <a:r>
              <a:rPr lang="en-US"/>
              <a:t>ges</a:t>
            </a:r>
            <a:r>
              <a:rPr lang="en-US" b="0"/>
              <a:t>?</a:t>
            </a:r>
            <a:endParaRPr b="0"/>
          </a:p>
          <a:p>
            <a:pPr marL="457200" lvl="0" indent="-304800" algn="l" rtl="0">
              <a:lnSpc>
                <a:spcPct val="100000"/>
              </a:lnSpc>
              <a:spcBef>
                <a:spcPts val="0"/>
              </a:spcBef>
              <a:spcAft>
                <a:spcPts val="0"/>
              </a:spcAft>
              <a:buSzPts val="1200"/>
              <a:buChar char="●"/>
            </a:pPr>
            <a:r>
              <a:rPr lang="en-US" b="0">
                <a:highlight>
                  <a:srgbClr val="FFF2CC"/>
                </a:highlight>
              </a:rPr>
              <a:t>Finding those answers and driving alignment between provider recruitment and training with provider shortages and access needs represents an opportunity going forward.</a:t>
            </a:r>
            <a:r>
              <a:rPr lang="en-US" b="0"/>
              <a:t> </a:t>
            </a:r>
            <a:endParaRPr b="0"/>
          </a:p>
          <a:p>
            <a:pPr marL="457200" lvl="0" indent="-317500" algn="l" rtl="0">
              <a:lnSpc>
                <a:spcPct val="100000"/>
              </a:lnSpc>
              <a:spcBef>
                <a:spcPts val="0"/>
              </a:spcBef>
              <a:spcAft>
                <a:spcPts val="0"/>
              </a:spcAft>
              <a:buSzPts val="1400"/>
              <a:buChar char="●"/>
            </a:pPr>
            <a:r>
              <a:rPr lang="en-US"/>
              <a:t>With that, I will turn it over to Dr. Lisa Rothgery to address mergers and acquisitions. </a:t>
            </a:r>
            <a:endParaRPr/>
          </a:p>
          <a:p>
            <a:pPr marL="457200" lvl="0" indent="-317500" algn="l" rtl="0">
              <a:lnSpc>
                <a:spcPct val="100000"/>
              </a:lnSpc>
              <a:spcBef>
                <a:spcPts val="0"/>
              </a:spcBef>
              <a:spcAft>
                <a:spcPts val="0"/>
              </a:spcAft>
              <a:buSzPts val="1400"/>
              <a:buChar char="●"/>
            </a:pPr>
            <a:r>
              <a:rPr lang="en-US"/>
              <a:t>Next slide please</a:t>
            </a:r>
            <a:endParaRPr/>
          </a:p>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SzPts val="1400"/>
              <a:buNone/>
            </a:pPr>
            <a:endParaRPr u="sng"/>
          </a:p>
        </p:txBody>
      </p:sp>
      <p:sp>
        <p:nvSpPr>
          <p:cNvPr id="548" name="Google Shape;548;p2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34ee3f85e6_0_3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34ee3f85e6_0_31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Nancy - 8:20</a:t>
            </a:r>
            <a:endParaRPr/>
          </a:p>
          <a:p>
            <a:pPr marL="457200" lvl="0" indent="-304800" algn="l" rtl="0">
              <a:spcBef>
                <a:spcPts val="0"/>
              </a:spcBef>
              <a:spcAft>
                <a:spcPts val="0"/>
              </a:spcAft>
              <a:buSzPts val="1200"/>
              <a:buChar char="●"/>
            </a:pPr>
            <a:r>
              <a:rPr lang="en-US" b="0"/>
              <a:t>Based on recent legislation (HB23-1243) HCPF now has more information related to hospitals community benefit spending as well as where the money is being directed in terms of Community Benefit. </a:t>
            </a:r>
            <a:endParaRPr b="0"/>
          </a:p>
          <a:p>
            <a:pPr marL="457200" lvl="0" indent="-304800" algn="l" rtl="0">
              <a:spcBef>
                <a:spcPts val="0"/>
              </a:spcBef>
              <a:spcAft>
                <a:spcPts val="0"/>
              </a:spcAft>
              <a:buSzPts val="1200"/>
              <a:buChar char="●"/>
            </a:pPr>
            <a:r>
              <a:rPr lang="en-US" b="0"/>
              <a:t>However, based on the timing of some these requirements which went into effect on July 30,2024, we do not yet have all of the information (like public meetings) included in this years Community Benefit Report but will have more information in our reports moving forward. </a:t>
            </a:r>
            <a:endParaRPr b="0"/>
          </a:p>
          <a:p>
            <a:pPr marL="914400" lvl="1" indent="-304800" algn="l" rtl="0">
              <a:spcBef>
                <a:spcPts val="0"/>
              </a:spcBef>
              <a:spcAft>
                <a:spcPts val="0"/>
              </a:spcAft>
              <a:buSzPts val="1200"/>
              <a:buChar char="○"/>
            </a:pPr>
            <a:r>
              <a:rPr lang="en-US" b="0">
                <a:highlight>
                  <a:srgbClr val="FFF2CC"/>
                </a:highlight>
              </a:rPr>
              <a:t>(Based on the timing of these rules,  hospitals held their meetings or would right before we need their Community Benefit information and since there were changes to the timeline for community feedback we elected to not hold hospitals out of compliance as long as they followed the 1320 rules for public meetings.)</a:t>
            </a:r>
            <a:r>
              <a:rPr lang="en-US" b="0">
                <a:highlight>
                  <a:srgbClr val="FFFF00"/>
                </a:highlight>
              </a:rPr>
              <a:t> More info if wanted </a:t>
            </a:r>
            <a:endParaRPr b="0">
              <a:highlight>
                <a:srgbClr val="FFFF00"/>
              </a:highlight>
            </a:endParaRPr>
          </a:p>
          <a:p>
            <a:pPr marL="457200" lvl="0" indent="-304800" algn="l" rtl="0">
              <a:spcBef>
                <a:spcPts val="0"/>
              </a:spcBef>
              <a:spcAft>
                <a:spcPts val="0"/>
              </a:spcAft>
              <a:buSzPts val="1200"/>
              <a:buChar char="●"/>
            </a:pPr>
            <a:r>
              <a:rPr lang="en-US" b="0"/>
              <a:t>This chart shows hospitals investment percentages of net patient revenue by system into different community benefit categories for 2022. </a:t>
            </a:r>
            <a:endParaRPr b="0"/>
          </a:p>
          <a:p>
            <a:pPr marL="914400" lvl="1" indent="-304800" algn="l" rtl="0">
              <a:spcBef>
                <a:spcPts val="0"/>
              </a:spcBef>
              <a:spcAft>
                <a:spcPts val="0"/>
              </a:spcAft>
              <a:buSzPts val="1200"/>
              <a:buChar char="○"/>
            </a:pPr>
            <a:r>
              <a:rPr lang="en-US" b="0"/>
              <a:t>As you can see, the largest category for most is that provider recruitment, education research and training category. </a:t>
            </a:r>
            <a:endParaRPr b="0"/>
          </a:p>
          <a:p>
            <a:pPr marL="457200" lvl="0" indent="-304800" algn="l" rtl="0">
              <a:spcBef>
                <a:spcPts val="0"/>
              </a:spcBef>
              <a:spcAft>
                <a:spcPts val="0"/>
              </a:spcAft>
              <a:buSzPts val="1200"/>
              <a:buChar char="●"/>
            </a:pPr>
            <a:r>
              <a:rPr lang="en-US" b="0"/>
              <a:t>Given the large investment scale it should match what hospitals have outlined as the top priorities based on their community meetings and identified in their required Community Health Needs Assessments (CHNA). </a:t>
            </a:r>
            <a:endParaRPr b="0"/>
          </a:p>
          <a:p>
            <a:pPr marL="457200" lvl="0" indent="-304800" algn="l" rtl="0">
              <a:spcBef>
                <a:spcPts val="0"/>
              </a:spcBef>
              <a:spcAft>
                <a:spcPts val="0"/>
              </a:spcAft>
              <a:buSzPts val="1200"/>
              <a:buChar char="●"/>
            </a:pPr>
            <a:r>
              <a:rPr lang="en-US" b="0"/>
              <a:t>Specifically, the 3 most top community benefit identified needs were Behavioral Health, access to care and chronic conditions - with access to care partially addressed through provider recruitment and training. </a:t>
            </a:r>
            <a:endParaRPr b="0"/>
          </a:p>
          <a:p>
            <a:pPr marL="457200" lvl="0" indent="-304800" algn="l" rtl="0">
              <a:spcBef>
                <a:spcPts val="0"/>
              </a:spcBef>
              <a:spcAft>
                <a:spcPts val="0"/>
              </a:spcAft>
              <a:buSzPts val="1200"/>
              <a:buChar char="●"/>
            </a:pPr>
            <a:r>
              <a:rPr lang="en-US" b="0"/>
              <a:t>That said, Behavioral health was prioritized by 85% of the community, </a:t>
            </a:r>
            <a:endParaRPr b="0"/>
          </a:p>
          <a:p>
            <a:pPr marL="914400" lvl="1" indent="-304800" algn="l" rtl="0">
              <a:spcBef>
                <a:spcPts val="0"/>
              </a:spcBef>
              <a:spcAft>
                <a:spcPts val="0"/>
              </a:spcAft>
              <a:buSzPts val="1200"/>
              <a:buChar char="○"/>
            </a:pPr>
            <a:r>
              <a:rPr lang="en-US" b="0"/>
              <a:t>but only 3% of community benefit investments were in this category, and that reflects </a:t>
            </a:r>
            <a:r>
              <a:rPr lang="en-US"/>
              <a:t>a major</a:t>
            </a:r>
            <a:r>
              <a:rPr lang="en-US" b="0"/>
              <a:t> opportunity going forward to better align hospital community investment spending with the voice of the community. </a:t>
            </a:r>
            <a:endParaRPr b="0"/>
          </a:p>
          <a:p>
            <a:pPr marL="457200" lvl="0" indent="-304800" algn="l" rtl="0">
              <a:spcBef>
                <a:spcPts val="0"/>
              </a:spcBef>
              <a:spcAft>
                <a:spcPts val="0"/>
              </a:spcAft>
              <a:buSzPts val="1200"/>
              <a:buChar char="●"/>
            </a:pPr>
            <a:r>
              <a:rPr lang="en-US" b="0"/>
              <a:t>Another opportunity for us to pursue in partnership with the hospitals is a better understanding as to how the provider recruitment education, research, and training category aligns with the specific types of care access needs of the community. </a:t>
            </a:r>
            <a:endParaRPr b="0"/>
          </a:p>
          <a:p>
            <a:pPr marL="914400" lvl="1" indent="-304800" algn="l" rtl="0">
              <a:spcBef>
                <a:spcPts val="0"/>
              </a:spcBef>
              <a:spcAft>
                <a:spcPts val="0"/>
              </a:spcAft>
              <a:buSzPts val="1200"/>
              <a:buChar char="○"/>
            </a:pPr>
            <a:r>
              <a:rPr lang="en-US" b="0"/>
              <a:t>Is recruitment and training resulting for primary care, nursing</a:t>
            </a:r>
            <a:r>
              <a:rPr lang="en-US"/>
              <a:t>, </a:t>
            </a:r>
            <a:r>
              <a:rPr lang="en-US" b="0"/>
              <a:t>behavioral health care providers or other areas of known shorta</a:t>
            </a:r>
            <a:r>
              <a:rPr lang="en-US"/>
              <a:t>ges</a:t>
            </a:r>
            <a:r>
              <a:rPr lang="en-US" b="0"/>
              <a:t>?</a:t>
            </a:r>
            <a:endParaRPr b="0"/>
          </a:p>
          <a:p>
            <a:pPr marL="457200" lvl="0" indent="-304800" algn="l" rtl="0">
              <a:spcBef>
                <a:spcPts val="0"/>
              </a:spcBef>
              <a:spcAft>
                <a:spcPts val="0"/>
              </a:spcAft>
              <a:buSzPts val="1200"/>
              <a:buChar char="●"/>
            </a:pPr>
            <a:r>
              <a:rPr lang="en-US" b="0">
                <a:highlight>
                  <a:srgbClr val="FFF2CC"/>
                </a:highlight>
              </a:rPr>
              <a:t>Finding those answers and driving alignment between provider recruitment and training with provider shortages and access needs represents an opportunity going forward.</a:t>
            </a:r>
            <a:r>
              <a:rPr lang="en-US" b="0"/>
              <a:t> </a:t>
            </a:r>
            <a:endParaRPr b="0"/>
          </a:p>
          <a:p>
            <a:pPr marL="457200" lvl="0" indent="-317500" algn="l" rtl="0">
              <a:spcBef>
                <a:spcPts val="0"/>
              </a:spcBef>
              <a:spcAft>
                <a:spcPts val="0"/>
              </a:spcAft>
              <a:buSzPts val="1400"/>
              <a:buChar char="●"/>
            </a:pPr>
            <a:r>
              <a:rPr lang="en-US"/>
              <a:t>With that, I will turn it over to Dr. Lisa Rothgery to address mergers and acquisitions. </a:t>
            </a:r>
            <a:endParaRPr/>
          </a:p>
          <a:p>
            <a:pPr marL="457200" lvl="0" indent="-317500" algn="l" rtl="0">
              <a:spcBef>
                <a:spcPts val="0"/>
              </a:spcBef>
              <a:spcAft>
                <a:spcPts val="0"/>
              </a:spcAft>
              <a:buSzPts val="1400"/>
              <a:buChar char="●"/>
            </a:pPr>
            <a:r>
              <a:rPr lang="en-US"/>
              <a:t>Next slide please</a:t>
            </a:r>
            <a:endParaRPr/>
          </a:p>
          <a:p>
            <a:pPr marL="0" lvl="0" indent="0" algn="l" rtl="0">
              <a:spcBef>
                <a:spcPts val="0"/>
              </a:spcBef>
              <a:spcAft>
                <a:spcPts val="0"/>
              </a:spcAft>
              <a:buNone/>
            </a:pPr>
            <a:endParaRPr b="0"/>
          </a:p>
          <a:p>
            <a:pPr marL="0" lvl="0" indent="0" algn="l" rtl="0">
              <a:spcBef>
                <a:spcPts val="0"/>
              </a:spcBef>
              <a:spcAft>
                <a:spcPts val="0"/>
              </a:spcAft>
              <a:buNone/>
            </a:pPr>
            <a:endParaRPr u="sng"/>
          </a:p>
        </p:txBody>
      </p:sp>
      <p:sp>
        <p:nvSpPr>
          <p:cNvPr id="548" name="Google Shape;548;g334ee3f85e6_0_31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3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a:t>Lisa </a:t>
            </a:r>
            <a:endParaRPr b="0"/>
          </a:p>
          <a:p>
            <a:pPr marL="457200" lvl="0" indent="-317500" algn="l" rtl="0">
              <a:lnSpc>
                <a:spcPct val="100000"/>
              </a:lnSpc>
              <a:spcBef>
                <a:spcPts val="0"/>
              </a:spcBef>
              <a:spcAft>
                <a:spcPts val="0"/>
              </a:spcAft>
              <a:buSzPts val="1400"/>
              <a:buChar char="●"/>
            </a:pPr>
            <a:r>
              <a:rPr lang="en-US" b="0"/>
              <a:t>Thank you Nancy,</a:t>
            </a:r>
            <a:endParaRPr b="0"/>
          </a:p>
          <a:p>
            <a:pPr marL="457200" lvl="0" indent="-317500" algn="l" rtl="0">
              <a:lnSpc>
                <a:spcPct val="100000"/>
              </a:lnSpc>
              <a:spcBef>
                <a:spcPts val="0"/>
              </a:spcBef>
              <a:spcAft>
                <a:spcPts val="0"/>
              </a:spcAft>
              <a:buSzPts val="1400"/>
              <a:buChar char="●"/>
            </a:pPr>
            <a:r>
              <a:rPr lang="en-US" b="0"/>
              <a:t>Similar to Community Benefit, evolving hospital transparency legislation required disclosures to provide insights into acquisitions and mergers. </a:t>
            </a:r>
            <a:endParaRPr b="0"/>
          </a:p>
          <a:p>
            <a:pPr marL="914400" lvl="1" indent="-317500" algn="l" rtl="0">
              <a:lnSpc>
                <a:spcPct val="100000"/>
              </a:lnSpc>
              <a:spcBef>
                <a:spcPts val="0"/>
              </a:spcBef>
              <a:spcAft>
                <a:spcPts val="0"/>
              </a:spcAft>
              <a:buSzPts val="1400"/>
              <a:buChar char="○"/>
            </a:pPr>
            <a:r>
              <a:rPr lang="en-US" b="0"/>
              <a:t>Consolidations should result in economies of scale and cost efficiencies. </a:t>
            </a:r>
            <a:r>
              <a:rPr lang="en-US"/>
              <a:t>They</a:t>
            </a:r>
            <a:r>
              <a:rPr lang="en-US" b="0"/>
              <a:t> can also preserve community access by preventing hospital closures. </a:t>
            </a:r>
            <a:endParaRPr b="0"/>
          </a:p>
          <a:p>
            <a:pPr marL="914400" lvl="1" indent="-317500" algn="l" rtl="0">
              <a:lnSpc>
                <a:spcPct val="100000"/>
              </a:lnSpc>
              <a:spcBef>
                <a:spcPts val="0"/>
              </a:spcBef>
              <a:spcAft>
                <a:spcPts val="0"/>
              </a:spcAft>
              <a:buSzPts val="1400"/>
              <a:buChar char="○"/>
            </a:pPr>
            <a:r>
              <a:rPr lang="en-US" b="0"/>
              <a:t>That said, mergers can also drive hospital market dominance and negotiating power, resulting in less competition, higher prices, and less consumer choice.</a:t>
            </a:r>
            <a:endParaRPr b="0"/>
          </a:p>
          <a:p>
            <a:pPr marL="457200" lvl="0" indent="-317500" algn="l" rtl="0">
              <a:lnSpc>
                <a:spcPct val="100000"/>
              </a:lnSpc>
              <a:spcBef>
                <a:spcPts val="0"/>
              </a:spcBef>
              <a:spcAft>
                <a:spcPts val="0"/>
              </a:spcAft>
              <a:buSzPts val="1400"/>
              <a:buChar char="●"/>
            </a:pPr>
            <a:r>
              <a:rPr lang="en-US" b="0"/>
              <a:t>The graph on the right shows the growth in the number of SYSTEM affiliated hospitals from 2009 through 2024, illustrating that 48 of 85 CO hospitals are now part of a SYSTEM, including 36 of 39 on the front range. </a:t>
            </a:r>
            <a:endParaRPr b="0"/>
          </a:p>
          <a:p>
            <a:pPr marL="914400" lvl="1" indent="-317500" algn="l" rtl="0">
              <a:lnSpc>
                <a:spcPct val="100000"/>
              </a:lnSpc>
              <a:spcBef>
                <a:spcPts val="0"/>
              </a:spcBef>
              <a:spcAft>
                <a:spcPts val="0"/>
              </a:spcAft>
              <a:buSzPts val="1400"/>
              <a:buChar char="○"/>
            </a:pPr>
            <a:r>
              <a:rPr lang="en-US" b="0"/>
              <a:t>This includes mergers, acquisitions, a</a:t>
            </a:r>
            <a:r>
              <a:rPr lang="en-US"/>
              <a:t>s well as</a:t>
            </a:r>
            <a:r>
              <a:rPr lang="en-US" b="0"/>
              <a:t> new construction.</a:t>
            </a:r>
            <a:endParaRPr b="0"/>
          </a:p>
          <a:p>
            <a:pPr marL="457200" lvl="0" indent="-317500" algn="l" rtl="0">
              <a:lnSpc>
                <a:spcPct val="100000"/>
              </a:lnSpc>
              <a:spcBef>
                <a:spcPts val="0"/>
              </a:spcBef>
              <a:spcAft>
                <a:spcPts val="0"/>
              </a:spcAft>
              <a:buSzPts val="1400"/>
              <a:buChar char="●"/>
            </a:pPr>
            <a:r>
              <a:rPr lang="en-US" b="0"/>
              <a:t>The largest consolidation was seen with UCHealth, growing from 2 to 12 hospitals</a:t>
            </a:r>
            <a:endParaRPr b="0"/>
          </a:p>
          <a:p>
            <a:pPr marL="457200" lvl="0" indent="-317500" algn="l" rtl="0">
              <a:lnSpc>
                <a:spcPct val="100000"/>
              </a:lnSpc>
              <a:spcBef>
                <a:spcPts val="0"/>
              </a:spcBef>
              <a:spcAft>
                <a:spcPts val="0"/>
              </a:spcAft>
              <a:buSzPts val="1400"/>
              <a:buChar char="●"/>
            </a:pPr>
            <a:r>
              <a:rPr lang="en-US" b="0"/>
              <a:t>Banner and SCL grew from 3 to 5 hospitals, with SCL now being part of InterMountain Health</a:t>
            </a:r>
            <a:endParaRPr b="0"/>
          </a:p>
          <a:p>
            <a:pPr marL="457200" lvl="0" indent="-317500" algn="l" rtl="0">
              <a:lnSpc>
                <a:spcPct val="100000"/>
              </a:lnSpc>
              <a:spcBef>
                <a:spcPts val="0"/>
              </a:spcBef>
              <a:spcAft>
                <a:spcPts val="0"/>
              </a:spcAft>
              <a:buSzPts val="1400"/>
              <a:buChar char="●"/>
            </a:pPr>
            <a:r>
              <a:rPr lang="en-US" b="0"/>
              <a:t>On the other hand, Centura separated formally into Common Spirit and Adventist Health</a:t>
            </a:r>
            <a:endParaRPr b="0"/>
          </a:p>
          <a:p>
            <a:pPr marL="457200" lvl="0" indent="-317500" algn="l" rtl="0">
              <a:lnSpc>
                <a:spcPct val="100000"/>
              </a:lnSpc>
              <a:spcBef>
                <a:spcPts val="0"/>
              </a:spcBef>
              <a:spcAft>
                <a:spcPts val="0"/>
              </a:spcAft>
              <a:buSzPts val="1400"/>
              <a:buChar char="●"/>
            </a:pPr>
            <a:r>
              <a:rPr lang="en-US" b="0"/>
              <a:t>As we continue hospital financial transparency analysis, there is more opportunity to evaluate the impact of this hospital merger and acquisition activity</a:t>
            </a:r>
            <a:endParaRPr b="0">
              <a:highlight>
                <a:srgbClr val="FFFF00"/>
              </a:highlight>
            </a:endParaRPr>
          </a:p>
          <a:p>
            <a:pPr marL="0" lvl="0" indent="0" algn="l" rtl="0">
              <a:lnSpc>
                <a:spcPct val="100000"/>
              </a:lnSpc>
              <a:spcBef>
                <a:spcPts val="0"/>
              </a:spcBef>
              <a:spcAft>
                <a:spcPts val="0"/>
              </a:spcAft>
              <a:buClr>
                <a:schemeClr val="dk1"/>
              </a:buClr>
              <a:buSzPts val="1100"/>
              <a:buFont typeface="Arial"/>
              <a:buNone/>
            </a:pPr>
            <a:r>
              <a:rPr lang="en-US"/>
              <a:t>Next slide</a:t>
            </a:r>
            <a:endParaRPr/>
          </a:p>
        </p:txBody>
      </p:sp>
      <p:sp>
        <p:nvSpPr>
          <p:cNvPr id="557" name="Google Shape;557;p3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34ee3f85e6_0_3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34ee3f85e6_0_3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Lisa </a:t>
            </a:r>
            <a:endParaRPr b="0"/>
          </a:p>
          <a:p>
            <a:pPr marL="457200" lvl="0" indent="-317500" algn="l" rtl="0">
              <a:spcBef>
                <a:spcPts val="0"/>
              </a:spcBef>
              <a:spcAft>
                <a:spcPts val="0"/>
              </a:spcAft>
              <a:buSzPts val="1400"/>
              <a:buChar char="●"/>
            </a:pPr>
            <a:r>
              <a:rPr lang="en-US" b="0"/>
              <a:t>Thank you Nancy,</a:t>
            </a:r>
            <a:endParaRPr b="0"/>
          </a:p>
          <a:p>
            <a:pPr marL="457200" lvl="0" indent="-317500" algn="l" rtl="0">
              <a:spcBef>
                <a:spcPts val="0"/>
              </a:spcBef>
              <a:spcAft>
                <a:spcPts val="0"/>
              </a:spcAft>
              <a:buSzPts val="1400"/>
              <a:buChar char="●"/>
            </a:pPr>
            <a:r>
              <a:rPr lang="en-US" b="0"/>
              <a:t>Similar to Community Benefit, evolving hospital transparency legislation required disclosures to provide insights into acquisitions and mergers. </a:t>
            </a:r>
            <a:endParaRPr b="0"/>
          </a:p>
          <a:p>
            <a:pPr marL="914400" lvl="1" indent="-317500" algn="l" rtl="0">
              <a:spcBef>
                <a:spcPts val="0"/>
              </a:spcBef>
              <a:spcAft>
                <a:spcPts val="0"/>
              </a:spcAft>
              <a:buSzPts val="1400"/>
              <a:buChar char="○"/>
            </a:pPr>
            <a:r>
              <a:rPr lang="en-US" b="0"/>
              <a:t>Consolidations should result in economies of scale and cost efficiencies. </a:t>
            </a:r>
            <a:r>
              <a:rPr lang="en-US"/>
              <a:t>They</a:t>
            </a:r>
            <a:r>
              <a:rPr lang="en-US" b="0"/>
              <a:t> can also preserve community access by preventing hospital closures. </a:t>
            </a:r>
            <a:endParaRPr b="0"/>
          </a:p>
          <a:p>
            <a:pPr marL="914400" lvl="1" indent="-317500" algn="l" rtl="0">
              <a:spcBef>
                <a:spcPts val="0"/>
              </a:spcBef>
              <a:spcAft>
                <a:spcPts val="0"/>
              </a:spcAft>
              <a:buSzPts val="1400"/>
              <a:buChar char="○"/>
            </a:pPr>
            <a:r>
              <a:rPr lang="en-US" b="0"/>
              <a:t>That said, mergers can also drive hospital market dominance and negotiating power, resulting in less competition, higher prices, and less consumer choice.</a:t>
            </a:r>
            <a:endParaRPr b="0"/>
          </a:p>
          <a:p>
            <a:pPr marL="457200" lvl="0" indent="-317500" algn="l" rtl="0">
              <a:spcBef>
                <a:spcPts val="0"/>
              </a:spcBef>
              <a:spcAft>
                <a:spcPts val="0"/>
              </a:spcAft>
              <a:buSzPts val="1400"/>
              <a:buChar char="●"/>
            </a:pPr>
            <a:r>
              <a:rPr lang="en-US" b="0"/>
              <a:t>The graph on the right shows the growth in the number of SYSTEM affiliated hospitals from 2009 through 2024, illustrating that 48 of 85 CO hospitals are now part of a SYSTEM, including 36 of 39 on the front range. </a:t>
            </a:r>
            <a:endParaRPr b="0"/>
          </a:p>
          <a:p>
            <a:pPr marL="914400" lvl="1" indent="-317500" algn="l" rtl="0">
              <a:spcBef>
                <a:spcPts val="0"/>
              </a:spcBef>
              <a:spcAft>
                <a:spcPts val="0"/>
              </a:spcAft>
              <a:buSzPts val="1400"/>
              <a:buChar char="○"/>
            </a:pPr>
            <a:r>
              <a:rPr lang="en-US" b="0"/>
              <a:t>This includes mergers, acquisitions, a</a:t>
            </a:r>
            <a:r>
              <a:rPr lang="en-US"/>
              <a:t>s well as</a:t>
            </a:r>
            <a:r>
              <a:rPr lang="en-US" b="0"/>
              <a:t> new construction.</a:t>
            </a:r>
            <a:endParaRPr b="0"/>
          </a:p>
          <a:p>
            <a:pPr marL="457200" lvl="0" indent="-317500" algn="l" rtl="0">
              <a:spcBef>
                <a:spcPts val="0"/>
              </a:spcBef>
              <a:spcAft>
                <a:spcPts val="0"/>
              </a:spcAft>
              <a:buSzPts val="1400"/>
              <a:buChar char="●"/>
            </a:pPr>
            <a:r>
              <a:rPr lang="en-US" b="0"/>
              <a:t>The largest consolidation was seen with UCHealth, growing from 2 to 12 hospitals</a:t>
            </a:r>
            <a:endParaRPr b="0"/>
          </a:p>
          <a:p>
            <a:pPr marL="457200" lvl="0" indent="-317500" algn="l" rtl="0">
              <a:spcBef>
                <a:spcPts val="0"/>
              </a:spcBef>
              <a:spcAft>
                <a:spcPts val="0"/>
              </a:spcAft>
              <a:buSzPts val="1400"/>
              <a:buChar char="●"/>
            </a:pPr>
            <a:r>
              <a:rPr lang="en-US" b="0"/>
              <a:t>Banner and SCL grew from 3 to 5 hospitals, with SCL now being part of InterMountain Health</a:t>
            </a:r>
            <a:endParaRPr b="0"/>
          </a:p>
          <a:p>
            <a:pPr marL="457200" lvl="0" indent="-317500" algn="l" rtl="0">
              <a:spcBef>
                <a:spcPts val="0"/>
              </a:spcBef>
              <a:spcAft>
                <a:spcPts val="0"/>
              </a:spcAft>
              <a:buSzPts val="1400"/>
              <a:buChar char="●"/>
            </a:pPr>
            <a:r>
              <a:rPr lang="en-US" b="0"/>
              <a:t>On the other hand, Centura separated formally into Common Spirit and Adventist Health</a:t>
            </a:r>
            <a:endParaRPr b="0"/>
          </a:p>
          <a:p>
            <a:pPr marL="457200" lvl="0" indent="-317500" algn="l" rtl="0">
              <a:spcBef>
                <a:spcPts val="0"/>
              </a:spcBef>
              <a:spcAft>
                <a:spcPts val="0"/>
              </a:spcAft>
              <a:buSzPts val="1400"/>
              <a:buChar char="●"/>
            </a:pPr>
            <a:r>
              <a:rPr lang="en-US" b="0"/>
              <a:t>As we continue hospital financial transparency analysis, there is more opportunity to evaluate the impact of this hospital merger and acquisition activity</a:t>
            </a:r>
            <a:endParaRPr b="0">
              <a:highlight>
                <a:srgbClr val="FFFF00"/>
              </a:highlight>
            </a:endParaRPr>
          </a:p>
          <a:p>
            <a:pPr marL="0" lvl="0" indent="0" algn="l" rtl="0">
              <a:spcBef>
                <a:spcPts val="0"/>
              </a:spcBef>
              <a:spcAft>
                <a:spcPts val="0"/>
              </a:spcAft>
              <a:buClr>
                <a:schemeClr val="dk1"/>
              </a:buClr>
              <a:buSzPts val="1100"/>
              <a:buFont typeface="Arial"/>
              <a:buNone/>
            </a:pPr>
            <a:r>
              <a:rPr lang="en-US"/>
              <a:t>Next slide</a:t>
            </a:r>
            <a:endParaRPr/>
          </a:p>
        </p:txBody>
      </p:sp>
      <p:sp>
        <p:nvSpPr>
          <p:cNvPr id="557" name="Google Shape;557;g334ee3f85e6_0_33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D8D8D8"/>
            </a:solidFill>
            <a:prstDash val="solid"/>
            <a:round/>
            <a:headEnd type="none" w="sm" len="sm"/>
            <a:tailEnd type="none" w="sm" len="sm"/>
          </a:ln>
        </p:spPr>
      </p:sp>
      <p:sp>
        <p:nvSpPr>
          <p:cNvPr id="248" name="Google Shape;248;p4: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SzPts val="1400"/>
              <a:buNone/>
            </a:pPr>
            <a:r>
              <a:rPr lang="en-US"/>
              <a:t>KIM</a:t>
            </a:r>
            <a:endParaRPr/>
          </a:p>
          <a:p>
            <a:pPr marL="0" lvl="0" indent="0" algn="l" rtl="0">
              <a:lnSpc>
                <a:spcPct val="125000"/>
              </a:lnSpc>
              <a:spcBef>
                <a:spcPts val="0"/>
              </a:spcBef>
              <a:spcAft>
                <a:spcPts val="0"/>
              </a:spcAft>
              <a:buSzPts val="1400"/>
              <a:buNone/>
            </a:pPr>
            <a:r>
              <a:rPr lang="en-US" b="0"/>
              <a:t>Today we are joined by</a:t>
            </a:r>
            <a:r>
              <a:rPr lang="en-US" b="0">
                <a:highlight>
                  <a:srgbClr val="FFFF00"/>
                </a:highlight>
              </a:rPr>
              <a:t> </a:t>
            </a:r>
            <a:endParaRPr b="0">
              <a:highlight>
                <a:srgbClr val="FFFF00"/>
              </a:highlight>
            </a:endParaRPr>
          </a:p>
          <a:p>
            <a:pPr marL="457200" lvl="0" indent="-304800" algn="l" rtl="0">
              <a:lnSpc>
                <a:spcPct val="125000"/>
              </a:lnSpc>
              <a:spcBef>
                <a:spcPts val="0"/>
              </a:spcBef>
              <a:spcAft>
                <a:spcPts val="0"/>
              </a:spcAft>
              <a:buSzPts val="1200"/>
              <a:buChar char="●"/>
            </a:pPr>
            <a:r>
              <a:rPr lang="en-US" b="0">
                <a:highlight>
                  <a:srgbClr val="FFFF00"/>
                </a:highlight>
              </a:rPr>
              <a:t>Bettina Schneider who is the Chief Financial Officer and oversees all financial operations.</a:t>
            </a:r>
            <a:endParaRPr b="0">
              <a:highlight>
                <a:srgbClr val="FFFF00"/>
              </a:highlight>
            </a:endParaRPr>
          </a:p>
          <a:p>
            <a:pPr marL="457200" lvl="0" indent="-304800" algn="l" rtl="0">
              <a:lnSpc>
                <a:spcPct val="125000"/>
              </a:lnSpc>
              <a:spcBef>
                <a:spcPts val="0"/>
              </a:spcBef>
              <a:spcAft>
                <a:spcPts val="0"/>
              </a:spcAft>
              <a:buSzPts val="1200"/>
              <a:buChar char="●"/>
            </a:pPr>
            <a:r>
              <a:rPr lang="en-US" b="0">
                <a:highlight>
                  <a:srgbClr val="FFFF00"/>
                </a:highlight>
              </a:rPr>
              <a:t>Nancy Dolson, Special Financing Division Director, </a:t>
            </a:r>
            <a:r>
              <a:rPr lang="en-US" b="0" i="1">
                <a:highlight>
                  <a:srgbClr val="FFFF00"/>
                </a:highlight>
              </a:rPr>
              <a:t>the </a:t>
            </a:r>
            <a:r>
              <a:rPr lang="en-US" b="0">
                <a:highlight>
                  <a:srgbClr val="FFFF00"/>
                </a:highlight>
              </a:rPr>
              <a:t>instrumental driver of the Department’s hospital provider fee program.</a:t>
            </a:r>
            <a:endParaRPr b="0">
              <a:highlight>
                <a:srgbClr val="FFFF00"/>
              </a:highlight>
            </a:endParaRPr>
          </a:p>
          <a:p>
            <a:pPr marL="457200" lvl="0" indent="-304800" algn="l" rtl="0">
              <a:lnSpc>
                <a:spcPct val="125000"/>
              </a:lnSpc>
              <a:spcBef>
                <a:spcPts val="0"/>
              </a:spcBef>
              <a:spcAft>
                <a:spcPts val="0"/>
              </a:spcAft>
              <a:buSzPts val="1200"/>
              <a:buChar char="●"/>
            </a:pPr>
            <a:r>
              <a:rPr lang="en-US" b="0">
                <a:highlight>
                  <a:srgbClr val="FFFF00"/>
                </a:highlight>
              </a:rPr>
              <a:t>and Dr. Lisa Rothgery, Chief Medical Officer who continues to care for patients at her independent family practice in Denver.</a:t>
            </a:r>
            <a:endParaRPr b="0">
              <a:highlight>
                <a:srgbClr val="FFFF00"/>
              </a:highlight>
            </a:endParaRPr>
          </a:p>
          <a:p>
            <a:pPr marL="0" lvl="0" indent="0" algn="l" rtl="0">
              <a:lnSpc>
                <a:spcPct val="125000"/>
              </a:lnSpc>
              <a:spcBef>
                <a:spcPts val="0"/>
              </a:spcBef>
              <a:spcAft>
                <a:spcPts val="0"/>
              </a:spcAft>
              <a:buSzPts val="1400"/>
              <a:buNone/>
            </a:pPr>
            <a:endParaRPr b="0"/>
          </a:p>
          <a:p>
            <a:pPr marL="0" lvl="0" indent="0" algn="l" rtl="0">
              <a:lnSpc>
                <a:spcPct val="125000"/>
              </a:lnSpc>
              <a:spcBef>
                <a:spcPts val="0"/>
              </a:spcBef>
              <a:spcAft>
                <a:spcPts val="0"/>
              </a:spcAft>
              <a:buClr>
                <a:schemeClr val="dk1"/>
              </a:buClr>
              <a:buSzPts val="1100"/>
              <a:buFont typeface="Arial"/>
              <a:buNone/>
            </a:pPr>
            <a:endParaRPr u="sng"/>
          </a:p>
        </p:txBody>
      </p:sp>
      <p:sp>
        <p:nvSpPr>
          <p:cNvPr id="249" name="Google Shape;249;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dk1"/>
              </a:buClr>
              <a:buSzPts val="1200"/>
              <a:buFont typeface="Trebuchet MS"/>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p3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0"/>
              <a:t>Lisa</a:t>
            </a:r>
            <a:endParaRPr b="0"/>
          </a:p>
          <a:p>
            <a:pPr marL="457200" lvl="0" indent="-323850" algn="l" rtl="0">
              <a:lnSpc>
                <a:spcPct val="100000"/>
              </a:lnSpc>
              <a:spcBef>
                <a:spcPts val="0"/>
              </a:spcBef>
              <a:spcAft>
                <a:spcPts val="0"/>
              </a:spcAft>
              <a:buSzPts val="1500"/>
              <a:buChar char="●"/>
            </a:pPr>
            <a:r>
              <a:rPr lang="en-US" sz="1300" b="0"/>
              <a:t>The acquisitions within healthcare are not just hospital to hospital, but also include hospital acquisitions of physician groups.</a:t>
            </a:r>
            <a:endParaRPr sz="1300" b="0"/>
          </a:p>
          <a:p>
            <a:pPr marL="914400" lvl="1" indent="-323850" algn="l" rtl="0">
              <a:lnSpc>
                <a:spcPct val="100000"/>
              </a:lnSpc>
              <a:spcBef>
                <a:spcPts val="0"/>
              </a:spcBef>
              <a:spcAft>
                <a:spcPts val="0"/>
              </a:spcAft>
              <a:buSzPts val="1500"/>
              <a:buChar char="○"/>
            </a:pPr>
            <a:r>
              <a:rPr lang="en-US" sz="1300"/>
              <a:t>This is </a:t>
            </a:r>
            <a:r>
              <a:rPr lang="en-US" sz="1300" b="0"/>
              <a:t>sometimes called Vertical Integration.</a:t>
            </a:r>
            <a:endParaRPr sz="1300"/>
          </a:p>
          <a:p>
            <a:pPr marL="914400" lvl="1" indent="-323850" algn="l" rtl="0">
              <a:lnSpc>
                <a:spcPct val="100000"/>
              </a:lnSpc>
              <a:spcBef>
                <a:spcPts val="0"/>
              </a:spcBef>
              <a:spcAft>
                <a:spcPts val="0"/>
              </a:spcAft>
              <a:buSzPts val="1500"/>
              <a:buChar char="○"/>
            </a:pPr>
            <a:r>
              <a:rPr lang="en-US" sz="1300" b="0"/>
              <a:t>Between 2014 and 2023, 75 physician practices were acquired by hospitals</a:t>
            </a:r>
            <a:r>
              <a:rPr lang="en-US" sz="1300"/>
              <a:t>:</a:t>
            </a:r>
            <a:endParaRPr sz="2500" b="0"/>
          </a:p>
          <a:p>
            <a:pPr marL="1371600" lvl="2" indent="-311150" algn="l" rtl="0">
              <a:lnSpc>
                <a:spcPct val="90000"/>
              </a:lnSpc>
              <a:spcBef>
                <a:spcPts val="0"/>
              </a:spcBef>
              <a:spcAft>
                <a:spcPts val="0"/>
              </a:spcAft>
              <a:buClr>
                <a:schemeClr val="dk1"/>
              </a:buClr>
              <a:buSzPts val="1300"/>
              <a:buChar char="■"/>
            </a:pPr>
            <a:r>
              <a:rPr lang="en-US" sz="1300" b="0"/>
              <a:t>35.6% by UCHealth</a:t>
            </a:r>
            <a:endParaRPr sz="1300" b="0"/>
          </a:p>
          <a:p>
            <a:pPr marL="1371600" lvl="2" indent="-311150" algn="l" rtl="0">
              <a:lnSpc>
                <a:spcPct val="90000"/>
              </a:lnSpc>
              <a:spcBef>
                <a:spcPts val="0"/>
              </a:spcBef>
              <a:spcAft>
                <a:spcPts val="0"/>
              </a:spcAft>
              <a:buClr>
                <a:schemeClr val="dk1"/>
              </a:buClr>
              <a:buSzPts val="1300"/>
              <a:buChar char="■"/>
            </a:pPr>
            <a:r>
              <a:rPr lang="en-US" sz="1300" b="0"/>
              <a:t>31.5% by independent hospitals and</a:t>
            </a:r>
            <a:endParaRPr sz="1300" b="0"/>
          </a:p>
          <a:p>
            <a:pPr marL="1371600" lvl="2" indent="-311150" algn="l" rtl="0">
              <a:lnSpc>
                <a:spcPct val="90000"/>
              </a:lnSpc>
              <a:spcBef>
                <a:spcPts val="0"/>
              </a:spcBef>
              <a:spcAft>
                <a:spcPts val="0"/>
              </a:spcAft>
              <a:buClr>
                <a:schemeClr val="dk1"/>
              </a:buClr>
              <a:buSzPts val="1300"/>
              <a:buChar char="■"/>
            </a:pPr>
            <a:r>
              <a:rPr lang="en-US" sz="1300" b="0"/>
              <a:t>17.8% by CommonSpirit Health</a:t>
            </a:r>
            <a:endParaRPr sz="100" b="0"/>
          </a:p>
          <a:p>
            <a:pPr marL="457200" lvl="0" indent="-323850" algn="l" rtl="0">
              <a:lnSpc>
                <a:spcPct val="100000"/>
              </a:lnSpc>
              <a:spcBef>
                <a:spcPts val="0"/>
              </a:spcBef>
              <a:spcAft>
                <a:spcPts val="0"/>
              </a:spcAft>
              <a:buSzPts val="1500"/>
              <a:buChar char="●"/>
            </a:pPr>
            <a:r>
              <a:rPr lang="en-US" sz="1300" b="0"/>
              <a:t>Nationally, vertical integration is a continual trend, as shown in this graph, with more than 50% of physicians employed by hospitals or health systems by the end of 2023.</a:t>
            </a:r>
            <a:endParaRPr sz="1300" b="0"/>
          </a:p>
          <a:p>
            <a:pPr marL="457200" lvl="0" indent="-323850" algn="l" rtl="0">
              <a:lnSpc>
                <a:spcPct val="100000"/>
              </a:lnSpc>
              <a:spcBef>
                <a:spcPts val="0"/>
              </a:spcBef>
              <a:spcAft>
                <a:spcPts val="0"/>
              </a:spcAft>
              <a:buSzPts val="1500"/>
              <a:buChar char="●"/>
            </a:pPr>
            <a:r>
              <a:rPr lang="en-US" sz="1300" b="0"/>
              <a:t>It is important for us to be able to quantify and qualify the impact of these acquisitions on affordability, access, and quality. </a:t>
            </a:r>
            <a:endParaRPr sz="1300" b="0"/>
          </a:p>
          <a:p>
            <a:pPr marL="914400" lvl="1" indent="-323850" algn="l" rtl="0">
              <a:lnSpc>
                <a:spcPct val="100000"/>
              </a:lnSpc>
              <a:spcBef>
                <a:spcPts val="0"/>
              </a:spcBef>
              <a:spcAft>
                <a:spcPts val="0"/>
              </a:spcAft>
              <a:buSzPts val="1500"/>
              <a:buChar char="○"/>
            </a:pPr>
            <a:r>
              <a:rPr lang="en-US" sz="1300" b="0"/>
              <a:t>That is a clear opportunity for us going forward. </a:t>
            </a:r>
            <a:endParaRPr sz="1300" b="0"/>
          </a:p>
          <a:p>
            <a:pPr marL="457200" lvl="0" indent="-323850" algn="l" rtl="0">
              <a:lnSpc>
                <a:spcPct val="100000"/>
              </a:lnSpc>
              <a:spcBef>
                <a:spcPts val="0"/>
              </a:spcBef>
              <a:spcAft>
                <a:spcPts val="0"/>
              </a:spcAft>
              <a:buSzPts val="1500"/>
              <a:buChar char="●"/>
            </a:pPr>
            <a:r>
              <a:rPr lang="en-US" sz="1300" b="0"/>
              <a:t>In the interim, some impacts of vertical integration are highlighted in the facility fee report produced by the Facility Fee Steering Committee last year. </a:t>
            </a:r>
            <a:endParaRPr sz="1300" b="0"/>
          </a:p>
          <a:p>
            <a:pPr marL="914400" lvl="1" indent="-323850" algn="l" rtl="0">
              <a:lnSpc>
                <a:spcPct val="100000"/>
              </a:lnSpc>
              <a:spcBef>
                <a:spcPts val="0"/>
              </a:spcBef>
              <a:spcAft>
                <a:spcPts val="0"/>
              </a:spcAft>
              <a:buSzPts val="1500"/>
              <a:buChar char="○"/>
            </a:pPr>
            <a:r>
              <a:rPr lang="en-US" sz="1300" b="0"/>
              <a:t>We have provided a link to that report on this slide. </a:t>
            </a:r>
            <a:endParaRPr sz="1300" b="0"/>
          </a:p>
          <a:p>
            <a:pPr marL="0" lvl="0" indent="0" algn="l" rtl="0">
              <a:lnSpc>
                <a:spcPct val="100000"/>
              </a:lnSpc>
              <a:spcBef>
                <a:spcPts val="0"/>
              </a:spcBef>
              <a:spcAft>
                <a:spcPts val="0"/>
              </a:spcAft>
              <a:buSzPts val="1400"/>
              <a:buNone/>
            </a:pPr>
            <a:endParaRPr sz="1300" b="0"/>
          </a:p>
          <a:p>
            <a:pPr marL="0" lvl="0" indent="0" algn="l" rtl="0">
              <a:lnSpc>
                <a:spcPct val="100000"/>
              </a:lnSpc>
              <a:spcBef>
                <a:spcPts val="0"/>
              </a:spcBef>
              <a:spcAft>
                <a:spcPts val="0"/>
              </a:spcAft>
              <a:buSzPts val="1400"/>
              <a:buNone/>
            </a:pPr>
            <a:r>
              <a:rPr lang="en-US"/>
              <a:t>Bettina, I’ll pass to you to discuss administrative compensation.</a:t>
            </a:r>
            <a:endParaRPr/>
          </a:p>
        </p:txBody>
      </p:sp>
      <p:sp>
        <p:nvSpPr>
          <p:cNvPr id="573" name="Google Shape;573;p3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34ee3f85e6_0_34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34ee3f85e6_0_34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a:t>Lisa</a:t>
            </a:r>
            <a:endParaRPr b="0"/>
          </a:p>
          <a:p>
            <a:pPr marL="457200" lvl="0" indent="-323850" algn="l" rtl="0">
              <a:spcBef>
                <a:spcPts val="0"/>
              </a:spcBef>
              <a:spcAft>
                <a:spcPts val="0"/>
              </a:spcAft>
              <a:buSzPts val="1500"/>
              <a:buChar char="●"/>
            </a:pPr>
            <a:r>
              <a:rPr lang="en-US" sz="1300" b="0"/>
              <a:t>The acquisitions within healthcare are not just hospital to hospital, but also include hospital acquisitions of physician groups.</a:t>
            </a:r>
            <a:endParaRPr sz="1300" b="0"/>
          </a:p>
          <a:p>
            <a:pPr marL="914400" lvl="1" indent="-323850" algn="l" rtl="0">
              <a:spcBef>
                <a:spcPts val="0"/>
              </a:spcBef>
              <a:spcAft>
                <a:spcPts val="0"/>
              </a:spcAft>
              <a:buSzPts val="1500"/>
              <a:buChar char="○"/>
            </a:pPr>
            <a:r>
              <a:rPr lang="en-US" sz="1300"/>
              <a:t>This is </a:t>
            </a:r>
            <a:r>
              <a:rPr lang="en-US" sz="1300" b="0"/>
              <a:t>sometimes called Vertical Integration.</a:t>
            </a:r>
            <a:endParaRPr sz="1300"/>
          </a:p>
          <a:p>
            <a:pPr marL="914400" lvl="1" indent="-323850" algn="l" rtl="0">
              <a:spcBef>
                <a:spcPts val="0"/>
              </a:spcBef>
              <a:spcAft>
                <a:spcPts val="0"/>
              </a:spcAft>
              <a:buSzPts val="1500"/>
              <a:buChar char="○"/>
            </a:pPr>
            <a:r>
              <a:rPr lang="en-US" sz="1300" b="0"/>
              <a:t>Between 2014 and 2023, 75 physician practices were acquired by hospitals</a:t>
            </a:r>
            <a:r>
              <a:rPr lang="en-US" sz="1300"/>
              <a:t>:</a:t>
            </a:r>
            <a:endParaRPr sz="2500" b="0"/>
          </a:p>
          <a:p>
            <a:pPr marL="1371600" lvl="2" indent="-311150" algn="l" rtl="0">
              <a:lnSpc>
                <a:spcPct val="90000"/>
              </a:lnSpc>
              <a:spcBef>
                <a:spcPts val="0"/>
              </a:spcBef>
              <a:spcAft>
                <a:spcPts val="0"/>
              </a:spcAft>
              <a:buClr>
                <a:schemeClr val="dk1"/>
              </a:buClr>
              <a:buSzPts val="1300"/>
              <a:buChar char="■"/>
            </a:pPr>
            <a:r>
              <a:rPr lang="en-US" sz="1300" b="0"/>
              <a:t>35.6% by UCHealth</a:t>
            </a:r>
            <a:endParaRPr sz="1300" b="0"/>
          </a:p>
          <a:p>
            <a:pPr marL="1371600" lvl="2" indent="-311150" algn="l" rtl="0">
              <a:lnSpc>
                <a:spcPct val="90000"/>
              </a:lnSpc>
              <a:spcBef>
                <a:spcPts val="0"/>
              </a:spcBef>
              <a:spcAft>
                <a:spcPts val="0"/>
              </a:spcAft>
              <a:buClr>
                <a:schemeClr val="dk1"/>
              </a:buClr>
              <a:buSzPts val="1300"/>
              <a:buChar char="■"/>
            </a:pPr>
            <a:r>
              <a:rPr lang="en-US" sz="1300" b="0"/>
              <a:t>31.5% by independent hospitals and</a:t>
            </a:r>
            <a:endParaRPr sz="1300" b="0"/>
          </a:p>
          <a:p>
            <a:pPr marL="1371600" lvl="2" indent="-311150" algn="l" rtl="0">
              <a:lnSpc>
                <a:spcPct val="90000"/>
              </a:lnSpc>
              <a:spcBef>
                <a:spcPts val="0"/>
              </a:spcBef>
              <a:spcAft>
                <a:spcPts val="0"/>
              </a:spcAft>
              <a:buClr>
                <a:schemeClr val="dk1"/>
              </a:buClr>
              <a:buSzPts val="1300"/>
              <a:buChar char="■"/>
            </a:pPr>
            <a:r>
              <a:rPr lang="en-US" sz="1300" b="0"/>
              <a:t>17.8% by CommonSpirit Health</a:t>
            </a:r>
            <a:endParaRPr sz="100" b="0"/>
          </a:p>
          <a:p>
            <a:pPr marL="457200" lvl="0" indent="-323850" algn="l" rtl="0">
              <a:spcBef>
                <a:spcPts val="0"/>
              </a:spcBef>
              <a:spcAft>
                <a:spcPts val="0"/>
              </a:spcAft>
              <a:buSzPts val="1500"/>
              <a:buChar char="●"/>
            </a:pPr>
            <a:r>
              <a:rPr lang="en-US" sz="1300" b="0"/>
              <a:t>Nationally, vertical integration is a continual trend, as shown in this graph, with more than 50% of physicians employed by hospitals or health systems by the end of 2023.</a:t>
            </a:r>
            <a:endParaRPr sz="1300" b="0"/>
          </a:p>
          <a:p>
            <a:pPr marL="457200" lvl="0" indent="-323850" algn="l" rtl="0">
              <a:spcBef>
                <a:spcPts val="0"/>
              </a:spcBef>
              <a:spcAft>
                <a:spcPts val="0"/>
              </a:spcAft>
              <a:buSzPts val="1500"/>
              <a:buChar char="●"/>
            </a:pPr>
            <a:r>
              <a:rPr lang="en-US" sz="1300" b="0"/>
              <a:t>It is important for us to be able to quantify and qualify the impact of these acquisitions on affordability, access, and quality. </a:t>
            </a:r>
            <a:endParaRPr sz="1300" b="0"/>
          </a:p>
          <a:p>
            <a:pPr marL="914400" lvl="1" indent="-323850" algn="l" rtl="0">
              <a:spcBef>
                <a:spcPts val="0"/>
              </a:spcBef>
              <a:spcAft>
                <a:spcPts val="0"/>
              </a:spcAft>
              <a:buSzPts val="1500"/>
              <a:buChar char="○"/>
            </a:pPr>
            <a:r>
              <a:rPr lang="en-US" sz="1300" b="0"/>
              <a:t>That is a clear opportunity for us going forward. </a:t>
            </a:r>
            <a:endParaRPr sz="1300" b="0"/>
          </a:p>
          <a:p>
            <a:pPr marL="457200" lvl="0" indent="-323850" algn="l" rtl="0">
              <a:spcBef>
                <a:spcPts val="0"/>
              </a:spcBef>
              <a:spcAft>
                <a:spcPts val="0"/>
              </a:spcAft>
              <a:buSzPts val="1500"/>
              <a:buChar char="●"/>
            </a:pPr>
            <a:r>
              <a:rPr lang="en-US" sz="1300" b="0"/>
              <a:t>In the interim, some impacts of vertical integration are highlighted in the facility fee report produced by the Facility Fee Steering Committee last year. </a:t>
            </a:r>
            <a:endParaRPr sz="1300" b="0"/>
          </a:p>
          <a:p>
            <a:pPr marL="914400" lvl="1" indent="-323850" algn="l" rtl="0">
              <a:spcBef>
                <a:spcPts val="0"/>
              </a:spcBef>
              <a:spcAft>
                <a:spcPts val="0"/>
              </a:spcAft>
              <a:buSzPts val="1500"/>
              <a:buChar char="○"/>
            </a:pPr>
            <a:r>
              <a:rPr lang="en-US" sz="1300" b="0"/>
              <a:t>We have provided a link to that report on this slide. </a:t>
            </a:r>
            <a:endParaRPr sz="1300" b="0"/>
          </a:p>
          <a:p>
            <a:pPr marL="0" lvl="0" indent="0" algn="l" rtl="0">
              <a:spcBef>
                <a:spcPts val="0"/>
              </a:spcBef>
              <a:spcAft>
                <a:spcPts val="0"/>
              </a:spcAft>
              <a:buNone/>
            </a:pPr>
            <a:endParaRPr sz="1300" b="0"/>
          </a:p>
          <a:p>
            <a:pPr marL="0" lvl="0" indent="0" algn="l" rtl="0">
              <a:spcBef>
                <a:spcPts val="0"/>
              </a:spcBef>
              <a:spcAft>
                <a:spcPts val="0"/>
              </a:spcAft>
              <a:buNone/>
            </a:pPr>
            <a:r>
              <a:rPr lang="en-US"/>
              <a:t>Bettina, I’ll pass to you to discuss administrative compensation.</a:t>
            </a:r>
            <a:endParaRPr/>
          </a:p>
        </p:txBody>
      </p:sp>
      <p:sp>
        <p:nvSpPr>
          <p:cNvPr id="573" name="Google Shape;573;g334ee3f85e6_0_34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3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40C28"/>
                </a:solidFill>
              </a:rPr>
              <a:t>Bettina </a:t>
            </a:r>
            <a:endParaRPr>
              <a:solidFill>
                <a:srgbClr val="040C28"/>
              </a:solidFill>
            </a:endParaRPr>
          </a:p>
          <a:p>
            <a:pPr marL="457200" lvl="0" indent="-317500" algn="l" rtl="0">
              <a:lnSpc>
                <a:spcPct val="100000"/>
              </a:lnSpc>
              <a:spcBef>
                <a:spcPts val="0"/>
              </a:spcBef>
              <a:spcAft>
                <a:spcPts val="0"/>
              </a:spcAft>
              <a:buSzPts val="1400"/>
              <a:buChar char="●"/>
            </a:pPr>
            <a:r>
              <a:rPr lang="en-US" b="0"/>
              <a:t>Thanks, Lisa.</a:t>
            </a:r>
            <a:endParaRPr b="0"/>
          </a:p>
          <a:p>
            <a:pPr marL="457200" lvl="0" indent="-317500" algn="l" rtl="0">
              <a:lnSpc>
                <a:spcPct val="100000"/>
              </a:lnSpc>
              <a:spcBef>
                <a:spcPts val="0"/>
              </a:spcBef>
              <a:spcAft>
                <a:spcPts val="0"/>
              </a:spcAft>
              <a:buSzPts val="1400"/>
              <a:buChar char="●"/>
            </a:pPr>
            <a:r>
              <a:rPr lang="en-US" b="0"/>
              <a:t>Recent Hospital Transparency Legislation also required disclosure of Hospital leadership compensation. This is the first year of this reporting so there is no directional information yet. The data is also limited because it is does not include data for hospital systems or regional leadership.</a:t>
            </a:r>
            <a:endParaRPr b="0"/>
          </a:p>
          <a:p>
            <a:pPr marL="457200" lvl="0" indent="-317500" algn="l" rtl="0">
              <a:lnSpc>
                <a:spcPct val="100000"/>
              </a:lnSpc>
              <a:spcBef>
                <a:spcPts val="0"/>
              </a:spcBef>
              <a:spcAft>
                <a:spcPts val="0"/>
              </a:spcAft>
              <a:buSzPts val="1400"/>
              <a:buChar char="●"/>
            </a:pPr>
            <a:r>
              <a:rPr lang="en-US" b="0"/>
              <a:t>Hospitals reported that the top 5 administrative positions were paid $106.8 million or 1.4% of payroll for the top 5 administrative positions.</a:t>
            </a:r>
            <a:endParaRPr b="0"/>
          </a:p>
          <a:p>
            <a:pPr marL="457200" lvl="0" indent="-317500" algn="l" rtl="0">
              <a:lnSpc>
                <a:spcPct val="100000"/>
              </a:lnSpc>
              <a:spcBef>
                <a:spcPts val="0"/>
              </a:spcBef>
              <a:spcAft>
                <a:spcPts val="0"/>
              </a:spcAft>
              <a:buSzPts val="1400"/>
              <a:buChar char="●"/>
            </a:pPr>
            <a:r>
              <a:rPr lang="en-US" b="0"/>
              <a:t>The average compensation for these positions depended on the size of the hospital, ranging from an average of $310,000 for small hospitals to $609,000 for the large hospitals</a:t>
            </a:r>
            <a:endParaRPr b="0"/>
          </a:p>
          <a:p>
            <a:pPr marL="457200" lvl="0" indent="-317500" algn="l" rtl="0">
              <a:lnSpc>
                <a:spcPct val="100000"/>
              </a:lnSpc>
              <a:spcBef>
                <a:spcPts val="0"/>
              </a:spcBef>
              <a:spcAft>
                <a:spcPts val="0"/>
              </a:spcAft>
              <a:buSzPts val="1400"/>
              <a:buChar char="●"/>
            </a:pPr>
            <a:r>
              <a:rPr lang="en-US" b="0"/>
              <a:t>More importantly, data was collected on what CEOs were incentivized to drive. </a:t>
            </a:r>
            <a:endParaRPr b="0"/>
          </a:p>
          <a:p>
            <a:pPr marL="914400" lvl="1" indent="-317500" algn="l" rtl="0">
              <a:lnSpc>
                <a:spcPct val="100000"/>
              </a:lnSpc>
              <a:spcBef>
                <a:spcPts val="0"/>
              </a:spcBef>
              <a:spcAft>
                <a:spcPts val="0"/>
              </a:spcAft>
              <a:buSzPts val="1400"/>
              <a:buChar char="○"/>
            </a:pPr>
            <a:r>
              <a:rPr lang="en-US" b="0"/>
              <a:t>For example, 89% are incentivized to drive</a:t>
            </a:r>
            <a:r>
              <a:rPr lang="en-US"/>
              <a:t> their</a:t>
            </a:r>
            <a:r>
              <a:rPr lang="en-US" b="0"/>
              <a:t> hospital’s quality of care outcomes, </a:t>
            </a:r>
            <a:endParaRPr b="0"/>
          </a:p>
          <a:p>
            <a:pPr marL="914400" lvl="1" indent="-304800" algn="l" rtl="0">
              <a:lnSpc>
                <a:spcPct val="90000"/>
              </a:lnSpc>
              <a:spcBef>
                <a:spcPts val="0"/>
              </a:spcBef>
              <a:spcAft>
                <a:spcPts val="0"/>
              </a:spcAft>
              <a:buClr>
                <a:schemeClr val="dk1"/>
              </a:buClr>
              <a:buSzPts val="1200"/>
              <a:buFont typeface="Noto Sans Symbols"/>
              <a:buChar char="○"/>
            </a:pPr>
            <a:r>
              <a:rPr lang="en-US"/>
              <a:t>81.3% -  profits/margin </a:t>
            </a:r>
            <a:endParaRPr/>
          </a:p>
          <a:p>
            <a:pPr marL="914400" lvl="1" indent="-304800" algn="l" rtl="0">
              <a:lnSpc>
                <a:spcPct val="90000"/>
              </a:lnSpc>
              <a:spcBef>
                <a:spcPts val="0"/>
              </a:spcBef>
              <a:spcAft>
                <a:spcPts val="0"/>
              </a:spcAft>
              <a:buClr>
                <a:schemeClr val="dk1"/>
              </a:buClr>
              <a:buSzPts val="1200"/>
              <a:buFont typeface="Noto Sans Symbols"/>
              <a:buChar char="○"/>
            </a:pPr>
            <a:r>
              <a:rPr lang="en-US"/>
              <a:t>88% - patient satisfaction</a:t>
            </a:r>
            <a:endParaRPr/>
          </a:p>
          <a:p>
            <a:pPr marL="914400" lvl="1" indent="-304800" algn="l" rtl="0">
              <a:lnSpc>
                <a:spcPct val="90000"/>
              </a:lnSpc>
              <a:spcBef>
                <a:spcPts val="0"/>
              </a:spcBef>
              <a:spcAft>
                <a:spcPts val="0"/>
              </a:spcAft>
              <a:buClr>
                <a:schemeClr val="dk1"/>
              </a:buClr>
              <a:buSzPts val="1200"/>
              <a:buFont typeface="Noto Sans Symbols"/>
              <a:buChar char="○"/>
            </a:pPr>
            <a:r>
              <a:rPr lang="en-US"/>
              <a:t>69% -  address workforce needs</a:t>
            </a:r>
            <a:endParaRPr/>
          </a:p>
          <a:p>
            <a:pPr marL="914400" lvl="1" indent="-304800" algn="l" rtl="0">
              <a:lnSpc>
                <a:spcPct val="90000"/>
              </a:lnSpc>
              <a:spcBef>
                <a:spcPts val="0"/>
              </a:spcBef>
              <a:spcAft>
                <a:spcPts val="0"/>
              </a:spcAft>
              <a:buClr>
                <a:schemeClr val="dk1"/>
              </a:buClr>
              <a:buSzPts val="1200"/>
              <a:buFont typeface="Noto Sans Symbols"/>
              <a:buChar char="○"/>
            </a:pPr>
            <a:r>
              <a:rPr lang="en-US"/>
              <a:t>41% - affordability</a:t>
            </a:r>
            <a:endParaRPr sz="100"/>
          </a:p>
          <a:p>
            <a:pPr marL="457200" lvl="0" indent="-317500" algn="l" rtl="0">
              <a:lnSpc>
                <a:spcPct val="100000"/>
              </a:lnSpc>
              <a:spcBef>
                <a:spcPts val="0"/>
              </a:spcBef>
              <a:spcAft>
                <a:spcPts val="0"/>
              </a:spcAft>
              <a:buSzPts val="1400"/>
              <a:buChar char="●"/>
            </a:pPr>
            <a:r>
              <a:rPr lang="en-US" b="0"/>
              <a:t>These performance metrics are determined by hospital board members who should be influenced by their communities in crafting CEO performance incentives. </a:t>
            </a:r>
            <a:endParaRPr b="0"/>
          </a:p>
          <a:p>
            <a:pPr marL="457200" lvl="0" indent="-317500" algn="l" rtl="0">
              <a:lnSpc>
                <a:spcPct val="100000"/>
              </a:lnSpc>
              <a:spcBef>
                <a:spcPts val="0"/>
              </a:spcBef>
              <a:spcAft>
                <a:spcPts val="0"/>
              </a:spcAft>
              <a:buSzPts val="1400"/>
              <a:buChar char="●"/>
            </a:pPr>
            <a:r>
              <a:rPr lang="en-US" b="0"/>
              <a:t>Clearly, some of our rural hospital CEOs need to be focused on financial stability metrics while other larger hospital boards may wish to more thoroughly compare the needs of the community with the CEO’s incentive plan and pursue plan adjustments that address gaps.</a:t>
            </a:r>
            <a:endParaRPr b="0"/>
          </a:p>
          <a:p>
            <a:pPr marL="457200" lvl="0" indent="-317500" algn="l" rtl="0">
              <a:lnSpc>
                <a:spcPct val="100000"/>
              </a:lnSpc>
              <a:spcBef>
                <a:spcPts val="0"/>
              </a:spcBef>
              <a:spcAft>
                <a:spcPts val="0"/>
              </a:spcAft>
              <a:buSzPts val="1400"/>
              <a:buChar char="●"/>
            </a:pPr>
            <a:r>
              <a:rPr lang="en-US" b="0"/>
              <a:t>I will now turn it back over to Kim to start the Q&amp;A portion of our Webinar. </a:t>
            </a:r>
            <a:endParaRPr b="0"/>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b="0"/>
              <a:t>ADDITIONAL NOTES:</a:t>
            </a:r>
            <a:endParaRPr/>
          </a:p>
          <a:p>
            <a:pPr marL="0" lvl="0" indent="0" algn="l" rtl="0">
              <a:lnSpc>
                <a:spcPct val="100000"/>
              </a:lnSpc>
              <a:spcBef>
                <a:spcPts val="0"/>
              </a:spcBef>
              <a:spcAft>
                <a:spcPts val="0"/>
              </a:spcAft>
              <a:buClr>
                <a:schemeClr val="dk1"/>
              </a:buClr>
              <a:buSzPts val="1100"/>
              <a:buFont typeface="Arial"/>
              <a:buNone/>
            </a:pPr>
            <a:endParaRPr/>
          </a:p>
          <a:p>
            <a:pPr marL="457200" lvl="0" indent="-317500" algn="l" rtl="0">
              <a:lnSpc>
                <a:spcPct val="100000"/>
              </a:lnSpc>
              <a:spcBef>
                <a:spcPts val="0"/>
              </a:spcBef>
              <a:spcAft>
                <a:spcPts val="0"/>
              </a:spcAft>
              <a:buClr>
                <a:schemeClr val="dk1"/>
              </a:buClr>
              <a:buSzPts val="1400"/>
              <a:buChar char="●"/>
            </a:pPr>
            <a:r>
              <a:rPr lang="en-US" b="0"/>
              <a:t>Quality of care outcomes- 89.3% </a:t>
            </a:r>
            <a:endParaRPr b="0"/>
          </a:p>
          <a:p>
            <a:pPr marL="457200" lvl="0" indent="-317500" algn="l" rtl="0">
              <a:lnSpc>
                <a:spcPct val="100000"/>
              </a:lnSpc>
              <a:spcBef>
                <a:spcPts val="0"/>
              </a:spcBef>
              <a:spcAft>
                <a:spcPts val="0"/>
              </a:spcAft>
              <a:buClr>
                <a:schemeClr val="dk1"/>
              </a:buClr>
              <a:buSzPts val="1400"/>
              <a:buChar char="●"/>
            </a:pPr>
            <a:r>
              <a:rPr lang="en-US" b="0"/>
              <a:t>Profit or margin- 81.3%</a:t>
            </a:r>
            <a:endParaRPr b="0"/>
          </a:p>
          <a:p>
            <a:pPr marL="457200" lvl="0" indent="-317500" algn="l" rtl="0">
              <a:lnSpc>
                <a:spcPct val="100000"/>
              </a:lnSpc>
              <a:spcBef>
                <a:spcPts val="0"/>
              </a:spcBef>
              <a:spcAft>
                <a:spcPts val="0"/>
              </a:spcAft>
              <a:buClr>
                <a:schemeClr val="dk1"/>
              </a:buClr>
              <a:buSzPts val="1400"/>
              <a:buChar char="●"/>
            </a:pPr>
            <a:r>
              <a:rPr lang="en-US" b="0"/>
              <a:t>Consumer and employer affordability- 41.3% </a:t>
            </a:r>
            <a:endParaRPr b="0"/>
          </a:p>
          <a:p>
            <a:pPr marL="457200" lvl="0" indent="-317500" algn="l" rtl="0">
              <a:lnSpc>
                <a:spcPct val="100000"/>
              </a:lnSpc>
              <a:spcBef>
                <a:spcPts val="0"/>
              </a:spcBef>
              <a:spcAft>
                <a:spcPts val="0"/>
              </a:spcAft>
              <a:buClr>
                <a:schemeClr val="dk1"/>
              </a:buClr>
              <a:buSzPts val="1400"/>
              <a:buChar char="●"/>
            </a:pPr>
            <a:r>
              <a:rPr lang="en-US" b="0"/>
              <a:t>Patient satisfaction- 88.0%</a:t>
            </a:r>
            <a:endParaRPr b="0"/>
          </a:p>
          <a:p>
            <a:pPr marL="457200" lvl="0" indent="-317500" algn="l" rtl="0">
              <a:lnSpc>
                <a:spcPct val="100000"/>
              </a:lnSpc>
              <a:spcBef>
                <a:spcPts val="0"/>
              </a:spcBef>
              <a:spcAft>
                <a:spcPts val="0"/>
              </a:spcAft>
              <a:buClr>
                <a:schemeClr val="dk1"/>
              </a:buClr>
              <a:buSzPts val="1400"/>
              <a:buChar char="●"/>
            </a:pPr>
            <a:r>
              <a:rPr lang="en-US" b="0"/>
              <a:t>Community benefit- 45.3%</a:t>
            </a:r>
            <a:endParaRPr b="0"/>
          </a:p>
          <a:p>
            <a:pPr marL="457200" lvl="0" indent="-317500" algn="l" rtl="0">
              <a:lnSpc>
                <a:spcPct val="100000"/>
              </a:lnSpc>
              <a:spcBef>
                <a:spcPts val="0"/>
              </a:spcBef>
              <a:spcAft>
                <a:spcPts val="0"/>
              </a:spcAft>
              <a:buClr>
                <a:schemeClr val="dk1"/>
              </a:buClr>
              <a:buSzPts val="1400"/>
              <a:buChar char="●"/>
            </a:pPr>
            <a:r>
              <a:rPr lang="en-US" b="0"/>
              <a:t>Market share- 26.7%</a:t>
            </a:r>
            <a:endParaRPr b="0"/>
          </a:p>
          <a:p>
            <a:pPr marL="457200" lvl="0" indent="-317500" algn="l" rtl="0">
              <a:lnSpc>
                <a:spcPct val="100000"/>
              </a:lnSpc>
              <a:spcBef>
                <a:spcPts val="0"/>
              </a:spcBef>
              <a:spcAft>
                <a:spcPts val="0"/>
              </a:spcAft>
              <a:buClr>
                <a:schemeClr val="dk1"/>
              </a:buClr>
              <a:buSzPts val="1400"/>
              <a:buChar char="●"/>
            </a:pPr>
            <a:r>
              <a:rPr lang="en-US" b="0"/>
              <a:t>Revenue growth- 48.0%</a:t>
            </a:r>
            <a:endParaRPr b="0"/>
          </a:p>
          <a:p>
            <a:pPr marL="457200" lvl="0" indent="-317500" algn="l" rtl="0">
              <a:lnSpc>
                <a:spcPct val="100000"/>
              </a:lnSpc>
              <a:spcBef>
                <a:spcPts val="0"/>
              </a:spcBef>
              <a:spcAft>
                <a:spcPts val="0"/>
              </a:spcAft>
              <a:buClr>
                <a:schemeClr val="dk1"/>
              </a:buClr>
              <a:buSzPts val="1400"/>
              <a:buChar char="●"/>
            </a:pPr>
            <a:r>
              <a:rPr lang="en-US" b="0"/>
              <a:t>Changes in DCOH or cash reserves- 28.0%</a:t>
            </a:r>
            <a:endParaRPr b="0"/>
          </a:p>
          <a:p>
            <a:pPr marL="457200" lvl="0" indent="-317500" algn="l" rtl="0">
              <a:lnSpc>
                <a:spcPct val="100000"/>
              </a:lnSpc>
              <a:spcBef>
                <a:spcPts val="0"/>
              </a:spcBef>
              <a:spcAft>
                <a:spcPts val="0"/>
              </a:spcAft>
              <a:buClr>
                <a:schemeClr val="dk1"/>
              </a:buClr>
              <a:buSzPts val="1400"/>
              <a:buChar char="●"/>
            </a:pPr>
            <a:r>
              <a:rPr lang="en-US" b="0"/>
              <a:t>Work force- 69.3%</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b="0"/>
              <a:t>HB23-1226 Hospital Transparency Reporting, which set up hospitals reporting performance metrics to HCPF calls out quality of care outcomes, patient satisfaction, community benefit, consumer and employer affordability, market share, profit or margin, revenue growth, changes in dash cash on hand, and work force. Hospitals have the option to add additional performance metrics not included in this list. </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b="0"/>
              <a:t>12 hospitals or 16.0%, all UCHealth hospitals, added “improving access for our communities” as an additional performance metric.  </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endParaRPr u="sng"/>
          </a:p>
        </p:txBody>
      </p:sp>
      <p:sp>
        <p:nvSpPr>
          <p:cNvPr id="584" name="Google Shape;584;p3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34ee3f85e6_0_35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34ee3f85e6_0_35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040C28"/>
                </a:solidFill>
              </a:rPr>
              <a:t>Bettina </a:t>
            </a:r>
            <a:endParaRPr>
              <a:solidFill>
                <a:srgbClr val="040C28"/>
              </a:solidFill>
            </a:endParaRPr>
          </a:p>
          <a:p>
            <a:pPr marL="457200" lvl="0" indent="-317500" algn="l" rtl="0">
              <a:spcBef>
                <a:spcPts val="0"/>
              </a:spcBef>
              <a:spcAft>
                <a:spcPts val="0"/>
              </a:spcAft>
              <a:buSzPts val="1400"/>
              <a:buChar char="●"/>
            </a:pPr>
            <a:r>
              <a:rPr lang="en-US" b="0"/>
              <a:t>Thanks, Lisa.</a:t>
            </a:r>
            <a:endParaRPr b="0"/>
          </a:p>
          <a:p>
            <a:pPr marL="457200" lvl="0" indent="-317500" algn="l" rtl="0">
              <a:spcBef>
                <a:spcPts val="0"/>
              </a:spcBef>
              <a:spcAft>
                <a:spcPts val="0"/>
              </a:spcAft>
              <a:buSzPts val="1400"/>
              <a:buChar char="●"/>
            </a:pPr>
            <a:r>
              <a:rPr lang="en-US" b="0"/>
              <a:t>Recent Hospital Transparency Legislation also required disclosure of Hospital leadership compensation. This is the first year of this reporting so there is no directional information yet. The data is also limited because it is does not include data for hospital systems or regional leadership.</a:t>
            </a:r>
            <a:endParaRPr b="0"/>
          </a:p>
          <a:p>
            <a:pPr marL="457200" lvl="0" indent="-317500" algn="l" rtl="0">
              <a:spcBef>
                <a:spcPts val="0"/>
              </a:spcBef>
              <a:spcAft>
                <a:spcPts val="0"/>
              </a:spcAft>
              <a:buSzPts val="1400"/>
              <a:buChar char="●"/>
            </a:pPr>
            <a:r>
              <a:rPr lang="en-US" b="0"/>
              <a:t>Hospitals reported that the top 5 administrative positions were paid $106.8 million or 1.4% of payroll for the top 5 administrative positions.</a:t>
            </a:r>
            <a:endParaRPr b="0"/>
          </a:p>
          <a:p>
            <a:pPr marL="457200" lvl="0" indent="-317500" algn="l" rtl="0">
              <a:spcBef>
                <a:spcPts val="0"/>
              </a:spcBef>
              <a:spcAft>
                <a:spcPts val="0"/>
              </a:spcAft>
              <a:buSzPts val="1400"/>
              <a:buChar char="●"/>
            </a:pPr>
            <a:r>
              <a:rPr lang="en-US" b="0"/>
              <a:t>The average compensation for these positions depended on the size of the hospital, ranging from an average of $310,000 for small hospitals to $609,000 for the large hospitals</a:t>
            </a:r>
            <a:endParaRPr b="0"/>
          </a:p>
          <a:p>
            <a:pPr marL="457200" lvl="0" indent="-317500" algn="l" rtl="0">
              <a:spcBef>
                <a:spcPts val="0"/>
              </a:spcBef>
              <a:spcAft>
                <a:spcPts val="0"/>
              </a:spcAft>
              <a:buSzPts val="1400"/>
              <a:buChar char="●"/>
            </a:pPr>
            <a:r>
              <a:rPr lang="en-US" b="0"/>
              <a:t>More importantly, data was collected on what CEOs were incentivized to drive. </a:t>
            </a:r>
            <a:endParaRPr b="0"/>
          </a:p>
          <a:p>
            <a:pPr marL="914400" lvl="1" indent="-317500" algn="l" rtl="0">
              <a:spcBef>
                <a:spcPts val="0"/>
              </a:spcBef>
              <a:spcAft>
                <a:spcPts val="0"/>
              </a:spcAft>
              <a:buSzPts val="1400"/>
              <a:buChar char="○"/>
            </a:pPr>
            <a:r>
              <a:rPr lang="en-US" b="0"/>
              <a:t>For example, 89% are incentivized to drive</a:t>
            </a:r>
            <a:r>
              <a:rPr lang="en-US"/>
              <a:t> their</a:t>
            </a:r>
            <a:r>
              <a:rPr lang="en-US" b="0"/>
              <a:t> hospital’s quality of care outcomes, </a:t>
            </a:r>
            <a:endParaRPr b="0"/>
          </a:p>
          <a:p>
            <a:pPr marL="914400" lvl="1" indent="-304800" algn="l" rtl="0">
              <a:lnSpc>
                <a:spcPct val="90000"/>
              </a:lnSpc>
              <a:spcBef>
                <a:spcPts val="0"/>
              </a:spcBef>
              <a:spcAft>
                <a:spcPts val="0"/>
              </a:spcAft>
              <a:buClr>
                <a:schemeClr val="dk1"/>
              </a:buClr>
              <a:buSzPts val="1200"/>
              <a:buFont typeface="Noto Sans Symbols"/>
              <a:buChar char="○"/>
            </a:pPr>
            <a:r>
              <a:rPr lang="en-US"/>
              <a:t>81.3% -  profits/margin </a:t>
            </a:r>
            <a:endParaRPr/>
          </a:p>
          <a:p>
            <a:pPr marL="914400" lvl="1" indent="-304800" algn="l" rtl="0">
              <a:lnSpc>
                <a:spcPct val="90000"/>
              </a:lnSpc>
              <a:spcBef>
                <a:spcPts val="0"/>
              </a:spcBef>
              <a:spcAft>
                <a:spcPts val="0"/>
              </a:spcAft>
              <a:buClr>
                <a:schemeClr val="dk1"/>
              </a:buClr>
              <a:buSzPts val="1200"/>
              <a:buFont typeface="Noto Sans Symbols"/>
              <a:buChar char="○"/>
            </a:pPr>
            <a:r>
              <a:rPr lang="en-US"/>
              <a:t>88% - patient satisfaction</a:t>
            </a:r>
            <a:endParaRPr/>
          </a:p>
          <a:p>
            <a:pPr marL="914400" lvl="1" indent="-304800" algn="l" rtl="0">
              <a:lnSpc>
                <a:spcPct val="90000"/>
              </a:lnSpc>
              <a:spcBef>
                <a:spcPts val="0"/>
              </a:spcBef>
              <a:spcAft>
                <a:spcPts val="0"/>
              </a:spcAft>
              <a:buClr>
                <a:schemeClr val="dk1"/>
              </a:buClr>
              <a:buSzPts val="1200"/>
              <a:buFont typeface="Noto Sans Symbols"/>
              <a:buChar char="○"/>
            </a:pPr>
            <a:r>
              <a:rPr lang="en-US"/>
              <a:t>69% -  address workforce needs</a:t>
            </a:r>
            <a:endParaRPr/>
          </a:p>
          <a:p>
            <a:pPr marL="914400" lvl="1" indent="-304800" algn="l" rtl="0">
              <a:lnSpc>
                <a:spcPct val="90000"/>
              </a:lnSpc>
              <a:spcBef>
                <a:spcPts val="0"/>
              </a:spcBef>
              <a:spcAft>
                <a:spcPts val="0"/>
              </a:spcAft>
              <a:buClr>
                <a:schemeClr val="dk1"/>
              </a:buClr>
              <a:buSzPts val="1200"/>
              <a:buFont typeface="Noto Sans Symbols"/>
              <a:buChar char="○"/>
            </a:pPr>
            <a:r>
              <a:rPr lang="en-US"/>
              <a:t>41% - affordability</a:t>
            </a:r>
            <a:endParaRPr sz="100"/>
          </a:p>
          <a:p>
            <a:pPr marL="457200" lvl="0" indent="-317500" algn="l" rtl="0">
              <a:spcBef>
                <a:spcPts val="0"/>
              </a:spcBef>
              <a:spcAft>
                <a:spcPts val="0"/>
              </a:spcAft>
              <a:buSzPts val="1400"/>
              <a:buChar char="●"/>
            </a:pPr>
            <a:r>
              <a:rPr lang="en-US" b="0"/>
              <a:t>These performance metrics are determined by hospital board members who should be influenced by their communities in crafting CEO performance incentives. </a:t>
            </a:r>
            <a:endParaRPr b="0"/>
          </a:p>
          <a:p>
            <a:pPr marL="457200" lvl="0" indent="-317500" algn="l" rtl="0">
              <a:spcBef>
                <a:spcPts val="0"/>
              </a:spcBef>
              <a:spcAft>
                <a:spcPts val="0"/>
              </a:spcAft>
              <a:buSzPts val="1400"/>
              <a:buChar char="●"/>
            </a:pPr>
            <a:r>
              <a:rPr lang="en-US" b="0"/>
              <a:t>Clearly, some of our rural hospital CEOs need to be focused on financial stability metrics while other larger hospital boards may wish to more thoroughly compare the needs of the community with the CEO’s incentive plan and pursue plan adjustments that address gaps.</a:t>
            </a:r>
            <a:endParaRPr b="0"/>
          </a:p>
          <a:p>
            <a:pPr marL="457200" lvl="0" indent="-317500" algn="l" rtl="0">
              <a:spcBef>
                <a:spcPts val="0"/>
              </a:spcBef>
              <a:spcAft>
                <a:spcPts val="0"/>
              </a:spcAft>
              <a:buSzPts val="1400"/>
              <a:buChar char="●"/>
            </a:pPr>
            <a:r>
              <a:rPr lang="en-US" b="0"/>
              <a:t>I will now turn it back over to Kim to start the Q&amp;A portion of our Webinar. </a:t>
            </a:r>
            <a:endParaRPr b="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0"/>
              <a:t>ADDITIONAL NOTES:</a:t>
            </a:r>
            <a:endParaRPr/>
          </a:p>
          <a:p>
            <a:pPr marL="0" lvl="0" indent="0" algn="l" rtl="0">
              <a:spcBef>
                <a:spcPts val="0"/>
              </a:spcBef>
              <a:spcAft>
                <a:spcPts val="0"/>
              </a:spcAft>
              <a:buClr>
                <a:schemeClr val="dk1"/>
              </a:buClr>
              <a:buSzPts val="1100"/>
              <a:buFont typeface="Arial"/>
              <a:buNone/>
            </a:pPr>
            <a:endParaRPr/>
          </a:p>
          <a:p>
            <a:pPr marL="457200" lvl="0" indent="-317500" algn="l" rtl="0">
              <a:spcBef>
                <a:spcPts val="0"/>
              </a:spcBef>
              <a:spcAft>
                <a:spcPts val="0"/>
              </a:spcAft>
              <a:buClr>
                <a:schemeClr val="dk1"/>
              </a:buClr>
              <a:buSzPts val="1400"/>
              <a:buChar char="●"/>
            </a:pPr>
            <a:r>
              <a:rPr lang="en-US" b="0"/>
              <a:t>Quality of care outcomes- 89.3% </a:t>
            </a:r>
            <a:endParaRPr b="0"/>
          </a:p>
          <a:p>
            <a:pPr marL="457200" lvl="0" indent="-317500" algn="l" rtl="0">
              <a:spcBef>
                <a:spcPts val="0"/>
              </a:spcBef>
              <a:spcAft>
                <a:spcPts val="0"/>
              </a:spcAft>
              <a:buClr>
                <a:schemeClr val="dk1"/>
              </a:buClr>
              <a:buSzPts val="1400"/>
              <a:buChar char="●"/>
            </a:pPr>
            <a:r>
              <a:rPr lang="en-US" b="0"/>
              <a:t>Profit or margin- 81.3%</a:t>
            </a:r>
            <a:endParaRPr b="0"/>
          </a:p>
          <a:p>
            <a:pPr marL="457200" lvl="0" indent="-317500" algn="l" rtl="0">
              <a:spcBef>
                <a:spcPts val="0"/>
              </a:spcBef>
              <a:spcAft>
                <a:spcPts val="0"/>
              </a:spcAft>
              <a:buClr>
                <a:schemeClr val="dk1"/>
              </a:buClr>
              <a:buSzPts val="1400"/>
              <a:buChar char="●"/>
            </a:pPr>
            <a:r>
              <a:rPr lang="en-US" b="0"/>
              <a:t>Consumer and employer affordability- 41.3% </a:t>
            </a:r>
            <a:endParaRPr b="0"/>
          </a:p>
          <a:p>
            <a:pPr marL="457200" lvl="0" indent="-317500" algn="l" rtl="0">
              <a:spcBef>
                <a:spcPts val="0"/>
              </a:spcBef>
              <a:spcAft>
                <a:spcPts val="0"/>
              </a:spcAft>
              <a:buClr>
                <a:schemeClr val="dk1"/>
              </a:buClr>
              <a:buSzPts val="1400"/>
              <a:buChar char="●"/>
            </a:pPr>
            <a:r>
              <a:rPr lang="en-US" b="0"/>
              <a:t>Patient satisfaction- 88.0%</a:t>
            </a:r>
            <a:endParaRPr b="0"/>
          </a:p>
          <a:p>
            <a:pPr marL="457200" lvl="0" indent="-317500" algn="l" rtl="0">
              <a:spcBef>
                <a:spcPts val="0"/>
              </a:spcBef>
              <a:spcAft>
                <a:spcPts val="0"/>
              </a:spcAft>
              <a:buClr>
                <a:schemeClr val="dk1"/>
              </a:buClr>
              <a:buSzPts val="1400"/>
              <a:buChar char="●"/>
            </a:pPr>
            <a:r>
              <a:rPr lang="en-US" b="0"/>
              <a:t>Community benefit- 45.3%</a:t>
            </a:r>
            <a:endParaRPr b="0"/>
          </a:p>
          <a:p>
            <a:pPr marL="457200" lvl="0" indent="-317500" algn="l" rtl="0">
              <a:spcBef>
                <a:spcPts val="0"/>
              </a:spcBef>
              <a:spcAft>
                <a:spcPts val="0"/>
              </a:spcAft>
              <a:buClr>
                <a:schemeClr val="dk1"/>
              </a:buClr>
              <a:buSzPts val="1400"/>
              <a:buChar char="●"/>
            </a:pPr>
            <a:r>
              <a:rPr lang="en-US" b="0"/>
              <a:t>Market share- 26.7%</a:t>
            </a:r>
            <a:endParaRPr b="0"/>
          </a:p>
          <a:p>
            <a:pPr marL="457200" lvl="0" indent="-317500" algn="l" rtl="0">
              <a:spcBef>
                <a:spcPts val="0"/>
              </a:spcBef>
              <a:spcAft>
                <a:spcPts val="0"/>
              </a:spcAft>
              <a:buClr>
                <a:schemeClr val="dk1"/>
              </a:buClr>
              <a:buSzPts val="1400"/>
              <a:buChar char="●"/>
            </a:pPr>
            <a:r>
              <a:rPr lang="en-US" b="0"/>
              <a:t>Revenue growth- 48.0%</a:t>
            </a:r>
            <a:endParaRPr b="0"/>
          </a:p>
          <a:p>
            <a:pPr marL="457200" lvl="0" indent="-317500" algn="l" rtl="0">
              <a:spcBef>
                <a:spcPts val="0"/>
              </a:spcBef>
              <a:spcAft>
                <a:spcPts val="0"/>
              </a:spcAft>
              <a:buClr>
                <a:schemeClr val="dk1"/>
              </a:buClr>
              <a:buSzPts val="1400"/>
              <a:buChar char="●"/>
            </a:pPr>
            <a:r>
              <a:rPr lang="en-US" b="0"/>
              <a:t>Changes in DCOH or cash reserves- 28.0%</a:t>
            </a:r>
            <a:endParaRPr b="0"/>
          </a:p>
          <a:p>
            <a:pPr marL="457200" lvl="0" indent="-317500" algn="l" rtl="0">
              <a:spcBef>
                <a:spcPts val="0"/>
              </a:spcBef>
              <a:spcAft>
                <a:spcPts val="0"/>
              </a:spcAft>
              <a:buClr>
                <a:schemeClr val="dk1"/>
              </a:buClr>
              <a:buSzPts val="1400"/>
              <a:buChar char="●"/>
            </a:pPr>
            <a:r>
              <a:rPr lang="en-US" b="0"/>
              <a:t>Work force- 69.3%</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HB23-1226 Hospital Transparency Reporting, which set up hospitals reporting performance metrics to HCPF calls out quality of care outcomes, patient satisfaction, community benefit, consumer and employer affordability, market share, profit or margin, revenue growth, changes in dash cash on hand, and work force. Hospitals have the option to add additional performance metrics not included in this list.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r>
              <a:rPr lang="en-US" b="0"/>
              <a:t>12 hospitals or 16.0%, all UCHealth hospitals, added “improving access for our communities” as an additional performance metric.  </a:t>
            </a:r>
            <a:endParaRPr b="0"/>
          </a:p>
          <a:p>
            <a:pPr marL="0" lvl="0" indent="0" algn="l" rtl="0">
              <a:spcBef>
                <a:spcPts val="0"/>
              </a:spcBef>
              <a:spcAft>
                <a:spcPts val="0"/>
              </a:spcAft>
              <a:buClr>
                <a:schemeClr val="dk1"/>
              </a:buClr>
              <a:buSzPts val="1100"/>
              <a:buFont typeface="Arial"/>
              <a:buNone/>
            </a:pPr>
            <a:endParaRPr b="0"/>
          </a:p>
          <a:p>
            <a:pPr marL="0" lvl="0" indent="0" algn="l" rtl="0">
              <a:spcBef>
                <a:spcPts val="0"/>
              </a:spcBef>
              <a:spcAft>
                <a:spcPts val="0"/>
              </a:spcAft>
              <a:buClr>
                <a:schemeClr val="dk1"/>
              </a:buClr>
              <a:buSzPts val="1100"/>
              <a:buFont typeface="Arial"/>
              <a:buNone/>
            </a:pPr>
            <a:endParaRPr u="sng"/>
          </a:p>
        </p:txBody>
      </p:sp>
      <p:sp>
        <p:nvSpPr>
          <p:cNvPr id="584" name="Google Shape;584;g334ee3f85e6_0_35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3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15 min</a:t>
            </a:r>
            <a:endParaRPr/>
          </a:p>
        </p:txBody>
      </p:sp>
      <p:sp>
        <p:nvSpPr>
          <p:cNvPr id="593" name="Google Shape;593;p3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34ee3f85e6_0_12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g334ee3f85e6_0_126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15 min</a:t>
            </a:r>
            <a:endParaRPr/>
          </a:p>
        </p:txBody>
      </p:sp>
      <p:sp>
        <p:nvSpPr>
          <p:cNvPr id="593" name="Google Shape;593;g334ee3f85e6_0_126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3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p3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3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3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p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34ee3f85e6_0_127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34ee3f85e6_0_127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g334ee3f85e6_0_1274: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p3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p3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34ee3f85e6_0_30: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D8D8D8"/>
            </a:solidFill>
            <a:prstDash val="solid"/>
            <a:round/>
            <a:headEnd type="none" w="sm" len="sm"/>
            <a:tailEnd type="none" w="sm" len="sm"/>
          </a:ln>
        </p:spPr>
      </p:sp>
      <p:sp>
        <p:nvSpPr>
          <p:cNvPr id="248" name="Google Shape;248;g334ee3f85e6_0_30: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None/>
            </a:pPr>
            <a:r>
              <a:rPr lang="en-US" dirty="0"/>
              <a:t>KIM</a:t>
            </a:r>
            <a:endParaRPr dirty="0"/>
          </a:p>
          <a:p>
            <a:pPr marL="0" lvl="0" indent="0" algn="l" rtl="0">
              <a:lnSpc>
                <a:spcPct val="125000"/>
              </a:lnSpc>
              <a:spcBef>
                <a:spcPts val="0"/>
              </a:spcBef>
              <a:spcAft>
                <a:spcPts val="0"/>
              </a:spcAft>
              <a:buNone/>
            </a:pPr>
            <a:r>
              <a:rPr lang="en-US" b="0" dirty="0"/>
              <a:t>Today we are joined by</a:t>
            </a:r>
            <a:r>
              <a:rPr lang="en-US" b="0" dirty="0">
                <a:highlight>
                  <a:srgbClr val="FFFF00"/>
                </a:highlight>
              </a:rPr>
              <a:t> </a:t>
            </a:r>
            <a:endParaRPr b="0" dirty="0">
              <a:highlight>
                <a:srgbClr val="FFFF00"/>
              </a:highlight>
            </a:endParaRPr>
          </a:p>
          <a:p>
            <a:pPr marL="457200" lvl="0" indent="-304800" algn="l" rtl="0">
              <a:lnSpc>
                <a:spcPct val="125000"/>
              </a:lnSpc>
              <a:spcBef>
                <a:spcPts val="0"/>
              </a:spcBef>
              <a:spcAft>
                <a:spcPts val="0"/>
              </a:spcAft>
              <a:buSzPts val="1200"/>
              <a:buChar char="●"/>
            </a:pPr>
            <a:r>
              <a:rPr lang="en-US" b="0" dirty="0">
                <a:highlight>
                  <a:srgbClr val="FFFF00"/>
                </a:highlight>
              </a:rPr>
              <a:t>Bettina Schneider who is the Chief Financial Officer and oversees all financial operations.</a:t>
            </a:r>
            <a:endParaRPr b="0" dirty="0">
              <a:highlight>
                <a:srgbClr val="FFFF00"/>
              </a:highlight>
            </a:endParaRPr>
          </a:p>
          <a:p>
            <a:pPr marL="457200" lvl="0" indent="-304800" algn="l" rtl="0">
              <a:lnSpc>
                <a:spcPct val="125000"/>
              </a:lnSpc>
              <a:spcBef>
                <a:spcPts val="0"/>
              </a:spcBef>
              <a:spcAft>
                <a:spcPts val="0"/>
              </a:spcAft>
              <a:buSzPts val="1200"/>
              <a:buChar char="●"/>
            </a:pPr>
            <a:r>
              <a:rPr lang="en-US" b="0" dirty="0">
                <a:highlight>
                  <a:srgbClr val="FFFF00"/>
                </a:highlight>
              </a:rPr>
              <a:t>Nancy Dolson, Special Financing Division Director, </a:t>
            </a:r>
            <a:r>
              <a:rPr lang="en-US" b="0" i="1" dirty="0">
                <a:highlight>
                  <a:srgbClr val="FFFF00"/>
                </a:highlight>
              </a:rPr>
              <a:t>the </a:t>
            </a:r>
            <a:r>
              <a:rPr lang="en-US" b="0" dirty="0">
                <a:highlight>
                  <a:srgbClr val="FFFF00"/>
                </a:highlight>
              </a:rPr>
              <a:t>instrumental driver of the Department’s hospital provider fee program.</a:t>
            </a:r>
            <a:endParaRPr b="0" dirty="0">
              <a:highlight>
                <a:srgbClr val="FFFF00"/>
              </a:highlight>
            </a:endParaRPr>
          </a:p>
          <a:p>
            <a:pPr marL="457200" lvl="0" indent="-304800" algn="l" rtl="0">
              <a:lnSpc>
                <a:spcPct val="125000"/>
              </a:lnSpc>
              <a:spcBef>
                <a:spcPts val="0"/>
              </a:spcBef>
              <a:spcAft>
                <a:spcPts val="0"/>
              </a:spcAft>
              <a:buSzPts val="1200"/>
              <a:buChar char="●"/>
            </a:pPr>
            <a:r>
              <a:rPr lang="en-US" b="0" dirty="0">
                <a:highlight>
                  <a:srgbClr val="FFFF00"/>
                </a:highlight>
              </a:rPr>
              <a:t>and Dr. Lisa </a:t>
            </a:r>
            <a:r>
              <a:rPr lang="en-US" b="0" dirty="0" err="1">
                <a:highlight>
                  <a:srgbClr val="FFFF00"/>
                </a:highlight>
              </a:rPr>
              <a:t>Rothgery</a:t>
            </a:r>
            <a:r>
              <a:rPr lang="en-US" b="0" dirty="0">
                <a:highlight>
                  <a:srgbClr val="FFFF00"/>
                </a:highlight>
              </a:rPr>
              <a:t>, Chief Medical Officer who continues to care for patients at her independent family practice in Denver.</a:t>
            </a:r>
            <a:endParaRPr b="0" dirty="0">
              <a:highlight>
                <a:srgbClr val="FFFF00"/>
              </a:highlight>
            </a:endParaRPr>
          </a:p>
          <a:p>
            <a:pPr marL="0" lvl="0" indent="0" algn="l" rtl="0">
              <a:lnSpc>
                <a:spcPct val="125000"/>
              </a:lnSpc>
              <a:spcBef>
                <a:spcPts val="0"/>
              </a:spcBef>
              <a:spcAft>
                <a:spcPts val="0"/>
              </a:spcAft>
              <a:buNone/>
            </a:pPr>
            <a:endParaRPr b="0" dirty="0"/>
          </a:p>
          <a:p>
            <a:pPr marL="0" lvl="0" indent="0" algn="l" rtl="0">
              <a:lnSpc>
                <a:spcPct val="125000"/>
              </a:lnSpc>
              <a:spcBef>
                <a:spcPts val="0"/>
              </a:spcBef>
              <a:spcAft>
                <a:spcPts val="0"/>
              </a:spcAft>
              <a:buClr>
                <a:schemeClr val="dk1"/>
              </a:buClr>
              <a:buSzPts val="1100"/>
              <a:buFont typeface="Arial"/>
              <a:buNone/>
            </a:pPr>
            <a:endParaRPr u="sng" dirty="0"/>
          </a:p>
        </p:txBody>
      </p:sp>
      <p:sp>
        <p:nvSpPr>
          <p:cNvPr id="249" name="Google Shape;249;g334ee3f85e6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dk1"/>
              </a:buClr>
              <a:buSzPts val="1200"/>
              <a:buFont typeface="Trebuchet MS"/>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34ee3f85e6_0_128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334ee3f85e6_0_128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g334ee3f85e6_0_128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3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3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34ee3f85e6_0_128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334ee3f85e6_0_128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g334ee3f85e6_0_128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3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34ee3f85e6_0_129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334ee3f85e6_0_129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g334ee3f85e6_0_129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3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p3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p3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34ee3f85e6_0_130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334ee3f85e6_0_130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0" name="Google Shape;640;g334ee3f85e6_0_1302: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4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4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4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34ee3f85e6_0_130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334ee3f85e6_0_130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g334ee3f85e6_0_130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4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4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56" name="Google Shape;656;p4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Kim</a:t>
            </a:r>
            <a:endParaRPr/>
          </a:p>
          <a:p>
            <a:pPr marL="0" lvl="0" indent="0" algn="l" rtl="0">
              <a:lnSpc>
                <a:spcPct val="100000"/>
              </a:lnSpc>
              <a:spcBef>
                <a:spcPts val="0"/>
              </a:spcBef>
              <a:spcAft>
                <a:spcPts val="0"/>
              </a:spcAft>
              <a:buClr>
                <a:schemeClr val="dk1"/>
              </a:buClr>
              <a:buSzPts val="1100"/>
              <a:buFont typeface="Arial"/>
              <a:buNone/>
            </a:pPr>
            <a:r>
              <a:rPr lang="en-US" b="0"/>
              <a:t>REMEMBER the left side, changing capabilities, etc. </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b="0"/>
              <a:t>Largest Health Plan in the state</a:t>
            </a:r>
            <a:endParaRPr b="0"/>
          </a:p>
          <a:p>
            <a:pPr marL="0" lvl="0" indent="0" algn="l" rtl="0">
              <a:lnSpc>
                <a:spcPct val="100000"/>
              </a:lnSpc>
              <a:spcBef>
                <a:spcPts val="0"/>
              </a:spcBef>
              <a:spcAft>
                <a:spcPts val="0"/>
              </a:spcAft>
              <a:buClr>
                <a:schemeClr val="dk1"/>
              </a:buClr>
              <a:buSzPts val="1100"/>
              <a:buFont typeface="Arial"/>
              <a:buNone/>
            </a:pPr>
            <a:r>
              <a:rPr lang="en-US" b="0"/>
              <a:t>Roughly ⅓ of the state’s budget and the state is trying to reconcile being over budget; you’ve probably heard reports that between $250 and $1 billion must be cut to balance budget</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b="0"/>
              <a:t>Additionally, data shows that a large proportion of the surge in migrant populations recently within the state arrived in late 2023 to early 2024, which will not be fully reflected until next year’s report due to several hospital systems’ fiscal year end dates. In 2022 and 2023, there was very little shifting of patient type or uncompensated care costs despite the start of the COVID-19 Public Health Emergency (PHE) Unwind. The majority of the effects of the PHE Unwind will not be represented until 2024 data is published. This is due to data availability, as the PHE Unwind started in May of 2023 while a significant portion of hospitals’ fiscal years ended in June of 2023.</a:t>
            </a:r>
            <a:endParaRPr b="0"/>
          </a:p>
          <a:p>
            <a:pPr marL="0" lvl="0" indent="0" algn="l" rtl="0">
              <a:lnSpc>
                <a:spcPct val="100000"/>
              </a:lnSpc>
              <a:spcBef>
                <a:spcPts val="0"/>
              </a:spcBef>
              <a:spcAft>
                <a:spcPts val="0"/>
              </a:spcAft>
              <a:buClr>
                <a:schemeClr val="dk1"/>
              </a:buClr>
              <a:buSzPts val="1100"/>
              <a:buFont typeface="Arial"/>
              <a:buNone/>
            </a:pPr>
            <a:endParaRPr b="0"/>
          </a:p>
          <a:p>
            <a:pPr marL="0" lvl="0" indent="0" algn="l" rtl="0">
              <a:lnSpc>
                <a:spcPct val="100000"/>
              </a:lnSpc>
              <a:spcBef>
                <a:spcPts val="0"/>
              </a:spcBef>
              <a:spcAft>
                <a:spcPts val="0"/>
              </a:spcAft>
              <a:buClr>
                <a:schemeClr val="dk1"/>
              </a:buClr>
              <a:buSzPts val="1100"/>
              <a:buFont typeface="Arial"/>
              <a:buNone/>
            </a:pPr>
            <a:r>
              <a:rPr lang="en-US" b="0"/>
              <a:t>_______Updating talking points from August webinar___________</a:t>
            </a:r>
            <a:endParaRPr b="0"/>
          </a:p>
          <a:p>
            <a:pPr marL="457200" lvl="0" indent="-304800" algn="l" rtl="0">
              <a:lnSpc>
                <a:spcPct val="115000"/>
              </a:lnSpc>
              <a:spcBef>
                <a:spcPts val="0"/>
              </a:spcBef>
              <a:spcAft>
                <a:spcPts val="0"/>
              </a:spcAft>
              <a:buClr>
                <a:schemeClr val="dk1"/>
              </a:buClr>
              <a:buSzPts val="1200"/>
              <a:buFont typeface="Trebuchet MS"/>
              <a:buChar char="●"/>
            </a:pPr>
            <a:r>
              <a:rPr lang="en-US" b="0"/>
              <a:t>HCPF provides health coverage to about 1.3M people today, which is slightly more than 1 in 5 Coloradans. We cover more than 40% of Colorado’s children and more than 40% of births in the state. We provide these coverages and supports through Health First Colorado, which is the brand name for Colorado Medicaid, through Children’s Health Insurance Program or CHP+ and the other safety net programs you see listed on the side of this slide. </a:t>
            </a:r>
            <a:endParaRPr b="0"/>
          </a:p>
          <a:p>
            <a:pPr marL="457200" lvl="0" indent="-304800" algn="l" rtl="0">
              <a:lnSpc>
                <a:spcPct val="115000"/>
              </a:lnSpc>
              <a:spcBef>
                <a:spcPts val="0"/>
              </a:spcBef>
              <a:spcAft>
                <a:spcPts val="0"/>
              </a:spcAft>
              <a:buClr>
                <a:schemeClr val="dk1"/>
              </a:buClr>
              <a:buSzPts val="1200"/>
              <a:buFont typeface="Trebuchet MS"/>
              <a:buChar char="●"/>
            </a:pPr>
            <a:r>
              <a:rPr lang="en-US" b="0"/>
              <a:t>Medicaid and CHP+ are </a:t>
            </a:r>
            <a:r>
              <a:rPr lang="en-US" b="0" u="sng"/>
              <a:t>income</a:t>
            </a:r>
            <a:r>
              <a:rPr lang="en-US" b="0"/>
              <a:t> based programs that </a:t>
            </a:r>
            <a:r>
              <a:rPr lang="en-US" b="0" u="sng"/>
              <a:t>also</a:t>
            </a:r>
            <a:r>
              <a:rPr lang="en-US" b="0"/>
              <a:t> provide unique supports and services for people with disabilities, which make up about 4% of those we serve while the remaining 90%+ qualify based on income.</a:t>
            </a:r>
            <a:endParaRPr b="0"/>
          </a:p>
          <a:p>
            <a:pPr marL="457200" lvl="0" indent="-304800" algn="l" rtl="0">
              <a:lnSpc>
                <a:spcPct val="115000"/>
              </a:lnSpc>
              <a:spcBef>
                <a:spcPts val="0"/>
              </a:spcBef>
              <a:spcAft>
                <a:spcPts val="0"/>
              </a:spcAft>
              <a:buClr>
                <a:schemeClr val="dk1"/>
              </a:buClr>
              <a:buSzPts val="1200"/>
              <a:buFont typeface="Trebuchet MS"/>
              <a:buChar char="●"/>
            </a:pPr>
            <a:r>
              <a:rPr lang="en-US" b="0"/>
              <a:t>HCPF accounts for about ⅓ of the states budget </a:t>
            </a:r>
            <a:endParaRPr b="0"/>
          </a:p>
          <a:p>
            <a:pPr marL="914400" lvl="1" indent="-304800" algn="l" rtl="0">
              <a:lnSpc>
                <a:spcPct val="115000"/>
              </a:lnSpc>
              <a:spcBef>
                <a:spcPts val="0"/>
              </a:spcBef>
              <a:spcAft>
                <a:spcPts val="0"/>
              </a:spcAft>
              <a:buClr>
                <a:schemeClr val="dk1"/>
              </a:buClr>
              <a:buSzPts val="1200"/>
              <a:buFont typeface="Trebuchet MS"/>
              <a:buChar char="○"/>
            </a:pPr>
            <a:r>
              <a:rPr lang="en-US"/>
              <a:t>96% of that goes to paying our providers, with the remaining 4% covering admin costs and only 0.5% for staffing</a:t>
            </a:r>
            <a:endParaRPr/>
          </a:p>
          <a:p>
            <a:pPr marL="914400" lvl="1" indent="-304800" algn="l" rtl="0">
              <a:lnSpc>
                <a:spcPct val="115000"/>
              </a:lnSpc>
              <a:spcBef>
                <a:spcPts val="0"/>
              </a:spcBef>
              <a:spcAft>
                <a:spcPts val="0"/>
              </a:spcAft>
              <a:buClr>
                <a:schemeClr val="dk1"/>
              </a:buClr>
              <a:buSzPts val="1200"/>
              <a:buFont typeface="Trebuchet MS"/>
              <a:buChar char="○"/>
            </a:pPr>
            <a:r>
              <a:rPr lang="en-US"/>
              <a:t>Compared to commercial carriers who spend 13%+ </a:t>
            </a:r>
            <a:endParaRPr/>
          </a:p>
          <a:p>
            <a:pPr marL="457200" lvl="0" indent="-304800" algn="l" rtl="0">
              <a:lnSpc>
                <a:spcPct val="115000"/>
              </a:lnSpc>
              <a:spcBef>
                <a:spcPts val="0"/>
              </a:spcBef>
              <a:spcAft>
                <a:spcPts val="0"/>
              </a:spcAft>
              <a:buClr>
                <a:schemeClr val="dk1"/>
              </a:buClr>
              <a:buSzPts val="1200"/>
              <a:buFont typeface="Trebuchet MS"/>
              <a:buChar char="●"/>
            </a:pPr>
            <a:r>
              <a:rPr lang="en-US" b="0"/>
              <a:t>We are the largest health plan in the state by far, and continue to be even after the end of the PHE’s disenrollments</a:t>
            </a:r>
            <a:endParaRPr b="0"/>
          </a:p>
        </p:txBody>
      </p:sp>
      <p:sp>
        <p:nvSpPr>
          <p:cNvPr id="265" name="Google Shape;265;p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34ee3f85e6_0_13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334ee3f85e6_0_131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56" name="Google Shape;656;g334ee3f85e6_0_131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4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63" name="Google Shape;663;p4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4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4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At its peak (2010-11), approximately 225k Coloradans received discounted health care at participating clinics and hospitals</a:t>
            </a:r>
            <a:endParaRPr/>
          </a:p>
          <a:p>
            <a:pPr marL="0" lvl="0" indent="0" algn="l" rtl="0">
              <a:lnSpc>
                <a:spcPct val="100000"/>
              </a:lnSpc>
              <a:spcBef>
                <a:spcPts val="0"/>
              </a:spcBef>
              <a:spcAft>
                <a:spcPts val="0"/>
              </a:spcAft>
              <a:buSzPts val="1400"/>
              <a:buNone/>
            </a:pPr>
            <a:endParaRPr/>
          </a:p>
        </p:txBody>
      </p:sp>
      <p:sp>
        <p:nvSpPr>
          <p:cNvPr id="670" name="Google Shape;670;p4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4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p4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4" name="Google Shape;684;p4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1" name="Google Shape;691;p4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Introduce yourself, I have been with</a:t>
            </a:r>
            <a:r>
              <a:rPr lang="en-US" b="0">
                <a:solidFill>
                  <a:srgbClr val="202124"/>
                </a:solidFill>
              </a:rPr>
              <a:t> the Dept for xx years, background in both state and fed policy and communications...</a:t>
            </a:r>
            <a:endParaRPr b="0"/>
          </a:p>
          <a:p>
            <a:pPr marL="0" lvl="0" indent="0" algn="l" rtl="0">
              <a:lnSpc>
                <a:spcPct val="100000"/>
              </a:lnSpc>
              <a:spcBef>
                <a:spcPts val="0"/>
              </a:spcBef>
              <a:spcAft>
                <a:spcPts val="0"/>
              </a:spcAft>
              <a:buSzPts val="1400"/>
              <a:buNone/>
            </a:pPr>
            <a:endParaRPr/>
          </a:p>
        </p:txBody>
      </p:sp>
      <p:sp>
        <p:nvSpPr>
          <p:cNvPr id="692" name="Google Shape;692;p4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34ee3f85e6_0_4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34ee3f85e6_0_45: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Kim</a:t>
            </a:r>
            <a:endParaRPr dirty="0"/>
          </a:p>
          <a:p>
            <a:pPr marL="0" lvl="0" indent="0" algn="l" rtl="0">
              <a:spcBef>
                <a:spcPts val="0"/>
              </a:spcBef>
              <a:spcAft>
                <a:spcPts val="0"/>
              </a:spcAft>
              <a:buClr>
                <a:schemeClr val="dk1"/>
              </a:buClr>
              <a:buSzPts val="1100"/>
              <a:buFont typeface="Arial"/>
              <a:buNone/>
            </a:pPr>
            <a:r>
              <a:rPr lang="en-US" b="0" dirty="0"/>
              <a:t>REMEMBER the left side, changing capabilities, etc. </a:t>
            </a:r>
            <a:endParaRPr b="0" dirty="0"/>
          </a:p>
          <a:p>
            <a:pPr marL="0" lvl="0" indent="0" algn="l" rtl="0">
              <a:spcBef>
                <a:spcPts val="0"/>
              </a:spcBef>
              <a:spcAft>
                <a:spcPts val="0"/>
              </a:spcAft>
              <a:buClr>
                <a:schemeClr val="dk1"/>
              </a:buClr>
              <a:buSzPts val="1100"/>
              <a:buFont typeface="Arial"/>
              <a:buNone/>
            </a:pPr>
            <a:endParaRPr b="0" dirty="0"/>
          </a:p>
          <a:p>
            <a:pPr marL="0" lvl="0" indent="0" algn="l" rtl="0">
              <a:spcBef>
                <a:spcPts val="0"/>
              </a:spcBef>
              <a:spcAft>
                <a:spcPts val="0"/>
              </a:spcAft>
              <a:buClr>
                <a:schemeClr val="dk1"/>
              </a:buClr>
              <a:buSzPts val="1100"/>
              <a:buFont typeface="Arial"/>
              <a:buNone/>
            </a:pPr>
            <a:r>
              <a:rPr lang="en-US" b="0" dirty="0"/>
              <a:t>Largest Health Plan in the state</a:t>
            </a:r>
            <a:endParaRPr b="0" dirty="0"/>
          </a:p>
          <a:p>
            <a:pPr marL="0" lvl="0" indent="0" algn="l" rtl="0">
              <a:spcBef>
                <a:spcPts val="0"/>
              </a:spcBef>
              <a:spcAft>
                <a:spcPts val="0"/>
              </a:spcAft>
              <a:buClr>
                <a:schemeClr val="dk1"/>
              </a:buClr>
              <a:buSzPts val="1100"/>
              <a:buFont typeface="Arial"/>
              <a:buNone/>
            </a:pPr>
            <a:r>
              <a:rPr lang="en-US" b="0" dirty="0"/>
              <a:t>Roughly ⅓ of the state’s budget and the state is trying to reconcile being over budget; you’ve probably heard reports that between $250 and $1 billion must be cut to balance budget</a:t>
            </a:r>
            <a:endParaRPr b="0" dirty="0"/>
          </a:p>
          <a:p>
            <a:pPr marL="0" lvl="0" indent="0" algn="l" rtl="0">
              <a:spcBef>
                <a:spcPts val="0"/>
              </a:spcBef>
              <a:spcAft>
                <a:spcPts val="0"/>
              </a:spcAft>
              <a:buClr>
                <a:schemeClr val="dk1"/>
              </a:buClr>
              <a:buSzPts val="1100"/>
              <a:buFont typeface="Arial"/>
              <a:buNone/>
            </a:pPr>
            <a:endParaRPr b="0" dirty="0"/>
          </a:p>
          <a:p>
            <a:pPr marL="0" lvl="0" indent="0" algn="l" rtl="0">
              <a:spcBef>
                <a:spcPts val="0"/>
              </a:spcBef>
              <a:spcAft>
                <a:spcPts val="0"/>
              </a:spcAft>
              <a:buClr>
                <a:schemeClr val="dk1"/>
              </a:buClr>
              <a:buSzPts val="1100"/>
              <a:buFont typeface="Arial"/>
              <a:buNone/>
            </a:pPr>
            <a:r>
              <a:rPr lang="en-US" b="0" dirty="0"/>
              <a:t>Additionally, data shows that a large proportion of the surge in migrant populations recently within the state arrived in late 2023 to early 2024, which will not be fully reflected until next year’s report due to several hospital systems’ fiscal year end dates. In 2022 and 2023, there was very little shifting of patient type or uncompensated care costs despite the start of the COVID-19 Public Health Emergency (PHE) Unwind. The majority of the effects of the PHE Unwind will not be represented until 2024 data is published. This is due to data availability, as the PHE Unwind started in May of 2023 while a significant portion of hospitals’ fiscal years ended in June of 2023.</a:t>
            </a:r>
            <a:endParaRPr b="0" dirty="0"/>
          </a:p>
          <a:p>
            <a:pPr marL="0" lvl="0" indent="0" algn="l" rtl="0">
              <a:spcBef>
                <a:spcPts val="0"/>
              </a:spcBef>
              <a:spcAft>
                <a:spcPts val="0"/>
              </a:spcAft>
              <a:buClr>
                <a:schemeClr val="dk1"/>
              </a:buClr>
              <a:buSzPts val="1100"/>
              <a:buFont typeface="Arial"/>
              <a:buNone/>
            </a:pPr>
            <a:endParaRPr b="0" dirty="0"/>
          </a:p>
          <a:p>
            <a:pPr marL="0" lvl="0" indent="0" algn="l" rtl="0">
              <a:spcBef>
                <a:spcPts val="0"/>
              </a:spcBef>
              <a:spcAft>
                <a:spcPts val="0"/>
              </a:spcAft>
              <a:buClr>
                <a:schemeClr val="dk1"/>
              </a:buClr>
              <a:buSzPts val="1100"/>
              <a:buFont typeface="Arial"/>
              <a:buNone/>
            </a:pPr>
            <a:r>
              <a:rPr lang="en-US" b="0" dirty="0"/>
              <a:t>_______Updating talking points from August webinar___________</a:t>
            </a:r>
            <a:endParaRPr b="0" dirty="0"/>
          </a:p>
          <a:p>
            <a:pPr marL="457200" lvl="0" indent="-304800" algn="l" rtl="0">
              <a:lnSpc>
                <a:spcPct val="115000"/>
              </a:lnSpc>
              <a:spcBef>
                <a:spcPts val="0"/>
              </a:spcBef>
              <a:spcAft>
                <a:spcPts val="0"/>
              </a:spcAft>
              <a:buClr>
                <a:schemeClr val="dk1"/>
              </a:buClr>
              <a:buSzPts val="1200"/>
              <a:buFont typeface="Trebuchet MS"/>
              <a:buChar char="●"/>
            </a:pPr>
            <a:r>
              <a:rPr lang="en-US" b="0" dirty="0"/>
              <a:t>HCPF provides health coverage to about 1.3M people today, which is slightly more than 1 in 5 Coloradans. We cover more than 40% of Colorado’s children and more than 40% of births in the state. We provide these coverages and supports through Health First Colorado, which is the brand name for Colorado Medicaid, through Children’s Health Insurance Program or CHP+ and the other safety net programs you see listed on the side of this slide. </a:t>
            </a:r>
            <a:endParaRPr b="0" dirty="0"/>
          </a:p>
          <a:p>
            <a:pPr marL="457200" lvl="0" indent="-304800" algn="l" rtl="0">
              <a:lnSpc>
                <a:spcPct val="115000"/>
              </a:lnSpc>
              <a:spcBef>
                <a:spcPts val="0"/>
              </a:spcBef>
              <a:spcAft>
                <a:spcPts val="0"/>
              </a:spcAft>
              <a:buClr>
                <a:schemeClr val="dk1"/>
              </a:buClr>
              <a:buSzPts val="1200"/>
              <a:buFont typeface="Trebuchet MS"/>
              <a:buChar char="●"/>
            </a:pPr>
            <a:r>
              <a:rPr lang="en-US" b="0" dirty="0"/>
              <a:t>Medicaid and CHP+ are </a:t>
            </a:r>
            <a:r>
              <a:rPr lang="en-US" b="0" u="sng" dirty="0"/>
              <a:t>income</a:t>
            </a:r>
            <a:r>
              <a:rPr lang="en-US" b="0" dirty="0"/>
              <a:t> based programs that </a:t>
            </a:r>
            <a:r>
              <a:rPr lang="en-US" b="0" u="sng" dirty="0"/>
              <a:t>also</a:t>
            </a:r>
            <a:r>
              <a:rPr lang="en-US" b="0" dirty="0"/>
              <a:t> provide unique supports and services for people with disabilities, which make up about 4% of those we serve while the remaining 90%+ qualify based on income.</a:t>
            </a:r>
            <a:endParaRPr b="0" dirty="0"/>
          </a:p>
          <a:p>
            <a:pPr marL="457200" lvl="0" indent="-304800" algn="l" rtl="0">
              <a:lnSpc>
                <a:spcPct val="115000"/>
              </a:lnSpc>
              <a:spcBef>
                <a:spcPts val="0"/>
              </a:spcBef>
              <a:spcAft>
                <a:spcPts val="0"/>
              </a:spcAft>
              <a:buClr>
                <a:schemeClr val="dk1"/>
              </a:buClr>
              <a:buSzPts val="1200"/>
              <a:buFont typeface="Trebuchet MS"/>
              <a:buChar char="●"/>
            </a:pPr>
            <a:r>
              <a:rPr lang="en-US" b="0" dirty="0"/>
              <a:t>HCPF accounts for about ⅓ of the states budget </a:t>
            </a:r>
            <a:endParaRPr b="0" dirty="0"/>
          </a:p>
          <a:p>
            <a:pPr marL="914400" lvl="1" indent="-304800" algn="l" rtl="0">
              <a:lnSpc>
                <a:spcPct val="115000"/>
              </a:lnSpc>
              <a:spcBef>
                <a:spcPts val="0"/>
              </a:spcBef>
              <a:spcAft>
                <a:spcPts val="0"/>
              </a:spcAft>
              <a:buClr>
                <a:schemeClr val="dk1"/>
              </a:buClr>
              <a:buSzPts val="1200"/>
              <a:buFont typeface="Trebuchet MS"/>
              <a:buChar char="○"/>
            </a:pPr>
            <a:r>
              <a:rPr lang="en-US" dirty="0"/>
              <a:t>96% of that goes to paying our providers, with the remaining 4% covering admin costs and only 0.5% for staffing</a:t>
            </a:r>
            <a:endParaRPr dirty="0"/>
          </a:p>
          <a:p>
            <a:pPr marL="914400" lvl="1" indent="-304800" algn="l" rtl="0">
              <a:lnSpc>
                <a:spcPct val="115000"/>
              </a:lnSpc>
              <a:spcBef>
                <a:spcPts val="0"/>
              </a:spcBef>
              <a:spcAft>
                <a:spcPts val="0"/>
              </a:spcAft>
              <a:buClr>
                <a:schemeClr val="dk1"/>
              </a:buClr>
              <a:buSzPts val="1200"/>
              <a:buFont typeface="Trebuchet MS"/>
              <a:buChar char="○"/>
            </a:pPr>
            <a:r>
              <a:rPr lang="en-US" dirty="0"/>
              <a:t>Compared to commercial carriers who spend 13%+ </a:t>
            </a:r>
            <a:endParaRPr dirty="0"/>
          </a:p>
          <a:p>
            <a:pPr marL="457200" lvl="0" indent="-304800" algn="l" rtl="0">
              <a:lnSpc>
                <a:spcPct val="115000"/>
              </a:lnSpc>
              <a:spcBef>
                <a:spcPts val="0"/>
              </a:spcBef>
              <a:spcAft>
                <a:spcPts val="0"/>
              </a:spcAft>
              <a:buClr>
                <a:schemeClr val="dk1"/>
              </a:buClr>
              <a:buSzPts val="1200"/>
              <a:buFont typeface="Trebuchet MS"/>
              <a:buChar char="●"/>
            </a:pPr>
            <a:r>
              <a:rPr lang="en-US" b="0" dirty="0"/>
              <a:t>We are the largest health plan in the state by far, and continue to be even after the end of the PHE’s disenrollments</a:t>
            </a:r>
            <a:endParaRPr b="0" dirty="0"/>
          </a:p>
        </p:txBody>
      </p:sp>
      <p:sp>
        <p:nvSpPr>
          <p:cNvPr id="265" name="Google Shape;265;g334ee3f85e6_0_45: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2"/>
        <p:cNvGrpSpPr/>
        <p:nvPr/>
      </p:nvGrpSpPr>
      <p:grpSpPr>
        <a:xfrm>
          <a:off x="0" y="0"/>
          <a:ext cx="0" cy="0"/>
          <a:chOff x="0" y="0"/>
          <a:chExt cx="0" cy="0"/>
        </a:xfrm>
      </p:grpSpPr>
      <p:sp>
        <p:nvSpPr>
          <p:cNvPr id="13" name="Google Shape;13;p4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4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5" name="Google Shape;15;p4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48"/>
        <p:cNvGrpSpPr/>
        <p:nvPr/>
      </p:nvGrpSpPr>
      <p:grpSpPr>
        <a:xfrm>
          <a:off x="0" y="0"/>
          <a:ext cx="0" cy="0"/>
          <a:chOff x="0" y="0"/>
          <a:chExt cx="0" cy="0"/>
        </a:xfrm>
      </p:grpSpPr>
      <p:sp>
        <p:nvSpPr>
          <p:cNvPr id="49" name="Google Shape;49;p6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50" name="Google Shape;50;p60"/>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dk1"/>
                </a:solidFill>
                <a:latin typeface="Trebuchet MS"/>
                <a:ea typeface="Trebuchet MS"/>
                <a:cs typeface="Trebuchet MS"/>
                <a:sym typeface="Trebuchet MS"/>
              </a:rPr>
              <a:t>Plus </a:t>
            </a:r>
            <a:r>
              <a:rPr lang="en-US" sz="3600" b="0" i="0" u="none" strike="noStrike" cap="none">
                <a:solidFill>
                  <a:schemeClr val="dk1"/>
                </a:solidFill>
                <a:latin typeface="Trebuchet MS"/>
                <a:ea typeface="Trebuchet MS"/>
                <a:cs typeface="Trebuchet MS"/>
                <a:sym typeface="Trebuchet MS"/>
              </a:rPr>
              <a:t>(CHP+) and other health care programs for Coloradans who qualify. </a:t>
            </a:r>
            <a:endParaRPr sz="3600" b="1" i="0" u="none" strike="noStrike" cap="none">
              <a:solidFill>
                <a:schemeClr val="dk1"/>
              </a:solidFill>
              <a:latin typeface="Trebuchet MS"/>
              <a:ea typeface="Trebuchet MS"/>
              <a:cs typeface="Trebuchet MS"/>
              <a:sym typeface="Trebuchet MS"/>
            </a:endParaRPr>
          </a:p>
        </p:txBody>
      </p:sp>
      <p:sp>
        <p:nvSpPr>
          <p:cNvPr id="51" name="Google Shape;51;p60"/>
          <p:cNvSpPr/>
          <p:nvPr/>
        </p:nvSpPr>
        <p:spPr>
          <a:xfrm>
            <a:off x="838200"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232C68"/>
                </a:solidFill>
                <a:latin typeface="Trebuchet MS"/>
                <a:ea typeface="Trebuchet MS"/>
                <a:cs typeface="Trebuchet MS"/>
                <a:sym typeface="Trebuchet MS"/>
              </a:rPr>
              <a:t>What We Do</a:t>
            </a: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61"/>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1"/>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6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56" name="Google Shape;56;p61"/>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62"/>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6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0"/>
        <p:cNvGrpSpPr/>
        <p:nvPr/>
      </p:nvGrpSpPr>
      <p:grpSpPr>
        <a:xfrm>
          <a:off x="0" y="0"/>
          <a:ext cx="0" cy="0"/>
          <a:chOff x="0" y="0"/>
          <a:chExt cx="0" cy="0"/>
        </a:xfrm>
      </p:grpSpPr>
      <p:sp>
        <p:nvSpPr>
          <p:cNvPr id="61" name="Google Shape;61;p63"/>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3" name="Google Shape;63;p63" descr="Questions"/>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4"/>
        <p:cNvGrpSpPr/>
        <p:nvPr/>
      </p:nvGrpSpPr>
      <p:grpSpPr>
        <a:xfrm>
          <a:off x="0" y="0"/>
          <a:ext cx="0" cy="0"/>
          <a:chOff x="0" y="0"/>
          <a:chExt cx="0" cy="0"/>
        </a:xfrm>
      </p:grpSpPr>
      <p:sp>
        <p:nvSpPr>
          <p:cNvPr id="65" name="Google Shape;65;p64"/>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6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7" name="Google Shape;67;p64"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8"/>
        <p:cNvGrpSpPr/>
        <p:nvPr/>
      </p:nvGrpSpPr>
      <p:grpSpPr>
        <a:xfrm>
          <a:off x="0" y="0"/>
          <a:ext cx="0" cy="0"/>
          <a:chOff x="0" y="0"/>
          <a:chExt cx="0" cy="0"/>
        </a:xfrm>
      </p:grpSpPr>
      <p:sp>
        <p:nvSpPr>
          <p:cNvPr id="69" name="Google Shape;69;p6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6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5"/>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72"/>
        <p:cNvGrpSpPr/>
        <p:nvPr/>
      </p:nvGrpSpPr>
      <p:grpSpPr>
        <a:xfrm>
          <a:off x="0" y="0"/>
          <a:ext cx="0" cy="0"/>
          <a:chOff x="0" y="0"/>
          <a:chExt cx="0" cy="0"/>
        </a:xfrm>
      </p:grpSpPr>
      <p:sp>
        <p:nvSpPr>
          <p:cNvPr id="73" name="Google Shape;73;p66"/>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75"/>
        <p:cNvGrpSpPr/>
        <p:nvPr/>
      </p:nvGrpSpPr>
      <p:grpSpPr>
        <a:xfrm>
          <a:off x="0" y="0"/>
          <a:ext cx="0" cy="0"/>
          <a:chOff x="0" y="0"/>
          <a:chExt cx="0" cy="0"/>
        </a:xfrm>
      </p:grpSpPr>
      <p:sp>
        <p:nvSpPr>
          <p:cNvPr id="76" name="Google Shape;76;p67"/>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78"/>
        <p:cNvGrpSpPr/>
        <p:nvPr/>
      </p:nvGrpSpPr>
      <p:grpSpPr>
        <a:xfrm>
          <a:off x="0" y="0"/>
          <a:ext cx="0" cy="0"/>
          <a:chOff x="0" y="0"/>
          <a:chExt cx="0" cy="0"/>
        </a:xfrm>
      </p:grpSpPr>
      <p:sp>
        <p:nvSpPr>
          <p:cNvPr id="79" name="Google Shape;79;p68"/>
          <p:cNvSpPr txBox="1">
            <a:spLocks noGrp="1"/>
          </p:cNvSpPr>
          <p:nvPr>
            <p:ph type="body" idx="1"/>
          </p:nvPr>
        </p:nvSpPr>
        <p:spPr>
          <a:xfrm>
            <a:off x="309739" y="1714500"/>
            <a:ext cx="11572500" cy="4339800"/>
          </a:xfrm>
          <a:prstGeom prst="rect">
            <a:avLst/>
          </a:prstGeom>
          <a:noFill/>
          <a:ln>
            <a:noFill/>
          </a:ln>
        </p:spPr>
        <p:txBody>
          <a:bodyPr spcFirstLastPara="1" wrap="square" lIns="91425" tIns="45700" rIns="91425" bIns="45700" anchor="t" anchorCtr="0">
            <a:noAutofit/>
          </a:bodyPr>
          <a:lstStyle>
            <a:lvl1pPr marL="457200" marR="0" lvl="0" indent="-469709" algn="l" rtl="0">
              <a:lnSpc>
                <a:spcPct val="100000"/>
              </a:lnSpc>
              <a:spcBef>
                <a:spcPts val="2109"/>
              </a:spcBef>
              <a:spcAft>
                <a:spcPts val="0"/>
              </a:spcAft>
              <a:buClr>
                <a:schemeClr val="accent5"/>
              </a:buClr>
              <a:buSzPts val="3797"/>
              <a:buFont typeface="Arial"/>
              <a:buChar char="•"/>
              <a:defRPr sz="3797" b="0" i="0" u="none" strike="noStrike" cap="none">
                <a:solidFill>
                  <a:schemeClr val="accent5"/>
                </a:solidFill>
                <a:latin typeface="Trebuchet MS"/>
                <a:ea typeface="Trebuchet MS"/>
                <a:cs typeface="Trebuchet MS"/>
                <a:sym typeface="Trebuchet MS"/>
              </a:defRPr>
            </a:lvl1pPr>
            <a:lvl2pPr marL="914400" marR="0" lvl="1" indent="-405447" algn="l" rtl="0">
              <a:lnSpc>
                <a:spcPct val="100000"/>
              </a:lnSpc>
              <a:spcBef>
                <a:spcPts val="2109"/>
              </a:spcBef>
              <a:spcAft>
                <a:spcPts val="0"/>
              </a:spcAft>
              <a:buClr>
                <a:schemeClr val="accent5"/>
              </a:buClr>
              <a:buSzPts val="2785"/>
              <a:buFont typeface="Courier New"/>
              <a:buChar char="o"/>
              <a:defRPr sz="3094" b="0" i="0" u="none" strike="noStrike" cap="none">
                <a:solidFill>
                  <a:schemeClr val="accent5"/>
                </a:solidFill>
                <a:latin typeface="Trebuchet MS"/>
                <a:ea typeface="Trebuchet MS"/>
                <a:cs typeface="Trebuchet MS"/>
                <a:sym typeface="Trebuchet MS"/>
              </a:defRPr>
            </a:lvl2pPr>
            <a:lvl3pPr marL="1371600" marR="0" lvl="2" indent="-357187" algn="l" rtl="0">
              <a:lnSpc>
                <a:spcPct val="100000"/>
              </a:lnSpc>
              <a:spcBef>
                <a:spcPts val="2109"/>
              </a:spcBef>
              <a:spcAft>
                <a:spcPts val="0"/>
              </a:spcAft>
              <a:buClr>
                <a:schemeClr val="accent5"/>
              </a:buClr>
              <a:buSzPts val="2025"/>
              <a:buFont typeface="Noto Sans Symbols"/>
              <a:buChar char="⮚"/>
              <a:defRPr sz="2531" b="0" i="0" u="none" strike="noStrike" cap="none">
                <a:solidFill>
                  <a:schemeClr val="accent5"/>
                </a:solidFill>
                <a:latin typeface="Trebuchet MS"/>
                <a:ea typeface="Trebuchet MS"/>
                <a:cs typeface="Trebuchet MS"/>
                <a:sym typeface="Trebuchet MS"/>
              </a:defRPr>
            </a:lvl3pPr>
            <a:lvl4pPr marL="1828800" marR="0" lvl="3" indent="-431800" algn="l" rtl="0">
              <a:lnSpc>
                <a:spcPct val="100000"/>
              </a:lnSpc>
              <a:spcBef>
                <a:spcPts val="3937"/>
              </a:spcBef>
              <a:spcAft>
                <a:spcPts val="0"/>
              </a:spcAft>
              <a:buClr>
                <a:schemeClr val="lt1"/>
              </a:buClr>
              <a:buSzPts val="3200"/>
              <a:buFont typeface="Noto Sans Symbols"/>
              <a:buChar char="❖"/>
              <a:defRPr sz="225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80" name="Google Shape;80;p68"/>
          <p:cNvSpPr txBox="1">
            <a:spLocks noGrp="1"/>
          </p:cNvSpPr>
          <p:nvPr>
            <p:ph type="sldNum" idx="12"/>
          </p:nvPr>
        </p:nvSpPr>
        <p:spPr>
          <a:xfrm>
            <a:off x="9870563" y="6434399"/>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68"/>
          <p:cNvSpPr txBox="1">
            <a:spLocks noGrp="1"/>
          </p:cNvSpPr>
          <p:nvPr>
            <p:ph type="title"/>
          </p:nvPr>
        </p:nvSpPr>
        <p:spPr>
          <a:xfrm>
            <a:off x="309739" y="439119"/>
            <a:ext cx="11572500" cy="8166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accent5"/>
              </a:buClr>
              <a:buSzPts val="1400"/>
              <a:buFont typeface="Trebuchet MS"/>
              <a:buNone/>
              <a:defRPr sz="6187">
                <a:solidFill>
                  <a:schemeClr val="accent5"/>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82"/>
        <p:cNvGrpSpPr/>
        <p:nvPr/>
      </p:nvGrpSpPr>
      <p:grpSpPr>
        <a:xfrm>
          <a:off x="0" y="0"/>
          <a:ext cx="0" cy="0"/>
          <a:chOff x="0" y="0"/>
          <a:chExt cx="0" cy="0"/>
        </a:xfrm>
      </p:grpSpPr>
      <p:sp>
        <p:nvSpPr>
          <p:cNvPr id="83" name="Google Shape;83;p69"/>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rtl="0">
              <a:lnSpc>
                <a:spcPct val="100000"/>
              </a:lnSpc>
              <a:spcBef>
                <a:spcPts val="0"/>
              </a:spcBef>
              <a:spcAft>
                <a:spcPts val="0"/>
              </a:spcAft>
              <a:buClr>
                <a:srgbClr val="000000"/>
              </a:buClr>
              <a:buSzPts val="800"/>
              <a:buFont typeface="Arial"/>
              <a:buNone/>
              <a:defRPr sz="3466"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800"/>
              <a:buFont typeface="Arial"/>
              <a:buNone/>
              <a:defRPr sz="3067"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800"/>
              <a:buFont typeface="Arial"/>
              <a:buNone/>
              <a:defRPr sz="2533" b="0" i="0" u="none" strike="noStrike" cap="none">
                <a:solidFill>
                  <a:schemeClr val="dk1"/>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Noto Sans Symbols"/>
              <a:buChar char="❖"/>
              <a:defRPr sz="2267"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800"/>
              <a:buFont typeface="Arial"/>
              <a:buNone/>
              <a:defRPr sz="1467" b="0" i="0" u="none" strike="noStrike" cap="none">
                <a:solidFill>
                  <a:srgbClr val="000000"/>
                </a:solidFill>
                <a:latin typeface="Arial"/>
                <a:ea typeface="Arial"/>
                <a:cs typeface="Arial"/>
                <a:sym typeface="Arial"/>
              </a:defRPr>
            </a:lvl9pPr>
          </a:lstStyle>
          <a:p>
            <a:endParaRPr/>
          </a:p>
        </p:txBody>
      </p:sp>
      <p:sp>
        <p:nvSpPr>
          <p:cNvPr id="84" name="Google Shape;84;p69"/>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1333"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69"/>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267">
                <a:solidFill>
                  <a:srgbClr val="001254"/>
                </a:solidFill>
              </a:defRPr>
            </a:lvl1pPr>
            <a:lvl2pPr lvl="1" algn="ctr">
              <a:lnSpc>
                <a:spcPct val="100000"/>
              </a:lnSpc>
              <a:spcBef>
                <a:spcPts val="0"/>
              </a:spcBef>
              <a:spcAft>
                <a:spcPts val="0"/>
              </a:spcAft>
              <a:buClr>
                <a:srgbClr val="FFFFFF"/>
              </a:buClr>
              <a:buSzPts val="800"/>
              <a:buFont typeface="Trebuchet MS"/>
              <a:buNone/>
              <a:defRPr sz="1067"/>
            </a:lvl2pPr>
            <a:lvl3pPr lvl="2" algn="ctr">
              <a:lnSpc>
                <a:spcPct val="100000"/>
              </a:lnSpc>
              <a:spcBef>
                <a:spcPts val="0"/>
              </a:spcBef>
              <a:spcAft>
                <a:spcPts val="0"/>
              </a:spcAft>
              <a:buClr>
                <a:srgbClr val="FFFFFF"/>
              </a:buClr>
              <a:buSzPts val="800"/>
              <a:buFont typeface="Trebuchet MS"/>
              <a:buNone/>
              <a:defRPr sz="1067"/>
            </a:lvl3pPr>
            <a:lvl4pPr lvl="3" algn="ctr">
              <a:lnSpc>
                <a:spcPct val="100000"/>
              </a:lnSpc>
              <a:spcBef>
                <a:spcPts val="0"/>
              </a:spcBef>
              <a:spcAft>
                <a:spcPts val="0"/>
              </a:spcAft>
              <a:buClr>
                <a:srgbClr val="FFFFFF"/>
              </a:buClr>
              <a:buSzPts val="800"/>
              <a:buFont typeface="Trebuchet MS"/>
              <a:buNone/>
              <a:defRPr sz="1067"/>
            </a:lvl4pPr>
            <a:lvl5pPr lvl="4" algn="ctr">
              <a:lnSpc>
                <a:spcPct val="100000"/>
              </a:lnSpc>
              <a:spcBef>
                <a:spcPts val="0"/>
              </a:spcBef>
              <a:spcAft>
                <a:spcPts val="0"/>
              </a:spcAft>
              <a:buClr>
                <a:srgbClr val="FFFFFF"/>
              </a:buClr>
              <a:buSzPts val="800"/>
              <a:buFont typeface="Trebuchet MS"/>
              <a:buNone/>
              <a:defRPr sz="1067"/>
            </a:lvl5pPr>
            <a:lvl6pPr lvl="5" algn="ctr">
              <a:lnSpc>
                <a:spcPct val="100000"/>
              </a:lnSpc>
              <a:spcBef>
                <a:spcPts val="0"/>
              </a:spcBef>
              <a:spcAft>
                <a:spcPts val="0"/>
              </a:spcAft>
              <a:buClr>
                <a:srgbClr val="FFFFFF"/>
              </a:buClr>
              <a:buSzPts val="800"/>
              <a:buFont typeface="Trebuchet MS"/>
              <a:buNone/>
              <a:defRPr sz="1067"/>
            </a:lvl6pPr>
            <a:lvl7pPr lvl="6" algn="ctr">
              <a:lnSpc>
                <a:spcPct val="100000"/>
              </a:lnSpc>
              <a:spcBef>
                <a:spcPts val="0"/>
              </a:spcBef>
              <a:spcAft>
                <a:spcPts val="0"/>
              </a:spcAft>
              <a:buClr>
                <a:srgbClr val="FFFFFF"/>
              </a:buClr>
              <a:buSzPts val="800"/>
              <a:buFont typeface="Trebuchet MS"/>
              <a:buNone/>
              <a:defRPr sz="1067"/>
            </a:lvl7pPr>
            <a:lvl8pPr lvl="7" algn="ctr">
              <a:lnSpc>
                <a:spcPct val="100000"/>
              </a:lnSpc>
              <a:spcBef>
                <a:spcPts val="0"/>
              </a:spcBef>
              <a:spcAft>
                <a:spcPts val="0"/>
              </a:spcAft>
              <a:buClr>
                <a:srgbClr val="FFFFFF"/>
              </a:buClr>
              <a:buSzPts val="800"/>
              <a:buFont typeface="Trebuchet MS"/>
              <a:buNone/>
              <a:defRPr sz="1067"/>
            </a:lvl8pPr>
            <a:lvl9pPr lvl="8" algn="ctr">
              <a:lnSpc>
                <a:spcPct val="100000"/>
              </a:lnSpc>
              <a:spcBef>
                <a:spcPts val="0"/>
              </a:spcBef>
              <a:spcAft>
                <a:spcPts val="0"/>
              </a:spcAft>
              <a:buClr>
                <a:srgbClr val="FFFFFF"/>
              </a:buClr>
              <a:buSzPts val="800"/>
              <a:buFont typeface="Trebuchet MS"/>
              <a:buNone/>
              <a:defRPr sz="1067"/>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16"/>
        <p:cNvGrpSpPr/>
        <p:nvPr/>
      </p:nvGrpSpPr>
      <p:grpSpPr>
        <a:xfrm>
          <a:off x="0" y="0"/>
          <a:ext cx="0" cy="0"/>
          <a:chOff x="0" y="0"/>
          <a:chExt cx="0" cy="0"/>
        </a:xfrm>
      </p:grpSpPr>
      <p:sp>
        <p:nvSpPr>
          <p:cNvPr id="17" name="Google Shape;17;p48"/>
          <p:cNvSpPr txBox="1">
            <a:spLocks noGrp="1"/>
          </p:cNvSpPr>
          <p:nvPr>
            <p:ph type="title"/>
          </p:nvPr>
        </p:nvSpPr>
        <p:spPr>
          <a:xfrm>
            <a:off x="556437" y="365125"/>
            <a:ext cx="110793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accent5"/>
              </a:buClr>
              <a:buSzPts val="60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8" name="Google Shape;18;p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86"/>
        <p:cNvGrpSpPr/>
        <p:nvPr/>
      </p:nvGrpSpPr>
      <p:grpSpPr>
        <a:xfrm>
          <a:off x="0" y="0"/>
          <a:ext cx="0" cy="0"/>
          <a:chOff x="0" y="0"/>
          <a:chExt cx="0" cy="0"/>
        </a:xfrm>
      </p:grpSpPr>
      <p:sp>
        <p:nvSpPr>
          <p:cNvPr id="87" name="Google Shape;87;p7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88" name="Google Shape;88;p7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1pPr>
            <a:lvl2pPr marL="914400" marR="0" lvl="1"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2pPr>
            <a:lvl3pPr marL="1371600" marR="0" lvl="2"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3pPr>
            <a:lvl4pPr marL="1828800" marR="0" lvl="3"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4pPr>
            <a:lvl5pPr marL="2286000" marR="0" lvl="4"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5pPr>
            <a:lvl6pPr marL="2743200" marR="0" lvl="5"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6pPr>
            <a:lvl7pPr marL="3200400" marR="0" lvl="6"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7pPr>
            <a:lvl8pPr marL="3657600" marR="0" lvl="7"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8pPr>
            <a:lvl9pPr marL="4114800" marR="0" lvl="8" indent="-349250" algn="l" rtl="0">
              <a:lnSpc>
                <a:spcPct val="100000"/>
              </a:lnSpc>
              <a:spcBef>
                <a:spcPts val="0"/>
              </a:spcBef>
              <a:spcAft>
                <a:spcPts val="0"/>
              </a:spcAft>
              <a:buClr>
                <a:schemeClr val="lt1"/>
              </a:buClr>
              <a:buSzPts val="1900"/>
              <a:buFont typeface="Arial"/>
              <a:buChar char="■"/>
              <a:defRPr sz="1900" b="0" i="0" u="none" strike="noStrike" cap="none">
                <a:solidFill>
                  <a:schemeClr val="lt1"/>
                </a:solidFill>
                <a:latin typeface="Arial"/>
                <a:ea typeface="Arial"/>
                <a:cs typeface="Arial"/>
                <a:sym typeface="Arial"/>
              </a:defRPr>
            </a:lvl9pPr>
          </a:lstStyle>
          <a:p>
            <a:endParaRPr/>
          </a:p>
        </p:txBody>
      </p:sp>
      <p:sp>
        <p:nvSpPr>
          <p:cNvPr id="89" name="Google Shape;89;p70"/>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90"/>
        <p:cNvGrpSpPr/>
        <p:nvPr/>
      </p:nvGrpSpPr>
      <p:grpSpPr>
        <a:xfrm>
          <a:off x="0" y="0"/>
          <a:ext cx="0" cy="0"/>
          <a:chOff x="0" y="0"/>
          <a:chExt cx="0" cy="0"/>
        </a:xfrm>
      </p:grpSpPr>
      <p:sp>
        <p:nvSpPr>
          <p:cNvPr id="91" name="Google Shape;91;p71"/>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rtl="0">
              <a:lnSpc>
                <a:spcPct val="100000"/>
              </a:lnSpc>
              <a:spcBef>
                <a:spcPts val="3600"/>
              </a:spcBef>
              <a:spcAft>
                <a:spcPts val="0"/>
              </a:spcAft>
              <a:buClr>
                <a:srgbClr val="000000"/>
              </a:buClr>
              <a:buSzPts val="12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600"/>
              </a:spcBef>
              <a:spcAft>
                <a:spcPts val="0"/>
              </a:spcAft>
              <a:buClr>
                <a:srgbClr val="000000"/>
              </a:buClr>
              <a:buSzPts val="1200"/>
              <a:buFont typeface="Arial"/>
              <a:buNone/>
              <a:defRPr sz="28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600"/>
              </a:spcBef>
              <a:spcAft>
                <a:spcPts val="0"/>
              </a:spcAft>
              <a:buClr>
                <a:srgbClr val="000000"/>
              </a:buClr>
              <a:buSzPts val="1200"/>
              <a:buFont typeface="Arial"/>
              <a:buNone/>
              <a:defRPr sz="2300" b="0" i="0" u="none" strike="noStrike" cap="none">
                <a:solidFill>
                  <a:schemeClr val="dk1"/>
                </a:solidFill>
                <a:latin typeface="Trebuchet MS"/>
                <a:ea typeface="Trebuchet MS"/>
                <a:cs typeface="Trebuchet MS"/>
                <a:sym typeface="Trebuchet MS"/>
              </a:defRPr>
            </a:lvl3pPr>
            <a:lvl4pPr marL="1828800" marR="0" lvl="3" indent="-361950" algn="l" rtl="0">
              <a:lnSpc>
                <a:spcPct val="100000"/>
              </a:lnSpc>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92" name="Google Shape;92;p71"/>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71"/>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570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94"/>
        <p:cNvGrpSpPr/>
        <p:nvPr/>
      </p:nvGrpSpPr>
      <p:grpSpPr>
        <a:xfrm>
          <a:off x="0" y="0"/>
          <a:ext cx="0" cy="0"/>
          <a:chOff x="0" y="0"/>
          <a:chExt cx="0" cy="0"/>
        </a:xfrm>
      </p:grpSpPr>
      <p:sp>
        <p:nvSpPr>
          <p:cNvPr id="95" name="Google Shape;95;p72"/>
          <p:cNvSpPr txBox="1">
            <a:spLocks noGrp="1"/>
          </p:cNvSpPr>
          <p:nvPr>
            <p:ph type="title"/>
          </p:nvPr>
        </p:nvSpPr>
        <p:spPr>
          <a:xfrm>
            <a:off x="837903" y="642938"/>
            <a:ext cx="10516200" cy="813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52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6" name="Google Shape;96;p72"/>
          <p:cNvSpPr txBox="1">
            <a:spLocks noGrp="1"/>
          </p:cNvSpPr>
          <p:nvPr>
            <p:ph type="body" idx="1"/>
          </p:nvPr>
        </p:nvSpPr>
        <p:spPr>
          <a:xfrm>
            <a:off x="837903" y="1714500"/>
            <a:ext cx="10516200" cy="4234800"/>
          </a:xfrm>
          <a:prstGeom prst="rect">
            <a:avLst/>
          </a:prstGeom>
          <a:noFill/>
          <a:ln>
            <a:noFill/>
          </a:ln>
        </p:spPr>
        <p:txBody>
          <a:bodyPr spcFirstLastPara="1" wrap="square" lIns="78575" tIns="39275" rIns="78575" bIns="39275" anchor="t" anchorCtr="0">
            <a:noAutofit/>
          </a:bodyPr>
          <a:lstStyle>
            <a:lvl1pPr marL="457200" marR="0" lvl="0" indent="-425450" algn="l" rtl="0">
              <a:lnSpc>
                <a:spcPct val="100000"/>
              </a:lnSpc>
              <a:spcBef>
                <a:spcPts val="7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1pPr>
            <a:lvl2pPr marL="914400" marR="0" lvl="1" indent="-361950" algn="l" rtl="0">
              <a:lnSpc>
                <a:spcPct val="100000"/>
              </a:lnSpc>
              <a:spcBef>
                <a:spcPts val="700"/>
              </a:spcBef>
              <a:spcAft>
                <a:spcPts val="0"/>
              </a:spcAft>
              <a:buClr>
                <a:schemeClr val="dk1"/>
              </a:buClr>
              <a:buSzPts val="2100"/>
              <a:buFont typeface="Noto Sans Symbols"/>
              <a:buChar char="⮚"/>
              <a:defRPr sz="2800" b="0" i="0" u="none" strike="noStrike" cap="none">
                <a:solidFill>
                  <a:schemeClr val="dk1"/>
                </a:solidFill>
                <a:latin typeface="Trebuchet MS"/>
                <a:ea typeface="Trebuchet MS"/>
                <a:cs typeface="Trebuchet MS"/>
                <a:sym typeface="Trebuchet MS"/>
              </a:defRPr>
            </a:lvl2pPr>
            <a:lvl3pPr marL="1371600" marR="0" lvl="2" indent="-342900" algn="l" rtl="0">
              <a:lnSpc>
                <a:spcPct val="100000"/>
              </a:lnSpc>
              <a:spcBef>
                <a:spcPts val="700"/>
              </a:spcBef>
              <a:spcAft>
                <a:spcPts val="0"/>
              </a:spcAft>
              <a:buClr>
                <a:schemeClr val="dk1"/>
              </a:buClr>
              <a:buSzPts val="1800"/>
              <a:buFont typeface="Noto Sans Symbols"/>
              <a:buChar char="▪"/>
              <a:defRPr sz="2400" b="0" i="0" u="none" strike="noStrike" cap="none">
                <a:solidFill>
                  <a:schemeClr val="dk1"/>
                </a:solidFill>
                <a:latin typeface="Trebuchet MS"/>
                <a:ea typeface="Trebuchet MS"/>
                <a:cs typeface="Trebuchet MS"/>
                <a:sym typeface="Trebuchet MS"/>
              </a:defRPr>
            </a:lvl3pPr>
            <a:lvl4pPr marL="1828800" marR="0" lvl="3" indent="-361950" algn="l" rtl="0">
              <a:lnSpc>
                <a:spcPct val="100000"/>
              </a:lnSpc>
              <a:spcBef>
                <a:spcPts val="700"/>
              </a:spcBef>
              <a:spcAft>
                <a:spcPts val="0"/>
              </a:spcAft>
              <a:buClr>
                <a:schemeClr val="dk1"/>
              </a:buClr>
              <a:buSzPts val="2100"/>
              <a:buFont typeface="Arial"/>
              <a:buChar char="•"/>
              <a:defRPr sz="2100" b="0" i="0" u="none" strike="noStrike" cap="none">
                <a:solidFill>
                  <a:schemeClr val="dk1"/>
                </a:solidFill>
                <a:latin typeface="Trebuchet MS"/>
                <a:ea typeface="Trebuchet MS"/>
                <a:cs typeface="Trebuchet MS"/>
                <a:sym typeface="Trebuchet MS"/>
              </a:defRPr>
            </a:lvl4pPr>
            <a:lvl5pPr marL="2286000" marR="0" lvl="4" indent="-336550" algn="l" rtl="0">
              <a:lnSpc>
                <a:spcPct val="100000"/>
              </a:lnSpc>
              <a:spcBef>
                <a:spcPts val="700"/>
              </a:spcBef>
              <a:spcAft>
                <a:spcPts val="0"/>
              </a:spcAft>
              <a:buClr>
                <a:srgbClr val="5C6670"/>
              </a:buClr>
              <a:buSzPts val="1700"/>
              <a:buFont typeface="Arial"/>
              <a:buChar char="•"/>
              <a:defRPr sz="17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97" name="Google Shape;97;p72"/>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98"/>
        <p:cNvGrpSpPr/>
        <p:nvPr/>
      </p:nvGrpSpPr>
      <p:grpSpPr>
        <a:xfrm>
          <a:off x="0" y="0"/>
          <a:ext cx="0" cy="0"/>
          <a:chOff x="0" y="0"/>
          <a:chExt cx="0" cy="0"/>
        </a:xfrm>
      </p:grpSpPr>
      <p:sp>
        <p:nvSpPr>
          <p:cNvPr id="99" name="Google Shape;99;p73"/>
          <p:cNvSpPr txBox="1">
            <a:spLocks noGrp="1"/>
          </p:cNvSpPr>
          <p:nvPr>
            <p:ph type="body" idx="1"/>
          </p:nvPr>
        </p:nvSpPr>
        <p:spPr>
          <a:xfrm>
            <a:off x="309741" y="1714500"/>
            <a:ext cx="11572500" cy="4339800"/>
          </a:xfrm>
          <a:prstGeom prst="rect">
            <a:avLst/>
          </a:prstGeom>
          <a:noFill/>
          <a:ln>
            <a:noFill/>
          </a:ln>
        </p:spPr>
        <p:txBody>
          <a:bodyPr spcFirstLastPara="1" wrap="square" lIns="78575" tIns="39275" rIns="78575" bIns="39275" anchor="t" anchorCtr="0">
            <a:noAutofit/>
          </a:bodyPr>
          <a:lstStyle>
            <a:lvl1pPr marL="457200" marR="0" lvl="0" indent="-228600" algn="l" rtl="0">
              <a:lnSpc>
                <a:spcPct val="100000"/>
              </a:lnSpc>
              <a:spcBef>
                <a:spcPts val="3600"/>
              </a:spcBef>
              <a:spcAft>
                <a:spcPts val="0"/>
              </a:spcAft>
              <a:buClr>
                <a:srgbClr val="000000"/>
              </a:buClr>
              <a:buSzPts val="12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600"/>
              </a:spcBef>
              <a:spcAft>
                <a:spcPts val="0"/>
              </a:spcAft>
              <a:buClr>
                <a:srgbClr val="000000"/>
              </a:buClr>
              <a:buSzPts val="1200"/>
              <a:buFont typeface="Arial"/>
              <a:buNone/>
              <a:defRPr sz="28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600"/>
              </a:spcBef>
              <a:spcAft>
                <a:spcPts val="0"/>
              </a:spcAft>
              <a:buClr>
                <a:srgbClr val="000000"/>
              </a:buClr>
              <a:buSzPts val="1200"/>
              <a:buFont typeface="Arial"/>
              <a:buNone/>
              <a:defRPr sz="2300" b="0" i="0" u="none" strike="noStrike" cap="none">
                <a:solidFill>
                  <a:schemeClr val="dk1"/>
                </a:solidFill>
                <a:latin typeface="Trebuchet MS"/>
                <a:ea typeface="Trebuchet MS"/>
                <a:cs typeface="Trebuchet MS"/>
                <a:sym typeface="Trebuchet MS"/>
              </a:defRPr>
            </a:lvl3pPr>
            <a:lvl4pPr marL="1828800" marR="0" lvl="3" indent="-361950" algn="l" rtl="0">
              <a:lnSpc>
                <a:spcPct val="100000"/>
              </a:lnSpc>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100" name="Google Shape;100;p73"/>
          <p:cNvSpPr txBox="1">
            <a:spLocks noGrp="1"/>
          </p:cNvSpPr>
          <p:nvPr>
            <p:ph type="sldNum" idx="12"/>
          </p:nvPr>
        </p:nvSpPr>
        <p:spPr>
          <a:xfrm>
            <a:off x="9846356" y="6425136"/>
            <a:ext cx="2011800" cy="3648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73"/>
          <p:cNvSpPr txBox="1">
            <a:spLocks noGrp="1"/>
          </p:cNvSpPr>
          <p:nvPr>
            <p:ph type="title"/>
          </p:nvPr>
        </p:nvSpPr>
        <p:spPr>
          <a:xfrm>
            <a:off x="309741" y="439118"/>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570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102"/>
        <p:cNvGrpSpPr/>
        <p:nvPr/>
      </p:nvGrpSpPr>
      <p:grpSpPr>
        <a:xfrm>
          <a:off x="0" y="0"/>
          <a:ext cx="0" cy="0"/>
          <a:chOff x="0" y="0"/>
          <a:chExt cx="0" cy="0"/>
        </a:xfrm>
      </p:grpSpPr>
      <p:sp>
        <p:nvSpPr>
          <p:cNvPr id="103" name="Google Shape;103;p74"/>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104"/>
        <p:cNvGrpSpPr/>
        <p:nvPr/>
      </p:nvGrpSpPr>
      <p:grpSpPr>
        <a:xfrm>
          <a:off x="0" y="0"/>
          <a:ext cx="0" cy="0"/>
          <a:chOff x="0" y="0"/>
          <a:chExt cx="0" cy="0"/>
        </a:xfrm>
      </p:grpSpPr>
      <p:sp>
        <p:nvSpPr>
          <p:cNvPr id="105" name="Google Shape;105;p75"/>
          <p:cNvSpPr txBox="1">
            <a:spLocks noGrp="1"/>
          </p:cNvSpPr>
          <p:nvPr>
            <p:ph type="title"/>
          </p:nvPr>
        </p:nvSpPr>
        <p:spPr>
          <a:xfrm>
            <a:off x="595312" y="443627"/>
            <a:ext cx="11001300" cy="816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06" name="Google Shape;106;p75"/>
          <p:cNvSpPr txBox="1">
            <a:spLocks noGrp="1"/>
          </p:cNvSpPr>
          <p:nvPr>
            <p:ph type="sldNum" idx="12"/>
          </p:nvPr>
        </p:nvSpPr>
        <p:spPr>
          <a:xfrm>
            <a:off x="9846354" y="6425136"/>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75"/>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8"/>
        <p:cNvGrpSpPr/>
        <p:nvPr/>
      </p:nvGrpSpPr>
      <p:grpSpPr>
        <a:xfrm>
          <a:off x="0" y="0"/>
          <a:ext cx="0" cy="0"/>
          <a:chOff x="0" y="0"/>
          <a:chExt cx="0" cy="0"/>
        </a:xfrm>
      </p:grpSpPr>
      <p:sp>
        <p:nvSpPr>
          <p:cNvPr id="109" name="Google Shape;109;p7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rgbClr val="000000"/>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
        <p:nvSpPr>
          <p:cNvPr id="111" name="Google Shape;111;p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3" name="Google Shape;113;p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114"/>
        <p:cNvGrpSpPr/>
        <p:nvPr/>
      </p:nvGrpSpPr>
      <p:grpSpPr>
        <a:xfrm>
          <a:off x="0" y="0"/>
          <a:ext cx="0" cy="0"/>
          <a:chOff x="0" y="0"/>
          <a:chExt cx="0" cy="0"/>
        </a:xfrm>
      </p:grpSpPr>
      <p:sp>
        <p:nvSpPr>
          <p:cNvPr id="115" name="Google Shape;115;p77"/>
          <p:cNvSpPr txBox="1">
            <a:spLocks noGrp="1"/>
          </p:cNvSpPr>
          <p:nvPr>
            <p:ph type="body" idx="1"/>
          </p:nvPr>
        </p:nvSpPr>
        <p:spPr>
          <a:xfrm>
            <a:off x="309739" y="1714500"/>
            <a:ext cx="5464800" cy="4339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250" b="0" i="0" u="none" strike="noStrike" cap="none">
                <a:solidFill>
                  <a:schemeClr val="dk1"/>
                </a:solidFill>
                <a:latin typeface="Trebuchet MS"/>
                <a:ea typeface="Trebuchet MS"/>
                <a:cs typeface="Trebuchet MS"/>
                <a:sym typeface="Trebuchet MS"/>
              </a:defRPr>
            </a:lvl3pPr>
            <a:lvl4pPr marL="1828800" marR="0" lvl="3" indent="-353631" algn="l" rtl="0">
              <a:lnSpc>
                <a:spcPct val="100000"/>
              </a:lnSpc>
              <a:spcBef>
                <a:spcPts val="3937"/>
              </a:spcBef>
              <a:spcAft>
                <a:spcPts val="0"/>
              </a:spcAft>
              <a:buClr>
                <a:schemeClr val="dk1"/>
              </a:buClr>
              <a:buSzPts val="1969"/>
              <a:buFont typeface="Noto Sans Symbols"/>
              <a:buChar char="❖"/>
              <a:defRPr sz="1969"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116" name="Google Shape;116;p77"/>
          <p:cNvSpPr txBox="1">
            <a:spLocks noGrp="1"/>
          </p:cNvSpPr>
          <p:nvPr>
            <p:ph type="sldNum" idx="12"/>
          </p:nvPr>
        </p:nvSpPr>
        <p:spPr>
          <a:xfrm>
            <a:off x="9846354" y="6425137"/>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77"/>
          <p:cNvSpPr txBox="1">
            <a:spLocks noGrp="1"/>
          </p:cNvSpPr>
          <p:nvPr>
            <p:ph type="title"/>
          </p:nvPr>
        </p:nvSpPr>
        <p:spPr>
          <a:xfrm>
            <a:off x="309739" y="439119"/>
            <a:ext cx="11572500" cy="81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60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18" name="Google Shape;118;p77"/>
          <p:cNvSpPr txBox="1">
            <a:spLocks noGrp="1"/>
          </p:cNvSpPr>
          <p:nvPr>
            <p:ph type="body" idx="2"/>
          </p:nvPr>
        </p:nvSpPr>
        <p:spPr>
          <a:xfrm>
            <a:off x="6417458" y="1714500"/>
            <a:ext cx="5464800" cy="4339800"/>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531"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250" b="0" i="0" u="none" strike="noStrike" cap="none">
                <a:solidFill>
                  <a:schemeClr val="lt1"/>
                </a:solidFill>
                <a:latin typeface="Trebuchet MS"/>
                <a:ea typeface="Trebuchet MS"/>
                <a:cs typeface="Trebuchet MS"/>
                <a:sym typeface="Trebuchet MS"/>
              </a:defRPr>
            </a:lvl3pPr>
            <a:lvl4pPr marL="1828800" marR="0" lvl="3" indent="-353631" algn="l" rtl="0">
              <a:lnSpc>
                <a:spcPct val="100000"/>
              </a:lnSpc>
              <a:spcBef>
                <a:spcPts val="3937"/>
              </a:spcBef>
              <a:spcAft>
                <a:spcPts val="0"/>
              </a:spcAft>
              <a:buClr>
                <a:schemeClr val="lt1"/>
              </a:buClr>
              <a:buSzPts val="1969"/>
              <a:buFont typeface="Noto Sans Symbols"/>
              <a:buChar char="❖"/>
              <a:defRPr sz="1969"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9"/>
        <p:cNvGrpSpPr/>
        <p:nvPr/>
      </p:nvGrpSpPr>
      <p:grpSpPr>
        <a:xfrm>
          <a:off x="0" y="0"/>
          <a:ext cx="0" cy="0"/>
          <a:chOff x="0" y="0"/>
          <a:chExt cx="0" cy="0"/>
        </a:xfrm>
      </p:grpSpPr>
      <p:sp>
        <p:nvSpPr>
          <p:cNvPr id="120" name="Google Shape;120;p7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3200"/>
              <a:buFont typeface="Trebuchet M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78"/>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2" name="Google Shape;122;p78"/>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123" name="Google Shape;123;p78"/>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7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5" name="Google Shape;125;p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126"/>
        <p:cNvGrpSpPr/>
        <p:nvPr/>
      </p:nvGrpSpPr>
      <p:grpSpPr>
        <a:xfrm>
          <a:off x="0" y="0"/>
          <a:ext cx="0" cy="0"/>
          <a:chOff x="0" y="0"/>
          <a:chExt cx="0" cy="0"/>
        </a:xfrm>
      </p:grpSpPr>
      <p:sp>
        <p:nvSpPr>
          <p:cNvPr id="127" name="Google Shape;127;p79"/>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4500"/>
              <a:buFont typeface="Trebuchet MS"/>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8" name="Google Shape;128;p79"/>
          <p:cNvSpPr txBox="1">
            <a:spLocks noGrp="1"/>
          </p:cNvSpPr>
          <p:nvPr>
            <p:ph type="body" idx="1"/>
          </p:nvPr>
        </p:nvSpPr>
        <p:spPr>
          <a:xfrm>
            <a:off x="838200" y="1852301"/>
            <a:ext cx="10515600" cy="42057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1067"/>
              </a:spcBef>
              <a:spcAft>
                <a:spcPts val="0"/>
              </a:spcAft>
              <a:buClr>
                <a:schemeClr val="dk1"/>
              </a:buClr>
              <a:buSzPts val="27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533"/>
              </a:spcBef>
              <a:spcAft>
                <a:spcPts val="0"/>
              </a:spcAft>
              <a:buClr>
                <a:schemeClr val="dk1"/>
              </a:buClr>
              <a:buSzPts val="1700"/>
              <a:buFont typeface="Noto Sans Symbols"/>
              <a:buChar char="⮚"/>
              <a:defRPr sz="3333"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533"/>
              </a:spcBef>
              <a:spcAft>
                <a:spcPts val="0"/>
              </a:spcAft>
              <a:buClr>
                <a:schemeClr val="dk1"/>
              </a:buClr>
              <a:buSzPts val="2000"/>
              <a:buFont typeface="Noto Sans Symbols"/>
              <a:buChar char="▪"/>
              <a:defRPr sz="2667"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33"/>
              </a:spcBef>
              <a:spcAft>
                <a:spcPts val="0"/>
              </a:spcAft>
              <a:buClr>
                <a:srgbClr val="888888"/>
              </a:buClr>
              <a:buSzPts val="12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29" name="Google Shape;129;p79"/>
          <p:cNvSpPr txBox="1">
            <a:spLocks noGrp="1"/>
          </p:cNvSpPr>
          <p:nvPr>
            <p:ph type="sldNum" idx="12"/>
          </p:nvPr>
        </p:nvSpPr>
        <p:spPr>
          <a:xfrm>
            <a:off x="9174125" y="6373685"/>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19"/>
        <p:cNvGrpSpPr/>
        <p:nvPr/>
      </p:nvGrpSpPr>
      <p:grpSpPr>
        <a:xfrm>
          <a:off x="0" y="0"/>
          <a:ext cx="0" cy="0"/>
          <a:chOff x="0" y="0"/>
          <a:chExt cx="0" cy="0"/>
        </a:xfrm>
      </p:grpSpPr>
      <p:sp>
        <p:nvSpPr>
          <p:cNvPr id="20" name="Google Shape;20;p49"/>
          <p:cNvSpPr txBox="1">
            <a:spLocks noGrp="1"/>
          </p:cNvSpPr>
          <p:nvPr>
            <p:ph type="body" idx="1"/>
          </p:nvPr>
        </p:nvSpPr>
        <p:spPr>
          <a:xfrm>
            <a:off x="836771" y="441485"/>
            <a:ext cx="10518600" cy="8166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3937"/>
              </a:spcBef>
              <a:spcAft>
                <a:spcPts val="0"/>
              </a:spcAft>
              <a:buClr>
                <a:srgbClr val="001970"/>
              </a:buClr>
              <a:buSzPts val="1400"/>
              <a:buFont typeface="Arial"/>
              <a:buNone/>
              <a:defRPr sz="6187" b="1" i="0" u="none" strike="noStrike" cap="none">
                <a:solidFill>
                  <a:srgbClr val="001970"/>
                </a:solidFill>
                <a:latin typeface="Trebuchet MS"/>
                <a:ea typeface="Trebuchet MS"/>
                <a:cs typeface="Trebuchet MS"/>
                <a:sym typeface="Trebuchet MS"/>
              </a:defRPr>
            </a:lvl1pPr>
            <a:lvl2pPr marL="914400" marR="0" lvl="1"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1" name="Google Shape;21;p49"/>
          <p:cNvSpPr txBox="1">
            <a:spLocks noGrp="1"/>
          </p:cNvSpPr>
          <p:nvPr>
            <p:ph type="body" idx="2"/>
          </p:nvPr>
        </p:nvSpPr>
        <p:spPr>
          <a:xfrm>
            <a:off x="309739" y="1467883"/>
            <a:ext cx="5813100" cy="45330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90000"/>
              </a:lnSpc>
              <a:spcBef>
                <a:spcPts val="3937"/>
              </a:spcBef>
              <a:spcAft>
                <a:spcPts val="0"/>
              </a:spcAft>
              <a:buClr>
                <a:srgbClr val="7F7F7F"/>
              </a:buClr>
              <a:buSzPts val="320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rtl="0">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937"/>
              </a:spcBef>
              <a:spcAft>
                <a:spcPts val="0"/>
              </a:spcAft>
              <a:buClr>
                <a:srgbClr val="5C6670"/>
              </a:buClr>
              <a:buSzPts val="4000"/>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2" name="Google Shape;22;p49"/>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3937"/>
              </a:spcBef>
              <a:spcAft>
                <a:spcPts val="0"/>
              </a:spcAft>
              <a:buClr>
                <a:schemeClr val="dk1"/>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rtl="0">
              <a:lnSpc>
                <a:spcPct val="90000"/>
              </a:lnSpc>
              <a:spcBef>
                <a:spcPts val="3937"/>
              </a:spcBef>
              <a:spcAft>
                <a:spcPts val="0"/>
              </a:spcAft>
              <a:buClr>
                <a:schemeClr val="dk1"/>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90000"/>
              </a:lnSpc>
              <a:spcBef>
                <a:spcPts val="3937"/>
              </a:spcBef>
              <a:spcAft>
                <a:spcPts val="0"/>
              </a:spcAft>
              <a:buClr>
                <a:schemeClr val="dk1"/>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rtl="0">
              <a:lnSpc>
                <a:spcPct val="90000"/>
              </a:lnSpc>
              <a:spcBef>
                <a:spcPts val="3937"/>
              </a:spcBef>
              <a:spcAft>
                <a:spcPts val="0"/>
              </a:spcAft>
              <a:buClr>
                <a:schemeClr val="dk1"/>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937"/>
              </a:spcBef>
              <a:spcAft>
                <a:spcPts val="0"/>
              </a:spcAft>
              <a:buClr>
                <a:srgbClr val="5C667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3" name="Google Shape;23;p4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30"/>
        <p:cNvGrpSpPr/>
        <p:nvPr/>
      </p:nvGrpSpPr>
      <p:grpSpPr>
        <a:xfrm>
          <a:off x="0" y="0"/>
          <a:ext cx="0" cy="0"/>
          <a:chOff x="0" y="0"/>
          <a:chExt cx="0" cy="0"/>
        </a:xfrm>
      </p:grpSpPr>
      <p:sp>
        <p:nvSpPr>
          <p:cNvPr id="131" name="Google Shape;131;p80"/>
          <p:cNvSpPr txBox="1">
            <a:spLocks noGrp="1"/>
          </p:cNvSpPr>
          <p:nvPr>
            <p:ph type="title"/>
          </p:nvPr>
        </p:nvSpPr>
        <p:spPr>
          <a:xfrm>
            <a:off x="556438" y="365125"/>
            <a:ext cx="11079000" cy="13257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60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132" name="Google Shape;132;p80"/>
          <p:cNvSpPr txBox="1">
            <a:spLocks noGrp="1"/>
          </p:cNvSpPr>
          <p:nvPr>
            <p:ph type="sldNum" idx="12"/>
          </p:nvPr>
        </p:nvSpPr>
        <p:spPr>
          <a:xfrm>
            <a:off x="9174125" y="6373687"/>
            <a:ext cx="2743200" cy="3651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33"/>
        <p:cNvGrpSpPr/>
        <p:nvPr/>
      </p:nvGrpSpPr>
      <p:grpSpPr>
        <a:xfrm>
          <a:off x="0" y="0"/>
          <a:ext cx="0" cy="0"/>
          <a:chOff x="0" y="0"/>
          <a:chExt cx="0" cy="0"/>
        </a:xfrm>
      </p:grpSpPr>
      <p:sp>
        <p:nvSpPr>
          <p:cNvPr id="134" name="Google Shape;134;p81"/>
          <p:cNvSpPr txBox="1">
            <a:spLocks noGrp="1"/>
          </p:cNvSpPr>
          <p:nvPr>
            <p:ph type="body" idx="1"/>
          </p:nvPr>
        </p:nvSpPr>
        <p:spPr>
          <a:xfrm>
            <a:off x="487680" y="782621"/>
            <a:ext cx="11216700" cy="3096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1200"/>
              </a:spcBef>
              <a:spcAft>
                <a:spcPts val="0"/>
              </a:spcAft>
              <a:buClr>
                <a:srgbClr val="575757"/>
              </a:buClr>
              <a:buSzPts val="1500"/>
              <a:buFont typeface="Trebuchet MS"/>
              <a:buNone/>
              <a:defRPr sz="2000" b="0" i="0" u="none" strike="noStrike" cap="none">
                <a:solidFill>
                  <a:srgbClr val="575757"/>
                </a:solidFill>
                <a:latin typeface="Trebuchet MS"/>
                <a:ea typeface="Trebuchet MS"/>
                <a:cs typeface="Trebuchet MS"/>
                <a:sym typeface="Trebuchet MS"/>
              </a:defRPr>
            </a:lvl1pPr>
            <a:lvl2pPr marL="914400" marR="0" lvl="1" indent="-349250" algn="l" rtl="0">
              <a:lnSpc>
                <a:spcPct val="100000"/>
              </a:lnSpc>
              <a:spcBef>
                <a:spcPts val="700"/>
              </a:spcBef>
              <a:spcAft>
                <a:spcPts val="0"/>
              </a:spcAft>
              <a:buClr>
                <a:schemeClr val="dk2"/>
              </a:buClr>
              <a:buSzPts val="1900"/>
              <a:buFont typeface="Trebuchet MS"/>
              <a:buChar char="•"/>
              <a:defRPr sz="1900" b="0" i="0" u="none" strike="noStrike" cap="none">
                <a:solidFill>
                  <a:schemeClr val="dk2"/>
                </a:solidFill>
                <a:latin typeface="Trebuchet MS"/>
                <a:ea typeface="Trebuchet MS"/>
                <a:cs typeface="Trebuchet MS"/>
                <a:sym typeface="Trebuchet MS"/>
              </a:defRPr>
            </a:lvl2pPr>
            <a:lvl3pPr marL="1371600" marR="0" lvl="2" indent="-349250" algn="l" rtl="0">
              <a:lnSpc>
                <a:spcPct val="100000"/>
              </a:lnSpc>
              <a:spcBef>
                <a:spcPts val="700"/>
              </a:spcBef>
              <a:spcAft>
                <a:spcPts val="0"/>
              </a:spcAft>
              <a:buClr>
                <a:schemeClr val="dk2"/>
              </a:buClr>
              <a:buSzPts val="1900"/>
              <a:buFont typeface="Trebuchet MS"/>
              <a:buChar char="−"/>
              <a:defRPr sz="1900" b="0" i="0" u="none" strike="noStrike" cap="none">
                <a:solidFill>
                  <a:schemeClr val="dk2"/>
                </a:solidFill>
                <a:latin typeface="Trebuchet MS"/>
                <a:ea typeface="Trebuchet MS"/>
                <a:cs typeface="Trebuchet MS"/>
                <a:sym typeface="Trebuchet MS"/>
              </a:defRPr>
            </a:lvl3pPr>
            <a:lvl4pPr marL="1828800" marR="0" lvl="3" indent="-330200" algn="l" rtl="0">
              <a:lnSpc>
                <a:spcPct val="100000"/>
              </a:lnSpc>
              <a:spcBef>
                <a:spcPts val="700"/>
              </a:spcBef>
              <a:spcAft>
                <a:spcPts val="0"/>
              </a:spcAft>
              <a:buClr>
                <a:schemeClr val="dk2"/>
              </a:buClr>
              <a:buSzPts val="1600"/>
              <a:buFont typeface="Trebuchet MS"/>
              <a:buChar char="◦"/>
              <a:defRPr sz="1600" b="0" i="0" u="none" strike="noStrike" cap="none">
                <a:solidFill>
                  <a:schemeClr val="dk2"/>
                </a:solidFill>
                <a:latin typeface="Trebuchet MS"/>
                <a:ea typeface="Trebuchet MS"/>
                <a:cs typeface="Trebuchet MS"/>
                <a:sym typeface="Trebuchet MS"/>
              </a:defRPr>
            </a:lvl4pPr>
            <a:lvl5pPr marL="2286000" marR="0" lvl="4" indent="-330200" algn="l" rtl="0">
              <a:lnSpc>
                <a:spcPct val="100000"/>
              </a:lnSpc>
              <a:spcBef>
                <a:spcPts val="700"/>
              </a:spcBef>
              <a:spcAft>
                <a:spcPts val="0"/>
              </a:spcAft>
              <a:buClr>
                <a:schemeClr val="dk2"/>
              </a:buClr>
              <a:buSzPts val="1600"/>
              <a:buFont typeface="Trebuchet MS"/>
              <a:buChar char="−"/>
              <a:defRPr sz="1600" b="0" i="0" u="none" strike="noStrike" cap="none">
                <a:solidFill>
                  <a:schemeClr val="dk2"/>
                </a:solidFill>
                <a:latin typeface="Trebuchet MS"/>
                <a:ea typeface="Trebuchet MS"/>
                <a:cs typeface="Trebuchet MS"/>
                <a:sym typeface="Trebuchet MS"/>
              </a:defRPr>
            </a:lvl5pPr>
            <a:lvl6pPr marL="2743200" marR="0" lvl="5"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6pPr>
            <a:lvl7pPr marL="3200400" marR="0" lvl="6"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7pPr>
            <a:lvl8pPr marL="3657600" marR="0" lvl="7"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8pPr>
            <a:lvl9pPr marL="4114800" marR="0" lvl="8" indent="-355600" algn="l" rtl="0">
              <a:lnSpc>
                <a:spcPct val="100000"/>
              </a:lnSpc>
              <a:spcBef>
                <a:spcPts val="400"/>
              </a:spcBef>
              <a:spcAft>
                <a:spcPts val="0"/>
              </a:spcAft>
              <a:buClr>
                <a:schemeClr val="dk1"/>
              </a:buClr>
              <a:buSzPts val="2000"/>
              <a:buFont typeface="Trebuchet MS"/>
              <a:buChar char="•"/>
              <a:defRPr sz="2000" b="0" i="0" u="none" strike="noStrike" cap="none">
                <a:solidFill>
                  <a:schemeClr val="dk1"/>
                </a:solidFill>
                <a:latin typeface="Trebuchet MS"/>
                <a:ea typeface="Trebuchet MS"/>
                <a:cs typeface="Trebuchet MS"/>
                <a:sym typeface="Trebuchet MS"/>
              </a:defRPr>
            </a:lvl9pPr>
          </a:lstStyle>
          <a:p>
            <a:endParaRPr/>
          </a:p>
        </p:txBody>
      </p:sp>
      <p:sp>
        <p:nvSpPr>
          <p:cNvPr id="135" name="Google Shape;135;p81"/>
          <p:cNvSpPr txBox="1">
            <a:spLocks noGrp="1"/>
          </p:cNvSpPr>
          <p:nvPr>
            <p:ph type="title"/>
          </p:nvPr>
        </p:nvSpPr>
        <p:spPr>
          <a:xfrm>
            <a:off x="487680" y="295683"/>
            <a:ext cx="11216700" cy="46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500"/>
              <a:buNone/>
              <a:defRPr sz="2800" b="0" i="0" u="none" strike="noStrike" cap="none">
                <a:solidFill>
                  <a:schemeClr val="accent2"/>
                </a:solidFill>
              </a:defRPr>
            </a:lvl1pPr>
            <a:lvl2pPr lvl="1"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500"/>
              <a:buFont typeface="Trebuchet MS"/>
              <a:buNone/>
              <a:defRPr sz="1900">
                <a:latin typeface="Trebuchet MS"/>
                <a:ea typeface="Trebuchet MS"/>
                <a:cs typeface="Trebuchet MS"/>
                <a:sym typeface="Trebuchet MS"/>
              </a:defRPr>
            </a:lvl9pPr>
          </a:lstStyle>
          <a:p>
            <a:endParaRPr/>
          </a:p>
        </p:txBody>
      </p:sp>
      <p:sp>
        <p:nvSpPr>
          <p:cNvPr id="136" name="Google Shape;136;p8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575757"/>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137"/>
        <p:cNvGrpSpPr/>
        <p:nvPr/>
      </p:nvGrpSpPr>
      <p:grpSpPr>
        <a:xfrm>
          <a:off x="0" y="0"/>
          <a:ext cx="0" cy="0"/>
          <a:chOff x="0" y="0"/>
          <a:chExt cx="0" cy="0"/>
        </a:xfrm>
      </p:grpSpPr>
      <p:sp>
        <p:nvSpPr>
          <p:cNvPr id="138" name="Google Shape;138;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8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40" name="Google Shape;140;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141"/>
        <p:cNvGrpSpPr/>
        <p:nvPr/>
      </p:nvGrpSpPr>
      <p:grpSpPr>
        <a:xfrm>
          <a:off x="0" y="0"/>
          <a:ext cx="0" cy="0"/>
          <a:chOff x="0" y="0"/>
          <a:chExt cx="0" cy="0"/>
        </a:xfrm>
      </p:grpSpPr>
      <p:sp>
        <p:nvSpPr>
          <p:cNvPr id="142" name="Google Shape;142;p83"/>
          <p:cNvSpPr txBox="1">
            <a:spLocks noGrp="1"/>
          </p:cNvSpPr>
          <p:nvPr>
            <p:ph type="body" idx="1"/>
          </p:nvPr>
        </p:nvSpPr>
        <p:spPr>
          <a:xfrm>
            <a:off x="309739" y="1714500"/>
            <a:ext cx="11572500" cy="43401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4000"/>
              </a:spcBef>
              <a:spcAft>
                <a:spcPts val="0"/>
              </a:spcAft>
              <a:buClr>
                <a:srgbClr val="000000"/>
              </a:buClr>
              <a:buSzPts val="9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4000"/>
              </a:spcBef>
              <a:spcAft>
                <a:spcPts val="0"/>
              </a:spcAft>
              <a:buClr>
                <a:srgbClr val="000000"/>
              </a:buClr>
              <a:buSzPts val="9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4000"/>
              </a:spcBef>
              <a:spcAft>
                <a:spcPts val="0"/>
              </a:spcAft>
              <a:buClr>
                <a:srgbClr val="000000"/>
              </a:buClr>
              <a:buSzPts val="9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74650" algn="l" rtl="0">
              <a:lnSpc>
                <a:spcPct val="100000"/>
              </a:lnSpc>
              <a:spcBef>
                <a:spcPts val="4000"/>
              </a:spcBef>
              <a:spcAft>
                <a:spcPts val="0"/>
              </a:spcAft>
              <a:buClr>
                <a:schemeClr val="dk1"/>
              </a:buClr>
              <a:buSzPts val="2300"/>
              <a:buFont typeface="Noto Sans Symbols"/>
              <a:buChar char="❖"/>
              <a:defRPr sz="23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4000"/>
              </a:spcBef>
              <a:spcAft>
                <a:spcPts val="0"/>
              </a:spcAft>
              <a:buClr>
                <a:srgbClr val="000000"/>
              </a:buClr>
              <a:buSzPts val="9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143" name="Google Shape;143;p83"/>
          <p:cNvSpPr txBox="1">
            <a:spLocks noGrp="1"/>
          </p:cNvSpPr>
          <p:nvPr>
            <p:ph type="sldNum" idx="12"/>
          </p:nvPr>
        </p:nvSpPr>
        <p:spPr>
          <a:xfrm>
            <a:off x="9846361" y="6425136"/>
            <a:ext cx="2011500" cy="3648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44" name="Google Shape;144;p83"/>
          <p:cNvSpPr txBox="1">
            <a:spLocks noGrp="1"/>
          </p:cNvSpPr>
          <p:nvPr>
            <p:ph type="title"/>
          </p:nvPr>
        </p:nvSpPr>
        <p:spPr>
          <a:xfrm>
            <a:off x="309739" y="439118"/>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900"/>
              <a:buNone/>
              <a:defRPr sz="6100">
                <a:solidFill>
                  <a:srgbClr val="001254"/>
                </a:solidFill>
              </a:defRPr>
            </a:lvl1pPr>
            <a:lvl2pPr lvl="1" algn="ctr">
              <a:lnSpc>
                <a:spcPct val="100000"/>
              </a:lnSpc>
              <a:spcBef>
                <a:spcPts val="0"/>
              </a:spcBef>
              <a:spcAft>
                <a:spcPts val="0"/>
              </a:spcAft>
              <a:buSzPts val="900"/>
              <a:buNone/>
              <a:defRPr/>
            </a:lvl2pPr>
            <a:lvl3pPr lvl="2" algn="ctr">
              <a:lnSpc>
                <a:spcPct val="100000"/>
              </a:lnSpc>
              <a:spcBef>
                <a:spcPts val="0"/>
              </a:spcBef>
              <a:spcAft>
                <a:spcPts val="0"/>
              </a:spcAft>
              <a:buSzPts val="900"/>
              <a:buNone/>
              <a:defRPr/>
            </a:lvl3pPr>
            <a:lvl4pPr lvl="3" algn="ctr">
              <a:lnSpc>
                <a:spcPct val="100000"/>
              </a:lnSpc>
              <a:spcBef>
                <a:spcPts val="0"/>
              </a:spcBef>
              <a:spcAft>
                <a:spcPts val="0"/>
              </a:spcAft>
              <a:buSzPts val="900"/>
              <a:buNone/>
              <a:defRPr/>
            </a:lvl4pPr>
            <a:lvl5pPr lvl="4" algn="ctr">
              <a:lnSpc>
                <a:spcPct val="100000"/>
              </a:lnSpc>
              <a:spcBef>
                <a:spcPts val="0"/>
              </a:spcBef>
              <a:spcAft>
                <a:spcPts val="0"/>
              </a:spcAft>
              <a:buSzPts val="900"/>
              <a:buNone/>
              <a:defRPr/>
            </a:lvl5pPr>
            <a:lvl6pPr lvl="5" algn="ctr">
              <a:lnSpc>
                <a:spcPct val="100000"/>
              </a:lnSpc>
              <a:spcBef>
                <a:spcPts val="0"/>
              </a:spcBef>
              <a:spcAft>
                <a:spcPts val="0"/>
              </a:spcAft>
              <a:buSzPts val="900"/>
              <a:buNone/>
              <a:defRPr/>
            </a:lvl6pPr>
            <a:lvl7pPr lvl="6" algn="ctr">
              <a:lnSpc>
                <a:spcPct val="100000"/>
              </a:lnSpc>
              <a:spcBef>
                <a:spcPts val="0"/>
              </a:spcBef>
              <a:spcAft>
                <a:spcPts val="0"/>
              </a:spcAft>
              <a:buSzPts val="900"/>
              <a:buNone/>
              <a:defRPr/>
            </a:lvl7pPr>
            <a:lvl8pPr lvl="7" algn="ctr">
              <a:lnSpc>
                <a:spcPct val="100000"/>
              </a:lnSpc>
              <a:spcBef>
                <a:spcPts val="0"/>
              </a:spcBef>
              <a:spcAft>
                <a:spcPts val="0"/>
              </a:spcAft>
              <a:buSzPts val="900"/>
              <a:buNone/>
              <a:defRPr/>
            </a:lvl8pPr>
            <a:lvl9pPr lvl="8" algn="ctr">
              <a:lnSpc>
                <a:spcPct val="100000"/>
              </a:lnSpc>
              <a:spcBef>
                <a:spcPts val="0"/>
              </a:spcBef>
              <a:spcAft>
                <a:spcPts val="0"/>
              </a:spcAft>
              <a:buSzPts val="9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45"/>
        <p:cNvGrpSpPr/>
        <p:nvPr/>
      </p:nvGrpSpPr>
      <p:grpSpPr>
        <a:xfrm>
          <a:off x="0" y="0"/>
          <a:ext cx="0" cy="0"/>
          <a:chOff x="0" y="0"/>
          <a:chExt cx="0" cy="0"/>
        </a:xfrm>
      </p:grpSpPr>
      <p:sp>
        <p:nvSpPr>
          <p:cNvPr id="146" name="Google Shape;146;p84"/>
          <p:cNvSpPr txBox="1">
            <a:spLocks noGrp="1"/>
          </p:cNvSpPr>
          <p:nvPr>
            <p:ph type="sldNum" idx="12"/>
          </p:nvPr>
        </p:nvSpPr>
        <p:spPr>
          <a:xfrm>
            <a:off x="11409045" y="6333134"/>
            <a:ext cx="731700" cy="5247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47"/>
        <p:cNvGrpSpPr/>
        <p:nvPr/>
      </p:nvGrpSpPr>
      <p:grpSpPr>
        <a:xfrm>
          <a:off x="0" y="0"/>
          <a:ext cx="0" cy="0"/>
          <a:chOff x="0" y="0"/>
          <a:chExt cx="0" cy="0"/>
        </a:xfrm>
      </p:grpSpPr>
      <p:sp>
        <p:nvSpPr>
          <p:cNvPr id="148" name="Google Shape;148;p85"/>
          <p:cNvSpPr txBox="1">
            <a:spLocks noGrp="1"/>
          </p:cNvSpPr>
          <p:nvPr>
            <p:ph type="title"/>
          </p:nvPr>
        </p:nvSpPr>
        <p:spPr>
          <a:xfrm>
            <a:off x="595312" y="375047"/>
            <a:ext cx="10286700" cy="878700"/>
          </a:xfrm>
          <a:prstGeom prst="rect">
            <a:avLst/>
          </a:prstGeom>
          <a:noFill/>
          <a:ln>
            <a:noFill/>
          </a:ln>
        </p:spPr>
        <p:txBody>
          <a:bodyPr spcFirstLastPara="1" wrap="square" lIns="121900" tIns="60925" rIns="121900" bIns="60925" anchor="t" anchorCtr="0">
            <a:noAutofit/>
          </a:bodyPr>
          <a:lstStyle>
            <a:lvl1pPr marR="0" lvl="0" algn="l">
              <a:lnSpc>
                <a:spcPct val="100000"/>
              </a:lnSpc>
              <a:spcBef>
                <a:spcPts val="0"/>
              </a:spcBef>
              <a:spcAft>
                <a:spcPts val="0"/>
              </a:spcAft>
              <a:buClr>
                <a:srgbClr val="000000"/>
              </a:buClr>
              <a:buSzPts val="1900"/>
              <a:buNone/>
              <a:defRPr sz="4200" b="0" i="0" u="none" strike="noStrike" cap="none">
                <a:solidFill>
                  <a:srgbClr val="53585F"/>
                </a:solidFill>
              </a:defRPr>
            </a:lvl1pPr>
            <a:lvl2pPr marR="0" lvl="1"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149" name="Google Shape;149;p85"/>
          <p:cNvSpPr txBox="1">
            <a:spLocks noGrp="1"/>
          </p:cNvSpPr>
          <p:nvPr>
            <p:ph type="body" idx="1"/>
          </p:nvPr>
        </p:nvSpPr>
        <p:spPr>
          <a:xfrm>
            <a:off x="610196" y="1339453"/>
            <a:ext cx="10286700" cy="4607700"/>
          </a:xfrm>
          <a:prstGeom prst="rect">
            <a:avLst/>
          </a:prstGeom>
          <a:noFill/>
          <a:ln>
            <a:noFill/>
          </a:ln>
        </p:spPr>
        <p:txBody>
          <a:bodyPr spcFirstLastPara="1" wrap="square" lIns="121900" tIns="60925" rIns="121900" bIns="60925" anchor="t" anchorCtr="0">
            <a:noAutofit/>
          </a:bodyPr>
          <a:lstStyle>
            <a:lvl1pPr marL="457200" marR="0" lvl="0" indent="-228600" algn="l" rtl="0">
              <a:lnSpc>
                <a:spcPct val="100000"/>
              </a:lnSpc>
              <a:spcBef>
                <a:spcPts val="0"/>
              </a:spcBef>
              <a:spcAft>
                <a:spcPts val="0"/>
              </a:spcAft>
              <a:buClr>
                <a:srgbClr val="000000"/>
              </a:buClr>
              <a:buSzPts val="1900"/>
              <a:buFont typeface="Trebuchet MS"/>
              <a:buNone/>
              <a:defRPr sz="1900" b="0" i="0" u="none" strike="noStrike" cap="none">
                <a:solidFill>
                  <a:srgbClr val="53585F"/>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900"/>
              <a:buFont typeface="Trebuchet MS"/>
              <a:buNone/>
              <a:defRPr sz="1900" b="0" i="0" u="none" strike="noStrike" cap="none">
                <a:solidFill>
                  <a:srgbClr val="53585F"/>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900"/>
              <a:buFont typeface="Trebuchet MS"/>
              <a:buNone/>
              <a:defRPr sz="1900" b="0" i="0" u="none" strike="noStrike" cap="none">
                <a:solidFill>
                  <a:srgbClr val="53585F"/>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900"/>
              <a:buFont typeface="Trebuchet MS"/>
              <a:buNone/>
              <a:defRPr sz="1900" b="0" i="0" u="none" strike="noStrike" cap="none">
                <a:solidFill>
                  <a:srgbClr val="53585F"/>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900"/>
              <a:buFont typeface="Trebuchet MS"/>
              <a:buNone/>
              <a:defRPr sz="1900" b="0" i="0" u="none" strike="noStrike" cap="none">
                <a:solidFill>
                  <a:srgbClr val="53585F"/>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900"/>
              <a:buFont typeface="Trebuchet MS"/>
              <a:buNone/>
              <a:defRPr sz="1900" b="0" i="0" u="none" strike="noStrike" cap="none">
                <a:solidFill>
                  <a:srgbClr val="000000"/>
                </a:solidFill>
                <a:latin typeface="Trebuchet MS"/>
                <a:ea typeface="Trebuchet MS"/>
                <a:cs typeface="Trebuchet MS"/>
                <a:sym typeface="Trebuchet MS"/>
              </a:defRPr>
            </a:lvl6pPr>
            <a:lvl7pPr marL="3200400" marR="0" lvl="6" indent="-228600" algn="l" rtl="0">
              <a:lnSpc>
                <a:spcPct val="100000"/>
              </a:lnSpc>
              <a:spcBef>
                <a:spcPts val="0"/>
              </a:spcBef>
              <a:spcAft>
                <a:spcPts val="0"/>
              </a:spcAft>
              <a:buClr>
                <a:srgbClr val="000000"/>
              </a:buClr>
              <a:buSzPts val="1900"/>
              <a:buFont typeface="Trebuchet MS"/>
              <a:buNone/>
              <a:defRPr sz="1900" b="0" i="0" u="none" strike="noStrike" cap="none">
                <a:solidFill>
                  <a:srgbClr val="000000"/>
                </a:solidFill>
                <a:latin typeface="Trebuchet MS"/>
                <a:ea typeface="Trebuchet MS"/>
                <a:cs typeface="Trebuchet MS"/>
                <a:sym typeface="Trebuchet MS"/>
              </a:defRPr>
            </a:lvl7pPr>
            <a:lvl8pPr marL="3657600" marR="0" lvl="7" indent="-228600" algn="l" rtl="0">
              <a:lnSpc>
                <a:spcPct val="100000"/>
              </a:lnSpc>
              <a:spcBef>
                <a:spcPts val="0"/>
              </a:spcBef>
              <a:spcAft>
                <a:spcPts val="0"/>
              </a:spcAft>
              <a:buClr>
                <a:srgbClr val="000000"/>
              </a:buClr>
              <a:buSzPts val="1900"/>
              <a:buFont typeface="Trebuchet MS"/>
              <a:buNone/>
              <a:defRPr sz="1900" b="0" i="0" u="none" strike="noStrike" cap="none">
                <a:solidFill>
                  <a:srgbClr val="000000"/>
                </a:solidFill>
                <a:latin typeface="Trebuchet MS"/>
                <a:ea typeface="Trebuchet MS"/>
                <a:cs typeface="Trebuchet MS"/>
                <a:sym typeface="Trebuchet MS"/>
              </a:defRPr>
            </a:lvl8pPr>
            <a:lvl9pPr marL="4114800" marR="0" lvl="8" indent="-228600" algn="l" rtl="0">
              <a:lnSpc>
                <a:spcPct val="100000"/>
              </a:lnSpc>
              <a:spcBef>
                <a:spcPts val="0"/>
              </a:spcBef>
              <a:spcAft>
                <a:spcPts val="0"/>
              </a:spcAft>
              <a:buClr>
                <a:srgbClr val="000000"/>
              </a:buClr>
              <a:buSzPts val="1900"/>
              <a:buFont typeface="Trebuchet MS"/>
              <a:buNone/>
              <a:defRPr sz="1900" b="0" i="0" u="none" strike="noStrike" cap="none">
                <a:solidFill>
                  <a:srgbClr val="000000"/>
                </a:solidFill>
                <a:latin typeface="Trebuchet MS"/>
                <a:ea typeface="Trebuchet MS"/>
                <a:cs typeface="Trebuchet MS"/>
                <a:sym typeface="Trebuchet MS"/>
              </a:defRPr>
            </a:lvl9pPr>
          </a:lstStyle>
          <a:p>
            <a:endParaRPr/>
          </a:p>
        </p:txBody>
      </p:sp>
      <p:sp>
        <p:nvSpPr>
          <p:cNvPr id="150" name="Google Shape;150;p8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1"/>
        <p:cNvGrpSpPr/>
        <p:nvPr/>
      </p:nvGrpSpPr>
      <p:grpSpPr>
        <a:xfrm>
          <a:off x="0" y="0"/>
          <a:ext cx="0" cy="0"/>
          <a:chOff x="0" y="0"/>
          <a:chExt cx="0" cy="0"/>
        </a:xfrm>
      </p:grpSpPr>
      <p:sp>
        <p:nvSpPr>
          <p:cNvPr id="152" name="Google Shape;152;p86"/>
          <p:cNvSpPr txBox="1">
            <a:spLocks noGrp="1"/>
          </p:cNvSpPr>
          <p:nvPr>
            <p:ph type="title"/>
          </p:nvPr>
        </p:nvSpPr>
        <p:spPr>
          <a:xfrm>
            <a:off x="837903" y="365001"/>
            <a:ext cx="10516200" cy="13263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60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53" name="Google Shape;153;p86"/>
          <p:cNvSpPr txBox="1">
            <a:spLocks noGrp="1"/>
          </p:cNvSpPr>
          <p:nvPr>
            <p:ph type="body" idx="1"/>
          </p:nvPr>
        </p:nvSpPr>
        <p:spPr>
          <a:xfrm>
            <a:off x="838200" y="1825625"/>
            <a:ext cx="10515600" cy="4351500"/>
          </a:xfrm>
          <a:prstGeom prst="rect">
            <a:avLst/>
          </a:prstGeom>
          <a:noFill/>
          <a:ln>
            <a:noFill/>
          </a:ln>
        </p:spPr>
        <p:txBody>
          <a:bodyPr spcFirstLastPara="1" wrap="square" lIns="78575" tIns="39275" rIns="78575" bIns="39275" anchor="t" anchorCtr="0">
            <a:noAutofit/>
          </a:bodyPr>
          <a:lstStyle>
            <a:lvl1pPr marL="457200" marR="0" lvl="0"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1pPr>
            <a:lvl2pPr marL="914400" marR="0" lvl="1"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600"/>
              </a:spcBef>
              <a:spcAft>
                <a:spcPts val="0"/>
              </a:spcAft>
              <a:buClr>
                <a:srgbClr val="000000"/>
              </a:buClr>
              <a:buSzPts val="1200"/>
              <a:buFont typeface="Arial"/>
              <a:buNone/>
              <a:defRPr sz="2600" b="0" i="0" u="none" strike="noStrike" cap="none">
                <a:solidFill>
                  <a:srgbClr val="5C6670"/>
                </a:solidFill>
                <a:latin typeface="Trebuchet MS"/>
                <a:ea typeface="Trebuchet MS"/>
                <a:cs typeface="Trebuchet MS"/>
                <a:sym typeface="Trebuchet MS"/>
              </a:defRPr>
            </a:lvl9pPr>
          </a:lstStyle>
          <a:p>
            <a:endParaRPr/>
          </a:p>
        </p:txBody>
      </p:sp>
      <p:sp>
        <p:nvSpPr>
          <p:cNvPr id="154" name="Google Shape;154;p86"/>
          <p:cNvSpPr txBox="1">
            <a:spLocks noGrp="1"/>
          </p:cNvSpPr>
          <p:nvPr>
            <p:ph type="dt" idx="10"/>
          </p:nvPr>
        </p:nvSpPr>
        <p:spPr>
          <a:xfrm>
            <a:off x="8611196" y="5593556"/>
            <a:ext cx="2742900" cy="364800"/>
          </a:xfrm>
          <a:prstGeom prst="rect">
            <a:avLst/>
          </a:prstGeom>
          <a:noFill/>
          <a:ln>
            <a:noFill/>
          </a:ln>
        </p:spPr>
        <p:txBody>
          <a:bodyPr spcFirstLastPara="1" wrap="square" lIns="78575" tIns="39275" rIns="78575" bIns="3927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86"/>
          <p:cNvSpPr txBox="1">
            <a:spLocks noGrp="1"/>
          </p:cNvSpPr>
          <p:nvPr>
            <p:ph type="ftr" idx="11"/>
          </p:nvPr>
        </p:nvSpPr>
        <p:spPr>
          <a:xfrm>
            <a:off x="4038600" y="6356351"/>
            <a:ext cx="4114800" cy="365100"/>
          </a:xfrm>
          <a:prstGeom prst="rect">
            <a:avLst/>
          </a:prstGeom>
          <a:noFill/>
          <a:ln>
            <a:noFill/>
          </a:ln>
        </p:spPr>
        <p:txBody>
          <a:bodyPr spcFirstLastPara="1" wrap="square" lIns="78575" tIns="39275" rIns="78575" bIns="39275" anchor="t" anchorCtr="0">
            <a:noAutofit/>
          </a:bodyPr>
          <a:lstStyle>
            <a:lvl1pPr marR="0" lvl="0"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200"/>
              <a:buFont typeface="Arial"/>
              <a:buNone/>
              <a:defRPr sz="1500" b="0" i="0" u="none" strike="noStrike" cap="none">
                <a:solidFill>
                  <a:srgbClr val="5C6670"/>
                </a:solidFill>
                <a:latin typeface="Trebuchet MS"/>
                <a:ea typeface="Trebuchet MS"/>
                <a:cs typeface="Trebuchet MS"/>
                <a:sym typeface="Trebuchet MS"/>
              </a:defRPr>
            </a:lvl9pPr>
          </a:lstStyle>
          <a:p>
            <a:endParaRPr/>
          </a:p>
        </p:txBody>
      </p:sp>
      <p:sp>
        <p:nvSpPr>
          <p:cNvPr id="156" name="Google Shape;156;p86"/>
          <p:cNvSpPr txBox="1">
            <a:spLocks noGrp="1"/>
          </p:cNvSpPr>
          <p:nvPr>
            <p:ph type="sldNum" idx="12"/>
          </p:nvPr>
        </p:nvSpPr>
        <p:spPr>
          <a:xfrm>
            <a:off x="8611195" y="6356822"/>
            <a:ext cx="2742900" cy="3648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157"/>
        <p:cNvGrpSpPr/>
        <p:nvPr/>
      </p:nvGrpSpPr>
      <p:grpSpPr>
        <a:xfrm>
          <a:off x="0" y="0"/>
          <a:ext cx="0" cy="0"/>
          <a:chOff x="0" y="0"/>
          <a:chExt cx="0" cy="0"/>
        </a:xfrm>
      </p:grpSpPr>
      <p:sp>
        <p:nvSpPr>
          <p:cNvPr id="158" name="Google Shape;158;p87"/>
          <p:cNvSpPr txBox="1">
            <a:spLocks noGrp="1"/>
          </p:cNvSpPr>
          <p:nvPr>
            <p:ph type="sldNum" idx="12"/>
          </p:nvPr>
        </p:nvSpPr>
        <p:spPr>
          <a:xfrm>
            <a:off x="9846356" y="6425136"/>
            <a:ext cx="2011500" cy="365100"/>
          </a:xfrm>
          <a:prstGeom prst="rect">
            <a:avLst/>
          </a:prstGeom>
          <a:noFill/>
          <a:ln>
            <a:noFill/>
          </a:ln>
        </p:spPr>
        <p:txBody>
          <a:bodyPr spcFirstLastPara="1" wrap="square" lIns="78575" tIns="39275" rIns="78575" bIns="39275"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9"/>
        <p:cNvGrpSpPr/>
        <p:nvPr/>
      </p:nvGrpSpPr>
      <p:grpSpPr>
        <a:xfrm>
          <a:off x="0" y="0"/>
          <a:ext cx="0" cy="0"/>
          <a:chOff x="0" y="0"/>
          <a:chExt cx="0" cy="0"/>
        </a:xfrm>
      </p:grpSpPr>
      <p:sp>
        <p:nvSpPr>
          <p:cNvPr id="160" name="Google Shape;160;p88"/>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88"/>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1pPr>
            <a:lvl2pPr marL="914400" marR="0" lvl="1"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6pPr>
            <a:lvl7pPr marL="3200400" marR="0" lvl="6"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7pPr>
            <a:lvl8pPr marL="3657600" marR="0" lvl="7"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8pPr>
            <a:lvl9pPr marL="4114800" marR="0" lvl="8"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9pPr>
          </a:lstStyle>
          <a:p>
            <a:endParaRPr/>
          </a:p>
        </p:txBody>
      </p:sp>
      <p:sp>
        <p:nvSpPr>
          <p:cNvPr id="162" name="Google Shape;162;p88"/>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Arial"/>
              <a:buChar char="●"/>
              <a:defRPr sz="1900" b="0" i="0" u="none" strike="noStrike" cap="none">
                <a:solidFill>
                  <a:srgbClr val="000000"/>
                </a:solidFill>
                <a:latin typeface="Arial"/>
                <a:ea typeface="Arial"/>
                <a:cs typeface="Arial"/>
                <a:sym typeface="Arial"/>
              </a:defRPr>
            </a:lvl1pPr>
            <a:lvl2pPr marL="914400" marR="0" lvl="1"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6pPr>
            <a:lvl7pPr marL="3200400" marR="0" lvl="6"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7pPr>
            <a:lvl8pPr marL="3657600" marR="0" lvl="7"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8pPr>
            <a:lvl9pPr marL="4114800" marR="0" lvl="8"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9pPr>
          </a:lstStyle>
          <a:p>
            <a:endParaRPr/>
          </a:p>
        </p:txBody>
      </p:sp>
      <p:sp>
        <p:nvSpPr>
          <p:cNvPr id="163" name="Google Shape;163;p88"/>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0"/>
        <p:cNvGrpSpPr/>
        <p:nvPr/>
      </p:nvGrpSpPr>
      <p:grpSpPr>
        <a:xfrm>
          <a:off x="0" y="0"/>
          <a:ext cx="0" cy="0"/>
          <a:chOff x="0" y="0"/>
          <a:chExt cx="0" cy="0"/>
        </a:xfrm>
      </p:grpSpPr>
      <p:sp>
        <p:nvSpPr>
          <p:cNvPr id="171" name="Google Shape;171;p52"/>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5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73" name="Google Shape;173;p52"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1">
  <p:cSld name="Title and Conten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50"/>
          <p:cNvSpPr txBox="1">
            <a:spLocks noGrp="1"/>
          </p:cNvSpPr>
          <p:nvPr>
            <p:ph type="title"/>
          </p:nvPr>
        </p:nvSpPr>
        <p:spPr>
          <a:xfrm>
            <a:off x="405713" y="451623"/>
            <a:ext cx="7610100" cy="537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588075"/>
              </a:buClr>
              <a:buSzPts val="2800"/>
              <a:buFont typeface="Cambria Math"/>
              <a:buNone/>
              <a:defRPr sz="2800">
                <a:solidFill>
                  <a:srgbClr val="588075"/>
                </a:solidFill>
                <a:latin typeface="Cambria Math"/>
                <a:ea typeface="Cambria Math"/>
                <a:cs typeface="Cambria Math"/>
                <a:sym typeface="Cambria Math"/>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0"/>
          <p:cNvSpPr txBox="1">
            <a:spLocks noGrp="1"/>
          </p:cNvSpPr>
          <p:nvPr>
            <p:ph type="body" idx="1"/>
          </p:nvPr>
        </p:nvSpPr>
        <p:spPr>
          <a:xfrm>
            <a:off x="838200" y="1466702"/>
            <a:ext cx="10515600" cy="4351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4"/>
        <p:cNvGrpSpPr/>
        <p:nvPr/>
      </p:nvGrpSpPr>
      <p:grpSpPr>
        <a:xfrm>
          <a:off x="0" y="0"/>
          <a:ext cx="0" cy="0"/>
          <a:chOff x="0" y="0"/>
          <a:chExt cx="0" cy="0"/>
        </a:xfrm>
      </p:grpSpPr>
      <p:sp>
        <p:nvSpPr>
          <p:cNvPr id="175" name="Google Shape;175;p53"/>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3"/>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177" name="Google Shape;177;p53"/>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5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79" name="Google Shape;179;p53"/>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0"/>
        <p:cNvGrpSpPr/>
        <p:nvPr/>
      </p:nvGrpSpPr>
      <p:grpSpPr>
        <a:xfrm>
          <a:off x="0" y="0"/>
          <a:ext cx="0" cy="0"/>
          <a:chOff x="0" y="0"/>
          <a:chExt cx="0" cy="0"/>
        </a:xfrm>
      </p:grpSpPr>
      <p:sp>
        <p:nvSpPr>
          <p:cNvPr id="181" name="Google Shape;181;p5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82"/>
        <p:cNvGrpSpPr/>
        <p:nvPr/>
      </p:nvGrpSpPr>
      <p:grpSpPr>
        <a:xfrm>
          <a:off x="0" y="0"/>
          <a:ext cx="0" cy="0"/>
          <a:chOff x="0" y="0"/>
          <a:chExt cx="0" cy="0"/>
        </a:xfrm>
      </p:grpSpPr>
      <p:pic>
        <p:nvPicPr>
          <p:cNvPr id="183" name="Google Shape;183;p89"/>
          <p:cNvPicPr preferRelativeResize="0"/>
          <p:nvPr/>
        </p:nvPicPr>
        <p:blipFill rotWithShape="1">
          <a:blip r:embed="rId2">
            <a:alphaModFix/>
          </a:blip>
          <a:srcRect/>
          <a:stretch/>
        </p:blipFill>
        <p:spPr>
          <a:xfrm>
            <a:off x="308600" y="410308"/>
            <a:ext cx="5962347" cy="5848293"/>
          </a:xfrm>
          <a:prstGeom prst="rect">
            <a:avLst/>
          </a:prstGeom>
          <a:noFill/>
          <a:ln>
            <a:noFill/>
          </a:ln>
        </p:spPr>
      </p:pic>
      <p:sp>
        <p:nvSpPr>
          <p:cNvPr id="184" name="Google Shape;184;p89"/>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8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86"/>
        <p:cNvGrpSpPr/>
        <p:nvPr/>
      </p:nvGrpSpPr>
      <p:grpSpPr>
        <a:xfrm>
          <a:off x="0" y="0"/>
          <a:ext cx="0" cy="0"/>
          <a:chOff x="0" y="0"/>
          <a:chExt cx="0" cy="0"/>
        </a:xfrm>
      </p:grpSpPr>
      <p:sp>
        <p:nvSpPr>
          <p:cNvPr id="187" name="Google Shape;187;p9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9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90"/>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90"/>
        <p:cNvGrpSpPr/>
        <p:nvPr/>
      </p:nvGrpSpPr>
      <p:grpSpPr>
        <a:xfrm>
          <a:off x="0" y="0"/>
          <a:ext cx="0" cy="0"/>
          <a:chOff x="0" y="0"/>
          <a:chExt cx="0" cy="0"/>
        </a:xfrm>
      </p:grpSpPr>
      <p:sp>
        <p:nvSpPr>
          <p:cNvPr id="191" name="Google Shape;191;p91"/>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9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93"/>
        <p:cNvGrpSpPr/>
        <p:nvPr/>
      </p:nvGrpSpPr>
      <p:grpSpPr>
        <a:xfrm>
          <a:off x="0" y="0"/>
          <a:ext cx="0" cy="0"/>
          <a:chOff x="0" y="0"/>
          <a:chExt cx="0" cy="0"/>
        </a:xfrm>
      </p:grpSpPr>
      <p:sp>
        <p:nvSpPr>
          <p:cNvPr id="194" name="Google Shape;194;p9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9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196" name="Google Shape;196;p9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97"/>
        <p:cNvGrpSpPr/>
        <p:nvPr/>
      </p:nvGrpSpPr>
      <p:grpSpPr>
        <a:xfrm>
          <a:off x="0" y="0"/>
          <a:ext cx="0" cy="0"/>
          <a:chOff x="0" y="0"/>
          <a:chExt cx="0" cy="0"/>
        </a:xfrm>
      </p:grpSpPr>
      <p:sp>
        <p:nvSpPr>
          <p:cNvPr id="198" name="Google Shape;198;p9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99" name="Google Shape;199;p93"/>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200" name="Google Shape;200;p93"/>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FFFFFF"/>
                </a:solidFill>
                <a:latin typeface="Trebuchet MS"/>
                <a:ea typeface="Trebuchet MS"/>
                <a:cs typeface="Trebuchet MS"/>
                <a:sym typeface="Trebuchet MS"/>
              </a:rPr>
              <a:t>Our Mission</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01"/>
        <p:cNvGrpSpPr/>
        <p:nvPr/>
      </p:nvGrpSpPr>
      <p:grpSpPr>
        <a:xfrm>
          <a:off x="0" y="0"/>
          <a:ext cx="0" cy="0"/>
          <a:chOff x="0" y="0"/>
          <a:chExt cx="0" cy="0"/>
        </a:xfrm>
      </p:grpSpPr>
      <p:sp>
        <p:nvSpPr>
          <p:cNvPr id="202" name="Google Shape;202;p9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3" name="Google Shape;203;p94"/>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204" name="Google Shape;204;p94"/>
          <p:cNvPicPr preferRelativeResize="0"/>
          <p:nvPr/>
        </p:nvPicPr>
        <p:blipFill rotWithShape="1">
          <a:blip r:embed="rId2">
            <a:alphaModFix/>
          </a:blip>
          <a:srcRect l="1681" t="12786" b="4826"/>
          <a:stretch/>
        </p:blipFill>
        <p:spPr>
          <a:xfrm>
            <a:off x="0" y="-1"/>
            <a:ext cx="12191998" cy="6260121"/>
          </a:xfrm>
          <a:prstGeom prst="rect">
            <a:avLst/>
          </a:prstGeom>
          <a:noFill/>
          <a:ln>
            <a:noFill/>
          </a:ln>
        </p:spPr>
      </p:pic>
      <p:sp>
        <p:nvSpPr>
          <p:cNvPr id="205" name="Google Shape;205;p94"/>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06"/>
        <p:cNvGrpSpPr/>
        <p:nvPr/>
      </p:nvGrpSpPr>
      <p:grpSpPr>
        <a:xfrm>
          <a:off x="0" y="0"/>
          <a:ext cx="0" cy="0"/>
          <a:chOff x="0" y="0"/>
          <a:chExt cx="0" cy="0"/>
        </a:xfrm>
      </p:grpSpPr>
      <p:sp>
        <p:nvSpPr>
          <p:cNvPr id="207" name="Google Shape;207;p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p95"/>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lt1"/>
                </a:solidFill>
                <a:latin typeface="Trebuchet MS"/>
                <a:ea typeface="Trebuchet MS"/>
                <a:cs typeface="Trebuchet MS"/>
                <a:sym typeface="Trebuchet MS"/>
              </a:rPr>
              <a:t>Plus </a:t>
            </a:r>
            <a:r>
              <a:rPr lang="en-US" sz="3600" b="0" i="0" u="none" strike="noStrike" cap="none">
                <a:solidFill>
                  <a:schemeClr val="lt1"/>
                </a:solidFill>
                <a:latin typeface="Trebuchet MS"/>
                <a:ea typeface="Trebuchet MS"/>
                <a:cs typeface="Trebuchet MS"/>
                <a:sym typeface="Trebuchet MS"/>
              </a:rPr>
              <a:t>(CHP+) and other health care programs for Coloradans who qualify. </a:t>
            </a:r>
            <a:endParaRPr sz="3600" b="1" i="0" u="none" strike="noStrike" cap="none">
              <a:solidFill>
                <a:schemeClr val="lt1"/>
              </a:solidFill>
              <a:latin typeface="Trebuchet MS"/>
              <a:ea typeface="Trebuchet MS"/>
              <a:cs typeface="Trebuchet MS"/>
              <a:sym typeface="Trebuchet MS"/>
            </a:endParaRPr>
          </a:p>
        </p:txBody>
      </p:sp>
      <p:sp>
        <p:nvSpPr>
          <p:cNvPr id="209" name="Google Shape;209;p95"/>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lt1"/>
                </a:solidFill>
                <a:latin typeface="Trebuchet MS"/>
                <a:ea typeface="Trebuchet MS"/>
                <a:cs typeface="Trebuchet MS"/>
                <a:sym typeface="Trebuchet MS"/>
              </a:rPr>
              <a:t>What We Do</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10"/>
        <p:cNvGrpSpPr/>
        <p:nvPr/>
      </p:nvGrpSpPr>
      <p:grpSpPr>
        <a:xfrm>
          <a:off x="0" y="0"/>
          <a:ext cx="0" cy="0"/>
          <a:chOff x="0" y="0"/>
          <a:chExt cx="0" cy="0"/>
        </a:xfrm>
      </p:grpSpPr>
      <p:sp>
        <p:nvSpPr>
          <p:cNvPr id="211" name="Google Shape;211;p96"/>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96"/>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13" name="Google Shape;213;p9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14" name="Google Shape;214;p96"/>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54"/>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1pPr>
            <a:lvl2pPr marL="914400" marR="0" lvl="1"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2pPr>
            <a:lvl3pPr marL="1371600" marR="0" lvl="2"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3pPr>
            <a:lvl4pPr marL="1828800" marR="0" lvl="3"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4pPr>
            <a:lvl5pPr marL="2286000" marR="0" lvl="4"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5pPr>
            <a:lvl6pPr marL="2743200" marR="0" lvl="5"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6pPr>
            <a:lvl7pPr marL="3200400" marR="0" lvl="6"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7pPr>
            <a:lvl8pPr marL="3657600" marR="0" lvl="7"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8pPr>
            <a:lvl9pPr marL="4114800" marR="0" lvl="8" indent="-349250" algn="l" rtl="0">
              <a:lnSpc>
                <a:spcPct val="100000"/>
              </a:lnSpc>
              <a:spcBef>
                <a:spcPts val="0"/>
              </a:spcBef>
              <a:spcAft>
                <a:spcPts val="0"/>
              </a:spcAft>
              <a:buClr>
                <a:srgbClr val="000000"/>
              </a:buClr>
              <a:buSzPts val="1900"/>
              <a:buFont typeface="Trebuchet MS"/>
              <a:buChar char="■"/>
              <a:defRPr sz="1900" b="0" i="0" u="none" strike="noStrike" cap="none">
                <a:solidFill>
                  <a:srgbClr val="000000"/>
                </a:solidFill>
                <a:latin typeface="Trebuchet MS"/>
                <a:ea typeface="Trebuchet MS"/>
                <a:cs typeface="Trebuchet MS"/>
                <a:sym typeface="Trebuchet MS"/>
              </a:defRPr>
            </a:lvl9pPr>
          </a:lstStyle>
          <a:p>
            <a:endParaRPr/>
          </a:p>
        </p:txBody>
      </p:sp>
      <p:sp>
        <p:nvSpPr>
          <p:cNvPr id="30" name="Google Shape;30;p5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5"/>
        <p:cNvGrpSpPr/>
        <p:nvPr/>
      </p:nvGrpSpPr>
      <p:grpSpPr>
        <a:xfrm>
          <a:off x="0" y="0"/>
          <a:ext cx="0" cy="0"/>
          <a:chOff x="0" y="0"/>
          <a:chExt cx="0" cy="0"/>
        </a:xfrm>
      </p:grpSpPr>
      <p:sp>
        <p:nvSpPr>
          <p:cNvPr id="216" name="Google Shape;216;p97"/>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9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218"/>
        <p:cNvGrpSpPr/>
        <p:nvPr/>
      </p:nvGrpSpPr>
      <p:grpSpPr>
        <a:xfrm>
          <a:off x="0" y="0"/>
          <a:ext cx="0" cy="0"/>
          <a:chOff x="0" y="0"/>
          <a:chExt cx="0" cy="0"/>
        </a:xfrm>
      </p:grpSpPr>
      <p:sp>
        <p:nvSpPr>
          <p:cNvPr id="219" name="Google Shape;219;p98"/>
          <p:cNvSpPr txBox="1">
            <a:spLocks noGrp="1"/>
          </p:cNvSpPr>
          <p:nvPr>
            <p:ph type="sldNum" idx="12"/>
          </p:nvPr>
        </p:nvSpPr>
        <p:spPr>
          <a:xfrm>
            <a:off x="9846354" y="6425136"/>
            <a:ext cx="20115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
        <p:nvSpPr>
          <p:cNvPr id="32" name="Google Shape;32;p5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
        <p:cNvGrpSpPr/>
        <p:nvPr/>
      </p:nvGrpSpPr>
      <p:grpSpPr>
        <a:xfrm>
          <a:off x="0" y="0"/>
          <a:ext cx="0" cy="0"/>
          <a:chOff x="0" y="0"/>
          <a:chExt cx="0" cy="0"/>
        </a:xfrm>
      </p:grpSpPr>
      <p:sp>
        <p:nvSpPr>
          <p:cNvPr id="34" name="Google Shape;34;p57"/>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subTitle" idx="1"/>
          </p:nvPr>
        </p:nvSpPr>
        <p:spPr>
          <a:xfrm>
            <a:off x="1524000" y="2583430"/>
            <a:ext cx="9144000" cy="738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6" name="Google Shape;36;p57"/>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8" name="Google Shape;38;p57"/>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9"/>
        <p:cNvGrpSpPr/>
        <p:nvPr/>
      </p:nvGrpSpPr>
      <p:grpSpPr>
        <a:xfrm>
          <a:off x="0" y="0"/>
          <a:ext cx="0" cy="0"/>
          <a:chOff x="0" y="0"/>
          <a:chExt cx="0" cy="0"/>
        </a:xfrm>
      </p:grpSpPr>
      <p:sp>
        <p:nvSpPr>
          <p:cNvPr id="40" name="Google Shape;40;p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58"/>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42" name="Google Shape;42;p58"/>
          <p:cNvSpPr/>
          <p:nvPr/>
        </p:nvSpPr>
        <p:spPr>
          <a:xfrm>
            <a:off x="878391" y="417891"/>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dk2"/>
                </a:solidFill>
                <a:latin typeface="Trebuchet MS"/>
                <a:ea typeface="Trebuchet MS"/>
                <a:cs typeface="Trebuchet MS"/>
                <a:sym typeface="Trebuchet MS"/>
              </a:rPr>
              <a:t>Our Mission</a:t>
            </a:r>
            <a:endParaRPr sz="1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3"/>
        <p:cNvGrpSpPr/>
        <p:nvPr/>
      </p:nvGrpSpPr>
      <p:grpSpPr>
        <a:xfrm>
          <a:off x="0" y="0"/>
          <a:ext cx="0" cy="0"/>
          <a:chOff x="0" y="0"/>
          <a:chExt cx="0" cy="0"/>
        </a:xfrm>
      </p:grpSpPr>
      <p:sp>
        <p:nvSpPr>
          <p:cNvPr id="44" name="Google Shape;44;p5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59"/>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46" name="Google Shape;46;p59"/>
          <p:cNvPicPr preferRelativeResize="0"/>
          <p:nvPr/>
        </p:nvPicPr>
        <p:blipFill rotWithShape="1">
          <a:blip r:embed="rId2">
            <a:alphaModFix/>
          </a:blip>
          <a:srcRect l="1681" t="12786" b="4826"/>
          <a:stretch/>
        </p:blipFill>
        <p:spPr>
          <a:xfrm>
            <a:off x="0" y="-1"/>
            <a:ext cx="12191998" cy="6260121"/>
          </a:xfrm>
          <a:prstGeom prst="rect">
            <a:avLst/>
          </a:prstGeom>
          <a:noFill/>
          <a:ln>
            <a:noFill/>
          </a:ln>
        </p:spPr>
      </p:pic>
      <p:sp>
        <p:nvSpPr>
          <p:cNvPr id="47" name="Google Shape;47;p59"/>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6.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46"/>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Trebuchet MS"/>
              <a:buNone/>
              <a:defRPr sz="1800" b="0" i="0" u="none" strike="noStrike" cap="none">
                <a:solidFill>
                  <a:srgbClr val="000000"/>
                </a:solidFill>
                <a:latin typeface="Trebuchet MS"/>
                <a:ea typeface="Trebuchet MS"/>
                <a:cs typeface="Trebuchet MS"/>
                <a:sym typeface="Trebuchet MS"/>
              </a:defRPr>
            </a:lvl9pPr>
          </a:lstStyle>
          <a:p>
            <a:endParaRPr/>
          </a:p>
        </p:txBody>
      </p:sp>
      <p:sp>
        <p:nvSpPr>
          <p:cNvPr id="8" name="Google Shape;8;p46"/>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6"/>
          <p:cNvSpPr/>
          <p:nvPr/>
        </p:nvSpPr>
        <p:spPr>
          <a:xfrm>
            <a:off x="0" y="62484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 name="Google Shape;10;p46"/>
          <p:cNvSpPr txBox="1">
            <a:spLocks noGrp="1"/>
          </p:cNvSpPr>
          <p:nvPr>
            <p:ph type="sldNum" idx="12"/>
          </p:nvPr>
        </p:nvSpPr>
        <p:spPr>
          <a:xfrm>
            <a:off x="9174126" y="6365486"/>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46"/>
          <p:cNvPicPr preferRelativeResize="0"/>
          <p:nvPr/>
        </p:nvPicPr>
        <p:blipFill rotWithShape="1">
          <a:blip r:embed="rId40">
            <a:alphaModFix/>
          </a:blip>
          <a:srcRect/>
          <a:stretch/>
        </p:blipFill>
        <p:spPr>
          <a:xfrm>
            <a:off x="274320" y="63560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64"/>
        <p:cNvGrpSpPr/>
        <p:nvPr/>
      </p:nvGrpSpPr>
      <p:grpSpPr>
        <a:xfrm>
          <a:off x="0" y="0"/>
          <a:ext cx="0" cy="0"/>
          <a:chOff x="0" y="0"/>
          <a:chExt cx="0" cy="0"/>
        </a:xfrm>
      </p:grpSpPr>
      <p:sp>
        <p:nvSpPr>
          <p:cNvPr id="165" name="Google Shape;165;p51"/>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6" name="Google Shape;166;p51"/>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67" name="Google Shape;167;p51"/>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5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69" name="Google Shape;169;p51" descr="A picture containing clock&#10;&#10;Description automatically generated"/>
          <p:cNvPicPr preferRelativeResize="0"/>
          <p:nvPr/>
        </p:nvPicPr>
        <p:blipFill rotWithShape="1">
          <a:blip r:embed="rId15">
            <a:alphaModFix/>
          </a:blip>
          <a:srcRect/>
          <a:stretch/>
        </p:blipFill>
        <p:spPr>
          <a:xfrm>
            <a:off x="274674" y="6363571"/>
            <a:ext cx="2214120"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co.gov/hcpf/legislator"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co.gov/hcpf/legislator"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kff.org/medicaid/issue-brief/medicaid-financing-the-basic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hyperlink" Target="https://www.kff.org/medicaid/issue-brief/medicaid-financing-the-basics"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co.gov/HCPF/publication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co.gov/HCPF/publicatio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hcpf.colorado.gov/hospital-reports-hub" TargetMode="External"/><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hyperlink" Target="mailto:hcpf_hospitalpricing@state.co.us" TargetMode="External"/><Relationship Id="rId4" Type="http://schemas.openxmlformats.org/officeDocument/2006/relationships/hyperlink" Target="https://hcpf.colorado.gov/hospital-price-transparency"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hcpf.colorado.gov/hospital-reports-hub" TargetMode="External"/><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hyperlink" Target="mailto:hcpf_hospitalpricing@state.co.us" TargetMode="External"/><Relationship Id="rId4" Type="http://schemas.openxmlformats.org/officeDocument/2006/relationships/hyperlink" Target="https://hcpf.colorado.gov/hospital-price-transparency"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hcpf.colorado.gov/event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s://hcpf.colorado.gov/hospital-reports-hub"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hcpf.colorado.gov/event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s://hcpf.colorado.gov/hospital-reports-hub"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hyperlink" Target="https://disclosure.spglobal.com/ratings/en/regulatory/article/-/view/sourceId/10407192"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hyperlink" Target="https://disclosure.spglobal.com/ratings/en/regulatory/article/-/view/sourceId/10407192"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hyperlink" Target="https://hcpf.colorado.gov/rural-provider-access-and-affordability-stimulus-grant-program" TargetMode="External"/><Relationship Id="rId4" Type="http://schemas.openxmlformats.org/officeDocument/2006/relationships/hyperlink" Target="https://broadband.colorado.gov/"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hyperlink" Target="https://hcpf.colorado.gov/rural-provider-access-and-affordability-stimulus-grant-program" TargetMode="External"/><Relationship Id="rId4" Type="http://schemas.openxmlformats.org/officeDocument/2006/relationships/hyperlink" Target="https://broadband.colorado.gov/"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hcpf.colorado.gov/colorado-hospital-transformation-program"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http://hcpf.colorado.gov/colorado-hospital-transformation-program"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hyperlink" Target="https://hcpf.colorado.gov/colorado-healthcare-affordability-and-sustainability-enterprise-chase-board"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hcpf.colorado.gov/colorado-healthcare-affordability-and-sustainability-enterprise-chase-board" TargetMode="Externa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https://hcpf.colorado.gov/sites/hcpf/files/Hospital%20Facility%20Fee%20Report.pdf" TargetMode="External"/><Relationship Id="rId4" Type="http://schemas.openxmlformats.org/officeDocument/2006/relationships/hyperlink" Target="https://www.physiciansadvocacyinstitute.org/Portals/0/assets/docs/PAI-Research/PAI-Avalere%20Physician%20Employment%20Trends%20Study%202019-2023%20Final.pdf?ver=uGHF46u1GSeZgYXMKFyYvw%3d%3d"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hyperlink" Target="https://hcpf.colorado.gov/sites/hcpf/files/Hospital%20Facility%20Fee%20Report.pdf" TargetMode="External"/><Relationship Id="rId4" Type="http://schemas.openxmlformats.org/officeDocument/2006/relationships/hyperlink" Target="https://www.physiciansadvocacyinstitute.org/Portals/0/assets/docs/PAI-Research/PAI-Avalere%20Physician%20Employment%20Trends%20Study%202019-2023%20Final.pdf?ver=uGHF46u1GSeZgYXMKFyYvw%3d%3d"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hyperlink" Target="https://hcpf.colorado.gov/hereforyou" TargetMode="Externa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hyperlink" Target="https://hcpf.colorado.gov/hereforyou" TargetMode="Externa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grpSp>
        <p:nvGrpSpPr>
          <p:cNvPr id="225" name="Google Shape;225;p1"/>
          <p:cNvGrpSpPr/>
          <p:nvPr/>
        </p:nvGrpSpPr>
        <p:grpSpPr>
          <a:xfrm>
            <a:off x="4184" y="0"/>
            <a:ext cx="12187816" cy="6857999"/>
            <a:chOff x="4184" y="0"/>
            <a:chExt cx="12187816" cy="6857999"/>
          </a:xfrm>
        </p:grpSpPr>
        <p:pic>
          <p:nvPicPr>
            <p:cNvPr id="226" name="Google Shape;226;p1" descr="Webinar title slide. Image of a medical professional viewing a chest x-ray with text reading &quot;Webinar Hospital Transparency Reports February 13, 2025&quot;"/>
            <p:cNvPicPr preferRelativeResize="0"/>
            <p:nvPr/>
          </p:nvPicPr>
          <p:blipFill rotWithShape="1">
            <a:blip r:embed="rId3">
              <a:alphaModFix/>
            </a:blip>
            <a:srcRect/>
            <a:stretch/>
          </p:blipFill>
          <p:spPr>
            <a:xfrm>
              <a:off x="4184" y="0"/>
              <a:ext cx="12187816" cy="6857999"/>
            </a:xfrm>
            <a:prstGeom prst="rect">
              <a:avLst/>
            </a:prstGeom>
            <a:noFill/>
            <a:ln>
              <a:noFill/>
            </a:ln>
          </p:spPr>
        </p:pic>
        <p:sp>
          <p:nvSpPr>
            <p:cNvPr id="227" name="Google Shape;227;p1" descr="Green box"/>
            <p:cNvSpPr/>
            <p:nvPr/>
          </p:nvSpPr>
          <p:spPr>
            <a:xfrm>
              <a:off x="6226100" y="5696425"/>
              <a:ext cx="5640600" cy="836400"/>
            </a:xfrm>
            <a:prstGeom prst="rect">
              <a:avLst/>
            </a:prstGeom>
            <a:solidFill>
              <a:srgbClr val="245D3A"/>
            </a:solidFill>
            <a:ln w="9525" cap="flat" cmpd="sng">
              <a:solidFill>
                <a:srgbClr val="245D3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
        <p:nvSpPr>
          <p:cNvPr id="303" name="Google Shape;303;p6"/>
          <p:cNvSpPr txBox="1">
            <a:spLocks noGrp="1"/>
          </p:cNvSpPr>
          <p:nvPr>
            <p:ph type="body" idx="1"/>
          </p:nvPr>
        </p:nvSpPr>
        <p:spPr>
          <a:xfrm>
            <a:off x="158650" y="837800"/>
            <a:ext cx="11874600" cy="54705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Address Drivers of Trend: </a:t>
            </a:r>
            <a:r>
              <a:rPr lang="en-US" sz="2400">
                <a:solidFill>
                  <a:schemeClr val="dk1"/>
                </a:solidFill>
                <a:latin typeface="Trebuchet MS"/>
                <a:ea typeface="Trebuchet MS"/>
                <a:cs typeface="Trebuchet MS"/>
                <a:sym typeface="Trebuchet MS"/>
              </a:rPr>
              <a:t>Better address all the controllable factors that drive Medicaid cost trends </a:t>
            </a:r>
            <a:endParaRPr sz="2400">
              <a:solidFill>
                <a:schemeClr val="dk1"/>
              </a:solidFill>
              <a:latin typeface="Trebuchet MS"/>
              <a:ea typeface="Trebuchet MS"/>
              <a:cs typeface="Trebuchet MS"/>
              <a:sym typeface="Trebuchet MS"/>
            </a:endParaRPr>
          </a:p>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Maximize Federal Funding: </a:t>
            </a:r>
            <a:r>
              <a:rPr lang="en-US" sz="2400">
                <a:solidFill>
                  <a:schemeClr val="dk1"/>
                </a:solidFill>
                <a:latin typeface="Trebuchet MS"/>
                <a:ea typeface="Trebuchet MS"/>
                <a:cs typeface="Trebuchet MS"/>
                <a:sym typeface="Trebuchet MS"/>
              </a:rPr>
              <a:t>Leverage and maximize HCPF’s ability to draw down additional federal dollars </a:t>
            </a:r>
            <a:endParaRPr sz="2400">
              <a:solidFill>
                <a:schemeClr val="dk1"/>
              </a:solidFill>
              <a:latin typeface="Trebuchet MS"/>
              <a:ea typeface="Trebuchet MS"/>
              <a:cs typeface="Trebuchet MS"/>
              <a:sym typeface="Trebuchet MS"/>
            </a:endParaRPr>
          </a:p>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Invest in Coloradans:</a:t>
            </a:r>
            <a:r>
              <a:rPr lang="en-US" sz="2400">
                <a:solidFill>
                  <a:schemeClr val="dk1"/>
                </a:solidFill>
                <a:latin typeface="Trebuchet MS"/>
                <a:ea typeface="Trebuchet MS"/>
                <a:cs typeface="Trebuchet MS"/>
                <a:sym typeface="Trebuchet MS"/>
              </a:rPr>
              <a:t> Continue investing in initiatives to drive a Colorado economy and educational system to reduce the demand for Medicaid over the long term as Coloradans rise and thrive</a:t>
            </a:r>
            <a:endParaRPr sz="2400">
              <a:solidFill>
                <a:schemeClr val="dk1"/>
              </a:solidFill>
              <a:latin typeface="Trebuchet MS"/>
              <a:ea typeface="Trebuchet MS"/>
              <a:cs typeface="Trebuchet MS"/>
              <a:sym typeface="Trebuchet MS"/>
            </a:endParaRPr>
          </a:p>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Make Reasonable Medicaid Cuts or Adjustments:</a:t>
            </a:r>
            <a:r>
              <a:rPr lang="en-US" sz="2400">
                <a:solidFill>
                  <a:schemeClr val="dk1"/>
                </a:solidFill>
                <a:latin typeface="Trebuchet MS"/>
                <a:ea typeface="Trebuchet MS"/>
                <a:cs typeface="Trebuchet MS"/>
                <a:sym typeface="Trebuchet MS"/>
              </a:rPr>
              <a:t> Identify where programs, benefits, and reimbursements are comparative outliers or designed in such a way that we are seeing - or will experience - higher than intended trends or unintended consequences	</a:t>
            </a:r>
            <a:endParaRPr sz="2400">
              <a:solidFill>
                <a:schemeClr val="dk1"/>
              </a:solidFill>
              <a:latin typeface="Trebuchet MS"/>
              <a:ea typeface="Trebuchet MS"/>
              <a:cs typeface="Trebuchet MS"/>
              <a:sym typeface="Trebuchet MS"/>
            </a:endParaRPr>
          </a:p>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Reassess New Policies:</a:t>
            </a:r>
            <a:r>
              <a:rPr lang="en-US" sz="2400">
                <a:solidFill>
                  <a:schemeClr val="dk1"/>
                </a:solidFill>
                <a:latin typeface="Trebuchet MS"/>
                <a:ea typeface="Trebuchet MS"/>
                <a:cs typeface="Trebuchet MS"/>
                <a:sym typeface="Trebuchet MS"/>
              </a:rPr>
              <a:t> Consider pausing or adjusting recently passed policies not yet implemented </a:t>
            </a:r>
            <a:endParaRPr sz="2400">
              <a:solidFill>
                <a:schemeClr val="dk1"/>
              </a:solidFill>
              <a:latin typeface="Trebuchet MS"/>
              <a:ea typeface="Trebuchet MS"/>
              <a:cs typeface="Trebuchet MS"/>
              <a:sym typeface="Trebuchet MS"/>
            </a:endParaRPr>
          </a:p>
          <a:p>
            <a:pPr marL="457200" lvl="0" indent="-381000" algn="l" rtl="0">
              <a:lnSpc>
                <a:spcPct val="90000"/>
              </a:lnSpc>
              <a:spcBef>
                <a:spcPts val="1000"/>
              </a:spcBef>
              <a:spcAft>
                <a:spcPts val="0"/>
              </a:spcAft>
              <a:buClr>
                <a:schemeClr val="dk1"/>
              </a:buClr>
              <a:buSzPts val="2400"/>
              <a:buFont typeface="Trebuchet MS"/>
              <a:buAutoNum type="arabicPeriod"/>
            </a:pPr>
            <a:r>
              <a:rPr lang="en-US" sz="2400" b="1">
                <a:solidFill>
                  <a:schemeClr val="dk1"/>
                </a:solidFill>
                <a:latin typeface="Trebuchet MS"/>
                <a:ea typeface="Trebuchet MS"/>
                <a:cs typeface="Trebuchet MS"/>
                <a:sym typeface="Trebuchet MS"/>
              </a:rPr>
              <a:t>Exercise Caution in Crafting Increases </a:t>
            </a:r>
            <a:r>
              <a:rPr lang="en-US" sz="2400">
                <a:solidFill>
                  <a:schemeClr val="dk1"/>
                </a:solidFill>
                <a:latin typeface="Trebuchet MS"/>
                <a:ea typeface="Trebuchet MS"/>
                <a:cs typeface="Trebuchet MS"/>
                <a:sym typeface="Trebuchet MS"/>
              </a:rPr>
              <a:t>to the Medicaid program going forward</a:t>
            </a:r>
            <a:endParaRPr sz="2800">
              <a:solidFill>
                <a:schemeClr val="dk1"/>
              </a:solidFill>
              <a:latin typeface="Trebuchet MS"/>
              <a:ea typeface="Trebuchet MS"/>
              <a:cs typeface="Trebuchet MS"/>
              <a:sym typeface="Trebuchet MS"/>
            </a:endParaRPr>
          </a:p>
        </p:txBody>
      </p:sp>
      <p:sp>
        <p:nvSpPr>
          <p:cNvPr id="304" name="Google Shape;304;p6"/>
          <p:cNvSpPr txBox="1"/>
          <p:nvPr/>
        </p:nvSpPr>
        <p:spPr>
          <a:xfrm>
            <a:off x="2814650" y="6331250"/>
            <a:ext cx="8481900" cy="411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chemeClr val="lt1"/>
                </a:solidFill>
                <a:latin typeface="Trebuchet MS"/>
                <a:ea typeface="Trebuchet MS"/>
                <a:cs typeface="Trebuchet MS"/>
                <a:sym typeface="Trebuchet MS"/>
              </a:rPr>
              <a:t>F</a:t>
            </a:r>
            <a:r>
              <a:rPr lang="en-US" sz="2500" b="0" i="0" u="none" strike="noStrike" cap="none">
                <a:solidFill>
                  <a:schemeClr val="lt1"/>
                </a:solidFill>
                <a:latin typeface="Trebuchet MS"/>
                <a:ea typeface="Trebuchet MS"/>
                <a:cs typeface="Trebuchet MS"/>
                <a:sym typeface="Trebuchet MS"/>
              </a:rPr>
              <a:t>or more information, please visit </a:t>
            </a:r>
            <a:r>
              <a:rPr lang="en-US" sz="25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CO.gov/hcpf/legislator</a:t>
            </a:r>
            <a:endParaRPr sz="2500" b="0" i="0" u="none" strike="noStrike" cap="none">
              <a:solidFill>
                <a:schemeClr val="lt1"/>
              </a:solidFill>
              <a:latin typeface="Trebuchet MS"/>
              <a:ea typeface="Trebuchet MS"/>
              <a:cs typeface="Trebuchet MS"/>
              <a:sym typeface="Trebuchet MS"/>
            </a:endParaRPr>
          </a:p>
        </p:txBody>
      </p:sp>
      <p:sp>
        <p:nvSpPr>
          <p:cNvPr id="305" name="Google Shape;305;p6"/>
          <p:cNvSpPr txBox="1">
            <a:spLocks noGrp="1"/>
          </p:cNvSpPr>
          <p:nvPr>
            <p:ph type="title"/>
          </p:nvPr>
        </p:nvSpPr>
        <p:spPr>
          <a:xfrm>
            <a:off x="158650" y="-19225"/>
            <a:ext cx="11874600" cy="96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300"/>
              <a:t>Medicaid Sustainability Framework</a:t>
            </a:r>
            <a:endParaRPr sz="33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303" name="Google Shape;303;p59"/>
          <p:cNvSpPr txBox="1">
            <a:spLocks noGrp="1"/>
          </p:cNvSpPr>
          <p:nvPr>
            <p:ph type="body" idx="1"/>
          </p:nvPr>
        </p:nvSpPr>
        <p:spPr>
          <a:xfrm>
            <a:off x="158650" y="837800"/>
            <a:ext cx="11874600" cy="5470500"/>
          </a:xfrm>
          <a:prstGeom prst="rect">
            <a:avLst/>
          </a:prstGeom>
        </p:spPr>
        <p:txBody>
          <a:bodyPr spcFirstLastPara="1" wrap="square" lIns="91425" tIns="45700" rIns="91425" bIns="45700" anchor="t" anchorCtr="0">
            <a:normAutofit fontScale="92500"/>
          </a:bodyPr>
          <a:lstStyle/>
          <a:p>
            <a:pPr indent="-381000">
              <a:buSzPts val="2400"/>
              <a:buFont typeface="Trebuchet MS"/>
              <a:buAutoNum type="arabicPeriod"/>
            </a:pPr>
            <a:r>
              <a:rPr lang="en-US" sz="2400" b="1" dirty="0" err="1">
                <a:solidFill>
                  <a:schemeClr val="dk1"/>
                </a:solidFill>
                <a:latin typeface="Trebuchet MS"/>
                <a:ea typeface="Trebuchet MS"/>
                <a:cs typeface="Trebuchet MS"/>
                <a:sym typeface="Trebuchet MS"/>
              </a:rPr>
              <a:t>Abordar</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los</a:t>
            </a:r>
            <a:r>
              <a:rPr lang="en-US" sz="2400" b="1" dirty="0">
                <a:solidFill>
                  <a:schemeClr val="dk1"/>
                </a:solidFill>
                <a:latin typeface="Trebuchet MS"/>
                <a:ea typeface="Trebuchet MS"/>
                <a:cs typeface="Trebuchet MS"/>
                <a:sym typeface="Trebuchet MS"/>
              </a:rPr>
              <a:t> </a:t>
            </a:r>
            <a:r>
              <a:rPr lang="en-US" sz="2400" b="1" dirty="0" err="1"/>
              <a:t>F</a:t>
            </a:r>
            <a:r>
              <a:rPr lang="en-US" sz="2400" b="1" dirty="0" err="1">
                <a:solidFill>
                  <a:schemeClr val="dk1"/>
                </a:solidFill>
                <a:latin typeface="Trebuchet MS"/>
                <a:ea typeface="Trebuchet MS"/>
                <a:cs typeface="Trebuchet MS"/>
                <a:sym typeface="Trebuchet MS"/>
              </a:rPr>
              <a:t>actores</a:t>
            </a:r>
            <a:r>
              <a:rPr lang="en-US" sz="2400" b="1" dirty="0">
                <a:solidFill>
                  <a:schemeClr val="dk1"/>
                </a:solidFill>
                <a:latin typeface="Trebuchet MS"/>
                <a:ea typeface="Trebuchet MS"/>
                <a:cs typeface="Trebuchet MS"/>
                <a:sym typeface="Trebuchet MS"/>
              </a:rPr>
              <a:t> que </a:t>
            </a:r>
            <a:r>
              <a:rPr lang="en-US" sz="2400" b="1" dirty="0" err="1"/>
              <a:t>I</a:t>
            </a:r>
            <a:r>
              <a:rPr lang="en-US" sz="2400" b="1" dirty="0" err="1">
                <a:solidFill>
                  <a:schemeClr val="dk1"/>
                </a:solidFill>
                <a:latin typeface="Trebuchet MS"/>
                <a:ea typeface="Trebuchet MS"/>
                <a:cs typeface="Trebuchet MS"/>
                <a:sym typeface="Trebuchet MS"/>
              </a:rPr>
              <a:t>mpulsan</a:t>
            </a:r>
            <a:r>
              <a:rPr lang="en-US" sz="2400" b="1" dirty="0">
                <a:solidFill>
                  <a:schemeClr val="dk1"/>
                </a:solidFill>
                <a:latin typeface="Trebuchet MS"/>
                <a:ea typeface="Trebuchet MS"/>
                <a:cs typeface="Trebuchet MS"/>
                <a:sym typeface="Trebuchet MS"/>
              </a:rPr>
              <a:t> la </a:t>
            </a:r>
            <a:r>
              <a:rPr lang="en-US" sz="2400" b="1" dirty="0" err="1"/>
              <a:t>T</a:t>
            </a:r>
            <a:r>
              <a:rPr lang="en-US" sz="2400" b="1" dirty="0" err="1">
                <a:solidFill>
                  <a:schemeClr val="dk1"/>
                </a:solidFill>
                <a:latin typeface="Trebuchet MS"/>
                <a:ea typeface="Trebuchet MS"/>
                <a:cs typeface="Trebuchet MS"/>
                <a:sym typeface="Trebuchet MS"/>
              </a:rPr>
              <a:t>endecia</a:t>
            </a:r>
            <a:r>
              <a:rPr lang="en-US" sz="2400" b="1" dirty="0">
                <a:solidFill>
                  <a:schemeClr val="dk1"/>
                </a:solidFill>
                <a:latin typeface="Trebuchet MS"/>
                <a:ea typeface="Trebuchet MS"/>
                <a:cs typeface="Trebuchet MS"/>
                <a:sym typeface="Trebuchet MS"/>
              </a:rPr>
              <a:t>: </a:t>
            </a:r>
            <a:r>
              <a:rPr lang="en-US" sz="2400" b="0" i="0" u="none" strike="noStrike" dirty="0" err="1">
                <a:solidFill>
                  <a:srgbClr val="000000"/>
                </a:solidFill>
                <a:effectLst/>
              </a:rPr>
              <a:t>Abordar</a:t>
            </a:r>
            <a:r>
              <a:rPr lang="en-US" sz="2400" b="0" i="0" u="none" strike="noStrike" dirty="0">
                <a:solidFill>
                  <a:srgbClr val="000000"/>
                </a:solidFill>
                <a:effectLst/>
              </a:rPr>
              <a:t> </a:t>
            </a:r>
            <a:r>
              <a:rPr lang="en-US" sz="2400" b="0" i="0" u="none" strike="noStrike" dirty="0" err="1">
                <a:solidFill>
                  <a:srgbClr val="000000"/>
                </a:solidFill>
                <a:effectLst/>
              </a:rPr>
              <a:t>mejor</a:t>
            </a:r>
            <a:r>
              <a:rPr lang="en-US" sz="2400" b="0" i="0" u="none" strike="noStrike" dirty="0">
                <a:solidFill>
                  <a:srgbClr val="000000"/>
                </a:solidFill>
                <a:effectLst/>
              </a:rPr>
              <a:t> </a:t>
            </a:r>
            <a:r>
              <a:rPr lang="en-US" sz="2400" b="0" i="0" u="none" strike="noStrike" dirty="0" err="1">
                <a:solidFill>
                  <a:srgbClr val="000000"/>
                </a:solidFill>
                <a:effectLst/>
              </a:rPr>
              <a:t>todos</a:t>
            </a:r>
            <a:r>
              <a:rPr lang="en-US" sz="2400" b="0" i="0" u="none" strike="noStrike" dirty="0">
                <a:solidFill>
                  <a:srgbClr val="000000"/>
                </a:solidFill>
                <a:effectLst/>
              </a:rPr>
              <a:t> </a:t>
            </a:r>
            <a:r>
              <a:rPr lang="en-US" sz="2400" b="0" i="0" u="none" strike="noStrike" dirty="0" err="1">
                <a:solidFill>
                  <a:srgbClr val="000000"/>
                </a:solidFill>
                <a:effectLst/>
              </a:rPr>
              <a:t>los</a:t>
            </a:r>
            <a:r>
              <a:rPr lang="en-US" sz="2400" b="0" i="0" u="none" strike="noStrike" dirty="0">
                <a:solidFill>
                  <a:srgbClr val="000000"/>
                </a:solidFill>
                <a:effectLst/>
              </a:rPr>
              <a:t> </a:t>
            </a:r>
            <a:r>
              <a:rPr lang="en-US" sz="2400" b="0" i="0" u="none" strike="noStrike" dirty="0" err="1">
                <a:solidFill>
                  <a:srgbClr val="000000"/>
                </a:solidFill>
                <a:effectLst/>
              </a:rPr>
              <a:t>factores</a:t>
            </a:r>
            <a:r>
              <a:rPr lang="en-US" sz="2400" b="0" i="0" u="none" strike="noStrike" dirty="0">
                <a:solidFill>
                  <a:srgbClr val="000000"/>
                </a:solidFill>
                <a:effectLst/>
              </a:rPr>
              <a:t> </a:t>
            </a:r>
            <a:r>
              <a:rPr lang="en-US" sz="2400" b="0" i="0" u="none" strike="noStrike" dirty="0" err="1">
                <a:solidFill>
                  <a:srgbClr val="000000"/>
                </a:solidFill>
                <a:effectLst/>
              </a:rPr>
              <a:t>controlables</a:t>
            </a:r>
            <a:r>
              <a:rPr lang="en-US" sz="2400" b="0" i="0" u="none" strike="noStrike" dirty="0">
                <a:solidFill>
                  <a:srgbClr val="000000"/>
                </a:solidFill>
                <a:effectLst/>
              </a:rPr>
              <a:t> que </a:t>
            </a:r>
            <a:r>
              <a:rPr lang="en-US" sz="2400" b="0" i="0" u="none" strike="noStrike" dirty="0" err="1">
                <a:solidFill>
                  <a:srgbClr val="000000"/>
                </a:solidFill>
                <a:effectLst/>
              </a:rPr>
              <a:t>impulsan</a:t>
            </a:r>
            <a:r>
              <a:rPr lang="en-US" sz="2400" b="0" i="0" u="none" strike="noStrike" dirty="0">
                <a:solidFill>
                  <a:srgbClr val="000000"/>
                </a:solidFill>
                <a:effectLst/>
              </a:rPr>
              <a:t> las </a:t>
            </a:r>
            <a:r>
              <a:rPr lang="en-US" sz="2400" b="0" i="0" u="none" strike="noStrike" dirty="0" err="1">
                <a:solidFill>
                  <a:srgbClr val="000000"/>
                </a:solidFill>
                <a:effectLst/>
              </a:rPr>
              <a:t>tendencias</a:t>
            </a:r>
            <a:r>
              <a:rPr lang="en-US" sz="2400" b="0" i="0" u="none" strike="noStrike" dirty="0">
                <a:solidFill>
                  <a:srgbClr val="000000"/>
                </a:solidFill>
                <a:effectLst/>
              </a:rPr>
              <a:t> de </a:t>
            </a:r>
            <a:r>
              <a:rPr lang="en-US" sz="2400" b="0" i="0" u="none" strike="noStrike" dirty="0" err="1">
                <a:solidFill>
                  <a:srgbClr val="000000"/>
                </a:solidFill>
                <a:effectLst/>
              </a:rPr>
              <a:t>costos</a:t>
            </a:r>
            <a:r>
              <a:rPr lang="en-US" sz="2400" b="0" i="0" u="none" strike="noStrike" dirty="0">
                <a:solidFill>
                  <a:srgbClr val="000000"/>
                </a:solidFill>
                <a:effectLst/>
              </a:rPr>
              <a:t> de Medicaid</a:t>
            </a:r>
          </a:p>
          <a:p>
            <a:pPr indent="-381000">
              <a:buSzPts val="2400"/>
              <a:buFont typeface="Trebuchet MS"/>
              <a:buAutoNum type="arabicPeriod"/>
            </a:pPr>
            <a:r>
              <a:rPr lang="en-US" sz="2400"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Maximizar</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el</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Financiamiento</a:t>
            </a:r>
            <a:r>
              <a:rPr lang="en-US" sz="2400" b="1" dirty="0">
                <a:solidFill>
                  <a:schemeClr val="dk1"/>
                </a:solidFill>
                <a:latin typeface="Trebuchet MS"/>
                <a:ea typeface="Trebuchet MS"/>
                <a:cs typeface="Trebuchet MS"/>
                <a:sym typeface="Trebuchet MS"/>
              </a:rPr>
              <a:t> Federal : </a:t>
            </a:r>
            <a:r>
              <a:rPr lang="en-US" sz="2400" b="0" i="0" u="none" strike="noStrike" dirty="0" err="1">
                <a:solidFill>
                  <a:srgbClr val="000000"/>
                </a:solidFill>
                <a:effectLst/>
              </a:rPr>
              <a:t>Aprovechar</a:t>
            </a:r>
            <a:r>
              <a:rPr lang="en-US" sz="2400" b="0" i="0" u="none" strike="noStrike" dirty="0">
                <a:solidFill>
                  <a:srgbClr val="000000"/>
                </a:solidFill>
                <a:effectLst/>
              </a:rPr>
              <a:t> y </a:t>
            </a:r>
            <a:r>
              <a:rPr lang="en-US" sz="2400" b="0" i="0" u="none" strike="noStrike" dirty="0" err="1">
                <a:solidFill>
                  <a:srgbClr val="000000"/>
                </a:solidFill>
                <a:effectLst/>
              </a:rPr>
              <a:t>maximizar</a:t>
            </a:r>
            <a:r>
              <a:rPr lang="en-US" sz="2400" b="0" i="0" u="none" strike="noStrike" dirty="0">
                <a:solidFill>
                  <a:srgbClr val="000000"/>
                </a:solidFill>
                <a:effectLst/>
              </a:rPr>
              <a:t> la </a:t>
            </a:r>
            <a:r>
              <a:rPr lang="en-US" sz="2400" b="0" i="0" u="none" strike="noStrike" dirty="0" err="1">
                <a:solidFill>
                  <a:srgbClr val="000000"/>
                </a:solidFill>
                <a:effectLst/>
              </a:rPr>
              <a:t>capacidad</a:t>
            </a:r>
            <a:r>
              <a:rPr lang="en-US" sz="2400" b="0" i="0" u="none" strike="noStrike" dirty="0">
                <a:solidFill>
                  <a:srgbClr val="000000"/>
                </a:solidFill>
                <a:effectLst/>
              </a:rPr>
              <a:t> del HCPF para </a:t>
            </a:r>
            <a:r>
              <a:rPr lang="en-US" sz="2400" b="0" i="0" u="none" strike="noStrike" dirty="0" err="1">
                <a:solidFill>
                  <a:srgbClr val="000000"/>
                </a:solidFill>
                <a:effectLst/>
              </a:rPr>
              <a:t>obtener</a:t>
            </a:r>
            <a:r>
              <a:rPr lang="en-US" sz="2400" b="0" i="0" u="none" strike="noStrike" dirty="0">
                <a:solidFill>
                  <a:srgbClr val="000000"/>
                </a:solidFill>
                <a:effectLst/>
              </a:rPr>
              <a:t> </a:t>
            </a:r>
            <a:r>
              <a:rPr lang="en-US" sz="2400" b="0" i="0" u="none" strike="noStrike" dirty="0" err="1">
                <a:solidFill>
                  <a:srgbClr val="000000"/>
                </a:solidFill>
                <a:effectLst/>
              </a:rPr>
              <a:t>fondos</a:t>
            </a:r>
            <a:r>
              <a:rPr lang="en-US" sz="2400" b="0" i="0" u="none" strike="noStrike" dirty="0">
                <a:solidFill>
                  <a:srgbClr val="000000"/>
                </a:solidFill>
                <a:effectLst/>
              </a:rPr>
              <a:t> federales </a:t>
            </a:r>
            <a:r>
              <a:rPr lang="en-US" sz="2400" b="0" i="0" u="none" strike="noStrike" dirty="0" err="1">
                <a:solidFill>
                  <a:srgbClr val="000000"/>
                </a:solidFill>
                <a:effectLst/>
              </a:rPr>
              <a:t>adicionales</a:t>
            </a:r>
            <a:endParaRPr lang="en-US" sz="2400" dirty="0">
              <a:solidFill>
                <a:schemeClr val="dk1"/>
              </a:solidFill>
              <a:latin typeface="Trebuchet MS"/>
              <a:ea typeface="Trebuchet MS"/>
              <a:cs typeface="Trebuchet MS"/>
              <a:sym typeface="Trebuchet MS"/>
            </a:endParaRPr>
          </a:p>
          <a:p>
            <a:pPr marL="457200" lvl="0" indent="-381000" algn="l" rtl="0">
              <a:spcBef>
                <a:spcPts val="1000"/>
              </a:spcBef>
              <a:spcAft>
                <a:spcPts val="0"/>
              </a:spcAft>
              <a:buClr>
                <a:schemeClr val="dk1"/>
              </a:buClr>
              <a:buSzPts val="2400"/>
              <a:buFont typeface="Trebuchet MS"/>
              <a:buAutoNum type="arabicPeriod"/>
            </a:pPr>
            <a:r>
              <a:rPr lang="en-US" sz="2400" b="1" dirty="0" err="1">
                <a:solidFill>
                  <a:schemeClr val="dk1"/>
                </a:solidFill>
                <a:latin typeface="Trebuchet MS"/>
                <a:ea typeface="Trebuchet MS"/>
                <a:cs typeface="Trebuchet MS"/>
                <a:sym typeface="Trebuchet MS"/>
              </a:rPr>
              <a:t>Invertir</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en</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Coloradenses</a:t>
            </a:r>
            <a:r>
              <a:rPr lang="en-US" sz="2400" b="1" dirty="0">
                <a:solidFill>
                  <a:schemeClr val="dk1"/>
                </a:solidFill>
                <a:latin typeface="Trebuchet MS"/>
                <a:ea typeface="Trebuchet MS"/>
                <a:cs typeface="Trebuchet MS"/>
                <a:sym typeface="Trebuchet MS"/>
              </a:rPr>
              <a:t>:</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Seguir</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invirtiendo</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en</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iniciativas</a:t>
            </a:r>
            <a:r>
              <a:rPr lang="en-US" sz="2400" dirty="0">
                <a:solidFill>
                  <a:schemeClr val="dk1"/>
                </a:solidFill>
                <a:latin typeface="Trebuchet MS"/>
                <a:ea typeface="Trebuchet MS"/>
                <a:cs typeface="Trebuchet MS"/>
                <a:sym typeface="Trebuchet MS"/>
              </a:rPr>
              <a:t> para </a:t>
            </a:r>
            <a:r>
              <a:rPr lang="en-US" sz="2400" dirty="0" err="1">
                <a:solidFill>
                  <a:schemeClr val="dk1"/>
                </a:solidFill>
                <a:latin typeface="Trebuchet MS"/>
                <a:ea typeface="Trebuchet MS"/>
                <a:cs typeface="Trebuchet MS"/>
                <a:sym typeface="Trebuchet MS"/>
              </a:rPr>
              <a:t>impulsar</a:t>
            </a:r>
            <a:r>
              <a:rPr lang="en-US" sz="2400" dirty="0">
                <a:solidFill>
                  <a:schemeClr val="dk1"/>
                </a:solidFill>
                <a:latin typeface="Trebuchet MS"/>
                <a:ea typeface="Trebuchet MS"/>
                <a:cs typeface="Trebuchet MS"/>
                <a:sym typeface="Trebuchet MS"/>
              </a:rPr>
              <a:t> la </a:t>
            </a:r>
            <a:r>
              <a:rPr lang="en-US" sz="2400" dirty="0" err="1">
                <a:solidFill>
                  <a:schemeClr val="dk1"/>
                </a:solidFill>
                <a:latin typeface="Trebuchet MS"/>
                <a:ea typeface="Trebuchet MS"/>
                <a:cs typeface="Trebuchet MS"/>
                <a:sym typeface="Trebuchet MS"/>
              </a:rPr>
              <a:t>economía</a:t>
            </a:r>
            <a:r>
              <a:rPr lang="en-US" sz="2400" dirty="0">
                <a:solidFill>
                  <a:schemeClr val="dk1"/>
                </a:solidFill>
                <a:latin typeface="Trebuchet MS"/>
                <a:ea typeface="Trebuchet MS"/>
                <a:cs typeface="Trebuchet MS"/>
                <a:sym typeface="Trebuchet MS"/>
              </a:rPr>
              <a:t> y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sistema</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educativo</a:t>
            </a:r>
            <a:r>
              <a:rPr lang="en-US" sz="2400" dirty="0">
                <a:solidFill>
                  <a:schemeClr val="dk1"/>
                </a:solidFill>
                <a:latin typeface="Trebuchet MS"/>
                <a:ea typeface="Trebuchet MS"/>
                <a:cs typeface="Trebuchet MS"/>
                <a:sym typeface="Trebuchet MS"/>
              </a:rPr>
              <a:t> de Colorado con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fin de </a:t>
            </a:r>
            <a:r>
              <a:rPr lang="en-US" sz="2400" dirty="0" err="1">
                <a:solidFill>
                  <a:schemeClr val="dk1"/>
                </a:solidFill>
                <a:latin typeface="Trebuchet MS"/>
                <a:ea typeface="Trebuchet MS"/>
                <a:cs typeface="Trebuchet MS"/>
                <a:sym typeface="Trebuchet MS"/>
              </a:rPr>
              <a:t>reducir</a:t>
            </a:r>
            <a:r>
              <a:rPr lang="en-US" sz="2400" dirty="0">
                <a:solidFill>
                  <a:schemeClr val="dk1"/>
                </a:solidFill>
                <a:latin typeface="Trebuchet MS"/>
                <a:ea typeface="Trebuchet MS"/>
                <a:cs typeface="Trebuchet MS"/>
                <a:sym typeface="Trebuchet MS"/>
              </a:rPr>
              <a:t> la </a:t>
            </a:r>
            <a:r>
              <a:rPr lang="en-US" sz="2400" dirty="0" err="1">
                <a:solidFill>
                  <a:schemeClr val="dk1"/>
                </a:solidFill>
                <a:latin typeface="Trebuchet MS"/>
                <a:ea typeface="Trebuchet MS"/>
                <a:cs typeface="Trebuchet MS"/>
                <a:sym typeface="Trebuchet MS"/>
              </a:rPr>
              <a:t>demanda</a:t>
            </a:r>
            <a:r>
              <a:rPr lang="en-US" sz="2400" dirty="0">
                <a:solidFill>
                  <a:schemeClr val="dk1"/>
                </a:solidFill>
                <a:latin typeface="Trebuchet MS"/>
                <a:ea typeface="Trebuchet MS"/>
                <a:cs typeface="Trebuchet MS"/>
                <a:sym typeface="Trebuchet MS"/>
              </a:rPr>
              <a:t> de Medicaid a largo </a:t>
            </a:r>
            <a:r>
              <a:rPr lang="en-US" sz="2400" dirty="0" err="1">
                <a:solidFill>
                  <a:schemeClr val="dk1"/>
                </a:solidFill>
                <a:latin typeface="Trebuchet MS"/>
                <a:ea typeface="Trebuchet MS"/>
                <a:cs typeface="Trebuchet MS"/>
                <a:sym typeface="Trebuchet MS"/>
              </a:rPr>
              <a:t>plazo</a:t>
            </a:r>
            <a:r>
              <a:rPr lang="en-US" sz="2400" dirty="0">
                <a:solidFill>
                  <a:schemeClr val="dk1"/>
                </a:solidFill>
                <a:latin typeface="Trebuchet MS"/>
                <a:ea typeface="Trebuchet MS"/>
                <a:cs typeface="Trebuchet MS"/>
                <a:sym typeface="Trebuchet MS"/>
              </a:rPr>
              <a:t> a </a:t>
            </a:r>
            <a:r>
              <a:rPr lang="en-US" sz="2400" dirty="0" err="1">
                <a:solidFill>
                  <a:schemeClr val="dk1"/>
                </a:solidFill>
                <a:latin typeface="Trebuchet MS"/>
                <a:ea typeface="Trebuchet MS"/>
                <a:cs typeface="Trebuchet MS"/>
                <a:sym typeface="Trebuchet MS"/>
              </a:rPr>
              <a:t>medida</a:t>
            </a:r>
            <a:r>
              <a:rPr lang="en-US" sz="2400" dirty="0">
                <a:solidFill>
                  <a:schemeClr val="dk1"/>
                </a:solidFill>
                <a:latin typeface="Trebuchet MS"/>
                <a:ea typeface="Trebuchet MS"/>
                <a:cs typeface="Trebuchet MS"/>
                <a:sym typeface="Trebuchet MS"/>
              </a:rPr>
              <a:t> que los </a:t>
            </a:r>
            <a:r>
              <a:rPr lang="en-US" sz="2400" dirty="0" err="1">
                <a:solidFill>
                  <a:schemeClr val="dk1"/>
                </a:solidFill>
                <a:latin typeface="Trebuchet MS"/>
                <a:ea typeface="Trebuchet MS"/>
                <a:cs typeface="Trebuchet MS"/>
                <a:sym typeface="Trebuchet MS"/>
              </a:rPr>
              <a:t>habitantes</a:t>
            </a:r>
            <a:r>
              <a:rPr lang="en-US" sz="2400" dirty="0">
                <a:solidFill>
                  <a:schemeClr val="dk1"/>
                </a:solidFill>
                <a:latin typeface="Trebuchet MS"/>
                <a:ea typeface="Trebuchet MS"/>
                <a:cs typeface="Trebuchet MS"/>
                <a:sym typeface="Trebuchet MS"/>
              </a:rPr>
              <a:t> de Colorado </a:t>
            </a:r>
            <a:r>
              <a:rPr lang="en-US" sz="2400" dirty="0" err="1">
                <a:solidFill>
                  <a:schemeClr val="dk1"/>
                </a:solidFill>
                <a:latin typeface="Trebuchet MS"/>
                <a:ea typeface="Trebuchet MS"/>
                <a:cs typeface="Trebuchet MS"/>
                <a:sym typeface="Trebuchet MS"/>
              </a:rPr>
              <a:t>prosperan</a:t>
            </a:r>
            <a:r>
              <a:rPr lang="en-US" sz="2400" dirty="0">
                <a:solidFill>
                  <a:schemeClr val="dk1"/>
                </a:solidFill>
                <a:latin typeface="Trebuchet MS"/>
                <a:ea typeface="Trebuchet MS"/>
                <a:cs typeface="Trebuchet MS"/>
                <a:sym typeface="Trebuchet MS"/>
              </a:rPr>
              <a:t> y se </a:t>
            </a:r>
            <a:r>
              <a:rPr lang="en-US" sz="2400" dirty="0" err="1">
                <a:solidFill>
                  <a:schemeClr val="dk1"/>
                </a:solidFill>
                <a:latin typeface="Trebuchet MS"/>
                <a:ea typeface="Trebuchet MS"/>
                <a:cs typeface="Trebuchet MS"/>
                <a:sym typeface="Trebuchet MS"/>
              </a:rPr>
              <a:t>desarrollan</a:t>
            </a:r>
            <a:endParaRPr lang="en-US" sz="2400" dirty="0">
              <a:solidFill>
                <a:schemeClr val="dk1"/>
              </a:solidFill>
              <a:latin typeface="Trebuchet MS"/>
              <a:ea typeface="Trebuchet MS"/>
              <a:cs typeface="Trebuchet MS"/>
              <a:sym typeface="Trebuchet MS"/>
            </a:endParaRPr>
          </a:p>
          <a:p>
            <a:pPr marL="457200" lvl="0" indent="-381000" algn="l" rtl="0">
              <a:spcBef>
                <a:spcPts val="1000"/>
              </a:spcBef>
              <a:spcAft>
                <a:spcPts val="0"/>
              </a:spcAft>
              <a:buClr>
                <a:schemeClr val="dk1"/>
              </a:buClr>
              <a:buSzPts val="2400"/>
              <a:buFont typeface="Trebuchet MS"/>
              <a:buAutoNum type="arabicPeriod"/>
            </a:pPr>
            <a:r>
              <a:rPr lang="en-US" sz="2400" b="1" dirty="0" err="1">
                <a:solidFill>
                  <a:schemeClr val="dk1"/>
                </a:solidFill>
                <a:latin typeface="Trebuchet MS"/>
                <a:ea typeface="Trebuchet MS"/>
                <a:cs typeface="Trebuchet MS"/>
                <a:sym typeface="Trebuchet MS"/>
              </a:rPr>
              <a:t>Realizar</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recortes</a:t>
            </a:r>
            <a:r>
              <a:rPr lang="en-US" sz="2400" b="1" dirty="0">
                <a:solidFill>
                  <a:schemeClr val="dk1"/>
                </a:solidFill>
                <a:latin typeface="Trebuchet MS"/>
                <a:ea typeface="Trebuchet MS"/>
                <a:cs typeface="Trebuchet MS"/>
                <a:sym typeface="Trebuchet MS"/>
              </a:rPr>
              <a:t> o </a:t>
            </a:r>
            <a:r>
              <a:rPr lang="en-US" sz="2400" b="1" dirty="0" err="1">
                <a:solidFill>
                  <a:schemeClr val="dk1"/>
                </a:solidFill>
                <a:latin typeface="Trebuchet MS"/>
                <a:ea typeface="Trebuchet MS"/>
                <a:cs typeface="Trebuchet MS"/>
                <a:sym typeface="Trebuchet MS"/>
              </a:rPr>
              <a:t>ajustes</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razonables</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en</a:t>
            </a:r>
            <a:r>
              <a:rPr lang="en-US" sz="2400" b="1" dirty="0">
                <a:solidFill>
                  <a:schemeClr val="dk1"/>
                </a:solidFill>
                <a:latin typeface="Trebuchet MS"/>
                <a:ea typeface="Trebuchet MS"/>
                <a:cs typeface="Trebuchet MS"/>
                <a:sym typeface="Trebuchet MS"/>
              </a:rPr>
              <a:t> Medicaid:</a:t>
            </a:r>
            <a:r>
              <a:rPr lang="en-US" sz="2400" dirty="0">
                <a:solidFill>
                  <a:schemeClr val="dk1"/>
                </a:solidFill>
                <a:latin typeface="Trebuchet MS"/>
                <a:ea typeface="Trebuchet MS"/>
                <a:cs typeface="Trebuchet MS"/>
                <a:sym typeface="Trebuchet MS"/>
              </a:rPr>
              <a:t> </a:t>
            </a:r>
            <a:r>
              <a:rPr lang="en-US" sz="2400" b="0" i="0" u="none" strike="noStrike" dirty="0" err="1">
                <a:solidFill>
                  <a:srgbClr val="000000"/>
                </a:solidFill>
                <a:effectLst/>
              </a:rPr>
              <a:t>dentificar</a:t>
            </a:r>
            <a:r>
              <a:rPr lang="en-US" sz="2400" b="0" i="0" u="none" strike="noStrike" dirty="0">
                <a:solidFill>
                  <a:srgbClr val="000000"/>
                </a:solidFill>
                <a:effectLst/>
              </a:rPr>
              <a:t> </a:t>
            </a:r>
            <a:r>
              <a:rPr lang="en-US" sz="2400" b="0" i="0" u="none" strike="noStrike" dirty="0" err="1">
                <a:solidFill>
                  <a:srgbClr val="000000"/>
                </a:solidFill>
                <a:effectLst/>
              </a:rPr>
              <a:t>dónde</a:t>
            </a:r>
            <a:r>
              <a:rPr lang="en-US" sz="2400" b="0" i="0" u="none" strike="noStrike" dirty="0">
                <a:solidFill>
                  <a:srgbClr val="000000"/>
                </a:solidFill>
                <a:effectLst/>
              </a:rPr>
              <a:t> los </a:t>
            </a:r>
            <a:r>
              <a:rPr lang="en-US" sz="2400" b="0" i="0" u="none" strike="noStrike" dirty="0" err="1">
                <a:solidFill>
                  <a:srgbClr val="000000"/>
                </a:solidFill>
                <a:effectLst/>
              </a:rPr>
              <a:t>programas</a:t>
            </a:r>
            <a:r>
              <a:rPr lang="en-US" sz="2400" b="0" i="0" u="none" strike="noStrike" dirty="0">
                <a:solidFill>
                  <a:srgbClr val="000000"/>
                </a:solidFill>
                <a:effectLst/>
              </a:rPr>
              <a:t>, </a:t>
            </a:r>
            <a:r>
              <a:rPr lang="en-US" sz="2400" b="0" i="0" u="none" strike="noStrike" dirty="0" err="1">
                <a:solidFill>
                  <a:srgbClr val="000000"/>
                </a:solidFill>
                <a:effectLst/>
              </a:rPr>
              <a:t>beneficios</a:t>
            </a:r>
            <a:r>
              <a:rPr lang="en-US" sz="2400" b="0" i="0" u="none" strike="noStrike" dirty="0">
                <a:solidFill>
                  <a:srgbClr val="000000"/>
                </a:solidFill>
                <a:effectLst/>
              </a:rPr>
              <a:t> y </a:t>
            </a:r>
            <a:r>
              <a:rPr lang="en-US" sz="2400" b="0" i="0" u="none" strike="noStrike" dirty="0" err="1">
                <a:solidFill>
                  <a:srgbClr val="000000"/>
                </a:solidFill>
                <a:effectLst/>
              </a:rPr>
              <a:t>reembolsos</a:t>
            </a:r>
            <a:r>
              <a:rPr lang="en-US" sz="2400" b="0" i="0" u="none" strike="noStrike" dirty="0">
                <a:solidFill>
                  <a:srgbClr val="000000"/>
                </a:solidFill>
                <a:effectLst/>
              </a:rPr>
              <a:t> son </a:t>
            </a:r>
            <a:r>
              <a:rPr lang="en-US" sz="2400" b="0" i="0" u="none" strike="noStrike" dirty="0" err="1">
                <a:solidFill>
                  <a:srgbClr val="000000"/>
                </a:solidFill>
                <a:effectLst/>
              </a:rPr>
              <a:t>atípicos</a:t>
            </a:r>
            <a:r>
              <a:rPr lang="en-US" sz="2400" b="0" i="0" u="none" strike="noStrike" dirty="0">
                <a:solidFill>
                  <a:srgbClr val="000000"/>
                </a:solidFill>
                <a:effectLst/>
              </a:rPr>
              <a:t> </a:t>
            </a:r>
            <a:r>
              <a:rPr lang="en-US" sz="2400" b="0" i="0" u="none" strike="noStrike" dirty="0" err="1">
                <a:solidFill>
                  <a:srgbClr val="000000"/>
                </a:solidFill>
                <a:effectLst/>
              </a:rPr>
              <a:t>comparativos</a:t>
            </a:r>
            <a:r>
              <a:rPr lang="en-US" sz="2400" b="0" i="0" u="none" strike="noStrike" dirty="0">
                <a:solidFill>
                  <a:srgbClr val="000000"/>
                </a:solidFill>
                <a:effectLst/>
              </a:rPr>
              <a:t> o </a:t>
            </a:r>
            <a:r>
              <a:rPr lang="en-US" sz="2400" b="0" i="0" u="none" strike="noStrike" dirty="0" err="1">
                <a:solidFill>
                  <a:srgbClr val="000000"/>
                </a:solidFill>
                <a:effectLst/>
              </a:rPr>
              <a:t>están</a:t>
            </a:r>
            <a:r>
              <a:rPr lang="en-US" sz="2400" b="0" i="0" u="none" strike="noStrike" dirty="0">
                <a:solidFill>
                  <a:srgbClr val="000000"/>
                </a:solidFill>
                <a:effectLst/>
              </a:rPr>
              <a:t> </a:t>
            </a:r>
            <a:r>
              <a:rPr lang="en-US" sz="2400" b="0" i="0" u="none" strike="noStrike" dirty="0" err="1">
                <a:solidFill>
                  <a:srgbClr val="000000"/>
                </a:solidFill>
                <a:effectLst/>
              </a:rPr>
              <a:t>diseñados</a:t>
            </a:r>
            <a:r>
              <a:rPr lang="en-US" sz="2400" b="0" i="0" u="none" strike="noStrike" dirty="0">
                <a:solidFill>
                  <a:srgbClr val="000000"/>
                </a:solidFill>
                <a:effectLst/>
              </a:rPr>
              <a:t> de </a:t>
            </a:r>
            <a:r>
              <a:rPr lang="en-US" sz="2400" b="0" i="0" u="none" strike="noStrike" dirty="0" err="1">
                <a:solidFill>
                  <a:srgbClr val="000000"/>
                </a:solidFill>
                <a:effectLst/>
              </a:rPr>
              <a:t>tal</a:t>
            </a:r>
            <a:r>
              <a:rPr lang="en-US" sz="2400" b="0" i="0" u="none" strike="noStrike" dirty="0">
                <a:solidFill>
                  <a:srgbClr val="000000"/>
                </a:solidFill>
                <a:effectLst/>
              </a:rPr>
              <a:t> </a:t>
            </a:r>
            <a:r>
              <a:rPr lang="en-US" sz="2400" b="0" i="0" u="none" strike="noStrike" dirty="0" err="1">
                <a:solidFill>
                  <a:srgbClr val="000000"/>
                </a:solidFill>
                <a:effectLst/>
              </a:rPr>
              <a:t>manera</a:t>
            </a:r>
            <a:r>
              <a:rPr lang="en-US" sz="2400" b="0" i="0" u="none" strike="noStrike" dirty="0">
                <a:solidFill>
                  <a:srgbClr val="000000"/>
                </a:solidFill>
                <a:effectLst/>
              </a:rPr>
              <a:t> que </a:t>
            </a:r>
            <a:r>
              <a:rPr lang="en-US" sz="2400" b="0" i="0" u="none" strike="noStrike" dirty="0" err="1">
                <a:solidFill>
                  <a:srgbClr val="000000"/>
                </a:solidFill>
                <a:effectLst/>
              </a:rPr>
              <a:t>estamos</a:t>
            </a:r>
            <a:r>
              <a:rPr lang="en-US" sz="2400" b="0" i="0" u="none" strike="noStrike" dirty="0">
                <a:solidFill>
                  <a:srgbClr val="000000"/>
                </a:solidFill>
                <a:effectLst/>
              </a:rPr>
              <a:t> </a:t>
            </a:r>
            <a:r>
              <a:rPr lang="en-US" sz="2400" b="0" i="0" u="none" strike="noStrike" dirty="0" err="1">
                <a:solidFill>
                  <a:srgbClr val="000000"/>
                </a:solidFill>
                <a:effectLst/>
              </a:rPr>
              <a:t>viendo</a:t>
            </a:r>
            <a:r>
              <a:rPr lang="en-US" sz="2400" b="0" i="0" u="none" strike="noStrike" dirty="0">
                <a:solidFill>
                  <a:srgbClr val="000000"/>
                </a:solidFill>
                <a:effectLst/>
              </a:rPr>
              <a:t>, o </a:t>
            </a:r>
            <a:r>
              <a:rPr lang="en-US" sz="2400" b="0" i="0" u="none" strike="noStrike" dirty="0" err="1">
                <a:solidFill>
                  <a:srgbClr val="000000"/>
                </a:solidFill>
                <a:effectLst/>
              </a:rPr>
              <a:t>veremos</a:t>
            </a:r>
            <a:r>
              <a:rPr lang="en-US" sz="2400" b="0" i="0" u="none" strike="noStrike" dirty="0">
                <a:solidFill>
                  <a:srgbClr val="000000"/>
                </a:solidFill>
                <a:effectLst/>
              </a:rPr>
              <a:t>, </a:t>
            </a:r>
            <a:r>
              <a:rPr lang="en-US" sz="2400" b="0" i="0" u="none" strike="noStrike" dirty="0" err="1">
                <a:solidFill>
                  <a:srgbClr val="000000"/>
                </a:solidFill>
                <a:effectLst/>
              </a:rPr>
              <a:t>tendencias</a:t>
            </a:r>
            <a:r>
              <a:rPr lang="en-US" sz="2400" b="0" i="0" u="none" strike="noStrike" dirty="0">
                <a:solidFill>
                  <a:srgbClr val="000000"/>
                </a:solidFill>
                <a:effectLst/>
              </a:rPr>
              <a:t> </a:t>
            </a:r>
            <a:r>
              <a:rPr lang="en-US" sz="2400" b="0" i="0" u="none" strike="noStrike" dirty="0" err="1">
                <a:solidFill>
                  <a:srgbClr val="000000"/>
                </a:solidFill>
                <a:effectLst/>
              </a:rPr>
              <a:t>más</a:t>
            </a:r>
            <a:r>
              <a:rPr lang="en-US" sz="2400" b="0" i="0" u="none" strike="noStrike" dirty="0">
                <a:solidFill>
                  <a:srgbClr val="000000"/>
                </a:solidFill>
                <a:effectLst/>
              </a:rPr>
              <a:t> </a:t>
            </a:r>
            <a:r>
              <a:rPr lang="en-US" sz="2400" b="0" i="0" u="none" strike="noStrike" dirty="0" err="1">
                <a:solidFill>
                  <a:srgbClr val="000000"/>
                </a:solidFill>
                <a:effectLst/>
              </a:rPr>
              <a:t>altas</a:t>
            </a:r>
            <a:r>
              <a:rPr lang="en-US" sz="2400" b="0" i="0" u="none" strike="noStrike" dirty="0">
                <a:solidFill>
                  <a:srgbClr val="000000"/>
                </a:solidFill>
                <a:effectLst/>
              </a:rPr>
              <a:t> de lo </a:t>
            </a:r>
            <a:r>
              <a:rPr lang="en-US" sz="2400" b="0" i="0" u="none" strike="noStrike" dirty="0" err="1">
                <a:solidFill>
                  <a:srgbClr val="000000"/>
                </a:solidFill>
                <a:effectLst/>
              </a:rPr>
              <a:t>previsto</a:t>
            </a:r>
            <a:r>
              <a:rPr lang="en-US" sz="2400" b="0" i="0" u="none" strike="noStrike" dirty="0">
                <a:solidFill>
                  <a:srgbClr val="000000"/>
                </a:solidFill>
                <a:effectLst/>
              </a:rPr>
              <a:t> o </a:t>
            </a:r>
            <a:r>
              <a:rPr lang="en-US" sz="2400" b="0" i="0" u="none" strike="noStrike" dirty="0" err="1">
                <a:solidFill>
                  <a:srgbClr val="000000"/>
                </a:solidFill>
                <a:effectLst/>
              </a:rPr>
              <a:t>consecuencias</a:t>
            </a:r>
            <a:r>
              <a:rPr lang="en-US" sz="2400" b="0" i="0" u="none" strike="noStrike" dirty="0">
                <a:solidFill>
                  <a:srgbClr val="000000"/>
                </a:solidFill>
                <a:effectLst/>
              </a:rPr>
              <a:t> no </a:t>
            </a:r>
            <a:r>
              <a:rPr lang="en-US" sz="2400" b="0" i="0" u="none" strike="noStrike" dirty="0" err="1">
                <a:solidFill>
                  <a:srgbClr val="000000"/>
                </a:solidFill>
                <a:effectLst/>
              </a:rPr>
              <a:t>deseadas</a:t>
            </a:r>
            <a:endParaRPr lang="en-US" sz="2400" b="0" i="0" u="none" strike="noStrike" dirty="0">
              <a:solidFill>
                <a:srgbClr val="000000"/>
              </a:solidFill>
              <a:effectLst/>
            </a:endParaRPr>
          </a:p>
          <a:p>
            <a:pPr indent="-381000">
              <a:buSzPts val="2400"/>
              <a:buFont typeface="Trebuchet MS"/>
              <a:buAutoNum type="arabicPeriod"/>
            </a:pPr>
            <a:r>
              <a:rPr lang="en-US" sz="2400" b="1" dirty="0" err="1">
                <a:solidFill>
                  <a:schemeClr val="dk1"/>
                </a:solidFill>
                <a:latin typeface="Trebuchet MS"/>
                <a:ea typeface="Trebuchet MS"/>
                <a:cs typeface="Trebuchet MS"/>
                <a:sym typeface="Trebuchet MS"/>
              </a:rPr>
              <a:t>Reevaluar</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Nuevas</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Políticas</a:t>
            </a:r>
            <a:r>
              <a:rPr lang="en-US" sz="2400" b="1" dirty="0">
                <a:solidFill>
                  <a:schemeClr val="dk1"/>
                </a:solidFill>
                <a:latin typeface="Trebuchet MS"/>
                <a:ea typeface="Trebuchet MS"/>
                <a:cs typeface="Trebuchet MS"/>
                <a:sym typeface="Trebuchet MS"/>
              </a:rPr>
              <a:t>:</a:t>
            </a:r>
            <a:r>
              <a:rPr lang="en-US" sz="2400" dirty="0">
                <a:solidFill>
                  <a:schemeClr val="dk1"/>
                </a:solidFill>
                <a:latin typeface="Trebuchet MS"/>
                <a:ea typeface="Trebuchet MS"/>
                <a:cs typeface="Trebuchet MS"/>
                <a:sym typeface="Trebuchet MS"/>
              </a:rPr>
              <a:t> </a:t>
            </a:r>
            <a:r>
              <a:rPr lang="en-US" sz="2400" b="0" i="0" u="none" strike="noStrike" dirty="0" err="1">
                <a:solidFill>
                  <a:srgbClr val="000000"/>
                </a:solidFill>
                <a:effectLst/>
              </a:rPr>
              <a:t>considerar</a:t>
            </a:r>
            <a:r>
              <a:rPr lang="en-US" sz="2400" b="0" i="0" u="none" strike="noStrike" dirty="0">
                <a:solidFill>
                  <a:srgbClr val="000000"/>
                </a:solidFill>
                <a:effectLst/>
              </a:rPr>
              <a:t> la </a:t>
            </a:r>
            <a:r>
              <a:rPr lang="en-US" sz="2400" b="0" i="0" u="none" strike="noStrike" dirty="0" err="1">
                <a:solidFill>
                  <a:srgbClr val="000000"/>
                </a:solidFill>
                <a:effectLst/>
              </a:rPr>
              <a:t>posibilidad</a:t>
            </a:r>
            <a:r>
              <a:rPr lang="en-US" sz="2400" b="0" i="0" u="none" strike="noStrike" dirty="0">
                <a:solidFill>
                  <a:srgbClr val="000000"/>
                </a:solidFill>
                <a:effectLst/>
              </a:rPr>
              <a:t> de </a:t>
            </a:r>
            <a:r>
              <a:rPr lang="en-US" sz="2400" b="0" i="0" u="none" strike="noStrike" dirty="0" err="1">
                <a:solidFill>
                  <a:srgbClr val="000000"/>
                </a:solidFill>
                <a:effectLst/>
              </a:rPr>
              <a:t>pausar</a:t>
            </a:r>
            <a:r>
              <a:rPr lang="en-US" sz="2400" b="0" i="0" u="none" strike="noStrike" dirty="0">
                <a:solidFill>
                  <a:srgbClr val="000000"/>
                </a:solidFill>
                <a:effectLst/>
              </a:rPr>
              <a:t> o </a:t>
            </a:r>
            <a:r>
              <a:rPr lang="en-US" sz="2400" b="0" i="0" u="none" strike="noStrike" dirty="0" err="1">
                <a:solidFill>
                  <a:srgbClr val="000000"/>
                </a:solidFill>
                <a:effectLst/>
              </a:rPr>
              <a:t>ajustar</a:t>
            </a:r>
            <a:r>
              <a:rPr lang="en-US" sz="2400" b="0" i="0" u="none" strike="noStrike" dirty="0">
                <a:solidFill>
                  <a:srgbClr val="000000"/>
                </a:solidFill>
                <a:effectLst/>
              </a:rPr>
              <a:t> las </a:t>
            </a:r>
            <a:r>
              <a:rPr lang="en-US" sz="2400" b="0" i="0" u="none" strike="noStrike" dirty="0" err="1">
                <a:solidFill>
                  <a:srgbClr val="000000"/>
                </a:solidFill>
                <a:effectLst/>
              </a:rPr>
              <a:t>políticas</a:t>
            </a:r>
            <a:r>
              <a:rPr lang="en-US" sz="2400" b="0" i="0" u="none" strike="noStrike" dirty="0">
                <a:solidFill>
                  <a:srgbClr val="000000"/>
                </a:solidFill>
                <a:effectLst/>
              </a:rPr>
              <a:t> </a:t>
            </a:r>
            <a:r>
              <a:rPr lang="en-US" sz="2400" b="0" i="0" u="none" strike="noStrike" dirty="0" err="1">
                <a:solidFill>
                  <a:srgbClr val="000000"/>
                </a:solidFill>
                <a:effectLst/>
              </a:rPr>
              <a:t>aprobadas</a:t>
            </a:r>
            <a:r>
              <a:rPr lang="en-US" sz="2400" b="0" i="0" u="none" strike="noStrike" dirty="0">
                <a:solidFill>
                  <a:srgbClr val="000000"/>
                </a:solidFill>
                <a:effectLst/>
              </a:rPr>
              <a:t> </a:t>
            </a:r>
            <a:r>
              <a:rPr lang="en-US" sz="2400" b="0" i="0" u="none" strike="noStrike" dirty="0" err="1">
                <a:solidFill>
                  <a:srgbClr val="000000"/>
                </a:solidFill>
                <a:effectLst/>
              </a:rPr>
              <a:t>recientemente</a:t>
            </a:r>
            <a:r>
              <a:rPr lang="en-US" sz="2400" b="0" i="0" u="none" strike="noStrike" dirty="0">
                <a:solidFill>
                  <a:srgbClr val="000000"/>
                </a:solidFill>
                <a:effectLst/>
              </a:rPr>
              <a:t> que </a:t>
            </a:r>
            <a:r>
              <a:rPr lang="en-US" sz="2400" b="0" i="0" u="none" strike="noStrike" dirty="0" err="1">
                <a:solidFill>
                  <a:srgbClr val="000000"/>
                </a:solidFill>
                <a:effectLst/>
              </a:rPr>
              <a:t>aún</a:t>
            </a:r>
            <a:r>
              <a:rPr lang="en-US" sz="2400" b="0" i="0" u="none" strike="noStrike" dirty="0">
                <a:solidFill>
                  <a:srgbClr val="000000"/>
                </a:solidFill>
                <a:effectLst/>
              </a:rPr>
              <a:t> no se </a:t>
            </a:r>
            <a:r>
              <a:rPr lang="en-US" sz="2400" b="0" i="0" u="none" strike="noStrike" dirty="0" err="1">
                <a:solidFill>
                  <a:srgbClr val="000000"/>
                </a:solidFill>
                <a:effectLst/>
              </a:rPr>
              <a:t>han</a:t>
            </a:r>
            <a:r>
              <a:rPr lang="en-US" sz="2400" b="0" i="0" u="none" strike="noStrike" dirty="0">
                <a:solidFill>
                  <a:srgbClr val="000000"/>
                </a:solidFill>
                <a:effectLst/>
              </a:rPr>
              <a:t> </a:t>
            </a:r>
            <a:r>
              <a:rPr lang="en-US" sz="2400" b="0" i="0" u="none" strike="noStrike" dirty="0" err="1">
                <a:solidFill>
                  <a:srgbClr val="000000"/>
                </a:solidFill>
                <a:effectLst/>
              </a:rPr>
              <a:t>implementado</a:t>
            </a:r>
            <a:endParaRPr sz="2400" dirty="0">
              <a:solidFill>
                <a:schemeClr val="dk1"/>
              </a:solidFill>
              <a:latin typeface="Trebuchet MS"/>
              <a:ea typeface="Trebuchet MS"/>
              <a:cs typeface="Trebuchet MS"/>
              <a:sym typeface="Trebuchet MS"/>
            </a:endParaRPr>
          </a:p>
          <a:p>
            <a:pPr marL="457200" lvl="0" indent="-381000" algn="l" rtl="0">
              <a:spcBef>
                <a:spcPts val="1000"/>
              </a:spcBef>
              <a:spcAft>
                <a:spcPts val="0"/>
              </a:spcAft>
              <a:buClr>
                <a:schemeClr val="dk1"/>
              </a:buClr>
              <a:buSzPts val="2400"/>
              <a:buFont typeface="Trebuchet MS"/>
              <a:buAutoNum type="arabicPeriod"/>
            </a:pPr>
            <a:r>
              <a:rPr lang="en-US" sz="2400" b="1" dirty="0">
                <a:solidFill>
                  <a:schemeClr val="dk1"/>
                </a:solidFill>
                <a:latin typeface="Trebuchet MS"/>
                <a:ea typeface="Trebuchet MS"/>
                <a:cs typeface="Trebuchet MS"/>
                <a:sym typeface="Trebuchet MS"/>
              </a:rPr>
              <a:t>En lo </a:t>
            </a:r>
            <a:r>
              <a:rPr lang="en-US" sz="2400" b="1" dirty="0" err="1">
                <a:solidFill>
                  <a:schemeClr val="dk1"/>
                </a:solidFill>
                <a:latin typeface="Trebuchet MS"/>
                <a:ea typeface="Trebuchet MS"/>
                <a:cs typeface="Trebuchet MS"/>
                <a:sym typeface="Trebuchet MS"/>
              </a:rPr>
              <a:t>adelante</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actuar</a:t>
            </a:r>
            <a:r>
              <a:rPr lang="en-US" sz="2400" b="1" dirty="0">
                <a:solidFill>
                  <a:schemeClr val="dk1"/>
                </a:solidFill>
                <a:latin typeface="Trebuchet MS"/>
                <a:ea typeface="Trebuchet MS"/>
                <a:cs typeface="Trebuchet MS"/>
                <a:sym typeface="Trebuchet MS"/>
              </a:rPr>
              <a:t> con </a:t>
            </a:r>
            <a:r>
              <a:rPr lang="en-US" sz="2400" b="1" dirty="0" err="1">
                <a:solidFill>
                  <a:schemeClr val="dk1"/>
                </a:solidFill>
                <a:latin typeface="Trebuchet MS"/>
                <a:ea typeface="Trebuchet MS"/>
                <a:cs typeface="Trebuchet MS"/>
                <a:sym typeface="Trebuchet MS"/>
              </a:rPr>
              <a:t>precaución</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en</a:t>
            </a:r>
            <a:r>
              <a:rPr lang="en-US" sz="2400" b="1" dirty="0">
                <a:solidFill>
                  <a:schemeClr val="dk1"/>
                </a:solidFill>
                <a:latin typeface="Trebuchet MS"/>
                <a:ea typeface="Trebuchet MS"/>
                <a:cs typeface="Trebuchet MS"/>
                <a:sym typeface="Trebuchet MS"/>
              </a:rPr>
              <a:t> la </a:t>
            </a:r>
            <a:r>
              <a:rPr lang="en-US" sz="2400" b="1" dirty="0" err="1">
                <a:solidFill>
                  <a:schemeClr val="dk1"/>
                </a:solidFill>
                <a:latin typeface="Trebuchet MS"/>
                <a:ea typeface="Trebuchet MS"/>
                <a:cs typeface="Trebuchet MS"/>
                <a:sym typeface="Trebuchet MS"/>
              </a:rPr>
              <a:t>elaboracion</a:t>
            </a:r>
            <a:r>
              <a:rPr lang="en-US" sz="2400" b="1" dirty="0">
                <a:solidFill>
                  <a:schemeClr val="dk1"/>
                </a:solidFill>
                <a:latin typeface="Trebuchet MS"/>
                <a:ea typeface="Trebuchet MS"/>
                <a:cs typeface="Trebuchet MS"/>
                <a:sym typeface="Trebuchet MS"/>
              </a:rPr>
              <a:t> de </a:t>
            </a:r>
            <a:r>
              <a:rPr lang="en-US" sz="2400" dirty="0" err="1">
                <a:solidFill>
                  <a:schemeClr val="dk1"/>
                </a:solidFill>
                <a:latin typeface="Trebuchet MS"/>
                <a:ea typeface="Trebuchet MS"/>
                <a:cs typeface="Trebuchet MS"/>
                <a:sym typeface="Trebuchet MS"/>
              </a:rPr>
              <a:t>los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aumentos</a:t>
            </a:r>
            <a:r>
              <a:rPr lang="en-US" sz="2400" dirty="0">
                <a:solidFill>
                  <a:schemeClr val="dk1"/>
                </a:solidFill>
                <a:latin typeface="Trebuchet MS"/>
                <a:ea typeface="Trebuchet MS"/>
                <a:cs typeface="Trebuchet MS"/>
                <a:sym typeface="Trebuchet MS"/>
              </a:rPr>
              <a:t> del </a:t>
            </a:r>
            <a:r>
              <a:rPr lang="en-US" sz="2400" dirty="0" err="1">
                <a:solidFill>
                  <a:schemeClr val="dk1"/>
                </a:solidFill>
                <a:latin typeface="Trebuchet MS"/>
                <a:ea typeface="Trebuchet MS"/>
                <a:cs typeface="Trebuchet MS"/>
                <a:sym typeface="Trebuchet MS"/>
              </a:rPr>
              <a:t>programa</a:t>
            </a:r>
            <a:r>
              <a:rPr lang="en-US" sz="2400" dirty="0">
                <a:solidFill>
                  <a:schemeClr val="dk1"/>
                </a:solidFill>
                <a:latin typeface="Trebuchet MS"/>
                <a:ea typeface="Trebuchet MS"/>
                <a:cs typeface="Trebuchet MS"/>
                <a:sym typeface="Trebuchet MS"/>
              </a:rPr>
              <a:t> de Medicaid </a:t>
            </a:r>
            <a:endParaRPr lang="en-US" sz="2800" dirty="0">
              <a:solidFill>
                <a:schemeClr val="dk1"/>
              </a:solidFill>
              <a:latin typeface="Trebuchet MS"/>
              <a:ea typeface="Trebuchet MS"/>
              <a:cs typeface="Trebuchet MS"/>
              <a:sym typeface="Trebuchet MS"/>
            </a:endParaRPr>
          </a:p>
        </p:txBody>
      </p:sp>
      <p:sp>
        <p:nvSpPr>
          <p:cNvPr id="304" name="Google Shape;304;p59"/>
          <p:cNvSpPr txBox="1"/>
          <p:nvPr/>
        </p:nvSpPr>
        <p:spPr>
          <a:xfrm>
            <a:off x="2814650" y="6331250"/>
            <a:ext cx="8481900" cy="411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100" dirty="0">
                <a:solidFill>
                  <a:schemeClr val="lt1"/>
                </a:solidFill>
                <a:latin typeface="Trebuchet MS"/>
                <a:ea typeface="Trebuchet MS"/>
                <a:cs typeface="Trebuchet MS"/>
                <a:sym typeface="Trebuchet MS"/>
              </a:rPr>
              <a:t>Para </a:t>
            </a:r>
            <a:r>
              <a:rPr lang="en-US" sz="2100" dirty="0" err="1">
                <a:solidFill>
                  <a:schemeClr val="lt1"/>
                </a:solidFill>
                <a:latin typeface="Trebuchet MS"/>
                <a:ea typeface="Trebuchet MS"/>
                <a:cs typeface="Trebuchet MS"/>
                <a:sym typeface="Trebuchet MS"/>
              </a:rPr>
              <a:t>más</a:t>
            </a:r>
            <a:r>
              <a:rPr lang="en-US" sz="2100" dirty="0">
                <a:solidFill>
                  <a:schemeClr val="lt1"/>
                </a:solidFill>
                <a:latin typeface="Trebuchet MS"/>
                <a:ea typeface="Trebuchet MS"/>
                <a:cs typeface="Trebuchet MS"/>
                <a:sym typeface="Trebuchet MS"/>
              </a:rPr>
              <a:t> </a:t>
            </a:r>
            <a:r>
              <a:rPr lang="en-US" sz="2100" dirty="0" err="1">
                <a:solidFill>
                  <a:schemeClr val="lt1"/>
                </a:solidFill>
                <a:latin typeface="Trebuchet MS"/>
                <a:ea typeface="Trebuchet MS"/>
                <a:cs typeface="Trebuchet MS"/>
                <a:sym typeface="Trebuchet MS"/>
              </a:rPr>
              <a:t>información</a:t>
            </a:r>
            <a:r>
              <a:rPr lang="en-US" sz="2100" dirty="0">
                <a:solidFill>
                  <a:schemeClr val="lt1"/>
                </a:solidFill>
                <a:latin typeface="Trebuchet MS"/>
                <a:ea typeface="Trebuchet MS"/>
                <a:cs typeface="Trebuchet MS"/>
                <a:sym typeface="Trebuchet MS"/>
              </a:rPr>
              <a:t>, </a:t>
            </a:r>
            <a:r>
              <a:rPr lang="en-US" sz="2100" dirty="0" err="1">
                <a:solidFill>
                  <a:schemeClr val="lt1"/>
                </a:solidFill>
                <a:latin typeface="Trebuchet MS"/>
                <a:ea typeface="Trebuchet MS"/>
                <a:cs typeface="Trebuchet MS"/>
                <a:sym typeface="Trebuchet MS"/>
              </a:rPr>
              <a:t>por</a:t>
            </a:r>
            <a:r>
              <a:rPr lang="en-US" sz="2100" dirty="0">
                <a:solidFill>
                  <a:schemeClr val="lt1"/>
                </a:solidFill>
                <a:latin typeface="Trebuchet MS"/>
                <a:ea typeface="Trebuchet MS"/>
                <a:cs typeface="Trebuchet MS"/>
                <a:sym typeface="Trebuchet MS"/>
              </a:rPr>
              <a:t> favor </a:t>
            </a:r>
            <a:r>
              <a:rPr lang="en-US" sz="2100" dirty="0" err="1">
                <a:solidFill>
                  <a:schemeClr val="lt1"/>
                </a:solidFill>
                <a:latin typeface="Trebuchet MS"/>
                <a:ea typeface="Trebuchet MS"/>
                <a:cs typeface="Trebuchet MS"/>
                <a:sym typeface="Trebuchet MS"/>
              </a:rPr>
              <a:t>visite</a:t>
            </a:r>
            <a:r>
              <a:rPr lang="en-US" sz="2100" dirty="0">
                <a:solidFill>
                  <a:schemeClr val="lt1"/>
                </a:solidFill>
                <a:latin typeface="Trebuchet MS"/>
                <a:ea typeface="Trebuchet MS"/>
                <a:cs typeface="Trebuchet MS"/>
                <a:sym typeface="Trebuchet MS"/>
              </a:rPr>
              <a:t> </a:t>
            </a:r>
            <a:r>
              <a:rPr lang="en-US" sz="2500"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CO.gov/hcpf/legislator</a:t>
            </a:r>
            <a:endParaRPr sz="2500" dirty="0">
              <a:solidFill>
                <a:schemeClr val="lt1"/>
              </a:solidFill>
              <a:latin typeface="Trebuchet MS"/>
              <a:ea typeface="Trebuchet MS"/>
              <a:cs typeface="Trebuchet MS"/>
              <a:sym typeface="Trebuchet MS"/>
            </a:endParaRPr>
          </a:p>
        </p:txBody>
      </p:sp>
      <p:sp>
        <p:nvSpPr>
          <p:cNvPr id="305" name="Google Shape;305;p59"/>
          <p:cNvSpPr txBox="1">
            <a:spLocks noGrp="1"/>
          </p:cNvSpPr>
          <p:nvPr>
            <p:ph type="title"/>
          </p:nvPr>
        </p:nvSpPr>
        <p:spPr>
          <a:xfrm>
            <a:off x="158650" y="-19225"/>
            <a:ext cx="118746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300" dirty="0"/>
              <a:t>Marco de </a:t>
            </a:r>
            <a:r>
              <a:rPr lang="en-US" sz="3300" dirty="0" err="1"/>
              <a:t>sostenibilidad</a:t>
            </a:r>
            <a:r>
              <a:rPr lang="en-US" sz="3300" dirty="0"/>
              <a:t> de Medicaid</a:t>
            </a:r>
            <a:endParaRPr sz="3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7"/>
          <p:cNvSpPr txBox="1">
            <a:spLocks noGrp="1"/>
          </p:cNvSpPr>
          <p:nvPr>
            <p:ph type="title"/>
          </p:nvPr>
        </p:nvSpPr>
        <p:spPr>
          <a:xfrm>
            <a:off x="34625" y="10275"/>
            <a:ext cx="12122700" cy="820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300"/>
              <a:t>Emerging federal landscape &amp; potential impacts to Medicaid </a:t>
            </a:r>
            <a:endParaRPr sz="3300"/>
          </a:p>
        </p:txBody>
      </p:sp>
      <p:sp>
        <p:nvSpPr>
          <p:cNvPr id="312" name="Google Shape;312;p7"/>
          <p:cNvSpPr txBox="1">
            <a:spLocks noGrp="1"/>
          </p:cNvSpPr>
          <p:nvPr>
            <p:ph type="body" idx="1"/>
          </p:nvPr>
        </p:nvSpPr>
        <p:spPr>
          <a:xfrm>
            <a:off x="7078200" y="830475"/>
            <a:ext cx="5079300" cy="5467200"/>
          </a:xfrm>
          <a:prstGeom prst="rect">
            <a:avLst/>
          </a:prstGeom>
          <a:noFill/>
          <a:ln>
            <a:noFill/>
          </a:ln>
        </p:spPr>
        <p:txBody>
          <a:bodyPr spcFirstLastPara="1" wrap="square" lIns="91425" tIns="45700" rIns="91425" bIns="45700" anchor="t" anchorCtr="0">
            <a:noAutofit/>
          </a:bodyPr>
          <a:lstStyle/>
          <a:p>
            <a:pPr marL="457200" lvl="0" indent="-352425" algn="l" rtl="0">
              <a:lnSpc>
                <a:spcPct val="100000"/>
              </a:lnSpc>
              <a:spcBef>
                <a:spcPts val="0"/>
              </a:spcBef>
              <a:spcAft>
                <a:spcPts val="0"/>
              </a:spcAft>
              <a:buSzPts val="2150"/>
              <a:buChar char="●"/>
            </a:pPr>
            <a:r>
              <a:rPr lang="en-US" sz="2150"/>
              <a:t>Federal Medicaid Assistance Percentage (FMAP) match; removal of 50% floor</a:t>
            </a:r>
            <a:endParaRPr sz="2150"/>
          </a:p>
          <a:p>
            <a:pPr marL="457200" lvl="0" indent="-352425" algn="l" rtl="0">
              <a:lnSpc>
                <a:spcPct val="100000"/>
              </a:lnSpc>
              <a:spcBef>
                <a:spcPts val="0"/>
              </a:spcBef>
              <a:spcAft>
                <a:spcPts val="0"/>
              </a:spcAft>
              <a:buSzPts val="2150"/>
              <a:buChar char="●"/>
            </a:pPr>
            <a:r>
              <a:rPr lang="en-US" sz="2150"/>
              <a:t>Provider/CHASE Fees</a:t>
            </a:r>
            <a:endParaRPr sz="2150"/>
          </a:p>
          <a:p>
            <a:pPr marL="457200" lvl="0" indent="-352425" algn="l" rtl="0">
              <a:lnSpc>
                <a:spcPct val="100000"/>
              </a:lnSpc>
              <a:spcBef>
                <a:spcPts val="0"/>
              </a:spcBef>
              <a:spcAft>
                <a:spcPts val="0"/>
              </a:spcAft>
              <a:buSzPts val="2150"/>
              <a:buChar char="●"/>
            </a:pPr>
            <a:r>
              <a:rPr lang="en-US" sz="2150"/>
              <a:t>Fed Medicaid per person capitation</a:t>
            </a:r>
            <a:endParaRPr sz="2150"/>
          </a:p>
          <a:p>
            <a:pPr marL="457200" lvl="0" indent="-352425" algn="l" rtl="0">
              <a:lnSpc>
                <a:spcPct val="100000"/>
              </a:lnSpc>
              <a:spcBef>
                <a:spcPts val="0"/>
              </a:spcBef>
              <a:spcAft>
                <a:spcPts val="0"/>
              </a:spcAft>
              <a:buSzPts val="2150"/>
              <a:buChar char="●"/>
            </a:pPr>
            <a:r>
              <a:rPr lang="en-US" sz="2150"/>
              <a:t>Medicaid Expansion 400k at 90/10 (47k additional equals buy-in, parent caretakers, kids continuous coverage)</a:t>
            </a:r>
            <a:endParaRPr sz="2150"/>
          </a:p>
          <a:p>
            <a:pPr marL="457200" lvl="0" indent="-352425" algn="l" rtl="0">
              <a:lnSpc>
                <a:spcPct val="100000"/>
              </a:lnSpc>
              <a:spcBef>
                <a:spcPts val="0"/>
              </a:spcBef>
              <a:spcAft>
                <a:spcPts val="0"/>
              </a:spcAft>
              <a:buSzPts val="2150"/>
              <a:buChar char="●"/>
            </a:pPr>
            <a:r>
              <a:rPr lang="en-US" sz="2150"/>
              <a:t>C4H Subsidies (77% or over 230k)</a:t>
            </a:r>
            <a:endParaRPr sz="2150"/>
          </a:p>
          <a:p>
            <a:pPr marL="457200" lvl="0" indent="-352425" algn="l" rtl="0">
              <a:lnSpc>
                <a:spcPct val="100000"/>
              </a:lnSpc>
              <a:spcBef>
                <a:spcPts val="0"/>
              </a:spcBef>
              <a:spcAft>
                <a:spcPts val="0"/>
              </a:spcAft>
              <a:buSzPts val="2150"/>
              <a:buChar char="●"/>
            </a:pPr>
            <a:r>
              <a:rPr lang="en-US" sz="2150"/>
              <a:t>Medicaid match: Housing, Food </a:t>
            </a:r>
            <a:endParaRPr sz="2150"/>
          </a:p>
          <a:p>
            <a:pPr marL="457200" lvl="0" indent="-352425" algn="l" rtl="0">
              <a:lnSpc>
                <a:spcPct val="100000"/>
              </a:lnSpc>
              <a:spcBef>
                <a:spcPts val="0"/>
              </a:spcBef>
              <a:spcAft>
                <a:spcPts val="0"/>
              </a:spcAft>
              <a:buSzPts val="2150"/>
              <a:buChar char="●"/>
            </a:pPr>
            <a:r>
              <a:rPr lang="en-US" sz="2150"/>
              <a:t>FQHC Safety Net Funding</a:t>
            </a:r>
            <a:endParaRPr sz="2150"/>
          </a:p>
          <a:p>
            <a:pPr marL="457200" lvl="0" indent="-352425" algn="l" rtl="0">
              <a:lnSpc>
                <a:spcPct val="100000"/>
              </a:lnSpc>
              <a:spcBef>
                <a:spcPts val="0"/>
              </a:spcBef>
              <a:spcAft>
                <a:spcPts val="0"/>
              </a:spcAft>
              <a:buSzPts val="2150"/>
              <a:buChar char="●"/>
            </a:pPr>
            <a:r>
              <a:rPr lang="en-US" sz="2150"/>
              <a:t>Undocumented Coloradans</a:t>
            </a:r>
            <a:endParaRPr sz="2150"/>
          </a:p>
          <a:p>
            <a:pPr marL="914400" lvl="1" indent="-352425" algn="l" rtl="0">
              <a:lnSpc>
                <a:spcPct val="100000"/>
              </a:lnSpc>
              <a:spcBef>
                <a:spcPts val="0"/>
              </a:spcBef>
              <a:spcAft>
                <a:spcPts val="0"/>
              </a:spcAft>
              <a:buSzPts val="2150"/>
              <a:buChar char="○"/>
            </a:pPr>
            <a:r>
              <a:rPr lang="en-US" sz="2150"/>
              <a:t>Cover All Coloradans</a:t>
            </a:r>
            <a:endParaRPr sz="2150"/>
          </a:p>
          <a:p>
            <a:pPr marL="914400" lvl="1" indent="-352425" algn="l" rtl="0">
              <a:lnSpc>
                <a:spcPct val="100000"/>
              </a:lnSpc>
              <a:spcBef>
                <a:spcPts val="0"/>
              </a:spcBef>
              <a:spcAft>
                <a:spcPts val="0"/>
              </a:spcAft>
              <a:buSzPts val="2150"/>
              <a:buChar char="○"/>
            </a:pPr>
            <a:r>
              <a:rPr lang="en-US" sz="2150"/>
              <a:t>Public Charge </a:t>
            </a:r>
            <a:endParaRPr sz="2150"/>
          </a:p>
          <a:p>
            <a:pPr marL="457200" lvl="0" indent="-352425" algn="l" rtl="0">
              <a:lnSpc>
                <a:spcPct val="100000"/>
              </a:lnSpc>
              <a:spcBef>
                <a:spcPts val="0"/>
              </a:spcBef>
              <a:spcAft>
                <a:spcPts val="0"/>
              </a:spcAft>
              <a:buSzPts val="2150"/>
              <a:buChar char="●"/>
            </a:pPr>
            <a:r>
              <a:rPr lang="en-US" sz="2150"/>
              <a:t>Work Requirements</a:t>
            </a:r>
            <a:endParaRPr sz="2150"/>
          </a:p>
        </p:txBody>
      </p:sp>
      <p:sp>
        <p:nvSpPr>
          <p:cNvPr id="313" name="Google Shape;313;p7"/>
          <p:cNvSpPr txBox="1">
            <a:spLocks noGrp="1"/>
          </p:cNvSpPr>
          <p:nvPr>
            <p:ph type="sldNum" idx="12"/>
          </p:nvPr>
        </p:nvSpPr>
        <p:spPr>
          <a:xfrm>
            <a:off x="9176422" y="6373686"/>
            <a:ext cx="27435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
        <p:nvSpPr>
          <p:cNvPr id="314" name="Google Shape;314;p7"/>
          <p:cNvSpPr txBox="1"/>
          <p:nvPr/>
        </p:nvSpPr>
        <p:spPr>
          <a:xfrm>
            <a:off x="2998060" y="6320300"/>
            <a:ext cx="83019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00"/>
              </a:spcBef>
              <a:spcAft>
                <a:spcPts val="0"/>
              </a:spcAft>
              <a:buClr>
                <a:schemeClr val="dk1"/>
              </a:buClr>
              <a:buSzPts val="1100"/>
              <a:buFont typeface="Arial"/>
              <a:buNone/>
            </a:pPr>
            <a:r>
              <a:rPr lang="en-US" sz="1900" b="0" i="0" u="none" strike="noStrike" cap="none">
                <a:solidFill>
                  <a:schemeClr val="lt1"/>
                </a:solidFill>
                <a:latin typeface="Trebuchet MS"/>
                <a:ea typeface="Trebuchet MS"/>
                <a:cs typeface="Trebuchet MS"/>
                <a:sym typeface="Trebuchet MS"/>
              </a:rPr>
              <a:t>Source: </a:t>
            </a:r>
            <a:r>
              <a:rPr lang="en-US" sz="19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kff.org/medicaid/issue-brief/medicaid-financing-the-basics</a:t>
            </a:r>
            <a:r>
              <a:rPr lang="en-US" sz="1900" b="0" i="0" u="none" strike="noStrike" cap="none">
                <a:solidFill>
                  <a:schemeClr val="lt1"/>
                </a:solidFill>
                <a:latin typeface="Trebuchet MS"/>
                <a:ea typeface="Trebuchet MS"/>
                <a:cs typeface="Trebuchet MS"/>
                <a:sym typeface="Trebuchet MS"/>
              </a:rPr>
              <a:t> </a:t>
            </a:r>
            <a:endParaRPr sz="1900" b="0" i="0" u="none" strike="noStrike" cap="none">
              <a:solidFill>
                <a:schemeClr val="lt1"/>
              </a:solidFill>
              <a:latin typeface="Trebuchet MS"/>
              <a:ea typeface="Trebuchet MS"/>
              <a:cs typeface="Trebuchet MS"/>
              <a:sym typeface="Trebuchet MS"/>
            </a:endParaRPr>
          </a:p>
        </p:txBody>
      </p:sp>
      <p:sp>
        <p:nvSpPr>
          <p:cNvPr id="315" name="Google Shape;315;p7"/>
          <p:cNvSpPr txBox="1"/>
          <p:nvPr/>
        </p:nvSpPr>
        <p:spPr>
          <a:xfrm>
            <a:off x="-98033" y="1120667"/>
            <a:ext cx="7370400" cy="471900"/>
          </a:xfrm>
          <a:prstGeom prst="rect">
            <a:avLst/>
          </a:prstGeom>
          <a:noFill/>
          <a:ln>
            <a:noFill/>
          </a:ln>
        </p:spPr>
        <p:txBody>
          <a:bodyPr spcFirstLastPara="1" wrap="square" lIns="121900" tIns="121900" rIns="121900" bIns="121900" anchor="b"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Trebuchet MS"/>
                <a:ea typeface="Trebuchet MS"/>
                <a:cs typeface="Trebuchet MS"/>
                <a:sym typeface="Trebuchet MS"/>
              </a:rPr>
              <a:t>FMAP for Traditional Medicaid Spending Effective for federal fiscal year 2026</a:t>
            </a:r>
            <a:endParaRPr sz="1600" b="0" i="0" u="none" strike="noStrike" cap="none">
              <a:solidFill>
                <a:srgbClr val="000000"/>
              </a:solidFill>
              <a:latin typeface="Trebuchet MS"/>
              <a:ea typeface="Trebuchet MS"/>
              <a:cs typeface="Trebuchet MS"/>
              <a:sym typeface="Trebuchet MS"/>
            </a:endParaRPr>
          </a:p>
        </p:txBody>
      </p:sp>
      <p:grpSp>
        <p:nvGrpSpPr>
          <p:cNvPr id="316" name="Google Shape;316;p7"/>
          <p:cNvGrpSpPr/>
          <p:nvPr/>
        </p:nvGrpSpPr>
        <p:grpSpPr>
          <a:xfrm>
            <a:off x="-15100" y="1506267"/>
            <a:ext cx="7173528" cy="4626810"/>
            <a:chOff x="-11325" y="1282000"/>
            <a:chExt cx="5316875" cy="3395326"/>
          </a:xfrm>
        </p:grpSpPr>
        <p:pic>
          <p:nvPicPr>
            <p:cNvPr id="317" name="Google Shape;317;p7" descr="Map of United States showing federal matching rate (FMAP) for Medicaid by state, with lowest states at 50% match including Colorado, up to 77% in Mississippi for federal fiscal year 2026."/>
            <p:cNvPicPr preferRelativeResize="0"/>
            <p:nvPr/>
          </p:nvPicPr>
          <p:blipFill rotWithShape="1">
            <a:blip r:embed="rId4">
              <a:alphaModFix/>
            </a:blip>
            <a:srcRect t="8137"/>
            <a:stretch/>
          </p:blipFill>
          <p:spPr>
            <a:xfrm>
              <a:off x="-11325" y="1282000"/>
              <a:ext cx="5316875" cy="3395326"/>
            </a:xfrm>
            <a:prstGeom prst="rect">
              <a:avLst/>
            </a:prstGeom>
            <a:noFill/>
            <a:ln>
              <a:noFill/>
            </a:ln>
          </p:spPr>
        </p:pic>
        <p:pic>
          <p:nvPicPr>
            <p:cNvPr id="318" name="Google Shape;318;p7" descr="Map of United States showing federal matching rate (FMAP) for Medicaid by state, with lowest states at 50% match including Colorado, up to 77% in Mississippi for federal fiscal year 2026."/>
            <p:cNvPicPr preferRelativeResize="0"/>
            <p:nvPr/>
          </p:nvPicPr>
          <p:blipFill rotWithShape="1">
            <a:blip r:embed="rId4">
              <a:alphaModFix/>
            </a:blip>
            <a:srcRect r="77957" b="92589"/>
            <a:stretch/>
          </p:blipFill>
          <p:spPr>
            <a:xfrm>
              <a:off x="2945900" y="4403425"/>
              <a:ext cx="1172000" cy="273899"/>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0"/>
          <p:cNvSpPr txBox="1">
            <a:spLocks noGrp="1"/>
          </p:cNvSpPr>
          <p:nvPr>
            <p:ph type="title"/>
          </p:nvPr>
        </p:nvSpPr>
        <p:spPr>
          <a:xfrm>
            <a:off x="34800" y="83167"/>
            <a:ext cx="12122700" cy="820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300" dirty="0"/>
              <a:t>Panorama Federal </a:t>
            </a:r>
            <a:r>
              <a:rPr lang="en-US" sz="3300" dirty="0" err="1"/>
              <a:t>emergente</a:t>
            </a:r>
            <a:r>
              <a:rPr lang="en-US" sz="3300" dirty="0"/>
              <a:t> e </a:t>
            </a:r>
            <a:r>
              <a:rPr lang="en-US" sz="3300" dirty="0" err="1"/>
              <a:t>impactos</a:t>
            </a:r>
            <a:r>
              <a:rPr lang="en-US" sz="3300" dirty="0"/>
              <a:t> </a:t>
            </a:r>
            <a:r>
              <a:rPr lang="en-US" sz="3300" dirty="0" err="1"/>
              <a:t>potenciales</a:t>
            </a:r>
            <a:r>
              <a:rPr lang="en-US" sz="3300" dirty="0"/>
              <a:t> a Medicaid </a:t>
            </a:r>
          </a:p>
        </p:txBody>
      </p:sp>
      <p:sp>
        <p:nvSpPr>
          <p:cNvPr id="312" name="Google Shape;312;p60"/>
          <p:cNvSpPr txBox="1">
            <a:spLocks noGrp="1"/>
          </p:cNvSpPr>
          <p:nvPr>
            <p:ph type="body" idx="1"/>
          </p:nvPr>
        </p:nvSpPr>
        <p:spPr>
          <a:xfrm>
            <a:off x="7078200" y="830475"/>
            <a:ext cx="5079300" cy="5467200"/>
          </a:xfrm>
          <a:prstGeom prst="rect">
            <a:avLst/>
          </a:prstGeom>
        </p:spPr>
        <p:txBody>
          <a:bodyPr spcFirstLastPara="1" wrap="square" lIns="91425" tIns="45700" rIns="91425" bIns="45700" anchor="t" anchorCtr="0">
            <a:normAutofit fontScale="85000" lnSpcReduction="20000"/>
          </a:bodyPr>
          <a:lstStyle/>
          <a:p>
            <a:pPr algn="l">
              <a:lnSpc>
                <a:spcPct val="120000"/>
              </a:lnSpc>
            </a:pPr>
            <a:r>
              <a:rPr lang="en-US" sz="2150" i="0" u="none" strike="noStrike" dirty="0" err="1">
                <a:solidFill>
                  <a:srgbClr val="000000"/>
                </a:solidFill>
                <a:effectLst/>
              </a:rPr>
              <a:t>Igualación</a:t>
            </a:r>
            <a:r>
              <a:rPr lang="en-US" sz="2150" i="0" u="none" strike="noStrike" dirty="0">
                <a:solidFill>
                  <a:srgbClr val="000000"/>
                </a:solidFill>
                <a:effectLst/>
              </a:rPr>
              <a:t> del </a:t>
            </a:r>
            <a:r>
              <a:rPr lang="en-US" sz="2150" i="0" u="none" strike="noStrike" dirty="0" err="1">
                <a:solidFill>
                  <a:srgbClr val="000000"/>
                </a:solidFill>
                <a:effectLst/>
              </a:rPr>
              <a:t>porcentaje</a:t>
            </a:r>
            <a:r>
              <a:rPr lang="en-US" sz="2150" i="0" u="none" strike="noStrike" dirty="0">
                <a:solidFill>
                  <a:srgbClr val="000000"/>
                </a:solidFill>
                <a:effectLst/>
              </a:rPr>
              <a:t> de </a:t>
            </a:r>
            <a:r>
              <a:rPr lang="en-US" sz="2150" i="0" u="none" strike="noStrike" dirty="0" err="1">
                <a:solidFill>
                  <a:srgbClr val="000000"/>
                </a:solidFill>
                <a:effectLst/>
              </a:rPr>
              <a:t>asistencia</a:t>
            </a:r>
            <a:r>
              <a:rPr lang="en-US" sz="2150" i="0" u="none" strike="noStrike" dirty="0">
                <a:solidFill>
                  <a:srgbClr val="000000"/>
                </a:solidFill>
                <a:effectLst/>
              </a:rPr>
              <a:t> federal de Medicaid (FMAP); </a:t>
            </a:r>
            <a:r>
              <a:rPr lang="en-US" sz="2150" i="0" u="none" strike="noStrike" dirty="0" err="1">
                <a:solidFill>
                  <a:srgbClr val="000000"/>
                </a:solidFill>
                <a:effectLst/>
              </a:rPr>
              <a:t>eliminación</a:t>
            </a:r>
            <a:r>
              <a:rPr lang="en-US" sz="2150" i="0" u="none" strike="noStrike" dirty="0">
                <a:solidFill>
                  <a:srgbClr val="000000"/>
                </a:solidFill>
                <a:effectLst/>
              </a:rPr>
              <a:t> del 50 % de base.</a:t>
            </a:r>
          </a:p>
          <a:p>
            <a:pPr marL="457200" lvl="0" indent="-352425" algn="l" rtl="0">
              <a:lnSpc>
                <a:spcPct val="120000"/>
              </a:lnSpc>
              <a:spcBef>
                <a:spcPts val="0"/>
              </a:spcBef>
              <a:spcAft>
                <a:spcPts val="0"/>
              </a:spcAft>
              <a:buSzPts val="2150"/>
              <a:buChar char="●"/>
            </a:pPr>
            <a:r>
              <a:rPr lang="en-US" sz="2150" dirty="0"/>
              <a:t>Tarifa </a:t>
            </a:r>
            <a:r>
              <a:rPr lang="en-US" sz="2150" dirty="0" err="1"/>
              <a:t>Proveedores</a:t>
            </a:r>
            <a:r>
              <a:rPr lang="en-US" sz="2150" dirty="0"/>
              <a:t>/CHASE.</a:t>
            </a:r>
            <a:endParaRPr sz="2150" dirty="0"/>
          </a:p>
          <a:p>
            <a:pPr indent="-352425">
              <a:lnSpc>
                <a:spcPct val="120000"/>
              </a:lnSpc>
              <a:spcBef>
                <a:spcPts val="0"/>
              </a:spcBef>
              <a:buSzPts val="2150"/>
              <a:buFont typeface="Arial"/>
              <a:buChar char="●"/>
            </a:pPr>
            <a:r>
              <a:rPr lang="en-US" sz="2150" dirty="0"/>
              <a:t> </a:t>
            </a:r>
            <a:r>
              <a:rPr lang="en-US" sz="2150" i="0" u="none" strike="noStrike" dirty="0" err="1">
                <a:solidFill>
                  <a:srgbClr val="000000"/>
                </a:solidFill>
                <a:effectLst/>
              </a:rPr>
              <a:t>Capitación</a:t>
            </a:r>
            <a:r>
              <a:rPr lang="en-US" sz="2150" i="0" u="none" strike="noStrike" dirty="0">
                <a:solidFill>
                  <a:srgbClr val="000000"/>
                </a:solidFill>
                <a:effectLst/>
              </a:rPr>
              <a:t> federal de Medicaid </a:t>
            </a:r>
            <a:r>
              <a:rPr lang="en-US" sz="2150" i="0" u="none" strike="noStrike" dirty="0" err="1">
                <a:solidFill>
                  <a:srgbClr val="000000"/>
                </a:solidFill>
                <a:effectLst/>
              </a:rPr>
              <a:t>por</a:t>
            </a:r>
            <a:r>
              <a:rPr lang="en-US" sz="2150" i="0" u="none" strike="noStrike" dirty="0">
                <a:solidFill>
                  <a:srgbClr val="000000"/>
                </a:solidFill>
                <a:effectLst/>
              </a:rPr>
              <a:t> persona.</a:t>
            </a:r>
            <a:endParaRPr lang="en-US" sz="2150" dirty="0"/>
          </a:p>
          <a:p>
            <a:pPr indent="-352425">
              <a:lnSpc>
                <a:spcPct val="120000"/>
              </a:lnSpc>
              <a:spcBef>
                <a:spcPts val="0"/>
              </a:spcBef>
              <a:buSzPts val="2150"/>
              <a:buFont typeface="Arial"/>
              <a:buChar char="●"/>
            </a:pPr>
            <a:r>
              <a:rPr lang="en-US" sz="2150" dirty="0" err="1"/>
              <a:t>Expansión</a:t>
            </a:r>
            <a:r>
              <a:rPr lang="en-US" sz="2150" dirty="0"/>
              <a:t> de Medicaid 400k a 90/10 (47k </a:t>
            </a:r>
            <a:r>
              <a:rPr lang="en-US" sz="2150" dirty="0" err="1"/>
              <a:t>adicionales</a:t>
            </a:r>
            <a:r>
              <a:rPr lang="en-US" sz="2150" dirty="0"/>
              <a:t> </a:t>
            </a:r>
            <a:r>
              <a:rPr lang="es-ES_tradnl" sz="2100" kern="100" dirty="0">
                <a:effectLst/>
                <a:latin typeface="Trebuchet MS" panose="020B0703020202090204" pitchFamily="34" charset="0"/>
                <a:ea typeface="Calibri" panose="020F0502020204030204" pitchFamily="34" charset="0"/>
                <a:cs typeface="Times New Roman" panose="02020603050405020304" pitchFamily="18" charset="0"/>
              </a:rPr>
              <a:t>equivalente</a:t>
            </a:r>
            <a:r>
              <a:rPr lang="en-US" sz="1800" kern="100" dirty="0">
                <a:latin typeface="Calibri" panose="020F0502020204030204" pitchFamily="34" charset="0"/>
                <a:ea typeface="Calibri" panose="020F0502020204030204" pitchFamily="34" charset="0"/>
                <a:cs typeface="Times New Roman" panose="02020603050405020304" pitchFamily="18" charset="0"/>
              </a:rPr>
              <a:t> </a:t>
            </a:r>
            <a:r>
              <a:rPr lang="en-US" sz="2150" dirty="0"/>
              <a:t>a </a:t>
            </a:r>
            <a:r>
              <a:rPr lang="en-US" sz="2150" dirty="0" err="1"/>
              <a:t>compras</a:t>
            </a:r>
            <a:r>
              <a:rPr lang="en-US" sz="2150" dirty="0"/>
              <a:t>, </a:t>
            </a:r>
            <a:r>
              <a:rPr lang="en-US" sz="2150" dirty="0" err="1"/>
              <a:t>cuidadores</a:t>
            </a:r>
            <a:r>
              <a:rPr lang="en-US" sz="2150" dirty="0"/>
              <a:t>, </a:t>
            </a:r>
            <a:r>
              <a:rPr lang="en-US" sz="2150" dirty="0" err="1"/>
              <a:t>cobertura</a:t>
            </a:r>
            <a:r>
              <a:rPr lang="en-US" sz="2150" dirty="0"/>
              <a:t> continua para </a:t>
            </a:r>
            <a:r>
              <a:rPr lang="en-US" sz="2150" dirty="0" err="1"/>
              <a:t>niños</a:t>
            </a:r>
            <a:r>
              <a:rPr lang="en-US" sz="2150" dirty="0"/>
              <a:t>)</a:t>
            </a:r>
          </a:p>
          <a:p>
            <a:pPr marL="457200" lvl="0" indent="-352425" algn="l" rtl="0">
              <a:lnSpc>
                <a:spcPct val="120000"/>
              </a:lnSpc>
              <a:spcBef>
                <a:spcPts val="0"/>
              </a:spcBef>
              <a:spcAft>
                <a:spcPts val="0"/>
              </a:spcAft>
              <a:buSzPts val="2150"/>
              <a:buChar char="●"/>
            </a:pPr>
            <a:r>
              <a:rPr lang="en-US" sz="2150" dirty="0" err="1"/>
              <a:t>Subvenciones</a:t>
            </a:r>
            <a:r>
              <a:rPr lang="en-US" sz="2150" dirty="0"/>
              <a:t> de C4H (77% o </a:t>
            </a:r>
            <a:r>
              <a:rPr lang="en-US" sz="2150" dirty="0" err="1"/>
              <a:t>más</a:t>
            </a:r>
            <a:r>
              <a:rPr lang="en-US" sz="2150" dirty="0"/>
              <a:t> de 230k)</a:t>
            </a:r>
            <a:endParaRPr sz="2150" dirty="0"/>
          </a:p>
          <a:p>
            <a:pPr marL="457200" lvl="0" indent="-352425" algn="l" rtl="0">
              <a:lnSpc>
                <a:spcPct val="120000"/>
              </a:lnSpc>
              <a:spcBef>
                <a:spcPts val="0"/>
              </a:spcBef>
              <a:spcAft>
                <a:spcPts val="0"/>
              </a:spcAft>
              <a:buSzPts val="2150"/>
              <a:buChar char="●"/>
            </a:pPr>
            <a:r>
              <a:rPr lang="en-US" sz="2150" dirty="0" err="1"/>
              <a:t>Igualación</a:t>
            </a:r>
            <a:r>
              <a:rPr lang="en-US" sz="2150" dirty="0"/>
              <a:t> de Medicaid: Vivienda, </a:t>
            </a:r>
            <a:r>
              <a:rPr lang="en-US" sz="2150" dirty="0" err="1"/>
              <a:t>Alimentación</a:t>
            </a:r>
            <a:r>
              <a:rPr lang="en-US" sz="2150" dirty="0"/>
              <a:t>.</a:t>
            </a:r>
            <a:endParaRPr sz="2150" dirty="0"/>
          </a:p>
          <a:p>
            <a:pPr marL="457200" lvl="0" indent="-352425" algn="l" rtl="0">
              <a:lnSpc>
                <a:spcPct val="120000"/>
              </a:lnSpc>
              <a:spcBef>
                <a:spcPts val="0"/>
              </a:spcBef>
              <a:spcAft>
                <a:spcPts val="0"/>
              </a:spcAft>
              <a:buSzPts val="2150"/>
              <a:buChar char="●"/>
            </a:pPr>
            <a:r>
              <a:rPr lang="en-US" sz="2150" dirty="0"/>
              <a:t>Red de </a:t>
            </a:r>
            <a:r>
              <a:rPr lang="en-US" sz="2150" dirty="0" err="1"/>
              <a:t>Seguridad</a:t>
            </a:r>
            <a:r>
              <a:rPr lang="en-US" sz="2150" dirty="0"/>
              <a:t> de </a:t>
            </a:r>
            <a:r>
              <a:rPr lang="en-US" sz="2150" dirty="0" err="1"/>
              <a:t>Financianciamiento</a:t>
            </a:r>
            <a:r>
              <a:rPr lang="en-US" sz="2150" dirty="0"/>
              <a:t> de FQHC.</a:t>
            </a:r>
            <a:endParaRPr sz="2150" dirty="0"/>
          </a:p>
          <a:p>
            <a:pPr marL="457200" lvl="0" indent="-352425" algn="l" rtl="0">
              <a:lnSpc>
                <a:spcPct val="120000"/>
              </a:lnSpc>
              <a:spcBef>
                <a:spcPts val="0"/>
              </a:spcBef>
              <a:spcAft>
                <a:spcPts val="0"/>
              </a:spcAft>
              <a:buSzPts val="2150"/>
              <a:buChar char="●"/>
            </a:pPr>
            <a:r>
              <a:rPr lang="en-US" sz="2150" dirty="0" err="1"/>
              <a:t>Coloradenses</a:t>
            </a:r>
            <a:r>
              <a:rPr lang="en-US" sz="2150" dirty="0"/>
              <a:t> </a:t>
            </a:r>
            <a:r>
              <a:rPr lang="en-US" sz="2150" dirty="0" err="1"/>
              <a:t>Indocumentados</a:t>
            </a:r>
            <a:r>
              <a:rPr lang="en-US" sz="2150" dirty="0"/>
              <a:t>.</a:t>
            </a:r>
            <a:endParaRPr sz="2150" dirty="0"/>
          </a:p>
          <a:p>
            <a:pPr marL="914400" lvl="1" indent="-352425" algn="l" rtl="0">
              <a:lnSpc>
                <a:spcPct val="120000"/>
              </a:lnSpc>
              <a:spcBef>
                <a:spcPts val="0"/>
              </a:spcBef>
              <a:spcAft>
                <a:spcPts val="0"/>
              </a:spcAft>
              <a:buSzPts val="2150"/>
              <a:buChar char="○"/>
            </a:pPr>
            <a:r>
              <a:rPr lang="en-US" sz="2150" dirty="0" err="1"/>
              <a:t>Cubre</a:t>
            </a:r>
            <a:r>
              <a:rPr lang="en-US" sz="2150" dirty="0"/>
              <a:t> </a:t>
            </a:r>
            <a:r>
              <a:rPr lang="en-US" sz="2150" dirty="0" err="1"/>
              <a:t>todos</a:t>
            </a:r>
            <a:r>
              <a:rPr lang="en-US" sz="2150" dirty="0"/>
              <a:t> </a:t>
            </a:r>
            <a:r>
              <a:rPr lang="en-US" sz="2150" dirty="0" err="1"/>
              <a:t>los</a:t>
            </a:r>
            <a:r>
              <a:rPr lang="en-US" sz="2150" dirty="0"/>
              <a:t> </a:t>
            </a:r>
            <a:r>
              <a:rPr lang="en-US" sz="2150" dirty="0" err="1"/>
              <a:t>Coloradenses</a:t>
            </a:r>
            <a:endParaRPr sz="2150" dirty="0"/>
          </a:p>
          <a:p>
            <a:pPr marL="914400" lvl="1" indent="-352425" algn="l" rtl="0">
              <a:lnSpc>
                <a:spcPct val="120000"/>
              </a:lnSpc>
              <a:spcBef>
                <a:spcPts val="0"/>
              </a:spcBef>
              <a:spcAft>
                <a:spcPts val="0"/>
              </a:spcAft>
              <a:buSzPts val="2150"/>
              <a:buChar char="○"/>
            </a:pPr>
            <a:r>
              <a:rPr lang="en-US" sz="2150" dirty="0"/>
              <a:t>Cargo Público</a:t>
            </a:r>
            <a:endParaRPr sz="2150" dirty="0"/>
          </a:p>
          <a:p>
            <a:pPr marL="457200" lvl="0" indent="-352425" algn="l" rtl="0">
              <a:lnSpc>
                <a:spcPct val="120000"/>
              </a:lnSpc>
              <a:spcBef>
                <a:spcPts val="0"/>
              </a:spcBef>
              <a:spcAft>
                <a:spcPts val="0"/>
              </a:spcAft>
              <a:buSzPts val="2150"/>
              <a:buChar char="●"/>
            </a:pPr>
            <a:r>
              <a:rPr lang="en-US" sz="2150" dirty="0" err="1"/>
              <a:t>Requisitos</a:t>
            </a:r>
            <a:r>
              <a:rPr lang="en-US" sz="2150" dirty="0"/>
              <a:t> </a:t>
            </a:r>
            <a:r>
              <a:rPr lang="en-US" sz="2150" dirty="0" err="1"/>
              <a:t>Laborales</a:t>
            </a:r>
            <a:r>
              <a:rPr lang="en-US" sz="2150" dirty="0"/>
              <a:t>.</a:t>
            </a:r>
            <a:endParaRPr sz="2150" dirty="0"/>
          </a:p>
        </p:txBody>
      </p:sp>
      <p:sp>
        <p:nvSpPr>
          <p:cNvPr id="313" name="Google Shape;313;p60"/>
          <p:cNvSpPr txBox="1">
            <a:spLocks noGrp="1"/>
          </p:cNvSpPr>
          <p:nvPr>
            <p:ph type="sldNum" idx="12"/>
          </p:nvPr>
        </p:nvSpPr>
        <p:spPr>
          <a:xfrm>
            <a:off x="9176422" y="6373686"/>
            <a:ext cx="27435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314" name="Google Shape;314;p60"/>
          <p:cNvSpPr txBox="1"/>
          <p:nvPr/>
        </p:nvSpPr>
        <p:spPr>
          <a:xfrm>
            <a:off x="2998060" y="6320300"/>
            <a:ext cx="8301900" cy="53370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00"/>
              </a:spcBef>
              <a:spcAft>
                <a:spcPts val="0"/>
              </a:spcAft>
              <a:buClr>
                <a:schemeClr val="dk1"/>
              </a:buClr>
              <a:buSzPts val="1100"/>
              <a:buFont typeface="Arial"/>
              <a:buNone/>
            </a:pPr>
            <a:r>
              <a:rPr lang="en-US" sz="1900" dirty="0">
                <a:solidFill>
                  <a:schemeClr val="lt1"/>
                </a:solidFill>
                <a:latin typeface="Trebuchet MS"/>
                <a:ea typeface="Trebuchet MS"/>
                <a:cs typeface="Trebuchet MS"/>
                <a:sym typeface="Trebuchet MS"/>
              </a:rPr>
              <a:t>Fuente: </a:t>
            </a:r>
            <a:r>
              <a:rPr lang="en-US" sz="1900"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kff.org/medicaid/issue-brief/medicaid-financing-the-basics</a:t>
            </a:r>
            <a:r>
              <a:rPr lang="en-US" sz="1900" dirty="0">
                <a:solidFill>
                  <a:schemeClr val="lt1"/>
                </a:solidFill>
                <a:latin typeface="Trebuchet MS"/>
                <a:ea typeface="Trebuchet MS"/>
                <a:cs typeface="Trebuchet MS"/>
                <a:sym typeface="Trebuchet MS"/>
              </a:rPr>
              <a:t> </a:t>
            </a:r>
            <a:endParaRPr sz="1900" dirty="0">
              <a:solidFill>
                <a:schemeClr val="lt1"/>
              </a:solidFill>
              <a:latin typeface="Trebuchet MS"/>
              <a:ea typeface="Trebuchet MS"/>
              <a:cs typeface="Trebuchet MS"/>
              <a:sym typeface="Trebuchet MS"/>
            </a:endParaRPr>
          </a:p>
        </p:txBody>
      </p:sp>
      <p:sp>
        <p:nvSpPr>
          <p:cNvPr id="315" name="Google Shape;315;p60"/>
          <p:cNvSpPr txBox="1"/>
          <p:nvPr/>
        </p:nvSpPr>
        <p:spPr>
          <a:xfrm>
            <a:off x="-98033" y="1120667"/>
            <a:ext cx="7370400" cy="471900"/>
          </a:xfrm>
          <a:prstGeom prst="rect">
            <a:avLst/>
          </a:prstGeom>
          <a:noFill/>
          <a:ln>
            <a:noFill/>
          </a:ln>
        </p:spPr>
        <p:txBody>
          <a:bodyPr spcFirstLastPara="1" wrap="square" lIns="121900" tIns="121900" rIns="121900" bIns="121900" anchor="b" anchorCtr="0">
            <a:noAutofit/>
          </a:bodyPr>
          <a:lstStyle/>
          <a:p>
            <a:pPr marL="0" lvl="0" indent="0" algn="ctr" rtl="0">
              <a:spcBef>
                <a:spcPts val="0"/>
              </a:spcBef>
              <a:spcAft>
                <a:spcPts val="0"/>
              </a:spcAft>
              <a:buNone/>
            </a:pPr>
            <a:r>
              <a:rPr lang="en-US" sz="1600" dirty="0">
                <a:latin typeface="Trebuchet MS"/>
                <a:ea typeface="Trebuchet MS"/>
                <a:cs typeface="Trebuchet MS"/>
                <a:sym typeface="Trebuchet MS"/>
              </a:rPr>
              <a:t>FMAP para </a:t>
            </a:r>
            <a:r>
              <a:rPr lang="en-US" sz="1600" dirty="0" err="1">
                <a:latin typeface="Trebuchet MS"/>
                <a:ea typeface="Trebuchet MS"/>
                <a:cs typeface="Trebuchet MS"/>
                <a:sym typeface="Trebuchet MS"/>
              </a:rPr>
              <a:t>gastos</a:t>
            </a:r>
            <a:r>
              <a:rPr lang="en-US" sz="1600" dirty="0">
                <a:latin typeface="Trebuchet MS"/>
                <a:ea typeface="Trebuchet MS"/>
                <a:cs typeface="Trebuchet MS"/>
                <a:sym typeface="Trebuchet MS"/>
              </a:rPr>
              <a:t> de Medicaid </a:t>
            </a:r>
            <a:r>
              <a:rPr lang="en-US" sz="1600" dirty="0" err="1">
                <a:latin typeface="Trebuchet MS"/>
                <a:ea typeface="Trebuchet MS"/>
                <a:cs typeface="Trebuchet MS"/>
                <a:sym typeface="Trebuchet MS"/>
              </a:rPr>
              <a:t>tradicional</a:t>
            </a:r>
            <a:r>
              <a:rPr lang="en-US" sz="1600" dirty="0">
                <a:latin typeface="Trebuchet MS"/>
                <a:ea typeface="Trebuchet MS"/>
                <a:cs typeface="Trebuchet MS"/>
                <a:sym typeface="Trebuchet MS"/>
              </a:rPr>
              <a:t> </a:t>
            </a:r>
            <a:r>
              <a:rPr lang="en-US" sz="1600" dirty="0" err="1">
                <a:latin typeface="Trebuchet MS"/>
                <a:ea typeface="Trebuchet MS"/>
                <a:cs typeface="Trebuchet MS"/>
                <a:sym typeface="Trebuchet MS"/>
              </a:rPr>
              <a:t>vigente</a:t>
            </a:r>
            <a:r>
              <a:rPr lang="en-US" sz="1600" dirty="0">
                <a:latin typeface="Trebuchet MS"/>
                <a:ea typeface="Trebuchet MS"/>
                <a:cs typeface="Trebuchet MS"/>
                <a:sym typeface="Trebuchet MS"/>
              </a:rPr>
              <a:t> para </a:t>
            </a:r>
            <a:r>
              <a:rPr lang="en-US" sz="1600" dirty="0" err="1">
                <a:latin typeface="Trebuchet MS"/>
                <a:ea typeface="Trebuchet MS"/>
                <a:cs typeface="Trebuchet MS"/>
                <a:sym typeface="Trebuchet MS"/>
              </a:rPr>
              <a:t>el</a:t>
            </a:r>
            <a:r>
              <a:rPr lang="en-US" sz="1600" dirty="0">
                <a:latin typeface="Trebuchet MS"/>
                <a:ea typeface="Trebuchet MS"/>
                <a:cs typeface="Trebuchet MS"/>
                <a:sym typeface="Trebuchet MS"/>
              </a:rPr>
              <a:t> </a:t>
            </a:r>
            <a:r>
              <a:rPr lang="en-US" sz="1600" dirty="0" err="1">
                <a:latin typeface="Trebuchet MS"/>
                <a:ea typeface="Trebuchet MS"/>
                <a:cs typeface="Trebuchet MS"/>
                <a:sym typeface="Trebuchet MS"/>
              </a:rPr>
              <a:t>año</a:t>
            </a:r>
            <a:r>
              <a:rPr lang="en-US" sz="1600" dirty="0">
                <a:latin typeface="Trebuchet MS"/>
                <a:ea typeface="Trebuchet MS"/>
                <a:cs typeface="Trebuchet MS"/>
                <a:sym typeface="Trebuchet MS"/>
              </a:rPr>
              <a:t> fiscal federal 2026.</a:t>
            </a:r>
            <a:endParaRPr sz="1600" dirty="0">
              <a:latin typeface="Trebuchet MS"/>
              <a:ea typeface="Trebuchet MS"/>
              <a:cs typeface="Trebuchet MS"/>
              <a:sym typeface="Trebuchet MS"/>
            </a:endParaRPr>
          </a:p>
        </p:txBody>
      </p:sp>
      <p:grpSp>
        <p:nvGrpSpPr>
          <p:cNvPr id="316" name="Google Shape;316;p60"/>
          <p:cNvGrpSpPr/>
          <p:nvPr/>
        </p:nvGrpSpPr>
        <p:grpSpPr>
          <a:xfrm>
            <a:off x="-15100" y="1506267"/>
            <a:ext cx="7173528" cy="4626810"/>
            <a:chOff x="-11325" y="1282000"/>
            <a:chExt cx="5316875" cy="3395326"/>
          </a:xfrm>
        </p:grpSpPr>
        <p:pic>
          <p:nvPicPr>
            <p:cNvPr id="317" name="Google Shape;317;p60" descr="Map of United States showing federal matching rate (FMAP) for Medicaid by state, with lowest states at 50% match including Colorado, up to 77% in Mississippi for federal fiscal year 2026."/>
            <p:cNvPicPr preferRelativeResize="0"/>
            <p:nvPr/>
          </p:nvPicPr>
          <p:blipFill rotWithShape="1">
            <a:blip r:embed="rId4">
              <a:alphaModFix/>
            </a:blip>
            <a:srcRect t="8138"/>
            <a:stretch/>
          </p:blipFill>
          <p:spPr>
            <a:xfrm>
              <a:off x="-11325" y="1282000"/>
              <a:ext cx="5316875" cy="3395326"/>
            </a:xfrm>
            <a:prstGeom prst="rect">
              <a:avLst/>
            </a:prstGeom>
            <a:noFill/>
            <a:ln>
              <a:noFill/>
            </a:ln>
          </p:spPr>
        </p:pic>
        <p:pic>
          <p:nvPicPr>
            <p:cNvPr id="318" name="Google Shape;318;p60" descr="Map of United States showing federal matching rate (FMAP) for Medicaid by state, with lowest states at 50% match including Colorado, up to 77% in Mississippi for federal fiscal year 2026."/>
            <p:cNvPicPr preferRelativeResize="0"/>
            <p:nvPr/>
          </p:nvPicPr>
          <p:blipFill rotWithShape="1">
            <a:blip r:embed="rId4">
              <a:alphaModFix/>
            </a:blip>
            <a:srcRect r="77957" b="92589"/>
            <a:stretch/>
          </p:blipFill>
          <p:spPr>
            <a:xfrm>
              <a:off x="2945900" y="4403425"/>
              <a:ext cx="1172000" cy="273899"/>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8" descr="FY 2023-24 Medicaid total expenditures by provider type listed from least ($50 million for intermediate care facility) to most ($3.03 billion for hospitals)"/>
          <p:cNvPicPr preferRelativeResize="0"/>
          <p:nvPr/>
        </p:nvPicPr>
        <p:blipFill rotWithShape="1">
          <a:blip r:embed="rId3">
            <a:alphaModFix/>
          </a:blip>
          <a:srcRect l="34996"/>
          <a:stretch/>
        </p:blipFill>
        <p:spPr>
          <a:xfrm>
            <a:off x="6517125" y="-59360"/>
            <a:ext cx="5674876" cy="6164775"/>
          </a:xfrm>
          <a:prstGeom prst="rect">
            <a:avLst/>
          </a:prstGeom>
          <a:noFill/>
          <a:ln>
            <a:noFill/>
          </a:ln>
        </p:spPr>
      </p:pic>
      <p:sp>
        <p:nvSpPr>
          <p:cNvPr id="325" name="Google Shape;325;p8"/>
          <p:cNvSpPr txBox="1"/>
          <p:nvPr/>
        </p:nvSpPr>
        <p:spPr>
          <a:xfrm>
            <a:off x="6470450" y="5789434"/>
            <a:ext cx="5721600" cy="445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2"/>
                </a:solidFill>
                <a:latin typeface="Trebuchet MS"/>
                <a:ea typeface="Trebuchet MS"/>
                <a:cs typeface="Trebuchet MS"/>
                <a:sym typeface="Trebuchet MS"/>
              </a:rPr>
              <a:t>Payment breakdown to Health First Colorado (Colorado’s Medicaid program) partners - Total Expenditure</a:t>
            </a:r>
            <a:endParaRPr sz="1400" b="1" i="0" u="none" strike="noStrike" cap="none">
              <a:solidFill>
                <a:schemeClr val="dk2"/>
              </a:solidFill>
              <a:latin typeface="Trebuchet MS"/>
              <a:ea typeface="Trebuchet MS"/>
              <a:cs typeface="Trebuchet MS"/>
              <a:sym typeface="Trebuchet MS"/>
            </a:endParaRPr>
          </a:p>
        </p:txBody>
      </p:sp>
      <p:sp>
        <p:nvSpPr>
          <p:cNvPr id="326" name="Google Shape;326;p8"/>
          <p:cNvSpPr txBox="1">
            <a:spLocks noGrp="1"/>
          </p:cNvSpPr>
          <p:nvPr>
            <p:ph type="body" idx="1"/>
          </p:nvPr>
        </p:nvSpPr>
        <p:spPr>
          <a:xfrm>
            <a:off x="192225" y="197475"/>
            <a:ext cx="6278100" cy="5907900"/>
          </a:xfrm>
          <a:prstGeom prst="rect">
            <a:avLst/>
          </a:prstGeom>
          <a:noFill/>
          <a:ln>
            <a:noFill/>
          </a:ln>
        </p:spPr>
        <p:txBody>
          <a:bodyPr spcFirstLastPara="1" wrap="square" lIns="91425" tIns="45700" rIns="91425" bIns="45700" anchor="t" anchorCtr="0">
            <a:noAutofit/>
          </a:bodyPr>
          <a:lstStyle/>
          <a:p>
            <a:pPr marL="457200" lvl="0" indent="-419100" algn="l" rtl="0">
              <a:lnSpc>
                <a:spcPct val="90000"/>
              </a:lnSpc>
              <a:spcBef>
                <a:spcPts val="1000"/>
              </a:spcBef>
              <a:spcAft>
                <a:spcPts val="0"/>
              </a:spcAft>
              <a:buSzPts val="3000"/>
              <a:buChar char="●"/>
            </a:pPr>
            <a:r>
              <a:rPr lang="en-US" sz="3000"/>
              <a:t>Hospital Transparency reports are required by state laws</a:t>
            </a:r>
            <a:endParaRPr sz="3000"/>
          </a:p>
          <a:p>
            <a:pPr marL="914400" lvl="1" indent="-406400" algn="l" rtl="0">
              <a:lnSpc>
                <a:spcPct val="90000"/>
              </a:lnSpc>
              <a:spcBef>
                <a:spcPts val="0"/>
              </a:spcBef>
              <a:spcAft>
                <a:spcPts val="0"/>
              </a:spcAft>
              <a:buSzPts val="2800"/>
              <a:buChar char="○"/>
            </a:pPr>
            <a:r>
              <a:rPr lang="en-US" sz="2800"/>
              <a:t>Have evolved to reflect  stakeholders’ growing interests</a:t>
            </a:r>
            <a:endParaRPr sz="2800"/>
          </a:p>
          <a:p>
            <a:pPr marL="914400" lvl="1" indent="-406400" algn="l" rtl="0">
              <a:lnSpc>
                <a:spcPct val="90000"/>
              </a:lnSpc>
              <a:spcBef>
                <a:spcPts val="0"/>
              </a:spcBef>
              <a:spcAft>
                <a:spcPts val="0"/>
              </a:spcAft>
              <a:buSzPts val="2800"/>
              <a:buChar char="○"/>
            </a:pPr>
            <a:r>
              <a:rPr lang="en-US" sz="2800"/>
              <a:t>CHASE and the cost shift</a:t>
            </a:r>
            <a:endParaRPr sz="2800"/>
          </a:p>
          <a:p>
            <a:pPr marL="914400" lvl="1" indent="-406400" algn="l" rtl="0">
              <a:lnSpc>
                <a:spcPct val="90000"/>
              </a:lnSpc>
              <a:spcBef>
                <a:spcPts val="0"/>
              </a:spcBef>
              <a:spcAft>
                <a:spcPts val="0"/>
              </a:spcAft>
              <a:buSzPts val="2800"/>
              <a:buChar char="○"/>
            </a:pPr>
            <a:r>
              <a:rPr lang="en-US" sz="2800"/>
              <a:t>Hospital financials, costs, payments, profits, uncompensated care, mergers and acquisitions </a:t>
            </a:r>
            <a:endParaRPr sz="2800"/>
          </a:p>
          <a:p>
            <a:pPr marL="914400" marR="0" lvl="1" indent="-406400" algn="l" rtl="0">
              <a:lnSpc>
                <a:spcPct val="90000"/>
              </a:lnSpc>
              <a:spcBef>
                <a:spcPts val="0"/>
              </a:spcBef>
              <a:spcAft>
                <a:spcPts val="0"/>
              </a:spcAft>
              <a:buSzPts val="2800"/>
              <a:buChar char="○"/>
            </a:pPr>
            <a:r>
              <a:rPr lang="en-US" sz="2800"/>
              <a:t>Community benefit</a:t>
            </a:r>
            <a:endParaRPr sz="2800"/>
          </a:p>
          <a:p>
            <a:pPr marL="914400" marR="0" lvl="0" indent="0" algn="l" rtl="0">
              <a:lnSpc>
                <a:spcPct val="90000"/>
              </a:lnSpc>
              <a:spcBef>
                <a:spcPts val="0"/>
              </a:spcBef>
              <a:spcAft>
                <a:spcPts val="0"/>
              </a:spcAft>
              <a:buSzPts val="3600"/>
              <a:buNone/>
            </a:pPr>
            <a:endParaRPr sz="2800"/>
          </a:p>
          <a:p>
            <a:pPr marL="457200" lvl="0" indent="-419100" algn="l" rtl="0">
              <a:lnSpc>
                <a:spcPct val="90000"/>
              </a:lnSpc>
              <a:spcBef>
                <a:spcPts val="1000"/>
              </a:spcBef>
              <a:spcAft>
                <a:spcPts val="0"/>
              </a:spcAft>
              <a:buSzPts val="3000"/>
              <a:buChar char="●"/>
            </a:pPr>
            <a:r>
              <a:rPr lang="en-US" sz="3000"/>
              <a:t>Hospitals reflect the largest part of the health care dollar</a:t>
            </a:r>
            <a:endParaRPr sz="3000"/>
          </a:p>
          <a:p>
            <a:pPr marL="914400" lvl="1" indent="-406400" algn="l" rtl="0">
              <a:lnSpc>
                <a:spcPct val="90000"/>
              </a:lnSpc>
              <a:spcBef>
                <a:spcPts val="0"/>
              </a:spcBef>
              <a:spcAft>
                <a:spcPts val="0"/>
              </a:spcAft>
              <a:buSzPts val="2800"/>
              <a:buChar char="○"/>
            </a:pPr>
            <a:r>
              <a:rPr lang="en-US" sz="2800"/>
              <a:t>Chart is Medicaid spend by major category</a:t>
            </a:r>
            <a:endParaRPr sz="2800"/>
          </a:p>
          <a:p>
            <a:pPr marL="0" lvl="0" indent="0" algn="l" rtl="0">
              <a:lnSpc>
                <a:spcPct val="90000"/>
              </a:lnSpc>
              <a:spcBef>
                <a:spcPts val="1000"/>
              </a:spcBef>
              <a:spcAft>
                <a:spcPts val="0"/>
              </a:spcAft>
              <a:buSzPts val="3600"/>
              <a:buNone/>
            </a:pPr>
            <a:endParaRPr sz="3000"/>
          </a:p>
        </p:txBody>
      </p:sp>
      <p:sp>
        <p:nvSpPr>
          <p:cNvPr id="327" name="Google Shape;327;p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
        <p:nvSpPr>
          <p:cNvPr id="328" name="Google Shape;328;p8"/>
          <p:cNvSpPr txBox="1"/>
          <p:nvPr/>
        </p:nvSpPr>
        <p:spPr>
          <a:xfrm>
            <a:off x="2193350" y="6269875"/>
            <a:ext cx="9578100" cy="526800"/>
          </a:xfrm>
          <a:prstGeom prst="rect">
            <a:avLst/>
          </a:prstGeom>
          <a:noFill/>
          <a:ln>
            <a:noFill/>
          </a:ln>
        </p:spPr>
        <p:txBody>
          <a:bodyPr spcFirstLastPara="1" wrap="square" lIns="64275" tIns="32125" rIns="64275" bIns="32125" anchor="ctr" anchorCtr="0">
            <a:spAutoFit/>
          </a:bodyPr>
          <a:lstStyle/>
          <a:p>
            <a:pPr marL="45720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lt1"/>
                </a:solidFill>
                <a:latin typeface="Trebuchet MS"/>
                <a:ea typeface="Trebuchet MS"/>
                <a:cs typeface="Trebuchet MS"/>
                <a:sym typeface="Trebuchet MS"/>
              </a:rPr>
              <a:t>FY 2023-24 (7/1/2023-6/30/2024 with payment run out until 9/30/2024) from 2023-2024 HCPF Annual Report at </a:t>
            </a:r>
            <a:r>
              <a:rPr lang="en-US" sz="15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CO.gov/HCPF/publications</a:t>
            </a:r>
            <a:endParaRPr sz="1500" b="0" i="0" u="none" strike="noStrike" cap="none">
              <a:solidFill>
                <a:schemeClr val="lt1"/>
              </a:solidFill>
              <a:latin typeface="Trebuchet MS"/>
              <a:ea typeface="Trebuchet MS"/>
              <a:cs typeface="Trebuchet MS"/>
              <a:sym typeface="Trebuchet MS"/>
            </a:endParaRPr>
          </a:p>
        </p:txBody>
      </p:sp>
      <p:sp>
        <p:nvSpPr>
          <p:cNvPr id="329" name="Google Shape;329;p8"/>
          <p:cNvSpPr/>
          <p:nvPr/>
        </p:nvSpPr>
        <p:spPr>
          <a:xfrm>
            <a:off x="10616150" y="3426465"/>
            <a:ext cx="1512000" cy="1149900"/>
          </a:xfrm>
          <a:prstGeom prst="rect">
            <a:avLst/>
          </a:prstGeom>
          <a:solidFill>
            <a:srgbClr val="F2F2F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rebuchet MS"/>
                <a:ea typeface="Trebuchet MS"/>
                <a:cs typeface="Trebuchet MS"/>
                <a:sym typeface="Trebuchet MS"/>
              </a:rPr>
              <a:t>Does not include $1.7 B of CHASE supplemental payments </a:t>
            </a:r>
            <a:endParaRPr sz="1400" b="0" i="0" u="none" strike="noStrike" cap="none">
              <a:solidFill>
                <a:srgbClr val="000000"/>
              </a:solidFill>
              <a:latin typeface="Trebuchet MS"/>
              <a:ea typeface="Trebuchet MS"/>
              <a:cs typeface="Trebuchet MS"/>
              <a:sym typeface="Trebuchet MS"/>
            </a:endParaRPr>
          </a:p>
        </p:txBody>
      </p:sp>
      <p:cxnSp>
        <p:nvCxnSpPr>
          <p:cNvPr id="330" name="Google Shape;330;p8"/>
          <p:cNvCxnSpPr>
            <a:stCxn id="329" idx="2"/>
          </p:cNvCxnSpPr>
          <p:nvPr/>
        </p:nvCxnSpPr>
        <p:spPr>
          <a:xfrm>
            <a:off x="11372150" y="4576365"/>
            <a:ext cx="399300" cy="9477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61" descr="FY 2023-24 Medicaid total expenditures by provider type listed from least ($50 million for intermediate care facility) to most ($3.03 billion for hospitals)"/>
          <p:cNvPicPr preferRelativeResize="0"/>
          <p:nvPr/>
        </p:nvPicPr>
        <p:blipFill rotWithShape="1">
          <a:blip r:embed="rId3">
            <a:alphaModFix/>
          </a:blip>
          <a:srcRect l="34997"/>
          <a:stretch/>
        </p:blipFill>
        <p:spPr>
          <a:xfrm>
            <a:off x="6517125" y="0"/>
            <a:ext cx="5674876" cy="6105415"/>
          </a:xfrm>
          <a:prstGeom prst="rect">
            <a:avLst/>
          </a:prstGeom>
          <a:noFill/>
          <a:ln>
            <a:noFill/>
          </a:ln>
        </p:spPr>
      </p:pic>
      <p:sp>
        <p:nvSpPr>
          <p:cNvPr id="325" name="Google Shape;325;p61"/>
          <p:cNvSpPr txBox="1"/>
          <p:nvPr/>
        </p:nvSpPr>
        <p:spPr>
          <a:xfrm>
            <a:off x="6470450" y="5789434"/>
            <a:ext cx="5721600" cy="445500"/>
          </a:xfrm>
          <a:prstGeom prst="rect">
            <a:avLst/>
          </a:prstGeom>
          <a:solidFill>
            <a:schemeClr val="lt1"/>
          </a:solidFill>
          <a:ln>
            <a:noFill/>
          </a:ln>
        </p:spPr>
        <p:txBody>
          <a:bodyPr spcFirstLastPara="1" wrap="square" lIns="91425" tIns="91425" rIns="91425" bIns="91425" anchor="ctr" anchorCtr="0">
            <a:noAutofit/>
          </a:bodyPr>
          <a:lstStyle/>
          <a:p>
            <a:pPr algn="ctr"/>
            <a:r>
              <a:rPr lang="en-US" b="1" i="0" u="none" strike="noStrike" dirty="0" err="1">
                <a:solidFill>
                  <a:schemeClr val="bg2"/>
                </a:solidFill>
                <a:effectLst/>
                <a:latin typeface="Trebuchet MS" panose="020B0703020202090204" pitchFamily="34" charset="0"/>
              </a:rPr>
              <a:t>Desglose</a:t>
            </a:r>
            <a:r>
              <a:rPr lang="en-US" b="1" i="0" u="none" strike="noStrike" dirty="0">
                <a:solidFill>
                  <a:schemeClr val="bg2"/>
                </a:solidFill>
                <a:effectLst/>
                <a:latin typeface="Trebuchet MS" panose="020B0703020202090204" pitchFamily="34" charset="0"/>
              </a:rPr>
              <a:t> de </a:t>
            </a:r>
            <a:r>
              <a:rPr lang="en-US" b="1" i="0" u="none" strike="noStrike" dirty="0" err="1">
                <a:solidFill>
                  <a:schemeClr val="bg2"/>
                </a:solidFill>
                <a:effectLst/>
                <a:latin typeface="Trebuchet MS" panose="020B0703020202090204" pitchFamily="34" charset="0"/>
              </a:rPr>
              <a:t>pagos</a:t>
            </a:r>
            <a:r>
              <a:rPr lang="en-US" b="1" i="0" u="none" strike="noStrike" dirty="0">
                <a:solidFill>
                  <a:schemeClr val="bg2"/>
                </a:solidFill>
                <a:effectLst/>
                <a:latin typeface="Trebuchet MS" panose="020B0703020202090204" pitchFamily="34" charset="0"/>
              </a:rPr>
              <a:t> a </a:t>
            </a:r>
            <a:r>
              <a:rPr lang="en-US" b="1" i="0" u="none" strike="noStrike" dirty="0" err="1">
                <a:solidFill>
                  <a:schemeClr val="bg2"/>
                </a:solidFill>
                <a:effectLst/>
                <a:latin typeface="Trebuchet MS" panose="020B0703020202090204" pitchFamily="34" charset="0"/>
              </a:rPr>
              <a:t>socios</a:t>
            </a:r>
            <a:r>
              <a:rPr lang="en-US" b="1" i="0" u="none" strike="noStrike" dirty="0">
                <a:solidFill>
                  <a:schemeClr val="bg2"/>
                </a:solidFill>
                <a:effectLst/>
                <a:latin typeface="Trebuchet MS" panose="020B0703020202090204" pitchFamily="34" charset="0"/>
              </a:rPr>
              <a:t> de Health First Colorado (</a:t>
            </a:r>
            <a:r>
              <a:rPr lang="en-US" b="1" i="0" u="none" strike="noStrike" dirty="0" err="1">
                <a:solidFill>
                  <a:schemeClr val="bg2"/>
                </a:solidFill>
                <a:effectLst/>
                <a:latin typeface="Trebuchet MS" panose="020B0703020202090204" pitchFamily="34" charset="0"/>
              </a:rPr>
              <a:t>programa</a:t>
            </a:r>
            <a:r>
              <a:rPr lang="en-US" b="1" i="0" u="none" strike="noStrike" dirty="0">
                <a:solidFill>
                  <a:schemeClr val="bg2"/>
                </a:solidFill>
                <a:effectLst/>
                <a:latin typeface="Trebuchet MS" panose="020B0703020202090204" pitchFamily="34" charset="0"/>
              </a:rPr>
              <a:t> Medicaid de Colorado) - </a:t>
            </a:r>
            <a:r>
              <a:rPr lang="en-US" b="1" i="0" u="none" strike="noStrike" dirty="0" err="1">
                <a:solidFill>
                  <a:schemeClr val="bg2"/>
                </a:solidFill>
                <a:effectLst/>
                <a:latin typeface="Trebuchet MS" panose="020B0703020202090204" pitchFamily="34" charset="0"/>
              </a:rPr>
              <a:t>Gasto</a:t>
            </a:r>
            <a:r>
              <a:rPr lang="en-US" b="1" i="0" u="none" strike="noStrike" dirty="0">
                <a:solidFill>
                  <a:schemeClr val="bg2"/>
                </a:solidFill>
                <a:effectLst/>
                <a:latin typeface="Trebuchet MS" panose="020B0703020202090204" pitchFamily="34" charset="0"/>
              </a:rPr>
              <a:t> total.</a:t>
            </a:r>
            <a:endParaRPr lang="en-US" b="0" i="0" u="none" strike="noStrike" dirty="0">
              <a:solidFill>
                <a:schemeClr val="bg2"/>
              </a:solidFill>
              <a:effectLst/>
              <a:latin typeface="Trebuchet MS" panose="020B0703020202090204" pitchFamily="34" charset="0"/>
            </a:endParaRPr>
          </a:p>
        </p:txBody>
      </p:sp>
      <p:sp>
        <p:nvSpPr>
          <p:cNvPr id="326" name="Google Shape;326;p61"/>
          <p:cNvSpPr txBox="1">
            <a:spLocks noGrp="1"/>
          </p:cNvSpPr>
          <p:nvPr>
            <p:ph type="body" idx="1"/>
          </p:nvPr>
        </p:nvSpPr>
        <p:spPr>
          <a:xfrm>
            <a:off x="192225" y="197475"/>
            <a:ext cx="6278100" cy="5907900"/>
          </a:xfrm>
          <a:prstGeom prst="rect">
            <a:avLst/>
          </a:prstGeom>
          <a:ln>
            <a:noFill/>
          </a:ln>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n-US" sz="2400" dirty="0"/>
              <a:t>Los </a:t>
            </a:r>
            <a:r>
              <a:rPr lang="en-US" sz="2400" dirty="0" err="1"/>
              <a:t>Informes</a:t>
            </a:r>
            <a:r>
              <a:rPr lang="en-US" sz="2400" dirty="0"/>
              <a:t> de </a:t>
            </a:r>
            <a:r>
              <a:rPr lang="en-US" sz="2400" dirty="0" err="1"/>
              <a:t>transparencia</a:t>
            </a:r>
            <a:r>
              <a:rPr lang="en-US" sz="2400" dirty="0"/>
              <a:t> </a:t>
            </a:r>
            <a:r>
              <a:rPr lang="en-US" sz="2400" dirty="0" err="1"/>
              <a:t>hospitalaria</a:t>
            </a:r>
            <a:r>
              <a:rPr lang="en-US" sz="2400" dirty="0"/>
              <a:t> son </a:t>
            </a:r>
            <a:r>
              <a:rPr lang="en-US" sz="2400" dirty="0" err="1"/>
              <a:t>exigidos</a:t>
            </a:r>
            <a:r>
              <a:rPr lang="en-US" sz="2400" dirty="0"/>
              <a:t> </a:t>
            </a:r>
            <a:r>
              <a:rPr lang="en-US" sz="2400" dirty="0" err="1"/>
              <a:t>por</a:t>
            </a:r>
            <a:r>
              <a:rPr lang="en-US" sz="2400" dirty="0"/>
              <a:t> las </a:t>
            </a:r>
            <a:r>
              <a:rPr lang="en-US" sz="2400" dirty="0" err="1"/>
              <a:t>leyes</a:t>
            </a:r>
            <a:r>
              <a:rPr lang="en-US" sz="2400" dirty="0"/>
              <a:t> </a:t>
            </a:r>
            <a:r>
              <a:rPr lang="en-US" sz="2400" dirty="0" err="1"/>
              <a:t>estatales</a:t>
            </a:r>
            <a:r>
              <a:rPr lang="en-US" sz="2400" dirty="0"/>
              <a:t>.</a:t>
            </a:r>
          </a:p>
          <a:p>
            <a:pPr marL="914400" lvl="1" indent="-406400" algn="l" rtl="0">
              <a:lnSpc>
                <a:spcPct val="90000"/>
              </a:lnSpc>
              <a:spcBef>
                <a:spcPts val="0"/>
              </a:spcBef>
              <a:spcAft>
                <a:spcPts val="0"/>
              </a:spcAft>
              <a:buSzPts val="2800"/>
              <a:buChar char="○"/>
            </a:pPr>
            <a:r>
              <a:rPr lang="en-US" sz="2400" dirty="0"/>
              <a:t>Han </a:t>
            </a:r>
            <a:r>
              <a:rPr lang="en-US" sz="2400" dirty="0" err="1"/>
              <a:t>evolucionado</a:t>
            </a:r>
            <a:r>
              <a:rPr lang="en-US" sz="2400" dirty="0"/>
              <a:t> para </a:t>
            </a:r>
            <a:r>
              <a:rPr lang="en-US" sz="2400" dirty="0" err="1"/>
              <a:t>reflejar</a:t>
            </a:r>
            <a:r>
              <a:rPr lang="en-US" sz="2400" dirty="0"/>
              <a:t> </a:t>
            </a:r>
            <a:r>
              <a:rPr lang="en-US" sz="2400" dirty="0" err="1"/>
              <a:t>los</a:t>
            </a:r>
            <a:r>
              <a:rPr lang="en-US" sz="2400" dirty="0"/>
              <a:t> </a:t>
            </a:r>
            <a:r>
              <a:rPr lang="en-US" sz="2400" dirty="0" err="1"/>
              <a:t>crecientes</a:t>
            </a:r>
            <a:r>
              <a:rPr lang="en-US" sz="2400" dirty="0"/>
              <a:t> </a:t>
            </a:r>
            <a:r>
              <a:rPr lang="en-US" sz="2400" dirty="0" err="1"/>
              <a:t>intereses</a:t>
            </a:r>
            <a:r>
              <a:rPr lang="en-US" sz="2400" dirty="0"/>
              <a:t> de las partes </a:t>
            </a:r>
            <a:r>
              <a:rPr lang="en-US" sz="2400" dirty="0" err="1"/>
              <a:t>interesadas</a:t>
            </a:r>
            <a:r>
              <a:rPr lang="en-US" sz="2400" dirty="0"/>
              <a:t>.</a:t>
            </a:r>
          </a:p>
          <a:p>
            <a:pPr marL="914400" lvl="1" indent="-406400" algn="l" rtl="0">
              <a:lnSpc>
                <a:spcPct val="90000"/>
              </a:lnSpc>
              <a:spcBef>
                <a:spcPts val="0"/>
              </a:spcBef>
              <a:spcAft>
                <a:spcPts val="0"/>
              </a:spcAft>
              <a:buSzPts val="2800"/>
              <a:buChar char="○"/>
            </a:pPr>
            <a:r>
              <a:rPr lang="en-US" sz="2400" dirty="0"/>
              <a:t>CHASE y </a:t>
            </a:r>
            <a:r>
              <a:rPr lang="en-US" sz="2400" dirty="0" err="1"/>
              <a:t>el</a:t>
            </a:r>
            <a:r>
              <a:rPr lang="en-US" sz="2400" dirty="0"/>
              <a:t> </a:t>
            </a:r>
            <a:r>
              <a:rPr lang="en-US" sz="2400" dirty="0" err="1"/>
              <a:t>cambio</a:t>
            </a:r>
            <a:r>
              <a:rPr lang="en-US" sz="2400" dirty="0"/>
              <a:t> de </a:t>
            </a:r>
            <a:r>
              <a:rPr lang="en-US" sz="2400" dirty="0" err="1"/>
              <a:t>costos</a:t>
            </a:r>
            <a:r>
              <a:rPr lang="en-US" sz="2400" dirty="0"/>
              <a:t>.</a:t>
            </a:r>
            <a:endParaRPr sz="2400" dirty="0"/>
          </a:p>
          <a:p>
            <a:pPr marL="914400" lvl="1" indent="-406400" algn="l" rtl="0">
              <a:lnSpc>
                <a:spcPct val="90000"/>
              </a:lnSpc>
              <a:spcBef>
                <a:spcPts val="0"/>
              </a:spcBef>
              <a:spcAft>
                <a:spcPts val="0"/>
              </a:spcAft>
              <a:buSzPts val="2800"/>
              <a:buChar char="○"/>
            </a:pPr>
            <a:r>
              <a:rPr lang="en-US" sz="2400" dirty="0" err="1"/>
              <a:t>Finanzas</a:t>
            </a:r>
            <a:r>
              <a:rPr lang="en-US" sz="2400" dirty="0"/>
              <a:t>, </a:t>
            </a:r>
            <a:r>
              <a:rPr lang="en-US" sz="2400" dirty="0" err="1"/>
              <a:t>costos</a:t>
            </a:r>
            <a:r>
              <a:rPr lang="en-US" sz="2400" dirty="0"/>
              <a:t>, </a:t>
            </a:r>
            <a:r>
              <a:rPr lang="en-US" sz="2400" dirty="0" err="1"/>
              <a:t>pagos</a:t>
            </a:r>
            <a:r>
              <a:rPr lang="en-US" sz="2400" dirty="0"/>
              <a:t>, </a:t>
            </a:r>
            <a:r>
              <a:rPr lang="en-US" sz="2400" dirty="0" err="1"/>
              <a:t>beneficios</a:t>
            </a:r>
            <a:r>
              <a:rPr lang="en-US" sz="2400" dirty="0"/>
              <a:t>, </a:t>
            </a:r>
            <a:r>
              <a:rPr lang="en-US" sz="2400" dirty="0" err="1"/>
              <a:t>atención</a:t>
            </a:r>
            <a:r>
              <a:rPr lang="en-US" sz="2400" dirty="0"/>
              <a:t> no </a:t>
            </a:r>
            <a:r>
              <a:rPr lang="en-US" sz="2400" dirty="0" err="1"/>
              <a:t>remunerada</a:t>
            </a:r>
            <a:r>
              <a:rPr lang="en-US" sz="2400" dirty="0"/>
              <a:t>, </a:t>
            </a:r>
            <a:r>
              <a:rPr lang="en-US" sz="2400" dirty="0" err="1"/>
              <a:t>fusiones</a:t>
            </a:r>
            <a:r>
              <a:rPr lang="en-US" sz="2400" dirty="0"/>
              <a:t> y </a:t>
            </a:r>
            <a:r>
              <a:rPr lang="en-US" sz="2400" dirty="0" err="1"/>
              <a:t>adquisiciones</a:t>
            </a:r>
            <a:r>
              <a:rPr lang="en-US" sz="2400" dirty="0"/>
              <a:t> </a:t>
            </a:r>
            <a:r>
              <a:rPr lang="en-US" sz="2400" dirty="0" err="1"/>
              <a:t>hospitalaria</a:t>
            </a:r>
            <a:r>
              <a:rPr lang="en-US" sz="2400" dirty="0"/>
              <a:t>.</a:t>
            </a:r>
            <a:endParaRPr sz="2400" dirty="0"/>
          </a:p>
          <a:p>
            <a:pPr marL="914400" marR="0" lvl="1" indent="-406400" algn="l" rtl="0">
              <a:lnSpc>
                <a:spcPct val="90000"/>
              </a:lnSpc>
              <a:spcBef>
                <a:spcPts val="0"/>
              </a:spcBef>
              <a:spcAft>
                <a:spcPts val="0"/>
              </a:spcAft>
              <a:buSzPts val="2800"/>
              <a:buChar char="○"/>
            </a:pPr>
            <a:r>
              <a:rPr lang="en-US" sz="2400" dirty="0" err="1"/>
              <a:t>Beneficios</a:t>
            </a:r>
            <a:r>
              <a:rPr lang="en-US" sz="2400" dirty="0"/>
              <a:t> </a:t>
            </a:r>
            <a:r>
              <a:rPr lang="en-US" sz="2400" dirty="0" err="1"/>
              <a:t>comunitarios</a:t>
            </a:r>
            <a:r>
              <a:rPr lang="en-US" sz="2400" dirty="0"/>
              <a:t>.</a:t>
            </a:r>
            <a:endParaRPr sz="2400" dirty="0"/>
          </a:p>
          <a:p>
            <a:pPr marL="914400" marR="0" lvl="0" indent="0" algn="l" rtl="0">
              <a:lnSpc>
                <a:spcPct val="90000"/>
              </a:lnSpc>
              <a:spcBef>
                <a:spcPts val="0"/>
              </a:spcBef>
              <a:spcAft>
                <a:spcPts val="0"/>
              </a:spcAft>
              <a:buNone/>
            </a:pPr>
            <a:endParaRPr sz="2400" dirty="0"/>
          </a:p>
          <a:p>
            <a:pPr marL="457200" lvl="0" indent="-419100" algn="l" rtl="0">
              <a:spcBef>
                <a:spcPts val="1000"/>
              </a:spcBef>
              <a:spcAft>
                <a:spcPts val="0"/>
              </a:spcAft>
              <a:buSzPts val="3000"/>
              <a:buChar char="●"/>
            </a:pPr>
            <a:r>
              <a:rPr lang="en-US" sz="2400" dirty="0"/>
              <a:t>Los </a:t>
            </a:r>
            <a:r>
              <a:rPr lang="en-US" sz="2400" dirty="0" err="1"/>
              <a:t>hospitales</a:t>
            </a:r>
            <a:r>
              <a:rPr lang="en-US" sz="2400" dirty="0"/>
              <a:t> </a:t>
            </a:r>
            <a:r>
              <a:rPr lang="en-US" sz="2400" dirty="0" err="1"/>
              <a:t>representan</a:t>
            </a:r>
            <a:r>
              <a:rPr lang="en-US" sz="2400" dirty="0"/>
              <a:t> la mayor </a:t>
            </a:r>
            <a:r>
              <a:rPr lang="en-US" sz="2400" dirty="0" err="1"/>
              <a:t>parte</a:t>
            </a:r>
            <a:r>
              <a:rPr lang="en-US" sz="2400" dirty="0"/>
              <a:t> del </a:t>
            </a:r>
            <a:r>
              <a:rPr lang="en-US" sz="2400" dirty="0" err="1"/>
              <a:t>gasto</a:t>
            </a:r>
            <a:r>
              <a:rPr lang="en-US" sz="2400" dirty="0"/>
              <a:t> </a:t>
            </a:r>
            <a:r>
              <a:rPr lang="en-US" sz="2400" dirty="0" err="1"/>
              <a:t>en</a:t>
            </a:r>
            <a:r>
              <a:rPr lang="en-US" sz="2400" dirty="0"/>
              <a:t> </a:t>
            </a:r>
            <a:r>
              <a:rPr lang="en-US" sz="2400" dirty="0" err="1"/>
              <a:t>atención</a:t>
            </a:r>
            <a:r>
              <a:rPr lang="en-US" sz="2400" dirty="0"/>
              <a:t> a la </a:t>
            </a:r>
            <a:r>
              <a:rPr lang="en-US" sz="2400" dirty="0" err="1"/>
              <a:t>salud</a:t>
            </a:r>
            <a:r>
              <a:rPr lang="en-US" sz="2400" dirty="0"/>
              <a:t>.</a:t>
            </a:r>
            <a:endParaRPr sz="2400" dirty="0"/>
          </a:p>
          <a:p>
            <a:pPr marL="914400" lvl="1" indent="-406400" algn="l" rtl="0">
              <a:spcBef>
                <a:spcPts val="0"/>
              </a:spcBef>
              <a:spcAft>
                <a:spcPts val="0"/>
              </a:spcAft>
              <a:buSzPts val="2800"/>
              <a:buChar char="○"/>
            </a:pPr>
            <a:r>
              <a:rPr lang="en-US" sz="2400" dirty="0"/>
              <a:t>El </a:t>
            </a:r>
            <a:r>
              <a:rPr lang="en-US" sz="2400" dirty="0" err="1"/>
              <a:t>gráfico</a:t>
            </a:r>
            <a:r>
              <a:rPr lang="en-US" sz="2400" dirty="0"/>
              <a:t> </a:t>
            </a:r>
            <a:r>
              <a:rPr lang="en-US" sz="2400" dirty="0" err="1"/>
              <a:t>muestra</a:t>
            </a:r>
            <a:r>
              <a:rPr lang="en-US" sz="2400" dirty="0"/>
              <a:t> </a:t>
            </a:r>
            <a:r>
              <a:rPr lang="en-US" sz="2400" dirty="0" err="1"/>
              <a:t>el</a:t>
            </a:r>
            <a:r>
              <a:rPr lang="en-US" sz="2400" dirty="0"/>
              <a:t> </a:t>
            </a:r>
            <a:r>
              <a:rPr lang="en-US" sz="2400" dirty="0" err="1"/>
              <a:t>gasto</a:t>
            </a:r>
            <a:r>
              <a:rPr lang="en-US" sz="2400" dirty="0"/>
              <a:t> de Medicaid </a:t>
            </a:r>
            <a:r>
              <a:rPr lang="en-US" sz="2400" dirty="0" err="1"/>
              <a:t>por</a:t>
            </a:r>
            <a:r>
              <a:rPr lang="en-US" sz="2400" dirty="0"/>
              <a:t> </a:t>
            </a:r>
            <a:r>
              <a:rPr lang="en-US" sz="2400" dirty="0" err="1"/>
              <a:t>categoría</a:t>
            </a:r>
            <a:r>
              <a:rPr lang="en-US" sz="2400" dirty="0"/>
              <a:t> principal.</a:t>
            </a:r>
            <a:endParaRPr sz="2400" dirty="0"/>
          </a:p>
          <a:p>
            <a:pPr marL="0" lvl="0" indent="0" algn="l" rtl="0">
              <a:spcBef>
                <a:spcPts val="1000"/>
              </a:spcBef>
              <a:spcAft>
                <a:spcPts val="0"/>
              </a:spcAft>
              <a:buNone/>
            </a:pPr>
            <a:endParaRPr sz="2400" dirty="0"/>
          </a:p>
        </p:txBody>
      </p:sp>
      <p:sp>
        <p:nvSpPr>
          <p:cNvPr id="327" name="Google Shape;327;p6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
        <p:nvSpPr>
          <p:cNvPr id="328" name="Google Shape;328;p61"/>
          <p:cNvSpPr txBox="1"/>
          <p:nvPr/>
        </p:nvSpPr>
        <p:spPr>
          <a:xfrm>
            <a:off x="2193350" y="6285392"/>
            <a:ext cx="9578100" cy="495765"/>
          </a:xfrm>
          <a:prstGeom prst="rect">
            <a:avLst/>
          </a:prstGeom>
          <a:noFill/>
          <a:ln>
            <a:noFill/>
          </a:ln>
        </p:spPr>
        <p:txBody>
          <a:bodyPr spcFirstLastPara="1" wrap="square" lIns="64275" tIns="32125" rIns="64275" bIns="32125" anchor="ctr" anchorCtr="0">
            <a:spAutoFit/>
          </a:bodyPr>
          <a:lstStyle/>
          <a:p>
            <a:pPr marL="457200"/>
            <a:r>
              <a:rPr lang="en-US" u="none" strike="noStrike" dirty="0" err="1">
                <a:solidFill>
                  <a:schemeClr val="bg1"/>
                </a:solidFill>
                <a:effectLst/>
                <a:latin typeface="Trebuchet MS" panose="020B0703020202090204" pitchFamily="34" charset="0"/>
              </a:rPr>
              <a:t>Ejercicio</a:t>
            </a:r>
            <a:r>
              <a:rPr lang="en-US" u="none" strike="noStrike" dirty="0">
                <a:solidFill>
                  <a:schemeClr val="bg1"/>
                </a:solidFill>
                <a:effectLst/>
                <a:latin typeface="Trebuchet MS" panose="020B0703020202090204" pitchFamily="34" charset="0"/>
              </a:rPr>
              <a:t> fiscal 2023-24 (7/1/2023-6/30/2024 con </a:t>
            </a:r>
            <a:r>
              <a:rPr lang="en-US" u="none" strike="noStrike" dirty="0" err="1">
                <a:solidFill>
                  <a:schemeClr val="bg1"/>
                </a:solidFill>
                <a:effectLst/>
                <a:latin typeface="Trebuchet MS" panose="020B0703020202090204" pitchFamily="34" charset="0"/>
              </a:rPr>
              <a:t>vencimiento</a:t>
            </a:r>
            <a:r>
              <a:rPr lang="en-US" u="none" strike="noStrike" dirty="0">
                <a:solidFill>
                  <a:schemeClr val="bg1"/>
                </a:solidFill>
                <a:effectLst/>
                <a:latin typeface="Trebuchet MS" panose="020B0703020202090204" pitchFamily="34" charset="0"/>
              </a:rPr>
              <a:t> de </a:t>
            </a:r>
            <a:r>
              <a:rPr lang="en-US" u="none" strike="noStrike" dirty="0" err="1">
                <a:solidFill>
                  <a:schemeClr val="bg1"/>
                </a:solidFill>
                <a:effectLst/>
                <a:latin typeface="Trebuchet MS" panose="020B0703020202090204" pitchFamily="34" charset="0"/>
              </a:rPr>
              <a:t>pago</a:t>
            </a:r>
            <a:r>
              <a:rPr lang="en-US" u="none" strike="noStrike" dirty="0">
                <a:solidFill>
                  <a:schemeClr val="bg1"/>
                </a:solidFill>
                <a:effectLst/>
                <a:latin typeface="Trebuchet MS" panose="020B0703020202090204" pitchFamily="34" charset="0"/>
              </a:rPr>
              <a:t> hasta </a:t>
            </a:r>
            <a:r>
              <a:rPr lang="en-US" u="none" strike="noStrike" dirty="0" err="1">
                <a:solidFill>
                  <a:schemeClr val="bg1"/>
                </a:solidFill>
                <a:effectLst/>
                <a:latin typeface="Trebuchet MS" panose="020B0703020202090204" pitchFamily="34" charset="0"/>
              </a:rPr>
              <a:t>el</a:t>
            </a:r>
            <a:r>
              <a:rPr lang="en-US" u="none" strike="noStrike" dirty="0">
                <a:solidFill>
                  <a:schemeClr val="bg1"/>
                </a:solidFill>
                <a:effectLst/>
                <a:latin typeface="Trebuchet MS" panose="020B0703020202090204" pitchFamily="34" charset="0"/>
              </a:rPr>
              <a:t> 9/30/2024) del Informe </a:t>
            </a:r>
            <a:r>
              <a:rPr lang="en-US" u="none" strike="noStrike" dirty="0" err="1">
                <a:solidFill>
                  <a:schemeClr val="bg1"/>
                </a:solidFill>
                <a:effectLst/>
                <a:latin typeface="Trebuchet MS" panose="020B0703020202090204" pitchFamily="34" charset="0"/>
              </a:rPr>
              <a:t>anual</a:t>
            </a:r>
            <a:r>
              <a:rPr lang="en-US" u="none" strike="noStrike" dirty="0">
                <a:solidFill>
                  <a:schemeClr val="bg1"/>
                </a:solidFill>
                <a:effectLst/>
                <a:latin typeface="Trebuchet MS" panose="020B0703020202090204" pitchFamily="34" charset="0"/>
              </a:rPr>
              <a:t> del HCPF 2023-2024 </a:t>
            </a:r>
            <a:r>
              <a:rPr lang="en-US" u="none" strike="noStrike" dirty="0" err="1">
                <a:solidFill>
                  <a:schemeClr val="bg1"/>
                </a:solidFill>
                <a:effectLst/>
                <a:latin typeface="Trebuchet MS" panose="020B0703020202090204" pitchFamily="34" charset="0"/>
              </a:rPr>
              <a:t>en</a:t>
            </a:r>
            <a:r>
              <a:rPr lang="en-US" u="sng" dirty="0" err="1">
                <a:solidFill>
                  <a:schemeClr val="bg1"/>
                </a:solidFill>
                <a:latin typeface="Trebuchet MS" panose="020B0703020202090204" pitchFamily="34" charset="0"/>
                <a:ea typeface="Trebuchet MS"/>
                <a:cs typeface="Trebuchet MS"/>
                <a:sym typeface="Trebuchet MS"/>
                <a:hlinkClick r:id="rId4">
                  <a:extLst>
                    <a:ext uri="{A12FA001-AC4F-418D-AE19-62706E023703}">
                      <ahyp:hlinkClr xmlns:ahyp="http://schemas.microsoft.com/office/drawing/2018/hyperlinkcolor" val="tx"/>
                    </a:ext>
                  </a:extLst>
                </a:hlinkClick>
              </a:rPr>
              <a:t>CO.gov</a:t>
            </a:r>
            <a:r>
              <a:rPr lang="en-US" u="sng" dirty="0">
                <a:solidFill>
                  <a:schemeClr val="bg1"/>
                </a:solidFill>
                <a:latin typeface="Trebuchet MS" panose="020B0703020202090204" pitchFamily="34" charset="0"/>
                <a:ea typeface="Trebuchet MS"/>
                <a:cs typeface="Trebuchet MS"/>
                <a:sym typeface="Trebuchet MS"/>
                <a:hlinkClick r:id="rId4">
                  <a:extLst>
                    <a:ext uri="{A12FA001-AC4F-418D-AE19-62706E023703}">
                      <ahyp:hlinkClr xmlns:ahyp="http://schemas.microsoft.com/office/drawing/2018/hyperlinkcolor" val="tx"/>
                    </a:ext>
                  </a:extLst>
                </a:hlinkClick>
              </a:rPr>
              <a:t>/HCPF/publications</a:t>
            </a:r>
            <a:endParaRPr lang="en-US" dirty="0">
              <a:solidFill>
                <a:schemeClr val="bg1"/>
              </a:solidFill>
              <a:latin typeface="Trebuchet MS" panose="020B0703020202090204" pitchFamily="34" charset="0"/>
              <a:ea typeface="Trebuchet MS"/>
              <a:cs typeface="Trebuchet MS"/>
              <a:sym typeface="Trebuchet MS"/>
            </a:endParaRPr>
          </a:p>
        </p:txBody>
      </p:sp>
      <p:sp>
        <p:nvSpPr>
          <p:cNvPr id="329" name="Google Shape;329;p61"/>
          <p:cNvSpPr/>
          <p:nvPr/>
        </p:nvSpPr>
        <p:spPr>
          <a:xfrm>
            <a:off x="10616150" y="3426465"/>
            <a:ext cx="1512000" cy="1149900"/>
          </a:xfrm>
          <a:prstGeom prst="rect">
            <a:avLst/>
          </a:prstGeom>
          <a:solidFill>
            <a:srgbClr val="F2F2F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latin typeface="Trebuchet MS"/>
                <a:ea typeface="Trebuchet MS"/>
                <a:cs typeface="Trebuchet MS"/>
                <a:sym typeface="Trebuchet MS"/>
              </a:rPr>
              <a:t>No </a:t>
            </a:r>
            <a:r>
              <a:rPr lang="en-US" dirty="0" err="1">
                <a:latin typeface="Trebuchet MS"/>
                <a:ea typeface="Trebuchet MS"/>
                <a:cs typeface="Trebuchet MS"/>
                <a:sym typeface="Trebuchet MS"/>
              </a:rPr>
              <a:t>incluye</a:t>
            </a:r>
            <a:r>
              <a:rPr lang="en-US" dirty="0">
                <a:latin typeface="Trebuchet MS"/>
                <a:ea typeface="Trebuchet MS"/>
                <a:cs typeface="Trebuchet MS"/>
                <a:sym typeface="Trebuchet MS"/>
              </a:rPr>
              <a:t> $1.7B de </a:t>
            </a:r>
            <a:r>
              <a:rPr lang="en-US" dirty="0" err="1">
                <a:latin typeface="Trebuchet MS"/>
                <a:ea typeface="Trebuchet MS"/>
                <a:cs typeface="Trebuchet MS"/>
                <a:sym typeface="Trebuchet MS"/>
              </a:rPr>
              <a:t>pagos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suplementarios</a:t>
            </a:r>
            <a:r>
              <a:rPr lang="en-US" dirty="0">
                <a:latin typeface="Trebuchet MS"/>
                <a:ea typeface="Trebuchet MS"/>
                <a:cs typeface="Trebuchet MS"/>
                <a:sym typeface="Trebuchet MS"/>
              </a:rPr>
              <a:t> de CHASE </a:t>
            </a:r>
            <a:endParaRPr dirty="0">
              <a:latin typeface="Trebuchet MS"/>
              <a:ea typeface="Trebuchet MS"/>
              <a:cs typeface="Trebuchet MS"/>
              <a:sym typeface="Trebuchet MS"/>
            </a:endParaRPr>
          </a:p>
        </p:txBody>
      </p:sp>
      <p:cxnSp>
        <p:nvCxnSpPr>
          <p:cNvPr id="330" name="Google Shape;330;p61"/>
          <p:cNvCxnSpPr>
            <a:stCxn id="329" idx="2"/>
          </p:cNvCxnSpPr>
          <p:nvPr/>
        </p:nvCxnSpPr>
        <p:spPr>
          <a:xfrm>
            <a:off x="11372150" y="4576365"/>
            <a:ext cx="399300" cy="94770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9"/>
          <p:cNvSpPr txBox="1">
            <a:spLocks noGrp="1"/>
          </p:cNvSpPr>
          <p:nvPr>
            <p:ph type="title"/>
          </p:nvPr>
        </p:nvSpPr>
        <p:spPr>
          <a:xfrm>
            <a:off x="0" y="250875"/>
            <a:ext cx="5473500" cy="960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6000"/>
              <a:buNone/>
            </a:pPr>
            <a:r>
              <a:rPr lang="en-US" sz="3300"/>
              <a:t>Growth in Revenues to Hospitals</a:t>
            </a:r>
            <a:endParaRPr sz="3300"/>
          </a:p>
          <a:p>
            <a:pPr marL="0" lvl="0" indent="0" algn="ctr" rtl="0">
              <a:lnSpc>
                <a:spcPct val="90000"/>
              </a:lnSpc>
              <a:spcBef>
                <a:spcPts val="0"/>
              </a:spcBef>
              <a:spcAft>
                <a:spcPts val="0"/>
              </a:spcAft>
              <a:buSzPts val="6000"/>
              <a:buNone/>
            </a:pPr>
            <a:endParaRPr sz="3300"/>
          </a:p>
        </p:txBody>
      </p:sp>
      <p:sp>
        <p:nvSpPr>
          <p:cNvPr id="337" name="Google Shape;337;p9"/>
          <p:cNvSpPr txBox="1">
            <a:spLocks noGrp="1"/>
          </p:cNvSpPr>
          <p:nvPr>
            <p:ph type="body" idx="1"/>
          </p:nvPr>
        </p:nvSpPr>
        <p:spPr>
          <a:xfrm>
            <a:off x="183900" y="1210875"/>
            <a:ext cx="5001900" cy="4731900"/>
          </a:xfrm>
          <a:prstGeom prst="rect">
            <a:avLst/>
          </a:prstGeom>
          <a:noFill/>
          <a:ln>
            <a:noFill/>
          </a:ln>
        </p:spPr>
        <p:txBody>
          <a:bodyPr spcFirstLastPara="1" wrap="square" lIns="91425" tIns="45700" rIns="91425" bIns="45700" anchor="t" anchorCtr="0">
            <a:noAutofit/>
          </a:bodyPr>
          <a:lstStyle/>
          <a:p>
            <a:pPr marL="457200" lvl="0" indent="-412750" algn="l" rtl="0">
              <a:lnSpc>
                <a:spcPct val="90000"/>
              </a:lnSpc>
              <a:spcBef>
                <a:spcPts val="0"/>
              </a:spcBef>
              <a:spcAft>
                <a:spcPts val="0"/>
              </a:spcAft>
              <a:buSzPts val="2900"/>
              <a:buChar char="●"/>
            </a:pPr>
            <a:r>
              <a:rPr lang="en-US" sz="2900"/>
              <a:t>Such as claim payments and out of pocket costs</a:t>
            </a:r>
            <a:endParaRPr sz="2900"/>
          </a:p>
          <a:p>
            <a:pPr marL="457200" lvl="0" indent="-412750" algn="l" rtl="0">
              <a:lnSpc>
                <a:spcPct val="90000"/>
              </a:lnSpc>
              <a:spcBef>
                <a:spcPts val="1000"/>
              </a:spcBef>
              <a:spcAft>
                <a:spcPts val="0"/>
              </a:spcAft>
              <a:buSzPts val="2900"/>
              <a:buChar char="●"/>
            </a:pPr>
            <a:r>
              <a:rPr lang="en-US" sz="2900"/>
              <a:t>Growing $1 billion per year, then by $2 billion annually, more recently</a:t>
            </a:r>
            <a:endParaRPr sz="2900"/>
          </a:p>
          <a:p>
            <a:pPr marL="457200" lvl="0" indent="-412750" algn="l" rtl="0">
              <a:lnSpc>
                <a:spcPct val="90000"/>
              </a:lnSpc>
              <a:spcBef>
                <a:spcPts val="1000"/>
              </a:spcBef>
              <a:spcAft>
                <a:spcPts val="0"/>
              </a:spcAft>
              <a:buSzPts val="2900"/>
              <a:buChar char="●"/>
            </a:pPr>
            <a:r>
              <a:rPr lang="en-US" sz="2900"/>
              <a:t>Rising 7% or more a year on average, up 84% from 2014 to 2023 ($10 billion)</a:t>
            </a:r>
            <a:endParaRPr sz="2900"/>
          </a:p>
          <a:p>
            <a:pPr marL="457200" lvl="0" indent="-412750" algn="l" rtl="0">
              <a:lnSpc>
                <a:spcPct val="90000"/>
              </a:lnSpc>
              <a:spcBef>
                <a:spcPts val="1000"/>
              </a:spcBef>
              <a:spcAft>
                <a:spcPts val="0"/>
              </a:spcAft>
              <a:buSzPts val="2900"/>
              <a:buChar char="●"/>
            </a:pPr>
            <a:r>
              <a:rPr lang="en-US" sz="2900"/>
              <a:t>CO population grew 9.2%, or about 1% each year</a:t>
            </a:r>
            <a:endParaRPr sz="2900" b="1" i="1">
              <a:solidFill>
                <a:schemeClr val="dk2"/>
              </a:solidFill>
            </a:endParaRPr>
          </a:p>
          <a:p>
            <a:pPr marL="0" lvl="0" indent="0" algn="l" rtl="0">
              <a:lnSpc>
                <a:spcPct val="90000"/>
              </a:lnSpc>
              <a:spcBef>
                <a:spcPts val="1000"/>
              </a:spcBef>
              <a:spcAft>
                <a:spcPts val="1000"/>
              </a:spcAft>
              <a:buSzPts val="3600"/>
              <a:buNone/>
            </a:pPr>
            <a:endParaRPr sz="2900" b="1">
              <a:solidFill>
                <a:schemeClr val="dk2"/>
              </a:solidFill>
            </a:endParaRPr>
          </a:p>
        </p:txBody>
      </p:sp>
      <p:sp>
        <p:nvSpPr>
          <p:cNvPr id="338" name="Google Shape;338;p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pic>
        <p:nvPicPr>
          <p:cNvPr id="339" name="Google Shape;339;p9" descr="line graph showing growth of hospital patient expenditures outpacing general inflation from 2014 through 2023."/>
          <p:cNvPicPr preferRelativeResize="0"/>
          <p:nvPr/>
        </p:nvPicPr>
        <p:blipFill rotWithShape="1">
          <a:blip r:embed="rId3">
            <a:alphaModFix/>
          </a:blip>
          <a:srcRect/>
          <a:stretch/>
        </p:blipFill>
        <p:spPr>
          <a:xfrm>
            <a:off x="5105725" y="701575"/>
            <a:ext cx="6811600" cy="5454849"/>
          </a:xfrm>
          <a:prstGeom prst="rect">
            <a:avLst/>
          </a:prstGeom>
          <a:noFill/>
          <a:ln>
            <a:noFill/>
          </a:ln>
        </p:spPr>
      </p:pic>
      <p:sp>
        <p:nvSpPr>
          <p:cNvPr id="340" name="Google Shape;340;p9"/>
          <p:cNvSpPr txBox="1"/>
          <p:nvPr/>
        </p:nvSpPr>
        <p:spPr>
          <a:xfrm>
            <a:off x="6167925" y="95825"/>
            <a:ext cx="4687200" cy="9327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2700" b="1" i="0" u="none" strike="noStrike" cap="none">
                <a:solidFill>
                  <a:schemeClr val="dk2"/>
                </a:solidFill>
                <a:latin typeface="Trebuchet MS"/>
                <a:ea typeface="Trebuchet MS"/>
                <a:cs typeface="Trebuchet MS"/>
                <a:sym typeface="Trebuchet MS"/>
              </a:rPr>
              <a:t>Colorado Hospital Net Patient Revenue</a:t>
            </a:r>
            <a:endParaRPr sz="27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62"/>
          <p:cNvSpPr txBox="1">
            <a:spLocks noGrp="1"/>
          </p:cNvSpPr>
          <p:nvPr>
            <p:ph type="title"/>
          </p:nvPr>
        </p:nvSpPr>
        <p:spPr>
          <a:xfrm>
            <a:off x="0" y="250875"/>
            <a:ext cx="5473500" cy="960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3200" dirty="0" err="1"/>
              <a:t>Crecimiento</a:t>
            </a:r>
            <a:r>
              <a:rPr lang="en-US" sz="3200" dirty="0"/>
              <a:t> de </a:t>
            </a:r>
            <a:r>
              <a:rPr lang="en-US" sz="3200" dirty="0" err="1"/>
              <a:t>los</a:t>
            </a:r>
            <a:r>
              <a:rPr lang="en-US" sz="3200" dirty="0"/>
              <a:t> </a:t>
            </a:r>
            <a:r>
              <a:rPr lang="en-US" sz="3200" dirty="0" err="1"/>
              <a:t>ingresos</a:t>
            </a:r>
            <a:r>
              <a:rPr lang="en-US" sz="3200" dirty="0"/>
              <a:t> de </a:t>
            </a:r>
            <a:r>
              <a:rPr lang="en-US" sz="3200" dirty="0" err="1"/>
              <a:t>los</a:t>
            </a:r>
            <a:r>
              <a:rPr lang="en-US" sz="3200" dirty="0"/>
              <a:t> </a:t>
            </a:r>
            <a:r>
              <a:rPr lang="en-US" sz="3200" dirty="0" err="1"/>
              <a:t>Hospitales</a:t>
            </a:r>
            <a:endParaRPr lang="en-US" sz="3200" dirty="0"/>
          </a:p>
          <a:p>
            <a:pPr marL="0" lvl="0" indent="0" algn="ctr" rtl="0">
              <a:spcBef>
                <a:spcPts val="0"/>
              </a:spcBef>
              <a:spcAft>
                <a:spcPts val="0"/>
              </a:spcAft>
              <a:buNone/>
            </a:pPr>
            <a:endParaRPr lang="en-US" sz="3300" dirty="0"/>
          </a:p>
        </p:txBody>
      </p:sp>
      <p:sp>
        <p:nvSpPr>
          <p:cNvPr id="337" name="Google Shape;337;p62"/>
          <p:cNvSpPr txBox="1">
            <a:spLocks noGrp="1"/>
          </p:cNvSpPr>
          <p:nvPr>
            <p:ph type="body" idx="1"/>
          </p:nvPr>
        </p:nvSpPr>
        <p:spPr>
          <a:xfrm>
            <a:off x="183900" y="1210875"/>
            <a:ext cx="5001900" cy="4731900"/>
          </a:xfrm>
          <a:prstGeom prst="rect">
            <a:avLst/>
          </a:prstGeom>
        </p:spPr>
        <p:txBody>
          <a:bodyPr spcFirstLastPara="1" wrap="square" lIns="91425" tIns="45700" rIns="91425" bIns="45700" anchor="t" anchorCtr="0">
            <a:noAutofit/>
          </a:bodyPr>
          <a:lstStyle/>
          <a:p>
            <a:pPr marL="457200" lvl="0" indent="-412750" algn="l" rtl="0">
              <a:spcBef>
                <a:spcPts val="0"/>
              </a:spcBef>
              <a:spcAft>
                <a:spcPts val="0"/>
              </a:spcAft>
              <a:buSzPts val="2900"/>
              <a:buChar char="●"/>
            </a:pPr>
            <a:r>
              <a:rPr lang="en-US" sz="2400" dirty="0"/>
              <a:t>Tales </a:t>
            </a:r>
            <a:r>
              <a:rPr lang="en-US" sz="2400" dirty="0" err="1"/>
              <a:t>como</a:t>
            </a:r>
            <a:r>
              <a:rPr lang="en-US" sz="2400" dirty="0"/>
              <a:t> </a:t>
            </a:r>
            <a:r>
              <a:rPr lang="en-US" sz="2400" dirty="0" err="1"/>
              <a:t>pagos</a:t>
            </a:r>
            <a:r>
              <a:rPr lang="en-US" sz="2400" dirty="0"/>
              <a:t> de </a:t>
            </a:r>
            <a:r>
              <a:rPr lang="en-US" sz="2400" dirty="0" err="1"/>
              <a:t>reclamaciones</a:t>
            </a:r>
            <a:r>
              <a:rPr lang="en-US" sz="2400" dirty="0"/>
              <a:t> y </a:t>
            </a:r>
            <a:r>
              <a:rPr lang="en-US" sz="2400" dirty="0" err="1"/>
              <a:t>gastos</a:t>
            </a:r>
            <a:r>
              <a:rPr lang="en-US" sz="2400" dirty="0"/>
              <a:t> de </a:t>
            </a:r>
            <a:r>
              <a:rPr lang="en-US" sz="2400" dirty="0" err="1"/>
              <a:t>bolsillo</a:t>
            </a:r>
            <a:r>
              <a:rPr lang="en-US" sz="2400" dirty="0"/>
              <a:t>.</a:t>
            </a:r>
          </a:p>
          <a:p>
            <a:pPr marL="457200" lvl="0" indent="-412750" algn="l" rtl="0">
              <a:spcBef>
                <a:spcPts val="0"/>
              </a:spcBef>
              <a:spcAft>
                <a:spcPts val="0"/>
              </a:spcAft>
              <a:buSzPts val="2900"/>
              <a:buChar char="●"/>
            </a:pPr>
            <a:r>
              <a:rPr lang="en-US" sz="2400" dirty="0" err="1"/>
              <a:t>Creciendo</a:t>
            </a:r>
            <a:r>
              <a:rPr lang="en-US" sz="2400" dirty="0"/>
              <a:t> 1 </a:t>
            </a:r>
            <a:r>
              <a:rPr lang="en-US" sz="2400" dirty="0" err="1"/>
              <a:t>billón</a:t>
            </a:r>
            <a:r>
              <a:rPr lang="en-US" sz="2400" dirty="0"/>
              <a:t>, luego 2 </a:t>
            </a:r>
            <a:r>
              <a:rPr lang="en-US" sz="2400" dirty="0" err="1"/>
              <a:t>billones</a:t>
            </a:r>
            <a:r>
              <a:rPr lang="en-US" sz="2400" dirty="0"/>
              <a:t> </a:t>
            </a:r>
            <a:r>
              <a:rPr lang="en-US" sz="2400" dirty="0" err="1"/>
              <a:t>anuales,reciente</a:t>
            </a:r>
            <a:r>
              <a:rPr lang="en-US" sz="2400" dirty="0"/>
              <a:t>.</a:t>
            </a:r>
          </a:p>
          <a:p>
            <a:pPr marL="457200" lvl="0" indent="-412750" algn="l" rtl="0">
              <a:spcBef>
                <a:spcPts val="0"/>
              </a:spcBef>
              <a:spcAft>
                <a:spcPts val="0"/>
              </a:spcAft>
              <a:buSzPts val="2900"/>
              <a:buChar char="●"/>
            </a:pPr>
            <a:r>
              <a:rPr lang="en-US" sz="2400" dirty="0" err="1"/>
              <a:t>Aumento</a:t>
            </a:r>
            <a:r>
              <a:rPr lang="en-US" sz="2400" dirty="0"/>
              <a:t> del 7 % o </a:t>
            </a:r>
            <a:r>
              <a:rPr lang="en-US" sz="2400" dirty="0" err="1"/>
              <a:t>más</a:t>
            </a:r>
            <a:r>
              <a:rPr lang="en-US" sz="2400" dirty="0"/>
              <a:t> al </a:t>
            </a:r>
            <a:r>
              <a:rPr lang="en-US" sz="2400" dirty="0" err="1"/>
              <a:t>año</a:t>
            </a:r>
            <a:r>
              <a:rPr lang="en-US" sz="2400" dirty="0"/>
              <a:t> de un </a:t>
            </a:r>
            <a:r>
              <a:rPr lang="en-US" sz="2400" dirty="0" err="1"/>
              <a:t>promedio</a:t>
            </a:r>
            <a:r>
              <a:rPr lang="en-US" sz="2400" dirty="0"/>
              <a:t>, un 84 % </a:t>
            </a:r>
            <a:r>
              <a:rPr lang="en-US" sz="2400" dirty="0" err="1"/>
              <a:t>más</a:t>
            </a:r>
            <a:r>
              <a:rPr lang="en-US" sz="2400" dirty="0"/>
              <a:t> que entre 2014 y 2023 (10 </a:t>
            </a:r>
            <a:r>
              <a:rPr lang="en-US" sz="2400" dirty="0" err="1"/>
              <a:t>billones</a:t>
            </a:r>
            <a:r>
              <a:rPr lang="en-US" sz="2400" dirty="0"/>
              <a:t>).</a:t>
            </a:r>
          </a:p>
          <a:p>
            <a:pPr marL="457200" lvl="0" indent="-412750" algn="l" rtl="0">
              <a:spcBef>
                <a:spcPts val="0"/>
              </a:spcBef>
              <a:spcAft>
                <a:spcPts val="0"/>
              </a:spcAft>
              <a:buSzPts val="2900"/>
              <a:buChar char="●"/>
            </a:pPr>
            <a:r>
              <a:rPr lang="en-US" sz="2400" dirty="0"/>
              <a:t>La población de Colorado </a:t>
            </a:r>
            <a:r>
              <a:rPr lang="en-US" sz="2400" dirty="0" err="1"/>
              <a:t>creció</a:t>
            </a:r>
            <a:r>
              <a:rPr lang="en-US" sz="2400" dirty="0"/>
              <a:t> un 9.2 %, o </a:t>
            </a:r>
            <a:r>
              <a:rPr lang="en-US" sz="2400" dirty="0" err="1"/>
              <a:t>alrededor</a:t>
            </a:r>
            <a:r>
              <a:rPr lang="en-US" sz="2400" dirty="0"/>
              <a:t> de un 1 % </a:t>
            </a:r>
            <a:r>
              <a:rPr lang="en-US" sz="2400" dirty="0" err="1"/>
              <a:t>cada</a:t>
            </a:r>
            <a:r>
              <a:rPr lang="en-US" sz="2400" dirty="0"/>
              <a:t> </a:t>
            </a:r>
            <a:r>
              <a:rPr lang="en-US" sz="2400" dirty="0" err="1"/>
              <a:t>año</a:t>
            </a:r>
            <a:r>
              <a:rPr lang="en-US" sz="2400" dirty="0"/>
              <a:t>.</a:t>
            </a:r>
            <a:endParaRPr sz="2400" b="1" dirty="0">
              <a:solidFill>
                <a:schemeClr val="dk2"/>
              </a:solidFill>
            </a:endParaRPr>
          </a:p>
        </p:txBody>
      </p:sp>
      <p:sp>
        <p:nvSpPr>
          <p:cNvPr id="338" name="Google Shape;338;p6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pic>
        <p:nvPicPr>
          <p:cNvPr id="339" name="Google Shape;339;p62" descr="line graph showing growth of hospital patient expenditures outpacing general inflation from 2014 through 2023."/>
          <p:cNvPicPr preferRelativeResize="0"/>
          <p:nvPr/>
        </p:nvPicPr>
        <p:blipFill>
          <a:blip r:embed="rId3">
            <a:alphaModFix/>
          </a:blip>
          <a:stretch>
            <a:fillRect/>
          </a:stretch>
        </p:blipFill>
        <p:spPr>
          <a:xfrm>
            <a:off x="5093351" y="709127"/>
            <a:ext cx="6811600" cy="5358397"/>
          </a:xfrm>
          <a:prstGeom prst="rect">
            <a:avLst/>
          </a:prstGeom>
          <a:noFill/>
          <a:ln>
            <a:noFill/>
          </a:ln>
        </p:spPr>
      </p:pic>
      <p:sp>
        <p:nvSpPr>
          <p:cNvPr id="340" name="Google Shape;340;p62"/>
          <p:cNvSpPr txBox="1"/>
          <p:nvPr/>
        </p:nvSpPr>
        <p:spPr>
          <a:xfrm>
            <a:off x="6167925" y="95825"/>
            <a:ext cx="4687200" cy="932533"/>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None/>
            </a:pPr>
            <a:r>
              <a:rPr lang="en-US" sz="2700" b="1" dirty="0" err="1">
                <a:solidFill>
                  <a:schemeClr val="dk2"/>
                </a:solidFill>
                <a:latin typeface="Trebuchet MS"/>
                <a:ea typeface="Trebuchet MS"/>
                <a:cs typeface="Trebuchet MS"/>
                <a:sym typeface="Trebuchet MS"/>
              </a:rPr>
              <a:t>Ingresos</a:t>
            </a:r>
            <a:r>
              <a:rPr lang="en-US" sz="2700" b="1" dirty="0">
                <a:solidFill>
                  <a:schemeClr val="dk2"/>
                </a:solidFill>
                <a:latin typeface="Trebuchet MS"/>
                <a:ea typeface="Trebuchet MS"/>
                <a:cs typeface="Trebuchet MS"/>
                <a:sym typeface="Trebuchet MS"/>
              </a:rPr>
              <a:t> </a:t>
            </a:r>
            <a:r>
              <a:rPr lang="en-US" sz="2700" b="1" dirty="0" err="1">
                <a:solidFill>
                  <a:schemeClr val="dk2"/>
                </a:solidFill>
                <a:latin typeface="Trebuchet MS"/>
                <a:ea typeface="Trebuchet MS"/>
                <a:cs typeface="Trebuchet MS"/>
                <a:sym typeface="Trebuchet MS"/>
              </a:rPr>
              <a:t>netos</a:t>
            </a:r>
            <a:r>
              <a:rPr lang="en-US" sz="2700" b="1" dirty="0">
                <a:solidFill>
                  <a:schemeClr val="dk2"/>
                </a:solidFill>
                <a:latin typeface="Trebuchet MS"/>
                <a:ea typeface="Trebuchet MS"/>
                <a:cs typeface="Trebuchet MS"/>
                <a:sym typeface="Trebuchet MS"/>
              </a:rPr>
              <a:t> de </a:t>
            </a:r>
            <a:r>
              <a:rPr lang="en-US" sz="2700" b="1" dirty="0" err="1">
                <a:solidFill>
                  <a:schemeClr val="dk2"/>
                </a:solidFill>
                <a:latin typeface="Trebuchet MS"/>
                <a:ea typeface="Trebuchet MS"/>
                <a:cs typeface="Trebuchet MS"/>
                <a:sym typeface="Trebuchet MS"/>
              </a:rPr>
              <a:t>pacientes</a:t>
            </a:r>
            <a:r>
              <a:rPr lang="en-US" sz="2700" b="1" dirty="0">
                <a:solidFill>
                  <a:schemeClr val="dk2"/>
                </a:solidFill>
                <a:latin typeface="Trebuchet MS"/>
                <a:ea typeface="Trebuchet MS"/>
                <a:cs typeface="Trebuchet MS"/>
                <a:sym typeface="Trebuchet MS"/>
              </a:rPr>
              <a:t> del Hospital de Colorado</a:t>
            </a:r>
            <a:endParaRPr lang="en-US" sz="2700" dirty="0">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0"/>
          <p:cNvSpPr txBox="1"/>
          <p:nvPr/>
        </p:nvSpPr>
        <p:spPr>
          <a:xfrm>
            <a:off x="2668750" y="6259225"/>
            <a:ext cx="8907900" cy="594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chemeClr val="dk1"/>
              </a:buClr>
              <a:buSzPts val="1100"/>
              <a:buFont typeface="Arial"/>
              <a:buNone/>
            </a:pPr>
            <a:r>
              <a:rPr lang="en-US" sz="1400" b="0" i="0" u="none" strike="noStrike" cap="none">
                <a:solidFill>
                  <a:schemeClr val="lt1"/>
                </a:solidFill>
                <a:latin typeface="Trebuchet MS"/>
                <a:ea typeface="Trebuchet MS"/>
                <a:cs typeface="Trebuchet MS"/>
                <a:sym typeface="Trebuchet MS"/>
              </a:rPr>
              <a:t>All hospital reports and tools available on the </a:t>
            </a:r>
            <a:r>
              <a:rPr lang="en-US" sz="14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Hospital Reports Hub</a:t>
            </a:r>
            <a:endParaRPr sz="14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rebuchet MS"/>
                <a:ea typeface="Trebuchet MS"/>
                <a:cs typeface="Trebuchet MS"/>
                <a:sym typeface="Trebuchet MS"/>
              </a:rPr>
              <a:t>Access the </a:t>
            </a:r>
            <a:r>
              <a:rPr lang="en-US" sz="14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Price Transparency Webpage and Tool</a:t>
            </a:r>
            <a:r>
              <a:rPr lang="en-US" sz="1400" b="0" i="0" u="none" strike="noStrike" cap="none">
                <a:solidFill>
                  <a:schemeClr val="lt1"/>
                </a:solidFill>
                <a:latin typeface="Trebuchet MS"/>
                <a:ea typeface="Trebuchet MS"/>
                <a:cs typeface="Trebuchet MS"/>
                <a:sym typeface="Trebuchet MS"/>
              </a:rPr>
              <a:t>. Reach out to </a:t>
            </a:r>
            <a:r>
              <a:rPr lang="en-US" sz="1400" b="0" i="0" u="sng" strike="noStrike" cap="none">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hcpf_hospitalpricing@state.co.us</a:t>
            </a:r>
            <a:r>
              <a:rPr lang="en-US" sz="1400" b="0" i="0" u="none" strike="noStrike" cap="none">
                <a:solidFill>
                  <a:schemeClr val="lt1"/>
                </a:solidFill>
                <a:latin typeface="Trebuchet MS"/>
                <a:ea typeface="Trebuchet MS"/>
                <a:cs typeface="Trebuchet MS"/>
                <a:sym typeface="Trebuchet MS"/>
              </a:rPr>
              <a:t> for a demo</a:t>
            </a:r>
            <a:endParaRPr sz="1400" b="0" i="0" u="none" strike="noStrike" cap="none">
              <a:solidFill>
                <a:schemeClr val="lt1"/>
              </a:solidFill>
              <a:latin typeface="Trebuchet MS"/>
              <a:ea typeface="Trebuchet MS"/>
              <a:cs typeface="Trebuchet MS"/>
              <a:sym typeface="Trebuchet MS"/>
            </a:endParaRPr>
          </a:p>
        </p:txBody>
      </p:sp>
      <p:sp>
        <p:nvSpPr>
          <p:cNvPr id="347" name="Google Shape;347;p10"/>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grpSp>
        <p:nvGrpSpPr>
          <p:cNvPr id="348" name="Google Shape;348;p10"/>
          <p:cNvGrpSpPr/>
          <p:nvPr/>
        </p:nvGrpSpPr>
        <p:grpSpPr>
          <a:xfrm>
            <a:off x="72600" y="0"/>
            <a:ext cx="12046799" cy="6165526"/>
            <a:chOff x="72600" y="0"/>
            <a:chExt cx="12046799" cy="6165526"/>
          </a:xfrm>
        </p:grpSpPr>
        <p:pic>
          <p:nvPicPr>
            <p:cNvPr id="349" name="Google Shape;349;p10" descr="HCPF price transparency Tableau tool"/>
            <p:cNvPicPr preferRelativeResize="0"/>
            <p:nvPr/>
          </p:nvPicPr>
          <p:blipFill rotWithShape="1">
            <a:blip r:embed="rId6">
              <a:alphaModFix/>
            </a:blip>
            <a:srcRect/>
            <a:stretch/>
          </p:blipFill>
          <p:spPr>
            <a:xfrm>
              <a:off x="72600" y="0"/>
              <a:ext cx="12046799" cy="6165526"/>
            </a:xfrm>
            <a:prstGeom prst="rect">
              <a:avLst/>
            </a:prstGeom>
            <a:noFill/>
            <a:ln>
              <a:noFill/>
            </a:ln>
          </p:spPr>
        </p:pic>
        <p:grpSp>
          <p:nvGrpSpPr>
            <p:cNvPr id="350" name="Google Shape;350;p10"/>
            <p:cNvGrpSpPr/>
            <p:nvPr/>
          </p:nvGrpSpPr>
          <p:grpSpPr>
            <a:xfrm>
              <a:off x="165916" y="3044962"/>
              <a:ext cx="1401298" cy="1675280"/>
              <a:chOff x="144400" y="3055475"/>
              <a:chExt cx="1362600" cy="1636975"/>
            </a:xfrm>
          </p:grpSpPr>
          <p:sp>
            <p:nvSpPr>
              <p:cNvPr id="351" name="Google Shape;351;p10" descr="white box"/>
              <p:cNvSpPr/>
              <p:nvPr/>
            </p:nvSpPr>
            <p:spPr>
              <a:xfrm>
                <a:off x="144400" y="4229250"/>
                <a:ext cx="1362600" cy="46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0" descr="grey box"/>
              <p:cNvSpPr/>
              <p:nvPr/>
            </p:nvSpPr>
            <p:spPr>
              <a:xfrm>
                <a:off x="144400" y="3642375"/>
                <a:ext cx="1362600" cy="463200"/>
              </a:xfrm>
              <a:prstGeom prst="rect">
                <a:avLst/>
              </a:prstGeom>
              <a:solidFill>
                <a:srgbClr val="F5F5F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0" descr="white box"/>
              <p:cNvSpPr/>
              <p:nvPr/>
            </p:nvSpPr>
            <p:spPr>
              <a:xfrm>
                <a:off x="144400" y="3055475"/>
                <a:ext cx="1189800" cy="46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54" name="Google Shape;354;p10" descr="Floating tooltip field from the Price Transparency tool"/>
            <p:cNvPicPr preferRelativeResize="0"/>
            <p:nvPr/>
          </p:nvPicPr>
          <p:blipFill rotWithShape="1">
            <a:blip r:embed="rId7">
              <a:alphaModFix/>
            </a:blip>
            <a:srcRect t="19015"/>
            <a:stretch/>
          </p:blipFill>
          <p:spPr>
            <a:xfrm>
              <a:off x="9422300" y="3644887"/>
              <a:ext cx="2194575" cy="584425"/>
            </a:xfrm>
            <a:prstGeom prst="rect">
              <a:avLst/>
            </a:prstGeom>
            <a:noFill/>
            <a:ln w="9525" cap="flat" cmpd="sng">
              <a:solidFill>
                <a:schemeClr val="dk2"/>
              </a:solidFill>
              <a:prstDash val="solid"/>
              <a:round/>
              <a:headEnd type="none" w="sm" len="sm"/>
              <a:tailEnd type="none" w="sm" len="sm"/>
            </a:ln>
          </p:spPr>
        </p:pic>
        <p:cxnSp>
          <p:nvCxnSpPr>
            <p:cNvPr id="355" name="Google Shape;355;p10" descr="lead line"/>
            <p:cNvCxnSpPr/>
            <p:nvPr/>
          </p:nvCxnSpPr>
          <p:spPr>
            <a:xfrm rot="10800000" flipH="1">
              <a:off x="9430700" y="3413750"/>
              <a:ext cx="1071900" cy="227100"/>
            </a:xfrm>
            <a:prstGeom prst="straightConnector1">
              <a:avLst/>
            </a:prstGeom>
            <a:noFill/>
            <a:ln w="9525" cap="flat" cmpd="sng">
              <a:solidFill>
                <a:schemeClr val="dk2"/>
              </a:solidFill>
              <a:prstDash val="solid"/>
              <a:round/>
              <a:headEnd type="none" w="sm" len="sm"/>
              <a:tailEnd type="none" w="sm" len="sm"/>
            </a:ln>
          </p:spPr>
        </p:cxn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63"/>
          <p:cNvSpPr txBox="1"/>
          <p:nvPr/>
        </p:nvSpPr>
        <p:spPr>
          <a:xfrm>
            <a:off x="2986250" y="6140742"/>
            <a:ext cx="9815350" cy="830966"/>
          </a:xfrm>
          <a:prstGeom prst="rect">
            <a:avLst/>
          </a:prstGeom>
          <a:noFill/>
          <a:ln>
            <a:noFill/>
          </a:ln>
        </p:spPr>
        <p:txBody>
          <a:bodyPr spcFirstLastPara="1" wrap="square" lIns="91425" tIns="91425" rIns="91425" bIns="91425" anchor="t" anchorCtr="0">
            <a:spAutoFit/>
          </a:bodyPr>
          <a:lstStyle/>
          <a:p>
            <a:pPr algn="l"/>
            <a:r>
              <a:rPr lang="en-US" sz="1350" u="none" strike="noStrike" dirty="0" err="1">
                <a:solidFill>
                  <a:schemeClr val="bg1"/>
                </a:solidFill>
                <a:effectLst/>
                <a:latin typeface="Trebuchet MS" panose="020B0703020202090204" pitchFamily="34" charset="0"/>
              </a:rPr>
              <a:t>Todos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los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informes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hospitalarios</a:t>
            </a:r>
            <a:r>
              <a:rPr lang="en-US" sz="1350" u="none" strike="noStrike" dirty="0">
                <a:solidFill>
                  <a:schemeClr val="bg1"/>
                </a:solidFill>
                <a:effectLst/>
                <a:latin typeface="Trebuchet MS" panose="020B0703020202090204" pitchFamily="34" charset="0"/>
              </a:rPr>
              <a:t> y </a:t>
            </a:r>
            <a:r>
              <a:rPr lang="en-US" sz="1350" u="none" strike="noStrike" dirty="0" err="1">
                <a:solidFill>
                  <a:schemeClr val="bg1"/>
                </a:solidFill>
                <a:effectLst/>
                <a:latin typeface="Trebuchet MS" panose="020B0703020202090204" pitchFamily="34" charset="0"/>
              </a:rPr>
              <a:t>herramientas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disponibles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en</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el</a:t>
            </a:r>
            <a:r>
              <a:rPr lang="en-US" sz="1350" u="none" strike="noStrike" dirty="0">
                <a:solidFill>
                  <a:schemeClr val="bg1"/>
                </a:solidFill>
                <a:effectLst/>
                <a:latin typeface="Trebuchet MS" panose="020B0703020202090204" pitchFamily="34" charset="0"/>
              </a:rPr>
              <a:t> </a:t>
            </a:r>
            <a:r>
              <a:rPr lang="en-US" sz="1350" u="sng" strike="noStrike" dirty="0">
                <a:solidFill>
                  <a:schemeClr val="bg1"/>
                </a:solidFill>
                <a:effectLst/>
                <a:latin typeface="Trebuchet MS" panose="020B0703020202090204" pitchFamily="34" charset="0"/>
                <a:hlinkClick r:id="rId3">
                  <a:extLst>
                    <a:ext uri="{A12FA001-AC4F-418D-AE19-62706E023703}">
                      <ahyp:hlinkClr xmlns:ahyp="http://schemas.microsoft.com/office/drawing/2018/hyperlinkcolor" val="tx"/>
                    </a:ext>
                  </a:extLst>
                </a:hlinkClick>
              </a:rPr>
              <a:t>Hospital Reports Hub</a:t>
            </a:r>
            <a:br>
              <a:rPr lang="en-US" sz="1350" u="none" strike="noStrike" dirty="0">
                <a:solidFill>
                  <a:schemeClr val="bg1"/>
                </a:solidFill>
                <a:effectLst/>
                <a:latin typeface="Trebuchet MS" panose="020B0703020202090204" pitchFamily="34" charset="0"/>
              </a:rPr>
            </a:br>
            <a:r>
              <a:rPr lang="en-US" sz="1350" u="none" strike="noStrike" dirty="0" err="1">
                <a:solidFill>
                  <a:schemeClr val="bg1"/>
                </a:solidFill>
                <a:effectLst/>
                <a:latin typeface="Trebuchet MS" panose="020B0703020202090204" pitchFamily="34" charset="0"/>
              </a:rPr>
              <a:t>Acceda</a:t>
            </a:r>
            <a:r>
              <a:rPr lang="en-US" sz="1350" u="none" strike="noStrike" dirty="0">
                <a:solidFill>
                  <a:schemeClr val="bg1"/>
                </a:solidFill>
                <a:effectLst/>
                <a:latin typeface="Trebuchet MS" panose="020B0703020202090204" pitchFamily="34" charset="0"/>
              </a:rPr>
              <a:t> a la </a:t>
            </a:r>
            <a:r>
              <a:rPr lang="en-US" sz="1350" u="sng" strike="noStrike" dirty="0">
                <a:solidFill>
                  <a:schemeClr val="bg1"/>
                </a:solidFill>
                <a:effectLst/>
                <a:latin typeface="Trebuchet MS" panose="020B0703020202090204" pitchFamily="34" charset="0"/>
                <a:hlinkClick r:id="rId4">
                  <a:extLst>
                    <a:ext uri="{A12FA001-AC4F-418D-AE19-62706E023703}">
                      <ahyp:hlinkClr xmlns:ahyp="http://schemas.microsoft.com/office/drawing/2018/hyperlinkcolor" val="tx"/>
                    </a:ext>
                  </a:extLst>
                </a:hlinkClick>
              </a:rPr>
              <a:t>página web y a la herramienta de transparencia de precios</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Póngase</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en</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contacto</a:t>
            </a:r>
            <a:r>
              <a:rPr lang="en-US" sz="1350" dirty="0">
                <a:solidFill>
                  <a:schemeClr val="bg1"/>
                </a:solidFill>
                <a:latin typeface="Trebuchet MS" panose="020B0703020202090204" pitchFamily="34" charset="0"/>
              </a:rPr>
              <a:t> </a:t>
            </a:r>
            <a:r>
              <a:rPr lang="en-US" sz="1350" u="none" strike="noStrike" dirty="0">
                <a:solidFill>
                  <a:schemeClr val="bg1"/>
                </a:solidFill>
                <a:effectLst/>
                <a:latin typeface="Trebuchet MS" panose="020B0703020202090204" pitchFamily="34" charset="0"/>
              </a:rPr>
              <a:t>con </a:t>
            </a:r>
            <a:r>
              <a:rPr lang="en-US" sz="1350" u="sng" strike="noStrike" dirty="0">
                <a:solidFill>
                  <a:schemeClr val="bg1"/>
                </a:solidFill>
                <a:effectLst/>
                <a:latin typeface="Trebuchet MS" panose="020B0703020202090204" pitchFamily="34" charset="0"/>
                <a:hlinkClick r:id="rId5">
                  <a:extLst>
                    <a:ext uri="{A12FA001-AC4F-418D-AE19-62706E023703}">
                      <ahyp:hlinkClr xmlns:ahyp="http://schemas.microsoft.com/office/drawing/2018/hyperlinkcolor" val="tx"/>
                    </a:ext>
                  </a:extLst>
                </a:hlinkClick>
              </a:rPr>
              <a:t>hcpf_hospitalpricing@state.co.us</a:t>
            </a:r>
            <a:r>
              <a:rPr lang="en-US" sz="1350" u="none" strike="noStrike" dirty="0">
                <a:solidFill>
                  <a:schemeClr val="bg1"/>
                </a:solidFill>
                <a:effectLst/>
                <a:latin typeface="Trebuchet MS" panose="020B0703020202090204" pitchFamily="34" charset="0"/>
              </a:rPr>
              <a:t> para </a:t>
            </a:r>
            <a:r>
              <a:rPr lang="en-US" sz="1350" u="none" strike="noStrike" dirty="0" err="1">
                <a:solidFill>
                  <a:schemeClr val="bg1"/>
                </a:solidFill>
                <a:effectLst/>
                <a:latin typeface="Trebuchet MS" panose="020B0703020202090204" pitchFamily="34" charset="0"/>
              </a:rPr>
              <a:t>solicitar</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una</a:t>
            </a:r>
            <a:r>
              <a:rPr lang="en-US" sz="1350" u="none" strike="noStrike" dirty="0">
                <a:solidFill>
                  <a:schemeClr val="bg1"/>
                </a:solidFill>
                <a:effectLst/>
                <a:latin typeface="Trebuchet MS" panose="020B0703020202090204" pitchFamily="34" charset="0"/>
              </a:rPr>
              <a:t> </a:t>
            </a:r>
            <a:r>
              <a:rPr lang="en-US" sz="1350" u="none" strike="noStrike" dirty="0" err="1">
                <a:solidFill>
                  <a:schemeClr val="bg1"/>
                </a:solidFill>
                <a:effectLst/>
                <a:latin typeface="Trebuchet MS" panose="020B0703020202090204" pitchFamily="34" charset="0"/>
              </a:rPr>
              <a:t>demostración</a:t>
            </a:r>
            <a:endParaRPr lang="en-US" sz="1350" u="none" strike="noStrike" dirty="0">
              <a:solidFill>
                <a:schemeClr val="bg1"/>
              </a:solidFill>
              <a:effectLst/>
              <a:latin typeface="Trebuchet MS" panose="020B0703020202090204" pitchFamily="34" charset="0"/>
            </a:endParaRPr>
          </a:p>
        </p:txBody>
      </p:sp>
      <p:sp>
        <p:nvSpPr>
          <p:cNvPr id="347" name="Google Shape;347;p63"/>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grpSp>
        <p:nvGrpSpPr>
          <p:cNvPr id="348" name="Google Shape;348;p63"/>
          <p:cNvGrpSpPr/>
          <p:nvPr/>
        </p:nvGrpSpPr>
        <p:grpSpPr>
          <a:xfrm>
            <a:off x="72600" y="119224"/>
            <a:ext cx="12046799" cy="6046301"/>
            <a:chOff x="72600" y="0"/>
            <a:chExt cx="12046799" cy="6165526"/>
          </a:xfrm>
        </p:grpSpPr>
        <p:pic>
          <p:nvPicPr>
            <p:cNvPr id="349" name="Google Shape;349;p63" descr="HCPF price transparency Tableau tool"/>
            <p:cNvPicPr preferRelativeResize="0"/>
            <p:nvPr/>
          </p:nvPicPr>
          <p:blipFill>
            <a:blip r:embed="rId6">
              <a:alphaModFix/>
            </a:blip>
            <a:stretch>
              <a:fillRect/>
            </a:stretch>
          </p:blipFill>
          <p:spPr>
            <a:xfrm>
              <a:off x="72600" y="0"/>
              <a:ext cx="12046799" cy="6165526"/>
            </a:xfrm>
            <a:prstGeom prst="rect">
              <a:avLst/>
            </a:prstGeom>
            <a:noFill/>
            <a:ln>
              <a:noFill/>
            </a:ln>
          </p:spPr>
        </p:pic>
        <p:grpSp>
          <p:nvGrpSpPr>
            <p:cNvPr id="350" name="Google Shape;350;p63"/>
            <p:cNvGrpSpPr/>
            <p:nvPr/>
          </p:nvGrpSpPr>
          <p:grpSpPr>
            <a:xfrm>
              <a:off x="165916" y="3044962"/>
              <a:ext cx="1401298" cy="1675280"/>
              <a:chOff x="144400" y="3055475"/>
              <a:chExt cx="1362600" cy="1636975"/>
            </a:xfrm>
          </p:grpSpPr>
          <p:sp>
            <p:nvSpPr>
              <p:cNvPr id="351" name="Google Shape;351;p63" descr="white box"/>
              <p:cNvSpPr/>
              <p:nvPr/>
            </p:nvSpPr>
            <p:spPr>
              <a:xfrm>
                <a:off x="144400" y="4229250"/>
                <a:ext cx="1362600" cy="46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 name="Google Shape;352;p63" descr="grey box"/>
              <p:cNvSpPr/>
              <p:nvPr/>
            </p:nvSpPr>
            <p:spPr>
              <a:xfrm>
                <a:off x="144400" y="3642375"/>
                <a:ext cx="1362600" cy="463200"/>
              </a:xfrm>
              <a:prstGeom prst="rect">
                <a:avLst/>
              </a:prstGeom>
              <a:solidFill>
                <a:srgbClr val="F5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 name="Google Shape;353;p63" descr="white box"/>
              <p:cNvSpPr/>
              <p:nvPr/>
            </p:nvSpPr>
            <p:spPr>
              <a:xfrm>
                <a:off x="144400" y="3055475"/>
                <a:ext cx="1189800" cy="46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pic>
          <p:nvPicPr>
            <p:cNvPr id="354" name="Google Shape;354;p63" descr="Floating tooltip field from the Price Transparency tool"/>
            <p:cNvPicPr preferRelativeResize="0"/>
            <p:nvPr/>
          </p:nvPicPr>
          <p:blipFill rotWithShape="1">
            <a:blip r:embed="rId7">
              <a:alphaModFix/>
            </a:blip>
            <a:srcRect t="19015"/>
            <a:stretch/>
          </p:blipFill>
          <p:spPr>
            <a:xfrm>
              <a:off x="9422300" y="3644887"/>
              <a:ext cx="2194575" cy="584425"/>
            </a:xfrm>
            <a:prstGeom prst="rect">
              <a:avLst/>
            </a:prstGeom>
            <a:noFill/>
            <a:ln w="9525" cap="flat" cmpd="sng">
              <a:solidFill>
                <a:schemeClr val="dk2"/>
              </a:solidFill>
              <a:prstDash val="solid"/>
              <a:round/>
              <a:headEnd type="none" w="sm" len="sm"/>
              <a:tailEnd type="none" w="sm" len="sm"/>
            </a:ln>
          </p:spPr>
        </p:pic>
        <p:cxnSp>
          <p:nvCxnSpPr>
            <p:cNvPr id="355" name="Google Shape;355;p63" descr="lead line"/>
            <p:cNvCxnSpPr/>
            <p:nvPr/>
          </p:nvCxnSpPr>
          <p:spPr>
            <a:xfrm rot="10800000" flipH="1">
              <a:off x="9430700" y="3413750"/>
              <a:ext cx="1071900" cy="227100"/>
            </a:xfrm>
            <a:prstGeom prst="straightConnector1">
              <a:avLst/>
            </a:prstGeom>
            <a:noFill/>
            <a:ln w="9525" cap="flat" cmpd="sng">
              <a:solidFill>
                <a:schemeClr val="dk2"/>
              </a:solidFill>
              <a:prstDash val="solid"/>
              <a:round/>
              <a:headEnd type="none" w="med" len="med"/>
              <a:tailEnd type="none" w="med" len="med"/>
            </a:ln>
          </p:spPr>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
          <p:cNvSpPr txBox="1">
            <a:spLocks noGrp="1"/>
          </p:cNvSpPr>
          <p:nvPr>
            <p:ph type="title"/>
          </p:nvPr>
        </p:nvSpPr>
        <p:spPr>
          <a:xfrm>
            <a:off x="3165000" y="-13425"/>
            <a:ext cx="5862000" cy="960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4500"/>
              <a:t>Webinar Logistics </a:t>
            </a:r>
            <a:endParaRPr sz="4500"/>
          </a:p>
        </p:txBody>
      </p:sp>
      <p:sp>
        <p:nvSpPr>
          <p:cNvPr id="234" name="Google Shape;234;p2"/>
          <p:cNvSpPr txBox="1">
            <a:spLocks noGrp="1"/>
          </p:cNvSpPr>
          <p:nvPr>
            <p:ph type="body" idx="1"/>
          </p:nvPr>
        </p:nvSpPr>
        <p:spPr>
          <a:xfrm>
            <a:off x="190050" y="867500"/>
            <a:ext cx="11811900" cy="5323800"/>
          </a:xfrm>
          <a:prstGeom prst="rect">
            <a:avLst/>
          </a:prstGeom>
          <a:noFill/>
          <a:ln>
            <a:noFill/>
          </a:ln>
        </p:spPr>
        <p:txBody>
          <a:bodyPr spcFirstLastPara="1" wrap="square" lIns="91425" tIns="45700" rIns="91425" bIns="45700" anchor="t" anchorCtr="0">
            <a:noAutofit/>
          </a:bodyPr>
          <a:lstStyle/>
          <a:p>
            <a:pPr marL="609600" lvl="0" indent="-457200" algn="l" rtl="0">
              <a:lnSpc>
                <a:spcPct val="100000"/>
              </a:lnSpc>
              <a:spcBef>
                <a:spcPts val="0"/>
              </a:spcBef>
              <a:spcAft>
                <a:spcPts val="0"/>
              </a:spcAft>
              <a:buSzPts val="2400"/>
              <a:buFont typeface="Trebuchet MS"/>
              <a:buChar char="➔"/>
            </a:pPr>
            <a:r>
              <a:rPr lang="en-US" sz="2400" b="1"/>
              <a:t>Registrants: </a:t>
            </a:r>
            <a:r>
              <a:rPr lang="en-US" sz="2400" b="1">
                <a:latin typeface="Trebuchet MS"/>
                <a:ea typeface="Trebuchet MS"/>
                <a:cs typeface="Trebuchet MS"/>
                <a:sym typeface="Trebuchet MS"/>
              </a:rPr>
              <a:t>Questions for Speakers: Use Q&amp;A feature on the toolbar. </a:t>
            </a:r>
            <a:r>
              <a:rPr lang="en-US" sz="2400" b="1"/>
              <a:t>We may not get to every question live</a:t>
            </a:r>
            <a:r>
              <a:rPr lang="en-US" sz="2400"/>
              <a:t>.</a:t>
            </a:r>
            <a:endParaRPr sz="2400" b="1"/>
          </a:p>
          <a:p>
            <a:pPr marL="609600" lvl="0" indent="-457200" algn="l" rtl="0">
              <a:lnSpc>
                <a:spcPct val="100000"/>
              </a:lnSpc>
              <a:spcBef>
                <a:spcPts val="1000"/>
              </a:spcBef>
              <a:spcAft>
                <a:spcPts val="0"/>
              </a:spcAft>
              <a:buSzPts val="2400"/>
              <a:buFont typeface="Trebuchet MS"/>
              <a:buChar char="➔"/>
            </a:pPr>
            <a:r>
              <a:rPr lang="en-US" sz="2400" b="1"/>
              <a:t>Materials will also be posted to </a:t>
            </a:r>
            <a:r>
              <a:rPr lang="en-US" sz="2400" b="1" u="sng">
                <a:solidFill>
                  <a:schemeClr val="hlink"/>
                </a:solidFill>
                <a:hlinkClick r:id="rId3"/>
              </a:rPr>
              <a:t>CO.gov/HCPF/events</a:t>
            </a:r>
            <a:r>
              <a:rPr lang="en-US" sz="2400"/>
              <a:t> </a:t>
            </a:r>
            <a:r>
              <a:rPr lang="en-US" sz="2400" b="1"/>
              <a:t>and </a:t>
            </a:r>
            <a:r>
              <a:rPr lang="en-US" sz="2400" b="1" u="sng">
                <a:solidFill>
                  <a:schemeClr val="hlink"/>
                </a:solidFill>
                <a:hlinkClick r:id="rId4"/>
              </a:rPr>
              <a:t>CO.gov/hospital-reports-hub</a:t>
            </a:r>
            <a:r>
              <a:rPr lang="en-US" sz="2400" b="1"/>
              <a:t> </a:t>
            </a:r>
            <a:endParaRPr sz="2400" b="1"/>
          </a:p>
          <a:p>
            <a:pPr marL="609600" lvl="0" indent="-457200" algn="l" rtl="0">
              <a:lnSpc>
                <a:spcPct val="100000"/>
              </a:lnSpc>
              <a:spcBef>
                <a:spcPts val="1000"/>
              </a:spcBef>
              <a:spcAft>
                <a:spcPts val="0"/>
              </a:spcAft>
              <a:buSzPts val="2400"/>
              <a:buFont typeface="Trebuchet MS"/>
              <a:buChar char="➔"/>
            </a:pPr>
            <a:r>
              <a:rPr lang="en-US" sz="2400" b="1">
                <a:latin typeface="Trebuchet MS"/>
                <a:ea typeface="Trebuchet MS"/>
                <a:cs typeface="Trebuchet MS"/>
                <a:sym typeface="Trebuchet MS"/>
              </a:rPr>
              <a:t>Presentations, links and other materials will be posted in the Chat. Otherwise, the Chat is closed and is being used for presenter communi</a:t>
            </a:r>
            <a:r>
              <a:rPr lang="en-US" sz="2400" b="1"/>
              <a:t>cations. </a:t>
            </a:r>
            <a:endParaRPr sz="2400" b="1"/>
          </a:p>
          <a:p>
            <a:pPr marL="609600" lvl="0" indent="-457200" algn="l" rtl="0">
              <a:lnSpc>
                <a:spcPct val="100000"/>
              </a:lnSpc>
              <a:spcBef>
                <a:spcPts val="1000"/>
              </a:spcBef>
              <a:spcAft>
                <a:spcPts val="0"/>
              </a:spcAft>
              <a:buSzPts val="2400"/>
              <a:buFont typeface="Trebuchet MS"/>
              <a:buChar char="➔"/>
            </a:pPr>
            <a:r>
              <a:rPr lang="en-US" sz="2400" b="1"/>
              <a:t>Please leverage the event pop-up polls to help us capture aggregate perspectives.</a:t>
            </a:r>
            <a:endParaRPr sz="2400" b="1"/>
          </a:p>
          <a:p>
            <a:pPr marL="609600" lvl="0" indent="-457200" algn="l" rtl="0">
              <a:lnSpc>
                <a:spcPct val="100000"/>
              </a:lnSpc>
              <a:spcBef>
                <a:spcPts val="1000"/>
              </a:spcBef>
              <a:spcAft>
                <a:spcPts val="0"/>
              </a:spcAft>
              <a:buSzPts val="2400"/>
              <a:buFont typeface="Trebuchet MS"/>
              <a:buChar char="➔"/>
            </a:pPr>
            <a:r>
              <a:rPr lang="en-US" sz="2400" b="1"/>
              <a:t>Accessibility: American Sign Language, audio only, Spanish interpretation, and closed captioning are available. They can be accessed via Zoom toolbar by clicking on Interpretation at the bottom of your screen and selecting to watch American Sign Language or listen in Spanish.</a:t>
            </a:r>
            <a:endParaRPr sz="2400" b="1">
              <a:highlight>
                <a:srgbClr val="FFFF00"/>
              </a:highlight>
            </a:endParaRPr>
          </a:p>
        </p:txBody>
      </p:sp>
      <p:pic>
        <p:nvPicPr>
          <p:cNvPr id="235" name="Google Shape;235;p2" descr="Two speech bubbles with a caption reading &quot;Q&amp;A&quot;"/>
          <p:cNvPicPr preferRelativeResize="0"/>
          <p:nvPr/>
        </p:nvPicPr>
        <p:blipFill rotWithShape="1">
          <a:blip r:embed="rId5">
            <a:alphaModFix/>
          </a:blip>
          <a:srcRect l="52441" r="15469"/>
          <a:stretch/>
        </p:blipFill>
        <p:spPr>
          <a:xfrm>
            <a:off x="10747325" y="1561613"/>
            <a:ext cx="1152734" cy="1070467"/>
          </a:xfrm>
          <a:prstGeom prst="rect">
            <a:avLst/>
          </a:prstGeom>
          <a:noFill/>
          <a:ln>
            <a:noFill/>
          </a:ln>
        </p:spPr>
      </p:pic>
      <p:pic>
        <p:nvPicPr>
          <p:cNvPr id="236" name="Google Shape;236;p2" descr="Single chat bubble with a caption reading &quot;Chat.&quot;"/>
          <p:cNvPicPr preferRelativeResize="0"/>
          <p:nvPr/>
        </p:nvPicPr>
        <p:blipFill rotWithShape="1">
          <a:blip r:embed="rId5">
            <a:alphaModFix/>
          </a:blip>
          <a:srcRect l="12205" r="55708"/>
          <a:stretch/>
        </p:blipFill>
        <p:spPr>
          <a:xfrm>
            <a:off x="10747325" y="2828896"/>
            <a:ext cx="1152733" cy="1070467"/>
          </a:xfrm>
          <a:prstGeom prst="rect">
            <a:avLst/>
          </a:prstGeom>
          <a:noFill/>
          <a:ln>
            <a:noFill/>
          </a:ln>
        </p:spPr>
      </p:pic>
      <p:sp>
        <p:nvSpPr>
          <p:cNvPr id="237" name="Google Shape;237;p2"/>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1"/>
          <p:cNvSpPr txBox="1">
            <a:spLocks noGrp="1"/>
          </p:cNvSpPr>
          <p:nvPr>
            <p:ph type="title"/>
          </p:nvPr>
        </p:nvSpPr>
        <p:spPr>
          <a:xfrm>
            <a:off x="427750" y="358175"/>
            <a:ext cx="4719300" cy="745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300"/>
              <a:t>Hospital Operating Expenses Growth</a:t>
            </a:r>
            <a:endParaRPr sz="3300"/>
          </a:p>
        </p:txBody>
      </p:sp>
      <p:sp>
        <p:nvSpPr>
          <p:cNvPr id="362" name="Google Shape;362;p11"/>
          <p:cNvSpPr txBox="1">
            <a:spLocks noGrp="1"/>
          </p:cNvSpPr>
          <p:nvPr>
            <p:ph type="body" idx="1"/>
          </p:nvPr>
        </p:nvSpPr>
        <p:spPr>
          <a:xfrm>
            <a:off x="172275" y="1366800"/>
            <a:ext cx="5174400" cy="48825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sz="2400">
                <a:highlight>
                  <a:schemeClr val="lt1"/>
                </a:highlight>
              </a:rPr>
              <a:t>Similar to revenue growth, hospital operating expenses are growing by $1 billion per year and $2 billion per year, more recently</a:t>
            </a:r>
            <a:endParaRPr sz="2400">
              <a:highlight>
                <a:schemeClr val="lt1"/>
              </a:highlight>
            </a:endParaRPr>
          </a:p>
          <a:p>
            <a:pPr marL="457200" lvl="0" indent="-381000" algn="l" rtl="0">
              <a:lnSpc>
                <a:spcPct val="90000"/>
              </a:lnSpc>
              <a:spcBef>
                <a:spcPts val="1000"/>
              </a:spcBef>
              <a:spcAft>
                <a:spcPts val="0"/>
              </a:spcAft>
              <a:buSzPts val="2400"/>
              <a:buChar char="●"/>
            </a:pPr>
            <a:r>
              <a:rPr lang="en-US" sz="2400"/>
              <a:t>Up 7% or more a year from 2014 to 2023</a:t>
            </a:r>
            <a:endParaRPr sz="2400"/>
          </a:p>
          <a:p>
            <a:pPr marL="457200" lvl="0" indent="-381000" algn="l" rtl="0">
              <a:lnSpc>
                <a:spcPct val="90000"/>
              </a:lnSpc>
              <a:spcBef>
                <a:spcPts val="1000"/>
              </a:spcBef>
              <a:spcAft>
                <a:spcPts val="0"/>
              </a:spcAft>
              <a:buSzPts val="2400"/>
              <a:buChar char="●"/>
            </a:pPr>
            <a:r>
              <a:rPr lang="en-US" sz="2400"/>
              <a:t>Drivers: inflation and rising labor expenses</a:t>
            </a:r>
            <a:endParaRPr sz="2400"/>
          </a:p>
          <a:p>
            <a:pPr marL="457200" lvl="0" indent="-381000" algn="l" rtl="0">
              <a:lnSpc>
                <a:spcPct val="100000"/>
              </a:lnSpc>
              <a:spcBef>
                <a:spcPts val="0"/>
              </a:spcBef>
              <a:spcAft>
                <a:spcPts val="0"/>
              </a:spcAft>
              <a:buSzPts val="2400"/>
              <a:buChar char="●"/>
            </a:pPr>
            <a:r>
              <a:rPr lang="en-US" sz="2400"/>
              <a:t>45% of operating expenses are for labor expenses (salaries, wages, and benefits).</a:t>
            </a:r>
            <a:endParaRPr sz="2400"/>
          </a:p>
        </p:txBody>
      </p:sp>
      <p:sp>
        <p:nvSpPr>
          <p:cNvPr id="363" name="Google Shape;363;p1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pic>
        <p:nvPicPr>
          <p:cNvPr id="364" name="Google Shape;364;p11" descr="line graph showing operating expenses from 2014 through 2023. "/>
          <p:cNvPicPr preferRelativeResize="0"/>
          <p:nvPr/>
        </p:nvPicPr>
        <p:blipFill rotWithShape="1">
          <a:blip r:embed="rId3">
            <a:alphaModFix/>
          </a:blip>
          <a:srcRect/>
          <a:stretch/>
        </p:blipFill>
        <p:spPr>
          <a:xfrm>
            <a:off x="5346725" y="650150"/>
            <a:ext cx="6845276" cy="5437574"/>
          </a:xfrm>
          <a:prstGeom prst="rect">
            <a:avLst/>
          </a:prstGeom>
          <a:noFill/>
          <a:ln>
            <a:noFill/>
          </a:ln>
        </p:spPr>
      </p:pic>
      <p:sp>
        <p:nvSpPr>
          <p:cNvPr id="365" name="Google Shape;365;p11"/>
          <p:cNvSpPr txBox="1"/>
          <p:nvPr/>
        </p:nvSpPr>
        <p:spPr>
          <a:xfrm>
            <a:off x="6134450" y="62925"/>
            <a:ext cx="5589300" cy="9327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700"/>
              <a:buFont typeface="Arial"/>
              <a:buNone/>
            </a:pPr>
            <a:r>
              <a:rPr lang="en-US" sz="2700" b="1" i="0" u="none" strike="noStrike" cap="none">
                <a:solidFill>
                  <a:schemeClr val="dk2"/>
                </a:solidFill>
                <a:latin typeface="Trebuchet MS"/>
                <a:ea typeface="Trebuchet MS"/>
                <a:cs typeface="Trebuchet MS"/>
                <a:sym typeface="Trebuchet MS"/>
              </a:rPr>
              <a:t>Colorado Hospital </a:t>
            </a:r>
            <a:endParaRPr sz="2700" b="1" i="0" u="none" strike="noStrike" cap="none">
              <a:solidFill>
                <a:schemeClr val="dk2"/>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2700"/>
              <a:buFont typeface="Arial"/>
              <a:buNone/>
            </a:pPr>
            <a:r>
              <a:rPr lang="en-US" sz="2700" b="1" i="0" u="none" strike="noStrike" cap="none">
                <a:solidFill>
                  <a:schemeClr val="dk2"/>
                </a:solidFill>
                <a:latin typeface="Trebuchet MS"/>
                <a:ea typeface="Trebuchet MS"/>
                <a:cs typeface="Trebuchet MS"/>
                <a:sym typeface="Trebuchet MS"/>
              </a:rPr>
              <a:t>Total Operating Expenses</a:t>
            </a:r>
            <a:endParaRPr sz="11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64"/>
          <p:cNvSpPr txBox="1">
            <a:spLocks noGrp="1"/>
          </p:cNvSpPr>
          <p:nvPr>
            <p:ph type="title"/>
          </p:nvPr>
        </p:nvSpPr>
        <p:spPr>
          <a:xfrm>
            <a:off x="399825" y="366300"/>
            <a:ext cx="4719300" cy="745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000" dirty="0" err="1"/>
              <a:t>Crecimiento</a:t>
            </a:r>
            <a:r>
              <a:rPr lang="en-US" sz="3000" dirty="0"/>
              <a:t> de </a:t>
            </a:r>
            <a:r>
              <a:rPr lang="en-US" sz="3000" dirty="0" err="1"/>
              <a:t>gastos</a:t>
            </a:r>
            <a:r>
              <a:rPr lang="en-US" sz="3000" dirty="0"/>
              <a:t> </a:t>
            </a:r>
            <a:r>
              <a:rPr lang="en-US" sz="3000" dirty="0" err="1"/>
              <a:t>operativos</a:t>
            </a:r>
            <a:r>
              <a:rPr lang="en-US" sz="3000" dirty="0"/>
              <a:t> de </a:t>
            </a:r>
            <a:r>
              <a:rPr lang="en-US" sz="3000" dirty="0" err="1"/>
              <a:t>Hospitales</a:t>
            </a:r>
            <a:endParaRPr lang="en-US" sz="3000" dirty="0"/>
          </a:p>
        </p:txBody>
      </p:sp>
      <p:sp>
        <p:nvSpPr>
          <p:cNvPr id="362" name="Google Shape;362;p64"/>
          <p:cNvSpPr txBox="1">
            <a:spLocks noGrp="1"/>
          </p:cNvSpPr>
          <p:nvPr>
            <p:ph type="body" idx="1"/>
          </p:nvPr>
        </p:nvSpPr>
        <p:spPr>
          <a:xfrm>
            <a:off x="172275" y="1366800"/>
            <a:ext cx="5174400" cy="48825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sz="2200" dirty="0">
                <a:highlight>
                  <a:schemeClr val="lt1"/>
                </a:highlight>
              </a:rPr>
              <a:t>De </a:t>
            </a:r>
            <a:r>
              <a:rPr lang="en-US" sz="2200" dirty="0" err="1">
                <a:highlight>
                  <a:schemeClr val="lt1"/>
                </a:highlight>
              </a:rPr>
              <a:t>manera</a:t>
            </a:r>
            <a:r>
              <a:rPr lang="en-US" sz="2200" dirty="0">
                <a:highlight>
                  <a:schemeClr val="lt1"/>
                </a:highlight>
              </a:rPr>
              <a:t> similar al </a:t>
            </a:r>
            <a:r>
              <a:rPr lang="en-US" sz="2200" dirty="0" err="1">
                <a:highlight>
                  <a:schemeClr val="lt1"/>
                </a:highlight>
              </a:rPr>
              <a:t>crecimiento</a:t>
            </a:r>
            <a:r>
              <a:rPr lang="en-US" sz="2200" dirty="0">
                <a:highlight>
                  <a:schemeClr val="lt1"/>
                </a:highlight>
              </a:rPr>
              <a:t> de </a:t>
            </a:r>
            <a:r>
              <a:rPr lang="en-US" sz="2200" dirty="0" err="1">
                <a:highlight>
                  <a:schemeClr val="lt1"/>
                </a:highlight>
              </a:rPr>
              <a:t>los</a:t>
            </a:r>
            <a:r>
              <a:rPr lang="en-US" sz="2200" dirty="0">
                <a:highlight>
                  <a:schemeClr val="lt1"/>
                </a:highlight>
              </a:rPr>
              <a:t> </a:t>
            </a:r>
            <a:r>
              <a:rPr lang="en-US" sz="2200" dirty="0" err="1">
                <a:highlight>
                  <a:schemeClr val="lt1"/>
                </a:highlight>
              </a:rPr>
              <a:t>ingresos</a:t>
            </a:r>
            <a:r>
              <a:rPr lang="en-US" sz="2200" dirty="0">
                <a:highlight>
                  <a:schemeClr val="lt1"/>
                </a:highlight>
              </a:rPr>
              <a:t>, </a:t>
            </a:r>
            <a:r>
              <a:rPr lang="en-US" sz="2200" dirty="0" err="1">
                <a:highlight>
                  <a:schemeClr val="lt1"/>
                </a:highlight>
              </a:rPr>
              <a:t>los</a:t>
            </a:r>
            <a:r>
              <a:rPr lang="en-US" sz="2200" dirty="0">
                <a:highlight>
                  <a:schemeClr val="lt1"/>
                </a:highlight>
              </a:rPr>
              <a:t> </a:t>
            </a:r>
            <a:r>
              <a:rPr lang="en-US" sz="2200" dirty="0" err="1">
                <a:highlight>
                  <a:schemeClr val="lt1"/>
                </a:highlight>
              </a:rPr>
              <a:t>gastos</a:t>
            </a:r>
            <a:r>
              <a:rPr lang="en-US" sz="2200" dirty="0">
                <a:highlight>
                  <a:schemeClr val="lt1"/>
                </a:highlight>
              </a:rPr>
              <a:t> </a:t>
            </a:r>
            <a:r>
              <a:rPr lang="en-US" sz="2200" dirty="0" err="1">
                <a:highlight>
                  <a:schemeClr val="lt1"/>
                </a:highlight>
              </a:rPr>
              <a:t>operativos</a:t>
            </a:r>
            <a:r>
              <a:rPr lang="en-US" sz="2200" dirty="0">
                <a:highlight>
                  <a:schemeClr val="lt1"/>
                </a:highlight>
              </a:rPr>
              <a:t> de </a:t>
            </a:r>
            <a:r>
              <a:rPr lang="en-US" sz="2200" dirty="0" err="1">
                <a:highlight>
                  <a:schemeClr val="lt1"/>
                </a:highlight>
              </a:rPr>
              <a:t>los</a:t>
            </a:r>
            <a:r>
              <a:rPr lang="en-US" sz="2200" dirty="0">
                <a:highlight>
                  <a:schemeClr val="lt1"/>
                </a:highlight>
              </a:rPr>
              <a:t> </a:t>
            </a:r>
            <a:r>
              <a:rPr lang="en-US" sz="2200" dirty="0" err="1">
                <a:highlight>
                  <a:schemeClr val="lt1"/>
                </a:highlight>
              </a:rPr>
              <a:t>hospitales</a:t>
            </a:r>
            <a:r>
              <a:rPr lang="en-US" sz="2200" dirty="0">
                <a:highlight>
                  <a:schemeClr val="lt1"/>
                </a:highlight>
              </a:rPr>
              <a:t> </a:t>
            </a:r>
            <a:r>
              <a:rPr lang="en-US" sz="2200" dirty="0" err="1">
                <a:highlight>
                  <a:schemeClr val="lt1"/>
                </a:highlight>
              </a:rPr>
              <a:t>están</a:t>
            </a:r>
            <a:r>
              <a:rPr lang="en-US" sz="2200" dirty="0">
                <a:highlight>
                  <a:schemeClr val="lt1"/>
                </a:highlight>
              </a:rPr>
              <a:t> </a:t>
            </a:r>
            <a:r>
              <a:rPr lang="en-US" sz="2200" dirty="0" err="1">
                <a:highlight>
                  <a:schemeClr val="lt1"/>
                </a:highlight>
              </a:rPr>
              <a:t>aumentando</a:t>
            </a:r>
            <a:r>
              <a:rPr lang="en-US" sz="2200" dirty="0">
                <a:highlight>
                  <a:schemeClr val="lt1"/>
                </a:highlight>
              </a:rPr>
              <a:t> </a:t>
            </a:r>
            <a:r>
              <a:rPr lang="en-US" sz="2200" dirty="0" err="1">
                <a:highlight>
                  <a:schemeClr val="lt1"/>
                </a:highlight>
              </a:rPr>
              <a:t>en</a:t>
            </a:r>
            <a:r>
              <a:rPr lang="en-US" sz="2200" dirty="0">
                <a:highlight>
                  <a:schemeClr val="lt1"/>
                </a:highlight>
              </a:rPr>
              <a:t> $1 </a:t>
            </a:r>
            <a:r>
              <a:rPr lang="en-US" sz="2200" dirty="0" err="1">
                <a:highlight>
                  <a:schemeClr val="lt1"/>
                </a:highlight>
              </a:rPr>
              <a:t>billón</a:t>
            </a:r>
            <a:r>
              <a:rPr lang="en-US" sz="2200" dirty="0">
                <a:highlight>
                  <a:schemeClr val="lt1"/>
                </a:highlight>
              </a:rPr>
              <a:t> al </a:t>
            </a:r>
            <a:r>
              <a:rPr lang="en-US" sz="2200" dirty="0" err="1">
                <a:highlight>
                  <a:schemeClr val="lt1"/>
                </a:highlight>
              </a:rPr>
              <a:t>año</a:t>
            </a:r>
            <a:r>
              <a:rPr lang="en-US" sz="2200" dirty="0">
                <a:highlight>
                  <a:schemeClr val="lt1"/>
                </a:highlight>
              </a:rPr>
              <a:t> y, </a:t>
            </a:r>
            <a:r>
              <a:rPr lang="en-US" sz="2200" dirty="0" err="1">
                <a:highlight>
                  <a:schemeClr val="lt1"/>
                </a:highlight>
              </a:rPr>
              <a:t>más</a:t>
            </a:r>
            <a:r>
              <a:rPr lang="en-US" sz="2200" dirty="0">
                <a:highlight>
                  <a:schemeClr val="lt1"/>
                </a:highlight>
              </a:rPr>
              <a:t> </a:t>
            </a:r>
            <a:r>
              <a:rPr lang="en-US" sz="2200" dirty="0" err="1">
                <a:highlight>
                  <a:schemeClr val="lt1"/>
                </a:highlight>
              </a:rPr>
              <a:t>recientemente</a:t>
            </a:r>
            <a:r>
              <a:rPr lang="en-US" sz="2200" dirty="0">
                <a:highlight>
                  <a:schemeClr val="lt1"/>
                </a:highlight>
              </a:rPr>
              <a:t>, </a:t>
            </a:r>
            <a:r>
              <a:rPr lang="en-US" sz="2200" dirty="0" err="1">
                <a:highlight>
                  <a:schemeClr val="lt1"/>
                </a:highlight>
              </a:rPr>
              <a:t>en</a:t>
            </a:r>
            <a:r>
              <a:rPr lang="en-US" sz="2200" dirty="0">
                <a:highlight>
                  <a:schemeClr val="lt1"/>
                </a:highlight>
              </a:rPr>
              <a:t> $2 </a:t>
            </a:r>
            <a:r>
              <a:rPr lang="en-US" sz="2200" dirty="0" err="1">
                <a:highlight>
                  <a:schemeClr val="lt1"/>
                </a:highlight>
              </a:rPr>
              <a:t>billones</a:t>
            </a:r>
            <a:r>
              <a:rPr lang="en-US" sz="2200" dirty="0">
                <a:highlight>
                  <a:schemeClr val="lt1"/>
                </a:highlight>
              </a:rPr>
              <a:t> al </a:t>
            </a:r>
            <a:r>
              <a:rPr lang="en-US" sz="2200" dirty="0" err="1">
                <a:highlight>
                  <a:schemeClr val="lt1"/>
                </a:highlight>
              </a:rPr>
              <a:t>año</a:t>
            </a:r>
            <a:r>
              <a:rPr lang="en-US" sz="2200" dirty="0">
                <a:highlight>
                  <a:schemeClr val="lt1"/>
                </a:highlight>
              </a:rPr>
              <a:t>.</a:t>
            </a:r>
            <a:endParaRPr sz="2200" dirty="0">
              <a:highlight>
                <a:schemeClr val="lt1"/>
              </a:highlight>
            </a:endParaRPr>
          </a:p>
          <a:p>
            <a:pPr marL="457200" lvl="0" indent="-381000" algn="l" rtl="0">
              <a:spcBef>
                <a:spcPts val="1000"/>
              </a:spcBef>
              <a:spcAft>
                <a:spcPts val="0"/>
              </a:spcAft>
              <a:buSzPts val="2400"/>
              <a:buChar char="●"/>
            </a:pPr>
            <a:r>
              <a:rPr lang="en-US" sz="2200" dirty="0"/>
              <a:t>Un </a:t>
            </a:r>
            <a:r>
              <a:rPr lang="en-US" sz="2200" dirty="0" err="1"/>
              <a:t>aumento</a:t>
            </a:r>
            <a:r>
              <a:rPr lang="en-US" sz="2200" dirty="0"/>
              <a:t> del 7 % o </a:t>
            </a:r>
            <a:r>
              <a:rPr lang="en-US" sz="2200" dirty="0" err="1"/>
              <a:t>más</a:t>
            </a:r>
            <a:r>
              <a:rPr lang="en-US" sz="2200" dirty="0"/>
              <a:t> al </a:t>
            </a:r>
            <a:r>
              <a:rPr lang="en-US" sz="2200" dirty="0" err="1"/>
              <a:t>año</a:t>
            </a:r>
            <a:r>
              <a:rPr lang="en-US" sz="2200" dirty="0"/>
              <a:t> entre 2014 y 2023.</a:t>
            </a:r>
          </a:p>
          <a:p>
            <a:pPr marL="457200" lvl="0" indent="-381000" algn="l" rtl="0">
              <a:spcBef>
                <a:spcPts val="1000"/>
              </a:spcBef>
              <a:spcAft>
                <a:spcPts val="0"/>
              </a:spcAft>
              <a:buSzPts val="2400"/>
              <a:buChar char="●"/>
            </a:pPr>
            <a:r>
              <a:rPr lang="en-US" sz="2200" dirty="0" err="1"/>
              <a:t>Impulsores</a:t>
            </a:r>
            <a:r>
              <a:rPr lang="en-US" sz="2200" dirty="0"/>
              <a:t>: </a:t>
            </a:r>
            <a:r>
              <a:rPr lang="en-US" sz="2200" dirty="0" err="1"/>
              <a:t>inflación</a:t>
            </a:r>
            <a:r>
              <a:rPr lang="en-US" sz="2200" dirty="0"/>
              <a:t> y </a:t>
            </a:r>
            <a:r>
              <a:rPr lang="en-US" sz="2200" dirty="0" err="1"/>
              <a:t>aumento</a:t>
            </a:r>
            <a:r>
              <a:rPr lang="en-US" sz="2200" dirty="0"/>
              <a:t> de </a:t>
            </a:r>
            <a:r>
              <a:rPr lang="en-US" sz="2200" dirty="0" err="1"/>
              <a:t>los</a:t>
            </a:r>
            <a:r>
              <a:rPr lang="en-US" sz="2200" dirty="0"/>
              <a:t> </a:t>
            </a:r>
            <a:r>
              <a:rPr lang="en-US" sz="2200" dirty="0" err="1"/>
              <a:t>gastos</a:t>
            </a:r>
            <a:r>
              <a:rPr lang="en-US" sz="2200" dirty="0"/>
              <a:t> </a:t>
            </a:r>
            <a:r>
              <a:rPr lang="en-US" sz="2200" dirty="0" err="1"/>
              <a:t>laborales</a:t>
            </a:r>
            <a:r>
              <a:rPr lang="en-US" sz="2200" dirty="0"/>
              <a:t>.</a:t>
            </a:r>
          </a:p>
          <a:p>
            <a:pPr marL="457200" lvl="0" indent="-381000" algn="l" rtl="0">
              <a:spcBef>
                <a:spcPts val="1000"/>
              </a:spcBef>
              <a:spcAft>
                <a:spcPts val="0"/>
              </a:spcAft>
              <a:buSzPts val="2400"/>
              <a:buChar char="●"/>
            </a:pPr>
            <a:r>
              <a:rPr lang="en-US" sz="2200" dirty="0"/>
              <a:t>El 45 % de </a:t>
            </a:r>
            <a:r>
              <a:rPr lang="en-US" sz="2200" dirty="0" err="1"/>
              <a:t>los</a:t>
            </a:r>
            <a:r>
              <a:rPr lang="en-US" sz="2200" dirty="0"/>
              <a:t> </a:t>
            </a:r>
            <a:r>
              <a:rPr lang="en-US" sz="2200" dirty="0" err="1"/>
              <a:t>gastos</a:t>
            </a:r>
            <a:r>
              <a:rPr lang="en-US" sz="2200" dirty="0"/>
              <a:t> </a:t>
            </a:r>
            <a:r>
              <a:rPr lang="en-US" sz="2200" dirty="0" err="1"/>
              <a:t>operativos</a:t>
            </a:r>
            <a:r>
              <a:rPr lang="en-US" sz="2200" dirty="0"/>
              <a:t> son </a:t>
            </a:r>
            <a:r>
              <a:rPr lang="en-US" sz="2200" dirty="0" err="1"/>
              <a:t>gastos</a:t>
            </a:r>
            <a:r>
              <a:rPr lang="en-US" sz="2200" dirty="0"/>
              <a:t> de mano de </a:t>
            </a:r>
            <a:r>
              <a:rPr lang="en-US" sz="2200" dirty="0" err="1"/>
              <a:t>obra</a:t>
            </a:r>
            <a:r>
              <a:rPr lang="en-US" sz="2200" dirty="0"/>
              <a:t> (</a:t>
            </a:r>
            <a:r>
              <a:rPr lang="en-US" sz="2200" dirty="0" err="1"/>
              <a:t>salarios</a:t>
            </a:r>
            <a:r>
              <a:rPr lang="en-US" sz="2200" dirty="0"/>
              <a:t>, </a:t>
            </a:r>
            <a:r>
              <a:rPr lang="en-US" sz="2200" dirty="0" err="1"/>
              <a:t>sueldos</a:t>
            </a:r>
            <a:r>
              <a:rPr lang="en-US" sz="2200" dirty="0"/>
              <a:t> y </a:t>
            </a:r>
            <a:r>
              <a:rPr lang="en-US" sz="2200" dirty="0" err="1"/>
              <a:t>prestaciones</a:t>
            </a:r>
            <a:r>
              <a:rPr lang="en-US" sz="2200" dirty="0"/>
              <a:t>).</a:t>
            </a:r>
            <a:endParaRPr sz="2200" dirty="0"/>
          </a:p>
        </p:txBody>
      </p:sp>
      <p:sp>
        <p:nvSpPr>
          <p:cNvPr id="363" name="Google Shape;363;p6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pic>
        <p:nvPicPr>
          <p:cNvPr id="364" name="Google Shape;364;p64" descr="line graph showing operating expenses from 2014 through 2023. "/>
          <p:cNvPicPr preferRelativeResize="0"/>
          <p:nvPr/>
        </p:nvPicPr>
        <p:blipFill>
          <a:blip r:embed="rId3">
            <a:alphaModFix/>
          </a:blip>
          <a:stretch>
            <a:fillRect/>
          </a:stretch>
        </p:blipFill>
        <p:spPr>
          <a:xfrm>
            <a:off x="5346725" y="650150"/>
            <a:ext cx="6845276" cy="5437574"/>
          </a:xfrm>
          <a:prstGeom prst="rect">
            <a:avLst/>
          </a:prstGeom>
          <a:noFill/>
          <a:ln>
            <a:noFill/>
          </a:ln>
        </p:spPr>
      </p:pic>
      <p:sp>
        <p:nvSpPr>
          <p:cNvPr id="365" name="Google Shape;365;p64"/>
          <p:cNvSpPr txBox="1"/>
          <p:nvPr/>
        </p:nvSpPr>
        <p:spPr>
          <a:xfrm>
            <a:off x="6134450" y="62925"/>
            <a:ext cx="5589300" cy="932533"/>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None/>
            </a:pPr>
            <a:r>
              <a:rPr lang="en-US" sz="2700" b="1" dirty="0" err="1">
                <a:solidFill>
                  <a:schemeClr val="dk2"/>
                </a:solidFill>
                <a:latin typeface="Trebuchet MS"/>
                <a:ea typeface="Trebuchet MS"/>
                <a:cs typeface="Trebuchet MS"/>
                <a:sym typeface="Trebuchet MS"/>
              </a:rPr>
              <a:t>Gastos</a:t>
            </a:r>
            <a:r>
              <a:rPr lang="en-US" sz="2700" b="1" dirty="0">
                <a:solidFill>
                  <a:schemeClr val="dk2"/>
                </a:solidFill>
                <a:latin typeface="Trebuchet MS"/>
                <a:ea typeface="Trebuchet MS"/>
                <a:cs typeface="Trebuchet MS"/>
                <a:sym typeface="Trebuchet MS"/>
              </a:rPr>
              <a:t> </a:t>
            </a:r>
            <a:r>
              <a:rPr lang="en-US" sz="2700" b="1" dirty="0" err="1">
                <a:solidFill>
                  <a:schemeClr val="dk2"/>
                </a:solidFill>
                <a:latin typeface="Trebuchet MS"/>
                <a:ea typeface="Trebuchet MS"/>
                <a:cs typeface="Trebuchet MS"/>
                <a:sym typeface="Trebuchet MS"/>
              </a:rPr>
              <a:t>operativos</a:t>
            </a:r>
            <a:r>
              <a:rPr lang="en-US" sz="2700" b="1" dirty="0">
                <a:solidFill>
                  <a:schemeClr val="dk2"/>
                </a:solidFill>
                <a:latin typeface="Trebuchet MS"/>
                <a:ea typeface="Trebuchet MS"/>
                <a:cs typeface="Trebuchet MS"/>
                <a:sym typeface="Trebuchet MS"/>
              </a:rPr>
              <a:t> </a:t>
            </a:r>
            <a:r>
              <a:rPr lang="en-US" sz="2700" b="1" dirty="0" err="1">
                <a:solidFill>
                  <a:schemeClr val="dk2"/>
                </a:solidFill>
                <a:latin typeface="Trebuchet MS"/>
                <a:ea typeface="Trebuchet MS"/>
                <a:cs typeface="Trebuchet MS"/>
                <a:sym typeface="Trebuchet MS"/>
              </a:rPr>
              <a:t>totales</a:t>
            </a:r>
            <a:r>
              <a:rPr lang="en-US" sz="2700" b="1" dirty="0">
                <a:solidFill>
                  <a:schemeClr val="dk2"/>
                </a:solidFill>
                <a:latin typeface="Trebuchet MS"/>
                <a:ea typeface="Trebuchet MS"/>
                <a:cs typeface="Trebuchet MS"/>
                <a:sym typeface="Trebuchet MS"/>
              </a:rPr>
              <a:t> del Hospital de Colorado</a:t>
            </a:r>
            <a:endParaRPr sz="1100" dirty="0">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12"/>
          <p:cNvGrpSpPr/>
          <p:nvPr/>
        </p:nvGrpSpPr>
        <p:grpSpPr>
          <a:xfrm>
            <a:off x="4588625" y="172050"/>
            <a:ext cx="7603371" cy="6068886"/>
            <a:chOff x="4588625" y="172050"/>
            <a:chExt cx="7603371" cy="6068886"/>
          </a:xfrm>
        </p:grpSpPr>
        <p:pic>
          <p:nvPicPr>
            <p:cNvPr id="372" name="Google Shape;372;p12" descr="Line graph showing labor expenses from 2014 through 2023. "/>
            <p:cNvPicPr preferRelativeResize="0"/>
            <p:nvPr/>
          </p:nvPicPr>
          <p:blipFill rotWithShape="1">
            <a:blip r:embed="rId3">
              <a:alphaModFix/>
            </a:blip>
            <a:srcRect/>
            <a:stretch/>
          </p:blipFill>
          <p:spPr>
            <a:xfrm>
              <a:off x="4588625" y="172050"/>
              <a:ext cx="7603371" cy="6068886"/>
            </a:xfrm>
            <a:prstGeom prst="rect">
              <a:avLst/>
            </a:prstGeom>
            <a:noFill/>
            <a:ln>
              <a:noFill/>
            </a:ln>
          </p:spPr>
        </p:pic>
        <p:pic>
          <p:nvPicPr>
            <p:cNvPr id="373" name="Google Shape;373;p12" descr="Legend for graph. Colored boxes with labels"/>
            <p:cNvPicPr preferRelativeResize="0"/>
            <p:nvPr/>
          </p:nvPicPr>
          <p:blipFill rotWithShape="1">
            <a:blip r:embed="rId4">
              <a:alphaModFix/>
            </a:blip>
            <a:srcRect/>
            <a:stretch/>
          </p:blipFill>
          <p:spPr>
            <a:xfrm>
              <a:off x="5346550" y="244375"/>
              <a:ext cx="2359475" cy="668675"/>
            </a:xfrm>
            <a:prstGeom prst="rect">
              <a:avLst/>
            </a:prstGeom>
            <a:noFill/>
            <a:ln>
              <a:noFill/>
            </a:ln>
          </p:spPr>
        </p:pic>
      </p:grpSp>
      <p:sp>
        <p:nvSpPr>
          <p:cNvPr id="374" name="Google Shape;374;p1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
        <p:nvSpPr>
          <p:cNvPr id="375" name="Google Shape;375;p12"/>
          <p:cNvSpPr txBox="1">
            <a:spLocks noGrp="1"/>
          </p:cNvSpPr>
          <p:nvPr>
            <p:ph type="title"/>
          </p:nvPr>
        </p:nvSpPr>
        <p:spPr>
          <a:xfrm>
            <a:off x="102350" y="309600"/>
            <a:ext cx="47277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600"/>
              <a:t>Significant increase in labor costs</a:t>
            </a:r>
            <a:endParaRPr sz="3600"/>
          </a:p>
        </p:txBody>
      </p:sp>
      <p:sp>
        <p:nvSpPr>
          <p:cNvPr id="376" name="Google Shape;376;p12"/>
          <p:cNvSpPr txBox="1">
            <a:spLocks noGrp="1"/>
          </p:cNvSpPr>
          <p:nvPr>
            <p:ph type="body" idx="1"/>
          </p:nvPr>
        </p:nvSpPr>
        <p:spPr>
          <a:xfrm>
            <a:off x="0" y="1422000"/>
            <a:ext cx="4932300" cy="4572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t>Significant staffing agency cost increases in 2018 &amp; 2019</a:t>
            </a:r>
            <a:endParaRPr sz="2500"/>
          </a:p>
          <a:p>
            <a:pPr marL="457200" lvl="0" indent="-387350" algn="l" rtl="0">
              <a:lnSpc>
                <a:spcPct val="90000"/>
              </a:lnSpc>
              <a:spcBef>
                <a:spcPts val="1000"/>
              </a:spcBef>
              <a:spcAft>
                <a:spcPts val="0"/>
              </a:spcAft>
              <a:buSzPts val="2500"/>
              <a:buChar char="●"/>
            </a:pPr>
            <a:r>
              <a:rPr lang="en-US" sz="2500"/>
              <a:t>Unprecedented staffing agency increases in 2021 &amp; 2022: rising 350% from 2019</a:t>
            </a:r>
            <a:endParaRPr sz="2500"/>
          </a:p>
          <a:p>
            <a:pPr marL="457200" lvl="0" indent="-387350" algn="l" rtl="0">
              <a:lnSpc>
                <a:spcPct val="90000"/>
              </a:lnSpc>
              <a:spcBef>
                <a:spcPts val="1000"/>
              </a:spcBef>
              <a:spcAft>
                <a:spcPts val="0"/>
              </a:spcAft>
              <a:buSzPts val="2500"/>
              <a:buChar char="●"/>
            </a:pPr>
            <a:r>
              <a:rPr lang="en-US" sz="2500"/>
              <a:t>While payroll increased about 31% between 2020 and 2023</a:t>
            </a:r>
            <a:endParaRPr sz="2500"/>
          </a:p>
          <a:p>
            <a:pPr marL="457200" lvl="0" indent="-387350" algn="l" rtl="0">
              <a:lnSpc>
                <a:spcPct val="90000"/>
              </a:lnSpc>
              <a:spcBef>
                <a:spcPts val="0"/>
              </a:spcBef>
              <a:spcAft>
                <a:spcPts val="0"/>
              </a:spcAft>
              <a:buSzPts val="2500"/>
              <a:buChar char="●"/>
            </a:pPr>
            <a:r>
              <a:rPr lang="en-US" sz="2500"/>
              <a:t>Increases in employed workforce expense driven by:</a:t>
            </a:r>
            <a:endParaRPr sz="2500"/>
          </a:p>
          <a:p>
            <a:pPr marL="914400" lvl="1" indent="-374650" algn="l" rtl="0">
              <a:lnSpc>
                <a:spcPct val="90000"/>
              </a:lnSpc>
              <a:spcBef>
                <a:spcPts val="0"/>
              </a:spcBef>
              <a:spcAft>
                <a:spcPts val="0"/>
              </a:spcAft>
              <a:buSzPts val="2300"/>
              <a:buChar char="○"/>
            </a:pPr>
            <a:r>
              <a:rPr lang="en-US" sz="2300"/>
              <a:t>Increase in workforce (36%) and hours (12%)</a:t>
            </a:r>
            <a:endParaRPr sz="2300"/>
          </a:p>
          <a:p>
            <a:pPr marL="914400" lvl="1" indent="-374650" algn="l" rtl="0">
              <a:lnSpc>
                <a:spcPct val="90000"/>
              </a:lnSpc>
              <a:spcBef>
                <a:spcPts val="0"/>
              </a:spcBef>
              <a:spcAft>
                <a:spcPts val="0"/>
              </a:spcAft>
              <a:buSzPts val="2300"/>
              <a:buChar char="○"/>
            </a:pPr>
            <a:r>
              <a:rPr lang="en-US" sz="2300"/>
              <a:t>Non-physician base compensation increases</a:t>
            </a:r>
            <a:endParaRPr sz="1900">
              <a:solidFill>
                <a:schemeClr val="dk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grpSp>
        <p:nvGrpSpPr>
          <p:cNvPr id="371" name="Google Shape;371;p65"/>
          <p:cNvGrpSpPr/>
          <p:nvPr/>
        </p:nvGrpSpPr>
        <p:grpSpPr>
          <a:xfrm>
            <a:off x="4758611" y="394557"/>
            <a:ext cx="7433389" cy="6068886"/>
            <a:chOff x="4588625" y="172050"/>
            <a:chExt cx="7603371" cy="6068886"/>
          </a:xfrm>
        </p:grpSpPr>
        <p:pic>
          <p:nvPicPr>
            <p:cNvPr id="372" name="Google Shape;372;p65" descr="Line graph showing labor expenses from 2014 through 2023. "/>
            <p:cNvPicPr preferRelativeResize="0"/>
            <p:nvPr/>
          </p:nvPicPr>
          <p:blipFill>
            <a:blip r:embed="rId3">
              <a:alphaModFix/>
            </a:blip>
            <a:stretch>
              <a:fillRect/>
            </a:stretch>
          </p:blipFill>
          <p:spPr>
            <a:xfrm>
              <a:off x="4588625" y="172050"/>
              <a:ext cx="7603371" cy="6068886"/>
            </a:xfrm>
            <a:prstGeom prst="rect">
              <a:avLst/>
            </a:prstGeom>
            <a:noFill/>
            <a:ln>
              <a:noFill/>
            </a:ln>
          </p:spPr>
        </p:pic>
        <p:pic>
          <p:nvPicPr>
            <p:cNvPr id="373" name="Google Shape;373;p65" descr="Legend for graph. Colored boxes with labels"/>
            <p:cNvPicPr preferRelativeResize="0"/>
            <p:nvPr/>
          </p:nvPicPr>
          <p:blipFill>
            <a:blip r:embed="rId4">
              <a:alphaModFix/>
            </a:blip>
            <a:stretch>
              <a:fillRect/>
            </a:stretch>
          </p:blipFill>
          <p:spPr>
            <a:xfrm>
              <a:off x="5346550" y="244375"/>
              <a:ext cx="2359475" cy="668675"/>
            </a:xfrm>
            <a:prstGeom prst="rect">
              <a:avLst/>
            </a:prstGeom>
            <a:noFill/>
            <a:ln>
              <a:noFill/>
            </a:ln>
          </p:spPr>
        </p:pic>
      </p:grpSp>
      <p:sp>
        <p:nvSpPr>
          <p:cNvPr id="374" name="Google Shape;374;p6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375" name="Google Shape;375;p65"/>
          <p:cNvSpPr txBox="1">
            <a:spLocks noGrp="1"/>
          </p:cNvSpPr>
          <p:nvPr>
            <p:ph type="title"/>
          </p:nvPr>
        </p:nvSpPr>
        <p:spPr>
          <a:xfrm>
            <a:off x="102350" y="309600"/>
            <a:ext cx="47277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200" dirty="0" err="1"/>
              <a:t>Aumento</a:t>
            </a:r>
            <a:r>
              <a:rPr lang="en-US" sz="3200" dirty="0"/>
              <a:t> </a:t>
            </a:r>
            <a:r>
              <a:rPr lang="en-US" sz="3200" dirty="0" err="1"/>
              <a:t>significativo</a:t>
            </a:r>
            <a:r>
              <a:rPr lang="en-US" sz="3200" dirty="0"/>
              <a:t> de </a:t>
            </a:r>
            <a:r>
              <a:rPr lang="en-US" sz="3200" dirty="0" err="1"/>
              <a:t>costos</a:t>
            </a:r>
            <a:r>
              <a:rPr lang="en-US" sz="3200" dirty="0"/>
              <a:t> </a:t>
            </a:r>
            <a:r>
              <a:rPr lang="en-US" sz="3200" dirty="0" err="1"/>
              <a:t>laborales</a:t>
            </a:r>
            <a:endParaRPr sz="3200" dirty="0"/>
          </a:p>
        </p:txBody>
      </p:sp>
      <p:sp>
        <p:nvSpPr>
          <p:cNvPr id="376" name="Google Shape;376;p65"/>
          <p:cNvSpPr txBox="1">
            <a:spLocks noGrp="1"/>
          </p:cNvSpPr>
          <p:nvPr>
            <p:ph type="body" idx="1"/>
          </p:nvPr>
        </p:nvSpPr>
        <p:spPr>
          <a:xfrm>
            <a:off x="0" y="1422000"/>
            <a:ext cx="4932300" cy="4572300"/>
          </a:xfrm>
          <a:prstGeom prst="rect">
            <a:avLst/>
          </a:prstGeom>
        </p:spPr>
        <p:txBody>
          <a:bodyPr spcFirstLastPara="1" wrap="square" lIns="91425" tIns="45700" rIns="91425" bIns="45700" anchor="t" anchorCtr="0">
            <a:noAutofit/>
          </a:bodyPr>
          <a:lstStyle/>
          <a:p>
            <a:pPr marL="457200" lvl="0" indent="-387350" algn="l" rtl="0">
              <a:spcBef>
                <a:spcPts val="0"/>
              </a:spcBef>
              <a:spcAft>
                <a:spcPts val="0"/>
              </a:spcAft>
              <a:buSzPts val="2500"/>
              <a:buChar char="●"/>
            </a:pPr>
            <a:r>
              <a:rPr lang="en-US" sz="2200" dirty="0" err="1"/>
              <a:t>Aumento</a:t>
            </a:r>
            <a:r>
              <a:rPr lang="en-US" sz="2200" dirty="0"/>
              <a:t> </a:t>
            </a:r>
            <a:r>
              <a:rPr lang="en-US" sz="2200" dirty="0" err="1"/>
              <a:t>significativo</a:t>
            </a:r>
            <a:r>
              <a:rPr lang="en-US" sz="2200" dirty="0"/>
              <a:t> de </a:t>
            </a:r>
            <a:r>
              <a:rPr lang="en-US" sz="2200" dirty="0" err="1"/>
              <a:t>los</a:t>
            </a:r>
            <a:r>
              <a:rPr lang="en-US" sz="2200" dirty="0"/>
              <a:t> </a:t>
            </a:r>
            <a:r>
              <a:rPr lang="en-US" sz="2200" dirty="0" err="1"/>
              <a:t>costos</a:t>
            </a:r>
            <a:r>
              <a:rPr lang="en-US" sz="2200" dirty="0"/>
              <a:t> de las </a:t>
            </a:r>
            <a:r>
              <a:rPr lang="en-US" sz="2200" dirty="0" err="1"/>
              <a:t>agencias</a:t>
            </a:r>
            <a:r>
              <a:rPr lang="en-US" sz="2200" dirty="0"/>
              <a:t> de </a:t>
            </a:r>
            <a:r>
              <a:rPr lang="en-US" sz="2200" dirty="0" err="1"/>
              <a:t>empleo</a:t>
            </a:r>
            <a:r>
              <a:rPr lang="en-US" sz="2200" dirty="0"/>
              <a:t> </a:t>
            </a:r>
            <a:r>
              <a:rPr lang="en-US" sz="2200" dirty="0" err="1"/>
              <a:t>en</a:t>
            </a:r>
            <a:r>
              <a:rPr lang="en-US" sz="2200" dirty="0"/>
              <a:t> 2018 y 2019.</a:t>
            </a:r>
          </a:p>
          <a:p>
            <a:pPr marL="457200" lvl="0" indent="-387350" algn="l" rtl="0">
              <a:spcBef>
                <a:spcPts val="0"/>
              </a:spcBef>
              <a:spcAft>
                <a:spcPts val="0"/>
              </a:spcAft>
              <a:buSzPts val="2500"/>
              <a:buChar char="●"/>
            </a:pPr>
            <a:r>
              <a:rPr lang="en-US" sz="2200" dirty="0" err="1"/>
              <a:t>Aumentos</a:t>
            </a:r>
            <a:r>
              <a:rPr lang="en-US" sz="2200" dirty="0"/>
              <a:t> sin </a:t>
            </a:r>
            <a:r>
              <a:rPr lang="en-US" sz="2200" dirty="0" err="1"/>
              <a:t>precedentes</a:t>
            </a:r>
            <a:r>
              <a:rPr lang="en-US" sz="2200" dirty="0"/>
              <a:t> de las </a:t>
            </a:r>
            <a:r>
              <a:rPr lang="en-US" sz="2200" dirty="0" err="1"/>
              <a:t>agencias</a:t>
            </a:r>
            <a:r>
              <a:rPr lang="en-US" sz="2200" dirty="0"/>
              <a:t> de </a:t>
            </a:r>
            <a:r>
              <a:rPr lang="en-US" sz="2200" dirty="0" err="1"/>
              <a:t>empleo</a:t>
            </a:r>
            <a:r>
              <a:rPr lang="en-US" sz="2200" dirty="0"/>
              <a:t> </a:t>
            </a:r>
            <a:r>
              <a:rPr lang="en-US" sz="2200" dirty="0" err="1"/>
              <a:t>en</a:t>
            </a:r>
            <a:r>
              <a:rPr lang="en-US" sz="2200" dirty="0"/>
              <a:t> 2021 y 2022: un 350 % </a:t>
            </a:r>
            <a:r>
              <a:rPr lang="en-US" sz="2200" dirty="0" err="1"/>
              <a:t>más</a:t>
            </a:r>
            <a:r>
              <a:rPr lang="en-US" sz="2200" dirty="0"/>
              <a:t> que </a:t>
            </a:r>
            <a:r>
              <a:rPr lang="en-US" sz="2200" dirty="0" err="1"/>
              <a:t>en</a:t>
            </a:r>
            <a:r>
              <a:rPr lang="en-US" sz="2200" dirty="0"/>
              <a:t> 2019.</a:t>
            </a:r>
          </a:p>
          <a:p>
            <a:pPr marL="457200" lvl="0" indent="-387350" algn="l" rtl="0">
              <a:spcBef>
                <a:spcPts val="0"/>
              </a:spcBef>
              <a:spcAft>
                <a:spcPts val="0"/>
              </a:spcAft>
              <a:buSzPts val="2500"/>
              <a:buChar char="●"/>
            </a:pPr>
            <a:r>
              <a:rPr lang="en-US" sz="2200" dirty="0" err="1"/>
              <a:t>Mientras</a:t>
            </a:r>
            <a:r>
              <a:rPr lang="en-US" sz="2200" dirty="0"/>
              <a:t> que la </a:t>
            </a:r>
            <a:r>
              <a:rPr lang="en-US" sz="2200" dirty="0" err="1"/>
              <a:t>nómina</a:t>
            </a:r>
            <a:r>
              <a:rPr lang="en-US" sz="2200" dirty="0"/>
              <a:t> </a:t>
            </a:r>
            <a:r>
              <a:rPr lang="en-US" sz="2200" dirty="0" err="1"/>
              <a:t>aumentó</a:t>
            </a:r>
            <a:r>
              <a:rPr lang="en-US" sz="2200" dirty="0"/>
              <a:t> </a:t>
            </a:r>
            <a:r>
              <a:rPr lang="en-US" sz="2200" dirty="0" err="1"/>
              <a:t>alrededor</a:t>
            </a:r>
            <a:r>
              <a:rPr lang="en-US" sz="2200" dirty="0"/>
              <a:t> de un 31 % entre 2020 y 2023.</a:t>
            </a:r>
          </a:p>
          <a:p>
            <a:pPr marL="457200" lvl="0" indent="-387350" algn="l" rtl="0">
              <a:spcBef>
                <a:spcPts val="0"/>
              </a:spcBef>
              <a:spcAft>
                <a:spcPts val="0"/>
              </a:spcAft>
              <a:buSzPts val="2500"/>
              <a:buChar char="●"/>
            </a:pPr>
            <a:r>
              <a:rPr lang="en-US" sz="2200" dirty="0" err="1"/>
              <a:t>Aumento</a:t>
            </a:r>
            <a:r>
              <a:rPr lang="en-US" sz="2200" dirty="0"/>
              <a:t> de </a:t>
            </a:r>
            <a:r>
              <a:rPr lang="en-US" sz="2200" dirty="0" err="1"/>
              <a:t>los</a:t>
            </a:r>
            <a:r>
              <a:rPr lang="en-US" sz="2200" dirty="0"/>
              <a:t> </a:t>
            </a:r>
            <a:r>
              <a:rPr lang="en-US" sz="2200" dirty="0" err="1"/>
              <a:t>gastos</a:t>
            </a:r>
            <a:r>
              <a:rPr lang="en-US" sz="2200" dirty="0"/>
              <a:t> de </a:t>
            </a:r>
            <a:r>
              <a:rPr lang="en-US" sz="2200" dirty="0" err="1"/>
              <a:t>empleo</a:t>
            </a:r>
            <a:r>
              <a:rPr lang="en-US" sz="2200" dirty="0"/>
              <a:t> </a:t>
            </a:r>
            <a:r>
              <a:rPr lang="en-US" sz="2200" dirty="0" err="1"/>
              <a:t>impulsado</a:t>
            </a:r>
            <a:r>
              <a:rPr lang="en-US" sz="2200" dirty="0"/>
              <a:t> </a:t>
            </a:r>
            <a:r>
              <a:rPr lang="en-US" sz="2200" dirty="0" err="1"/>
              <a:t>por</a:t>
            </a:r>
            <a:r>
              <a:rPr lang="en-US" sz="2200" dirty="0"/>
              <a:t> :</a:t>
            </a:r>
            <a:endParaRPr sz="2200" dirty="0"/>
          </a:p>
          <a:p>
            <a:pPr marL="914400" lvl="1" indent="-374650" algn="l" rtl="0">
              <a:spcBef>
                <a:spcPts val="0"/>
              </a:spcBef>
              <a:spcAft>
                <a:spcPts val="0"/>
              </a:spcAft>
              <a:buSzPts val="2300"/>
              <a:buChar char="○"/>
            </a:pPr>
            <a:r>
              <a:rPr lang="en-US" sz="2200" dirty="0" err="1"/>
              <a:t>Aumento</a:t>
            </a:r>
            <a:r>
              <a:rPr lang="en-US" sz="2200" dirty="0"/>
              <a:t> de personal (36%) y Horas (12%)</a:t>
            </a:r>
          </a:p>
          <a:p>
            <a:pPr marL="914400" lvl="1" indent="-374650" algn="l" rtl="0">
              <a:spcBef>
                <a:spcPts val="0"/>
              </a:spcBef>
              <a:spcAft>
                <a:spcPts val="0"/>
              </a:spcAft>
              <a:buSzPts val="2300"/>
              <a:buChar char="○"/>
            </a:pPr>
            <a:r>
              <a:rPr lang="en-US" sz="2200" dirty="0" err="1"/>
              <a:t>Aumentos</a:t>
            </a:r>
            <a:r>
              <a:rPr lang="en-US" sz="2200" dirty="0"/>
              <a:t> de la </a:t>
            </a:r>
            <a:r>
              <a:rPr lang="en-US" sz="2200" dirty="0" err="1"/>
              <a:t>compensación</a:t>
            </a:r>
            <a:r>
              <a:rPr lang="en-US" sz="2200" dirty="0"/>
              <a:t> </a:t>
            </a:r>
            <a:r>
              <a:rPr lang="en-US" sz="2200" dirty="0" err="1"/>
              <a:t>básica</a:t>
            </a:r>
            <a:r>
              <a:rPr lang="en-US" sz="2200" dirty="0"/>
              <a:t> de </a:t>
            </a:r>
            <a:r>
              <a:rPr lang="en-US" sz="2200" dirty="0" err="1"/>
              <a:t>los</a:t>
            </a:r>
            <a:r>
              <a:rPr lang="en-US" sz="2200" dirty="0"/>
              <a:t> no medicos.</a:t>
            </a:r>
            <a:endParaRPr sz="2200" dirty="0">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
        <p:nvSpPr>
          <p:cNvPr id="383" name="Google Shape;383;p13"/>
          <p:cNvSpPr txBox="1">
            <a:spLocks noGrp="1"/>
          </p:cNvSpPr>
          <p:nvPr>
            <p:ph type="title"/>
          </p:nvPr>
        </p:nvSpPr>
        <p:spPr>
          <a:xfrm>
            <a:off x="0" y="479750"/>
            <a:ext cx="4142100" cy="1314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Hospital Payer Mix </a:t>
            </a:r>
            <a:r>
              <a:rPr lang="en-US" sz="2700"/>
              <a:t>(hospital charges)</a:t>
            </a:r>
            <a:endParaRPr sz="2700"/>
          </a:p>
          <a:p>
            <a:pPr marL="0" lvl="0" indent="0" algn="ctr" rtl="0">
              <a:lnSpc>
                <a:spcPct val="90000"/>
              </a:lnSpc>
              <a:spcBef>
                <a:spcPts val="0"/>
              </a:spcBef>
              <a:spcAft>
                <a:spcPts val="0"/>
              </a:spcAft>
              <a:buSzPts val="6000"/>
              <a:buNone/>
            </a:pPr>
            <a:r>
              <a:rPr lang="en-US" sz="2700"/>
              <a:t>Public payers growing, Commercial decreasing</a:t>
            </a:r>
            <a:endParaRPr sz="2700">
              <a:highlight>
                <a:schemeClr val="lt2"/>
              </a:highlight>
            </a:endParaRPr>
          </a:p>
        </p:txBody>
      </p:sp>
      <p:sp>
        <p:nvSpPr>
          <p:cNvPr id="384" name="Google Shape;384;p13"/>
          <p:cNvSpPr txBox="1"/>
          <p:nvPr/>
        </p:nvSpPr>
        <p:spPr>
          <a:xfrm>
            <a:off x="2584475" y="6340675"/>
            <a:ext cx="9269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1000"/>
              </a:spcAft>
              <a:buClr>
                <a:srgbClr val="000000"/>
              </a:buClr>
              <a:buSzPts val="1600"/>
              <a:buFont typeface="Arial"/>
              <a:buNone/>
            </a:pPr>
            <a:r>
              <a:rPr lang="en-US" sz="1600" b="0" i="0" u="none" strike="noStrike" cap="none">
                <a:solidFill>
                  <a:schemeClr val="lt1"/>
                </a:solidFill>
                <a:latin typeface="Trebuchet MS"/>
                <a:ea typeface="Trebuchet MS"/>
                <a:cs typeface="Trebuchet MS"/>
                <a:sym typeface="Trebuchet MS"/>
              </a:rPr>
              <a:t>Effects of PHE Unwind/Migrant influx won’t be fully realized until next year’s data &amp; reporting</a:t>
            </a:r>
            <a:endParaRPr sz="1400" b="0" i="0" u="none" strike="noStrike" cap="none">
              <a:solidFill>
                <a:srgbClr val="000000"/>
              </a:solidFill>
              <a:latin typeface="Arial"/>
              <a:ea typeface="Arial"/>
              <a:cs typeface="Arial"/>
              <a:sym typeface="Arial"/>
            </a:endParaRPr>
          </a:p>
        </p:txBody>
      </p:sp>
      <p:pic>
        <p:nvPicPr>
          <p:cNvPr id="385" name="Google Shape;385;p13" descr="Stacked bar chart of payer mix from 2014 through 2023. "/>
          <p:cNvPicPr preferRelativeResize="0"/>
          <p:nvPr/>
        </p:nvPicPr>
        <p:blipFill rotWithShape="1">
          <a:blip r:embed="rId3">
            <a:alphaModFix/>
          </a:blip>
          <a:srcRect/>
          <a:stretch/>
        </p:blipFill>
        <p:spPr>
          <a:xfrm>
            <a:off x="4037273" y="76200"/>
            <a:ext cx="8046351" cy="6129474"/>
          </a:xfrm>
          <a:prstGeom prst="rect">
            <a:avLst/>
          </a:prstGeom>
          <a:noFill/>
          <a:ln>
            <a:noFill/>
          </a:ln>
        </p:spPr>
      </p:pic>
      <p:sp>
        <p:nvSpPr>
          <p:cNvPr id="386" name="Google Shape;386;p13"/>
          <p:cNvSpPr txBox="1">
            <a:spLocks noGrp="1"/>
          </p:cNvSpPr>
          <p:nvPr>
            <p:ph type="body" idx="1"/>
          </p:nvPr>
        </p:nvSpPr>
        <p:spPr>
          <a:xfrm>
            <a:off x="75" y="1917600"/>
            <a:ext cx="4142100" cy="43800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1000"/>
              </a:spcBef>
              <a:spcAft>
                <a:spcPts val="0"/>
              </a:spcAft>
              <a:buSzPts val="2500"/>
              <a:buFont typeface="Trebuchet MS"/>
              <a:buChar char="●"/>
            </a:pPr>
            <a:r>
              <a:rPr lang="en-US" sz="2500" dirty="0"/>
              <a:t>2014-2023: Commercial dropped 36.5% to 29.3%, Medicare and Medicaid grew from 55.1% to 62.1%</a:t>
            </a:r>
            <a:endParaRPr sz="2500" dirty="0"/>
          </a:p>
          <a:p>
            <a:pPr marL="457200" lvl="0" indent="-387350" algn="l" rtl="0">
              <a:lnSpc>
                <a:spcPct val="90000"/>
              </a:lnSpc>
              <a:spcBef>
                <a:spcPts val="1000"/>
              </a:spcBef>
              <a:spcAft>
                <a:spcPts val="0"/>
              </a:spcAft>
              <a:buSzPts val="2500"/>
              <a:buFont typeface="Trebuchet MS"/>
              <a:buChar char="●"/>
            </a:pPr>
            <a:r>
              <a:rPr lang="en-US" sz="2500" dirty="0"/>
              <a:t>Aging CO population driving Medicare growth</a:t>
            </a:r>
            <a:endParaRPr sz="2500" dirty="0"/>
          </a:p>
          <a:p>
            <a:pPr marL="457200" lvl="0" indent="-387350" algn="l" rtl="0">
              <a:lnSpc>
                <a:spcPct val="90000"/>
              </a:lnSpc>
              <a:spcBef>
                <a:spcPts val="1000"/>
              </a:spcBef>
              <a:spcAft>
                <a:spcPts val="1000"/>
              </a:spcAft>
              <a:buSzPts val="2500"/>
              <a:buFont typeface="Trebuchet MS"/>
              <a:buChar char="●"/>
            </a:pPr>
            <a:r>
              <a:rPr lang="en-US" sz="2500" dirty="0"/>
              <a:t>Medicaid PHE growth not showing impact to hospital payer mix</a:t>
            </a:r>
            <a:endParaRPr sz="2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6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383" name="Google Shape;383;p66"/>
          <p:cNvSpPr txBox="1">
            <a:spLocks noGrp="1"/>
          </p:cNvSpPr>
          <p:nvPr>
            <p:ph type="title"/>
          </p:nvPr>
        </p:nvSpPr>
        <p:spPr>
          <a:xfrm>
            <a:off x="75" y="603000"/>
            <a:ext cx="4142100" cy="1314600"/>
          </a:xfrm>
          <a:prstGeom prst="rect">
            <a:avLst/>
          </a:prstGeom>
        </p:spPr>
        <p:txBody>
          <a:bodyPr spcFirstLastPara="1" wrap="square" lIns="91425" tIns="45700" rIns="91425" bIns="45700" anchor="b" anchorCtr="0">
            <a:noAutofit/>
          </a:bodyPr>
          <a:lstStyle/>
          <a:p>
            <a:r>
              <a:rPr lang="en-US" sz="2000" i="0" u="none" strike="noStrike" dirty="0" err="1">
                <a:solidFill>
                  <a:schemeClr val="bg2"/>
                </a:solidFill>
                <a:effectLst/>
              </a:rPr>
              <a:t>Combinación</a:t>
            </a:r>
            <a:r>
              <a:rPr lang="en-US" sz="2000" i="0" u="none" strike="noStrike" dirty="0">
                <a:solidFill>
                  <a:schemeClr val="bg2"/>
                </a:solidFill>
                <a:effectLst/>
              </a:rPr>
              <a:t> de </a:t>
            </a:r>
            <a:r>
              <a:rPr lang="en-US" sz="2000" dirty="0" err="1">
                <a:solidFill>
                  <a:schemeClr val="bg2"/>
                </a:solidFill>
              </a:rPr>
              <a:t>C</a:t>
            </a:r>
            <a:r>
              <a:rPr lang="en-US" sz="2000" i="0" u="none" strike="noStrike" dirty="0" err="1">
                <a:solidFill>
                  <a:schemeClr val="bg2"/>
                </a:solidFill>
                <a:effectLst/>
              </a:rPr>
              <a:t>ontribuyentes</a:t>
            </a:r>
            <a:r>
              <a:rPr lang="en-US" sz="2000" i="0" u="none" strike="noStrike" dirty="0">
                <a:solidFill>
                  <a:schemeClr val="bg2"/>
                </a:solidFill>
                <a:effectLst/>
              </a:rPr>
              <a:t> de </a:t>
            </a:r>
            <a:r>
              <a:rPr lang="en-US" sz="2000" dirty="0" err="1">
                <a:solidFill>
                  <a:schemeClr val="bg2"/>
                </a:solidFill>
              </a:rPr>
              <a:t>H</a:t>
            </a:r>
            <a:r>
              <a:rPr lang="en-US" sz="2000" i="0" u="none" strike="noStrike" dirty="0" err="1">
                <a:solidFill>
                  <a:schemeClr val="bg2"/>
                </a:solidFill>
                <a:effectLst/>
              </a:rPr>
              <a:t>ospitales</a:t>
            </a:r>
            <a:r>
              <a:rPr lang="en-US" sz="2000" i="0" u="none" strike="noStrike" dirty="0">
                <a:solidFill>
                  <a:schemeClr val="bg2"/>
                </a:solidFill>
                <a:effectLst/>
              </a:rPr>
              <a:t> </a:t>
            </a:r>
            <a:br>
              <a:rPr lang="en-US" sz="2000" i="0" u="none" strike="noStrike" dirty="0">
                <a:solidFill>
                  <a:schemeClr val="bg2"/>
                </a:solidFill>
                <a:effectLst/>
              </a:rPr>
            </a:br>
            <a:r>
              <a:rPr lang="en-US" sz="2000" i="0" u="none" strike="noStrike" dirty="0">
                <a:solidFill>
                  <a:schemeClr val="bg2"/>
                </a:solidFill>
                <a:effectLst/>
              </a:rPr>
              <a:t>(</a:t>
            </a:r>
            <a:r>
              <a:rPr lang="en-US" sz="2000" i="0" u="none" strike="noStrike" dirty="0" err="1">
                <a:solidFill>
                  <a:schemeClr val="bg2"/>
                </a:solidFill>
                <a:effectLst/>
              </a:rPr>
              <a:t>gastos</a:t>
            </a:r>
            <a:r>
              <a:rPr lang="en-US" sz="2000" i="0" u="none" strike="noStrike" dirty="0">
                <a:solidFill>
                  <a:schemeClr val="bg2"/>
                </a:solidFill>
                <a:effectLst/>
              </a:rPr>
              <a:t> </a:t>
            </a:r>
            <a:r>
              <a:rPr lang="en-US" sz="2000" i="0" u="none" strike="noStrike" dirty="0" err="1">
                <a:solidFill>
                  <a:schemeClr val="bg2"/>
                </a:solidFill>
                <a:effectLst/>
              </a:rPr>
              <a:t>hospitalarios</a:t>
            </a:r>
            <a:r>
              <a:rPr lang="en-US" sz="2000" i="0" u="none" strike="noStrike" dirty="0">
                <a:solidFill>
                  <a:schemeClr val="bg2"/>
                </a:solidFill>
                <a:effectLst/>
              </a:rPr>
              <a:t>)</a:t>
            </a:r>
            <a:br>
              <a:rPr lang="en-US" sz="2000" i="0" u="none" strike="noStrike" dirty="0">
                <a:solidFill>
                  <a:schemeClr val="bg2"/>
                </a:solidFill>
                <a:effectLst/>
              </a:rPr>
            </a:br>
            <a:r>
              <a:rPr lang="en-US" sz="2000" i="0" u="none" strike="noStrike" dirty="0">
                <a:solidFill>
                  <a:schemeClr val="bg2"/>
                </a:solidFill>
                <a:effectLst/>
              </a:rPr>
              <a:t>Los </a:t>
            </a:r>
            <a:r>
              <a:rPr lang="en-US" sz="2000" dirty="0" err="1">
                <a:solidFill>
                  <a:schemeClr val="bg2"/>
                </a:solidFill>
              </a:rPr>
              <a:t>C</a:t>
            </a:r>
            <a:r>
              <a:rPr lang="en-US" sz="2000" i="0" u="none" strike="noStrike" dirty="0" err="1">
                <a:solidFill>
                  <a:schemeClr val="bg2"/>
                </a:solidFill>
                <a:effectLst/>
              </a:rPr>
              <a:t>ontribuyentes</a:t>
            </a:r>
            <a:r>
              <a:rPr lang="en-US" sz="2000" i="0" u="none" strike="noStrike" dirty="0">
                <a:solidFill>
                  <a:schemeClr val="bg2"/>
                </a:solidFill>
                <a:effectLst/>
              </a:rPr>
              <a:t> </a:t>
            </a:r>
            <a:r>
              <a:rPr lang="en-US" sz="2000" i="0" u="none" strike="noStrike" dirty="0" err="1">
                <a:solidFill>
                  <a:schemeClr val="bg2"/>
                </a:solidFill>
                <a:effectLst/>
              </a:rPr>
              <a:t>públicos</a:t>
            </a:r>
            <a:r>
              <a:rPr lang="en-US" sz="2000" i="0" u="none" strike="noStrike" dirty="0">
                <a:solidFill>
                  <a:schemeClr val="bg2"/>
                </a:solidFill>
                <a:effectLst/>
              </a:rPr>
              <a:t> </a:t>
            </a:r>
            <a:r>
              <a:rPr lang="en-US" sz="2000" i="0" u="none" strike="noStrike" dirty="0" err="1">
                <a:solidFill>
                  <a:schemeClr val="bg2"/>
                </a:solidFill>
                <a:effectLst/>
              </a:rPr>
              <a:t>creciendo</a:t>
            </a:r>
            <a:r>
              <a:rPr lang="en-US" sz="2000" i="0" u="none" strike="noStrike" dirty="0">
                <a:solidFill>
                  <a:schemeClr val="bg2"/>
                </a:solidFill>
                <a:effectLst/>
              </a:rPr>
              <a:t>, </a:t>
            </a:r>
            <a:r>
              <a:rPr lang="en-US" sz="2000" i="0" u="none" strike="noStrike" dirty="0" err="1">
                <a:solidFill>
                  <a:schemeClr val="bg2"/>
                </a:solidFill>
                <a:effectLst/>
              </a:rPr>
              <a:t>comerciales</a:t>
            </a:r>
            <a:r>
              <a:rPr lang="en-US" sz="2000" i="0" u="none" strike="noStrike" dirty="0">
                <a:solidFill>
                  <a:schemeClr val="bg2"/>
                </a:solidFill>
                <a:effectLst/>
              </a:rPr>
              <a:t> </a:t>
            </a:r>
            <a:r>
              <a:rPr lang="en-US" sz="2000" i="0" u="none" strike="noStrike" dirty="0" err="1">
                <a:solidFill>
                  <a:schemeClr val="bg2"/>
                </a:solidFill>
                <a:effectLst/>
              </a:rPr>
              <a:t>disminuyendo</a:t>
            </a:r>
            <a:endParaRPr lang="en-US" sz="2000" i="0" u="none" strike="noStrike" dirty="0">
              <a:solidFill>
                <a:schemeClr val="bg2"/>
              </a:solidFill>
              <a:effectLst/>
            </a:endParaRPr>
          </a:p>
        </p:txBody>
      </p:sp>
      <p:sp>
        <p:nvSpPr>
          <p:cNvPr id="384" name="Google Shape;384;p66"/>
          <p:cNvSpPr txBox="1"/>
          <p:nvPr/>
        </p:nvSpPr>
        <p:spPr>
          <a:xfrm>
            <a:off x="2584475" y="6340675"/>
            <a:ext cx="9061425" cy="7437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dirty="0">
                <a:solidFill>
                  <a:schemeClr val="lt1"/>
                </a:solidFill>
                <a:latin typeface="Trebuchet MS"/>
                <a:ea typeface="Trebuchet MS"/>
                <a:cs typeface="Trebuchet MS"/>
                <a:sym typeface="Trebuchet MS"/>
              </a:rPr>
              <a:t>Los </a:t>
            </a:r>
            <a:r>
              <a:rPr lang="en-US" dirty="0" err="1">
                <a:solidFill>
                  <a:schemeClr val="lt1"/>
                </a:solidFill>
                <a:latin typeface="Trebuchet MS"/>
                <a:ea typeface="Trebuchet MS"/>
                <a:cs typeface="Trebuchet MS"/>
                <a:sym typeface="Trebuchet MS"/>
              </a:rPr>
              <a:t>efectos</a:t>
            </a:r>
            <a:r>
              <a:rPr lang="en-US" dirty="0">
                <a:solidFill>
                  <a:schemeClr val="lt1"/>
                </a:solidFill>
                <a:latin typeface="Trebuchet MS"/>
                <a:ea typeface="Trebuchet MS"/>
                <a:cs typeface="Trebuchet MS"/>
                <a:sym typeface="Trebuchet MS"/>
              </a:rPr>
              <a:t> del PHE La </a:t>
            </a:r>
            <a:r>
              <a:rPr lang="en-US" dirty="0" err="1">
                <a:solidFill>
                  <a:schemeClr val="lt1"/>
                </a:solidFill>
                <a:latin typeface="Trebuchet MS"/>
                <a:ea typeface="Trebuchet MS"/>
                <a:cs typeface="Trebuchet MS"/>
                <a:sym typeface="Trebuchet MS"/>
              </a:rPr>
              <a:t>afluencia</a:t>
            </a:r>
            <a:r>
              <a:rPr lang="en-US" dirty="0">
                <a:solidFill>
                  <a:schemeClr val="lt1"/>
                </a:solidFill>
                <a:latin typeface="Trebuchet MS"/>
                <a:ea typeface="Trebuchet MS"/>
                <a:cs typeface="Trebuchet MS"/>
                <a:sym typeface="Trebuchet MS"/>
              </a:rPr>
              <a:t> de </a:t>
            </a:r>
            <a:r>
              <a:rPr lang="en-US" dirty="0" err="1">
                <a:solidFill>
                  <a:schemeClr val="lt1"/>
                </a:solidFill>
                <a:latin typeface="Trebuchet MS"/>
                <a:ea typeface="Trebuchet MS"/>
                <a:cs typeface="Trebuchet MS"/>
                <a:sym typeface="Trebuchet MS"/>
              </a:rPr>
              <a:t>inmigrantes</a:t>
            </a:r>
            <a:r>
              <a:rPr lang="en-US" dirty="0">
                <a:solidFill>
                  <a:schemeClr val="lt1"/>
                </a:solidFill>
                <a:latin typeface="Trebuchet MS"/>
                <a:ea typeface="Trebuchet MS"/>
                <a:cs typeface="Trebuchet MS"/>
                <a:sym typeface="Trebuchet MS"/>
              </a:rPr>
              <a:t> no se </a:t>
            </a:r>
            <a:r>
              <a:rPr lang="en-US" dirty="0" err="1">
                <a:solidFill>
                  <a:schemeClr val="lt1"/>
                </a:solidFill>
                <a:latin typeface="Trebuchet MS"/>
                <a:ea typeface="Trebuchet MS"/>
                <a:cs typeface="Trebuchet MS"/>
                <a:sym typeface="Trebuchet MS"/>
              </a:rPr>
              <a:t>conocerá</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por</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completo</a:t>
            </a:r>
            <a:r>
              <a:rPr lang="en-US" dirty="0">
                <a:solidFill>
                  <a:schemeClr val="lt1"/>
                </a:solidFill>
                <a:latin typeface="Trebuchet MS"/>
                <a:ea typeface="Trebuchet MS"/>
                <a:cs typeface="Trebuchet MS"/>
                <a:sym typeface="Trebuchet MS"/>
              </a:rPr>
              <a:t> hasta </a:t>
            </a:r>
            <a:r>
              <a:rPr lang="en-US" dirty="0" err="1">
                <a:solidFill>
                  <a:schemeClr val="lt1"/>
                </a:solidFill>
                <a:latin typeface="Trebuchet MS"/>
                <a:ea typeface="Trebuchet MS"/>
                <a:cs typeface="Trebuchet MS"/>
                <a:sym typeface="Trebuchet MS"/>
              </a:rPr>
              <a:t>ver</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los</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datos</a:t>
            </a:r>
            <a:r>
              <a:rPr lang="en-US" dirty="0">
                <a:solidFill>
                  <a:schemeClr val="lt1"/>
                </a:solidFill>
                <a:latin typeface="Trebuchet MS"/>
                <a:ea typeface="Trebuchet MS"/>
                <a:cs typeface="Trebuchet MS"/>
                <a:sym typeface="Trebuchet MS"/>
              </a:rPr>
              <a:t> y </a:t>
            </a:r>
            <a:r>
              <a:rPr lang="en-US" dirty="0" err="1">
                <a:solidFill>
                  <a:schemeClr val="lt1"/>
                </a:solidFill>
                <a:latin typeface="Trebuchet MS"/>
                <a:ea typeface="Trebuchet MS"/>
                <a:cs typeface="Trebuchet MS"/>
                <a:sym typeface="Trebuchet MS"/>
              </a:rPr>
              <a:t>el</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informe</a:t>
            </a:r>
            <a:r>
              <a:rPr lang="en-US" dirty="0">
                <a:solidFill>
                  <a:schemeClr val="lt1"/>
                </a:solidFill>
                <a:latin typeface="Trebuchet MS"/>
                <a:ea typeface="Trebuchet MS"/>
                <a:cs typeface="Trebuchet MS"/>
                <a:sym typeface="Trebuchet MS"/>
              </a:rPr>
              <a:t> del </a:t>
            </a:r>
            <a:r>
              <a:rPr lang="en-US" dirty="0" err="1">
                <a:solidFill>
                  <a:schemeClr val="lt1"/>
                </a:solidFill>
                <a:latin typeface="Trebuchet MS"/>
                <a:ea typeface="Trebuchet MS"/>
                <a:cs typeface="Trebuchet MS"/>
                <a:sym typeface="Trebuchet MS"/>
              </a:rPr>
              <a:t>próximo</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año</a:t>
            </a:r>
            <a:r>
              <a:rPr lang="en-US" dirty="0">
                <a:solidFill>
                  <a:schemeClr val="lt1"/>
                </a:solidFill>
                <a:latin typeface="Trebuchet MS"/>
                <a:ea typeface="Trebuchet MS"/>
                <a:cs typeface="Trebuchet MS"/>
                <a:sym typeface="Trebuchet MS"/>
              </a:rPr>
              <a:t>.</a:t>
            </a:r>
            <a:endParaRPr dirty="0"/>
          </a:p>
        </p:txBody>
      </p:sp>
      <p:pic>
        <p:nvPicPr>
          <p:cNvPr id="385" name="Google Shape;385;p66" descr="Stacked bar chart of payer mix from 2014 through 2023. "/>
          <p:cNvPicPr preferRelativeResize="0"/>
          <p:nvPr/>
        </p:nvPicPr>
        <p:blipFill>
          <a:blip r:embed="rId3">
            <a:alphaModFix/>
          </a:blip>
          <a:stretch>
            <a:fillRect/>
          </a:stretch>
        </p:blipFill>
        <p:spPr>
          <a:xfrm>
            <a:off x="4037273" y="76200"/>
            <a:ext cx="8046351" cy="6129474"/>
          </a:xfrm>
          <a:prstGeom prst="rect">
            <a:avLst/>
          </a:prstGeom>
          <a:noFill/>
          <a:ln>
            <a:noFill/>
          </a:ln>
        </p:spPr>
      </p:pic>
      <p:sp>
        <p:nvSpPr>
          <p:cNvPr id="386" name="Google Shape;386;p66"/>
          <p:cNvSpPr txBox="1">
            <a:spLocks noGrp="1"/>
          </p:cNvSpPr>
          <p:nvPr>
            <p:ph type="body" idx="1"/>
          </p:nvPr>
        </p:nvSpPr>
        <p:spPr>
          <a:xfrm>
            <a:off x="75" y="1917600"/>
            <a:ext cx="4142100" cy="4380000"/>
          </a:xfrm>
          <a:prstGeom prst="rect">
            <a:avLst/>
          </a:prstGeom>
        </p:spPr>
        <p:txBody>
          <a:bodyPr spcFirstLastPara="1" wrap="square" lIns="91425" tIns="45700" rIns="91425" bIns="45700" anchor="t" anchorCtr="0">
            <a:noAutofit/>
          </a:bodyPr>
          <a:lstStyle/>
          <a:p>
            <a:pPr marL="457200" lvl="0" indent="-387350" algn="l" rtl="0">
              <a:spcBef>
                <a:spcPts val="1000"/>
              </a:spcBef>
              <a:spcAft>
                <a:spcPts val="0"/>
              </a:spcAft>
              <a:buSzPts val="2500"/>
              <a:buFont typeface="Trebuchet MS"/>
              <a:buChar char="●"/>
            </a:pPr>
            <a:r>
              <a:rPr lang="en-US" sz="2000" dirty="0"/>
              <a:t>2014-2023: la </a:t>
            </a:r>
            <a:r>
              <a:rPr lang="en-US" sz="2000" dirty="0" err="1"/>
              <a:t>parte</a:t>
            </a:r>
            <a:r>
              <a:rPr lang="en-US" sz="2000" dirty="0"/>
              <a:t> </a:t>
            </a:r>
            <a:r>
              <a:rPr lang="en-US" sz="2000" dirty="0" err="1"/>
              <a:t>comercial</a:t>
            </a:r>
            <a:r>
              <a:rPr lang="en-US" sz="2000" dirty="0"/>
              <a:t> </a:t>
            </a:r>
            <a:r>
              <a:rPr lang="en-US" sz="2000" dirty="0" err="1"/>
              <a:t>cayó</a:t>
            </a:r>
            <a:r>
              <a:rPr lang="en-US" sz="2000" dirty="0"/>
              <a:t> del 36,5 % al 29,3 %, </a:t>
            </a:r>
            <a:r>
              <a:rPr lang="en-US" sz="2000" dirty="0" err="1"/>
              <a:t>mientras</a:t>
            </a:r>
            <a:r>
              <a:rPr lang="en-US" sz="2000" dirty="0"/>
              <a:t> que Medicare y Medicaid </a:t>
            </a:r>
            <a:r>
              <a:rPr lang="en-US" sz="2000" dirty="0" err="1"/>
              <a:t>crecieron</a:t>
            </a:r>
            <a:r>
              <a:rPr lang="en-US" sz="2000" dirty="0"/>
              <a:t> del 55,1 % al 62,1%.</a:t>
            </a:r>
            <a:endParaRPr sz="2000" dirty="0"/>
          </a:p>
          <a:p>
            <a:pPr marL="457200" lvl="0" indent="-387350" algn="l" rtl="0">
              <a:spcBef>
                <a:spcPts val="1000"/>
              </a:spcBef>
              <a:spcAft>
                <a:spcPts val="0"/>
              </a:spcAft>
              <a:buSzPts val="2500"/>
              <a:buFont typeface="Trebuchet MS"/>
              <a:buChar char="●"/>
            </a:pPr>
            <a:r>
              <a:rPr lang="en-US" sz="2000" dirty="0"/>
              <a:t>El </a:t>
            </a:r>
            <a:r>
              <a:rPr lang="en-US" sz="2000" dirty="0" err="1"/>
              <a:t>envejecimiento</a:t>
            </a:r>
            <a:r>
              <a:rPr lang="en-US" sz="2000" dirty="0"/>
              <a:t> de la población de Colorado </a:t>
            </a:r>
            <a:r>
              <a:rPr lang="en-US" sz="2000" dirty="0" err="1"/>
              <a:t>impulsa</a:t>
            </a:r>
            <a:r>
              <a:rPr lang="en-US" sz="2000" dirty="0"/>
              <a:t> </a:t>
            </a:r>
            <a:r>
              <a:rPr lang="en-US" sz="2000" dirty="0" err="1"/>
              <a:t>el</a:t>
            </a:r>
            <a:r>
              <a:rPr lang="en-US" sz="2000" dirty="0"/>
              <a:t> </a:t>
            </a:r>
            <a:r>
              <a:rPr lang="en-US" sz="2000" dirty="0" err="1"/>
              <a:t>crecimiento</a:t>
            </a:r>
            <a:r>
              <a:rPr lang="en-US" sz="2000" dirty="0"/>
              <a:t> de Medicare.</a:t>
            </a:r>
          </a:p>
          <a:p>
            <a:pPr marL="457200" lvl="0" indent="-387350" algn="l" rtl="0">
              <a:spcBef>
                <a:spcPts val="1000"/>
              </a:spcBef>
              <a:spcAft>
                <a:spcPts val="0"/>
              </a:spcAft>
              <a:buSzPts val="2500"/>
              <a:buFont typeface="Trebuchet MS"/>
              <a:buChar char="●"/>
            </a:pPr>
            <a:r>
              <a:rPr lang="en-US" sz="2000" dirty="0"/>
              <a:t>El </a:t>
            </a:r>
            <a:r>
              <a:rPr lang="en-US" sz="2000" dirty="0" err="1"/>
              <a:t>crecimiento</a:t>
            </a:r>
            <a:r>
              <a:rPr lang="en-US" sz="2000" dirty="0"/>
              <a:t> del PHE de Medicaid no </a:t>
            </a:r>
            <a:r>
              <a:rPr lang="en-US" sz="2000" dirty="0" err="1"/>
              <a:t>muestra</a:t>
            </a:r>
            <a:r>
              <a:rPr lang="en-US" sz="2000" dirty="0"/>
              <a:t> </a:t>
            </a:r>
            <a:r>
              <a:rPr lang="en-US" sz="2000" dirty="0" err="1"/>
              <a:t>impacto</a:t>
            </a:r>
            <a:r>
              <a:rPr lang="en-US" sz="2000" dirty="0"/>
              <a:t> </a:t>
            </a:r>
            <a:r>
              <a:rPr lang="en-US" sz="2000" dirty="0" err="1"/>
              <a:t>en</a:t>
            </a:r>
            <a:r>
              <a:rPr lang="en-US" sz="2000" dirty="0"/>
              <a:t> la </a:t>
            </a:r>
            <a:r>
              <a:rPr lang="en-US" sz="2000" dirty="0" err="1"/>
              <a:t>combinación</a:t>
            </a:r>
            <a:r>
              <a:rPr lang="en-US" sz="2000" dirty="0"/>
              <a:t> de </a:t>
            </a:r>
            <a:r>
              <a:rPr lang="en-US" sz="2000" dirty="0" err="1"/>
              <a:t>contribuyentes</a:t>
            </a:r>
            <a:r>
              <a:rPr lang="en-US" sz="2000" dirty="0"/>
              <a:t> de </a:t>
            </a:r>
            <a:r>
              <a:rPr lang="en-US" sz="2000" dirty="0" err="1"/>
              <a:t>los</a:t>
            </a:r>
            <a:r>
              <a:rPr lang="en-US" sz="2000" dirty="0"/>
              <a:t> </a:t>
            </a:r>
            <a:r>
              <a:rPr lang="en-US" sz="2000" dirty="0" err="1"/>
              <a:t>hospitales</a:t>
            </a:r>
            <a:r>
              <a:rPr lang="en-US" sz="2000" dirty="0"/>
              <a:t>.</a:t>
            </a:r>
            <a:endParaRPr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14"/>
          <p:cNvSpPr txBox="1">
            <a:spLocks noGrp="1"/>
          </p:cNvSpPr>
          <p:nvPr>
            <p:ph type="title"/>
          </p:nvPr>
        </p:nvSpPr>
        <p:spPr>
          <a:xfrm>
            <a:off x="0" y="-76200"/>
            <a:ext cx="12192000" cy="708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400"/>
              <a:t>How is all this impacting the cost shift? </a:t>
            </a:r>
            <a:endParaRPr sz="3400"/>
          </a:p>
        </p:txBody>
      </p:sp>
      <p:sp>
        <p:nvSpPr>
          <p:cNvPr id="393" name="Google Shape;393;p14"/>
          <p:cNvSpPr txBox="1">
            <a:spLocks noGrp="1"/>
          </p:cNvSpPr>
          <p:nvPr>
            <p:ph type="body" idx="1"/>
          </p:nvPr>
        </p:nvSpPr>
        <p:spPr>
          <a:xfrm>
            <a:off x="50" y="632400"/>
            <a:ext cx="12351900" cy="18246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1000"/>
              </a:spcBef>
              <a:spcAft>
                <a:spcPts val="0"/>
              </a:spcAft>
              <a:buSzPts val="2300"/>
              <a:buFont typeface="Trebuchet MS"/>
              <a:buChar char="●"/>
            </a:pPr>
            <a:r>
              <a:rPr lang="en-US" sz="2300"/>
              <a:t>Positive hospital impact from Affordable Care Act, Expansion, Provider Fee/CHASE </a:t>
            </a:r>
            <a:endParaRPr sz="2300"/>
          </a:p>
          <a:p>
            <a:pPr marL="914400" lvl="1" indent="-374650" algn="l" rtl="0">
              <a:lnSpc>
                <a:spcPct val="100000"/>
              </a:lnSpc>
              <a:spcBef>
                <a:spcPts val="0"/>
              </a:spcBef>
              <a:spcAft>
                <a:spcPts val="0"/>
              </a:spcAft>
              <a:buSzPts val="2300"/>
              <a:buChar char="○"/>
            </a:pPr>
            <a:r>
              <a:rPr lang="en-US" sz="2300"/>
              <a:t>2009 Medicaid $0.54 cents on dollar of cost vs $0.79 during the last few years</a:t>
            </a:r>
            <a:endParaRPr sz="2300"/>
          </a:p>
          <a:p>
            <a:pPr marL="457200" lvl="0" indent="-374650" algn="l" rtl="0">
              <a:lnSpc>
                <a:spcPct val="100000"/>
              </a:lnSpc>
              <a:spcBef>
                <a:spcPts val="0"/>
              </a:spcBef>
              <a:spcAft>
                <a:spcPts val="0"/>
              </a:spcAft>
              <a:buSzPts val="2300"/>
              <a:buFont typeface="Trebuchet MS"/>
              <a:buChar char="●"/>
            </a:pPr>
            <a:r>
              <a:rPr lang="en-US" sz="2300"/>
              <a:t>2023 payment to cost ratio is 100%, meaning higher commercial reimbursement is just offsetting lower public programs reimbursements with growing payer mix</a:t>
            </a:r>
            <a:endParaRPr sz="2300"/>
          </a:p>
          <a:p>
            <a:pPr marL="457200" lvl="0" indent="-374650" algn="l" rtl="0">
              <a:lnSpc>
                <a:spcPct val="100000"/>
              </a:lnSpc>
              <a:spcBef>
                <a:spcPts val="0"/>
              </a:spcBef>
              <a:spcAft>
                <a:spcPts val="0"/>
              </a:spcAft>
              <a:buSzPts val="2300"/>
              <a:buFont typeface="Trebuchet MS"/>
              <a:buChar char="●"/>
            </a:pPr>
            <a:r>
              <a:rPr lang="en-US" sz="2300"/>
              <a:t>Exacerbated by higher hospital expenses from inflation, worker wages/compensation</a:t>
            </a:r>
            <a:endParaRPr sz="2300"/>
          </a:p>
        </p:txBody>
      </p:sp>
      <p:sp>
        <p:nvSpPr>
          <p:cNvPr id="394" name="Google Shape;394;p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graphicFrame>
        <p:nvGraphicFramePr>
          <p:cNvPr id="395" name="Google Shape;395;p14"/>
          <p:cNvGraphicFramePr/>
          <p:nvPr>
            <p:extLst>
              <p:ext uri="{D42A27DB-BD31-4B8C-83A1-F6EECF244321}">
                <p14:modId xmlns:p14="http://schemas.microsoft.com/office/powerpoint/2010/main" val="3700857169"/>
              </p:ext>
            </p:extLst>
          </p:nvPr>
        </p:nvGraphicFramePr>
        <p:xfrm>
          <a:off x="1221900" y="2528452"/>
          <a:ext cx="9748175" cy="3657360"/>
        </p:xfrm>
        <a:graphic>
          <a:graphicData uri="http://schemas.openxmlformats.org/drawingml/2006/table">
            <a:tbl>
              <a:tblPr>
                <a:noFill/>
                <a:tableStyleId>{91739566-4684-4F24-B98C-CBC379D16EFD}</a:tableStyleId>
              </a:tblPr>
              <a:tblGrid>
                <a:gridCol w="1878275">
                  <a:extLst>
                    <a:ext uri="{9D8B030D-6E8A-4147-A177-3AD203B41FA5}">
                      <a16:colId xmlns:a16="http://schemas.microsoft.com/office/drawing/2014/main" val="20000"/>
                    </a:ext>
                  </a:extLst>
                </a:gridCol>
                <a:gridCol w="1311650">
                  <a:extLst>
                    <a:ext uri="{9D8B030D-6E8A-4147-A177-3AD203B41FA5}">
                      <a16:colId xmlns:a16="http://schemas.microsoft.com/office/drawing/2014/main" val="20001"/>
                    </a:ext>
                  </a:extLst>
                </a:gridCol>
                <a:gridCol w="1311650">
                  <a:extLst>
                    <a:ext uri="{9D8B030D-6E8A-4147-A177-3AD203B41FA5}">
                      <a16:colId xmlns:a16="http://schemas.microsoft.com/office/drawing/2014/main" val="20002"/>
                    </a:ext>
                  </a:extLst>
                </a:gridCol>
                <a:gridCol w="1311650">
                  <a:extLst>
                    <a:ext uri="{9D8B030D-6E8A-4147-A177-3AD203B41FA5}">
                      <a16:colId xmlns:a16="http://schemas.microsoft.com/office/drawing/2014/main" val="20003"/>
                    </a:ext>
                  </a:extLst>
                </a:gridCol>
                <a:gridCol w="1311650">
                  <a:extLst>
                    <a:ext uri="{9D8B030D-6E8A-4147-A177-3AD203B41FA5}">
                      <a16:colId xmlns:a16="http://schemas.microsoft.com/office/drawing/2014/main" val="20004"/>
                    </a:ext>
                  </a:extLst>
                </a:gridCol>
                <a:gridCol w="1311650">
                  <a:extLst>
                    <a:ext uri="{9D8B030D-6E8A-4147-A177-3AD203B41FA5}">
                      <a16:colId xmlns:a16="http://schemas.microsoft.com/office/drawing/2014/main" val="20005"/>
                    </a:ext>
                  </a:extLst>
                </a:gridCol>
                <a:gridCol w="1311650">
                  <a:extLst>
                    <a:ext uri="{9D8B030D-6E8A-4147-A177-3AD203B41FA5}">
                      <a16:colId xmlns:a16="http://schemas.microsoft.com/office/drawing/2014/main" val="20006"/>
                    </a:ext>
                  </a:extLst>
                </a:gridCol>
              </a:tblGrid>
              <a:tr h="6354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Year</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Medicare</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Medicaid</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latin typeface="Trebuchet MS"/>
                          <a:ea typeface="Trebuchet MS"/>
                          <a:cs typeface="Trebuchet MS"/>
                          <a:sym typeface="Trebuchet MS"/>
                        </a:rPr>
                        <a:t>Commercial</a:t>
                      </a:r>
                      <a:endParaRPr sz="1600" b="1" u="none" strike="noStrike" cap="none" dirty="0">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latin typeface="Trebuchet MS"/>
                          <a:ea typeface="Trebuchet MS"/>
                          <a:cs typeface="Trebuchet MS"/>
                          <a:sym typeface="Trebuchet MS"/>
                        </a:rPr>
                        <a:t>Insurance</a:t>
                      </a:r>
                      <a:endParaRPr sz="1600" b="1" u="none" strike="noStrike" cap="none"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Self Pay</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CICP/Other</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Overall</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2009*</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0.78</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0.54</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1.55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0.52*</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0.52*</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1.05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2019</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0.63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1.84</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0.30</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0.89</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1.08</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2020</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0.71</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0.80</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1.67</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0.42</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0.88</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1.03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dirty="0">
                          <a:latin typeface="Trebuchet MS"/>
                          <a:ea typeface="Trebuchet MS"/>
                          <a:cs typeface="Trebuchet MS"/>
                          <a:sym typeface="Trebuchet MS"/>
                        </a:rPr>
                        <a:t>2020 w/ stimulus</a:t>
                      </a:r>
                      <a:endParaRPr sz="1600" b="1" u="none" strike="noStrike" cap="none"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0.76</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0.87</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1.76</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0.49</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0.95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1.10</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2021</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0.76</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0.77</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1.75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0.35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0.94</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1.06</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2022</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0.79</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1.64</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0.33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0.90</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1.02</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413024">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Trebuchet MS"/>
                          <a:ea typeface="Trebuchet MS"/>
                          <a:cs typeface="Trebuchet MS"/>
                          <a:sym typeface="Trebuchet MS"/>
                        </a:rPr>
                        <a:t>2023</a:t>
                      </a:r>
                      <a:endParaRPr sz="16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0.79</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1.63</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0.25</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0.84</a:t>
                      </a:r>
                      <a:endParaRPr sz="16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dirty="0">
                          <a:latin typeface="Trebuchet MS"/>
                          <a:ea typeface="Trebuchet MS"/>
                          <a:cs typeface="Trebuchet MS"/>
                          <a:sym typeface="Trebuchet MS"/>
                        </a:rPr>
                        <a:t>1.00</a:t>
                      </a:r>
                      <a:endParaRPr sz="1600" u="none" strike="noStrike" cap="none"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396" name="Google Shape;396;p14"/>
          <p:cNvSpPr txBox="1"/>
          <p:nvPr/>
        </p:nvSpPr>
        <p:spPr>
          <a:xfrm>
            <a:off x="2508275" y="6262025"/>
            <a:ext cx="92694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1000"/>
              </a:spcAft>
              <a:buClr>
                <a:srgbClr val="000000"/>
              </a:buClr>
              <a:buSzPts val="1300"/>
              <a:buFont typeface="Arial"/>
              <a:buNone/>
            </a:pPr>
            <a:r>
              <a:rPr lang="en-US" sz="1300" b="0" i="0" u="none" strike="noStrike" cap="none">
                <a:solidFill>
                  <a:schemeClr val="lt1"/>
                </a:solidFill>
                <a:latin typeface="Trebuchet MS"/>
                <a:ea typeface="Trebuchet MS"/>
                <a:cs typeface="Trebuchet MS"/>
                <a:sym typeface="Trebuchet MS"/>
              </a:rPr>
              <a:t>*When comparing results from 2009 to 2018 with those after 2019 one should remember the change in methodology when viewing trends that connect the two periods. 2009’s values combined Self Pay and the CICP/Other category</a:t>
            </a:r>
            <a:endParaRPr sz="13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7"/>
          <p:cNvSpPr txBox="1">
            <a:spLocks noGrp="1"/>
          </p:cNvSpPr>
          <p:nvPr>
            <p:ph type="title"/>
          </p:nvPr>
        </p:nvSpPr>
        <p:spPr>
          <a:xfrm>
            <a:off x="0" y="-76200"/>
            <a:ext cx="12192000" cy="70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400" dirty="0"/>
              <a:t>¿</a:t>
            </a:r>
            <a:r>
              <a:rPr lang="en-US" sz="3400" dirty="0" err="1"/>
              <a:t>Cómo</a:t>
            </a:r>
            <a:r>
              <a:rPr lang="en-US" sz="3400" dirty="0"/>
              <a:t> </a:t>
            </a:r>
            <a:r>
              <a:rPr lang="en-US" sz="3400" dirty="0" err="1"/>
              <a:t>influye</a:t>
            </a:r>
            <a:r>
              <a:rPr lang="en-US" sz="3400" dirty="0"/>
              <a:t> </a:t>
            </a:r>
            <a:r>
              <a:rPr lang="en-US" sz="3400" dirty="0" err="1"/>
              <a:t>esto</a:t>
            </a:r>
            <a:r>
              <a:rPr lang="en-US" sz="3400" dirty="0"/>
              <a:t> </a:t>
            </a:r>
            <a:r>
              <a:rPr lang="en-US" sz="3400" dirty="0" err="1"/>
              <a:t>en</a:t>
            </a:r>
            <a:r>
              <a:rPr lang="en-US" sz="3400" dirty="0"/>
              <a:t> </a:t>
            </a:r>
            <a:r>
              <a:rPr lang="en-US" sz="3400" dirty="0" err="1"/>
              <a:t>el</a:t>
            </a:r>
            <a:r>
              <a:rPr lang="en-US" sz="3400" dirty="0"/>
              <a:t> </a:t>
            </a:r>
            <a:r>
              <a:rPr lang="en-US" sz="3400" dirty="0" err="1"/>
              <a:t>cambio</a:t>
            </a:r>
            <a:r>
              <a:rPr lang="en-US" sz="3400" dirty="0"/>
              <a:t> de </a:t>
            </a:r>
            <a:r>
              <a:rPr lang="en-US" sz="3400" dirty="0" err="1"/>
              <a:t>gastos</a:t>
            </a:r>
            <a:r>
              <a:rPr lang="en-US" sz="3400" dirty="0"/>
              <a:t>?</a:t>
            </a:r>
            <a:endParaRPr sz="3400" dirty="0"/>
          </a:p>
        </p:txBody>
      </p:sp>
      <p:sp>
        <p:nvSpPr>
          <p:cNvPr id="393" name="Google Shape;393;p67"/>
          <p:cNvSpPr txBox="1">
            <a:spLocks noGrp="1"/>
          </p:cNvSpPr>
          <p:nvPr>
            <p:ph type="body" idx="1"/>
          </p:nvPr>
        </p:nvSpPr>
        <p:spPr>
          <a:xfrm>
            <a:off x="101650" y="524224"/>
            <a:ext cx="12090350" cy="1824600"/>
          </a:xfrm>
          <a:prstGeom prst="rect">
            <a:avLst/>
          </a:prstGeom>
        </p:spPr>
        <p:txBody>
          <a:bodyPr spcFirstLastPara="1" wrap="square" lIns="91425" tIns="45700" rIns="91425" bIns="45700" anchor="t" anchorCtr="0">
            <a:noAutofit/>
          </a:bodyPr>
          <a:lstStyle/>
          <a:p>
            <a:pPr marL="457200" lvl="0" indent="-374650" algn="l" rtl="0">
              <a:lnSpc>
                <a:spcPct val="100000"/>
              </a:lnSpc>
              <a:spcBef>
                <a:spcPts val="1000"/>
              </a:spcBef>
              <a:spcAft>
                <a:spcPts val="0"/>
              </a:spcAft>
              <a:buSzPts val="2300"/>
              <a:buFont typeface="Trebuchet MS"/>
              <a:buChar char="●"/>
            </a:pPr>
            <a:r>
              <a:rPr lang="en-US" sz="1600" dirty="0"/>
              <a:t>Impacto </a:t>
            </a:r>
            <a:r>
              <a:rPr lang="en-US" sz="1600" dirty="0" err="1"/>
              <a:t>hospitalario</a:t>
            </a:r>
            <a:r>
              <a:rPr lang="en-US" sz="1600" dirty="0"/>
              <a:t> </a:t>
            </a:r>
            <a:r>
              <a:rPr lang="en-US" sz="1600" dirty="0" err="1"/>
              <a:t>positivo</a:t>
            </a:r>
            <a:r>
              <a:rPr lang="en-US" sz="1600" dirty="0"/>
              <a:t> de la Ley de Cuidado de Salud a bajo </a:t>
            </a:r>
            <a:r>
              <a:rPr lang="en-US" sz="1600" dirty="0" err="1"/>
              <a:t>precio</a:t>
            </a:r>
            <a:r>
              <a:rPr lang="en-US" sz="1600" dirty="0"/>
              <a:t>, </a:t>
            </a:r>
            <a:r>
              <a:rPr lang="en-US" sz="1600" dirty="0" err="1"/>
              <a:t>expansión</a:t>
            </a:r>
            <a:r>
              <a:rPr lang="en-US" sz="1600" dirty="0"/>
              <a:t>, </a:t>
            </a:r>
            <a:r>
              <a:rPr lang="en-US" sz="1600" dirty="0" err="1"/>
              <a:t>tarifa</a:t>
            </a:r>
            <a:r>
              <a:rPr lang="en-US" sz="1600" dirty="0"/>
              <a:t> a </a:t>
            </a:r>
            <a:r>
              <a:rPr lang="en-US" sz="1600" dirty="0" err="1"/>
              <a:t>proveedores</a:t>
            </a:r>
            <a:r>
              <a:rPr lang="en-US" sz="1600" dirty="0"/>
              <a:t>/CHASE</a:t>
            </a:r>
          </a:p>
          <a:p>
            <a:pPr marL="914400" lvl="1" indent="-374650" algn="l" rtl="0">
              <a:lnSpc>
                <a:spcPct val="100000"/>
              </a:lnSpc>
              <a:spcBef>
                <a:spcPts val="0"/>
              </a:spcBef>
              <a:spcAft>
                <a:spcPts val="0"/>
              </a:spcAft>
              <a:buSzPts val="2300"/>
              <a:buChar char="○"/>
            </a:pPr>
            <a:r>
              <a:rPr lang="en-US" sz="1600" dirty="0"/>
              <a:t>En 2009 Medicaid 0,54 centavos </a:t>
            </a:r>
            <a:r>
              <a:rPr lang="en-US" sz="1600" dirty="0" err="1"/>
              <a:t>por</a:t>
            </a:r>
            <a:r>
              <a:rPr lang="en-US" sz="1600" dirty="0"/>
              <a:t> </a:t>
            </a:r>
            <a:r>
              <a:rPr lang="en-US" sz="1600" dirty="0" err="1"/>
              <a:t>dólar</a:t>
            </a:r>
            <a:r>
              <a:rPr lang="en-US" sz="1600" dirty="0"/>
              <a:t> de </a:t>
            </a:r>
            <a:r>
              <a:rPr lang="en-US" sz="1600" dirty="0" err="1"/>
              <a:t>costo</a:t>
            </a:r>
            <a:r>
              <a:rPr lang="en-US" sz="1600" dirty="0"/>
              <a:t> </a:t>
            </a:r>
            <a:r>
              <a:rPr lang="en-US" sz="1600" dirty="0" err="1"/>
              <a:t>frente</a:t>
            </a:r>
            <a:r>
              <a:rPr lang="en-US" sz="1600" dirty="0"/>
              <a:t> a </a:t>
            </a:r>
            <a:r>
              <a:rPr lang="en-US" sz="1600" dirty="0" err="1"/>
              <a:t>los</a:t>
            </a:r>
            <a:r>
              <a:rPr lang="en-US" sz="1600" dirty="0"/>
              <a:t> 0,79 de </a:t>
            </a:r>
            <a:r>
              <a:rPr lang="en-US" sz="1600" dirty="0" err="1"/>
              <a:t>los</a:t>
            </a:r>
            <a:r>
              <a:rPr lang="en-US" sz="1600" dirty="0"/>
              <a:t> </a:t>
            </a:r>
            <a:r>
              <a:rPr lang="en-US" sz="1600" dirty="0" err="1"/>
              <a:t>últimos</a:t>
            </a:r>
            <a:r>
              <a:rPr lang="en-US" sz="1600" dirty="0"/>
              <a:t> </a:t>
            </a:r>
            <a:r>
              <a:rPr lang="en-US" sz="1600" dirty="0" err="1"/>
              <a:t>años</a:t>
            </a:r>
            <a:r>
              <a:rPr lang="en-US" sz="1600" dirty="0"/>
              <a:t>.</a:t>
            </a:r>
          </a:p>
          <a:p>
            <a:pPr marL="914400" lvl="1" indent="-374650" algn="l" rtl="0">
              <a:lnSpc>
                <a:spcPct val="100000"/>
              </a:lnSpc>
              <a:spcBef>
                <a:spcPts val="0"/>
              </a:spcBef>
              <a:spcAft>
                <a:spcPts val="0"/>
              </a:spcAft>
              <a:buSzPts val="2300"/>
              <a:buChar char="○"/>
            </a:pPr>
            <a:r>
              <a:rPr lang="en-US" sz="1600" dirty="0"/>
              <a:t>En 2023, la </a:t>
            </a:r>
            <a:r>
              <a:rPr lang="en-US" sz="1600" dirty="0" err="1"/>
              <a:t>relación</a:t>
            </a:r>
            <a:r>
              <a:rPr lang="en-US" sz="1600" dirty="0"/>
              <a:t> entre </a:t>
            </a:r>
            <a:r>
              <a:rPr lang="en-US" sz="1600" dirty="0" err="1"/>
              <a:t>pagos</a:t>
            </a:r>
            <a:r>
              <a:rPr lang="en-US" sz="1600" dirty="0"/>
              <a:t> al </a:t>
            </a:r>
            <a:r>
              <a:rPr lang="en-US" sz="1600" dirty="0" err="1"/>
              <a:t>costo</a:t>
            </a:r>
            <a:r>
              <a:rPr lang="en-US" sz="1600" dirty="0"/>
              <a:t> es del 100%, lo que </a:t>
            </a:r>
            <a:r>
              <a:rPr lang="en-US" sz="1600" dirty="0" err="1"/>
              <a:t>significa</a:t>
            </a:r>
            <a:r>
              <a:rPr lang="en-US" sz="1600" dirty="0"/>
              <a:t> que </a:t>
            </a:r>
            <a:r>
              <a:rPr lang="en-US" sz="1600" dirty="0" err="1"/>
              <a:t>el</a:t>
            </a:r>
            <a:r>
              <a:rPr lang="en-US" sz="1600" dirty="0"/>
              <a:t> </a:t>
            </a:r>
            <a:r>
              <a:rPr lang="en-US" sz="1600" dirty="0" err="1"/>
              <a:t>aumento</a:t>
            </a:r>
            <a:r>
              <a:rPr lang="en-US" sz="1600" dirty="0"/>
              <a:t> de </a:t>
            </a:r>
            <a:r>
              <a:rPr lang="en-US" sz="1600" dirty="0" err="1"/>
              <a:t>los</a:t>
            </a:r>
            <a:r>
              <a:rPr lang="en-US" sz="1600" dirty="0"/>
              <a:t> </a:t>
            </a:r>
            <a:r>
              <a:rPr lang="en-US" sz="1600" dirty="0" err="1"/>
              <a:t>reembolsos</a:t>
            </a:r>
            <a:r>
              <a:rPr lang="en-US" sz="1600" dirty="0"/>
              <a:t> </a:t>
            </a:r>
            <a:r>
              <a:rPr lang="en-US" sz="1600" dirty="0" err="1"/>
              <a:t>comerciales</a:t>
            </a:r>
            <a:r>
              <a:rPr lang="en-US" sz="1600" dirty="0"/>
              <a:t> </a:t>
            </a:r>
            <a:r>
              <a:rPr lang="en-US" sz="1600" dirty="0" err="1"/>
              <a:t>compensa</a:t>
            </a:r>
            <a:r>
              <a:rPr lang="en-US" sz="1600" dirty="0"/>
              <a:t> la </a:t>
            </a:r>
            <a:r>
              <a:rPr lang="en-US" sz="1600" dirty="0" err="1"/>
              <a:t>disminución</a:t>
            </a:r>
            <a:r>
              <a:rPr lang="en-US" sz="1600" dirty="0"/>
              <a:t> de </a:t>
            </a:r>
            <a:r>
              <a:rPr lang="en-US" sz="1600" dirty="0" err="1"/>
              <a:t>los</a:t>
            </a:r>
            <a:r>
              <a:rPr lang="en-US" sz="1600" dirty="0"/>
              <a:t> </a:t>
            </a:r>
            <a:r>
              <a:rPr lang="en-US" sz="1600" dirty="0" err="1"/>
              <a:t>reembolsos</a:t>
            </a:r>
            <a:r>
              <a:rPr lang="en-US" sz="1600" dirty="0"/>
              <a:t> de </a:t>
            </a:r>
            <a:r>
              <a:rPr lang="en-US" sz="1600" dirty="0" err="1"/>
              <a:t>los</a:t>
            </a:r>
            <a:r>
              <a:rPr lang="en-US" sz="1600" dirty="0"/>
              <a:t> </a:t>
            </a:r>
            <a:r>
              <a:rPr lang="en-US" sz="1600" dirty="0" err="1"/>
              <a:t>programas</a:t>
            </a:r>
            <a:r>
              <a:rPr lang="en-US" sz="1600" dirty="0"/>
              <a:t> </a:t>
            </a:r>
            <a:r>
              <a:rPr lang="en-US" sz="1600" dirty="0" err="1"/>
              <a:t>públicos</a:t>
            </a:r>
            <a:r>
              <a:rPr lang="en-US" sz="1600" dirty="0"/>
              <a:t>, con </a:t>
            </a:r>
            <a:r>
              <a:rPr lang="en-US" sz="1600" dirty="0" err="1"/>
              <a:t>una</a:t>
            </a:r>
            <a:r>
              <a:rPr lang="en-US" sz="1600" dirty="0"/>
              <a:t> </a:t>
            </a:r>
            <a:r>
              <a:rPr lang="en-US" sz="1600" dirty="0" err="1"/>
              <a:t>combinación</a:t>
            </a:r>
            <a:r>
              <a:rPr lang="en-US" sz="1600" dirty="0"/>
              <a:t> de </a:t>
            </a:r>
            <a:r>
              <a:rPr lang="en-US" sz="1600" dirty="0" err="1"/>
              <a:t>contribuyentes</a:t>
            </a:r>
            <a:r>
              <a:rPr lang="en-US" sz="1600" dirty="0"/>
              <a:t> </a:t>
            </a:r>
            <a:r>
              <a:rPr lang="en-US" sz="1600" dirty="0" err="1"/>
              <a:t>cada</a:t>
            </a:r>
            <a:r>
              <a:rPr lang="en-US" sz="1600" dirty="0"/>
              <a:t> </a:t>
            </a:r>
            <a:r>
              <a:rPr lang="en-US" sz="1600" dirty="0" err="1"/>
              <a:t>vez</a:t>
            </a:r>
            <a:r>
              <a:rPr lang="en-US" sz="1600" dirty="0"/>
              <a:t> mayor.</a:t>
            </a:r>
          </a:p>
          <a:p>
            <a:pPr marL="457200" lvl="0" indent="-374650" algn="l" rtl="0">
              <a:lnSpc>
                <a:spcPct val="100000"/>
              </a:lnSpc>
              <a:spcBef>
                <a:spcPts val="0"/>
              </a:spcBef>
              <a:spcAft>
                <a:spcPts val="0"/>
              </a:spcAft>
              <a:buSzPts val="2300"/>
              <a:buFont typeface="Trebuchet MS"/>
              <a:buChar char="●"/>
            </a:pPr>
            <a:r>
              <a:rPr lang="en-US" sz="1600" dirty="0" err="1"/>
              <a:t>Agravado</a:t>
            </a:r>
            <a:r>
              <a:rPr lang="en-US" sz="1600" dirty="0"/>
              <a:t> </a:t>
            </a:r>
            <a:r>
              <a:rPr lang="en-US" sz="1600" dirty="0" err="1"/>
              <a:t>por</a:t>
            </a:r>
            <a:r>
              <a:rPr lang="en-US" sz="1600" dirty="0"/>
              <a:t> </a:t>
            </a:r>
            <a:r>
              <a:rPr lang="en-US" sz="1600" dirty="0" err="1"/>
              <a:t>el</a:t>
            </a:r>
            <a:r>
              <a:rPr lang="en-US" sz="1600" dirty="0"/>
              <a:t> </a:t>
            </a:r>
            <a:r>
              <a:rPr lang="en-US" sz="1600" dirty="0" err="1"/>
              <a:t>aumento</a:t>
            </a:r>
            <a:r>
              <a:rPr lang="en-US" sz="1600" dirty="0"/>
              <a:t> de </a:t>
            </a:r>
            <a:r>
              <a:rPr lang="en-US" sz="1600" dirty="0" err="1"/>
              <a:t>los</a:t>
            </a:r>
            <a:r>
              <a:rPr lang="en-US" sz="1600" dirty="0"/>
              <a:t> </a:t>
            </a:r>
            <a:r>
              <a:rPr lang="en-US" sz="1600" dirty="0" err="1"/>
              <a:t>gastos</a:t>
            </a:r>
            <a:r>
              <a:rPr lang="en-US" sz="1600" dirty="0"/>
              <a:t> </a:t>
            </a:r>
            <a:r>
              <a:rPr lang="en-US" sz="1600" dirty="0" err="1"/>
              <a:t>hospitalarios</a:t>
            </a:r>
            <a:r>
              <a:rPr lang="en-US" sz="1600" dirty="0"/>
              <a:t> </a:t>
            </a:r>
            <a:r>
              <a:rPr lang="en-US" sz="1600" dirty="0" err="1"/>
              <a:t>debido</a:t>
            </a:r>
            <a:r>
              <a:rPr lang="en-US" sz="1600" dirty="0"/>
              <a:t> a la </a:t>
            </a:r>
            <a:r>
              <a:rPr lang="en-US" sz="1600" dirty="0" err="1"/>
              <a:t>inflación</a:t>
            </a:r>
            <a:r>
              <a:rPr lang="en-US" sz="1600" dirty="0"/>
              <a:t> y a </a:t>
            </a:r>
            <a:r>
              <a:rPr lang="en-US" sz="1600" dirty="0" err="1"/>
              <a:t>los</a:t>
            </a:r>
            <a:r>
              <a:rPr lang="en-US" sz="1600" dirty="0"/>
              <a:t> </a:t>
            </a:r>
            <a:r>
              <a:rPr lang="en-US" sz="1600" dirty="0" err="1"/>
              <a:t>salarios</a:t>
            </a:r>
            <a:r>
              <a:rPr lang="en-US" sz="1600" dirty="0"/>
              <a:t> e </a:t>
            </a:r>
            <a:r>
              <a:rPr lang="en-US" sz="1600" dirty="0" err="1"/>
              <a:t>indemnizaciones</a:t>
            </a:r>
            <a:r>
              <a:rPr lang="en-US" sz="1600" dirty="0"/>
              <a:t> de </a:t>
            </a:r>
            <a:r>
              <a:rPr lang="en-US" sz="1600" dirty="0" err="1"/>
              <a:t>los</a:t>
            </a:r>
            <a:r>
              <a:rPr lang="en-US" sz="1600" dirty="0"/>
              <a:t> </a:t>
            </a:r>
            <a:r>
              <a:rPr lang="en-US" sz="1600" dirty="0" err="1"/>
              <a:t>trabajadores</a:t>
            </a:r>
            <a:r>
              <a:rPr lang="en-US" sz="1600" dirty="0"/>
              <a:t>.</a:t>
            </a:r>
          </a:p>
        </p:txBody>
      </p:sp>
      <p:sp>
        <p:nvSpPr>
          <p:cNvPr id="394" name="Google Shape;394;p6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graphicFrame>
        <p:nvGraphicFramePr>
          <p:cNvPr id="395" name="Google Shape;395;p67"/>
          <p:cNvGraphicFramePr/>
          <p:nvPr/>
        </p:nvGraphicFramePr>
        <p:xfrm>
          <a:off x="1048039" y="2457395"/>
          <a:ext cx="9497687" cy="3748800"/>
        </p:xfrm>
        <a:graphic>
          <a:graphicData uri="http://schemas.openxmlformats.org/drawingml/2006/table">
            <a:tbl>
              <a:tblPr>
                <a:noFill/>
              </a:tblPr>
              <a:tblGrid>
                <a:gridCol w="1830011">
                  <a:extLst>
                    <a:ext uri="{9D8B030D-6E8A-4147-A177-3AD203B41FA5}">
                      <a16:colId xmlns:a16="http://schemas.microsoft.com/office/drawing/2014/main" val="20000"/>
                    </a:ext>
                  </a:extLst>
                </a:gridCol>
                <a:gridCol w="1277946">
                  <a:extLst>
                    <a:ext uri="{9D8B030D-6E8A-4147-A177-3AD203B41FA5}">
                      <a16:colId xmlns:a16="http://schemas.microsoft.com/office/drawing/2014/main" val="20001"/>
                    </a:ext>
                  </a:extLst>
                </a:gridCol>
                <a:gridCol w="1277946">
                  <a:extLst>
                    <a:ext uri="{9D8B030D-6E8A-4147-A177-3AD203B41FA5}">
                      <a16:colId xmlns:a16="http://schemas.microsoft.com/office/drawing/2014/main" val="20002"/>
                    </a:ext>
                  </a:extLst>
                </a:gridCol>
                <a:gridCol w="1277946">
                  <a:extLst>
                    <a:ext uri="{9D8B030D-6E8A-4147-A177-3AD203B41FA5}">
                      <a16:colId xmlns:a16="http://schemas.microsoft.com/office/drawing/2014/main" val="20003"/>
                    </a:ext>
                  </a:extLst>
                </a:gridCol>
                <a:gridCol w="1262771">
                  <a:extLst>
                    <a:ext uri="{9D8B030D-6E8A-4147-A177-3AD203B41FA5}">
                      <a16:colId xmlns:a16="http://schemas.microsoft.com/office/drawing/2014/main" val="20004"/>
                    </a:ext>
                  </a:extLst>
                </a:gridCol>
                <a:gridCol w="1293121">
                  <a:extLst>
                    <a:ext uri="{9D8B030D-6E8A-4147-A177-3AD203B41FA5}">
                      <a16:colId xmlns:a16="http://schemas.microsoft.com/office/drawing/2014/main" val="20005"/>
                    </a:ext>
                  </a:extLst>
                </a:gridCol>
                <a:gridCol w="1277946">
                  <a:extLst>
                    <a:ext uri="{9D8B030D-6E8A-4147-A177-3AD203B41FA5}">
                      <a16:colId xmlns:a16="http://schemas.microsoft.com/office/drawing/2014/main" val="20006"/>
                    </a:ext>
                  </a:extLst>
                </a:gridCol>
              </a:tblGrid>
              <a:tr h="814599">
                <a:tc>
                  <a:txBody>
                    <a:bodyPr/>
                    <a:lstStyle/>
                    <a:p>
                      <a:pPr marL="0" lvl="0" indent="0" algn="ctr" rtl="0">
                        <a:spcBef>
                          <a:spcPts val="0"/>
                        </a:spcBef>
                        <a:spcAft>
                          <a:spcPts val="0"/>
                        </a:spcAft>
                        <a:buNone/>
                      </a:pPr>
                      <a:r>
                        <a:rPr lang="en-US" sz="1500" b="1" dirty="0" err="1">
                          <a:latin typeface="Trebuchet MS"/>
                          <a:ea typeface="Trebuchet MS"/>
                          <a:cs typeface="Trebuchet MS"/>
                          <a:sym typeface="Trebuchet MS"/>
                        </a:rPr>
                        <a:t>Año</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Medicare</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Medicaid</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Seguro</a:t>
                      </a:r>
                      <a:endParaRPr sz="1500" b="1" dirty="0">
                        <a:latin typeface="Trebuchet MS"/>
                        <a:ea typeface="Trebuchet MS"/>
                        <a:cs typeface="Trebuchet MS"/>
                        <a:sym typeface="Trebuchet MS"/>
                      </a:endParaRPr>
                    </a:p>
                    <a:p>
                      <a:pPr marL="0" lvl="0" indent="0" algn="ctr" rtl="0">
                        <a:spcBef>
                          <a:spcPts val="0"/>
                        </a:spcBef>
                        <a:spcAft>
                          <a:spcPts val="0"/>
                        </a:spcAft>
                        <a:buNone/>
                      </a:pPr>
                      <a:r>
                        <a:rPr lang="en-US" sz="1500" b="1" dirty="0" err="1">
                          <a:latin typeface="Trebuchet MS"/>
                          <a:ea typeface="Trebuchet MS"/>
                          <a:cs typeface="Trebuchet MS"/>
                          <a:sym typeface="Trebuchet MS"/>
                        </a:rPr>
                        <a:t>Comercial</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Pago </a:t>
                      </a:r>
                      <a:r>
                        <a:rPr lang="en-US" sz="1500" b="1" dirty="0" err="1">
                          <a:latin typeface="Trebuchet MS"/>
                          <a:ea typeface="Trebuchet MS"/>
                          <a:cs typeface="Trebuchet MS"/>
                          <a:sym typeface="Trebuchet MS"/>
                        </a:rPr>
                        <a:t>por</a:t>
                      </a:r>
                      <a:r>
                        <a:rPr lang="en-US" sz="1500" b="1" dirty="0">
                          <a:latin typeface="Trebuchet MS"/>
                          <a:ea typeface="Trebuchet MS"/>
                          <a:cs typeface="Trebuchet MS"/>
                          <a:sym typeface="Trebuchet MS"/>
                        </a:rPr>
                        <a:t> </a:t>
                      </a:r>
                      <a:r>
                        <a:rPr lang="en-US" sz="1500" b="1" dirty="0" err="1">
                          <a:latin typeface="Trebuchet MS"/>
                          <a:ea typeface="Trebuchet MS"/>
                          <a:cs typeface="Trebuchet MS"/>
                          <a:sym typeface="Trebuchet MS"/>
                        </a:rPr>
                        <a:t>cuenta</a:t>
                      </a:r>
                      <a:r>
                        <a:rPr lang="en-US" sz="1500" b="1" dirty="0">
                          <a:latin typeface="Trebuchet MS"/>
                          <a:ea typeface="Trebuchet MS"/>
                          <a:cs typeface="Trebuchet MS"/>
                          <a:sym typeface="Trebuchet MS"/>
                        </a:rPr>
                        <a:t> </a:t>
                      </a:r>
                      <a:r>
                        <a:rPr lang="en-US" sz="1500" b="1" dirty="0" err="1">
                          <a:latin typeface="Trebuchet MS"/>
                          <a:ea typeface="Trebuchet MS"/>
                          <a:cs typeface="Trebuchet MS"/>
                          <a:sym typeface="Trebuchet MS"/>
                        </a:rPr>
                        <a:t>propia</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CICP/</a:t>
                      </a:r>
                      <a:r>
                        <a:rPr lang="en-US" sz="1500" b="1" dirty="0" err="1">
                          <a:latin typeface="Trebuchet MS"/>
                          <a:ea typeface="Trebuchet MS"/>
                          <a:cs typeface="Trebuchet MS"/>
                          <a:sym typeface="Trebuchet MS"/>
                        </a:rPr>
                        <a:t>Otros</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En General</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409527">
                <a:tc>
                  <a:txBody>
                    <a:bodyPr/>
                    <a:lstStyle/>
                    <a:p>
                      <a:pPr marL="0" lvl="0" indent="0" algn="ctr" rtl="0">
                        <a:spcBef>
                          <a:spcPts val="0"/>
                        </a:spcBef>
                        <a:spcAft>
                          <a:spcPts val="0"/>
                        </a:spcAft>
                        <a:buNone/>
                      </a:pPr>
                      <a:r>
                        <a:rPr lang="en-US" sz="1500" b="1">
                          <a:latin typeface="Trebuchet MS"/>
                          <a:ea typeface="Trebuchet MS"/>
                          <a:cs typeface="Trebuchet MS"/>
                          <a:sym typeface="Trebuchet MS"/>
                        </a:rPr>
                        <a:t>2009*</a:t>
                      </a:r>
                      <a:endParaRPr sz="1500"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dirty="0">
                          <a:latin typeface="Trebuchet MS"/>
                          <a:ea typeface="Trebuchet MS"/>
                          <a:cs typeface="Trebuchet MS"/>
                          <a:sym typeface="Trebuchet MS"/>
                        </a:rPr>
                        <a:t>0.78</a:t>
                      </a:r>
                      <a:endParaRPr sz="1500"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0.54</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dirty="0">
                          <a:latin typeface="Trebuchet MS"/>
                          <a:ea typeface="Trebuchet MS"/>
                          <a:cs typeface="Trebuchet MS"/>
                          <a:sym typeface="Trebuchet MS"/>
                        </a:rPr>
                        <a:t>1.55</a:t>
                      </a:r>
                      <a:endParaRPr sz="1500"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dirty="0">
                          <a:latin typeface="Trebuchet MS"/>
                          <a:ea typeface="Trebuchet MS"/>
                          <a:cs typeface="Trebuchet MS"/>
                          <a:sym typeface="Trebuchet MS"/>
                        </a:rPr>
                        <a:t>0.52*</a:t>
                      </a:r>
                      <a:endParaRPr sz="1500"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0.52*</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1.05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09527">
                <a:tc>
                  <a:txBody>
                    <a:bodyPr/>
                    <a:lstStyle/>
                    <a:p>
                      <a:pPr marL="0" lvl="0" indent="0" algn="ctr" rtl="0">
                        <a:spcBef>
                          <a:spcPts val="0"/>
                        </a:spcBef>
                        <a:spcAft>
                          <a:spcPts val="0"/>
                        </a:spcAft>
                        <a:buNone/>
                      </a:pPr>
                      <a:r>
                        <a:rPr lang="en-US" sz="1500" b="1">
                          <a:latin typeface="Trebuchet MS"/>
                          <a:ea typeface="Trebuchet MS"/>
                          <a:cs typeface="Trebuchet MS"/>
                          <a:sym typeface="Trebuchet MS"/>
                        </a:rPr>
                        <a:t>2019</a:t>
                      </a:r>
                      <a:endParaRPr sz="1500"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0.63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1.84</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0.30</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0.89</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1.08</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09527">
                <a:tc>
                  <a:txBody>
                    <a:bodyPr/>
                    <a:lstStyle/>
                    <a:p>
                      <a:pPr marL="0" lvl="0" indent="0" algn="ctr" rtl="0">
                        <a:spcBef>
                          <a:spcPts val="0"/>
                        </a:spcBef>
                        <a:spcAft>
                          <a:spcPts val="0"/>
                        </a:spcAft>
                        <a:buNone/>
                      </a:pPr>
                      <a:r>
                        <a:rPr lang="en-US" sz="1500" b="1">
                          <a:latin typeface="Trebuchet MS"/>
                          <a:ea typeface="Trebuchet MS"/>
                          <a:cs typeface="Trebuchet MS"/>
                          <a:sym typeface="Trebuchet MS"/>
                        </a:rPr>
                        <a:t>2020</a:t>
                      </a:r>
                      <a:endParaRPr sz="1500"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0.71</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0.80</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1.67</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0.42</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0.88</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1.03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09527">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2020 con </a:t>
                      </a:r>
                      <a:r>
                        <a:rPr lang="en-US" sz="1500" b="1" dirty="0" err="1">
                          <a:latin typeface="Trebuchet MS"/>
                          <a:ea typeface="Trebuchet MS"/>
                          <a:cs typeface="Trebuchet MS"/>
                          <a:sym typeface="Trebuchet MS"/>
                        </a:rPr>
                        <a:t>estímulo</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0.76</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0.87</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1.76</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0.49</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0.95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1.10</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09527">
                <a:tc>
                  <a:txBody>
                    <a:bodyPr/>
                    <a:lstStyle/>
                    <a:p>
                      <a:pPr marL="0" lvl="0" indent="0" algn="ctr" rtl="0">
                        <a:spcBef>
                          <a:spcPts val="0"/>
                        </a:spcBef>
                        <a:spcAft>
                          <a:spcPts val="0"/>
                        </a:spcAft>
                        <a:buNone/>
                      </a:pPr>
                      <a:r>
                        <a:rPr lang="en-US" sz="1500" b="1">
                          <a:latin typeface="Trebuchet MS"/>
                          <a:ea typeface="Trebuchet MS"/>
                          <a:cs typeface="Trebuchet MS"/>
                          <a:sym typeface="Trebuchet MS"/>
                        </a:rPr>
                        <a:t>2021</a:t>
                      </a:r>
                      <a:endParaRPr sz="1500"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0.76</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0.77</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1.75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0.35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0.94</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1.06</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09527">
                <a:tc>
                  <a:txBody>
                    <a:bodyPr/>
                    <a:lstStyle/>
                    <a:p>
                      <a:pPr marL="0" lvl="0" indent="0" algn="ctr" rtl="0">
                        <a:spcBef>
                          <a:spcPts val="0"/>
                        </a:spcBef>
                        <a:spcAft>
                          <a:spcPts val="0"/>
                        </a:spcAft>
                        <a:buNone/>
                      </a:pPr>
                      <a:r>
                        <a:rPr lang="en-US" sz="1500" b="1">
                          <a:latin typeface="Trebuchet MS"/>
                          <a:ea typeface="Trebuchet MS"/>
                          <a:cs typeface="Trebuchet MS"/>
                          <a:sym typeface="Trebuchet MS"/>
                        </a:rPr>
                        <a:t>2022</a:t>
                      </a:r>
                      <a:endParaRPr sz="1500"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0.79</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1.64</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0.33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0.90</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1.02</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409527">
                <a:tc>
                  <a:txBody>
                    <a:bodyPr/>
                    <a:lstStyle/>
                    <a:p>
                      <a:pPr marL="0" lvl="0" indent="0" algn="ctr" rtl="0">
                        <a:spcBef>
                          <a:spcPts val="0"/>
                        </a:spcBef>
                        <a:spcAft>
                          <a:spcPts val="0"/>
                        </a:spcAft>
                        <a:buNone/>
                      </a:pPr>
                      <a:r>
                        <a:rPr lang="en-US" sz="1500" b="1" dirty="0">
                          <a:latin typeface="Trebuchet MS"/>
                          <a:ea typeface="Trebuchet MS"/>
                          <a:cs typeface="Trebuchet MS"/>
                          <a:sym typeface="Trebuchet MS"/>
                        </a:rPr>
                        <a:t>2023</a:t>
                      </a:r>
                      <a:endParaRPr sz="1500"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0.79</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1.63</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0.25</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a:latin typeface="Trebuchet MS"/>
                          <a:ea typeface="Trebuchet MS"/>
                          <a:cs typeface="Trebuchet MS"/>
                          <a:sym typeface="Trebuchet MS"/>
                        </a:rPr>
                        <a:t>0.84</a:t>
                      </a:r>
                      <a:endParaRPr sz="150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sz="1500" dirty="0">
                          <a:latin typeface="Trebuchet MS"/>
                          <a:ea typeface="Trebuchet MS"/>
                          <a:cs typeface="Trebuchet MS"/>
                          <a:sym typeface="Trebuchet MS"/>
                        </a:rPr>
                        <a:t>1.00</a:t>
                      </a:r>
                      <a:endParaRPr sz="1500"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396" name="Google Shape;396;p67"/>
          <p:cNvSpPr txBox="1"/>
          <p:nvPr/>
        </p:nvSpPr>
        <p:spPr>
          <a:xfrm>
            <a:off x="2508275" y="6262025"/>
            <a:ext cx="9269400" cy="68220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1200" dirty="0">
                <a:solidFill>
                  <a:schemeClr val="lt1"/>
                </a:solidFill>
                <a:latin typeface="Trebuchet MS"/>
                <a:ea typeface="Trebuchet MS"/>
                <a:cs typeface="Trebuchet MS"/>
                <a:sym typeface="Trebuchet MS"/>
              </a:rPr>
              <a:t>Al </a:t>
            </a:r>
            <a:r>
              <a:rPr lang="en-US" sz="1200" dirty="0" err="1">
                <a:solidFill>
                  <a:schemeClr val="lt1"/>
                </a:solidFill>
                <a:latin typeface="Trebuchet MS"/>
                <a:ea typeface="Trebuchet MS"/>
                <a:cs typeface="Trebuchet MS"/>
                <a:sym typeface="Trebuchet MS"/>
              </a:rPr>
              <a:t>comparar</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resultados</a:t>
            </a:r>
            <a:r>
              <a:rPr lang="en-US" sz="1200" dirty="0">
                <a:solidFill>
                  <a:schemeClr val="lt1"/>
                </a:solidFill>
                <a:latin typeface="Trebuchet MS"/>
                <a:ea typeface="Trebuchet MS"/>
                <a:cs typeface="Trebuchet MS"/>
                <a:sym typeface="Trebuchet MS"/>
              </a:rPr>
              <a:t> de 2009 a 2018 con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posteriores a 2019, hay que </a:t>
            </a:r>
            <a:r>
              <a:rPr lang="en-US" sz="1200" dirty="0" err="1">
                <a:solidFill>
                  <a:schemeClr val="lt1"/>
                </a:solidFill>
                <a:latin typeface="Trebuchet MS"/>
                <a:ea typeface="Trebuchet MS"/>
                <a:cs typeface="Trebuchet MS"/>
                <a:sym typeface="Trebuchet MS"/>
              </a:rPr>
              <a:t>tener</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cuenta</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el</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cambio</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metodología</a:t>
            </a:r>
            <a:r>
              <a:rPr lang="en-US" sz="1200" dirty="0">
                <a:solidFill>
                  <a:schemeClr val="lt1"/>
                </a:solidFill>
                <a:latin typeface="Trebuchet MS"/>
                <a:ea typeface="Trebuchet MS"/>
                <a:cs typeface="Trebuchet MS"/>
                <a:sym typeface="Trebuchet MS"/>
              </a:rPr>
              <a:t> al </a:t>
            </a:r>
            <a:r>
              <a:rPr lang="en-US" sz="1200" dirty="0" err="1">
                <a:solidFill>
                  <a:schemeClr val="lt1"/>
                </a:solidFill>
                <a:latin typeface="Trebuchet MS"/>
                <a:ea typeface="Trebuchet MS"/>
                <a:cs typeface="Trebuchet MS"/>
                <a:sym typeface="Trebuchet MS"/>
              </a:rPr>
              <a:t>ver</a:t>
            </a:r>
            <a:r>
              <a:rPr lang="en-US" sz="1200" dirty="0">
                <a:solidFill>
                  <a:schemeClr val="lt1"/>
                </a:solidFill>
                <a:latin typeface="Trebuchet MS"/>
                <a:ea typeface="Trebuchet MS"/>
                <a:cs typeface="Trebuchet MS"/>
                <a:sym typeface="Trebuchet MS"/>
              </a:rPr>
              <a:t> las </a:t>
            </a:r>
            <a:r>
              <a:rPr lang="en-US" sz="1200" dirty="0" err="1">
                <a:solidFill>
                  <a:schemeClr val="lt1"/>
                </a:solidFill>
                <a:latin typeface="Trebuchet MS"/>
                <a:ea typeface="Trebuchet MS"/>
                <a:cs typeface="Trebuchet MS"/>
                <a:sym typeface="Trebuchet MS"/>
              </a:rPr>
              <a:t>tendencias</a:t>
            </a:r>
            <a:r>
              <a:rPr lang="en-US" sz="1200" dirty="0">
                <a:solidFill>
                  <a:schemeClr val="lt1"/>
                </a:solidFill>
                <a:latin typeface="Trebuchet MS"/>
                <a:ea typeface="Trebuchet MS"/>
                <a:cs typeface="Trebuchet MS"/>
                <a:sym typeface="Trebuchet MS"/>
              </a:rPr>
              <a:t> que </a:t>
            </a:r>
            <a:r>
              <a:rPr lang="en-US" sz="1200" dirty="0" err="1">
                <a:solidFill>
                  <a:schemeClr val="lt1"/>
                </a:solidFill>
                <a:latin typeface="Trebuchet MS"/>
                <a:ea typeface="Trebuchet MS"/>
                <a:cs typeface="Trebuchet MS"/>
                <a:sym typeface="Trebuchet MS"/>
              </a:rPr>
              <a:t>conectan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dos </a:t>
            </a:r>
            <a:r>
              <a:rPr lang="en-US" sz="1200" dirty="0" err="1">
                <a:solidFill>
                  <a:schemeClr val="lt1"/>
                </a:solidFill>
                <a:latin typeface="Trebuchet MS"/>
                <a:ea typeface="Trebuchet MS"/>
                <a:cs typeface="Trebuchet MS"/>
                <a:sym typeface="Trebuchet MS"/>
              </a:rPr>
              <a:t>periodos</a:t>
            </a:r>
            <a:r>
              <a:rPr lang="en-US" sz="1200" dirty="0">
                <a:solidFill>
                  <a:schemeClr val="lt1"/>
                </a:solidFill>
                <a:latin typeface="Trebuchet MS"/>
                <a:ea typeface="Trebuchet MS"/>
                <a:cs typeface="Trebuchet MS"/>
                <a:sym typeface="Trebuchet MS"/>
              </a:rPr>
              <a:t>. Los </a:t>
            </a:r>
            <a:r>
              <a:rPr lang="en-US" sz="1200" dirty="0" err="1">
                <a:solidFill>
                  <a:schemeClr val="lt1"/>
                </a:solidFill>
                <a:latin typeface="Trebuchet MS"/>
                <a:ea typeface="Trebuchet MS"/>
                <a:cs typeface="Trebuchet MS"/>
                <a:sym typeface="Trebuchet MS"/>
              </a:rPr>
              <a:t>valores</a:t>
            </a:r>
            <a:r>
              <a:rPr lang="en-US" sz="1200" dirty="0">
                <a:solidFill>
                  <a:schemeClr val="lt1"/>
                </a:solidFill>
                <a:latin typeface="Trebuchet MS"/>
                <a:ea typeface="Trebuchet MS"/>
                <a:cs typeface="Trebuchet MS"/>
                <a:sym typeface="Trebuchet MS"/>
              </a:rPr>
              <a:t> de 2009 </a:t>
            </a:r>
            <a:r>
              <a:rPr lang="en-US" sz="1200" dirty="0" err="1">
                <a:solidFill>
                  <a:schemeClr val="lt1"/>
                </a:solidFill>
                <a:latin typeface="Trebuchet MS"/>
                <a:ea typeface="Trebuchet MS"/>
                <a:cs typeface="Trebuchet MS"/>
                <a:sym typeface="Trebuchet MS"/>
              </a:rPr>
              <a:t>combinaban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el</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pago</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por</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cuenta</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propia</a:t>
            </a:r>
            <a:r>
              <a:rPr lang="en-US" sz="1200" dirty="0">
                <a:solidFill>
                  <a:schemeClr val="lt1"/>
                </a:solidFill>
                <a:latin typeface="Trebuchet MS"/>
                <a:ea typeface="Trebuchet MS"/>
                <a:cs typeface="Trebuchet MS"/>
                <a:sym typeface="Trebuchet MS"/>
              </a:rPr>
              <a:t> y la </a:t>
            </a:r>
            <a:r>
              <a:rPr lang="en-US" sz="1200" dirty="0" err="1">
                <a:solidFill>
                  <a:schemeClr val="lt1"/>
                </a:solidFill>
                <a:latin typeface="Trebuchet MS"/>
                <a:ea typeface="Trebuchet MS"/>
                <a:cs typeface="Trebuchet MS"/>
                <a:sym typeface="Trebuchet MS"/>
              </a:rPr>
              <a:t>categoría</a:t>
            </a:r>
            <a:r>
              <a:rPr lang="en-US" sz="1200" dirty="0">
                <a:solidFill>
                  <a:schemeClr val="lt1"/>
                </a:solidFill>
                <a:latin typeface="Trebuchet MS"/>
                <a:ea typeface="Trebuchet MS"/>
                <a:cs typeface="Trebuchet MS"/>
                <a:sym typeface="Trebuchet MS"/>
              </a:rPr>
              <a:t> CICP/</a:t>
            </a:r>
            <a:r>
              <a:rPr lang="en-US" sz="1200" dirty="0" err="1">
                <a:solidFill>
                  <a:schemeClr val="lt1"/>
                </a:solidFill>
                <a:latin typeface="Trebuchet MS"/>
                <a:ea typeface="Trebuchet MS"/>
                <a:cs typeface="Trebuchet MS"/>
                <a:sym typeface="Trebuchet MS"/>
              </a:rPr>
              <a:t>Otros</a:t>
            </a:r>
            <a:endParaRPr sz="1200" dirty="0">
              <a:solidFill>
                <a:schemeClr val="lt1"/>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graphicFrame>
        <p:nvGraphicFramePr>
          <p:cNvPr id="403" name="Google Shape;403;p15"/>
          <p:cNvGraphicFramePr/>
          <p:nvPr/>
        </p:nvGraphicFramePr>
        <p:xfrm>
          <a:off x="298188" y="1181113"/>
          <a:ext cx="11756500" cy="2654498"/>
        </p:xfrm>
        <a:graphic>
          <a:graphicData uri="http://schemas.openxmlformats.org/drawingml/2006/table">
            <a:tbl>
              <a:tblPr>
                <a:noFill/>
                <a:tableStyleId>{1BF9057A-6666-410F-9755-436FD6B1150A}</a:tableStyleId>
              </a:tblPr>
              <a:tblGrid>
                <a:gridCol w="5059750">
                  <a:extLst>
                    <a:ext uri="{9D8B030D-6E8A-4147-A177-3AD203B41FA5}">
                      <a16:colId xmlns:a16="http://schemas.microsoft.com/office/drawing/2014/main" val="20000"/>
                    </a:ext>
                  </a:extLst>
                </a:gridCol>
                <a:gridCol w="1339350">
                  <a:extLst>
                    <a:ext uri="{9D8B030D-6E8A-4147-A177-3AD203B41FA5}">
                      <a16:colId xmlns:a16="http://schemas.microsoft.com/office/drawing/2014/main" val="20001"/>
                    </a:ext>
                  </a:extLst>
                </a:gridCol>
                <a:gridCol w="1339350">
                  <a:extLst>
                    <a:ext uri="{9D8B030D-6E8A-4147-A177-3AD203B41FA5}">
                      <a16:colId xmlns:a16="http://schemas.microsoft.com/office/drawing/2014/main" val="20002"/>
                    </a:ext>
                  </a:extLst>
                </a:gridCol>
                <a:gridCol w="1339350">
                  <a:extLst>
                    <a:ext uri="{9D8B030D-6E8A-4147-A177-3AD203B41FA5}">
                      <a16:colId xmlns:a16="http://schemas.microsoft.com/office/drawing/2014/main" val="20003"/>
                    </a:ext>
                  </a:extLst>
                </a:gridCol>
                <a:gridCol w="1339350">
                  <a:extLst>
                    <a:ext uri="{9D8B030D-6E8A-4147-A177-3AD203B41FA5}">
                      <a16:colId xmlns:a16="http://schemas.microsoft.com/office/drawing/2014/main" val="20004"/>
                    </a:ext>
                  </a:extLst>
                </a:gridCol>
                <a:gridCol w="1339350">
                  <a:extLst>
                    <a:ext uri="{9D8B030D-6E8A-4147-A177-3AD203B41FA5}">
                      <a16:colId xmlns:a16="http://schemas.microsoft.com/office/drawing/2014/main" val="20005"/>
                    </a:ext>
                  </a:extLst>
                </a:gridCol>
              </a:tblGrid>
              <a:tr h="380975">
                <a:tc>
                  <a:txBody>
                    <a:bodyPr/>
                    <a:lstStyle/>
                    <a:p>
                      <a:pPr marL="0" marR="0" lvl="0" indent="0" algn="l" rtl="0">
                        <a:lnSpc>
                          <a:spcPct val="115000"/>
                        </a:lnSpc>
                        <a:spcBef>
                          <a:spcPts val="0"/>
                        </a:spcBef>
                        <a:spcAft>
                          <a:spcPts val="0"/>
                        </a:spcAft>
                        <a:buClr>
                          <a:srgbClr val="000000"/>
                        </a:buClr>
                        <a:buSzPts val="2200"/>
                        <a:buFont typeface="Arial"/>
                        <a:buNone/>
                      </a:pPr>
                      <a:r>
                        <a:rPr lang="en-US" sz="2200" b="1" u="none" strike="noStrike" cap="none">
                          <a:latin typeface="Trebuchet MS"/>
                          <a:ea typeface="Trebuchet MS"/>
                          <a:cs typeface="Trebuchet MS"/>
                          <a:sym typeface="Trebuchet MS"/>
                        </a:rPr>
                        <a:t>Profit Metric</a:t>
                      </a:r>
                      <a:endParaRPr sz="22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latin typeface="Trebuchet MS"/>
                          <a:ea typeface="Trebuchet MS"/>
                          <a:cs typeface="Trebuchet MS"/>
                          <a:sym typeface="Trebuchet MS"/>
                        </a:rPr>
                        <a:t>2019</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latin typeface="Trebuchet MS"/>
                          <a:ea typeface="Trebuchet MS"/>
                          <a:cs typeface="Trebuchet MS"/>
                          <a:sym typeface="Trebuchet MS"/>
                        </a:rPr>
                        <a:t>2020</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latin typeface="Trebuchet MS"/>
                          <a:ea typeface="Trebuchet MS"/>
                          <a:cs typeface="Trebuchet MS"/>
                          <a:sym typeface="Trebuchet MS"/>
                        </a:rPr>
                        <a:t>2021</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latin typeface="Trebuchet MS"/>
                          <a:ea typeface="Trebuchet MS"/>
                          <a:cs typeface="Trebuchet MS"/>
                          <a:sym typeface="Trebuchet MS"/>
                        </a:rPr>
                        <a:t>2022</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latin typeface="Trebuchet MS"/>
                          <a:ea typeface="Trebuchet MS"/>
                          <a:cs typeface="Trebuchet MS"/>
                          <a:sym typeface="Trebuchet MS"/>
                        </a:rPr>
                        <a:t>2023</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496525">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Patient Service Profit </a:t>
                      </a:r>
                      <a:r>
                        <a:rPr lang="en-US" sz="2000" u="none" strike="noStrike" cap="none">
                          <a:latin typeface="Trebuchet MS"/>
                          <a:ea typeface="Trebuchet MS"/>
                          <a:cs typeface="Trebuchet MS"/>
                          <a:sym typeface="Trebuchet MS"/>
                        </a:rPr>
                        <a:t>(patient care)</a:t>
                      </a:r>
                      <a:endParaRPr sz="2000"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$1,311.1</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$555.4</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$1,209.8</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$334.3</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$8.5</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96525">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Operating Profit </a:t>
                      </a:r>
                      <a:r>
                        <a:rPr lang="en-US" sz="2000" u="none" strike="noStrike" cap="none">
                          <a:latin typeface="Trebuchet MS"/>
                          <a:ea typeface="Trebuchet MS"/>
                          <a:cs typeface="Trebuchet MS"/>
                          <a:sym typeface="Trebuchet MS"/>
                        </a:rPr>
                        <a:t>(Patient care +med ed tuition, research grants, gift shop, etc.)</a:t>
                      </a:r>
                      <a:endParaRPr sz="2000"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$1,913.2</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$1,296.5</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$1,962.3</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$981.3</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$750.4 </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66700">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Total Profit </a:t>
                      </a:r>
                      <a:r>
                        <a:rPr lang="en-US" sz="2000" u="none" strike="noStrike" cap="none">
                          <a:latin typeface="Trebuchet MS"/>
                          <a:ea typeface="Trebuchet MS"/>
                          <a:cs typeface="Trebuchet MS"/>
                          <a:sym typeface="Trebuchet MS"/>
                        </a:rPr>
                        <a:t>(Operating + Inv earnings, tax revenues, fed stim, other grants)</a:t>
                      </a:r>
                      <a:endParaRPr sz="2000" u="none" strike="noStrike" cap="none">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$2,285.4</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$1,843.3</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$3,424.8</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$336.1</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100"/>
                        <a:buFont typeface="Arial"/>
                        <a:buNone/>
                      </a:pPr>
                      <a:r>
                        <a:rPr lang="en-US" sz="2100" u="none" strike="noStrike" cap="none">
                          <a:latin typeface="Trebuchet MS"/>
                          <a:ea typeface="Trebuchet MS"/>
                          <a:cs typeface="Trebuchet MS"/>
                          <a:sym typeface="Trebuchet MS"/>
                        </a:rPr>
                        <a:t>$1,497.4 </a:t>
                      </a:r>
                      <a:endParaRPr sz="2100" u="none" strike="noStrike" cap="none">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4" name="Google Shape;404;p15"/>
          <p:cNvSpPr txBox="1">
            <a:spLocks noGrp="1"/>
          </p:cNvSpPr>
          <p:nvPr>
            <p:ph type="body" idx="1"/>
          </p:nvPr>
        </p:nvSpPr>
        <p:spPr>
          <a:xfrm>
            <a:off x="217800" y="4149450"/>
            <a:ext cx="11836800" cy="2173800"/>
          </a:xfrm>
          <a:prstGeom prst="rect">
            <a:avLst/>
          </a:prstGeom>
          <a:noFill/>
          <a:ln>
            <a:noFill/>
          </a:ln>
        </p:spPr>
        <p:txBody>
          <a:bodyPr spcFirstLastPara="1" wrap="square" lIns="91425" tIns="45700" rIns="91425" bIns="45700" anchor="t" anchorCtr="0">
            <a:noAutofit/>
          </a:bodyPr>
          <a:lstStyle/>
          <a:p>
            <a:pPr marL="457200" lvl="0" indent="-400050" algn="l" rtl="0">
              <a:lnSpc>
                <a:spcPct val="100000"/>
              </a:lnSpc>
              <a:spcBef>
                <a:spcPts val="1000"/>
              </a:spcBef>
              <a:spcAft>
                <a:spcPts val="0"/>
              </a:spcAft>
              <a:buSzPts val="2700"/>
              <a:buChar char="●"/>
            </a:pPr>
            <a:r>
              <a:rPr lang="en-US" sz="2700"/>
              <a:t>Patient service and operating margin decreases in 2023</a:t>
            </a:r>
            <a:endParaRPr sz="2700"/>
          </a:p>
          <a:p>
            <a:pPr marL="457200" lvl="0" indent="-400050" algn="l" rtl="0">
              <a:lnSpc>
                <a:spcPct val="100000"/>
              </a:lnSpc>
              <a:spcBef>
                <a:spcPts val="1000"/>
              </a:spcBef>
              <a:spcAft>
                <a:spcPts val="0"/>
              </a:spcAft>
              <a:buSzPts val="2700"/>
              <a:buChar char="●"/>
            </a:pPr>
            <a:r>
              <a:rPr lang="en-US" sz="2700"/>
              <a:t>Significant profits over last five years </a:t>
            </a:r>
            <a:endParaRPr sz="2700"/>
          </a:p>
          <a:p>
            <a:pPr marL="457200" lvl="0" indent="-400050" algn="l" rtl="0">
              <a:lnSpc>
                <a:spcPct val="100000"/>
              </a:lnSpc>
              <a:spcBef>
                <a:spcPts val="1000"/>
              </a:spcBef>
              <a:spcAft>
                <a:spcPts val="1000"/>
              </a:spcAft>
              <a:buSzPts val="2700"/>
              <a:buChar char="●"/>
            </a:pPr>
            <a:r>
              <a:rPr lang="en-US" sz="2700"/>
              <a:t>Impacts: Cost increases due to rising wages and inflation, plus shifts in investment returns, notably 2022 stock and bond market crash</a:t>
            </a:r>
            <a:endParaRPr sz="2700" b="1">
              <a:solidFill>
                <a:schemeClr val="dk2"/>
              </a:solidFill>
            </a:endParaRPr>
          </a:p>
        </p:txBody>
      </p:sp>
      <p:sp>
        <p:nvSpPr>
          <p:cNvPr id="405" name="Google Shape;405;p15"/>
          <p:cNvSpPr txBox="1"/>
          <p:nvPr/>
        </p:nvSpPr>
        <p:spPr>
          <a:xfrm>
            <a:off x="217800" y="199825"/>
            <a:ext cx="11756400" cy="6465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3000"/>
              <a:buFont typeface="Arial"/>
              <a:buNone/>
            </a:pPr>
            <a:r>
              <a:rPr lang="en-US" sz="3000" b="1" i="0" u="none" strike="noStrike" cap="none">
                <a:solidFill>
                  <a:schemeClr val="dk2"/>
                </a:solidFill>
                <a:latin typeface="Trebuchet MS"/>
                <a:ea typeface="Trebuchet MS"/>
                <a:cs typeface="Trebuchet MS"/>
                <a:sym typeface="Trebuchet MS"/>
              </a:rPr>
              <a:t>CO Hospital Profits (Net Income) Metrics </a:t>
            </a:r>
            <a:r>
              <a:rPr lang="en-US" sz="2300" b="1" i="0" u="none" strike="noStrike" cap="none">
                <a:solidFill>
                  <a:schemeClr val="dk2"/>
                </a:solidFill>
                <a:latin typeface="Trebuchet MS"/>
                <a:ea typeface="Trebuchet MS"/>
                <a:cs typeface="Trebuchet MS"/>
                <a:sym typeface="Trebuchet MS"/>
              </a:rPr>
              <a:t>(in millions)</a:t>
            </a:r>
            <a:endParaRPr sz="25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graphicFrame>
        <p:nvGraphicFramePr>
          <p:cNvPr id="403" name="Google Shape;403;p68"/>
          <p:cNvGraphicFramePr/>
          <p:nvPr/>
        </p:nvGraphicFramePr>
        <p:xfrm>
          <a:off x="217700" y="1101044"/>
          <a:ext cx="11756500" cy="3215076"/>
        </p:xfrm>
        <a:graphic>
          <a:graphicData uri="http://schemas.openxmlformats.org/drawingml/2006/table">
            <a:tbl>
              <a:tblPr>
                <a:noFill/>
              </a:tblPr>
              <a:tblGrid>
                <a:gridCol w="5059750">
                  <a:extLst>
                    <a:ext uri="{9D8B030D-6E8A-4147-A177-3AD203B41FA5}">
                      <a16:colId xmlns:a16="http://schemas.microsoft.com/office/drawing/2014/main" val="20000"/>
                    </a:ext>
                  </a:extLst>
                </a:gridCol>
                <a:gridCol w="1339350">
                  <a:extLst>
                    <a:ext uri="{9D8B030D-6E8A-4147-A177-3AD203B41FA5}">
                      <a16:colId xmlns:a16="http://schemas.microsoft.com/office/drawing/2014/main" val="20001"/>
                    </a:ext>
                  </a:extLst>
                </a:gridCol>
                <a:gridCol w="1339350">
                  <a:extLst>
                    <a:ext uri="{9D8B030D-6E8A-4147-A177-3AD203B41FA5}">
                      <a16:colId xmlns:a16="http://schemas.microsoft.com/office/drawing/2014/main" val="20002"/>
                    </a:ext>
                  </a:extLst>
                </a:gridCol>
                <a:gridCol w="1339350">
                  <a:extLst>
                    <a:ext uri="{9D8B030D-6E8A-4147-A177-3AD203B41FA5}">
                      <a16:colId xmlns:a16="http://schemas.microsoft.com/office/drawing/2014/main" val="20003"/>
                    </a:ext>
                  </a:extLst>
                </a:gridCol>
                <a:gridCol w="1339350">
                  <a:extLst>
                    <a:ext uri="{9D8B030D-6E8A-4147-A177-3AD203B41FA5}">
                      <a16:colId xmlns:a16="http://schemas.microsoft.com/office/drawing/2014/main" val="20004"/>
                    </a:ext>
                  </a:extLst>
                </a:gridCol>
                <a:gridCol w="1339350">
                  <a:extLst>
                    <a:ext uri="{9D8B030D-6E8A-4147-A177-3AD203B41FA5}">
                      <a16:colId xmlns:a16="http://schemas.microsoft.com/office/drawing/2014/main" val="20005"/>
                    </a:ext>
                  </a:extLst>
                </a:gridCol>
              </a:tblGrid>
              <a:tr h="380975">
                <a:tc>
                  <a:txBody>
                    <a:bodyPr/>
                    <a:lstStyle/>
                    <a:p>
                      <a:pPr marL="0" lvl="0" indent="0" algn="l" rtl="0">
                        <a:lnSpc>
                          <a:spcPct val="115000"/>
                        </a:lnSpc>
                        <a:spcBef>
                          <a:spcPts val="0"/>
                        </a:spcBef>
                        <a:spcAft>
                          <a:spcPts val="0"/>
                        </a:spcAft>
                        <a:buNone/>
                      </a:pPr>
                      <a:r>
                        <a:rPr lang="en-US" sz="1800" b="1" dirty="0" err="1">
                          <a:latin typeface="Trebuchet MS"/>
                          <a:ea typeface="Trebuchet MS"/>
                          <a:cs typeface="Trebuchet MS"/>
                          <a:sym typeface="Trebuchet MS"/>
                        </a:rPr>
                        <a:t>Métricas</a:t>
                      </a:r>
                      <a:r>
                        <a:rPr lang="en-US" sz="1800" b="1" dirty="0">
                          <a:latin typeface="Trebuchet MS"/>
                          <a:ea typeface="Trebuchet MS"/>
                          <a:cs typeface="Trebuchet MS"/>
                          <a:sym typeface="Trebuchet MS"/>
                        </a:rPr>
                        <a:t> de </a:t>
                      </a:r>
                      <a:r>
                        <a:rPr lang="en-US" sz="1800" b="1" dirty="0" err="1">
                          <a:latin typeface="Trebuchet MS"/>
                          <a:ea typeface="Trebuchet MS"/>
                          <a:cs typeface="Trebuchet MS"/>
                          <a:sym typeface="Trebuchet MS"/>
                        </a:rPr>
                        <a:t>Ganancias</a:t>
                      </a:r>
                      <a:endParaRPr sz="1800" b="1" dirty="0">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latin typeface="Trebuchet MS"/>
                          <a:ea typeface="Trebuchet MS"/>
                          <a:cs typeface="Trebuchet MS"/>
                          <a:sym typeface="Trebuchet MS"/>
                        </a:rPr>
                        <a:t>2019</a:t>
                      </a:r>
                      <a:endParaRPr sz="1800" b="1">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latin typeface="Trebuchet MS"/>
                          <a:ea typeface="Trebuchet MS"/>
                          <a:cs typeface="Trebuchet MS"/>
                          <a:sym typeface="Trebuchet MS"/>
                        </a:rPr>
                        <a:t>2020</a:t>
                      </a:r>
                      <a:endParaRPr sz="1800" b="1">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latin typeface="Trebuchet MS"/>
                          <a:ea typeface="Trebuchet MS"/>
                          <a:cs typeface="Trebuchet MS"/>
                          <a:sym typeface="Trebuchet MS"/>
                        </a:rPr>
                        <a:t>2021</a:t>
                      </a:r>
                      <a:endParaRPr sz="1800" b="1">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latin typeface="Trebuchet MS"/>
                          <a:ea typeface="Trebuchet MS"/>
                          <a:cs typeface="Trebuchet MS"/>
                          <a:sym typeface="Trebuchet MS"/>
                        </a:rPr>
                        <a:t>2022</a:t>
                      </a:r>
                      <a:endParaRPr sz="1800" b="1">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spcBef>
                          <a:spcPts val="0"/>
                        </a:spcBef>
                        <a:spcAft>
                          <a:spcPts val="0"/>
                        </a:spcAft>
                        <a:buNone/>
                      </a:pPr>
                      <a:r>
                        <a:rPr lang="en-US" sz="1800" b="1">
                          <a:latin typeface="Trebuchet MS"/>
                          <a:ea typeface="Trebuchet MS"/>
                          <a:cs typeface="Trebuchet MS"/>
                          <a:sym typeface="Trebuchet MS"/>
                        </a:rPr>
                        <a:t>2023</a:t>
                      </a:r>
                      <a:endParaRPr sz="1800" b="1">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496525">
                <a:tc>
                  <a:txBody>
                    <a:bodyPr/>
                    <a:lstStyle/>
                    <a:p>
                      <a:pPr marL="0" lvl="0" indent="0" algn="l" rtl="0">
                        <a:spcBef>
                          <a:spcPts val="0"/>
                        </a:spcBef>
                        <a:spcAft>
                          <a:spcPts val="0"/>
                        </a:spcAft>
                        <a:buNone/>
                      </a:pPr>
                      <a:r>
                        <a:rPr lang="en-US" sz="1800" dirty="0" err="1">
                          <a:latin typeface="Trebuchet MS"/>
                          <a:ea typeface="Trebuchet MS"/>
                          <a:cs typeface="Trebuchet MS"/>
                          <a:sym typeface="Trebuchet MS"/>
                        </a:rPr>
                        <a:t>Ganancias</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por</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servicios</a:t>
                      </a:r>
                      <a:r>
                        <a:rPr lang="en-US" sz="1800" dirty="0">
                          <a:latin typeface="Trebuchet MS"/>
                          <a:ea typeface="Trebuchet MS"/>
                          <a:cs typeface="Trebuchet MS"/>
                          <a:sym typeface="Trebuchet MS"/>
                        </a:rPr>
                        <a:t> al </a:t>
                      </a:r>
                      <a:r>
                        <a:rPr lang="en-US" sz="1800" dirty="0" err="1">
                          <a:latin typeface="Trebuchet MS"/>
                          <a:ea typeface="Trebuchet MS"/>
                          <a:cs typeface="Trebuchet MS"/>
                          <a:sym typeface="Trebuchet MS"/>
                        </a:rPr>
                        <a:t>paciente</a:t>
                      </a:r>
                      <a:r>
                        <a:rPr lang="en-US" sz="1800" dirty="0">
                          <a:latin typeface="Trebuchet MS"/>
                          <a:ea typeface="Trebuchet MS"/>
                          <a:cs typeface="Trebuchet MS"/>
                          <a:sym typeface="Trebuchet MS"/>
                        </a:rPr>
                        <a:t> (Cuidado del </a:t>
                      </a:r>
                      <a:r>
                        <a:rPr lang="en-US" sz="1800" dirty="0" err="1">
                          <a:latin typeface="Trebuchet MS"/>
                          <a:ea typeface="Trebuchet MS"/>
                          <a:cs typeface="Trebuchet MS"/>
                          <a:sym typeface="Trebuchet MS"/>
                        </a:rPr>
                        <a:t>paciente</a:t>
                      </a:r>
                      <a:r>
                        <a:rPr lang="en-US" sz="1800" dirty="0">
                          <a:latin typeface="Trebuchet MS"/>
                          <a:ea typeface="Trebuchet MS"/>
                          <a:cs typeface="Trebuchet MS"/>
                          <a:sym typeface="Trebuchet MS"/>
                        </a:rPr>
                        <a:t>)</a:t>
                      </a:r>
                      <a:endParaRPr sz="1800" dirty="0">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$1,311.1</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$555.4</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$1,209.8</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$334.3</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$8.5</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96525">
                <a:tc>
                  <a:txBody>
                    <a:bodyPr/>
                    <a:lstStyle/>
                    <a:p>
                      <a:pPr marL="0" lvl="0" indent="0" algn="l" rtl="0">
                        <a:spcBef>
                          <a:spcPts val="0"/>
                        </a:spcBef>
                        <a:spcAft>
                          <a:spcPts val="0"/>
                        </a:spcAft>
                        <a:buNone/>
                      </a:pPr>
                      <a:r>
                        <a:rPr lang="en-US" sz="1800" dirty="0" err="1">
                          <a:latin typeface="Trebuchet MS"/>
                          <a:ea typeface="Trebuchet MS"/>
                          <a:cs typeface="Trebuchet MS"/>
                          <a:sym typeface="Trebuchet MS"/>
                        </a:rPr>
                        <a:t>Ganancias</a:t>
                      </a:r>
                      <a:r>
                        <a:rPr lang="en-US" sz="1800" dirty="0">
                          <a:latin typeface="Trebuchet MS"/>
                          <a:ea typeface="Trebuchet MS"/>
                          <a:cs typeface="Trebuchet MS"/>
                          <a:sym typeface="Trebuchet MS"/>
                        </a:rPr>
                        <a:t> de </a:t>
                      </a:r>
                      <a:r>
                        <a:rPr lang="en-US" sz="1800" dirty="0" err="1">
                          <a:latin typeface="Trebuchet MS"/>
                          <a:ea typeface="Trebuchet MS"/>
                          <a:cs typeface="Trebuchet MS"/>
                          <a:sym typeface="Trebuchet MS"/>
                        </a:rPr>
                        <a:t>operación</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cuidado</a:t>
                      </a:r>
                      <a:r>
                        <a:rPr lang="en-US" sz="1800" dirty="0">
                          <a:latin typeface="Trebuchet MS"/>
                          <a:ea typeface="Trebuchet MS"/>
                          <a:cs typeface="Trebuchet MS"/>
                          <a:sym typeface="Trebuchet MS"/>
                        </a:rPr>
                        <a:t> del </a:t>
                      </a:r>
                      <a:r>
                        <a:rPr lang="en-US" sz="1800" dirty="0" err="1">
                          <a:latin typeface="Trebuchet MS"/>
                          <a:ea typeface="Trebuchet MS"/>
                          <a:cs typeface="Trebuchet MS"/>
                          <a:sym typeface="Trebuchet MS"/>
                        </a:rPr>
                        <a:t>paciente</a:t>
                      </a:r>
                      <a:r>
                        <a:rPr lang="en-US" sz="1800" dirty="0">
                          <a:latin typeface="Trebuchet MS"/>
                          <a:ea typeface="Trebuchet MS"/>
                          <a:cs typeface="Trebuchet MS"/>
                          <a:sym typeface="Trebuchet MS"/>
                        </a:rPr>
                        <a:t> + </a:t>
                      </a:r>
                      <a:r>
                        <a:rPr lang="en-US" sz="1800" dirty="0" err="1">
                          <a:latin typeface="Trebuchet MS"/>
                          <a:ea typeface="Trebuchet MS"/>
                          <a:cs typeface="Trebuchet MS"/>
                          <a:sym typeface="Trebuchet MS"/>
                        </a:rPr>
                        <a:t>matrícula</a:t>
                      </a:r>
                      <a:r>
                        <a:rPr lang="en-US" sz="1800" dirty="0">
                          <a:latin typeface="Trebuchet MS"/>
                          <a:ea typeface="Trebuchet MS"/>
                          <a:cs typeface="Trebuchet MS"/>
                          <a:sym typeface="Trebuchet MS"/>
                        </a:rPr>
                        <a:t> de </a:t>
                      </a:r>
                      <a:r>
                        <a:rPr lang="en-US" sz="1800" dirty="0" err="1">
                          <a:latin typeface="Trebuchet MS"/>
                          <a:ea typeface="Trebuchet MS"/>
                          <a:cs typeface="Trebuchet MS"/>
                          <a:sym typeface="Trebuchet MS"/>
                        </a:rPr>
                        <a:t>educación</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médica</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becas</a:t>
                      </a:r>
                      <a:r>
                        <a:rPr lang="en-US" sz="1800" dirty="0">
                          <a:latin typeface="Trebuchet MS"/>
                          <a:ea typeface="Trebuchet MS"/>
                          <a:cs typeface="Trebuchet MS"/>
                          <a:sym typeface="Trebuchet MS"/>
                        </a:rPr>
                        <a:t> de </a:t>
                      </a:r>
                      <a:r>
                        <a:rPr lang="en-US" sz="1800" dirty="0" err="1">
                          <a:latin typeface="Trebuchet MS"/>
                          <a:ea typeface="Trebuchet MS"/>
                          <a:cs typeface="Trebuchet MS"/>
                          <a:sym typeface="Trebuchet MS"/>
                        </a:rPr>
                        <a:t>investigación</a:t>
                      </a:r>
                      <a:r>
                        <a:rPr lang="en-US" sz="1800" dirty="0">
                          <a:latin typeface="Trebuchet MS"/>
                          <a:ea typeface="Trebuchet MS"/>
                          <a:cs typeface="Trebuchet MS"/>
                          <a:sym typeface="Trebuchet MS"/>
                        </a:rPr>
                        <a:t>, tienda de regalos, etc.)</a:t>
                      </a:r>
                      <a:endParaRPr sz="1800" dirty="0">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dirty="0">
                          <a:latin typeface="Trebuchet MS"/>
                          <a:ea typeface="Trebuchet MS"/>
                          <a:cs typeface="Trebuchet MS"/>
                          <a:sym typeface="Trebuchet MS"/>
                        </a:rPr>
                        <a:t>$1,913.2</a:t>
                      </a:r>
                      <a:endParaRPr sz="1800" dirty="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$1,296.5</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$1,962.3</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$981.3</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$750.4 </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US" sz="1800" dirty="0" err="1">
                          <a:latin typeface="Trebuchet MS"/>
                          <a:ea typeface="Trebuchet MS"/>
                          <a:cs typeface="Trebuchet MS"/>
                          <a:sym typeface="Trebuchet MS"/>
                        </a:rPr>
                        <a:t>Ganancias</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totales</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Ganancias</a:t>
                      </a:r>
                      <a:r>
                        <a:rPr lang="en-US" sz="1800" dirty="0">
                          <a:latin typeface="Trebuchet MS"/>
                          <a:ea typeface="Trebuchet MS"/>
                          <a:cs typeface="Trebuchet MS"/>
                          <a:sym typeface="Trebuchet MS"/>
                        </a:rPr>
                        <a:t> de </a:t>
                      </a:r>
                      <a:r>
                        <a:rPr lang="en-US" sz="1800" dirty="0" err="1">
                          <a:latin typeface="Trebuchet MS"/>
                          <a:ea typeface="Trebuchet MS"/>
                          <a:cs typeface="Trebuchet MS"/>
                          <a:sym typeface="Trebuchet MS"/>
                        </a:rPr>
                        <a:t>operación</a:t>
                      </a:r>
                      <a:r>
                        <a:rPr lang="en-US" sz="1800" dirty="0">
                          <a:latin typeface="Trebuchet MS"/>
                          <a:ea typeface="Trebuchet MS"/>
                          <a:cs typeface="Trebuchet MS"/>
                          <a:sym typeface="Trebuchet MS"/>
                        </a:rPr>
                        <a:t> + </a:t>
                      </a:r>
                      <a:r>
                        <a:rPr lang="en-US" sz="1800" dirty="0" err="1">
                          <a:latin typeface="Trebuchet MS"/>
                          <a:ea typeface="Trebuchet MS"/>
                          <a:cs typeface="Trebuchet MS"/>
                          <a:sym typeface="Trebuchet MS"/>
                        </a:rPr>
                        <a:t>inversión</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impuestos</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estímulo</a:t>
                      </a:r>
                      <a:r>
                        <a:rPr lang="en-US" sz="1800" dirty="0">
                          <a:latin typeface="Trebuchet MS"/>
                          <a:ea typeface="Trebuchet MS"/>
                          <a:cs typeface="Trebuchet MS"/>
                          <a:sym typeface="Trebuchet MS"/>
                        </a:rPr>
                        <a:t> federal, </a:t>
                      </a:r>
                      <a:r>
                        <a:rPr lang="en-US" sz="1800" dirty="0" err="1">
                          <a:latin typeface="Trebuchet MS"/>
                          <a:ea typeface="Trebuchet MS"/>
                          <a:cs typeface="Trebuchet MS"/>
                          <a:sym typeface="Trebuchet MS"/>
                        </a:rPr>
                        <a:t>otras</a:t>
                      </a:r>
                      <a:r>
                        <a:rPr lang="en-US" sz="1800" dirty="0">
                          <a:latin typeface="Trebuchet MS"/>
                          <a:ea typeface="Trebuchet MS"/>
                          <a:cs typeface="Trebuchet MS"/>
                          <a:sym typeface="Trebuchet MS"/>
                        </a:rPr>
                        <a:t> </a:t>
                      </a:r>
                      <a:r>
                        <a:rPr lang="en-US" sz="1800" dirty="0" err="1">
                          <a:latin typeface="Trebuchet MS"/>
                          <a:ea typeface="Trebuchet MS"/>
                          <a:cs typeface="Trebuchet MS"/>
                          <a:sym typeface="Trebuchet MS"/>
                        </a:rPr>
                        <a:t>subvenciones</a:t>
                      </a:r>
                      <a:r>
                        <a:rPr lang="en-US" sz="1800" dirty="0">
                          <a:latin typeface="Trebuchet MS"/>
                          <a:ea typeface="Trebuchet MS"/>
                          <a:cs typeface="Trebuchet MS"/>
                          <a:sym typeface="Trebuchet MS"/>
                        </a:rPr>
                        <a:t>))</a:t>
                      </a:r>
                      <a:endParaRPr sz="1800" dirty="0">
                        <a:latin typeface="Trebuchet MS"/>
                        <a:ea typeface="Trebuchet MS"/>
                        <a:cs typeface="Trebuchet MS"/>
                        <a:sym typeface="Trebuchet M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$2,285.4</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$1,843.3</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$3,424.8</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a:latin typeface="Trebuchet MS"/>
                          <a:ea typeface="Trebuchet MS"/>
                          <a:cs typeface="Trebuchet MS"/>
                          <a:sym typeface="Trebuchet MS"/>
                        </a:rPr>
                        <a:t>$336.1</a:t>
                      </a:r>
                      <a:endParaRPr sz="180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r" rtl="0">
                        <a:spcBef>
                          <a:spcPts val="0"/>
                        </a:spcBef>
                        <a:spcAft>
                          <a:spcPts val="0"/>
                        </a:spcAft>
                        <a:buNone/>
                      </a:pPr>
                      <a:r>
                        <a:rPr lang="en-US" sz="1800" dirty="0">
                          <a:latin typeface="Trebuchet MS"/>
                          <a:ea typeface="Trebuchet MS"/>
                          <a:cs typeface="Trebuchet MS"/>
                          <a:sym typeface="Trebuchet MS"/>
                        </a:rPr>
                        <a:t>$1,497.4 </a:t>
                      </a:r>
                      <a:endParaRPr sz="1800" dirty="0">
                        <a:latin typeface="Trebuchet MS"/>
                        <a:ea typeface="Trebuchet MS"/>
                        <a:cs typeface="Trebuchet MS"/>
                        <a:sym typeface="Trebuchet MS"/>
                      </a:endParaRPr>
                    </a:p>
                  </a:txBody>
                  <a:tcPr marL="91425" marR="9142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04" name="Google Shape;404;p68"/>
          <p:cNvSpPr txBox="1">
            <a:spLocks noGrp="1"/>
          </p:cNvSpPr>
          <p:nvPr>
            <p:ph type="body" idx="1"/>
          </p:nvPr>
        </p:nvSpPr>
        <p:spPr>
          <a:xfrm>
            <a:off x="217800" y="4149450"/>
            <a:ext cx="11836800" cy="2173800"/>
          </a:xfrm>
          <a:prstGeom prst="rect">
            <a:avLst/>
          </a:prstGeom>
        </p:spPr>
        <p:txBody>
          <a:bodyPr spcFirstLastPara="1" wrap="square" lIns="91425" tIns="45700" rIns="91425" bIns="45700" anchor="t" anchorCtr="0">
            <a:noAutofit/>
          </a:bodyPr>
          <a:lstStyle/>
          <a:p>
            <a:pPr marL="457200" lvl="0" indent="-400050" algn="l" rtl="0">
              <a:lnSpc>
                <a:spcPct val="100000"/>
              </a:lnSpc>
              <a:spcBef>
                <a:spcPts val="1000"/>
              </a:spcBef>
              <a:spcAft>
                <a:spcPts val="0"/>
              </a:spcAft>
              <a:buSzPts val="2700"/>
              <a:buChar char="●"/>
            </a:pPr>
            <a:r>
              <a:rPr lang="en-US" sz="2200" dirty="0"/>
              <a:t>El </a:t>
            </a:r>
            <a:r>
              <a:rPr lang="en-US" sz="2200" dirty="0" err="1"/>
              <a:t>servicio</a:t>
            </a:r>
            <a:r>
              <a:rPr lang="en-US" sz="2200" dirty="0"/>
              <a:t> al </a:t>
            </a:r>
            <a:r>
              <a:rPr lang="en-US" sz="2200" dirty="0" err="1"/>
              <a:t>paciente</a:t>
            </a:r>
            <a:r>
              <a:rPr lang="en-US" sz="2200" dirty="0"/>
              <a:t> y </a:t>
            </a:r>
            <a:r>
              <a:rPr lang="en-US" sz="2200" dirty="0" err="1"/>
              <a:t>el</a:t>
            </a:r>
            <a:r>
              <a:rPr lang="en-US" sz="2200" dirty="0"/>
              <a:t> </a:t>
            </a:r>
            <a:r>
              <a:rPr lang="en-US" sz="2200" dirty="0" err="1"/>
              <a:t>margen</a:t>
            </a:r>
            <a:r>
              <a:rPr lang="en-US" sz="2200" dirty="0"/>
              <a:t> </a:t>
            </a:r>
            <a:r>
              <a:rPr lang="en-US" sz="2200" dirty="0" err="1"/>
              <a:t>operativo</a:t>
            </a:r>
            <a:r>
              <a:rPr lang="en-US" sz="2200" dirty="0"/>
              <a:t> </a:t>
            </a:r>
            <a:r>
              <a:rPr lang="en-US" sz="2200" dirty="0" err="1"/>
              <a:t>disminuyen</a:t>
            </a:r>
            <a:r>
              <a:rPr lang="en-US" sz="2200" dirty="0"/>
              <a:t> </a:t>
            </a:r>
            <a:r>
              <a:rPr lang="en-US" sz="2200" dirty="0" err="1"/>
              <a:t>en</a:t>
            </a:r>
            <a:r>
              <a:rPr lang="en-US" sz="2200" dirty="0"/>
              <a:t> 2023.</a:t>
            </a:r>
            <a:endParaRPr sz="2200" dirty="0"/>
          </a:p>
          <a:p>
            <a:pPr marL="457200" lvl="0" indent="-400050" algn="l" rtl="0">
              <a:lnSpc>
                <a:spcPct val="100000"/>
              </a:lnSpc>
              <a:spcBef>
                <a:spcPts val="1000"/>
              </a:spcBef>
              <a:spcAft>
                <a:spcPts val="0"/>
              </a:spcAft>
              <a:buSzPts val="2700"/>
              <a:buChar char="●"/>
            </a:pPr>
            <a:r>
              <a:rPr lang="en-US" sz="2200" dirty="0" err="1"/>
              <a:t>Ganancias</a:t>
            </a:r>
            <a:r>
              <a:rPr lang="en-US" sz="2200" dirty="0"/>
              <a:t> </a:t>
            </a:r>
            <a:r>
              <a:rPr lang="en-US" sz="2200" dirty="0" err="1"/>
              <a:t>significativas</a:t>
            </a:r>
            <a:r>
              <a:rPr lang="en-US" sz="2200" dirty="0"/>
              <a:t> </a:t>
            </a:r>
            <a:r>
              <a:rPr lang="en-US" sz="2200" dirty="0" err="1"/>
              <a:t>en</a:t>
            </a:r>
            <a:r>
              <a:rPr lang="en-US" sz="2200" dirty="0"/>
              <a:t> </a:t>
            </a:r>
            <a:r>
              <a:rPr lang="en-US" sz="2200" dirty="0" err="1"/>
              <a:t>los</a:t>
            </a:r>
            <a:r>
              <a:rPr lang="en-US" sz="2200" dirty="0"/>
              <a:t> </a:t>
            </a:r>
            <a:r>
              <a:rPr lang="en-US" sz="2200" dirty="0" err="1"/>
              <a:t>últimos</a:t>
            </a:r>
            <a:r>
              <a:rPr lang="en-US" sz="2200" dirty="0"/>
              <a:t> </a:t>
            </a:r>
            <a:r>
              <a:rPr lang="en-US" sz="2200" dirty="0" err="1"/>
              <a:t>cinco</a:t>
            </a:r>
            <a:r>
              <a:rPr lang="en-US" sz="2200" dirty="0"/>
              <a:t> </a:t>
            </a:r>
            <a:r>
              <a:rPr lang="en-US" sz="2200" dirty="0" err="1"/>
              <a:t>años</a:t>
            </a:r>
            <a:r>
              <a:rPr lang="en-US" sz="2200" dirty="0"/>
              <a:t>.</a:t>
            </a:r>
          </a:p>
          <a:p>
            <a:pPr marL="457200" lvl="0" indent="-400050" algn="l" rtl="0">
              <a:lnSpc>
                <a:spcPct val="100000"/>
              </a:lnSpc>
              <a:spcBef>
                <a:spcPts val="1000"/>
              </a:spcBef>
              <a:spcAft>
                <a:spcPts val="0"/>
              </a:spcAft>
              <a:buSzPts val="2700"/>
              <a:buChar char="●"/>
            </a:pPr>
            <a:r>
              <a:rPr lang="en-US" sz="2200" dirty="0" err="1"/>
              <a:t>Impactos</a:t>
            </a:r>
            <a:r>
              <a:rPr lang="en-US" sz="2200" dirty="0"/>
              <a:t>: </a:t>
            </a:r>
            <a:r>
              <a:rPr lang="en-US" sz="2200" dirty="0" err="1"/>
              <a:t>Aumento</a:t>
            </a:r>
            <a:r>
              <a:rPr lang="en-US" sz="2200" dirty="0"/>
              <a:t> de </a:t>
            </a:r>
            <a:r>
              <a:rPr lang="en-US" sz="2200" dirty="0" err="1"/>
              <a:t>los</a:t>
            </a:r>
            <a:r>
              <a:rPr lang="en-US" sz="2200" dirty="0"/>
              <a:t> </a:t>
            </a:r>
            <a:r>
              <a:rPr lang="en-US" sz="2200" dirty="0" err="1"/>
              <a:t>gastos</a:t>
            </a:r>
            <a:r>
              <a:rPr lang="en-US" sz="2200" dirty="0"/>
              <a:t> </a:t>
            </a:r>
            <a:r>
              <a:rPr lang="en-US" sz="2200" dirty="0" err="1"/>
              <a:t>debido</a:t>
            </a:r>
            <a:r>
              <a:rPr lang="en-US" sz="2200" dirty="0"/>
              <a:t> al </a:t>
            </a:r>
            <a:r>
              <a:rPr lang="en-US" sz="2200" dirty="0" err="1"/>
              <a:t>aumento</a:t>
            </a:r>
            <a:r>
              <a:rPr lang="en-US" sz="2200" dirty="0"/>
              <a:t> de </a:t>
            </a:r>
            <a:r>
              <a:rPr lang="en-US" sz="2200" dirty="0" err="1"/>
              <a:t>los</a:t>
            </a:r>
            <a:r>
              <a:rPr lang="en-US" sz="2200" dirty="0"/>
              <a:t> </a:t>
            </a:r>
            <a:r>
              <a:rPr lang="en-US" sz="2200" dirty="0" err="1"/>
              <a:t>salarios</a:t>
            </a:r>
            <a:r>
              <a:rPr lang="en-US" sz="2200" dirty="0"/>
              <a:t> y la </a:t>
            </a:r>
            <a:r>
              <a:rPr lang="en-US" sz="2200" dirty="0" err="1"/>
              <a:t>inflación</a:t>
            </a:r>
            <a:r>
              <a:rPr lang="en-US" sz="2200" dirty="0"/>
              <a:t>, </a:t>
            </a:r>
            <a:r>
              <a:rPr lang="en-US" sz="2200" dirty="0" err="1"/>
              <a:t>además</a:t>
            </a:r>
            <a:r>
              <a:rPr lang="en-US" sz="2200" dirty="0"/>
              <a:t> de </a:t>
            </a:r>
            <a:r>
              <a:rPr lang="en-US" sz="2200" dirty="0" err="1"/>
              <a:t>cambios</a:t>
            </a:r>
            <a:r>
              <a:rPr lang="en-US" sz="2200" dirty="0"/>
              <a:t> </a:t>
            </a:r>
            <a:r>
              <a:rPr lang="en-US" sz="2200" dirty="0" err="1"/>
              <a:t>en</a:t>
            </a:r>
            <a:r>
              <a:rPr lang="en-US" sz="2200" dirty="0"/>
              <a:t> </a:t>
            </a:r>
            <a:r>
              <a:rPr lang="en-US" sz="2200" dirty="0" err="1"/>
              <a:t>el</a:t>
            </a:r>
            <a:r>
              <a:rPr lang="en-US" sz="2200" dirty="0"/>
              <a:t> </a:t>
            </a:r>
            <a:r>
              <a:rPr lang="en-US" sz="2200" dirty="0" err="1"/>
              <a:t>rendimiento</a:t>
            </a:r>
            <a:r>
              <a:rPr lang="en-US" sz="2200" dirty="0"/>
              <a:t> de las </a:t>
            </a:r>
            <a:r>
              <a:rPr lang="en-US" sz="2200" dirty="0" err="1"/>
              <a:t>inversiones</a:t>
            </a:r>
            <a:r>
              <a:rPr lang="en-US" sz="2200" dirty="0"/>
              <a:t>, </a:t>
            </a:r>
            <a:r>
              <a:rPr lang="en-US" sz="2200" dirty="0" err="1"/>
              <a:t>en</a:t>
            </a:r>
            <a:r>
              <a:rPr lang="en-US" sz="2200" dirty="0"/>
              <a:t> particular la </a:t>
            </a:r>
            <a:r>
              <a:rPr lang="en-US" sz="2200" dirty="0" err="1"/>
              <a:t>caída</a:t>
            </a:r>
            <a:r>
              <a:rPr lang="en-US" sz="2200" dirty="0"/>
              <a:t> del mercado de </a:t>
            </a:r>
            <a:r>
              <a:rPr lang="en-US" sz="2200" dirty="0" err="1"/>
              <a:t>valores</a:t>
            </a:r>
            <a:r>
              <a:rPr lang="en-US" sz="2200" dirty="0"/>
              <a:t> y de </a:t>
            </a:r>
            <a:r>
              <a:rPr lang="en-US" sz="2200" dirty="0" err="1"/>
              <a:t>bonos</a:t>
            </a:r>
            <a:r>
              <a:rPr lang="en-US" sz="2200" dirty="0"/>
              <a:t> </a:t>
            </a:r>
            <a:r>
              <a:rPr lang="en-US" sz="2200" dirty="0" err="1"/>
              <a:t>en</a:t>
            </a:r>
            <a:r>
              <a:rPr lang="en-US" sz="2200" dirty="0"/>
              <a:t> 2022.</a:t>
            </a:r>
            <a:endParaRPr sz="2200" b="1" dirty="0">
              <a:solidFill>
                <a:schemeClr val="dk2"/>
              </a:solidFill>
            </a:endParaRPr>
          </a:p>
        </p:txBody>
      </p:sp>
      <p:sp>
        <p:nvSpPr>
          <p:cNvPr id="405" name="Google Shape;405;p68"/>
          <p:cNvSpPr txBox="1"/>
          <p:nvPr/>
        </p:nvSpPr>
        <p:spPr>
          <a:xfrm>
            <a:off x="-211662" y="150044"/>
            <a:ext cx="12776200" cy="769411"/>
          </a:xfrm>
          <a:prstGeom prst="rect">
            <a:avLst/>
          </a:prstGeom>
          <a:noFill/>
          <a:ln>
            <a:noFill/>
          </a:ln>
        </p:spPr>
        <p:txBody>
          <a:bodyPr spcFirstLastPara="1" wrap="square" lIns="91425" tIns="91425" rIns="91425" bIns="91425" anchor="t" anchorCtr="0">
            <a:spAutoFit/>
          </a:bodyPr>
          <a:lstStyle/>
          <a:p>
            <a:pPr marL="0" marR="171450" lvl="0" indent="0" algn="ctr" rtl="0">
              <a:spcBef>
                <a:spcPts val="1190"/>
              </a:spcBef>
              <a:spcAft>
                <a:spcPts val="0"/>
              </a:spcAft>
              <a:buNone/>
            </a:pPr>
            <a:r>
              <a:rPr lang="en-US" sz="2800" b="1" dirty="0" err="1">
                <a:solidFill>
                  <a:schemeClr val="dk2"/>
                </a:solidFill>
                <a:latin typeface="Trebuchet MS"/>
                <a:ea typeface="Trebuchet MS"/>
                <a:cs typeface="Trebuchet MS"/>
                <a:sym typeface="Trebuchet MS"/>
              </a:rPr>
              <a:t>Ganancias</a:t>
            </a:r>
            <a:r>
              <a:rPr lang="en-US" sz="2800" b="1" dirty="0">
                <a:solidFill>
                  <a:schemeClr val="dk2"/>
                </a:solidFill>
                <a:latin typeface="Trebuchet MS"/>
                <a:ea typeface="Trebuchet MS"/>
                <a:cs typeface="Trebuchet MS"/>
                <a:sym typeface="Trebuchet MS"/>
              </a:rPr>
              <a:t> de </a:t>
            </a:r>
            <a:r>
              <a:rPr lang="en-US" sz="2800" b="1" dirty="0" err="1">
                <a:solidFill>
                  <a:schemeClr val="dk2"/>
                </a:solidFill>
                <a:latin typeface="Trebuchet MS"/>
                <a:ea typeface="Trebuchet MS"/>
                <a:cs typeface="Trebuchet MS"/>
                <a:sym typeface="Trebuchet MS"/>
              </a:rPr>
              <a:t>Hospitales</a:t>
            </a:r>
            <a:r>
              <a:rPr lang="en-US" sz="2800" b="1" dirty="0">
                <a:solidFill>
                  <a:schemeClr val="dk2"/>
                </a:solidFill>
                <a:latin typeface="Trebuchet MS"/>
                <a:ea typeface="Trebuchet MS"/>
                <a:cs typeface="Trebuchet MS"/>
                <a:sym typeface="Trebuchet MS"/>
              </a:rPr>
              <a:t> de CO (</a:t>
            </a:r>
            <a:r>
              <a:rPr lang="en-US" sz="2800" b="1" dirty="0" err="1">
                <a:solidFill>
                  <a:schemeClr val="dk2"/>
                </a:solidFill>
                <a:latin typeface="Trebuchet MS"/>
                <a:ea typeface="Trebuchet MS"/>
                <a:cs typeface="Trebuchet MS"/>
                <a:sym typeface="Trebuchet MS"/>
              </a:rPr>
              <a:t>Ingresos</a:t>
            </a:r>
            <a:r>
              <a:rPr lang="en-US" sz="2800" b="1" dirty="0">
                <a:solidFill>
                  <a:schemeClr val="dk2"/>
                </a:solidFill>
                <a:latin typeface="Trebuchet MS"/>
                <a:ea typeface="Trebuchet MS"/>
                <a:cs typeface="Trebuchet MS"/>
                <a:sym typeface="Trebuchet MS"/>
              </a:rPr>
              <a:t> </a:t>
            </a:r>
            <a:r>
              <a:rPr lang="en-US" sz="2800" b="1" dirty="0" err="1">
                <a:solidFill>
                  <a:schemeClr val="dk2"/>
                </a:solidFill>
                <a:latin typeface="Trebuchet MS"/>
                <a:ea typeface="Trebuchet MS"/>
                <a:cs typeface="Trebuchet MS"/>
                <a:sym typeface="Trebuchet MS"/>
              </a:rPr>
              <a:t>Netos</a:t>
            </a:r>
            <a:r>
              <a:rPr lang="en-US" sz="2800" b="1" dirty="0">
                <a:solidFill>
                  <a:schemeClr val="dk2"/>
                </a:solidFill>
                <a:latin typeface="Trebuchet MS"/>
                <a:ea typeface="Trebuchet MS"/>
                <a:cs typeface="Trebuchet MS"/>
                <a:sym typeface="Trebuchet MS"/>
              </a:rPr>
              <a:t>) </a:t>
            </a:r>
            <a:r>
              <a:rPr lang="en-US" sz="2800" b="1" dirty="0" err="1">
                <a:solidFill>
                  <a:schemeClr val="dk2"/>
                </a:solidFill>
                <a:latin typeface="Trebuchet MS"/>
                <a:ea typeface="Trebuchet MS"/>
                <a:cs typeface="Trebuchet MS"/>
                <a:sym typeface="Trebuchet MS"/>
              </a:rPr>
              <a:t>métricas</a:t>
            </a:r>
            <a:r>
              <a:rPr lang="en-US" sz="2800" b="1" dirty="0">
                <a:solidFill>
                  <a:schemeClr val="dk2"/>
                </a:solidFill>
                <a:latin typeface="Trebuchet MS"/>
                <a:ea typeface="Trebuchet MS"/>
                <a:cs typeface="Trebuchet MS"/>
                <a:sym typeface="Trebuchet MS"/>
              </a:rPr>
              <a:t> </a:t>
            </a:r>
            <a:r>
              <a:rPr lang="en-US" sz="2300" b="1" dirty="0">
                <a:solidFill>
                  <a:schemeClr val="dk2"/>
                </a:solidFill>
                <a:latin typeface="Trebuchet MS"/>
                <a:ea typeface="Trebuchet MS"/>
                <a:cs typeface="Trebuchet MS"/>
                <a:sym typeface="Trebuchet MS"/>
              </a:rPr>
              <a:t>(</a:t>
            </a:r>
            <a:r>
              <a:rPr lang="en-US" sz="2300" b="1" dirty="0" err="1">
                <a:solidFill>
                  <a:schemeClr val="dk2"/>
                </a:solidFill>
                <a:latin typeface="Trebuchet MS"/>
                <a:ea typeface="Trebuchet MS"/>
                <a:cs typeface="Trebuchet MS"/>
                <a:sym typeface="Trebuchet MS"/>
              </a:rPr>
              <a:t>en</a:t>
            </a:r>
            <a:r>
              <a:rPr lang="en-US" sz="2300" b="1" dirty="0">
                <a:solidFill>
                  <a:schemeClr val="dk2"/>
                </a:solidFill>
                <a:latin typeface="Trebuchet MS"/>
                <a:ea typeface="Trebuchet MS"/>
                <a:cs typeface="Trebuchet MS"/>
                <a:sym typeface="Trebuchet MS"/>
              </a:rPr>
              <a:t> </a:t>
            </a:r>
            <a:r>
              <a:rPr lang="en-US" sz="2300" b="1" dirty="0" err="1">
                <a:solidFill>
                  <a:schemeClr val="dk2"/>
                </a:solidFill>
                <a:latin typeface="Trebuchet MS"/>
                <a:ea typeface="Trebuchet MS"/>
                <a:cs typeface="Trebuchet MS"/>
                <a:sym typeface="Trebuchet MS"/>
              </a:rPr>
              <a:t>millones</a:t>
            </a:r>
            <a:r>
              <a:rPr lang="en-US" sz="2300" b="1" dirty="0">
                <a:solidFill>
                  <a:schemeClr val="dk2"/>
                </a:solidFill>
                <a:latin typeface="Trebuchet MS"/>
                <a:ea typeface="Trebuchet MS"/>
                <a:cs typeface="Trebuchet MS"/>
                <a:sym typeface="Trebuchet MS"/>
              </a:rPr>
              <a:t>) </a:t>
            </a:r>
            <a:endParaRPr lang="en-US" sz="2300" dirty="0">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55"/>
          <p:cNvSpPr txBox="1">
            <a:spLocks noGrp="1"/>
          </p:cNvSpPr>
          <p:nvPr>
            <p:ph type="title"/>
          </p:nvPr>
        </p:nvSpPr>
        <p:spPr>
          <a:xfrm>
            <a:off x="2076429" y="14514"/>
            <a:ext cx="8271900" cy="960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500" dirty="0" err="1"/>
              <a:t>Logísticas</a:t>
            </a:r>
            <a:r>
              <a:rPr lang="en-US" sz="4500" dirty="0"/>
              <a:t> del </a:t>
            </a:r>
            <a:r>
              <a:rPr lang="en-US" sz="4500" dirty="0" err="1"/>
              <a:t>Seminario</a:t>
            </a:r>
            <a:r>
              <a:rPr lang="en-US" sz="4500" dirty="0"/>
              <a:t> Web </a:t>
            </a:r>
          </a:p>
        </p:txBody>
      </p:sp>
      <p:sp>
        <p:nvSpPr>
          <p:cNvPr id="234" name="Google Shape;234;p55"/>
          <p:cNvSpPr txBox="1">
            <a:spLocks noGrp="1"/>
          </p:cNvSpPr>
          <p:nvPr>
            <p:ph type="body" idx="1"/>
          </p:nvPr>
        </p:nvSpPr>
        <p:spPr>
          <a:xfrm>
            <a:off x="190050" y="867500"/>
            <a:ext cx="11811900" cy="5323800"/>
          </a:xfrm>
          <a:prstGeom prst="rect">
            <a:avLst/>
          </a:prstGeom>
          <a:ln>
            <a:noFill/>
          </a:ln>
        </p:spPr>
        <p:txBody>
          <a:bodyPr spcFirstLastPara="1" wrap="square" lIns="91425" tIns="45700" rIns="91425" bIns="45700" anchor="t" anchorCtr="0">
            <a:normAutofit fontScale="92500"/>
          </a:bodyPr>
          <a:lstStyle/>
          <a:p>
            <a:pPr marL="609600">
              <a:lnSpc>
                <a:spcPct val="100000"/>
              </a:lnSpc>
              <a:spcBef>
                <a:spcPts val="0"/>
              </a:spcBef>
              <a:buSzPts val="2400"/>
              <a:buFont typeface="Trebuchet MS"/>
              <a:buChar char="➔"/>
            </a:pPr>
            <a:r>
              <a:rPr lang="en-US" sz="2400" b="1" i="0" u="none" strike="noStrike" dirty="0" err="1">
                <a:solidFill>
                  <a:srgbClr val="000000"/>
                </a:solidFill>
                <a:effectLst/>
              </a:rPr>
              <a:t>Participantes</a:t>
            </a:r>
            <a:r>
              <a:rPr lang="en-US" sz="2400" b="1" i="0" u="none" strike="noStrike" dirty="0">
                <a:solidFill>
                  <a:srgbClr val="000000"/>
                </a:solidFill>
                <a:effectLst/>
              </a:rPr>
              <a:t>: </a:t>
            </a:r>
            <a:r>
              <a:rPr lang="en-US" sz="2400" b="1" i="0" u="none" strike="noStrike" dirty="0" err="1">
                <a:solidFill>
                  <a:srgbClr val="000000"/>
                </a:solidFill>
                <a:effectLst/>
              </a:rPr>
              <a:t>Preguntas</a:t>
            </a:r>
            <a:r>
              <a:rPr lang="en-US" sz="2400" b="1" i="0" u="none" strike="noStrike" dirty="0">
                <a:solidFill>
                  <a:srgbClr val="000000"/>
                </a:solidFill>
                <a:effectLst/>
              </a:rPr>
              <a:t> para </a:t>
            </a:r>
            <a:r>
              <a:rPr lang="en-US" sz="2400" b="1" i="0" u="none" strike="noStrike" dirty="0" err="1">
                <a:solidFill>
                  <a:srgbClr val="000000"/>
                </a:solidFill>
                <a:effectLst/>
              </a:rPr>
              <a:t>los</a:t>
            </a:r>
            <a:r>
              <a:rPr lang="en-US" sz="2400" b="1" i="0" u="none" strike="noStrike" dirty="0">
                <a:solidFill>
                  <a:srgbClr val="000000"/>
                </a:solidFill>
                <a:effectLst/>
              </a:rPr>
              <a:t> </a:t>
            </a:r>
            <a:r>
              <a:rPr lang="en-US" sz="2400" b="1" i="0" u="none" strike="noStrike" dirty="0" err="1">
                <a:solidFill>
                  <a:srgbClr val="000000"/>
                </a:solidFill>
                <a:effectLst/>
              </a:rPr>
              <a:t>presentadores</a:t>
            </a:r>
            <a:r>
              <a:rPr lang="en-US" sz="2400" b="1" i="0" u="none" strike="noStrike" dirty="0">
                <a:solidFill>
                  <a:srgbClr val="000000"/>
                </a:solidFill>
                <a:effectLst/>
              </a:rPr>
              <a:t>: </a:t>
            </a:r>
            <a:r>
              <a:rPr lang="en-US" sz="2400" b="1" i="0" u="none" strike="noStrike" dirty="0" err="1">
                <a:solidFill>
                  <a:srgbClr val="000000"/>
                </a:solidFill>
                <a:effectLst/>
              </a:rPr>
              <a:t>Utilice</a:t>
            </a:r>
            <a:r>
              <a:rPr lang="en-US" sz="2400" b="1" i="0" u="none" strike="noStrike" dirty="0">
                <a:solidFill>
                  <a:srgbClr val="000000"/>
                </a:solidFill>
                <a:effectLst/>
              </a:rPr>
              <a:t> la </a:t>
            </a:r>
            <a:r>
              <a:rPr lang="en-US" sz="2400" b="1" i="0" u="none" strike="noStrike" dirty="0" err="1">
                <a:solidFill>
                  <a:srgbClr val="000000"/>
                </a:solidFill>
                <a:effectLst/>
              </a:rPr>
              <a:t>función</a:t>
            </a:r>
            <a:r>
              <a:rPr lang="en-US" sz="2400" b="1" i="0" u="none" strike="noStrike" dirty="0">
                <a:solidFill>
                  <a:srgbClr val="000000"/>
                </a:solidFill>
                <a:effectLst/>
              </a:rPr>
              <a:t> de </a:t>
            </a:r>
            <a:r>
              <a:rPr lang="en-US" sz="2400" b="1" i="0" u="none" strike="noStrike" dirty="0" err="1">
                <a:solidFill>
                  <a:srgbClr val="000000"/>
                </a:solidFill>
                <a:effectLst/>
              </a:rPr>
              <a:t>preguntas</a:t>
            </a:r>
            <a:r>
              <a:rPr lang="en-US" sz="2400" b="1" i="0" u="none" strike="noStrike" dirty="0">
                <a:solidFill>
                  <a:srgbClr val="000000"/>
                </a:solidFill>
                <a:effectLst/>
              </a:rPr>
              <a:t> y </a:t>
            </a:r>
            <a:r>
              <a:rPr lang="en-US" sz="2400" b="1" i="0" u="none" strike="noStrike" dirty="0" err="1">
                <a:solidFill>
                  <a:srgbClr val="000000"/>
                </a:solidFill>
                <a:effectLst/>
              </a:rPr>
              <a:t>respuestas</a:t>
            </a:r>
            <a:r>
              <a:rPr lang="en-US" sz="2400" b="1" i="0" u="none" strike="noStrike" dirty="0">
                <a:solidFill>
                  <a:srgbClr val="000000"/>
                </a:solidFill>
                <a:effectLst/>
              </a:rPr>
              <a:t> de la barra de </a:t>
            </a:r>
            <a:r>
              <a:rPr lang="en-US" sz="2400" b="1" i="0" u="none" strike="noStrike" dirty="0" err="1">
                <a:solidFill>
                  <a:srgbClr val="000000"/>
                </a:solidFill>
                <a:effectLst/>
              </a:rPr>
              <a:t>herramientas</a:t>
            </a:r>
            <a:r>
              <a:rPr lang="en-US" sz="2400" b="1" i="0" u="none" strike="noStrike" dirty="0">
                <a:solidFill>
                  <a:srgbClr val="000000"/>
                </a:solidFill>
                <a:effectLst/>
              </a:rPr>
              <a:t>. Es </a:t>
            </a:r>
            <a:r>
              <a:rPr lang="en-US" sz="2400" b="1" i="0" u="none" strike="noStrike" dirty="0" err="1">
                <a:solidFill>
                  <a:srgbClr val="000000"/>
                </a:solidFill>
                <a:effectLst/>
              </a:rPr>
              <a:t>posible</a:t>
            </a:r>
            <a:r>
              <a:rPr lang="en-US" sz="2400" b="1" i="0" u="none" strike="noStrike" dirty="0">
                <a:solidFill>
                  <a:srgbClr val="000000"/>
                </a:solidFill>
                <a:effectLst/>
              </a:rPr>
              <a:t> que no </a:t>
            </a:r>
            <a:r>
              <a:rPr lang="en-US" sz="2400" b="1" i="0" u="none" strike="noStrike" dirty="0" err="1">
                <a:solidFill>
                  <a:srgbClr val="000000"/>
                </a:solidFill>
                <a:effectLst/>
              </a:rPr>
              <a:t>podamos</a:t>
            </a:r>
            <a:r>
              <a:rPr lang="en-US" sz="2400" b="1" i="0" u="none" strike="noStrike" dirty="0">
                <a:solidFill>
                  <a:srgbClr val="000000"/>
                </a:solidFill>
                <a:effectLst/>
              </a:rPr>
              <a:t> responder a </a:t>
            </a:r>
            <a:r>
              <a:rPr lang="en-US" sz="2400" b="1" i="0" u="none" strike="noStrike" dirty="0" err="1">
                <a:solidFill>
                  <a:srgbClr val="000000"/>
                </a:solidFill>
                <a:effectLst/>
              </a:rPr>
              <a:t>todas</a:t>
            </a:r>
            <a:r>
              <a:rPr lang="en-US" sz="2400" b="1" i="0" u="none" strike="noStrike" dirty="0">
                <a:solidFill>
                  <a:srgbClr val="000000"/>
                </a:solidFill>
                <a:effectLst/>
              </a:rPr>
              <a:t> las </a:t>
            </a:r>
            <a:r>
              <a:rPr lang="en-US" sz="2400" b="1" i="0" u="none" strike="noStrike" dirty="0" err="1">
                <a:solidFill>
                  <a:srgbClr val="000000"/>
                </a:solidFill>
                <a:effectLst/>
              </a:rPr>
              <a:t>preguntas</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b="1" i="0" u="none" strike="noStrike" dirty="0">
                <a:solidFill>
                  <a:srgbClr val="000000"/>
                </a:solidFill>
                <a:effectLst/>
              </a:rPr>
              <a:t> vivo</a:t>
            </a:r>
            <a:r>
              <a:rPr lang="en-US" sz="2400" dirty="0"/>
              <a:t>.</a:t>
            </a:r>
            <a:endParaRPr lang="en-US" sz="2400" b="1" dirty="0"/>
          </a:p>
          <a:p>
            <a:pPr marL="609600">
              <a:lnSpc>
                <a:spcPct val="100000"/>
              </a:lnSpc>
              <a:buSzPts val="2400"/>
              <a:buFont typeface="Trebuchet MS"/>
              <a:buChar char="➔"/>
            </a:pPr>
            <a:r>
              <a:rPr lang="en-US" sz="2400" b="1" i="0" u="none" strike="noStrike" dirty="0">
                <a:solidFill>
                  <a:srgbClr val="000000"/>
                </a:solidFill>
                <a:effectLst/>
              </a:rPr>
              <a:t>Los </a:t>
            </a:r>
            <a:r>
              <a:rPr lang="en-US" sz="2400" b="1" i="0" u="none" strike="noStrike" dirty="0" err="1">
                <a:solidFill>
                  <a:srgbClr val="000000"/>
                </a:solidFill>
                <a:effectLst/>
              </a:rPr>
              <a:t>materiales</a:t>
            </a:r>
            <a:r>
              <a:rPr lang="en-US" sz="2400" b="1" i="0" u="none" strike="noStrike" dirty="0">
                <a:solidFill>
                  <a:srgbClr val="000000"/>
                </a:solidFill>
                <a:effectLst/>
              </a:rPr>
              <a:t> también </a:t>
            </a:r>
            <a:r>
              <a:rPr lang="en-US" sz="2400" b="1" i="0" u="none" strike="noStrike" dirty="0" err="1">
                <a:solidFill>
                  <a:srgbClr val="000000"/>
                </a:solidFill>
                <a:effectLst/>
              </a:rPr>
              <a:t>serán</a:t>
            </a:r>
            <a:r>
              <a:rPr lang="en-US" sz="2400" b="1" i="0" u="none" strike="noStrike" dirty="0">
                <a:solidFill>
                  <a:srgbClr val="000000"/>
                </a:solidFill>
                <a:effectLst/>
              </a:rPr>
              <a:t> </a:t>
            </a:r>
            <a:r>
              <a:rPr lang="en-US" sz="2400" b="1" i="0" u="none" strike="noStrike" dirty="0" err="1">
                <a:solidFill>
                  <a:srgbClr val="000000"/>
                </a:solidFill>
                <a:effectLst/>
              </a:rPr>
              <a:t>publicados</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dirty="0">
                <a:solidFill>
                  <a:srgbClr val="000000"/>
                </a:solidFill>
              </a:rPr>
              <a:t> </a:t>
            </a:r>
            <a:r>
              <a:rPr lang="en-US" sz="2400" b="1" u="sng" dirty="0">
                <a:solidFill>
                  <a:schemeClr val="hlink"/>
                </a:solidFill>
                <a:hlinkClick r:id="rId3"/>
              </a:rPr>
              <a:t>CO.gov/HCPF/events</a:t>
            </a:r>
            <a:r>
              <a:rPr lang="en-US" sz="2400" dirty="0"/>
              <a:t> </a:t>
            </a:r>
            <a:r>
              <a:rPr lang="en-US" sz="2400" b="1" dirty="0"/>
              <a:t>y </a:t>
            </a:r>
            <a:r>
              <a:rPr lang="en-US" sz="2400" b="1" u="sng" dirty="0">
                <a:solidFill>
                  <a:schemeClr val="hlink"/>
                </a:solidFill>
                <a:hlinkClick r:id="rId4"/>
              </a:rPr>
              <a:t>CO.gov/hospital-reports-hub</a:t>
            </a:r>
            <a:r>
              <a:rPr lang="en-US" sz="2400" b="1" dirty="0"/>
              <a:t> </a:t>
            </a:r>
            <a:endParaRPr sz="2400" b="1" dirty="0"/>
          </a:p>
          <a:p>
            <a:pPr marL="609600">
              <a:lnSpc>
                <a:spcPct val="100000"/>
              </a:lnSpc>
              <a:buSzPts val="2400"/>
              <a:buFont typeface="Trebuchet MS"/>
              <a:buChar char="➔"/>
            </a:pPr>
            <a:r>
              <a:rPr lang="en-US" sz="2400" b="1" i="0" u="none" strike="noStrike" dirty="0">
                <a:solidFill>
                  <a:srgbClr val="000000"/>
                </a:solidFill>
                <a:effectLst/>
              </a:rPr>
              <a:t>Las </a:t>
            </a:r>
            <a:r>
              <a:rPr lang="en-US" sz="2400" b="1" i="0" u="none" strike="noStrike" dirty="0" err="1">
                <a:solidFill>
                  <a:srgbClr val="000000"/>
                </a:solidFill>
                <a:effectLst/>
              </a:rPr>
              <a:t>presentaciones</a:t>
            </a:r>
            <a:r>
              <a:rPr lang="en-US" sz="2400" b="1" i="0" u="none" strike="noStrike" dirty="0">
                <a:solidFill>
                  <a:srgbClr val="000000"/>
                </a:solidFill>
                <a:effectLst/>
              </a:rPr>
              <a:t>, enlaces y </a:t>
            </a:r>
            <a:r>
              <a:rPr lang="en-US" sz="2400" b="1" i="0" u="none" strike="noStrike" dirty="0" err="1">
                <a:solidFill>
                  <a:srgbClr val="000000"/>
                </a:solidFill>
                <a:effectLst/>
              </a:rPr>
              <a:t>otros</a:t>
            </a:r>
            <a:r>
              <a:rPr lang="en-US" sz="2400" b="1" i="0" u="none" strike="noStrike" dirty="0">
                <a:solidFill>
                  <a:srgbClr val="000000"/>
                </a:solidFill>
                <a:effectLst/>
              </a:rPr>
              <a:t> </a:t>
            </a:r>
            <a:r>
              <a:rPr lang="en-US" sz="2400" b="1" i="0" u="none" strike="noStrike" dirty="0" err="1">
                <a:solidFill>
                  <a:srgbClr val="000000"/>
                </a:solidFill>
                <a:effectLst/>
              </a:rPr>
              <a:t>materiales</a:t>
            </a:r>
            <a:r>
              <a:rPr lang="en-US" sz="2400" b="1" i="0" u="none" strike="noStrike" dirty="0">
                <a:solidFill>
                  <a:srgbClr val="000000"/>
                </a:solidFill>
                <a:effectLst/>
              </a:rPr>
              <a:t> se </a:t>
            </a:r>
            <a:r>
              <a:rPr lang="en-US" sz="2400" b="1" i="0" u="none" strike="noStrike" dirty="0" err="1">
                <a:solidFill>
                  <a:srgbClr val="000000"/>
                </a:solidFill>
                <a:effectLst/>
              </a:rPr>
              <a:t>publicarán</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b="1" i="0" u="none" strike="noStrike" dirty="0">
                <a:solidFill>
                  <a:srgbClr val="000000"/>
                </a:solidFill>
                <a:effectLst/>
              </a:rPr>
              <a:t> </a:t>
            </a:r>
            <a:r>
              <a:rPr lang="en-US" sz="2400" b="1" i="0" u="none" strike="noStrike" dirty="0" err="1">
                <a:solidFill>
                  <a:srgbClr val="000000"/>
                </a:solidFill>
                <a:effectLst/>
              </a:rPr>
              <a:t>el</a:t>
            </a:r>
            <a:r>
              <a:rPr lang="en-US" sz="2400" b="1" i="0" u="none" strike="noStrike" dirty="0">
                <a:solidFill>
                  <a:srgbClr val="000000"/>
                </a:solidFill>
                <a:effectLst/>
              </a:rPr>
              <a:t> chat. De lo </a:t>
            </a:r>
            <a:r>
              <a:rPr lang="en-US" sz="2400" b="1" i="0" u="none" strike="noStrike" dirty="0" err="1">
                <a:solidFill>
                  <a:srgbClr val="000000"/>
                </a:solidFill>
                <a:effectLst/>
              </a:rPr>
              <a:t>contrario</a:t>
            </a:r>
            <a:r>
              <a:rPr lang="en-US" sz="2400" b="1" i="0" u="none" strike="noStrike" dirty="0">
                <a:solidFill>
                  <a:srgbClr val="000000"/>
                </a:solidFill>
                <a:effectLst/>
              </a:rPr>
              <a:t>, </a:t>
            </a:r>
            <a:r>
              <a:rPr lang="en-US" sz="2400" b="1" i="0" u="none" strike="noStrike" dirty="0" err="1">
                <a:solidFill>
                  <a:srgbClr val="000000"/>
                </a:solidFill>
                <a:effectLst/>
              </a:rPr>
              <a:t>el</a:t>
            </a:r>
            <a:r>
              <a:rPr lang="en-US" sz="2400" b="1" i="0" u="none" strike="noStrike" dirty="0">
                <a:solidFill>
                  <a:srgbClr val="000000"/>
                </a:solidFill>
                <a:effectLst/>
              </a:rPr>
              <a:t> chat se </a:t>
            </a:r>
            <a:r>
              <a:rPr lang="en-US" sz="2400" b="1" i="0" u="none" strike="noStrike" dirty="0" err="1">
                <a:solidFill>
                  <a:srgbClr val="000000"/>
                </a:solidFill>
                <a:effectLst/>
              </a:rPr>
              <a:t>cierra</a:t>
            </a:r>
            <a:r>
              <a:rPr lang="en-US" sz="2400" b="1" i="0" u="none" strike="noStrike" dirty="0">
                <a:solidFill>
                  <a:srgbClr val="000000"/>
                </a:solidFill>
                <a:effectLst/>
              </a:rPr>
              <a:t> y se </a:t>
            </a:r>
            <a:r>
              <a:rPr lang="en-US" sz="2400" b="1" i="0" u="none" strike="noStrike" dirty="0" err="1">
                <a:solidFill>
                  <a:srgbClr val="000000"/>
                </a:solidFill>
                <a:effectLst/>
              </a:rPr>
              <a:t>utiliza</a:t>
            </a:r>
            <a:r>
              <a:rPr lang="en-US" sz="2400" b="1" i="0" u="none" strike="noStrike" dirty="0">
                <a:solidFill>
                  <a:srgbClr val="000000"/>
                </a:solidFill>
                <a:effectLst/>
              </a:rPr>
              <a:t> para las </a:t>
            </a:r>
            <a:r>
              <a:rPr lang="en-US" sz="2400" b="1" i="0" u="none" strike="noStrike" dirty="0" err="1">
                <a:solidFill>
                  <a:srgbClr val="000000"/>
                </a:solidFill>
                <a:effectLst/>
              </a:rPr>
              <a:t>comunicaciones</a:t>
            </a:r>
            <a:r>
              <a:rPr lang="en-US" sz="2400" b="1" i="0" u="none" strike="noStrike" dirty="0">
                <a:solidFill>
                  <a:srgbClr val="000000"/>
                </a:solidFill>
                <a:effectLst/>
              </a:rPr>
              <a:t> del </a:t>
            </a:r>
            <a:r>
              <a:rPr lang="en-US" sz="2400" b="1" i="0" u="none" strike="noStrike" dirty="0" err="1">
                <a:solidFill>
                  <a:srgbClr val="000000"/>
                </a:solidFill>
                <a:effectLst/>
              </a:rPr>
              <a:t>presentador</a:t>
            </a:r>
            <a:r>
              <a:rPr lang="en-US" sz="2400" b="1" dirty="0"/>
              <a:t>. </a:t>
            </a:r>
          </a:p>
          <a:p>
            <a:pPr marL="609600">
              <a:lnSpc>
                <a:spcPct val="100000"/>
              </a:lnSpc>
              <a:buSzPts val="2400"/>
              <a:buFont typeface="Trebuchet MS"/>
              <a:buChar char="➔"/>
            </a:pPr>
            <a:r>
              <a:rPr lang="en-US" sz="2400" b="1" i="0" u="none" strike="noStrike" dirty="0">
                <a:solidFill>
                  <a:srgbClr val="000000"/>
                </a:solidFill>
                <a:effectLst/>
              </a:rPr>
              <a:t>Por favor, </a:t>
            </a:r>
            <a:r>
              <a:rPr lang="en-US" sz="2400" b="1" i="0" u="none" strike="noStrike" dirty="0" err="1">
                <a:solidFill>
                  <a:srgbClr val="000000"/>
                </a:solidFill>
                <a:effectLst/>
              </a:rPr>
              <a:t>aproveche</a:t>
            </a:r>
            <a:r>
              <a:rPr lang="en-US" sz="2400" b="1" i="0" u="none" strike="noStrike" dirty="0">
                <a:solidFill>
                  <a:srgbClr val="000000"/>
                </a:solidFill>
                <a:effectLst/>
              </a:rPr>
              <a:t> las </a:t>
            </a:r>
            <a:r>
              <a:rPr lang="en-US" sz="2400" b="1" i="0" u="none" strike="noStrike" dirty="0" err="1">
                <a:solidFill>
                  <a:srgbClr val="000000"/>
                </a:solidFill>
                <a:effectLst/>
              </a:rPr>
              <a:t>encuestas</a:t>
            </a:r>
            <a:r>
              <a:rPr lang="en-US" sz="2400" b="1" i="0" u="none" strike="noStrike" dirty="0">
                <a:solidFill>
                  <a:srgbClr val="000000"/>
                </a:solidFill>
                <a:effectLst/>
              </a:rPr>
              <a:t> </a:t>
            </a:r>
            <a:r>
              <a:rPr lang="en-US" sz="2400" b="1" i="0" u="none" strike="noStrike" dirty="0" err="1">
                <a:solidFill>
                  <a:srgbClr val="000000"/>
                </a:solidFill>
                <a:effectLst/>
              </a:rPr>
              <a:t>emergentes</a:t>
            </a:r>
            <a:r>
              <a:rPr lang="en-US" sz="2400" b="1" i="0" u="none" strike="noStrike" dirty="0">
                <a:solidFill>
                  <a:srgbClr val="000000"/>
                </a:solidFill>
                <a:effectLst/>
              </a:rPr>
              <a:t> del </a:t>
            </a:r>
            <a:r>
              <a:rPr lang="en-US" sz="2400" b="1" i="0" u="none" strike="noStrike" dirty="0" err="1">
                <a:solidFill>
                  <a:srgbClr val="000000"/>
                </a:solidFill>
                <a:effectLst/>
              </a:rPr>
              <a:t>evento</a:t>
            </a:r>
            <a:r>
              <a:rPr lang="en-US" sz="2400" b="1" i="0" u="none" strike="noStrike" dirty="0">
                <a:solidFill>
                  <a:srgbClr val="000000"/>
                </a:solidFill>
                <a:effectLst/>
              </a:rPr>
              <a:t> para </a:t>
            </a:r>
            <a:r>
              <a:rPr lang="en-US" sz="2400" b="1" i="0" u="none" strike="noStrike" dirty="0" err="1">
                <a:solidFill>
                  <a:srgbClr val="000000"/>
                </a:solidFill>
                <a:effectLst/>
              </a:rPr>
              <a:t>ayudarnos</a:t>
            </a:r>
            <a:r>
              <a:rPr lang="en-US" sz="2400" b="1" i="0" u="none" strike="noStrike" dirty="0">
                <a:solidFill>
                  <a:srgbClr val="000000"/>
                </a:solidFill>
                <a:effectLst/>
              </a:rPr>
              <a:t> a </a:t>
            </a:r>
            <a:r>
              <a:rPr lang="en-US" sz="2400" b="1" i="0" u="none" strike="noStrike" dirty="0" err="1">
                <a:solidFill>
                  <a:srgbClr val="000000"/>
                </a:solidFill>
                <a:effectLst/>
              </a:rPr>
              <a:t>captar</a:t>
            </a:r>
            <a:r>
              <a:rPr lang="en-US" sz="2400" b="1" i="0" u="none" strike="noStrike" dirty="0">
                <a:solidFill>
                  <a:srgbClr val="000000"/>
                </a:solidFill>
                <a:effectLst/>
              </a:rPr>
              <a:t> </a:t>
            </a:r>
            <a:r>
              <a:rPr lang="en-US" sz="2400" b="1" i="0" u="none" strike="noStrike" dirty="0" err="1">
                <a:solidFill>
                  <a:srgbClr val="000000"/>
                </a:solidFill>
                <a:effectLst/>
              </a:rPr>
              <a:t>perspectivas</a:t>
            </a:r>
            <a:r>
              <a:rPr lang="en-US" sz="2400" b="1" i="0" u="none" strike="noStrike" dirty="0">
                <a:solidFill>
                  <a:srgbClr val="000000"/>
                </a:solidFill>
                <a:effectLst/>
              </a:rPr>
              <a:t> </a:t>
            </a:r>
            <a:r>
              <a:rPr lang="en-US" sz="2400" b="1" i="0" u="none" strike="noStrike" dirty="0" err="1">
                <a:solidFill>
                  <a:srgbClr val="000000"/>
                </a:solidFill>
                <a:effectLst/>
              </a:rPr>
              <a:t>agregadas</a:t>
            </a:r>
            <a:r>
              <a:rPr lang="en-US" sz="2400" b="1" dirty="0"/>
              <a:t>.</a:t>
            </a:r>
            <a:endParaRPr sz="2400" b="1" dirty="0"/>
          </a:p>
          <a:p>
            <a:pPr marL="609600">
              <a:lnSpc>
                <a:spcPct val="100000"/>
              </a:lnSpc>
              <a:buSzPts val="2400"/>
              <a:buFont typeface="Trebuchet MS"/>
              <a:buChar char="➔"/>
            </a:pPr>
            <a:r>
              <a:rPr lang="en-US" sz="2400" b="1" i="0" u="none" strike="noStrike" dirty="0" err="1">
                <a:solidFill>
                  <a:srgbClr val="000000"/>
                </a:solidFill>
                <a:effectLst/>
              </a:rPr>
              <a:t>Accesibilidad</a:t>
            </a:r>
            <a:r>
              <a:rPr lang="en-US" sz="2400" b="1" i="0" u="none" strike="noStrike" dirty="0">
                <a:solidFill>
                  <a:srgbClr val="000000"/>
                </a:solidFill>
                <a:effectLst/>
              </a:rPr>
              <a:t>: se dispone de </a:t>
            </a:r>
            <a:r>
              <a:rPr lang="en-US" sz="2400" b="1" i="0" u="none" strike="noStrike" dirty="0" err="1">
                <a:solidFill>
                  <a:srgbClr val="000000"/>
                </a:solidFill>
                <a:effectLst/>
              </a:rPr>
              <a:t>Lenguaje</a:t>
            </a:r>
            <a:r>
              <a:rPr lang="en-US" sz="2400" b="1" i="0" u="none" strike="noStrike" dirty="0">
                <a:solidFill>
                  <a:srgbClr val="000000"/>
                </a:solidFill>
                <a:effectLst/>
              </a:rPr>
              <a:t> de </a:t>
            </a:r>
            <a:r>
              <a:rPr lang="en-US" sz="2400" b="1" i="0" u="none" strike="noStrike" dirty="0" err="1">
                <a:solidFill>
                  <a:srgbClr val="000000"/>
                </a:solidFill>
                <a:effectLst/>
              </a:rPr>
              <a:t>Señas</a:t>
            </a:r>
            <a:r>
              <a:rPr lang="en-US" sz="2400" b="1" i="0" u="none" strike="noStrike" dirty="0">
                <a:solidFill>
                  <a:srgbClr val="000000"/>
                </a:solidFill>
                <a:effectLst/>
              </a:rPr>
              <a:t> Americano, solo audio, </a:t>
            </a:r>
            <a:r>
              <a:rPr lang="en-US" sz="2400" b="1" i="0" u="none" strike="noStrike" dirty="0" err="1">
                <a:solidFill>
                  <a:srgbClr val="000000"/>
                </a:solidFill>
                <a:effectLst/>
              </a:rPr>
              <a:t>interpretación</a:t>
            </a:r>
            <a:r>
              <a:rPr lang="en-US" sz="2400" b="1" i="0" u="none" strike="noStrike" dirty="0">
                <a:solidFill>
                  <a:srgbClr val="000000"/>
                </a:solidFill>
                <a:effectLst/>
              </a:rPr>
              <a:t> al </a:t>
            </a:r>
            <a:r>
              <a:rPr lang="en-US" sz="2400" b="1" i="0" u="none" strike="noStrike" dirty="0" err="1">
                <a:solidFill>
                  <a:srgbClr val="000000"/>
                </a:solidFill>
                <a:effectLst/>
              </a:rPr>
              <a:t>español</a:t>
            </a:r>
            <a:r>
              <a:rPr lang="en-US" sz="2400" b="1" i="0" u="none" strike="noStrike" dirty="0">
                <a:solidFill>
                  <a:srgbClr val="000000"/>
                </a:solidFill>
                <a:effectLst/>
              </a:rPr>
              <a:t> y </a:t>
            </a:r>
            <a:r>
              <a:rPr lang="en-US" sz="2400" b="1" i="0" u="none" strike="noStrike" dirty="0" err="1">
                <a:solidFill>
                  <a:srgbClr val="000000"/>
                </a:solidFill>
                <a:effectLst/>
              </a:rPr>
              <a:t>subtítulos</a:t>
            </a:r>
            <a:r>
              <a:rPr lang="en-US" sz="2400" b="1" i="0" u="none" strike="noStrike" dirty="0">
                <a:solidFill>
                  <a:srgbClr val="000000"/>
                </a:solidFill>
                <a:effectLst/>
              </a:rPr>
              <a:t>. Se </a:t>
            </a:r>
            <a:r>
              <a:rPr lang="en-US" sz="2400" b="1" i="0" u="none" strike="noStrike" dirty="0" err="1">
                <a:solidFill>
                  <a:srgbClr val="000000"/>
                </a:solidFill>
                <a:effectLst/>
              </a:rPr>
              <a:t>puede</a:t>
            </a:r>
            <a:r>
              <a:rPr lang="en-US" sz="2400" b="1" i="0" u="none" strike="noStrike" dirty="0">
                <a:solidFill>
                  <a:srgbClr val="000000"/>
                </a:solidFill>
                <a:effectLst/>
              </a:rPr>
              <a:t> acceder a </a:t>
            </a:r>
            <a:r>
              <a:rPr lang="en-US" sz="2400" b="1" i="0" u="none" strike="noStrike" dirty="0" err="1">
                <a:solidFill>
                  <a:srgbClr val="000000"/>
                </a:solidFill>
                <a:effectLst/>
              </a:rPr>
              <a:t>ellos</a:t>
            </a:r>
            <a:r>
              <a:rPr lang="en-US" sz="2400" b="1" i="0" u="none" strike="noStrike" dirty="0">
                <a:solidFill>
                  <a:srgbClr val="000000"/>
                </a:solidFill>
                <a:effectLst/>
              </a:rPr>
              <a:t> a </a:t>
            </a:r>
            <a:r>
              <a:rPr lang="en-US" sz="2400" b="1" i="0" u="none" strike="noStrike" dirty="0" err="1">
                <a:solidFill>
                  <a:srgbClr val="000000"/>
                </a:solidFill>
                <a:effectLst/>
              </a:rPr>
              <a:t>través</a:t>
            </a:r>
            <a:r>
              <a:rPr lang="en-US" sz="2400" b="1" i="0" u="none" strike="noStrike" dirty="0">
                <a:solidFill>
                  <a:srgbClr val="000000"/>
                </a:solidFill>
                <a:effectLst/>
              </a:rPr>
              <a:t> de la barra de </a:t>
            </a:r>
            <a:r>
              <a:rPr lang="en-US" sz="2400" b="1" i="0" u="none" strike="noStrike" dirty="0" err="1">
                <a:solidFill>
                  <a:srgbClr val="000000"/>
                </a:solidFill>
                <a:effectLst/>
              </a:rPr>
              <a:t>herramientas</a:t>
            </a:r>
            <a:r>
              <a:rPr lang="en-US" sz="2400" b="1" i="0" u="none" strike="noStrike" dirty="0">
                <a:solidFill>
                  <a:srgbClr val="000000"/>
                </a:solidFill>
                <a:effectLst/>
              </a:rPr>
              <a:t> de Zoom </a:t>
            </a:r>
            <a:r>
              <a:rPr lang="en-US" sz="2400" b="1" i="0" u="none" strike="noStrike" dirty="0" err="1">
                <a:solidFill>
                  <a:srgbClr val="000000"/>
                </a:solidFill>
                <a:effectLst/>
              </a:rPr>
              <a:t>haciendo</a:t>
            </a:r>
            <a:r>
              <a:rPr lang="en-US" sz="2400" b="1" i="0" u="none" strike="noStrike" dirty="0">
                <a:solidFill>
                  <a:srgbClr val="000000"/>
                </a:solidFill>
                <a:effectLst/>
              </a:rPr>
              <a:t> </a:t>
            </a:r>
            <a:r>
              <a:rPr lang="en-US" sz="2400" b="1" i="0" u="none" strike="noStrike" dirty="0" err="1">
                <a:solidFill>
                  <a:srgbClr val="000000"/>
                </a:solidFill>
                <a:effectLst/>
              </a:rPr>
              <a:t>clic</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b="1" i="0" u="none" strike="noStrike" dirty="0">
                <a:solidFill>
                  <a:srgbClr val="000000"/>
                </a:solidFill>
                <a:effectLst/>
              </a:rPr>
              <a:t> </a:t>
            </a:r>
            <a:r>
              <a:rPr lang="en-US" sz="2400" b="1" i="0" u="none" strike="noStrike" dirty="0" err="1">
                <a:solidFill>
                  <a:srgbClr val="000000"/>
                </a:solidFill>
                <a:effectLst/>
              </a:rPr>
              <a:t>Interpretación</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b="1" i="0" u="none" strike="noStrike" dirty="0">
                <a:solidFill>
                  <a:srgbClr val="000000"/>
                </a:solidFill>
                <a:effectLst/>
              </a:rPr>
              <a:t> la </a:t>
            </a:r>
            <a:r>
              <a:rPr lang="en-US" sz="2400" b="1" i="0" u="none" strike="noStrike" dirty="0" err="1">
                <a:solidFill>
                  <a:srgbClr val="000000"/>
                </a:solidFill>
                <a:effectLst/>
              </a:rPr>
              <a:t>parte</a:t>
            </a:r>
            <a:r>
              <a:rPr lang="en-US" sz="2400" b="1" i="0" u="none" strike="noStrike" dirty="0">
                <a:solidFill>
                  <a:srgbClr val="000000"/>
                </a:solidFill>
                <a:effectLst/>
              </a:rPr>
              <a:t> inferior de la </a:t>
            </a:r>
            <a:r>
              <a:rPr lang="en-US" sz="2400" b="1" i="0" u="none" strike="noStrike" dirty="0" err="1">
                <a:solidFill>
                  <a:srgbClr val="000000"/>
                </a:solidFill>
                <a:effectLst/>
              </a:rPr>
              <a:t>pantalla</a:t>
            </a:r>
            <a:r>
              <a:rPr lang="en-US" sz="2400" b="1" i="0" u="none" strike="noStrike" dirty="0">
                <a:solidFill>
                  <a:srgbClr val="000000"/>
                </a:solidFill>
                <a:effectLst/>
              </a:rPr>
              <a:t> y </a:t>
            </a:r>
            <a:r>
              <a:rPr lang="en-US" sz="2400" b="1" i="0" u="none" strike="noStrike" dirty="0" err="1">
                <a:solidFill>
                  <a:srgbClr val="000000"/>
                </a:solidFill>
                <a:effectLst/>
              </a:rPr>
              <a:t>seleccionando</a:t>
            </a:r>
            <a:r>
              <a:rPr lang="en-US" sz="2400" b="1" i="0" u="none" strike="noStrike" dirty="0">
                <a:solidFill>
                  <a:srgbClr val="000000"/>
                </a:solidFill>
                <a:effectLst/>
              </a:rPr>
              <a:t> </a:t>
            </a:r>
            <a:r>
              <a:rPr lang="en-US" sz="2400" b="1" i="0" u="none" strike="noStrike" dirty="0" err="1">
                <a:solidFill>
                  <a:srgbClr val="000000"/>
                </a:solidFill>
                <a:effectLst/>
              </a:rPr>
              <a:t>ver</a:t>
            </a:r>
            <a:r>
              <a:rPr lang="en-US" sz="2400" b="1" i="0" u="none" strike="noStrike" dirty="0">
                <a:solidFill>
                  <a:srgbClr val="000000"/>
                </a:solidFill>
                <a:effectLst/>
              </a:rPr>
              <a:t> </a:t>
            </a:r>
            <a:r>
              <a:rPr lang="en-US" sz="2400" b="1" i="0" u="none" strike="noStrike" dirty="0" err="1">
                <a:solidFill>
                  <a:srgbClr val="000000"/>
                </a:solidFill>
                <a:effectLst/>
              </a:rPr>
              <a:t>Lenguaje</a:t>
            </a:r>
            <a:r>
              <a:rPr lang="en-US" sz="2400" b="1" i="0" u="none" strike="noStrike" dirty="0">
                <a:solidFill>
                  <a:srgbClr val="000000"/>
                </a:solidFill>
                <a:effectLst/>
              </a:rPr>
              <a:t> de </a:t>
            </a:r>
            <a:r>
              <a:rPr lang="en-US" sz="2400" b="1" i="0" u="none" strike="noStrike" dirty="0" err="1">
                <a:solidFill>
                  <a:srgbClr val="000000"/>
                </a:solidFill>
                <a:effectLst/>
              </a:rPr>
              <a:t>Señas</a:t>
            </a:r>
            <a:r>
              <a:rPr lang="en-US" sz="2400" b="1" i="0" u="none" strike="noStrike" dirty="0">
                <a:solidFill>
                  <a:srgbClr val="000000"/>
                </a:solidFill>
                <a:effectLst/>
              </a:rPr>
              <a:t> Americano o</a:t>
            </a:r>
            <a:r>
              <a:rPr lang="en-US" sz="2400" b="1" dirty="0">
                <a:solidFill>
                  <a:srgbClr val="000000"/>
                </a:solidFill>
              </a:rPr>
              <a:t> </a:t>
            </a:r>
            <a:r>
              <a:rPr lang="en-US" sz="2400" b="1" i="0" u="none" strike="noStrike" dirty="0" err="1">
                <a:solidFill>
                  <a:srgbClr val="000000"/>
                </a:solidFill>
                <a:effectLst/>
              </a:rPr>
              <a:t>escuchar</a:t>
            </a:r>
            <a:r>
              <a:rPr lang="en-US" sz="2400" b="1" i="0" u="none" strike="noStrike" dirty="0">
                <a:solidFill>
                  <a:srgbClr val="000000"/>
                </a:solidFill>
                <a:effectLst/>
              </a:rPr>
              <a:t> </a:t>
            </a:r>
            <a:r>
              <a:rPr lang="en-US" sz="2400" b="1" i="0" u="none" strike="noStrike" dirty="0" err="1">
                <a:solidFill>
                  <a:srgbClr val="000000"/>
                </a:solidFill>
                <a:effectLst/>
              </a:rPr>
              <a:t>en</a:t>
            </a:r>
            <a:r>
              <a:rPr lang="en-US" sz="2400" b="1" i="0" u="none" strike="noStrike" dirty="0">
                <a:solidFill>
                  <a:srgbClr val="000000"/>
                </a:solidFill>
                <a:effectLst/>
              </a:rPr>
              <a:t> </a:t>
            </a:r>
            <a:r>
              <a:rPr lang="en-US" sz="2400" b="1" i="0" u="none" strike="noStrike" dirty="0" err="1">
                <a:solidFill>
                  <a:srgbClr val="000000"/>
                </a:solidFill>
                <a:effectLst/>
              </a:rPr>
              <a:t>español</a:t>
            </a:r>
            <a:r>
              <a:rPr lang="en-US" sz="2400" b="1" dirty="0"/>
              <a:t>.</a:t>
            </a:r>
            <a:endParaRPr sz="2400" b="1" dirty="0">
              <a:highlight>
                <a:srgbClr val="FFFF00"/>
              </a:highlight>
            </a:endParaRPr>
          </a:p>
        </p:txBody>
      </p:sp>
      <p:pic>
        <p:nvPicPr>
          <p:cNvPr id="235" name="Google Shape;235;p55" descr="Two speech bubbles with a caption reading &quot;Q&amp;A&quot;"/>
          <p:cNvPicPr preferRelativeResize="0"/>
          <p:nvPr/>
        </p:nvPicPr>
        <p:blipFill rotWithShape="1">
          <a:blip r:embed="rId5">
            <a:alphaModFix/>
          </a:blip>
          <a:srcRect l="52441" r="15469"/>
          <a:stretch/>
        </p:blipFill>
        <p:spPr>
          <a:xfrm>
            <a:off x="10764466" y="1576054"/>
            <a:ext cx="1152734" cy="1070467"/>
          </a:xfrm>
          <a:prstGeom prst="rect">
            <a:avLst/>
          </a:prstGeom>
          <a:noFill/>
          <a:ln>
            <a:noFill/>
          </a:ln>
        </p:spPr>
      </p:pic>
      <p:pic>
        <p:nvPicPr>
          <p:cNvPr id="236" name="Google Shape;236;p55" descr="Single chat bubble with a caption reading &quot;Chat.&quot;"/>
          <p:cNvPicPr preferRelativeResize="0"/>
          <p:nvPr/>
        </p:nvPicPr>
        <p:blipFill rotWithShape="1">
          <a:blip r:embed="rId5">
            <a:alphaModFix/>
          </a:blip>
          <a:srcRect l="12205" r="55708"/>
          <a:stretch/>
        </p:blipFill>
        <p:spPr>
          <a:xfrm>
            <a:off x="10747325" y="2828896"/>
            <a:ext cx="1152733" cy="1070467"/>
          </a:xfrm>
          <a:prstGeom prst="rect">
            <a:avLst/>
          </a:prstGeom>
          <a:noFill/>
          <a:ln>
            <a:noFill/>
          </a:ln>
        </p:spPr>
      </p:pic>
      <p:sp>
        <p:nvSpPr>
          <p:cNvPr id="237" name="Google Shape;237;p55"/>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pic>
        <p:nvPicPr>
          <p:cNvPr id="412" name="Google Shape;412;p16" descr="Line graph of consolidated national hospital operating profit margins (unaudited) "/>
          <p:cNvPicPr preferRelativeResize="0"/>
          <p:nvPr/>
        </p:nvPicPr>
        <p:blipFill rotWithShape="1">
          <a:blip r:embed="rId3">
            <a:alphaModFix/>
          </a:blip>
          <a:srcRect/>
          <a:stretch/>
        </p:blipFill>
        <p:spPr>
          <a:xfrm>
            <a:off x="5657359" y="0"/>
            <a:ext cx="6490244" cy="6151700"/>
          </a:xfrm>
          <a:prstGeom prst="rect">
            <a:avLst/>
          </a:prstGeom>
          <a:noFill/>
          <a:ln>
            <a:noFill/>
          </a:ln>
        </p:spPr>
      </p:pic>
      <p:pic>
        <p:nvPicPr>
          <p:cNvPr id="413" name="Google Shape;413;p16"/>
          <p:cNvPicPr preferRelativeResize="0"/>
          <p:nvPr/>
        </p:nvPicPr>
        <p:blipFill rotWithShape="1">
          <a:blip r:embed="rId4">
            <a:alphaModFix/>
          </a:blip>
          <a:srcRect/>
          <a:stretch/>
        </p:blipFill>
        <p:spPr>
          <a:xfrm>
            <a:off x="3936300" y="4258075"/>
            <a:ext cx="2017850" cy="1957200"/>
          </a:xfrm>
          <a:prstGeom prst="rect">
            <a:avLst/>
          </a:prstGeom>
          <a:noFill/>
          <a:ln>
            <a:noFill/>
          </a:ln>
        </p:spPr>
      </p:pic>
      <p:sp>
        <p:nvSpPr>
          <p:cNvPr id="414" name="Google Shape;414;p16"/>
          <p:cNvSpPr txBox="1">
            <a:spLocks noGrp="1"/>
          </p:cNvSpPr>
          <p:nvPr>
            <p:ph type="body" idx="1"/>
          </p:nvPr>
        </p:nvSpPr>
        <p:spPr>
          <a:xfrm>
            <a:off x="82500" y="1262575"/>
            <a:ext cx="4093500" cy="4800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400" b="1"/>
              <a:t>Year over Year Review</a:t>
            </a:r>
            <a:endParaRPr sz="2400" b="1"/>
          </a:p>
          <a:p>
            <a:pPr marL="457200" lvl="0" indent="-381000" algn="l" rtl="0">
              <a:lnSpc>
                <a:spcPct val="100000"/>
              </a:lnSpc>
              <a:spcBef>
                <a:spcPts val="0"/>
              </a:spcBef>
              <a:spcAft>
                <a:spcPts val="0"/>
              </a:spcAft>
              <a:buSzPts val="2400"/>
              <a:buFont typeface="Trebuchet MS"/>
              <a:buChar char="●"/>
            </a:pPr>
            <a:r>
              <a:rPr lang="en-US" sz="2400"/>
              <a:t>Systems recovering to pre-COVID operating profits</a:t>
            </a:r>
            <a:endParaRPr sz="2400"/>
          </a:p>
          <a:p>
            <a:pPr marL="457200" lvl="0" indent="-381000" algn="l" rtl="0">
              <a:lnSpc>
                <a:spcPct val="100000"/>
              </a:lnSpc>
              <a:spcBef>
                <a:spcPts val="0"/>
              </a:spcBef>
              <a:spcAft>
                <a:spcPts val="0"/>
              </a:spcAft>
              <a:buSzPts val="2400"/>
              <a:buFont typeface="Trebuchet MS"/>
              <a:buChar char="●"/>
            </a:pPr>
            <a:r>
              <a:rPr lang="en-US" sz="2400"/>
              <a:t>Most within 2% of 2019, except Children’s  and Denver Health</a:t>
            </a:r>
            <a:endParaRPr sz="2400"/>
          </a:p>
          <a:p>
            <a:pPr marL="457200" lvl="0" indent="-381000" algn="l" rtl="0">
              <a:lnSpc>
                <a:spcPct val="100000"/>
              </a:lnSpc>
              <a:spcBef>
                <a:spcPts val="0"/>
              </a:spcBef>
              <a:spcAft>
                <a:spcPts val="0"/>
              </a:spcAft>
              <a:buSzPts val="2400"/>
              <a:buFont typeface="Trebuchet MS"/>
              <a:buChar char="●"/>
            </a:pPr>
            <a:r>
              <a:rPr lang="en-US" sz="2400"/>
              <a:t>2023/2024 stabilization after 2022 drop. </a:t>
            </a:r>
            <a:endParaRPr sz="2400"/>
          </a:p>
          <a:p>
            <a:pPr marL="457200" lvl="0" indent="-381000" algn="l" rtl="0">
              <a:lnSpc>
                <a:spcPct val="100000"/>
              </a:lnSpc>
              <a:spcBef>
                <a:spcPts val="0"/>
              </a:spcBef>
              <a:spcAft>
                <a:spcPts val="0"/>
              </a:spcAft>
              <a:buSzPts val="2400"/>
              <a:buFont typeface="Trebuchet MS"/>
              <a:buChar char="●"/>
            </a:pPr>
            <a:r>
              <a:rPr lang="en-US" sz="2400"/>
              <a:t>Drivers of 2022 drop: </a:t>
            </a:r>
            <a:endParaRPr sz="2400"/>
          </a:p>
          <a:p>
            <a:pPr marL="914400" lvl="1" indent="-368300" algn="l" rtl="0">
              <a:lnSpc>
                <a:spcPct val="100000"/>
              </a:lnSpc>
              <a:spcBef>
                <a:spcPts val="0"/>
              </a:spcBef>
              <a:spcAft>
                <a:spcPts val="0"/>
              </a:spcAft>
              <a:buSzPts val="2200"/>
              <a:buChar char="○"/>
            </a:pPr>
            <a:r>
              <a:rPr lang="en-US" sz="2200"/>
              <a:t>Stim funds ended</a:t>
            </a:r>
            <a:endParaRPr sz="2200"/>
          </a:p>
          <a:p>
            <a:pPr marL="914400" lvl="1" indent="-368300" algn="l" rtl="0">
              <a:lnSpc>
                <a:spcPct val="100000"/>
              </a:lnSpc>
              <a:spcBef>
                <a:spcPts val="0"/>
              </a:spcBef>
              <a:spcAft>
                <a:spcPts val="0"/>
              </a:spcAft>
              <a:buSzPts val="2200"/>
              <a:buChar char="○"/>
            </a:pPr>
            <a:r>
              <a:rPr lang="en-US" sz="2200"/>
              <a:t>Labor costs/wages</a:t>
            </a:r>
            <a:endParaRPr sz="2200"/>
          </a:p>
          <a:p>
            <a:pPr marL="914400" lvl="1" indent="-368300" algn="l" rtl="0">
              <a:lnSpc>
                <a:spcPct val="100000"/>
              </a:lnSpc>
              <a:spcBef>
                <a:spcPts val="0"/>
              </a:spcBef>
              <a:spcAft>
                <a:spcPts val="0"/>
              </a:spcAft>
              <a:buSzPts val="2200"/>
              <a:buChar char="○"/>
            </a:pPr>
            <a:r>
              <a:rPr lang="en-US" sz="2200"/>
              <a:t>Inflation </a:t>
            </a:r>
            <a:endParaRPr sz="2400" b="1"/>
          </a:p>
        </p:txBody>
      </p:sp>
      <p:sp>
        <p:nvSpPr>
          <p:cNvPr id="415" name="Google Shape;415;p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
        <p:nvSpPr>
          <p:cNvPr id="416" name="Google Shape;416;p16"/>
          <p:cNvSpPr txBox="1"/>
          <p:nvPr/>
        </p:nvSpPr>
        <p:spPr>
          <a:xfrm>
            <a:off x="2699000" y="6215281"/>
            <a:ext cx="8819700" cy="64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Trebuchet MS"/>
                <a:ea typeface="Trebuchet MS"/>
                <a:cs typeface="Trebuchet MS"/>
                <a:sym typeface="Trebuchet MS"/>
              </a:rPr>
              <a:t>Notes: Intermountain Health had merger and acquisition activity in 2022, which led to accounting impacts reflected in the high profit margins. HCA HealthONE’s operating margin is higher than other systems in part due to necessary tax expenses being a non-operating expense; Total Profit Margin includes these expenses</a:t>
            </a:r>
            <a:endParaRPr sz="1100" b="0" i="0" u="none" strike="noStrike" cap="none">
              <a:solidFill>
                <a:schemeClr val="lt1"/>
              </a:solidFill>
              <a:latin typeface="Trebuchet MS"/>
              <a:ea typeface="Trebuchet MS"/>
              <a:cs typeface="Trebuchet MS"/>
              <a:sym typeface="Trebuchet MS"/>
            </a:endParaRPr>
          </a:p>
        </p:txBody>
      </p:sp>
      <p:sp>
        <p:nvSpPr>
          <p:cNvPr id="417" name="Google Shape;417;p16"/>
          <p:cNvSpPr txBox="1">
            <a:spLocks noGrp="1"/>
          </p:cNvSpPr>
          <p:nvPr>
            <p:ph type="title"/>
          </p:nvPr>
        </p:nvSpPr>
        <p:spPr>
          <a:xfrm>
            <a:off x="57000" y="180775"/>
            <a:ext cx="5357700" cy="957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200"/>
              <a:t>2024 operating profits thru Q2, rebounding </a:t>
            </a:r>
            <a:endParaRPr sz="3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pic>
        <p:nvPicPr>
          <p:cNvPr id="412" name="Google Shape;412;p69" descr="Line graph of consolidated national hospital operating profit margins (unaudited) "/>
          <p:cNvPicPr preferRelativeResize="0"/>
          <p:nvPr/>
        </p:nvPicPr>
        <p:blipFill>
          <a:blip r:embed="rId3">
            <a:alphaModFix/>
          </a:blip>
          <a:stretch>
            <a:fillRect/>
          </a:stretch>
        </p:blipFill>
        <p:spPr>
          <a:xfrm>
            <a:off x="5657359" y="0"/>
            <a:ext cx="6490244" cy="6151700"/>
          </a:xfrm>
          <a:prstGeom prst="rect">
            <a:avLst/>
          </a:prstGeom>
          <a:noFill/>
          <a:ln>
            <a:noFill/>
          </a:ln>
        </p:spPr>
      </p:pic>
      <p:pic>
        <p:nvPicPr>
          <p:cNvPr id="413" name="Google Shape;413;p69"/>
          <p:cNvPicPr preferRelativeResize="0"/>
          <p:nvPr/>
        </p:nvPicPr>
        <p:blipFill rotWithShape="1">
          <a:blip r:embed="rId4">
            <a:alphaModFix/>
          </a:blip>
          <a:srcRect/>
          <a:stretch/>
        </p:blipFill>
        <p:spPr>
          <a:xfrm>
            <a:off x="3936300" y="4258075"/>
            <a:ext cx="2017850" cy="1957200"/>
          </a:xfrm>
          <a:prstGeom prst="rect">
            <a:avLst/>
          </a:prstGeom>
          <a:noFill/>
          <a:ln>
            <a:noFill/>
          </a:ln>
        </p:spPr>
      </p:pic>
      <p:sp>
        <p:nvSpPr>
          <p:cNvPr id="414" name="Google Shape;414;p69"/>
          <p:cNvSpPr txBox="1">
            <a:spLocks noGrp="1"/>
          </p:cNvSpPr>
          <p:nvPr>
            <p:ph type="body" idx="1"/>
          </p:nvPr>
        </p:nvSpPr>
        <p:spPr>
          <a:xfrm>
            <a:off x="82500" y="1262575"/>
            <a:ext cx="4093500" cy="48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950" b="1" dirty="0"/>
              <a:t>Revisión </a:t>
            </a:r>
            <a:r>
              <a:rPr lang="en-US" sz="1950" b="1" dirty="0" err="1"/>
              <a:t>Interanual</a:t>
            </a:r>
            <a:endParaRPr lang="en-US" sz="1950" b="1" dirty="0"/>
          </a:p>
          <a:p>
            <a:pPr marL="457200" lvl="0" indent="-381000" algn="l" rtl="0">
              <a:lnSpc>
                <a:spcPct val="100000"/>
              </a:lnSpc>
              <a:spcBef>
                <a:spcPts val="0"/>
              </a:spcBef>
              <a:spcAft>
                <a:spcPts val="0"/>
              </a:spcAft>
              <a:buSzPts val="2400"/>
              <a:buFont typeface="Trebuchet MS"/>
              <a:buChar char="●"/>
            </a:pPr>
            <a:r>
              <a:rPr lang="en-US" sz="1950" dirty="0" err="1"/>
              <a:t>Recuperación</a:t>
            </a:r>
            <a:r>
              <a:rPr lang="en-US" sz="1950" dirty="0"/>
              <a:t> de </a:t>
            </a:r>
            <a:r>
              <a:rPr lang="en-US" sz="1950" dirty="0" err="1"/>
              <a:t>los</a:t>
            </a:r>
            <a:r>
              <a:rPr lang="en-US" sz="1950" dirty="0"/>
              <a:t> </a:t>
            </a:r>
            <a:r>
              <a:rPr lang="en-US" sz="1950" dirty="0" err="1"/>
              <a:t>sistemas</a:t>
            </a:r>
            <a:r>
              <a:rPr lang="en-US" sz="1950" dirty="0"/>
              <a:t> a las </a:t>
            </a:r>
            <a:r>
              <a:rPr lang="en-US" sz="1950" dirty="0" err="1"/>
              <a:t>ganancias</a:t>
            </a:r>
            <a:r>
              <a:rPr lang="en-US" sz="1950" dirty="0"/>
              <a:t> de </a:t>
            </a:r>
            <a:r>
              <a:rPr lang="en-US" sz="1950" dirty="0" err="1"/>
              <a:t>operación</a:t>
            </a:r>
            <a:r>
              <a:rPr lang="en-US" sz="1950" dirty="0"/>
              <a:t> </a:t>
            </a:r>
            <a:r>
              <a:rPr lang="en-US" sz="1950" dirty="0" err="1"/>
              <a:t>anteriores</a:t>
            </a:r>
            <a:r>
              <a:rPr lang="en-US" sz="1950" dirty="0"/>
              <a:t> al COVID.</a:t>
            </a:r>
          </a:p>
          <a:p>
            <a:pPr marL="457200" lvl="0" indent="-381000" algn="l" rtl="0">
              <a:lnSpc>
                <a:spcPct val="100000"/>
              </a:lnSpc>
              <a:spcBef>
                <a:spcPts val="0"/>
              </a:spcBef>
              <a:spcAft>
                <a:spcPts val="0"/>
              </a:spcAft>
              <a:buSzPts val="2400"/>
              <a:buFont typeface="Trebuchet MS"/>
              <a:buChar char="●"/>
            </a:pPr>
            <a:r>
              <a:rPr lang="en-US" sz="1950" dirty="0"/>
              <a:t>La </a:t>
            </a:r>
            <a:r>
              <a:rPr lang="en-US" sz="1950" dirty="0" err="1"/>
              <a:t>mayoría</a:t>
            </a:r>
            <a:r>
              <a:rPr lang="en-US" sz="1950" dirty="0"/>
              <a:t> </a:t>
            </a:r>
            <a:r>
              <a:rPr lang="en-US" sz="1950" dirty="0" err="1"/>
              <a:t>dentro</a:t>
            </a:r>
            <a:r>
              <a:rPr lang="en-US" sz="1950" dirty="0"/>
              <a:t> del 2 % de 2019, </a:t>
            </a:r>
            <a:r>
              <a:rPr lang="en-US" sz="1950" dirty="0" err="1"/>
              <a:t>excepto</a:t>
            </a:r>
            <a:r>
              <a:rPr lang="en-US" sz="1950" dirty="0"/>
              <a:t> Children's y Denver Health.</a:t>
            </a:r>
          </a:p>
          <a:p>
            <a:pPr marL="457200" lvl="0" indent="-381000" algn="l" rtl="0">
              <a:lnSpc>
                <a:spcPct val="100000"/>
              </a:lnSpc>
              <a:spcBef>
                <a:spcPts val="0"/>
              </a:spcBef>
              <a:spcAft>
                <a:spcPts val="0"/>
              </a:spcAft>
              <a:buSzPts val="2400"/>
              <a:buFont typeface="Trebuchet MS"/>
              <a:buChar char="●"/>
            </a:pPr>
            <a:r>
              <a:rPr lang="en-US" sz="1950" dirty="0" err="1"/>
              <a:t>Estabilización</a:t>
            </a:r>
            <a:r>
              <a:rPr lang="en-US" sz="1950" dirty="0"/>
              <a:t> </a:t>
            </a:r>
            <a:r>
              <a:rPr lang="en-US" sz="1950" dirty="0" err="1"/>
              <a:t>en</a:t>
            </a:r>
            <a:r>
              <a:rPr lang="en-US" sz="1950" dirty="0"/>
              <a:t> 2023/2024 </a:t>
            </a:r>
            <a:r>
              <a:rPr lang="en-US" sz="1950" dirty="0" err="1"/>
              <a:t>tras</a:t>
            </a:r>
            <a:r>
              <a:rPr lang="en-US" sz="1950" dirty="0"/>
              <a:t> la </a:t>
            </a:r>
            <a:r>
              <a:rPr lang="en-US" sz="1950" dirty="0" err="1"/>
              <a:t>caída</a:t>
            </a:r>
            <a:r>
              <a:rPr lang="en-US" sz="1950" dirty="0"/>
              <a:t> de 2022. </a:t>
            </a:r>
          </a:p>
          <a:p>
            <a:pPr indent="-381000">
              <a:lnSpc>
                <a:spcPct val="100000"/>
              </a:lnSpc>
              <a:spcBef>
                <a:spcPts val="0"/>
              </a:spcBef>
              <a:buSzPts val="2400"/>
              <a:buFont typeface="Trebuchet MS"/>
              <a:buChar char="●"/>
            </a:pPr>
            <a:r>
              <a:rPr lang="es-ES_tradnl" sz="1950" kern="100" dirty="0">
                <a:effectLst/>
                <a:latin typeface="Trebuchet MS" panose="020B0703020202090204" pitchFamily="34" charset="0"/>
                <a:ea typeface="Calibri" panose="020F0502020204030204" pitchFamily="34" charset="0"/>
                <a:cs typeface="Times New Roman" panose="02020603050405020304" pitchFamily="18" charset="0"/>
              </a:rPr>
              <a:t>Impulsores</a:t>
            </a:r>
            <a:r>
              <a:rPr lang="en-US" sz="1950" dirty="0"/>
              <a:t> de la </a:t>
            </a:r>
            <a:r>
              <a:rPr lang="en-US" sz="1950" dirty="0" err="1"/>
              <a:t>caída</a:t>
            </a:r>
            <a:r>
              <a:rPr lang="en-US" sz="1950" dirty="0"/>
              <a:t> de 2022: </a:t>
            </a:r>
          </a:p>
          <a:p>
            <a:pPr marL="914400" lvl="1" indent="-368300" algn="l" rtl="0">
              <a:lnSpc>
                <a:spcPct val="100000"/>
              </a:lnSpc>
              <a:spcBef>
                <a:spcPts val="0"/>
              </a:spcBef>
              <a:spcAft>
                <a:spcPts val="0"/>
              </a:spcAft>
              <a:buSzPts val="2200"/>
              <a:buChar char="○"/>
            </a:pPr>
            <a:r>
              <a:rPr lang="en-US" sz="1950" dirty="0"/>
              <a:t>Fin de </a:t>
            </a:r>
            <a:r>
              <a:rPr lang="en-US" sz="1950" dirty="0" err="1"/>
              <a:t>los</a:t>
            </a:r>
            <a:r>
              <a:rPr lang="en-US" sz="1950" dirty="0"/>
              <a:t> </a:t>
            </a:r>
            <a:r>
              <a:rPr lang="en-US" sz="1950" dirty="0" err="1"/>
              <a:t>fondos</a:t>
            </a:r>
            <a:r>
              <a:rPr lang="en-US" sz="1950" dirty="0"/>
              <a:t> de </a:t>
            </a:r>
            <a:r>
              <a:rPr lang="en-US" sz="1950" dirty="0" err="1"/>
              <a:t>estímulo</a:t>
            </a:r>
            <a:r>
              <a:rPr lang="en-US" sz="1950" dirty="0"/>
              <a:t>.</a:t>
            </a:r>
          </a:p>
          <a:p>
            <a:pPr marL="914400" lvl="1" indent="-368300" algn="l" rtl="0">
              <a:lnSpc>
                <a:spcPct val="100000"/>
              </a:lnSpc>
              <a:spcBef>
                <a:spcPts val="0"/>
              </a:spcBef>
              <a:spcAft>
                <a:spcPts val="0"/>
              </a:spcAft>
              <a:buSzPts val="2200"/>
              <a:buChar char="○"/>
            </a:pPr>
            <a:r>
              <a:rPr lang="en-US" sz="1950" dirty="0"/>
              <a:t>Costos de mano de </a:t>
            </a:r>
            <a:r>
              <a:rPr lang="en-US" sz="1950" dirty="0" err="1"/>
              <a:t>obra</a:t>
            </a:r>
            <a:r>
              <a:rPr lang="en-US" sz="1950" dirty="0"/>
              <a:t>/</a:t>
            </a:r>
            <a:r>
              <a:rPr lang="en-US" sz="1950" dirty="0" err="1"/>
              <a:t>salarios</a:t>
            </a:r>
            <a:r>
              <a:rPr lang="en-US" sz="1950" dirty="0"/>
              <a:t>.</a:t>
            </a:r>
          </a:p>
          <a:p>
            <a:pPr marL="914400" lvl="1" indent="-368300" algn="l" rtl="0">
              <a:lnSpc>
                <a:spcPct val="100000"/>
              </a:lnSpc>
              <a:spcBef>
                <a:spcPts val="0"/>
              </a:spcBef>
              <a:spcAft>
                <a:spcPts val="0"/>
              </a:spcAft>
              <a:buSzPts val="2200"/>
              <a:buChar char="○"/>
            </a:pPr>
            <a:r>
              <a:rPr lang="en-US" sz="1950" dirty="0" err="1"/>
              <a:t>Inflación</a:t>
            </a:r>
            <a:r>
              <a:rPr lang="en-US" sz="1950" dirty="0"/>
              <a:t>.</a:t>
            </a:r>
            <a:endParaRPr lang="en-US" sz="1950" b="1" dirty="0"/>
          </a:p>
        </p:txBody>
      </p:sp>
      <p:sp>
        <p:nvSpPr>
          <p:cNvPr id="415" name="Google Shape;415;p6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416" name="Google Shape;416;p69"/>
          <p:cNvSpPr txBox="1"/>
          <p:nvPr/>
        </p:nvSpPr>
        <p:spPr>
          <a:xfrm>
            <a:off x="2699000" y="6215281"/>
            <a:ext cx="8819700" cy="64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err="1">
                <a:solidFill>
                  <a:schemeClr val="lt1"/>
                </a:solidFill>
                <a:latin typeface="Trebuchet MS"/>
                <a:ea typeface="Trebuchet MS"/>
                <a:cs typeface="Trebuchet MS"/>
                <a:sym typeface="Trebuchet MS"/>
              </a:rPr>
              <a:t>Notas</a:t>
            </a:r>
            <a:r>
              <a:rPr lang="en-US" sz="1100" dirty="0">
                <a:solidFill>
                  <a:schemeClr val="lt1"/>
                </a:solidFill>
                <a:latin typeface="Trebuchet MS"/>
                <a:ea typeface="Trebuchet MS"/>
                <a:cs typeface="Trebuchet MS"/>
                <a:sym typeface="Trebuchet MS"/>
              </a:rPr>
              <a:t>: Intermountain Health </a:t>
            </a:r>
            <a:r>
              <a:rPr lang="en-US" sz="1100" dirty="0" err="1">
                <a:solidFill>
                  <a:schemeClr val="lt1"/>
                </a:solidFill>
                <a:latin typeface="Trebuchet MS"/>
                <a:ea typeface="Trebuchet MS"/>
                <a:cs typeface="Trebuchet MS"/>
                <a:sym typeface="Trebuchet MS"/>
              </a:rPr>
              <a:t>tuvo</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actividad</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fusión</a:t>
            </a:r>
            <a:r>
              <a:rPr lang="en-US" sz="1100" dirty="0">
                <a:solidFill>
                  <a:schemeClr val="lt1"/>
                </a:solidFill>
                <a:latin typeface="Trebuchet MS"/>
                <a:ea typeface="Trebuchet MS"/>
                <a:cs typeface="Trebuchet MS"/>
                <a:sym typeface="Trebuchet MS"/>
              </a:rPr>
              <a:t> y </a:t>
            </a:r>
            <a:r>
              <a:rPr lang="en-US" sz="1100" dirty="0" err="1">
                <a:solidFill>
                  <a:schemeClr val="lt1"/>
                </a:solidFill>
                <a:latin typeface="Trebuchet MS"/>
                <a:ea typeface="Trebuchet MS"/>
                <a:cs typeface="Trebuchet MS"/>
                <a:sym typeface="Trebuchet MS"/>
              </a:rPr>
              <a:t>adquisición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en</a:t>
            </a:r>
            <a:r>
              <a:rPr lang="en-US" sz="1100" dirty="0">
                <a:solidFill>
                  <a:schemeClr val="lt1"/>
                </a:solidFill>
                <a:latin typeface="Trebuchet MS"/>
                <a:ea typeface="Trebuchet MS"/>
                <a:cs typeface="Trebuchet MS"/>
                <a:sym typeface="Trebuchet MS"/>
              </a:rPr>
              <a:t> 2022, lo que </a:t>
            </a:r>
            <a:r>
              <a:rPr lang="en-US" sz="1100" dirty="0" err="1">
                <a:solidFill>
                  <a:schemeClr val="lt1"/>
                </a:solidFill>
                <a:latin typeface="Trebuchet MS"/>
                <a:ea typeface="Trebuchet MS"/>
                <a:cs typeface="Trebuchet MS"/>
                <a:sym typeface="Trebuchet MS"/>
              </a:rPr>
              <a:t>llevó</a:t>
            </a:r>
            <a:r>
              <a:rPr lang="en-US" sz="1100" dirty="0">
                <a:solidFill>
                  <a:schemeClr val="lt1"/>
                </a:solidFill>
                <a:latin typeface="Trebuchet MS"/>
                <a:ea typeface="Trebuchet MS"/>
                <a:cs typeface="Trebuchet MS"/>
                <a:sym typeface="Trebuchet MS"/>
              </a:rPr>
              <a:t> a </a:t>
            </a:r>
            <a:r>
              <a:rPr lang="en-US" sz="1100" dirty="0" err="1">
                <a:solidFill>
                  <a:schemeClr val="lt1"/>
                </a:solidFill>
                <a:latin typeface="Trebuchet MS"/>
                <a:ea typeface="Trebuchet MS"/>
                <a:cs typeface="Trebuchet MS"/>
                <a:sym typeface="Trebuchet MS"/>
              </a:rPr>
              <a:t>impactos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reflejados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los</a:t>
            </a:r>
            <a:r>
              <a:rPr lang="en-US" sz="1100" dirty="0">
                <a:solidFill>
                  <a:schemeClr val="lt1"/>
                </a:solidFill>
                <a:latin typeface="Trebuchet MS"/>
                <a:ea typeface="Trebuchet MS"/>
                <a:cs typeface="Trebuchet MS"/>
                <a:sym typeface="Trebuchet MS"/>
              </a:rPr>
              <a:t> altos </a:t>
            </a:r>
            <a:r>
              <a:rPr lang="en-US" sz="1100" dirty="0" err="1">
                <a:solidFill>
                  <a:schemeClr val="lt1"/>
                </a:solidFill>
                <a:latin typeface="Trebuchet MS"/>
                <a:ea typeface="Trebuchet MS"/>
                <a:cs typeface="Trebuchet MS"/>
                <a:sym typeface="Trebuchet MS"/>
              </a:rPr>
              <a:t>márgenes</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beneficio</a:t>
            </a:r>
            <a:r>
              <a:rPr lang="en-US" sz="1100" dirty="0">
                <a:solidFill>
                  <a:schemeClr val="lt1"/>
                </a:solidFill>
                <a:latin typeface="Trebuchet MS"/>
                <a:ea typeface="Trebuchet MS"/>
                <a:cs typeface="Trebuchet MS"/>
                <a:sym typeface="Trebuchet MS"/>
              </a:rPr>
              <a:t>. El </a:t>
            </a:r>
            <a:r>
              <a:rPr lang="en-US" sz="1100" dirty="0" err="1">
                <a:solidFill>
                  <a:schemeClr val="lt1"/>
                </a:solidFill>
                <a:latin typeface="Trebuchet MS"/>
                <a:ea typeface="Trebuchet MS"/>
                <a:cs typeface="Trebuchet MS"/>
                <a:sym typeface="Trebuchet MS"/>
              </a:rPr>
              <a:t>margen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operativo</a:t>
            </a:r>
            <a:r>
              <a:rPr lang="en-US" sz="1100" dirty="0">
                <a:solidFill>
                  <a:schemeClr val="lt1"/>
                </a:solidFill>
                <a:latin typeface="Trebuchet MS"/>
                <a:ea typeface="Trebuchet MS"/>
                <a:cs typeface="Trebuchet MS"/>
                <a:sym typeface="Trebuchet MS"/>
              </a:rPr>
              <a:t> de HCA </a:t>
            </a:r>
            <a:r>
              <a:rPr lang="en-US" sz="1100" dirty="0" err="1">
                <a:solidFill>
                  <a:schemeClr val="lt1"/>
                </a:solidFill>
                <a:latin typeface="Trebuchet MS"/>
                <a:ea typeface="Trebuchet MS"/>
                <a:cs typeface="Trebuchet MS"/>
                <a:sym typeface="Trebuchet MS"/>
              </a:rPr>
              <a:t>HealthONE</a:t>
            </a:r>
            <a:r>
              <a:rPr lang="en-US" sz="1100" dirty="0">
                <a:solidFill>
                  <a:schemeClr val="lt1"/>
                </a:solidFill>
                <a:latin typeface="Trebuchet MS"/>
                <a:ea typeface="Trebuchet MS"/>
                <a:cs typeface="Trebuchet MS"/>
                <a:sym typeface="Trebuchet MS"/>
              </a:rPr>
              <a:t> es </a:t>
            </a:r>
            <a:r>
              <a:rPr lang="en-US" sz="1100" dirty="0" err="1">
                <a:solidFill>
                  <a:schemeClr val="lt1"/>
                </a:solidFill>
                <a:latin typeface="Trebuchet MS"/>
                <a:ea typeface="Trebuchet MS"/>
                <a:cs typeface="Trebuchet MS"/>
                <a:sym typeface="Trebuchet MS"/>
              </a:rPr>
              <a:t>más</a:t>
            </a:r>
            <a:r>
              <a:rPr lang="en-US" sz="1100" dirty="0">
                <a:solidFill>
                  <a:schemeClr val="lt1"/>
                </a:solidFill>
                <a:latin typeface="Trebuchet MS"/>
                <a:ea typeface="Trebuchet MS"/>
                <a:cs typeface="Trebuchet MS"/>
                <a:sym typeface="Trebuchet MS"/>
              </a:rPr>
              <a:t> alto que </a:t>
            </a:r>
            <a:r>
              <a:rPr lang="en-US" sz="1100" dirty="0" err="1">
                <a:solidFill>
                  <a:schemeClr val="lt1"/>
                </a:solidFill>
                <a:latin typeface="Trebuchet MS"/>
                <a:ea typeface="Trebuchet MS"/>
                <a:cs typeface="Trebuchet MS"/>
                <a:sym typeface="Trebuchet MS"/>
              </a:rPr>
              <a:t>el</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otros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sistemas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parte</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debido</a:t>
            </a:r>
            <a:r>
              <a:rPr lang="en-US" sz="1100" dirty="0">
                <a:solidFill>
                  <a:schemeClr val="lt1"/>
                </a:solidFill>
                <a:latin typeface="Trebuchet MS"/>
                <a:ea typeface="Trebuchet MS"/>
                <a:cs typeface="Trebuchet MS"/>
                <a:sym typeface="Trebuchet MS"/>
              </a:rPr>
              <a:t> a que </a:t>
            </a:r>
            <a:r>
              <a:rPr lang="en-US" sz="1100" dirty="0" err="1">
                <a:solidFill>
                  <a:schemeClr val="lt1"/>
                </a:solidFill>
                <a:latin typeface="Trebuchet MS"/>
                <a:ea typeface="Trebuchet MS"/>
                <a:cs typeface="Trebuchet MS"/>
                <a:sym typeface="Trebuchet MS"/>
              </a:rPr>
              <a:t>los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gastos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fiscales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necesarios</a:t>
            </a:r>
            <a:r>
              <a:rPr lang="en-US" sz="1100" dirty="0">
                <a:solidFill>
                  <a:schemeClr val="lt1"/>
                </a:solidFill>
                <a:latin typeface="Trebuchet MS"/>
                <a:ea typeface="Trebuchet MS"/>
                <a:cs typeface="Trebuchet MS"/>
                <a:sym typeface="Trebuchet MS"/>
              </a:rPr>
              <a:t> son un </a:t>
            </a:r>
            <a:r>
              <a:rPr lang="en-US" sz="1100" dirty="0" err="1">
                <a:solidFill>
                  <a:schemeClr val="lt1"/>
                </a:solidFill>
                <a:latin typeface="Trebuchet MS"/>
                <a:ea typeface="Trebuchet MS"/>
                <a:cs typeface="Trebuchet MS"/>
                <a:sym typeface="Trebuchet MS"/>
              </a:rPr>
              <a:t>gasto</a:t>
            </a:r>
            <a:r>
              <a:rPr lang="en-US" sz="1100" dirty="0">
                <a:solidFill>
                  <a:schemeClr val="lt1"/>
                </a:solidFill>
                <a:latin typeface="Trebuchet MS"/>
                <a:ea typeface="Trebuchet MS"/>
                <a:cs typeface="Trebuchet MS"/>
                <a:sym typeface="Trebuchet MS"/>
              </a:rPr>
              <a:t> no </a:t>
            </a:r>
            <a:r>
              <a:rPr lang="en-US" sz="1100" dirty="0" err="1">
                <a:solidFill>
                  <a:schemeClr val="lt1"/>
                </a:solidFill>
                <a:latin typeface="Trebuchet MS"/>
                <a:ea typeface="Trebuchet MS"/>
                <a:cs typeface="Trebuchet MS"/>
                <a:sym typeface="Trebuchet MS"/>
              </a:rPr>
              <a:t>operativo</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el</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margen</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beneficio</a:t>
            </a:r>
            <a:r>
              <a:rPr lang="en-US" sz="1100" dirty="0">
                <a:solidFill>
                  <a:schemeClr val="lt1"/>
                </a:solidFill>
                <a:latin typeface="Trebuchet MS"/>
                <a:ea typeface="Trebuchet MS"/>
                <a:cs typeface="Trebuchet MS"/>
                <a:sym typeface="Trebuchet MS"/>
              </a:rPr>
              <a:t> total </a:t>
            </a:r>
            <a:r>
              <a:rPr lang="en-US" sz="1100" dirty="0" err="1">
                <a:solidFill>
                  <a:schemeClr val="lt1"/>
                </a:solidFill>
                <a:latin typeface="Trebuchet MS"/>
                <a:ea typeface="Trebuchet MS"/>
                <a:cs typeface="Trebuchet MS"/>
                <a:sym typeface="Trebuchet MS"/>
              </a:rPr>
              <a:t>incluye</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estos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gastos</a:t>
            </a:r>
            <a:r>
              <a:rPr lang="en-US" sz="1100" dirty="0">
                <a:solidFill>
                  <a:schemeClr val="lt1"/>
                </a:solidFill>
                <a:latin typeface="Trebuchet MS"/>
                <a:ea typeface="Trebuchet MS"/>
                <a:cs typeface="Trebuchet MS"/>
                <a:sym typeface="Trebuchet MS"/>
              </a:rPr>
              <a:t>.</a:t>
            </a:r>
            <a:endParaRPr sz="1100" dirty="0">
              <a:solidFill>
                <a:schemeClr val="lt1"/>
              </a:solidFill>
              <a:latin typeface="Trebuchet MS"/>
              <a:ea typeface="Trebuchet MS"/>
              <a:cs typeface="Trebuchet MS"/>
              <a:sym typeface="Trebuchet MS"/>
            </a:endParaRPr>
          </a:p>
        </p:txBody>
      </p:sp>
      <p:sp>
        <p:nvSpPr>
          <p:cNvPr id="417" name="Google Shape;417;p69"/>
          <p:cNvSpPr txBox="1">
            <a:spLocks noGrp="1"/>
          </p:cNvSpPr>
          <p:nvPr>
            <p:ph type="title"/>
          </p:nvPr>
        </p:nvSpPr>
        <p:spPr>
          <a:xfrm>
            <a:off x="57000" y="180775"/>
            <a:ext cx="5357700" cy="957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2800" dirty="0" err="1"/>
              <a:t>Ganancias</a:t>
            </a:r>
            <a:r>
              <a:rPr lang="en-US" sz="2800" dirty="0"/>
              <a:t> de </a:t>
            </a:r>
            <a:r>
              <a:rPr lang="en-US" sz="2800" dirty="0" err="1"/>
              <a:t>operación</a:t>
            </a:r>
            <a:r>
              <a:rPr lang="en-US" sz="2800" dirty="0"/>
              <a:t> </a:t>
            </a:r>
            <a:r>
              <a:rPr lang="en-US" sz="2800" dirty="0" err="1"/>
              <a:t>en</a:t>
            </a:r>
            <a:r>
              <a:rPr lang="en-US" sz="2800" dirty="0"/>
              <a:t> 2024 (</a:t>
            </a:r>
            <a:r>
              <a:rPr lang="en-US" sz="2800" dirty="0" err="1"/>
              <a:t>segundo</a:t>
            </a:r>
            <a:r>
              <a:rPr lang="en-US" sz="2800" dirty="0"/>
              <a:t> </a:t>
            </a:r>
            <a:r>
              <a:rPr lang="en-US" sz="2800" dirty="0" err="1"/>
              <a:t>trimestre</a:t>
            </a:r>
            <a:r>
              <a:rPr lang="en-US" sz="2800" dirty="0"/>
              <a:t>) </a:t>
            </a:r>
            <a:r>
              <a:rPr lang="en-US" sz="2800" dirty="0" err="1"/>
              <a:t>repuntando</a:t>
            </a:r>
            <a:endParaRPr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17"/>
          <p:cNvSpPr txBox="1">
            <a:spLocks noGrp="1"/>
          </p:cNvSpPr>
          <p:nvPr>
            <p:ph type="title"/>
          </p:nvPr>
        </p:nvSpPr>
        <p:spPr>
          <a:xfrm>
            <a:off x="838200" y="0"/>
            <a:ext cx="4770000" cy="588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000"/>
              <a:t>Total Profit Insight</a:t>
            </a:r>
            <a:endParaRPr sz="3000"/>
          </a:p>
        </p:txBody>
      </p:sp>
      <p:sp>
        <p:nvSpPr>
          <p:cNvPr id="424" name="Google Shape;424;p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
        <p:nvSpPr>
          <p:cNvPr id="425" name="Google Shape;425;p17"/>
          <p:cNvSpPr txBox="1"/>
          <p:nvPr/>
        </p:nvSpPr>
        <p:spPr>
          <a:xfrm>
            <a:off x="7677425" y="5487900"/>
            <a:ext cx="1496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0 to 4% Margin</a:t>
            </a:r>
            <a:endParaRPr sz="1400" b="0" i="0" u="none" strike="noStrike" cap="none">
              <a:solidFill>
                <a:srgbClr val="000000"/>
              </a:solidFill>
              <a:latin typeface="Arial"/>
              <a:ea typeface="Arial"/>
              <a:cs typeface="Arial"/>
              <a:sym typeface="Arial"/>
            </a:endParaRPr>
          </a:p>
        </p:txBody>
      </p:sp>
      <p:pic>
        <p:nvPicPr>
          <p:cNvPr id="426" name="Google Shape;426;p17" descr="Bar graph breaking up the total profit margins by peer group in 2023 by hospital count. "/>
          <p:cNvPicPr preferRelativeResize="0"/>
          <p:nvPr/>
        </p:nvPicPr>
        <p:blipFill rotWithShape="1">
          <a:blip r:embed="rId3">
            <a:alphaModFix/>
          </a:blip>
          <a:srcRect/>
          <a:stretch/>
        </p:blipFill>
        <p:spPr>
          <a:xfrm>
            <a:off x="6152259" y="806600"/>
            <a:ext cx="6040916" cy="5330663"/>
          </a:xfrm>
          <a:prstGeom prst="rect">
            <a:avLst/>
          </a:prstGeom>
          <a:noFill/>
          <a:ln>
            <a:noFill/>
          </a:ln>
        </p:spPr>
      </p:pic>
      <p:sp>
        <p:nvSpPr>
          <p:cNvPr id="427" name="Google Shape;427;p17"/>
          <p:cNvSpPr txBox="1">
            <a:spLocks noGrp="1"/>
          </p:cNvSpPr>
          <p:nvPr>
            <p:ph type="body" idx="1"/>
          </p:nvPr>
        </p:nvSpPr>
        <p:spPr>
          <a:xfrm>
            <a:off x="149925" y="741000"/>
            <a:ext cx="5618400" cy="546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3600"/>
              <a:buNone/>
            </a:pPr>
            <a:r>
              <a:rPr lang="en-US" sz="2500"/>
              <a:t>Total Profits broad range: from negative 23.7% to plus 32.9%</a:t>
            </a:r>
            <a:endParaRPr sz="2500"/>
          </a:p>
          <a:p>
            <a:pPr marL="0" lvl="0" indent="0" algn="l" rtl="0">
              <a:lnSpc>
                <a:spcPct val="100000"/>
              </a:lnSpc>
              <a:spcBef>
                <a:spcPts val="1000"/>
              </a:spcBef>
              <a:spcAft>
                <a:spcPts val="0"/>
              </a:spcAft>
              <a:buSzPts val="3600"/>
              <a:buNone/>
            </a:pPr>
            <a:r>
              <a:rPr lang="en-US" sz="2500"/>
              <a:t>32 hospitals (38%): negative total profits</a:t>
            </a:r>
            <a:endParaRPr sz="2500"/>
          </a:p>
          <a:p>
            <a:pPr marL="0" lvl="0" indent="0" algn="l" rtl="0">
              <a:lnSpc>
                <a:spcPct val="100000"/>
              </a:lnSpc>
              <a:spcBef>
                <a:spcPts val="1000"/>
              </a:spcBef>
              <a:spcAft>
                <a:spcPts val="0"/>
              </a:spcAft>
              <a:buSzPts val="3600"/>
              <a:buNone/>
            </a:pPr>
            <a:r>
              <a:rPr lang="en-US" sz="2500"/>
              <a:t>Commonalities: </a:t>
            </a:r>
            <a:endParaRPr sz="2500"/>
          </a:p>
          <a:p>
            <a:pPr marL="457200" lvl="0" indent="-387350" algn="l" rtl="0">
              <a:lnSpc>
                <a:spcPct val="100000"/>
              </a:lnSpc>
              <a:spcBef>
                <a:spcPts val="0"/>
              </a:spcBef>
              <a:spcAft>
                <a:spcPts val="0"/>
              </a:spcAft>
              <a:buSzPts val="2500"/>
              <a:buChar char="●"/>
            </a:pPr>
            <a:r>
              <a:rPr lang="en-US" sz="2500"/>
              <a:t>Recently built </a:t>
            </a:r>
            <a:endParaRPr sz="2500"/>
          </a:p>
          <a:p>
            <a:pPr marL="457200" lvl="0" indent="-387350" algn="l" rtl="0">
              <a:lnSpc>
                <a:spcPct val="100000"/>
              </a:lnSpc>
              <a:spcBef>
                <a:spcPts val="0"/>
              </a:spcBef>
              <a:spcAft>
                <a:spcPts val="0"/>
              </a:spcAft>
              <a:buSzPts val="2500"/>
              <a:buChar char="●"/>
            </a:pPr>
            <a:r>
              <a:rPr lang="en-US" sz="2500"/>
              <a:t>Recently acquired </a:t>
            </a:r>
            <a:endParaRPr sz="2500"/>
          </a:p>
          <a:p>
            <a:pPr marL="457200" lvl="0" indent="-387350" algn="l" rtl="0">
              <a:lnSpc>
                <a:spcPct val="100000"/>
              </a:lnSpc>
              <a:spcBef>
                <a:spcPts val="0"/>
              </a:spcBef>
              <a:spcAft>
                <a:spcPts val="0"/>
              </a:spcAft>
              <a:buSzPts val="2500"/>
              <a:buChar char="●"/>
            </a:pPr>
            <a:r>
              <a:rPr lang="en-US" sz="2500"/>
              <a:t>Rural</a:t>
            </a:r>
            <a:endParaRPr sz="2500"/>
          </a:p>
          <a:p>
            <a:pPr marL="457200" lvl="0" indent="-387350" algn="l" rtl="0">
              <a:lnSpc>
                <a:spcPct val="100000"/>
              </a:lnSpc>
              <a:spcBef>
                <a:spcPts val="0"/>
              </a:spcBef>
              <a:spcAft>
                <a:spcPts val="0"/>
              </a:spcAft>
              <a:buSzPts val="2500"/>
              <a:buChar char="●"/>
            </a:pPr>
            <a:r>
              <a:rPr lang="en-US" sz="2500"/>
              <a:t>Half are independent</a:t>
            </a:r>
            <a:endParaRPr sz="2500"/>
          </a:p>
          <a:p>
            <a:pPr marL="0" lvl="0" indent="0" algn="l" rtl="0">
              <a:lnSpc>
                <a:spcPct val="100000"/>
              </a:lnSpc>
              <a:spcBef>
                <a:spcPts val="1000"/>
              </a:spcBef>
              <a:spcAft>
                <a:spcPts val="1000"/>
              </a:spcAft>
              <a:buSzPts val="3600"/>
              <a:buNone/>
            </a:pPr>
            <a:r>
              <a:rPr lang="en-US" sz="2500"/>
              <a:t>Many system hospitals with negative Total Profits record investment gains at the system level</a:t>
            </a:r>
            <a:endParaRPr sz="2500" b="1">
              <a:solidFill>
                <a:schemeClr val="accent1"/>
              </a:solidFill>
            </a:endParaRPr>
          </a:p>
        </p:txBody>
      </p:sp>
      <p:sp>
        <p:nvSpPr>
          <p:cNvPr id="428" name="Google Shape;428;p17"/>
          <p:cNvSpPr txBox="1"/>
          <p:nvPr/>
        </p:nvSpPr>
        <p:spPr>
          <a:xfrm>
            <a:off x="6270950" y="0"/>
            <a:ext cx="6126600" cy="985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chemeClr val="dk2"/>
                </a:solidFill>
                <a:latin typeface="Trebuchet MS"/>
                <a:ea typeface="Trebuchet MS"/>
                <a:cs typeface="Trebuchet MS"/>
                <a:sym typeface="Trebuchet MS"/>
              </a:rPr>
              <a:t>Total Profit Margins by Peer Group</a:t>
            </a:r>
            <a:endParaRPr sz="2600" b="0" i="0" u="none" strike="noStrike" cap="none">
              <a:solidFill>
                <a:schemeClr val="dk2"/>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chemeClr val="dk2"/>
                </a:solidFill>
                <a:latin typeface="Trebuchet MS"/>
                <a:ea typeface="Trebuchet MS"/>
                <a:cs typeface="Trebuchet MS"/>
                <a:sym typeface="Trebuchet MS"/>
              </a:rPr>
              <a:t>2023 Hospital Count </a:t>
            </a:r>
            <a:endParaRPr sz="2600" b="0" i="0" u="none" strike="noStrike" cap="none">
              <a:solidFill>
                <a:schemeClr val="dk2"/>
              </a:solidFill>
              <a:latin typeface="Trebuchet MS"/>
              <a:ea typeface="Trebuchet MS"/>
              <a:cs typeface="Trebuchet MS"/>
              <a:sym typeface="Trebuchet M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0"/>
          <p:cNvSpPr txBox="1">
            <a:spLocks noGrp="1"/>
          </p:cNvSpPr>
          <p:nvPr>
            <p:ph type="title"/>
          </p:nvPr>
        </p:nvSpPr>
        <p:spPr>
          <a:xfrm>
            <a:off x="753534" y="357600"/>
            <a:ext cx="4770000" cy="588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000" dirty="0" err="1"/>
              <a:t>Información</a:t>
            </a:r>
            <a:r>
              <a:rPr lang="en-US" sz="3000" dirty="0"/>
              <a:t> de </a:t>
            </a:r>
            <a:r>
              <a:rPr lang="en-US" sz="3000" dirty="0" err="1"/>
              <a:t>ganancias</a:t>
            </a:r>
            <a:r>
              <a:rPr lang="en-US" sz="3000" dirty="0"/>
              <a:t> </a:t>
            </a:r>
            <a:r>
              <a:rPr lang="en-US" sz="3000" dirty="0" err="1"/>
              <a:t>totales</a:t>
            </a:r>
            <a:endParaRPr lang="en-US" sz="3000" dirty="0"/>
          </a:p>
        </p:txBody>
      </p:sp>
      <p:sp>
        <p:nvSpPr>
          <p:cNvPr id="424" name="Google Shape;424;p7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
        <p:nvSpPr>
          <p:cNvPr id="425" name="Google Shape;425;p70"/>
          <p:cNvSpPr txBox="1"/>
          <p:nvPr/>
        </p:nvSpPr>
        <p:spPr>
          <a:xfrm>
            <a:off x="7677425" y="5487900"/>
            <a:ext cx="1496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0 to 4% Margin</a:t>
            </a:r>
            <a:endParaRPr/>
          </a:p>
        </p:txBody>
      </p:sp>
      <p:pic>
        <p:nvPicPr>
          <p:cNvPr id="426" name="Google Shape;426;p70" descr="Bar graph breaking up the total profit margins by peer group in 2023 by hospital count. "/>
          <p:cNvPicPr preferRelativeResize="0"/>
          <p:nvPr/>
        </p:nvPicPr>
        <p:blipFill>
          <a:blip r:embed="rId3">
            <a:alphaModFix/>
          </a:blip>
          <a:stretch>
            <a:fillRect/>
          </a:stretch>
        </p:blipFill>
        <p:spPr>
          <a:xfrm>
            <a:off x="6152259" y="806600"/>
            <a:ext cx="6040916" cy="5330663"/>
          </a:xfrm>
          <a:prstGeom prst="rect">
            <a:avLst/>
          </a:prstGeom>
          <a:noFill/>
          <a:ln>
            <a:noFill/>
          </a:ln>
        </p:spPr>
      </p:pic>
      <p:sp>
        <p:nvSpPr>
          <p:cNvPr id="427" name="Google Shape;427;p70"/>
          <p:cNvSpPr txBox="1">
            <a:spLocks noGrp="1"/>
          </p:cNvSpPr>
          <p:nvPr>
            <p:ph type="body" idx="1"/>
          </p:nvPr>
        </p:nvSpPr>
        <p:spPr>
          <a:xfrm>
            <a:off x="149925" y="741000"/>
            <a:ext cx="5618400" cy="5465100"/>
          </a:xfrm>
          <a:prstGeom prst="rect">
            <a:avLst/>
          </a:prstGeom>
        </p:spPr>
        <p:txBody>
          <a:bodyPr spcFirstLastPara="1" wrap="square" lIns="91425" tIns="45700" rIns="91425" bIns="45700" anchor="t" anchorCtr="0">
            <a:noAutofit/>
          </a:bodyPr>
          <a:lstStyle/>
          <a:p>
            <a:pPr marL="0" lvl="0" indent="0" algn="l" rtl="0">
              <a:lnSpc>
                <a:spcPct val="100000"/>
              </a:lnSpc>
              <a:spcBef>
                <a:spcPts val="1000"/>
              </a:spcBef>
              <a:spcAft>
                <a:spcPts val="0"/>
              </a:spcAft>
              <a:buNone/>
            </a:pPr>
            <a:r>
              <a:rPr lang="en-US" sz="2500" dirty="0" err="1"/>
              <a:t>Ganancias</a:t>
            </a:r>
            <a:r>
              <a:rPr lang="en-US" sz="2500" dirty="0"/>
              <a:t> </a:t>
            </a:r>
            <a:r>
              <a:rPr lang="en-US" sz="2500" dirty="0" err="1"/>
              <a:t>totales</a:t>
            </a:r>
            <a:r>
              <a:rPr lang="en-US" sz="2500" dirty="0"/>
              <a:t>: </a:t>
            </a:r>
            <a:r>
              <a:rPr lang="en-US" sz="2500" dirty="0" err="1"/>
              <a:t>amplio</a:t>
            </a:r>
            <a:r>
              <a:rPr lang="en-US" sz="2500" dirty="0"/>
              <a:t> </a:t>
            </a:r>
            <a:r>
              <a:rPr lang="en-US" sz="2500" dirty="0" err="1"/>
              <a:t>rango</a:t>
            </a:r>
            <a:r>
              <a:rPr lang="en-US" sz="2500" dirty="0"/>
              <a:t>, </a:t>
            </a:r>
            <a:r>
              <a:rPr lang="en-US" sz="2500" dirty="0" err="1"/>
              <a:t>desde</a:t>
            </a:r>
            <a:r>
              <a:rPr lang="en-US" sz="2500" dirty="0"/>
              <a:t> -23,7 % hasta </a:t>
            </a:r>
            <a:r>
              <a:rPr lang="en-US" sz="2500" dirty="0" err="1"/>
              <a:t>más</a:t>
            </a:r>
            <a:r>
              <a:rPr lang="en-US" sz="2500" dirty="0"/>
              <a:t> de 32,9 %</a:t>
            </a:r>
            <a:endParaRPr sz="2500" dirty="0"/>
          </a:p>
          <a:p>
            <a:pPr marL="0" lvl="0" indent="0" algn="l" rtl="0">
              <a:lnSpc>
                <a:spcPct val="100000"/>
              </a:lnSpc>
              <a:spcBef>
                <a:spcPts val="1000"/>
              </a:spcBef>
              <a:spcAft>
                <a:spcPts val="0"/>
              </a:spcAft>
              <a:buNone/>
            </a:pPr>
            <a:r>
              <a:rPr lang="en-US" sz="2500" dirty="0"/>
              <a:t>32 </a:t>
            </a:r>
            <a:r>
              <a:rPr lang="en-US" sz="2500" dirty="0" err="1"/>
              <a:t>hospitales</a:t>
            </a:r>
            <a:r>
              <a:rPr lang="en-US" sz="2500" dirty="0"/>
              <a:t> (38%): </a:t>
            </a:r>
            <a:r>
              <a:rPr lang="en-US" sz="2500" dirty="0" err="1"/>
              <a:t>ganancia</a:t>
            </a:r>
            <a:r>
              <a:rPr lang="en-US" sz="2500" dirty="0"/>
              <a:t> </a:t>
            </a:r>
            <a:r>
              <a:rPr lang="en-US" sz="2500" dirty="0" err="1"/>
              <a:t>negativa</a:t>
            </a:r>
            <a:r>
              <a:rPr lang="en-US" sz="2500" dirty="0"/>
              <a:t> total</a:t>
            </a:r>
            <a:endParaRPr sz="2500" dirty="0"/>
          </a:p>
          <a:p>
            <a:pPr marL="0" lvl="0" indent="0" algn="l" rtl="0">
              <a:lnSpc>
                <a:spcPct val="100000"/>
              </a:lnSpc>
              <a:spcBef>
                <a:spcPts val="1000"/>
              </a:spcBef>
              <a:spcAft>
                <a:spcPts val="0"/>
              </a:spcAft>
              <a:buNone/>
            </a:pPr>
            <a:r>
              <a:rPr lang="en-US" sz="2500" dirty="0" err="1"/>
              <a:t>Elementos</a:t>
            </a:r>
            <a:r>
              <a:rPr lang="en-US" sz="2500" dirty="0"/>
              <a:t> </a:t>
            </a:r>
            <a:r>
              <a:rPr lang="en-US" sz="2500" dirty="0" err="1"/>
              <a:t>comunes</a:t>
            </a:r>
            <a:r>
              <a:rPr lang="en-US" sz="2500" dirty="0"/>
              <a:t>: </a:t>
            </a:r>
            <a:endParaRPr sz="2500" dirty="0"/>
          </a:p>
          <a:p>
            <a:pPr marL="457200" lvl="0" indent="-387350" algn="l" rtl="0">
              <a:lnSpc>
                <a:spcPct val="100000"/>
              </a:lnSpc>
              <a:spcBef>
                <a:spcPts val="0"/>
              </a:spcBef>
              <a:spcAft>
                <a:spcPts val="0"/>
              </a:spcAft>
              <a:buSzPts val="2500"/>
              <a:buChar char="●"/>
            </a:pPr>
            <a:r>
              <a:rPr lang="en-US" sz="2500" dirty="0" err="1"/>
              <a:t>Construcción</a:t>
            </a:r>
            <a:r>
              <a:rPr lang="en-US" sz="2500" dirty="0"/>
              <a:t> </a:t>
            </a:r>
            <a:r>
              <a:rPr lang="en-US" sz="2500" dirty="0" err="1"/>
              <a:t>reciente</a:t>
            </a:r>
            <a:endParaRPr lang="en-US" sz="2500" dirty="0"/>
          </a:p>
          <a:p>
            <a:pPr marL="457200" lvl="0" indent="-387350" algn="l" rtl="0">
              <a:lnSpc>
                <a:spcPct val="100000"/>
              </a:lnSpc>
              <a:spcBef>
                <a:spcPts val="0"/>
              </a:spcBef>
              <a:spcAft>
                <a:spcPts val="0"/>
              </a:spcAft>
              <a:buSzPts val="2500"/>
              <a:buChar char="●"/>
            </a:pPr>
            <a:r>
              <a:rPr lang="en-US" sz="2500" dirty="0" err="1"/>
              <a:t>Adquirido</a:t>
            </a:r>
            <a:r>
              <a:rPr lang="en-US" sz="2500" dirty="0"/>
              <a:t> </a:t>
            </a:r>
            <a:r>
              <a:rPr lang="en-US" sz="2500" dirty="0" err="1"/>
              <a:t>recientemente</a:t>
            </a:r>
            <a:r>
              <a:rPr lang="en-US" sz="2500" dirty="0"/>
              <a:t> </a:t>
            </a:r>
          </a:p>
          <a:p>
            <a:pPr marL="457200" lvl="0" indent="-387350" algn="l" rtl="0">
              <a:lnSpc>
                <a:spcPct val="100000"/>
              </a:lnSpc>
              <a:spcBef>
                <a:spcPts val="0"/>
              </a:spcBef>
              <a:spcAft>
                <a:spcPts val="0"/>
              </a:spcAft>
              <a:buSzPts val="2500"/>
              <a:buChar char="●"/>
            </a:pPr>
            <a:r>
              <a:rPr lang="en-US" sz="2500" dirty="0"/>
              <a:t>Rural</a:t>
            </a:r>
            <a:endParaRPr sz="2500" dirty="0"/>
          </a:p>
          <a:p>
            <a:pPr marL="457200" lvl="0" indent="-387350" algn="l" rtl="0">
              <a:lnSpc>
                <a:spcPct val="100000"/>
              </a:lnSpc>
              <a:spcBef>
                <a:spcPts val="0"/>
              </a:spcBef>
              <a:spcAft>
                <a:spcPts val="0"/>
              </a:spcAft>
              <a:buSzPts val="2500"/>
              <a:buChar char="●"/>
            </a:pPr>
            <a:r>
              <a:rPr lang="en-US" sz="2500" dirty="0"/>
              <a:t>La </a:t>
            </a:r>
            <a:r>
              <a:rPr lang="en-US" sz="2500" dirty="0" err="1"/>
              <a:t>mitad</a:t>
            </a:r>
            <a:r>
              <a:rPr lang="en-US" sz="2500" dirty="0"/>
              <a:t> son </a:t>
            </a:r>
            <a:r>
              <a:rPr lang="en-US" sz="2500" dirty="0" err="1"/>
              <a:t>independientes</a:t>
            </a:r>
            <a:endParaRPr lang="en-US" sz="2500" dirty="0"/>
          </a:p>
          <a:p>
            <a:pPr marL="0" lvl="0" indent="0" algn="l" rtl="0">
              <a:lnSpc>
                <a:spcPct val="100000"/>
              </a:lnSpc>
              <a:spcBef>
                <a:spcPts val="1000"/>
              </a:spcBef>
              <a:spcAft>
                <a:spcPts val="1000"/>
              </a:spcAft>
              <a:buNone/>
            </a:pPr>
            <a:r>
              <a:rPr lang="en-US" sz="2500" dirty="0"/>
              <a:t>Muchos </a:t>
            </a:r>
            <a:r>
              <a:rPr lang="en-US" sz="2500" dirty="0" err="1"/>
              <a:t>hospitales</a:t>
            </a:r>
            <a:r>
              <a:rPr lang="en-US" sz="2500" dirty="0"/>
              <a:t> del </a:t>
            </a:r>
            <a:r>
              <a:rPr lang="en-US" sz="2500" dirty="0" err="1"/>
              <a:t>sistema</a:t>
            </a:r>
            <a:r>
              <a:rPr lang="en-US" sz="2500" dirty="0"/>
              <a:t> con </a:t>
            </a:r>
            <a:r>
              <a:rPr lang="en-US" sz="2500" dirty="0" err="1"/>
              <a:t>ganancias</a:t>
            </a:r>
            <a:r>
              <a:rPr lang="en-US" sz="2500" dirty="0"/>
              <a:t> </a:t>
            </a:r>
            <a:r>
              <a:rPr lang="en-US" sz="2500" dirty="0" err="1"/>
              <a:t>totales</a:t>
            </a:r>
            <a:r>
              <a:rPr lang="en-US" sz="2500" dirty="0"/>
              <a:t> </a:t>
            </a:r>
            <a:r>
              <a:rPr lang="en-US" sz="2500" dirty="0" err="1"/>
              <a:t>negativas</a:t>
            </a:r>
            <a:r>
              <a:rPr lang="en-US" sz="2500" dirty="0"/>
              <a:t> </a:t>
            </a:r>
            <a:r>
              <a:rPr lang="en-US" sz="2500" dirty="0" err="1"/>
              <a:t>registran</a:t>
            </a:r>
            <a:r>
              <a:rPr lang="en-US" sz="2500" dirty="0"/>
              <a:t> </a:t>
            </a:r>
            <a:r>
              <a:rPr lang="en-US" sz="2500" dirty="0" err="1"/>
              <a:t>ganancias</a:t>
            </a:r>
            <a:r>
              <a:rPr lang="en-US" sz="2500" dirty="0"/>
              <a:t> de </a:t>
            </a:r>
            <a:r>
              <a:rPr lang="en-US" sz="2500" dirty="0" err="1"/>
              <a:t>inversión</a:t>
            </a:r>
            <a:r>
              <a:rPr lang="en-US" sz="2500" dirty="0"/>
              <a:t> a </a:t>
            </a:r>
            <a:r>
              <a:rPr lang="en-US" sz="2500" dirty="0" err="1"/>
              <a:t>nivel</a:t>
            </a:r>
            <a:r>
              <a:rPr lang="en-US" sz="2500" dirty="0"/>
              <a:t> del Sistema.</a:t>
            </a:r>
            <a:endParaRPr lang="en-US" sz="2500" b="1" dirty="0">
              <a:solidFill>
                <a:schemeClr val="accent1"/>
              </a:solidFill>
            </a:endParaRPr>
          </a:p>
        </p:txBody>
      </p:sp>
      <p:sp>
        <p:nvSpPr>
          <p:cNvPr id="428" name="Google Shape;428;p70"/>
          <p:cNvSpPr txBox="1"/>
          <p:nvPr/>
        </p:nvSpPr>
        <p:spPr>
          <a:xfrm>
            <a:off x="6270950" y="0"/>
            <a:ext cx="6126600" cy="92329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err="1">
                <a:solidFill>
                  <a:schemeClr val="dk2"/>
                </a:solidFill>
                <a:latin typeface="Trebuchet MS"/>
                <a:ea typeface="Trebuchet MS"/>
                <a:cs typeface="Trebuchet MS"/>
                <a:sym typeface="Trebuchet MS"/>
              </a:rPr>
              <a:t>Margen</a:t>
            </a:r>
            <a:r>
              <a:rPr lang="en-US" sz="2400" dirty="0">
                <a:solidFill>
                  <a:schemeClr val="dk2"/>
                </a:solidFill>
                <a:latin typeface="Trebuchet MS"/>
                <a:ea typeface="Trebuchet MS"/>
                <a:cs typeface="Trebuchet MS"/>
                <a:sym typeface="Trebuchet MS"/>
              </a:rPr>
              <a:t> de </a:t>
            </a:r>
            <a:r>
              <a:rPr lang="en-US" sz="2400" dirty="0" err="1">
                <a:solidFill>
                  <a:schemeClr val="dk2"/>
                </a:solidFill>
                <a:latin typeface="Trebuchet MS"/>
                <a:ea typeface="Trebuchet MS"/>
                <a:cs typeface="Trebuchet MS"/>
                <a:sym typeface="Trebuchet MS"/>
              </a:rPr>
              <a:t>ganancias</a:t>
            </a:r>
            <a:r>
              <a:rPr lang="en-US" sz="2400" dirty="0">
                <a:solidFill>
                  <a:schemeClr val="dk2"/>
                </a:solidFill>
                <a:latin typeface="Trebuchet MS"/>
                <a:ea typeface="Trebuchet MS"/>
                <a:cs typeface="Trebuchet MS"/>
                <a:sym typeface="Trebuchet MS"/>
              </a:rPr>
              <a:t> </a:t>
            </a:r>
            <a:r>
              <a:rPr lang="en-US" sz="2400" dirty="0" err="1">
                <a:solidFill>
                  <a:schemeClr val="dk2"/>
                </a:solidFill>
                <a:latin typeface="Trebuchet MS"/>
                <a:ea typeface="Trebuchet MS"/>
                <a:cs typeface="Trebuchet MS"/>
                <a:sym typeface="Trebuchet MS"/>
              </a:rPr>
              <a:t>totales</a:t>
            </a:r>
            <a:r>
              <a:rPr lang="en-US" sz="2400" dirty="0">
                <a:solidFill>
                  <a:schemeClr val="dk2"/>
                </a:solidFill>
                <a:latin typeface="Trebuchet MS"/>
                <a:ea typeface="Trebuchet MS"/>
                <a:cs typeface="Trebuchet MS"/>
                <a:sym typeface="Trebuchet MS"/>
              </a:rPr>
              <a:t> </a:t>
            </a:r>
            <a:r>
              <a:rPr lang="en-US" sz="2400" dirty="0" err="1">
                <a:solidFill>
                  <a:schemeClr val="dk2"/>
                </a:solidFill>
                <a:latin typeface="Trebuchet MS"/>
                <a:ea typeface="Trebuchet MS"/>
                <a:cs typeface="Trebuchet MS"/>
                <a:sym typeface="Trebuchet MS"/>
              </a:rPr>
              <a:t>por</a:t>
            </a:r>
            <a:r>
              <a:rPr lang="en-US" sz="2400" dirty="0">
                <a:solidFill>
                  <a:schemeClr val="dk2"/>
                </a:solidFill>
                <a:latin typeface="Trebuchet MS"/>
                <a:ea typeface="Trebuchet MS"/>
                <a:cs typeface="Trebuchet MS"/>
                <a:sym typeface="Trebuchet MS"/>
              </a:rPr>
              <a:t> </a:t>
            </a:r>
            <a:r>
              <a:rPr lang="en-US" sz="2400" dirty="0" err="1">
                <a:solidFill>
                  <a:schemeClr val="dk2"/>
                </a:solidFill>
                <a:latin typeface="Trebuchet MS"/>
                <a:ea typeface="Trebuchet MS"/>
                <a:cs typeface="Trebuchet MS"/>
                <a:sym typeface="Trebuchet MS"/>
              </a:rPr>
              <a:t>grupo</a:t>
            </a:r>
            <a:r>
              <a:rPr lang="en-US" sz="2400" dirty="0">
                <a:solidFill>
                  <a:schemeClr val="dk2"/>
                </a:solidFill>
                <a:latin typeface="Trebuchet MS"/>
                <a:ea typeface="Trebuchet MS"/>
                <a:cs typeface="Trebuchet MS"/>
                <a:sym typeface="Trebuchet MS"/>
              </a:rPr>
              <a:t> </a:t>
            </a:r>
            <a:r>
              <a:rPr lang="en-US" sz="2400" dirty="0" err="1">
                <a:solidFill>
                  <a:schemeClr val="dk2"/>
                </a:solidFill>
                <a:latin typeface="Trebuchet MS"/>
                <a:ea typeface="Trebuchet MS"/>
                <a:cs typeface="Trebuchet MS"/>
                <a:sym typeface="Trebuchet MS"/>
              </a:rPr>
              <a:t>Similares</a:t>
            </a:r>
            <a:r>
              <a:rPr lang="en-US" sz="2400" dirty="0">
                <a:solidFill>
                  <a:schemeClr val="dk2"/>
                </a:solidFill>
                <a:latin typeface="Trebuchet MS"/>
                <a:ea typeface="Trebuchet MS"/>
                <a:cs typeface="Trebuchet MS"/>
                <a:sym typeface="Trebuchet MS"/>
              </a:rPr>
              <a:t> 2023 </a:t>
            </a:r>
            <a:r>
              <a:rPr lang="en-US" sz="2400" dirty="0" err="1">
                <a:solidFill>
                  <a:schemeClr val="dk2"/>
                </a:solidFill>
                <a:latin typeface="Trebuchet MS"/>
                <a:ea typeface="Trebuchet MS"/>
                <a:cs typeface="Trebuchet MS"/>
                <a:sym typeface="Trebuchet MS"/>
              </a:rPr>
              <a:t>Recuento</a:t>
            </a:r>
            <a:r>
              <a:rPr lang="en-US" sz="2400" dirty="0">
                <a:solidFill>
                  <a:schemeClr val="dk2"/>
                </a:solidFill>
                <a:latin typeface="Trebuchet MS"/>
                <a:ea typeface="Trebuchet MS"/>
                <a:cs typeface="Trebuchet MS"/>
                <a:sym typeface="Trebuchet MS"/>
              </a:rPr>
              <a:t> de </a:t>
            </a:r>
            <a:r>
              <a:rPr lang="en-US" sz="2400" dirty="0" err="1">
                <a:solidFill>
                  <a:schemeClr val="dk2"/>
                </a:solidFill>
                <a:latin typeface="Trebuchet MS"/>
                <a:ea typeface="Trebuchet MS"/>
                <a:cs typeface="Trebuchet MS"/>
                <a:sym typeface="Trebuchet MS"/>
              </a:rPr>
              <a:t>Hospitales</a:t>
            </a:r>
            <a:endParaRPr sz="2400" dirty="0">
              <a:solidFill>
                <a:schemeClr val="dk2"/>
              </a:solidFill>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18"/>
          <p:cNvSpPr txBox="1">
            <a:spLocks noGrp="1"/>
          </p:cNvSpPr>
          <p:nvPr>
            <p:ph type="body" idx="1"/>
          </p:nvPr>
        </p:nvSpPr>
        <p:spPr>
          <a:xfrm>
            <a:off x="53550" y="649650"/>
            <a:ext cx="7376700" cy="35625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1000"/>
              </a:spcBef>
              <a:spcAft>
                <a:spcPts val="0"/>
              </a:spcAft>
              <a:buSzPts val="2300"/>
              <a:buChar char="●"/>
            </a:pPr>
            <a:r>
              <a:rPr lang="en-US" sz="2300"/>
              <a:t>Days cash on hand, or reserves, measure financial stability and an opportunity for investment income</a:t>
            </a:r>
            <a:endParaRPr sz="2300"/>
          </a:p>
          <a:p>
            <a:pPr marL="457200" lvl="0" indent="-374650" algn="l" rtl="0">
              <a:lnSpc>
                <a:spcPct val="100000"/>
              </a:lnSpc>
              <a:spcBef>
                <a:spcPts val="0"/>
              </a:spcBef>
              <a:spcAft>
                <a:spcPts val="0"/>
              </a:spcAft>
              <a:buSzPts val="2300"/>
              <a:buChar char="●"/>
            </a:pPr>
            <a:r>
              <a:rPr lang="en-US" sz="2300"/>
              <a:t>Wide variation - 11 days to 348 days cash on hand</a:t>
            </a:r>
            <a:endParaRPr sz="2300"/>
          </a:p>
          <a:p>
            <a:pPr marL="457200" lvl="0" indent="-374650" algn="l" rtl="0">
              <a:lnSpc>
                <a:spcPct val="100000"/>
              </a:lnSpc>
              <a:spcBef>
                <a:spcPts val="0"/>
              </a:spcBef>
              <a:spcAft>
                <a:spcPts val="0"/>
              </a:spcAft>
              <a:buSzPts val="2300"/>
              <a:buChar char="●"/>
            </a:pPr>
            <a:r>
              <a:rPr lang="en-US" sz="2300"/>
              <a:t>S&amp;P indicates 150 days cash on hand is strong</a:t>
            </a:r>
            <a:endParaRPr sz="2300"/>
          </a:p>
          <a:p>
            <a:pPr marL="457200" lvl="0" indent="-374650" algn="l" rtl="0">
              <a:lnSpc>
                <a:spcPct val="100000"/>
              </a:lnSpc>
              <a:spcBef>
                <a:spcPts val="0"/>
              </a:spcBef>
              <a:spcAft>
                <a:spcPts val="0"/>
              </a:spcAft>
              <a:buSzPts val="2300"/>
              <a:buChar char="●"/>
            </a:pPr>
            <a:r>
              <a:rPr lang="en-US" sz="2300"/>
              <a:t>Median 2023 days cash on hand at 164 days is higher than 2019 pre-pandemic @ 149 days</a:t>
            </a:r>
            <a:endParaRPr sz="2300"/>
          </a:p>
          <a:p>
            <a:pPr marL="914400" lvl="1" indent="-374650" algn="l" rtl="0">
              <a:lnSpc>
                <a:spcPct val="100000"/>
              </a:lnSpc>
              <a:spcBef>
                <a:spcPts val="0"/>
              </a:spcBef>
              <a:spcAft>
                <a:spcPts val="0"/>
              </a:spcAft>
              <a:buSzPts val="2300"/>
              <a:buChar char="○"/>
            </a:pPr>
            <a:r>
              <a:rPr lang="en-US" sz="2300"/>
              <a:t>In greater Denver, Denver Health has lowest days cash on hand @ 85 (2023)</a:t>
            </a:r>
            <a:endParaRPr sz="2300"/>
          </a:p>
          <a:p>
            <a:pPr marL="914400" lvl="1" indent="-374650" algn="l" rtl="0">
              <a:lnSpc>
                <a:spcPct val="100000"/>
              </a:lnSpc>
              <a:spcBef>
                <a:spcPts val="0"/>
              </a:spcBef>
              <a:spcAft>
                <a:spcPts val="0"/>
              </a:spcAft>
              <a:buSzPts val="2300"/>
              <a:buChar char="○"/>
            </a:pPr>
            <a:r>
              <a:rPr lang="en-US" sz="2300"/>
              <a:t>Rural median 52 days less than urban independents/ national systems</a:t>
            </a:r>
            <a:endParaRPr sz="2300"/>
          </a:p>
          <a:p>
            <a:pPr marL="0" lvl="0" indent="0" algn="l" rtl="0">
              <a:lnSpc>
                <a:spcPct val="90000"/>
              </a:lnSpc>
              <a:spcBef>
                <a:spcPts val="1000"/>
              </a:spcBef>
              <a:spcAft>
                <a:spcPts val="1000"/>
              </a:spcAft>
              <a:buSzPts val="3600"/>
              <a:buNone/>
            </a:pPr>
            <a:endParaRPr sz="2500" b="1">
              <a:solidFill>
                <a:schemeClr val="dk2"/>
              </a:solidFill>
            </a:endParaRPr>
          </a:p>
        </p:txBody>
      </p:sp>
      <p:sp>
        <p:nvSpPr>
          <p:cNvPr id="435" name="Google Shape;435;p1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
        <p:nvSpPr>
          <p:cNvPr id="436" name="Google Shape;436;p18"/>
          <p:cNvSpPr txBox="1"/>
          <p:nvPr/>
        </p:nvSpPr>
        <p:spPr>
          <a:xfrm>
            <a:off x="534750" y="68925"/>
            <a:ext cx="6049200" cy="6927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3300"/>
              <a:buFont typeface="Arial"/>
              <a:buNone/>
            </a:pPr>
            <a:r>
              <a:rPr lang="en-US" sz="3300" b="1" i="0" u="none" strike="noStrike" cap="none" dirty="0">
                <a:solidFill>
                  <a:schemeClr val="dk2"/>
                </a:solidFill>
                <a:latin typeface="Trebuchet MS"/>
                <a:ea typeface="Trebuchet MS"/>
                <a:cs typeface="Trebuchet MS"/>
                <a:sym typeface="Trebuchet MS"/>
              </a:rPr>
              <a:t>Days Cash on Hand Reserves</a:t>
            </a:r>
            <a:endParaRPr sz="3300" b="1" i="0" u="none" strike="noStrike" cap="none" dirty="0">
              <a:solidFill>
                <a:schemeClr val="dk2"/>
              </a:solidFill>
              <a:latin typeface="Trebuchet MS"/>
              <a:ea typeface="Trebuchet MS"/>
              <a:cs typeface="Trebuchet MS"/>
              <a:sym typeface="Trebuchet MS"/>
            </a:endParaRPr>
          </a:p>
        </p:txBody>
      </p:sp>
      <p:pic>
        <p:nvPicPr>
          <p:cNvPr id="437" name="Google Shape;437;p18" descr="Days cash on hand chart comparing rural verses urban/system hospitals. In 2019 rurals had median of 123 and 149 in 2023. In 2019 median of 225 for urbans and 201 in 2023. "/>
          <p:cNvPicPr preferRelativeResize="0"/>
          <p:nvPr/>
        </p:nvPicPr>
        <p:blipFill rotWithShape="1">
          <a:blip r:embed="rId3">
            <a:alphaModFix/>
          </a:blip>
          <a:srcRect/>
          <a:stretch/>
        </p:blipFill>
        <p:spPr>
          <a:xfrm>
            <a:off x="7253825" y="68937"/>
            <a:ext cx="4663501" cy="6152537"/>
          </a:xfrm>
          <a:prstGeom prst="rect">
            <a:avLst/>
          </a:prstGeom>
          <a:noFill/>
          <a:ln>
            <a:noFill/>
          </a:ln>
        </p:spPr>
      </p:pic>
      <p:sp>
        <p:nvSpPr>
          <p:cNvPr id="438" name="Google Shape;438;p18"/>
          <p:cNvSpPr txBox="1"/>
          <p:nvPr/>
        </p:nvSpPr>
        <p:spPr>
          <a:xfrm>
            <a:off x="2621525" y="6214525"/>
            <a:ext cx="9295800" cy="683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1200"/>
              <a:buFont typeface="Arial"/>
              <a:buNone/>
            </a:pPr>
            <a:r>
              <a:rPr lang="en-US" sz="1200" b="0" i="0" u="none" strike="noStrike" cap="none">
                <a:solidFill>
                  <a:schemeClr val="lt1"/>
                </a:solidFill>
                <a:latin typeface="Trebuchet MS"/>
                <a:ea typeface="Trebuchet MS"/>
                <a:cs typeface="Trebuchet MS"/>
                <a:sym typeface="Trebuchet MS"/>
              </a:rPr>
              <a:t>Days cash on hand: if a hospital stopped operations and no longer was receiving revenues, its days cash on hand would suggest that the hospital could remain open for that many more days before closing its doors</a:t>
            </a:r>
            <a:endParaRPr sz="1200" b="0" i="0" u="none" strike="noStrike" cap="none">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1200"/>
              <a:buFont typeface="Arial"/>
              <a:buNone/>
            </a:pPr>
            <a:r>
              <a:rPr lang="en-US" sz="12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Credit Rating Criteria for U.S. And Canadian Not-For-Profit Acute Care Health Care Organizations</a:t>
            </a:r>
            <a:r>
              <a:rPr lang="en-US" sz="1200" b="0" i="0" u="none" strike="noStrike" cap="none">
                <a:solidFill>
                  <a:schemeClr val="lt1"/>
                </a:solidFill>
                <a:latin typeface="Trebuchet MS"/>
                <a:ea typeface="Trebuchet MS"/>
                <a:cs typeface="Trebuchet MS"/>
                <a:sym typeface="Trebuchet MS"/>
              </a:rPr>
              <a:t>.(April 2024). </a:t>
            </a:r>
            <a:r>
              <a:rPr lang="en-US" sz="1200" b="0" i="0" u="none" strike="noStrike" cap="none">
                <a:solidFill>
                  <a:schemeClr val="lt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S&amp;P Global</a:t>
            </a:r>
            <a:endParaRPr sz="1200" b="0" i="0" u="none" strike="noStrike" cap="none">
              <a:solidFill>
                <a:schemeClr val="lt1"/>
              </a:solidFill>
              <a:latin typeface="Trebuchet MS"/>
              <a:ea typeface="Trebuchet MS"/>
              <a:cs typeface="Trebuchet MS"/>
              <a:sym typeface="Trebuchet MS"/>
            </a:endParaRPr>
          </a:p>
        </p:txBody>
      </p:sp>
      <p:graphicFrame>
        <p:nvGraphicFramePr>
          <p:cNvPr id="439" name="Google Shape;439;p18"/>
          <p:cNvGraphicFramePr/>
          <p:nvPr/>
        </p:nvGraphicFramePr>
        <p:xfrm>
          <a:off x="4622100" y="7952875"/>
          <a:ext cx="7011600" cy="2514450"/>
        </p:xfrm>
        <a:graphic>
          <a:graphicData uri="http://schemas.openxmlformats.org/drawingml/2006/table">
            <a:tbl>
              <a:tblPr>
                <a:noFill/>
                <a:tableStyleId>{91739566-4684-4F24-B98C-CBC379D16EFD}</a:tableStyleId>
              </a:tblPr>
              <a:tblGrid>
                <a:gridCol w="2337200">
                  <a:extLst>
                    <a:ext uri="{9D8B030D-6E8A-4147-A177-3AD203B41FA5}">
                      <a16:colId xmlns:a16="http://schemas.microsoft.com/office/drawing/2014/main" val="20000"/>
                    </a:ext>
                  </a:extLst>
                </a:gridCol>
                <a:gridCol w="2337200">
                  <a:extLst>
                    <a:ext uri="{9D8B030D-6E8A-4147-A177-3AD203B41FA5}">
                      <a16:colId xmlns:a16="http://schemas.microsoft.com/office/drawing/2014/main" val="20001"/>
                    </a:ext>
                  </a:extLst>
                </a:gridCol>
                <a:gridCol w="2337200">
                  <a:extLst>
                    <a:ext uri="{9D8B030D-6E8A-4147-A177-3AD203B41FA5}">
                      <a16:colId xmlns:a16="http://schemas.microsoft.com/office/drawing/2014/main" val="20002"/>
                    </a:ext>
                  </a:extLst>
                </a:gridCol>
              </a:tblGrid>
              <a:tr h="348750">
                <a:tc>
                  <a:txBody>
                    <a:bodyPr/>
                    <a:lstStyle/>
                    <a:p>
                      <a:pPr marL="0" marR="0" lvl="0" indent="0" algn="l" rtl="0">
                        <a:lnSpc>
                          <a:spcPct val="100000"/>
                        </a:lnSpc>
                        <a:spcBef>
                          <a:spcPts val="0"/>
                        </a:spcBef>
                        <a:spcAft>
                          <a:spcPts val="0"/>
                        </a:spcAft>
                        <a:buClr>
                          <a:srgbClr val="000000"/>
                        </a:buClr>
                        <a:buSzPts val="2100"/>
                        <a:buFont typeface="Arial"/>
                        <a:buNone/>
                      </a:pPr>
                      <a:endParaRPr sz="21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2019</a:t>
                      </a:r>
                      <a:endParaRPr sz="21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2023</a:t>
                      </a:r>
                      <a:endParaRPr sz="2100" u="none" strike="noStrike" cap="none"/>
                    </a:p>
                  </a:txBody>
                  <a:tcPr marL="91425" marR="91425" marT="91425" marB="91425">
                    <a:solidFill>
                      <a:schemeClr val="lt1"/>
                    </a:solidFill>
                  </a:tcPr>
                </a:tc>
                <a:extLst>
                  <a:ext uri="{0D108BD9-81ED-4DB2-BD59-A6C34878D82A}">
                    <a16:rowId xmlns:a16="http://schemas.microsoft.com/office/drawing/2014/main" val="10000"/>
                  </a:ext>
                </a:extLst>
              </a:tr>
              <a:tr h="348750">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Rural</a:t>
                      </a:r>
                      <a:endParaRPr sz="21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123</a:t>
                      </a:r>
                      <a:endParaRPr sz="2100" u="none" strike="noStrike" cap="none"/>
                    </a:p>
                  </a:txBody>
                  <a:tcPr marL="91425" marR="91425" marT="91425" marB="91425">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149</a:t>
                      </a:r>
                      <a:endParaRPr sz="2100" u="none" strike="noStrike" cap="none"/>
                    </a:p>
                  </a:txBody>
                  <a:tcPr marL="91425" marR="91425" marT="91425" marB="91425">
                    <a:solidFill>
                      <a:schemeClr val="lt1"/>
                    </a:solidFill>
                  </a:tcPr>
                </a:tc>
                <a:extLst>
                  <a:ext uri="{0D108BD9-81ED-4DB2-BD59-A6C34878D82A}">
                    <a16:rowId xmlns:a16="http://schemas.microsoft.com/office/drawing/2014/main" val="10001"/>
                  </a:ext>
                </a:extLst>
              </a:tr>
              <a:tr h="348750">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     Range</a:t>
                      </a:r>
                      <a:endParaRPr sz="2100" u="none" strike="noStrike" cap="none"/>
                    </a:p>
                  </a:txBody>
                  <a:tcPr marL="91425" marR="91425" marT="91425" marB="91425">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7-330 (verify)</a:t>
                      </a:r>
                      <a:endParaRPr sz="2100" u="none" strike="noStrike" cap="none"/>
                    </a:p>
                  </a:txBody>
                  <a:tcPr marL="91425" marR="91425" marT="91425" marB="91425">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10-350 (verify</a:t>
                      </a:r>
                      <a:endParaRPr sz="2100" u="none" strike="noStrike" cap="none"/>
                    </a:p>
                  </a:txBody>
                  <a:tcPr marL="91425" marR="91425" marT="91425" marB="91425">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48750">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Urban</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225</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201</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48750">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     Range</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97-350 (verify)</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60-350 (verify)</a:t>
                      </a:r>
                      <a:endParaRPr sz="21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graphicFrame>
        <p:nvGraphicFramePr>
          <p:cNvPr id="440" name="Google Shape;440;p18"/>
          <p:cNvGraphicFramePr/>
          <p:nvPr/>
        </p:nvGraphicFramePr>
        <p:xfrm>
          <a:off x="748688" y="5439638"/>
          <a:ext cx="5382500" cy="679832"/>
        </p:xfrm>
        <a:graphic>
          <a:graphicData uri="http://schemas.openxmlformats.org/drawingml/2006/table">
            <a:tbl>
              <a:tblPr>
                <a:noFill/>
                <a:tableStyleId>{98074CC5-E9E8-41A1-8054-2DB33EB1686C}</a:tableStyleId>
              </a:tblPr>
              <a:tblGrid>
                <a:gridCol w="1076500">
                  <a:extLst>
                    <a:ext uri="{9D8B030D-6E8A-4147-A177-3AD203B41FA5}">
                      <a16:colId xmlns:a16="http://schemas.microsoft.com/office/drawing/2014/main" val="20000"/>
                    </a:ext>
                  </a:extLst>
                </a:gridCol>
                <a:gridCol w="1076500">
                  <a:extLst>
                    <a:ext uri="{9D8B030D-6E8A-4147-A177-3AD203B41FA5}">
                      <a16:colId xmlns:a16="http://schemas.microsoft.com/office/drawing/2014/main" val="20001"/>
                    </a:ext>
                  </a:extLst>
                </a:gridCol>
                <a:gridCol w="1076500">
                  <a:extLst>
                    <a:ext uri="{9D8B030D-6E8A-4147-A177-3AD203B41FA5}">
                      <a16:colId xmlns:a16="http://schemas.microsoft.com/office/drawing/2014/main" val="20002"/>
                    </a:ext>
                  </a:extLst>
                </a:gridCol>
                <a:gridCol w="1076500">
                  <a:extLst>
                    <a:ext uri="{9D8B030D-6E8A-4147-A177-3AD203B41FA5}">
                      <a16:colId xmlns:a16="http://schemas.microsoft.com/office/drawing/2014/main" val="20003"/>
                    </a:ext>
                  </a:extLst>
                </a:gridCol>
                <a:gridCol w="1076500">
                  <a:extLst>
                    <a:ext uri="{9D8B030D-6E8A-4147-A177-3AD203B41FA5}">
                      <a16:colId xmlns:a16="http://schemas.microsoft.com/office/drawing/2014/main" val="20004"/>
                    </a:ext>
                  </a:extLst>
                </a:gridCol>
              </a:tblGrid>
              <a:tr h="219075">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Trebuchet MS"/>
                          <a:ea typeface="Trebuchet MS"/>
                          <a:cs typeface="Trebuchet MS"/>
                          <a:sym typeface="Trebuchet MS"/>
                        </a:rPr>
                        <a:t>2019 </a:t>
                      </a:r>
                      <a:endParaRPr sz="1800" b="1"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Trebuchet MS"/>
                          <a:ea typeface="Trebuchet MS"/>
                          <a:cs typeface="Trebuchet MS"/>
                          <a:sym typeface="Trebuchet MS"/>
                        </a:rPr>
                        <a:t>2020 </a:t>
                      </a:r>
                      <a:endParaRPr sz="1800" b="1"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Trebuchet MS"/>
                          <a:ea typeface="Trebuchet MS"/>
                          <a:cs typeface="Trebuchet MS"/>
                          <a:sym typeface="Trebuchet MS"/>
                        </a:rPr>
                        <a:t>2021 </a:t>
                      </a:r>
                      <a:endParaRPr sz="1800" b="1"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Trebuchet MS"/>
                          <a:ea typeface="Trebuchet MS"/>
                          <a:cs typeface="Trebuchet MS"/>
                          <a:sym typeface="Trebuchet MS"/>
                        </a:rPr>
                        <a:t>2022 </a:t>
                      </a:r>
                      <a:endParaRPr sz="1800" b="1"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Trebuchet MS"/>
                          <a:ea typeface="Trebuchet MS"/>
                          <a:cs typeface="Trebuchet MS"/>
                          <a:sym typeface="Trebuchet MS"/>
                        </a:rPr>
                        <a:t>2023 </a:t>
                      </a:r>
                      <a:endParaRPr sz="1800" b="1"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219075">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149</a:t>
                      </a:r>
                      <a:endParaRPr sz="1800"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218</a:t>
                      </a:r>
                      <a:endParaRPr sz="1800"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215</a:t>
                      </a:r>
                      <a:endParaRPr sz="1800"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183</a:t>
                      </a:r>
                      <a:endParaRPr sz="1800"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164</a:t>
                      </a:r>
                      <a:endParaRPr sz="1800" u="none" strike="noStrike" cap="none">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441" name="Google Shape;441;p18"/>
          <p:cNvSpPr txBox="1"/>
          <p:nvPr/>
        </p:nvSpPr>
        <p:spPr>
          <a:xfrm>
            <a:off x="-12900" y="4485350"/>
            <a:ext cx="69057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dk2"/>
                </a:solidFill>
                <a:latin typeface="Trebuchet MS"/>
                <a:ea typeface="Trebuchet MS"/>
                <a:cs typeface="Trebuchet MS"/>
                <a:sym typeface="Trebuchet MS"/>
              </a:rPr>
              <a:t>Days Cash on Hand Median for All Hospitals or Health Systems</a:t>
            </a:r>
            <a:endParaRPr sz="2500" b="1" i="0" u="none" strike="noStrike" cap="none">
              <a:solidFill>
                <a:schemeClr val="dk2"/>
              </a:solidFill>
              <a:latin typeface="Trebuchet MS"/>
              <a:ea typeface="Trebuchet MS"/>
              <a:cs typeface="Trebuchet MS"/>
              <a:sym typeface="Trebuchet M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71"/>
          <p:cNvSpPr txBox="1">
            <a:spLocks noGrp="1"/>
          </p:cNvSpPr>
          <p:nvPr>
            <p:ph type="body" idx="1"/>
          </p:nvPr>
        </p:nvSpPr>
        <p:spPr>
          <a:xfrm>
            <a:off x="0" y="535413"/>
            <a:ext cx="7376700" cy="3562500"/>
          </a:xfrm>
          <a:prstGeom prst="rect">
            <a:avLst/>
          </a:prstGeom>
        </p:spPr>
        <p:txBody>
          <a:bodyPr spcFirstLastPara="1" wrap="square" lIns="91425" tIns="45700" rIns="91425" bIns="45700" anchor="t" anchorCtr="0">
            <a:noAutofit/>
          </a:bodyPr>
          <a:lstStyle/>
          <a:p>
            <a:pPr marL="457200" lvl="0" indent="-374650" algn="l" rtl="0">
              <a:lnSpc>
                <a:spcPct val="100000"/>
              </a:lnSpc>
              <a:spcBef>
                <a:spcPts val="1000"/>
              </a:spcBef>
              <a:spcAft>
                <a:spcPts val="0"/>
              </a:spcAft>
              <a:buSzPts val="2300"/>
              <a:buChar char="●"/>
            </a:pPr>
            <a:r>
              <a:rPr lang="en-US" sz="2000" dirty="0"/>
              <a:t>Los días de </a:t>
            </a:r>
            <a:r>
              <a:rPr lang="en-US" sz="2000" dirty="0" err="1"/>
              <a:t>efectivo</a:t>
            </a:r>
            <a:r>
              <a:rPr lang="en-US" sz="2000" dirty="0"/>
              <a:t> disponible, o </a:t>
            </a:r>
            <a:r>
              <a:rPr lang="en-US" sz="2000" dirty="0" err="1"/>
              <a:t>reservas</a:t>
            </a:r>
            <a:r>
              <a:rPr lang="en-US" sz="2000" dirty="0"/>
              <a:t>, </a:t>
            </a:r>
            <a:r>
              <a:rPr lang="en-US" sz="2000" dirty="0" err="1"/>
              <a:t>miden</a:t>
            </a:r>
            <a:r>
              <a:rPr lang="en-US" sz="2000" dirty="0"/>
              <a:t> la </a:t>
            </a:r>
            <a:r>
              <a:rPr lang="en-US" sz="2000" dirty="0" err="1"/>
              <a:t>estabilidad</a:t>
            </a:r>
            <a:r>
              <a:rPr lang="en-US" sz="2000" dirty="0"/>
              <a:t> </a:t>
            </a:r>
            <a:r>
              <a:rPr lang="en-US" sz="2000" dirty="0" err="1"/>
              <a:t>financiera</a:t>
            </a:r>
            <a:r>
              <a:rPr lang="en-US" sz="2000" dirty="0"/>
              <a:t> y la </a:t>
            </a:r>
            <a:r>
              <a:rPr lang="en-US" sz="2000" dirty="0" err="1"/>
              <a:t>oportunidad</a:t>
            </a:r>
            <a:r>
              <a:rPr lang="en-US" sz="2000" dirty="0"/>
              <a:t> de </a:t>
            </a:r>
            <a:r>
              <a:rPr lang="en-US" sz="2000" dirty="0" err="1"/>
              <a:t>obtener</a:t>
            </a:r>
            <a:r>
              <a:rPr lang="en-US" sz="2000" dirty="0"/>
              <a:t> </a:t>
            </a:r>
            <a:r>
              <a:rPr lang="en-US" sz="2000" dirty="0" err="1"/>
              <a:t>ingresos</a:t>
            </a:r>
            <a:r>
              <a:rPr lang="en-US" sz="2000" dirty="0"/>
              <a:t> por </a:t>
            </a:r>
            <a:r>
              <a:rPr lang="en-US" sz="2000" dirty="0" err="1"/>
              <a:t>inversiones</a:t>
            </a:r>
            <a:r>
              <a:rPr lang="en-US" sz="2000" dirty="0"/>
              <a:t>.</a:t>
            </a:r>
          </a:p>
          <a:p>
            <a:pPr marL="457200" lvl="0" indent="-374650" algn="l" rtl="0">
              <a:lnSpc>
                <a:spcPct val="100000"/>
              </a:lnSpc>
              <a:spcBef>
                <a:spcPts val="1000"/>
              </a:spcBef>
              <a:spcAft>
                <a:spcPts val="0"/>
              </a:spcAft>
              <a:buSzPts val="2300"/>
              <a:buChar char="●"/>
            </a:pPr>
            <a:r>
              <a:rPr lang="en-US" sz="2000" dirty="0" err="1"/>
              <a:t>Amplia</a:t>
            </a:r>
            <a:r>
              <a:rPr lang="en-US" sz="2000" dirty="0"/>
              <a:t> </a:t>
            </a:r>
            <a:r>
              <a:rPr lang="en-US" sz="2000" dirty="0" err="1"/>
              <a:t>variación</a:t>
            </a:r>
            <a:r>
              <a:rPr lang="en-US" sz="2000" dirty="0"/>
              <a:t>: de 11 a 348 días de </a:t>
            </a:r>
            <a:r>
              <a:rPr lang="en-US" sz="2000" dirty="0" err="1"/>
              <a:t>efectivo</a:t>
            </a:r>
            <a:r>
              <a:rPr lang="en-US" sz="2000" dirty="0"/>
              <a:t> disponible.</a:t>
            </a:r>
          </a:p>
          <a:p>
            <a:pPr marL="457200" lvl="0" indent="-374650" algn="l" rtl="0">
              <a:lnSpc>
                <a:spcPct val="100000"/>
              </a:lnSpc>
              <a:spcBef>
                <a:spcPts val="1000"/>
              </a:spcBef>
              <a:spcAft>
                <a:spcPts val="0"/>
              </a:spcAft>
              <a:buSzPts val="2300"/>
              <a:buChar char="●"/>
            </a:pPr>
            <a:r>
              <a:rPr lang="en-US" sz="2000" dirty="0"/>
              <a:t>S&amp;P indica que 150 días de </a:t>
            </a:r>
            <a:r>
              <a:rPr lang="en-US" sz="2000" dirty="0" err="1"/>
              <a:t>efectivo</a:t>
            </a:r>
            <a:r>
              <a:rPr lang="en-US" sz="2000" dirty="0"/>
              <a:t> disponible es </a:t>
            </a:r>
            <a:r>
              <a:rPr lang="en-US" sz="2000" dirty="0" err="1"/>
              <a:t>fuerte</a:t>
            </a:r>
            <a:r>
              <a:rPr lang="en-US" sz="2000" dirty="0"/>
              <a:t>.</a:t>
            </a:r>
          </a:p>
          <a:p>
            <a:pPr marL="457200" lvl="0" indent="-374650" algn="l" rtl="0">
              <a:lnSpc>
                <a:spcPct val="100000"/>
              </a:lnSpc>
              <a:spcBef>
                <a:spcPts val="1000"/>
              </a:spcBef>
              <a:spcAft>
                <a:spcPts val="0"/>
              </a:spcAft>
              <a:buSzPts val="2300"/>
              <a:buChar char="●"/>
            </a:pPr>
            <a:r>
              <a:rPr lang="en-US" sz="2000" dirty="0"/>
              <a:t>El </a:t>
            </a:r>
            <a:r>
              <a:rPr lang="en-US" sz="2000" dirty="0" err="1"/>
              <a:t>mediano</a:t>
            </a:r>
            <a:r>
              <a:rPr lang="en-US" sz="2000" dirty="0"/>
              <a:t> de </a:t>
            </a:r>
            <a:r>
              <a:rPr lang="en-US" sz="2000" dirty="0" err="1"/>
              <a:t>efectivo</a:t>
            </a:r>
            <a:r>
              <a:rPr lang="en-US" sz="2000" dirty="0"/>
              <a:t> disponible </a:t>
            </a:r>
            <a:r>
              <a:rPr lang="en-US" sz="2000" dirty="0" err="1"/>
              <a:t>en</a:t>
            </a:r>
            <a:r>
              <a:rPr lang="en-US" sz="2000" dirty="0"/>
              <a:t> 2023, de 164 días, es superior a la de 2019, antes de la pandemia, de 149 días</a:t>
            </a:r>
          </a:p>
          <a:p>
            <a:pPr lvl="1" indent="-374650">
              <a:lnSpc>
                <a:spcPct val="100000"/>
              </a:lnSpc>
              <a:spcBef>
                <a:spcPts val="0"/>
              </a:spcBef>
              <a:buSzPts val="2300"/>
              <a:buChar char="○"/>
            </a:pPr>
            <a:r>
              <a:rPr lang="en-US" sz="2000" dirty="0"/>
              <a:t>Denver Health </a:t>
            </a:r>
            <a:r>
              <a:rPr lang="en-US" sz="2000" dirty="0" err="1"/>
              <a:t>tiene</a:t>
            </a:r>
            <a:r>
              <a:rPr lang="en-US" sz="2000" dirty="0"/>
              <a:t> </a:t>
            </a:r>
            <a:r>
              <a:rPr lang="en-US" sz="2000" dirty="0" err="1"/>
              <a:t>el</a:t>
            </a:r>
            <a:r>
              <a:rPr lang="en-US" sz="2000" dirty="0"/>
              <a:t> </a:t>
            </a:r>
            <a:r>
              <a:rPr lang="en-US" sz="2000" dirty="0" err="1"/>
              <a:t>efectivo</a:t>
            </a:r>
            <a:r>
              <a:rPr lang="en-US" sz="2000" dirty="0"/>
              <a:t> disponible </a:t>
            </a:r>
            <a:r>
              <a:rPr lang="en-US" sz="2000" dirty="0" err="1"/>
              <a:t>más</a:t>
            </a:r>
            <a:r>
              <a:rPr lang="en-US" sz="2000" dirty="0"/>
              <a:t> bajo, 85 días (202 </a:t>
            </a:r>
            <a:r>
              <a:rPr lang="en-US" sz="2000" dirty="0" err="1"/>
              <a:t>en</a:t>
            </a:r>
            <a:r>
              <a:rPr lang="en-US" sz="2000" dirty="0"/>
              <a:t> </a:t>
            </a:r>
            <a:r>
              <a:rPr lang="en-US" sz="2000" dirty="0" err="1"/>
              <a:t>el</a:t>
            </a:r>
            <a:r>
              <a:rPr lang="en-US" sz="2000" dirty="0"/>
              <a:t> </a:t>
            </a:r>
            <a:r>
              <a:rPr lang="en-US" sz="2000" dirty="0" err="1"/>
              <a:t>área</a:t>
            </a:r>
            <a:r>
              <a:rPr lang="en-US" sz="2000" dirty="0"/>
              <a:t> </a:t>
            </a:r>
            <a:r>
              <a:rPr lang="en-US" sz="2000" dirty="0" err="1"/>
              <a:t>metropolitana</a:t>
            </a:r>
            <a:r>
              <a:rPr lang="en-US" sz="2000" dirty="0"/>
              <a:t> de Denver, 3).</a:t>
            </a:r>
          </a:p>
          <a:p>
            <a:pPr marL="914400" lvl="1" indent="-374650" algn="l" rtl="0">
              <a:lnSpc>
                <a:spcPct val="100000"/>
              </a:lnSpc>
              <a:spcBef>
                <a:spcPts val="0"/>
              </a:spcBef>
              <a:spcAft>
                <a:spcPts val="0"/>
              </a:spcAft>
              <a:buSzPts val="2300"/>
              <a:buChar char="○"/>
            </a:pPr>
            <a:r>
              <a:rPr lang="en-US" sz="2000" dirty="0"/>
              <a:t>La media rural es 52 días </a:t>
            </a:r>
            <a:r>
              <a:rPr lang="en-US" sz="2000" dirty="0" err="1"/>
              <a:t>menos</a:t>
            </a:r>
            <a:r>
              <a:rPr lang="en-US" sz="2000" dirty="0"/>
              <a:t> que la de </a:t>
            </a:r>
            <a:r>
              <a:rPr lang="en-US" sz="2000" dirty="0" err="1"/>
              <a:t>los</a:t>
            </a:r>
            <a:r>
              <a:rPr lang="en-US" sz="2000" dirty="0"/>
              <a:t> </a:t>
            </a:r>
            <a:r>
              <a:rPr lang="en-US" sz="2000" dirty="0" err="1"/>
              <a:t>independientes</a:t>
            </a:r>
            <a:r>
              <a:rPr lang="en-US" sz="2000" dirty="0"/>
              <a:t> </a:t>
            </a:r>
            <a:r>
              <a:rPr lang="en-US" sz="2000" dirty="0" err="1"/>
              <a:t>urbanos</a:t>
            </a:r>
            <a:r>
              <a:rPr lang="en-US" sz="2000" dirty="0"/>
              <a:t>/</a:t>
            </a:r>
            <a:r>
              <a:rPr lang="en-US" sz="2000" dirty="0" err="1"/>
              <a:t>sistemas</a:t>
            </a:r>
            <a:r>
              <a:rPr lang="en-US" sz="2000" dirty="0"/>
              <a:t> </a:t>
            </a:r>
            <a:r>
              <a:rPr lang="en-US" sz="2000" dirty="0" err="1"/>
              <a:t>nacionales</a:t>
            </a:r>
            <a:r>
              <a:rPr lang="en-US" sz="2000" dirty="0"/>
              <a:t>.</a:t>
            </a:r>
            <a:endParaRPr sz="2000" b="1" dirty="0">
              <a:solidFill>
                <a:schemeClr val="dk2"/>
              </a:solidFill>
            </a:endParaRPr>
          </a:p>
        </p:txBody>
      </p:sp>
      <p:sp>
        <p:nvSpPr>
          <p:cNvPr id="435" name="Google Shape;435;p7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
        <p:nvSpPr>
          <p:cNvPr id="436" name="Google Shape;436;p71"/>
          <p:cNvSpPr txBox="1"/>
          <p:nvPr/>
        </p:nvSpPr>
        <p:spPr>
          <a:xfrm>
            <a:off x="308398" y="-78422"/>
            <a:ext cx="6759903" cy="846355"/>
          </a:xfrm>
          <a:prstGeom prst="rect">
            <a:avLst/>
          </a:prstGeom>
          <a:noFill/>
          <a:ln>
            <a:noFill/>
          </a:ln>
        </p:spPr>
        <p:txBody>
          <a:bodyPr spcFirstLastPara="1" wrap="square" lIns="91425" tIns="91425" rIns="91425" bIns="91425" anchor="t" anchorCtr="0">
            <a:spAutoFit/>
          </a:bodyPr>
          <a:lstStyle/>
          <a:p>
            <a:pPr marL="0" marR="171450" lvl="0" indent="0" algn="ctr" rtl="0">
              <a:spcBef>
                <a:spcPts val="1190"/>
              </a:spcBef>
              <a:spcAft>
                <a:spcPts val="0"/>
              </a:spcAft>
              <a:buNone/>
            </a:pPr>
            <a:r>
              <a:rPr lang="en-US" sz="3300" b="1" dirty="0" err="1">
                <a:solidFill>
                  <a:schemeClr val="dk2"/>
                </a:solidFill>
                <a:latin typeface="Trebuchet MS"/>
                <a:ea typeface="Trebuchet MS"/>
                <a:cs typeface="Trebuchet MS"/>
                <a:sym typeface="Trebuchet MS"/>
              </a:rPr>
              <a:t>Reservas</a:t>
            </a:r>
            <a:r>
              <a:rPr lang="en-US" sz="3300" b="1" dirty="0">
                <a:solidFill>
                  <a:schemeClr val="dk2"/>
                </a:solidFill>
                <a:latin typeface="Trebuchet MS"/>
                <a:ea typeface="Trebuchet MS"/>
                <a:cs typeface="Trebuchet MS"/>
                <a:sym typeface="Trebuchet MS"/>
              </a:rPr>
              <a:t> de </a:t>
            </a:r>
            <a:r>
              <a:rPr lang="en-US" sz="3300" b="1" dirty="0" err="1">
                <a:solidFill>
                  <a:schemeClr val="dk2"/>
                </a:solidFill>
                <a:latin typeface="Trebuchet MS"/>
                <a:ea typeface="Trebuchet MS"/>
                <a:cs typeface="Trebuchet MS"/>
                <a:sym typeface="Trebuchet MS"/>
              </a:rPr>
              <a:t>Efectivo</a:t>
            </a:r>
            <a:r>
              <a:rPr lang="en-US" sz="3300" b="1" dirty="0">
                <a:solidFill>
                  <a:schemeClr val="dk2"/>
                </a:solidFill>
                <a:latin typeface="Trebuchet MS"/>
                <a:ea typeface="Trebuchet MS"/>
                <a:cs typeface="Trebuchet MS"/>
                <a:sym typeface="Trebuchet MS"/>
              </a:rPr>
              <a:t> disponible</a:t>
            </a:r>
          </a:p>
        </p:txBody>
      </p:sp>
      <p:pic>
        <p:nvPicPr>
          <p:cNvPr id="437" name="Google Shape;437;p71" descr="Days cash on hand chart comparing rural verses urban/system hospitals. In 2019 rurals had median of 123 and 149 in 2023. In 2019 median of 225 for urbans and 201 in 2023. "/>
          <p:cNvPicPr preferRelativeResize="0"/>
          <p:nvPr/>
        </p:nvPicPr>
        <p:blipFill>
          <a:blip r:embed="rId3">
            <a:alphaModFix/>
          </a:blip>
          <a:stretch>
            <a:fillRect/>
          </a:stretch>
        </p:blipFill>
        <p:spPr>
          <a:xfrm>
            <a:off x="7376699" y="68937"/>
            <a:ext cx="4540627" cy="6152537"/>
          </a:xfrm>
          <a:prstGeom prst="rect">
            <a:avLst/>
          </a:prstGeom>
          <a:noFill/>
          <a:ln>
            <a:noFill/>
          </a:ln>
        </p:spPr>
      </p:pic>
      <p:sp>
        <p:nvSpPr>
          <p:cNvPr id="438" name="Google Shape;438;p71"/>
          <p:cNvSpPr txBox="1"/>
          <p:nvPr/>
        </p:nvSpPr>
        <p:spPr>
          <a:xfrm>
            <a:off x="2658533" y="6214525"/>
            <a:ext cx="9258792" cy="738633"/>
          </a:xfrm>
          <a:prstGeom prst="rect">
            <a:avLst/>
          </a:prstGeom>
          <a:noFill/>
          <a:ln>
            <a:noFill/>
          </a:ln>
        </p:spPr>
        <p:txBody>
          <a:bodyPr spcFirstLastPara="1" wrap="square" lIns="91425" tIns="91425" rIns="91425" bIns="91425" anchor="t" anchorCtr="0">
            <a:spAutoFit/>
          </a:bodyPr>
          <a:lstStyle/>
          <a:p>
            <a:pPr algn="l"/>
            <a:r>
              <a:rPr lang="en-US" sz="900" b="0" i="0" u="none" strike="noStrike" dirty="0">
                <a:solidFill>
                  <a:schemeClr val="bg1"/>
                </a:solidFill>
                <a:effectLst/>
                <a:latin typeface="Trebuchet MS" panose="020B0703020202090204" pitchFamily="34" charset="0"/>
              </a:rPr>
              <a:t>Días de </a:t>
            </a:r>
            <a:r>
              <a:rPr lang="en-US" sz="900" b="0" i="0" u="none" strike="noStrike" dirty="0" err="1">
                <a:solidFill>
                  <a:schemeClr val="bg1"/>
                </a:solidFill>
                <a:effectLst/>
                <a:latin typeface="Trebuchet MS" panose="020B0703020202090204" pitchFamily="34" charset="0"/>
              </a:rPr>
              <a:t>efectivo</a:t>
            </a:r>
            <a:r>
              <a:rPr lang="en-US" sz="900" b="0" i="0" u="none" strike="noStrike" dirty="0">
                <a:solidFill>
                  <a:schemeClr val="bg1"/>
                </a:solidFill>
                <a:effectLst/>
                <a:latin typeface="Trebuchet MS" panose="020B0703020202090204" pitchFamily="34" charset="0"/>
              </a:rPr>
              <a:t> </a:t>
            </a:r>
            <a:r>
              <a:rPr lang="en-US" sz="900" dirty="0">
                <a:solidFill>
                  <a:schemeClr val="bg1"/>
                </a:solidFill>
                <a:latin typeface="Trebuchet MS" panose="020B0703020202090204" pitchFamily="34" charset="0"/>
              </a:rPr>
              <a:t>disponible</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si</a:t>
            </a:r>
            <a:r>
              <a:rPr lang="en-US" sz="900" b="0" i="0" u="none" strike="noStrike" dirty="0">
                <a:solidFill>
                  <a:schemeClr val="bg1"/>
                </a:solidFill>
                <a:effectLst/>
                <a:latin typeface="Trebuchet MS" panose="020B0703020202090204" pitchFamily="34" charset="0"/>
              </a:rPr>
              <a:t> un hospital </a:t>
            </a:r>
            <a:r>
              <a:rPr lang="en-US" sz="900" b="0" i="0" u="none" strike="noStrike" dirty="0" err="1">
                <a:solidFill>
                  <a:schemeClr val="bg1"/>
                </a:solidFill>
                <a:effectLst/>
                <a:latin typeface="Trebuchet MS" panose="020B0703020202090204" pitchFamily="34" charset="0"/>
              </a:rPr>
              <a:t>dejara</a:t>
            </a:r>
            <a:r>
              <a:rPr lang="en-US" sz="900" b="0" i="0" u="none" strike="noStrike" dirty="0">
                <a:solidFill>
                  <a:schemeClr val="bg1"/>
                </a:solidFill>
                <a:effectLst/>
                <a:latin typeface="Trebuchet MS" panose="020B0703020202090204" pitchFamily="34" charset="0"/>
              </a:rPr>
              <a:t> de </a:t>
            </a:r>
            <a:r>
              <a:rPr lang="en-US" sz="900" b="0" i="0" u="none" strike="noStrike" dirty="0" err="1">
                <a:solidFill>
                  <a:schemeClr val="bg1"/>
                </a:solidFill>
                <a:effectLst/>
                <a:latin typeface="Trebuchet MS" panose="020B0703020202090204" pitchFamily="34" charset="0"/>
              </a:rPr>
              <a:t>funcionar</a:t>
            </a:r>
            <a:r>
              <a:rPr lang="en-US" sz="900" b="0" i="0" u="none" strike="noStrike" dirty="0">
                <a:solidFill>
                  <a:schemeClr val="bg1"/>
                </a:solidFill>
                <a:effectLst/>
                <a:latin typeface="Trebuchet MS" panose="020B0703020202090204" pitchFamily="34" charset="0"/>
              </a:rPr>
              <a:t> y </a:t>
            </a:r>
            <a:r>
              <a:rPr lang="en-US" sz="900" b="0" i="0" u="none" strike="noStrike" dirty="0" err="1">
                <a:solidFill>
                  <a:schemeClr val="bg1"/>
                </a:solidFill>
                <a:effectLst/>
                <a:latin typeface="Trebuchet MS" panose="020B0703020202090204" pitchFamily="34" charset="0"/>
              </a:rPr>
              <a:t>dejara</a:t>
            </a:r>
            <a:r>
              <a:rPr lang="en-US" sz="900" b="0" i="0" u="none" strike="noStrike" dirty="0">
                <a:solidFill>
                  <a:schemeClr val="bg1"/>
                </a:solidFill>
                <a:effectLst/>
                <a:latin typeface="Trebuchet MS" panose="020B0703020202090204" pitchFamily="34" charset="0"/>
              </a:rPr>
              <a:t> de </a:t>
            </a:r>
            <a:r>
              <a:rPr lang="en-US" sz="900" b="0" i="0" u="none" strike="noStrike" dirty="0" err="1">
                <a:solidFill>
                  <a:schemeClr val="bg1"/>
                </a:solidFill>
                <a:effectLst/>
                <a:latin typeface="Trebuchet MS" panose="020B0703020202090204" pitchFamily="34" charset="0"/>
              </a:rPr>
              <a:t>recibir</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ingresos</a:t>
            </a:r>
            <a:r>
              <a:rPr lang="en-US" sz="900" b="0" i="0" u="none" strike="noStrike" dirty="0">
                <a:solidFill>
                  <a:schemeClr val="bg1"/>
                </a:solidFill>
                <a:effectLst/>
                <a:latin typeface="Trebuchet MS" panose="020B0703020202090204" pitchFamily="34" charset="0"/>
              </a:rPr>
              <a:t>, sus días de </a:t>
            </a:r>
            <a:r>
              <a:rPr lang="en-US" sz="900" b="0" i="0" u="none" strike="noStrike" dirty="0" err="1">
                <a:solidFill>
                  <a:schemeClr val="bg1"/>
                </a:solidFill>
                <a:effectLst/>
                <a:latin typeface="Trebuchet MS" panose="020B0703020202090204" pitchFamily="34" charset="0"/>
              </a:rPr>
              <a:t>efectivo</a:t>
            </a:r>
            <a:r>
              <a:rPr lang="en-US" sz="900" b="0" i="0" u="none" strike="noStrike" dirty="0">
                <a:solidFill>
                  <a:schemeClr val="bg1"/>
                </a:solidFill>
                <a:effectLst/>
                <a:latin typeface="Trebuchet MS" panose="020B0703020202090204" pitchFamily="34" charset="0"/>
              </a:rPr>
              <a:t> disponible </a:t>
            </a:r>
            <a:r>
              <a:rPr lang="en-US" sz="900" b="0" i="0" u="none" strike="noStrike" dirty="0" err="1">
                <a:solidFill>
                  <a:schemeClr val="bg1"/>
                </a:solidFill>
                <a:effectLst/>
                <a:latin typeface="Trebuchet MS" panose="020B0703020202090204" pitchFamily="34" charset="0"/>
              </a:rPr>
              <a:t>sugerirían</a:t>
            </a:r>
            <a:r>
              <a:rPr lang="en-US" sz="900" b="0" i="0" u="none" strike="noStrike" dirty="0">
                <a:solidFill>
                  <a:schemeClr val="bg1"/>
                </a:solidFill>
                <a:effectLst/>
                <a:latin typeface="Trebuchet MS" panose="020B0703020202090204" pitchFamily="34" charset="0"/>
              </a:rPr>
              <a:t> que </a:t>
            </a:r>
            <a:r>
              <a:rPr lang="en-US" sz="900" b="0" i="0" u="none" strike="noStrike" dirty="0" err="1">
                <a:solidFill>
                  <a:schemeClr val="bg1"/>
                </a:solidFill>
                <a:effectLst/>
                <a:latin typeface="Trebuchet MS" panose="020B0703020202090204" pitchFamily="34" charset="0"/>
              </a:rPr>
              <a:t>el</a:t>
            </a:r>
            <a:r>
              <a:rPr lang="en-US" sz="900" b="0" i="0" u="none" strike="noStrike" dirty="0">
                <a:solidFill>
                  <a:schemeClr val="bg1"/>
                </a:solidFill>
                <a:effectLst/>
                <a:latin typeface="Trebuchet MS" panose="020B0703020202090204" pitchFamily="34" charset="0"/>
              </a:rPr>
              <a:t> hospital </a:t>
            </a:r>
            <a:r>
              <a:rPr lang="en-US" sz="900" b="0" i="0" u="none" strike="noStrike" dirty="0" err="1">
                <a:solidFill>
                  <a:schemeClr val="bg1"/>
                </a:solidFill>
                <a:effectLst/>
                <a:latin typeface="Trebuchet MS" panose="020B0703020202090204" pitchFamily="34" charset="0"/>
              </a:rPr>
              <a:t>podría</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permanecer</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abierto</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durante</a:t>
            </a:r>
            <a:r>
              <a:rPr lang="en-US" sz="900" b="0" i="0" u="none" strike="noStrike" dirty="0">
                <a:solidFill>
                  <a:schemeClr val="bg1"/>
                </a:solidFill>
                <a:effectLst/>
                <a:latin typeface="Trebuchet MS" panose="020B0703020202090204" pitchFamily="34" charset="0"/>
              </a:rPr>
              <a:t> </a:t>
            </a:r>
            <a:r>
              <a:rPr lang="en-US" sz="900" b="0" i="0" u="none" strike="noStrike" dirty="0" err="1">
                <a:solidFill>
                  <a:schemeClr val="bg1"/>
                </a:solidFill>
                <a:effectLst/>
                <a:latin typeface="Trebuchet MS" panose="020B0703020202090204" pitchFamily="34" charset="0"/>
              </a:rPr>
              <a:t>esos</a:t>
            </a:r>
            <a:r>
              <a:rPr lang="en-US" sz="900" b="0" i="0" u="none" strike="noStrike" dirty="0">
                <a:solidFill>
                  <a:schemeClr val="bg1"/>
                </a:solidFill>
                <a:effectLst/>
                <a:latin typeface="Trebuchet MS" panose="020B0703020202090204" pitchFamily="34" charset="0"/>
              </a:rPr>
              <a:t> días antes de </a:t>
            </a:r>
            <a:r>
              <a:rPr lang="en-US" sz="900" b="0" i="0" u="none" strike="noStrike" dirty="0" err="1">
                <a:solidFill>
                  <a:schemeClr val="bg1"/>
                </a:solidFill>
                <a:effectLst/>
                <a:latin typeface="Trebuchet MS" panose="020B0703020202090204" pitchFamily="34" charset="0"/>
              </a:rPr>
              <a:t>cerrar</a:t>
            </a:r>
            <a:r>
              <a:rPr lang="en-US" sz="900" b="0" i="0" u="none" strike="noStrike" dirty="0">
                <a:solidFill>
                  <a:schemeClr val="bg1"/>
                </a:solidFill>
                <a:effectLst/>
                <a:latin typeface="Trebuchet MS" panose="020B0703020202090204" pitchFamily="34" charset="0"/>
              </a:rPr>
              <a:t> sus </a:t>
            </a:r>
            <a:r>
              <a:rPr lang="en-US" sz="900" b="0" i="0" u="none" strike="noStrike" dirty="0" err="1">
                <a:solidFill>
                  <a:schemeClr val="bg1"/>
                </a:solidFill>
                <a:effectLst/>
                <a:latin typeface="Trebuchet MS" panose="020B0703020202090204" pitchFamily="34" charset="0"/>
              </a:rPr>
              <a:t>puertas</a:t>
            </a:r>
            <a:r>
              <a:rPr lang="en-US" sz="900" b="0" i="0" u="none" strike="noStrike" dirty="0">
                <a:solidFill>
                  <a:schemeClr val="bg1"/>
                </a:solidFill>
                <a:effectLst/>
                <a:latin typeface="Trebuchet MS" panose="020B0703020202090204" pitchFamily="34" charset="0"/>
              </a:rPr>
              <a:t>. </a:t>
            </a:r>
          </a:p>
          <a:p>
            <a:pPr algn="l"/>
            <a:r>
              <a:rPr lang="en-US" sz="900" b="0" i="0" u="sng" strike="noStrike" dirty="0" err="1">
                <a:solidFill>
                  <a:schemeClr val="bg1"/>
                </a:solidFill>
                <a:effectLst/>
                <a:latin typeface="Trebuchet MS" panose="020B0703020202090204" pitchFamily="34" charset="0"/>
              </a:rPr>
              <a:t>Criterios</a:t>
            </a:r>
            <a:r>
              <a:rPr lang="en-US" sz="900" b="0" i="0" u="sng" strike="noStrike" dirty="0">
                <a:solidFill>
                  <a:schemeClr val="bg1"/>
                </a:solidFill>
                <a:effectLst/>
                <a:latin typeface="Trebuchet MS" panose="020B0703020202090204" pitchFamily="34" charset="0"/>
              </a:rPr>
              <a:t> de </a:t>
            </a:r>
            <a:r>
              <a:rPr lang="en-US" sz="900" b="0" i="0" u="sng" strike="noStrike" dirty="0" err="1">
                <a:solidFill>
                  <a:schemeClr val="bg1"/>
                </a:solidFill>
                <a:effectLst/>
                <a:latin typeface="Trebuchet MS" panose="020B0703020202090204" pitchFamily="34" charset="0"/>
              </a:rPr>
              <a:t>calificación</a:t>
            </a:r>
            <a:r>
              <a:rPr lang="en-US" sz="900" b="0" i="0" u="sng" strike="noStrike" dirty="0">
                <a:solidFill>
                  <a:schemeClr val="bg1"/>
                </a:solidFill>
                <a:effectLst/>
                <a:latin typeface="Trebuchet MS" panose="020B0703020202090204" pitchFamily="34" charset="0"/>
              </a:rPr>
              <a:t> </a:t>
            </a:r>
            <a:r>
              <a:rPr lang="en-US" sz="900" b="0" i="0" u="sng" strike="noStrike" dirty="0" err="1">
                <a:solidFill>
                  <a:schemeClr val="bg1"/>
                </a:solidFill>
                <a:effectLst/>
                <a:latin typeface="Trebuchet MS" panose="020B0703020202090204" pitchFamily="34" charset="0"/>
              </a:rPr>
              <a:t>crediticia</a:t>
            </a:r>
            <a:r>
              <a:rPr lang="en-US" sz="900" b="0" i="0" u="sng" strike="noStrike" dirty="0">
                <a:solidFill>
                  <a:schemeClr val="bg1"/>
                </a:solidFill>
                <a:effectLst/>
                <a:latin typeface="Trebuchet MS" panose="020B0703020202090204" pitchFamily="34" charset="0"/>
              </a:rPr>
              <a:t> para </a:t>
            </a:r>
            <a:r>
              <a:rPr lang="en-US" sz="900" b="0" i="0" u="sng" strike="noStrike" dirty="0" err="1">
                <a:solidFill>
                  <a:schemeClr val="bg1"/>
                </a:solidFill>
                <a:effectLst/>
                <a:latin typeface="Trebuchet MS" panose="020B0703020202090204" pitchFamily="34" charset="0"/>
              </a:rPr>
              <a:t>organizaciones</a:t>
            </a:r>
            <a:r>
              <a:rPr lang="en-US" sz="900" b="0" i="0" u="sng" strike="noStrike" dirty="0">
                <a:solidFill>
                  <a:schemeClr val="bg1"/>
                </a:solidFill>
                <a:effectLst/>
                <a:latin typeface="Trebuchet MS" panose="020B0703020202090204" pitchFamily="34" charset="0"/>
              </a:rPr>
              <a:t> de </a:t>
            </a:r>
            <a:r>
              <a:rPr lang="en-US" sz="900" b="0" i="0" u="sng" strike="noStrike" dirty="0" err="1">
                <a:solidFill>
                  <a:schemeClr val="bg1"/>
                </a:solidFill>
                <a:effectLst/>
                <a:latin typeface="Trebuchet MS" panose="020B0703020202090204" pitchFamily="34" charset="0"/>
              </a:rPr>
              <a:t>atención</a:t>
            </a:r>
            <a:r>
              <a:rPr lang="en-US" sz="900" b="0" i="0" u="sng" strike="noStrike" dirty="0">
                <a:solidFill>
                  <a:schemeClr val="bg1"/>
                </a:solidFill>
                <a:effectLst/>
                <a:latin typeface="Trebuchet MS" panose="020B0703020202090204" pitchFamily="34" charset="0"/>
              </a:rPr>
              <a:t> de </a:t>
            </a:r>
            <a:r>
              <a:rPr lang="en-US" sz="900" b="0" i="0" u="sng" strike="noStrike" dirty="0" err="1">
                <a:solidFill>
                  <a:schemeClr val="bg1"/>
                </a:solidFill>
                <a:effectLst/>
                <a:latin typeface="Trebuchet MS" panose="020B0703020202090204" pitchFamily="34" charset="0"/>
              </a:rPr>
              <a:t>salud</a:t>
            </a:r>
            <a:r>
              <a:rPr lang="en-US" sz="900" b="0" i="0" u="sng" strike="noStrike" dirty="0">
                <a:solidFill>
                  <a:schemeClr val="bg1"/>
                </a:solidFill>
                <a:effectLst/>
                <a:latin typeface="Trebuchet MS" panose="020B0703020202090204" pitchFamily="34" charset="0"/>
              </a:rPr>
              <a:t> de </a:t>
            </a:r>
            <a:r>
              <a:rPr lang="en-US" sz="900" b="0" i="0" u="sng" strike="noStrike" dirty="0" err="1">
                <a:solidFill>
                  <a:schemeClr val="bg1"/>
                </a:solidFill>
                <a:effectLst/>
                <a:latin typeface="Trebuchet MS" panose="020B0703020202090204" pitchFamily="34" charset="0"/>
              </a:rPr>
              <a:t>cuidados</a:t>
            </a:r>
            <a:r>
              <a:rPr lang="en-US" sz="900" b="0" i="0" u="sng" strike="noStrike" dirty="0">
                <a:solidFill>
                  <a:schemeClr val="bg1"/>
                </a:solidFill>
                <a:effectLst/>
                <a:latin typeface="Trebuchet MS" panose="020B0703020202090204" pitchFamily="34" charset="0"/>
              </a:rPr>
              <a:t> </a:t>
            </a:r>
            <a:r>
              <a:rPr lang="en-US" sz="900" b="0" i="0" u="sng" strike="noStrike" dirty="0" err="1">
                <a:solidFill>
                  <a:schemeClr val="bg1"/>
                </a:solidFill>
                <a:effectLst/>
                <a:latin typeface="Trebuchet MS" panose="020B0703020202090204" pitchFamily="34" charset="0"/>
              </a:rPr>
              <a:t>agudos</a:t>
            </a:r>
            <a:r>
              <a:rPr lang="en-US" sz="900" b="0" i="0" u="sng" strike="noStrike" dirty="0">
                <a:solidFill>
                  <a:schemeClr val="bg1"/>
                </a:solidFill>
                <a:effectLst/>
                <a:latin typeface="Trebuchet MS" panose="020B0703020202090204" pitchFamily="34" charset="0"/>
              </a:rPr>
              <a:t> sin fines de </a:t>
            </a:r>
            <a:r>
              <a:rPr lang="en-US" sz="900" b="0" i="0" u="sng" strike="noStrike" dirty="0" err="1">
                <a:solidFill>
                  <a:schemeClr val="bg1"/>
                </a:solidFill>
                <a:effectLst/>
                <a:latin typeface="Trebuchet MS" panose="020B0703020202090204" pitchFamily="34" charset="0"/>
              </a:rPr>
              <a:t>lucro</a:t>
            </a:r>
            <a:r>
              <a:rPr lang="en-US" sz="900" b="0" i="0" u="sng" strike="noStrike" dirty="0">
                <a:solidFill>
                  <a:schemeClr val="bg1"/>
                </a:solidFill>
                <a:effectLst/>
                <a:latin typeface="Trebuchet MS" panose="020B0703020202090204" pitchFamily="34" charset="0"/>
              </a:rPr>
              <a:t> de EE. UU. y </a:t>
            </a:r>
            <a:r>
              <a:rPr lang="en-US" sz="900" b="0" i="0" u="sng" strike="noStrike" dirty="0" err="1">
                <a:solidFill>
                  <a:schemeClr val="bg1"/>
                </a:solidFill>
                <a:effectLst/>
                <a:latin typeface="Trebuchet MS" panose="020B0703020202090204" pitchFamily="34" charset="0"/>
              </a:rPr>
              <a:t>Canadá</a:t>
            </a:r>
            <a:r>
              <a:rPr lang="en-US" sz="900" b="0" i="0" u="sng" strike="noStrike" dirty="0">
                <a:solidFill>
                  <a:schemeClr val="bg1"/>
                </a:solidFill>
                <a:effectLst/>
                <a:latin typeface="Trebuchet MS" panose="020B0703020202090204" pitchFamily="34" charset="0"/>
              </a:rPr>
              <a:t> </a:t>
            </a:r>
            <a:r>
              <a:rPr lang="en-US" sz="900" b="0" i="0" strike="noStrike" dirty="0">
                <a:solidFill>
                  <a:schemeClr val="bg1"/>
                </a:solidFill>
                <a:effectLst/>
                <a:latin typeface="Trebuchet MS" panose="020B0703020202090204" pitchFamily="34" charset="0"/>
              </a:rPr>
              <a:t>(</a:t>
            </a:r>
            <a:r>
              <a:rPr lang="en-US" sz="900" b="0" i="0" strike="noStrike" dirty="0" err="1">
                <a:solidFill>
                  <a:schemeClr val="bg1"/>
                </a:solidFill>
                <a:effectLst/>
                <a:latin typeface="Trebuchet MS" panose="020B0703020202090204" pitchFamily="34" charset="0"/>
              </a:rPr>
              <a:t>abril</a:t>
            </a:r>
            <a:r>
              <a:rPr lang="en-US" sz="900" b="0" i="0" strike="noStrike" dirty="0">
                <a:solidFill>
                  <a:schemeClr val="bg1"/>
                </a:solidFill>
                <a:effectLst/>
                <a:latin typeface="Trebuchet MS" panose="020B0703020202090204" pitchFamily="34" charset="0"/>
              </a:rPr>
              <a:t> de 2024</a:t>
            </a:r>
            <a:r>
              <a:rPr lang="en-US" sz="900" b="0" i="0" u="sng" strike="noStrike" dirty="0">
                <a:solidFill>
                  <a:schemeClr val="bg1"/>
                </a:solidFill>
                <a:effectLst/>
                <a:latin typeface="Trebuchet MS" panose="020B0703020202090204" pitchFamily="34" charset="0"/>
              </a:rPr>
              <a:t>). </a:t>
            </a:r>
            <a:r>
              <a:rPr lang="en-US" sz="900" b="0" i="0" u="sng" strike="noStrike" dirty="0">
                <a:solidFill>
                  <a:schemeClr val="bg1"/>
                </a:solidFill>
                <a:effectLst/>
                <a:latin typeface="Trebuchet MS" panose="020B0703020202090204" pitchFamily="34" charset="0"/>
                <a:hlinkClick r:id="rId4">
                  <a:extLst>
                    <a:ext uri="{A12FA001-AC4F-418D-AE19-62706E023703}">
                      <ahyp:hlinkClr xmlns:ahyp="http://schemas.microsoft.com/office/drawing/2018/hyperlinkcolor" val="tx"/>
                    </a:ext>
                  </a:extLst>
                </a:hlinkClick>
              </a:rPr>
              <a:t>S&amp;P Global</a:t>
            </a:r>
            <a:endParaRPr lang="en-US" sz="900" b="0" i="0" u="sng" strike="noStrike" dirty="0">
              <a:solidFill>
                <a:schemeClr val="bg1"/>
              </a:solidFill>
              <a:effectLst/>
              <a:latin typeface="Trebuchet MS" panose="020B0703020202090204" pitchFamily="34" charset="0"/>
            </a:endParaRPr>
          </a:p>
          <a:p>
            <a:pPr algn="l"/>
            <a:endParaRPr lang="en-US" sz="900" b="0" i="0" u="sng" strike="noStrike" dirty="0">
              <a:solidFill>
                <a:schemeClr val="bg1"/>
              </a:solidFill>
              <a:effectLst/>
              <a:latin typeface="Trebuchet MS" panose="020B0703020202090204" pitchFamily="34" charset="0"/>
            </a:endParaRPr>
          </a:p>
        </p:txBody>
      </p:sp>
      <p:graphicFrame>
        <p:nvGraphicFramePr>
          <p:cNvPr id="439" name="Google Shape;439;p71"/>
          <p:cNvGraphicFramePr/>
          <p:nvPr/>
        </p:nvGraphicFramePr>
        <p:xfrm>
          <a:off x="4622100" y="7952875"/>
          <a:ext cx="7011600" cy="2514450"/>
        </p:xfrm>
        <a:graphic>
          <a:graphicData uri="http://schemas.openxmlformats.org/drawingml/2006/table">
            <a:tbl>
              <a:tblPr>
                <a:noFill/>
              </a:tblPr>
              <a:tblGrid>
                <a:gridCol w="2337200">
                  <a:extLst>
                    <a:ext uri="{9D8B030D-6E8A-4147-A177-3AD203B41FA5}">
                      <a16:colId xmlns:a16="http://schemas.microsoft.com/office/drawing/2014/main" val="20000"/>
                    </a:ext>
                  </a:extLst>
                </a:gridCol>
                <a:gridCol w="2337200">
                  <a:extLst>
                    <a:ext uri="{9D8B030D-6E8A-4147-A177-3AD203B41FA5}">
                      <a16:colId xmlns:a16="http://schemas.microsoft.com/office/drawing/2014/main" val="20001"/>
                    </a:ext>
                  </a:extLst>
                </a:gridCol>
                <a:gridCol w="2337200">
                  <a:extLst>
                    <a:ext uri="{9D8B030D-6E8A-4147-A177-3AD203B41FA5}">
                      <a16:colId xmlns:a16="http://schemas.microsoft.com/office/drawing/2014/main" val="20002"/>
                    </a:ext>
                  </a:extLst>
                </a:gridCol>
              </a:tblGrid>
              <a:tr h="348750">
                <a:tc>
                  <a:txBody>
                    <a:bodyPr/>
                    <a:lstStyle/>
                    <a:p>
                      <a:pPr marL="0" lvl="0" indent="0" algn="l" rtl="0">
                        <a:spcBef>
                          <a:spcPts val="0"/>
                        </a:spcBef>
                        <a:spcAft>
                          <a:spcPts val="0"/>
                        </a:spcAft>
                        <a:buNone/>
                      </a:pPr>
                      <a:endParaRPr sz="2100"/>
                    </a:p>
                  </a:txBody>
                  <a:tcPr marL="91425" marR="91425" marT="91425" marB="91425">
                    <a:solidFill>
                      <a:schemeClr val="lt1"/>
                    </a:solidFill>
                  </a:tcPr>
                </a:tc>
                <a:tc>
                  <a:txBody>
                    <a:bodyPr/>
                    <a:lstStyle/>
                    <a:p>
                      <a:pPr marL="0" lvl="0" indent="0" algn="l" rtl="0">
                        <a:spcBef>
                          <a:spcPts val="0"/>
                        </a:spcBef>
                        <a:spcAft>
                          <a:spcPts val="0"/>
                        </a:spcAft>
                        <a:buNone/>
                      </a:pPr>
                      <a:r>
                        <a:rPr lang="en-US" sz="2100"/>
                        <a:t>2019</a:t>
                      </a:r>
                      <a:endParaRPr sz="2100"/>
                    </a:p>
                  </a:txBody>
                  <a:tcPr marL="91425" marR="91425" marT="91425" marB="91425">
                    <a:solidFill>
                      <a:schemeClr val="lt1"/>
                    </a:solidFill>
                  </a:tcPr>
                </a:tc>
                <a:tc>
                  <a:txBody>
                    <a:bodyPr/>
                    <a:lstStyle/>
                    <a:p>
                      <a:pPr marL="0" lvl="0" indent="0" algn="l" rtl="0">
                        <a:spcBef>
                          <a:spcPts val="0"/>
                        </a:spcBef>
                        <a:spcAft>
                          <a:spcPts val="0"/>
                        </a:spcAft>
                        <a:buNone/>
                      </a:pPr>
                      <a:r>
                        <a:rPr lang="en-US" sz="2100"/>
                        <a:t>2023</a:t>
                      </a:r>
                      <a:endParaRPr sz="2100"/>
                    </a:p>
                  </a:txBody>
                  <a:tcPr marL="91425" marR="91425" marT="91425" marB="91425">
                    <a:solidFill>
                      <a:schemeClr val="lt1"/>
                    </a:solidFill>
                  </a:tcPr>
                </a:tc>
                <a:extLst>
                  <a:ext uri="{0D108BD9-81ED-4DB2-BD59-A6C34878D82A}">
                    <a16:rowId xmlns:a16="http://schemas.microsoft.com/office/drawing/2014/main" val="10000"/>
                  </a:ext>
                </a:extLst>
              </a:tr>
              <a:tr h="348750">
                <a:tc>
                  <a:txBody>
                    <a:bodyPr/>
                    <a:lstStyle/>
                    <a:p>
                      <a:pPr marL="0" lvl="0" indent="0" algn="l" rtl="0">
                        <a:spcBef>
                          <a:spcPts val="0"/>
                        </a:spcBef>
                        <a:spcAft>
                          <a:spcPts val="0"/>
                        </a:spcAft>
                        <a:buNone/>
                      </a:pPr>
                      <a:r>
                        <a:rPr lang="en-US" sz="2100" dirty="0"/>
                        <a:t>Rural</a:t>
                      </a:r>
                      <a:endParaRPr sz="2100" dirty="0"/>
                    </a:p>
                  </a:txBody>
                  <a:tcPr marL="91425" marR="91425" marT="91425" marB="91425">
                    <a:solidFill>
                      <a:schemeClr val="lt1"/>
                    </a:solidFill>
                  </a:tcPr>
                </a:tc>
                <a:tc>
                  <a:txBody>
                    <a:bodyPr/>
                    <a:lstStyle/>
                    <a:p>
                      <a:pPr marL="0" lvl="0" indent="0" algn="l" rtl="0">
                        <a:spcBef>
                          <a:spcPts val="0"/>
                        </a:spcBef>
                        <a:spcAft>
                          <a:spcPts val="0"/>
                        </a:spcAft>
                        <a:buNone/>
                      </a:pPr>
                      <a:r>
                        <a:rPr lang="en-US" sz="2100"/>
                        <a:t>123</a:t>
                      </a:r>
                      <a:endParaRPr sz="2100"/>
                    </a:p>
                  </a:txBody>
                  <a:tcPr marL="91425" marR="91425" marT="91425" marB="91425">
                    <a:solidFill>
                      <a:schemeClr val="lt1"/>
                    </a:solidFill>
                  </a:tcPr>
                </a:tc>
                <a:tc>
                  <a:txBody>
                    <a:bodyPr/>
                    <a:lstStyle/>
                    <a:p>
                      <a:pPr marL="0" lvl="0" indent="0" algn="l" rtl="0">
                        <a:spcBef>
                          <a:spcPts val="0"/>
                        </a:spcBef>
                        <a:spcAft>
                          <a:spcPts val="0"/>
                        </a:spcAft>
                        <a:buNone/>
                      </a:pPr>
                      <a:r>
                        <a:rPr lang="en-US" sz="2100"/>
                        <a:t>149</a:t>
                      </a:r>
                      <a:endParaRPr sz="2100"/>
                    </a:p>
                  </a:txBody>
                  <a:tcPr marL="91425" marR="91425" marT="91425" marB="91425">
                    <a:solidFill>
                      <a:schemeClr val="lt1"/>
                    </a:solidFill>
                  </a:tcPr>
                </a:tc>
                <a:extLst>
                  <a:ext uri="{0D108BD9-81ED-4DB2-BD59-A6C34878D82A}">
                    <a16:rowId xmlns:a16="http://schemas.microsoft.com/office/drawing/2014/main" val="10001"/>
                  </a:ext>
                </a:extLst>
              </a:tr>
              <a:tr h="348750">
                <a:tc>
                  <a:txBody>
                    <a:bodyPr/>
                    <a:lstStyle/>
                    <a:p>
                      <a:pPr marL="0" lvl="0" indent="0" algn="l" rtl="0">
                        <a:spcBef>
                          <a:spcPts val="0"/>
                        </a:spcBef>
                        <a:spcAft>
                          <a:spcPts val="0"/>
                        </a:spcAft>
                        <a:buNone/>
                      </a:pPr>
                      <a:r>
                        <a:rPr lang="en-US" sz="2100" dirty="0"/>
                        <a:t>     Rango</a:t>
                      </a:r>
                      <a:endParaRPr sz="2100" dirty="0"/>
                    </a:p>
                  </a:txBody>
                  <a:tcPr marL="91425" marR="91425" marT="91425" marB="91425">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dirty="0"/>
                        <a:t>7-330 (</a:t>
                      </a:r>
                      <a:r>
                        <a:rPr lang="en-US" sz="2100" dirty="0" err="1"/>
                        <a:t>verificar</a:t>
                      </a:r>
                      <a:r>
                        <a:rPr lang="en-US" sz="2100" dirty="0"/>
                        <a:t>)</a:t>
                      </a:r>
                      <a:endParaRPr sz="2100" dirty="0"/>
                    </a:p>
                  </a:txBody>
                  <a:tcPr marL="91425" marR="91425" marT="91425" marB="91425">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dirty="0"/>
                        <a:t>10-350 (</a:t>
                      </a:r>
                      <a:r>
                        <a:rPr lang="en-US" sz="2100" dirty="0" err="1"/>
                        <a:t>verificar</a:t>
                      </a:r>
                      <a:r>
                        <a:rPr lang="en-US" sz="2100" dirty="0"/>
                        <a:t>)</a:t>
                      </a:r>
                      <a:endParaRPr sz="2100" dirty="0"/>
                    </a:p>
                  </a:txBody>
                  <a:tcPr marL="91425" marR="91425" marT="91425" marB="91425">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48750">
                <a:tc>
                  <a:txBody>
                    <a:bodyPr/>
                    <a:lstStyle/>
                    <a:p>
                      <a:pPr marL="0" lvl="0" indent="0" algn="l" rtl="0">
                        <a:spcBef>
                          <a:spcPts val="0"/>
                        </a:spcBef>
                        <a:spcAft>
                          <a:spcPts val="0"/>
                        </a:spcAft>
                        <a:buNone/>
                      </a:pPr>
                      <a:r>
                        <a:rPr lang="en-US" sz="2100" dirty="0"/>
                        <a:t>Urbano</a:t>
                      </a:r>
                      <a:endParaRPr sz="2100"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a:t>225</a:t>
                      </a:r>
                      <a:endParaRPr sz="21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a:t>201</a:t>
                      </a:r>
                      <a:endParaRPr sz="21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48750">
                <a:tc>
                  <a:txBody>
                    <a:bodyPr/>
                    <a:lstStyle/>
                    <a:p>
                      <a:pPr marL="0" lvl="0" indent="0" algn="l" rtl="0">
                        <a:spcBef>
                          <a:spcPts val="0"/>
                        </a:spcBef>
                        <a:spcAft>
                          <a:spcPts val="0"/>
                        </a:spcAft>
                        <a:buNone/>
                      </a:pPr>
                      <a:r>
                        <a:rPr lang="en-US" sz="2100" dirty="0"/>
                        <a:t>     Rango</a:t>
                      </a:r>
                      <a:endParaRPr sz="2100"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dirty="0"/>
                        <a:t>97-350 (</a:t>
                      </a:r>
                      <a:r>
                        <a:rPr lang="en-US" sz="2100" dirty="0" err="1"/>
                        <a:t>verificar</a:t>
                      </a:r>
                      <a:r>
                        <a:rPr lang="en-US" sz="2100" dirty="0"/>
                        <a:t>)</a:t>
                      </a:r>
                      <a:endParaRPr sz="2100"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100" dirty="0"/>
                        <a:t>60-350 (</a:t>
                      </a:r>
                      <a:r>
                        <a:rPr lang="en-US" sz="2100" dirty="0" err="1"/>
                        <a:t>verificar</a:t>
                      </a:r>
                      <a:r>
                        <a:rPr lang="en-US" sz="2100" dirty="0"/>
                        <a:t>)</a:t>
                      </a:r>
                      <a:endParaRPr sz="2100"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graphicFrame>
        <p:nvGraphicFramePr>
          <p:cNvPr id="440" name="Google Shape;440;p71"/>
          <p:cNvGraphicFramePr/>
          <p:nvPr/>
        </p:nvGraphicFramePr>
        <p:xfrm>
          <a:off x="748688" y="5439638"/>
          <a:ext cx="5382500" cy="679832"/>
        </p:xfrm>
        <a:graphic>
          <a:graphicData uri="http://schemas.openxmlformats.org/drawingml/2006/table">
            <a:tbl>
              <a:tblPr>
                <a:noFill/>
              </a:tblPr>
              <a:tblGrid>
                <a:gridCol w="1076500">
                  <a:extLst>
                    <a:ext uri="{9D8B030D-6E8A-4147-A177-3AD203B41FA5}">
                      <a16:colId xmlns:a16="http://schemas.microsoft.com/office/drawing/2014/main" val="20000"/>
                    </a:ext>
                  </a:extLst>
                </a:gridCol>
                <a:gridCol w="1076500">
                  <a:extLst>
                    <a:ext uri="{9D8B030D-6E8A-4147-A177-3AD203B41FA5}">
                      <a16:colId xmlns:a16="http://schemas.microsoft.com/office/drawing/2014/main" val="20001"/>
                    </a:ext>
                  </a:extLst>
                </a:gridCol>
                <a:gridCol w="1076500">
                  <a:extLst>
                    <a:ext uri="{9D8B030D-6E8A-4147-A177-3AD203B41FA5}">
                      <a16:colId xmlns:a16="http://schemas.microsoft.com/office/drawing/2014/main" val="20002"/>
                    </a:ext>
                  </a:extLst>
                </a:gridCol>
                <a:gridCol w="1076500">
                  <a:extLst>
                    <a:ext uri="{9D8B030D-6E8A-4147-A177-3AD203B41FA5}">
                      <a16:colId xmlns:a16="http://schemas.microsoft.com/office/drawing/2014/main" val="20003"/>
                    </a:ext>
                  </a:extLst>
                </a:gridCol>
                <a:gridCol w="1076500">
                  <a:extLst>
                    <a:ext uri="{9D8B030D-6E8A-4147-A177-3AD203B41FA5}">
                      <a16:colId xmlns:a16="http://schemas.microsoft.com/office/drawing/2014/main" val="20004"/>
                    </a:ext>
                  </a:extLst>
                </a:gridCol>
              </a:tblGrid>
              <a:tr h="219075">
                <a:tc>
                  <a:txBody>
                    <a:bodyPr/>
                    <a:lstStyle/>
                    <a:p>
                      <a:pPr marL="0" lvl="0" indent="0" algn="ctr" rtl="0">
                        <a:lnSpc>
                          <a:spcPct val="115000"/>
                        </a:lnSpc>
                        <a:spcBef>
                          <a:spcPts val="0"/>
                        </a:spcBef>
                        <a:spcAft>
                          <a:spcPts val="0"/>
                        </a:spcAft>
                        <a:buNone/>
                      </a:pPr>
                      <a:r>
                        <a:rPr lang="en-US" sz="1800" b="1">
                          <a:latin typeface="Trebuchet MS"/>
                          <a:ea typeface="Trebuchet MS"/>
                          <a:cs typeface="Trebuchet MS"/>
                          <a:sym typeface="Trebuchet MS"/>
                        </a:rPr>
                        <a:t>2019 </a:t>
                      </a:r>
                      <a:endParaRPr sz="1800" b="1">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0"/>
                        </a:spcBef>
                        <a:spcAft>
                          <a:spcPts val="0"/>
                        </a:spcAft>
                        <a:buNone/>
                      </a:pPr>
                      <a:r>
                        <a:rPr lang="en-US" sz="1800" b="1">
                          <a:latin typeface="Trebuchet MS"/>
                          <a:ea typeface="Trebuchet MS"/>
                          <a:cs typeface="Trebuchet MS"/>
                          <a:sym typeface="Trebuchet MS"/>
                        </a:rPr>
                        <a:t>2020 </a:t>
                      </a:r>
                      <a:endParaRPr sz="1800" b="1">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0"/>
                        </a:spcBef>
                        <a:spcAft>
                          <a:spcPts val="0"/>
                        </a:spcAft>
                        <a:buNone/>
                      </a:pPr>
                      <a:r>
                        <a:rPr lang="en-US" sz="1800" b="1">
                          <a:latin typeface="Trebuchet MS"/>
                          <a:ea typeface="Trebuchet MS"/>
                          <a:cs typeface="Trebuchet MS"/>
                          <a:sym typeface="Trebuchet MS"/>
                        </a:rPr>
                        <a:t>2021 </a:t>
                      </a:r>
                      <a:endParaRPr sz="1800" b="1">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0"/>
                        </a:spcBef>
                        <a:spcAft>
                          <a:spcPts val="0"/>
                        </a:spcAft>
                        <a:buNone/>
                      </a:pPr>
                      <a:r>
                        <a:rPr lang="en-US" sz="1800" b="1" dirty="0">
                          <a:latin typeface="Trebuchet MS"/>
                          <a:ea typeface="Trebuchet MS"/>
                          <a:cs typeface="Trebuchet MS"/>
                          <a:sym typeface="Trebuchet MS"/>
                        </a:rPr>
                        <a:t>2022 </a:t>
                      </a:r>
                      <a:endParaRPr sz="1800" b="1" dirty="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0"/>
                        </a:spcBef>
                        <a:spcAft>
                          <a:spcPts val="0"/>
                        </a:spcAft>
                        <a:buNone/>
                      </a:pPr>
                      <a:r>
                        <a:rPr lang="en-US" sz="1800" b="1">
                          <a:latin typeface="Trebuchet MS"/>
                          <a:ea typeface="Trebuchet MS"/>
                          <a:cs typeface="Trebuchet MS"/>
                          <a:sym typeface="Trebuchet MS"/>
                        </a:rPr>
                        <a:t>2023 </a:t>
                      </a:r>
                      <a:endParaRPr sz="1800" b="1">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219075">
                <a:tc>
                  <a:txBody>
                    <a:bodyPr/>
                    <a:lstStyle/>
                    <a:p>
                      <a:pPr marL="0" lvl="0" indent="0" algn="ctr" rtl="0">
                        <a:lnSpc>
                          <a:spcPct val="115000"/>
                        </a:lnSpc>
                        <a:spcBef>
                          <a:spcPts val="0"/>
                        </a:spcBef>
                        <a:spcAft>
                          <a:spcPts val="0"/>
                        </a:spcAft>
                        <a:buNone/>
                      </a:pPr>
                      <a:r>
                        <a:rPr lang="en-US" sz="1800">
                          <a:latin typeface="Trebuchet MS"/>
                          <a:ea typeface="Trebuchet MS"/>
                          <a:cs typeface="Trebuchet MS"/>
                          <a:sym typeface="Trebuchet MS"/>
                        </a:rPr>
                        <a:t>149</a:t>
                      </a:r>
                      <a:endParaRPr sz="180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800">
                          <a:latin typeface="Trebuchet MS"/>
                          <a:ea typeface="Trebuchet MS"/>
                          <a:cs typeface="Trebuchet MS"/>
                          <a:sym typeface="Trebuchet MS"/>
                        </a:rPr>
                        <a:t>218</a:t>
                      </a:r>
                      <a:endParaRPr sz="180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800">
                          <a:latin typeface="Trebuchet MS"/>
                          <a:ea typeface="Trebuchet MS"/>
                          <a:cs typeface="Trebuchet MS"/>
                          <a:sym typeface="Trebuchet MS"/>
                        </a:rPr>
                        <a:t>215</a:t>
                      </a:r>
                      <a:endParaRPr sz="180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800">
                          <a:latin typeface="Trebuchet MS"/>
                          <a:ea typeface="Trebuchet MS"/>
                          <a:cs typeface="Trebuchet MS"/>
                          <a:sym typeface="Trebuchet MS"/>
                        </a:rPr>
                        <a:t>183</a:t>
                      </a:r>
                      <a:endParaRPr sz="180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800" dirty="0">
                          <a:latin typeface="Trebuchet MS"/>
                          <a:ea typeface="Trebuchet MS"/>
                          <a:cs typeface="Trebuchet MS"/>
                          <a:sym typeface="Trebuchet MS"/>
                        </a:rPr>
                        <a:t>164</a:t>
                      </a:r>
                      <a:endParaRPr sz="1800" dirty="0">
                        <a:latin typeface="Trebuchet MS"/>
                        <a:ea typeface="Trebuchet MS"/>
                        <a:cs typeface="Trebuchet MS"/>
                        <a:sym typeface="Trebuchet MS"/>
                      </a:endParaRPr>
                    </a:p>
                  </a:txBody>
                  <a:tcPr marL="25400" marR="25400" marT="25400" marB="2540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441" name="Google Shape;441;p71"/>
          <p:cNvSpPr txBox="1"/>
          <p:nvPr/>
        </p:nvSpPr>
        <p:spPr>
          <a:xfrm>
            <a:off x="348125" y="4485561"/>
            <a:ext cx="6905700" cy="954077"/>
          </a:xfrm>
          <a:prstGeom prst="rect">
            <a:avLst/>
          </a:prstGeom>
          <a:noFill/>
          <a:ln>
            <a:noFill/>
          </a:ln>
        </p:spPr>
        <p:txBody>
          <a:bodyPr spcFirstLastPara="1" wrap="square" lIns="91425" tIns="91425" rIns="91425" bIns="91425" anchor="t" anchorCtr="0">
            <a:spAutoFit/>
          </a:bodyPr>
          <a:lstStyle/>
          <a:p>
            <a:pPr algn="ctr"/>
            <a:r>
              <a:rPr lang="en-US" sz="2500" b="1" u="none" strike="noStrike" dirty="0" err="1">
                <a:solidFill>
                  <a:schemeClr val="bg2"/>
                </a:solidFill>
                <a:effectLst/>
                <a:latin typeface="Trebuchet MS" panose="020B0703020202090204" pitchFamily="34" charset="0"/>
              </a:rPr>
              <a:t>Mediano</a:t>
            </a:r>
            <a:r>
              <a:rPr lang="en-US" sz="2500" b="1" u="none" strike="noStrike" dirty="0">
                <a:solidFill>
                  <a:schemeClr val="bg2"/>
                </a:solidFill>
                <a:effectLst/>
                <a:latin typeface="Trebuchet MS" panose="020B0703020202090204" pitchFamily="34" charset="0"/>
              </a:rPr>
              <a:t> de días de </a:t>
            </a:r>
            <a:r>
              <a:rPr lang="en-US" sz="2500" b="1" u="none" strike="noStrike" dirty="0" err="1">
                <a:solidFill>
                  <a:schemeClr val="bg2"/>
                </a:solidFill>
                <a:effectLst/>
                <a:latin typeface="Trebuchet MS" panose="020B0703020202090204" pitchFamily="34" charset="0"/>
              </a:rPr>
              <a:t>efectivo</a:t>
            </a:r>
            <a:r>
              <a:rPr lang="en-US" sz="2500" b="1" u="none" strike="noStrike" dirty="0">
                <a:solidFill>
                  <a:schemeClr val="bg2"/>
                </a:solidFill>
                <a:effectLst/>
                <a:latin typeface="Trebuchet MS" panose="020B0703020202090204" pitchFamily="34" charset="0"/>
              </a:rPr>
              <a:t> disponible para </a:t>
            </a:r>
            <a:r>
              <a:rPr lang="en-US" sz="2500" b="1" u="none" strike="noStrike" dirty="0" err="1">
                <a:solidFill>
                  <a:schemeClr val="bg2"/>
                </a:solidFill>
                <a:effectLst/>
                <a:latin typeface="Trebuchet MS" panose="020B0703020202090204" pitchFamily="34" charset="0"/>
              </a:rPr>
              <a:t>todos</a:t>
            </a:r>
            <a:r>
              <a:rPr lang="en-US" sz="2500" b="1" u="none" strike="noStrike" dirty="0">
                <a:solidFill>
                  <a:schemeClr val="bg2"/>
                </a:solidFill>
                <a:effectLst/>
                <a:latin typeface="Trebuchet MS" panose="020B0703020202090204" pitchFamily="34" charset="0"/>
              </a:rPr>
              <a:t> los </a:t>
            </a:r>
            <a:r>
              <a:rPr lang="en-US" sz="2500" b="1" u="none" strike="noStrike" dirty="0" err="1">
                <a:solidFill>
                  <a:schemeClr val="bg2"/>
                </a:solidFill>
                <a:effectLst/>
                <a:latin typeface="Trebuchet MS" panose="020B0703020202090204" pitchFamily="34" charset="0"/>
              </a:rPr>
              <a:t>hospitales</a:t>
            </a:r>
            <a:r>
              <a:rPr lang="en-US" sz="2500" b="1" u="none" strike="noStrike" dirty="0">
                <a:solidFill>
                  <a:schemeClr val="bg2"/>
                </a:solidFill>
                <a:effectLst/>
                <a:latin typeface="Trebuchet MS" panose="020B0703020202090204" pitchFamily="34" charset="0"/>
              </a:rPr>
              <a:t> o </a:t>
            </a:r>
            <a:r>
              <a:rPr lang="en-US" sz="2500" b="1" u="none" strike="noStrike" dirty="0" err="1">
                <a:solidFill>
                  <a:schemeClr val="bg2"/>
                </a:solidFill>
                <a:effectLst/>
                <a:latin typeface="Trebuchet MS" panose="020B0703020202090204" pitchFamily="34" charset="0"/>
              </a:rPr>
              <a:t>sistemas</a:t>
            </a:r>
            <a:r>
              <a:rPr lang="en-US" sz="2500" b="1" u="none" strike="noStrike" dirty="0">
                <a:solidFill>
                  <a:schemeClr val="bg2"/>
                </a:solidFill>
                <a:effectLst/>
                <a:latin typeface="Trebuchet MS" panose="020B0703020202090204" pitchFamily="34" charset="0"/>
              </a:rPr>
              <a:t> de </a:t>
            </a:r>
            <a:r>
              <a:rPr lang="en-US" sz="2500" b="1" u="none" strike="noStrike" dirty="0" err="1">
                <a:solidFill>
                  <a:schemeClr val="bg2"/>
                </a:solidFill>
                <a:effectLst/>
                <a:latin typeface="Trebuchet MS" panose="020B0703020202090204" pitchFamily="34" charset="0"/>
              </a:rPr>
              <a:t>salud</a:t>
            </a:r>
            <a:endParaRPr lang="en-US" sz="2500" b="1" u="none" strike="noStrike" dirty="0">
              <a:solidFill>
                <a:schemeClr val="bg2"/>
              </a:solidFill>
              <a:effectLst/>
              <a:latin typeface="Trebuchet MS" panose="020B070302020209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9"/>
          <p:cNvSpPr txBox="1">
            <a:spLocks noGrp="1"/>
          </p:cNvSpPr>
          <p:nvPr>
            <p:ph type="title"/>
          </p:nvPr>
        </p:nvSpPr>
        <p:spPr>
          <a:xfrm>
            <a:off x="265500" y="561075"/>
            <a:ext cx="11661000" cy="1562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100"/>
              <a:buFont typeface="Arial"/>
              <a:buNone/>
            </a:pPr>
            <a:r>
              <a:rPr lang="en-US" sz="3100"/>
              <a:t>Colorado’s hospital collaboration and efforts are moving all hospital financial metrics in the right direction. Healthy hospital finances help maintain Medicaid coverage and access for Coloradans statewide </a:t>
            </a:r>
            <a:endParaRPr sz="4900"/>
          </a:p>
        </p:txBody>
      </p:sp>
      <p:sp>
        <p:nvSpPr>
          <p:cNvPr id="448" name="Google Shape;448;p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graphicFrame>
        <p:nvGraphicFramePr>
          <p:cNvPr id="449" name="Google Shape;449;p19"/>
          <p:cNvGraphicFramePr/>
          <p:nvPr/>
        </p:nvGraphicFramePr>
        <p:xfrm>
          <a:off x="687175" y="2979813"/>
          <a:ext cx="10817650" cy="3228925"/>
        </p:xfrm>
        <a:graphic>
          <a:graphicData uri="http://schemas.openxmlformats.org/drawingml/2006/table">
            <a:tbl>
              <a:tblPr bandRow="1">
                <a:noFill/>
                <a:tableStyleId>{98074CC5-E9E8-41A1-8054-2DB33EB1686C}</a:tableStyleId>
              </a:tblPr>
              <a:tblGrid>
                <a:gridCol w="2260500">
                  <a:extLst>
                    <a:ext uri="{9D8B030D-6E8A-4147-A177-3AD203B41FA5}">
                      <a16:colId xmlns:a16="http://schemas.microsoft.com/office/drawing/2014/main" val="20000"/>
                    </a:ext>
                  </a:extLst>
                </a:gridCol>
                <a:gridCol w="1586600">
                  <a:extLst>
                    <a:ext uri="{9D8B030D-6E8A-4147-A177-3AD203B41FA5}">
                      <a16:colId xmlns:a16="http://schemas.microsoft.com/office/drawing/2014/main" val="20001"/>
                    </a:ext>
                  </a:extLst>
                </a:gridCol>
                <a:gridCol w="1365200">
                  <a:extLst>
                    <a:ext uri="{9D8B030D-6E8A-4147-A177-3AD203B41FA5}">
                      <a16:colId xmlns:a16="http://schemas.microsoft.com/office/drawing/2014/main" val="20002"/>
                    </a:ext>
                  </a:extLst>
                </a:gridCol>
                <a:gridCol w="1531700">
                  <a:extLst>
                    <a:ext uri="{9D8B030D-6E8A-4147-A177-3AD203B41FA5}">
                      <a16:colId xmlns:a16="http://schemas.microsoft.com/office/drawing/2014/main" val="20003"/>
                    </a:ext>
                  </a:extLst>
                </a:gridCol>
                <a:gridCol w="1556325">
                  <a:extLst>
                    <a:ext uri="{9D8B030D-6E8A-4147-A177-3AD203B41FA5}">
                      <a16:colId xmlns:a16="http://schemas.microsoft.com/office/drawing/2014/main" val="20004"/>
                    </a:ext>
                  </a:extLst>
                </a:gridCol>
                <a:gridCol w="1404775">
                  <a:extLst>
                    <a:ext uri="{9D8B030D-6E8A-4147-A177-3AD203B41FA5}">
                      <a16:colId xmlns:a16="http://schemas.microsoft.com/office/drawing/2014/main" val="20005"/>
                    </a:ext>
                  </a:extLst>
                </a:gridCol>
                <a:gridCol w="1112550">
                  <a:extLst>
                    <a:ext uri="{9D8B030D-6E8A-4147-A177-3AD203B41FA5}">
                      <a16:colId xmlns:a16="http://schemas.microsoft.com/office/drawing/2014/main" val="20006"/>
                    </a:ext>
                  </a:extLst>
                </a:gridCol>
              </a:tblGrid>
              <a:tr h="46257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latin typeface="Trebuchet MS"/>
                          <a:ea typeface="Trebuchet MS"/>
                          <a:cs typeface="Trebuchet MS"/>
                          <a:sym typeface="Trebuchet MS"/>
                        </a:rPr>
                        <a:t> </a:t>
                      </a:r>
                      <a:endParaRPr sz="2400"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600"/>
                        <a:buFont typeface="Arial"/>
                        <a:buNone/>
                      </a:pPr>
                      <a:r>
                        <a:rPr lang="en-US" sz="2600" b="1" u="none" strike="noStrike" cap="none">
                          <a:latin typeface="Trebuchet MS"/>
                          <a:ea typeface="Trebuchet MS"/>
                          <a:cs typeface="Trebuchet MS"/>
                          <a:sym typeface="Trebuchet MS"/>
                        </a:rPr>
                        <a:t>2018 </a:t>
                      </a:r>
                      <a:endParaRPr sz="26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2019 </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2020</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2021</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2022</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2023</a:t>
                      </a:r>
                      <a:endParaRPr sz="2400" b="1" u="none" strike="noStrike" cap="none">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0"/>
                  </a:ext>
                </a:extLst>
              </a:tr>
              <a:tr h="773975">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Price/Patient </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5th</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4th </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4th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6th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10th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10th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r h="764900">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Cost/Patient </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8th </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8th</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10th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13th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13th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11th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2"/>
                  </a:ext>
                </a:extLst>
              </a:tr>
              <a:tr h="764900">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Profit/Patient</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3rd</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3rd</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5th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3rd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11th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13th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3"/>
                  </a:ext>
                </a:extLst>
              </a:tr>
              <a:tr h="462575">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latin typeface="Trebuchet MS"/>
                          <a:ea typeface="Trebuchet MS"/>
                          <a:cs typeface="Trebuchet MS"/>
                          <a:sym typeface="Trebuchet MS"/>
                        </a:rPr>
                        <a:t>Total Profit </a:t>
                      </a:r>
                      <a:endParaRPr sz="2400" b="1" u="none" strike="noStrike" cap="none">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1st </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4th</a:t>
                      </a:r>
                      <a:endParaRPr sz="2800" u="none" strike="noStrike" cap="none">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5th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4th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25th </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highlight>
                            <a:schemeClr val="lt1"/>
                          </a:highlight>
                          <a:latin typeface="Trebuchet MS"/>
                          <a:ea typeface="Trebuchet MS"/>
                          <a:cs typeface="Trebuchet MS"/>
                          <a:sym typeface="Trebuchet MS"/>
                        </a:rPr>
                        <a:t>19th</a:t>
                      </a:r>
                      <a:endParaRPr sz="2800" u="none" strike="noStrike" cap="none">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50" name="Google Shape;450;p19"/>
          <p:cNvSpPr txBox="1"/>
          <p:nvPr/>
        </p:nvSpPr>
        <p:spPr>
          <a:xfrm>
            <a:off x="2722875" y="6291775"/>
            <a:ext cx="8620500" cy="631200"/>
          </a:xfrm>
          <a:prstGeom prst="rect">
            <a:avLst/>
          </a:prstGeom>
          <a:noFill/>
          <a:ln>
            <a:noFill/>
          </a:ln>
        </p:spPr>
        <p:txBody>
          <a:bodyPr spcFirstLastPara="1" wrap="square" lIns="91425" tIns="91425" rIns="91425" bIns="91425" anchor="t" anchorCtr="0">
            <a:noAutofit/>
          </a:bodyPr>
          <a:lstStyle/>
          <a:p>
            <a:pPr marL="0" marR="0" lvl="0" indent="0" algn="l" rtl="0">
              <a:lnSpc>
                <a:spcPct val="107916"/>
              </a:lnSpc>
              <a:spcBef>
                <a:spcPts val="0"/>
              </a:spcBef>
              <a:spcAft>
                <a:spcPts val="0"/>
              </a:spcAft>
              <a:buClr>
                <a:schemeClr val="dk1"/>
              </a:buClr>
              <a:buSzPts val="1100"/>
              <a:buFont typeface="Arial"/>
              <a:buNone/>
            </a:pPr>
            <a:r>
              <a:rPr lang="en-US" sz="1200" b="0" i="0" u="none" strike="noStrike" cap="none">
                <a:solidFill>
                  <a:schemeClr val="lt1"/>
                </a:solidFill>
                <a:latin typeface="Trebuchet MS"/>
                <a:ea typeface="Trebuchet MS"/>
                <a:cs typeface="Trebuchet MS"/>
                <a:sym typeface="Trebuchet MS"/>
              </a:rPr>
              <a:t>*Data from Medicare Cost Reports, cost of living adjustment applied. Some rankings shifted slightly from 2023 Insights report due to additional hospital data submissions. 2018 and 2019 Rankings remain as reported in the 2023 Insights report.</a:t>
            </a:r>
            <a:endParaRPr sz="12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800"/>
              </a:spcBef>
              <a:spcAft>
                <a:spcPts val="0"/>
              </a:spcAft>
              <a:buClr>
                <a:srgbClr val="000000"/>
              </a:buClr>
              <a:buSzPts val="1200"/>
              <a:buFont typeface="Arial"/>
              <a:buNone/>
            </a:pPr>
            <a:endParaRPr sz="1200" b="0" i="0" u="none" strike="noStrike" cap="none">
              <a:solidFill>
                <a:srgbClr val="000000"/>
              </a:solidFill>
              <a:latin typeface="Trebuchet MS"/>
              <a:ea typeface="Trebuchet MS"/>
              <a:cs typeface="Trebuchet MS"/>
              <a:sym typeface="Trebuchet MS"/>
            </a:endParaRPr>
          </a:p>
        </p:txBody>
      </p:sp>
      <p:sp>
        <p:nvSpPr>
          <p:cNvPr id="451" name="Google Shape;451;p19"/>
          <p:cNvSpPr txBox="1"/>
          <p:nvPr/>
        </p:nvSpPr>
        <p:spPr>
          <a:xfrm>
            <a:off x="0" y="2123475"/>
            <a:ext cx="12192000" cy="6312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2900"/>
              <a:buFont typeface="Arial"/>
              <a:buNone/>
            </a:pPr>
            <a:r>
              <a:rPr lang="en-US" sz="2900" b="1" i="0" u="none" strike="noStrike" cap="none">
                <a:solidFill>
                  <a:schemeClr val="dk2"/>
                </a:solidFill>
                <a:latin typeface="Trebuchet MS"/>
                <a:ea typeface="Trebuchet MS"/>
                <a:cs typeface="Trebuchet MS"/>
                <a:sym typeface="Trebuchet MS"/>
              </a:rPr>
              <a:t>CO National Rankings for Price, Cost, &amp; Profit</a:t>
            </a:r>
            <a:r>
              <a:rPr lang="en-US" sz="2600" b="1" i="0" u="none" strike="noStrike" cap="none">
                <a:solidFill>
                  <a:schemeClr val="dk2"/>
                </a:solidFill>
                <a:latin typeface="Trebuchet MS"/>
                <a:ea typeface="Trebuchet MS"/>
                <a:cs typeface="Trebuchet MS"/>
                <a:sym typeface="Trebuchet MS"/>
              </a:rPr>
              <a:t> </a:t>
            </a:r>
            <a:r>
              <a:rPr lang="en-US" sz="2300" b="1" i="0" u="none" strike="noStrike" cap="none">
                <a:solidFill>
                  <a:schemeClr val="dk2"/>
                </a:solidFill>
                <a:latin typeface="Trebuchet MS"/>
                <a:ea typeface="Trebuchet MS"/>
                <a:cs typeface="Trebuchet MS"/>
                <a:sym typeface="Trebuchet MS"/>
              </a:rPr>
              <a:t>(Highest to Lowest)</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2"/>
          <p:cNvSpPr txBox="1">
            <a:spLocks noGrp="1"/>
          </p:cNvSpPr>
          <p:nvPr>
            <p:ph type="title"/>
          </p:nvPr>
        </p:nvSpPr>
        <p:spPr>
          <a:xfrm>
            <a:off x="265500" y="561075"/>
            <a:ext cx="11661000" cy="1562400"/>
          </a:xfrm>
          <a:prstGeom prst="rect">
            <a:avLst/>
          </a:prstGeom>
        </p:spPr>
        <p:txBody>
          <a:bodyPr spcFirstLastPara="1" wrap="square" lIns="91425" tIns="45700" rIns="91425" bIns="45700" anchor="b" anchorCtr="0">
            <a:noAutofit/>
          </a:bodyPr>
          <a:lstStyle/>
          <a:p>
            <a:r>
              <a:rPr lang="en-US" sz="2800" b="1" i="0" u="none" strike="noStrike" dirty="0">
                <a:solidFill>
                  <a:schemeClr val="bg2"/>
                </a:solidFill>
                <a:effectLst/>
              </a:rPr>
              <a:t>La </a:t>
            </a:r>
            <a:r>
              <a:rPr lang="en-US" sz="2800" b="1" i="0" u="none" strike="noStrike" dirty="0" err="1">
                <a:solidFill>
                  <a:schemeClr val="bg2"/>
                </a:solidFill>
                <a:effectLst/>
              </a:rPr>
              <a:t>colaboración</a:t>
            </a:r>
            <a:r>
              <a:rPr lang="en-US" sz="2800" b="1" i="0" u="none" strike="noStrike" dirty="0">
                <a:solidFill>
                  <a:schemeClr val="bg2"/>
                </a:solidFill>
                <a:effectLst/>
              </a:rPr>
              <a:t> y </a:t>
            </a:r>
            <a:r>
              <a:rPr lang="en-US" sz="2800" b="1" i="0" u="none" strike="noStrike" dirty="0" err="1">
                <a:solidFill>
                  <a:schemeClr val="bg2"/>
                </a:solidFill>
                <a:effectLst/>
              </a:rPr>
              <a:t>los</a:t>
            </a:r>
            <a:r>
              <a:rPr lang="en-US" sz="2800" b="1" i="0" u="none" strike="noStrike" dirty="0">
                <a:solidFill>
                  <a:schemeClr val="bg2"/>
                </a:solidFill>
                <a:effectLst/>
              </a:rPr>
              <a:t> </a:t>
            </a:r>
            <a:r>
              <a:rPr lang="en-US" sz="2800" b="1" i="0" u="none" strike="noStrike" dirty="0" err="1">
                <a:solidFill>
                  <a:schemeClr val="bg2"/>
                </a:solidFill>
                <a:effectLst/>
              </a:rPr>
              <a:t>esfuerzos</a:t>
            </a:r>
            <a:r>
              <a:rPr lang="en-US" sz="2800" b="1" i="0" u="none" strike="noStrike" dirty="0">
                <a:solidFill>
                  <a:schemeClr val="bg2"/>
                </a:solidFill>
                <a:effectLst/>
              </a:rPr>
              <a:t> de </a:t>
            </a:r>
            <a:r>
              <a:rPr lang="en-US" sz="2800" dirty="0" err="1">
                <a:solidFill>
                  <a:schemeClr val="bg2"/>
                </a:solidFill>
              </a:rPr>
              <a:t>H</a:t>
            </a:r>
            <a:r>
              <a:rPr lang="en-US" sz="2800" b="1" i="0" u="none" strike="noStrike" dirty="0" err="1">
                <a:solidFill>
                  <a:schemeClr val="bg2"/>
                </a:solidFill>
                <a:effectLst/>
              </a:rPr>
              <a:t>ospitales</a:t>
            </a:r>
            <a:r>
              <a:rPr lang="en-US" sz="2800" b="1" i="0" u="none" strike="noStrike" dirty="0">
                <a:solidFill>
                  <a:schemeClr val="bg2"/>
                </a:solidFill>
                <a:effectLst/>
              </a:rPr>
              <a:t> de Colorado </a:t>
            </a:r>
            <a:r>
              <a:rPr lang="en-US" sz="2800" b="1" i="0" u="none" strike="noStrike" dirty="0" err="1">
                <a:solidFill>
                  <a:schemeClr val="bg2"/>
                </a:solidFill>
                <a:effectLst/>
              </a:rPr>
              <a:t>están</a:t>
            </a:r>
            <a:r>
              <a:rPr lang="en-US" sz="2800" b="1" i="0" u="none" strike="noStrike" dirty="0">
                <a:solidFill>
                  <a:schemeClr val="bg2"/>
                </a:solidFill>
                <a:effectLst/>
              </a:rPr>
              <a:t> </a:t>
            </a:r>
            <a:r>
              <a:rPr lang="en-US" sz="2800" b="1" i="0" u="none" strike="noStrike" dirty="0" err="1">
                <a:solidFill>
                  <a:schemeClr val="bg2"/>
                </a:solidFill>
                <a:effectLst/>
              </a:rPr>
              <a:t>moviendo</a:t>
            </a:r>
            <a:r>
              <a:rPr lang="en-US" sz="2800" b="1" i="0" u="none" strike="noStrike" dirty="0">
                <a:solidFill>
                  <a:schemeClr val="bg2"/>
                </a:solidFill>
                <a:effectLst/>
              </a:rPr>
              <a:t> </a:t>
            </a:r>
            <a:r>
              <a:rPr lang="en-US" sz="2800" b="1" i="0" u="none" strike="noStrike" dirty="0" err="1">
                <a:solidFill>
                  <a:schemeClr val="bg2"/>
                </a:solidFill>
                <a:effectLst/>
              </a:rPr>
              <a:t>todas</a:t>
            </a:r>
            <a:r>
              <a:rPr lang="en-US" sz="2800" b="1" i="0" u="none" strike="noStrike" dirty="0">
                <a:solidFill>
                  <a:schemeClr val="bg2"/>
                </a:solidFill>
                <a:effectLst/>
              </a:rPr>
              <a:t> las </a:t>
            </a:r>
            <a:r>
              <a:rPr lang="en-US" sz="2800" b="1" i="0" u="none" strike="noStrike" dirty="0" err="1">
                <a:solidFill>
                  <a:schemeClr val="bg2"/>
                </a:solidFill>
                <a:effectLst/>
              </a:rPr>
              <a:t>métricas</a:t>
            </a:r>
            <a:r>
              <a:rPr lang="en-US" sz="2800" b="1" i="0" u="none" strike="noStrike" dirty="0">
                <a:solidFill>
                  <a:schemeClr val="bg2"/>
                </a:solidFill>
                <a:effectLst/>
              </a:rPr>
              <a:t> </a:t>
            </a:r>
            <a:r>
              <a:rPr lang="en-US" sz="2800" b="1" i="0" u="none" strike="noStrike" dirty="0" err="1">
                <a:solidFill>
                  <a:schemeClr val="bg2"/>
                </a:solidFill>
                <a:effectLst/>
              </a:rPr>
              <a:t>financieras</a:t>
            </a:r>
            <a:r>
              <a:rPr lang="en-US" sz="2800" b="1" i="0" u="none" strike="noStrike" dirty="0">
                <a:solidFill>
                  <a:schemeClr val="bg2"/>
                </a:solidFill>
                <a:effectLst/>
              </a:rPr>
              <a:t> </a:t>
            </a:r>
            <a:r>
              <a:rPr lang="en-US" sz="2800" b="1" i="0" u="none" strike="noStrike" dirty="0" err="1">
                <a:solidFill>
                  <a:schemeClr val="bg2"/>
                </a:solidFill>
                <a:effectLst/>
              </a:rPr>
              <a:t>hospitalarias</a:t>
            </a:r>
            <a:r>
              <a:rPr lang="en-US" sz="2800" b="1" i="0" u="none" strike="noStrike" dirty="0">
                <a:solidFill>
                  <a:schemeClr val="bg2"/>
                </a:solidFill>
                <a:effectLst/>
              </a:rPr>
              <a:t> </a:t>
            </a:r>
            <a:r>
              <a:rPr lang="en-US" sz="2800" b="1" i="0" u="none" strike="noStrike" dirty="0" err="1">
                <a:solidFill>
                  <a:schemeClr val="bg2"/>
                </a:solidFill>
                <a:effectLst/>
              </a:rPr>
              <a:t>en</a:t>
            </a:r>
            <a:r>
              <a:rPr lang="en-US" sz="2800" b="1" i="0" u="none" strike="noStrike" dirty="0">
                <a:solidFill>
                  <a:schemeClr val="bg2"/>
                </a:solidFill>
                <a:effectLst/>
              </a:rPr>
              <a:t> la </a:t>
            </a:r>
            <a:r>
              <a:rPr lang="en-US" sz="2800" b="1" i="0" u="none" strike="noStrike" dirty="0" err="1">
                <a:solidFill>
                  <a:schemeClr val="bg2"/>
                </a:solidFill>
                <a:effectLst/>
              </a:rPr>
              <a:t>dirección</a:t>
            </a:r>
            <a:r>
              <a:rPr lang="en-US" sz="2800" b="1" i="0" u="none" strike="noStrike" dirty="0">
                <a:solidFill>
                  <a:schemeClr val="bg2"/>
                </a:solidFill>
                <a:effectLst/>
              </a:rPr>
              <a:t> </a:t>
            </a:r>
            <a:r>
              <a:rPr lang="en-US" sz="2800" b="1" i="0" u="none" strike="noStrike" dirty="0" err="1">
                <a:solidFill>
                  <a:schemeClr val="bg2"/>
                </a:solidFill>
                <a:effectLst/>
              </a:rPr>
              <a:t>correcta</a:t>
            </a:r>
            <a:r>
              <a:rPr lang="en-US" sz="2800" b="1" i="0" u="none" strike="noStrike" dirty="0">
                <a:solidFill>
                  <a:schemeClr val="bg2"/>
                </a:solidFill>
                <a:effectLst/>
              </a:rPr>
              <a:t>. Las </a:t>
            </a:r>
            <a:r>
              <a:rPr lang="en-US" sz="2800" b="1" i="0" u="none" strike="noStrike" dirty="0" err="1">
                <a:solidFill>
                  <a:schemeClr val="bg2"/>
                </a:solidFill>
                <a:effectLst/>
              </a:rPr>
              <a:t>finanzas</a:t>
            </a:r>
            <a:r>
              <a:rPr lang="en-US" sz="2800" b="1" i="0" u="none" strike="noStrike" dirty="0">
                <a:solidFill>
                  <a:schemeClr val="bg2"/>
                </a:solidFill>
                <a:effectLst/>
              </a:rPr>
              <a:t> </a:t>
            </a:r>
            <a:r>
              <a:rPr lang="en-US" sz="2800" b="1" i="0" u="none" strike="noStrike" dirty="0" err="1">
                <a:solidFill>
                  <a:schemeClr val="bg2"/>
                </a:solidFill>
                <a:effectLst/>
              </a:rPr>
              <a:t>hospitalarias</a:t>
            </a:r>
            <a:r>
              <a:rPr lang="en-US" sz="2800" b="1" i="0" u="none" strike="noStrike" dirty="0">
                <a:solidFill>
                  <a:schemeClr val="bg2"/>
                </a:solidFill>
                <a:effectLst/>
              </a:rPr>
              <a:t> </a:t>
            </a:r>
            <a:r>
              <a:rPr lang="en-US" sz="2800" b="1" i="0" u="none" strike="noStrike" dirty="0" err="1">
                <a:solidFill>
                  <a:schemeClr val="bg2"/>
                </a:solidFill>
                <a:effectLst/>
              </a:rPr>
              <a:t>saludables</a:t>
            </a:r>
            <a:r>
              <a:rPr lang="en-US" sz="2800" b="1" i="0" u="none" strike="noStrike" dirty="0">
                <a:solidFill>
                  <a:schemeClr val="bg2"/>
                </a:solidFill>
                <a:effectLst/>
              </a:rPr>
              <a:t> </a:t>
            </a:r>
            <a:r>
              <a:rPr lang="en-US" sz="2800" b="1" i="0" u="none" strike="noStrike" dirty="0" err="1">
                <a:solidFill>
                  <a:schemeClr val="bg2"/>
                </a:solidFill>
                <a:effectLst/>
              </a:rPr>
              <a:t>ayudan</a:t>
            </a:r>
            <a:r>
              <a:rPr lang="en-US" sz="2800" b="1" i="0" u="none" strike="noStrike" dirty="0">
                <a:solidFill>
                  <a:schemeClr val="bg2"/>
                </a:solidFill>
                <a:effectLst/>
              </a:rPr>
              <a:t> a </a:t>
            </a:r>
            <a:r>
              <a:rPr lang="en-US" sz="2800" b="1" i="0" u="none" strike="noStrike" dirty="0" err="1">
                <a:solidFill>
                  <a:schemeClr val="bg2"/>
                </a:solidFill>
                <a:effectLst/>
              </a:rPr>
              <a:t>mantener</a:t>
            </a:r>
            <a:r>
              <a:rPr lang="en-US" sz="2800" b="1" i="0" u="none" strike="noStrike" dirty="0">
                <a:solidFill>
                  <a:schemeClr val="bg2"/>
                </a:solidFill>
                <a:effectLst/>
              </a:rPr>
              <a:t> la </a:t>
            </a:r>
            <a:r>
              <a:rPr lang="en-US" sz="2800" b="1" i="0" u="none" strike="noStrike" dirty="0" err="1">
                <a:solidFill>
                  <a:schemeClr val="bg2"/>
                </a:solidFill>
                <a:effectLst/>
              </a:rPr>
              <a:t>cobertura</a:t>
            </a:r>
            <a:r>
              <a:rPr lang="en-US" sz="2800" b="1" i="0" u="none" strike="noStrike" dirty="0">
                <a:solidFill>
                  <a:schemeClr val="bg2"/>
                </a:solidFill>
                <a:effectLst/>
              </a:rPr>
              <a:t> y </a:t>
            </a:r>
            <a:r>
              <a:rPr lang="en-US" sz="2800" b="1" i="0" u="none" strike="noStrike" dirty="0" err="1">
                <a:solidFill>
                  <a:schemeClr val="bg2"/>
                </a:solidFill>
                <a:effectLst/>
              </a:rPr>
              <a:t>el</a:t>
            </a:r>
            <a:r>
              <a:rPr lang="en-US" sz="2800" b="1" i="0" u="none" strike="noStrike" dirty="0">
                <a:solidFill>
                  <a:schemeClr val="bg2"/>
                </a:solidFill>
                <a:effectLst/>
              </a:rPr>
              <a:t> </a:t>
            </a:r>
            <a:r>
              <a:rPr lang="en-US" sz="2800" b="1" i="0" u="none" strike="noStrike" dirty="0" err="1">
                <a:solidFill>
                  <a:schemeClr val="bg2"/>
                </a:solidFill>
                <a:effectLst/>
              </a:rPr>
              <a:t>acceso</a:t>
            </a:r>
            <a:r>
              <a:rPr lang="en-US" sz="2800" b="1" i="0" u="none" strike="noStrike" dirty="0">
                <a:solidFill>
                  <a:schemeClr val="bg2"/>
                </a:solidFill>
                <a:effectLst/>
              </a:rPr>
              <a:t> a Medicaid para </a:t>
            </a:r>
            <a:r>
              <a:rPr lang="en-US" sz="2800" b="1" i="0" u="none" strike="noStrike" dirty="0" err="1">
                <a:solidFill>
                  <a:schemeClr val="bg2"/>
                </a:solidFill>
                <a:effectLst/>
              </a:rPr>
              <a:t>los</a:t>
            </a:r>
            <a:r>
              <a:rPr lang="en-US" sz="2800" b="1" i="0" u="none" strike="noStrike" dirty="0">
                <a:solidFill>
                  <a:schemeClr val="bg2"/>
                </a:solidFill>
                <a:effectLst/>
              </a:rPr>
              <a:t> </a:t>
            </a:r>
            <a:r>
              <a:rPr lang="en-US" sz="2800" dirty="0" err="1">
                <a:solidFill>
                  <a:schemeClr val="bg2"/>
                </a:solidFill>
              </a:rPr>
              <a:t>C</a:t>
            </a:r>
            <a:r>
              <a:rPr lang="en-US" sz="2800" b="1" i="0" u="none" strike="noStrike" dirty="0" err="1">
                <a:solidFill>
                  <a:schemeClr val="bg2"/>
                </a:solidFill>
                <a:effectLst/>
              </a:rPr>
              <a:t>oloradenses</a:t>
            </a:r>
            <a:r>
              <a:rPr lang="en-US" sz="2800" b="1" i="0" u="none" strike="noStrike" dirty="0">
                <a:solidFill>
                  <a:schemeClr val="bg2"/>
                </a:solidFill>
                <a:effectLst/>
              </a:rPr>
              <a:t> </a:t>
            </a:r>
            <a:r>
              <a:rPr lang="en-US" sz="2800" b="1" i="0" u="none" strike="noStrike" dirty="0" err="1">
                <a:solidFill>
                  <a:schemeClr val="bg2"/>
                </a:solidFill>
                <a:effectLst/>
              </a:rPr>
              <a:t>en</a:t>
            </a:r>
            <a:r>
              <a:rPr lang="en-US" sz="2800" b="1" i="0" u="none" strike="noStrike" dirty="0">
                <a:solidFill>
                  <a:schemeClr val="bg2"/>
                </a:solidFill>
                <a:effectLst/>
              </a:rPr>
              <a:t> </a:t>
            </a:r>
            <a:r>
              <a:rPr lang="en-US" sz="2800" b="1" i="0" u="none" strike="noStrike" dirty="0" err="1">
                <a:solidFill>
                  <a:schemeClr val="bg2"/>
                </a:solidFill>
                <a:effectLst/>
              </a:rPr>
              <a:t>todo</a:t>
            </a:r>
            <a:r>
              <a:rPr lang="en-US" sz="2800" b="1" i="0" u="none" strike="noStrike" dirty="0">
                <a:solidFill>
                  <a:schemeClr val="bg2"/>
                </a:solidFill>
                <a:effectLst/>
              </a:rPr>
              <a:t> </a:t>
            </a:r>
            <a:r>
              <a:rPr lang="en-US" sz="2800" b="1" i="0" u="none" strike="noStrike" dirty="0" err="1">
                <a:solidFill>
                  <a:schemeClr val="bg2"/>
                </a:solidFill>
                <a:effectLst/>
              </a:rPr>
              <a:t>el</a:t>
            </a:r>
            <a:r>
              <a:rPr lang="en-US" sz="2800" b="0" i="0" u="none" strike="noStrike" dirty="0">
                <a:solidFill>
                  <a:schemeClr val="bg2"/>
                </a:solidFill>
                <a:effectLst/>
              </a:rPr>
              <a:t> </a:t>
            </a:r>
            <a:r>
              <a:rPr lang="en-US" sz="2800" i="0" u="none" strike="noStrike" dirty="0" err="1">
                <a:solidFill>
                  <a:schemeClr val="bg2"/>
                </a:solidFill>
                <a:effectLst/>
              </a:rPr>
              <a:t>estado</a:t>
            </a:r>
            <a:r>
              <a:rPr lang="en-US" sz="2800" b="0" i="0" u="none" strike="noStrike" dirty="0">
                <a:solidFill>
                  <a:schemeClr val="bg2"/>
                </a:solidFill>
                <a:effectLst/>
              </a:rPr>
              <a:t>.</a:t>
            </a:r>
          </a:p>
        </p:txBody>
      </p:sp>
      <p:sp>
        <p:nvSpPr>
          <p:cNvPr id="448" name="Google Shape;448;p7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graphicFrame>
        <p:nvGraphicFramePr>
          <p:cNvPr id="449" name="Google Shape;449;p72"/>
          <p:cNvGraphicFramePr/>
          <p:nvPr/>
        </p:nvGraphicFramePr>
        <p:xfrm>
          <a:off x="265500" y="2979813"/>
          <a:ext cx="11239326" cy="3228925"/>
        </p:xfrm>
        <a:graphic>
          <a:graphicData uri="http://schemas.openxmlformats.org/drawingml/2006/table">
            <a:tbl>
              <a:tblPr bandRow="1">
                <a:noFill/>
              </a:tblPr>
              <a:tblGrid>
                <a:gridCol w="2348615">
                  <a:extLst>
                    <a:ext uri="{9D8B030D-6E8A-4147-A177-3AD203B41FA5}">
                      <a16:colId xmlns:a16="http://schemas.microsoft.com/office/drawing/2014/main" val="20000"/>
                    </a:ext>
                  </a:extLst>
                </a:gridCol>
                <a:gridCol w="1648446">
                  <a:extLst>
                    <a:ext uri="{9D8B030D-6E8A-4147-A177-3AD203B41FA5}">
                      <a16:colId xmlns:a16="http://schemas.microsoft.com/office/drawing/2014/main" val="20001"/>
                    </a:ext>
                  </a:extLst>
                </a:gridCol>
                <a:gridCol w="1418416">
                  <a:extLst>
                    <a:ext uri="{9D8B030D-6E8A-4147-A177-3AD203B41FA5}">
                      <a16:colId xmlns:a16="http://schemas.microsoft.com/office/drawing/2014/main" val="20002"/>
                    </a:ext>
                  </a:extLst>
                </a:gridCol>
                <a:gridCol w="1591406">
                  <a:extLst>
                    <a:ext uri="{9D8B030D-6E8A-4147-A177-3AD203B41FA5}">
                      <a16:colId xmlns:a16="http://schemas.microsoft.com/office/drawing/2014/main" val="20003"/>
                    </a:ext>
                  </a:extLst>
                </a:gridCol>
                <a:gridCol w="1616991">
                  <a:extLst>
                    <a:ext uri="{9D8B030D-6E8A-4147-A177-3AD203B41FA5}">
                      <a16:colId xmlns:a16="http://schemas.microsoft.com/office/drawing/2014/main" val="20004"/>
                    </a:ext>
                  </a:extLst>
                </a:gridCol>
                <a:gridCol w="1459534">
                  <a:extLst>
                    <a:ext uri="{9D8B030D-6E8A-4147-A177-3AD203B41FA5}">
                      <a16:colId xmlns:a16="http://schemas.microsoft.com/office/drawing/2014/main" val="20005"/>
                    </a:ext>
                  </a:extLst>
                </a:gridCol>
                <a:gridCol w="1155918">
                  <a:extLst>
                    <a:ext uri="{9D8B030D-6E8A-4147-A177-3AD203B41FA5}">
                      <a16:colId xmlns:a16="http://schemas.microsoft.com/office/drawing/2014/main" val="20006"/>
                    </a:ext>
                  </a:extLst>
                </a:gridCol>
              </a:tblGrid>
              <a:tr h="462575">
                <a:tc>
                  <a:txBody>
                    <a:bodyPr/>
                    <a:lstStyle/>
                    <a:p>
                      <a:pPr marL="0" lvl="0" indent="0" algn="l" rtl="0">
                        <a:spcBef>
                          <a:spcPts val="0"/>
                        </a:spcBef>
                        <a:spcAft>
                          <a:spcPts val="0"/>
                        </a:spcAft>
                        <a:buNone/>
                      </a:pPr>
                      <a:r>
                        <a:rPr lang="en-US" sz="2400" dirty="0">
                          <a:latin typeface="Trebuchet MS"/>
                          <a:ea typeface="Trebuchet MS"/>
                          <a:cs typeface="Trebuchet MS"/>
                          <a:sym typeface="Trebuchet MS"/>
                        </a:rPr>
                        <a:t> </a:t>
                      </a:r>
                      <a:endParaRPr sz="2400" dirty="0">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600" b="1">
                          <a:latin typeface="Trebuchet MS"/>
                          <a:ea typeface="Trebuchet MS"/>
                          <a:cs typeface="Trebuchet MS"/>
                          <a:sym typeface="Trebuchet MS"/>
                        </a:rPr>
                        <a:t>2018 </a:t>
                      </a:r>
                      <a:endParaRPr sz="2600" b="1">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400" b="1">
                          <a:latin typeface="Trebuchet MS"/>
                          <a:ea typeface="Trebuchet MS"/>
                          <a:cs typeface="Trebuchet MS"/>
                          <a:sym typeface="Trebuchet MS"/>
                        </a:rPr>
                        <a:t>2019 </a:t>
                      </a:r>
                      <a:endParaRPr sz="2400" b="1">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400" b="1">
                          <a:latin typeface="Trebuchet MS"/>
                          <a:ea typeface="Trebuchet MS"/>
                          <a:cs typeface="Trebuchet MS"/>
                          <a:sym typeface="Trebuchet MS"/>
                        </a:rPr>
                        <a:t>2020</a:t>
                      </a:r>
                      <a:endParaRPr sz="2400" b="1">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400" b="1">
                          <a:latin typeface="Trebuchet MS"/>
                          <a:ea typeface="Trebuchet MS"/>
                          <a:cs typeface="Trebuchet MS"/>
                          <a:sym typeface="Trebuchet MS"/>
                        </a:rPr>
                        <a:t>2021</a:t>
                      </a:r>
                      <a:endParaRPr sz="2400" b="1">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400" b="1">
                          <a:latin typeface="Trebuchet MS"/>
                          <a:ea typeface="Trebuchet MS"/>
                          <a:cs typeface="Trebuchet MS"/>
                          <a:sym typeface="Trebuchet MS"/>
                        </a:rPr>
                        <a:t>2022</a:t>
                      </a:r>
                      <a:endParaRPr sz="2400" b="1">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400" b="1">
                          <a:latin typeface="Trebuchet MS"/>
                          <a:ea typeface="Trebuchet MS"/>
                          <a:cs typeface="Trebuchet MS"/>
                          <a:sym typeface="Trebuchet MS"/>
                        </a:rPr>
                        <a:t>2023</a:t>
                      </a:r>
                      <a:endParaRPr sz="2400" b="1">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0"/>
                  </a:ext>
                </a:extLst>
              </a:tr>
              <a:tr h="773975">
                <a:tc>
                  <a:txBody>
                    <a:bodyPr/>
                    <a:lstStyle/>
                    <a:p>
                      <a:pPr marL="0" lvl="0" indent="0" algn="l" rtl="0">
                        <a:spcBef>
                          <a:spcPts val="0"/>
                        </a:spcBef>
                        <a:spcAft>
                          <a:spcPts val="0"/>
                        </a:spcAft>
                        <a:buNone/>
                      </a:pPr>
                      <a:r>
                        <a:rPr lang="en-US" sz="2400" b="1" dirty="0" err="1">
                          <a:latin typeface="Trebuchet MS"/>
                          <a:ea typeface="Trebuchet MS"/>
                          <a:cs typeface="Trebuchet MS"/>
                          <a:sym typeface="Trebuchet MS"/>
                        </a:rPr>
                        <a:t>Precio</a:t>
                      </a:r>
                      <a:r>
                        <a:rPr lang="en-US" sz="2400" b="1" dirty="0">
                          <a:latin typeface="Trebuchet MS"/>
                          <a:ea typeface="Trebuchet MS"/>
                          <a:cs typeface="Trebuchet MS"/>
                          <a:sym typeface="Trebuchet MS"/>
                        </a:rPr>
                        <a:t>/</a:t>
                      </a:r>
                      <a:r>
                        <a:rPr lang="en-US" sz="2400" b="1" dirty="0" err="1">
                          <a:latin typeface="Trebuchet MS"/>
                          <a:ea typeface="Trebuchet MS"/>
                          <a:cs typeface="Trebuchet MS"/>
                          <a:sym typeface="Trebuchet MS"/>
                        </a:rPr>
                        <a:t>Paciente</a:t>
                      </a:r>
                      <a:r>
                        <a:rPr lang="en-US" sz="2400" b="1" dirty="0">
                          <a:latin typeface="Trebuchet MS"/>
                          <a:ea typeface="Trebuchet MS"/>
                          <a:cs typeface="Trebuchet MS"/>
                          <a:sym typeface="Trebuchet MS"/>
                        </a:rPr>
                        <a:t> </a:t>
                      </a:r>
                      <a:endParaRPr sz="2400" b="1" dirty="0">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5to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4to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4to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6to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10mo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10mo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r h="764900">
                <a:tc>
                  <a:txBody>
                    <a:bodyPr/>
                    <a:lstStyle/>
                    <a:p>
                      <a:pPr marL="0" lvl="0" indent="0" algn="l" rtl="0">
                        <a:spcBef>
                          <a:spcPts val="0"/>
                        </a:spcBef>
                        <a:spcAft>
                          <a:spcPts val="0"/>
                        </a:spcAft>
                        <a:buNone/>
                      </a:pPr>
                      <a:r>
                        <a:rPr lang="en-US" sz="2400" b="1" dirty="0">
                          <a:latin typeface="Trebuchet MS"/>
                          <a:ea typeface="Trebuchet MS"/>
                          <a:cs typeface="Trebuchet MS"/>
                          <a:sym typeface="Trebuchet MS"/>
                        </a:rPr>
                        <a:t>Costo/</a:t>
                      </a:r>
                      <a:r>
                        <a:rPr lang="en-US" sz="2400" b="1" dirty="0" err="1">
                          <a:latin typeface="Trebuchet MS"/>
                          <a:ea typeface="Trebuchet MS"/>
                          <a:cs typeface="Trebuchet MS"/>
                          <a:sym typeface="Trebuchet MS"/>
                        </a:rPr>
                        <a:t>Paciente</a:t>
                      </a:r>
                      <a:r>
                        <a:rPr lang="en-US" sz="2400" b="1" dirty="0">
                          <a:latin typeface="Trebuchet MS"/>
                          <a:ea typeface="Trebuchet MS"/>
                          <a:cs typeface="Trebuchet MS"/>
                          <a:sym typeface="Trebuchet MS"/>
                        </a:rPr>
                        <a:t> </a:t>
                      </a:r>
                      <a:endParaRPr sz="2400" b="1" dirty="0">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8vo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8vo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10mo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13ro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13ro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11vo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2"/>
                  </a:ext>
                </a:extLst>
              </a:tr>
              <a:tr h="764900">
                <a:tc>
                  <a:txBody>
                    <a:bodyPr/>
                    <a:lstStyle/>
                    <a:p>
                      <a:pPr marL="0" lvl="0" indent="0" algn="l" rtl="0">
                        <a:spcBef>
                          <a:spcPts val="0"/>
                        </a:spcBef>
                        <a:spcAft>
                          <a:spcPts val="0"/>
                        </a:spcAft>
                        <a:buNone/>
                      </a:pPr>
                      <a:r>
                        <a:rPr lang="en-US" sz="2200" b="1" dirty="0" err="1">
                          <a:latin typeface="Trebuchet MS"/>
                          <a:ea typeface="Trebuchet MS"/>
                          <a:cs typeface="Trebuchet MS"/>
                          <a:sym typeface="Trebuchet MS"/>
                        </a:rPr>
                        <a:t>Ganancia</a:t>
                      </a:r>
                      <a:r>
                        <a:rPr lang="en-US" sz="2200" b="1" dirty="0">
                          <a:latin typeface="Trebuchet MS"/>
                          <a:ea typeface="Trebuchet MS"/>
                          <a:cs typeface="Trebuchet MS"/>
                          <a:sym typeface="Trebuchet MS"/>
                        </a:rPr>
                        <a:t>/</a:t>
                      </a:r>
                    </a:p>
                    <a:p>
                      <a:pPr marL="0" lvl="0" indent="0" algn="l" rtl="0">
                        <a:spcBef>
                          <a:spcPts val="0"/>
                        </a:spcBef>
                        <a:spcAft>
                          <a:spcPts val="0"/>
                        </a:spcAft>
                        <a:buNone/>
                      </a:pPr>
                      <a:r>
                        <a:rPr lang="en-US" sz="2200" b="1" dirty="0" err="1">
                          <a:latin typeface="Trebuchet MS"/>
                          <a:ea typeface="Trebuchet MS"/>
                          <a:cs typeface="Trebuchet MS"/>
                          <a:sym typeface="Trebuchet MS"/>
                        </a:rPr>
                        <a:t>Paciente</a:t>
                      </a:r>
                      <a:endParaRPr sz="2200" b="1" dirty="0">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3ro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3ro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5to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3ro *</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11vo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13ro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3"/>
                  </a:ext>
                </a:extLst>
              </a:tr>
              <a:tr h="462575">
                <a:tc>
                  <a:txBody>
                    <a:bodyPr/>
                    <a:lstStyle/>
                    <a:p>
                      <a:pPr marL="0" lvl="0" indent="0" algn="l" rtl="0">
                        <a:spcBef>
                          <a:spcPts val="0"/>
                        </a:spcBef>
                        <a:spcAft>
                          <a:spcPts val="0"/>
                        </a:spcAft>
                        <a:buNone/>
                      </a:pPr>
                      <a:r>
                        <a:rPr lang="en-US" sz="2400" b="1" dirty="0" err="1">
                          <a:latin typeface="Trebuchet MS"/>
                          <a:ea typeface="Trebuchet MS"/>
                          <a:cs typeface="Trebuchet MS"/>
                          <a:sym typeface="Trebuchet MS"/>
                        </a:rPr>
                        <a:t>Ganancia</a:t>
                      </a:r>
                      <a:r>
                        <a:rPr lang="en-US" sz="2400" b="1" dirty="0">
                          <a:latin typeface="Trebuchet MS"/>
                          <a:ea typeface="Trebuchet MS"/>
                          <a:cs typeface="Trebuchet MS"/>
                          <a:sym typeface="Trebuchet MS"/>
                        </a:rPr>
                        <a:t> Total</a:t>
                      </a:r>
                      <a:endParaRPr sz="2400" b="1" dirty="0">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Quattrocento Sans"/>
                          <a:cs typeface="Quattrocento Sans"/>
                          <a:sym typeface="Trebuchet MS"/>
                        </a:rPr>
                        <a:t>1ro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4to</a:t>
                      </a:r>
                      <a:endParaRPr sz="2800" dirty="0">
                        <a:highlight>
                          <a:schemeClr val="lt1"/>
                        </a:highlight>
                        <a:latin typeface="Quattrocento Sans"/>
                        <a:ea typeface="Quattrocento Sans"/>
                        <a:cs typeface="Quattrocento Sans"/>
                        <a:sym typeface="Quattrocento San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5to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4to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25to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tc>
                  <a:txBody>
                    <a:bodyPr/>
                    <a:lstStyle/>
                    <a:p>
                      <a:pPr marL="0" lvl="0" indent="0" algn="ctr" rtl="0">
                        <a:spcBef>
                          <a:spcPts val="0"/>
                        </a:spcBef>
                        <a:spcAft>
                          <a:spcPts val="0"/>
                        </a:spcAft>
                        <a:buNone/>
                      </a:pPr>
                      <a:r>
                        <a:rPr lang="en-US" sz="2800" dirty="0">
                          <a:highlight>
                            <a:schemeClr val="lt1"/>
                          </a:highlight>
                          <a:latin typeface="Trebuchet MS"/>
                          <a:ea typeface="Trebuchet MS"/>
                          <a:cs typeface="Trebuchet MS"/>
                          <a:sym typeface="Trebuchet MS"/>
                        </a:rPr>
                        <a:t>19no</a:t>
                      </a:r>
                      <a:endParaRPr sz="2800" dirty="0">
                        <a:highlight>
                          <a:schemeClr val="lt1"/>
                        </a:highlight>
                        <a:latin typeface="Trebuchet MS"/>
                        <a:ea typeface="Trebuchet MS"/>
                        <a:cs typeface="Trebuchet MS"/>
                        <a:sym typeface="Trebuchet MS"/>
                      </a:endParaRPr>
                    </a:p>
                  </a:txBody>
                  <a:tcPr marL="0" marR="0" marT="0" marB="0">
                    <a:lnL w="9525" cap="flat" cmpd="sng">
                      <a:solidFill>
                        <a:srgbClr val="999999"/>
                      </a:solidFill>
                      <a:prstDash val="solid"/>
                      <a:round/>
                      <a:headEnd type="none" w="sm" len="sm"/>
                      <a:tailEnd type="none" w="sm" len="sm"/>
                    </a:lnL>
                    <a:lnR w="9525" cap="flat" cmpd="sng">
                      <a:solidFill>
                        <a:srgbClr val="999999"/>
                      </a:solidFill>
                      <a:prstDash val="solid"/>
                      <a:round/>
                      <a:headEnd type="none" w="sm" len="sm"/>
                      <a:tailEnd type="none" w="sm" len="sm"/>
                    </a:lnR>
                    <a:lnT w="9525" cap="flat" cmpd="sng">
                      <a:solidFill>
                        <a:srgbClr val="999999"/>
                      </a:solidFill>
                      <a:prstDash val="solid"/>
                      <a:round/>
                      <a:headEnd type="none" w="sm" len="sm"/>
                      <a:tailEnd type="none" w="sm" len="sm"/>
                    </a:lnT>
                    <a:lnB w="9525" cap="flat" cmpd="sng">
                      <a:solidFill>
                        <a:srgbClr val="999999"/>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450" name="Google Shape;450;p72"/>
          <p:cNvSpPr txBox="1"/>
          <p:nvPr/>
        </p:nvSpPr>
        <p:spPr>
          <a:xfrm>
            <a:off x="2722875" y="6240636"/>
            <a:ext cx="8620500" cy="631200"/>
          </a:xfrm>
          <a:prstGeom prst="rect">
            <a:avLst/>
          </a:prstGeom>
          <a:no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dirty="0">
                <a:solidFill>
                  <a:schemeClr val="lt1"/>
                </a:solidFill>
                <a:latin typeface="Trebuchet MS"/>
                <a:ea typeface="Trebuchet MS"/>
                <a:cs typeface="Trebuchet MS"/>
                <a:sym typeface="Trebuchet MS"/>
              </a:rPr>
              <a:t>Datos de </a:t>
            </a:r>
            <a:r>
              <a:rPr lang="en-US" sz="1100" dirty="0" err="1">
                <a:solidFill>
                  <a:schemeClr val="lt1"/>
                </a:solidFill>
                <a:latin typeface="Trebuchet MS"/>
                <a:ea typeface="Trebuchet MS"/>
                <a:cs typeface="Trebuchet MS"/>
                <a:sym typeface="Trebuchet MS"/>
              </a:rPr>
              <a:t>los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informes</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costos</a:t>
            </a:r>
            <a:r>
              <a:rPr lang="en-US" sz="1100" dirty="0">
                <a:solidFill>
                  <a:schemeClr val="lt1"/>
                </a:solidFill>
                <a:latin typeface="Trebuchet MS"/>
                <a:ea typeface="Trebuchet MS"/>
                <a:cs typeface="Trebuchet MS"/>
                <a:sym typeface="Trebuchet MS"/>
              </a:rPr>
              <a:t> de Medicare, con </a:t>
            </a:r>
            <a:r>
              <a:rPr lang="en-US" sz="1100" dirty="0" err="1">
                <a:solidFill>
                  <a:schemeClr val="lt1"/>
                </a:solidFill>
                <a:latin typeface="Trebuchet MS"/>
                <a:ea typeface="Trebuchet MS"/>
                <a:cs typeface="Trebuchet MS"/>
                <a:sym typeface="Trebuchet MS"/>
              </a:rPr>
              <a:t>ajuste</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por</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costo</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vida</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aplicado</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Algunas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clasificaciones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cambiaron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ligeramente</a:t>
            </a:r>
            <a:r>
              <a:rPr lang="en-US" sz="1100" dirty="0">
                <a:solidFill>
                  <a:schemeClr val="lt1"/>
                </a:solidFill>
                <a:latin typeface="Trebuchet MS"/>
                <a:ea typeface="Trebuchet MS"/>
                <a:cs typeface="Trebuchet MS"/>
                <a:sym typeface="Trebuchet MS"/>
              </a:rPr>
              <a:t> con </a:t>
            </a:r>
            <a:r>
              <a:rPr lang="en-US" sz="1100" dirty="0" err="1">
                <a:solidFill>
                  <a:schemeClr val="lt1"/>
                </a:solidFill>
                <a:latin typeface="Trebuchet MS"/>
                <a:ea typeface="Trebuchet MS"/>
                <a:cs typeface="Trebuchet MS"/>
                <a:sym typeface="Trebuchet MS"/>
              </a:rPr>
              <a:t>respecto</a:t>
            </a:r>
            <a:r>
              <a:rPr lang="en-US" sz="1100" dirty="0">
                <a:solidFill>
                  <a:schemeClr val="lt1"/>
                </a:solidFill>
                <a:latin typeface="Trebuchet MS"/>
                <a:ea typeface="Trebuchet MS"/>
                <a:cs typeface="Trebuchet MS"/>
                <a:sym typeface="Trebuchet MS"/>
              </a:rPr>
              <a:t> al </a:t>
            </a:r>
            <a:r>
              <a:rPr lang="en-US" sz="1100" dirty="0" err="1">
                <a:solidFill>
                  <a:schemeClr val="lt1"/>
                </a:solidFill>
                <a:latin typeface="Trebuchet MS"/>
                <a:ea typeface="Trebuchet MS"/>
                <a:cs typeface="Trebuchet MS"/>
                <a:sym typeface="Trebuchet MS"/>
              </a:rPr>
              <a:t>informe</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perspectivas</a:t>
            </a:r>
            <a:r>
              <a:rPr lang="en-US" sz="1100" dirty="0">
                <a:solidFill>
                  <a:schemeClr val="lt1"/>
                </a:solidFill>
                <a:latin typeface="Trebuchet MS"/>
                <a:ea typeface="Trebuchet MS"/>
                <a:cs typeface="Trebuchet MS"/>
                <a:sym typeface="Trebuchet MS"/>
              </a:rPr>
              <a:t> de 2023 </a:t>
            </a:r>
            <a:r>
              <a:rPr lang="en-US" sz="1100" dirty="0" err="1">
                <a:solidFill>
                  <a:schemeClr val="lt1"/>
                </a:solidFill>
                <a:latin typeface="Trebuchet MS"/>
                <a:ea typeface="Trebuchet MS"/>
                <a:cs typeface="Trebuchet MS"/>
                <a:sym typeface="Trebuchet MS"/>
              </a:rPr>
              <a:t>debido</a:t>
            </a:r>
            <a:r>
              <a:rPr lang="en-US" sz="1100" dirty="0">
                <a:solidFill>
                  <a:schemeClr val="lt1"/>
                </a:solidFill>
                <a:latin typeface="Trebuchet MS"/>
                <a:ea typeface="Trebuchet MS"/>
                <a:cs typeface="Trebuchet MS"/>
                <a:sym typeface="Trebuchet MS"/>
              </a:rPr>
              <a:t> a la </a:t>
            </a:r>
            <a:r>
              <a:rPr lang="en-US" sz="1100" dirty="0" err="1">
                <a:solidFill>
                  <a:schemeClr val="lt1"/>
                </a:solidFill>
                <a:latin typeface="Trebuchet MS"/>
                <a:ea typeface="Trebuchet MS"/>
                <a:cs typeface="Trebuchet MS"/>
                <a:sym typeface="Trebuchet MS"/>
              </a:rPr>
              <a:t>presentación</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datos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hospitalarios</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adicionales</a:t>
            </a:r>
            <a:r>
              <a:rPr lang="en-US" sz="1100" dirty="0">
                <a:solidFill>
                  <a:schemeClr val="lt1"/>
                </a:solidFill>
                <a:latin typeface="Trebuchet MS"/>
                <a:ea typeface="Trebuchet MS"/>
                <a:cs typeface="Trebuchet MS"/>
                <a:sym typeface="Trebuchet MS"/>
              </a:rPr>
              <a:t>. Las </a:t>
            </a:r>
            <a:r>
              <a:rPr lang="en-US" sz="1100" dirty="0" err="1">
                <a:solidFill>
                  <a:schemeClr val="lt1"/>
                </a:solidFill>
                <a:latin typeface="Trebuchet MS"/>
                <a:ea typeface="Trebuchet MS"/>
                <a:cs typeface="Trebuchet MS"/>
                <a:sym typeface="Trebuchet MS"/>
              </a:rPr>
              <a:t>clasificaciones</a:t>
            </a:r>
            <a:r>
              <a:rPr lang="en-US" sz="1100" dirty="0">
                <a:solidFill>
                  <a:schemeClr val="lt1"/>
                </a:solidFill>
                <a:latin typeface="Trebuchet MS"/>
                <a:ea typeface="Trebuchet MS"/>
                <a:cs typeface="Trebuchet MS"/>
                <a:sym typeface="Trebuchet MS"/>
              </a:rPr>
              <a:t> de 2018 y 2019 se </a:t>
            </a:r>
            <a:r>
              <a:rPr lang="en-US" sz="1100" dirty="0" err="1">
                <a:solidFill>
                  <a:schemeClr val="lt1"/>
                </a:solidFill>
                <a:latin typeface="Trebuchet MS"/>
                <a:ea typeface="Trebuchet MS"/>
                <a:cs typeface="Trebuchet MS"/>
                <a:sym typeface="Trebuchet MS"/>
              </a:rPr>
              <a:t>mantienen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como</a:t>
            </a:r>
            <a:r>
              <a:rPr lang="en-US" sz="1100" dirty="0">
                <a:solidFill>
                  <a:schemeClr val="lt1"/>
                </a:solidFill>
                <a:latin typeface="Trebuchet MS"/>
                <a:ea typeface="Trebuchet MS"/>
                <a:cs typeface="Trebuchet MS"/>
                <a:sym typeface="Trebuchet MS"/>
              </a:rPr>
              <a:t> se </a:t>
            </a:r>
            <a:r>
              <a:rPr lang="en-US" sz="1100" dirty="0" err="1">
                <a:solidFill>
                  <a:schemeClr val="lt1"/>
                </a:solidFill>
                <a:latin typeface="Trebuchet MS"/>
                <a:ea typeface="Trebuchet MS"/>
                <a:cs typeface="Trebuchet MS"/>
                <a:sym typeface="Trebuchet MS"/>
              </a:rPr>
              <a:t>informó</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en</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el</a:t>
            </a:r>
            <a:r>
              <a:rPr lang="en-US" sz="1100" dirty="0">
                <a:solidFill>
                  <a:schemeClr val="lt1"/>
                </a:solidFill>
                <a:latin typeface="Trebuchet MS"/>
                <a:ea typeface="Trebuchet MS"/>
                <a:cs typeface="Trebuchet MS"/>
                <a:sym typeface="Trebuchet MS"/>
              </a:rPr>
              <a:t> </a:t>
            </a:r>
            <a:r>
              <a:rPr lang="en-US" sz="1100" dirty="0" err="1">
                <a:solidFill>
                  <a:schemeClr val="lt1"/>
                </a:solidFill>
                <a:latin typeface="Trebuchet MS"/>
                <a:ea typeface="Trebuchet MS"/>
                <a:cs typeface="Trebuchet MS"/>
                <a:sym typeface="Trebuchet MS"/>
              </a:rPr>
              <a:t>informe</a:t>
            </a:r>
            <a:r>
              <a:rPr lang="en-US" sz="1100" dirty="0">
                <a:solidFill>
                  <a:schemeClr val="lt1"/>
                </a:solidFill>
                <a:latin typeface="Trebuchet MS"/>
                <a:ea typeface="Trebuchet MS"/>
                <a:cs typeface="Trebuchet MS"/>
                <a:sym typeface="Trebuchet MS"/>
              </a:rPr>
              <a:t> de </a:t>
            </a:r>
            <a:r>
              <a:rPr lang="en-US" sz="1100" dirty="0" err="1">
                <a:solidFill>
                  <a:schemeClr val="lt1"/>
                </a:solidFill>
                <a:latin typeface="Trebuchet MS"/>
                <a:ea typeface="Trebuchet MS"/>
                <a:cs typeface="Trebuchet MS"/>
                <a:sym typeface="Trebuchet MS"/>
              </a:rPr>
              <a:t>perspectivas</a:t>
            </a:r>
            <a:r>
              <a:rPr lang="en-US" sz="1100" dirty="0">
                <a:solidFill>
                  <a:schemeClr val="lt1"/>
                </a:solidFill>
                <a:latin typeface="Trebuchet MS"/>
                <a:ea typeface="Trebuchet MS"/>
                <a:cs typeface="Trebuchet MS"/>
                <a:sym typeface="Trebuchet MS"/>
              </a:rPr>
              <a:t> de 2023</a:t>
            </a:r>
            <a:endParaRPr sz="1100" dirty="0">
              <a:latin typeface="Trebuchet MS"/>
              <a:ea typeface="Trebuchet MS"/>
              <a:cs typeface="Trebuchet MS"/>
              <a:sym typeface="Trebuchet MS"/>
            </a:endParaRPr>
          </a:p>
        </p:txBody>
      </p:sp>
      <p:sp>
        <p:nvSpPr>
          <p:cNvPr id="451" name="Google Shape;451;p72"/>
          <p:cNvSpPr txBox="1"/>
          <p:nvPr/>
        </p:nvSpPr>
        <p:spPr>
          <a:xfrm>
            <a:off x="347417" y="2109488"/>
            <a:ext cx="12192000" cy="877133"/>
          </a:xfrm>
          <a:prstGeom prst="rect">
            <a:avLst/>
          </a:prstGeom>
          <a:noFill/>
          <a:ln>
            <a:noFill/>
          </a:ln>
        </p:spPr>
        <p:txBody>
          <a:bodyPr spcFirstLastPara="1" wrap="square" lIns="91425" tIns="91425" rIns="91425" bIns="91425" anchor="t" anchorCtr="0">
            <a:normAutofit/>
          </a:bodyPr>
          <a:lstStyle/>
          <a:p>
            <a:pPr algn="ctr"/>
            <a:r>
              <a:rPr lang="en-US" sz="2500" b="1" i="0" u="none" strike="noStrike" dirty="0" err="1">
                <a:solidFill>
                  <a:schemeClr val="bg2"/>
                </a:solidFill>
                <a:effectLst/>
                <a:latin typeface="Trebuchet MS" panose="020B0703020202090204" pitchFamily="34" charset="0"/>
              </a:rPr>
              <a:t>Clasificaciones</a:t>
            </a:r>
            <a:r>
              <a:rPr lang="en-US" sz="2500" b="1" i="0" u="none" strike="noStrike" dirty="0">
                <a:solidFill>
                  <a:schemeClr val="bg2"/>
                </a:solidFill>
                <a:effectLst/>
                <a:latin typeface="Trebuchet MS" panose="020B0703020202090204" pitchFamily="34" charset="0"/>
              </a:rPr>
              <a:t> </a:t>
            </a:r>
            <a:r>
              <a:rPr lang="en-US" sz="2500" b="1" i="0" u="none" strike="noStrike" dirty="0" err="1">
                <a:solidFill>
                  <a:schemeClr val="bg2"/>
                </a:solidFill>
                <a:effectLst/>
                <a:latin typeface="Trebuchet MS" panose="020B0703020202090204" pitchFamily="34" charset="0"/>
              </a:rPr>
              <a:t>nacionales</a:t>
            </a:r>
            <a:r>
              <a:rPr lang="en-US" sz="2500" b="1" i="0" u="none" strike="noStrike" dirty="0">
                <a:solidFill>
                  <a:schemeClr val="bg2"/>
                </a:solidFill>
                <a:effectLst/>
                <a:latin typeface="Trebuchet MS" panose="020B0703020202090204" pitchFamily="34" charset="0"/>
              </a:rPr>
              <a:t> de Colorado </a:t>
            </a:r>
            <a:r>
              <a:rPr lang="en-US" sz="2500" b="1" i="0" u="none" strike="noStrike" dirty="0" err="1">
                <a:solidFill>
                  <a:schemeClr val="bg2"/>
                </a:solidFill>
                <a:effectLst/>
                <a:latin typeface="Trebuchet MS" panose="020B0703020202090204" pitchFamily="34" charset="0"/>
              </a:rPr>
              <a:t>por</a:t>
            </a:r>
            <a:r>
              <a:rPr lang="en-US" sz="2500" b="1" i="0" u="none" strike="noStrike" dirty="0">
                <a:solidFill>
                  <a:schemeClr val="bg2"/>
                </a:solidFill>
                <a:effectLst/>
                <a:latin typeface="Trebuchet MS" panose="020B0703020202090204" pitchFamily="34" charset="0"/>
              </a:rPr>
              <a:t> </a:t>
            </a:r>
            <a:r>
              <a:rPr lang="en-US" sz="2500" b="1" i="0" u="none" strike="noStrike" dirty="0" err="1">
                <a:solidFill>
                  <a:schemeClr val="bg2"/>
                </a:solidFill>
                <a:effectLst/>
                <a:latin typeface="Trebuchet MS" panose="020B0703020202090204" pitchFamily="34" charset="0"/>
              </a:rPr>
              <a:t>precio</a:t>
            </a:r>
            <a:r>
              <a:rPr lang="en-US" sz="2500" b="1" i="0" u="none" strike="noStrike" dirty="0">
                <a:solidFill>
                  <a:schemeClr val="bg2"/>
                </a:solidFill>
                <a:effectLst/>
                <a:latin typeface="Trebuchet MS" panose="020B0703020202090204" pitchFamily="34" charset="0"/>
              </a:rPr>
              <a:t>, </a:t>
            </a:r>
            <a:r>
              <a:rPr lang="en-US" sz="2500" b="1" i="0" u="none" strike="noStrike" dirty="0" err="1">
                <a:solidFill>
                  <a:schemeClr val="bg2"/>
                </a:solidFill>
                <a:effectLst/>
                <a:latin typeface="Trebuchet MS" panose="020B0703020202090204" pitchFamily="34" charset="0"/>
              </a:rPr>
              <a:t>costo</a:t>
            </a:r>
            <a:r>
              <a:rPr lang="en-US" sz="2500" b="1" i="0" u="none" strike="noStrike" dirty="0">
                <a:solidFill>
                  <a:schemeClr val="bg2"/>
                </a:solidFill>
                <a:effectLst/>
                <a:latin typeface="Trebuchet MS" panose="020B0703020202090204" pitchFamily="34" charset="0"/>
              </a:rPr>
              <a:t> y </a:t>
            </a:r>
            <a:r>
              <a:rPr lang="en-US" sz="2500" b="1" i="0" u="none" strike="noStrike" dirty="0" err="1">
                <a:solidFill>
                  <a:schemeClr val="bg2"/>
                </a:solidFill>
                <a:effectLst/>
                <a:latin typeface="Trebuchet MS" panose="020B0703020202090204" pitchFamily="34" charset="0"/>
              </a:rPr>
              <a:t>beneficio</a:t>
            </a:r>
            <a:r>
              <a:rPr lang="en-US" sz="2500" b="1" i="0" u="none" strike="noStrike" dirty="0">
                <a:solidFill>
                  <a:schemeClr val="bg2"/>
                </a:solidFill>
                <a:effectLst/>
                <a:latin typeface="Trebuchet MS" panose="020B0703020202090204" pitchFamily="34" charset="0"/>
              </a:rPr>
              <a:t> </a:t>
            </a:r>
          </a:p>
          <a:p>
            <a:pPr algn="ctr"/>
            <a:r>
              <a:rPr lang="en-US" sz="2000" b="1" i="0" u="none" strike="noStrike" dirty="0">
                <a:solidFill>
                  <a:schemeClr val="bg2"/>
                </a:solidFill>
                <a:effectLst/>
                <a:latin typeface="Trebuchet MS" panose="020B0703020202090204" pitchFamily="34" charset="0"/>
              </a:rPr>
              <a:t>(mayor a </a:t>
            </a:r>
            <a:r>
              <a:rPr lang="en-US" sz="2000" b="1" i="0" u="none" strike="noStrike" dirty="0" err="1">
                <a:solidFill>
                  <a:schemeClr val="bg2"/>
                </a:solidFill>
                <a:effectLst/>
                <a:latin typeface="Trebuchet MS" panose="020B0703020202090204" pitchFamily="34" charset="0"/>
              </a:rPr>
              <a:t>menor</a:t>
            </a:r>
            <a:r>
              <a:rPr lang="en-US" sz="2000" b="1" i="0" u="none" strike="noStrike" dirty="0">
                <a:solidFill>
                  <a:schemeClr val="bg2"/>
                </a:solidFill>
                <a:effectLst/>
                <a:latin typeface="Trebuchet MS" panose="020B0703020202090204" pitchFamily="34" charset="0"/>
              </a:rPr>
              <a:t>)</a:t>
            </a:r>
            <a:endParaRPr lang="en-US" sz="2000" b="0" i="0" u="none" strike="noStrike" dirty="0">
              <a:solidFill>
                <a:schemeClr val="bg2"/>
              </a:solidFill>
              <a:effectLst/>
              <a:latin typeface="Trebuchet MS" panose="020B070302020209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0"/>
          <p:cNvSpPr txBox="1">
            <a:spLocks noGrp="1"/>
          </p:cNvSpPr>
          <p:nvPr>
            <p:ph type="title"/>
          </p:nvPr>
        </p:nvSpPr>
        <p:spPr>
          <a:xfrm>
            <a:off x="290775" y="8"/>
            <a:ext cx="11442000" cy="1327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4100"/>
              <a:t>Rural hospitals less financially stable.</a:t>
            </a:r>
            <a:endParaRPr sz="4100"/>
          </a:p>
          <a:p>
            <a:pPr marL="0" lvl="0" indent="0" algn="ctr" rtl="0">
              <a:lnSpc>
                <a:spcPct val="90000"/>
              </a:lnSpc>
              <a:spcBef>
                <a:spcPts val="0"/>
              </a:spcBef>
              <a:spcAft>
                <a:spcPts val="0"/>
              </a:spcAft>
              <a:buSzPts val="6000"/>
              <a:buNone/>
            </a:pPr>
            <a:r>
              <a:rPr lang="en-US" sz="4100"/>
              <a:t>Require more intervention and support</a:t>
            </a:r>
            <a:endParaRPr sz="4100"/>
          </a:p>
        </p:txBody>
      </p:sp>
      <p:sp>
        <p:nvSpPr>
          <p:cNvPr id="458" name="Google Shape;458;p20"/>
          <p:cNvSpPr txBox="1">
            <a:spLocks noGrp="1"/>
          </p:cNvSpPr>
          <p:nvPr>
            <p:ph type="body" idx="1"/>
          </p:nvPr>
        </p:nvSpPr>
        <p:spPr>
          <a:xfrm>
            <a:off x="106125" y="1327650"/>
            <a:ext cx="11811300" cy="477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800"/>
              <a:t>Generally, Rural hospitals have:</a:t>
            </a:r>
            <a:endParaRPr sz="2800"/>
          </a:p>
          <a:p>
            <a:pPr marL="457200" lvl="0" indent="-387350" algn="l" rtl="0">
              <a:lnSpc>
                <a:spcPct val="90000"/>
              </a:lnSpc>
              <a:spcBef>
                <a:spcPts val="1000"/>
              </a:spcBef>
              <a:spcAft>
                <a:spcPts val="0"/>
              </a:spcAft>
              <a:buSzPts val="2500"/>
              <a:buFont typeface="Trebuchet MS"/>
              <a:buChar char="●"/>
            </a:pPr>
            <a:r>
              <a:rPr lang="en-US" sz="2500"/>
              <a:t>Higher percent of the community is covered by public programs </a:t>
            </a:r>
            <a:endParaRPr sz="2500"/>
          </a:p>
          <a:p>
            <a:pPr marL="457200" lvl="0" indent="-387350" algn="l" rtl="0">
              <a:lnSpc>
                <a:spcPct val="90000"/>
              </a:lnSpc>
              <a:spcBef>
                <a:spcPts val="0"/>
              </a:spcBef>
              <a:spcAft>
                <a:spcPts val="0"/>
              </a:spcAft>
              <a:buSzPts val="2500"/>
              <a:buFont typeface="Trebuchet MS"/>
              <a:buChar char="●"/>
            </a:pPr>
            <a:r>
              <a:rPr lang="en-US" sz="2500"/>
              <a:t>Higher uncompensated care </a:t>
            </a:r>
            <a:endParaRPr sz="2500"/>
          </a:p>
          <a:p>
            <a:pPr marL="457200" lvl="0" indent="-387350" algn="l" rtl="0">
              <a:lnSpc>
                <a:spcPct val="90000"/>
              </a:lnSpc>
              <a:spcBef>
                <a:spcPts val="0"/>
              </a:spcBef>
              <a:spcAft>
                <a:spcPts val="0"/>
              </a:spcAft>
              <a:buSzPts val="2500"/>
              <a:buFont typeface="Trebuchet MS"/>
              <a:buChar char="●"/>
            </a:pPr>
            <a:r>
              <a:rPr lang="en-US" sz="2500"/>
              <a:t>Far fewer inpatient beds/stays. Depend on outpatient services</a:t>
            </a:r>
            <a:endParaRPr sz="2500"/>
          </a:p>
          <a:p>
            <a:pPr marL="457200" lvl="0" indent="-387350" algn="l" rtl="0">
              <a:lnSpc>
                <a:spcPct val="90000"/>
              </a:lnSpc>
              <a:spcBef>
                <a:spcPts val="0"/>
              </a:spcBef>
              <a:spcAft>
                <a:spcPts val="0"/>
              </a:spcAft>
              <a:buSzPts val="2500"/>
              <a:buFont typeface="Trebuchet MS"/>
              <a:buChar char="●"/>
            </a:pPr>
            <a:r>
              <a:rPr lang="en-US" sz="2500"/>
              <a:t>No large system to rely on to share admin costs, investments in advances</a:t>
            </a:r>
            <a:endParaRPr sz="2500"/>
          </a:p>
          <a:p>
            <a:pPr marL="457200" lvl="0" indent="-387350" algn="l" rtl="0">
              <a:lnSpc>
                <a:spcPct val="90000"/>
              </a:lnSpc>
              <a:spcBef>
                <a:spcPts val="0"/>
              </a:spcBef>
              <a:spcAft>
                <a:spcPts val="0"/>
              </a:spcAft>
              <a:buSzPts val="2500"/>
              <a:buFont typeface="Trebuchet MS"/>
              <a:buChar char="●"/>
            </a:pPr>
            <a:r>
              <a:rPr lang="en-US" sz="2500"/>
              <a:t>Higher % of Admin costs </a:t>
            </a:r>
            <a:endParaRPr sz="2500"/>
          </a:p>
          <a:p>
            <a:pPr marL="457200" lvl="0" indent="-387350" algn="l" rtl="0">
              <a:lnSpc>
                <a:spcPct val="90000"/>
              </a:lnSpc>
              <a:spcBef>
                <a:spcPts val="0"/>
              </a:spcBef>
              <a:spcAft>
                <a:spcPts val="0"/>
              </a:spcAft>
              <a:buSzPts val="2500"/>
              <a:buFont typeface="Trebuchet MS"/>
              <a:buChar char="●"/>
            </a:pPr>
            <a:r>
              <a:rPr lang="en-US" sz="2500"/>
              <a:t>Lower margins/profits</a:t>
            </a:r>
            <a:endParaRPr sz="2500"/>
          </a:p>
          <a:p>
            <a:pPr marL="457200" lvl="0" indent="-387350" algn="l" rtl="0">
              <a:lnSpc>
                <a:spcPct val="90000"/>
              </a:lnSpc>
              <a:spcBef>
                <a:spcPts val="0"/>
              </a:spcBef>
              <a:spcAft>
                <a:spcPts val="0"/>
              </a:spcAft>
              <a:buSzPts val="2500"/>
              <a:buFont typeface="Trebuchet MS"/>
              <a:buChar char="●"/>
            </a:pPr>
            <a:r>
              <a:rPr lang="en-US" sz="2500"/>
              <a:t>Lower days cash on hand reserves, driving lower investment income</a:t>
            </a:r>
            <a:endParaRPr sz="2500"/>
          </a:p>
          <a:p>
            <a:pPr marL="0" lvl="0" indent="0" algn="l" rtl="0">
              <a:lnSpc>
                <a:spcPct val="90000"/>
              </a:lnSpc>
              <a:spcBef>
                <a:spcPts val="1000"/>
              </a:spcBef>
              <a:spcAft>
                <a:spcPts val="0"/>
              </a:spcAft>
              <a:buSzPts val="3600"/>
              <a:buNone/>
            </a:pPr>
            <a:r>
              <a:rPr lang="en-US" sz="2500"/>
              <a:t>We recognize that many depend on tax funding raised from community </a:t>
            </a:r>
            <a:endParaRPr sz="2500"/>
          </a:p>
          <a:p>
            <a:pPr marL="0" lvl="0" indent="0" algn="l" rtl="0">
              <a:lnSpc>
                <a:spcPct val="90000"/>
              </a:lnSpc>
              <a:spcBef>
                <a:spcPts val="1000"/>
              </a:spcBef>
              <a:spcAft>
                <a:spcPts val="0"/>
              </a:spcAft>
              <a:buSzPts val="3600"/>
              <a:buNone/>
            </a:pPr>
            <a:r>
              <a:rPr lang="en-US" sz="2500"/>
              <a:t>Public payers reimburse close to rural hospital costs: </a:t>
            </a:r>
            <a:endParaRPr sz="2500"/>
          </a:p>
          <a:p>
            <a:pPr marL="914400" lvl="1" indent="-387350" algn="l" rtl="0">
              <a:lnSpc>
                <a:spcPct val="90000"/>
              </a:lnSpc>
              <a:spcBef>
                <a:spcPts val="500"/>
              </a:spcBef>
              <a:spcAft>
                <a:spcPts val="0"/>
              </a:spcAft>
              <a:buSzPts val="2500"/>
              <a:buChar char="○"/>
            </a:pPr>
            <a:r>
              <a:rPr lang="en-US" sz="2500"/>
              <a:t>Medicaid = 96% </a:t>
            </a:r>
            <a:endParaRPr sz="2500"/>
          </a:p>
          <a:p>
            <a:pPr marL="914400" lvl="1" indent="-387350" algn="l" rtl="0">
              <a:lnSpc>
                <a:spcPct val="90000"/>
              </a:lnSpc>
              <a:spcBef>
                <a:spcPts val="0"/>
              </a:spcBef>
              <a:spcAft>
                <a:spcPts val="0"/>
              </a:spcAft>
              <a:buSzPts val="2500"/>
              <a:buChar char="○"/>
            </a:pPr>
            <a:r>
              <a:rPr lang="en-US" sz="2500"/>
              <a:t>Medicare = 99% (Sequestration lowered by 2%, 101% minus 2%)</a:t>
            </a:r>
            <a:endParaRPr sz="2500"/>
          </a:p>
          <a:p>
            <a:pPr marL="0" lvl="0" indent="0" algn="l" rtl="0">
              <a:lnSpc>
                <a:spcPct val="90000"/>
              </a:lnSpc>
              <a:spcBef>
                <a:spcPts val="1000"/>
              </a:spcBef>
              <a:spcAft>
                <a:spcPts val="0"/>
              </a:spcAft>
              <a:buSzPts val="3600"/>
              <a:buNone/>
            </a:pPr>
            <a:endParaRPr sz="2500" b="1">
              <a:solidFill>
                <a:schemeClr val="dk2"/>
              </a:solidFill>
            </a:endParaRPr>
          </a:p>
          <a:p>
            <a:pPr marL="0" lvl="0" indent="0" algn="l" rtl="0">
              <a:lnSpc>
                <a:spcPct val="90000"/>
              </a:lnSpc>
              <a:spcBef>
                <a:spcPts val="1000"/>
              </a:spcBef>
              <a:spcAft>
                <a:spcPts val="0"/>
              </a:spcAft>
              <a:buSzPts val="3600"/>
              <a:buNone/>
            </a:pPr>
            <a:endParaRPr sz="2500"/>
          </a:p>
        </p:txBody>
      </p:sp>
      <p:sp>
        <p:nvSpPr>
          <p:cNvPr id="459" name="Google Shape;459;p2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73"/>
          <p:cNvSpPr txBox="1">
            <a:spLocks noGrp="1"/>
          </p:cNvSpPr>
          <p:nvPr>
            <p:ph type="title"/>
          </p:nvPr>
        </p:nvSpPr>
        <p:spPr>
          <a:xfrm>
            <a:off x="290775" y="8"/>
            <a:ext cx="11442000" cy="1327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200" dirty="0"/>
              <a:t>Los </a:t>
            </a:r>
            <a:r>
              <a:rPr lang="en-US" sz="3200" dirty="0" err="1"/>
              <a:t>Hospitales</a:t>
            </a:r>
            <a:r>
              <a:rPr lang="en-US" sz="3200" dirty="0"/>
              <a:t> rurales </a:t>
            </a:r>
            <a:r>
              <a:rPr lang="en-US" sz="3200" dirty="0" err="1"/>
              <a:t>financieramente</a:t>
            </a:r>
            <a:r>
              <a:rPr lang="en-US" sz="3200" dirty="0"/>
              <a:t> </a:t>
            </a:r>
            <a:r>
              <a:rPr lang="en-US" sz="3200" dirty="0" err="1"/>
              <a:t>menos</a:t>
            </a:r>
            <a:r>
              <a:rPr lang="en-US" sz="3200" dirty="0"/>
              <a:t> </a:t>
            </a:r>
            <a:r>
              <a:rPr lang="en-US" sz="3200" dirty="0" err="1"/>
              <a:t>estables</a:t>
            </a:r>
            <a:r>
              <a:rPr lang="en-US" sz="3200" dirty="0"/>
              <a:t>,</a:t>
            </a:r>
            <a:br>
              <a:rPr lang="en-US" sz="3200" dirty="0"/>
            </a:br>
            <a:r>
              <a:rPr lang="en-US" sz="3200" dirty="0" err="1"/>
              <a:t>requieren</a:t>
            </a:r>
            <a:r>
              <a:rPr lang="en-US" sz="3200" dirty="0"/>
              <a:t> </a:t>
            </a:r>
            <a:r>
              <a:rPr lang="en-US" sz="3200" dirty="0" err="1"/>
              <a:t>más</a:t>
            </a:r>
            <a:r>
              <a:rPr lang="en-US" sz="3200" dirty="0"/>
              <a:t> </a:t>
            </a:r>
            <a:r>
              <a:rPr lang="en-US" sz="3200" dirty="0" err="1"/>
              <a:t>intervención</a:t>
            </a:r>
            <a:r>
              <a:rPr lang="en-US" sz="3200" dirty="0"/>
              <a:t> y </a:t>
            </a:r>
            <a:r>
              <a:rPr lang="en-US" sz="3200" dirty="0" err="1"/>
              <a:t>apoyo</a:t>
            </a:r>
            <a:endParaRPr lang="en-US" sz="3200" dirty="0"/>
          </a:p>
        </p:txBody>
      </p:sp>
      <p:sp>
        <p:nvSpPr>
          <p:cNvPr id="458" name="Google Shape;458;p73"/>
          <p:cNvSpPr txBox="1">
            <a:spLocks noGrp="1"/>
          </p:cNvSpPr>
          <p:nvPr>
            <p:ph type="body" idx="1"/>
          </p:nvPr>
        </p:nvSpPr>
        <p:spPr>
          <a:xfrm>
            <a:off x="106125" y="1327650"/>
            <a:ext cx="11811300" cy="4773300"/>
          </a:xfrm>
          <a:prstGeom prst="rect">
            <a:avLst/>
          </a:prstGeom>
        </p:spPr>
        <p:txBody>
          <a:bodyPr spcFirstLastPara="1" wrap="square" lIns="91425" tIns="45720" rIns="91425" bIns="45700" anchor="t" anchorCtr="0">
            <a:normAutofit fontScale="92500" lnSpcReduction="10000"/>
          </a:bodyPr>
          <a:lstStyle/>
          <a:p>
            <a:pPr marL="0" lvl="0" indent="0" algn="l" rtl="0">
              <a:spcBef>
                <a:spcPts val="1000"/>
              </a:spcBef>
              <a:spcAft>
                <a:spcPts val="0"/>
              </a:spcAft>
              <a:buNone/>
            </a:pPr>
            <a:r>
              <a:rPr lang="en-US" sz="2800" dirty="0"/>
              <a:t>Por lo general, </a:t>
            </a:r>
            <a:r>
              <a:rPr lang="en-US" sz="2800" dirty="0" err="1"/>
              <a:t>los</a:t>
            </a:r>
            <a:r>
              <a:rPr lang="en-US" sz="2800" dirty="0"/>
              <a:t> </a:t>
            </a:r>
            <a:r>
              <a:rPr lang="en-US" sz="2800" dirty="0" err="1"/>
              <a:t>hospitales</a:t>
            </a:r>
            <a:r>
              <a:rPr lang="en-US" sz="2800" dirty="0"/>
              <a:t> rurales </a:t>
            </a:r>
            <a:r>
              <a:rPr lang="en-US" sz="2800" dirty="0" err="1"/>
              <a:t>tienen</a:t>
            </a:r>
            <a:r>
              <a:rPr lang="en-US" sz="2800" dirty="0"/>
              <a:t>:</a:t>
            </a:r>
          </a:p>
          <a:p>
            <a:pPr marL="457200" lvl="0" indent="-387350" algn="l" rtl="0">
              <a:spcBef>
                <a:spcPts val="1000"/>
              </a:spcBef>
              <a:spcAft>
                <a:spcPts val="0"/>
              </a:spcAft>
              <a:buSzPts val="2500"/>
              <a:buFont typeface="Trebuchet MS"/>
              <a:buChar char="●"/>
            </a:pPr>
            <a:r>
              <a:rPr lang="en-US" sz="2500" dirty="0"/>
              <a:t>Un mayor </a:t>
            </a:r>
            <a:r>
              <a:rPr lang="en-US" sz="2500" dirty="0" err="1"/>
              <a:t>porcentaje</a:t>
            </a:r>
            <a:r>
              <a:rPr lang="en-US" sz="2500" dirty="0"/>
              <a:t> de la </a:t>
            </a:r>
            <a:r>
              <a:rPr lang="en-US" sz="2500" dirty="0" err="1"/>
              <a:t>comunidad</a:t>
            </a:r>
            <a:r>
              <a:rPr lang="en-US" sz="2500" dirty="0"/>
              <a:t> </a:t>
            </a:r>
            <a:r>
              <a:rPr lang="en-US" sz="2500" dirty="0" err="1"/>
              <a:t>cubierto</a:t>
            </a:r>
            <a:r>
              <a:rPr lang="en-US" sz="2500" dirty="0"/>
              <a:t> </a:t>
            </a:r>
            <a:r>
              <a:rPr lang="en-US" sz="2500" dirty="0" err="1"/>
              <a:t>por</a:t>
            </a:r>
            <a:r>
              <a:rPr lang="en-US" sz="2500" dirty="0"/>
              <a:t> </a:t>
            </a:r>
            <a:r>
              <a:rPr lang="en-US" sz="2500" dirty="0" err="1"/>
              <a:t>programas</a:t>
            </a:r>
            <a:r>
              <a:rPr lang="en-US" sz="2500" dirty="0"/>
              <a:t> </a:t>
            </a:r>
            <a:r>
              <a:rPr lang="en-US" sz="2500" dirty="0" err="1"/>
              <a:t>públicos</a:t>
            </a:r>
            <a:r>
              <a:rPr lang="en-US" sz="2500" dirty="0"/>
              <a:t>.</a:t>
            </a:r>
          </a:p>
          <a:p>
            <a:pPr marL="457200" lvl="0" indent="-387350" algn="l" rtl="0">
              <a:spcBef>
                <a:spcPts val="0"/>
              </a:spcBef>
              <a:spcAft>
                <a:spcPts val="0"/>
              </a:spcAft>
              <a:buSzPts val="2500"/>
              <a:buFont typeface="Trebuchet MS"/>
              <a:buChar char="●"/>
            </a:pPr>
            <a:r>
              <a:rPr lang="en-US" sz="2500" dirty="0" err="1"/>
              <a:t>Mayores</a:t>
            </a:r>
            <a:r>
              <a:rPr lang="en-US" sz="2500" dirty="0"/>
              <a:t> </a:t>
            </a:r>
            <a:r>
              <a:rPr lang="en-US" sz="2500" dirty="0" err="1"/>
              <a:t>tasas</a:t>
            </a:r>
            <a:r>
              <a:rPr lang="en-US" sz="2500" dirty="0"/>
              <a:t> de </a:t>
            </a:r>
            <a:r>
              <a:rPr lang="en-US" sz="2500" dirty="0" err="1"/>
              <a:t>cuidados</a:t>
            </a:r>
            <a:r>
              <a:rPr lang="en-US" sz="2500" dirty="0"/>
              <a:t> no </a:t>
            </a:r>
            <a:r>
              <a:rPr lang="en-US" sz="2500" dirty="0" err="1"/>
              <a:t>compensados</a:t>
            </a:r>
            <a:r>
              <a:rPr lang="en-US" sz="2500" dirty="0"/>
              <a:t>.</a:t>
            </a:r>
          </a:p>
          <a:p>
            <a:pPr marL="457200" lvl="0" indent="-387350" algn="l" rtl="0">
              <a:spcBef>
                <a:spcPts val="0"/>
              </a:spcBef>
              <a:spcAft>
                <a:spcPts val="0"/>
              </a:spcAft>
              <a:buSzPts val="2500"/>
              <a:buFont typeface="Trebuchet MS"/>
              <a:buChar char="●"/>
            </a:pPr>
            <a:r>
              <a:rPr lang="en-US" sz="2500" dirty="0"/>
              <a:t>Mucho </a:t>
            </a:r>
            <a:r>
              <a:rPr lang="en-US" sz="2500" dirty="0" err="1"/>
              <a:t>menos</a:t>
            </a:r>
            <a:r>
              <a:rPr lang="en-US" sz="2500" dirty="0"/>
              <a:t> camas/estancias de </a:t>
            </a:r>
            <a:r>
              <a:rPr lang="en-US" sz="2500" dirty="0" err="1"/>
              <a:t>pacientes</a:t>
            </a:r>
            <a:r>
              <a:rPr lang="en-US" sz="2500" dirty="0"/>
              <a:t> </a:t>
            </a:r>
            <a:r>
              <a:rPr lang="en-US" sz="2500" dirty="0" err="1"/>
              <a:t>hospitalizados</a:t>
            </a:r>
            <a:r>
              <a:rPr lang="en-US" sz="2500" dirty="0"/>
              <a:t>. </a:t>
            </a:r>
            <a:r>
              <a:rPr lang="en-US" sz="2500" dirty="0" err="1"/>
              <a:t>Dependen</a:t>
            </a:r>
            <a:r>
              <a:rPr lang="en-US" sz="2500" dirty="0"/>
              <a:t> de </a:t>
            </a:r>
            <a:r>
              <a:rPr lang="en-US" sz="2500" dirty="0" err="1"/>
              <a:t>los</a:t>
            </a:r>
            <a:r>
              <a:rPr lang="en-US" sz="2500" dirty="0"/>
              <a:t> </a:t>
            </a:r>
            <a:r>
              <a:rPr lang="en-US" sz="2500" dirty="0" err="1"/>
              <a:t>servicios</a:t>
            </a:r>
            <a:r>
              <a:rPr lang="en-US" sz="2500" dirty="0"/>
              <a:t> </a:t>
            </a:r>
            <a:r>
              <a:rPr lang="en-US" sz="2500" dirty="0" err="1"/>
              <a:t>ambulatorios</a:t>
            </a:r>
            <a:r>
              <a:rPr lang="en-US" sz="2500" dirty="0"/>
              <a:t>.</a:t>
            </a:r>
          </a:p>
          <a:p>
            <a:pPr marL="457200" lvl="0" indent="-387350" algn="l" rtl="0">
              <a:spcBef>
                <a:spcPts val="0"/>
              </a:spcBef>
              <a:spcAft>
                <a:spcPts val="0"/>
              </a:spcAft>
              <a:buSzPts val="2500"/>
              <a:buFont typeface="Trebuchet MS"/>
              <a:buChar char="●"/>
            </a:pPr>
            <a:r>
              <a:rPr lang="en-US" sz="2500" dirty="0"/>
              <a:t>No </a:t>
            </a:r>
            <a:r>
              <a:rPr lang="en-US" sz="2500" dirty="0" err="1"/>
              <a:t>depende</a:t>
            </a:r>
            <a:r>
              <a:rPr lang="en-US" sz="2500" dirty="0"/>
              <a:t> de un </a:t>
            </a:r>
            <a:r>
              <a:rPr lang="en-US" sz="2500" dirty="0" err="1"/>
              <a:t>sistema</a:t>
            </a:r>
            <a:r>
              <a:rPr lang="en-US" sz="2500" dirty="0"/>
              <a:t> </a:t>
            </a:r>
            <a:r>
              <a:rPr lang="en-US" sz="2500" dirty="0" err="1"/>
              <a:t>grande</a:t>
            </a:r>
            <a:r>
              <a:rPr lang="en-US" sz="2500" dirty="0"/>
              <a:t> para </a:t>
            </a:r>
            <a:r>
              <a:rPr lang="en-US" sz="2500" dirty="0" err="1"/>
              <a:t>compartir</a:t>
            </a:r>
            <a:r>
              <a:rPr lang="en-US" sz="2500" dirty="0"/>
              <a:t> </a:t>
            </a:r>
            <a:r>
              <a:rPr lang="en-US" sz="2500" dirty="0" err="1"/>
              <a:t>gastos</a:t>
            </a:r>
            <a:r>
              <a:rPr lang="en-US" sz="2500" dirty="0"/>
              <a:t> </a:t>
            </a:r>
            <a:r>
              <a:rPr lang="en-US" sz="2500" dirty="0" err="1"/>
              <a:t>administrativos</a:t>
            </a:r>
            <a:r>
              <a:rPr lang="en-US" sz="2500" dirty="0"/>
              <a:t>, </a:t>
            </a:r>
            <a:r>
              <a:rPr lang="en-US" sz="2500" dirty="0" err="1"/>
              <a:t>inversiones</a:t>
            </a:r>
            <a:r>
              <a:rPr lang="en-US" sz="2500" dirty="0"/>
              <a:t> </a:t>
            </a:r>
            <a:r>
              <a:rPr lang="en-US" sz="2500" dirty="0" err="1"/>
              <a:t>en</a:t>
            </a:r>
            <a:r>
              <a:rPr lang="en-US" sz="2500" dirty="0"/>
              <a:t> </a:t>
            </a:r>
            <a:r>
              <a:rPr lang="en-US" sz="2500" dirty="0" err="1"/>
              <a:t>anticipos</a:t>
            </a:r>
            <a:r>
              <a:rPr lang="en-US" sz="2500" dirty="0"/>
              <a:t>.</a:t>
            </a:r>
          </a:p>
          <a:p>
            <a:pPr marL="457200" lvl="0" indent="-387350" algn="l" rtl="0">
              <a:spcBef>
                <a:spcPts val="0"/>
              </a:spcBef>
              <a:spcAft>
                <a:spcPts val="0"/>
              </a:spcAft>
              <a:buSzPts val="2500"/>
              <a:buFont typeface="Trebuchet MS"/>
              <a:buChar char="●"/>
            </a:pPr>
            <a:r>
              <a:rPr lang="en-US" sz="2500" dirty="0"/>
              <a:t>% </a:t>
            </a:r>
            <a:r>
              <a:rPr lang="en-US" sz="2500" dirty="0" err="1"/>
              <a:t>más</a:t>
            </a:r>
            <a:r>
              <a:rPr lang="en-US" sz="2500" dirty="0"/>
              <a:t> </a:t>
            </a:r>
            <a:r>
              <a:rPr lang="en-US" sz="2500" dirty="0" err="1"/>
              <a:t>elevado</a:t>
            </a:r>
            <a:r>
              <a:rPr lang="en-US" sz="2500" dirty="0"/>
              <a:t> de </a:t>
            </a:r>
            <a:r>
              <a:rPr lang="en-US" sz="2500" dirty="0" err="1"/>
              <a:t>gastos</a:t>
            </a:r>
            <a:r>
              <a:rPr lang="en-US" sz="2500" dirty="0"/>
              <a:t> </a:t>
            </a:r>
            <a:r>
              <a:rPr lang="en-US" sz="2500" dirty="0" err="1"/>
              <a:t>administrativos</a:t>
            </a:r>
            <a:r>
              <a:rPr lang="en-US" sz="2500" dirty="0"/>
              <a:t>.</a:t>
            </a:r>
          </a:p>
          <a:p>
            <a:pPr marL="457200" lvl="0" indent="-387350" algn="l" rtl="0">
              <a:spcBef>
                <a:spcPts val="0"/>
              </a:spcBef>
              <a:spcAft>
                <a:spcPts val="0"/>
              </a:spcAft>
              <a:buSzPts val="2500"/>
              <a:buFont typeface="Trebuchet MS"/>
              <a:buChar char="●"/>
            </a:pPr>
            <a:r>
              <a:rPr lang="en-US" sz="2500" dirty="0" err="1"/>
              <a:t>Menores</a:t>
            </a:r>
            <a:r>
              <a:rPr lang="en-US" sz="2500" dirty="0"/>
              <a:t> </a:t>
            </a:r>
            <a:r>
              <a:rPr lang="en-US" sz="2500" dirty="0" err="1"/>
              <a:t>márgenes</a:t>
            </a:r>
            <a:r>
              <a:rPr lang="en-US" sz="2500" dirty="0"/>
              <a:t>/</a:t>
            </a:r>
            <a:r>
              <a:rPr lang="en-US" sz="2500" dirty="0" err="1"/>
              <a:t>ganancias</a:t>
            </a:r>
            <a:endParaRPr lang="en-US" sz="2500" dirty="0"/>
          </a:p>
          <a:p>
            <a:pPr marL="457200" lvl="0" indent="-387350" algn="l" rtl="0">
              <a:spcBef>
                <a:spcPts val="0"/>
              </a:spcBef>
              <a:spcAft>
                <a:spcPts val="0"/>
              </a:spcAft>
              <a:buSzPts val="2500"/>
              <a:buFont typeface="Trebuchet MS"/>
              <a:buChar char="●"/>
            </a:pPr>
            <a:r>
              <a:rPr lang="en-US" sz="2500" dirty="0" err="1"/>
              <a:t>Menores</a:t>
            </a:r>
            <a:r>
              <a:rPr lang="en-US" sz="2500" dirty="0"/>
              <a:t> </a:t>
            </a:r>
            <a:r>
              <a:rPr lang="en-US" sz="2500" dirty="0" err="1"/>
              <a:t>reservas</a:t>
            </a:r>
            <a:r>
              <a:rPr lang="en-US" sz="2500" dirty="0"/>
              <a:t> de días de </a:t>
            </a:r>
            <a:r>
              <a:rPr lang="en-US" sz="2500" dirty="0" err="1"/>
              <a:t>efectivo</a:t>
            </a:r>
            <a:r>
              <a:rPr lang="en-US" sz="2500" dirty="0"/>
              <a:t> disponible, lo que reduce los </a:t>
            </a:r>
            <a:r>
              <a:rPr lang="en-US" sz="2500" dirty="0" err="1"/>
              <a:t>ingresos</a:t>
            </a:r>
            <a:r>
              <a:rPr lang="en-US" sz="2500" dirty="0"/>
              <a:t> por </a:t>
            </a:r>
            <a:r>
              <a:rPr lang="en-US" sz="2500" dirty="0" err="1"/>
              <a:t>inversiones</a:t>
            </a:r>
            <a:r>
              <a:rPr lang="en-US" sz="2500" dirty="0"/>
              <a:t>.</a:t>
            </a:r>
          </a:p>
          <a:p>
            <a:pPr marL="69850" lvl="0" indent="0" algn="l" rtl="0">
              <a:spcBef>
                <a:spcPts val="0"/>
              </a:spcBef>
              <a:spcAft>
                <a:spcPts val="0"/>
              </a:spcAft>
              <a:buSzPts val="2500"/>
              <a:buNone/>
            </a:pPr>
            <a:r>
              <a:rPr lang="en-US" sz="2500" dirty="0" err="1"/>
              <a:t>Reconocemos</a:t>
            </a:r>
            <a:r>
              <a:rPr lang="en-US" sz="2500" dirty="0"/>
              <a:t> que </a:t>
            </a:r>
            <a:r>
              <a:rPr lang="en-US" sz="2500" dirty="0" err="1"/>
              <a:t>muchos</a:t>
            </a:r>
            <a:r>
              <a:rPr lang="en-US" sz="2500" dirty="0"/>
              <a:t> </a:t>
            </a:r>
            <a:r>
              <a:rPr lang="en-US" sz="2500" dirty="0" err="1"/>
              <a:t>dependen</a:t>
            </a:r>
            <a:r>
              <a:rPr lang="en-US" sz="2500" dirty="0"/>
              <a:t> de </a:t>
            </a:r>
            <a:r>
              <a:rPr lang="en-US" sz="2500" dirty="0" err="1"/>
              <a:t>los</a:t>
            </a:r>
            <a:r>
              <a:rPr lang="en-US" sz="2500" dirty="0"/>
              <a:t> </a:t>
            </a:r>
            <a:r>
              <a:rPr lang="en-US" sz="2500" dirty="0" err="1"/>
              <a:t>fondos</a:t>
            </a:r>
            <a:r>
              <a:rPr lang="en-US" sz="2500" dirty="0"/>
              <a:t> </a:t>
            </a:r>
            <a:r>
              <a:rPr lang="en-US" sz="2500" dirty="0" err="1"/>
              <a:t>fiscales</a:t>
            </a:r>
            <a:r>
              <a:rPr lang="en-US" sz="2500" dirty="0"/>
              <a:t> </a:t>
            </a:r>
            <a:r>
              <a:rPr lang="en-US" sz="2500" dirty="0" err="1"/>
              <a:t>recaudados</a:t>
            </a:r>
            <a:r>
              <a:rPr lang="en-US" sz="2500" dirty="0"/>
              <a:t> de la </a:t>
            </a:r>
            <a:r>
              <a:rPr lang="en-US" sz="2500" dirty="0" err="1"/>
              <a:t>comunidad</a:t>
            </a:r>
            <a:endParaRPr lang="en-US" sz="2500" dirty="0"/>
          </a:p>
          <a:p>
            <a:pPr marL="69850" lvl="0" indent="0" algn="l" rtl="0">
              <a:spcBef>
                <a:spcPts val="0"/>
              </a:spcBef>
              <a:spcAft>
                <a:spcPts val="0"/>
              </a:spcAft>
              <a:buSzPts val="2500"/>
              <a:buNone/>
            </a:pPr>
            <a:r>
              <a:rPr lang="en-US" sz="2500" dirty="0"/>
              <a:t>Los </a:t>
            </a:r>
            <a:r>
              <a:rPr lang="en-US" sz="2500" dirty="0" err="1"/>
              <a:t>contribuyentes</a:t>
            </a:r>
            <a:r>
              <a:rPr lang="en-US" sz="2500" dirty="0"/>
              <a:t> </a:t>
            </a:r>
            <a:r>
              <a:rPr lang="en-US" sz="2500" dirty="0" err="1"/>
              <a:t>públicos</a:t>
            </a:r>
            <a:r>
              <a:rPr lang="en-US" sz="2500" dirty="0"/>
              <a:t> </a:t>
            </a:r>
            <a:r>
              <a:rPr lang="en-US" sz="2500" dirty="0" err="1"/>
              <a:t>reembolsan</a:t>
            </a:r>
            <a:r>
              <a:rPr lang="en-US" sz="2500" dirty="0"/>
              <a:t> </a:t>
            </a:r>
            <a:r>
              <a:rPr lang="en-US" sz="2500" dirty="0" err="1"/>
              <a:t>gastos</a:t>
            </a:r>
            <a:r>
              <a:rPr lang="en-US" sz="2500" dirty="0"/>
              <a:t> </a:t>
            </a:r>
            <a:r>
              <a:rPr lang="en-US" sz="2500" dirty="0" err="1"/>
              <a:t>cercanos</a:t>
            </a:r>
            <a:r>
              <a:rPr lang="en-US" sz="2500" dirty="0"/>
              <a:t> a </a:t>
            </a:r>
            <a:r>
              <a:rPr lang="en-US" sz="2500" dirty="0" err="1"/>
              <a:t>los</a:t>
            </a:r>
            <a:r>
              <a:rPr lang="en-US" sz="2500" dirty="0"/>
              <a:t> de un hospital rural: </a:t>
            </a:r>
          </a:p>
          <a:p>
            <a:pPr marL="914400" lvl="1" indent="-387350" algn="l" rtl="0">
              <a:spcBef>
                <a:spcPts val="500"/>
              </a:spcBef>
              <a:spcAft>
                <a:spcPts val="0"/>
              </a:spcAft>
              <a:buSzPts val="2500"/>
              <a:buChar char="○"/>
            </a:pPr>
            <a:r>
              <a:rPr lang="en-US" sz="2500" dirty="0"/>
              <a:t>Medicaid = 96% </a:t>
            </a:r>
          </a:p>
          <a:p>
            <a:pPr marL="914400" lvl="1" indent="-387350" algn="l" rtl="0">
              <a:spcBef>
                <a:spcPts val="0"/>
              </a:spcBef>
              <a:spcAft>
                <a:spcPts val="0"/>
              </a:spcAft>
              <a:buSzPts val="2500"/>
              <a:buChar char="○"/>
            </a:pPr>
            <a:r>
              <a:rPr lang="en-US" sz="2500" dirty="0"/>
              <a:t>Medicare = 99% (</a:t>
            </a:r>
            <a:r>
              <a:rPr lang="en-US" sz="2500" dirty="0" err="1"/>
              <a:t>Reducción</a:t>
            </a:r>
            <a:r>
              <a:rPr lang="en-US" sz="2500" dirty="0"/>
              <a:t> de la </a:t>
            </a:r>
            <a:r>
              <a:rPr lang="en-US" sz="2500" dirty="0" err="1"/>
              <a:t>retención</a:t>
            </a:r>
            <a:r>
              <a:rPr lang="en-US" sz="2500" dirty="0"/>
              <a:t> </a:t>
            </a:r>
            <a:r>
              <a:rPr lang="en-US" sz="2500" dirty="0" err="1"/>
              <a:t>por</a:t>
            </a:r>
            <a:r>
              <a:rPr lang="en-US" sz="2500" dirty="0"/>
              <a:t> 2%, 101% </a:t>
            </a:r>
            <a:r>
              <a:rPr lang="en-US" sz="2500" dirty="0" err="1"/>
              <a:t>menos</a:t>
            </a:r>
            <a:r>
              <a:rPr lang="en-US" sz="2500" dirty="0"/>
              <a:t> 2%)</a:t>
            </a:r>
          </a:p>
          <a:p>
            <a:pPr marL="0" lvl="0" indent="0" algn="l" rtl="0">
              <a:spcBef>
                <a:spcPts val="1000"/>
              </a:spcBef>
              <a:spcAft>
                <a:spcPts val="0"/>
              </a:spcAft>
              <a:buNone/>
            </a:pPr>
            <a:endParaRPr lang="en-US" sz="2500" b="1" dirty="0">
              <a:solidFill>
                <a:schemeClr val="dk2"/>
              </a:solidFill>
            </a:endParaRPr>
          </a:p>
          <a:p>
            <a:pPr marL="0" lvl="0" indent="0" algn="l" rtl="0">
              <a:spcBef>
                <a:spcPts val="1000"/>
              </a:spcBef>
              <a:spcAft>
                <a:spcPts val="0"/>
              </a:spcAft>
              <a:buNone/>
            </a:pPr>
            <a:endParaRPr lang="en-US" sz="2500" dirty="0"/>
          </a:p>
        </p:txBody>
      </p:sp>
      <p:sp>
        <p:nvSpPr>
          <p:cNvPr id="459" name="Google Shape;459;p7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
          <p:cNvSpPr txBox="1">
            <a:spLocks noGrp="1"/>
          </p:cNvSpPr>
          <p:nvPr>
            <p:ph type="title"/>
          </p:nvPr>
        </p:nvSpPr>
        <p:spPr>
          <a:xfrm>
            <a:off x="838200" y="152398"/>
            <a:ext cx="10515600" cy="813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4800"/>
              <a:t>Today’s Agenda</a:t>
            </a:r>
            <a:endParaRPr sz="4800"/>
          </a:p>
        </p:txBody>
      </p:sp>
      <p:sp>
        <p:nvSpPr>
          <p:cNvPr id="244" name="Google Shape;244;p3"/>
          <p:cNvSpPr txBox="1">
            <a:spLocks noGrp="1"/>
          </p:cNvSpPr>
          <p:nvPr>
            <p:ph type="body" idx="1"/>
          </p:nvPr>
        </p:nvSpPr>
        <p:spPr>
          <a:xfrm>
            <a:off x="377400" y="1422600"/>
            <a:ext cx="11437200" cy="42360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3600"/>
              <a:buNone/>
            </a:pPr>
            <a:r>
              <a:rPr lang="en-US" sz="4200" b="1"/>
              <a:t>7:30 a.m.</a:t>
            </a:r>
            <a:r>
              <a:rPr lang="en-US" sz="4200"/>
              <a:t>  Welcome and Overview</a:t>
            </a:r>
            <a:endParaRPr sz="4200"/>
          </a:p>
          <a:p>
            <a:pPr marL="0" lvl="0" indent="0" algn="l" rtl="0">
              <a:lnSpc>
                <a:spcPct val="150000"/>
              </a:lnSpc>
              <a:spcBef>
                <a:spcPts val="0"/>
              </a:spcBef>
              <a:spcAft>
                <a:spcPts val="0"/>
              </a:spcAft>
              <a:buSzPts val="3600"/>
              <a:buNone/>
            </a:pPr>
            <a:r>
              <a:rPr lang="en-US" sz="4200" b="1"/>
              <a:t>7:40 a.m.</a:t>
            </a:r>
            <a:r>
              <a:rPr lang="en-US" sz="4200"/>
              <a:t>  Hospital Report Highlights</a:t>
            </a:r>
            <a:endParaRPr sz="3500">
              <a:highlight>
                <a:schemeClr val="lt2"/>
              </a:highlight>
            </a:endParaRPr>
          </a:p>
          <a:p>
            <a:pPr marL="0" lvl="0" indent="0" algn="l" rtl="0">
              <a:lnSpc>
                <a:spcPct val="150000"/>
              </a:lnSpc>
              <a:spcBef>
                <a:spcPts val="0"/>
              </a:spcBef>
              <a:spcAft>
                <a:spcPts val="0"/>
              </a:spcAft>
              <a:buSzPts val="3600"/>
              <a:buNone/>
            </a:pPr>
            <a:r>
              <a:rPr lang="en-US" sz="4200" b="1"/>
              <a:t>8:25 a.m.</a:t>
            </a:r>
            <a:r>
              <a:rPr lang="en-US" sz="4200"/>
              <a:t>  Question and Answer</a:t>
            </a:r>
            <a:endParaRPr sz="4200"/>
          </a:p>
          <a:p>
            <a:pPr marL="0" lvl="0" indent="0" algn="l" rtl="0">
              <a:lnSpc>
                <a:spcPct val="150000"/>
              </a:lnSpc>
              <a:spcBef>
                <a:spcPts val="0"/>
              </a:spcBef>
              <a:spcAft>
                <a:spcPts val="0"/>
              </a:spcAft>
              <a:buSzPts val="3600"/>
              <a:buNone/>
            </a:pPr>
            <a:r>
              <a:rPr lang="en-US" sz="4200" b="1"/>
              <a:t>8:40 a.m.</a:t>
            </a:r>
            <a:r>
              <a:rPr lang="en-US" sz="4200"/>
              <a:t>  Closing Remarks</a:t>
            </a:r>
            <a:endParaRPr sz="4200"/>
          </a:p>
          <a:p>
            <a:pPr marL="0" lvl="0" indent="0" algn="l" rtl="0">
              <a:lnSpc>
                <a:spcPct val="150000"/>
              </a:lnSpc>
              <a:spcBef>
                <a:spcPts val="0"/>
              </a:spcBef>
              <a:spcAft>
                <a:spcPts val="0"/>
              </a:spcAft>
              <a:buSzPts val="3600"/>
              <a:buNone/>
            </a:pPr>
            <a:r>
              <a:rPr lang="en-US" sz="4200"/>
              <a:t>														</a:t>
            </a:r>
            <a:endParaRPr sz="4200"/>
          </a:p>
        </p:txBody>
      </p:sp>
      <p:sp>
        <p:nvSpPr>
          <p:cNvPr id="245" name="Google Shape;245;p3"/>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21"/>
          <p:cNvSpPr txBox="1">
            <a:spLocks noGrp="1"/>
          </p:cNvSpPr>
          <p:nvPr>
            <p:ph type="title"/>
          </p:nvPr>
        </p:nvSpPr>
        <p:spPr>
          <a:xfrm>
            <a:off x="0" y="0"/>
            <a:ext cx="12192000" cy="831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300"/>
              <a:t>Investing in rural hospital access, outcomes, affordability </a:t>
            </a:r>
            <a:endParaRPr sz="3300"/>
          </a:p>
        </p:txBody>
      </p:sp>
      <p:pic>
        <p:nvPicPr>
          <p:cNvPr id="466" name="Google Shape;466;p21" descr="Landscape view of rural town."/>
          <p:cNvPicPr preferRelativeResize="0"/>
          <p:nvPr/>
        </p:nvPicPr>
        <p:blipFill rotWithShape="1">
          <a:blip r:embed="rId3">
            <a:alphaModFix/>
          </a:blip>
          <a:srcRect l="28691" r="28187" b="16513"/>
          <a:stretch/>
        </p:blipFill>
        <p:spPr>
          <a:xfrm>
            <a:off x="1" y="3232025"/>
            <a:ext cx="12192001" cy="2999500"/>
          </a:xfrm>
          <a:prstGeom prst="rect">
            <a:avLst/>
          </a:prstGeom>
          <a:noFill/>
          <a:ln>
            <a:noFill/>
          </a:ln>
        </p:spPr>
      </p:pic>
      <p:sp>
        <p:nvSpPr>
          <p:cNvPr id="467" name="Google Shape;467;p21"/>
          <p:cNvSpPr txBox="1">
            <a:spLocks noGrp="1"/>
          </p:cNvSpPr>
          <p:nvPr>
            <p:ph type="body" idx="1"/>
          </p:nvPr>
        </p:nvSpPr>
        <p:spPr>
          <a:xfrm>
            <a:off x="0" y="815388"/>
            <a:ext cx="12192000" cy="5416200"/>
          </a:xfrm>
          <a:prstGeom prst="rect">
            <a:avLst/>
          </a:prstGeom>
          <a:solidFill>
            <a:srgbClr val="FFFFFF">
              <a:alpha val="40000"/>
            </a:srgbClr>
          </a:solidFill>
          <a:ln>
            <a:noFill/>
          </a:ln>
          <a:effectLst>
            <a:outerShdw blurRad="57150" dist="19050" dir="5400000" algn="bl" rotWithShape="0">
              <a:schemeClr val="lt1">
                <a:alpha val="84705"/>
              </a:schemeClr>
            </a:outerShdw>
          </a:effectLst>
        </p:spPr>
        <p:txBody>
          <a:bodyPr spcFirstLastPara="1" wrap="square" lIns="91425" tIns="45700" rIns="91425" bIns="45700" anchor="t" anchorCtr="0">
            <a:noAutofit/>
          </a:bodyPr>
          <a:lstStyle/>
          <a:p>
            <a:pPr marL="457200" lvl="0" indent="-374650" algn="l" rtl="0">
              <a:lnSpc>
                <a:spcPct val="90000"/>
              </a:lnSpc>
              <a:spcBef>
                <a:spcPts val="0"/>
              </a:spcBef>
              <a:spcAft>
                <a:spcPts val="0"/>
              </a:spcAft>
              <a:buSzPts val="2500"/>
              <a:buChar char="●"/>
            </a:pPr>
            <a:r>
              <a:rPr lang="en-US" sz="2500" b="1"/>
              <a:t>Healthy hospital finances help maintain care access for Coloradans statewide</a:t>
            </a:r>
            <a:endParaRPr sz="2500" b="1"/>
          </a:p>
          <a:p>
            <a:pPr marL="457200" lvl="0" indent="-374650" algn="l" rtl="0">
              <a:lnSpc>
                <a:spcPct val="90000"/>
              </a:lnSpc>
              <a:spcBef>
                <a:spcPts val="800"/>
              </a:spcBef>
              <a:spcAft>
                <a:spcPts val="0"/>
              </a:spcAft>
              <a:buSzPts val="2500"/>
              <a:buChar char="●"/>
            </a:pPr>
            <a:r>
              <a:rPr lang="en-US" sz="2500" b="1"/>
              <a:t>ACC Phase III - ACO-like support </a:t>
            </a:r>
            <a:r>
              <a:rPr lang="en-US" sz="2500"/>
              <a:t>for rural RHCs and Independent PCPs </a:t>
            </a:r>
            <a:endParaRPr sz="2500"/>
          </a:p>
          <a:p>
            <a:pPr marL="457200" lvl="0" indent="-374650" algn="l" rtl="0">
              <a:lnSpc>
                <a:spcPct val="90000"/>
              </a:lnSpc>
              <a:spcBef>
                <a:spcPts val="800"/>
              </a:spcBef>
              <a:spcAft>
                <a:spcPts val="0"/>
              </a:spcAft>
              <a:buSzPts val="2500"/>
              <a:buChar char="●"/>
            </a:pPr>
            <a:r>
              <a:rPr lang="en-US" sz="2500" b="1"/>
              <a:t>Hospital Transformation Program Rural Support Fund</a:t>
            </a:r>
            <a:r>
              <a:rPr lang="en-US" sz="2500"/>
              <a:t> - $60M over 5 years to help 23 critical access and rural hospitals modernize ($48M paid out)</a:t>
            </a:r>
            <a:endParaRPr sz="2500"/>
          </a:p>
          <a:p>
            <a:pPr marL="457200" lvl="0" indent="-374650" algn="l" rtl="0">
              <a:lnSpc>
                <a:spcPct val="90000"/>
              </a:lnSpc>
              <a:spcBef>
                <a:spcPts val="800"/>
              </a:spcBef>
              <a:spcAft>
                <a:spcPts val="0"/>
              </a:spcAft>
              <a:buSzPts val="2500"/>
              <a:buChar char="●"/>
            </a:pPr>
            <a:r>
              <a:rPr lang="en-US" sz="2500" b="1"/>
              <a:t>Colorado “Internet for All” </a:t>
            </a:r>
            <a:r>
              <a:rPr lang="en-US" sz="2500"/>
              <a:t>- $826M state grant program to achieve 99% connectivity goal; initial proposal approved</a:t>
            </a:r>
            <a:endParaRPr sz="2500"/>
          </a:p>
          <a:p>
            <a:pPr marL="457200" lvl="0" indent="-374650" algn="l" rtl="0">
              <a:lnSpc>
                <a:spcPct val="90000"/>
              </a:lnSpc>
              <a:spcBef>
                <a:spcPts val="800"/>
              </a:spcBef>
              <a:spcAft>
                <a:spcPts val="0"/>
              </a:spcAft>
              <a:buSzPts val="2500"/>
              <a:buChar char="●"/>
            </a:pPr>
            <a:r>
              <a:rPr lang="en-US" sz="2500" b="1"/>
              <a:t>Rural Connectivity and Access to Virtual Care</a:t>
            </a:r>
            <a:r>
              <a:rPr lang="en-US" sz="2500"/>
              <a:t> - $17.4M in federal matching funds over 4 years; </a:t>
            </a:r>
            <a:r>
              <a:rPr lang="en-US" sz="2500" b="1"/>
              <a:t>100%</a:t>
            </a:r>
            <a:r>
              <a:rPr lang="en-US" sz="2500"/>
              <a:t> of rural safety net providers now connected to state HIE with incentive payments annually to help them stay connected</a:t>
            </a:r>
            <a:endParaRPr sz="2500"/>
          </a:p>
          <a:p>
            <a:pPr marL="457200" lvl="0" indent="-374650" algn="l" rtl="0">
              <a:lnSpc>
                <a:spcPct val="90000"/>
              </a:lnSpc>
              <a:spcBef>
                <a:spcPts val="800"/>
              </a:spcBef>
              <a:spcAft>
                <a:spcPts val="0"/>
              </a:spcAft>
              <a:buSzPts val="2500"/>
              <a:buChar char="●"/>
            </a:pPr>
            <a:r>
              <a:rPr lang="en-US" sz="2500" b="1"/>
              <a:t>Improving Rural Access and Affordability </a:t>
            </a:r>
            <a:r>
              <a:rPr lang="en-US" sz="2500"/>
              <a:t>- $10.6M rural access &amp; affordability</a:t>
            </a:r>
            <a:endParaRPr sz="2500"/>
          </a:p>
          <a:p>
            <a:pPr marL="457200" lvl="0" indent="-374650" algn="l" rtl="0">
              <a:lnSpc>
                <a:spcPct val="90000"/>
              </a:lnSpc>
              <a:spcBef>
                <a:spcPts val="800"/>
              </a:spcBef>
              <a:spcAft>
                <a:spcPts val="0"/>
              </a:spcAft>
              <a:buSzPts val="2500"/>
              <a:buChar char="●"/>
            </a:pPr>
            <a:r>
              <a:rPr lang="en-US" sz="2500" b="1"/>
              <a:t>SB23-298 enables rural hospitals to collaborate/cooperate </a:t>
            </a:r>
            <a:r>
              <a:rPr lang="en-US" sz="2500"/>
              <a:t>without violating anti-competitive federal or state laws </a:t>
            </a:r>
            <a:endParaRPr sz="2500"/>
          </a:p>
          <a:p>
            <a:pPr marL="457200" lvl="0" indent="-374650" algn="l" rtl="0">
              <a:lnSpc>
                <a:spcPct val="90000"/>
              </a:lnSpc>
              <a:spcBef>
                <a:spcPts val="800"/>
              </a:spcBef>
              <a:spcAft>
                <a:spcPts val="800"/>
              </a:spcAft>
              <a:buSzPts val="2500"/>
              <a:buChar char="●"/>
            </a:pPr>
            <a:r>
              <a:rPr lang="en-US" sz="2500" b="1"/>
              <a:t>Opportunity for further transformative partnerships</a:t>
            </a:r>
            <a:endParaRPr sz="2500" b="1"/>
          </a:p>
        </p:txBody>
      </p:sp>
      <p:sp>
        <p:nvSpPr>
          <p:cNvPr id="468" name="Google Shape;468;p21"/>
          <p:cNvSpPr txBox="1"/>
          <p:nvPr/>
        </p:nvSpPr>
        <p:spPr>
          <a:xfrm>
            <a:off x="2608050" y="4987950"/>
            <a:ext cx="8842500" cy="5388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900" b="0" i="0" u="none" strike="noStrike" cap="none">
              <a:solidFill>
                <a:schemeClr val="lt1"/>
              </a:solidFill>
              <a:latin typeface="Trebuchet MS"/>
              <a:ea typeface="Trebuchet MS"/>
              <a:cs typeface="Trebuchet MS"/>
              <a:sym typeface="Trebuchet MS"/>
            </a:endParaRPr>
          </a:p>
        </p:txBody>
      </p:sp>
      <p:sp>
        <p:nvSpPr>
          <p:cNvPr id="469" name="Google Shape;469;p2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
        <p:nvSpPr>
          <p:cNvPr id="470" name="Google Shape;470;p21"/>
          <p:cNvSpPr txBox="1">
            <a:spLocks noGrp="1"/>
          </p:cNvSpPr>
          <p:nvPr>
            <p:ph type="sldNum" idx="12"/>
          </p:nvPr>
        </p:nvSpPr>
        <p:spPr>
          <a:xfrm>
            <a:off x="12232168" y="8498248"/>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sp>
        <p:nvSpPr>
          <p:cNvPr id="471" name="Google Shape;471;p21"/>
          <p:cNvSpPr txBox="1"/>
          <p:nvPr/>
        </p:nvSpPr>
        <p:spPr>
          <a:xfrm>
            <a:off x="2657875" y="6248425"/>
            <a:ext cx="87228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rebuchet MS"/>
                <a:ea typeface="Trebuchet MS"/>
                <a:cs typeface="Trebuchet MS"/>
                <a:sym typeface="Trebuchet MS"/>
              </a:rPr>
              <a:t>More information available at </a:t>
            </a:r>
            <a:r>
              <a:rPr lang="en-US" sz="14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Colorado Broadband Office</a:t>
            </a:r>
            <a:r>
              <a:rPr lang="en-US" sz="1400" b="0" i="0" u="none" strike="noStrike" cap="none">
                <a:solidFill>
                  <a:schemeClr val="lt1"/>
                </a:solidFill>
                <a:latin typeface="Trebuchet MS"/>
                <a:ea typeface="Trebuchet MS"/>
                <a:cs typeface="Trebuchet MS"/>
                <a:sym typeface="Trebuchet MS"/>
              </a:rPr>
              <a:t>. Visit the </a:t>
            </a:r>
            <a:r>
              <a:rPr lang="en-US" sz="1400" b="0" i="0" u="sng" strike="noStrike" cap="none">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Rural Provider Access and Affordability Stimulus Grant Program</a:t>
            </a:r>
            <a:r>
              <a:rPr lang="en-US" sz="1400" b="0" i="0" u="none" strike="noStrike" cap="none">
                <a:solidFill>
                  <a:schemeClr val="lt1"/>
                </a:solidFill>
                <a:latin typeface="Trebuchet MS"/>
                <a:ea typeface="Trebuchet MS"/>
                <a:cs typeface="Trebuchet MS"/>
                <a:sym typeface="Trebuchet MS"/>
              </a:rPr>
              <a:t> for a list of hospital projects and award amounts</a:t>
            </a:r>
            <a:endParaRPr sz="14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74"/>
          <p:cNvSpPr txBox="1">
            <a:spLocks noGrp="1"/>
          </p:cNvSpPr>
          <p:nvPr>
            <p:ph type="title"/>
          </p:nvPr>
        </p:nvSpPr>
        <p:spPr>
          <a:xfrm>
            <a:off x="-2" y="0"/>
            <a:ext cx="12192000" cy="8310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SzPts val="6000"/>
              <a:buNone/>
            </a:pPr>
            <a:r>
              <a:rPr lang="en-US" sz="2800" dirty="0" err="1"/>
              <a:t>Invirtiendo</a:t>
            </a:r>
            <a:r>
              <a:rPr lang="en-US" sz="2800" dirty="0"/>
              <a:t> al </a:t>
            </a:r>
            <a:r>
              <a:rPr lang="en-US" sz="2800" dirty="0" err="1"/>
              <a:t>acceso</a:t>
            </a:r>
            <a:r>
              <a:rPr lang="en-US" sz="2800" dirty="0"/>
              <a:t>, </a:t>
            </a:r>
            <a:r>
              <a:rPr lang="en-US" sz="2800" dirty="0" err="1"/>
              <a:t>resultados</a:t>
            </a:r>
            <a:r>
              <a:rPr lang="en-US" sz="2800" dirty="0"/>
              <a:t> y </a:t>
            </a:r>
            <a:r>
              <a:rPr lang="en-US" sz="2800" dirty="0" err="1"/>
              <a:t>asequibilidad</a:t>
            </a:r>
            <a:r>
              <a:rPr lang="en-US" sz="2800" dirty="0"/>
              <a:t> de </a:t>
            </a:r>
            <a:r>
              <a:rPr lang="en-US" sz="2800" dirty="0" err="1"/>
              <a:t>hospitales</a:t>
            </a:r>
            <a:r>
              <a:rPr lang="en-US" sz="2800" dirty="0"/>
              <a:t> rurales </a:t>
            </a:r>
            <a:endParaRPr sz="2800" dirty="0"/>
          </a:p>
        </p:txBody>
      </p:sp>
      <p:pic>
        <p:nvPicPr>
          <p:cNvPr id="466" name="Google Shape;466;p74" descr="Landscape view of rural town."/>
          <p:cNvPicPr preferRelativeResize="0"/>
          <p:nvPr/>
        </p:nvPicPr>
        <p:blipFill rotWithShape="1">
          <a:blip r:embed="rId3">
            <a:alphaModFix/>
          </a:blip>
          <a:srcRect l="28692" r="28187" b="16513"/>
          <a:stretch/>
        </p:blipFill>
        <p:spPr>
          <a:xfrm>
            <a:off x="1" y="3232025"/>
            <a:ext cx="12192001" cy="2999500"/>
          </a:xfrm>
          <a:prstGeom prst="rect">
            <a:avLst/>
          </a:prstGeom>
          <a:noFill/>
          <a:ln>
            <a:noFill/>
          </a:ln>
        </p:spPr>
      </p:pic>
      <p:sp>
        <p:nvSpPr>
          <p:cNvPr id="467" name="Google Shape;467;p74"/>
          <p:cNvSpPr txBox="1">
            <a:spLocks noGrp="1"/>
          </p:cNvSpPr>
          <p:nvPr>
            <p:ph type="body" idx="1"/>
          </p:nvPr>
        </p:nvSpPr>
        <p:spPr>
          <a:xfrm>
            <a:off x="0" y="815388"/>
            <a:ext cx="12192000" cy="5416200"/>
          </a:xfrm>
          <a:prstGeom prst="rect">
            <a:avLst/>
          </a:prstGeom>
          <a:solidFill>
            <a:srgbClr val="FFFFFF">
              <a:alpha val="40000"/>
            </a:srgbClr>
          </a:solidFill>
          <a:ln>
            <a:solidFill>
              <a:schemeClr val="accent1"/>
            </a:solidFill>
          </a:ln>
          <a:effectLst>
            <a:outerShdw blurRad="57150" dist="19050" dir="5400000" algn="bl" rotWithShape="0">
              <a:schemeClr val="lt1">
                <a:alpha val="85000"/>
              </a:schemeClr>
            </a:outerShdw>
          </a:effectLst>
        </p:spPr>
        <p:txBody>
          <a:bodyPr spcFirstLastPara="1" wrap="square" lIns="91425" tIns="45700" rIns="91425" bIns="45700" anchor="t" anchorCtr="0">
            <a:normAutofit fontScale="85000" lnSpcReduction="10000"/>
          </a:bodyPr>
          <a:lstStyle/>
          <a:p>
            <a:pPr marL="457200" lvl="0" indent="-374650" algn="l" rtl="0">
              <a:spcBef>
                <a:spcPts val="0"/>
              </a:spcBef>
              <a:spcAft>
                <a:spcPts val="0"/>
              </a:spcAft>
              <a:buSzPts val="2500"/>
              <a:buChar char="●"/>
            </a:pPr>
            <a:r>
              <a:rPr lang="en-US" sz="2600" b="1" dirty="0"/>
              <a:t>Las </a:t>
            </a:r>
            <a:r>
              <a:rPr lang="en-US" sz="2600" b="1" dirty="0" err="1"/>
              <a:t>finanzas</a:t>
            </a:r>
            <a:r>
              <a:rPr lang="en-US" sz="2600" b="1" dirty="0"/>
              <a:t> </a:t>
            </a:r>
            <a:r>
              <a:rPr lang="en-US" sz="2600" b="1" dirty="0" err="1"/>
              <a:t>saludables</a:t>
            </a:r>
            <a:r>
              <a:rPr lang="en-US" sz="2600" b="1" dirty="0"/>
              <a:t> </a:t>
            </a:r>
            <a:r>
              <a:rPr lang="en-US" sz="2600" b="1" dirty="0" err="1"/>
              <a:t>hospitalarias</a:t>
            </a:r>
            <a:r>
              <a:rPr lang="en-US" sz="2600" b="1" dirty="0"/>
              <a:t> </a:t>
            </a:r>
            <a:r>
              <a:rPr lang="en-US" sz="2600" b="1" dirty="0" err="1"/>
              <a:t>ayudan</a:t>
            </a:r>
            <a:r>
              <a:rPr lang="en-US" sz="2600" b="1" dirty="0"/>
              <a:t> a </a:t>
            </a:r>
            <a:r>
              <a:rPr lang="en-US" sz="2600" b="1" dirty="0" err="1"/>
              <a:t>mantener</a:t>
            </a:r>
            <a:r>
              <a:rPr lang="en-US" sz="2600" b="1" dirty="0"/>
              <a:t> </a:t>
            </a:r>
            <a:r>
              <a:rPr lang="en-US" sz="2600" b="1" dirty="0" err="1"/>
              <a:t>el</a:t>
            </a:r>
            <a:r>
              <a:rPr lang="en-US" sz="2600" b="1" dirty="0"/>
              <a:t> </a:t>
            </a:r>
            <a:r>
              <a:rPr lang="en-US" sz="2600" b="1" dirty="0" err="1"/>
              <a:t>acceso</a:t>
            </a:r>
            <a:r>
              <a:rPr lang="en-US" sz="2600" b="1" dirty="0"/>
              <a:t> a </a:t>
            </a:r>
            <a:r>
              <a:rPr lang="en-US" sz="2600" b="1" dirty="0" err="1"/>
              <a:t>cuidados</a:t>
            </a:r>
            <a:r>
              <a:rPr lang="en-US" sz="2600" b="1" dirty="0"/>
              <a:t> para </a:t>
            </a:r>
            <a:r>
              <a:rPr lang="en-US" sz="2600" b="1" dirty="0" err="1"/>
              <a:t>los</a:t>
            </a:r>
            <a:r>
              <a:rPr lang="en-US" sz="2600" b="1" dirty="0"/>
              <a:t> </a:t>
            </a:r>
            <a:r>
              <a:rPr lang="en-US" sz="2600" b="1" dirty="0" err="1"/>
              <a:t>Coloradenses</a:t>
            </a:r>
            <a:r>
              <a:rPr lang="en-US" sz="2600" b="1" dirty="0"/>
              <a:t> </a:t>
            </a:r>
            <a:r>
              <a:rPr lang="en-US" sz="2600" b="1" dirty="0" err="1"/>
              <a:t>en</a:t>
            </a:r>
            <a:r>
              <a:rPr lang="en-US" sz="2600" b="1" dirty="0"/>
              <a:t> </a:t>
            </a:r>
            <a:r>
              <a:rPr lang="en-US" sz="2600" b="1" dirty="0" err="1"/>
              <a:t>todo</a:t>
            </a:r>
            <a:r>
              <a:rPr lang="en-US" sz="2600" b="1" dirty="0"/>
              <a:t> </a:t>
            </a:r>
            <a:r>
              <a:rPr lang="en-US" sz="2600" b="1" dirty="0" err="1"/>
              <a:t>el</a:t>
            </a:r>
            <a:r>
              <a:rPr lang="en-US" sz="2600" b="1" dirty="0"/>
              <a:t> </a:t>
            </a:r>
            <a:r>
              <a:rPr lang="en-US" sz="2600" b="1" dirty="0" err="1"/>
              <a:t>estado</a:t>
            </a:r>
            <a:endParaRPr lang="en-US" sz="2600" b="1" dirty="0"/>
          </a:p>
          <a:p>
            <a:pPr marL="457200" lvl="0" indent="-374650" algn="l" rtl="0">
              <a:spcBef>
                <a:spcPts val="800"/>
              </a:spcBef>
              <a:spcAft>
                <a:spcPts val="0"/>
              </a:spcAft>
              <a:buSzPts val="2500"/>
              <a:buChar char="●"/>
            </a:pPr>
            <a:r>
              <a:rPr lang="en-US" sz="2600" b="1" dirty="0"/>
              <a:t>Fase III del ACC: un </a:t>
            </a:r>
            <a:r>
              <a:rPr lang="en-US" sz="2600" b="1" dirty="0" err="1"/>
              <a:t>apoyo</a:t>
            </a:r>
            <a:r>
              <a:rPr lang="en-US" sz="2600" b="1" dirty="0"/>
              <a:t> similar al de ACO </a:t>
            </a:r>
            <a:r>
              <a:rPr lang="en-US" sz="2600" dirty="0"/>
              <a:t>para </a:t>
            </a:r>
            <a:r>
              <a:rPr lang="en-US" sz="2600" dirty="0" err="1"/>
              <a:t>los</a:t>
            </a:r>
            <a:r>
              <a:rPr lang="en-US" sz="2600" dirty="0"/>
              <a:t> RHC rurales y </a:t>
            </a:r>
            <a:r>
              <a:rPr lang="en-US" sz="2600" dirty="0" err="1"/>
              <a:t>los</a:t>
            </a:r>
            <a:r>
              <a:rPr lang="en-US" sz="2600" dirty="0"/>
              <a:t> PCPs </a:t>
            </a:r>
            <a:r>
              <a:rPr lang="en-US" sz="2600" dirty="0" err="1"/>
              <a:t>independientes</a:t>
            </a:r>
            <a:endParaRPr lang="en-US" sz="2600" dirty="0"/>
          </a:p>
          <a:p>
            <a:pPr indent="-374650">
              <a:spcBef>
                <a:spcPts val="800"/>
              </a:spcBef>
              <a:buSzPts val="2500"/>
              <a:buFont typeface="Arial"/>
              <a:buChar char="●"/>
            </a:pPr>
            <a:r>
              <a:rPr lang="en-US" sz="2600" b="1" i="0" u="none" strike="noStrike" dirty="0" err="1">
                <a:solidFill>
                  <a:srgbClr val="000000"/>
                </a:solidFill>
                <a:effectLst/>
              </a:rPr>
              <a:t>Programa</a:t>
            </a:r>
            <a:r>
              <a:rPr lang="en-US" sz="2600" b="1" i="0" u="none" strike="noStrike" dirty="0">
                <a:solidFill>
                  <a:srgbClr val="000000"/>
                </a:solidFill>
                <a:effectLst/>
              </a:rPr>
              <a:t> de </a:t>
            </a:r>
            <a:r>
              <a:rPr lang="en-US" sz="2600" b="1" i="0" u="none" strike="noStrike" dirty="0" err="1">
                <a:solidFill>
                  <a:srgbClr val="000000"/>
                </a:solidFill>
                <a:effectLst/>
              </a:rPr>
              <a:t>transformación</a:t>
            </a:r>
            <a:r>
              <a:rPr lang="en-US" sz="2600" b="1" i="0" u="none" strike="noStrike" dirty="0">
                <a:solidFill>
                  <a:srgbClr val="000000"/>
                </a:solidFill>
                <a:effectLst/>
              </a:rPr>
              <a:t> </a:t>
            </a:r>
            <a:r>
              <a:rPr lang="en-US" sz="2600" b="1" i="0" u="none" strike="noStrike" dirty="0" err="1">
                <a:solidFill>
                  <a:srgbClr val="000000"/>
                </a:solidFill>
                <a:effectLst/>
              </a:rPr>
              <a:t>hospitalaria</a:t>
            </a:r>
            <a:r>
              <a:rPr lang="en-US" sz="2600" b="1" i="0" u="none" strike="noStrike" dirty="0">
                <a:solidFill>
                  <a:srgbClr val="000000"/>
                </a:solidFill>
                <a:effectLst/>
              </a:rPr>
              <a:t> Fondo de </a:t>
            </a:r>
            <a:r>
              <a:rPr lang="en-US" sz="2600" b="1" i="0" u="none" strike="noStrike" dirty="0" err="1">
                <a:solidFill>
                  <a:srgbClr val="000000"/>
                </a:solidFill>
                <a:effectLst/>
              </a:rPr>
              <a:t>apoyo</a:t>
            </a:r>
            <a:r>
              <a:rPr lang="en-US" sz="2600" b="1" i="0" u="none" strike="noStrike" dirty="0">
                <a:solidFill>
                  <a:srgbClr val="000000"/>
                </a:solidFill>
                <a:effectLst/>
              </a:rPr>
              <a:t> rural</a:t>
            </a:r>
            <a:r>
              <a:rPr lang="en-US" sz="2600" b="0" i="0" u="none" strike="noStrike" dirty="0">
                <a:solidFill>
                  <a:srgbClr val="000000"/>
                </a:solidFill>
                <a:effectLst/>
              </a:rPr>
              <a:t>: $60M </a:t>
            </a:r>
            <a:r>
              <a:rPr lang="en-US" sz="2600" b="0" i="0" u="none" strike="noStrike" dirty="0" err="1">
                <a:solidFill>
                  <a:srgbClr val="000000"/>
                </a:solidFill>
                <a:effectLst/>
              </a:rPr>
              <a:t>en</a:t>
            </a:r>
            <a:r>
              <a:rPr lang="en-US" sz="2600" b="0" i="0" u="none" strike="noStrike" dirty="0">
                <a:solidFill>
                  <a:srgbClr val="000000"/>
                </a:solidFill>
                <a:effectLst/>
              </a:rPr>
              <a:t> 5 </a:t>
            </a:r>
            <a:r>
              <a:rPr lang="en-US" sz="2600" b="0" i="0" u="none" strike="noStrike" dirty="0" err="1">
                <a:solidFill>
                  <a:srgbClr val="000000"/>
                </a:solidFill>
                <a:effectLst/>
              </a:rPr>
              <a:t>años</a:t>
            </a:r>
            <a:r>
              <a:rPr lang="en-US" sz="2600" b="0" i="0" u="none" strike="noStrike" dirty="0">
                <a:solidFill>
                  <a:srgbClr val="000000"/>
                </a:solidFill>
                <a:effectLst/>
              </a:rPr>
              <a:t> para </a:t>
            </a:r>
            <a:r>
              <a:rPr lang="en-US" sz="2600" b="0" i="0" u="none" strike="noStrike" dirty="0" err="1">
                <a:solidFill>
                  <a:srgbClr val="000000"/>
                </a:solidFill>
                <a:effectLst/>
              </a:rPr>
              <a:t>ayudar</a:t>
            </a:r>
            <a:r>
              <a:rPr lang="en-US" sz="2600" b="0" i="0" u="none" strike="noStrike" dirty="0">
                <a:solidFill>
                  <a:srgbClr val="000000"/>
                </a:solidFill>
                <a:effectLst/>
              </a:rPr>
              <a:t> a </a:t>
            </a:r>
            <a:r>
              <a:rPr lang="en-US" sz="2600" b="0" i="0" u="none" strike="noStrike" dirty="0" err="1">
                <a:solidFill>
                  <a:srgbClr val="000000"/>
                </a:solidFill>
                <a:effectLst/>
              </a:rPr>
              <a:t>modernizar</a:t>
            </a:r>
            <a:r>
              <a:rPr lang="en-US" sz="2600" b="0" i="0" u="none" strike="noStrike" dirty="0">
                <a:solidFill>
                  <a:srgbClr val="000000"/>
                </a:solidFill>
                <a:effectLst/>
              </a:rPr>
              <a:t> 23 </a:t>
            </a:r>
            <a:r>
              <a:rPr lang="en-US" sz="2600" b="0" i="0" u="none" strike="noStrike" dirty="0" err="1">
                <a:solidFill>
                  <a:srgbClr val="000000"/>
                </a:solidFill>
                <a:effectLst/>
              </a:rPr>
              <a:t>hospitales</a:t>
            </a:r>
            <a:r>
              <a:rPr lang="en-US" sz="2600" b="0" i="0" u="none" strike="noStrike" dirty="0">
                <a:solidFill>
                  <a:srgbClr val="000000"/>
                </a:solidFill>
                <a:effectLst/>
              </a:rPr>
              <a:t> rurales y de </a:t>
            </a:r>
            <a:r>
              <a:rPr lang="en-US" sz="2600" b="0" i="0" u="none" strike="noStrike" dirty="0" err="1">
                <a:solidFill>
                  <a:srgbClr val="000000"/>
                </a:solidFill>
                <a:effectLst/>
              </a:rPr>
              <a:t>acceso</a:t>
            </a:r>
            <a:r>
              <a:rPr lang="en-US" sz="2600" b="0" i="0" u="none" strike="noStrike" dirty="0">
                <a:solidFill>
                  <a:srgbClr val="000000"/>
                </a:solidFill>
                <a:effectLst/>
              </a:rPr>
              <a:t> </a:t>
            </a:r>
            <a:r>
              <a:rPr lang="en-US" sz="2600" b="0" i="0" u="none" strike="noStrike" dirty="0" err="1">
                <a:solidFill>
                  <a:srgbClr val="000000"/>
                </a:solidFill>
                <a:effectLst/>
              </a:rPr>
              <a:t>crítico</a:t>
            </a:r>
            <a:r>
              <a:rPr lang="en-US" sz="2600" b="0" i="0" u="none" strike="noStrike" dirty="0">
                <a:solidFill>
                  <a:srgbClr val="000000"/>
                </a:solidFill>
                <a:effectLst/>
              </a:rPr>
              <a:t> ($48M </a:t>
            </a:r>
            <a:r>
              <a:rPr lang="en-US" sz="2600" b="0" i="0" u="none" strike="noStrike" dirty="0" err="1">
                <a:solidFill>
                  <a:srgbClr val="000000"/>
                </a:solidFill>
                <a:effectLst/>
              </a:rPr>
              <a:t>desembolsados</a:t>
            </a:r>
            <a:r>
              <a:rPr lang="en-US" sz="2600" b="0" i="0" u="none" strike="noStrike" dirty="0">
                <a:solidFill>
                  <a:srgbClr val="000000"/>
                </a:solidFill>
                <a:effectLst/>
              </a:rPr>
              <a:t>)</a:t>
            </a:r>
            <a:endParaRPr lang="en-US" sz="2600" dirty="0"/>
          </a:p>
          <a:p>
            <a:pPr indent="-374650">
              <a:spcBef>
                <a:spcPts val="800"/>
              </a:spcBef>
              <a:buSzPts val="2500"/>
              <a:buFont typeface="Arial"/>
              <a:buChar char="●"/>
            </a:pPr>
            <a:r>
              <a:rPr lang="en-US" sz="2600" b="1" i="0" u="none" strike="noStrike" dirty="0">
                <a:solidFill>
                  <a:srgbClr val="000000"/>
                </a:solidFill>
                <a:effectLst/>
              </a:rPr>
              <a:t>Colorado “Internet para </a:t>
            </a:r>
            <a:r>
              <a:rPr lang="en-US" sz="2600" b="1" i="0" u="none" strike="noStrike" dirty="0" err="1">
                <a:solidFill>
                  <a:srgbClr val="000000"/>
                </a:solidFill>
                <a:effectLst/>
              </a:rPr>
              <a:t>todos</a:t>
            </a:r>
            <a:r>
              <a:rPr lang="en-US" sz="2600" b="1" dirty="0">
                <a:solidFill>
                  <a:srgbClr val="000000"/>
                </a:solidFill>
              </a:rPr>
              <a:t>”</a:t>
            </a:r>
            <a:r>
              <a:rPr lang="en-US" sz="2600" b="1" i="0" u="none" strike="noStrike" dirty="0">
                <a:solidFill>
                  <a:srgbClr val="000000"/>
                </a:solidFill>
                <a:effectLst/>
              </a:rPr>
              <a:t> </a:t>
            </a:r>
            <a:r>
              <a:rPr lang="en-US" sz="2600" b="0" i="0" u="none" strike="noStrike" dirty="0">
                <a:solidFill>
                  <a:srgbClr val="000000"/>
                </a:solidFill>
                <a:effectLst/>
              </a:rPr>
              <a:t>- </a:t>
            </a:r>
            <a:r>
              <a:rPr lang="en-US" sz="2600" b="0" i="0" u="none" strike="noStrike" dirty="0" err="1">
                <a:solidFill>
                  <a:srgbClr val="000000"/>
                </a:solidFill>
                <a:effectLst/>
              </a:rPr>
              <a:t>Programa</a:t>
            </a:r>
            <a:r>
              <a:rPr lang="en-US" sz="2600" b="0" i="0" u="none" strike="noStrike" dirty="0">
                <a:solidFill>
                  <a:srgbClr val="000000"/>
                </a:solidFill>
                <a:effectLst/>
              </a:rPr>
              <a:t> de </a:t>
            </a:r>
            <a:r>
              <a:rPr lang="en-US" sz="2600" b="0" i="0" u="none" strike="noStrike" dirty="0" err="1">
                <a:solidFill>
                  <a:srgbClr val="000000"/>
                </a:solidFill>
                <a:effectLst/>
              </a:rPr>
              <a:t>subvenciones</a:t>
            </a:r>
            <a:r>
              <a:rPr lang="en-US" sz="2600" b="0" i="0" u="none" strike="noStrike" dirty="0">
                <a:solidFill>
                  <a:srgbClr val="000000"/>
                </a:solidFill>
                <a:effectLst/>
              </a:rPr>
              <a:t> </a:t>
            </a:r>
            <a:r>
              <a:rPr lang="en-US" sz="2600" b="0" i="0" u="none" strike="noStrike" dirty="0" err="1">
                <a:solidFill>
                  <a:srgbClr val="000000"/>
                </a:solidFill>
                <a:effectLst/>
              </a:rPr>
              <a:t>estatales</a:t>
            </a:r>
            <a:r>
              <a:rPr lang="en-US" sz="2600" b="0" i="0" u="none" strike="noStrike" dirty="0">
                <a:solidFill>
                  <a:srgbClr val="000000"/>
                </a:solidFill>
                <a:effectLst/>
              </a:rPr>
              <a:t> de $826M para </a:t>
            </a:r>
            <a:r>
              <a:rPr lang="en-US" sz="2600" b="0" i="0" u="none" strike="noStrike" dirty="0" err="1">
                <a:solidFill>
                  <a:srgbClr val="000000"/>
                </a:solidFill>
                <a:effectLst/>
              </a:rPr>
              <a:t>alcanzar</a:t>
            </a:r>
            <a:r>
              <a:rPr lang="en-US" sz="2600" b="0" i="0" u="none" strike="noStrike" dirty="0">
                <a:solidFill>
                  <a:srgbClr val="000000"/>
                </a:solidFill>
                <a:effectLst/>
              </a:rPr>
              <a:t> </a:t>
            </a:r>
            <a:r>
              <a:rPr lang="en-US" sz="2600" b="0" i="0" u="none" strike="noStrike" dirty="0" err="1">
                <a:solidFill>
                  <a:srgbClr val="000000"/>
                </a:solidFill>
                <a:effectLst/>
              </a:rPr>
              <a:t>el</a:t>
            </a:r>
            <a:r>
              <a:rPr lang="en-US" sz="2600" b="0" i="0" u="none" strike="noStrike" dirty="0">
                <a:solidFill>
                  <a:srgbClr val="000000"/>
                </a:solidFill>
                <a:effectLst/>
              </a:rPr>
              <a:t> </a:t>
            </a:r>
            <a:r>
              <a:rPr lang="en-US" sz="2600" b="0" i="0" u="none" strike="noStrike" dirty="0" err="1">
                <a:solidFill>
                  <a:srgbClr val="000000"/>
                </a:solidFill>
                <a:effectLst/>
              </a:rPr>
              <a:t>objetivo</a:t>
            </a:r>
            <a:r>
              <a:rPr lang="en-US" sz="2600" b="0" i="0" u="none" strike="noStrike" dirty="0">
                <a:solidFill>
                  <a:srgbClr val="000000"/>
                </a:solidFill>
                <a:effectLst/>
              </a:rPr>
              <a:t> de </a:t>
            </a:r>
            <a:r>
              <a:rPr lang="en-US" sz="2600" b="0" i="0" u="none" strike="noStrike" dirty="0" err="1">
                <a:solidFill>
                  <a:srgbClr val="000000"/>
                </a:solidFill>
                <a:effectLst/>
              </a:rPr>
              <a:t>conectividad</a:t>
            </a:r>
            <a:r>
              <a:rPr lang="en-US" sz="2600" b="0" i="0" u="none" strike="noStrike" dirty="0">
                <a:solidFill>
                  <a:srgbClr val="000000"/>
                </a:solidFill>
                <a:effectLst/>
              </a:rPr>
              <a:t> del 99 %; </a:t>
            </a:r>
            <a:r>
              <a:rPr lang="en-US" sz="2600" b="0" i="0" u="none" strike="noStrike" dirty="0" err="1">
                <a:solidFill>
                  <a:srgbClr val="000000"/>
                </a:solidFill>
                <a:effectLst/>
              </a:rPr>
              <a:t>propuesta</a:t>
            </a:r>
            <a:r>
              <a:rPr lang="en-US" sz="2600" b="0" i="0" u="none" strike="noStrike" dirty="0">
                <a:solidFill>
                  <a:srgbClr val="000000"/>
                </a:solidFill>
                <a:effectLst/>
              </a:rPr>
              <a:t> </a:t>
            </a:r>
            <a:r>
              <a:rPr lang="en-US" sz="2600" b="0" i="0" u="none" strike="noStrike" dirty="0" err="1">
                <a:solidFill>
                  <a:srgbClr val="000000"/>
                </a:solidFill>
                <a:effectLst/>
              </a:rPr>
              <a:t>inicial</a:t>
            </a:r>
            <a:r>
              <a:rPr lang="en-US" sz="2600" b="0" i="0" u="none" strike="noStrike" dirty="0">
                <a:solidFill>
                  <a:srgbClr val="000000"/>
                </a:solidFill>
                <a:effectLst/>
              </a:rPr>
              <a:t> </a:t>
            </a:r>
            <a:r>
              <a:rPr lang="en-US" sz="2600" b="0" i="0" u="none" strike="noStrike" dirty="0" err="1">
                <a:solidFill>
                  <a:srgbClr val="000000"/>
                </a:solidFill>
                <a:effectLst/>
              </a:rPr>
              <a:t>aprobada</a:t>
            </a:r>
            <a:r>
              <a:rPr lang="en-US" sz="2600" b="0" i="0" u="none" strike="noStrike" dirty="0">
                <a:solidFill>
                  <a:srgbClr val="000000"/>
                </a:solidFill>
                <a:effectLst/>
              </a:rPr>
              <a:t>.</a:t>
            </a:r>
          </a:p>
          <a:p>
            <a:pPr indent="-374650">
              <a:spcBef>
                <a:spcPts val="800"/>
              </a:spcBef>
              <a:buSzPts val="2500"/>
              <a:buFont typeface="Arial"/>
              <a:buChar char="●"/>
            </a:pPr>
            <a:r>
              <a:rPr lang="en-US" sz="2600" b="1" i="0" u="none" strike="noStrike" dirty="0" err="1">
                <a:solidFill>
                  <a:srgbClr val="000000"/>
                </a:solidFill>
                <a:effectLst/>
              </a:rPr>
              <a:t>Conectividad</a:t>
            </a:r>
            <a:r>
              <a:rPr lang="en-US" sz="2600" b="1" i="0" u="none" strike="noStrike" dirty="0">
                <a:solidFill>
                  <a:srgbClr val="000000"/>
                </a:solidFill>
                <a:effectLst/>
              </a:rPr>
              <a:t> rural y </a:t>
            </a:r>
            <a:r>
              <a:rPr lang="en-US" sz="2600" b="1" i="0" u="none" strike="noStrike" dirty="0" err="1">
                <a:solidFill>
                  <a:srgbClr val="000000"/>
                </a:solidFill>
                <a:effectLst/>
              </a:rPr>
              <a:t>acceso</a:t>
            </a:r>
            <a:r>
              <a:rPr lang="en-US" sz="2600" b="1" i="0" u="none" strike="noStrike" dirty="0">
                <a:solidFill>
                  <a:srgbClr val="000000"/>
                </a:solidFill>
                <a:effectLst/>
              </a:rPr>
              <a:t> a la Cuidado</a:t>
            </a:r>
            <a:r>
              <a:rPr lang="en-US" sz="2600" b="0" i="0" u="none" strike="noStrike" dirty="0">
                <a:solidFill>
                  <a:srgbClr val="000000"/>
                </a:solidFill>
                <a:effectLst/>
              </a:rPr>
              <a:t> </a:t>
            </a:r>
            <a:r>
              <a:rPr lang="en-US" sz="2600" b="1" i="0" u="none" strike="noStrike" dirty="0">
                <a:solidFill>
                  <a:srgbClr val="000000"/>
                </a:solidFill>
                <a:effectLst/>
              </a:rPr>
              <a:t>virtual</a:t>
            </a:r>
            <a:r>
              <a:rPr lang="en-US" sz="2600" b="0" i="0" u="none" strike="noStrike" dirty="0">
                <a:solidFill>
                  <a:srgbClr val="000000"/>
                </a:solidFill>
                <a:effectLst/>
              </a:rPr>
              <a:t>: $17.4M </a:t>
            </a:r>
            <a:r>
              <a:rPr lang="en-US" sz="2600" b="0" i="0" u="none" strike="noStrike" dirty="0" err="1">
                <a:solidFill>
                  <a:srgbClr val="000000"/>
                </a:solidFill>
                <a:effectLst/>
              </a:rPr>
              <a:t>en</a:t>
            </a:r>
            <a:r>
              <a:rPr lang="en-US" sz="2600" b="0" i="0" u="none" strike="noStrike" dirty="0">
                <a:solidFill>
                  <a:srgbClr val="000000"/>
                </a:solidFill>
                <a:effectLst/>
              </a:rPr>
              <a:t> </a:t>
            </a:r>
            <a:r>
              <a:rPr lang="en-US" sz="2600" b="0" i="0" u="none" strike="noStrike" dirty="0" err="1">
                <a:solidFill>
                  <a:srgbClr val="000000"/>
                </a:solidFill>
                <a:effectLst/>
              </a:rPr>
              <a:t>fondos</a:t>
            </a:r>
            <a:r>
              <a:rPr lang="en-US" sz="2600" b="0" i="0" u="none" strike="noStrike" dirty="0">
                <a:solidFill>
                  <a:srgbClr val="000000"/>
                </a:solidFill>
                <a:effectLst/>
              </a:rPr>
              <a:t> federales de </a:t>
            </a:r>
            <a:r>
              <a:rPr lang="en-US" sz="2600" b="0" i="0" u="none" strike="noStrike" dirty="0" err="1">
                <a:solidFill>
                  <a:srgbClr val="000000"/>
                </a:solidFill>
                <a:effectLst/>
              </a:rPr>
              <a:t>contrapartida</a:t>
            </a:r>
            <a:r>
              <a:rPr lang="en-US" sz="2600" b="0" i="0" u="none" strike="noStrike" dirty="0">
                <a:solidFill>
                  <a:srgbClr val="000000"/>
                </a:solidFill>
                <a:effectLst/>
              </a:rPr>
              <a:t> </a:t>
            </a:r>
            <a:r>
              <a:rPr lang="en-US" sz="2600" b="0" i="0" u="none" strike="noStrike" dirty="0" err="1">
                <a:solidFill>
                  <a:srgbClr val="000000"/>
                </a:solidFill>
                <a:effectLst/>
              </a:rPr>
              <a:t>durante</a:t>
            </a:r>
            <a:r>
              <a:rPr lang="en-US" sz="2600" b="0" i="0" u="none" strike="noStrike" dirty="0">
                <a:solidFill>
                  <a:srgbClr val="000000"/>
                </a:solidFill>
                <a:effectLst/>
              </a:rPr>
              <a:t> 4 </a:t>
            </a:r>
            <a:r>
              <a:rPr lang="en-US" sz="2600" b="0" i="0" u="none" strike="noStrike" dirty="0" err="1">
                <a:solidFill>
                  <a:srgbClr val="000000"/>
                </a:solidFill>
                <a:effectLst/>
              </a:rPr>
              <a:t>años</a:t>
            </a:r>
            <a:r>
              <a:rPr lang="en-US" sz="2600" b="0" i="0" u="none" strike="noStrike" dirty="0">
                <a:solidFill>
                  <a:srgbClr val="000000"/>
                </a:solidFill>
                <a:effectLst/>
              </a:rPr>
              <a:t>; </a:t>
            </a:r>
            <a:r>
              <a:rPr lang="en-US" sz="2600" b="1" i="0" u="none" strike="noStrike" dirty="0" err="1">
                <a:solidFill>
                  <a:srgbClr val="000000"/>
                </a:solidFill>
                <a:effectLst/>
              </a:rPr>
              <a:t>el</a:t>
            </a:r>
            <a:r>
              <a:rPr lang="en-US" sz="2600" b="1" i="0" u="none" strike="noStrike" dirty="0">
                <a:solidFill>
                  <a:srgbClr val="000000"/>
                </a:solidFill>
                <a:effectLst/>
              </a:rPr>
              <a:t> 100 %</a:t>
            </a:r>
            <a:r>
              <a:rPr lang="en-US" sz="2600" b="0" i="0" u="none" strike="noStrike" dirty="0">
                <a:solidFill>
                  <a:srgbClr val="000000"/>
                </a:solidFill>
                <a:effectLst/>
              </a:rPr>
              <a:t> de </a:t>
            </a:r>
            <a:r>
              <a:rPr lang="en-US" sz="2600" b="0" i="0" u="none" strike="noStrike" dirty="0" err="1">
                <a:solidFill>
                  <a:srgbClr val="000000"/>
                </a:solidFill>
                <a:effectLst/>
              </a:rPr>
              <a:t>los</a:t>
            </a:r>
            <a:r>
              <a:rPr lang="en-US" sz="2600" b="0" i="0" u="none" strike="noStrike" dirty="0">
                <a:solidFill>
                  <a:srgbClr val="000000"/>
                </a:solidFill>
                <a:effectLst/>
              </a:rPr>
              <a:t> </a:t>
            </a:r>
            <a:r>
              <a:rPr lang="en-US" sz="2600" b="0" i="0" u="none" strike="noStrike" dirty="0" err="1">
                <a:solidFill>
                  <a:srgbClr val="000000"/>
                </a:solidFill>
                <a:effectLst/>
              </a:rPr>
              <a:t>proveedores</a:t>
            </a:r>
            <a:r>
              <a:rPr lang="en-US" sz="2600" b="0" i="0" u="none" strike="noStrike" dirty="0">
                <a:solidFill>
                  <a:srgbClr val="000000"/>
                </a:solidFill>
                <a:effectLst/>
              </a:rPr>
              <a:t> de redes de </a:t>
            </a:r>
            <a:r>
              <a:rPr lang="en-US" sz="2600" b="0" i="0" u="none" strike="noStrike" dirty="0" err="1">
                <a:solidFill>
                  <a:srgbClr val="000000"/>
                </a:solidFill>
                <a:effectLst/>
              </a:rPr>
              <a:t>seguridad</a:t>
            </a:r>
            <a:r>
              <a:rPr lang="en-US" sz="2600" b="0" i="0" u="none" strike="noStrike" dirty="0">
                <a:solidFill>
                  <a:srgbClr val="000000"/>
                </a:solidFill>
                <a:effectLst/>
              </a:rPr>
              <a:t> rurales </a:t>
            </a:r>
            <a:r>
              <a:rPr lang="en-US" sz="2600" b="0" i="0" u="none" strike="noStrike" dirty="0" err="1">
                <a:solidFill>
                  <a:srgbClr val="000000"/>
                </a:solidFill>
                <a:effectLst/>
              </a:rPr>
              <a:t>están</a:t>
            </a:r>
            <a:r>
              <a:rPr lang="en-US" sz="2600" b="0" i="0" u="none" strike="noStrike" dirty="0">
                <a:solidFill>
                  <a:srgbClr val="000000"/>
                </a:solidFill>
                <a:effectLst/>
              </a:rPr>
              <a:t> </a:t>
            </a:r>
            <a:r>
              <a:rPr lang="en-US" sz="2600" b="0" i="0" u="none" strike="noStrike" dirty="0" err="1">
                <a:solidFill>
                  <a:srgbClr val="000000"/>
                </a:solidFill>
                <a:effectLst/>
              </a:rPr>
              <a:t>ahora</a:t>
            </a:r>
            <a:r>
              <a:rPr lang="en-US" sz="2600" b="0" i="0" u="none" strike="noStrike" dirty="0">
                <a:solidFill>
                  <a:srgbClr val="000000"/>
                </a:solidFill>
                <a:effectLst/>
              </a:rPr>
              <a:t> </a:t>
            </a:r>
            <a:r>
              <a:rPr lang="en-US" sz="2600" b="0" i="0" u="none" strike="noStrike" dirty="0" err="1">
                <a:solidFill>
                  <a:srgbClr val="000000"/>
                </a:solidFill>
                <a:effectLst/>
              </a:rPr>
              <a:t>conectados</a:t>
            </a:r>
            <a:r>
              <a:rPr lang="en-US" sz="2600" b="0" i="0" u="none" strike="noStrike" dirty="0">
                <a:solidFill>
                  <a:srgbClr val="000000"/>
                </a:solidFill>
                <a:effectLst/>
              </a:rPr>
              <a:t> al HIE </a:t>
            </a:r>
            <a:r>
              <a:rPr lang="en-US" sz="2600" b="0" i="0" u="none" strike="noStrike" dirty="0" err="1">
                <a:solidFill>
                  <a:srgbClr val="000000"/>
                </a:solidFill>
                <a:effectLst/>
              </a:rPr>
              <a:t>estatal</a:t>
            </a:r>
            <a:r>
              <a:rPr lang="en-US" sz="2600" b="0" i="0" u="none" strike="noStrike" dirty="0">
                <a:solidFill>
                  <a:srgbClr val="000000"/>
                </a:solidFill>
                <a:effectLst/>
              </a:rPr>
              <a:t> con </a:t>
            </a:r>
            <a:r>
              <a:rPr lang="en-US" sz="2600" b="0" i="0" u="none" strike="noStrike" dirty="0" err="1">
                <a:solidFill>
                  <a:srgbClr val="000000"/>
                </a:solidFill>
                <a:effectLst/>
              </a:rPr>
              <a:t>pagos</a:t>
            </a:r>
            <a:r>
              <a:rPr lang="en-US" sz="2600" b="0" i="0" u="none" strike="noStrike" dirty="0">
                <a:solidFill>
                  <a:srgbClr val="000000"/>
                </a:solidFill>
                <a:effectLst/>
              </a:rPr>
              <a:t> de </a:t>
            </a:r>
            <a:r>
              <a:rPr lang="en-US" sz="2600" b="0" i="0" u="none" strike="noStrike" dirty="0" err="1">
                <a:solidFill>
                  <a:srgbClr val="000000"/>
                </a:solidFill>
                <a:effectLst/>
              </a:rPr>
              <a:t>incentivos</a:t>
            </a:r>
            <a:r>
              <a:rPr lang="en-US" sz="2600" b="0" i="0" u="none" strike="noStrike" dirty="0">
                <a:solidFill>
                  <a:srgbClr val="000000"/>
                </a:solidFill>
                <a:effectLst/>
              </a:rPr>
              <a:t> </a:t>
            </a:r>
            <a:r>
              <a:rPr lang="en-US" sz="2600" b="0" i="0" u="none" strike="noStrike" dirty="0" err="1">
                <a:solidFill>
                  <a:srgbClr val="000000"/>
                </a:solidFill>
                <a:effectLst/>
              </a:rPr>
              <a:t>anuales</a:t>
            </a:r>
            <a:r>
              <a:rPr lang="en-US" sz="2600" b="0" i="0" u="none" strike="noStrike" dirty="0">
                <a:solidFill>
                  <a:srgbClr val="000000"/>
                </a:solidFill>
                <a:effectLst/>
              </a:rPr>
              <a:t> para </a:t>
            </a:r>
            <a:r>
              <a:rPr lang="en-US" sz="2600" b="0" i="0" u="none" strike="noStrike" dirty="0" err="1">
                <a:solidFill>
                  <a:srgbClr val="000000"/>
                </a:solidFill>
                <a:effectLst/>
              </a:rPr>
              <a:t>ayudarles</a:t>
            </a:r>
            <a:r>
              <a:rPr lang="en-US" sz="2600" b="0" i="0" u="none" strike="noStrike" dirty="0">
                <a:solidFill>
                  <a:srgbClr val="000000"/>
                </a:solidFill>
                <a:effectLst/>
              </a:rPr>
              <a:t> a </a:t>
            </a:r>
            <a:r>
              <a:rPr lang="en-US" sz="2600" b="0" i="0" u="none" strike="noStrike" dirty="0" err="1">
                <a:solidFill>
                  <a:srgbClr val="000000"/>
                </a:solidFill>
                <a:effectLst/>
              </a:rPr>
              <a:t>mantenerse</a:t>
            </a:r>
            <a:r>
              <a:rPr lang="en-US" sz="2600" b="0" i="0" u="none" strike="noStrike" dirty="0">
                <a:solidFill>
                  <a:srgbClr val="000000"/>
                </a:solidFill>
                <a:effectLst/>
              </a:rPr>
              <a:t> </a:t>
            </a:r>
            <a:r>
              <a:rPr lang="en-US" sz="2600" b="0" i="0" u="none" strike="noStrike" dirty="0" err="1">
                <a:solidFill>
                  <a:srgbClr val="000000"/>
                </a:solidFill>
                <a:effectLst/>
              </a:rPr>
              <a:t>conectados</a:t>
            </a:r>
            <a:endParaRPr lang="en-US" sz="2600" b="0" i="0" u="none" strike="noStrike" dirty="0">
              <a:solidFill>
                <a:srgbClr val="000000"/>
              </a:solidFill>
              <a:effectLst/>
            </a:endParaRPr>
          </a:p>
          <a:p>
            <a:pPr algn="l"/>
            <a:r>
              <a:rPr lang="en-US" sz="2600" b="1" i="0" u="none" strike="noStrike" dirty="0" err="1">
                <a:solidFill>
                  <a:srgbClr val="000000"/>
                </a:solidFill>
                <a:effectLst/>
              </a:rPr>
              <a:t>Mejora</a:t>
            </a:r>
            <a:r>
              <a:rPr lang="en-US" sz="2600" b="1" i="0" u="none" strike="noStrike" dirty="0">
                <a:solidFill>
                  <a:srgbClr val="000000"/>
                </a:solidFill>
                <a:effectLst/>
              </a:rPr>
              <a:t> del </a:t>
            </a:r>
            <a:r>
              <a:rPr lang="en-US" sz="2600" b="1" i="0" u="none" strike="noStrike" dirty="0" err="1">
                <a:solidFill>
                  <a:srgbClr val="000000"/>
                </a:solidFill>
                <a:effectLst/>
              </a:rPr>
              <a:t>acceso</a:t>
            </a:r>
            <a:r>
              <a:rPr lang="en-US" sz="2600" b="1" i="0" u="none" strike="noStrike" dirty="0">
                <a:solidFill>
                  <a:srgbClr val="000000"/>
                </a:solidFill>
                <a:effectLst/>
              </a:rPr>
              <a:t> rural y la </a:t>
            </a:r>
            <a:r>
              <a:rPr lang="en-US" sz="2600" b="1" i="0" u="none" strike="noStrike" dirty="0" err="1">
                <a:solidFill>
                  <a:srgbClr val="000000"/>
                </a:solidFill>
                <a:effectLst/>
              </a:rPr>
              <a:t>asequibilidad</a:t>
            </a:r>
            <a:r>
              <a:rPr lang="en-US" sz="2600" b="1" i="0" u="none" strike="noStrike" dirty="0">
                <a:solidFill>
                  <a:srgbClr val="000000"/>
                </a:solidFill>
                <a:effectLst/>
              </a:rPr>
              <a:t> </a:t>
            </a:r>
            <a:r>
              <a:rPr lang="en-US" sz="2600" b="0" i="0" u="none" strike="noStrike" dirty="0">
                <a:solidFill>
                  <a:srgbClr val="000000"/>
                </a:solidFill>
                <a:effectLst/>
              </a:rPr>
              <a:t>- $10.6M para </a:t>
            </a:r>
            <a:r>
              <a:rPr lang="en-US" sz="2600" b="0" i="0" u="none" strike="noStrike" dirty="0" err="1">
                <a:solidFill>
                  <a:srgbClr val="000000"/>
                </a:solidFill>
                <a:effectLst/>
              </a:rPr>
              <a:t>el</a:t>
            </a:r>
            <a:r>
              <a:rPr lang="en-US" sz="2600" b="0" i="0" u="none" strike="noStrike" dirty="0">
                <a:solidFill>
                  <a:srgbClr val="000000"/>
                </a:solidFill>
                <a:effectLst/>
              </a:rPr>
              <a:t> </a:t>
            </a:r>
            <a:r>
              <a:rPr lang="en-US" sz="2600" b="0" i="0" u="none" strike="noStrike" dirty="0" err="1">
                <a:solidFill>
                  <a:srgbClr val="000000"/>
                </a:solidFill>
                <a:effectLst/>
              </a:rPr>
              <a:t>acceso</a:t>
            </a:r>
            <a:r>
              <a:rPr lang="en-US" sz="2600" b="0" i="0" u="none" strike="noStrike" dirty="0">
                <a:solidFill>
                  <a:srgbClr val="000000"/>
                </a:solidFill>
                <a:effectLst/>
              </a:rPr>
              <a:t> rural y la </a:t>
            </a:r>
            <a:r>
              <a:rPr lang="en-US" sz="2600" b="0" i="0" u="none" strike="noStrike" dirty="0" err="1">
                <a:solidFill>
                  <a:srgbClr val="000000"/>
                </a:solidFill>
                <a:effectLst/>
              </a:rPr>
              <a:t>asequibilidad</a:t>
            </a:r>
            <a:endParaRPr lang="en-US" sz="2600" b="0" i="0" u="none" strike="noStrike" dirty="0">
              <a:solidFill>
                <a:srgbClr val="000000"/>
              </a:solidFill>
              <a:effectLst/>
            </a:endParaRPr>
          </a:p>
          <a:p>
            <a:pPr algn="l"/>
            <a:r>
              <a:rPr lang="en-US" sz="2600" b="1" i="0" u="none" strike="noStrike" dirty="0">
                <a:solidFill>
                  <a:srgbClr val="000000"/>
                </a:solidFill>
                <a:effectLst/>
              </a:rPr>
              <a:t>La ley SB23-298 </a:t>
            </a:r>
            <a:r>
              <a:rPr lang="en-US" sz="2600" b="1" i="0" u="none" strike="noStrike" dirty="0" err="1">
                <a:solidFill>
                  <a:srgbClr val="000000"/>
                </a:solidFill>
                <a:effectLst/>
              </a:rPr>
              <a:t>permite</a:t>
            </a:r>
            <a:r>
              <a:rPr lang="en-US" sz="2600" b="1" i="0" u="none" strike="noStrike" dirty="0">
                <a:solidFill>
                  <a:srgbClr val="000000"/>
                </a:solidFill>
                <a:effectLst/>
              </a:rPr>
              <a:t> a </a:t>
            </a:r>
            <a:r>
              <a:rPr lang="en-US" sz="2600" b="1" i="0" u="none" strike="noStrike" dirty="0" err="1">
                <a:solidFill>
                  <a:srgbClr val="000000"/>
                </a:solidFill>
                <a:effectLst/>
              </a:rPr>
              <a:t>los</a:t>
            </a:r>
            <a:r>
              <a:rPr lang="en-US" sz="2600" b="1" i="0" u="none" strike="noStrike" dirty="0">
                <a:solidFill>
                  <a:srgbClr val="000000"/>
                </a:solidFill>
                <a:effectLst/>
              </a:rPr>
              <a:t> </a:t>
            </a:r>
            <a:r>
              <a:rPr lang="en-US" sz="2600" b="1" i="0" u="none" strike="noStrike" dirty="0" err="1">
                <a:solidFill>
                  <a:srgbClr val="000000"/>
                </a:solidFill>
                <a:effectLst/>
              </a:rPr>
              <a:t>hospitales</a:t>
            </a:r>
            <a:r>
              <a:rPr lang="en-US" sz="2600" b="1" i="0" u="none" strike="noStrike" dirty="0">
                <a:solidFill>
                  <a:srgbClr val="000000"/>
                </a:solidFill>
                <a:effectLst/>
              </a:rPr>
              <a:t> rurales </a:t>
            </a:r>
            <a:r>
              <a:rPr lang="en-US" sz="2600" b="1" i="0" u="none" strike="noStrike" dirty="0" err="1">
                <a:solidFill>
                  <a:srgbClr val="000000"/>
                </a:solidFill>
                <a:effectLst/>
              </a:rPr>
              <a:t>colaborar</a:t>
            </a:r>
            <a:r>
              <a:rPr lang="en-US" sz="2600" b="1" i="0" u="none" strike="noStrike" dirty="0">
                <a:solidFill>
                  <a:srgbClr val="000000"/>
                </a:solidFill>
                <a:effectLst/>
              </a:rPr>
              <a:t>/</a:t>
            </a:r>
            <a:r>
              <a:rPr lang="en-US" sz="2600" b="1" i="0" u="none" strike="noStrike" dirty="0" err="1">
                <a:solidFill>
                  <a:srgbClr val="000000"/>
                </a:solidFill>
                <a:effectLst/>
              </a:rPr>
              <a:t>cooperar</a:t>
            </a:r>
            <a:r>
              <a:rPr lang="en-US" sz="2600" b="1" i="0" u="none" strike="noStrike" dirty="0">
                <a:solidFill>
                  <a:srgbClr val="000000"/>
                </a:solidFill>
                <a:effectLst/>
              </a:rPr>
              <a:t> </a:t>
            </a:r>
            <a:r>
              <a:rPr lang="en-US" sz="2600" b="0" i="0" u="none" strike="noStrike" dirty="0">
                <a:solidFill>
                  <a:srgbClr val="000000"/>
                </a:solidFill>
                <a:effectLst/>
              </a:rPr>
              <a:t>sin </a:t>
            </a:r>
            <a:r>
              <a:rPr lang="en-US" sz="2600" b="0" i="0" u="none" strike="noStrike" dirty="0" err="1">
                <a:solidFill>
                  <a:srgbClr val="000000"/>
                </a:solidFill>
                <a:effectLst/>
              </a:rPr>
              <a:t>violar</a:t>
            </a:r>
            <a:r>
              <a:rPr lang="en-US" sz="2600" b="0" i="0" u="none" strike="noStrike" dirty="0">
                <a:solidFill>
                  <a:srgbClr val="000000"/>
                </a:solidFill>
                <a:effectLst/>
              </a:rPr>
              <a:t> las </a:t>
            </a:r>
            <a:r>
              <a:rPr lang="en-US" sz="2600" b="0" i="0" u="none" strike="noStrike" dirty="0" err="1">
                <a:solidFill>
                  <a:srgbClr val="000000"/>
                </a:solidFill>
                <a:effectLst/>
              </a:rPr>
              <a:t>leyes</a:t>
            </a:r>
            <a:r>
              <a:rPr lang="en-US" sz="2600" b="0" i="0" u="none" strike="noStrike" dirty="0">
                <a:solidFill>
                  <a:srgbClr val="000000"/>
                </a:solidFill>
                <a:effectLst/>
              </a:rPr>
              <a:t> federales o </a:t>
            </a:r>
            <a:r>
              <a:rPr lang="en-US" sz="2600" b="0" i="0" u="none" strike="noStrike" dirty="0" err="1">
                <a:solidFill>
                  <a:srgbClr val="000000"/>
                </a:solidFill>
                <a:effectLst/>
              </a:rPr>
              <a:t>estatales</a:t>
            </a:r>
            <a:r>
              <a:rPr lang="en-US" sz="2600" b="0" i="0" u="none" strike="noStrike" dirty="0">
                <a:solidFill>
                  <a:srgbClr val="000000"/>
                </a:solidFill>
                <a:effectLst/>
              </a:rPr>
              <a:t> </a:t>
            </a:r>
            <a:r>
              <a:rPr lang="en-US" sz="2600" b="0" i="0" u="none" strike="noStrike" dirty="0" err="1">
                <a:solidFill>
                  <a:srgbClr val="000000"/>
                </a:solidFill>
                <a:effectLst/>
              </a:rPr>
              <a:t>anticompetitivas</a:t>
            </a:r>
            <a:endParaRPr lang="en-US" sz="2600" b="0" i="0" u="none" strike="noStrike" dirty="0">
              <a:solidFill>
                <a:srgbClr val="000000"/>
              </a:solidFill>
              <a:effectLst/>
            </a:endParaRPr>
          </a:p>
          <a:p>
            <a:pPr algn="l"/>
            <a:r>
              <a:rPr lang="en-US" sz="2600" b="1" i="0" u="none" strike="noStrike" dirty="0" err="1">
                <a:solidFill>
                  <a:srgbClr val="000000"/>
                </a:solidFill>
                <a:effectLst/>
              </a:rPr>
              <a:t>Oportunidad</a:t>
            </a:r>
            <a:r>
              <a:rPr lang="en-US" sz="2600" b="1" i="0" u="none" strike="noStrike" dirty="0">
                <a:solidFill>
                  <a:srgbClr val="000000"/>
                </a:solidFill>
                <a:effectLst/>
              </a:rPr>
              <a:t> de </a:t>
            </a:r>
            <a:r>
              <a:rPr lang="en-US" sz="2600" b="1" i="0" u="none" strike="noStrike" dirty="0" err="1">
                <a:solidFill>
                  <a:srgbClr val="000000"/>
                </a:solidFill>
                <a:effectLst/>
              </a:rPr>
              <a:t>nuevas</a:t>
            </a:r>
            <a:r>
              <a:rPr lang="en-US" sz="2600" b="1" i="0" u="none" strike="noStrike" dirty="0">
                <a:solidFill>
                  <a:srgbClr val="000000"/>
                </a:solidFill>
                <a:effectLst/>
              </a:rPr>
              <a:t> </a:t>
            </a:r>
            <a:r>
              <a:rPr lang="en-US" sz="2600" b="1" i="0" u="none" strike="noStrike" dirty="0" err="1">
                <a:solidFill>
                  <a:srgbClr val="000000"/>
                </a:solidFill>
                <a:effectLst/>
              </a:rPr>
              <a:t>asociaciones</a:t>
            </a:r>
            <a:r>
              <a:rPr lang="en-US" sz="2600" b="1" i="0" u="none" strike="noStrike" dirty="0">
                <a:solidFill>
                  <a:srgbClr val="000000"/>
                </a:solidFill>
                <a:effectLst/>
              </a:rPr>
              <a:t> </a:t>
            </a:r>
            <a:r>
              <a:rPr lang="en-US" sz="2600" b="1" i="0" u="none" strike="noStrike" dirty="0" err="1">
                <a:solidFill>
                  <a:srgbClr val="000000"/>
                </a:solidFill>
                <a:effectLst/>
              </a:rPr>
              <a:t>transformadoras</a:t>
            </a:r>
            <a:r>
              <a:rPr lang="en-US" sz="2700" b="0" i="0" u="none" strike="noStrike" dirty="0">
                <a:solidFill>
                  <a:srgbClr val="000000"/>
                </a:solidFill>
                <a:effectLst/>
              </a:rPr>
              <a:t>.</a:t>
            </a:r>
          </a:p>
        </p:txBody>
      </p:sp>
      <p:sp>
        <p:nvSpPr>
          <p:cNvPr id="468" name="Google Shape;468;p74"/>
          <p:cNvSpPr txBox="1"/>
          <p:nvPr/>
        </p:nvSpPr>
        <p:spPr>
          <a:xfrm>
            <a:off x="2608050" y="4987950"/>
            <a:ext cx="8842500" cy="5388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900">
              <a:solidFill>
                <a:schemeClr val="lt1"/>
              </a:solidFill>
              <a:latin typeface="Trebuchet MS"/>
              <a:ea typeface="Trebuchet MS"/>
              <a:cs typeface="Trebuchet MS"/>
              <a:sym typeface="Trebuchet MS"/>
            </a:endParaRPr>
          </a:p>
        </p:txBody>
      </p:sp>
      <p:sp>
        <p:nvSpPr>
          <p:cNvPr id="469" name="Google Shape;469;p7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
        <p:nvSpPr>
          <p:cNvPr id="470" name="Google Shape;470;p74"/>
          <p:cNvSpPr txBox="1">
            <a:spLocks noGrp="1"/>
          </p:cNvSpPr>
          <p:nvPr>
            <p:ph type="sldNum" idx="12"/>
          </p:nvPr>
        </p:nvSpPr>
        <p:spPr>
          <a:xfrm>
            <a:off x="12232168" y="8498248"/>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sp>
        <p:nvSpPr>
          <p:cNvPr id="471" name="Google Shape;471;p74"/>
          <p:cNvSpPr txBox="1"/>
          <p:nvPr/>
        </p:nvSpPr>
        <p:spPr>
          <a:xfrm>
            <a:off x="2727750" y="6215581"/>
            <a:ext cx="8722800" cy="1046410"/>
          </a:xfrm>
          <a:prstGeom prst="rect">
            <a:avLst/>
          </a:prstGeom>
          <a:noFill/>
          <a:ln>
            <a:noFill/>
          </a:ln>
        </p:spPr>
        <p:txBody>
          <a:bodyPr spcFirstLastPara="1" wrap="square" lIns="91425" tIns="91425" rIns="91425" bIns="91425" anchor="t" anchorCtr="0">
            <a:normAutofit/>
          </a:bodyPr>
          <a:lstStyle/>
          <a:p>
            <a:pPr algn="l"/>
            <a:r>
              <a:rPr lang="en-US" sz="1200" b="0" i="0" u="none" strike="noStrike" dirty="0">
                <a:solidFill>
                  <a:schemeClr val="bg1"/>
                </a:solidFill>
                <a:effectLst/>
                <a:latin typeface="Trebuchet MS" panose="020B0703020202090204" pitchFamily="34" charset="0"/>
              </a:rPr>
              <a:t>Más </a:t>
            </a:r>
            <a:r>
              <a:rPr lang="en-US" sz="1200" b="0" i="0" u="none" strike="noStrike" dirty="0" err="1">
                <a:solidFill>
                  <a:schemeClr val="bg1"/>
                </a:solidFill>
                <a:effectLst/>
                <a:latin typeface="Trebuchet MS" panose="020B0703020202090204" pitchFamily="34" charset="0"/>
              </a:rPr>
              <a:t>información</a:t>
            </a:r>
            <a:r>
              <a:rPr lang="en-US" sz="1200" b="0" i="0" u="none" strike="noStrike" dirty="0">
                <a:solidFill>
                  <a:schemeClr val="bg1"/>
                </a:solidFill>
                <a:effectLst/>
                <a:latin typeface="Trebuchet MS" panose="020B0703020202090204" pitchFamily="34" charset="0"/>
              </a:rPr>
              <a:t> disponible </a:t>
            </a:r>
            <a:r>
              <a:rPr lang="en-US" sz="1200" b="0" i="0" u="none" strike="noStrike" dirty="0" err="1">
                <a:solidFill>
                  <a:schemeClr val="bg1"/>
                </a:solidFill>
                <a:effectLst/>
                <a:latin typeface="Trebuchet MS" panose="020B0703020202090204" pitchFamily="34" charset="0"/>
              </a:rPr>
              <a:t>en</a:t>
            </a:r>
            <a:r>
              <a:rPr lang="en-US" sz="1200" b="0" i="0" u="none" strike="noStrike" dirty="0">
                <a:solidFill>
                  <a:schemeClr val="bg1"/>
                </a:solidFill>
                <a:effectLst/>
                <a:latin typeface="Trebuchet MS" panose="020B0703020202090204" pitchFamily="34" charset="0"/>
              </a:rPr>
              <a:t> </a:t>
            </a:r>
            <a:r>
              <a:rPr lang="en-US" sz="1200" b="0" i="0" u="sng" strike="noStrike" dirty="0">
                <a:solidFill>
                  <a:schemeClr val="bg1"/>
                </a:solidFill>
                <a:effectLst/>
                <a:latin typeface="Trebuchet MS" panose="020B0703020202090204" pitchFamily="34" charset="0"/>
                <a:hlinkClick r:id="rId4">
                  <a:extLst>
                    <a:ext uri="{A12FA001-AC4F-418D-AE19-62706E023703}">
                      <ahyp:hlinkClr xmlns:ahyp="http://schemas.microsoft.com/office/drawing/2018/hyperlinkcolor" val="tx"/>
                    </a:ext>
                  </a:extLst>
                </a:hlinkClick>
              </a:rPr>
              <a:t>Colorado Broadband Office</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Visite</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el</a:t>
            </a:r>
            <a:r>
              <a:rPr lang="en-US" sz="1200" b="0" i="0" u="none" strike="noStrike" dirty="0">
                <a:solidFill>
                  <a:schemeClr val="bg1"/>
                </a:solidFill>
                <a:effectLst/>
                <a:latin typeface="Trebuchet MS" panose="020B0703020202090204" pitchFamily="34" charset="0"/>
              </a:rPr>
              <a:t> </a:t>
            </a:r>
            <a:r>
              <a:rPr lang="en-US" sz="1200" b="0" i="0" u="sng" strike="noStrike" dirty="0">
                <a:solidFill>
                  <a:schemeClr val="bg1"/>
                </a:solidFill>
                <a:effectLst/>
                <a:latin typeface="Trebuchet MS" panose="020B0703020202090204" pitchFamily="34" charset="0"/>
                <a:hlinkClick r:id="rId5">
                  <a:extLst>
                    <a:ext uri="{A12FA001-AC4F-418D-AE19-62706E023703}">
                      <ahyp:hlinkClr xmlns:ahyp="http://schemas.microsoft.com/office/drawing/2018/hyperlinkcolor" val="tx"/>
                    </a:ext>
                  </a:extLst>
                </a:hlinkClick>
              </a:rPr>
              <a:t>Programa de subvenciones de estímulo al acceso y asequibilidad de los proveedores rurales</a:t>
            </a:r>
            <a:r>
              <a:rPr lang="en-US" sz="1200" b="0" i="0" u="none" strike="noStrike" dirty="0">
                <a:solidFill>
                  <a:schemeClr val="bg1"/>
                </a:solidFill>
                <a:effectLst/>
                <a:latin typeface="Trebuchet MS" panose="020B0703020202090204" pitchFamily="34" charset="0"/>
              </a:rPr>
              <a:t> para </a:t>
            </a:r>
            <a:r>
              <a:rPr lang="en-US" sz="1200" b="0" i="0" u="none" strike="noStrike" dirty="0" err="1">
                <a:solidFill>
                  <a:schemeClr val="bg1"/>
                </a:solidFill>
                <a:effectLst/>
                <a:latin typeface="Trebuchet MS" panose="020B0703020202090204" pitchFamily="34" charset="0"/>
              </a:rPr>
              <a:t>obtener</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una</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lista</a:t>
            </a:r>
            <a:r>
              <a:rPr lang="en-US" sz="1200" b="0" i="0" u="none" strike="noStrike" dirty="0">
                <a:solidFill>
                  <a:schemeClr val="bg1"/>
                </a:solidFill>
                <a:effectLst/>
                <a:latin typeface="Trebuchet MS" panose="020B0703020202090204" pitchFamily="34" charset="0"/>
              </a:rPr>
              <a:t> de </a:t>
            </a:r>
            <a:r>
              <a:rPr lang="en-US" sz="1200" b="0" i="0" u="none" strike="noStrike" dirty="0" err="1">
                <a:solidFill>
                  <a:schemeClr val="bg1"/>
                </a:solidFill>
                <a:effectLst/>
                <a:latin typeface="Trebuchet MS" panose="020B0703020202090204" pitchFamily="34" charset="0"/>
              </a:rPr>
              <a:t>los</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proyectos</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hospitalarios</a:t>
            </a:r>
            <a:r>
              <a:rPr lang="en-US" sz="1200" b="0" i="0" u="none" strike="noStrike" dirty="0">
                <a:solidFill>
                  <a:schemeClr val="bg1"/>
                </a:solidFill>
                <a:effectLst/>
                <a:latin typeface="Trebuchet MS" panose="020B0703020202090204" pitchFamily="34" charset="0"/>
              </a:rPr>
              <a:t> y </a:t>
            </a:r>
            <a:r>
              <a:rPr lang="en-US" sz="1200" b="0" i="0" u="none" strike="noStrike" dirty="0" err="1">
                <a:solidFill>
                  <a:schemeClr val="bg1"/>
                </a:solidFill>
                <a:effectLst/>
                <a:latin typeface="Trebuchet MS" panose="020B0703020202090204" pitchFamily="34" charset="0"/>
              </a:rPr>
              <a:t>los</a:t>
            </a:r>
            <a:r>
              <a:rPr lang="en-US" sz="1200" b="0" i="0" u="none" strike="noStrike" dirty="0">
                <a:solidFill>
                  <a:schemeClr val="bg1"/>
                </a:solidFill>
                <a:effectLst/>
                <a:latin typeface="Trebuchet MS" panose="020B0703020202090204" pitchFamily="34" charset="0"/>
              </a:rPr>
              <a:t> </a:t>
            </a:r>
            <a:r>
              <a:rPr lang="en-US" sz="1200" b="0" i="0" u="none" strike="noStrike" dirty="0" err="1">
                <a:solidFill>
                  <a:schemeClr val="bg1"/>
                </a:solidFill>
                <a:effectLst/>
                <a:latin typeface="Trebuchet MS" panose="020B0703020202090204" pitchFamily="34" charset="0"/>
              </a:rPr>
              <a:t>montos</a:t>
            </a:r>
            <a:r>
              <a:rPr lang="en-US" sz="1200" b="0" i="0" u="none" strike="noStrike" dirty="0">
                <a:solidFill>
                  <a:schemeClr val="bg1"/>
                </a:solidFill>
                <a:effectLst/>
                <a:latin typeface="Trebuchet MS" panose="020B0703020202090204" pitchFamily="34" charset="0"/>
              </a:rPr>
              <a:t> de las </a:t>
            </a:r>
            <a:r>
              <a:rPr lang="en-US" sz="1200" b="0" i="0" u="none" strike="noStrike" dirty="0" err="1">
                <a:solidFill>
                  <a:schemeClr val="bg1"/>
                </a:solidFill>
                <a:effectLst/>
                <a:latin typeface="Trebuchet MS" panose="020B0703020202090204" pitchFamily="34" charset="0"/>
              </a:rPr>
              <a:t>concesiones</a:t>
            </a:r>
            <a:endParaRPr lang="en-US" sz="1200" b="0" i="0" u="none" strike="noStrike" dirty="0">
              <a:solidFill>
                <a:schemeClr val="bg1"/>
              </a:solidFill>
              <a:effectLst/>
              <a:latin typeface="Trebuchet MS" panose="020B0703020202090204" pitchFamily="34" charset="0"/>
            </a:endParaRPr>
          </a:p>
          <a:p>
            <a:pPr marL="0" lvl="0" indent="0" algn="l" rtl="0">
              <a:spcBef>
                <a:spcPts val="0"/>
              </a:spcBef>
              <a:spcAft>
                <a:spcPts val="0"/>
              </a:spcAft>
              <a:buNone/>
            </a:pPr>
            <a:endParaRPr sz="1200" dirty="0">
              <a:solidFill>
                <a:schemeClr val="bg1"/>
              </a:solidFill>
              <a:latin typeface="Trebuchet MS" panose="020B0703020202090204" pitchFamily="34" charset="0"/>
              <a:ea typeface="Trebuchet MS"/>
              <a:cs typeface="Trebuchet MS"/>
              <a:sym typeface="Trebuchet M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2"/>
          <p:cNvSpPr txBox="1">
            <a:spLocks noGrp="1"/>
          </p:cNvSpPr>
          <p:nvPr>
            <p:ph type="title"/>
          </p:nvPr>
        </p:nvSpPr>
        <p:spPr>
          <a:xfrm>
            <a:off x="0" y="258550"/>
            <a:ext cx="12192000" cy="755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100"/>
              <a:t>Effective Partnership with Hospitals to Increase Federal </a:t>
            </a:r>
            <a:endParaRPr sz="3100"/>
          </a:p>
          <a:p>
            <a:pPr marL="0" lvl="0" indent="0" algn="ctr" rtl="0">
              <a:lnSpc>
                <a:spcPct val="90000"/>
              </a:lnSpc>
              <a:spcBef>
                <a:spcPts val="0"/>
              </a:spcBef>
              <a:spcAft>
                <a:spcPts val="0"/>
              </a:spcAft>
              <a:buSzPts val="6000"/>
              <a:buNone/>
            </a:pPr>
            <a:r>
              <a:rPr lang="en-US" sz="3100"/>
              <a:t>Funding and Support to Achieve Shared Goals</a:t>
            </a:r>
            <a:endParaRPr sz="3100"/>
          </a:p>
        </p:txBody>
      </p:sp>
      <p:sp>
        <p:nvSpPr>
          <p:cNvPr id="478" name="Google Shape;478;p22"/>
          <p:cNvSpPr txBox="1">
            <a:spLocks noGrp="1"/>
          </p:cNvSpPr>
          <p:nvPr>
            <p:ph type="body" idx="1"/>
          </p:nvPr>
        </p:nvSpPr>
        <p:spPr>
          <a:xfrm>
            <a:off x="0" y="984300"/>
            <a:ext cx="12290100" cy="52410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Char char="●"/>
            </a:pPr>
            <a:r>
              <a:rPr lang="en-US" sz="2400" b="1"/>
              <a:t>Affordable Care Act (ACA)</a:t>
            </a:r>
            <a:r>
              <a:rPr lang="en-US" sz="2400"/>
              <a:t> lowered CO’s uninsured rate, 15.8% to 6.5%, including Medicaid Expansion covering 427k from Oct. 2023 through Sep. 2024</a:t>
            </a:r>
            <a:endParaRPr sz="2400"/>
          </a:p>
          <a:p>
            <a:pPr marL="457200" lvl="0" indent="-381000" algn="l" rtl="0">
              <a:lnSpc>
                <a:spcPct val="90000"/>
              </a:lnSpc>
              <a:spcBef>
                <a:spcPts val="1000"/>
              </a:spcBef>
              <a:spcAft>
                <a:spcPts val="0"/>
              </a:spcAft>
              <a:buSzPts val="2400"/>
              <a:buChar char="●"/>
            </a:pPr>
            <a:r>
              <a:rPr lang="en-US" sz="2400" b="1"/>
              <a:t>Provider Fee/CHASE: </a:t>
            </a:r>
            <a:endParaRPr sz="2400" b="1"/>
          </a:p>
          <a:p>
            <a:pPr marL="914400" lvl="1" indent="-381000" algn="l" rtl="0">
              <a:lnSpc>
                <a:spcPct val="90000"/>
              </a:lnSpc>
              <a:spcBef>
                <a:spcPts val="0"/>
              </a:spcBef>
              <a:spcAft>
                <a:spcPts val="0"/>
              </a:spcAft>
              <a:buSzPts val="2400"/>
              <a:buChar char="○"/>
            </a:pPr>
            <a:r>
              <a:rPr lang="en-US" sz="2400"/>
              <a:t>Finances state 10% share of Medicaid Expansion pop (427k) coverage, financing $968M in hospital claim payments for this population in FY2023/24</a:t>
            </a:r>
            <a:endParaRPr sz="2400"/>
          </a:p>
          <a:p>
            <a:pPr marL="914400" lvl="1" indent="-381000" algn="l" rtl="0">
              <a:lnSpc>
                <a:spcPct val="90000"/>
              </a:lnSpc>
              <a:spcBef>
                <a:spcPts val="0"/>
              </a:spcBef>
              <a:spcAft>
                <a:spcPts val="0"/>
              </a:spcAft>
              <a:buSzPts val="2400"/>
              <a:buChar char="○"/>
            </a:pPr>
            <a:r>
              <a:rPr lang="en-US" sz="2400"/>
              <a:t>Increases Medicaid reimbursements, $0.54 cents on the dollar of hospital cost to $0.79, decreasing Medicaid shortfall. </a:t>
            </a:r>
            <a:endParaRPr sz="2400"/>
          </a:p>
          <a:p>
            <a:pPr marL="914400" lvl="1" indent="-381000" algn="l" rtl="0">
              <a:lnSpc>
                <a:spcPct val="90000"/>
              </a:lnSpc>
              <a:spcBef>
                <a:spcPts val="0"/>
              </a:spcBef>
              <a:spcAft>
                <a:spcPts val="0"/>
              </a:spcAft>
              <a:buSzPts val="2400"/>
              <a:buChar char="○"/>
            </a:pPr>
            <a:r>
              <a:rPr lang="en-US" sz="2400"/>
              <a:t>Most recent 2024 Fed Fiscal Year: hospitals put in $1.26 billion, got back $1.755 billion, net gain to hospitals of $495 million </a:t>
            </a:r>
            <a:endParaRPr sz="2400"/>
          </a:p>
          <a:p>
            <a:pPr marL="457200" lvl="0" indent="-381000" algn="l" rtl="0">
              <a:lnSpc>
                <a:spcPct val="90000"/>
              </a:lnSpc>
              <a:spcBef>
                <a:spcPts val="1000"/>
              </a:spcBef>
              <a:spcAft>
                <a:spcPts val="0"/>
              </a:spcAft>
              <a:buSzPts val="2400"/>
              <a:buChar char="●"/>
            </a:pPr>
            <a:r>
              <a:rPr lang="en-US" sz="2400" b="1"/>
              <a:t>Hospital Transformation Program </a:t>
            </a:r>
            <a:r>
              <a:rPr lang="en-US" sz="2400"/>
              <a:t>(Program Year 4):</a:t>
            </a:r>
            <a:endParaRPr sz="2400"/>
          </a:p>
          <a:p>
            <a:pPr marL="914400" lvl="1" indent="-381000" algn="l" rtl="0">
              <a:lnSpc>
                <a:spcPct val="90000"/>
              </a:lnSpc>
              <a:spcBef>
                <a:spcPts val="0"/>
              </a:spcBef>
              <a:spcAft>
                <a:spcPts val="0"/>
              </a:spcAft>
              <a:buSzPts val="2400"/>
              <a:buChar char="○"/>
            </a:pPr>
            <a:r>
              <a:rPr lang="en-US" sz="2400"/>
              <a:t>Additional Federal funding to drive value based payments, focus, better outcomes. Hospitals are now in pay-for-performance years of program.  </a:t>
            </a:r>
            <a:endParaRPr sz="2400"/>
          </a:p>
          <a:p>
            <a:pPr marL="1371600" lvl="2" indent="-368300" algn="l" rtl="0">
              <a:lnSpc>
                <a:spcPct val="90000"/>
              </a:lnSpc>
              <a:spcBef>
                <a:spcPts val="0"/>
              </a:spcBef>
              <a:spcAft>
                <a:spcPts val="0"/>
              </a:spcAft>
              <a:buSzPts val="2200"/>
              <a:buChar char="■"/>
            </a:pPr>
            <a:r>
              <a:rPr lang="en-US" sz="2200"/>
              <a:t>Enhanced federal match averaging $151.4 million a year ($757 million in fee savings) </a:t>
            </a:r>
            <a:endParaRPr sz="2200"/>
          </a:p>
          <a:p>
            <a:pPr marL="914400" lvl="1" indent="-381000" algn="l" rtl="0">
              <a:lnSpc>
                <a:spcPct val="90000"/>
              </a:lnSpc>
              <a:spcBef>
                <a:spcPts val="0"/>
              </a:spcBef>
              <a:spcAft>
                <a:spcPts val="0"/>
              </a:spcAft>
              <a:buSzPts val="2400"/>
              <a:buChar char="○"/>
            </a:pPr>
            <a:r>
              <a:rPr lang="en-US" sz="2400"/>
              <a:t>Hospitals performing across 27 state and local measures to drive better results</a:t>
            </a:r>
            <a:endParaRPr sz="2400"/>
          </a:p>
          <a:p>
            <a:pPr marL="914400" lvl="1" indent="-381000" algn="l" rtl="0">
              <a:lnSpc>
                <a:spcPct val="90000"/>
              </a:lnSpc>
              <a:spcBef>
                <a:spcPts val="0"/>
              </a:spcBef>
              <a:spcAft>
                <a:spcPts val="0"/>
              </a:spcAft>
              <a:buSzPts val="2400"/>
              <a:buChar char="○"/>
            </a:pPr>
            <a:r>
              <a:rPr lang="en-US" sz="2400"/>
              <a:t>Rural Support Fund: $60 million over 5 years </a:t>
            </a:r>
            <a:endParaRPr sz="2400"/>
          </a:p>
        </p:txBody>
      </p:sp>
      <p:sp>
        <p:nvSpPr>
          <p:cNvPr id="479" name="Google Shape;479;p2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5"/>
          <p:cNvSpPr txBox="1">
            <a:spLocks noGrp="1"/>
          </p:cNvSpPr>
          <p:nvPr>
            <p:ph type="title"/>
          </p:nvPr>
        </p:nvSpPr>
        <p:spPr>
          <a:xfrm>
            <a:off x="0" y="258550"/>
            <a:ext cx="12192000" cy="755700"/>
          </a:xfrm>
          <a:prstGeom prst="rect">
            <a:avLst/>
          </a:prstGeom>
        </p:spPr>
        <p:txBody>
          <a:bodyPr spcFirstLastPara="1" wrap="square" lIns="91425" tIns="45700" rIns="91425" bIns="45700" anchor="b" anchorCtr="0">
            <a:noAutofit/>
          </a:bodyPr>
          <a:lstStyle/>
          <a:p>
            <a:r>
              <a:rPr lang="en-US" sz="2800" i="0" u="none" strike="noStrike" dirty="0" err="1">
                <a:solidFill>
                  <a:schemeClr val="bg2"/>
                </a:solidFill>
                <a:effectLst/>
              </a:rPr>
              <a:t>Asociación</a:t>
            </a:r>
            <a:r>
              <a:rPr lang="en-US" sz="2800" i="0" u="none" strike="noStrike" dirty="0">
                <a:solidFill>
                  <a:schemeClr val="bg2"/>
                </a:solidFill>
                <a:effectLst/>
              </a:rPr>
              <a:t> </a:t>
            </a:r>
            <a:r>
              <a:rPr lang="en-US" sz="2800" i="0" u="none" strike="noStrike" dirty="0" err="1">
                <a:solidFill>
                  <a:schemeClr val="bg2"/>
                </a:solidFill>
                <a:effectLst/>
              </a:rPr>
              <a:t>efectiva</a:t>
            </a:r>
            <a:r>
              <a:rPr lang="en-US" sz="2800" i="0" u="none" strike="noStrike" dirty="0">
                <a:solidFill>
                  <a:schemeClr val="bg2"/>
                </a:solidFill>
                <a:effectLst/>
              </a:rPr>
              <a:t> con </a:t>
            </a:r>
            <a:r>
              <a:rPr lang="en-US" sz="2800" i="0" u="none" strike="noStrike" dirty="0" err="1">
                <a:solidFill>
                  <a:schemeClr val="bg2"/>
                </a:solidFill>
                <a:effectLst/>
              </a:rPr>
              <a:t>Hospitales</a:t>
            </a:r>
            <a:r>
              <a:rPr lang="en-US" sz="2800" i="0" u="none" strike="noStrike" dirty="0">
                <a:solidFill>
                  <a:schemeClr val="bg2"/>
                </a:solidFill>
                <a:effectLst/>
              </a:rPr>
              <a:t> para </a:t>
            </a:r>
            <a:r>
              <a:rPr lang="en-US" sz="2800" i="0" u="none" strike="noStrike" dirty="0" err="1">
                <a:solidFill>
                  <a:schemeClr val="bg2"/>
                </a:solidFill>
                <a:effectLst/>
              </a:rPr>
              <a:t>aumentar</a:t>
            </a:r>
            <a:r>
              <a:rPr lang="en-US" sz="2800" i="0" u="none" strike="noStrike" dirty="0">
                <a:solidFill>
                  <a:schemeClr val="bg2"/>
                </a:solidFill>
                <a:effectLst/>
              </a:rPr>
              <a:t> la </a:t>
            </a:r>
            <a:r>
              <a:rPr lang="en-US" sz="2800" dirty="0" err="1">
                <a:solidFill>
                  <a:schemeClr val="bg2"/>
                </a:solidFill>
              </a:rPr>
              <a:t>f</a:t>
            </a:r>
            <a:r>
              <a:rPr lang="en-US" sz="2800" i="0" u="none" strike="noStrike" dirty="0" err="1">
                <a:solidFill>
                  <a:schemeClr val="bg2"/>
                </a:solidFill>
                <a:effectLst/>
              </a:rPr>
              <a:t>inanciación</a:t>
            </a:r>
            <a:r>
              <a:rPr lang="en-US" sz="2800" i="0" u="none" strike="noStrike" dirty="0">
                <a:solidFill>
                  <a:schemeClr val="bg2"/>
                </a:solidFill>
                <a:effectLst/>
              </a:rPr>
              <a:t> Federal y </a:t>
            </a:r>
            <a:r>
              <a:rPr lang="en-US" sz="2800" i="0" u="none" strike="noStrike" dirty="0" err="1">
                <a:solidFill>
                  <a:schemeClr val="bg2"/>
                </a:solidFill>
                <a:effectLst/>
              </a:rPr>
              <a:t>el</a:t>
            </a:r>
            <a:r>
              <a:rPr lang="en-US" sz="2800" i="0" u="none" strike="noStrike" dirty="0">
                <a:solidFill>
                  <a:schemeClr val="bg2"/>
                </a:solidFill>
                <a:effectLst/>
              </a:rPr>
              <a:t> </a:t>
            </a:r>
            <a:r>
              <a:rPr lang="en-US" sz="2800" dirty="0" err="1">
                <a:solidFill>
                  <a:schemeClr val="bg2"/>
                </a:solidFill>
              </a:rPr>
              <a:t>a</a:t>
            </a:r>
            <a:r>
              <a:rPr lang="en-US" sz="2800" i="0" u="none" strike="noStrike" dirty="0" err="1">
                <a:solidFill>
                  <a:schemeClr val="bg2"/>
                </a:solidFill>
                <a:effectLst/>
              </a:rPr>
              <a:t>poyo</a:t>
            </a:r>
            <a:r>
              <a:rPr lang="en-US" sz="2800" i="0" u="none" strike="noStrike" dirty="0">
                <a:solidFill>
                  <a:schemeClr val="bg2"/>
                </a:solidFill>
                <a:effectLst/>
              </a:rPr>
              <a:t> para </a:t>
            </a:r>
            <a:r>
              <a:rPr lang="en-US" sz="2800" i="0" u="none" strike="noStrike" dirty="0" err="1">
                <a:solidFill>
                  <a:schemeClr val="bg2"/>
                </a:solidFill>
                <a:effectLst/>
              </a:rPr>
              <a:t>lograr</a:t>
            </a:r>
            <a:r>
              <a:rPr lang="en-US" sz="2800" i="0" u="none" strike="noStrike" dirty="0">
                <a:solidFill>
                  <a:schemeClr val="bg2"/>
                </a:solidFill>
                <a:effectLst/>
              </a:rPr>
              <a:t> </a:t>
            </a:r>
            <a:r>
              <a:rPr lang="en-US" sz="2800" i="0" u="none" strike="noStrike" dirty="0" err="1">
                <a:solidFill>
                  <a:schemeClr val="bg2"/>
                </a:solidFill>
                <a:effectLst/>
              </a:rPr>
              <a:t>objetivos</a:t>
            </a:r>
            <a:r>
              <a:rPr lang="en-US" sz="2800" i="0" u="none" strike="noStrike" dirty="0">
                <a:solidFill>
                  <a:schemeClr val="bg2"/>
                </a:solidFill>
                <a:effectLst/>
              </a:rPr>
              <a:t> </a:t>
            </a:r>
            <a:r>
              <a:rPr lang="en-US" sz="2800" i="0" u="none" strike="noStrike" dirty="0" err="1">
                <a:solidFill>
                  <a:schemeClr val="bg2"/>
                </a:solidFill>
                <a:effectLst/>
              </a:rPr>
              <a:t>compartidos</a:t>
            </a:r>
            <a:endParaRPr lang="en-US" sz="2800" i="0" u="none" strike="noStrike" dirty="0">
              <a:solidFill>
                <a:schemeClr val="bg2"/>
              </a:solidFill>
              <a:effectLst/>
            </a:endParaRPr>
          </a:p>
        </p:txBody>
      </p:sp>
      <p:sp>
        <p:nvSpPr>
          <p:cNvPr id="478" name="Google Shape;478;p75"/>
          <p:cNvSpPr txBox="1">
            <a:spLocks noGrp="1"/>
          </p:cNvSpPr>
          <p:nvPr>
            <p:ph type="body" idx="1"/>
          </p:nvPr>
        </p:nvSpPr>
        <p:spPr>
          <a:xfrm>
            <a:off x="0" y="984300"/>
            <a:ext cx="12290100" cy="5241000"/>
          </a:xfrm>
          <a:prstGeom prst="rect">
            <a:avLst/>
          </a:prstGeom>
        </p:spPr>
        <p:txBody>
          <a:bodyPr spcFirstLastPara="1" wrap="square" lIns="91425" tIns="45700" rIns="91425" bIns="45700" anchor="t" anchorCtr="0">
            <a:normAutofit lnSpcReduction="10000"/>
          </a:bodyPr>
          <a:lstStyle/>
          <a:p>
            <a:pPr marL="457200" lvl="0" indent="-381000" algn="l" rtl="0">
              <a:spcBef>
                <a:spcPts val="1000"/>
              </a:spcBef>
              <a:spcAft>
                <a:spcPts val="0"/>
              </a:spcAft>
              <a:buSzPts val="2400"/>
              <a:buChar char="●"/>
            </a:pPr>
            <a:r>
              <a:rPr lang="en-US" sz="2000" b="1" dirty="0"/>
              <a:t> La Ley de Cuidado de Salud a Bajo </a:t>
            </a:r>
            <a:r>
              <a:rPr lang="en-US" sz="2000" b="1" dirty="0" err="1"/>
              <a:t>Precio</a:t>
            </a:r>
            <a:r>
              <a:rPr lang="en-US" sz="2000" b="1" dirty="0"/>
              <a:t> (ACA) </a:t>
            </a:r>
            <a:r>
              <a:rPr lang="en-US" sz="2000" dirty="0" err="1"/>
              <a:t>redujo</a:t>
            </a:r>
            <a:r>
              <a:rPr lang="en-US" sz="2000" dirty="0"/>
              <a:t> la </a:t>
            </a:r>
            <a:r>
              <a:rPr lang="en-US" sz="2000" dirty="0" err="1"/>
              <a:t>tasa</a:t>
            </a:r>
            <a:r>
              <a:rPr lang="en-US" sz="2000" dirty="0"/>
              <a:t> de no </a:t>
            </a:r>
            <a:r>
              <a:rPr lang="en-US" sz="2000" dirty="0" err="1"/>
              <a:t>asegurados</a:t>
            </a:r>
            <a:r>
              <a:rPr lang="en-US" sz="2000" dirty="0"/>
              <a:t> de CO, del 15,8% al 6,5%, </a:t>
            </a:r>
            <a:r>
              <a:rPr lang="en-US" sz="2000" dirty="0" err="1"/>
              <a:t>incluyendo</a:t>
            </a:r>
            <a:r>
              <a:rPr lang="en-US" sz="2000" dirty="0"/>
              <a:t> la </a:t>
            </a:r>
            <a:r>
              <a:rPr lang="en-US" sz="2000" dirty="0" err="1"/>
              <a:t>expansión</a:t>
            </a:r>
            <a:r>
              <a:rPr lang="en-US" sz="2000" dirty="0"/>
              <a:t> de Medicaid que </a:t>
            </a:r>
            <a:r>
              <a:rPr lang="en-US" sz="2000" dirty="0" err="1"/>
              <a:t>cubre</a:t>
            </a:r>
            <a:r>
              <a:rPr lang="en-US" sz="2000" dirty="0"/>
              <a:t> 427k </a:t>
            </a:r>
            <a:r>
              <a:rPr lang="en-US" sz="2000" dirty="0" err="1"/>
              <a:t>desde</a:t>
            </a:r>
            <a:r>
              <a:rPr lang="en-US" sz="2000" dirty="0"/>
              <a:t> Oct. de 2023 hasta Sept. de 2024.</a:t>
            </a:r>
          </a:p>
          <a:p>
            <a:pPr marL="457200" lvl="0" indent="-381000" algn="l" rtl="0">
              <a:spcBef>
                <a:spcPts val="1000"/>
              </a:spcBef>
              <a:spcAft>
                <a:spcPts val="0"/>
              </a:spcAft>
              <a:buSzPts val="2400"/>
              <a:buChar char="●"/>
            </a:pPr>
            <a:r>
              <a:rPr lang="en-US" sz="2000" b="1" dirty="0"/>
              <a:t>Tarifa </a:t>
            </a:r>
            <a:r>
              <a:rPr lang="en-US" sz="2000" b="1" dirty="0" err="1"/>
              <a:t>Proveedor</a:t>
            </a:r>
            <a:r>
              <a:rPr lang="en-US" sz="2000" b="1" dirty="0"/>
              <a:t>/CHASE: </a:t>
            </a:r>
          </a:p>
          <a:p>
            <a:pPr marL="914400" lvl="1" indent="-381000" algn="l" rtl="0">
              <a:spcBef>
                <a:spcPts val="0"/>
              </a:spcBef>
              <a:spcAft>
                <a:spcPts val="0"/>
              </a:spcAft>
              <a:buSzPts val="2400"/>
              <a:buChar char="○"/>
            </a:pPr>
            <a:r>
              <a:rPr lang="en-US" sz="2000" dirty="0"/>
              <a:t>Financia la </a:t>
            </a:r>
            <a:r>
              <a:rPr lang="en-US" sz="2000" dirty="0" err="1"/>
              <a:t>parte</a:t>
            </a:r>
            <a:r>
              <a:rPr lang="en-US" sz="2000" dirty="0"/>
              <a:t> </a:t>
            </a:r>
            <a:r>
              <a:rPr lang="en-US" sz="2000" dirty="0" err="1"/>
              <a:t>estatal</a:t>
            </a:r>
            <a:r>
              <a:rPr lang="en-US" sz="2000" dirty="0"/>
              <a:t> del 10% de la </a:t>
            </a:r>
            <a:r>
              <a:rPr lang="en-US" sz="2000" dirty="0" err="1"/>
              <a:t>cobertura</a:t>
            </a:r>
            <a:r>
              <a:rPr lang="en-US" sz="2000" dirty="0"/>
              <a:t> de la población de la </a:t>
            </a:r>
            <a:r>
              <a:rPr lang="en-US" sz="2000" dirty="0" err="1"/>
              <a:t>Ampliación</a:t>
            </a:r>
            <a:r>
              <a:rPr lang="en-US" sz="2000" dirty="0"/>
              <a:t> de Medicaid (427k), </a:t>
            </a:r>
            <a:r>
              <a:rPr lang="en-US" sz="2000" dirty="0" err="1"/>
              <a:t>financiando</a:t>
            </a:r>
            <a:r>
              <a:rPr lang="en-US" sz="2000" dirty="0"/>
              <a:t> $968M </a:t>
            </a:r>
            <a:r>
              <a:rPr lang="en-US" sz="2000" dirty="0" err="1"/>
              <a:t>en</a:t>
            </a:r>
            <a:r>
              <a:rPr lang="en-US" sz="2000" dirty="0"/>
              <a:t> </a:t>
            </a:r>
            <a:r>
              <a:rPr lang="en-US" sz="2000" dirty="0" err="1"/>
              <a:t>pagos</a:t>
            </a:r>
            <a:r>
              <a:rPr lang="en-US" sz="2000" dirty="0"/>
              <a:t> de </a:t>
            </a:r>
            <a:r>
              <a:rPr lang="en-US" sz="2000" dirty="0" err="1"/>
              <a:t>reclamaciones</a:t>
            </a:r>
            <a:r>
              <a:rPr lang="en-US" sz="2000" dirty="0"/>
              <a:t> </a:t>
            </a:r>
            <a:r>
              <a:rPr lang="en-US" sz="2000" dirty="0" err="1"/>
              <a:t>hospitalarias</a:t>
            </a:r>
            <a:r>
              <a:rPr lang="en-US" sz="2000" dirty="0"/>
              <a:t> para </a:t>
            </a:r>
            <a:r>
              <a:rPr lang="en-US" sz="2000" dirty="0" err="1"/>
              <a:t>esta</a:t>
            </a:r>
            <a:r>
              <a:rPr lang="en-US" sz="2000" dirty="0"/>
              <a:t> población </a:t>
            </a:r>
            <a:r>
              <a:rPr lang="en-US" sz="2000" dirty="0" err="1"/>
              <a:t>en</a:t>
            </a:r>
            <a:r>
              <a:rPr lang="en-US" sz="2000" dirty="0"/>
              <a:t> </a:t>
            </a:r>
            <a:r>
              <a:rPr lang="en-US" sz="2000" dirty="0" err="1"/>
              <a:t>el</a:t>
            </a:r>
            <a:r>
              <a:rPr lang="en-US" sz="2000" dirty="0"/>
              <a:t> </a:t>
            </a:r>
            <a:r>
              <a:rPr lang="en-US" sz="2000" dirty="0" err="1"/>
              <a:t>año</a:t>
            </a:r>
            <a:r>
              <a:rPr lang="en-US" sz="2000" dirty="0"/>
              <a:t> fiscal 2023/24.</a:t>
            </a:r>
          </a:p>
          <a:p>
            <a:pPr marL="914400" lvl="1" indent="-381000" algn="l" rtl="0">
              <a:spcBef>
                <a:spcPts val="0"/>
              </a:spcBef>
              <a:spcAft>
                <a:spcPts val="0"/>
              </a:spcAft>
              <a:buSzPts val="2400"/>
              <a:buChar char="○"/>
            </a:pPr>
            <a:r>
              <a:rPr lang="en-US" sz="2000" dirty="0" err="1"/>
              <a:t>Aumenta</a:t>
            </a:r>
            <a:r>
              <a:rPr lang="en-US" sz="2000" dirty="0"/>
              <a:t> </a:t>
            </a:r>
            <a:r>
              <a:rPr lang="en-US" sz="2000" dirty="0" err="1"/>
              <a:t>los</a:t>
            </a:r>
            <a:r>
              <a:rPr lang="en-US" sz="2000" dirty="0"/>
              <a:t> </a:t>
            </a:r>
            <a:r>
              <a:rPr lang="en-US" sz="2000" dirty="0" err="1"/>
              <a:t>reembolsos</a:t>
            </a:r>
            <a:r>
              <a:rPr lang="en-US" sz="2000" dirty="0"/>
              <a:t> de Medicaid, de $0.54 centavos </a:t>
            </a:r>
            <a:r>
              <a:rPr lang="en-US" sz="2000" dirty="0" err="1"/>
              <a:t>por</a:t>
            </a:r>
            <a:r>
              <a:rPr lang="en-US" sz="2000" dirty="0"/>
              <a:t> </a:t>
            </a:r>
            <a:r>
              <a:rPr lang="en-US" sz="2000" dirty="0" err="1"/>
              <a:t>dólar</a:t>
            </a:r>
            <a:r>
              <a:rPr lang="en-US" sz="2000" dirty="0"/>
              <a:t> de </a:t>
            </a:r>
            <a:r>
              <a:rPr lang="en-US" sz="2000" dirty="0" err="1"/>
              <a:t>costo</a:t>
            </a:r>
            <a:r>
              <a:rPr lang="en-US" sz="2000" dirty="0"/>
              <a:t> </a:t>
            </a:r>
            <a:r>
              <a:rPr lang="en-US" sz="2000" dirty="0" err="1"/>
              <a:t>hospitalario</a:t>
            </a:r>
            <a:r>
              <a:rPr lang="en-US" sz="2000" dirty="0"/>
              <a:t> a $0.79, </a:t>
            </a:r>
            <a:r>
              <a:rPr lang="en-US" sz="2000" dirty="0" err="1"/>
              <a:t>disminuyendo</a:t>
            </a:r>
            <a:r>
              <a:rPr lang="en-US" sz="2000" dirty="0"/>
              <a:t> </a:t>
            </a:r>
            <a:r>
              <a:rPr lang="en-US" sz="2000" dirty="0" err="1"/>
              <a:t>el</a:t>
            </a:r>
            <a:r>
              <a:rPr lang="en-US" sz="2000" dirty="0"/>
              <a:t> </a:t>
            </a:r>
            <a:r>
              <a:rPr lang="en-US" sz="2000" dirty="0" err="1"/>
              <a:t>déficit</a:t>
            </a:r>
            <a:r>
              <a:rPr lang="en-US" sz="2000" dirty="0"/>
              <a:t> de Medicaid. </a:t>
            </a:r>
          </a:p>
          <a:p>
            <a:pPr marL="914400" lvl="1" indent="-381000" algn="l" rtl="0">
              <a:spcBef>
                <a:spcPts val="0"/>
              </a:spcBef>
              <a:spcAft>
                <a:spcPts val="0"/>
              </a:spcAft>
              <a:buSzPts val="2400"/>
              <a:buChar char="○"/>
            </a:pPr>
            <a:r>
              <a:rPr lang="en-US" sz="2000" dirty="0"/>
              <a:t>El </a:t>
            </a:r>
            <a:r>
              <a:rPr lang="en-US" sz="2000" dirty="0" err="1"/>
              <a:t>Año</a:t>
            </a:r>
            <a:r>
              <a:rPr lang="en-US" sz="2000" dirty="0"/>
              <a:t> fiscal federal 2024 </a:t>
            </a:r>
            <a:r>
              <a:rPr lang="en-US" sz="2000" dirty="0" err="1"/>
              <a:t>más</a:t>
            </a:r>
            <a:r>
              <a:rPr lang="en-US" sz="2000" dirty="0"/>
              <a:t> </a:t>
            </a:r>
            <a:r>
              <a:rPr lang="en-US" sz="2000" dirty="0" err="1"/>
              <a:t>reciente</a:t>
            </a:r>
            <a:r>
              <a:rPr lang="en-US" sz="2000" dirty="0"/>
              <a:t>: </a:t>
            </a:r>
            <a:r>
              <a:rPr lang="en-US" sz="2000" dirty="0" err="1"/>
              <a:t>los</a:t>
            </a:r>
            <a:r>
              <a:rPr lang="en-US" sz="2000" dirty="0"/>
              <a:t> </a:t>
            </a:r>
            <a:r>
              <a:rPr lang="en-US" sz="2000" dirty="0" err="1"/>
              <a:t>hospitales</a:t>
            </a:r>
            <a:r>
              <a:rPr lang="en-US" sz="2000" dirty="0"/>
              <a:t> </a:t>
            </a:r>
            <a:r>
              <a:rPr lang="en-US" sz="2000" dirty="0" err="1"/>
              <a:t>aportaron</a:t>
            </a:r>
            <a:r>
              <a:rPr lang="en-US" sz="2000" dirty="0"/>
              <a:t> $1.26 </a:t>
            </a:r>
            <a:r>
              <a:rPr lang="en-US" sz="2000" dirty="0" err="1"/>
              <a:t>billones</a:t>
            </a:r>
            <a:r>
              <a:rPr lang="en-US" sz="2000" dirty="0"/>
              <a:t> </a:t>
            </a:r>
            <a:r>
              <a:rPr lang="en-US" sz="2000" dirty="0" err="1"/>
              <a:t>recuperaron</a:t>
            </a:r>
            <a:r>
              <a:rPr lang="en-US" sz="2000" dirty="0"/>
              <a:t> $1.755 </a:t>
            </a:r>
            <a:r>
              <a:rPr lang="en-US" sz="2000" dirty="0" err="1"/>
              <a:t>billones</a:t>
            </a:r>
            <a:r>
              <a:rPr lang="en-US" sz="2000" dirty="0"/>
              <a:t>, </a:t>
            </a:r>
            <a:r>
              <a:rPr lang="en-US" sz="2000" dirty="0" err="1"/>
              <a:t>ganancia</a:t>
            </a:r>
            <a:r>
              <a:rPr lang="en-US" sz="2000" dirty="0"/>
              <a:t> </a:t>
            </a:r>
            <a:r>
              <a:rPr lang="en-US" sz="2000" dirty="0" err="1"/>
              <a:t>neta</a:t>
            </a:r>
            <a:r>
              <a:rPr lang="en-US" sz="2000" dirty="0"/>
              <a:t> para </a:t>
            </a:r>
            <a:r>
              <a:rPr lang="en-US" sz="2000" dirty="0" err="1"/>
              <a:t>los</a:t>
            </a:r>
            <a:r>
              <a:rPr lang="en-US" sz="2000" dirty="0"/>
              <a:t> </a:t>
            </a:r>
            <a:r>
              <a:rPr lang="en-US" sz="2000" dirty="0" err="1"/>
              <a:t>hospitales</a:t>
            </a:r>
            <a:r>
              <a:rPr lang="en-US" sz="2000" dirty="0"/>
              <a:t> de $495 </a:t>
            </a:r>
            <a:r>
              <a:rPr lang="en-US" sz="2000" dirty="0" err="1"/>
              <a:t>millones</a:t>
            </a:r>
            <a:r>
              <a:rPr lang="en-US" sz="2000" dirty="0"/>
              <a:t>. </a:t>
            </a:r>
          </a:p>
          <a:p>
            <a:pPr marL="457200" lvl="0" indent="-381000" algn="l" rtl="0">
              <a:spcBef>
                <a:spcPts val="1000"/>
              </a:spcBef>
              <a:spcAft>
                <a:spcPts val="0"/>
              </a:spcAft>
              <a:buSzPts val="2400"/>
              <a:buChar char="●"/>
            </a:pPr>
            <a:r>
              <a:rPr lang="en-US" sz="2000" b="1" dirty="0" err="1"/>
              <a:t>Programa</a:t>
            </a:r>
            <a:r>
              <a:rPr lang="en-US" sz="2000" b="1" dirty="0"/>
              <a:t> de </a:t>
            </a:r>
            <a:r>
              <a:rPr lang="en-US" sz="2000" b="1" dirty="0" err="1"/>
              <a:t>Transformación</a:t>
            </a:r>
            <a:r>
              <a:rPr lang="en-US" sz="2000" b="1" dirty="0"/>
              <a:t> </a:t>
            </a:r>
            <a:r>
              <a:rPr lang="en-US" sz="2000" b="1" dirty="0" err="1"/>
              <a:t>Hospitalaria</a:t>
            </a:r>
            <a:r>
              <a:rPr lang="en-US" sz="2000" b="1" dirty="0"/>
              <a:t> </a:t>
            </a:r>
            <a:r>
              <a:rPr lang="en-US" sz="2000" dirty="0"/>
              <a:t>(</a:t>
            </a:r>
            <a:r>
              <a:rPr lang="en-US" sz="2000" dirty="0" err="1"/>
              <a:t>año</a:t>
            </a:r>
            <a:r>
              <a:rPr lang="en-US" sz="2000" dirty="0"/>
              <a:t> 4 del </a:t>
            </a:r>
            <a:r>
              <a:rPr lang="en-US" sz="2000" dirty="0" err="1"/>
              <a:t>programa</a:t>
            </a:r>
            <a:r>
              <a:rPr lang="en-US" sz="2000" dirty="0"/>
              <a:t>):</a:t>
            </a:r>
          </a:p>
          <a:p>
            <a:pPr marL="914400" lvl="1" indent="-381000" algn="l" rtl="0">
              <a:spcBef>
                <a:spcPts val="0"/>
              </a:spcBef>
              <a:spcAft>
                <a:spcPts val="0"/>
              </a:spcAft>
              <a:buSzPts val="2400"/>
              <a:buChar char="○"/>
            </a:pPr>
            <a:r>
              <a:rPr lang="en-US" sz="2000" dirty="0" err="1"/>
              <a:t>Financiamiento</a:t>
            </a:r>
            <a:r>
              <a:rPr lang="en-US" sz="2000" dirty="0"/>
              <a:t> federal </a:t>
            </a:r>
            <a:r>
              <a:rPr lang="en-US" sz="2000" dirty="0" err="1"/>
              <a:t>adicional</a:t>
            </a:r>
            <a:r>
              <a:rPr lang="en-US" sz="2000" dirty="0"/>
              <a:t> para </a:t>
            </a:r>
            <a:r>
              <a:rPr lang="en-US" sz="2000" dirty="0" err="1"/>
              <a:t>impulsar</a:t>
            </a:r>
            <a:r>
              <a:rPr lang="en-US" sz="2000" dirty="0"/>
              <a:t> </a:t>
            </a:r>
            <a:r>
              <a:rPr lang="en-US" sz="2000" dirty="0" err="1"/>
              <a:t>los</a:t>
            </a:r>
            <a:r>
              <a:rPr lang="en-US" sz="2000" dirty="0"/>
              <a:t> </a:t>
            </a:r>
            <a:r>
              <a:rPr lang="en-US" sz="2000" dirty="0" err="1"/>
              <a:t>pagos</a:t>
            </a:r>
            <a:r>
              <a:rPr lang="en-US" sz="2000" dirty="0"/>
              <a:t> </a:t>
            </a:r>
            <a:r>
              <a:rPr lang="en-US" sz="2000" dirty="0" err="1"/>
              <a:t>basados</a:t>
            </a:r>
            <a:r>
              <a:rPr lang="en-US" sz="2000" dirty="0"/>
              <a:t> </a:t>
            </a:r>
            <a:r>
              <a:rPr lang="en-US" sz="2000" dirty="0" err="1"/>
              <a:t>en</a:t>
            </a:r>
            <a:r>
              <a:rPr lang="en-US" sz="2000" dirty="0"/>
              <a:t> </a:t>
            </a:r>
            <a:r>
              <a:rPr lang="en-US" sz="2000" dirty="0" err="1"/>
              <a:t>el</a:t>
            </a:r>
            <a:r>
              <a:rPr lang="en-US" sz="2000" dirty="0"/>
              <a:t> valor, </a:t>
            </a:r>
            <a:r>
              <a:rPr lang="en-US" sz="2000" dirty="0" err="1"/>
              <a:t>el</a:t>
            </a:r>
            <a:r>
              <a:rPr lang="en-US" sz="2000" dirty="0"/>
              <a:t> </a:t>
            </a:r>
            <a:r>
              <a:rPr lang="en-US" sz="2000" dirty="0" err="1"/>
              <a:t>enfoque</a:t>
            </a:r>
            <a:r>
              <a:rPr lang="en-US" sz="2000" dirty="0"/>
              <a:t>, </a:t>
            </a:r>
            <a:r>
              <a:rPr lang="en-US" sz="2000" dirty="0" err="1"/>
              <a:t>mejores</a:t>
            </a:r>
            <a:r>
              <a:rPr lang="en-US" sz="2000" dirty="0"/>
              <a:t> </a:t>
            </a:r>
            <a:r>
              <a:rPr lang="en-US" sz="2000" dirty="0" err="1"/>
              <a:t>resultados</a:t>
            </a:r>
            <a:r>
              <a:rPr lang="en-US" sz="2000" dirty="0"/>
              <a:t>. Los </a:t>
            </a:r>
            <a:r>
              <a:rPr lang="en-US" sz="2000" dirty="0" err="1"/>
              <a:t>hospitales</a:t>
            </a:r>
            <a:r>
              <a:rPr lang="en-US" sz="2000" dirty="0"/>
              <a:t> se </a:t>
            </a:r>
            <a:r>
              <a:rPr lang="en-US" sz="2000" dirty="0" err="1"/>
              <a:t>encuentran</a:t>
            </a:r>
            <a:r>
              <a:rPr lang="en-US" sz="2000" dirty="0"/>
              <a:t> </a:t>
            </a:r>
            <a:r>
              <a:rPr lang="en-US" sz="2000" dirty="0" err="1"/>
              <a:t>ahora</a:t>
            </a:r>
            <a:r>
              <a:rPr lang="en-US" sz="2000" dirty="0"/>
              <a:t> </a:t>
            </a:r>
            <a:r>
              <a:rPr lang="en-US" sz="2000" dirty="0" err="1"/>
              <a:t>en</a:t>
            </a:r>
            <a:r>
              <a:rPr lang="en-US" sz="2000" dirty="0"/>
              <a:t> </a:t>
            </a:r>
            <a:r>
              <a:rPr lang="en-US" sz="2000" dirty="0" err="1"/>
              <a:t>los</a:t>
            </a:r>
            <a:r>
              <a:rPr lang="en-US" sz="2000" dirty="0"/>
              <a:t> </a:t>
            </a:r>
            <a:r>
              <a:rPr lang="en-US" sz="2000" dirty="0" err="1"/>
              <a:t>años</a:t>
            </a:r>
            <a:r>
              <a:rPr lang="en-US" sz="2000" dirty="0"/>
              <a:t> del </a:t>
            </a:r>
            <a:r>
              <a:rPr lang="en-US" sz="2000" dirty="0" err="1"/>
              <a:t>programa</a:t>
            </a:r>
            <a:r>
              <a:rPr lang="en-US" sz="2000" dirty="0"/>
              <a:t> de </a:t>
            </a:r>
            <a:r>
              <a:rPr lang="en-US" sz="2000" dirty="0" err="1"/>
              <a:t>pago</a:t>
            </a:r>
            <a:r>
              <a:rPr lang="en-US" sz="2000" dirty="0"/>
              <a:t> </a:t>
            </a:r>
            <a:r>
              <a:rPr lang="en-US" sz="2000" dirty="0" err="1"/>
              <a:t>por</a:t>
            </a:r>
            <a:r>
              <a:rPr lang="en-US" sz="2000" dirty="0"/>
              <a:t> </a:t>
            </a:r>
            <a:r>
              <a:rPr lang="en-US" sz="2000" dirty="0" err="1"/>
              <a:t>resultados</a:t>
            </a:r>
            <a:r>
              <a:rPr lang="en-US" sz="2000" dirty="0"/>
              <a:t>.  </a:t>
            </a:r>
          </a:p>
          <a:p>
            <a:pPr marL="1371600" lvl="2" indent="-368300" algn="l" rtl="0">
              <a:spcBef>
                <a:spcPts val="0"/>
              </a:spcBef>
              <a:spcAft>
                <a:spcPts val="0"/>
              </a:spcAft>
              <a:buSzPts val="2200"/>
              <a:buChar char="■"/>
            </a:pPr>
            <a:r>
              <a:rPr lang="en-US" sz="2000" dirty="0" err="1"/>
              <a:t>Aumento</a:t>
            </a:r>
            <a:r>
              <a:rPr lang="en-US" sz="2000" dirty="0"/>
              <a:t> de la </a:t>
            </a:r>
            <a:r>
              <a:rPr lang="en-US" sz="2000" dirty="0" err="1"/>
              <a:t>contrapartida</a:t>
            </a:r>
            <a:r>
              <a:rPr lang="en-US" sz="2000" dirty="0"/>
              <a:t> federal, con </a:t>
            </a:r>
            <a:r>
              <a:rPr lang="en-US" sz="2000" dirty="0" err="1"/>
              <a:t>una</a:t>
            </a:r>
            <a:r>
              <a:rPr lang="en-US" sz="2000" dirty="0"/>
              <a:t> media de $151.4 </a:t>
            </a:r>
            <a:r>
              <a:rPr lang="en-US" sz="2000" dirty="0" err="1"/>
              <a:t>millones</a:t>
            </a:r>
            <a:r>
              <a:rPr lang="en-US" sz="2000" dirty="0"/>
              <a:t> al </a:t>
            </a:r>
            <a:r>
              <a:rPr lang="en-US" sz="2000" dirty="0" err="1"/>
              <a:t>año</a:t>
            </a:r>
            <a:r>
              <a:rPr lang="en-US" sz="2000" dirty="0"/>
              <a:t> ($757 </a:t>
            </a:r>
            <a:r>
              <a:rPr lang="en-US" sz="2000" dirty="0" err="1"/>
              <a:t>millones</a:t>
            </a:r>
            <a:r>
              <a:rPr lang="en-US" sz="2000" dirty="0"/>
              <a:t>  de </a:t>
            </a:r>
            <a:r>
              <a:rPr lang="en-US" sz="2000" dirty="0" err="1"/>
              <a:t>ahorro</a:t>
            </a:r>
            <a:r>
              <a:rPr lang="en-US" sz="2000" dirty="0"/>
              <a:t> </a:t>
            </a:r>
            <a:r>
              <a:rPr lang="en-US" sz="2000" dirty="0" err="1"/>
              <a:t>en</a:t>
            </a:r>
            <a:r>
              <a:rPr lang="en-US" sz="2000" dirty="0"/>
              <a:t> cargo) .</a:t>
            </a:r>
          </a:p>
          <a:p>
            <a:pPr marL="914400" lvl="1" indent="-381000" algn="l" rtl="0">
              <a:spcBef>
                <a:spcPts val="0"/>
              </a:spcBef>
              <a:spcAft>
                <a:spcPts val="0"/>
              </a:spcAft>
              <a:buSzPts val="2400"/>
              <a:buChar char="○"/>
            </a:pPr>
            <a:r>
              <a:rPr lang="en-US" sz="2000" dirty="0"/>
              <a:t>Los </a:t>
            </a:r>
            <a:r>
              <a:rPr lang="en-US" sz="2000" dirty="0" err="1"/>
              <a:t>hospitales</a:t>
            </a:r>
            <a:r>
              <a:rPr lang="en-US" sz="2000" dirty="0"/>
              <a:t> </a:t>
            </a:r>
            <a:r>
              <a:rPr lang="en-US" sz="2000" dirty="0" err="1"/>
              <a:t>rinden</a:t>
            </a:r>
            <a:r>
              <a:rPr lang="en-US" sz="2000" dirty="0"/>
              <a:t> </a:t>
            </a:r>
            <a:r>
              <a:rPr lang="en-US" sz="2000" dirty="0" err="1"/>
              <a:t>en</a:t>
            </a:r>
            <a:r>
              <a:rPr lang="en-US" sz="2000" dirty="0"/>
              <a:t> 27 </a:t>
            </a:r>
            <a:r>
              <a:rPr lang="en-US" sz="2000" dirty="0" err="1"/>
              <a:t>medidas</a:t>
            </a:r>
            <a:r>
              <a:rPr lang="en-US" sz="2000" dirty="0"/>
              <a:t> </a:t>
            </a:r>
            <a:r>
              <a:rPr lang="en-US" sz="2000" dirty="0" err="1"/>
              <a:t>estatales</a:t>
            </a:r>
            <a:r>
              <a:rPr lang="en-US" sz="2000" dirty="0"/>
              <a:t> y locales para </a:t>
            </a:r>
            <a:r>
              <a:rPr lang="en-US" sz="2000" dirty="0" err="1"/>
              <a:t>impulsar</a:t>
            </a:r>
            <a:r>
              <a:rPr lang="en-US" sz="2000" dirty="0"/>
              <a:t> </a:t>
            </a:r>
            <a:r>
              <a:rPr lang="en-US" sz="2000" dirty="0" err="1"/>
              <a:t>mejores</a:t>
            </a:r>
            <a:r>
              <a:rPr lang="en-US" sz="2000" dirty="0"/>
              <a:t> </a:t>
            </a:r>
            <a:r>
              <a:rPr lang="en-US" sz="2000" dirty="0" err="1"/>
              <a:t>resultados</a:t>
            </a:r>
            <a:endParaRPr lang="en-US" sz="2000" dirty="0"/>
          </a:p>
          <a:p>
            <a:pPr marL="914400" lvl="1" indent="-381000" algn="l" rtl="0">
              <a:spcBef>
                <a:spcPts val="0"/>
              </a:spcBef>
              <a:spcAft>
                <a:spcPts val="0"/>
              </a:spcAft>
              <a:buSzPts val="2400"/>
              <a:buChar char="○"/>
            </a:pPr>
            <a:r>
              <a:rPr lang="en-US" sz="2000" dirty="0"/>
              <a:t>Fondo de </a:t>
            </a:r>
            <a:r>
              <a:rPr lang="en-US" sz="2000" dirty="0" err="1"/>
              <a:t>Apoyo</a:t>
            </a:r>
            <a:r>
              <a:rPr lang="en-US" sz="2000" dirty="0"/>
              <a:t> Rural: $60 </a:t>
            </a:r>
            <a:r>
              <a:rPr lang="en-US" sz="2000" dirty="0" err="1"/>
              <a:t>millones</a:t>
            </a:r>
            <a:r>
              <a:rPr lang="en-US" sz="2000" dirty="0"/>
              <a:t> </a:t>
            </a:r>
            <a:r>
              <a:rPr lang="en-US" sz="2000" dirty="0" err="1"/>
              <a:t>en</a:t>
            </a:r>
            <a:r>
              <a:rPr lang="en-US" sz="2000" dirty="0"/>
              <a:t> 5 </a:t>
            </a:r>
            <a:r>
              <a:rPr lang="en-US" sz="2000" dirty="0" err="1"/>
              <a:t>años</a:t>
            </a:r>
            <a:r>
              <a:rPr lang="en-US" sz="2000" dirty="0"/>
              <a:t>.</a:t>
            </a:r>
          </a:p>
        </p:txBody>
      </p:sp>
      <p:sp>
        <p:nvSpPr>
          <p:cNvPr id="479" name="Google Shape;479;p7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3"/>
          <p:cNvSpPr txBox="1">
            <a:spLocks noGrp="1"/>
          </p:cNvSpPr>
          <p:nvPr>
            <p:ph type="title"/>
          </p:nvPr>
        </p:nvSpPr>
        <p:spPr>
          <a:xfrm>
            <a:off x="206700" y="459825"/>
            <a:ext cx="11778600" cy="632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300"/>
              <a:t>Hospital Transformation Program (HTP) is transforming hospital care with value based payments for all Coloradans</a:t>
            </a:r>
            <a:endParaRPr sz="3300"/>
          </a:p>
        </p:txBody>
      </p:sp>
      <p:sp>
        <p:nvSpPr>
          <p:cNvPr id="486" name="Google Shape;486;p23"/>
          <p:cNvSpPr txBox="1">
            <a:spLocks noGrp="1"/>
          </p:cNvSpPr>
          <p:nvPr>
            <p:ph type="body" idx="1"/>
          </p:nvPr>
        </p:nvSpPr>
        <p:spPr>
          <a:xfrm>
            <a:off x="413400" y="1258025"/>
            <a:ext cx="11778600" cy="4845000"/>
          </a:xfrm>
          <a:prstGeom prst="rect">
            <a:avLst/>
          </a:prstGeom>
          <a:noFill/>
          <a:ln>
            <a:noFill/>
          </a:ln>
        </p:spPr>
        <p:txBody>
          <a:bodyPr spcFirstLastPara="1" wrap="square" lIns="91425" tIns="45700" rIns="91425" bIns="45700" anchor="t" anchorCtr="0">
            <a:noAutofit/>
          </a:bodyPr>
          <a:lstStyle/>
          <a:p>
            <a:pPr marL="0" marR="753770" lvl="0" indent="0" algn="l" rtl="0">
              <a:lnSpc>
                <a:spcPct val="115000"/>
              </a:lnSpc>
              <a:spcBef>
                <a:spcPts val="979"/>
              </a:spcBef>
              <a:spcAft>
                <a:spcPts val="0"/>
              </a:spcAft>
              <a:buClr>
                <a:schemeClr val="dk1"/>
              </a:buClr>
              <a:buSzPts val="1100"/>
              <a:buFont typeface="Arial"/>
              <a:buNone/>
            </a:pPr>
            <a:r>
              <a:rPr lang="en-US" sz="2600" b="1"/>
              <a:t>Impressive actions by hospitals to drive better quality care, affordability </a:t>
            </a:r>
            <a:endParaRPr sz="2600" b="1"/>
          </a:p>
          <a:p>
            <a:pPr marL="0" marR="753770" lvl="0" indent="0" algn="l" rtl="0">
              <a:lnSpc>
                <a:spcPct val="115000"/>
              </a:lnSpc>
              <a:spcBef>
                <a:spcPts val="979"/>
              </a:spcBef>
              <a:spcAft>
                <a:spcPts val="0"/>
              </a:spcAft>
              <a:buClr>
                <a:schemeClr val="dk1"/>
              </a:buClr>
              <a:buSzPts val="1100"/>
              <a:buFont typeface="Arial"/>
              <a:buNone/>
            </a:pPr>
            <a:r>
              <a:rPr lang="en-US" sz="2400" b="1"/>
              <a:t>HTP Activities Summary To Date, Driving Value/Results for All Coloradans</a:t>
            </a:r>
            <a:endParaRPr sz="2400" b="1"/>
          </a:p>
          <a:p>
            <a:pPr marL="457200" marR="753770" lvl="0" indent="-368300" algn="l" rtl="0">
              <a:lnSpc>
                <a:spcPct val="115000"/>
              </a:lnSpc>
              <a:spcBef>
                <a:spcPts val="979"/>
              </a:spcBef>
              <a:spcAft>
                <a:spcPts val="0"/>
              </a:spcAft>
              <a:buSzPts val="2200"/>
              <a:buChar char="●"/>
            </a:pPr>
            <a:r>
              <a:rPr lang="en-US" sz="2400" b="1"/>
              <a:t>13,048 activities</a:t>
            </a:r>
            <a:r>
              <a:rPr lang="en-US" sz="2400"/>
              <a:t> to reach milestones across hospital interventions</a:t>
            </a:r>
            <a:endParaRPr sz="2400" b="1"/>
          </a:p>
          <a:p>
            <a:pPr marL="457200" marR="753770" lvl="0" indent="-368300" algn="l" rtl="0">
              <a:lnSpc>
                <a:spcPct val="115000"/>
              </a:lnSpc>
              <a:spcBef>
                <a:spcPts val="0"/>
              </a:spcBef>
              <a:spcAft>
                <a:spcPts val="0"/>
              </a:spcAft>
              <a:buSzPts val="2200"/>
              <a:buChar char="●"/>
            </a:pPr>
            <a:r>
              <a:rPr lang="en-US" sz="2400" b="1"/>
              <a:t>98% </a:t>
            </a:r>
            <a:r>
              <a:rPr lang="en-US" sz="2400"/>
              <a:t>hospitals met reporting milestone</a:t>
            </a:r>
            <a:endParaRPr sz="2400"/>
          </a:p>
          <a:p>
            <a:pPr marL="457200" marR="753770" lvl="0" indent="-368300" algn="l" rtl="0">
              <a:lnSpc>
                <a:spcPct val="115000"/>
              </a:lnSpc>
              <a:spcBef>
                <a:spcPts val="0"/>
              </a:spcBef>
              <a:spcAft>
                <a:spcPts val="0"/>
              </a:spcAft>
              <a:buSzPts val="2200"/>
              <a:buChar char="●"/>
            </a:pPr>
            <a:r>
              <a:rPr lang="en-US" sz="2400" b="1"/>
              <a:t>95%</a:t>
            </a:r>
            <a:r>
              <a:rPr lang="en-US" sz="2400"/>
              <a:t> on track for future milestones </a:t>
            </a:r>
            <a:endParaRPr sz="2400"/>
          </a:p>
          <a:p>
            <a:pPr marL="0" marR="753770" lvl="0" indent="0" algn="l" rtl="0">
              <a:lnSpc>
                <a:spcPct val="115000"/>
              </a:lnSpc>
              <a:spcBef>
                <a:spcPts val="979"/>
              </a:spcBef>
              <a:spcAft>
                <a:spcPts val="0"/>
              </a:spcAft>
              <a:buSzPts val="3600"/>
              <a:buNone/>
            </a:pPr>
            <a:r>
              <a:rPr lang="en-US" sz="2400" b="1"/>
              <a:t>Hospitals’ Community Health Neighborhood Engagement (CHNE) </a:t>
            </a:r>
            <a:endParaRPr sz="2400" b="1"/>
          </a:p>
          <a:p>
            <a:pPr marL="457200" marR="753770" lvl="0" indent="-368300" algn="l" rtl="0">
              <a:lnSpc>
                <a:spcPct val="115000"/>
              </a:lnSpc>
              <a:spcBef>
                <a:spcPts val="979"/>
              </a:spcBef>
              <a:spcAft>
                <a:spcPts val="0"/>
              </a:spcAft>
              <a:buSzPts val="2200"/>
              <a:buChar char="●"/>
            </a:pPr>
            <a:r>
              <a:rPr lang="en-US" sz="2400" b="1"/>
              <a:t>3,754</a:t>
            </a:r>
            <a:r>
              <a:rPr lang="en-US" sz="2400"/>
              <a:t> consultations with key stakeholders</a:t>
            </a:r>
            <a:endParaRPr sz="2400"/>
          </a:p>
          <a:p>
            <a:pPr marL="457200" marR="753770" lvl="0" indent="-368300" algn="l" rtl="0">
              <a:lnSpc>
                <a:spcPct val="115000"/>
              </a:lnSpc>
              <a:spcBef>
                <a:spcPts val="0"/>
              </a:spcBef>
              <a:spcAft>
                <a:spcPts val="0"/>
              </a:spcAft>
              <a:buSzPts val="2200"/>
              <a:buChar char="●"/>
            </a:pPr>
            <a:r>
              <a:rPr lang="en-US" sz="2400" b="1"/>
              <a:t>808</a:t>
            </a:r>
            <a:r>
              <a:rPr lang="en-US" sz="2400"/>
              <a:t> community advisory meetings and </a:t>
            </a:r>
            <a:r>
              <a:rPr lang="en-US" sz="2400" b="1"/>
              <a:t>260 </a:t>
            </a:r>
            <a:r>
              <a:rPr lang="en-US" sz="2400"/>
              <a:t>public engagement meetings</a:t>
            </a:r>
            <a:endParaRPr sz="2400"/>
          </a:p>
          <a:p>
            <a:pPr marL="457200" marR="753770" lvl="0" indent="-368300" algn="l" rtl="0">
              <a:lnSpc>
                <a:spcPct val="115000"/>
              </a:lnSpc>
              <a:spcBef>
                <a:spcPts val="0"/>
              </a:spcBef>
              <a:spcAft>
                <a:spcPts val="0"/>
              </a:spcAft>
              <a:buSzPts val="2200"/>
              <a:buChar char="●"/>
            </a:pPr>
            <a:r>
              <a:rPr lang="en-US" sz="2400"/>
              <a:t>Representing </a:t>
            </a:r>
            <a:r>
              <a:rPr lang="en-US" sz="2400" b="1"/>
              <a:t>4,800 unique CHNE activities</a:t>
            </a:r>
            <a:endParaRPr sz="2400"/>
          </a:p>
          <a:p>
            <a:pPr marL="0" marR="753770" lvl="0" indent="0" algn="l" rtl="0">
              <a:lnSpc>
                <a:spcPct val="115000"/>
              </a:lnSpc>
              <a:spcBef>
                <a:spcPts val="979"/>
              </a:spcBef>
              <a:spcAft>
                <a:spcPts val="0"/>
              </a:spcAft>
              <a:buSzPts val="3600"/>
              <a:buNone/>
            </a:pPr>
            <a:endParaRPr sz="2000"/>
          </a:p>
          <a:p>
            <a:pPr marL="457200" marR="753770" lvl="0" indent="0" algn="l" rtl="0">
              <a:lnSpc>
                <a:spcPct val="115000"/>
              </a:lnSpc>
              <a:spcBef>
                <a:spcPts val="979"/>
              </a:spcBef>
              <a:spcAft>
                <a:spcPts val="0"/>
              </a:spcAft>
              <a:buSzPts val="3600"/>
              <a:buNone/>
            </a:pPr>
            <a:endParaRPr sz="2300"/>
          </a:p>
          <a:p>
            <a:pPr marL="0" marR="753770" lvl="0" indent="0" algn="l" rtl="0">
              <a:lnSpc>
                <a:spcPct val="115000"/>
              </a:lnSpc>
              <a:spcBef>
                <a:spcPts val="979"/>
              </a:spcBef>
              <a:spcAft>
                <a:spcPts val="0"/>
              </a:spcAft>
              <a:buSzPts val="3600"/>
              <a:buNone/>
            </a:pPr>
            <a:endParaRPr sz="2000"/>
          </a:p>
        </p:txBody>
      </p:sp>
      <p:sp>
        <p:nvSpPr>
          <p:cNvPr id="487" name="Google Shape;487;p2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44</a:t>
            </a:fld>
            <a:endParaRPr/>
          </a:p>
        </p:txBody>
      </p:sp>
      <p:sp>
        <p:nvSpPr>
          <p:cNvPr id="488" name="Google Shape;488;p23"/>
          <p:cNvSpPr txBox="1"/>
          <p:nvPr/>
        </p:nvSpPr>
        <p:spPr>
          <a:xfrm>
            <a:off x="2657875" y="6248425"/>
            <a:ext cx="8722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rebuchet MS"/>
                <a:ea typeface="Trebuchet MS"/>
                <a:cs typeface="Trebuchet MS"/>
                <a:sym typeface="Trebuchet MS"/>
              </a:rPr>
              <a:t>For more information, visit </a:t>
            </a:r>
            <a:r>
              <a:rPr lang="en-US" sz="14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hcpf.colorado.gov/colorado-hospital-transformation-program</a:t>
            </a:r>
            <a:endParaRPr sz="14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76"/>
          <p:cNvSpPr txBox="1">
            <a:spLocks noGrp="1"/>
          </p:cNvSpPr>
          <p:nvPr>
            <p:ph type="title"/>
          </p:nvPr>
        </p:nvSpPr>
        <p:spPr>
          <a:xfrm>
            <a:off x="206700" y="754975"/>
            <a:ext cx="11778600" cy="632100"/>
          </a:xfrm>
          <a:prstGeom prst="rect">
            <a:avLst/>
          </a:prstGeom>
        </p:spPr>
        <p:txBody>
          <a:bodyPr spcFirstLastPara="1" wrap="square" lIns="91425" tIns="45700" rIns="91425" bIns="45700" anchor="b" anchorCtr="0">
            <a:normAutofit fontScale="90000"/>
          </a:bodyPr>
          <a:lstStyle/>
          <a:p>
            <a:r>
              <a:rPr lang="en-US" sz="3300" b="1" i="0" u="none" strike="noStrike" dirty="0">
                <a:solidFill>
                  <a:schemeClr val="bg2"/>
                </a:solidFill>
                <a:effectLst/>
              </a:rPr>
              <a:t>El </a:t>
            </a:r>
            <a:r>
              <a:rPr lang="en-US" sz="3300" b="1" i="0" u="none" strike="noStrike" dirty="0" err="1">
                <a:solidFill>
                  <a:schemeClr val="bg2"/>
                </a:solidFill>
                <a:effectLst/>
              </a:rPr>
              <a:t>Programa</a:t>
            </a:r>
            <a:r>
              <a:rPr lang="en-US" sz="3300" b="1" i="0" u="none" strike="noStrike" dirty="0">
                <a:solidFill>
                  <a:schemeClr val="bg2"/>
                </a:solidFill>
                <a:effectLst/>
              </a:rPr>
              <a:t> de </a:t>
            </a:r>
            <a:r>
              <a:rPr lang="en-US" sz="3300" dirty="0" err="1">
                <a:solidFill>
                  <a:schemeClr val="bg2"/>
                </a:solidFill>
              </a:rPr>
              <a:t>t</a:t>
            </a:r>
            <a:r>
              <a:rPr lang="en-US" sz="3300" b="1" i="0" u="none" strike="noStrike" dirty="0" err="1">
                <a:solidFill>
                  <a:schemeClr val="bg2"/>
                </a:solidFill>
                <a:effectLst/>
              </a:rPr>
              <a:t>ransformación</a:t>
            </a:r>
            <a:r>
              <a:rPr lang="en-US" sz="3300" b="1" i="0" u="none" strike="noStrike" dirty="0">
                <a:solidFill>
                  <a:schemeClr val="bg2"/>
                </a:solidFill>
                <a:effectLst/>
              </a:rPr>
              <a:t> </a:t>
            </a:r>
            <a:r>
              <a:rPr lang="en-US" sz="3300" b="1" i="0" u="none" strike="noStrike" dirty="0" err="1">
                <a:solidFill>
                  <a:schemeClr val="bg2"/>
                </a:solidFill>
                <a:effectLst/>
              </a:rPr>
              <a:t>Hospitalaria</a:t>
            </a:r>
            <a:r>
              <a:rPr lang="en-US" sz="3300" b="1" i="0" u="none" strike="noStrike" dirty="0">
                <a:solidFill>
                  <a:schemeClr val="bg2"/>
                </a:solidFill>
                <a:effectLst/>
              </a:rPr>
              <a:t> (HTP) </a:t>
            </a:r>
            <a:r>
              <a:rPr lang="en-US" sz="3300" b="1" i="0" u="none" strike="noStrike" dirty="0" err="1">
                <a:solidFill>
                  <a:schemeClr val="bg2"/>
                </a:solidFill>
                <a:effectLst/>
              </a:rPr>
              <a:t>está</a:t>
            </a:r>
            <a:r>
              <a:rPr lang="en-US" sz="3300" b="1" i="0" u="none" strike="noStrike" dirty="0">
                <a:solidFill>
                  <a:schemeClr val="bg2"/>
                </a:solidFill>
                <a:effectLst/>
              </a:rPr>
              <a:t> </a:t>
            </a:r>
            <a:r>
              <a:rPr lang="en-US" sz="3300" b="1" i="0" u="none" strike="noStrike" dirty="0" err="1">
                <a:solidFill>
                  <a:schemeClr val="bg2"/>
                </a:solidFill>
                <a:effectLst/>
              </a:rPr>
              <a:t>transformando</a:t>
            </a:r>
            <a:r>
              <a:rPr lang="en-US" sz="3300" b="1" i="0" u="none" strike="noStrike" dirty="0">
                <a:solidFill>
                  <a:schemeClr val="bg2"/>
                </a:solidFill>
                <a:effectLst/>
              </a:rPr>
              <a:t>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cuidados</a:t>
            </a:r>
            <a:r>
              <a:rPr lang="en-US" sz="3300" b="1" i="0" u="none" strike="noStrike" dirty="0">
                <a:solidFill>
                  <a:schemeClr val="bg2"/>
                </a:solidFill>
                <a:effectLst/>
              </a:rPr>
              <a:t> </a:t>
            </a:r>
            <a:r>
              <a:rPr lang="en-US" sz="3300" b="1" i="0" u="none" strike="noStrike" dirty="0" err="1">
                <a:solidFill>
                  <a:schemeClr val="bg2"/>
                </a:solidFill>
                <a:effectLst/>
              </a:rPr>
              <a:t>hospitalarios</a:t>
            </a:r>
            <a:r>
              <a:rPr lang="en-US" sz="3300" b="1" i="0" u="none" strike="noStrike" dirty="0">
                <a:solidFill>
                  <a:schemeClr val="bg2"/>
                </a:solidFill>
                <a:effectLst/>
              </a:rPr>
              <a:t> con </a:t>
            </a:r>
            <a:r>
              <a:rPr lang="en-US" sz="3300" b="1" i="0" u="none" strike="noStrike" dirty="0" err="1">
                <a:solidFill>
                  <a:schemeClr val="bg2"/>
                </a:solidFill>
                <a:effectLst/>
              </a:rPr>
              <a:t>el</a:t>
            </a:r>
            <a:r>
              <a:rPr lang="en-US" sz="3300" b="1" i="0" u="none" strike="noStrike" dirty="0">
                <a:solidFill>
                  <a:schemeClr val="bg2"/>
                </a:solidFill>
                <a:effectLst/>
              </a:rPr>
              <a:t> valor </a:t>
            </a:r>
            <a:r>
              <a:rPr lang="en-US" sz="3300" b="1" i="0" u="none" strike="noStrike" dirty="0" err="1">
                <a:solidFill>
                  <a:schemeClr val="bg2"/>
                </a:solidFill>
                <a:effectLst/>
              </a:rPr>
              <a:t>basado</a:t>
            </a:r>
            <a:r>
              <a:rPr lang="en-US" sz="3300" b="1" i="0" u="none" strike="noStrike" dirty="0">
                <a:solidFill>
                  <a:schemeClr val="bg2"/>
                </a:solidFill>
                <a:effectLst/>
              </a:rPr>
              <a:t> </a:t>
            </a:r>
            <a:r>
              <a:rPr lang="en-US" sz="3300" b="1" i="0" u="none" strike="noStrike" dirty="0" err="1">
                <a:solidFill>
                  <a:schemeClr val="bg2"/>
                </a:solidFill>
                <a:effectLst/>
              </a:rPr>
              <a:t>en</a:t>
            </a:r>
            <a:r>
              <a:rPr lang="en-US" sz="3300" b="1" i="0" u="none" strike="noStrike" dirty="0">
                <a:solidFill>
                  <a:schemeClr val="bg2"/>
                </a:solidFill>
                <a:effectLst/>
              </a:rPr>
              <a:t>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pagos</a:t>
            </a:r>
            <a:r>
              <a:rPr lang="en-US" sz="3300" b="1" i="0" u="none" strike="noStrike" dirty="0">
                <a:solidFill>
                  <a:schemeClr val="bg2"/>
                </a:solidFill>
                <a:effectLst/>
              </a:rPr>
              <a:t> para </a:t>
            </a:r>
            <a:r>
              <a:rPr lang="en-US" sz="3300" b="1" i="0" u="none" strike="noStrike" dirty="0" err="1">
                <a:solidFill>
                  <a:schemeClr val="bg2"/>
                </a:solidFill>
                <a:effectLst/>
              </a:rPr>
              <a:t>todos</a:t>
            </a:r>
            <a:r>
              <a:rPr lang="en-US" sz="3300" b="1" i="0" u="none" strike="noStrike" dirty="0">
                <a:solidFill>
                  <a:schemeClr val="bg2"/>
                </a:solidFill>
                <a:effectLst/>
              </a:rPr>
              <a:t>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Coloradenses</a:t>
            </a:r>
            <a:endParaRPr lang="en-US" sz="3300" b="0" i="0" u="none" strike="noStrike" dirty="0">
              <a:solidFill>
                <a:schemeClr val="bg2"/>
              </a:solidFill>
              <a:effectLst/>
            </a:endParaRPr>
          </a:p>
        </p:txBody>
      </p:sp>
      <p:sp>
        <p:nvSpPr>
          <p:cNvPr id="486" name="Google Shape;486;p76"/>
          <p:cNvSpPr txBox="1">
            <a:spLocks noGrp="1"/>
          </p:cNvSpPr>
          <p:nvPr>
            <p:ph type="body" idx="1"/>
          </p:nvPr>
        </p:nvSpPr>
        <p:spPr>
          <a:xfrm>
            <a:off x="413400" y="1258025"/>
            <a:ext cx="11778600" cy="4845000"/>
          </a:xfrm>
          <a:prstGeom prst="rect">
            <a:avLst/>
          </a:prstGeom>
        </p:spPr>
        <p:txBody>
          <a:bodyPr spcFirstLastPara="1" wrap="square" lIns="91425" tIns="45700" rIns="91425" bIns="45700" anchor="t" anchorCtr="0">
            <a:normAutofit fontScale="92500" lnSpcReduction="20000"/>
          </a:bodyPr>
          <a:lstStyle/>
          <a:p>
            <a:pPr marL="0" marR="753770" indent="0">
              <a:lnSpc>
                <a:spcPct val="115000"/>
              </a:lnSpc>
              <a:spcBef>
                <a:spcPts val="979"/>
              </a:spcBef>
              <a:buSzPts val="1100"/>
              <a:buNone/>
            </a:pPr>
            <a:r>
              <a:rPr lang="en-US" sz="2600" b="1" i="0" u="none" strike="noStrike" dirty="0" err="1">
                <a:solidFill>
                  <a:srgbClr val="000000"/>
                </a:solidFill>
                <a:effectLst/>
              </a:rPr>
              <a:t>Impresionantes</a:t>
            </a:r>
            <a:r>
              <a:rPr lang="en-US" sz="2600" b="1" i="0" u="none" strike="noStrike" dirty="0">
                <a:solidFill>
                  <a:srgbClr val="000000"/>
                </a:solidFill>
                <a:effectLst/>
              </a:rPr>
              <a:t> </a:t>
            </a:r>
            <a:r>
              <a:rPr lang="en-US" sz="2600" b="1" i="0" u="none" strike="noStrike" dirty="0" err="1">
                <a:solidFill>
                  <a:srgbClr val="000000"/>
                </a:solidFill>
                <a:effectLst/>
              </a:rPr>
              <a:t>medidas</a:t>
            </a:r>
            <a:r>
              <a:rPr lang="en-US" sz="2600" b="1" i="0" u="none" strike="noStrike" dirty="0">
                <a:solidFill>
                  <a:srgbClr val="000000"/>
                </a:solidFill>
                <a:effectLst/>
              </a:rPr>
              <a:t> de </a:t>
            </a:r>
            <a:r>
              <a:rPr lang="en-US" sz="2600" b="1" i="0" u="none" strike="noStrike" dirty="0" err="1">
                <a:solidFill>
                  <a:srgbClr val="000000"/>
                </a:solidFill>
                <a:effectLst/>
              </a:rPr>
              <a:t>los</a:t>
            </a:r>
            <a:r>
              <a:rPr lang="en-US" sz="2600" b="1" i="0" u="none" strike="noStrike" dirty="0">
                <a:solidFill>
                  <a:srgbClr val="000000"/>
                </a:solidFill>
                <a:effectLst/>
              </a:rPr>
              <a:t> </a:t>
            </a:r>
            <a:r>
              <a:rPr lang="en-US" sz="2600" b="1" i="0" u="none" strike="noStrike" dirty="0" err="1">
                <a:solidFill>
                  <a:srgbClr val="000000"/>
                </a:solidFill>
                <a:effectLst/>
              </a:rPr>
              <a:t>hospitales</a:t>
            </a:r>
            <a:r>
              <a:rPr lang="en-US" sz="2600" b="1" i="0" u="none" strike="noStrike" dirty="0">
                <a:solidFill>
                  <a:srgbClr val="000000"/>
                </a:solidFill>
                <a:effectLst/>
              </a:rPr>
              <a:t> para </a:t>
            </a:r>
            <a:r>
              <a:rPr lang="en-US" sz="2600" b="1" i="0" u="none" strike="noStrike" dirty="0" err="1">
                <a:solidFill>
                  <a:srgbClr val="000000"/>
                </a:solidFill>
                <a:effectLst/>
              </a:rPr>
              <a:t>mejorar</a:t>
            </a:r>
            <a:r>
              <a:rPr lang="en-US" sz="2600" b="1" i="0" u="none" strike="noStrike" dirty="0">
                <a:solidFill>
                  <a:srgbClr val="000000"/>
                </a:solidFill>
                <a:effectLst/>
              </a:rPr>
              <a:t> la </a:t>
            </a:r>
            <a:r>
              <a:rPr lang="en-US" sz="2600" b="1" i="0" u="none" strike="noStrike" dirty="0" err="1">
                <a:solidFill>
                  <a:srgbClr val="000000"/>
                </a:solidFill>
                <a:effectLst/>
              </a:rPr>
              <a:t>calidad</a:t>
            </a:r>
            <a:r>
              <a:rPr lang="en-US" sz="2600" b="1" i="0" u="none" strike="noStrike" dirty="0">
                <a:solidFill>
                  <a:srgbClr val="000000"/>
                </a:solidFill>
                <a:effectLst/>
              </a:rPr>
              <a:t> de </a:t>
            </a:r>
            <a:r>
              <a:rPr lang="en-US" sz="2600" b="1" i="0" u="none" strike="noStrike" dirty="0" err="1">
                <a:solidFill>
                  <a:srgbClr val="000000"/>
                </a:solidFill>
                <a:effectLst/>
              </a:rPr>
              <a:t>los</a:t>
            </a:r>
            <a:r>
              <a:rPr lang="en-US" sz="2600" b="1" i="0" u="none" strike="noStrike" dirty="0">
                <a:solidFill>
                  <a:srgbClr val="000000"/>
                </a:solidFill>
                <a:effectLst/>
              </a:rPr>
              <a:t> </a:t>
            </a:r>
            <a:r>
              <a:rPr lang="en-US" sz="2600" b="1" i="0" u="none" strike="noStrike" dirty="0" err="1">
                <a:solidFill>
                  <a:srgbClr val="000000"/>
                </a:solidFill>
                <a:effectLst/>
              </a:rPr>
              <a:t>cuidados</a:t>
            </a:r>
            <a:r>
              <a:rPr lang="en-US" sz="2600" b="1" i="0" u="none" strike="noStrike" dirty="0">
                <a:solidFill>
                  <a:srgbClr val="000000"/>
                </a:solidFill>
                <a:effectLst/>
              </a:rPr>
              <a:t> y </a:t>
            </a:r>
            <a:r>
              <a:rPr lang="en-US" sz="2600" b="1" i="0" u="none" strike="noStrike" dirty="0" err="1">
                <a:solidFill>
                  <a:srgbClr val="000000"/>
                </a:solidFill>
                <a:effectLst/>
              </a:rPr>
              <a:t>su</a:t>
            </a:r>
            <a:r>
              <a:rPr lang="en-US" sz="2600" b="1" i="0" u="none" strike="noStrike" dirty="0">
                <a:solidFill>
                  <a:srgbClr val="000000"/>
                </a:solidFill>
                <a:effectLst/>
              </a:rPr>
              <a:t> </a:t>
            </a:r>
            <a:r>
              <a:rPr lang="en-US" sz="2600" b="1" i="0" u="none" strike="noStrike" dirty="0" err="1">
                <a:solidFill>
                  <a:srgbClr val="000000"/>
                </a:solidFill>
                <a:effectLst/>
              </a:rPr>
              <a:t>asequibilidad</a:t>
            </a:r>
            <a:endParaRPr lang="en-US" sz="2600" b="1" dirty="0"/>
          </a:p>
          <a:p>
            <a:pPr marL="0" marR="753770" indent="0">
              <a:lnSpc>
                <a:spcPct val="115000"/>
              </a:lnSpc>
              <a:spcBef>
                <a:spcPts val="979"/>
              </a:spcBef>
              <a:buSzPts val="1100"/>
              <a:buNone/>
            </a:pPr>
            <a:r>
              <a:rPr lang="en-US" sz="2400" b="1" i="0" u="none" strike="noStrike" dirty="0" err="1">
                <a:solidFill>
                  <a:srgbClr val="000000"/>
                </a:solidFill>
                <a:effectLst/>
              </a:rPr>
              <a:t>Resumen</a:t>
            </a:r>
            <a:r>
              <a:rPr lang="en-US" sz="2400" b="1" i="0" u="none" strike="noStrike" dirty="0">
                <a:solidFill>
                  <a:srgbClr val="000000"/>
                </a:solidFill>
                <a:effectLst/>
              </a:rPr>
              <a:t> de las </a:t>
            </a:r>
            <a:r>
              <a:rPr lang="en-US" sz="2400" b="1" i="0" u="none" strike="noStrike" dirty="0" err="1">
                <a:solidFill>
                  <a:srgbClr val="000000"/>
                </a:solidFill>
                <a:effectLst/>
              </a:rPr>
              <a:t>actividades</a:t>
            </a:r>
            <a:r>
              <a:rPr lang="en-US" sz="2400" b="1" i="0" u="none" strike="noStrike" dirty="0">
                <a:solidFill>
                  <a:srgbClr val="000000"/>
                </a:solidFill>
                <a:effectLst/>
              </a:rPr>
              <a:t> de HTP hasta la </a:t>
            </a:r>
            <a:r>
              <a:rPr lang="en-US" sz="2400" b="1" i="0" u="none" strike="noStrike" dirty="0" err="1">
                <a:solidFill>
                  <a:srgbClr val="000000"/>
                </a:solidFill>
                <a:effectLst/>
              </a:rPr>
              <a:t>fecha</a:t>
            </a:r>
            <a:r>
              <a:rPr lang="en-US" sz="2400" b="1" i="0" u="none" strike="noStrike" dirty="0">
                <a:solidFill>
                  <a:srgbClr val="000000"/>
                </a:solidFill>
                <a:effectLst/>
              </a:rPr>
              <a:t>, </a:t>
            </a:r>
            <a:r>
              <a:rPr lang="en-US" sz="2400" b="1" i="0" u="none" strike="noStrike" dirty="0" err="1">
                <a:solidFill>
                  <a:srgbClr val="000000"/>
                </a:solidFill>
                <a:effectLst/>
              </a:rPr>
              <a:t>generando</a:t>
            </a:r>
            <a:r>
              <a:rPr lang="en-US" sz="2400" b="1" i="0" u="none" strike="noStrike" dirty="0">
                <a:solidFill>
                  <a:srgbClr val="000000"/>
                </a:solidFill>
                <a:effectLst/>
              </a:rPr>
              <a:t> valor/</a:t>
            </a:r>
            <a:r>
              <a:rPr lang="en-US" sz="2400" b="1" i="0" u="none" strike="noStrike" dirty="0" err="1">
                <a:solidFill>
                  <a:srgbClr val="000000"/>
                </a:solidFill>
                <a:effectLst/>
              </a:rPr>
              <a:t>resultados</a:t>
            </a:r>
            <a:r>
              <a:rPr lang="en-US" sz="2400" b="1" i="0" u="none" strike="noStrike" dirty="0">
                <a:solidFill>
                  <a:srgbClr val="000000"/>
                </a:solidFill>
                <a:effectLst/>
              </a:rPr>
              <a:t> para </a:t>
            </a:r>
            <a:r>
              <a:rPr lang="en-US" sz="2400" b="1" i="0" u="none" strike="noStrike" dirty="0" err="1">
                <a:solidFill>
                  <a:srgbClr val="000000"/>
                </a:solidFill>
                <a:effectLst/>
              </a:rPr>
              <a:t>todos</a:t>
            </a:r>
            <a:r>
              <a:rPr lang="en-US" sz="2400" b="1" i="0" u="none" strike="noStrike" dirty="0">
                <a:solidFill>
                  <a:srgbClr val="000000"/>
                </a:solidFill>
                <a:effectLst/>
              </a:rPr>
              <a:t> </a:t>
            </a:r>
            <a:r>
              <a:rPr lang="en-US" sz="2400" b="1" i="0" u="none" strike="noStrike" dirty="0" err="1">
                <a:solidFill>
                  <a:srgbClr val="000000"/>
                </a:solidFill>
                <a:effectLst/>
              </a:rPr>
              <a:t>los</a:t>
            </a:r>
            <a:r>
              <a:rPr lang="en-US" sz="2400" b="1" i="0" u="none" strike="noStrike" dirty="0">
                <a:solidFill>
                  <a:srgbClr val="000000"/>
                </a:solidFill>
                <a:effectLst/>
              </a:rPr>
              <a:t> </a:t>
            </a:r>
            <a:r>
              <a:rPr lang="en-US" sz="2400" b="1" i="0" u="none" strike="noStrike" dirty="0" err="1">
                <a:solidFill>
                  <a:srgbClr val="000000"/>
                </a:solidFill>
                <a:effectLst/>
              </a:rPr>
              <a:t>Coloradenses</a:t>
            </a:r>
            <a:r>
              <a:rPr lang="en-US" sz="2400" b="1" i="0" u="none" strike="noStrike" dirty="0">
                <a:solidFill>
                  <a:srgbClr val="000000"/>
                </a:solidFill>
                <a:effectLst/>
              </a:rPr>
              <a:t>.</a:t>
            </a:r>
            <a:endParaRPr lang="en-US" sz="2400" b="1" dirty="0"/>
          </a:p>
          <a:p>
            <a:pPr marR="753770" indent="-368300">
              <a:lnSpc>
                <a:spcPct val="115000"/>
              </a:lnSpc>
              <a:spcBef>
                <a:spcPts val="979"/>
              </a:spcBef>
              <a:buSzPts val="2200"/>
              <a:buFont typeface="Arial"/>
              <a:buChar char="●"/>
            </a:pPr>
            <a:r>
              <a:rPr lang="en-US" sz="2400" b="1" dirty="0"/>
              <a:t>13,048 </a:t>
            </a:r>
            <a:r>
              <a:rPr lang="en-US" sz="2400" b="1" i="0" u="none" strike="noStrike" dirty="0" err="1">
                <a:solidFill>
                  <a:srgbClr val="000000"/>
                </a:solidFill>
                <a:effectLst/>
              </a:rPr>
              <a:t>actividades</a:t>
            </a:r>
            <a:r>
              <a:rPr lang="en-US" sz="2400" b="0" i="0" u="none" strike="noStrike" dirty="0">
                <a:solidFill>
                  <a:srgbClr val="000000"/>
                </a:solidFill>
                <a:effectLst/>
              </a:rPr>
              <a:t> para </a:t>
            </a:r>
            <a:r>
              <a:rPr lang="en-US" sz="2400" b="0" i="0" u="none" strike="noStrike" dirty="0" err="1">
                <a:solidFill>
                  <a:srgbClr val="000000"/>
                </a:solidFill>
                <a:effectLst/>
              </a:rPr>
              <a:t>alcanzar</a:t>
            </a:r>
            <a:r>
              <a:rPr lang="en-US" sz="2400" b="0" i="0" u="none" strike="noStrike" dirty="0">
                <a:solidFill>
                  <a:srgbClr val="000000"/>
                </a:solidFill>
                <a:effectLst/>
              </a:rPr>
              <a:t> </a:t>
            </a:r>
            <a:r>
              <a:rPr lang="en-US" sz="2400" b="0" i="0" u="none" strike="noStrike" dirty="0" err="1">
                <a:solidFill>
                  <a:srgbClr val="000000"/>
                </a:solidFill>
                <a:effectLst/>
              </a:rPr>
              <a:t>hitos</a:t>
            </a:r>
            <a:r>
              <a:rPr lang="en-US" sz="2400" b="0" i="0" u="none" strike="noStrike" dirty="0">
                <a:solidFill>
                  <a:srgbClr val="000000"/>
                </a:solidFill>
                <a:effectLst/>
              </a:rPr>
              <a:t> </a:t>
            </a:r>
            <a:r>
              <a:rPr lang="en-US" sz="2400" b="0" i="0" u="none" strike="noStrike" dirty="0" err="1">
                <a:solidFill>
                  <a:srgbClr val="000000"/>
                </a:solidFill>
                <a:effectLst/>
              </a:rPr>
              <a:t>en</a:t>
            </a:r>
            <a:r>
              <a:rPr lang="en-US" sz="2400" b="0" i="0" u="none" strike="noStrike" dirty="0">
                <a:solidFill>
                  <a:srgbClr val="000000"/>
                </a:solidFill>
                <a:effectLst/>
              </a:rPr>
              <a:t> </a:t>
            </a:r>
            <a:r>
              <a:rPr lang="en-US" sz="2400" b="0" i="0" u="none" strike="noStrike" dirty="0" err="1">
                <a:solidFill>
                  <a:srgbClr val="000000"/>
                </a:solidFill>
                <a:effectLst/>
              </a:rPr>
              <a:t>todas</a:t>
            </a:r>
            <a:r>
              <a:rPr lang="en-US" sz="2400" b="0" i="0" u="none" strike="noStrike" dirty="0">
                <a:solidFill>
                  <a:srgbClr val="000000"/>
                </a:solidFill>
                <a:effectLst/>
              </a:rPr>
              <a:t> las </a:t>
            </a:r>
            <a:r>
              <a:rPr lang="en-US" sz="2400" b="0" i="0" u="none" strike="noStrike" dirty="0" err="1">
                <a:solidFill>
                  <a:srgbClr val="000000"/>
                </a:solidFill>
                <a:effectLst/>
              </a:rPr>
              <a:t>intervenciones</a:t>
            </a:r>
            <a:r>
              <a:rPr lang="en-US" sz="2400" b="0" i="0" u="none" strike="noStrike" dirty="0">
                <a:solidFill>
                  <a:srgbClr val="000000"/>
                </a:solidFill>
                <a:effectLst/>
              </a:rPr>
              <a:t> </a:t>
            </a:r>
            <a:r>
              <a:rPr lang="en-US" sz="2400" b="0" i="0" u="none" strike="noStrike" dirty="0" err="1">
                <a:solidFill>
                  <a:srgbClr val="000000"/>
                </a:solidFill>
                <a:effectLst/>
              </a:rPr>
              <a:t>hospitalarias</a:t>
            </a:r>
            <a:r>
              <a:rPr lang="en-US" sz="2400" b="0" i="0" u="none" strike="noStrike" dirty="0">
                <a:solidFill>
                  <a:srgbClr val="000000"/>
                </a:solidFill>
                <a:effectLst/>
              </a:rPr>
              <a:t>.</a:t>
            </a:r>
            <a:endParaRPr sz="2400" b="1" dirty="0"/>
          </a:p>
          <a:p>
            <a:pPr marL="457200" marR="753770" lvl="0" indent="-368300" algn="l" rtl="0">
              <a:lnSpc>
                <a:spcPct val="115000"/>
              </a:lnSpc>
              <a:spcBef>
                <a:spcPts val="0"/>
              </a:spcBef>
              <a:spcAft>
                <a:spcPts val="0"/>
              </a:spcAft>
              <a:buSzPts val="2200"/>
              <a:buChar char="●"/>
            </a:pPr>
            <a:r>
              <a:rPr lang="en-US" sz="2400" b="1" dirty="0"/>
              <a:t>98% </a:t>
            </a:r>
            <a:r>
              <a:rPr lang="en-US" sz="2400" dirty="0" err="1"/>
              <a:t>hospitales</a:t>
            </a:r>
            <a:r>
              <a:rPr lang="en-US" sz="2400" dirty="0"/>
              <a:t> </a:t>
            </a:r>
            <a:r>
              <a:rPr lang="en-US" sz="2400" dirty="0" err="1"/>
              <a:t>cumplieron</a:t>
            </a:r>
            <a:r>
              <a:rPr lang="en-US" sz="2400" dirty="0"/>
              <a:t> </a:t>
            </a:r>
            <a:r>
              <a:rPr lang="en-US" sz="2400" dirty="0" err="1"/>
              <a:t>el</a:t>
            </a:r>
            <a:r>
              <a:rPr lang="en-US" sz="2400" dirty="0"/>
              <a:t> </a:t>
            </a:r>
            <a:r>
              <a:rPr lang="en-US" sz="2400" dirty="0" err="1"/>
              <a:t>hito</a:t>
            </a:r>
            <a:r>
              <a:rPr lang="en-US" sz="2400" dirty="0"/>
              <a:t> de </a:t>
            </a:r>
            <a:r>
              <a:rPr lang="en-US" sz="2400" dirty="0" err="1"/>
              <a:t>presentar</a:t>
            </a:r>
            <a:r>
              <a:rPr lang="en-US" sz="2400" dirty="0"/>
              <a:t> reports.</a:t>
            </a:r>
            <a:endParaRPr sz="2400" dirty="0"/>
          </a:p>
          <a:p>
            <a:pPr marL="457200" marR="753770" lvl="0" indent="-368300" algn="l" rtl="0">
              <a:lnSpc>
                <a:spcPct val="115000"/>
              </a:lnSpc>
              <a:spcBef>
                <a:spcPts val="0"/>
              </a:spcBef>
              <a:spcAft>
                <a:spcPts val="0"/>
              </a:spcAft>
              <a:buSzPts val="2200"/>
              <a:buChar char="●"/>
            </a:pPr>
            <a:r>
              <a:rPr lang="en-US" sz="2400" b="1" dirty="0"/>
              <a:t>95%</a:t>
            </a:r>
            <a:r>
              <a:rPr lang="en-US" sz="2400" dirty="0"/>
              <a:t> </a:t>
            </a:r>
            <a:r>
              <a:rPr lang="en-US" sz="2400" dirty="0" err="1"/>
              <a:t>en</a:t>
            </a:r>
            <a:r>
              <a:rPr lang="en-US" sz="2400" dirty="0"/>
              <a:t> </a:t>
            </a:r>
            <a:r>
              <a:rPr lang="en-US" sz="2400" dirty="0" err="1"/>
              <a:t>vías</a:t>
            </a:r>
            <a:r>
              <a:rPr lang="en-US" sz="2400" dirty="0"/>
              <a:t> de </a:t>
            </a:r>
            <a:r>
              <a:rPr lang="en-US" sz="2400" dirty="0" err="1"/>
              <a:t>alcanzar</a:t>
            </a:r>
            <a:r>
              <a:rPr lang="en-US" sz="2400" dirty="0"/>
              <a:t> </a:t>
            </a:r>
            <a:r>
              <a:rPr lang="en-US" sz="2400" dirty="0" err="1"/>
              <a:t>futuros</a:t>
            </a:r>
            <a:r>
              <a:rPr lang="en-US" sz="2400" dirty="0"/>
              <a:t> </a:t>
            </a:r>
            <a:r>
              <a:rPr lang="en-US" sz="2400" dirty="0" err="1"/>
              <a:t>hitos</a:t>
            </a:r>
            <a:r>
              <a:rPr lang="en-US" sz="2400" dirty="0"/>
              <a:t>.</a:t>
            </a:r>
            <a:endParaRPr sz="2400" dirty="0"/>
          </a:p>
          <a:p>
            <a:pPr marL="0" indent="0" algn="l">
              <a:buNone/>
            </a:pPr>
            <a:r>
              <a:rPr lang="en-US" sz="2400" b="1" i="0" u="none" strike="noStrike" dirty="0" err="1">
                <a:solidFill>
                  <a:srgbClr val="000000"/>
                </a:solidFill>
                <a:effectLst/>
              </a:rPr>
              <a:t>Compromiso</a:t>
            </a:r>
            <a:r>
              <a:rPr lang="en-US" sz="2400" b="1" i="0" u="none" strike="noStrike" dirty="0">
                <a:solidFill>
                  <a:srgbClr val="000000"/>
                </a:solidFill>
                <a:effectLst/>
              </a:rPr>
              <a:t> de </a:t>
            </a:r>
            <a:r>
              <a:rPr lang="en-US" sz="2400" b="1" i="0" u="none" strike="noStrike" dirty="0" err="1">
                <a:solidFill>
                  <a:srgbClr val="000000"/>
                </a:solidFill>
                <a:effectLst/>
              </a:rPr>
              <a:t>los</a:t>
            </a:r>
            <a:r>
              <a:rPr lang="en-US" sz="2400" b="1" i="0" u="none" strike="noStrike" dirty="0">
                <a:solidFill>
                  <a:srgbClr val="000000"/>
                </a:solidFill>
                <a:effectLst/>
              </a:rPr>
              <a:t> </a:t>
            </a:r>
            <a:r>
              <a:rPr lang="en-US" sz="2400" b="1" i="0" u="none" strike="noStrike" dirty="0" err="1">
                <a:solidFill>
                  <a:srgbClr val="000000"/>
                </a:solidFill>
                <a:effectLst/>
              </a:rPr>
              <a:t>hospitales</a:t>
            </a:r>
            <a:r>
              <a:rPr lang="en-US" sz="2400" b="1" i="0" u="none" strike="noStrike" dirty="0">
                <a:solidFill>
                  <a:srgbClr val="000000"/>
                </a:solidFill>
                <a:effectLst/>
              </a:rPr>
              <a:t> con la </a:t>
            </a:r>
            <a:r>
              <a:rPr lang="en-US" sz="2400" b="1" i="0" u="none" strike="noStrike" dirty="0" err="1">
                <a:solidFill>
                  <a:srgbClr val="000000"/>
                </a:solidFill>
                <a:effectLst/>
              </a:rPr>
              <a:t>salud</a:t>
            </a:r>
            <a:r>
              <a:rPr lang="en-US" sz="2400" b="1" i="0" u="none" strike="noStrike" dirty="0">
                <a:solidFill>
                  <a:srgbClr val="000000"/>
                </a:solidFill>
                <a:effectLst/>
              </a:rPr>
              <a:t> de la </a:t>
            </a:r>
            <a:r>
              <a:rPr lang="en-US" sz="2400" b="1" i="0" u="none" strike="noStrike" dirty="0" err="1">
                <a:solidFill>
                  <a:srgbClr val="000000"/>
                </a:solidFill>
                <a:effectLst/>
              </a:rPr>
              <a:t>comunidad</a:t>
            </a:r>
            <a:r>
              <a:rPr lang="en-US" sz="2400" b="1" i="0" u="none" strike="noStrike" dirty="0">
                <a:solidFill>
                  <a:srgbClr val="000000"/>
                </a:solidFill>
                <a:effectLst/>
              </a:rPr>
              <a:t> (CHNE)</a:t>
            </a:r>
            <a:endParaRPr lang="en-US" sz="2400" b="0" i="0" u="none" strike="noStrike" dirty="0">
              <a:solidFill>
                <a:srgbClr val="000000"/>
              </a:solidFill>
              <a:effectLst/>
            </a:endParaRPr>
          </a:p>
          <a:p>
            <a:pPr marL="457200" marR="753770" lvl="0" indent="-368300" algn="l" rtl="0">
              <a:lnSpc>
                <a:spcPct val="115000"/>
              </a:lnSpc>
              <a:spcBef>
                <a:spcPts val="979"/>
              </a:spcBef>
              <a:spcAft>
                <a:spcPts val="0"/>
              </a:spcAft>
              <a:buSzPts val="2200"/>
              <a:buChar char="●"/>
            </a:pPr>
            <a:r>
              <a:rPr lang="en-US" sz="2400" b="1" dirty="0"/>
              <a:t>3,754</a:t>
            </a:r>
            <a:r>
              <a:rPr lang="en-US" sz="2400" dirty="0"/>
              <a:t> </a:t>
            </a:r>
            <a:r>
              <a:rPr lang="en-US" sz="2400" dirty="0" err="1"/>
              <a:t>consultas</a:t>
            </a:r>
            <a:r>
              <a:rPr lang="en-US" sz="2400" dirty="0"/>
              <a:t> con las </a:t>
            </a:r>
            <a:r>
              <a:rPr lang="en-US" sz="2400" dirty="0" err="1"/>
              <a:t>principales</a:t>
            </a:r>
            <a:r>
              <a:rPr lang="en-US" sz="2400" dirty="0"/>
              <a:t> partes </a:t>
            </a:r>
            <a:r>
              <a:rPr lang="en-US" sz="2400" dirty="0" err="1"/>
              <a:t>interesadas</a:t>
            </a:r>
            <a:r>
              <a:rPr lang="en-US" sz="2400" dirty="0"/>
              <a:t>.</a:t>
            </a:r>
            <a:endParaRPr sz="2400" dirty="0"/>
          </a:p>
          <a:p>
            <a:pPr marR="753770" indent="-368300">
              <a:lnSpc>
                <a:spcPct val="115000"/>
              </a:lnSpc>
              <a:spcBef>
                <a:spcPts val="0"/>
              </a:spcBef>
              <a:buSzPts val="2200"/>
              <a:buFont typeface="Arial"/>
              <a:buChar char="●"/>
            </a:pPr>
            <a:r>
              <a:rPr lang="en-US" sz="2400" b="1" dirty="0"/>
              <a:t>808</a:t>
            </a:r>
            <a:r>
              <a:rPr lang="en-US" sz="2400" dirty="0"/>
              <a:t> </a:t>
            </a:r>
            <a:r>
              <a:rPr lang="en-US" sz="2400" b="0" i="0" u="none" strike="noStrike" dirty="0" err="1">
                <a:solidFill>
                  <a:srgbClr val="000000"/>
                </a:solidFill>
                <a:effectLst/>
              </a:rPr>
              <a:t>reuniones</a:t>
            </a:r>
            <a:r>
              <a:rPr lang="en-US" sz="2400" b="0" i="0" u="none" strike="noStrike" dirty="0">
                <a:solidFill>
                  <a:srgbClr val="000000"/>
                </a:solidFill>
                <a:effectLst/>
              </a:rPr>
              <a:t> de </a:t>
            </a:r>
            <a:r>
              <a:rPr lang="en-US" sz="2400" b="0" i="0" u="none" strike="noStrike" dirty="0" err="1">
                <a:solidFill>
                  <a:srgbClr val="000000"/>
                </a:solidFill>
                <a:effectLst/>
              </a:rPr>
              <a:t>asesoramiento</a:t>
            </a:r>
            <a:r>
              <a:rPr lang="en-US" sz="2400" b="0" i="0" u="none" strike="noStrike" dirty="0">
                <a:solidFill>
                  <a:srgbClr val="000000"/>
                </a:solidFill>
                <a:effectLst/>
              </a:rPr>
              <a:t> </a:t>
            </a:r>
            <a:r>
              <a:rPr lang="en-US" sz="2400" b="0" i="0" u="none" strike="noStrike" dirty="0" err="1">
                <a:solidFill>
                  <a:srgbClr val="000000"/>
                </a:solidFill>
                <a:effectLst/>
              </a:rPr>
              <a:t>comunitario</a:t>
            </a:r>
            <a:r>
              <a:rPr lang="en-US" sz="2400" b="0" i="0" u="none" strike="noStrike" dirty="0">
                <a:solidFill>
                  <a:srgbClr val="000000"/>
                </a:solidFill>
                <a:effectLst/>
              </a:rPr>
              <a:t> y </a:t>
            </a:r>
            <a:r>
              <a:rPr lang="en-US" sz="2400" b="1" i="0" u="none" strike="noStrike" dirty="0">
                <a:solidFill>
                  <a:srgbClr val="000000"/>
                </a:solidFill>
                <a:effectLst/>
              </a:rPr>
              <a:t>260 </a:t>
            </a:r>
            <a:r>
              <a:rPr lang="en-US" sz="2400" b="0" i="0" u="none" strike="noStrike" dirty="0" err="1">
                <a:solidFill>
                  <a:srgbClr val="000000"/>
                </a:solidFill>
                <a:effectLst/>
              </a:rPr>
              <a:t>reuniones</a:t>
            </a:r>
            <a:r>
              <a:rPr lang="en-US" sz="2400" b="0" i="0" u="none" strike="noStrike" dirty="0">
                <a:solidFill>
                  <a:srgbClr val="000000"/>
                </a:solidFill>
                <a:effectLst/>
              </a:rPr>
              <a:t> de </a:t>
            </a:r>
            <a:r>
              <a:rPr lang="en-US" sz="2400" b="0" i="0" u="none" strike="noStrike" dirty="0" err="1">
                <a:solidFill>
                  <a:srgbClr val="000000"/>
                </a:solidFill>
                <a:effectLst/>
              </a:rPr>
              <a:t>participación</a:t>
            </a:r>
            <a:r>
              <a:rPr lang="en-US" sz="2400" b="0" i="0" u="none" strike="noStrike" dirty="0">
                <a:solidFill>
                  <a:srgbClr val="000000"/>
                </a:solidFill>
                <a:effectLst/>
              </a:rPr>
              <a:t> </a:t>
            </a:r>
            <a:r>
              <a:rPr lang="en-US" sz="2400" b="0" i="0" u="none" strike="noStrike" dirty="0" err="1">
                <a:solidFill>
                  <a:srgbClr val="000000"/>
                </a:solidFill>
                <a:effectLst/>
              </a:rPr>
              <a:t>pública</a:t>
            </a:r>
            <a:r>
              <a:rPr lang="en-US" sz="2400" b="0" i="0" u="none" strike="noStrike" dirty="0">
                <a:solidFill>
                  <a:srgbClr val="000000"/>
                </a:solidFill>
                <a:effectLst/>
              </a:rPr>
              <a:t>.</a:t>
            </a:r>
            <a:endParaRPr lang="en-US" sz="2400" dirty="0"/>
          </a:p>
          <a:p>
            <a:pPr algn="l"/>
            <a:r>
              <a:rPr lang="en-US" sz="2400" b="0" i="0" u="none" strike="noStrike" dirty="0" err="1">
                <a:solidFill>
                  <a:srgbClr val="000000"/>
                </a:solidFill>
                <a:effectLst/>
              </a:rPr>
              <a:t>Representan</a:t>
            </a:r>
            <a:r>
              <a:rPr lang="en-US" sz="2400" b="0" i="0" u="none" strike="noStrike" dirty="0">
                <a:solidFill>
                  <a:srgbClr val="000000"/>
                </a:solidFill>
                <a:effectLst/>
              </a:rPr>
              <a:t> </a:t>
            </a:r>
            <a:r>
              <a:rPr lang="en-US" sz="2400" b="1" i="0" u="none" strike="noStrike" dirty="0">
                <a:solidFill>
                  <a:srgbClr val="000000"/>
                </a:solidFill>
                <a:effectLst/>
              </a:rPr>
              <a:t>4,800 </a:t>
            </a:r>
            <a:r>
              <a:rPr lang="en-US" sz="2400" b="1" i="0" u="none" strike="noStrike" dirty="0" err="1">
                <a:solidFill>
                  <a:srgbClr val="000000"/>
                </a:solidFill>
                <a:effectLst/>
              </a:rPr>
              <a:t>actividades</a:t>
            </a:r>
            <a:r>
              <a:rPr lang="en-US" sz="2400" b="1" i="0" u="none" strike="noStrike" dirty="0">
                <a:solidFill>
                  <a:srgbClr val="000000"/>
                </a:solidFill>
                <a:effectLst/>
              </a:rPr>
              <a:t> </a:t>
            </a:r>
            <a:r>
              <a:rPr lang="en-US" sz="2400" b="1" i="0" u="none" strike="noStrike" dirty="0" err="1">
                <a:solidFill>
                  <a:srgbClr val="000000"/>
                </a:solidFill>
                <a:effectLst/>
              </a:rPr>
              <a:t>únicas</a:t>
            </a:r>
            <a:r>
              <a:rPr lang="en-US" sz="2400" b="1" i="0" u="none" strike="noStrike" dirty="0">
                <a:solidFill>
                  <a:srgbClr val="000000"/>
                </a:solidFill>
                <a:effectLst/>
              </a:rPr>
              <a:t> de la CHNE.</a:t>
            </a:r>
            <a:endParaRPr lang="en-US" sz="2400" b="0" i="0" u="none" strike="noStrike" dirty="0">
              <a:solidFill>
                <a:srgbClr val="000000"/>
              </a:solidFill>
              <a:effectLst/>
            </a:endParaRPr>
          </a:p>
          <a:p>
            <a:pPr marL="0" marR="753770" lvl="0" indent="0" algn="l" rtl="0">
              <a:lnSpc>
                <a:spcPct val="115000"/>
              </a:lnSpc>
              <a:spcBef>
                <a:spcPts val="979"/>
              </a:spcBef>
              <a:spcAft>
                <a:spcPts val="0"/>
              </a:spcAft>
              <a:buNone/>
            </a:pPr>
            <a:endParaRPr sz="2000" dirty="0"/>
          </a:p>
          <a:p>
            <a:pPr marL="457200" marR="753770" lvl="0" indent="0" algn="l" rtl="0">
              <a:lnSpc>
                <a:spcPct val="115000"/>
              </a:lnSpc>
              <a:spcBef>
                <a:spcPts val="979"/>
              </a:spcBef>
              <a:spcAft>
                <a:spcPts val="0"/>
              </a:spcAft>
              <a:buNone/>
            </a:pPr>
            <a:endParaRPr sz="2300" dirty="0"/>
          </a:p>
          <a:p>
            <a:pPr marL="0" marR="753770" lvl="0" indent="0" algn="l" rtl="0">
              <a:lnSpc>
                <a:spcPct val="115000"/>
              </a:lnSpc>
              <a:spcBef>
                <a:spcPts val="979"/>
              </a:spcBef>
              <a:spcAft>
                <a:spcPts val="0"/>
              </a:spcAft>
              <a:buNone/>
            </a:pPr>
            <a:endParaRPr sz="2000" dirty="0"/>
          </a:p>
        </p:txBody>
      </p:sp>
      <p:sp>
        <p:nvSpPr>
          <p:cNvPr id="487" name="Google Shape;487;p7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
        <p:nvSpPr>
          <p:cNvPr id="488" name="Google Shape;488;p76"/>
          <p:cNvSpPr txBox="1"/>
          <p:nvPr/>
        </p:nvSpPr>
        <p:spPr>
          <a:xfrm>
            <a:off x="2657875" y="6248425"/>
            <a:ext cx="872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Trebuchet MS"/>
                <a:ea typeface="Trebuchet MS"/>
                <a:cs typeface="Trebuchet MS"/>
                <a:sym typeface="Trebuchet MS"/>
              </a:rPr>
              <a:t>Para mas </a:t>
            </a:r>
            <a:r>
              <a:rPr lang="en-US" dirty="0" err="1">
                <a:solidFill>
                  <a:schemeClr val="lt1"/>
                </a:solidFill>
                <a:latin typeface="Trebuchet MS"/>
                <a:ea typeface="Trebuchet MS"/>
                <a:cs typeface="Trebuchet MS"/>
                <a:sym typeface="Trebuchet MS"/>
              </a:rPr>
              <a:t>información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visite</a:t>
            </a:r>
            <a:r>
              <a:rPr lang="en-US" dirty="0">
                <a:solidFill>
                  <a:schemeClr val="lt1"/>
                </a:solidFill>
                <a:latin typeface="Trebuchet MS"/>
                <a:ea typeface="Trebuchet MS"/>
                <a:cs typeface="Trebuchet MS"/>
                <a:sym typeface="Trebuchet MS"/>
              </a:rPr>
              <a:t> </a:t>
            </a:r>
            <a:r>
              <a:rPr lang="en-US"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hcpf.colorado.gov/</a:t>
            </a:r>
            <a:r>
              <a:rPr lang="en-US" u="sng" dirty="0" err="1">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a:t>
            </a:r>
            <a:r>
              <a:rPr lang="en-US"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-hospital-transformation-program</a:t>
            </a:r>
            <a:endParaRPr dirty="0">
              <a:solidFill>
                <a:schemeClr val="lt1"/>
              </a:solidFill>
              <a:latin typeface="Trebuchet MS"/>
              <a:ea typeface="Trebuchet MS"/>
              <a:cs typeface="Trebuchet MS"/>
              <a:sym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4"/>
          <p:cNvSpPr txBox="1">
            <a:spLocks noGrp="1"/>
          </p:cNvSpPr>
          <p:nvPr>
            <p:ph type="title"/>
          </p:nvPr>
        </p:nvSpPr>
        <p:spPr>
          <a:xfrm>
            <a:off x="0" y="155600"/>
            <a:ext cx="7116900" cy="506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2900"/>
              <a:t>Fiscal Year 2024-25 New CHASE Work</a:t>
            </a:r>
            <a:r>
              <a:rPr lang="en-US" sz="3300"/>
              <a:t> </a:t>
            </a:r>
            <a:endParaRPr sz="3300"/>
          </a:p>
        </p:txBody>
      </p:sp>
      <p:sp>
        <p:nvSpPr>
          <p:cNvPr id="495" name="Google Shape;495;p24"/>
          <p:cNvSpPr txBox="1">
            <a:spLocks noGrp="1"/>
          </p:cNvSpPr>
          <p:nvPr>
            <p:ph type="body" idx="1"/>
          </p:nvPr>
        </p:nvSpPr>
        <p:spPr>
          <a:xfrm>
            <a:off x="0" y="661700"/>
            <a:ext cx="7116900" cy="559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500"/>
              <a:t>CHA asked to increase CHASE Upper Payment Limit (UPL) above 97.2%</a:t>
            </a:r>
            <a:endParaRPr sz="2500"/>
          </a:p>
          <a:p>
            <a:pPr marL="0" lvl="0" indent="0" algn="l" rtl="0">
              <a:lnSpc>
                <a:spcPct val="90000"/>
              </a:lnSpc>
              <a:spcBef>
                <a:spcPts val="1000"/>
              </a:spcBef>
              <a:spcAft>
                <a:spcPts val="0"/>
              </a:spcAft>
              <a:buSzPts val="3600"/>
              <a:buNone/>
            </a:pPr>
            <a:r>
              <a:rPr lang="en-US" sz="2500"/>
              <a:t>Increased model to 99.25%, driving $19 million annual net hospital increase going forward</a:t>
            </a:r>
            <a:endParaRPr sz="2500"/>
          </a:p>
          <a:p>
            <a:pPr marL="0" lvl="0" indent="0" algn="l" rtl="0">
              <a:lnSpc>
                <a:spcPct val="90000"/>
              </a:lnSpc>
              <a:spcBef>
                <a:spcPts val="1000"/>
              </a:spcBef>
              <a:spcAft>
                <a:spcPts val="0"/>
              </a:spcAft>
              <a:buSzPts val="3600"/>
              <a:buNone/>
            </a:pPr>
            <a:r>
              <a:rPr lang="en-US" sz="2500"/>
              <a:t>Retrospectively, this change added $54 million in new drawdown payments sent out Dec. 2024</a:t>
            </a:r>
            <a:endParaRPr sz="2500"/>
          </a:p>
          <a:p>
            <a:pPr marL="457200" lvl="0" indent="-387350" algn="l" rtl="0">
              <a:lnSpc>
                <a:spcPct val="90000"/>
              </a:lnSpc>
              <a:spcBef>
                <a:spcPts val="1000"/>
              </a:spcBef>
              <a:spcAft>
                <a:spcPts val="0"/>
              </a:spcAft>
              <a:buSzPts val="2500"/>
              <a:buChar char="●"/>
            </a:pPr>
            <a:r>
              <a:rPr lang="en-US" sz="2500">
                <a:highlight>
                  <a:schemeClr val="lt1"/>
                </a:highlight>
              </a:rPr>
              <a:t>$34M - 4 quarters from 10/1/21 to 9/30/22</a:t>
            </a:r>
            <a:endParaRPr sz="2500">
              <a:highlight>
                <a:schemeClr val="lt1"/>
              </a:highlight>
            </a:endParaRPr>
          </a:p>
          <a:p>
            <a:pPr marL="457200" lvl="0" indent="-387350" algn="l" rtl="0">
              <a:lnSpc>
                <a:spcPct val="90000"/>
              </a:lnSpc>
              <a:spcBef>
                <a:spcPts val="0"/>
              </a:spcBef>
              <a:spcAft>
                <a:spcPts val="0"/>
              </a:spcAft>
              <a:buSzPts val="2500"/>
              <a:buChar char="●"/>
            </a:pPr>
            <a:r>
              <a:rPr lang="en-US" sz="2500">
                <a:highlight>
                  <a:schemeClr val="lt1"/>
                </a:highlight>
              </a:rPr>
              <a:t>$19M - 4 quarters from 10/1/22 to 9/30/23</a:t>
            </a:r>
            <a:endParaRPr sz="2500">
              <a:highlight>
                <a:schemeClr val="lt1"/>
              </a:highlight>
            </a:endParaRPr>
          </a:p>
          <a:p>
            <a:pPr marL="0" lvl="0" indent="0" algn="l" rtl="0">
              <a:lnSpc>
                <a:spcPct val="90000"/>
              </a:lnSpc>
              <a:spcBef>
                <a:spcPts val="1000"/>
              </a:spcBef>
              <a:spcAft>
                <a:spcPts val="0"/>
              </a:spcAft>
              <a:buSzPts val="3600"/>
              <a:buNone/>
            </a:pPr>
            <a:r>
              <a:rPr lang="en-US" sz="2500"/>
              <a:t>New CHASE workgroup effort to drawdown additional hospital funds through “Directed Payments,” leveraging Rocky Mt Prime and DH MCOs and BH hospitals</a:t>
            </a:r>
            <a:endParaRPr sz="2500"/>
          </a:p>
          <a:p>
            <a:pPr marL="0" lvl="0" indent="0" algn="l" rtl="0">
              <a:lnSpc>
                <a:spcPct val="90000"/>
              </a:lnSpc>
              <a:spcBef>
                <a:spcPts val="1000"/>
              </a:spcBef>
              <a:spcAft>
                <a:spcPts val="0"/>
              </a:spcAft>
              <a:buSzPts val="3600"/>
              <a:buNone/>
            </a:pPr>
            <a:r>
              <a:rPr lang="en-US" sz="2500"/>
              <a:t>Concerned about Directed Payments potential, given Fed threats to Provider fees/CHASE</a:t>
            </a:r>
            <a:endParaRPr sz="2500"/>
          </a:p>
          <a:p>
            <a:pPr marL="0" lvl="0" indent="0" algn="l" rtl="0">
              <a:lnSpc>
                <a:spcPct val="90000"/>
              </a:lnSpc>
              <a:spcBef>
                <a:spcPts val="1000"/>
              </a:spcBef>
              <a:spcAft>
                <a:spcPts val="0"/>
              </a:spcAft>
              <a:buSzPts val="3600"/>
              <a:buNone/>
            </a:pPr>
            <a:endParaRPr sz="2400"/>
          </a:p>
        </p:txBody>
      </p:sp>
      <p:sp>
        <p:nvSpPr>
          <p:cNvPr id="496" name="Google Shape;496;p2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46</a:t>
            </a:fld>
            <a:endParaRPr/>
          </a:p>
        </p:txBody>
      </p:sp>
      <p:graphicFrame>
        <p:nvGraphicFramePr>
          <p:cNvPr id="497" name="Google Shape;497;p24"/>
          <p:cNvGraphicFramePr/>
          <p:nvPr/>
        </p:nvGraphicFramePr>
        <p:xfrm>
          <a:off x="7116963" y="509388"/>
          <a:ext cx="4800325" cy="5758095"/>
        </p:xfrm>
        <a:graphic>
          <a:graphicData uri="http://schemas.openxmlformats.org/drawingml/2006/table">
            <a:tbl>
              <a:tblPr>
                <a:noFill/>
                <a:tableStyleId>{98074CC5-E9E8-41A1-8054-2DB33EB1686C}</a:tableStyleId>
              </a:tblPr>
              <a:tblGrid>
                <a:gridCol w="2865825">
                  <a:extLst>
                    <a:ext uri="{9D8B030D-6E8A-4147-A177-3AD203B41FA5}">
                      <a16:colId xmlns:a16="http://schemas.microsoft.com/office/drawing/2014/main" val="20000"/>
                    </a:ext>
                  </a:extLst>
                </a:gridCol>
                <a:gridCol w="943750">
                  <a:extLst>
                    <a:ext uri="{9D8B030D-6E8A-4147-A177-3AD203B41FA5}">
                      <a16:colId xmlns:a16="http://schemas.microsoft.com/office/drawing/2014/main" val="20001"/>
                    </a:ext>
                  </a:extLst>
                </a:gridCol>
                <a:gridCol w="990750">
                  <a:extLst>
                    <a:ext uri="{9D8B030D-6E8A-4147-A177-3AD203B41FA5}">
                      <a16:colId xmlns:a16="http://schemas.microsoft.com/office/drawing/2014/main" val="20002"/>
                    </a:ext>
                  </a:extLst>
                </a:gridCol>
              </a:tblGrid>
              <a:tr h="865475">
                <a:tc>
                  <a:txBody>
                    <a:bodyPr/>
                    <a:lstStyle/>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CO Hospital System</a:t>
                      </a:r>
                      <a:endParaRPr sz="19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Add'l Net $$ </a:t>
                      </a:r>
                      <a:r>
                        <a:rPr lang="en-US" sz="1500" b="1" u="none" strike="noStrike" cap="none">
                          <a:latin typeface="Trebuchet MS"/>
                          <a:ea typeface="Trebuchet MS"/>
                          <a:cs typeface="Trebuchet MS"/>
                          <a:sym typeface="Trebuchet MS"/>
                        </a:rPr>
                        <a:t>(millions)</a:t>
                      </a:r>
                      <a:endParaRPr sz="15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 of Total </a:t>
                      </a:r>
                      <a:endParaRPr sz="19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extLst>
                  <a:ext uri="{0D108BD9-81ED-4DB2-BD59-A6C34878D82A}">
                    <a16:rowId xmlns:a16="http://schemas.microsoft.com/office/drawing/2014/main" val="10000"/>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Banner 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$2.3</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4%</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AdventHealth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$3.2</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6%</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CommonSpirit 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$7.4</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14%</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Children's Hospital CO</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$2.9</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5%</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Denver 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$0.6</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HCA HealthONE</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$12.4</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23%</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San Luis Valley</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$0.7</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2%</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Intermountain 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$5.6</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10%</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UCHealth</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$8.5</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16%</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All Others</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$10.3</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u="none" strike="noStrike" cap="none">
                          <a:latin typeface="Trebuchet MS"/>
                          <a:ea typeface="Trebuchet MS"/>
                          <a:cs typeface="Trebuchet MS"/>
                          <a:sym typeface="Trebuchet MS"/>
                        </a:rPr>
                        <a:t>19%</a:t>
                      </a:r>
                      <a:endParaRPr sz="1900"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1725">
                <a:tc>
                  <a:txBody>
                    <a:bodyPr/>
                    <a:lstStyle/>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Totals</a:t>
                      </a:r>
                      <a:endParaRPr sz="19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$54.0</a:t>
                      </a:r>
                      <a:endParaRPr sz="19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900"/>
                        <a:buFont typeface="Arial"/>
                        <a:buNone/>
                      </a:pPr>
                      <a:r>
                        <a:rPr lang="en-US" sz="1900" b="1" u="none" strike="noStrike" cap="none">
                          <a:latin typeface="Trebuchet MS"/>
                          <a:ea typeface="Trebuchet MS"/>
                          <a:cs typeface="Trebuchet MS"/>
                          <a:sym typeface="Trebuchet MS"/>
                        </a:rPr>
                        <a:t>100%</a:t>
                      </a:r>
                      <a:endParaRPr sz="1900" b="1" u="none" strike="noStrike" cap="none">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498" name="Google Shape;498;p24"/>
          <p:cNvSpPr txBox="1"/>
          <p:nvPr/>
        </p:nvSpPr>
        <p:spPr>
          <a:xfrm>
            <a:off x="7264400" y="0"/>
            <a:ext cx="4527900" cy="36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Trebuchet MS"/>
                <a:ea typeface="Trebuchet MS"/>
                <a:cs typeface="Trebuchet MS"/>
                <a:sym typeface="Trebuchet MS"/>
              </a:rPr>
              <a:t>UPL Add’l Funds Distribution</a:t>
            </a:r>
            <a:endParaRPr sz="2400" b="1" i="0" u="none" strike="noStrike" cap="none">
              <a:solidFill>
                <a:schemeClr val="dk2"/>
              </a:solidFill>
              <a:latin typeface="Trebuchet MS"/>
              <a:ea typeface="Trebuchet MS"/>
              <a:cs typeface="Trebuchet MS"/>
              <a:sym typeface="Trebuchet MS"/>
            </a:endParaRPr>
          </a:p>
        </p:txBody>
      </p:sp>
      <p:sp>
        <p:nvSpPr>
          <p:cNvPr id="499" name="Google Shape;499;p24"/>
          <p:cNvSpPr txBox="1"/>
          <p:nvPr/>
        </p:nvSpPr>
        <p:spPr>
          <a:xfrm>
            <a:off x="2657875" y="6248425"/>
            <a:ext cx="8722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rebuchet MS"/>
                <a:ea typeface="Trebuchet MS"/>
                <a:cs typeface="Trebuchet MS"/>
                <a:sym typeface="Trebuchet MS"/>
              </a:rPr>
              <a:t>For more information, visit </a:t>
            </a:r>
            <a:r>
              <a:rPr lang="en-US" sz="14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 Healthcare Affordability and Sustainability Enterprise (CHASE) Board</a:t>
            </a:r>
            <a:endParaRPr sz="14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77"/>
          <p:cNvSpPr txBox="1">
            <a:spLocks noGrp="1"/>
          </p:cNvSpPr>
          <p:nvPr>
            <p:ph type="title"/>
          </p:nvPr>
        </p:nvSpPr>
        <p:spPr>
          <a:xfrm>
            <a:off x="0" y="155600"/>
            <a:ext cx="7116900" cy="506100"/>
          </a:xfrm>
          <a:prstGeom prst="rect">
            <a:avLst/>
          </a:prstGeom>
        </p:spPr>
        <p:txBody>
          <a:bodyPr spcFirstLastPara="1" wrap="square" lIns="91425" tIns="45700" rIns="91425" bIns="45700" anchor="b" anchorCtr="0">
            <a:normAutofit fontScale="90000"/>
          </a:bodyPr>
          <a:lstStyle/>
          <a:p>
            <a:r>
              <a:rPr lang="en-US" sz="2800" b="1" i="0" u="none" strike="noStrike" dirty="0" err="1">
                <a:solidFill>
                  <a:schemeClr val="bg2"/>
                </a:solidFill>
                <a:effectLst/>
              </a:rPr>
              <a:t>Año</a:t>
            </a:r>
            <a:r>
              <a:rPr lang="en-US" sz="2800" b="1" i="0" u="none" strike="noStrike" dirty="0">
                <a:solidFill>
                  <a:schemeClr val="bg2"/>
                </a:solidFill>
                <a:effectLst/>
              </a:rPr>
              <a:t> fiscal 2024-25 nuevo </a:t>
            </a:r>
            <a:r>
              <a:rPr lang="en-US" sz="2800" b="1" i="0" u="none" strike="noStrike" dirty="0" err="1">
                <a:solidFill>
                  <a:schemeClr val="bg2"/>
                </a:solidFill>
                <a:effectLst/>
              </a:rPr>
              <a:t>trabajo</a:t>
            </a:r>
            <a:r>
              <a:rPr lang="en-US" sz="2800" b="1" i="0" u="none" strike="noStrike" dirty="0">
                <a:solidFill>
                  <a:schemeClr val="bg2"/>
                </a:solidFill>
                <a:effectLst/>
              </a:rPr>
              <a:t> de CHASE</a:t>
            </a:r>
            <a:endParaRPr lang="en-US" sz="2800" b="0" i="0" u="none" strike="noStrike" dirty="0">
              <a:solidFill>
                <a:schemeClr val="bg2"/>
              </a:solidFill>
              <a:effectLst/>
            </a:endParaRPr>
          </a:p>
        </p:txBody>
      </p:sp>
      <p:sp>
        <p:nvSpPr>
          <p:cNvPr id="495" name="Google Shape;495;p77"/>
          <p:cNvSpPr txBox="1">
            <a:spLocks noGrp="1"/>
          </p:cNvSpPr>
          <p:nvPr>
            <p:ph type="body" idx="1"/>
          </p:nvPr>
        </p:nvSpPr>
        <p:spPr>
          <a:xfrm>
            <a:off x="0" y="661700"/>
            <a:ext cx="7116900" cy="5598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200" dirty="0"/>
              <a:t>CHA </a:t>
            </a:r>
            <a:r>
              <a:rPr lang="en-US" sz="2200" dirty="0" err="1"/>
              <a:t>solicitó</a:t>
            </a:r>
            <a:r>
              <a:rPr lang="en-US" sz="2200" dirty="0"/>
              <a:t> </a:t>
            </a:r>
            <a:r>
              <a:rPr lang="en-US" sz="2200" dirty="0" err="1"/>
              <a:t>aumentar</a:t>
            </a:r>
            <a:r>
              <a:rPr lang="en-US" sz="2200" dirty="0"/>
              <a:t> </a:t>
            </a:r>
            <a:r>
              <a:rPr lang="en-US" sz="2200" dirty="0" err="1"/>
              <a:t>el</a:t>
            </a:r>
            <a:r>
              <a:rPr lang="en-US" sz="2200" dirty="0"/>
              <a:t> </a:t>
            </a:r>
            <a:r>
              <a:rPr lang="en-US" sz="2200" dirty="0" err="1"/>
              <a:t>límite</a:t>
            </a:r>
            <a:r>
              <a:rPr lang="en-US" sz="2200" dirty="0"/>
              <a:t> superior de </a:t>
            </a:r>
            <a:r>
              <a:rPr lang="en-US" sz="2200" dirty="0" err="1"/>
              <a:t>pago</a:t>
            </a:r>
            <a:r>
              <a:rPr lang="en-US" sz="2200" dirty="0"/>
              <a:t> (UPL) de CHASE </a:t>
            </a:r>
            <a:r>
              <a:rPr lang="en-US" sz="2200" dirty="0" err="1"/>
              <a:t>por</a:t>
            </a:r>
            <a:r>
              <a:rPr lang="en-US" sz="2200" dirty="0"/>
              <a:t> </a:t>
            </a:r>
            <a:r>
              <a:rPr lang="en-US" sz="2200" dirty="0" err="1"/>
              <a:t>encima</a:t>
            </a:r>
            <a:r>
              <a:rPr lang="en-US" sz="2200" dirty="0"/>
              <a:t> de 97,2 %</a:t>
            </a:r>
            <a:endParaRPr sz="2200" dirty="0"/>
          </a:p>
          <a:p>
            <a:pPr marL="0" lvl="0" indent="0" algn="l" rtl="0">
              <a:spcBef>
                <a:spcPts val="1000"/>
              </a:spcBef>
              <a:spcAft>
                <a:spcPts val="0"/>
              </a:spcAft>
              <a:buNone/>
            </a:pPr>
            <a:r>
              <a:rPr lang="en-US" sz="2200" dirty="0" err="1"/>
              <a:t>Aumento</a:t>
            </a:r>
            <a:r>
              <a:rPr lang="en-US" sz="2200" dirty="0"/>
              <a:t> del </a:t>
            </a:r>
            <a:r>
              <a:rPr lang="en-US" sz="2200" dirty="0" err="1"/>
              <a:t>modelo</a:t>
            </a:r>
            <a:r>
              <a:rPr lang="en-US" sz="2200" dirty="0"/>
              <a:t> al 99.25 %, lo que </a:t>
            </a:r>
            <a:r>
              <a:rPr lang="en-US" sz="2200" dirty="0" err="1"/>
              <a:t>supone</a:t>
            </a:r>
            <a:r>
              <a:rPr lang="en-US" sz="2200" dirty="0"/>
              <a:t> un </a:t>
            </a:r>
            <a:r>
              <a:rPr lang="en-US" sz="2200" dirty="0" err="1"/>
              <a:t>aumento</a:t>
            </a:r>
            <a:r>
              <a:rPr lang="en-US" sz="2200" dirty="0"/>
              <a:t> </a:t>
            </a:r>
            <a:r>
              <a:rPr lang="en-US" sz="2200" dirty="0" err="1"/>
              <a:t>neto</a:t>
            </a:r>
            <a:r>
              <a:rPr lang="en-US" sz="2200" dirty="0"/>
              <a:t> </a:t>
            </a:r>
            <a:r>
              <a:rPr lang="en-US" sz="2200" dirty="0" err="1"/>
              <a:t>anual</a:t>
            </a:r>
            <a:r>
              <a:rPr lang="en-US" sz="2200" dirty="0"/>
              <a:t> de $19 </a:t>
            </a:r>
            <a:r>
              <a:rPr lang="en-US" sz="2200" dirty="0" err="1"/>
              <a:t>millones</a:t>
            </a:r>
            <a:r>
              <a:rPr lang="en-US" sz="2200" dirty="0"/>
              <a:t> </a:t>
            </a:r>
            <a:r>
              <a:rPr lang="en-US" sz="2200" dirty="0" err="1"/>
              <a:t>en</a:t>
            </a:r>
            <a:r>
              <a:rPr lang="en-US" sz="2200" dirty="0"/>
              <a:t> </a:t>
            </a:r>
            <a:r>
              <a:rPr lang="en-US" sz="2200" dirty="0" err="1"/>
              <a:t>los</a:t>
            </a:r>
            <a:r>
              <a:rPr lang="en-US" sz="2200" dirty="0"/>
              <a:t> </a:t>
            </a:r>
            <a:r>
              <a:rPr lang="en-US" sz="2200" dirty="0" err="1"/>
              <a:t>hospitales</a:t>
            </a:r>
            <a:r>
              <a:rPr lang="en-US" sz="2200" dirty="0"/>
              <a:t> </a:t>
            </a:r>
            <a:r>
              <a:rPr lang="en-US" sz="2200" dirty="0" err="1"/>
              <a:t>en</a:t>
            </a:r>
            <a:r>
              <a:rPr lang="en-US" sz="2200" dirty="0"/>
              <a:t> </a:t>
            </a:r>
            <a:r>
              <a:rPr lang="en-US" sz="2200" dirty="0" err="1"/>
              <a:t>adelante</a:t>
            </a:r>
            <a:endParaRPr lang="en-US" sz="2200" dirty="0"/>
          </a:p>
          <a:p>
            <a:pPr marL="0" lvl="0" indent="0" algn="l" rtl="0">
              <a:spcBef>
                <a:spcPts val="1000"/>
              </a:spcBef>
              <a:spcAft>
                <a:spcPts val="0"/>
              </a:spcAft>
              <a:buNone/>
            </a:pPr>
            <a:r>
              <a:rPr lang="en-US" sz="2200" dirty="0"/>
              <a:t>En </a:t>
            </a:r>
            <a:r>
              <a:rPr lang="en-US" sz="2200" dirty="0" err="1"/>
              <a:t>retrospectiva</a:t>
            </a:r>
            <a:r>
              <a:rPr lang="en-US" sz="2200" dirty="0"/>
              <a:t>, </a:t>
            </a:r>
            <a:r>
              <a:rPr lang="en-US" sz="2200" dirty="0" err="1"/>
              <a:t>este</a:t>
            </a:r>
            <a:r>
              <a:rPr lang="en-US" sz="2200" dirty="0"/>
              <a:t> </a:t>
            </a:r>
            <a:r>
              <a:rPr lang="en-US" sz="2200" dirty="0" err="1"/>
              <a:t>cambio</a:t>
            </a:r>
            <a:r>
              <a:rPr lang="en-US" sz="2200" dirty="0"/>
              <a:t> </a:t>
            </a:r>
            <a:r>
              <a:rPr lang="en-US" sz="2200" dirty="0" err="1"/>
              <a:t>añadió</a:t>
            </a:r>
            <a:r>
              <a:rPr lang="en-US" sz="2200" dirty="0"/>
              <a:t> $54 </a:t>
            </a:r>
            <a:r>
              <a:rPr lang="en-US" sz="2200" dirty="0" err="1"/>
              <a:t>millones</a:t>
            </a:r>
            <a:r>
              <a:rPr lang="en-US" sz="2200" dirty="0"/>
              <a:t> </a:t>
            </a:r>
            <a:r>
              <a:rPr lang="en-US" sz="2200" dirty="0" err="1"/>
              <a:t>en</a:t>
            </a:r>
            <a:r>
              <a:rPr lang="en-US" sz="2200" dirty="0"/>
              <a:t> </a:t>
            </a:r>
            <a:r>
              <a:rPr lang="en-US" sz="2200" dirty="0" err="1"/>
              <a:t>nuevos</a:t>
            </a:r>
            <a:r>
              <a:rPr lang="en-US" sz="2200" dirty="0"/>
              <a:t> </a:t>
            </a:r>
            <a:r>
              <a:rPr lang="en-US" sz="2200" dirty="0" err="1"/>
              <a:t>pagos</a:t>
            </a:r>
            <a:r>
              <a:rPr lang="en-US" sz="2200" dirty="0"/>
              <a:t> de </a:t>
            </a:r>
            <a:r>
              <a:rPr lang="en-US" sz="2200" dirty="0" err="1"/>
              <a:t>retiro</a:t>
            </a:r>
            <a:r>
              <a:rPr lang="en-US" sz="2200" dirty="0"/>
              <a:t> </a:t>
            </a:r>
            <a:r>
              <a:rPr lang="en-US" sz="2200" dirty="0" err="1"/>
              <a:t>enviados</a:t>
            </a:r>
            <a:r>
              <a:rPr lang="en-US" sz="2200" dirty="0"/>
              <a:t> </a:t>
            </a:r>
            <a:r>
              <a:rPr lang="en-US" sz="2200" dirty="0" err="1"/>
              <a:t>en</a:t>
            </a:r>
            <a:r>
              <a:rPr lang="en-US" sz="2200" dirty="0"/>
              <a:t> </a:t>
            </a:r>
            <a:r>
              <a:rPr lang="en-US" sz="2200" dirty="0" err="1"/>
              <a:t>Dic</a:t>
            </a:r>
            <a:r>
              <a:rPr lang="en-US" sz="2200" dirty="0"/>
              <a:t>. 2024</a:t>
            </a:r>
          </a:p>
          <a:p>
            <a:pPr marL="457200" lvl="0" indent="-387350" algn="l" rtl="0">
              <a:spcBef>
                <a:spcPts val="1000"/>
              </a:spcBef>
              <a:spcAft>
                <a:spcPts val="0"/>
              </a:spcAft>
              <a:buSzPts val="2500"/>
              <a:buChar char="●"/>
            </a:pPr>
            <a:r>
              <a:rPr lang="en-US" sz="2200" dirty="0">
                <a:highlight>
                  <a:schemeClr val="lt1"/>
                </a:highlight>
              </a:rPr>
              <a:t>$34M - 4 </a:t>
            </a:r>
            <a:r>
              <a:rPr lang="en-US" sz="2200" dirty="0" err="1">
                <a:highlight>
                  <a:schemeClr val="lt1"/>
                </a:highlight>
              </a:rPr>
              <a:t>trimestres</a:t>
            </a:r>
            <a:r>
              <a:rPr lang="en-US" sz="2200" dirty="0">
                <a:highlight>
                  <a:schemeClr val="lt1"/>
                </a:highlight>
              </a:rPr>
              <a:t> </a:t>
            </a:r>
            <a:r>
              <a:rPr lang="en-US" sz="2200" dirty="0" err="1">
                <a:highlight>
                  <a:schemeClr val="lt1"/>
                </a:highlight>
              </a:rPr>
              <a:t>desde</a:t>
            </a:r>
            <a:r>
              <a:rPr lang="en-US" sz="2200" dirty="0">
                <a:highlight>
                  <a:schemeClr val="lt1"/>
                </a:highlight>
              </a:rPr>
              <a:t> 10/1/21 a 9/30/22</a:t>
            </a:r>
          </a:p>
          <a:p>
            <a:pPr marL="457200" lvl="0" indent="-387350" algn="l" rtl="0">
              <a:spcBef>
                <a:spcPts val="0"/>
              </a:spcBef>
              <a:spcAft>
                <a:spcPts val="0"/>
              </a:spcAft>
              <a:buSzPts val="2500"/>
              <a:buChar char="●"/>
            </a:pPr>
            <a:r>
              <a:rPr lang="en-US" sz="2200" dirty="0">
                <a:highlight>
                  <a:schemeClr val="lt1"/>
                </a:highlight>
              </a:rPr>
              <a:t>$19M - 4 </a:t>
            </a:r>
            <a:r>
              <a:rPr lang="en-US" sz="2200" dirty="0" err="1">
                <a:highlight>
                  <a:schemeClr val="lt1"/>
                </a:highlight>
              </a:rPr>
              <a:t>trimestres</a:t>
            </a:r>
            <a:r>
              <a:rPr lang="en-US" sz="2200" dirty="0">
                <a:highlight>
                  <a:schemeClr val="lt1"/>
                </a:highlight>
              </a:rPr>
              <a:t> </a:t>
            </a:r>
            <a:r>
              <a:rPr lang="en-US" sz="2200" dirty="0" err="1">
                <a:highlight>
                  <a:schemeClr val="lt1"/>
                </a:highlight>
              </a:rPr>
              <a:t>desde</a:t>
            </a:r>
            <a:r>
              <a:rPr lang="en-US" sz="2200" dirty="0">
                <a:highlight>
                  <a:schemeClr val="lt1"/>
                </a:highlight>
              </a:rPr>
              <a:t> 10/1/22 a 9/30/23</a:t>
            </a:r>
            <a:endParaRPr sz="2200" dirty="0">
              <a:highlight>
                <a:schemeClr val="lt1"/>
              </a:highlight>
            </a:endParaRPr>
          </a:p>
          <a:p>
            <a:pPr marL="0" lvl="0" indent="0" algn="l" rtl="0">
              <a:spcBef>
                <a:spcPts val="1000"/>
              </a:spcBef>
              <a:spcAft>
                <a:spcPts val="0"/>
              </a:spcAft>
              <a:buNone/>
            </a:pPr>
            <a:r>
              <a:rPr lang="en-US" sz="2200" dirty="0"/>
              <a:t>Nuevo </a:t>
            </a:r>
            <a:r>
              <a:rPr lang="en-US" sz="2200" dirty="0" err="1"/>
              <a:t>esfuerzo</a:t>
            </a:r>
            <a:r>
              <a:rPr lang="en-US" sz="2200" dirty="0"/>
              <a:t> del </a:t>
            </a:r>
            <a:r>
              <a:rPr lang="en-US" sz="2200" dirty="0" err="1"/>
              <a:t>grupo</a:t>
            </a:r>
            <a:r>
              <a:rPr lang="en-US" sz="2200" dirty="0"/>
              <a:t> de </a:t>
            </a:r>
            <a:r>
              <a:rPr lang="en-US" sz="2200" dirty="0" err="1"/>
              <a:t>trabajo</a:t>
            </a:r>
            <a:r>
              <a:rPr lang="en-US" sz="2200" dirty="0"/>
              <a:t> CHASE para </a:t>
            </a:r>
            <a:r>
              <a:rPr lang="en-US" sz="2200" dirty="0" err="1"/>
              <a:t>obtener</a:t>
            </a:r>
            <a:r>
              <a:rPr lang="en-US" sz="2200" dirty="0"/>
              <a:t> </a:t>
            </a:r>
            <a:r>
              <a:rPr lang="en-US" sz="2200" dirty="0" err="1"/>
              <a:t>fondos</a:t>
            </a:r>
            <a:r>
              <a:rPr lang="en-US" sz="2200" dirty="0"/>
              <a:t> </a:t>
            </a:r>
            <a:r>
              <a:rPr lang="en-US" sz="2200" dirty="0" err="1"/>
              <a:t>hospitalarios</a:t>
            </a:r>
            <a:r>
              <a:rPr lang="en-US" sz="2200" dirty="0"/>
              <a:t> </a:t>
            </a:r>
            <a:r>
              <a:rPr lang="en-US" sz="2200" dirty="0" err="1"/>
              <a:t>adicionales</a:t>
            </a:r>
            <a:r>
              <a:rPr lang="en-US" sz="2200" dirty="0"/>
              <a:t> a </a:t>
            </a:r>
            <a:r>
              <a:rPr lang="en-US" sz="2200" dirty="0" err="1"/>
              <a:t>través</a:t>
            </a:r>
            <a:r>
              <a:rPr lang="en-US" sz="2200" dirty="0"/>
              <a:t> de “Pagos </a:t>
            </a:r>
            <a:r>
              <a:rPr lang="en-US" sz="2200" dirty="0" err="1"/>
              <a:t>dirigidos</a:t>
            </a:r>
            <a:r>
              <a:rPr lang="en-US" sz="2200" dirty="0"/>
              <a:t>”, </a:t>
            </a:r>
            <a:r>
              <a:rPr lang="en-US" sz="2200" dirty="0" err="1"/>
              <a:t>aprovechando</a:t>
            </a:r>
            <a:r>
              <a:rPr lang="en-US" sz="2200" dirty="0"/>
              <a:t> Rocky Mt Prime y DH MCO y </a:t>
            </a:r>
            <a:r>
              <a:rPr lang="en-US" sz="2200" dirty="0" err="1"/>
              <a:t>hospitales</a:t>
            </a:r>
            <a:r>
              <a:rPr lang="en-US" sz="2200" dirty="0"/>
              <a:t> BH. </a:t>
            </a:r>
            <a:r>
              <a:rPr lang="en-US" sz="2200" dirty="0" err="1"/>
              <a:t>Preocupados</a:t>
            </a:r>
            <a:r>
              <a:rPr lang="en-US" sz="2200" dirty="0"/>
              <a:t> </a:t>
            </a:r>
            <a:r>
              <a:rPr lang="en-US" sz="2200" dirty="0" err="1"/>
              <a:t>por</a:t>
            </a:r>
            <a:r>
              <a:rPr lang="en-US" sz="2200" dirty="0"/>
              <a:t> </a:t>
            </a:r>
            <a:r>
              <a:rPr lang="en-US" sz="2200" dirty="0" err="1"/>
              <a:t>los</a:t>
            </a:r>
            <a:r>
              <a:rPr lang="en-US" sz="2200" dirty="0"/>
              <a:t> </a:t>
            </a:r>
            <a:r>
              <a:rPr lang="en-US" sz="2200" dirty="0" err="1"/>
              <a:t>pagos</a:t>
            </a:r>
            <a:r>
              <a:rPr lang="en-US" sz="2200" dirty="0"/>
              <a:t> </a:t>
            </a:r>
            <a:r>
              <a:rPr lang="en-US" sz="2200" dirty="0" err="1"/>
              <a:t>dirigidos</a:t>
            </a:r>
            <a:r>
              <a:rPr lang="en-US" sz="2200" dirty="0"/>
              <a:t> </a:t>
            </a:r>
            <a:r>
              <a:rPr lang="en-US" sz="2200" dirty="0" err="1"/>
              <a:t>potenciales</a:t>
            </a:r>
            <a:r>
              <a:rPr lang="en-US" sz="2200" dirty="0"/>
              <a:t>, dadas las </a:t>
            </a:r>
            <a:r>
              <a:rPr lang="en-US" sz="2200" dirty="0" err="1"/>
              <a:t>amenazas</a:t>
            </a:r>
            <a:r>
              <a:rPr lang="en-US" sz="2200" dirty="0"/>
              <a:t> de la </a:t>
            </a:r>
            <a:r>
              <a:rPr lang="en-US" sz="2200" dirty="0" err="1"/>
              <a:t>reserva</a:t>
            </a:r>
            <a:r>
              <a:rPr lang="en-US" sz="2200" dirty="0"/>
              <a:t> federal a las </a:t>
            </a:r>
            <a:r>
              <a:rPr lang="en-US" sz="2200" dirty="0" err="1"/>
              <a:t>tarifas</a:t>
            </a:r>
            <a:r>
              <a:rPr lang="en-US" sz="2200" dirty="0"/>
              <a:t> de </a:t>
            </a:r>
            <a:r>
              <a:rPr lang="en-US" sz="2200" dirty="0" err="1"/>
              <a:t>los</a:t>
            </a:r>
            <a:r>
              <a:rPr lang="en-US" sz="2200" dirty="0"/>
              <a:t> </a:t>
            </a:r>
            <a:r>
              <a:rPr lang="en-US" sz="2200" dirty="0" err="1"/>
              <a:t>proveedores</a:t>
            </a:r>
            <a:r>
              <a:rPr lang="en-US" sz="2200" dirty="0"/>
              <a:t>/CHASE.</a:t>
            </a:r>
            <a:endParaRPr sz="2200" dirty="0"/>
          </a:p>
          <a:p>
            <a:pPr marL="0" lvl="0" indent="0" algn="l" rtl="0">
              <a:spcBef>
                <a:spcPts val="1000"/>
              </a:spcBef>
              <a:spcAft>
                <a:spcPts val="0"/>
              </a:spcAft>
              <a:buNone/>
            </a:pPr>
            <a:endParaRPr sz="2200" dirty="0"/>
          </a:p>
        </p:txBody>
      </p:sp>
      <p:sp>
        <p:nvSpPr>
          <p:cNvPr id="496" name="Google Shape;496;p7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graphicFrame>
        <p:nvGraphicFramePr>
          <p:cNvPr id="497" name="Google Shape;497;p77"/>
          <p:cNvGraphicFramePr/>
          <p:nvPr>
            <p:extLst>
              <p:ext uri="{D42A27DB-BD31-4B8C-83A1-F6EECF244321}">
                <p14:modId xmlns:p14="http://schemas.microsoft.com/office/powerpoint/2010/main" val="86040979"/>
              </p:ext>
            </p:extLst>
          </p:nvPr>
        </p:nvGraphicFramePr>
        <p:xfrm>
          <a:off x="7116963" y="509388"/>
          <a:ext cx="4800325" cy="5724450"/>
        </p:xfrm>
        <a:graphic>
          <a:graphicData uri="http://schemas.openxmlformats.org/drawingml/2006/table">
            <a:tbl>
              <a:tblPr>
                <a:noFill/>
              </a:tblPr>
              <a:tblGrid>
                <a:gridCol w="2865825">
                  <a:extLst>
                    <a:ext uri="{9D8B030D-6E8A-4147-A177-3AD203B41FA5}">
                      <a16:colId xmlns:a16="http://schemas.microsoft.com/office/drawing/2014/main" val="20000"/>
                    </a:ext>
                  </a:extLst>
                </a:gridCol>
                <a:gridCol w="943750">
                  <a:extLst>
                    <a:ext uri="{9D8B030D-6E8A-4147-A177-3AD203B41FA5}">
                      <a16:colId xmlns:a16="http://schemas.microsoft.com/office/drawing/2014/main" val="20001"/>
                    </a:ext>
                  </a:extLst>
                </a:gridCol>
                <a:gridCol w="990750">
                  <a:extLst>
                    <a:ext uri="{9D8B030D-6E8A-4147-A177-3AD203B41FA5}">
                      <a16:colId xmlns:a16="http://schemas.microsoft.com/office/drawing/2014/main" val="20002"/>
                    </a:ext>
                  </a:extLst>
                </a:gridCol>
              </a:tblGrid>
              <a:tr h="865475">
                <a:tc>
                  <a:txBody>
                    <a:bodyPr/>
                    <a:lstStyle/>
                    <a:p>
                      <a:pPr marL="0" lvl="0" indent="0" algn="ctr" rtl="0">
                        <a:spcBef>
                          <a:spcPts val="0"/>
                        </a:spcBef>
                        <a:spcAft>
                          <a:spcPts val="0"/>
                        </a:spcAft>
                        <a:buNone/>
                      </a:pPr>
                      <a:r>
                        <a:rPr lang="en-US" sz="1900" b="1" dirty="0">
                          <a:latin typeface="Trebuchet MS"/>
                          <a:ea typeface="Trebuchet MS"/>
                          <a:cs typeface="Trebuchet MS"/>
                          <a:sym typeface="Trebuchet MS"/>
                        </a:rPr>
                        <a:t>Sistema </a:t>
                      </a:r>
                      <a:r>
                        <a:rPr lang="en-US" sz="1900" b="1" dirty="0" err="1">
                          <a:latin typeface="Trebuchet MS"/>
                          <a:ea typeface="Trebuchet MS"/>
                          <a:cs typeface="Trebuchet MS"/>
                          <a:sym typeface="Trebuchet MS"/>
                        </a:rPr>
                        <a:t>Hospitalario</a:t>
                      </a:r>
                      <a:endParaRPr lang="en-US" sz="1900" b="1" dirty="0">
                        <a:latin typeface="Trebuchet MS"/>
                        <a:ea typeface="Trebuchet MS"/>
                        <a:cs typeface="Trebuchet MS"/>
                        <a:sym typeface="Trebuchet MS"/>
                      </a:endParaRPr>
                    </a:p>
                    <a:p>
                      <a:pPr marL="0" lvl="0" indent="0" algn="ctr" rtl="0">
                        <a:spcBef>
                          <a:spcPts val="0"/>
                        </a:spcBef>
                        <a:spcAft>
                          <a:spcPts val="0"/>
                        </a:spcAft>
                        <a:buNone/>
                      </a:pPr>
                      <a:r>
                        <a:rPr lang="en-US" sz="1900" b="1" dirty="0">
                          <a:latin typeface="Trebuchet MS"/>
                          <a:ea typeface="Trebuchet MS"/>
                          <a:cs typeface="Trebuchet MS"/>
                          <a:sym typeface="Trebuchet MS"/>
                        </a:rPr>
                        <a:t> CO</a:t>
                      </a:r>
                      <a:endParaRPr sz="1900" b="1" dirty="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tc>
                  <a:txBody>
                    <a:bodyPr/>
                    <a:lstStyle/>
                    <a:p>
                      <a:pPr marL="0" lvl="0" indent="0" algn="ctr" rtl="0">
                        <a:spcBef>
                          <a:spcPts val="0"/>
                        </a:spcBef>
                        <a:spcAft>
                          <a:spcPts val="0"/>
                        </a:spcAft>
                        <a:buNone/>
                      </a:pPr>
                      <a:r>
                        <a:rPr lang="en-US" sz="1400" b="1" dirty="0">
                          <a:latin typeface="Trebuchet MS"/>
                          <a:ea typeface="Trebuchet MS"/>
                          <a:cs typeface="Trebuchet MS"/>
                          <a:sym typeface="Trebuchet MS"/>
                        </a:rPr>
                        <a:t>Add Neto $$ (</a:t>
                      </a:r>
                      <a:r>
                        <a:rPr lang="en-US" sz="1400" b="1" dirty="0" err="1">
                          <a:latin typeface="Trebuchet MS"/>
                          <a:ea typeface="Trebuchet MS"/>
                          <a:cs typeface="Trebuchet MS"/>
                          <a:sym typeface="Trebuchet MS"/>
                        </a:rPr>
                        <a:t>millones</a:t>
                      </a:r>
                      <a:r>
                        <a:rPr lang="en-US" sz="1400" b="1" dirty="0">
                          <a:latin typeface="Trebuchet MS"/>
                          <a:ea typeface="Trebuchet MS"/>
                          <a:cs typeface="Trebuchet MS"/>
                          <a:sym typeface="Trebuchet MS"/>
                        </a:rPr>
                        <a:t>)</a:t>
                      </a:r>
                      <a:endParaRPr sz="1400" b="1" dirty="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tc>
                  <a:txBody>
                    <a:bodyPr/>
                    <a:lstStyle/>
                    <a:p>
                      <a:pPr marL="0" lvl="0" indent="0" algn="ctr" rtl="0">
                        <a:lnSpc>
                          <a:spcPct val="115000"/>
                        </a:lnSpc>
                        <a:spcBef>
                          <a:spcPts val="0"/>
                        </a:spcBef>
                        <a:spcAft>
                          <a:spcPts val="0"/>
                        </a:spcAft>
                        <a:buNone/>
                      </a:pPr>
                      <a:r>
                        <a:rPr lang="en-US" sz="1900" b="1" dirty="0">
                          <a:latin typeface="Trebuchet MS"/>
                          <a:ea typeface="Trebuchet MS"/>
                          <a:cs typeface="Trebuchet MS"/>
                          <a:sym typeface="Trebuchet MS"/>
                        </a:rPr>
                        <a:t>% de Total</a:t>
                      </a:r>
                      <a:endParaRPr sz="1900" b="1" dirty="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5F5F5"/>
                    </a:solidFill>
                  </a:tcPr>
                </a:tc>
                <a:extLst>
                  <a:ext uri="{0D108BD9-81ED-4DB2-BD59-A6C34878D82A}">
                    <a16:rowId xmlns:a16="http://schemas.microsoft.com/office/drawing/2014/main" val="10000"/>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Banner 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$2.3</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4%</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AdventHealth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$3.2</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6%</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CommonSpirit 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$7.4</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14%</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Children's Hospital CO</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$2.9</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5%</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Denver 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$0.6</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1%</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HCA HealthONE</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$12.4</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23%</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San Luis Valley</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$0.7</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2%</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Intermountain 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$5.6</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10%</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UCHealth</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$8.5</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16%</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441725">
                <a:tc>
                  <a:txBody>
                    <a:bodyPr/>
                    <a:lstStyle/>
                    <a:p>
                      <a:pPr marL="0" lvl="0" indent="0" algn="ctr" rtl="0">
                        <a:spcBef>
                          <a:spcPts val="0"/>
                        </a:spcBef>
                        <a:spcAft>
                          <a:spcPts val="0"/>
                        </a:spcAft>
                        <a:buNone/>
                      </a:pPr>
                      <a:r>
                        <a:rPr lang="en-US" sz="1900">
                          <a:latin typeface="Trebuchet MS"/>
                          <a:ea typeface="Trebuchet MS"/>
                          <a:cs typeface="Trebuchet MS"/>
                          <a:sym typeface="Trebuchet MS"/>
                        </a:rPr>
                        <a:t>All Others</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a:latin typeface="Trebuchet MS"/>
                          <a:ea typeface="Trebuchet MS"/>
                          <a:cs typeface="Trebuchet MS"/>
                          <a:sym typeface="Trebuchet MS"/>
                        </a:rPr>
                        <a:t>$10.3</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a:latin typeface="Trebuchet MS"/>
                          <a:ea typeface="Trebuchet MS"/>
                          <a:cs typeface="Trebuchet MS"/>
                          <a:sym typeface="Trebuchet MS"/>
                        </a:rPr>
                        <a:t>19%</a:t>
                      </a:r>
                      <a:endParaRPr sz="190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1725">
                <a:tc>
                  <a:txBody>
                    <a:bodyPr/>
                    <a:lstStyle/>
                    <a:p>
                      <a:pPr marL="0" lvl="0" indent="0" algn="ctr" rtl="0">
                        <a:spcBef>
                          <a:spcPts val="0"/>
                        </a:spcBef>
                        <a:spcAft>
                          <a:spcPts val="0"/>
                        </a:spcAft>
                        <a:buNone/>
                      </a:pPr>
                      <a:r>
                        <a:rPr lang="en-US" sz="1900" b="1">
                          <a:latin typeface="Trebuchet MS"/>
                          <a:ea typeface="Trebuchet MS"/>
                          <a:cs typeface="Trebuchet MS"/>
                          <a:sym typeface="Trebuchet MS"/>
                        </a:rPr>
                        <a:t>Totals</a:t>
                      </a:r>
                      <a:endParaRPr sz="1900" b="1">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US" sz="1900" b="1">
                          <a:latin typeface="Trebuchet MS"/>
                          <a:ea typeface="Trebuchet MS"/>
                          <a:cs typeface="Trebuchet MS"/>
                          <a:sym typeface="Trebuchet MS"/>
                        </a:rPr>
                        <a:t>$54.0</a:t>
                      </a:r>
                      <a:endParaRPr sz="1900" b="1">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900" b="1" dirty="0">
                          <a:latin typeface="Trebuchet MS"/>
                          <a:ea typeface="Trebuchet MS"/>
                          <a:cs typeface="Trebuchet MS"/>
                          <a:sym typeface="Trebuchet MS"/>
                        </a:rPr>
                        <a:t>100%</a:t>
                      </a:r>
                      <a:endParaRPr sz="1900" b="1" dirty="0">
                        <a:latin typeface="Trebuchet MS"/>
                        <a:ea typeface="Trebuchet MS"/>
                        <a:cs typeface="Trebuchet MS"/>
                        <a:sym typeface="Trebuchet MS"/>
                      </a:endParaRPr>
                    </a:p>
                  </a:txBody>
                  <a:tcPr marL="45700" marR="45700" marT="45700" marB="457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498" name="Google Shape;498;p77"/>
          <p:cNvSpPr txBox="1"/>
          <p:nvPr/>
        </p:nvSpPr>
        <p:spPr>
          <a:xfrm>
            <a:off x="7264400" y="0"/>
            <a:ext cx="45279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dirty="0">
                <a:solidFill>
                  <a:schemeClr val="dk2"/>
                </a:solidFill>
                <a:latin typeface="Trebuchet MS"/>
                <a:ea typeface="Trebuchet MS"/>
                <a:cs typeface="Trebuchet MS"/>
                <a:sym typeface="Trebuchet MS"/>
              </a:rPr>
              <a:t>UPL </a:t>
            </a:r>
            <a:r>
              <a:rPr lang="en-US" sz="1800" b="1" dirty="0" err="1">
                <a:solidFill>
                  <a:schemeClr val="dk2"/>
                </a:solidFill>
                <a:latin typeface="Trebuchet MS"/>
                <a:ea typeface="Trebuchet MS"/>
                <a:cs typeface="Trebuchet MS"/>
                <a:sym typeface="Trebuchet MS"/>
              </a:rPr>
              <a:t>distribución</a:t>
            </a:r>
            <a:r>
              <a:rPr lang="en-US" sz="1800" b="1" dirty="0">
                <a:solidFill>
                  <a:schemeClr val="dk2"/>
                </a:solidFill>
                <a:latin typeface="Trebuchet MS"/>
                <a:ea typeface="Trebuchet MS"/>
                <a:cs typeface="Trebuchet MS"/>
                <a:sym typeface="Trebuchet MS"/>
              </a:rPr>
              <a:t> </a:t>
            </a:r>
            <a:r>
              <a:rPr lang="en-US" sz="1800" b="1" dirty="0" err="1">
                <a:solidFill>
                  <a:schemeClr val="dk2"/>
                </a:solidFill>
                <a:latin typeface="Trebuchet MS"/>
                <a:ea typeface="Trebuchet MS"/>
                <a:cs typeface="Trebuchet MS"/>
                <a:sym typeface="Trebuchet MS"/>
              </a:rPr>
              <a:t>adicional</a:t>
            </a:r>
            <a:r>
              <a:rPr lang="en-US" sz="1800" b="1" dirty="0">
                <a:solidFill>
                  <a:schemeClr val="dk2"/>
                </a:solidFill>
                <a:latin typeface="Trebuchet MS"/>
                <a:ea typeface="Trebuchet MS"/>
                <a:cs typeface="Trebuchet MS"/>
                <a:sym typeface="Trebuchet MS"/>
              </a:rPr>
              <a:t> de </a:t>
            </a:r>
            <a:r>
              <a:rPr lang="en-US" sz="1800" b="1" dirty="0" err="1">
                <a:solidFill>
                  <a:schemeClr val="dk2"/>
                </a:solidFill>
                <a:latin typeface="Trebuchet MS"/>
                <a:ea typeface="Trebuchet MS"/>
                <a:cs typeface="Trebuchet MS"/>
                <a:sym typeface="Trebuchet MS"/>
              </a:rPr>
              <a:t>fondos</a:t>
            </a:r>
            <a:r>
              <a:rPr lang="en-US" sz="1800" b="1" dirty="0">
                <a:solidFill>
                  <a:schemeClr val="dk2"/>
                </a:solidFill>
                <a:latin typeface="Trebuchet MS"/>
                <a:ea typeface="Trebuchet MS"/>
                <a:cs typeface="Trebuchet MS"/>
                <a:sym typeface="Trebuchet MS"/>
              </a:rPr>
              <a:t> </a:t>
            </a:r>
            <a:endParaRPr sz="1800" b="1" dirty="0">
              <a:solidFill>
                <a:schemeClr val="dk2"/>
              </a:solidFill>
              <a:latin typeface="Trebuchet MS"/>
              <a:ea typeface="Trebuchet MS"/>
              <a:cs typeface="Trebuchet MS"/>
              <a:sym typeface="Trebuchet MS"/>
            </a:endParaRPr>
          </a:p>
        </p:txBody>
      </p:sp>
      <p:sp>
        <p:nvSpPr>
          <p:cNvPr id="499" name="Google Shape;499;p77"/>
          <p:cNvSpPr txBox="1"/>
          <p:nvPr/>
        </p:nvSpPr>
        <p:spPr>
          <a:xfrm>
            <a:off x="2755500" y="6386150"/>
            <a:ext cx="90368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solidFill>
                  <a:schemeClr val="lt1"/>
                </a:solidFill>
                <a:latin typeface="Trebuchet MS"/>
                <a:ea typeface="Trebuchet MS"/>
                <a:cs typeface="Trebuchet MS"/>
                <a:sym typeface="Trebuchet MS"/>
              </a:rPr>
              <a:t>Para mas </a:t>
            </a:r>
            <a:r>
              <a:rPr lang="en-US" dirty="0" err="1">
                <a:solidFill>
                  <a:schemeClr val="lt1"/>
                </a:solidFill>
                <a:latin typeface="Trebuchet MS"/>
                <a:ea typeface="Trebuchet MS"/>
                <a:cs typeface="Trebuchet MS"/>
                <a:sym typeface="Trebuchet MS"/>
              </a:rPr>
              <a:t>información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visite</a:t>
            </a:r>
            <a:r>
              <a:rPr lang="en-US" dirty="0">
                <a:solidFill>
                  <a:schemeClr val="lt1"/>
                </a:solidFill>
                <a:latin typeface="Trebuchet MS"/>
                <a:ea typeface="Trebuchet MS"/>
                <a:cs typeface="Trebuchet MS"/>
                <a:sym typeface="Trebuchet MS"/>
              </a:rPr>
              <a:t> </a:t>
            </a:r>
            <a:r>
              <a:rPr lang="en-US" u="sng"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 Healthcare Affordability and Sustainability Enterprise (CHASE) Board</a:t>
            </a:r>
            <a:endParaRPr dirty="0">
              <a:solidFill>
                <a:schemeClr val="lt1"/>
              </a:solidFill>
              <a:latin typeface="Trebuchet MS"/>
              <a:ea typeface="Trebuchet MS"/>
              <a:cs typeface="Trebuchet MS"/>
              <a:sym typeface="Trebuchet M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2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48</a:t>
            </a:fld>
            <a:endParaRPr/>
          </a:p>
        </p:txBody>
      </p:sp>
      <p:sp>
        <p:nvSpPr>
          <p:cNvPr id="506" name="Google Shape;506;p25"/>
          <p:cNvSpPr txBox="1"/>
          <p:nvPr/>
        </p:nvSpPr>
        <p:spPr>
          <a:xfrm>
            <a:off x="0" y="909225"/>
            <a:ext cx="5460300" cy="51732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90000"/>
              </a:lnSpc>
              <a:spcBef>
                <a:spcPts val="1000"/>
              </a:spcBef>
              <a:spcAft>
                <a:spcPts val="0"/>
              </a:spcAft>
              <a:buClr>
                <a:schemeClr val="dk1"/>
              </a:buClr>
              <a:buSzPts val="1600"/>
              <a:buFont typeface="Trebuchet MS"/>
              <a:buChar char="●"/>
            </a:pPr>
            <a:r>
              <a:rPr lang="en-US" sz="2400" b="1" i="0" u="none" strike="noStrike" cap="none">
                <a:solidFill>
                  <a:schemeClr val="dk1"/>
                </a:solidFill>
                <a:latin typeface="Trebuchet MS"/>
                <a:ea typeface="Trebuchet MS"/>
                <a:cs typeface="Trebuchet MS"/>
                <a:sym typeface="Trebuchet MS"/>
              </a:rPr>
              <a:t>Charity Care</a:t>
            </a:r>
            <a:r>
              <a:rPr lang="en-US" sz="2400" b="0" i="0" u="none" strike="noStrike" cap="none">
                <a:solidFill>
                  <a:schemeClr val="dk1"/>
                </a:solidFill>
                <a:latin typeface="Trebuchet MS"/>
                <a:ea typeface="Trebuchet MS"/>
                <a:cs typeface="Trebuchet MS"/>
                <a:sym typeface="Trebuchet MS"/>
              </a:rPr>
              <a:t>: inability to pay is expected</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90000"/>
              </a:lnSpc>
              <a:spcBef>
                <a:spcPts val="0"/>
              </a:spcBef>
              <a:spcAft>
                <a:spcPts val="0"/>
              </a:spcAft>
              <a:buClr>
                <a:schemeClr val="dk1"/>
              </a:buClr>
              <a:buSzPts val="1600"/>
              <a:buFont typeface="Trebuchet MS"/>
              <a:buChar char="●"/>
            </a:pPr>
            <a:r>
              <a:rPr lang="en-US" sz="2400" b="1" i="0" u="none" strike="noStrike" cap="none">
                <a:solidFill>
                  <a:schemeClr val="dk1"/>
                </a:solidFill>
                <a:latin typeface="Trebuchet MS"/>
                <a:ea typeface="Trebuchet MS"/>
                <a:cs typeface="Trebuchet MS"/>
                <a:sym typeface="Trebuchet MS"/>
              </a:rPr>
              <a:t>Bad Debt</a:t>
            </a:r>
            <a:r>
              <a:rPr lang="en-US" sz="2400" b="0" i="0" u="none" strike="noStrike" cap="none">
                <a:solidFill>
                  <a:schemeClr val="dk1"/>
                </a:solidFill>
                <a:latin typeface="Trebuchet MS"/>
                <a:ea typeface="Trebuchet MS"/>
                <a:cs typeface="Trebuchet MS"/>
                <a:sym typeface="Trebuchet MS"/>
              </a:rPr>
              <a:t>: payment is expected but not received</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90000"/>
              </a:lnSpc>
              <a:spcBef>
                <a:spcPts val="0"/>
              </a:spcBef>
              <a:spcAft>
                <a:spcPts val="0"/>
              </a:spcAft>
              <a:buClr>
                <a:schemeClr val="dk1"/>
              </a:buClr>
              <a:buSzPts val="1600"/>
              <a:buFont typeface="Trebuchet MS"/>
              <a:buChar char="●"/>
            </a:pPr>
            <a:r>
              <a:rPr lang="en-US" sz="2400" b="0" i="0" u="none" strike="noStrike" cap="none">
                <a:solidFill>
                  <a:schemeClr val="dk1"/>
                </a:solidFill>
                <a:latin typeface="Trebuchet MS"/>
                <a:ea typeface="Trebuchet MS"/>
                <a:cs typeface="Trebuchet MS"/>
                <a:sym typeface="Trebuchet MS"/>
              </a:rPr>
              <a:t>Together: </a:t>
            </a:r>
            <a:r>
              <a:rPr lang="en-US" sz="2400" b="1" i="0" u="none" strike="noStrike" cap="none">
                <a:solidFill>
                  <a:schemeClr val="dk1"/>
                </a:solidFill>
                <a:latin typeface="Trebuchet MS"/>
                <a:ea typeface="Trebuchet MS"/>
                <a:cs typeface="Trebuchet MS"/>
                <a:sym typeface="Trebuchet MS"/>
              </a:rPr>
              <a:t>Uncompensated Care:</a:t>
            </a:r>
            <a:endParaRPr sz="2400" b="1" i="0" u="none" strike="noStrike" cap="none">
              <a:solidFill>
                <a:schemeClr val="dk1"/>
              </a:solidFill>
              <a:latin typeface="Trebuchet MS"/>
              <a:ea typeface="Trebuchet MS"/>
              <a:cs typeface="Trebuchet MS"/>
              <a:sym typeface="Trebuchet MS"/>
            </a:endParaRPr>
          </a:p>
          <a:p>
            <a:pPr marL="914400" marR="0" lvl="1" indent="-317500" algn="l" rtl="0">
              <a:lnSpc>
                <a:spcPct val="90000"/>
              </a:lnSpc>
              <a:spcBef>
                <a:spcPts val="0"/>
              </a:spcBef>
              <a:spcAft>
                <a:spcPts val="0"/>
              </a:spcAft>
              <a:buClr>
                <a:schemeClr val="dk1"/>
              </a:buClr>
              <a:buSzPts val="1400"/>
              <a:buFont typeface="Trebuchet MS"/>
              <a:buChar char="○"/>
            </a:pPr>
            <a:r>
              <a:rPr lang="en-US" sz="2400" b="1" i="0" u="none" strike="noStrike" cap="none">
                <a:solidFill>
                  <a:schemeClr val="dk1"/>
                </a:solidFill>
                <a:latin typeface="Trebuchet MS"/>
                <a:ea typeface="Trebuchet MS"/>
                <a:cs typeface="Trebuchet MS"/>
                <a:sym typeface="Trebuchet MS"/>
              </a:rPr>
              <a:t>$554.9 million in 2023</a:t>
            </a:r>
            <a:r>
              <a:rPr lang="en-US" sz="2400" b="0" i="0" u="none" strike="noStrike" cap="none">
                <a:solidFill>
                  <a:schemeClr val="dk1"/>
                </a:solidFill>
                <a:latin typeface="Trebuchet MS"/>
                <a:ea typeface="Trebuchet MS"/>
                <a:cs typeface="Trebuchet MS"/>
                <a:sym typeface="Trebuchet MS"/>
              </a:rPr>
              <a:t> </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90000"/>
              </a:lnSpc>
              <a:spcBef>
                <a:spcPts val="0"/>
              </a:spcBef>
              <a:spcAft>
                <a:spcPts val="0"/>
              </a:spcAft>
              <a:buClr>
                <a:schemeClr val="dk1"/>
              </a:buClr>
              <a:buSzPts val="1600"/>
              <a:buFont typeface="Trebuchet MS"/>
              <a:buChar char="●"/>
            </a:pPr>
            <a:r>
              <a:rPr lang="en-US" sz="2400" b="0" i="0" u="none" strike="noStrike" cap="none">
                <a:solidFill>
                  <a:schemeClr val="dk1"/>
                </a:solidFill>
                <a:latin typeface="Trebuchet MS"/>
                <a:ea typeface="Trebuchet MS"/>
                <a:cs typeface="Trebuchet MS"/>
                <a:sym typeface="Trebuchet MS"/>
              </a:rPr>
              <a:t>Adjusted for inflation similar from 2019 to 2023</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100000"/>
              </a:lnSpc>
              <a:spcBef>
                <a:spcPts val="0"/>
              </a:spcBef>
              <a:spcAft>
                <a:spcPts val="0"/>
              </a:spcAft>
              <a:buClr>
                <a:schemeClr val="dk1"/>
              </a:buClr>
              <a:buSzPts val="1600"/>
              <a:buFont typeface="Trebuchet MS"/>
              <a:buChar char="●"/>
            </a:pPr>
            <a:r>
              <a:rPr lang="en-US" sz="2400" b="0" i="0" u="none" strike="noStrike" cap="none">
                <a:solidFill>
                  <a:schemeClr val="dk1"/>
                </a:solidFill>
                <a:latin typeface="Trebuchet MS"/>
                <a:ea typeface="Trebuchet MS"/>
                <a:cs typeface="Trebuchet MS"/>
                <a:sym typeface="Trebuchet MS"/>
              </a:rPr>
              <a:t>Increased in costs, but percentage of expenses is declining</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90000"/>
              </a:lnSpc>
              <a:spcBef>
                <a:spcPts val="0"/>
              </a:spcBef>
              <a:spcAft>
                <a:spcPts val="0"/>
              </a:spcAft>
              <a:buClr>
                <a:schemeClr val="dk1"/>
              </a:buClr>
              <a:buSzPts val="1600"/>
              <a:buFont typeface="Trebuchet MS"/>
              <a:buChar char="●"/>
            </a:pPr>
            <a:r>
              <a:rPr lang="en-US" sz="2400" b="0" i="0" u="none" strike="noStrike" cap="none">
                <a:solidFill>
                  <a:schemeClr val="dk1"/>
                </a:solidFill>
                <a:latin typeface="Trebuchet MS"/>
                <a:ea typeface="Trebuchet MS"/>
                <a:cs typeface="Trebuchet MS"/>
                <a:sym typeface="Trebuchet MS"/>
              </a:rPr>
              <a:t>PHE is during this time</a:t>
            </a:r>
            <a:endParaRPr sz="2400" b="0" i="0" u="none" strike="noStrike" cap="none">
              <a:solidFill>
                <a:schemeClr val="dk1"/>
              </a:solidFill>
              <a:latin typeface="Trebuchet MS"/>
              <a:ea typeface="Trebuchet MS"/>
              <a:cs typeface="Trebuchet MS"/>
              <a:sym typeface="Trebuchet MS"/>
            </a:endParaRPr>
          </a:p>
          <a:p>
            <a:pPr marL="457200" marR="0" lvl="0" indent="-330200" algn="l" rtl="0">
              <a:lnSpc>
                <a:spcPct val="100000"/>
              </a:lnSpc>
              <a:spcBef>
                <a:spcPts val="0"/>
              </a:spcBef>
              <a:spcAft>
                <a:spcPts val="0"/>
              </a:spcAft>
              <a:buClr>
                <a:schemeClr val="dk1"/>
              </a:buClr>
              <a:buSzPts val="1600"/>
              <a:buFont typeface="Trebuchet MS"/>
              <a:buChar char="●"/>
            </a:pPr>
            <a:r>
              <a:rPr lang="en-US" sz="2400" b="0" i="0" u="none" strike="noStrike" cap="none">
                <a:solidFill>
                  <a:schemeClr val="dk1"/>
                </a:solidFill>
                <a:latin typeface="Trebuchet MS"/>
                <a:ea typeface="Trebuchet MS"/>
                <a:cs typeface="Trebuchet MS"/>
                <a:sym typeface="Trebuchet MS"/>
              </a:rPr>
              <a:t>Expect increases in 2024, reflecting impact of PHE Unwind and additional migrant impact </a:t>
            </a:r>
            <a:endParaRPr sz="2400" b="0" i="0" u="none" strike="noStrike" cap="none">
              <a:solidFill>
                <a:schemeClr val="dk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Trebuchet MS"/>
              <a:ea typeface="Trebuchet MS"/>
              <a:cs typeface="Trebuchet MS"/>
              <a:sym typeface="Trebuchet MS"/>
            </a:endParaRPr>
          </a:p>
        </p:txBody>
      </p:sp>
      <p:sp>
        <p:nvSpPr>
          <p:cNvPr id="507" name="Google Shape;507;p25"/>
          <p:cNvSpPr txBox="1"/>
          <p:nvPr/>
        </p:nvSpPr>
        <p:spPr>
          <a:xfrm>
            <a:off x="6801300" y="6286825"/>
            <a:ext cx="49164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1000"/>
              </a:spcAft>
              <a:buClr>
                <a:srgbClr val="000000"/>
              </a:buClr>
              <a:buSzPts val="2300"/>
              <a:buFont typeface="Arial"/>
              <a:buNone/>
            </a:pPr>
            <a:r>
              <a:rPr lang="en-US" sz="2300" b="0" i="0" u="none" strike="noStrike" cap="none" dirty="0">
                <a:solidFill>
                  <a:schemeClr val="lt1"/>
                </a:solidFill>
                <a:latin typeface="Trebuchet MS"/>
                <a:ea typeface="Trebuchet MS"/>
                <a:cs typeface="Trebuchet MS"/>
                <a:sym typeface="Trebuchet MS"/>
              </a:rPr>
              <a:t>F</a:t>
            </a:r>
            <a:r>
              <a:rPr lang="en-US" sz="2000" b="0" i="0" u="none" strike="noStrike" cap="none" dirty="0">
                <a:solidFill>
                  <a:schemeClr val="lt1"/>
                </a:solidFill>
                <a:latin typeface="Trebuchet MS"/>
                <a:ea typeface="Trebuchet MS"/>
                <a:cs typeface="Trebuchet MS"/>
                <a:sym typeface="Trebuchet MS"/>
              </a:rPr>
              <a:t>igure is not adjusted for inflation </a:t>
            </a:r>
            <a:endParaRPr sz="2000" b="0" i="0" u="none" strike="noStrike" cap="none" dirty="0">
              <a:solidFill>
                <a:schemeClr val="lt1"/>
              </a:solidFill>
              <a:latin typeface="Trebuchet MS"/>
              <a:ea typeface="Trebuchet MS"/>
              <a:cs typeface="Trebuchet MS"/>
              <a:sym typeface="Trebuchet MS"/>
            </a:endParaRPr>
          </a:p>
        </p:txBody>
      </p:sp>
      <p:grpSp>
        <p:nvGrpSpPr>
          <p:cNvPr id="508" name="Google Shape;508;p25"/>
          <p:cNvGrpSpPr/>
          <p:nvPr/>
        </p:nvGrpSpPr>
        <p:grpSpPr>
          <a:xfrm>
            <a:off x="5468784" y="598212"/>
            <a:ext cx="6643890" cy="5321187"/>
            <a:chOff x="5885087" y="1962417"/>
            <a:chExt cx="6224950" cy="4024495"/>
          </a:xfrm>
        </p:grpSpPr>
        <p:sp>
          <p:nvSpPr>
            <p:cNvPr id="509" name="Google Shape;509;p25"/>
            <p:cNvSpPr txBox="1"/>
            <p:nvPr/>
          </p:nvSpPr>
          <p:spPr>
            <a:xfrm>
              <a:off x="5885087" y="1962417"/>
              <a:ext cx="6222300" cy="4890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3000"/>
                <a:buFont typeface="Arial"/>
                <a:buNone/>
              </a:pPr>
              <a:r>
                <a:rPr lang="en-US" sz="3000" b="1" i="0" u="none" strike="noStrike" cap="none">
                  <a:solidFill>
                    <a:schemeClr val="dk2"/>
                  </a:solidFill>
                  <a:latin typeface="Trebuchet MS"/>
                  <a:ea typeface="Trebuchet MS"/>
                  <a:cs typeface="Trebuchet MS"/>
                  <a:sym typeface="Trebuchet MS"/>
                </a:rPr>
                <a:t>2023 Uncompensated Care Costs</a:t>
              </a:r>
              <a:endParaRPr sz="3200" b="0" i="0" u="none" strike="noStrike" cap="none">
                <a:solidFill>
                  <a:srgbClr val="000000"/>
                </a:solidFill>
                <a:latin typeface="Arial"/>
                <a:ea typeface="Arial"/>
                <a:cs typeface="Arial"/>
                <a:sym typeface="Arial"/>
              </a:endParaRPr>
            </a:p>
          </p:txBody>
        </p:sp>
        <p:pic>
          <p:nvPicPr>
            <p:cNvPr id="510" name="Google Shape;510;p25" descr="This bar chart shows 2023 uncompensated care cots including bad debt, charity care and percentage of total operating expenses. "/>
            <p:cNvPicPr preferRelativeResize="0"/>
            <p:nvPr/>
          </p:nvPicPr>
          <p:blipFill rotWithShape="1">
            <a:blip r:embed="rId3">
              <a:alphaModFix/>
            </a:blip>
            <a:srcRect/>
            <a:stretch/>
          </p:blipFill>
          <p:spPr>
            <a:xfrm>
              <a:off x="5887678" y="2517571"/>
              <a:ext cx="6222359" cy="3469341"/>
            </a:xfrm>
            <a:prstGeom prst="rect">
              <a:avLst/>
            </a:prstGeom>
            <a:noFill/>
            <a:ln>
              <a:noFill/>
            </a:ln>
          </p:spPr>
        </p:pic>
      </p:grpSp>
      <p:sp>
        <p:nvSpPr>
          <p:cNvPr id="511" name="Google Shape;511;p25"/>
          <p:cNvSpPr txBox="1"/>
          <p:nvPr/>
        </p:nvSpPr>
        <p:spPr>
          <a:xfrm>
            <a:off x="0" y="232125"/>
            <a:ext cx="4916400" cy="6771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3200"/>
              <a:buFont typeface="Arial"/>
              <a:buNone/>
            </a:pPr>
            <a:r>
              <a:rPr lang="en-US" sz="3200" b="1" i="0" u="none" strike="noStrike" cap="none">
                <a:solidFill>
                  <a:schemeClr val="dk2"/>
                </a:solidFill>
                <a:latin typeface="Trebuchet MS"/>
                <a:ea typeface="Trebuchet MS"/>
                <a:cs typeface="Trebuchet MS"/>
                <a:sym typeface="Trebuchet MS"/>
              </a:rPr>
              <a:t>Uncompensated Care</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
        <p:nvSpPr>
          <p:cNvPr id="506" name="Google Shape;506;p78"/>
          <p:cNvSpPr txBox="1"/>
          <p:nvPr/>
        </p:nvSpPr>
        <p:spPr>
          <a:xfrm>
            <a:off x="0" y="909225"/>
            <a:ext cx="5460300" cy="5173200"/>
          </a:xfrm>
          <a:prstGeom prst="rect">
            <a:avLst/>
          </a:prstGeom>
          <a:noFill/>
          <a:ln>
            <a:noFill/>
          </a:ln>
        </p:spPr>
        <p:txBody>
          <a:bodyPr spcFirstLastPara="1" wrap="square" lIns="91425" tIns="91425" rIns="91425" bIns="91425" anchor="t" anchorCtr="0">
            <a:normAutofit fontScale="92500"/>
          </a:bodyPr>
          <a:lstStyle/>
          <a:p>
            <a:pPr marL="457200" lvl="0" indent="-330200" algn="l" rtl="0">
              <a:lnSpc>
                <a:spcPct val="90000"/>
              </a:lnSpc>
              <a:spcBef>
                <a:spcPts val="1000"/>
              </a:spcBef>
              <a:spcAft>
                <a:spcPts val="0"/>
              </a:spcAft>
              <a:buClr>
                <a:schemeClr val="dk1"/>
              </a:buClr>
              <a:buSzPts val="1600"/>
              <a:buFont typeface="Trebuchet MS"/>
              <a:buChar char="●"/>
            </a:pPr>
            <a:r>
              <a:rPr lang="en-US" sz="2400" b="1" dirty="0" err="1">
                <a:solidFill>
                  <a:schemeClr val="dk1"/>
                </a:solidFill>
                <a:latin typeface="Trebuchet MS"/>
                <a:ea typeface="Trebuchet MS"/>
                <a:cs typeface="Trebuchet MS"/>
                <a:sym typeface="Trebuchet MS"/>
              </a:rPr>
              <a:t>Cuidados</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caritativos</a:t>
            </a:r>
            <a:r>
              <a:rPr lang="en-US" sz="2400" b="1" dirty="0">
                <a:solidFill>
                  <a:schemeClr val="dk1"/>
                </a:solidFill>
                <a:latin typeface="Trebuchet MS"/>
                <a:ea typeface="Trebuchet MS"/>
                <a:cs typeface="Trebuchet MS"/>
                <a:sym typeface="Trebuchet MS"/>
              </a:rPr>
              <a:t>: </a:t>
            </a:r>
            <a:r>
              <a:rPr lang="en-US" sz="2400" dirty="0">
                <a:solidFill>
                  <a:schemeClr val="dk1"/>
                </a:solidFill>
                <a:latin typeface="Trebuchet MS"/>
                <a:ea typeface="Trebuchet MS"/>
                <a:cs typeface="Trebuchet MS"/>
                <a:sym typeface="Trebuchet MS"/>
              </a:rPr>
              <a:t>se </a:t>
            </a:r>
            <a:r>
              <a:rPr lang="en-US" sz="2400" dirty="0" err="1">
                <a:solidFill>
                  <a:schemeClr val="dk1"/>
                </a:solidFill>
                <a:latin typeface="Trebuchet MS"/>
                <a:ea typeface="Trebuchet MS"/>
                <a:cs typeface="Trebuchet MS"/>
                <a:sym typeface="Trebuchet MS"/>
              </a:rPr>
              <a:t>espera</a:t>
            </a:r>
            <a:r>
              <a:rPr lang="en-US" sz="2400" dirty="0">
                <a:solidFill>
                  <a:schemeClr val="dk1"/>
                </a:solidFill>
                <a:latin typeface="Trebuchet MS"/>
                <a:ea typeface="Trebuchet MS"/>
                <a:cs typeface="Trebuchet MS"/>
                <a:sym typeface="Trebuchet MS"/>
              </a:rPr>
              <a:t> la </a:t>
            </a:r>
            <a:r>
              <a:rPr lang="en-US" sz="2400" dirty="0" err="1">
                <a:solidFill>
                  <a:schemeClr val="dk1"/>
                </a:solidFill>
                <a:latin typeface="Trebuchet MS"/>
                <a:ea typeface="Trebuchet MS"/>
                <a:cs typeface="Trebuchet MS"/>
                <a:sym typeface="Trebuchet MS"/>
              </a:rPr>
              <a:t>incapacidad</a:t>
            </a:r>
            <a:r>
              <a:rPr lang="en-US" sz="2400" dirty="0">
                <a:solidFill>
                  <a:schemeClr val="dk1"/>
                </a:solidFill>
                <a:latin typeface="Trebuchet MS"/>
                <a:ea typeface="Trebuchet MS"/>
                <a:cs typeface="Trebuchet MS"/>
                <a:sym typeface="Trebuchet MS"/>
              </a:rPr>
              <a:t> de </a:t>
            </a:r>
            <a:r>
              <a:rPr lang="en-US" sz="2400" dirty="0" err="1">
                <a:solidFill>
                  <a:schemeClr val="dk1"/>
                </a:solidFill>
                <a:latin typeface="Trebuchet MS"/>
                <a:ea typeface="Trebuchet MS"/>
                <a:cs typeface="Trebuchet MS"/>
                <a:sym typeface="Trebuchet MS"/>
              </a:rPr>
              <a:t>pago</a:t>
            </a:r>
            <a:r>
              <a:rPr lang="en-US" sz="2400" dirty="0">
                <a:solidFill>
                  <a:schemeClr val="dk1"/>
                </a:solidFill>
                <a:latin typeface="Trebuchet MS"/>
                <a:ea typeface="Trebuchet MS"/>
                <a:cs typeface="Trebuchet MS"/>
                <a:sym typeface="Trebuchet MS"/>
              </a:rPr>
              <a:t> </a:t>
            </a:r>
          </a:p>
          <a:p>
            <a:pPr marL="457200" lvl="0" indent="-330200" algn="l" rtl="0">
              <a:lnSpc>
                <a:spcPct val="90000"/>
              </a:lnSpc>
              <a:spcBef>
                <a:spcPts val="0"/>
              </a:spcBef>
              <a:spcAft>
                <a:spcPts val="0"/>
              </a:spcAft>
              <a:buClr>
                <a:schemeClr val="dk1"/>
              </a:buClr>
              <a:buSzPts val="1600"/>
              <a:buFont typeface="Trebuchet MS"/>
              <a:buChar char="●"/>
            </a:pPr>
            <a:r>
              <a:rPr lang="en-US" sz="2400" b="1" dirty="0" err="1">
                <a:solidFill>
                  <a:schemeClr val="dk1"/>
                </a:solidFill>
                <a:latin typeface="Trebuchet MS"/>
                <a:ea typeface="Trebuchet MS"/>
                <a:cs typeface="Trebuchet MS"/>
                <a:sym typeface="Trebuchet MS"/>
              </a:rPr>
              <a:t>Deuda</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fallida</a:t>
            </a:r>
            <a:r>
              <a:rPr lang="en-US" sz="2400" dirty="0">
                <a:solidFill>
                  <a:schemeClr val="dk1"/>
                </a:solidFill>
                <a:latin typeface="Trebuchet MS"/>
                <a:ea typeface="Trebuchet MS"/>
                <a:cs typeface="Trebuchet MS"/>
                <a:sym typeface="Trebuchet MS"/>
              </a:rPr>
              <a:t>: se </a:t>
            </a:r>
            <a:r>
              <a:rPr lang="en-US" sz="2400" dirty="0" err="1">
                <a:solidFill>
                  <a:schemeClr val="dk1"/>
                </a:solidFill>
                <a:latin typeface="Trebuchet MS"/>
                <a:ea typeface="Trebuchet MS"/>
                <a:cs typeface="Trebuchet MS"/>
                <a:sym typeface="Trebuchet MS"/>
              </a:rPr>
              <a:t>espera</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pago</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pero</a:t>
            </a:r>
            <a:r>
              <a:rPr lang="en-US" sz="2400" dirty="0">
                <a:solidFill>
                  <a:schemeClr val="dk1"/>
                </a:solidFill>
                <a:latin typeface="Trebuchet MS"/>
                <a:ea typeface="Trebuchet MS"/>
                <a:cs typeface="Trebuchet MS"/>
                <a:sym typeface="Trebuchet MS"/>
              </a:rPr>
              <a:t> no se ha </a:t>
            </a:r>
            <a:r>
              <a:rPr lang="en-US" sz="2400" dirty="0" err="1">
                <a:solidFill>
                  <a:schemeClr val="dk1"/>
                </a:solidFill>
                <a:latin typeface="Trebuchet MS"/>
                <a:ea typeface="Trebuchet MS"/>
                <a:cs typeface="Trebuchet MS"/>
                <a:sym typeface="Trebuchet MS"/>
              </a:rPr>
              <a:t>recibido</a:t>
            </a:r>
            <a:r>
              <a:rPr lang="en-US" sz="2400" dirty="0">
                <a:solidFill>
                  <a:schemeClr val="dk1"/>
                </a:solidFill>
                <a:latin typeface="Trebuchet MS"/>
                <a:ea typeface="Trebuchet MS"/>
                <a:cs typeface="Trebuchet MS"/>
                <a:sym typeface="Trebuchet MS"/>
              </a:rPr>
              <a:t>.</a:t>
            </a:r>
          </a:p>
          <a:p>
            <a:pPr marL="457200" lvl="0" indent="-330200" algn="l" rtl="0">
              <a:lnSpc>
                <a:spcPct val="90000"/>
              </a:lnSpc>
              <a:spcBef>
                <a:spcPts val="0"/>
              </a:spcBef>
              <a:spcAft>
                <a:spcPts val="0"/>
              </a:spcAft>
              <a:buClr>
                <a:schemeClr val="dk1"/>
              </a:buClr>
              <a:buSzPts val="1600"/>
              <a:buFont typeface="Trebuchet MS"/>
              <a:buChar char="●"/>
            </a:pPr>
            <a:r>
              <a:rPr lang="en-US" sz="2400" dirty="0">
                <a:solidFill>
                  <a:schemeClr val="dk1"/>
                </a:solidFill>
                <a:latin typeface="Trebuchet MS"/>
                <a:ea typeface="Trebuchet MS"/>
                <a:cs typeface="Trebuchet MS"/>
                <a:sym typeface="Trebuchet MS"/>
              </a:rPr>
              <a:t>Juntos: </a:t>
            </a:r>
            <a:r>
              <a:rPr lang="en-US" sz="2400" b="1" dirty="0" err="1">
                <a:solidFill>
                  <a:schemeClr val="dk1"/>
                </a:solidFill>
                <a:latin typeface="Trebuchet MS"/>
                <a:ea typeface="Trebuchet MS"/>
                <a:cs typeface="Trebuchet MS"/>
                <a:sym typeface="Trebuchet MS"/>
              </a:rPr>
              <a:t>Cuidados</a:t>
            </a:r>
            <a:r>
              <a:rPr lang="en-US" sz="2400" b="1" dirty="0">
                <a:solidFill>
                  <a:schemeClr val="dk1"/>
                </a:solidFill>
                <a:latin typeface="Trebuchet MS"/>
                <a:ea typeface="Trebuchet MS"/>
                <a:cs typeface="Trebuchet MS"/>
                <a:sym typeface="Trebuchet MS"/>
              </a:rPr>
              <a:t> no </a:t>
            </a:r>
            <a:r>
              <a:rPr lang="en-US" sz="2400" b="1" dirty="0" err="1">
                <a:solidFill>
                  <a:schemeClr val="dk1"/>
                </a:solidFill>
                <a:latin typeface="Trebuchet MS"/>
                <a:ea typeface="Trebuchet MS"/>
                <a:cs typeface="Trebuchet MS"/>
                <a:sym typeface="Trebuchet MS"/>
              </a:rPr>
              <a:t>compensados</a:t>
            </a:r>
            <a:r>
              <a:rPr lang="en-US" sz="2400" b="1" dirty="0">
                <a:solidFill>
                  <a:schemeClr val="dk1"/>
                </a:solidFill>
                <a:latin typeface="Trebuchet MS"/>
                <a:ea typeface="Trebuchet MS"/>
                <a:cs typeface="Trebuchet MS"/>
                <a:sym typeface="Trebuchet MS"/>
              </a:rPr>
              <a:t>:</a:t>
            </a:r>
            <a:endParaRPr sz="2400" b="1" dirty="0">
              <a:solidFill>
                <a:schemeClr val="dk1"/>
              </a:solidFill>
              <a:latin typeface="Trebuchet MS"/>
              <a:ea typeface="Trebuchet MS"/>
              <a:cs typeface="Trebuchet MS"/>
              <a:sym typeface="Trebuchet MS"/>
            </a:endParaRPr>
          </a:p>
          <a:p>
            <a:pPr marL="939800" lvl="1" indent="-342900" algn="l" rtl="0">
              <a:lnSpc>
                <a:spcPct val="90000"/>
              </a:lnSpc>
              <a:spcBef>
                <a:spcPts val="0"/>
              </a:spcBef>
              <a:spcAft>
                <a:spcPts val="0"/>
              </a:spcAft>
              <a:buClr>
                <a:schemeClr val="dk1"/>
              </a:buClr>
              <a:buSzPts val="1400"/>
              <a:buFont typeface="Courier New" panose="02070309020205020404" pitchFamily="49" charset="0"/>
              <a:buChar char="o"/>
            </a:pPr>
            <a:r>
              <a:rPr lang="en-US" sz="2400" b="1" dirty="0">
                <a:solidFill>
                  <a:schemeClr val="dk1"/>
                </a:solidFill>
                <a:latin typeface="Trebuchet MS"/>
                <a:ea typeface="Trebuchet MS"/>
                <a:cs typeface="Trebuchet MS"/>
                <a:sym typeface="Trebuchet MS"/>
              </a:rPr>
              <a:t>$554.9 </a:t>
            </a:r>
            <a:r>
              <a:rPr lang="en-US" sz="2400" b="1" dirty="0" err="1">
                <a:solidFill>
                  <a:schemeClr val="dk1"/>
                </a:solidFill>
                <a:latin typeface="Trebuchet MS"/>
                <a:ea typeface="Trebuchet MS"/>
                <a:cs typeface="Trebuchet MS"/>
                <a:sym typeface="Trebuchet MS"/>
              </a:rPr>
              <a:t>millones</a:t>
            </a:r>
            <a:r>
              <a:rPr lang="en-US" sz="2400" b="1" dirty="0">
                <a:solidFill>
                  <a:schemeClr val="dk1"/>
                </a:solidFill>
                <a:latin typeface="Trebuchet MS"/>
                <a:ea typeface="Trebuchet MS"/>
                <a:cs typeface="Trebuchet MS"/>
                <a:sym typeface="Trebuchet MS"/>
              </a:rPr>
              <a:t> </a:t>
            </a:r>
            <a:r>
              <a:rPr lang="en-US" sz="2400" b="1" dirty="0" err="1">
                <a:solidFill>
                  <a:schemeClr val="dk1"/>
                </a:solidFill>
                <a:latin typeface="Trebuchet MS"/>
                <a:ea typeface="Trebuchet MS"/>
                <a:cs typeface="Trebuchet MS"/>
                <a:sym typeface="Trebuchet MS"/>
              </a:rPr>
              <a:t>en</a:t>
            </a:r>
            <a:r>
              <a:rPr lang="en-US" sz="2400" b="1" dirty="0">
                <a:solidFill>
                  <a:schemeClr val="dk1"/>
                </a:solidFill>
                <a:latin typeface="Trebuchet MS"/>
                <a:ea typeface="Trebuchet MS"/>
                <a:cs typeface="Trebuchet MS"/>
                <a:sym typeface="Trebuchet MS"/>
              </a:rPr>
              <a:t> 2023</a:t>
            </a:r>
            <a:r>
              <a:rPr lang="en-US" sz="2400" dirty="0">
                <a:solidFill>
                  <a:schemeClr val="dk1"/>
                </a:solidFill>
                <a:latin typeface="Trebuchet MS"/>
                <a:ea typeface="Trebuchet MS"/>
                <a:cs typeface="Trebuchet MS"/>
                <a:sym typeface="Trebuchet MS"/>
              </a:rPr>
              <a:t> </a:t>
            </a:r>
            <a:endParaRPr sz="2400" dirty="0">
              <a:solidFill>
                <a:schemeClr val="dk1"/>
              </a:solidFill>
              <a:latin typeface="Trebuchet MS"/>
              <a:ea typeface="Trebuchet MS"/>
              <a:cs typeface="Trebuchet MS"/>
              <a:sym typeface="Trebuchet MS"/>
            </a:endParaRPr>
          </a:p>
          <a:p>
            <a:pPr marL="457200" lvl="0" indent="-330200" algn="l" rtl="0">
              <a:lnSpc>
                <a:spcPct val="90000"/>
              </a:lnSpc>
              <a:spcBef>
                <a:spcPts val="0"/>
              </a:spcBef>
              <a:spcAft>
                <a:spcPts val="0"/>
              </a:spcAft>
              <a:buClr>
                <a:schemeClr val="dk1"/>
              </a:buClr>
              <a:buSzPts val="1600"/>
              <a:buFont typeface="Trebuchet MS"/>
              <a:buChar char="●"/>
            </a:pPr>
            <a:r>
              <a:rPr lang="en-US" sz="2400" dirty="0" err="1">
                <a:solidFill>
                  <a:schemeClr val="dk1"/>
                </a:solidFill>
                <a:latin typeface="Trebuchet MS"/>
                <a:ea typeface="Trebuchet MS"/>
                <a:cs typeface="Trebuchet MS"/>
                <a:sym typeface="Trebuchet MS"/>
              </a:rPr>
              <a:t>Ajustado</a:t>
            </a:r>
            <a:r>
              <a:rPr lang="en-US" sz="2400" dirty="0">
                <a:solidFill>
                  <a:schemeClr val="dk1"/>
                </a:solidFill>
                <a:latin typeface="Trebuchet MS"/>
                <a:ea typeface="Trebuchet MS"/>
                <a:cs typeface="Trebuchet MS"/>
                <a:sym typeface="Trebuchet MS"/>
              </a:rPr>
              <a:t> a la </a:t>
            </a:r>
            <a:r>
              <a:rPr lang="en-US" sz="2400" dirty="0" err="1">
                <a:solidFill>
                  <a:schemeClr val="dk1"/>
                </a:solidFill>
                <a:latin typeface="Trebuchet MS"/>
                <a:ea typeface="Trebuchet MS"/>
                <a:cs typeface="Trebuchet MS"/>
                <a:sym typeface="Trebuchet MS"/>
              </a:rPr>
              <a:t>inflación</a:t>
            </a:r>
            <a:r>
              <a:rPr lang="en-US" sz="2400" dirty="0">
                <a:solidFill>
                  <a:schemeClr val="dk1"/>
                </a:solidFill>
                <a:latin typeface="Trebuchet MS"/>
                <a:ea typeface="Trebuchet MS"/>
                <a:cs typeface="Trebuchet MS"/>
                <a:sym typeface="Trebuchet MS"/>
              </a:rPr>
              <a:t> similar de 2019 a 2023.</a:t>
            </a:r>
          </a:p>
          <a:p>
            <a:pPr marL="457200" lvl="0" indent="-330200" algn="l" rtl="0">
              <a:lnSpc>
                <a:spcPct val="90000"/>
              </a:lnSpc>
              <a:spcBef>
                <a:spcPts val="0"/>
              </a:spcBef>
              <a:spcAft>
                <a:spcPts val="0"/>
              </a:spcAft>
              <a:buClr>
                <a:schemeClr val="dk1"/>
              </a:buClr>
              <a:buSzPts val="1600"/>
              <a:buFont typeface="Trebuchet MS"/>
              <a:buChar char="●"/>
            </a:pPr>
            <a:r>
              <a:rPr lang="en-US" sz="2400" dirty="0" err="1">
                <a:solidFill>
                  <a:schemeClr val="dk1"/>
                </a:solidFill>
                <a:latin typeface="Trebuchet MS"/>
                <a:ea typeface="Trebuchet MS"/>
                <a:cs typeface="Trebuchet MS"/>
                <a:sym typeface="Trebuchet MS"/>
              </a:rPr>
              <a:t>Aumento</a:t>
            </a:r>
            <a:r>
              <a:rPr lang="en-US" sz="2400" dirty="0">
                <a:solidFill>
                  <a:schemeClr val="dk1"/>
                </a:solidFill>
                <a:latin typeface="Trebuchet MS"/>
                <a:ea typeface="Trebuchet MS"/>
                <a:cs typeface="Trebuchet MS"/>
                <a:sym typeface="Trebuchet MS"/>
              </a:rPr>
              <a:t> de </a:t>
            </a:r>
            <a:r>
              <a:rPr lang="en-US" sz="2400" dirty="0" err="1">
                <a:solidFill>
                  <a:schemeClr val="dk1"/>
                </a:solidFill>
                <a:latin typeface="Trebuchet MS"/>
                <a:ea typeface="Trebuchet MS"/>
                <a:cs typeface="Trebuchet MS"/>
                <a:sym typeface="Trebuchet MS"/>
              </a:rPr>
              <a:t>los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costos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pero</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porcentaje</a:t>
            </a:r>
            <a:r>
              <a:rPr lang="en-US" sz="2400" dirty="0">
                <a:solidFill>
                  <a:schemeClr val="dk1"/>
                </a:solidFill>
                <a:latin typeface="Trebuchet MS"/>
                <a:ea typeface="Trebuchet MS"/>
                <a:cs typeface="Trebuchet MS"/>
                <a:sym typeface="Trebuchet MS"/>
              </a:rPr>
              <a:t> de </a:t>
            </a:r>
            <a:r>
              <a:rPr lang="en-US" sz="2400" dirty="0" err="1">
                <a:solidFill>
                  <a:schemeClr val="dk1"/>
                </a:solidFill>
                <a:latin typeface="Trebuchet MS"/>
                <a:ea typeface="Trebuchet MS"/>
                <a:cs typeface="Trebuchet MS"/>
                <a:sym typeface="Trebuchet MS"/>
              </a:rPr>
              <a:t>gastos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está</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disminuyendo</a:t>
            </a:r>
            <a:r>
              <a:rPr lang="en-US" sz="2400" dirty="0">
                <a:solidFill>
                  <a:schemeClr val="dk1"/>
                </a:solidFill>
                <a:latin typeface="Trebuchet MS"/>
                <a:ea typeface="Trebuchet MS"/>
                <a:cs typeface="Trebuchet MS"/>
                <a:sym typeface="Trebuchet MS"/>
              </a:rPr>
              <a:t>.</a:t>
            </a:r>
          </a:p>
          <a:p>
            <a:pPr marL="457200" lvl="0" indent="-330200" algn="l" rtl="0">
              <a:spcBef>
                <a:spcPts val="0"/>
              </a:spcBef>
              <a:spcAft>
                <a:spcPts val="0"/>
              </a:spcAft>
              <a:buClr>
                <a:schemeClr val="dk1"/>
              </a:buClr>
              <a:buSzPts val="1600"/>
              <a:buFont typeface="Trebuchet MS"/>
              <a:buChar char="●"/>
            </a:pPr>
            <a:r>
              <a:rPr lang="en-US" sz="2400" dirty="0">
                <a:solidFill>
                  <a:schemeClr val="dk1"/>
                </a:solidFill>
                <a:latin typeface="Trebuchet MS"/>
                <a:ea typeface="Trebuchet MS"/>
                <a:cs typeface="Trebuchet MS"/>
                <a:sym typeface="Trebuchet MS"/>
              </a:rPr>
              <a:t>El PHE es </a:t>
            </a:r>
            <a:r>
              <a:rPr lang="en-US" sz="2400" dirty="0" err="1">
                <a:solidFill>
                  <a:schemeClr val="dk1"/>
                </a:solidFill>
                <a:latin typeface="Trebuchet MS"/>
                <a:ea typeface="Trebuchet MS"/>
                <a:cs typeface="Trebuchet MS"/>
                <a:sym typeface="Trebuchet MS"/>
              </a:rPr>
              <a:t>durante</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este</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tiempo</a:t>
            </a:r>
            <a:r>
              <a:rPr lang="en-US" sz="2400" dirty="0">
                <a:solidFill>
                  <a:schemeClr val="dk1"/>
                </a:solidFill>
                <a:latin typeface="Trebuchet MS"/>
                <a:ea typeface="Trebuchet MS"/>
                <a:cs typeface="Trebuchet MS"/>
                <a:sym typeface="Trebuchet MS"/>
              </a:rPr>
              <a:t>.</a:t>
            </a:r>
          </a:p>
          <a:p>
            <a:pPr marL="457200" lvl="0" indent="-330200" algn="l" rtl="0">
              <a:lnSpc>
                <a:spcPct val="90000"/>
              </a:lnSpc>
              <a:spcBef>
                <a:spcPts val="0"/>
              </a:spcBef>
              <a:spcAft>
                <a:spcPts val="0"/>
              </a:spcAft>
              <a:buClr>
                <a:schemeClr val="dk1"/>
              </a:buClr>
              <a:buSzPts val="1600"/>
              <a:buFont typeface="Trebuchet MS"/>
              <a:buChar char="●"/>
            </a:pPr>
            <a:r>
              <a:rPr lang="en-US" sz="2400" dirty="0">
                <a:solidFill>
                  <a:schemeClr val="dk1"/>
                </a:solidFill>
                <a:latin typeface="Trebuchet MS"/>
                <a:ea typeface="Trebuchet MS"/>
                <a:cs typeface="Trebuchet MS"/>
                <a:sym typeface="Trebuchet MS"/>
              </a:rPr>
              <a:t>Se </a:t>
            </a:r>
            <a:r>
              <a:rPr lang="en-US" sz="2400" dirty="0" err="1">
                <a:solidFill>
                  <a:schemeClr val="dk1"/>
                </a:solidFill>
                <a:latin typeface="Trebuchet MS"/>
                <a:ea typeface="Trebuchet MS"/>
                <a:cs typeface="Trebuchet MS"/>
                <a:sym typeface="Trebuchet MS"/>
              </a:rPr>
              <a:t>esperan</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aumentos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en</a:t>
            </a:r>
            <a:r>
              <a:rPr lang="en-US" sz="2400" dirty="0">
                <a:solidFill>
                  <a:schemeClr val="dk1"/>
                </a:solidFill>
                <a:latin typeface="Trebuchet MS"/>
                <a:ea typeface="Trebuchet MS"/>
                <a:cs typeface="Trebuchet MS"/>
                <a:sym typeface="Trebuchet MS"/>
              </a:rPr>
              <a:t> 2024, que </a:t>
            </a:r>
            <a:r>
              <a:rPr lang="en-US" sz="2400" dirty="0" err="1">
                <a:solidFill>
                  <a:schemeClr val="dk1"/>
                </a:solidFill>
                <a:latin typeface="Trebuchet MS"/>
                <a:ea typeface="Trebuchet MS"/>
                <a:cs typeface="Trebuchet MS"/>
                <a:sym typeface="Trebuchet MS"/>
              </a:rPr>
              <a:t>reflejarán</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impacto</a:t>
            </a:r>
            <a:r>
              <a:rPr lang="en-US" sz="2400" dirty="0">
                <a:solidFill>
                  <a:schemeClr val="dk1"/>
                </a:solidFill>
                <a:latin typeface="Trebuchet MS"/>
                <a:ea typeface="Trebuchet MS"/>
                <a:cs typeface="Trebuchet MS"/>
                <a:sym typeface="Trebuchet MS"/>
              </a:rPr>
              <a:t> de la </a:t>
            </a:r>
            <a:r>
              <a:rPr lang="en-US" sz="2400" dirty="0" err="1">
                <a:solidFill>
                  <a:schemeClr val="dk1"/>
                </a:solidFill>
                <a:latin typeface="Trebuchet MS"/>
                <a:ea typeface="Trebuchet MS"/>
                <a:cs typeface="Trebuchet MS"/>
                <a:sym typeface="Trebuchet MS"/>
              </a:rPr>
              <a:t>desvinculación</a:t>
            </a:r>
            <a:r>
              <a:rPr lang="en-US" sz="2400" dirty="0">
                <a:solidFill>
                  <a:schemeClr val="dk1"/>
                </a:solidFill>
                <a:latin typeface="Trebuchet MS"/>
                <a:ea typeface="Trebuchet MS"/>
                <a:cs typeface="Trebuchet MS"/>
                <a:sym typeface="Trebuchet MS"/>
              </a:rPr>
              <a:t> de PHE y </a:t>
            </a:r>
            <a:r>
              <a:rPr lang="en-US" sz="2400" dirty="0" err="1">
                <a:solidFill>
                  <a:schemeClr val="dk1"/>
                </a:solidFill>
                <a:latin typeface="Trebuchet MS"/>
                <a:ea typeface="Trebuchet MS"/>
                <a:cs typeface="Trebuchet MS"/>
                <a:sym typeface="Trebuchet MS"/>
              </a:rPr>
              <a:t>el</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impacto</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adicional</a:t>
            </a:r>
            <a:r>
              <a:rPr lang="en-US" sz="2400" dirty="0">
                <a:solidFill>
                  <a:schemeClr val="dk1"/>
                </a:solidFill>
                <a:latin typeface="Trebuchet MS"/>
                <a:ea typeface="Trebuchet MS"/>
                <a:cs typeface="Trebuchet MS"/>
                <a:sym typeface="Trebuchet MS"/>
              </a:rPr>
              <a:t> de </a:t>
            </a:r>
            <a:r>
              <a:rPr lang="en-US" sz="2400" dirty="0" err="1">
                <a:solidFill>
                  <a:schemeClr val="dk1"/>
                </a:solidFill>
                <a:latin typeface="Trebuchet MS"/>
                <a:ea typeface="Trebuchet MS"/>
                <a:cs typeface="Trebuchet MS"/>
                <a:sym typeface="Trebuchet MS"/>
              </a:rPr>
              <a:t>los</a:t>
            </a:r>
            <a:r>
              <a:rPr lang="en-US" sz="2400" dirty="0">
                <a:solidFill>
                  <a:schemeClr val="dk1"/>
                </a:solidFill>
                <a:latin typeface="Trebuchet MS"/>
                <a:ea typeface="Trebuchet MS"/>
                <a:cs typeface="Trebuchet MS"/>
                <a:sym typeface="Trebuchet MS"/>
              </a:rPr>
              <a:t> </a:t>
            </a:r>
            <a:r>
              <a:rPr lang="en-US" sz="2400" dirty="0" err="1">
                <a:solidFill>
                  <a:schemeClr val="dk1"/>
                </a:solidFill>
                <a:latin typeface="Trebuchet MS"/>
                <a:ea typeface="Trebuchet MS"/>
                <a:cs typeface="Trebuchet MS"/>
                <a:sym typeface="Trebuchet MS"/>
              </a:rPr>
              <a:t>migrantes</a:t>
            </a:r>
            <a:r>
              <a:rPr lang="en-US" sz="2400" dirty="0">
                <a:solidFill>
                  <a:schemeClr val="dk1"/>
                </a:solidFill>
                <a:latin typeface="Trebuchet MS"/>
                <a:ea typeface="Trebuchet MS"/>
                <a:cs typeface="Trebuchet MS"/>
                <a:sym typeface="Trebuchet MS"/>
              </a:rPr>
              <a:t>. </a:t>
            </a:r>
            <a:endParaRPr lang="en-US" sz="2500" dirty="0">
              <a:solidFill>
                <a:schemeClr val="dk1"/>
              </a:solidFill>
              <a:latin typeface="Trebuchet MS"/>
              <a:ea typeface="Trebuchet MS"/>
              <a:cs typeface="Trebuchet MS"/>
              <a:sym typeface="Trebuchet MS"/>
            </a:endParaRPr>
          </a:p>
        </p:txBody>
      </p:sp>
      <p:sp>
        <p:nvSpPr>
          <p:cNvPr id="507" name="Google Shape;507;p78"/>
          <p:cNvSpPr txBox="1"/>
          <p:nvPr/>
        </p:nvSpPr>
        <p:spPr>
          <a:xfrm>
            <a:off x="6801300" y="6286825"/>
            <a:ext cx="4916400" cy="66681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US" sz="2300" dirty="0">
                <a:solidFill>
                  <a:schemeClr val="lt1"/>
                </a:solidFill>
                <a:latin typeface="Trebuchet MS"/>
                <a:ea typeface="Trebuchet MS"/>
                <a:cs typeface="Trebuchet MS"/>
                <a:sym typeface="Trebuchet MS"/>
              </a:rPr>
              <a:t>La </a:t>
            </a:r>
            <a:r>
              <a:rPr lang="en-US" sz="2300" dirty="0" err="1">
                <a:solidFill>
                  <a:schemeClr val="lt1"/>
                </a:solidFill>
                <a:latin typeface="Trebuchet MS"/>
                <a:ea typeface="Trebuchet MS"/>
                <a:cs typeface="Trebuchet MS"/>
                <a:sym typeface="Trebuchet MS"/>
              </a:rPr>
              <a:t>cifra</a:t>
            </a:r>
            <a:r>
              <a:rPr lang="en-US" sz="2300" dirty="0">
                <a:solidFill>
                  <a:schemeClr val="lt1"/>
                </a:solidFill>
                <a:latin typeface="Trebuchet MS"/>
                <a:ea typeface="Trebuchet MS"/>
                <a:cs typeface="Trebuchet MS"/>
                <a:sym typeface="Trebuchet MS"/>
              </a:rPr>
              <a:t> no se </a:t>
            </a:r>
            <a:r>
              <a:rPr lang="en-US" sz="2300" dirty="0" err="1">
                <a:solidFill>
                  <a:schemeClr val="lt1"/>
                </a:solidFill>
                <a:latin typeface="Trebuchet MS"/>
                <a:ea typeface="Trebuchet MS"/>
                <a:cs typeface="Trebuchet MS"/>
                <a:sym typeface="Trebuchet MS"/>
              </a:rPr>
              <a:t>ajusta</a:t>
            </a:r>
            <a:r>
              <a:rPr lang="en-US" sz="2300" dirty="0">
                <a:solidFill>
                  <a:schemeClr val="lt1"/>
                </a:solidFill>
                <a:latin typeface="Trebuchet MS"/>
                <a:ea typeface="Trebuchet MS"/>
                <a:cs typeface="Trebuchet MS"/>
                <a:sym typeface="Trebuchet MS"/>
              </a:rPr>
              <a:t> a la </a:t>
            </a:r>
            <a:r>
              <a:rPr lang="en-US" sz="2300" dirty="0" err="1">
                <a:solidFill>
                  <a:schemeClr val="lt1"/>
                </a:solidFill>
                <a:latin typeface="Trebuchet MS"/>
                <a:ea typeface="Trebuchet MS"/>
                <a:cs typeface="Trebuchet MS"/>
                <a:sym typeface="Trebuchet MS"/>
              </a:rPr>
              <a:t>inflación</a:t>
            </a:r>
            <a:endParaRPr sz="2000" dirty="0">
              <a:solidFill>
                <a:schemeClr val="lt1"/>
              </a:solidFill>
              <a:latin typeface="Trebuchet MS"/>
              <a:ea typeface="Trebuchet MS"/>
              <a:cs typeface="Trebuchet MS"/>
              <a:sym typeface="Trebuchet MS"/>
            </a:endParaRPr>
          </a:p>
        </p:txBody>
      </p:sp>
      <p:grpSp>
        <p:nvGrpSpPr>
          <p:cNvPr id="508" name="Google Shape;508;p78"/>
          <p:cNvGrpSpPr/>
          <p:nvPr/>
        </p:nvGrpSpPr>
        <p:grpSpPr>
          <a:xfrm>
            <a:off x="5471550" y="568303"/>
            <a:ext cx="6720451" cy="5351097"/>
            <a:chOff x="5887678" y="1939796"/>
            <a:chExt cx="6296683" cy="4047116"/>
          </a:xfrm>
        </p:grpSpPr>
        <p:sp>
          <p:nvSpPr>
            <p:cNvPr id="509" name="Google Shape;509;p78"/>
            <p:cNvSpPr txBox="1"/>
            <p:nvPr/>
          </p:nvSpPr>
          <p:spPr>
            <a:xfrm>
              <a:off x="5962061" y="1939796"/>
              <a:ext cx="6222300" cy="1024192"/>
            </a:xfrm>
            <a:prstGeom prst="rect">
              <a:avLst/>
            </a:prstGeom>
            <a:noFill/>
            <a:ln>
              <a:noFill/>
            </a:ln>
          </p:spPr>
          <p:txBody>
            <a:bodyPr spcFirstLastPara="1" wrap="square" lIns="91425" tIns="91425" rIns="91425" bIns="91425" anchor="t" anchorCtr="0">
              <a:normAutofit/>
            </a:bodyPr>
            <a:lstStyle/>
            <a:p>
              <a:pPr marR="171450" algn="ctr">
                <a:spcBef>
                  <a:spcPts val="1190"/>
                </a:spcBef>
              </a:pPr>
              <a:r>
                <a:rPr lang="en-US" sz="2400" b="1" dirty="0">
                  <a:solidFill>
                    <a:schemeClr val="dk2"/>
                  </a:solidFill>
                  <a:latin typeface="Trebuchet MS"/>
                  <a:ea typeface="Trebuchet MS"/>
                  <a:cs typeface="Trebuchet MS"/>
                  <a:sym typeface="Trebuchet MS"/>
                </a:rPr>
                <a:t>Costos de </a:t>
              </a:r>
              <a:r>
                <a:rPr lang="en-US" sz="2400" b="1" dirty="0" err="1">
                  <a:solidFill>
                    <a:schemeClr val="dk2"/>
                  </a:solidFill>
                  <a:latin typeface="Trebuchet MS"/>
                  <a:ea typeface="Trebuchet MS"/>
                  <a:cs typeface="Trebuchet MS"/>
                  <a:sym typeface="Trebuchet MS"/>
                </a:rPr>
                <a:t>cuidados</a:t>
              </a:r>
              <a:r>
                <a:rPr lang="en-US" sz="2400" b="1" dirty="0">
                  <a:solidFill>
                    <a:schemeClr val="dk2"/>
                  </a:solidFill>
                  <a:latin typeface="Trebuchet MS"/>
                  <a:ea typeface="Trebuchet MS"/>
                  <a:cs typeface="Trebuchet MS"/>
                  <a:sym typeface="Trebuchet MS"/>
                </a:rPr>
                <a:t> no </a:t>
              </a:r>
              <a:r>
                <a:rPr lang="en-US" sz="2400" b="1" dirty="0" err="1">
                  <a:solidFill>
                    <a:schemeClr val="dk2"/>
                  </a:solidFill>
                  <a:latin typeface="Trebuchet MS"/>
                  <a:ea typeface="Trebuchet MS"/>
                  <a:cs typeface="Trebuchet MS"/>
                  <a:sym typeface="Trebuchet MS"/>
                </a:rPr>
                <a:t>compensados</a:t>
              </a:r>
              <a:r>
                <a:rPr lang="en-US" sz="2400" dirty="0">
                  <a:ea typeface="Trebuchet MS"/>
                </a:rPr>
                <a:t> </a:t>
              </a:r>
              <a:r>
                <a:rPr lang="en-US" sz="2400" b="1" dirty="0">
                  <a:solidFill>
                    <a:schemeClr val="dk2"/>
                  </a:solidFill>
                  <a:latin typeface="Trebuchet MS"/>
                  <a:ea typeface="Trebuchet MS"/>
                  <a:cs typeface="Trebuchet MS"/>
                  <a:sym typeface="Trebuchet MS"/>
                </a:rPr>
                <a:t>2023</a:t>
              </a:r>
              <a:endParaRPr sz="2400" dirty="0"/>
            </a:p>
          </p:txBody>
        </p:sp>
        <p:pic>
          <p:nvPicPr>
            <p:cNvPr id="510" name="Google Shape;510;p78" descr="This bar chart shows 2023 uncompensated care cots including bad debt, charity care and percentage of total operating expenses. "/>
            <p:cNvPicPr preferRelativeResize="0"/>
            <p:nvPr/>
          </p:nvPicPr>
          <p:blipFill>
            <a:blip r:embed="rId3">
              <a:alphaModFix/>
            </a:blip>
            <a:stretch>
              <a:fillRect/>
            </a:stretch>
          </p:blipFill>
          <p:spPr>
            <a:xfrm>
              <a:off x="5887678" y="2517571"/>
              <a:ext cx="6222359" cy="3469341"/>
            </a:xfrm>
            <a:prstGeom prst="rect">
              <a:avLst/>
            </a:prstGeom>
            <a:noFill/>
            <a:ln>
              <a:noFill/>
            </a:ln>
          </p:spPr>
        </p:pic>
      </p:grpSp>
      <p:sp>
        <p:nvSpPr>
          <p:cNvPr id="511" name="Google Shape;511;p78"/>
          <p:cNvSpPr txBox="1"/>
          <p:nvPr/>
        </p:nvSpPr>
        <p:spPr>
          <a:xfrm>
            <a:off x="0" y="232125"/>
            <a:ext cx="4916400" cy="1323409"/>
          </a:xfrm>
          <a:prstGeom prst="rect">
            <a:avLst/>
          </a:prstGeom>
          <a:noFill/>
          <a:ln>
            <a:noFill/>
          </a:ln>
        </p:spPr>
        <p:txBody>
          <a:bodyPr spcFirstLastPara="1" wrap="square" lIns="91425" tIns="91425" rIns="91425" bIns="91425" anchor="t" anchorCtr="0">
            <a:noAutofit/>
          </a:bodyPr>
          <a:lstStyle/>
          <a:p>
            <a:pPr marL="0" marR="171450" lvl="0" indent="0" algn="ctr" rtl="0">
              <a:spcBef>
                <a:spcPts val="1190"/>
              </a:spcBef>
              <a:spcAft>
                <a:spcPts val="0"/>
              </a:spcAft>
              <a:buNone/>
            </a:pPr>
            <a:r>
              <a:rPr lang="en-US" sz="2800" b="1" dirty="0" err="1">
                <a:solidFill>
                  <a:schemeClr val="dk2"/>
                </a:solidFill>
                <a:latin typeface="Trebuchet MS"/>
                <a:ea typeface="Trebuchet MS"/>
                <a:cs typeface="Trebuchet MS"/>
                <a:sym typeface="Trebuchet MS"/>
              </a:rPr>
              <a:t>Cuidados</a:t>
            </a:r>
            <a:r>
              <a:rPr lang="en-US" sz="2800" b="1" dirty="0">
                <a:solidFill>
                  <a:schemeClr val="dk2"/>
                </a:solidFill>
                <a:latin typeface="Trebuchet MS"/>
                <a:ea typeface="Trebuchet MS"/>
                <a:cs typeface="Trebuchet MS"/>
                <a:sym typeface="Trebuchet MS"/>
              </a:rPr>
              <a:t> no </a:t>
            </a:r>
            <a:r>
              <a:rPr lang="en-US" sz="2800" b="1" dirty="0" err="1">
                <a:solidFill>
                  <a:schemeClr val="dk2"/>
                </a:solidFill>
                <a:latin typeface="Trebuchet MS"/>
                <a:ea typeface="Trebuchet MS"/>
                <a:cs typeface="Trebuchet MS"/>
                <a:sym typeface="Trebuchet MS"/>
              </a:rPr>
              <a:t>compensados</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6"/>
          <p:cNvSpPr txBox="1">
            <a:spLocks noGrp="1"/>
          </p:cNvSpPr>
          <p:nvPr>
            <p:ph type="title"/>
          </p:nvPr>
        </p:nvSpPr>
        <p:spPr>
          <a:xfrm>
            <a:off x="838200" y="152398"/>
            <a:ext cx="10515600" cy="813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a:t>Agenda del día</a:t>
            </a:r>
          </a:p>
        </p:txBody>
      </p:sp>
      <p:sp>
        <p:nvSpPr>
          <p:cNvPr id="244" name="Google Shape;244;p56"/>
          <p:cNvSpPr txBox="1">
            <a:spLocks noGrp="1"/>
          </p:cNvSpPr>
          <p:nvPr>
            <p:ph type="body" idx="1"/>
          </p:nvPr>
        </p:nvSpPr>
        <p:spPr>
          <a:xfrm>
            <a:off x="377400" y="1422600"/>
            <a:ext cx="11437200" cy="4236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4000" b="1" dirty="0"/>
              <a:t>7:30 a.m.</a:t>
            </a:r>
            <a:r>
              <a:rPr lang="en-US" sz="4000" dirty="0"/>
              <a:t>  </a:t>
            </a:r>
            <a:r>
              <a:rPr lang="en-US" sz="4000" dirty="0" err="1"/>
              <a:t>Bienvenida</a:t>
            </a:r>
            <a:r>
              <a:rPr lang="en-US" sz="4000" dirty="0"/>
              <a:t> y </a:t>
            </a:r>
            <a:r>
              <a:rPr lang="en-US" sz="4000" dirty="0" err="1"/>
              <a:t>resumen</a:t>
            </a:r>
            <a:endParaRPr sz="4000" dirty="0"/>
          </a:p>
          <a:p>
            <a:pPr marL="0" lvl="0" indent="0" algn="l" rtl="0">
              <a:lnSpc>
                <a:spcPct val="150000"/>
              </a:lnSpc>
              <a:spcBef>
                <a:spcPts val="0"/>
              </a:spcBef>
              <a:spcAft>
                <a:spcPts val="0"/>
              </a:spcAft>
              <a:buNone/>
            </a:pPr>
            <a:r>
              <a:rPr lang="en-US" sz="4000" b="1" dirty="0"/>
              <a:t>7:40 a.m.</a:t>
            </a:r>
            <a:r>
              <a:rPr lang="en-US" sz="4000" dirty="0"/>
              <a:t>  </a:t>
            </a:r>
            <a:r>
              <a:rPr lang="en-US" sz="4000" dirty="0" err="1"/>
              <a:t>Destacados</a:t>
            </a:r>
            <a:r>
              <a:rPr lang="en-US" sz="4000" dirty="0"/>
              <a:t> del </a:t>
            </a:r>
            <a:r>
              <a:rPr lang="en-US" sz="4000" dirty="0" err="1"/>
              <a:t>reporte</a:t>
            </a:r>
            <a:r>
              <a:rPr lang="en-US" sz="4000" dirty="0"/>
              <a:t> del hospital </a:t>
            </a:r>
          </a:p>
          <a:p>
            <a:pPr marL="0" lvl="0" indent="0" algn="l" rtl="0">
              <a:lnSpc>
                <a:spcPct val="150000"/>
              </a:lnSpc>
              <a:spcBef>
                <a:spcPts val="0"/>
              </a:spcBef>
              <a:spcAft>
                <a:spcPts val="0"/>
              </a:spcAft>
              <a:buNone/>
            </a:pPr>
            <a:r>
              <a:rPr lang="en-US" sz="4000" b="1" dirty="0"/>
              <a:t>8:25 a.m.</a:t>
            </a:r>
            <a:r>
              <a:rPr lang="en-US" sz="4000" dirty="0"/>
              <a:t>  </a:t>
            </a:r>
            <a:r>
              <a:rPr lang="en-US" sz="4000" dirty="0" err="1"/>
              <a:t>Preguntas</a:t>
            </a:r>
            <a:r>
              <a:rPr lang="en-US" sz="4000" dirty="0"/>
              <a:t> y </a:t>
            </a:r>
            <a:r>
              <a:rPr lang="en-US" sz="4000" dirty="0" err="1"/>
              <a:t>respuestas</a:t>
            </a:r>
            <a:endParaRPr sz="4000" dirty="0"/>
          </a:p>
          <a:p>
            <a:pPr marL="0" lvl="0" indent="0" algn="l" rtl="0">
              <a:lnSpc>
                <a:spcPct val="150000"/>
              </a:lnSpc>
              <a:spcBef>
                <a:spcPts val="0"/>
              </a:spcBef>
              <a:spcAft>
                <a:spcPts val="0"/>
              </a:spcAft>
              <a:buNone/>
            </a:pPr>
            <a:r>
              <a:rPr lang="en-US" sz="4000" b="1" dirty="0"/>
              <a:t>8:40 a.m.</a:t>
            </a:r>
            <a:r>
              <a:rPr lang="en-US" sz="4000" dirty="0"/>
              <a:t>  </a:t>
            </a:r>
            <a:r>
              <a:rPr lang="en-US" sz="4000" dirty="0" err="1"/>
              <a:t>Observaciones</a:t>
            </a:r>
            <a:r>
              <a:rPr lang="en-US" sz="4000" dirty="0"/>
              <a:t> finales</a:t>
            </a:r>
            <a:endParaRPr sz="4000" dirty="0"/>
          </a:p>
          <a:p>
            <a:pPr marL="0" lvl="0" indent="0" algn="l" rtl="0">
              <a:lnSpc>
                <a:spcPct val="150000"/>
              </a:lnSpc>
              <a:spcBef>
                <a:spcPts val="0"/>
              </a:spcBef>
              <a:spcAft>
                <a:spcPts val="0"/>
              </a:spcAft>
              <a:buNone/>
            </a:pPr>
            <a:r>
              <a:rPr lang="en-US" sz="4000" dirty="0"/>
              <a:t>														</a:t>
            </a:r>
            <a:endParaRPr sz="4000" dirty="0"/>
          </a:p>
        </p:txBody>
      </p:sp>
      <p:sp>
        <p:nvSpPr>
          <p:cNvPr id="245" name="Google Shape;245;p56"/>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26"/>
          <p:cNvSpPr txBox="1">
            <a:spLocks noGrp="1"/>
          </p:cNvSpPr>
          <p:nvPr>
            <p:ph type="title"/>
          </p:nvPr>
        </p:nvSpPr>
        <p:spPr>
          <a:xfrm>
            <a:off x="405713" y="451623"/>
            <a:ext cx="7610100" cy="537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588075"/>
              </a:buClr>
              <a:buSzPts val="2800"/>
              <a:buFont typeface="Cambria Math"/>
              <a:buNone/>
            </a:pPr>
            <a:r>
              <a:rPr lang="en-US" sz="3400" b="1"/>
              <a:t>ER Visits- Rising % Uninsured</a:t>
            </a:r>
            <a:endParaRPr sz="3400" b="1"/>
          </a:p>
        </p:txBody>
      </p:sp>
      <p:pic>
        <p:nvPicPr>
          <p:cNvPr id="517" name="Google Shape;517;p26" descr="TExt box with key takeaways. About 17 thousand patients ended up in the ED without insurance in October 2024. ED visits from uninsured patients up about69% from pre-COVID baseline. Pre-pandemic uninsured rates ranged from 6.6% to 7.0%"/>
          <p:cNvPicPr preferRelativeResize="0"/>
          <p:nvPr/>
        </p:nvPicPr>
        <p:blipFill rotWithShape="1">
          <a:blip r:embed="rId3">
            <a:alphaModFix/>
          </a:blip>
          <a:srcRect/>
          <a:stretch/>
        </p:blipFill>
        <p:spPr>
          <a:xfrm>
            <a:off x="674270" y="4939173"/>
            <a:ext cx="9373497" cy="1320325"/>
          </a:xfrm>
          <a:prstGeom prst="rect">
            <a:avLst/>
          </a:prstGeom>
          <a:noFill/>
          <a:ln>
            <a:noFill/>
          </a:ln>
        </p:spPr>
      </p:pic>
      <p:pic>
        <p:nvPicPr>
          <p:cNvPr id="518" name="Google Shape;518;p26" descr="This line graph shows the percent of ER visits of uninsured populations. The line has risen from 7.0% in 2019 to 9.8% in october 2024. "/>
          <p:cNvPicPr preferRelativeResize="0"/>
          <p:nvPr/>
        </p:nvPicPr>
        <p:blipFill rotWithShape="1">
          <a:blip r:embed="rId4">
            <a:alphaModFix/>
          </a:blip>
          <a:srcRect/>
          <a:stretch/>
        </p:blipFill>
        <p:spPr>
          <a:xfrm>
            <a:off x="701790" y="988623"/>
            <a:ext cx="9345977" cy="3950550"/>
          </a:xfrm>
          <a:prstGeom prst="rect">
            <a:avLst/>
          </a:prstGeom>
          <a:noFill/>
          <a:ln>
            <a:noFill/>
          </a:ln>
          <a:effectLst>
            <a:outerShdw blurRad="292100" dist="139700" dir="2700000" algn="tl" rotWithShape="0">
              <a:srgbClr val="333333">
                <a:alpha val="64705"/>
              </a:srgbClr>
            </a:outerShdw>
          </a:effectLst>
        </p:spPr>
      </p:pic>
      <p:sp>
        <p:nvSpPr>
          <p:cNvPr id="519" name="Google Shape;519;p26"/>
          <p:cNvSpPr txBox="1"/>
          <p:nvPr/>
        </p:nvSpPr>
        <p:spPr>
          <a:xfrm>
            <a:off x="3896100" y="3723625"/>
            <a:ext cx="4399800" cy="53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chemeClr val="dk1"/>
                </a:solidFill>
                <a:latin typeface="Calibri"/>
                <a:ea typeface="Calibri"/>
                <a:cs typeface="Calibri"/>
                <a:sym typeface="Calibri"/>
              </a:rPr>
              <a:t>December 2022 was the beginning of the immigration surge in Denver. </a:t>
            </a:r>
            <a:endParaRPr sz="1900" b="0" i="0" u="none" strike="noStrike" cap="none">
              <a:solidFill>
                <a:schemeClr val="dk1"/>
              </a:solidFill>
              <a:latin typeface="Calibri"/>
              <a:ea typeface="Calibri"/>
              <a:cs typeface="Calibri"/>
              <a:sym typeface="Calibri"/>
            </a:endParaRPr>
          </a:p>
        </p:txBody>
      </p:sp>
      <p:sp>
        <p:nvSpPr>
          <p:cNvPr id="520" name="Google Shape;520;p26"/>
          <p:cNvSpPr txBox="1">
            <a:spLocks noGrp="1"/>
          </p:cNvSpPr>
          <p:nvPr>
            <p:ph type="sldNum" idx="4294967295"/>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chemeClr val="dk1"/>
                </a:solidFill>
              </a:rPr>
              <a:t>50</a:t>
            </a:fld>
            <a:endParaRPr>
              <a:solidFill>
                <a:schemeClr val="dk1"/>
              </a:solidFill>
            </a:endParaRPr>
          </a:p>
        </p:txBody>
      </p:sp>
      <p:sp>
        <p:nvSpPr>
          <p:cNvPr id="521" name="Google Shape;521;p26"/>
          <p:cNvSpPr/>
          <p:nvPr/>
        </p:nvSpPr>
        <p:spPr>
          <a:xfrm>
            <a:off x="3425300" y="3723625"/>
            <a:ext cx="376800" cy="2475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9"/>
          <p:cNvSpPr txBox="1">
            <a:spLocks noGrp="1"/>
          </p:cNvSpPr>
          <p:nvPr>
            <p:ph type="title"/>
          </p:nvPr>
        </p:nvSpPr>
        <p:spPr>
          <a:xfrm>
            <a:off x="405713" y="112349"/>
            <a:ext cx="7610100" cy="5370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588075"/>
              </a:buClr>
              <a:buSzPts val="2800"/>
              <a:buFont typeface="Cambria Math"/>
              <a:buNone/>
            </a:pPr>
            <a:r>
              <a:rPr lang="en-US" sz="3400" b="1" dirty="0" err="1"/>
              <a:t>Visitas</a:t>
            </a:r>
            <a:r>
              <a:rPr lang="en-US" sz="3400" b="1" dirty="0"/>
              <a:t> a </a:t>
            </a:r>
            <a:r>
              <a:rPr lang="en-US" sz="3400" b="1" dirty="0" err="1"/>
              <a:t>Emergencias</a:t>
            </a:r>
            <a:r>
              <a:rPr lang="en-US" sz="3400" b="1" dirty="0"/>
              <a:t> % </a:t>
            </a:r>
            <a:r>
              <a:rPr lang="en-US" sz="3400" b="1" dirty="0" err="1"/>
              <a:t>en</a:t>
            </a:r>
            <a:r>
              <a:rPr lang="en-US" sz="3400" b="1" dirty="0"/>
              <a:t> </a:t>
            </a:r>
            <a:r>
              <a:rPr lang="en-US" sz="3400" b="1" dirty="0" err="1"/>
              <a:t>aumento</a:t>
            </a:r>
            <a:br>
              <a:rPr lang="en-US" sz="3400" b="1" dirty="0"/>
            </a:br>
            <a:r>
              <a:rPr lang="en-US" sz="3400" b="1" dirty="0"/>
              <a:t>  no </a:t>
            </a:r>
            <a:r>
              <a:rPr lang="en-US" sz="3400" b="1" dirty="0" err="1"/>
              <a:t>asegurados</a:t>
            </a:r>
            <a:r>
              <a:rPr lang="en-US" sz="3400" b="1" dirty="0"/>
              <a:t> </a:t>
            </a:r>
            <a:endParaRPr sz="3400" b="1" dirty="0"/>
          </a:p>
        </p:txBody>
      </p:sp>
      <p:pic>
        <p:nvPicPr>
          <p:cNvPr id="517" name="Google Shape;517;p79" descr="TExt box with key takeaways. About 17 thousand patients ended up in the ED without insurance in October 2024. ED visits from uninsured patients up about69% from pre-COVID baseline. Pre-pandemic uninsured rates ranged from 6.6% to 7.0%"/>
          <p:cNvPicPr preferRelativeResize="0"/>
          <p:nvPr/>
        </p:nvPicPr>
        <p:blipFill rotWithShape="1">
          <a:blip r:embed="rId3">
            <a:alphaModFix/>
          </a:blip>
          <a:srcRect/>
          <a:stretch/>
        </p:blipFill>
        <p:spPr>
          <a:xfrm>
            <a:off x="674270" y="4939173"/>
            <a:ext cx="9373497" cy="1320325"/>
          </a:xfrm>
          <a:prstGeom prst="rect">
            <a:avLst/>
          </a:prstGeom>
          <a:noFill/>
          <a:ln>
            <a:noFill/>
          </a:ln>
        </p:spPr>
      </p:pic>
      <p:pic>
        <p:nvPicPr>
          <p:cNvPr id="518" name="Google Shape;518;p79" descr="This line graph shows the percent of ER visits of uninsured populations. The line has risen from 7.0% in 2019 to 9.8% in october 2024. "/>
          <p:cNvPicPr preferRelativeResize="0"/>
          <p:nvPr/>
        </p:nvPicPr>
        <p:blipFill rotWithShape="1">
          <a:blip r:embed="rId4">
            <a:alphaModFix/>
          </a:blip>
          <a:srcRect/>
          <a:stretch/>
        </p:blipFill>
        <p:spPr>
          <a:xfrm>
            <a:off x="701790" y="1063689"/>
            <a:ext cx="9345977" cy="3875483"/>
          </a:xfrm>
          <a:prstGeom prst="rect">
            <a:avLst/>
          </a:prstGeom>
          <a:noFill/>
          <a:ln>
            <a:noFill/>
          </a:ln>
          <a:effectLst>
            <a:outerShdw blurRad="292100" dist="139700" dir="2700000" algn="tl" rotWithShape="0">
              <a:srgbClr val="333333">
                <a:alpha val="64709"/>
              </a:srgbClr>
            </a:outerShdw>
          </a:effectLst>
        </p:spPr>
      </p:pic>
      <p:sp>
        <p:nvSpPr>
          <p:cNvPr id="519" name="Google Shape;519;p79"/>
          <p:cNvSpPr txBox="1"/>
          <p:nvPr/>
        </p:nvSpPr>
        <p:spPr>
          <a:xfrm>
            <a:off x="3990102" y="3672811"/>
            <a:ext cx="4399800" cy="53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900" dirty="0" err="1">
                <a:solidFill>
                  <a:schemeClr val="dk1"/>
                </a:solidFill>
                <a:latin typeface="Calibri"/>
                <a:ea typeface="Calibri"/>
                <a:cs typeface="Calibri"/>
                <a:sym typeface="Calibri"/>
              </a:rPr>
              <a:t>Diciembre</a:t>
            </a:r>
            <a:r>
              <a:rPr lang="en-US" sz="1900" dirty="0">
                <a:solidFill>
                  <a:schemeClr val="dk1"/>
                </a:solidFill>
                <a:latin typeface="Calibri"/>
                <a:ea typeface="Calibri"/>
                <a:cs typeface="Calibri"/>
                <a:sym typeface="Calibri"/>
              </a:rPr>
              <a:t> de 2022 </a:t>
            </a:r>
            <a:r>
              <a:rPr lang="en-US" sz="1900" dirty="0" err="1">
                <a:solidFill>
                  <a:schemeClr val="dk1"/>
                </a:solidFill>
                <a:latin typeface="Calibri"/>
                <a:ea typeface="Calibri"/>
                <a:cs typeface="Calibri"/>
                <a:sym typeface="Calibri"/>
              </a:rPr>
              <a:t>fue</a:t>
            </a:r>
            <a:r>
              <a:rPr lang="en-US" sz="1900" dirty="0">
                <a:solidFill>
                  <a:schemeClr val="dk1"/>
                </a:solidFill>
                <a:latin typeface="Calibri"/>
                <a:ea typeface="Calibri"/>
                <a:cs typeface="Calibri"/>
                <a:sym typeface="Calibri"/>
              </a:rPr>
              <a:t> </a:t>
            </a:r>
            <a:r>
              <a:rPr lang="en-US" sz="1900" dirty="0" err="1">
                <a:solidFill>
                  <a:schemeClr val="dk1"/>
                </a:solidFill>
                <a:latin typeface="Calibri"/>
                <a:ea typeface="Calibri"/>
                <a:cs typeface="Calibri"/>
                <a:sym typeface="Calibri"/>
              </a:rPr>
              <a:t>el</a:t>
            </a:r>
            <a:r>
              <a:rPr lang="en-US" sz="1900" dirty="0">
                <a:solidFill>
                  <a:schemeClr val="dk1"/>
                </a:solidFill>
                <a:latin typeface="Calibri"/>
                <a:ea typeface="Calibri"/>
                <a:cs typeface="Calibri"/>
                <a:sym typeface="Calibri"/>
              </a:rPr>
              <a:t> </a:t>
            </a:r>
            <a:r>
              <a:rPr lang="en-US" sz="1900" dirty="0" err="1">
                <a:solidFill>
                  <a:schemeClr val="dk1"/>
                </a:solidFill>
                <a:latin typeface="Calibri"/>
                <a:ea typeface="Calibri"/>
                <a:cs typeface="Calibri"/>
                <a:sym typeface="Calibri"/>
              </a:rPr>
              <a:t>comienzo</a:t>
            </a:r>
            <a:r>
              <a:rPr lang="en-US" sz="1900" dirty="0">
                <a:solidFill>
                  <a:schemeClr val="dk1"/>
                </a:solidFill>
                <a:latin typeface="Calibri"/>
                <a:ea typeface="Calibri"/>
                <a:cs typeface="Calibri"/>
                <a:sym typeface="Calibri"/>
              </a:rPr>
              <a:t> del </a:t>
            </a:r>
            <a:r>
              <a:rPr lang="en-US" sz="1900" dirty="0" err="1">
                <a:solidFill>
                  <a:schemeClr val="dk1"/>
                </a:solidFill>
                <a:latin typeface="Calibri"/>
                <a:ea typeface="Calibri"/>
                <a:cs typeface="Calibri"/>
                <a:sym typeface="Calibri"/>
              </a:rPr>
              <a:t>aumento</a:t>
            </a:r>
            <a:r>
              <a:rPr lang="en-US" sz="1900" dirty="0">
                <a:solidFill>
                  <a:schemeClr val="dk1"/>
                </a:solidFill>
                <a:latin typeface="Calibri"/>
                <a:ea typeface="Calibri"/>
                <a:cs typeface="Calibri"/>
                <a:sym typeface="Calibri"/>
              </a:rPr>
              <a:t> de la </a:t>
            </a:r>
            <a:r>
              <a:rPr lang="en-US" sz="1900" dirty="0" err="1">
                <a:solidFill>
                  <a:schemeClr val="dk1"/>
                </a:solidFill>
                <a:latin typeface="Calibri"/>
                <a:ea typeface="Calibri"/>
                <a:cs typeface="Calibri"/>
                <a:sym typeface="Calibri"/>
              </a:rPr>
              <a:t>inmigración</a:t>
            </a:r>
            <a:r>
              <a:rPr lang="en-US" sz="1900" dirty="0">
                <a:solidFill>
                  <a:schemeClr val="dk1"/>
                </a:solidFill>
                <a:latin typeface="Calibri"/>
                <a:ea typeface="Calibri"/>
                <a:cs typeface="Calibri"/>
                <a:sym typeface="Calibri"/>
              </a:rPr>
              <a:t> </a:t>
            </a:r>
            <a:r>
              <a:rPr lang="en-US" sz="1900" dirty="0" err="1">
                <a:solidFill>
                  <a:schemeClr val="dk1"/>
                </a:solidFill>
                <a:latin typeface="Calibri"/>
                <a:ea typeface="Calibri"/>
                <a:cs typeface="Calibri"/>
                <a:sym typeface="Calibri"/>
              </a:rPr>
              <a:t>en</a:t>
            </a:r>
            <a:r>
              <a:rPr lang="en-US" sz="1900" dirty="0">
                <a:solidFill>
                  <a:schemeClr val="dk1"/>
                </a:solidFill>
                <a:latin typeface="Calibri"/>
                <a:ea typeface="Calibri"/>
                <a:cs typeface="Calibri"/>
                <a:sym typeface="Calibri"/>
              </a:rPr>
              <a:t> Denver. </a:t>
            </a:r>
            <a:endParaRPr sz="1900" dirty="0">
              <a:solidFill>
                <a:schemeClr val="dk1"/>
              </a:solidFill>
              <a:latin typeface="Calibri"/>
              <a:ea typeface="Calibri"/>
              <a:cs typeface="Calibri"/>
              <a:sym typeface="Calibri"/>
            </a:endParaRPr>
          </a:p>
        </p:txBody>
      </p:sp>
      <p:sp>
        <p:nvSpPr>
          <p:cNvPr id="520" name="Google Shape;520;p79"/>
          <p:cNvSpPr txBox="1">
            <a:spLocks noGrp="1"/>
          </p:cNvSpPr>
          <p:nvPr>
            <p:ph type="sldNum" idx="4294967295"/>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dk1"/>
                </a:solidFill>
              </a:rPr>
              <a:t>51</a:t>
            </a:fld>
            <a:endParaRPr>
              <a:solidFill>
                <a:schemeClr val="dk1"/>
              </a:solidFill>
            </a:endParaRPr>
          </a:p>
        </p:txBody>
      </p:sp>
      <p:sp>
        <p:nvSpPr>
          <p:cNvPr id="521" name="Google Shape;521;p79"/>
          <p:cNvSpPr/>
          <p:nvPr/>
        </p:nvSpPr>
        <p:spPr>
          <a:xfrm>
            <a:off x="3425300" y="3723625"/>
            <a:ext cx="376800" cy="2475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27"/>
          <p:cNvSpPr txBox="1">
            <a:spLocks noGrp="1"/>
          </p:cNvSpPr>
          <p:nvPr>
            <p:ph type="title"/>
          </p:nvPr>
        </p:nvSpPr>
        <p:spPr>
          <a:xfrm>
            <a:off x="236225" y="24950"/>
            <a:ext cx="5119200" cy="873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2800"/>
              <a:t>Denver Health carrying high level of Uncompensated Care</a:t>
            </a:r>
            <a:r>
              <a:rPr lang="en-US" sz="3200"/>
              <a:t> </a:t>
            </a:r>
            <a:endParaRPr sz="3200"/>
          </a:p>
        </p:txBody>
      </p:sp>
      <p:sp>
        <p:nvSpPr>
          <p:cNvPr id="528" name="Google Shape;528;p27"/>
          <p:cNvSpPr txBox="1">
            <a:spLocks noGrp="1"/>
          </p:cNvSpPr>
          <p:nvPr>
            <p:ph type="body" idx="1"/>
          </p:nvPr>
        </p:nvSpPr>
        <p:spPr>
          <a:xfrm>
            <a:off x="115575" y="897950"/>
            <a:ext cx="5900400" cy="536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500" b="1"/>
              <a:t>Denver Health Portion of Uncompensated Care Costs</a:t>
            </a:r>
            <a:endParaRPr sz="2500" b="1"/>
          </a:p>
          <a:p>
            <a:pPr marL="457200" lvl="0" indent="-387350" algn="l" rtl="0">
              <a:lnSpc>
                <a:spcPct val="90000"/>
              </a:lnSpc>
              <a:spcBef>
                <a:spcPts val="1000"/>
              </a:spcBef>
              <a:spcAft>
                <a:spcPts val="0"/>
              </a:spcAft>
              <a:buSzPts val="2500"/>
              <a:buChar char="●"/>
            </a:pPr>
            <a:r>
              <a:rPr lang="en-US" sz="2500"/>
              <a:t>26% of statewide</a:t>
            </a:r>
            <a:endParaRPr sz="2500"/>
          </a:p>
          <a:p>
            <a:pPr marL="457200" lvl="0" indent="-387350" algn="l" rtl="0">
              <a:lnSpc>
                <a:spcPct val="90000"/>
              </a:lnSpc>
              <a:spcBef>
                <a:spcPts val="0"/>
              </a:spcBef>
              <a:spcAft>
                <a:spcPts val="0"/>
              </a:spcAft>
              <a:buSzPts val="2500"/>
              <a:buChar char="●"/>
            </a:pPr>
            <a:r>
              <a:rPr lang="en-US" sz="2500"/>
              <a:t>45% of Denver DOI region</a:t>
            </a:r>
            <a:endParaRPr sz="2500"/>
          </a:p>
          <a:p>
            <a:pPr marL="457200" lvl="0" indent="-387350" algn="l" rtl="0">
              <a:lnSpc>
                <a:spcPct val="90000"/>
              </a:lnSpc>
              <a:spcBef>
                <a:spcPts val="0"/>
              </a:spcBef>
              <a:spcAft>
                <a:spcPts val="0"/>
              </a:spcAft>
              <a:buSzPts val="2500"/>
              <a:buChar char="●"/>
            </a:pPr>
            <a:r>
              <a:rPr lang="en-US" sz="2500"/>
              <a:t>80% of Denver county</a:t>
            </a:r>
            <a:endParaRPr sz="2500"/>
          </a:p>
          <a:p>
            <a:pPr marL="457200" lvl="0" indent="-387350" algn="l" rtl="0">
              <a:lnSpc>
                <a:spcPct val="90000"/>
              </a:lnSpc>
              <a:spcBef>
                <a:spcPts val="0"/>
              </a:spcBef>
              <a:spcAft>
                <a:spcPts val="0"/>
              </a:spcAft>
              <a:buSzPts val="2500"/>
              <a:buChar char="●"/>
            </a:pPr>
            <a:r>
              <a:rPr lang="en-US" sz="2500"/>
              <a:t>Before PHE Unwind and Migrant surge impact is fully presenting</a:t>
            </a:r>
            <a:endParaRPr sz="1400"/>
          </a:p>
          <a:p>
            <a:pPr marL="457200" lvl="0" indent="-387350" algn="l" rtl="0">
              <a:lnSpc>
                <a:spcPct val="90000"/>
              </a:lnSpc>
              <a:spcBef>
                <a:spcPts val="1000"/>
              </a:spcBef>
              <a:spcAft>
                <a:spcPts val="0"/>
              </a:spcAft>
              <a:buSzPts val="2500"/>
              <a:buChar char="●"/>
            </a:pPr>
            <a:r>
              <a:rPr lang="en-US" sz="2500"/>
              <a:t>Why are uninsured or underinsured patients traveling to DH, vs using their local hospital?</a:t>
            </a:r>
            <a:endParaRPr sz="2500"/>
          </a:p>
          <a:p>
            <a:pPr marL="457200" lvl="0" indent="-387350" algn="l" rtl="0">
              <a:lnSpc>
                <a:spcPct val="90000"/>
              </a:lnSpc>
              <a:spcBef>
                <a:spcPts val="0"/>
              </a:spcBef>
              <a:spcAft>
                <a:spcPts val="0"/>
              </a:spcAft>
              <a:buSzPts val="2500"/>
              <a:buChar char="●"/>
            </a:pPr>
            <a:r>
              <a:rPr lang="en-US" sz="2500"/>
              <a:t>How might other hospitals step up to help DH, given their lower Uncompensated Care costs?</a:t>
            </a:r>
            <a:endParaRPr sz="2500"/>
          </a:p>
          <a:p>
            <a:pPr marL="914400" lvl="1" indent="-387350" algn="l" rtl="0">
              <a:lnSpc>
                <a:spcPct val="90000"/>
              </a:lnSpc>
              <a:spcBef>
                <a:spcPts val="0"/>
              </a:spcBef>
              <a:spcAft>
                <a:spcPts val="0"/>
              </a:spcAft>
              <a:buSzPts val="2500"/>
              <a:buChar char="○"/>
            </a:pPr>
            <a:r>
              <a:rPr lang="en-US" sz="2500"/>
              <a:t>Community Benefit? CHASE? </a:t>
            </a:r>
            <a:endParaRPr sz="2500"/>
          </a:p>
        </p:txBody>
      </p:sp>
      <p:sp>
        <p:nvSpPr>
          <p:cNvPr id="529" name="Google Shape;529;p2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52</a:t>
            </a:fld>
            <a:endParaRPr/>
          </a:p>
        </p:txBody>
      </p:sp>
      <p:sp>
        <p:nvSpPr>
          <p:cNvPr id="530" name="Google Shape;530;p27"/>
          <p:cNvSpPr txBox="1"/>
          <p:nvPr/>
        </p:nvSpPr>
        <p:spPr>
          <a:xfrm>
            <a:off x="5773837" y="-150186"/>
            <a:ext cx="6681300" cy="538800"/>
          </a:xfrm>
          <a:prstGeom prst="rect">
            <a:avLst/>
          </a:prstGeom>
          <a:noFill/>
          <a:ln>
            <a:noFill/>
          </a:ln>
        </p:spPr>
        <p:txBody>
          <a:bodyPr spcFirstLastPara="1" wrap="square" lIns="91425" tIns="91425" rIns="91425" bIns="91425" anchor="t" anchorCtr="0">
            <a:spAutoFit/>
          </a:bodyPr>
          <a:lstStyle/>
          <a:p>
            <a:pPr marL="0" marR="171450" lvl="0" indent="0" algn="ctr" rtl="0">
              <a:lnSpc>
                <a:spcPct val="100000"/>
              </a:lnSpc>
              <a:spcBef>
                <a:spcPts val="1190"/>
              </a:spcBef>
              <a:spcAft>
                <a:spcPts val="0"/>
              </a:spcAft>
              <a:buClr>
                <a:srgbClr val="000000"/>
              </a:buClr>
              <a:buSzPts val="2300"/>
              <a:buFont typeface="Arial"/>
              <a:buNone/>
            </a:pPr>
            <a:r>
              <a:rPr lang="en-US" sz="2300" b="1" i="0" u="none" strike="noStrike" cap="none">
                <a:solidFill>
                  <a:schemeClr val="dk2"/>
                </a:solidFill>
                <a:latin typeface="Trebuchet MS"/>
                <a:ea typeface="Trebuchet MS"/>
                <a:cs typeface="Trebuchet MS"/>
                <a:sym typeface="Trebuchet MS"/>
              </a:rPr>
              <a:t>2023 Uncompensated Care Costs by System</a:t>
            </a:r>
            <a:endParaRPr sz="2500" b="0" i="0" u="none" strike="noStrike" cap="none">
              <a:solidFill>
                <a:srgbClr val="000000"/>
              </a:solidFill>
              <a:latin typeface="Arial"/>
              <a:ea typeface="Arial"/>
              <a:cs typeface="Arial"/>
              <a:sym typeface="Arial"/>
            </a:endParaRPr>
          </a:p>
        </p:txBody>
      </p:sp>
      <p:sp>
        <p:nvSpPr>
          <p:cNvPr id="531" name="Google Shape;531;p27"/>
          <p:cNvSpPr txBox="1"/>
          <p:nvPr/>
        </p:nvSpPr>
        <p:spPr>
          <a:xfrm>
            <a:off x="2584475" y="6340675"/>
            <a:ext cx="9269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1000"/>
              </a:spcAft>
              <a:buClr>
                <a:srgbClr val="000000"/>
              </a:buClr>
              <a:buSzPts val="1600"/>
              <a:buFont typeface="Arial"/>
              <a:buNone/>
            </a:pPr>
            <a:r>
              <a:rPr lang="en-US" sz="1600" b="0" i="0" u="none" strike="noStrike" cap="none">
                <a:solidFill>
                  <a:schemeClr val="lt1"/>
                </a:solidFill>
                <a:latin typeface="Trebuchet MS"/>
                <a:ea typeface="Trebuchet MS"/>
                <a:cs typeface="Trebuchet MS"/>
                <a:sym typeface="Trebuchet MS"/>
              </a:rPr>
              <a:t>Effects of PHE Unwind/Migrant influx won’t be fully realized until next year’s data &amp; reporting</a:t>
            </a:r>
            <a:endParaRPr sz="1400" b="0" i="0" u="none" strike="noStrike" cap="none">
              <a:solidFill>
                <a:srgbClr val="000000"/>
              </a:solidFill>
              <a:latin typeface="Arial"/>
              <a:ea typeface="Arial"/>
              <a:cs typeface="Arial"/>
              <a:sym typeface="Arial"/>
            </a:endParaRPr>
          </a:p>
        </p:txBody>
      </p:sp>
      <p:graphicFrame>
        <p:nvGraphicFramePr>
          <p:cNvPr id="532" name="Google Shape;532;p27"/>
          <p:cNvGraphicFramePr/>
          <p:nvPr/>
        </p:nvGraphicFramePr>
        <p:xfrm>
          <a:off x="6045700" y="452425"/>
          <a:ext cx="6137575" cy="6027985"/>
        </p:xfrm>
        <a:graphic>
          <a:graphicData uri="http://schemas.openxmlformats.org/drawingml/2006/table">
            <a:tbl>
              <a:tblPr>
                <a:noFill/>
                <a:tableStyleId>{91739566-4684-4F24-B98C-CBC379D16EFD}</a:tableStyleId>
              </a:tblPr>
              <a:tblGrid>
                <a:gridCol w="1766175">
                  <a:extLst>
                    <a:ext uri="{9D8B030D-6E8A-4147-A177-3AD203B41FA5}">
                      <a16:colId xmlns:a16="http://schemas.microsoft.com/office/drawing/2014/main" val="20000"/>
                    </a:ext>
                  </a:extLst>
                </a:gridCol>
                <a:gridCol w="1135375">
                  <a:extLst>
                    <a:ext uri="{9D8B030D-6E8A-4147-A177-3AD203B41FA5}">
                      <a16:colId xmlns:a16="http://schemas.microsoft.com/office/drawing/2014/main" val="20001"/>
                    </a:ext>
                  </a:extLst>
                </a:gridCol>
                <a:gridCol w="1249025">
                  <a:extLst>
                    <a:ext uri="{9D8B030D-6E8A-4147-A177-3AD203B41FA5}">
                      <a16:colId xmlns:a16="http://schemas.microsoft.com/office/drawing/2014/main" val="20002"/>
                    </a:ext>
                  </a:extLst>
                </a:gridCol>
                <a:gridCol w="1987000">
                  <a:extLst>
                    <a:ext uri="{9D8B030D-6E8A-4147-A177-3AD203B41FA5}">
                      <a16:colId xmlns:a16="http://schemas.microsoft.com/office/drawing/2014/main" val="20003"/>
                    </a:ext>
                  </a:extLst>
                </a:gridCol>
              </a:tblGrid>
              <a:tr h="798275">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System</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Bad Debt Costs</a:t>
                      </a:r>
                      <a:endParaRPr sz="1400" b="1" u="none" strike="noStrike" cap="none">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(millions)</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Charity Care Costs</a:t>
                      </a:r>
                      <a:endParaRPr sz="1400" b="1" u="none" strike="noStrike" cap="none">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(millions)</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Total Uncompensated Care Costs</a:t>
                      </a:r>
                      <a:endParaRPr sz="1400" b="1" u="none" strike="noStrike" cap="none">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(millions)</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Banner Health</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$5.6</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$13.3</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$18.9</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1"/>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Commonspirit</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$2.1</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$46.4</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$48.5</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AdventHealth</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-$3.1</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$19.1</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$16.0</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3"/>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Childrens</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$2.7</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$8.4</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$11.1</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HealthONE</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$14.3</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$26.4</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$40.7</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5"/>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Intermountain</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$17.2</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$37.5</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$54.7</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San Luis Valley</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$3.9</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$0.0</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$3.9</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7"/>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UCHealth</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$68.2</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$61.3</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$129.5</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Total Independent</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$103.6</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$118.0</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$221.6</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9"/>
                  </a:ext>
                </a:extLst>
              </a:tr>
              <a:tr h="398375">
                <a:tc>
                  <a:txBody>
                    <a:bodyPr/>
                    <a:lstStyle/>
                    <a:p>
                      <a:pPr marL="0" marR="0" lvl="0" indent="0" algn="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Denver Health</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$47.4</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$93.8</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$141.5</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10"/>
                  </a:ext>
                </a:extLst>
              </a:tr>
              <a:tr h="591275">
                <a:tc>
                  <a:txBody>
                    <a:bodyPr/>
                    <a:lstStyle/>
                    <a:p>
                      <a:pPr marL="0" marR="0" lvl="0" indent="0" algn="r"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All Other Independent</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$55.9</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$24.3</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$80.1</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11"/>
                  </a:ext>
                </a:extLst>
              </a:tr>
              <a:tr h="398375">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a:latin typeface="Trebuchet MS"/>
                          <a:ea typeface="Trebuchet MS"/>
                          <a:cs typeface="Trebuchet MS"/>
                          <a:sym typeface="Trebuchet MS"/>
                        </a:rPr>
                        <a:t>Grand Total</a:t>
                      </a:r>
                      <a:endParaRPr sz="1400" b="1"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$214.5</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$330.4</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$544.9</a:t>
                      </a:r>
                      <a:endParaRPr sz="1400" u="none" strike="noStrike" cap="none">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80"/>
          <p:cNvSpPr txBox="1">
            <a:spLocks noGrp="1"/>
          </p:cNvSpPr>
          <p:nvPr>
            <p:ph type="title"/>
          </p:nvPr>
        </p:nvSpPr>
        <p:spPr>
          <a:xfrm>
            <a:off x="236225" y="24950"/>
            <a:ext cx="5119200" cy="873000"/>
          </a:xfrm>
          <a:prstGeom prst="rect">
            <a:avLst/>
          </a:prstGeom>
        </p:spPr>
        <p:txBody>
          <a:bodyPr spcFirstLastPara="1" wrap="square" lIns="91425" tIns="45700" rIns="91425" bIns="45700" anchor="b" anchorCtr="0">
            <a:noAutofit/>
          </a:bodyPr>
          <a:lstStyle/>
          <a:p>
            <a:r>
              <a:rPr lang="en-US" sz="2400" b="1" i="0" u="none" strike="noStrike" dirty="0">
                <a:solidFill>
                  <a:schemeClr val="bg2"/>
                </a:solidFill>
                <a:effectLst/>
              </a:rPr>
              <a:t>Denver Health </a:t>
            </a:r>
            <a:r>
              <a:rPr lang="en-US" sz="2400" b="1" i="0" u="none" strike="noStrike" dirty="0" err="1">
                <a:solidFill>
                  <a:schemeClr val="bg2"/>
                </a:solidFill>
                <a:effectLst/>
              </a:rPr>
              <a:t>lleva</a:t>
            </a:r>
            <a:r>
              <a:rPr lang="en-US" sz="2400" b="1" i="0" u="none" strike="noStrike" dirty="0">
                <a:solidFill>
                  <a:schemeClr val="bg2"/>
                </a:solidFill>
                <a:effectLst/>
              </a:rPr>
              <a:t> un alto </a:t>
            </a:r>
            <a:r>
              <a:rPr lang="en-US" sz="2400" b="1" i="0" u="none" strike="noStrike" dirty="0" err="1">
                <a:solidFill>
                  <a:schemeClr val="bg2"/>
                </a:solidFill>
                <a:effectLst/>
              </a:rPr>
              <a:t>nivel</a:t>
            </a:r>
            <a:r>
              <a:rPr lang="en-US" sz="2400" b="1" i="0" u="none" strike="noStrike" dirty="0">
                <a:solidFill>
                  <a:schemeClr val="bg2"/>
                </a:solidFill>
                <a:effectLst/>
              </a:rPr>
              <a:t> de </a:t>
            </a:r>
            <a:r>
              <a:rPr lang="en-US" sz="2400" b="1" i="0" u="none" strike="noStrike" dirty="0" err="1">
                <a:solidFill>
                  <a:schemeClr val="bg2"/>
                </a:solidFill>
                <a:effectLst/>
              </a:rPr>
              <a:t>cuidados</a:t>
            </a:r>
            <a:r>
              <a:rPr lang="en-US" sz="2400" b="1" i="0" u="none" strike="noStrike" dirty="0">
                <a:solidFill>
                  <a:schemeClr val="bg2"/>
                </a:solidFill>
                <a:effectLst/>
              </a:rPr>
              <a:t> no </a:t>
            </a:r>
            <a:r>
              <a:rPr lang="en-US" sz="2400" b="1" i="0" u="none" strike="noStrike" dirty="0" err="1">
                <a:solidFill>
                  <a:schemeClr val="bg2"/>
                </a:solidFill>
                <a:effectLst/>
              </a:rPr>
              <a:t>compensados</a:t>
            </a:r>
            <a:endParaRPr lang="en-US" sz="2400" b="0" i="0" u="none" strike="noStrike" dirty="0">
              <a:solidFill>
                <a:schemeClr val="bg2"/>
              </a:solidFill>
              <a:effectLst/>
            </a:endParaRPr>
          </a:p>
        </p:txBody>
      </p:sp>
      <p:sp>
        <p:nvSpPr>
          <p:cNvPr id="528" name="Google Shape;528;p80"/>
          <p:cNvSpPr txBox="1">
            <a:spLocks noGrp="1"/>
          </p:cNvSpPr>
          <p:nvPr>
            <p:ph type="body" idx="1"/>
          </p:nvPr>
        </p:nvSpPr>
        <p:spPr>
          <a:xfrm>
            <a:off x="0" y="917468"/>
            <a:ext cx="5658262" cy="5369100"/>
          </a:xfrm>
          <a:prstGeom prst="rect">
            <a:avLst/>
          </a:prstGeom>
        </p:spPr>
        <p:txBody>
          <a:bodyPr spcFirstLastPara="1" wrap="square" lIns="91425" tIns="45700" rIns="91425" bIns="45700" anchor="t" anchorCtr="0">
            <a:normAutofit fontScale="92500" lnSpcReduction="10000"/>
          </a:bodyPr>
          <a:lstStyle/>
          <a:p>
            <a:pPr marL="0" indent="0">
              <a:buNone/>
            </a:pPr>
            <a:r>
              <a:rPr lang="en-US" sz="2500" b="1" i="0" u="none" strike="noStrike" dirty="0" err="1">
                <a:solidFill>
                  <a:srgbClr val="000000"/>
                </a:solidFill>
                <a:effectLst/>
              </a:rPr>
              <a:t>Porción</a:t>
            </a:r>
            <a:r>
              <a:rPr lang="en-US" sz="2500" b="1" i="0" u="none" strike="noStrike" dirty="0">
                <a:solidFill>
                  <a:srgbClr val="000000"/>
                </a:solidFill>
                <a:effectLst/>
              </a:rPr>
              <a:t> de </a:t>
            </a:r>
            <a:r>
              <a:rPr lang="en-US" sz="2500" b="1" i="0" u="none" strike="noStrike" dirty="0" err="1">
                <a:solidFill>
                  <a:srgbClr val="000000"/>
                </a:solidFill>
                <a:effectLst/>
              </a:rPr>
              <a:t>los</a:t>
            </a:r>
            <a:r>
              <a:rPr lang="en-US" sz="2500" b="1" i="0" u="none" strike="noStrike" dirty="0">
                <a:solidFill>
                  <a:srgbClr val="000000"/>
                </a:solidFill>
                <a:effectLst/>
              </a:rPr>
              <a:t> </a:t>
            </a:r>
            <a:r>
              <a:rPr lang="en-US" sz="2500" b="1" i="0" u="none" strike="noStrike" dirty="0" err="1">
                <a:solidFill>
                  <a:srgbClr val="000000"/>
                </a:solidFill>
                <a:effectLst/>
              </a:rPr>
              <a:t>costos</a:t>
            </a:r>
            <a:r>
              <a:rPr lang="en-US" sz="2500" b="1" i="0" u="none" strike="noStrike" dirty="0">
                <a:solidFill>
                  <a:srgbClr val="000000"/>
                </a:solidFill>
                <a:effectLst/>
              </a:rPr>
              <a:t> de </a:t>
            </a:r>
            <a:r>
              <a:rPr lang="en-US" sz="2500" b="1" i="0" u="none" strike="noStrike" dirty="0" err="1">
                <a:solidFill>
                  <a:srgbClr val="000000"/>
                </a:solidFill>
                <a:effectLst/>
              </a:rPr>
              <a:t>los</a:t>
            </a:r>
            <a:r>
              <a:rPr lang="en-US" sz="2500" b="1" i="0" u="none" strike="noStrike" dirty="0">
                <a:solidFill>
                  <a:srgbClr val="000000"/>
                </a:solidFill>
                <a:effectLst/>
              </a:rPr>
              <a:t> </a:t>
            </a:r>
            <a:r>
              <a:rPr lang="en-US" sz="2500" b="1" i="0" u="none" strike="noStrike" dirty="0" err="1">
                <a:solidFill>
                  <a:srgbClr val="000000"/>
                </a:solidFill>
                <a:effectLst/>
              </a:rPr>
              <a:t>cuidados</a:t>
            </a:r>
            <a:r>
              <a:rPr lang="en-US" sz="2500" b="1" i="0" u="none" strike="noStrike" dirty="0">
                <a:solidFill>
                  <a:srgbClr val="000000"/>
                </a:solidFill>
                <a:effectLst/>
              </a:rPr>
              <a:t> no </a:t>
            </a:r>
            <a:r>
              <a:rPr lang="en-US" sz="2500" b="1" i="0" u="none" strike="noStrike" dirty="0" err="1">
                <a:solidFill>
                  <a:srgbClr val="000000"/>
                </a:solidFill>
                <a:effectLst/>
              </a:rPr>
              <a:t>compensados</a:t>
            </a:r>
            <a:r>
              <a:rPr lang="en-US" sz="2500" b="1" i="0" u="none" strike="noStrike" dirty="0">
                <a:solidFill>
                  <a:srgbClr val="000000"/>
                </a:solidFill>
                <a:effectLst/>
              </a:rPr>
              <a:t> de Denver Health:</a:t>
            </a:r>
          </a:p>
          <a:p>
            <a:pPr marL="457200" lvl="0" indent="-387350" algn="l" rtl="0">
              <a:spcBef>
                <a:spcPts val="1000"/>
              </a:spcBef>
              <a:spcAft>
                <a:spcPts val="0"/>
              </a:spcAft>
              <a:buSzPts val="2500"/>
              <a:buChar char="●"/>
            </a:pPr>
            <a:r>
              <a:rPr lang="en-US" sz="2500" dirty="0"/>
              <a:t>26% </a:t>
            </a:r>
            <a:r>
              <a:rPr lang="en-US" sz="2500" dirty="0" err="1"/>
              <a:t>en</a:t>
            </a:r>
            <a:r>
              <a:rPr lang="en-US" sz="2500" dirty="0"/>
              <a:t> </a:t>
            </a:r>
            <a:r>
              <a:rPr lang="en-US" sz="2500" dirty="0" err="1"/>
              <a:t>todo</a:t>
            </a:r>
            <a:r>
              <a:rPr lang="en-US" sz="2500" dirty="0"/>
              <a:t> </a:t>
            </a:r>
            <a:r>
              <a:rPr lang="en-US" sz="2500" dirty="0" err="1"/>
              <a:t>el</a:t>
            </a:r>
            <a:r>
              <a:rPr lang="en-US" sz="2500" dirty="0"/>
              <a:t> </a:t>
            </a:r>
            <a:r>
              <a:rPr lang="en-US" sz="2500" dirty="0" err="1"/>
              <a:t>estado</a:t>
            </a:r>
            <a:endParaRPr sz="2500" dirty="0"/>
          </a:p>
          <a:p>
            <a:pPr marL="457200" lvl="0" indent="-387350" algn="l" rtl="0">
              <a:spcBef>
                <a:spcPts val="0"/>
              </a:spcBef>
              <a:spcAft>
                <a:spcPts val="0"/>
              </a:spcAft>
              <a:buSzPts val="2500"/>
              <a:buChar char="●"/>
            </a:pPr>
            <a:r>
              <a:rPr lang="en-US" sz="2500" dirty="0"/>
              <a:t>45% de la </a:t>
            </a:r>
            <a:r>
              <a:rPr lang="en-US" sz="2500" dirty="0" err="1"/>
              <a:t>región</a:t>
            </a:r>
            <a:r>
              <a:rPr lang="en-US" sz="2500" dirty="0"/>
              <a:t> DOI de Denver</a:t>
            </a:r>
            <a:endParaRPr sz="2500" dirty="0"/>
          </a:p>
          <a:p>
            <a:pPr marL="457200" lvl="0" indent="-387350" algn="l" rtl="0">
              <a:spcBef>
                <a:spcPts val="0"/>
              </a:spcBef>
              <a:spcAft>
                <a:spcPts val="0"/>
              </a:spcAft>
              <a:buSzPts val="2500"/>
              <a:buChar char="●"/>
            </a:pPr>
            <a:r>
              <a:rPr lang="en-US" sz="2500" dirty="0"/>
              <a:t>80% del Condado de Denver</a:t>
            </a:r>
            <a:endParaRPr sz="2500" dirty="0"/>
          </a:p>
          <a:p>
            <a:pPr marL="457200" lvl="0" indent="-387350" algn="l" rtl="0">
              <a:spcBef>
                <a:spcPts val="0"/>
              </a:spcBef>
              <a:spcAft>
                <a:spcPts val="0"/>
              </a:spcAft>
              <a:buSzPts val="2500"/>
              <a:buChar char="●"/>
            </a:pPr>
            <a:r>
              <a:rPr lang="en-US" sz="2500" dirty="0"/>
              <a:t>Antes de PHE El </a:t>
            </a:r>
            <a:r>
              <a:rPr lang="en-US" sz="2500" dirty="0" err="1"/>
              <a:t>despliegue</a:t>
            </a:r>
            <a:r>
              <a:rPr lang="en-US" sz="2500" dirty="0"/>
              <a:t> </a:t>
            </a:r>
            <a:r>
              <a:rPr lang="en-US" sz="2500" dirty="0" err="1"/>
              <a:t>el</a:t>
            </a:r>
            <a:r>
              <a:rPr lang="en-US" sz="2500" dirty="0"/>
              <a:t> </a:t>
            </a:r>
            <a:r>
              <a:rPr lang="en-US" sz="2500" dirty="0" err="1"/>
              <a:t>impacto</a:t>
            </a:r>
            <a:r>
              <a:rPr lang="en-US" sz="2500" dirty="0"/>
              <a:t> del </a:t>
            </a:r>
            <a:r>
              <a:rPr lang="en-US" sz="2500" dirty="0" err="1"/>
              <a:t>aumento</a:t>
            </a:r>
            <a:r>
              <a:rPr lang="en-US" sz="2500" dirty="0"/>
              <a:t> de </a:t>
            </a:r>
            <a:r>
              <a:rPr lang="en-US" sz="2500" dirty="0" err="1"/>
              <a:t>migrantes</a:t>
            </a:r>
            <a:r>
              <a:rPr lang="en-US" sz="2500" dirty="0"/>
              <a:t> se </a:t>
            </a:r>
            <a:r>
              <a:rPr lang="en-US" sz="2500" dirty="0" err="1"/>
              <a:t>presente</a:t>
            </a:r>
            <a:r>
              <a:rPr lang="en-US" sz="2500" dirty="0"/>
              <a:t> </a:t>
            </a:r>
            <a:r>
              <a:rPr lang="en-US" sz="2500" dirty="0" err="1"/>
              <a:t>por</a:t>
            </a:r>
            <a:r>
              <a:rPr lang="en-US" sz="2500" dirty="0"/>
              <a:t> complete</a:t>
            </a:r>
          </a:p>
          <a:p>
            <a:pPr marL="457200" lvl="0" indent="-387350" algn="l" rtl="0">
              <a:spcBef>
                <a:spcPts val="0"/>
              </a:spcBef>
              <a:spcAft>
                <a:spcPts val="0"/>
              </a:spcAft>
              <a:buSzPts val="2500"/>
              <a:buChar char="●"/>
            </a:pPr>
            <a:r>
              <a:rPr lang="en-US" sz="2500" dirty="0"/>
              <a:t>¿Por </a:t>
            </a:r>
            <a:r>
              <a:rPr lang="en-US" sz="2500" dirty="0" err="1"/>
              <a:t>qué</a:t>
            </a:r>
            <a:r>
              <a:rPr lang="en-US" sz="2500" dirty="0"/>
              <a:t> </a:t>
            </a:r>
            <a:r>
              <a:rPr lang="en-US" sz="2500" dirty="0" err="1"/>
              <a:t>los</a:t>
            </a:r>
            <a:r>
              <a:rPr lang="en-US" sz="2500" dirty="0"/>
              <a:t> </a:t>
            </a:r>
            <a:r>
              <a:rPr lang="en-US" sz="2500" dirty="0" err="1"/>
              <a:t>pacientes</a:t>
            </a:r>
            <a:r>
              <a:rPr lang="en-US" sz="2500" dirty="0"/>
              <a:t> sin </a:t>
            </a:r>
            <a:r>
              <a:rPr lang="en-US" sz="2500" dirty="0" err="1"/>
              <a:t>seguro</a:t>
            </a:r>
            <a:r>
              <a:rPr lang="en-US" sz="2500" dirty="0"/>
              <a:t> o con </a:t>
            </a:r>
            <a:r>
              <a:rPr lang="en-US" sz="2500" dirty="0" err="1"/>
              <a:t>seguro</a:t>
            </a:r>
            <a:r>
              <a:rPr lang="en-US" sz="2500" dirty="0"/>
              <a:t> </a:t>
            </a:r>
            <a:r>
              <a:rPr lang="en-US" sz="2500" dirty="0" err="1"/>
              <a:t>insuficiente</a:t>
            </a:r>
            <a:r>
              <a:rPr lang="en-US" sz="2500" dirty="0"/>
              <a:t> </a:t>
            </a:r>
            <a:r>
              <a:rPr lang="en-US" sz="2500" dirty="0" err="1"/>
              <a:t>acuden</a:t>
            </a:r>
            <a:r>
              <a:rPr lang="en-US" sz="2500" dirty="0"/>
              <a:t> al DH </a:t>
            </a:r>
            <a:r>
              <a:rPr lang="en-US" sz="2500" dirty="0" err="1"/>
              <a:t>en</a:t>
            </a:r>
            <a:r>
              <a:rPr lang="en-US" sz="2500" dirty="0"/>
              <a:t> </a:t>
            </a:r>
            <a:r>
              <a:rPr lang="en-US" sz="2500" dirty="0" err="1"/>
              <a:t>lugar</a:t>
            </a:r>
            <a:r>
              <a:rPr lang="en-US" sz="2500" dirty="0"/>
              <a:t> de </a:t>
            </a:r>
            <a:r>
              <a:rPr lang="en-US" sz="2500" dirty="0" err="1"/>
              <a:t>utilizar</a:t>
            </a:r>
            <a:r>
              <a:rPr lang="en-US" sz="2500" dirty="0"/>
              <a:t> </a:t>
            </a:r>
            <a:r>
              <a:rPr lang="en-US" sz="2500" dirty="0" err="1"/>
              <a:t>su</a:t>
            </a:r>
            <a:r>
              <a:rPr lang="en-US" sz="2500" dirty="0"/>
              <a:t> hospital local?</a:t>
            </a:r>
            <a:endParaRPr sz="2500" dirty="0"/>
          </a:p>
          <a:p>
            <a:pPr marL="457200" lvl="0" indent="-387350" algn="l" rtl="0">
              <a:spcBef>
                <a:spcPts val="0"/>
              </a:spcBef>
              <a:spcAft>
                <a:spcPts val="0"/>
              </a:spcAft>
              <a:buSzPts val="2500"/>
              <a:buChar char="●"/>
            </a:pPr>
            <a:r>
              <a:rPr lang="en-US" sz="2500" dirty="0" err="1"/>
              <a:t>Cómo</a:t>
            </a:r>
            <a:r>
              <a:rPr lang="en-US" sz="2500" dirty="0"/>
              <a:t> </a:t>
            </a:r>
            <a:r>
              <a:rPr lang="en-US" sz="2500" dirty="0" err="1"/>
              <a:t>podrían</a:t>
            </a:r>
            <a:r>
              <a:rPr lang="en-US" sz="2500" dirty="0"/>
              <a:t> </a:t>
            </a:r>
            <a:r>
              <a:rPr lang="en-US" sz="2500" dirty="0" err="1"/>
              <a:t>otros</a:t>
            </a:r>
            <a:r>
              <a:rPr lang="en-US" sz="2500" dirty="0"/>
              <a:t> </a:t>
            </a:r>
            <a:r>
              <a:rPr lang="en-US" sz="2500" dirty="0" err="1"/>
              <a:t>hospitales</a:t>
            </a:r>
            <a:r>
              <a:rPr lang="en-US" sz="2500" dirty="0"/>
              <a:t> </a:t>
            </a:r>
            <a:r>
              <a:rPr lang="en-US" sz="2500" dirty="0" err="1"/>
              <a:t>dar</a:t>
            </a:r>
            <a:r>
              <a:rPr lang="en-US" sz="2500" dirty="0"/>
              <a:t> un paso </a:t>
            </a:r>
            <a:r>
              <a:rPr lang="en-US" sz="2500" dirty="0" err="1"/>
              <a:t>adelante</a:t>
            </a:r>
            <a:r>
              <a:rPr lang="en-US" sz="2500" dirty="0"/>
              <a:t> para </a:t>
            </a:r>
            <a:r>
              <a:rPr lang="en-US" sz="2500" dirty="0" err="1"/>
              <a:t>ayudar</a:t>
            </a:r>
            <a:r>
              <a:rPr lang="en-US" sz="2500" dirty="0"/>
              <a:t> a DH, dados sus </a:t>
            </a:r>
            <a:r>
              <a:rPr lang="en-US" sz="2500" dirty="0" err="1"/>
              <a:t>menores</a:t>
            </a:r>
            <a:r>
              <a:rPr lang="en-US" sz="2500" dirty="0"/>
              <a:t> </a:t>
            </a:r>
            <a:r>
              <a:rPr lang="en-US" sz="2500" dirty="0" err="1"/>
              <a:t>costos</a:t>
            </a:r>
            <a:r>
              <a:rPr lang="en-US" sz="2500" dirty="0"/>
              <a:t> de </a:t>
            </a:r>
            <a:r>
              <a:rPr lang="en-US" sz="2500" dirty="0" err="1"/>
              <a:t>cuidados</a:t>
            </a:r>
            <a:r>
              <a:rPr lang="en-US" sz="2500" dirty="0"/>
              <a:t> no </a:t>
            </a:r>
            <a:r>
              <a:rPr lang="en-US" sz="2500" dirty="0" err="1"/>
              <a:t>compensados</a:t>
            </a:r>
            <a:r>
              <a:rPr lang="en-US" sz="2500" dirty="0"/>
              <a:t>?</a:t>
            </a:r>
          </a:p>
          <a:p>
            <a:pPr marL="914400" lvl="1" indent="-387350" algn="l" rtl="0">
              <a:spcBef>
                <a:spcPts val="0"/>
              </a:spcBef>
              <a:spcAft>
                <a:spcPts val="0"/>
              </a:spcAft>
              <a:buSzPts val="2500"/>
              <a:buChar char="○"/>
            </a:pPr>
            <a:r>
              <a:rPr lang="en-US" sz="2500" dirty="0" err="1"/>
              <a:t>Beneficio</a:t>
            </a:r>
            <a:r>
              <a:rPr lang="en-US" sz="2500" dirty="0"/>
              <a:t> para la </a:t>
            </a:r>
            <a:r>
              <a:rPr lang="en-US" sz="2500" dirty="0" err="1"/>
              <a:t>comunidad</a:t>
            </a:r>
            <a:r>
              <a:rPr lang="en-US" sz="2500" dirty="0"/>
              <a:t>? CHASE? </a:t>
            </a:r>
            <a:endParaRPr sz="2500" dirty="0"/>
          </a:p>
        </p:txBody>
      </p:sp>
      <p:sp>
        <p:nvSpPr>
          <p:cNvPr id="529" name="Google Shape;529;p8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
        <p:nvSpPr>
          <p:cNvPr id="530" name="Google Shape;530;p80"/>
          <p:cNvSpPr txBox="1"/>
          <p:nvPr/>
        </p:nvSpPr>
        <p:spPr>
          <a:xfrm>
            <a:off x="5355425" y="-130431"/>
            <a:ext cx="6681300" cy="615523"/>
          </a:xfrm>
          <a:prstGeom prst="rect">
            <a:avLst/>
          </a:prstGeom>
          <a:noFill/>
          <a:ln>
            <a:noFill/>
          </a:ln>
        </p:spPr>
        <p:txBody>
          <a:bodyPr spcFirstLastPara="1" wrap="square" lIns="91425" tIns="91425" rIns="91425" bIns="91425" anchor="t" anchorCtr="0">
            <a:spAutoFit/>
          </a:bodyPr>
          <a:lstStyle/>
          <a:p>
            <a:pPr marR="171450" algn="ctr">
              <a:spcBef>
                <a:spcPts val="1190"/>
              </a:spcBef>
            </a:pPr>
            <a:r>
              <a:rPr lang="en-US" sz="1800" b="1" dirty="0">
                <a:solidFill>
                  <a:schemeClr val="dk2"/>
                </a:solidFill>
                <a:latin typeface="Trebuchet MS"/>
                <a:ea typeface="Trebuchet MS"/>
                <a:cs typeface="Trebuchet MS"/>
                <a:sym typeface="Trebuchet MS"/>
              </a:rPr>
              <a:t>Costos de </a:t>
            </a:r>
            <a:r>
              <a:rPr lang="en-US" sz="1800" b="1" dirty="0" err="1">
                <a:solidFill>
                  <a:schemeClr val="dk2"/>
                </a:solidFill>
                <a:latin typeface="Trebuchet MS"/>
                <a:ea typeface="Trebuchet MS"/>
                <a:cs typeface="Trebuchet MS"/>
                <a:sym typeface="Trebuchet MS"/>
              </a:rPr>
              <a:t>Cuidados</a:t>
            </a:r>
            <a:r>
              <a:rPr lang="en-US" sz="1800" b="1" dirty="0">
                <a:solidFill>
                  <a:schemeClr val="dk2"/>
                </a:solidFill>
                <a:latin typeface="Trebuchet MS"/>
                <a:ea typeface="Trebuchet MS"/>
                <a:cs typeface="Trebuchet MS"/>
                <a:sym typeface="Trebuchet MS"/>
              </a:rPr>
              <a:t> No-</a:t>
            </a:r>
            <a:r>
              <a:rPr lang="en-US" sz="1800" b="1" dirty="0" err="1">
                <a:solidFill>
                  <a:schemeClr val="dk2"/>
                </a:solidFill>
                <a:latin typeface="Trebuchet MS"/>
                <a:ea typeface="Trebuchet MS"/>
                <a:cs typeface="Trebuchet MS"/>
                <a:sym typeface="Trebuchet MS"/>
              </a:rPr>
              <a:t>compensados</a:t>
            </a:r>
            <a:r>
              <a:rPr lang="en-US" sz="1800" dirty="0">
                <a:ea typeface="Trebuchet MS"/>
              </a:rPr>
              <a:t> </a:t>
            </a:r>
            <a:r>
              <a:rPr lang="en-US" sz="1800" b="1" dirty="0">
                <a:solidFill>
                  <a:schemeClr val="dk2"/>
                </a:solidFill>
                <a:latin typeface="Trebuchet MS"/>
                <a:ea typeface="Trebuchet MS"/>
                <a:cs typeface="Trebuchet MS"/>
                <a:sym typeface="Trebuchet MS"/>
              </a:rPr>
              <a:t>2023 </a:t>
            </a:r>
            <a:r>
              <a:rPr lang="en-US" sz="1800" b="1" dirty="0" err="1">
                <a:solidFill>
                  <a:schemeClr val="dk2"/>
                </a:solidFill>
                <a:latin typeface="Trebuchet MS"/>
                <a:ea typeface="Trebuchet MS"/>
                <a:cs typeface="Trebuchet MS"/>
                <a:sym typeface="Trebuchet MS"/>
              </a:rPr>
              <a:t>por</a:t>
            </a:r>
            <a:r>
              <a:rPr lang="en-US" sz="1800" b="1" dirty="0">
                <a:solidFill>
                  <a:schemeClr val="dk2"/>
                </a:solidFill>
                <a:latin typeface="Trebuchet MS"/>
                <a:ea typeface="Trebuchet MS"/>
                <a:cs typeface="Trebuchet MS"/>
                <a:sym typeface="Trebuchet MS"/>
              </a:rPr>
              <a:t> </a:t>
            </a:r>
            <a:r>
              <a:rPr lang="en-US" sz="1800" b="1" dirty="0" err="1">
                <a:solidFill>
                  <a:schemeClr val="dk2"/>
                </a:solidFill>
                <a:latin typeface="Trebuchet MS"/>
                <a:ea typeface="Trebuchet MS"/>
                <a:cs typeface="Trebuchet MS"/>
                <a:sym typeface="Trebuchet MS"/>
              </a:rPr>
              <a:t>el</a:t>
            </a:r>
            <a:r>
              <a:rPr lang="en-US" sz="1800" b="1" dirty="0">
                <a:solidFill>
                  <a:schemeClr val="dk2"/>
                </a:solidFill>
                <a:latin typeface="Trebuchet MS"/>
                <a:ea typeface="Trebuchet MS"/>
                <a:cs typeface="Trebuchet MS"/>
                <a:sym typeface="Trebuchet MS"/>
              </a:rPr>
              <a:t> </a:t>
            </a:r>
            <a:r>
              <a:rPr lang="en-US" sz="1800" b="1" dirty="0" err="1">
                <a:solidFill>
                  <a:schemeClr val="dk2"/>
                </a:solidFill>
                <a:latin typeface="Trebuchet MS"/>
                <a:ea typeface="Trebuchet MS"/>
                <a:cs typeface="Trebuchet MS"/>
                <a:sym typeface="Trebuchet MS"/>
              </a:rPr>
              <a:t>sistema</a:t>
            </a:r>
            <a:endParaRPr lang="en-US" sz="1800" dirty="0"/>
          </a:p>
        </p:txBody>
      </p:sp>
      <p:sp>
        <p:nvSpPr>
          <p:cNvPr id="531" name="Google Shape;531;p80"/>
          <p:cNvSpPr txBox="1"/>
          <p:nvPr/>
        </p:nvSpPr>
        <p:spPr>
          <a:xfrm>
            <a:off x="2647926" y="6247600"/>
            <a:ext cx="9269400" cy="805318"/>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1000"/>
              </a:spcAft>
              <a:buNone/>
            </a:pPr>
            <a:r>
              <a:rPr lang="en-US" sz="1600" dirty="0" err="1">
                <a:solidFill>
                  <a:schemeClr val="lt1"/>
                </a:solidFill>
                <a:latin typeface="Trebuchet MS"/>
                <a:ea typeface="Trebuchet MS"/>
                <a:cs typeface="Trebuchet MS"/>
                <a:sym typeface="Trebuchet MS"/>
              </a:rPr>
              <a:t>Efectos</a:t>
            </a:r>
            <a:r>
              <a:rPr lang="en-US" sz="1600" dirty="0">
                <a:solidFill>
                  <a:schemeClr val="lt1"/>
                </a:solidFill>
                <a:latin typeface="Trebuchet MS"/>
                <a:ea typeface="Trebuchet MS"/>
                <a:cs typeface="Trebuchet MS"/>
                <a:sym typeface="Trebuchet MS"/>
              </a:rPr>
              <a:t> del PHE La </a:t>
            </a:r>
            <a:r>
              <a:rPr lang="en-US" sz="1600" dirty="0" err="1">
                <a:solidFill>
                  <a:schemeClr val="lt1"/>
                </a:solidFill>
                <a:latin typeface="Trebuchet MS"/>
                <a:ea typeface="Trebuchet MS"/>
                <a:cs typeface="Trebuchet MS"/>
                <a:sym typeface="Trebuchet MS"/>
              </a:rPr>
              <a:t>afluencia</a:t>
            </a:r>
            <a:r>
              <a:rPr lang="en-US" sz="1600" dirty="0">
                <a:solidFill>
                  <a:schemeClr val="lt1"/>
                </a:solidFill>
                <a:latin typeface="Trebuchet MS"/>
                <a:ea typeface="Trebuchet MS"/>
                <a:cs typeface="Trebuchet MS"/>
                <a:sym typeface="Trebuchet MS"/>
              </a:rPr>
              <a:t> de </a:t>
            </a:r>
            <a:r>
              <a:rPr lang="en-US" sz="1600" dirty="0" err="1">
                <a:solidFill>
                  <a:schemeClr val="lt1"/>
                </a:solidFill>
                <a:latin typeface="Trebuchet MS"/>
                <a:ea typeface="Trebuchet MS"/>
                <a:cs typeface="Trebuchet MS"/>
                <a:sym typeface="Trebuchet MS"/>
              </a:rPr>
              <a:t>inmigrantes</a:t>
            </a:r>
            <a:r>
              <a:rPr lang="en-US" sz="1600" dirty="0">
                <a:solidFill>
                  <a:schemeClr val="lt1"/>
                </a:solidFill>
                <a:latin typeface="Trebuchet MS"/>
                <a:ea typeface="Trebuchet MS"/>
                <a:cs typeface="Trebuchet MS"/>
                <a:sym typeface="Trebuchet MS"/>
              </a:rPr>
              <a:t> no se </a:t>
            </a:r>
            <a:r>
              <a:rPr lang="en-US" sz="1600" dirty="0" err="1">
                <a:solidFill>
                  <a:schemeClr val="lt1"/>
                </a:solidFill>
                <a:latin typeface="Trebuchet MS"/>
                <a:ea typeface="Trebuchet MS"/>
                <a:cs typeface="Trebuchet MS"/>
                <a:sym typeface="Trebuchet MS"/>
              </a:rPr>
              <a:t>conocerá</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en</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su</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totalidad</a:t>
            </a:r>
            <a:r>
              <a:rPr lang="en-US" sz="1600" dirty="0">
                <a:solidFill>
                  <a:schemeClr val="lt1"/>
                </a:solidFill>
                <a:latin typeface="Trebuchet MS"/>
                <a:ea typeface="Trebuchet MS"/>
                <a:cs typeface="Trebuchet MS"/>
                <a:sym typeface="Trebuchet MS"/>
              </a:rPr>
              <a:t> hasta </a:t>
            </a:r>
            <a:r>
              <a:rPr lang="en-US" sz="1600" dirty="0" err="1">
                <a:solidFill>
                  <a:schemeClr val="lt1"/>
                </a:solidFill>
                <a:latin typeface="Trebuchet MS"/>
                <a:ea typeface="Trebuchet MS"/>
                <a:cs typeface="Trebuchet MS"/>
                <a:sym typeface="Trebuchet MS"/>
              </a:rPr>
              <a:t>los</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datos</a:t>
            </a:r>
            <a:r>
              <a:rPr lang="en-US" sz="1600" dirty="0">
                <a:solidFill>
                  <a:schemeClr val="lt1"/>
                </a:solidFill>
                <a:latin typeface="Trebuchet MS"/>
                <a:ea typeface="Trebuchet MS"/>
                <a:cs typeface="Trebuchet MS"/>
                <a:sym typeface="Trebuchet MS"/>
              </a:rPr>
              <a:t> y </a:t>
            </a:r>
            <a:r>
              <a:rPr lang="en-US" sz="1600" dirty="0" err="1">
                <a:solidFill>
                  <a:schemeClr val="lt1"/>
                </a:solidFill>
                <a:latin typeface="Trebuchet MS"/>
                <a:ea typeface="Trebuchet MS"/>
                <a:cs typeface="Trebuchet MS"/>
                <a:sym typeface="Trebuchet MS"/>
              </a:rPr>
              <a:t>el</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informe</a:t>
            </a:r>
            <a:r>
              <a:rPr lang="en-US" sz="1600" dirty="0">
                <a:solidFill>
                  <a:schemeClr val="lt1"/>
                </a:solidFill>
                <a:latin typeface="Trebuchet MS"/>
                <a:ea typeface="Trebuchet MS"/>
                <a:cs typeface="Trebuchet MS"/>
                <a:sym typeface="Trebuchet MS"/>
              </a:rPr>
              <a:t> del </a:t>
            </a:r>
            <a:r>
              <a:rPr lang="en-US" sz="1600" dirty="0" err="1">
                <a:solidFill>
                  <a:schemeClr val="lt1"/>
                </a:solidFill>
                <a:latin typeface="Trebuchet MS"/>
                <a:ea typeface="Trebuchet MS"/>
                <a:cs typeface="Trebuchet MS"/>
                <a:sym typeface="Trebuchet MS"/>
              </a:rPr>
              <a:t>próximo</a:t>
            </a:r>
            <a:r>
              <a:rPr lang="en-US" sz="1600" dirty="0">
                <a:solidFill>
                  <a:schemeClr val="lt1"/>
                </a:solidFill>
                <a:latin typeface="Trebuchet MS"/>
                <a:ea typeface="Trebuchet MS"/>
                <a:cs typeface="Trebuchet MS"/>
                <a:sym typeface="Trebuchet MS"/>
              </a:rPr>
              <a:t> </a:t>
            </a:r>
            <a:r>
              <a:rPr lang="en-US" sz="1600" dirty="0" err="1">
                <a:solidFill>
                  <a:schemeClr val="lt1"/>
                </a:solidFill>
                <a:latin typeface="Trebuchet MS"/>
                <a:ea typeface="Trebuchet MS"/>
                <a:cs typeface="Trebuchet MS"/>
                <a:sym typeface="Trebuchet MS"/>
              </a:rPr>
              <a:t>año</a:t>
            </a:r>
            <a:r>
              <a:rPr lang="en-US" sz="1600" dirty="0">
                <a:solidFill>
                  <a:schemeClr val="lt1"/>
                </a:solidFill>
                <a:latin typeface="Trebuchet MS"/>
                <a:ea typeface="Trebuchet MS"/>
                <a:cs typeface="Trebuchet MS"/>
                <a:sym typeface="Trebuchet MS"/>
              </a:rPr>
              <a:t>.</a:t>
            </a:r>
            <a:endParaRPr dirty="0"/>
          </a:p>
        </p:txBody>
      </p:sp>
      <p:graphicFrame>
        <p:nvGraphicFramePr>
          <p:cNvPr id="532" name="Google Shape;532;p80"/>
          <p:cNvGraphicFramePr/>
          <p:nvPr>
            <p:extLst>
              <p:ext uri="{D42A27DB-BD31-4B8C-83A1-F6EECF244321}">
                <p14:modId xmlns:p14="http://schemas.microsoft.com/office/powerpoint/2010/main" val="4056446318"/>
              </p:ext>
            </p:extLst>
          </p:nvPr>
        </p:nvGraphicFramePr>
        <p:xfrm>
          <a:off x="5627287" y="329084"/>
          <a:ext cx="6137575" cy="6004170"/>
        </p:xfrm>
        <a:graphic>
          <a:graphicData uri="http://schemas.openxmlformats.org/drawingml/2006/table">
            <a:tbl>
              <a:tblPr>
                <a:noFill/>
              </a:tblPr>
              <a:tblGrid>
                <a:gridCol w="1766175">
                  <a:extLst>
                    <a:ext uri="{9D8B030D-6E8A-4147-A177-3AD203B41FA5}">
                      <a16:colId xmlns:a16="http://schemas.microsoft.com/office/drawing/2014/main" val="20000"/>
                    </a:ext>
                  </a:extLst>
                </a:gridCol>
                <a:gridCol w="1135375">
                  <a:extLst>
                    <a:ext uri="{9D8B030D-6E8A-4147-A177-3AD203B41FA5}">
                      <a16:colId xmlns:a16="http://schemas.microsoft.com/office/drawing/2014/main" val="20001"/>
                    </a:ext>
                  </a:extLst>
                </a:gridCol>
                <a:gridCol w="1249025">
                  <a:extLst>
                    <a:ext uri="{9D8B030D-6E8A-4147-A177-3AD203B41FA5}">
                      <a16:colId xmlns:a16="http://schemas.microsoft.com/office/drawing/2014/main" val="20002"/>
                    </a:ext>
                  </a:extLst>
                </a:gridCol>
                <a:gridCol w="1987000">
                  <a:extLst>
                    <a:ext uri="{9D8B030D-6E8A-4147-A177-3AD203B41FA5}">
                      <a16:colId xmlns:a16="http://schemas.microsoft.com/office/drawing/2014/main" val="20003"/>
                    </a:ext>
                  </a:extLst>
                </a:gridCol>
              </a:tblGrid>
              <a:tr h="946881">
                <a:tc>
                  <a:txBody>
                    <a:bodyPr/>
                    <a:lstStyle/>
                    <a:p>
                      <a:pPr marL="0" lvl="0" indent="0" algn="ctr" rtl="0">
                        <a:spcBef>
                          <a:spcPts val="0"/>
                        </a:spcBef>
                        <a:spcAft>
                          <a:spcPts val="0"/>
                        </a:spcAft>
                        <a:buNone/>
                      </a:pPr>
                      <a:r>
                        <a:rPr lang="en-US" b="1" dirty="0">
                          <a:latin typeface="Trebuchet MS"/>
                          <a:ea typeface="Trebuchet MS"/>
                          <a:cs typeface="Trebuchet MS"/>
                          <a:sym typeface="Trebuchet MS"/>
                        </a:rPr>
                        <a:t>Sistema</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b="1" dirty="0">
                          <a:latin typeface="Trebuchet MS"/>
                          <a:ea typeface="Trebuchet MS"/>
                          <a:cs typeface="Trebuchet MS"/>
                          <a:sym typeface="Trebuchet MS"/>
                        </a:rPr>
                        <a:t>Costos </a:t>
                      </a:r>
                      <a:r>
                        <a:rPr lang="en-US" b="1" dirty="0" err="1">
                          <a:latin typeface="Trebuchet MS"/>
                          <a:ea typeface="Trebuchet MS"/>
                          <a:cs typeface="Trebuchet MS"/>
                          <a:sym typeface="Trebuchet MS"/>
                        </a:rPr>
                        <a:t>deuda</a:t>
                      </a:r>
                      <a:r>
                        <a:rPr lang="en-US" b="1" dirty="0">
                          <a:latin typeface="Trebuchet MS"/>
                          <a:ea typeface="Trebuchet MS"/>
                          <a:cs typeface="Trebuchet MS"/>
                          <a:sym typeface="Trebuchet MS"/>
                        </a:rPr>
                        <a:t> </a:t>
                      </a:r>
                      <a:r>
                        <a:rPr lang="en-US" b="1" dirty="0" err="1">
                          <a:latin typeface="Trebuchet MS"/>
                          <a:ea typeface="Trebuchet MS"/>
                          <a:cs typeface="Trebuchet MS"/>
                          <a:sym typeface="Trebuchet MS"/>
                        </a:rPr>
                        <a:t>fallida</a:t>
                      </a:r>
                      <a:endParaRPr b="1" dirty="0">
                        <a:latin typeface="Trebuchet MS"/>
                        <a:ea typeface="Trebuchet MS"/>
                        <a:cs typeface="Trebuchet MS"/>
                        <a:sym typeface="Trebuchet MS"/>
                      </a:endParaRPr>
                    </a:p>
                    <a:p>
                      <a:pPr marL="0" lvl="0" indent="0" algn="ctr" rtl="0">
                        <a:spcBef>
                          <a:spcPts val="0"/>
                        </a:spcBef>
                        <a:spcAft>
                          <a:spcPts val="0"/>
                        </a:spcAft>
                        <a:buNone/>
                      </a:pPr>
                      <a:r>
                        <a:rPr lang="en-US" b="1" dirty="0">
                          <a:latin typeface="Trebuchet MS"/>
                          <a:ea typeface="Trebuchet MS"/>
                          <a:cs typeface="Trebuchet MS"/>
                          <a:sym typeface="Trebuchet MS"/>
                        </a:rPr>
                        <a:t>(</a:t>
                      </a:r>
                      <a:r>
                        <a:rPr lang="en-US" b="1" dirty="0" err="1">
                          <a:latin typeface="Trebuchet MS"/>
                          <a:ea typeface="Trebuchet MS"/>
                          <a:cs typeface="Trebuchet MS"/>
                          <a:sym typeface="Trebuchet MS"/>
                        </a:rPr>
                        <a:t>millones</a:t>
                      </a:r>
                      <a:r>
                        <a:rPr lang="en-US" b="1" dirty="0">
                          <a:latin typeface="Trebuchet MS"/>
                          <a:ea typeface="Trebuchet MS"/>
                          <a:cs typeface="Trebuchet MS"/>
                          <a:sym typeface="Trebuchet MS"/>
                        </a:rPr>
                        <a:t>)</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b="1" dirty="0">
                          <a:latin typeface="Trebuchet MS"/>
                          <a:ea typeface="Trebuchet MS"/>
                          <a:cs typeface="Trebuchet MS"/>
                          <a:sym typeface="Trebuchet MS"/>
                        </a:rPr>
                        <a:t>Costos de </a:t>
                      </a:r>
                      <a:r>
                        <a:rPr lang="en-US" b="1" dirty="0" err="1">
                          <a:latin typeface="Trebuchet MS"/>
                          <a:ea typeface="Trebuchet MS"/>
                          <a:cs typeface="Trebuchet MS"/>
                          <a:sym typeface="Trebuchet MS"/>
                        </a:rPr>
                        <a:t>Cuidados</a:t>
                      </a:r>
                      <a:r>
                        <a:rPr lang="en-US" b="1" dirty="0">
                          <a:latin typeface="Trebuchet MS"/>
                          <a:ea typeface="Trebuchet MS"/>
                          <a:cs typeface="Trebuchet MS"/>
                          <a:sym typeface="Trebuchet MS"/>
                        </a:rPr>
                        <a:t> de Caridad </a:t>
                      </a:r>
                      <a:endParaRPr b="1" dirty="0">
                        <a:latin typeface="Trebuchet MS"/>
                        <a:ea typeface="Trebuchet MS"/>
                        <a:cs typeface="Trebuchet MS"/>
                        <a:sym typeface="Trebuchet MS"/>
                      </a:endParaRPr>
                    </a:p>
                    <a:p>
                      <a:pPr marL="0" lvl="0" indent="0" algn="ctr" rtl="0">
                        <a:spcBef>
                          <a:spcPts val="0"/>
                        </a:spcBef>
                        <a:spcAft>
                          <a:spcPts val="0"/>
                        </a:spcAft>
                        <a:buNone/>
                      </a:pPr>
                      <a:r>
                        <a:rPr lang="en-US" b="1" dirty="0">
                          <a:latin typeface="Trebuchet MS"/>
                          <a:ea typeface="Trebuchet MS"/>
                          <a:cs typeface="Trebuchet MS"/>
                          <a:sym typeface="Trebuchet MS"/>
                        </a:rPr>
                        <a:t>(</a:t>
                      </a:r>
                      <a:r>
                        <a:rPr lang="en-US" b="1" dirty="0" err="1">
                          <a:latin typeface="Trebuchet MS"/>
                          <a:ea typeface="Trebuchet MS"/>
                          <a:cs typeface="Trebuchet MS"/>
                          <a:sym typeface="Trebuchet MS"/>
                        </a:rPr>
                        <a:t>millones</a:t>
                      </a:r>
                      <a:r>
                        <a:rPr lang="en-US" b="1" dirty="0">
                          <a:latin typeface="Trebuchet MS"/>
                          <a:ea typeface="Trebuchet MS"/>
                          <a:cs typeface="Trebuchet MS"/>
                          <a:sym typeface="Trebuchet MS"/>
                        </a:rPr>
                        <a:t>)</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b="1" dirty="0">
                          <a:latin typeface="Trebuchet MS"/>
                          <a:ea typeface="Trebuchet MS"/>
                          <a:cs typeface="Trebuchet MS"/>
                          <a:sym typeface="Trebuchet MS"/>
                        </a:rPr>
                        <a:t>Costos </a:t>
                      </a:r>
                      <a:r>
                        <a:rPr lang="en-US" b="1" dirty="0" err="1">
                          <a:latin typeface="Trebuchet MS"/>
                          <a:ea typeface="Trebuchet MS"/>
                          <a:cs typeface="Trebuchet MS"/>
                          <a:sym typeface="Trebuchet MS"/>
                        </a:rPr>
                        <a:t>totales</a:t>
                      </a:r>
                      <a:r>
                        <a:rPr lang="en-US" b="1" dirty="0">
                          <a:latin typeface="Trebuchet MS"/>
                          <a:ea typeface="Trebuchet MS"/>
                          <a:cs typeface="Trebuchet MS"/>
                          <a:sym typeface="Trebuchet MS"/>
                        </a:rPr>
                        <a:t> de </a:t>
                      </a:r>
                      <a:r>
                        <a:rPr lang="en-US" b="1" dirty="0" err="1">
                          <a:latin typeface="Trebuchet MS"/>
                          <a:ea typeface="Trebuchet MS"/>
                          <a:cs typeface="Trebuchet MS"/>
                          <a:sym typeface="Trebuchet MS"/>
                        </a:rPr>
                        <a:t>cuidados</a:t>
                      </a:r>
                      <a:r>
                        <a:rPr lang="en-US" b="1" dirty="0">
                          <a:latin typeface="Trebuchet MS"/>
                          <a:ea typeface="Trebuchet MS"/>
                          <a:cs typeface="Trebuchet MS"/>
                          <a:sym typeface="Trebuchet MS"/>
                        </a:rPr>
                        <a:t> no </a:t>
                      </a:r>
                      <a:r>
                        <a:rPr lang="en-US" b="1" dirty="0" err="1">
                          <a:latin typeface="Trebuchet MS"/>
                          <a:ea typeface="Trebuchet MS"/>
                          <a:cs typeface="Trebuchet MS"/>
                          <a:sym typeface="Trebuchet MS"/>
                        </a:rPr>
                        <a:t>compensados</a:t>
                      </a:r>
                      <a:endParaRPr b="1" dirty="0">
                        <a:latin typeface="Trebuchet MS"/>
                        <a:ea typeface="Trebuchet MS"/>
                        <a:cs typeface="Trebuchet MS"/>
                        <a:sym typeface="Trebuchet MS"/>
                      </a:endParaRPr>
                    </a:p>
                    <a:p>
                      <a:pPr marL="0" lvl="0" indent="0" algn="ctr" rtl="0">
                        <a:spcBef>
                          <a:spcPts val="0"/>
                        </a:spcBef>
                        <a:spcAft>
                          <a:spcPts val="0"/>
                        </a:spcAft>
                        <a:buNone/>
                      </a:pPr>
                      <a:r>
                        <a:rPr lang="en-US" b="1" dirty="0">
                          <a:latin typeface="Trebuchet MS"/>
                          <a:ea typeface="Trebuchet MS"/>
                          <a:cs typeface="Trebuchet MS"/>
                          <a:sym typeface="Trebuchet MS"/>
                        </a:rPr>
                        <a:t>(</a:t>
                      </a:r>
                      <a:r>
                        <a:rPr lang="en-US" b="1" dirty="0" err="1">
                          <a:latin typeface="Trebuchet MS"/>
                          <a:ea typeface="Trebuchet MS"/>
                          <a:cs typeface="Trebuchet MS"/>
                          <a:sym typeface="Trebuchet MS"/>
                        </a:rPr>
                        <a:t>millones</a:t>
                      </a:r>
                      <a:r>
                        <a:rPr lang="en-US" b="1" dirty="0">
                          <a:latin typeface="Trebuchet MS"/>
                          <a:ea typeface="Trebuchet MS"/>
                          <a:cs typeface="Trebuchet MS"/>
                          <a:sym typeface="Trebuchet MS"/>
                        </a:rPr>
                        <a:t>)</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62026">
                <a:tc>
                  <a:txBody>
                    <a:bodyPr/>
                    <a:lstStyle/>
                    <a:p>
                      <a:pPr marL="0" lvl="0" indent="0" algn="l" rtl="0">
                        <a:spcBef>
                          <a:spcPts val="0"/>
                        </a:spcBef>
                        <a:spcAft>
                          <a:spcPts val="0"/>
                        </a:spcAft>
                        <a:buNone/>
                      </a:pPr>
                      <a:r>
                        <a:rPr lang="en-US" b="1" dirty="0">
                          <a:latin typeface="Trebuchet MS"/>
                          <a:ea typeface="Trebuchet MS"/>
                          <a:cs typeface="Trebuchet MS"/>
                          <a:sym typeface="Trebuchet MS"/>
                        </a:rPr>
                        <a:t>Banner Health</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$5.6</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$13.3</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$18.9</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1"/>
                  </a:ext>
                </a:extLst>
              </a:tr>
              <a:tr h="362026">
                <a:tc>
                  <a:txBody>
                    <a:bodyPr/>
                    <a:lstStyle/>
                    <a:p>
                      <a:pPr marL="0" lvl="0" indent="0" algn="l" rtl="0">
                        <a:spcBef>
                          <a:spcPts val="0"/>
                        </a:spcBef>
                        <a:spcAft>
                          <a:spcPts val="0"/>
                        </a:spcAft>
                        <a:buNone/>
                      </a:pPr>
                      <a:r>
                        <a:rPr lang="en-US" b="1" dirty="0" err="1">
                          <a:latin typeface="Trebuchet MS"/>
                          <a:ea typeface="Trebuchet MS"/>
                          <a:cs typeface="Trebuchet MS"/>
                          <a:sym typeface="Trebuchet MS"/>
                        </a:rPr>
                        <a:t>Commonspirit</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$2.1</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$46.4</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$48.5</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AdventHealth</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-$3.1</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$19.1</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$16.0</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3"/>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Childrens</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$2.7</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$8.4</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$11.1</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HealthONE</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dirty="0">
                          <a:latin typeface="Trebuchet MS"/>
                          <a:ea typeface="Trebuchet MS"/>
                          <a:cs typeface="Trebuchet MS"/>
                          <a:sym typeface="Trebuchet MS"/>
                        </a:rPr>
                        <a:t>$14.3</a:t>
                      </a:r>
                      <a:endParaRPr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$26.4</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$40.7</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5"/>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Intermountain</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dirty="0">
                          <a:latin typeface="Trebuchet MS"/>
                          <a:ea typeface="Trebuchet MS"/>
                          <a:cs typeface="Trebuchet MS"/>
                          <a:sym typeface="Trebuchet MS"/>
                        </a:rPr>
                        <a:t>$17.2</a:t>
                      </a:r>
                      <a:endParaRPr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$37.5</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$54.7</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San Luis Valley</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$3.9</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$0.0</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$3.9</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7"/>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UCHealth</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$68.2</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$61.3</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$129.5</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362026">
                <a:tc>
                  <a:txBody>
                    <a:bodyPr/>
                    <a:lstStyle/>
                    <a:p>
                      <a:pPr marL="0" lvl="0" indent="0" algn="l" rtl="0">
                        <a:spcBef>
                          <a:spcPts val="0"/>
                        </a:spcBef>
                        <a:spcAft>
                          <a:spcPts val="0"/>
                        </a:spcAft>
                        <a:buNone/>
                      </a:pPr>
                      <a:r>
                        <a:rPr lang="en-US" b="1">
                          <a:latin typeface="Trebuchet MS"/>
                          <a:ea typeface="Trebuchet MS"/>
                          <a:cs typeface="Trebuchet MS"/>
                          <a:sym typeface="Trebuchet MS"/>
                        </a:rPr>
                        <a:t>Total Independent</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$103.6</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$118.0</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$221.6</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09"/>
                  </a:ext>
                </a:extLst>
              </a:tr>
              <a:tr h="362026">
                <a:tc>
                  <a:txBody>
                    <a:bodyPr/>
                    <a:lstStyle/>
                    <a:p>
                      <a:pPr marL="0" lvl="0" indent="0" algn="r" rtl="0">
                        <a:spcBef>
                          <a:spcPts val="0"/>
                        </a:spcBef>
                        <a:spcAft>
                          <a:spcPts val="0"/>
                        </a:spcAft>
                        <a:buNone/>
                      </a:pPr>
                      <a:r>
                        <a:rPr lang="en-US" b="1">
                          <a:latin typeface="Trebuchet MS"/>
                          <a:ea typeface="Trebuchet MS"/>
                          <a:cs typeface="Trebuchet MS"/>
                          <a:sym typeface="Trebuchet MS"/>
                        </a:rPr>
                        <a:t>Denver Health</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$47.4</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$93.8</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a:latin typeface="Trebuchet MS"/>
                          <a:ea typeface="Trebuchet MS"/>
                          <a:cs typeface="Trebuchet MS"/>
                          <a:sym typeface="Trebuchet MS"/>
                        </a:rPr>
                        <a:t>$141.5</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extLst>
                  <a:ext uri="{0D108BD9-81ED-4DB2-BD59-A6C34878D82A}">
                    <a16:rowId xmlns:a16="http://schemas.microsoft.com/office/drawing/2014/main" val="10010"/>
                  </a:ext>
                </a:extLst>
              </a:tr>
              <a:tr h="556977">
                <a:tc>
                  <a:txBody>
                    <a:bodyPr/>
                    <a:lstStyle/>
                    <a:p>
                      <a:pPr marL="0" lvl="0" indent="0" algn="r" rtl="0">
                        <a:spcBef>
                          <a:spcPts val="0"/>
                        </a:spcBef>
                        <a:spcAft>
                          <a:spcPts val="0"/>
                        </a:spcAft>
                        <a:buNone/>
                      </a:pPr>
                      <a:r>
                        <a:rPr lang="en-US" b="1">
                          <a:latin typeface="Trebuchet MS"/>
                          <a:ea typeface="Trebuchet MS"/>
                          <a:cs typeface="Trebuchet MS"/>
                          <a:sym typeface="Trebuchet MS"/>
                        </a:rPr>
                        <a:t>All Other Independent</a:t>
                      </a:r>
                      <a:endParaRPr b="1">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$55.9</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$24.3</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tc>
                  <a:txBody>
                    <a:bodyPr/>
                    <a:lstStyle/>
                    <a:p>
                      <a:pPr marL="0" lvl="0" indent="0" algn="r" rtl="0">
                        <a:spcBef>
                          <a:spcPts val="0"/>
                        </a:spcBef>
                        <a:spcAft>
                          <a:spcPts val="0"/>
                        </a:spcAft>
                        <a:buNone/>
                      </a:pPr>
                      <a:r>
                        <a:rPr lang="en-US">
                          <a:latin typeface="Trebuchet MS"/>
                          <a:ea typeface="Trebuchet MS"/>
                          <a:cs typeface="Trebuchet MS"/>
                          <a:sym typeface="Trebuchet MS"/>
                        </a:rPr>
                        <a:t>$80.1</a:t>
                      </a:r>
                      <a:endParaRPr>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9D9D9"/>
                    </a:solidFill>
                  </a:tcPr>
                </a:tc>
                <a:extLst>
                  <a:ext uri="{0D108BD9-81ED-4DB2-BD59-A6C34878D82A}">
                    <a16:rowId xmlns:a16="http://schemas.microsoft.com/office/drawing/2014/main" val="10011"/>
                  </a:ext>
                </a:extLst>
              </a:tr>
              <a:tr h="362026">
                <a:tc>
                  <a:txBody>
                    <a:bodyPr/>
                    <a:lstStyle/>
                    <a:p>
                      <a:pPr marL="0" lvl="0" indent="0" algn="l" rtl="0">
                        <a:spcBef>
                          <a:spcPts val="0"/>
                        </a:spcBef>
                        <a:spcAft>
                          <a:spcPts val="0"/>
                        </a:spcAft>
                        <a:buNone/>
                      </a:pPr>
                      <a:r>
                        <a:rPr lang="en-US" b="1" dirty="0">
                          <a:latin typeface="Trebuchet MS"/>
                          <a:ea typeface="Trebuchet MS"/>
                          <a:cs typeface="Trebuchet MS"/>
                          <a:sym typeface="Trebuchet MS"/>
                        </a:rPr>
                        <a:t>Grand Total</a:t>
                      </a:r>
                      <a:endParaRPr b="1"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dirty="0">
                          <a:latin typeface="Trebuchet MS"/>
                          <a:ea typeface="Trebuchet MS"/>
                          <a:cs typeface="Trebuchet MS"/>
                          <a:sym typeface="Trebuchet MS"/>
                        </a:rPr>
                        <a:t>$214.5</a:t>
                      </a:r>
                      <a:endParaRPr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dirty="0">
                          <a:latin typeface="Trebuchet MS"/>
                          <a:ea typeface="Trebuchet MS"/>
                          <a:cs typeface="Trebuchet MS"/>
                          <a:sym typeface="Trebuchet MS"/>
                        </a:rPr>
                        <a:t>$330.4</a:t>
                      </a:r>
                      <a:endParaRPr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r" rtl="0">
                        <a:spcBef>
                          <a:spcPts val="0"/>
                        </a:spcBef>
                        <a:spcAft>
                          <a:spcPts val="0"/>
                        </a:spcAft>
                        <a:buNone/>
                      </a:pPr>
                      <a:r>
                        <a:rPr lang="en-US" dirty="0">
                          <a:latin typeface="Trebuchet MS"/>
                          <a:ea typeface="Trebuchet MS"/>
                          <a:cs typeface="Trebuchet MS"/>
                          <a:sym typeface="Trebuchet MS"/>
                        </a:rPr>
                        <a:t>$544.9</a:t>
                      </a:r>
                      <a:endParaRPr dirty="0">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28" descr="This is a pie chart showing 2022 community benefit major investments. "/>
          <p:cNvPicPr preferRelativeResize="0"/>
          <p:nvPr/>
        </p:nvPicPr>
        <p:blipFill rotWithShape="1">
          <a:blip r:embed="rId3">
            <a:alphaModFix/>
          </a:blip>
          <a:srcRect l="681" t="874" r="512" b="864"/>
          <a:stretch/>
        </p:blipFill>
        <p:spPr>
          <a:xfrm>
            <a:off x="4409675" y="442750"/>
            <a:ext cx="7632549" cy="5680999"/>
          </a:xfrm>
          <a:prstGeom prst="rect">
            <a:avLst/>
          </a:prstGeom>
          <a:noFill/>
          <a:ln>
            <a:noFill/>
          </a:ln>
        </p:spPr>
      </p:pic>
      <p:sp>
        <p:nvSpPr>
          <p:cNvPr id="539" name="Google Shape;539;p28"/>
          <p:cNvSpPr txBox="1">
            <a:spLocks noGrp="1"/>
          </p:cNvSpPr>
          <p:nvPr>
            <p:ph type="title"/>
          </p:nvPr>
        </p:nvSpPr>
        <p:spPr>
          <a:xfrm>
            <a:off x="0" y="0"/>
            <a:ext cx="4073100" cy="570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6000"/>
              <a:buNone/>
            </a:pPr>
            <a:r>
              <a:rPr lang="en-US" sz="3300"/>
              <a:t>Community Benefit</a:t>
            </a:r>
            <a:endParaRPr sz="3300"/>
          </a:p>
        </p:txBody>
      </p:sp>
      <p:sp>
        <p:nvSpPr>
          <p:cNvPr id="540" name="Google Shape;540;p28"/>
          <p:cNvSpPr txBox="1">
            <a:spLocks noGrp="1"/>
          </p:cNvSpPr>
          <p:nvPr>
            <p:ph type="body" idx="1"/>
          </p:nvPr>
        </p:nvSpPr>
        <p:spPr>
          <a:xfrm>
            <a:off x="99475" y="570900"/>
            <a:ext cx="4602900" cy="451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400"/>
              <a:t>C</a:t>
            </a:r>
            <a:r>
              <a:rPr lang="en-US" sz="2300"/>
              <a:t>ommunity Benefit: $1.22 billion </a:t>
            </a:r>
            <a:endParaRPr sz="2300"/>
          </a:p>
          <a:p>
            <a:pPr marL="457200" lvl="0" indent="-374650" algn="l" rtl="0">
              <a:lnSpc>
                <a:spcPct val="90000"/>
              </a:lnSpc>
              <a:spcBef>
                <a:spcPts val="1000"/>
              </a:spcBef>
              <a:spcAft>
                <a:spcPts val="0"/>
              </a:spcAft>
              <a:buSzPts val="2300"/>
              <a:buChar char="●"/>
            </a:pPr>
            <a:r>
              <a:rPr lang="en-US" sz="2300"/>
              <a:t>7.2% of patient revenues</a:t>
            </a:r>
            <a:endParaRPr sz="2300"/>
          </a:p>
          <a:p>
            <a:pPr marL="457200" lvl="0" indent="-374650" algn="l" rtl="0">
              <a:lnSpc>
                <a:spcPct val="90000"/>
              </a:lnSpc>
              <a:spcBef>
                <a:spcPts val="0"/>
              </a:spcBef>
              <a:spcAft>
                <a:spcPts val="0"/>
              </a:spcAft>
              <a:buSzPts val="2300"/>
              <a:buChar char="●"/>
            </a:pPr>
            <a:r>
              <a:rPr lang="en-US" sz="2300"/>
              <a:t>15% w/Medicaid shortfall </a:t>
            </a:r>
            <a:endParaRPr sz="2300"/>
          </a:p>
          <a:p>
            <a:pPr marL="457200" lvl="0" indent="-374650" algn="l" rtl="0">
              <a:lnSpc>
                <a:spcPct val="90000"/>
              </a:lnSpc>
              <a:spcBef>
                <a:spcPts val="0"/>
              </a:spcBef>
              <a:spcAft>
                <a:spcPts val="0"/>
              </a:spcAft>
              <a:buSzPts val="2300"/>
              <a:buChar char="●"/>
            </a:pPr>
            <a:r>
              <a:rPr lang="en-US" sz="2300"/>
              <a:t>59% is provider training, recruitment, education, research</a:t>
            </a:r>
            <a:endParaRPr sz="2300"/>
          </a:p>
          <a:p>
            <a:pPr marL="0" lvl="0" indent="0" algn="l" rtl="0">
              <a:lnSpc>
                <a:spcPct val="90000"/>
              </a:lnSpc>
              <a:spcBef>
                <a:spcPts val="1000"/>
              </a:spcBef>
              <a:spcAft>
                <a:spcPts val="0"/>
              </a:spcAft>
              <a:buSzPts val="3600"/>
              <a:buNone/>
            </a:pPr>
            <a:r>
              <a:rPr lang="en-US" sz="2300"/>
              <a:t>All systems spending more than est. tax liability, incl. Community Benefit and Medicaid shortfall value</a:t>
            </a:r>
            <a:endParaRPr sz="2300"/>
          </a:p>
          <a:p>
            <a:pPr marL="0" lvl="0" indent="0" algn="l" rtl="0">
              <a:lnSpc>
                <a:spcPct val="90000"/>
              </a:lnSpc>
              <a:spcBef>
                <a:spcPts val="1000"/>
              </a:spcBef>
              <a:spcAft>
                <a:spcPts val="0"/>
              </a:spcAft>
              <a:buSzPts val="3600"/>
              <a:buNone/>
            </a:pPr>
            <a:r>
              <a:rPr lang="en-US" sz="2300"/>
              <a:t>Most spending more with just Community Benefit</a:t>
            </a:r>
            <a:endParaRPr sz="2300"/>
          </a:p>
          <a:p>
            <a:pPr marL="0" lvl="0" indent="0" algn="l" rtl="0">
              <a:lnSpc>
                <a:spcPct val="90000"/>
              </a:lnSpc>
              <a:spcBef>
                <a:spcPts val="1000"/>
              </a:spcBef>
              <a:spcAft>
                <a:spcPts val="0"/>
              </a:spcAft>
              <a:buSzPts val="3600"/>
              <a:buNone/>
            </a:pPr>
            <a:r>
              <a:rPr lang="en-US" sz="2300"/>
              <a:t>Behavioral health still a highly prioritized need. 15 did not invest despite prioritization</a:t>
            </a:r>
            <a:endParaRPr sz="2300"/>
          </a:p>
          <a:p>
            <a:pPr marL="0" lvl="0" indent="0" algn="l" rtl="0">
              <a:lnSpc>
                <a:spcPct val="90000"/>
              </a:lnSpc>
              <a:spcBef>
                <a:spcPts val="1000"/>
              </a:spcBef>
              <a:spcAft>
                <a:spcPts val="0"/>
              </a:spcAft>
              <a:buSzPts val="3600"/>
              <a:buNone/>
            </a:pPr>
            <a:endParaRPr sz="2400"/>
          </a:p>
          <a:p>
            <a:pPr marL="0" lvl="0" indent="0" algn="l" rtl="0">
              <a:lnSpc>
                <a:spcPct val="90000"/>
              </a:lnSpc>
              <a:spcBef>
                <a:spcPts val="1000"/>
              </a:spcBef>
              <a:spcAft>
                <a:spcPts val="0"/>
              </a:spcAft>
              <a:buSzPts val="3600"/>
              <a:buNone/>
            </a:pPr>
            <a:endParaRPr sz="2100"/>
          </a:p>
        </p:txBody>
      </p:sp>
      <p:sp>
        <p:nvSpPr>
          <p:cNvPr id="541" name="Google Shape;541;p2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54</a:t>
            </a:fld>
            <a:endParaRPr/>
          </a:p>
        </p:txBody>
      </p:sp>
      <p:sp>
        <p:nvSpPr>
          <p:cNvPr id="542" name="Google Shape;542;p28"/>
          <p:cNvSpPr txBox="1"/>
          <p:nvPr/>
        </p:nvSpPr>
        <p:spPr>
          <a:xfrm>
            <a:off x="4843050" y="-12"/>
            <a:ext cx="6777900" cy="36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chemeClr val="dk2"/>
              </a:solidFill>
              <a:latin typeface="Trebuchet MS"/>
              <a:ea typeface="Trebuchet MS"/>
              <a:cs typeface="Trebuchet MS"/>
              <a:sym typeface="Trebuchet MS"/>
            </a:endParaRPr>
          </a:p>
        </p:txBody>
      </p:sp>
      <p:sp>
        <p:nvSpPr>
          <p:cNvPr id="543" name="Google Shape;543;p28"/>
          <p:cNvSpPr txBox="1"/>
          <p:nvPr/>
        </p:nvSpPr>
        <p:spPr>
          <a:xfrm>
            <a:off x="2248975" y="6200725"/>
            <a:ext cx="9273600" cy="683400"/>
          </a:xfrm>
          <a:prstGeom prst="rect">
            <a:avLst/>
          </a:prstGeom>
          <a:noFill/>
          <a:ln>
            <a:noFill/>
          </a:ln>
        </p:spPr>
        <p:txBody>
          <a:bodyPr spcFirstLastPara="1" wrap="square" lIns="91425" tIns="91425" rIns="91425" bIns="91425" anchor="t" anchorCtr="0">
            <a:spAutoFit/>
          </a:bodyPr>
          <a:lstStyle/>
          <a:p>
            <a:pPr marL="457200" marR="0" lvl="0" indent="0" algn="l" rtl="0">
              <a:lnSpc>
                <a:spcPct val="90000"/>
              </a:lnSpc>
              <a:spcBef>
                <a:spcPts val="500"/>
              </a:spcBef>
              <a:spcAft>
                <a:spcPts val="0"/>
              </a:spcAft>
              <a:buClr>
                <a:srgbClr val="000000"/>
              </a:buClr>
              <a:buSzPts val="1200"/>
              <a:buFont typeface="Arial"/>
              <a:buNone/>
            </a:pPr>
            <a:r>
              <a:rPr lang="en-US" sz="1200" b="0" i="0" u="none" strike="noStrike" cap="none">
                <a:solidFill>
                  <a:schemeClr val="lt1"/>
                </a:solidFill>
                <a:latin typeface="Trebuchet MS"/>
                <a:ea typeface="Trebuchet MS"/>
                <a:cs typeface="Trebuchet MS"/>
                <a:sym typeface="Trebuchet MS"/>
              </a:rPr>
              <a:t>Community benefit are actions hospitals take to qualify for tax-exempt status and also refer to the dollar amount/ expense spent on these actions. Tax exemption estimates for 2022 are low compared to other years due to investment market losses in 2022.</a:t>
            </a:r>
            <a:endParaRPr sz="1200" b="0" i="0" u="none" strike="noStrike" cap="none">
              <a:solidFill>
                <a:schemeClr val="lt1"/>
              </a:solidFill>
              <a:latin typeface="Arial"/>
              <a:ea typeface="Arial"/>
              <a:cs typeface="Arial"/>
              <a:sym typeface="Arial"/>
            </a:endParaRPr>
          </a:p>
        </p:txBody>
      </p:sp>
      <p:sp>
        <p:nvSpPr>
          <p:cNvPr id="544" name="Google Shape;544;p28"/>
          <p:cNvSpPr txBox="1">
            <a:spLocks noGrp="1"/>
          </p:cNvSpPr>
          <p:nvPr>
            <p:ph type="title"/>
          </p:nvPr>
        </p:nvSpPr>
        <p:spPr>
          <a:xfrm>
            <a:off x="4246450" y="0"/>
            <a:ext cx="7945500" cy="442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100"/>
              <a:buFont typeface="Arial"/>
              <a:buNone/>
            </a:pPr>
            <a:r>
              <a:rPr lang="en-US" sz="2600"/>
              <a:t>2022 Community Benefit Major Investment Areas</a:t>
            </a:r>
            <a:endParaRPr sz="58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81" descr="This is a pie chart showing 2022 community benefit major investments. "/>
          <p:cNvPicPr preferRelativeResize="0"/>
          <p:nvPr/>
        </p:nvPicPr>
        <p:blipFill rotWithShape="1">
          <a:blip r:embed="rId3">
            <a:alphaModFix/>
          </a:blip>
          <a:srcRect l="681" t="874" r="513" b="864"/>
          <a:stretch/>
        </p:blipFill>
        <p:spPr>
          <a:xfrm>
            <a:off x="4284777" y="442800"/>
            <a:ext cx="7632549" cy="5680999"/>
          </a:xfrm>
          <a:prstGeom prst="rect">
            <a:avLst/>
          </a:prstGeom>
          <a:noFill/>
          <a:ln>
            <a:noFill/>
          </a:ln>
        </p:spPr>
      </p:pic>
      <p:sp>
        <p:nvSpPr>
          <p:cNvPr id="539" name="Google Shape;539;p81"/>
          <p:cNvSpPr txBox="1">
            <a:spLocks noGrp="1"/>
          </p:cNvSpPr>
          <p:nvPr>
            <p:ph type="title"/>
          </p:nvPr>
        </p:nvSpPr>
        <p:spPr>
          <a:xfrm>
            <a:off x="-1" y="0"/>
            <a:ext cx="4602899" cy="5709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r>
              <a:rPr lang="en-US" sz="3000" dirty="0" err="1"/>
              <a:t>Beneficio</a:t>
            </a:r>
            <a:r>
              <a:rPr lang="en-US" sz="3000" dirty="0"/>
              <a:t> </a:t>
            </a:r>
            <a:r>
              <a:rPr lang="en-US" sz="3000" dirty="0" err="1"/>
              <a:t>comunitario</a:t>
            </a:r>
            <a:endParaRPr sz="3000" dirty="0"/>
          </a:p>
        </p:txBody>
      </p:sp>
      <p:sp>
        <p:nvSpPr>
          <p:cNvPr id="540" name="Google Shape;540;p81"/>
          <p:cNvSpPr txBox="1">
            <a:spLocks noGrp="1"/>
          </p:cNvSpPr>
          <p:nvPr>
            <p:ph type="body" idx="1"/>
          </p:nvPr>
        </p:nvSpPr>
        <p:spPr>
          <a:xfrm>
            <a:off x="99475" y="570900"/>
            <a:ext cx="4602900" cy="4515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dirty="0" err="1"/>
              <a:t>Beneficio</a:t>
            </a:r>
            <a:r>
              <a:rPr lang="en-US" sz="2000" dirty="0"/>
              <a:t> </a:t>
            </a:r>
            <a:r>
              <a:rPr lang="en-US" sz="2000" dirty="0" err="1"/>
              <a:t>comunitario</a:t>
            </a:r>
            <a:r>
              <a:rPr lang="en-US" sz="2000" dirty="0"/>
              <a:t>: $1.22 </a:t>
            </a:r>
            <a:r>
              <a:rPr lang="en-US" sz="2000" dirty="0" err="1"/>
              <a:t>billones</a:t>
            </a:r>
            <a:r>
              <a:rPr lang="en-US" sz="2000" dirty="0"/>
              <a:t> </a:t>
            </a:r>
          </a:p>
          <a:p>
            <a:pPr marL="457200" lvl="0" indent="-374650" algn="l" rtl="0">
              <a:spcBef>
                <a:spcPts val="1000"/>
              </a:spcBef>
              <a:spcAft>
                <a:spcPts val="0"/>
              </a:spcAft>
              <a:buSzPts val="2300"/>
              <a:buChar char="●"/>
            </a:pPr>
            <a:r>
              <a:rPr lang="en-US" sz="2000" dirty="0"/>
              <a:t>7.2% de </a:t>
            </a:r>
            <a:r>
              <a:rPr lang="en-US" sz="2000" dirty="0" err="1"/>
              <a:t>ingresos</a:t>
            </a:r>
            <a:r>
              <a:rPr lang="en-US" sz="2000" dirty="0"/>
              <a:t> de </a:t>
            </a:r>
            <a:r>
              <a:rPr lang="en-US" sz="2000" dirty="0" err="1"/>
              <a:t>pacientes</a:t>
            </a:r>
            <a:endParaRPr lang="en-US" sz="2000" dirty="0"/>
          </a:p>
          <a:p>
            <a:pPr marL="457200" lvl="0" indent="-374650" algn="l" rtl="0">
              <a:spcBef>
                <a:spcPts val="0"/>
              </a:spcBef>
              <a:spcAft>
                <a:spcPts val="0"/>
              </a:spcAft>
              <a:buSzPts val="2300"/>
              <a:buChar char="●"/>
            </a:pPr>
            <a:r>
              <a:rPr lang="en-US" sz="2000" dirty="0"/>
              <a:t>15% con </a:t>
            </a:r>
            <a:r>
              <a:rPr lang="en-US" sz="2000" dirty="0" err="1"/>
              <a:t>déficit</a:t>
            </a:r>
            <a:r>
              <a:rPr lang="en-US" sz="2000" dirty="0"/>
              <a:t> de  Medicaid</a:t>
            </a:r>
          </a:p>
          <a:p>
            <a:pPr marL="457200" lvl="0" indent="-374650" algn="l" rtl="0">
              <a:spcBef>
                <a:spcPts val="0"/>
              </a:spcBef>
              <a:spcAft>
                <a:spcPts val="0"/>
              </a:spcAft>
              <a:buSzPts val="2300"/>
              <a:buChar char="●"/>
            </a:pPr>
            <a:r>
              <a:rPr lang="en-US" sz="2000" dirty="0"/>
              <a:t>59% es </a:t>
            </a:r>
            <a:r>
              <a:rPr lang="en-US" sz="2000" dirty="0" err="1"/>
              <a:t>formación</a:t>
            </a:r>
            <a:r>
              <a:rPr lang="en-US" sz="2000" dirty="0"/>
              <a:t>, </a:t>
            </a:r>
            <a:r>
              <a:rPr lang="en-US" sz="2000" dirty="0" err="1"/>
              <a:t>contratación</a:t>
            </a:r>
            <a:r>
              <a:rPr lang="en-US" sz="2000" dirty="0"/>
              <a:t>, </a:t>
            </a:r>
            <a:r>
              <a:rPr lang="en-US" sz="2000" dirty="0" err="1"/>
              <a:t>educación</a:t>
            </a:r>
            <a:r>
              <a:rPr lang="en-US" sz="2000" dirty="0"/>
              <a:t> e </a:t>
            </a:r>
            <a:r>
              <a:rPr lang="en-US" sz="2000" dirty="0" err="1"/>
              <a:t>investigación</a:t>
            </a:r>
            <a:r>
              <a:rPr lang="en-US" sz="2000" dirty="0"/>
              <a:t> de </a:t>
            </a:r>
            <a:r>
              <a:rPr lang="en-US" sz="2000" dirty="0" err="1"/>
              <a:t>proveedores</a:t>
            </a:r>
            <a:endParaRPr lang="en-US" sz="2000" dirty="0"/>
          </a:p>
          <a:p>
            <a:pPr marL="82550" lvl="0" indent="0" algn="l" rtl="0">
              <a:spcBef>
                <a:spcPts val="0"/>
              </a:spcBef>
              <a:spcAft>
                <a:spcPts val="0"/>
              </a:spcAft>
              <a:buSzPts val="2300"/>
              <a:buNone/>
            </a:pPr>
            <a:r>
              <a:rPr lang="en-US" sz="2000" dirty="0" err="1"/>
              <a:t>Todos</a:t>
            </a:r>
            <a:r>
              <a:rPr lang="en-US" sz="2000" dirty="0"/>
              <a:t> </a:t>
            </a:r>
            <a:r>
              <a:rPr lang="en-US" sz="2000" dirty="0" err="1"/>
              <a:t>los</a:t>
            </a:r>
            <a:r>
              <a:rPr lang="en-US" sz="2000" dirty="0"/>
              <a:t> </a:t>
            </a:r>
            <a:r>
              <a:rPr lang="en-US" sz="2000" dirty="0" err="1"/>
              <a:t>sistemas</a:t>
            </a:r>
            <a:r>
              <a:rPr lang="en-US" sz="2000" dirty="0"/>
              <a:t> que </a:t>
            </a:r>
            <a:r>
              <a:rPr lang="en-US" sz="2000" dirty="0" err="1"/>
              <a:t>gastan</a:t>
            </a:r>
            <a:r>
              <a:rPr lang="en-US" sz="2000" dirty="0"/>
              <a:t> </a:t>
            </a:r>
            <a:r>
              <a:rPr lang="en-US" sz="2000" dirty="0" err="1"/>
              <a:t>más</a:t>
            </a:r>
            <a:r>
              <a:rPr lang="en-US" sz="2000" dirty="0"/>
              <a:t> de la </a:t>
            </a:r>
            <a:r>
              <a:rPr lang="en-US" sz="2000" dirty="0" err="1"/>
              <a:t>obligación</a:t>
            </a:r>
            <a:r>
              <a:rPr lang="en-US" sz="2000" dirty="0"/>
              <a:t> </a:t>
            </a:r>
            <a:r>
              <a:rPr lang="en-US" sz="2000" dirty="0" err="1"/>
              <a:t>tributaria</a:t>
            </a:r>
            <a:r>
              <a:rPr lang="en-US" sz="2000" dirty="0"/>
              <a:t> </a:t>
            </a:r>
            <a:r>
              <a:rPr lang="en-US" sz="2000" dirty="0" err="1"/>
              <a:t>estimada</a:t>
            </a:r>
            <a:r>
              <a:rPr lang="en-US" sz="2000" dirty="0"/>
              <a:t>, </a:t>
            </a:r>
            <a:r>
              <a:rPr lang="en-US" sz="2000" dirty="0" err="1"/>
              <a:t>incluido</a:t>
            </a:r>
            <a:r>
              <a:rPr lang="en-US" sz="2000" dirty="0"/>
              <a:t> </a:t>
            </a:r>
            <a:r>
              <a:rPr lang="en-US" sz="2000" dirty="0" err="1"/>
              <a:t>el</a:t>
            </a:r>
            <a:r>
              <a:rPr lang="en-US" sz="2000" dirty="0"/>
              <a:t> valor del </a:t>
            </a:r>
            <a:r>
              <a:rPr lang="en-US" sz="2000" dirty="0" err="1"/>
              <a:t>déficit</a:t>
            </a:r>
            <a:r>
              <a:rPr lang="en-US" sz="2000" dirty="0"/>
              <a:t> de Medicaid y de </a:t>
            </a:r>
            <a:r>
              <a:rPr lang="en-US" sz="2000" dirty="0" err="1"/>
              <a:t>beneficios</a:t>
            </a:r>
            <a:r>
              <a:rPr lang="en-US" sz="2000" dirty="0"/>
              <a:t> </a:t>
            </a:r>
            <a:r>
              <a:rPr lang="en-US" sz="2000" dirty="0" err="1"/>
              <a:t>comunitarios</a:t>
            </a:r>
            <a:r>
              <a:rPr lang="en-US" sz="2000" dirty="0"/>
              <a:t>.</a:t>
            </a:r>
          </a:p>
          <a:p>
            <a:pPr marL="82550" lvl="0" indent="0" algn="l" rtl="0">
              <a:spcBef>
                <a:spcPts val="0"/>
              </a:spcBef>
              <a:spcAft>
                <a:spcPts val="0"/>
              </a:spcAft>
              <a:buSzPts val="2300"/>
              <a:buNone/>
            </a:pPr>
            <a:endParaRPr lang="en-US" sz="2000" dirty="0"/>
          </a:p>
          <a:p>
            <a:pPr marL="82550" lvl="0" indent="0" algn="l" rtl="0">
              <a:spcBef>
                <a:spcPts val="0"/>
              </a:spcBef>
              <a:spcAft>
                <a:spcPts val="0"/>
              </a:spcAft>
              <a:buSzPts val="2300"/>
              <a:buNone/>
            </a:pPr>
            <a:r>
              <a:rPr lang="en-US" sz="2000" dirty="0"/>
              <a:t>La </a:t>
            </a:r>
            <a:r>
              <a:rPr lang="en-US" sz="2000" dirty="0" err="1"/>
              <a:t>mayoría</a:t>
            </a:r>
            <a:r>
              <a:rPr lang="en-US" sz="2000" dirty="0"/>
              <a:t> del </a:t>
            </a:r>
            <a:r>
              <a:rPr lang="en-US" sz="2000" dirty="0" err="1"/>
              <a:t>gasto</a:t>
            </a:r>
            <a:r>
              <a:rPr lang="en-US" sz="2000" dirty="0"/>
              <a:t> </a:t>
            </a:r>
            <a:r>
              <a:rPr lang="en-US" sz="2000" dirty="0" err="1"/>
              <a:t>más</a:t>
            </a:r>
            <a:r>
              <a:rPr lang="en-US" sz="2000" dirty="0"/>
              <a:t> con solo </a:t>
            </a:r>
            <a:r>
              <a:rPr lang="en-US" sz="2000" dirty="0" err="1"/>
              <a:t>beneficio</a:t>
            </a:r>
            <a:r>
              <a:rPr lang="en-US" sz="2000" dirty="0"/>
              <a:t> </a:t>
            </a:r>
            <a:r>
              <a:rPr lang="en-US" sz="2000" dirty="0" err="1"/>
              <a:t>comunitario</a:t>
            </a:r>
            <a:r>
              <a:rPr lang="en-US" sz="2000" dirty="0"/>
              <a:t>.</a:t>
            </a:r>
          </a:p>
          <a:p>
            <a:pPr marL="82550" lvl="0" indent="0" algn="l" rtl="0">
              <a:spcBef>
                <a:spcPts val="0"/>
              </a:spcBef>
              <a:spcAft>
                <a:spcPts val="0"/>
              </a:spcAft>
              <a:buSzPts val="2300"/>
              <a:buNone/>
            </a:pPr>
            <a:endParaRPr lang="en-US" sz="2000" i="0" u="none" strike="noStrike" dirty="0">
              <a:solidFill>
                <a:srgbClr val="000000"/>
              </a:solidFill>
              <a:effectLst/>
            </a:endParaRPr>
          </a:p>
          <a:p>
            <a:pPr marL="82550" lvl="0" indent="0" algn="l" rtl="0">
              <a:spcBef>
                <a:spcPts val="0"/>
              </a:spcBef>
              <a:spcAft>
                <a:spcPts val="0"/>
              </a:spcAft>
              <a:buSzPts val="2300"/>
              <a:buNone/>
            </a:pPr>
            <a:r>
              <a:rPr lang="en-US" sz="2000" i="0" u="none" strike="noStrike" dirty="0">
                <a:solidFill>
                  <a:srgbClr val="000000"/>
                </a:solidFill>
                <a:effectLst/>
              </a:rPr>
              <a:t>La </a:t>
            </a:r>
            <a:r>
              <a:rPr lang="en-US" sz="2000" i="0" u="none" strike="noStrike" dirty="0" err="1">
                <a:solidFill>
                  <a:srgbClr val="000000"/>
                </a:solidFill>
                <a:effectLst/>
              </a:rPr>
              <a:t>salud</a:t>
            </a:r>
            <a:r>
              <a:rPr lang="en-US" sz="2000" i="0" u="none" strike="noStrike" dirty="0">
                <a:solidFill>
                  <a:srgbClr val="000000"/>
                </a:solidFill>
                <a:effectLst/>
              </a:rPr>
              <a:t> del </a:t>
            </a:r>
            <a:r>
              <a:rPr lang="en-US" sz="2000" i="0" u="none" strike="noStrike" dirty="0" err="1">
                <a:solidFill>
                  <a:srgbClr val="000000"/>
                </a:solidFill>
                <a:effectLst/>
              </a:rPr>
              <a:t>comportamiento</a:t>
            </a:r>
            <a:r>
              <a:rPr lang="en-US" sz="2000" i="0" u="none" strike="noStrike" dirty="0">
                <a:solidFill>
                  <a:srgbClr val="000000"/>
                </a:solidFill>
                <a:effectLst/>
              </a:rPr>
              <a:t> </a:t>
            </a:r>
            <a:r>
              <a:rPr lang="en-US" sz="2000" i="0" u="none" strike="noStrike" dirty="0" err="1">
                <a:solidFill>
                  <a:srgbClr val="000000"/>
                </a:solidFill>
                <a:effectLst/>
              </a:rPr>
              <a:t>sigue</a:t>
            </a:r>
            <a:r>
              <a:rPr lang="en-US" sz="2000" i="0" u="none" strike="noStrike" dirty="0">
                <a:solidFill>
                  <a:srgbClr val="000000"/>
                </a:solidFill>
                <a:effectLst/>
              </a:rPr>
              <a:t> </a:t>
            </a:r>
            <a:r>
              <a:rPr lang="en-US" sz="2000" i="0" u="none" strike="noStrike" dirty="0" err="1">
                <a:solidFill>
                  <a:srgbClr val="000000"/>
                </a:solidFill>
                <a:effectLst/>
              </a:rPr>
              <a:t>siendo</a:t>
            </a:r>
            <a:r>
              <a:rPr lang="en-US" sz="2000" i="0" u="none" strike="noStrike" dirty="0">
                <a:solidFill>
                  <a:srgbClr val="000000"/>
                </a:solidFill>
                <a:effectLst/>
              </a:rPr>
              <a:t> una </a:t>
            </a:r>
            <a:r>
              <a:rPr lang="en-US" sz="2000" i="0" u="none" strike="noStrike" dirty="0" err="1">
                <a:solidFill>
                  <a:srgbClr val="000000"/>
                </a:solidFill>
                <a:effectLst/>
              </a:rPr>
              <a:t>necesidad</a:t>
            </a:r>
            <a:r>
              <a:rPr lang="en-US" sz="2000" i="0" u="none" strike="noStrike" dirty="0">
                <a:solidFill>
                  <a:srgbClr val="000000"/>
                </a:solidFill>
                <a:effectLst/>
              </a:rPr>
              <a:t> </a:t>
            </a:r>
            <a:r>
              <a:rPr lang="en-US" sz="2000" i="0" u="none" strike="noStrike" dirty="0" err="1">
                <a:solidFill>
                  <a:srgbClr val="000000"/>
                </a:solidFill>
                <a:effectLst/>
              </a:rPr>
              <a:t>altamente</a:t>
            </a:r>
            <a:r>
              <a:rPr lang="en-US" sz="2000" i="0" u="none" strike="noStrike" dirty="0">
                <a:solidFill>
                  <a:srgbClr val="000000"/>
                </a:solidFill>
                <a:effectLst/>
              </a:rPr>
              <a:t> </a:t>
            </a:r>
            <a:r>
              <a:rPr lang="en-US" sz="2000" i="0" u="none" strike="noStrike" dirty="0" err="1">
                <a:solidFill>
                  <a:srgbClr val="000000"/>
                </a:solidFill>
                <a:effectLst/>
              </a:rPr>
              <a:t>prioritaria</a:t>
            </a:r>
            <a:r>
              <a:rPr lang="en-US" sz="2000" i="0" u="none" strike="noStrike" dirty="0">
                <a:solidFill>
                  <a:srgbClr val="000000"/>
                </a:solidFill>
                <a:effectLst/>
              </a:rPr>
              <a:t>. 15 no </a:t>
            </a:r>
            <a:r>
              <a:rPr lang="en-US" sz="2000" i="0" u="none" strike="noStrike" dirty="0" err="1">
                <a:solidFill>
                  <a:srgbClr val="000000"/>
                </a:solidFill>
                <a:effectLst/>
              </a:rPr>
              <a:t>invirtieron</a:t>
            </a:r>
            <a:r>
              <a:rPr lang="en-US" sz="2000" i="0" u="none" strike="noStrike" dirty="0">
                <a:solidFill>
                  <a:srgbClr val="000000"/>
                </a:solidFill>
                <a:effectLst/>
              </a:rPr>
              <a:t> a </a:t>
            </a:r>
            <a:r>
              <a:rPr lang="en-US" sz="2000" i="0" u="none" strike="noStrike" dirty="0" err="1">
                <a:solidFill>
                  <a:srgbClr val="000000"/>
                </a:solidFill>
                <a:effectLst/>
              </a:rPr>
              <a:t>pesar</a:t>
            </a:r>
            <a:r>
              <a:rPr lang="en-US" sz="2000" i="0" u="none" strike="noStrike" dirty="0">
                <a:solidFill>
                  <a:srgbClr val="000000"/>
                </a:solidFill>
                <a:effectLst/>
              </a:rPr>
              <a:t> de la </a:t>
            </a:r>
            <a:r>
              <a:rPr lang="en-US" sz="2000" i="0" u="none" strike="noStrike" dirty="0" err="1">
                <a:solidFill>
                  <a:srgbClr val="000000"/>
                </a:solidFill>
                <a:effectLst/>
              </a:rPr>
              <a:t>priorización</a:t>
            </a:r>
            <a:r>
              <a:rPr lang="en-US" sz="2000" i="0" u="none" strike="noStrike" dirty="0">
                <a:solidFill>
                  <a:srgbClr val="000000"/>
                </a:solidFill>
                <a:effectLst/>
              </a:rPr>
              <a:t>.</a:t>
            </a:r>
          </a:p>
          <a:p>
            <a:pPr marL="0" lvl="0" indent="0" algn="l" rtl="0">
              <a:spcBef>
                <a:spcPts val="1000"/>
              </a:spcBef>
              <a:spcAft>
                <a:spcPts val="0"/>
              </a:spcAft>
              <a:buNone/>
            </a:pPr>
            <a:endParaRPr lang="en-US" sz="2000" dirty="0"/>
          </a:p>
          <a:p>
            <a:pPr marL="0" lvl="0" indent="0" algn="l" rtl="0">
              <a:spcBef>
                <a:spcPts val="1000"/>
              </a:spcBef>
              <a:spcAft>
                <a:spcPts val="0"/>
              </a:spcAft>
              <a:buNone/>
            </a:pPr>
            <a:endParaRPr lang="en-US" sz="2000" dirty="0"/>
          </a:p>
        </p:txBody>
      </p:sp>
      <p:sp>
        <p:nvSpPr>
          <p:cNvPr id="541" name="Google Shape;541;p8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
        <p:nvSpPr>
          <p:cNvPr id="542" name="Google Shape;542;p81"/>
          <p:cNvSpPr txBox="1"/>
          <p:nvPr/>
        </p:nvSpPr>
        <p:spPr>
          <a:xfrm>
            <a:off x="4843050" y="-12"/>
            <a:ext cx="6777900" cy="36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b="1">
              <a:solidFill>
                <a:schemeClr val="dk2"/>
              </a:solidFill>
              <a:latin typeface="Trebuchet MS"/>
              <a:ea typeface="Trebuchet MS"/>
              <a:cs typeface="Trebuchet MS"/>
              <a:sym typeface="Trebuchet MS"/>
            </a:endParaRPr>
          </a:p>
        </p:txBody>
      </p:sp>
      <p:sp>
        <p:nvSpPr>
          <p:cNvPr id="543" name="Google Shape;543;p81"/>
          <p:cNvSpPr txBox="1"/>
          <p:nvPr/>
        </p:nvSpPr>
        <p:spPr>
          <a:xfrm>
            <a:off x="2248975" y="6200725"/>
            <a:ext cx="9273600" cy="747354"/>
          </a:xfrm>
          <a:prstGeom prst="rect">
            <a:avLst/>
          </a:prstGeom>
          <a:noFill/>
          <a:ln>
            <a:noFill/>
          </a:ln>
        </p:spPr>
        <p:txBody>
          <a:bodyPr spcFirstLastPara="1" wrap="square" lIns="91425" tIns="91425" rIns="91425" bIns="91425" anchor="t" anchorCtr="0">
            <a:spAutoFit/>
          </a:bodyPr>
          <a:lstStyle/>
          <a:p>
            <a:pPr marL="457200" lvl="0" indent="0" algn="l" rtl="0">
              <a:lnSpc>
                <a:spcPct val="90000"/>
              </a:lnSpc>
              <a:spcBef>
                <a:spcPts val="500"/>
              </a:spcBef>
              <a:spcAft>
                <a:spcPts val="0"/>
              </a:spcAft>
              <a:buNone/>
            </a:pPr>
            <a:r>
              <a:rPr lang="en-US" sz="1200" dirty="0">
                <a:solidFill>
                  <a:schemeClr val="lt1"/>
                </a:solidFill>
                <a:latin typeface="Trebuchet MS"/>
                <a:ea typeface="Trebuchet MS"/>
                <a:cs typeface="Trebuchet MS"/>
                <a:sym typeface="Trebuchet MS"/>
              </a:rPr>
              <a:t>Los </a:t>
            </a:r>
            <a:r>
              <a:rPr lang="en-US" sz="1200" dirty="0" err="1">
                <a:solidFill>
                  <a:schemeClr val="lt1"/>
                </a:solidFill>
                <a:latin typeface="Trebuchet MS"/>
                <a:ea typeface="Trebuchet MS"/>
                <a:cs typeface="Trebuchet MS"/>
                <a:sym typeface="Trebuchet MS"/>
              </a:rPr>
              <a:t>beneficios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comunitarios</a:t>
            </a:r>
            <a:r>
              <a:rPr lang="en-US" sz="1200" dirty="0">
                <a:solidFill>
                  <a:schemeClr val="lt1"/>
                </a:solidFill>
                <a:latin typeface="Trebuchet MS"/>
                <a:ea typeface="Trebuchet MS"/>
                <a:cs typeface="Trebuchet MS"/>
                <a:sym typeface="Trebuchet MS"/>
              </a:rPr>
              <a:t> son </a:t>
            </a:r>
            <a:r>
              <a:rPr lang="en-US" sz="1200" dirty="0" err="1">
                <a:solidFill>
                  <a:schemeClr val="lt1"/>
                </a:solidFill>
                <a:latin typeface="Trebuchet MS"/>
                <a:ea typeface="Trebuchet MS"/>
                <a:cs typeface="Trebuchet MS"/>
                <a:sym typeface="Trebuchet MS"/>
              </a:rPr>
              <a:t>acciones</a:t>
            </a:r>
            <a:r>
              <a:rPr lang="en-US" sz="1200" dirty="0">
                <a:solidFill>
                  <a:schemeClr val="lt1"/>
                </a:solidFill>
                <a:latin typeface="Trebuchet MS"/>
                <a:ea typeface="Trebuchet MS"/>
                <a:cs typeface="Trebuchet MS"/>
                <a:sym typeface="Trebuchet MS"/>
              </a:rPr>
              <a:t> que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hospitales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llevan</a:t>
            </a:r>
            <a:r>
              <a:rPr lang="en-US" sz="1200" dirty="0">
                <a:solidFill>
                  <a:schemeClr val="lt1"/>
                </a:solidFill>
                <a:latin typeface="Trebuchet MS"/>
                <a:ea typeface="Trebuchet MS"/>
                <a:cs typeface="Trebuchet MS"/>
                <a:sym typeface="Trebuchet MS"/>
              </a:rPr>
              <a:t> a </a:t>
            </a:r>
            <a:r>
              <a:rPr lang="en-US" sz="1200" dirty="0" err="1">
                <a:solidFill>
                  <a:schemeClr val="lt1"/>
                </a:solidFill>
                <a:latin typeface="Trebuchet MS"/>
                <a:ea typeface="Trebuchet MS"/>
                <a:cs typeface="Trebuchet MS"/>
                <a:sym typeface="Trebuchet MS"/>
              </a:rPr>
              <a:t>cabo</a:t>
            </a:r>
            <a:r>
              <a:rPr lang="en-US" sz="1200" dirty="0">
                <a:solidFill>
                  <a:schemeClr val="lt1"/>
                </a:solidFill>
                <a:latin typeface="Trebuchet MS"/>
                <a:ea typeface="Trebuchet MS"/>
                <a:cs typeface="Trebuchet MS"/>
                <a:sym typeface="Trebuchet MS"/>
              </a:rPr>
              <a:t> para </a:t>
            </a:r>
            <a:r>
              <a:rPr lang="en-US" sz="1200" dirty="0" err="1">
                <a:solidFill>
                  <a:schemeClr val="lt1"/>
                </a:solidFill>
                <a:latin typeface="Trebuchet MS"/>
                <a:ea typeface="Trebuchet MS"/>
                <a:cs typeface="Trebuchet MS"/>
                <a:sym typeface="Trebuchet MS"/>
              </a:rPr>
              <a:t>poder</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optar</a:t>
            </a:r>
            <a:r>
              <a:rPr lang="en-US" sz="1200" dirty="0">
                <a:solidFill>
                  <a:schemeClr val="lt1"/>
                </a:solidFill>
                <a:latin typeface="Trebuchet MS"/>
                <a:ea typeface="Trebuchet MS"/>
                <a:cs typeface="Trebuchet MS"/>
                <a:sym typeface="Trebuchet MS"/>
              </a:rPr>
              <a:t> a la </a:t>
            </a:r>
            <a:r>
              <a:rPr lang="en-US" sz="1200" dirty="0" err="1">
                <a:solidFill>
                  <a:schemeClr val="lt1"/>
                </a:solidFill>
                <a:latin typeface="Trebuchet MS"/>
                <a:ea typeface="Trebuchet MS"/>
                <a:cs typeface="Trebuchet MS"/>
                <a:sym typeface="Trebuchet MS"/>
              </a:rPr>
              <a:t>exención</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impuestos</a:t>
            </a:r>
            <a:r>
              <a:rPr lang="en-US" sz="1200" dirty="0">
                <a:solidFill>
                  <a:schemeClr val="lt1"/>
                </a:solidFill>
                <a:latin typeface="Trebuchet MS"/>
                <a:ea typeface="Trebuchet MS"/>
                <a:cs typeface="Trebuchet MS"/>
                <a:sym typeface="Trebuchet MS"/>
              </a:rPr>
              <a:t> y también se </a:t>
            </a:r>
            <a:r>
              <a:rPr lang="en-US" sz="1200" dirty="0" err="1">
                <a:solidFill>
                  <a:schemeClr val="lt1"/>
                </a:solidFill>
                <a:latin typeface="Trebuchet MS"/>
                <a:ea typeface="Trebuchet MS"/>
                <a:cs typeface="Trebuchet MS"/>
                <a:sym typeface="Trebuchet MS"/>
              </a:rPr>
              <a:t>refieren</a:t>
            </a:r>
            <a:r>
              <a:rPr lang="en-US" sz="1200" dirty="0">
                <a:solidFill>
                  <a:schemeClr val="lt1"/>
                </a:solidFill>
                <a:latin typeface="Trebuchet MS"/>
                <a:ea typeface="Trebuchet MS"/>
                <a:cs typeface="Trebuchet MS"/>
                <a:sym typeface="Trebuchet MS"/>
              </a:rPr>
              <a:t> a la </a:t>
            </a:r>
            <a:r>
              <a:rPr lang="en-US" sz="1200" dirty="0" err="1">
                <a:solidFill>
                  <a:schemeClr val="lt1"/>
                </a:solidFill>
                <a:latin typeface="Trebuchet MS"/>
                <a:ea typeface="Trebuchet MS"/>
                <a:cs typeface="Trebuchet MS"/>
                <a:sym typeface="Trebuchet MS"/>
              </a:rPr>
              <a:t>cantidad</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dólares</a:t>
            </a:r>
            <a:r>
              <a:rPr lang="en-US" sz="1200" dirty="0">
                <a:solidFill>
                  <a:schemeClr val="lt1"/>
                </a:solidFill>
                <a:latin typeface="Trebuchet MS"/>
                <a:ea typeface="Trebuchet MS"/>
                <a:cs typeface="Trebuchet MS"/>
                <a:sym typeface="Trebuchet MS"/>
              </a:rPr>
              <a:t>/</a:t>
            </a:r>
            <a:r>
              <a:rPr lang="en-US" sz="1200" dirty="0" err="1">
                <a:solidFill>
                  <a:schemeClr val="lt1"/>
                </a:solidFill>
                <a:latin typeface="Trebuchet MS"/>
                <a:ea typeface="Trebuchet MS"/>
                <a:cs typeface="Trebuchet MS"/>
                <a:sym typeface="Trebuchet MS"/>
              </a:rPr>
              <a:t>gastos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invertidos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estas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acciones</a:t>
            </a:r>
            <a:r>
              <a:rPr lang="en-US" sz="1200" dirty="0">
                <a:solidFill>
                  <a:schemeClr val="lt1"/>
                </a:solidFill>
                <a:latin typeface="Trebuchet MS"/>
                <a:ea typeface="Trebuchet MS"/>
                <a:cs typeface="Trebuchet MS"/>
                <a:sym typeface="Trebuchet MS"/>
              </a:rPr>
              <a:t>. Las </a:t>
            </a:r>
            <a:r>
              <a:rPr lang="en-US" sz="1200" dirty="0" err="1">
                <a:solidFill>
                  <a:schemeClr val="lt1"/>
                </a:solidFill>
                <a:latin typeface="Trebuchet MS"/>
                <a:ea typeface="Trebuchet MS"/>
                <a:cs typeface="Trebuchet MS"/>
                <a:sym typeface="Trebuchet MS"/>
              </a:rPr>
              <a:t>estimaciones</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exención</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impuestos</a:t>
            </a:r>
            <a:r>
              <a:rPr lang="en-US" sz="1200" dirty="0">
                <a:solidFill>
                  <a:schemeClr val="lt1"/>
                </a:solidFill>
                <a:latin typeface="Trebuchet MS"/>
                <a:ea typeface="Trebuchet MS"/>
                <a:cs typeface="Trebuchet MS"/>
                <a:sym typeface="Trebuchet MS"/>
              </a:rPr>
              <a:t> para 2022 son </a:t>
            </a:r>
            <a:r>
              <a:rPr lang="en-US" sz="1200" dirty="0" err="1">
                <a:solidFill>
                  <a:schemeClr val="lt1"/>
                </a:solidFill>
                <a:latin typeface="Trebuchet MS"/>
                <a:ea typeface="Trebuchet MS"/>
                <a:cs typeface="Trebuchet MS"/>
                <a:sym typeface="Trebuchet MS"/>
              </a:rPr>
              <a:t>bajas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comparación</a:t>
            </a:r>
            <a:r>
              <a:rPr lang="en-US" sz="1200" dirty="0">
                <a:solidFill>
                  <a:schemeClr val="lt1"/>
                </a:solidFill>
                <a:latin typeface="Trebuchet MS"/>
                <a:ea typeface="Trebuchet MS"/>
                <a:cs typeface="Trebuchet MS"/>
                <a:sym typeface="Trebuchet MS"/>
              </a:rPr>
              <a:t> con </a:t>
            </a:r>
            <a:r>
              <a:rPr lang="en-US" sz="1200" dirty="0" err="1">
                <a:solidFill>
                  <a:schemeClr val="lt1"/>
                </a:solidFill>
                <a:latin typeface="Trebuchet MS"/>
                <a:ea typeface="Trebuchet MS"/>
                <a:cs typeface="Trebuchet MS"/>
                <a:sym typeface="Trebuchet MS"/>
              </a:rPr>
              <a:t>otros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años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debido</a:t>
            </a:r>
            <a:r>
              <a:rPr lang="en-US" sz="1200" dirty="0">
                <a:solidFill>
                  <a:schemeClr val="lt1"/>
                </a:solidFill>
                <a:latin typeface="Trebuchet MS"/>
                <a:ea typeface="Trebuchet MS"/>
                <a:cs typeface="Trebuchet MS"/>
                <a:sym typeface="Trebuchet MS"/>
              </a:rPr>
              <a:t> a las </a:t>
            </a:r>
            <a:r>
              <a:rPr lang="en-US" sz="1200" dirty="0" err="1">
                <a:solidFill>
                  <a:schemeClr val="lt1"/>
                </a:solidFill>
                <a:latin typeface="Trebuchet MS"/>
                <a:ea typeface="Trebuchet MS"/>
                <a:cs typeface="Trebuchet MS"/>
                <a:sym typeface="Trebuchet MS"/>
              </a:rPr>
              <a:t>pérdidas</a:t>
            </a:r>
            <a:r>
              <a:rPr lang="en-US" sz="1200" dirty="0">
                <a:solidFill>
                  <a:schemeClr val="lt1"/>
                </a:solidFill>
                <a:latin typeface="Trebuchet MS"/>
                <a:ea typeface="Trebuchet MS"/>
                <a:cs typeface="Trebuchet MS"/>
                <a:sym typeface="Trebuchet MS"/>
              </a:rPr>
              <a:t> del mercado de </a:t>
            </a:r>
            <a:r>
              <a:rPr lang="en-US" sz="1200" dirty="0" err="1">
                <a:solidFill>
                  <a:schemeClr val="lt1"/>
                </a:solidFill>
                <a:latin typeface="Trebuchet MS"/>
                <a:ea typeface="Trebuchet MS"/>
                <a:cs typeface="Trebuchet MS"/>
                <a:sym typeface="Trebuchet MS"/>
              </a:rPr>
              <a:t>inversión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en</a:t>
            </a:r>
            <a:r>
              <a:rPr lang="en-US" sz="1200" dirty="0">
                <a:solidFill>
                  <a:schemeClr val="lt1"/>
                </a:solidFill>
                <a:latin typeface="Trebuchet MS"/>
                <a:ea typeface="Trebuchet MS"/>
                <a:cs typeface="Trebuchet MS"/>
                <a:sym typeface="Trebuchet MS"/>
              </a:rPr>
              <a:t> 2022.</a:t>
            </a:r>
            <a:endParaRPr sz="1200" dirty="0">
              <a:solidFill>
                <a:schemeClr val="lt1"/>
              </a:solidFill>
            </a:endParaRPr>
          </a:p>
        </p:txBody>
      </p:sp>
      <p:sp>
        <p:nvSpPr>
          <p:cNvPr id="544" name="Google Shape;544;p81"/>
          <p:cNvSpPr txBox="1">
            <a:spLocks noGrp="1"/>
          </p:cNvSpPr>
          <p:nvPr>
            <p:ph type="title"/>
          </p:nvPr>
        </p:nvSpPr>
        <p:spPr>
          <a:xfrm>
            <a:off x="4602898" y="285450"/>
            <a:ext cx="7945500" cy="4428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100"/>
              <a:buFont typeface="Arial"/>
              <a:buNone/>
            </a:pPr>
            <a:r>
              <a:rPr lang="en-US" sz="2400" dirty="0" err="1"/>
              <a:t>Beneficios</a:t>
            </a:r>
            <a:r>
              <a:rPr lang="en-US" sz="2400" dirty="0"/>
              <a:t> a la </a:t>
            </a:r>
            <a:r>
              <a:rPr lang="en-US" sz="2400" dirty="0" err="1"/>
              <a:t>comunidad</a:t>
            </a:r>
            <a:r>
              <a:rPr lang="en-US" sz="2400" dirty="0"/>
              <a:t> </a:t>
            </a:r>
            <a:r>
              <a:rPr lang="en-US" sz="2400" dirty="0" err="1"/>
              <a:t>en</a:t>
            </a:r>
            <a:r>
              <a:rPr lang="en-US" sz="2400" dirty="0"/>
              <a:t> areas </a:t>
            </a:r>
            <a:r>
              <a:rPr lang="en-US" sz="2400" dirty="0" err="1"/>
              <a:t>principales</a:t>
            </a:r>
            <a:r>
              <a:rPr lang="en-US" sz="2400" dirty="0"/>
              <a:t> de </a:t>
            </a:r>
            <a:r>
              <a:rPr lang="en-US" sz="2400" dirty="0" err="1"/>
              <a:t>inversión</a:t>
            </a:r>
            <a:r>
              <a:rPr lang="en-US" sz="2400" dirty="0"/>
              <a:t> 2022</a:t>
            </a:r>
            <a:endParaRPr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29"/>
          <p:cNvSpPr txBox="1">
            <a:spLocks noGrp="1"/>
          </p:cNvSpPr>
          <p:nvPr>
            <p:ph type="title"/>
          </p:nvPr>
        </p:nvSpPr>
        <p:spPr>
          <a:xfrm>
            <a:off x="3939525" y="0"/>
            <a:ext cx="9208800" cy="9600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1100"/>
              <a:buFont typeface="Arial"/>
              <a:buNone/>
            </a:pPr>
            <a:r>
              <a:rPr lang="en-US" sz="2800"/>
              <a:t>2022 Community Benefit Investment</a:t>
            </a:r>
            <a:endParaRPr sz="2800"/>
          </a:p>
          <a:p>
            <a:pPr marL="0" lvl="0" indent="0" algn="ctr" rtl="0">
              <a:lnSpc>
                <a:spcPct val="100000"/>
              </a:lnSpc>
              <a:spcBef>
                <a:spcPts val="0"/>
              </a:spcBef>
              <a:spcAft>
                <a:spcPts val="0"/>
              </a:spcAft>
              <a:buClr>
                <a:schemeClr val="dk1"/>
              </a:buClr>
              <a:buSzPts val="1100"/>
              <a:buFont typeface="Arial"/>
              <a:buNone/>
            </a:pPr>
            <a:r>
              <a:rPr lang="en-US" sz="2800"/>
              <a:t>% of Net Patient Revenue</a:t>
            </a:r>
            <a:endParaRPr/>
          </a:p>
        </p:txBody>
      </p:sp>
      <p:sp>
        <p:nvSpPr>
          <p:cNvPr id="551" name="Google Shape;551;p29"/>
          <p:cNvSpPr txBox="1">
            <a:spLocks noGrp="1"/>
          </p:cNvSpPr>
          <p:nvPr>
            <p:ph type="body" idx="1"/>
          </p:nvPr>
        </p:nvSpPr>
        <p:spPr>
          <a:xfrm>
            <a:off x="162650" y="209825"/>
            <a:ext cx="4080000" cy="420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200"/>
              <a:t>Hospital Community Benefit new legislation improved optics into where money is going, by system</a:t>
            </a: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Clr>
                <a:schemeClr val="dk1"/>
              </a:buClr>
              <a:buSzPts val="1100"/>
              <a:buFont typeface="Arial"/>
              <a:buNone/>
            </a:pPr>
            <a:r>
              <a:rPr lang="en-US" sz="2200"/>
              <a:t>Hospital Prioritized Needs in their Community Health Needs Assessments: Behavioral Health (84.8%), access to care (58.7%), chronic conditions (39.1%) </a:t>
            </a: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r>
              <a:rPr lang="en-US" sz="2200"/>
              <a:t>HB23-1243 updated public meeting requirements </a:t>
            </a: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r>
              <a:rPr lang="en-US" sz="2200"/>
              <a:t>Rules eff. July 2024. Impact not reflected in latest report</a:t>
            </a: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400"/>
          </a:p>
        </p:txBody>
      </p:sp>
      <p:sp>
        <p:nvSpPr>
          <p:cNvPr id="552" name="Google Shape;552;p2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56</a:t>
            </a:fld>
            <a:endParaRPr/>
          </a:p>
        </p:txBody>
      </p:sp>
      <p:pic>
        <p:nvPicPr>
          <p:cNvPr id="553" name="Google Shape;553;p29" descr="This is a bar chart showing the percent of net patient revenue that has been invested into community benefit categories in 2022. "/>
          <p:cNvPicPr preferRelativeResize="0"/>
          <p:nvPr/>
        </p:nvPicPr>
        <p:blipFill rotWithShape="1">
          <a:blip r:embed="rId3">
            <a:alphaModFix/>
          </a:blip>
          <a:srcRect l="1232" t="1610" r="1727" b="1348"/>
          <a:stretch/>
        </p:blipFill>
        <p:spPr>
          <a:xfrm>
            <a:off x="4388950" y="943075"/>
            <a:ext cx="7803050" cy="51856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82"/>
          <p:cNvSpPr txBox="1">
            <a:spLocks noGrp="1"/>
          </p:cNvSpPr>
          <p:nvPr>
            <p:ph type="title"/>
          </p:nvPr>
        </p:nvSpPr>
        <p:spPr>
          <a:xfrm>
            <a:off x="3686075" y="2276"/>
            <a:ext cx="9208800" cy="960000"/>
          </a:xfrm>
          <a:prstGeom prst="rect">
            <a:avLst/>
          </a:prstGeom>
        </p:spPr>
        <p:txBody>
          <a:bodyPr spcFirstLastPara="1" wrap="square" lIns="91425" tIns="45700" rIns="91425" bIns="45700" anchor="b" anchorCtr="0">
            <a:noAutofit/>
          </a:bodyPr>
          <a:lstStyle/>
          <a:p>
            <a:r>
              <a:rPr lang="en-US" sz="2800" b="1" i="0" u="none" strike="noStrike" dirty="0" err="1">
                <a:solidFill>
                  <a:schemeClr val="bg2"/>
                </a:solidFill>
                <a:effectLst/>
              </a:rPr>
              <a:t>Inversión</a:t>
            </a:r>
            <a:r>
              <a:rPr lang="en-US" sz="2800" b="1" i="0" u="none" strike="noStrike" dirty="0">
                <a:solidFill>
                  <a:schemeClr val="bg2"/>
                </a:solidFill>
                <a:effectLst/>
              </a:rPr>
              <a:t> </a:t>
            </a:r>
            <a:r>
              <a:rPr lang="en-US" sz="2800" b="1" i="0" u="none" strike="noStrike" dirty="0" err="1">
                <a:solidFill>
                  <a:schemeClr val="bg2"/>
                </a:solidFill>
                <a:effectLst/>
              </a:rPr>
              <a:t>en</a:t>
            </a:r>
            <a:r>
              <a:rPr lang="en-US" sz="2800" b="1" i="0" u="none" strike="noStrike" dirty="0">
                <a:solidFill>
                  <a:schemeClr val="bg2"/>
                </a:solidFill>
                <a:effectLst/>
              </a:rPr>
              <a:t> </a:t>
            </a:r>
            <a:r>
              <a:rPr lang="en-US" sz="2800" b="1" i="0" u="none" strike="noStrike" dirty="0" err="1">
                <a:solidFill>
                  <a:schemeClr val="bg2"/>
                </a:solidFill>
                <a:effectLst/>
              </a:rPr>
              <a:t>beneficio</a:t>
            </a:r>
            <a:r>
              <a:rPr lang="en-US" sz="2800" b="1" i="0" u="none" strike="noStrike" dirty="0">
                <a:solidFill>
                  <a:schemeClr val="bg2"/>
                </a:solidFill>
                <a:effectLst/>
              </a:rPr>
              <a:t> de la </a:t>
            </a:r>
            <a:r>
              <a:rPr lang="en-US" sz="2800" b="1" i="0" u="none" strike="noStrike" dirty="0" err="1">
                <a:solidFill>
                  <a:schemeClr val="bg2"/>
                </a:solidFill>
                <a:effectLst/>
              </a:rPr>
              <a:t>comunidad</a:t>
            </a:r>
            <a:br>
              <a:rPr lang="en-US" sz="2800" b="0" i="0" u="none" strike="noStrike" dirty="0">
                <a:solidFill>
                  <a:schemeClr val="bg2"/>
                </a:solidFill>
                <a:effectLst/>
              </a:rPr>
            </a:br>
            <a:r>
              <a:rPr lang="en-US" sz="2800" b="1" i="0" u="none" strike="noStrike" dirty="0">
                <a:solidFill>
                  <a:schemeClr val="bg2"/>
                </a:solidFill>
                <a:effectLst/>
              </a:rPr>
              <a:t>% de </a:t>
            </a:r>
            <a:r>
              <a:rPr lang="en-US" sz="2800" b="1" i="0" u="none" strike="noStrike" dirty="0" err="1">
                <a:solidFill>
                  <a:schemeClr val="bg2"/>
                </a:solidFill>
                <a:effectLst/>
              </a:rPr>
              <a:t>ingresos</a:t>
            </a:r>
            <a:r>
              <a:rPr lang="en-US" sz="2800" b="1" i="0" u="none" strike="noStrike" dirty="0">
                <a:solidFill>
                  <a:schemeClr val="bg2"/>
                </a:solidFill>
                <a:effectLst/>
              </a:rPr>
              <a:t> </a:t>
            </a:r>
            <a:r>
              <a:rPr lang="en-US" sz="2800" b="1" i="0" u="none" strike="noStrike" dirty="0" err="1">
                <a:solidFill>
                  <a:schemeClr val="bg2"/>
                </a:solidFill>
                <a:effectLst/>
              </a:rPr>
              <a:t>netos</a:t>
            </a:r>
            <a:r>
              <a:rPr lang="en-US" sz="2800" b="1" i="0" u="none" strike="noStrike" dirty="0">
                <a:solidFill>
                  <a:schemeClr val="bg2"/>
                </a:solidFill>
                <a:effectLst/>
              </a:rPr>
              <a:t> de </a:t>
            </a:r>
            <a:r>
              <a:rPr lang="en-US" sz="2800" b="1" i="0" u="none" strike="noStrike" dirty="0" err="1">
                <a:solidFill>
                  <a:schemeClr val="bg2"/>
                </a:solidFill>
                <a:effectLst/>
              </a:rPr>
              <a:t>pacientes</a:t>
            </a:r>
            <a:r>
              <a:rPr lang="en-US" sz="2800" b="1" i="0" u="none" strike="noStrike" dirty="0">
                <a:solidFill>
                  <a:schemeClr val="bg2"/>
                </a:solidFill>
                <a:effectLst/>
              </a:rPr>
              <a:t> </a:t>
            </a:r>
            <a:r>
              <a:rPr lang="en-US" sz="2800" b="1" i="0" u="none" strike="noStrike" dirty="0" err="1">
                <a:solidFill>
                  <a:schemeClr val="bg2"/>
                </a:solidFill>
                <a:effectLst/>
              </a:rPr>
              <a:t>en</a:t>
            </a:r>
            <a:r>
              <a:rPr lang="en-US" sz="2800" b="1" i="0" u="none" strike="noStrike" dirty="0">
                <a:solidFill>
                  <a:schemeClr val="bg2"/>
                </a:solidFill>
                <a:effectLst/>
              </a:rPr>
              <a:t> 2022</a:t>
            </a:r>
            <a:endParaRPr lang="en-US" sz="2800" b="0" i="0" u="none" strike="noStrike" dirty="0">
              <a:solidFill>
                <a:schemeClr val="bg2"/>
              </a:solidFill>
              <a:effectLst/>
            </a:endParaRPr>
          </a:p>
        </p:txBody>
      </p:sp>
      <p:sp>
        <p:nvSpPr>
          <p:cNvPr id="551" name="Google Shape;551;p82"/>
          <p:cNvSpPr txBox="1">
            <a:spLocks noGrp="1"/>
          </p:cNvSpPr>
          <p:nvPr>
            <p:ph type="body" idx="1"/>
          </p:nvPr>
        </p:nvSpPr>
        <p:spPr>
          <a:xfrm>
            <a:off x="162650" y="209825"/>
            <a:ext cx="40800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dirty="0"/>
              <a:t>Los </a:t>
            </a:r>
            <a:r>
              <a:rPr lang="en-US" sz="2000" dirty="0" err="1"/>
              <a:t>beneficios</a:t>
            </a:r>
            <a:r>
              <a:rPr lang="en-US" sz="2000" dirty="0"/>
              <a:t> </a:t>
            </a:r>
            <a:r>
              <a:rPr lang="en-US" sz="2000" dirty="0" err="1"/>
              <a:t>comunitarios</a:t>
            </a:r>
            <a:r>
              <a:rPr lang="en-US" sz="2000" dirty="0"/>
              <a:t> </a:t>
            </a:r>
            <a:r>
              <a:rPr lang="en-US" sz="2000" dirty="0" err="1"/>
              <a:t>hospitalarios</a:t>
            </a:r>
            <a:r>
              <a:rPr lang="en-US" sz="2000" dirty="0"/>
              <a:t>: la </a:t>
            </a:r>
            <a:r>
              <a:rPr lang="en-US" sz="2000" dirty="0" err="1"/>
              <a:t>nueva</a:t>
            </a:r>
            <a:r>
              <a:rPr lang="en-US" sz="2000" dirty="0"/>
              <a:t> </a:t>
            </a:r>
            <a:r>
              <a:rPr lang="en-US" sz="2000" dirty="0" err="1"/>
              <a:t>legislación</a:t>
            </a:r>
            <a:r>
              <a:rPr lang="en-US" sz="2000" dirty="0"/>
              <a:t> </a:t>
            </a:r>
            <a:r>
              <a:rPr lang="en-US" sz="2000" dirty="0" err="1"/>
              <a:t>mejora</a:t>
            </a:r>
            <a:r>
              <a:rPr lang="en-US" sz="2000" dirty="0"/>
              <a:t> la </a:t>
            </a:r>
            <a:r>
              <a:rPr lang="en-US" sz="2000" dirty="0" err="1"/>
              <a:t>transparencia</a:t>
            </a:r>
            <a:r>
              <a:rPr lang="en-US" sz="2000" dirty="0"/>
              <a:t> </a:t>
            </a:r>
            <a:r>
              <a:rPr lang="en-US" sz="2000" dirty="0" err="1"/>
              <a:t>en</a:t>
            </a:r>
            <a:r>
              <a:rPr lang="en-US" sz="2000" dirty="0"/>
              <a:t> </a:t>
            </a:r>
            <a:r>
              <a:rPr lang="en-US" sz="2000" dirty="0" err="1"/>
              <a:t>el</a:t>
            </a:r>
            <a:r>
              <a:rPr lang="en-US" sz="2000" dirty="0"/>
              <a:t> </a:t>
            </a:r>
            <a:r>
              <a:rPr lang="en-US" sz="2000" dirty="0" err="1"/>
              <a:t>destino</a:t>
            </a:r>
            <a:r>
              <a:rPr lang="en-US" sz="2000" dirty="0"/>
              <a:t> del dinero, </a:t>
            </a:r>
            <a:r>
              <a:rPr lang="en-US" sz="2000" dirty="0" err="1"/>
              <a:t>por</a:t>
            </a:r>
            <a:r>
              <a:rPr lang="en-US" sz="2000" dirty="0"/>
              <a:t> </a:t>
            </a:r>
            <a:r>
              <a:rPr lang="en-US" sz="2000" dirty="0" err="1"/>
              <a:t>el</a:t>
            </a:r>
            <a:r>
              <a:rPr lang="en-US" sz="2000" dirty="0"/>
              <a:t> </a:t>
            </a:r>
            <a:r>
              <a:rPr lang="en-US" sz="2000" dirty="0" err="1"/>
              <a:t>sistema</a:t>
            </a:r>
            <a:r>
              <a:rPr lang="en-US" sz="2000" dirty="0"/>
              <a:t>.</a:t>
            </a:r>
            <a:endParaRPr sz="2000" dirty="0"/>
          </a:p>
          <a:p>
            <a:pPr marL="0" lvl="0" indent="0" algn="l" rtl="0">
              <a:spcBef>
                <a:spcPts val="1000"/>
              </a:spcBef>
              <a:spcAft>
                <a:spcPts val="0"/>
              </a:spcAft>
              <a:buClr>
                <a:schemeClr val="dk1"/>
              </a:buClr>
              <a:buSzPts val="1100"/>
              <a:buFont typeface="Arial"/>
              <a:buNone/>
            </a:pPr>
            <a:r>
              <a:rPr lang="en-US" sz="2000" dirty="0" err="1"/>
              <a:t>Necesidades</a:t>
            </a:r>
            <a:r>
              <a:rPr lang="en-US" sz="2000" dirty="0"/>
              <a:t> </a:t>
            </a:r>
            <a:r>
              <a:rPr lang="en-US" sz="2000" dirty="0" err="1"/>
              <a:t>prioritarias</a:t>
            </a:r>
            <a:r>
              <a:rPr lang="en-US" sz="2000" dirty="0"/>
              <a:t> del hospital </a:t>
            </a:r>
            <a:r>
              <a:rPr lang="en-US" sz="2000" dirty="0" err="1"/>
              <a:t>en</a:t>
            </a:r>
            <a:r>
              <a:rPr lang="en-US" sz="2000" dirty="0"/>
              <a:t> sus </a:t>
            </a:r>
            <a:r>
              <a:rPr lang="en-US" sz="2000" dirty="0" err="1"/>
              <a:t>evaluaciones</a:t>
            </a:r>
            <a:r>
              <a:rPr lang="en-US" sz="2000" dirty="0"/>
              <a:t> de las </a:t>
            </a:r>
            <a:r>
              <a:rPr lang="en-US" sz="2000" dirty="0" err="1"/>
              <a:t>necesidades</a:t>
            </a:r>
            <a:r>
              <a:rPr lang="en-US" sz="2000" dirty="0"/>
              <a:t> de </a:t>
            </a:r>
            <a:r>
              <a:rPr lang="en-US" sz="2000" dirty="0" err="1"/>
              <a:t>salud</a:t>
            </a:r>
            <a:r>
              <a:rPr lang="en-US" sz="2000" dirty="0"/>
              <a:t> de la </a:t>
            </a:r>
            <a:r>
              <a:rPr lang="en-US" sz="2000" dirty="0" err="1"/>
              <a:t>comunidad</a:t>
            </a:r>
            <a:r>
              <a:rPr lang="en-US" sz="2000" dirty="0"/>
              <a:t>: </a:t>
            </a:r>
            <a:r>
              <a:rPr lang="en-US" sz="2000" dirty="0" err="1"/>
              <a:t>salud</a:t>
            </a:r>
            <a:r>
              <a:rPr lang="en-US" sz="2000" dirty="0"/>
              <a:t> del </a:t>
            </a:r>
            <a:r>
              <a:rPr lang="en-US" sz="2000" dirty="0" err="1"/>
              <a:t>comportamiento</a:t>
            </a:r>
            <a:r>
              <a:rPr lang="en-US" sz="2000" dirty="0"/>
              <a:t> (84.8 %), </a:t>
            </a:r>
            <a:r>
              <a:rPr lang="en-US" sz="2000" dirty="0" err="1"/>
              <a:t>acceso</a:t>
            </a:r>
            <a:r>
              <a:rPr lang="en-US" sz="2000" dirty="0"/>
              <a:t> a los </a:t>
            </a:r>
            <a:r>
              <a:rPr lang="en-US" sz="2000" dirty="0" err="1"/>
              <a:t>cuidados</a:t>
            </a:r>
            <a:r>
              <a:rPr lang="en-US" sz="2000" dirty="0"/>
              <a:t> (58.7 %), </a:t>
            </a:r>
            <a:r>
              <a:rPr lang="en-US" sz="2000" dirty="0" err="1"/>
              <a:t>enfermedades</a:t>
            </a:r>
            <a:r>
              <a:rPr lang="en-US" sz="2000" dirty="0"/>
              <a:t> </a:t>
            </a:r>
            <a:r>
              <a:rPr lang="en-US" sz="2000" dirty="0" err="1"/>
              <a:t>crónicas</a:t>
            </a:r>
            <a:r>
              <a:rPr lang="en-US" sz="2000" dirty="0"/>
              <a:t> (39.1 %).</a:t>
            </a:r>
          </a:p>
          <a:p>
            <a:pPr marL="0" lvl="0" indent="0" algn="l" rtl="0">
              <a:spcBef>
                <a:spcPts val="1000"/>
              </a:spcBef>
              <a:spcAft>
                <a:spcPts val="0"/>
              </a:spcAft>
              <a:buNone/>
            </a:pPr>
            <a:endParaRPr sz="2000" dirty="0"/>
          </a:p>
          <a:p>
            <a:pPr marL="0" lvl="0" indent="0" algn="l" rtl="0">
              <a:spcBef>
                <a:spcPts val="1000"/>
              </a:spcBef>
              <a:spcAft>
                <a:spcPts val="0"/>
              </a:spcAft>
              <a:buNone/>
            </a:pPr>
            <a:r>
              <a:rPr lang="en-US" sz="2000" dirty="0"/>
              <a:t>HB23-1243: </a:t>
            </a:r>
            <a:r>
              <a:rPr lang="en-US" sz="2000" dirty="0" err="1"/>
              <a:t>requisitos</a:t>
            </a:r>
            <a:r>
              <a:rPr lang="en-US" sz="2000" dirty="0"/>
              <a:t> </a:t>
            </a:r>
            <a:r>
              <a:rPr lang="en-US" sz="2000" dirty="0" err="1"/>
              <a:t>actualizados</a:t>
            </a:r>
            <a:r>
              <a:rPr lang="en-US" sz="2000" dirty="0"/>
              <a:t> para </a:t>
            </a:r>
            <a:r>
              <a:rPr lang="en-US" sz="2000" dirty="0" err="1"/>
              <a:t>reuniones</a:t>
            </a:r>
            <a:r>
              <a:rPr lang="en-US" sz="2000" dirty="0"/>
              <a:t> </a:t>
            </a:r>
            <a:r>
              <a:rPr lang="en-US" sz="2000" dirty="0" err="1"/>
              <a:t>públicas</a:t>
            </a:r>
            <a:r>
              <a:rPr lang="en-US" sz="2000" dirty="0"/>
              <a:t>.</a:t>
            </a:r>
            <a:endParaRPr sz="2000" dirty="0"/>
          </a:p>
          <a:p>
            <a:pPr marL="0" lvl="0" indent="0" algn="l" rtl="0">
              <a:spcBef>
                <a:spcPts val="1000"/>
              </a:spcBef>
              <a:spcAft>
                <a:spcPts val="0"/>
              </a:spcAft>
              <a:buNone/>
            </a:pPr>
            <a:r>
              <a:rPr lang="en-US" sz="2000" dirty="0" err="1"/>
              <a:t>Normas</a:t>
            </a:r>
            <a:r>
              <a:rPr lang="en-US" sz="2000" dirty="0"/>
              <a:t> </a:t>
            </a:r>
            <a:r>
              <a:rPr lang="en-US" sz="2000" dirty="0" err="1"/>
              <a:t>en</a:t>
            </a:r>
            <a:r>
              <a:rPr lang="en-US" sz="2000" dirty="0"/>
              <a:t> vigor </a:t>
            </a:r>
            <a:r>
              <a:rPr lang="en-US" sz="2000" dirty="0" err="1"/>
              <a:t>desde</a:t>
            </a:r>
            <a:r>
              <a:rPr lang="en-US" sz="2000" dirty="0"/>
              <a:t> Julio de 2024. Impacto no </a:t>
            </a:r>
            <a:r>
              <a:rPr lang="en-US" sz="2000" dirty="0" err="1"/>
              <a:t>reflejado</a:t>
            </a:r>
            <a:r>
              <a:rPr lang="en-US" sz="2000" dirty="0"/>
              <a:t> </a:t>
            </a:r>
            <a:r>
              <a:rPr lang="en-US" sz="2000" dirty="0" err="1"/>
              <a:t>en</a:t>
            </a:r>
            <a:r>
              <a:rPr lang="en-US" sz="2000" dirty="0"/>
              <a:t> </a:t>
            </a:r>
            <a:r>
              <a:rPr lang="en-US" sz="2000" dirty="0" err="1"/>
              <a:t>el</a:t>
            </a:r>
            <a:r>
              <a:rPr lang="en-US" sz="2000" dirty="0"/>
              <a:t> </a:t>
            </a:r>
            <a:r>
              <a:rPr lang="en-US" sz="2000" dirty="0" err="1"/>
              <a:t>último</a:t>
            </a:r>
            <a:r>
              <a:rPr lang="en-US" sz="2000" dirty="0"/>
              <a:t> </a:t>
            </a:r>
            <a:r>
              <a:rPr lang="en-US" sz="2000" dirty="0" err="1"/>
              <a:t>informe</a:t>
            </a:r>
            <a:r>
              <a:rPr lang="en-US" sz="2000" dirty="0"/>
              <a:t>.</a:t>
            </a:r>
            <a:endParaRPr sz="2000" dirty="0"/>
          </a:p>
          <a:p>
            <a:pPr marL="0" lvl="0" indent="0" algn="l" rtl="0">
              <a:spcBef>
                <a:spcPts val="1000"/>
              </a:spcBef>
              <a:spcAft>
                <a:spcPts val="0"/>
              </a:spcAft>
              <a:buNone/>
            </a:pPr>
            <a:endParaRPr sz="2000" dirty="0"/>
          </a:p>
        </p:txBody>
      </p:sp>
      <p:sp>
        <p:nvSpPr>
          <p:cNvPr id="552" name="Google Shape;552;p8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pic>
        <p:nvPicPr>
          <p:cNvPr id="553" name="Google Shape;553;p82" descr="This is a bar chart showing the percent of net patient revenue that has been invested into community benefit categories in 2022. "/>
          <p:cNvPicPr preferRelativeResize="0"/>
          <p:nvPr/>
        </p:nvPicPr>
        <p:blipFill rotWithShape="1">
          <a:blip r:embed="rId3">
            <a:alphaModFix/>
          </a:blip>
          <a:srcRect l="1232" t="1610" r="1727" b="1348"/>
          <a:stretch/>
        </p:blipFill>
        <p:spPr>
          <a:xfrm>
            <a:off x="4388950" y="943075"/>
            <a:ext cx="7803050" cy="51856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0"/>
          <p:cNvSpPr txBox="1">
            <a:spLocks noGrp="1"/>
          </p:cNvSpPr>
          <p:nvPr>
            <p:ph type="title"/>
          </p:nvPr>
        </p:nvSpPr>
        <p:spPr>
          <a:xfrm>
            <a:off x="-20225" y="51800"/>
            <a:ext cx="6979500" cy="93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2900"/>
              <a:t>Increasing acquisition and merger activities across Colorado</a:t>
            </a:r>
            <a:endParaRPr sz="2900"/>
          </a:p>
        </p:txBody>
      </p:sp>
      <p:sp>
        <p:nvSpPr>
          <p:cNvPr id="560" name="Google Shape;560;p30"/>
          <p:cNvSpPr txBox="1">
            <a:spLocks noGrp="1"/>
          </p:cNvSpPr>
          <p:nvPr>
            <p:ph type="body" idx="1"/>
          </p:nvPr>
        </p:nvSpPr>
        <p:spPr>
          <a:xfrm>
            <a:off x="0" y="984500"/>
            <a:ext cx="7369200" cy="4587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500"/>
              </a:spcBef>
              <a:spcAft>
                <a:spcPts val="0"/>
              </a:spcAft>
              <a:buSzPts val="3600"/>
              <a:buNone/>
            </a:pPr>
            <a:r>
              <a:rPr lang="en-US" sz="2600" b="1"/>
              <a:t>Growing systems (From 2009 to 2024):</a:t>
            </a:r>
            <a:r>
              <a:rPr lang="en-US" sz="2300"/>
              <a:t> </a:t>
            </a:r>
            <a:endParaRPr sz="2300"/>
          </a:p>
          <a:p>
            <a:pPr marL="457200" lvl="0" indent="-374650" algn="l" rtl="0">
              <a:lnSpc>
                <a:spcPct val="90000"/>
              </a:lnSpc>
              <a:spcBef>
                <a:spcPts val="500"/>
              </a:spcBef>
              <a:spcAft>
                <a:spcPts val="0"/>
              </a:spcAft>
              <a:buSzPts val="2300"/>
              <a:buFont typeface="Noto Sans Symbols"/>
              <a:buChar char="●"/>
            </a:pPr>
            <a:r>
              <a:rPr lang="en-US" sz="2300"/>
              <a:t>UCH went from 2 to 12 hospitals </a:t>
            </a:r>
            <a:endParaRPr sz="2300"/>
          </a:p>
          <a:p>
            <a:pPr marL="457200" lvl="0" indent="-374650" algn="l" rtl="0">
              <a:lnSpc>
                <a:spcPct val="90000"/>
              </a:lnSpc>
              <a:spcBef>
                <a:spcPts val="0"/>
              </a:spcBef>
              <a:spcAft>
                <a:spcPts val="0"/>
              </a:spcAft>
              <a:buSzPts val="2300"/>
              <a:buFont typeface="Noto Sans Symbols"/>
              <a:buChar char="●"/>
            </a:pPr>
            <a:r>
              <a:rPr lang="en-US" sz="2300"/>
              <a:t>Banner and SCL Health / Intermountain Heath went from 3 to 5 hospitals </a:t>
            </a:r>
            <a:endParaRPr sz="2300"/>
          </a:p>
          <a:p>
            <a:pPr marL="457200" lvl="0" indent="-374650" algn="l" rtl="0">
              <a:lnSpc>
                <a:spcPct val="90000"/>
              </a:lnSpc>
              <a:spcBef>
                <a:spcPts val="0"/>
              </a:spcBef>
              <a:spcAft>
                <a:spcPts val="0"/>
              </a:spcAft>
              <a:buSzPts val="2300"/>
              <a:buFont typeface="Noto Sans Symbols"/>
              <a:buChar char="●"/>
            </a:pPr>
            <a:r>
              <a:rPr lang="en-US" sz="2300"/>
              <a:t>Centura went from 10 to 16, then split</a:t>
            </a:r>
            <a:endParaRPr sz="2300">
              <a:highlight>
                <a:srgbClr val="FFFF00"/>
              </a:highlight>
            </a:endParaRPr>
          </a:p>
          <a:p>
            <a:pPr marL="457200" lvl="0" indent="-374650" algn="l" rtl="0">
              <a:lnSpc>
                <a:spcPct val="90000"/>
              </a:lnSpc>
              <a:spcBef>
                <a:spcPts val="0"/>
              </a:spcBef>
              <a:spcAft>
                <a:spcPts val="0"/>
              </a:spcAft>
              <a:buSzPts val="2300"/>
              <a:buFont typeface="Noto Sans Symbols"/>
              <a:buChar char="●"/>
            </a:pPr>
            <a:r>
              <a:rPr lang="en-US" sz="2300"/>
              <a:t>HealthOne and San Luis Valley stayed consistent</a:t>
            </a:r>
            <a:endParaRPr sz="2300"/>
          </a:p>
          <a:p>
            <a:pPr marL="0" lvl="0" indent="0" algn="l" rtl="0">
              <a:lnSpc>
                <a:spcPct val="90000"/>
              </a:lnSpc>
              <a:spcBef>
                <a:spcPts val="500"/>
              </a:spcBef>
              <a:spcAft>
                <a:spcPts val="0"/>
              </a:spcAft>
              <a:buSzPts val="3600"/>
              <a:buNone/>
            </a:pPr>
            <a:r>
              <a:rPr lang="en-US" sz="2600" b="1">
                <a:solidFill>
                  <a:schemeClr val="dk2"/>
                </a:solidFill>
              </a:rPr>
              <a:t>Opp for economies of scale, cost efficiency, innovations, access. Concurrent threat to price increases due to hospital market power </a:t>
            </a:r>
            <a:endParaRPr sz="2600" b="1">
              <a:solidFill>
                <a:schemeClr val="dk2"/>
              </a:solidFill>
            </a:endParaRPr>
          </a:p>
          <a:p>
            <a:pPr marL="0" lvl="0" indent="0" algn="l" rtl="0">
              <a:lnSpc>
                <a:spcPct val="90000"/>
              </a:lnSpc>
              <a:spcBef>
                <a:spcPts val="1000"/>
              </a:spcBef>
              <a:spcAft>
                <a:spcPts val="0"/>
              </a:spcAft>
              <a:buSzPts val="3600"/>
              <a:buNone/>
            </a:pPr>
            <a:r>
              <a:rPr lang="en-US" sz="2600" b="1">
                <a:solidFill>
                  <a:schemeClr val="dk2"/>
                </a:solidFill>
              </a:rPr>
              <a:t>Opportunity for analysis of merger impact</a:t>
            </a:r>
            <a:endParaRPr sz="2800">
              <a:solidFill>
                <a:schemeClr val="dk2"/>
              </a:solidFill>
            </a:endParaRPr>
          </a:p>
        </p:txBody>
      </p:sp>
      <p:sp>
        <p:nvSpPr>
          <p:cNvPr id="561" name="Google Shape;561;p3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58</a:t>
            </a:fld>
            <a:endParaRPr/>
          </a:p>
        </p:txBody>
      </p:sp>
      <p:sp>
        <p:nvSpPr>
          <p:cNvPr id="562" name="Google Shape;562;p30"/>
          <p:cNvSpPr txBox="1"/>
          <p:nvPr/>
        </p:nvSpPr>
        <p:spPr>
          <a:xfrm>
            <a:off x="296950" y="4764725"/>
            <a:ext cx="6979500" cy="1459200"/>
          </a:xfrm>
          <a:prstGeom prst="rect">
            <a:avLst/>
          </a:prstGeom>
          <a:solidFill>
            <a:schemeClr val="accent5"/>
          </a:solidFill>
          <a:ln>
            <a:noFill/>
          </a:ln>
        </p:spPr>
        <p:txBody>
          <a:bodyPr spcFirstLastPara="1" wrap="square" lIns="91425" tIns="91425" rIns="91425" bIns="91425" anchor="t" anchorCtr="0">
            <a:spAutoFit/>
          </a:bodyPr>
          <a:lstStyle/>
          <a:p>
            <a:pPr marL="0" marR="0" lvl="0" indent="0" algn="ctr" rtl="0">
              <a:lnSpc>
                <a:spcPct val="90000"/>
              </a:lnSpc>
              <a:spcBef>
                <a:spcPts val="1000"/>
              </a:spcBef>
              <a:spcAft>
                <a:spcPts val="0"/>
              </a:spcAft>
              <a:buClr>
                <a:srgbClr val="000000"/>
              </a:buClr>
              <a:buSzPts val="2300"/>
              <a:buFont typeface="Arial"/>
              <a:buNone/>
            </a:pPr>
            <a:r>
              <a:rPr lang="en-US" sz="2300" b="0" i="0" u="none" strike="noStrike" cap="none">
                <a:solidFill>
                  <a:schemeClr val="lt1"/>
                </a:solidFill>
                <a:latin typeface="Trebuchet MS"/>
                <a:ea typeface="Trebuchet MS"/>
                <a:cs typeface="Trebuchet MS"/>
                <a:sym typeface="Trebuchet MS"/>
              </a:rPr>
              <a:t>37 independent hospitals: 32 rural hospitals, Denver Health, Boulder Community, and National Jewish along the Front Range. Community Hospital and  Family Health West in Grand Junction</a:t>
            </a:r>
            <a:endParaRPr sz="2300" b="0" i="0" u="none" strike="noStrike" cap="none">
              <a:solidFill>
                <a:schemeClr val="lt1"/>
              </a:solidFill>
              <a:highlight>
                <a:srgbClr val="FFFF00"/>
              </a:highlight>
              <a:latin typeface="Trebuchet MS"/>
              <a:ea typeface="Trebuchet MS"/>
              <a:cs typeface="Trebuchet MS"/>
              <a:sym typeface="Trebuchet MS"/>
            </a:endParaRPr>
          </a:p>
        </p:txBody>
      </p:sp>
      <p:grpSp>
        <p:nvGrpSpPr>
          <p:cNvPr id="563" name="Google Shape;563;p30"/>
          <p:cNvGrpSpPr/>
          <p:nvPr/>
        </p:nvGrpSpPr>
        <p:grpSpPr>
          <a:xfrm>
            <a:off x="6979584" y="51822"/>
            <a:ext cx="5212637" cy="6169756"/>
            <a:chOff x="7316450" y="431750"/>
            <a:chExt cx="4744800" cy="5499872"/>
          </a:xfrm>
        </p:grpSpPr>
        <p:pic>
          <p:nvPicPr>
            <p:cNvPr id="564" name="Google Shape;564;p30" descr="Bar chart showing 2024 hospital considation"/>
            <p:cNvPicPr preferRelativeResize="0"/>
            <p:nvPr/>
          </p:nvPicPr>
          <p:blipFill rotWithShape="1">
            <a:blip r:embed="rId3">
              <a:alphaModFix/>
            </a:blip>
            <a:srcRect/>
            <a:stretch/>
          </p:blipFill>
          <p:spPr>
            <a:xfrm>
              <a:off x="10500950" y="1955597"/>
              <a:ext cx="766473" cy="3905925"/>
            </a:xfrm>
            <a:prstGeom prst="rect">
              <a:avLst/>
            </a:prstGeom>
            <a:noFill/>
            <a:ln>
              <a:noFill/>
            </a:ln>
          </p:spPr>
        </p:pic>
        <p:sp>
          <p:nvSpPr>
            <p:cNvPr id="565" name="Google Shape;565;p30"/>
            <p:cNvSpPr txBox="1"/>
            <p:nvPr/>
          </p:nvSpPr>
          <p:spPr>
            <a:xfrm>
              <a:off x="7316450" y="431750"/>
              <a:ext cx="4744800" cy="625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1" i="1" u="none" strike="noStrike" cap="none">
                  <a:solidFill>
                    <a:schemeClr val="dk2"/>
                  </a:solidFill>
                  <a:latin typeface="Trebuchet MS"/>
                  <a:ea typeface="Trebuchet MS"/>
                  <a:cs typeface="Trebuchet MS"/>
                  <a:sym typeface="Trebuchet MS"/>
                </a:rPr>
                <a:t>Colorado Hospital Growth and Consolidation Over Time</a:t>
              </a:r>
              <a:endParaRPr sz="2500" b="1" i="1" u="none" strike="noStrike" cap="none">
                <a:solidFill>
                  <a:schemeClr val="dk2"/>
                </a:solidFill>
                <a:latin typeface="Trebuchet MS"/>
                <a:ea typeface="Trebuchet MS"/>
                <a:cs typeface="Trebuchet MS"/>
                <a:sym typeface="Trebuchet MS"/>
              </a:endParaRPr>
            </a:p>
          </p:txBody>
        </p:sp>
        <p:cxnSp>
          <p:nvCxnSpPr>
            <p:cNvPr id="566" name="Google Shape;566;p30"/>
            <p:cNvCxnSpPr/>
            <p:nvPr/>
          </p:nvCxnSpPr>
          <p:spPr>
            <a:xfrm rot="10800000" flipH="1">
              <a:off x="10249266" y="2613605"/>
              <a:ext cx="493800" cy="476100"/>
            </a:xfrm>
            <a:prstGeom prst="straightConnector1">
              <a:avLst/>
            </a:prstGeom>
            <a:noFill/>
            <a:ln w="9525" cap="flat" cmpd="sng">
              <a:solidFill>
                <a:schemeClr val="dk2"/>
              </a:solidFill>
              <a:prstDash val="solid"/>
              <a:round/>
              <a:headEnd type="none" w="sm" len="sm"/>
              <a:tailEnd type="triangle" w="med" len="med"/>
            </a:ln>
          </p:spPr>
        </p:cxnSp>
        <p:cxnSp>
          <p:nvCxnSpPr>
            <p:cNvPr id="567" name="Google Shape;567;p30"/>
            <p:cNvCxnSpPr/>
            <p:nvPr/>
          </p:nvCxnSpPr>
          <p:spPr>
            <a:xfrm>
              <a:off x="10247284" y="3032978"/>
              <a:ext cx="497700" cy="368100"/>
            </a:xfrm>
            <a:prstGeom prst="straightConnector1">
              <a:avLst/>
            </a:prstGeom>
            <a:noFill/>
            <a:ln w="9525" cap="flat" cmpd="sng">
              <a:solidFill>
                <a:schemeClr val="dk2"/>
              </a:solidFill>
              <a:prstDash val="solid"/>
              <a:round/>
              <a:headEnd type="none" w="sm" len="sm"/>
              <a:tailEnd type="triangle" w="med" len="med"/>
            </a:ln>
          </p:spPr>
        </p:cxnSp>
        <p:pic>
          <p:nvPicPr>
            <p:cNvPr id="568" name="Google Shape;568;p30" descr="Bar chart showing Colorado hospital growth and consolidation over time"/>
            <p:cNvPicPr preferRelativeResize="0"/>
            <p:nvPr/>
          </p:nvPicPr>
          <p:blipFill rotWithShape="1">
            <a:blip r:embed="rId4">
              <a:alphaModFix/>
            </a:blip>
            <a:srcRect/>
            <a:stretch/>
          </p:blipFill>
          <p:spPr>
            <a:xfrm>
              <a:off x="7750100" y="2025693"/>
              <a:ext cx="2649703" cy="3905929"/>
            </a:xfrm>
            <a:prstGeom prst="rect">
              <a:avLst/>
            </a:prstGeom>
            <a:noFill/>
            <a:ln>
              <a:noFill/>
            </a:ln>
          </p:spPr>
        </p:pic>
        <p:pic>
          <p:nvPicPr>
            <p:cNvPr id="569" name="Google Shape;569;p30" descr="Legend for bar chart"/>
            <p:cNvPicPr preferRelativeResize="0"/>
            <p:nvPr/>
          </p:nvPicPr>
          <p:blipFill rotWithShape="1">
            <a:blip r:embed="rId5">
              <a:alphaModFix/>
            </a:blip>
            <a:srcRect/>
            <a:stretch/>
          </p:blipFill>
          <p:spPr>
            <a:xfrm>
              <a:off x="7605024" y="1209040"/>
              <a:ext cx="4167665" cy="800412"/>
            </a:xfrm>
            <a:prstGeom prst="rect">
              <a:avLst/>
            </a:prstGeom>
            <a:noFill/>
            <a:ln>
              <a:noFill/>
            </a:ln>
          </p:spPr>
        </p:pic>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83"/>
          <p:cNvSpPr txBox="1">
            <a:spLocks noGrp="1"/>
          </p:cNvSpPr>
          <p:nvPr>
            <p:ph type="title"/>
          </p:nvPr>
        </p:nvSpPr>
        <p:spPr>
          <a:xfrm>
            <a:off x="-20225" y="51800"/>
            <a:ext cx="6979500" cy="932700"/>
          </a:xfrm>
          <a:prstGeom prst="rect">
            <a:avLst/>
          </a:prstGeom>
        </p:spPr>
        <p:txBody>
          <a:bodyPr spcFirstLastPara="1" wrap="square" lIns="91425" tIns="45700" rIns="91425" bIns="45700" anchor="b" anchorCtr="0">
            <a:noAutofit/>
          </a:bodyPr>
          <a:lstStyle/>
          <a:p>
            <a:r>
              <a:rPr lang="en-US" sz="2900" b="1" i="0" u="none" strike="noStrike" dirty="0" err="1">
                <a:solidFill>
                  <a:schemeClr val="bg2"/>
                </a:solidFill>
                <a:effectLst/>
              </a:rPr>
              <a:t>Aumento</a:t>
            </a:r>
            <a:r>
              <a:rPr lang="en-US" sz="2900" b="1" i="0" u="none" strike="noStrike" dirty="0">
                <a:solidFill>
                  <a:schemeClr val="bg2"/>
                </a:solidFill>
                <a:effectLst/>
              </a:rPr>
              <a:t> de las </a:t>
            </a:r>
            <a:r>
              <a:rPr lang="en-US" sz="2900" b="1" i="0" u="none" strike="noStrike" dirty="0" err="1">
                <a:solidFill>
                  <a:schemeClr val="bg2"/>
                </a:solidFill>
                <a:effectLst/>
              </a:rPr>
              <a:t>actividades</a:t>
            </a:r>
            <a:r>
              <a:rPr lang="en-US" sz="2900" b="1" i="0" u="none" strike="noStrike" dirty="0">
                <a:solidFill>
                  <a:schemeClr val="bg2"/>
                </a:solidFill>
                <a:effectLst/>
              </a:rPr>
              <a:t> de </a:t>
            </a:r>
            <a:r>
              <a:rPr lang="en-US" sz="2900" b="1" i="0" u="none" strike="noStrike" dirty="0" err="1">
                <a:solidFill>
                  <a:schemeClr val="bg2"/>
                </a:solidFill>
                <a:effectLst/>
              </a:rPr>
              <a:t>adquisición</a:t>
            </a:r>
            <a:r>
              <a:rPr lang="en-US" sz="2900" b="1" i="0" u="none" strike="noStrike" dirty="0">
                <a:solidFill>
                  <a:schemeClr val="bg2"/>
                </a:solidFill>
                <a:effectLst/>
              </a:rPr>
              <a:t> y </a:t>
            </a:r>
            <a:r>
              <a:rPr lang="en-US" sz="2900" b="1" i="0" u="none" strike="noStrike" dirty="0" err="1">
                <a:solidFill>
                  <a:schemeClr val="bg2"/>
                </a:solidFill>
                <a:effectLst/>
              </a:rPr>
              <a:t>fusión</a:t>
            </a:r>
            <a:r>
              <a:rPr lang="en-US" sz="2900" b="1" i="0" u="none" strike="noStrike" dirty="0">
                <a:solidFill>
                  <a:schemeClr val="bg2"/>
                </a:solidFill>
                <a:effectLst/>
              </a:rPr>
              <a:t> </a:t>
            </a:r>
            <a:r>
              <a:rPr lang="en-US" sz="2900" b="1" i="0" u="none" strike="noStrike" dirty="0" err="1">
                <a:solidFill>
                  <a:schemeClr val="bg2"/>
                </a:solidFill>
                <a:effectLst/>
              </a:rPr>
              <a:t>en</a:t>
            </a:r>
            <a:r>
              <a:rPr lang="en-US" sz="2900" b="1" i="0" u="none" strike="noStrike" dirty="0">
                <a:solidFill>
                  <a:schemeClr val="bg2"/>
                </a:solidFill>
                <a:effectLst/>
              </a:rPr>
              <a:t> </a:t>
            </a:r>
            <a:r>
              <a:rPr lang="en-US" sz="2900" b="1" i="0" u="none" strike="noStrike" dirty="0" err="1">
                <a:solidFill>
                  <a:schemeClr val="bg2"/>
                </a:solidFill>
                <a:effectLst/>
              </a:rPr>
              <a:t>todo</a:t>
            </a:r>
            <a:r>
              <a:rPr lang="en-US" sz="2900" b="1" i="0" u="none" strike="noStrike" dirty="0">
                <a:solidFill>
                  <a:schemeClr val="bg2"/>
                </a:solidFill>
                <a:effectLst/>
              </a:rPr>
              <a:t> Colorado</a:t>
            </a:r>
            <a:endParaRPr lang="en-US" sz="2900" b="0" i="0" u="none" strike="noStrike" dirty="0">
              <a:solidFill>
                <a:schemeClr val="bg2"/>
              </a:solidFill>
              <a:effectLst/>
            </a:endParaRPr>
          </a:p>
        </p:txBody>
      </p:sp>
      <p:sp>
        <p:nvSpPr>
          <p:cNvPr id="560" name="Google Shape;560;p83"/>
          <p:cNvSpPr txBox="1">
            <a:spLocks noGrp="1"/>
          </p:cNvSpPr>
          <p:nvPr>
            <p:ph type="body" idx="1"/>
          </p:nvPr>
        </p:nvSpPr>
        <p:spPr>
          <a:xfrm>
            <a:off x="102100" y="984500"/>
            <a:ext cx="7369200" cy="4587300"/>
          </a:xfrm>
          <a:prstGeom prst="rect">
            <a:avLst/>
          </a:prstGeom>
        </p:spPr>
        <p:txBody>
          <a:bodyPr spcFirstLastPara="1" wrap="square" lIns="91425" tIns="45700" rIns="91425" bIns="45700" anchor="t" anchorCtr="0">
            <a:normAutofit/>
          </a:bodyPr>
          <a:lstStyle/>
          <a:p>
            <a:pPr marL="0" lvl="0" indent="0" algn="l" rtl="0">
              <a:spcBef>
                <a:spcPts val="500"/>
              </a:spcBef>
              <a:spcAft>
                <a:spcPts val="0"/>
              </a:spcAft>
              <a:buNone/>
            </a:pPr>
            <a:r>
              <a:rPr lang="en-US" sz="2000" b="1" dirty="0"/>
              <a:t>Sistemas </a:t>
            </a:r>
            <a:r>
              <a:rPr lang="en-US" sz="2000" b="1" dirty="0" err="1"/>
              <a:t>en</a:t>
            </a:r>
            <a:r>
              <a:rPr lang="en-US" sz="2000" b="1" dirty="0"/>
              <a:t> </a:t>
            </a:r>
            <a:r>
              <a:rPr lang="en-US" sz="2000" b="1" dirty="0" err="1"/>
              <a:t>Crecimiento</a:t>
            </a:r>
            <a:r>
              <a:rPr lang="en-US" sz="2000" b="1" dirty="0"/>
              <a:t> (De 2009 a 2024):</a:t>
            </a:r>
            <a:r>
              <a:rPr lang="en-US" sz="2000" dirty="0"/>
              <a:t> </a:t>
            </a:r>
            <a:endParaRPr sz="2000" dirty="0"/>
          </a:p>
          <a:p>
            <a:pPr marL="457200" lvl="0" indent="-374650" algn="l" rtl="0">
              <a:spcBef>
                <a:spcPts val="500"/>
              </a:spcBef>
              <a:spcAft>
                <a:spcPts val="0"/>
              </a:spcAft>
              <a:buSzPts val="2300"/>
              <a:buFont typeface="Noto Sans Symbols"/>
              <a:buChar char="●"/>
            </a:pPr>
            <a:r>
              <a:rPr lang="en-US" sz="2000" dirty="0"/>
              <a:t>UCH </a:t>
            </a:r>
            <a:r>
              <a:rPr lang="en-US" sz="2000" dirty="0" err="1"/>
              <a:t>pasaron</a:t>
            </a:r>
            <a:r>
              <a:rPr lang="en-US" sz="2000" dirty="0"/>
              <a:t> de 2 a 12 </a:t>
            </a:r>
            <a:r>
              <a:rPr lang="en-US" sz="2000" dirty="0" err="1"/>
              <a:t>hospitales</a:t>
            </a:r>
            <a:endParaRPr sz="2000" dirty="0"/>
          </a:p>
          <a:p>
            <a:pPr marL="457200" lvl="0" indent="-374650" algn="l" rtl="0">
              <a:spcBef>
                <a:spcPts val="0"/>
              </a:spcBef>
              <a:spcAft>
                <a:spcPts val="0"/>
              </a:spcAft>
              <a:buSzPts val="2300"/>
              <a:buFont typeface="Noto Sans Symbols"/>
              <a:buChar char="●"/>
            </a:pPr>
            <a:r>
              <a:rPr lang="en-US" sz="2000" dirty="0"/>
              <a:t>Banner and SCL Health / Intermountain Heath </a:t>
            </a:r>
            <a:r>
              <a:rPr lang="en-US" sz="2000" dirty="0" err="1"/>
              <a:t>pasaron</a:t>
            </a:r>
            <a:r>
              <a:rPr lang="en-US" sz="2000" dirty="0"/>
              <a:t> de 3 a 5 </a:t>
            </a:r>
            <a:r>
              <a:rPr lang="en-US" sz="2000" dirty="0" err="1"/>
              <a:t>hospitales</a:t>
            </a:r>
            <a:r>
              <a:rPr lang="en-US" sz="2000" dirty="0">
                <a:solidFill>
                  <a:schemeClr val="tx1"/>
                </a:solidFill>
              </a:rPr>
              <a:t>.</a:t>
            </a:r>
            <a:endParaRPr sz="2000" dirty="0">
              <a:solidFill>
                <a:schemeClr val="tx1"/>
              </a:solidFill>
            </a:endParaRPr>
          </a:p>
          <a:p>
            <a:pPr marL="457200" lvl="0" indent="-374650" algn="l" rtl="0">
              <a:spcBef>
                <a:spcPts val="0"/>
              </a:spcBef>
              <a:spcAft>
                <a:spcPts val="0"/>
              </a:spcAft>
              <a:buSzPts val="2300"/>
              <a:buFont typeface="Noto Sans Symbols"/>
              <a:buChar char="●"/>
            </a:pPr>
            <a:r>
              <a:rPr lang="en-US" sz="2000" dirty="0"/>
              <a:t>Centura </a:t>
            </a:r>
            <a:r>
              <a:rPr lang="en-US" sz="2000" dirty="0" err="1"/>
              <a:t>pasó</a:t>
            </a:r>
            <a:r>
              <a:rPr lang="en-US" sz="2000" dirty="0"/>
              <a:t> de 10 a 16, luego </a:t>
            </a:r>
            <a:r>
              <a:rPr lang="en-US" sz="2000" dirty="0" err="1"/>
              <a:t>dividió</a:t>
            </a:r>
            <a:r>
              <a:rPr lang="en-US" sz="2000" dirty="0"/>
              <a:t>.</a:t>
            </a:r>
            <a:endParaRPr sz="2000" dirty="0">
              <a:highlight>
                <a:srgbClr val="FFFF00"/>
              </a:highlight>
            </a:endParaRPr>
          </a:p>
          <a:p>
            <a:pPr marL="457200" lvl="0" indent="-374650" algn="l" rtl="0">
              <a:spcBef>
                <a:spcPts val="0"/>
              </a:spcBef>
              <a:spcAft>
                <a:spcPts val="0"/>
              </a:spcAft>
              <a:buSzPts val="2300"/>
              <a:buFont typeface="Noto Sans Symbols"/>
              <a:buChar char="●"/>
            </a:pPr>
            <a:r>
              <a:rPr lang="en-US" sz="2000" dirty="0" err="1"/>
              <a:t>HealthOne</a:t>
            </a:r>
            <a:r>
              <a:rPr lang="en-US" sz="2000" dirty="0"/>
              <a:t> y San Luis Valley </a:t>
            </a:r>
            <a:r>
              <a:rPr lang="en-US" sz="2000" dirty="0" err="1"/>
              <a:t>permanecieron</a:t>
            </a:r>
            <a:r>
              <a:rPr lang="en-US" sz="2000" dirty="0"/>
              <a:t> </a:t>
            </a:r>
            <a:r>
              <a:rPr lang="en-US" sz="2000" dirty="0" err="1"/>
              <a:t>consistentes</a:t>
            </a:r>
            <a:endParaRPr sz="2000" dirty="0"/>
          </a:p>
          <a:p>
            <a:pPr marL="0" indent="0" algn="l">
              <a:buNone/>
            </a:pPr>
            <a:r>
              <a:rPr lang="en-US" sz="2000" b="1" i="0" u="none" strike="noStrike" dirty="0" err="1">
                <a:solidFill>
                  <a:schemeClr val="bg2"/>
                </a:solidFill>
                <a:effectLst/>
              </a:rPr>
              <a:t>Oportunidad</a:t>
            </a:r>
            <a:r>
              <a:rPr lang="en-US" sz="2000" b="1" i="0" u="none" strike="noStrike" dirty="0">
                <a:solidFill>
                  <a:schemeClr val="bg2"/>
                </a:solidFill>
                <a:effectLst/>
              </a:rPr>
              <a:t> para </a:t>
            </a:r>
            <a:r>
              <a:rPr lang="en-US" sz="2000" b="1" i="0" u="none" strike="noStrike" dirty="0" err="1">
                <a:solidFill>
                  <a:schemeClr val="bg2"/>
                </a:solidFill>
                <a:effectLst/>
              </a:rPr>
              <a:t>economías</a:t>
            </a:r>
            <a:r>
              <a:rPr lang="en-US" sz="2000" b="1" i="0" u="none" strike="noStrike" dirty="0">
                <a:solidFill>
                  <a:schemeClr val="bg2"/>
                </a:solidFill>
                <a:effectLst/>
              </a:rPr>
              <a:t> de </a:t>
            </a:r>
            <a:r>
              <a:rPr lang="en-US" sz="2000" b="1" i="0" u="none" strike="noStrike" dirty="0" err="1">
                <a:solidFill>
                  <a:schemeClr val="bg2"/>
                </a:solidFill>
                <a:effectLst/>
              </a:rPr>
              <a:t>escala</a:t>
            </a:r>
            <a:r>
              <a:rPr lang="en-US" sz="2000" b="1" i="0" u="none" strike="noStrike" dirty="0">
                <a:solidFill>
                  <a:schemeClr val="bg2"/>
                </a:solidFill>
                <a:effectLst/>
              </a:rPr>
              <a:t>, </a:t>
            </a:r>
            <a:r>
              <a:rPr lang="en-US" sz="2000" b="1" i="0" u="none" strike="noStrike" dirty="0" err="1">
                <a:solidFill>
                  <a:schemeClr val="bg2"/>
                </a:solidFill>
                <a:effectLst/>
              </a:rPr>
              <a:t>eficiencia</a:t>
            </a:r>
            <a:r>
              <a:rPr lang="en-US" sz="2000" b="1" i="0" u="none" strike="noStrike" dirty="0">
                <a:solidFill>
                  <a:schemeClr val="bg2"/>
                </a:solidFill>
                <a:effectLst/>
              </a:rPr>
              <a:t> de </a:t>
            </a:r>
            <a:r>
              <a:rPr lang="en-US" sz="2000" b="1" i="0" u="none" strike="noStrike" dirty="0" err="1">
                <a:solidFill>
                  <a:schemeClr val="bg2"/>
                </a:solidFill>
                <a:effectLst/>
              </a:rPr>
              <a:t>costos</a:t>
            </a:r>
            <a:r>
              <a:rPr lang="en-US" sz="2000" b="1" i="0" u="none" strike="noStrike" dirty="0">
                <a:solidFill>
                  <a:schemeClr val="bg2"/>
                </a:solidFill>
                <a:effectLst/>
              </a:rPr>
              <a:t>, </a:t>
            </a:r>
            <a:r>
              <a:rPr lang="en-US" sz="2000" b="1" i="0" u="none" strike="noStrike" dirty="0" err="1">
                <a:solidFill>
                  <a:schemeClr val="bg2"/>
                </a:solidFill>
                <a:effectLst/>
              </a:rPr>
              <a:t>innovaciones</a:t>
            </a:r>
            <a:r>
              <a:rPr lang="en-US" sz="2000" b="1" i="0" u="none" strike="noStrike" dirty="0">
                <a:solidFill>
                  <a:schemeClr val="bg2"/>
                </a:solidFill>
                <a:effectLst/>
              </a:rPr>
              <a:t>, </a:t>
            </a:r>
            <a:r>
              <a:rPr lang="en-US" sz="2000" b="1" i="0" u="none" strike="noStrike" dirty="0" err="1">
                <a:solidFill>
                  <a:schemeClr val="bg2"/>
                </a:solidFill>
                <a:effectLst/>
              </a:rPr>
              <a:t>acceso</a:t>
            </a:r>
            <a:r>
              <a:rPr lang="en-US" sz="2000" b="1" i="0" u="none" strike="noStrike" dirty="0">
                <a:solidFill>
                  <a:schemeClr val="bg2"/>
                </a:solidFill>
                <a:effectLst/>
              </a:rPr>
              <a:t>. </a:t>
            </a:r>
            <a:r>
              <a:rPr lang="en-US" sz="2000" b="1" i="0" u="none" strike="noStrike" dirty="0" err="1">
                <a:solidFill>
                  <a:schemeClr val="bg2"/>
                </a:solidFill>
                <a:effectLst/>
              </a:rPr>
              <a:t>Amenaza</a:t>
            </a:r>
            <a:r>
              <a:rPr lang="en-US" sz="2000" b="1" i="0" u="none" strike="noStrike" dirty="0">
                <a:solidFill>
                  <a:schemeClr val="bg2"/>
                </a:solidFill>
                <a:effectLst/>
              </a:rPr>
              <a:t> </a:t>
            </a:r>
            <a:r>
              <a:rPr lang="en-US" sz="2000" b="1" i="0" u="none" strike="noStrike" dirty="0" err="1">
                <a:solidFill>
                  <a:schemeClr val="bg2"/>
                </a:solidFill>
                <a:effectLst/>
              </a:rPr>
              <a:t>simultánea</a:t>
            </a:r>
            <a:r>
              <a:rPr lang="en-US" sz="2000" b="1" i="0" u="none" strike="noStrike" dirty="0">
                <a:solidFill>
                  <a:schemeClr val="bg2"/>
                </a:solidFill>
                <a:effectLst/>
              </a:rPr>
              <a:t> de </a:t>
            </a:r>
            <a:r>
              <a:rPr lang="en-US" sz="2000" b="1" i="0" u="none" strike="noStrike" dirty="0" err="1">
                <a:solidFill>
                  <a:schemeClr val="bg2"/>
                </a:solidFill>
                <a:effectLst/>
              </a:rPr>
              <a:t>aumentos</a:t>
            </a:r>
            <a:r>
              <a:rPr lang="en-US" sz="2000" b="1" i="0" u="none" strike="noStrike" dirty="0">
                <a:solidFill>
                  <a:schemeClr val="bg2"/>
                </a:solidFill>
                <a:effectLst/>
              </a:rPr>
              <a:t> de </a:t>
            </a:r>
            <a:r>
              <a:rPr lang="en-US" sz="2000" b="1" i="0" u="none" strike="noStrike" dirty="0" err="1">
                <a:solidFill>
                  <a:schemeClr val="bg2"/>
                </a:solidFill>
                <a:effectLst/>
              </a:rPr>
              <a:t>precios</a:t>
            </a:r>
            <a:r>
              <a:rPr lang="en-US" sz="2000" b="1" i="0" u="none" strike="noStrike" dirty="0">
                <a:solidFill>
                  <a:schemeClr val="bg2"/>
                </a:solidFill>
                <a:effectLst/>
              </a:rPr>
              <a:t> </a:t>
            </a:r>
            <a:r>
              <a:rPr lang="en-US" sz="2000" b="1" i="0" u="none" strike="noStrike" dirty="0" err="1">
                <a:solidFill>
                  <a:schemeClr val="bg2"/>
                </a:solidFill>
                <a:effectLst/>
              </a:rPr>
              <a:t>debido</a:t>
            </a:r>
            <a:r>
              <a:rPr lang="en-US" sz="2000" b="1" i="0" u="none" strike="noStrike" dirty="0">
                <a:solidFill>
                  <a:schemeClr val="bg2"/>
                </a:solidFill>
                <a:effectLst/>
              </a:rPr>
              <a:t> al </a:t>
            </a:r>
            <a:r>
              <a:rPr lang="en-US" sz="2000" b="1" i="0" u="none" strike="noStrike" dirty="0" err="1">
                <a:solidFill>
                  <a:schemeClr val="bg2"/>
                </a:solidFill>
                <a:effectLst/>
              </a:rPr>
              <a:t>poder</a:t>
            </a:r>
            <a:r>
              <a:rPr lang="en-US" sz="2000" b="1" i="0" u="none" strike="noStrike" dirty="0">
                <a:solidFill>
                  <a:schemeClr val="bg2"/>
                </a:solidFill>
                <a:effectLst/>
              </a:rPr>
              <a:t> de mercado de </a:t>
            </a:r>
            <a:r>
              <a:rPr lang="en-US" sz="2000" b="1" i="0" u="none" strike="noStrike" dirty="0" err="1">
                <a:solidFill>
                  <a:schemeClr val="bg2"/>
                </a:solidFill>
                <a:effectLst/>
              </a:rPr>
              <a:t>los</a:t>
            </a:r>
            <a:r>
              <a:rPr lang="en-US" sz="2000" b="1" i="0" u="none" strike="noStrike" dirty="0">
                <a:solidFill>
                  <a:schemeClr val="bg2"/>
                </a:solidFill>
                <a:effectLst/>
              </a:rPr>
              <a:t> </a:t>
            </a:r>
            <a:r>
              <a:rPr lang="en-US" sz="2000" b="1" i="0" u="none" strike="noStrike" dirty="0" err="1">
                <a:solidFill>
                  <a:schemeClr val="bg2"/>
                </a:solidFill>
                <a:effectLst/>
              </a:rPr>
              <a:t>hospitales</a:t>
            </a:r>
            <a:r>
              <a:rPr lang="en-US" sz="2000" b="1" i="0" u="none" strike="noStrike" dirty="0">
                <a:solidFill>
                  <a:schemeClr val="bg2"/>
                </a:solidFill>
                <a:effectLst/>
              </a:rPr>
              <a:t>.</a:t>
            </a:r>
          </a:p>
          <a:p>
            <a:pPr marL="0" indent="0" algn="l">
              <a:buNone/>
            </a:pPr>
            <a:r>
              <a:rPr lang="en-US" sz="2000" b="1" i="0" u="none" strike="noStrike" dirty="0">
                <a:solidFill>
                  <a:schemeClr val="bg2"/>
                </a:solidFill>
                <a:effectLst/>
              </a:rPr>
              <a:t> </a:t>
            </a:r>
            <a:r>
              <a:rPr lang="en-US" sz="2000" b="1" i="0" u="none" strike="noStrike" dirty="0" err="1">
                <a:solidFill>
                  <a:schemeClr val="bg2"/>
                </a:solidFill>
                <a:effectLst/>
              </a:rPr>
              <a:t>Oportunidad</a:t>
            </a:r>
            <a:r>
              <a:rPr lang="en-US" sz="2000" b="1" i="0" u="none" strike="noStrike" dirty="0">
                <a:solidFill>
                  <a:schemeClr val="bg2"/>
                </a:solidFill>
                <a:effectLst/>
              </a:rPr>
              <a:t> para </a:t>
            </a:r>
            <a:r>
              <a:rPr lang="en-US" sz="2000" b="1" i="0" u="none" strike="noStrike" dirty="0" err="1">
                <a:solidFill>
                  <a:schemeClr val="bg2"/>
                </a:solidFill>
                <a:effectLst/>
              </a:rPr>
              <a:t>el</a:t>
            </a:r>
            <a:r>
              <a:rPr lang="en-US" sz="2000" b="1" i="0" u="none" strike="noStrike" dirty="0">
                <a:solidFill>
                  <a:schemeClr val="bg2"/>
                </a:solidFill>
                <a:effectLst/>
              </a:rPr>
              <a:t> </a:t>
            </a:r>
            <a:r>
              <a:rPr lang="en-US" sz="2000" b="1" i="0" u="none" strike="noStrike" dirty="0" err="1">
                <a:solidFill>
                  <a:schemeClr val="bg2"/>
                </a:solidFill>
                <a:effectLst/>
              </a:rPr>
              <a:t>análisis</a:t>
            </a:r>
            <a:r>
              <a:rPr lang="en-US" sz="2000" b="1" i="0" u="none" strike="noStrike" dirty="0">
                <a:solidFill>
                  <a:schemeClr val="bg2"/>
                </a:solidFill>
                <a:effectLst/>
              </a:rPr>
              <a:t> del </a:t>
            </a:r>
            <a:r>
              <a:rPr lang="en-US" sz="2000" b="1" i="0" u="none" strike="noStrike" dirty="0" err="1">
                <a:solidFill>
                  <a:schemeClr val="bg2"/>
                </a:solidFill>
                <a:effectLst/>
              </a:rPr>
              <a:t>impacto</a:t>
            </a:r>
            <a:r>
              <a:rPr lang="en-US" sz="2000" b="1" i="0" u="none" strike="noStrike" dirty="0">
                <a:solidFill>
                  <a:schemeClr val="bg2"/>
                </a:solidFill>
                <a:effectLst/>
              </a:rPr>
              <a:t> de la </a:t>
            </a:r>
            <a:r>
              <a:rPr lang="en-US" sz="2000" b="1" i="0" u="none" strike="noStrike" dirty="0" err="1">
                <a:solidFill>
                  <a:schemeClr val="bg2"/>
                </a:solidFill>
                <a:effectLst/>
              </a:rPr>
              <a:t>fusión</a:t>
            </a:r>
            <a:r>
              <a:rPr lang="en-US" sz="2000" b="1" i="0" u="none" strike="noStrike" dirty="0">
                <a:solidFill>
                  <a:schemeClr val="bg2"/>
                </a:solidFill>
                <a:effectLst/>
              </a:rPr>
              <a:t>.</a:t>
            </a:r>
          </a:p>
        </p:txBody>
      </p:sp>
      <p:sp>
        <p:nvSpPr>
          <p:cNvPr id="561" name="Google Shape;561;p8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
        <p:nvSpPr>
          <p:cNvPr id="562" name="Google Shape;562;p83"/>
          <p:cNvSpPr txBox="1"/>
          <p:nvPr/>
        </p:nvSpPr>
        <p:spPr>
          <a:xfrm>
            <a:off x="296950" y="4764725"/>
            <a:ext cx="6979500" cy="1531671"/>
          </a:xfrm>
          <a:prstGeom prst="rect">
            <a:avLst/>
          </a:prstGeom>
          <a:solidFill>
            <a:schemeClr val="accent5"/>
          </a:solidFill>
          <a:ln>
            <a:noFill/>
          </a:ln>
        </p:spPr>
        <p:txBody>
          <a:bodyPr spcFirstLastPara="1" wrap="square" lIns="91425" tIns="91425" rIns="91425" bIns="91425" anchor="t" anchorCtr="0">
            <a:spAutoFit/>
          </a:bodyPr>
          <a:lstStyle/>
          <a:p>
            <a:pPr marL="0" lvl="0" indent="0" algn="ctr" rtl="0">
              <a:lnSpc>
                <a:spcPct val="90000"/>
              </a:lnSpc>
              <a:spcBef>
                <a:spcPts val="1000"/>
              </a:spcBef>
              <a:spcAft>
                <a:spcPts val="0"/>
              </a:spcAft>
              <a:buNone/>
            </a:pPr>
            <a:r>
              <a:rPr lang="en-US" sz="2200" dirty="0">
                <a:solidFill>
                  <a:schemeClr val="lt1"/>
                </a:solidFill>
                <a:latin typeface="Trebuchet MS"/>
                <a:ea typeface="Trebuchet MS"/>
                <a:cs typeface="Trebuchet MS"/>
                <a:sym typeface="Trebuchet MS"/>
              </a:rPr>
              <a:t>37 </a:t>
            </a:r>
            <a:r>
              <a:rPr lang="en-US" sz="2200" dirty="0" err="1">
                <a:solidFill>
                  <a:schemeClr val="lt1"/>
                </a:solidFill>
                <a:latin typeface="Trebuchet MS"/>
                <a:ea typeface="Trebuchet MS"/>
                <a:cs typeface="Trebuchet MS"/>
                <a:sym typeface="Trebuchet MS"/>
              </a:rPr>
              <a:t>hospitales</a:t>
            </a:r>
            <a:r>
              <a:rPr lang="en-US" sz="2200" dirty="0">
                <a:solidFill>
                  <a:schemeClr val="lt1"/>
                </a:solidFill>
                <a:latin typeface="Trebuchet MS"/>
                <a:ea typeface="Trebuchet MS"/>
                <a:cs typeface="Trebuchet MS"/>
                <a:sym typeface="Trebuchet MS"/>
              </a:rPr>
              <a:t> </a:t>
            </a:r>
            <a:r>
              <a:rPr lang="en-US" sz="2200" dirty="0" err="1">
                <a:solidFill>
                  <a:schemeClr val="lt1"/>
                </a:solidFill>
                <a:latin typeface="Trebuchet MS"/>
                <a:ea typeface="Trebuchet MS"/>
                <a:cs typeface="Trebuchet MS"/>
                <a:sym typeface="Trebuchet MS"/>
              </a:rPr>
              <a:t>independientes</a:t>
            </a:r>
            <a:r>
              <a:rPr lang="en-US" sz="2200" dirty="0">
                <a:solidFill>
                  <a:schemeClr val="lt1"/>
                </a:solidFill>
                <a:latin typeface="Trebuchet MS"/>
                <a:ea typeface="Trebuchet MS"/>
                <a:cs typeface="Trebuchet MS"/>
                <a:sym typeface="Trebuchet MS"/>
              </a:rPr>
              <a:t>: 32 </a:t>
            </a:r>
            <a:r>
              <a:rPr lang="en-US" sz="2200" dirty="0" err="1">
                <a:solidFill>
                  <a:schemeClr val="lt1"/>
                </a:solidFill>
                <a:latin typeface="Trebuchet MS"/>
                <a:ea typeface="Trebuchet MS"/>
                <a:cs typeface="Trebuchet MS"/>
                <a:sym typeface="Trebuchet MS"/>
              </a:rPr>
              <a:t>hospitales</a:t>
            </a:r>
            <a:r>
              <a:rPr lang="en-US" sz="2200" dirty="0">
                <a:solidFill>
                  <a:schemeClr val="lt1"/>
                </a:solidFill>
                <a:latin typeface="Trebuchet MS"/>
                <a:ea typeface="Trebuchet MS"/>
                <a:cs typeface="Trebuchet MS"/>
                <a:sym typeface="Trebuchet MS"/>
              </a:rPr>
              <a:t> rurales, Denver Health, Boulder Community y National Jewish a lo largo de la cordillera Front Range. Community Hospital y Family Health West </a:t>
            </a:r>
            <a:r>
              <a:rPr lang="en-US" sz="2200" dirty="0" err="1">
                <a:solidFill>
                  <a:schemeClr val="lt1"/>
                </a:solidFill>
                <a:latin typeface="Trebuchet MS"/>
                <a:ea typeface="Trebuchet MS"/>
                <a:cs typeface="Trebuchet MS"/>
                <a:sym typeface="Trebuchet MS"/>
              </a:rPr>
              <a:t>en</a:t>
            </a:r>
            <a:r>
              <a:rPr lang="en-US" sz="2200" dirty="0">
                <a:solidFill>
                  <a:schemeClr val="lt1"/>
                </a:solidFill>
                <a:latin typeface="Trebuchet MS"/>
                <a:ea typeface="Trebuchet MS"/>
                <a:cs typeface="Trebuchet MS"/>
                <a:sym typeface="Trebuchet MS"/>
              </a:rPr>
              <a:t> Grand Junction</a:t>
            </a:r>
            <a:endParaRPr lang="en-US" sz="2200" dirty="0">
              <a:solidFill>
                <a:schemeClr val="lt1"/>
              </a:solidFill>
              <a:highlight>
                <a:srgbClr val="FFFF00"/>
              </a:highlight>
              <a:latin typeface="Trebuchet MS"/>
              <a:ea typeface="Trebuchet MS"/>
              <a:cs typeface="Trebuchet MS"/>
              <a:sym typeface="Trebuchet MS"/>
            </a:endParaRPr>
          </a:p>
        </p:txBody>
      </p:sp>
      <p:grpSp>
        <p:nvGrpSpPr>
          <p:cNvPr id="563" name="Google Shape;563;p83"/>
          <p:cNvGrpSpPr/>
          <p:nvPr/>
        </p:nvGrpSpPr>
        <p:grpSpPr>
          <a:xfrm>
            <a:off x="6979584" y="51822"/>
            <a:ext cx="5212637" cy="6169756"/>
            <a:chOff x="7316450" y="431750"/>
            <a:chExt cx="4744800" cy="5499872"/>
          </a:xfrm>
        </p:grpSpPr>
        <p:pic>
          <p:nvPicPr>
            <p:cNvPr id="564" name="Google Shape;564;p83" descr="Bar chart showing 2024 hospital considation"/>
            <p:cNvPicPr preferRelativeResize="0"/>
            <p:nvPr/>
          </p:nvPicPr>
          <p:blipFill>
            <a:blip r:embed="rId3">
              <a:alphaModFix/>
            </a:blip>
            <a:stretch>
              <a:fillRect/>
            </a:stretch>
          </p:blipFill>
          <p:spPr>
            <a:xfrm>
              <a:off x="10500950" y="1955597"/>
              <a:ext cx="766473" cy="3905925"/>
            </a:xfrm>
            <a:prstGeom prst="rect">
              <a:avLst/>
            </a:prstGeom>
            <a:noFill/>
            <a:ln>
              <a:noFill/>
            </a:ln>
          </p:spPr>
        </p:pic>
        <p:sp>
          <p:nvSpPr>
            <p:cNvPr id="565" name="Google Shape;565;p83"/>
            <p:cNvSpPr txBox="1"/>
            <p:nvPr/>
          </p:nvSpPr>
          <p:spPr>
            <a:xfrm>
              <a:off x="7316450" y="431750"/>
              <a:ext cx="4744800" cy="625200"/>
            </a:xfrm>
            <a:prstGeom prst="rect">
              <a:avLst/>
            </a:prstGeom>
            <a:noFill/>
            <a:ln>
              <a:noFill/>
            </a:ln>
          </p:spPr>
          <p:txBody>
            <a:bodyPr spcFirstLastPara="1" wrap="square" lIns="91425" tIns="91425" rIns="91425" bIns="91425" anchor="t" anchorCtr="0">
              <a:noAutofit/>
            </a:bodyPr>
            <a:lstStyle/>
            <a:p>
              <a:pPr algn="ctr"/>
              <a:r>
                <a:rPr lang="en-US" sz="2000" b="1" i="1" u="none" strike="noStrike" dirty="0" err="1">
                  <a:solidFill>
                    <a:schemeClr val="bg2"/>
                  </a:solidFill>
                  <a:effectLst/>
                  <a:latin typeface="Trebuchet MS" panose="020B0703020202090204" pitchFamily="34" charset="0"/>
                </a:rPr>
                <a:t>Crecimiento</a:t>
              </a:r>
              <a:r>
                <a:rPr lang="en-US" sz="2000" b="1" i="1" u="none" strike="noStrike" dirty="0">
                  <a:solidFill>
                    <a:schemeClr val="bg2"/>
                  </a:solidFill>
                  <a:effectLst/>
                  <a:latin typeface="Trebuchet MS" panose="020B0703020202090204" pitchFamily="34" charset="0"/>
                </a:rPr>
                <a:t> y </a:t>
              </a:r>
              <a:r>
                <a:rPr lang="en-US" sz="2000" b="1" i="1" u="none" strike="noStrike" dirty="0" err="1">
                  <a:solidFill>
                    <a:schemeClr val="bg2"/>
                  </a:solidFill>
                  <a:effectLst/>
                  <a:latin typeface="Trebuchet MS" panose="020B0703020202090204" pitchFamily="34" charset="0"/>
                </a:rPr>
                <a:t>consolidación</a:t>
              </a:r>
              <a:r>
                <a:rPr lang="en-US" sz="2000" b="1" i="1" u="none" strike="noStrike" dirty="0">
                  <a:solidFill>
                    <a:schemeClr val="bg2"/>
                  </a:solidFill>
                  <a:effectLst/>
                  <a:latin typeface="Trebuchet MS" panose="020B0703020202090204" pitchFamily="34" charset="0"/>
                </a:rPr>
                <a:t> del Hospital Colorado a lo largo del </a:t>
              </a:r>
              <a:r>
                <a:rPr lang="en-US" sz="2000" b="1" i="1" u="none" strike="noStrike" dirty="0" err="1">
                  <a:solidFill>
                    <a:schemeClr val="bg2"/>
                  </a:solidFill>
                  <a:effectLst/>
                  <a:latin typeface="Trebuchet MS" panose="020B0703020202090204" pitchFamily="34" charset="0"/>
                </a:rPr>
                <a:t>tiempo</a:t>
              </a:r>
              <a:endParaRPr lang="en-US" sz="2000" b="0" i="0" u="none" strike="noStrike" dirty="0">
                <a:solidFill>
                  <a:schemeClr val="bg2"/>
                </a:solidFill>
                <a:effectLst/>
                <a:latin typeface="Trebuchet MS" panose="020B0703020202090204" pitchFamily="34" charset="0"/>
              </a:endParaRPr>
            </a:p>
          </p:txBody>
        </p:sp>
        <p:cxnSp>
          <p:nvCxnSpPr>
            <p:cNvPr id="566" name="Google Shape;566;p83"/>
            <p:cNvCxnSpPr/>
            <p:nvPr/>
          </p:nvCxnSpPr>
          <p:spPr>
            <a:xfrm rot="10800000" flipH="1">
              <a:off x="10249266" y="2613605"/>
              <a:ext cx="493800" cy="476100"/>
            </a:xfrm>
            <a:prstGeom prst="straightConnector1">
              <a:avLst/>
            </a:prstGeom>
            <a:noFill/>
            <a:ln w="9525" cap="flat" cmpd="sng">
              <a:solidFill>
                <a:schemeClr val="dk2"/>
              </a:solidFill>
              <a:prstDash val="solid"/>
              <a:round/>
              <a:headEnd type="none" w="med" len="med"/>
              <a:tailEnd type="triangle" w="med" len="med"/>
            </a:ln>
          </p:spPr>
        </p:cxnSp>
        <p:cxnSp>
          <p:nvCxnSpPr>
            <p:cNvPr id="567" name="Google Shape;567;p83"/>
            <p:cNvCxnSpPr/>
            <p:nvPr/>
          </p:nvCxnSpPr>
          <p:spPr>
            <a:xfrm>
              <a:off x="10247284" y="3032978"/>
              <a:ext cx="497700" cy="368100"/>
            </a:xfrm>
            <a:prstGeom prst="straightConnector1">
              <a:avLst/>
            </a:prstGeom>
            <a:noFill/>
            <a:ln w="9525" cap="flat" cmpd="sng">
              <a:solidFill>
                <a:schemeClr val="dk2"/>
              </a:solidFill>
              <a:prstDash val="solid"/>
              <a:round/>
              <a:headEnd type="none" w="med" len="med"/>
              <a:tailEnd type="triangle" w="med" len="med"/>
            </a:ln>
          </p:spPr>
        </p:cxnSp>
        <p:pic>
          <p:nvPicPr>
            <p:cNvPr id="568" name="Google Shape;568;p83" descr="Bar chart showing Colorado hospital growth and consolidation over time"/>
            <p:cNvPicPr preferRelativeResize="0"/>
            <p:nvPr/>
          </p:nvPicPr>
          <p:blipFill>
            <a:blip r:embed="rId4">
              <a:alphaModFix/>
            </a:blip>
            <a:stretch>
              <a:fillRect/>
            </a:stretch>
          </p:blipFill>
          <p:spPr>
            <a:xfrm>
              <a:off x="7750100" y="2025693"/>
              <a:ext cx="2649703" cy="3905929"/>
            </a:xfrm>
            <a:prstGeom prst="rect">
              <a:avLst/>
            </a:prstGeom>
            <a:noFill/>
            <a:ln>
              <a:noFill/>
            </a:ln>
          </p:spPr>
        </p:pic>
        <p:pic>
          <p:nvPicPr>
            <p:cNvPr id="569" name="Google Shape;569;p83" descr="Legend for bar chart"/>
            <p:cNvPicPr preferRelativeResize="0"/>
            <p:nvPr/>
          </p:nvPicPr>
          <p:blipFill>
            <a:blip r:embed="rId5">
              <a:alphaModFix/>
            </a:blip>
            <a:stretch>
              <a:fillRect/>
            </a:stretch>
          </p:blipFill>
          <p:spPr>
            <a:xfrm>
              <a:off x="7605024" y="1209040"/>
              <a:ext cx="4167665" cy="800412"/>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
          <p:cNvSpPr txBox="1">
            <a:spLocks noGrp="1"/>
          </p:cNvSpPr>
          <p:nvPr>
            <p:ph type="title"/>
          </p:nvPr>
        </p:nvSpPr>
        <p:spPr>
          <a:xfrm>
            <a:off x="286050" y="179250"/>
            <a:ext cx="11619900" cy="8718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dk1"/>
              </a:buClr>
              <a:buSzPts val="3300"/>
              <a:buFont typeface="Arial"/>
              <a:buNone/>
            </a:pPr>
            <a:r>
              <a:rPr lang="en-US" sz="4300">
                <a:solidFill>
                  <a:schemeClr val="dk2"/>
                </a:solidFill>
              </a:rPr>
              <a:t>Today’s HCPF Speakers</a:t>
            </a:r>
            <a:endParaRPr sz="4300">
              <a:solidFill>
                <a:schemeClr val="dk2"/>
              </a:solidFill>
            </a:endParaRPr>
          </a:p>
        </p:txBody>
      </p:sp>
      <p:sp>
        <p:nvSpPr>
          <p:cNvPr id="252" name="Google Shape;252;p4"/>
          <p:cNvSpPr/>
          <p:nvPr/>
        </p:nvSpPr>
        <p:spPr>
          <a:xfrm>
            <a:off x="3508075" y="4321025"/>
            <a:ext cx="2357700" cy="1188300"/>
          </a:xfrm>
          <a:prstGeom prst="rect">
            <a:avLst/>
          </a:prstGeom>
          <a:noFill/>
          <a:ln>
            <a:noFill/>
          </a:ln>
        </p:spPr>
        <p:txBody>
          <a:bodyPr spcFirstLastPara="1" wrap="square" lIns="64275" tIns="32125" rIns="64275" bIns="3212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400" b="1" i="0" u="none" strike="noStrike" cap="none">
                <a:solidFill>
                  <a:srgbClr val="0C0C0C"/>
                </a:solidFill>
                <a:latin typeface="Trebuchet MS"/>
                <a:ea typeface="Trebuchet MS"/>
                <a:cs typeface="Trebuchet MS"/>
                <a:sym typeface="Trebuchet MS"/>
              </a:rPr>
              <a:t>Bettina Schneider,</a:t>
            </a:r>
            <a:r>
              <a:rPr lang="en-US" sz="2300" b="1" i="0" u="none" strike="noStrike" cap="none">
                <a:solidFill>
                  <a:srgbClr val="0C0C0C"/>
                </a:solidFill>
                <a:latin typeface="Trebuchet MS"/>
                <a:ea typeface="Trebuchet MS"/>
                <a:cs typeface="Trebuchet MS"/>
                <a:sym typeface="Trebuchet MS"/>
              </a:rPr>
              <a:t> </a:t>
            </a:r>
            <a:endParaRPr sz="2300" b="1" i="0" u="none" strike="noStrike" cap="none">
              <a:solidFill>
                <a:srgbClr val="0C0C0C"/>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1600"/>
              <a:buFont typeface="Arial"/>
              <a:buNone/>
            </a:pPr>
            <a:r>
              <a:rPr lang="en-US" sz="2200" b="0" i="0" u="none" strike="noStrike" cap="none">
                <a:solidFill>
                  <a:srgbClr val="0C0C0C"/>
                </a:solidFill>
                <a:latin typeface="Trebuchet MS"/>
                <a:ea typeface="Trebuchet MS"/>
                <a:cs typeface="Trebuchet MS"/>
                <a:sym typeface="Trebuchet MS"/>
              </a:rPr>
              <a:t>Finance Office Director, CFO</a:t>
            </a:r>
            <a:endParaRPr sz="2200" b="0" i="0" u="none" strike="noStrike" cap="none">
              <a:solidFill>
                <a:schemeClr val="dk1"/>
              </a:solidFill>
              <a:latin typeface="Trebuchet MS"/>
              <a:ea typeface="Trebuchet MS"/>
              <a:cs typeface="Trebuchet MS"/>
              <a:sym typeface="Trebuchet MS"/>
            </a:endParaRPr>
          </a:p>
        </p:txBody>
      </p:sp>
      <p:sp>
        <p:nvSpPr>
          <p:cNvPr id="253" name="Google Shape;253;p4"/>
          <p:cNvSpPr/>
          <p:nvPr/>
        </p:nvSpPr>
        <p:spPr>
          <a:xfrm>
            <a:off x="603375" y="4321025"/>
            <a:ext cx="2743200" cy="871800"/>
          </a:xfrm>
          <a:prstGeom prst="rect">
            <a:avLst/>
          </a:prstGeom>
          <a:noFill/>
          <a:ln>
            <a:noFill/>
          </a:ln>
        </p:spPr>
        <p:txBody>
          <a:bodyPr spcFirstLastPara="1" wrap="square" lIns="64275" tIns="32125" rIns="64275" bIns="321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400" b="1" i="0" u="none" strike="noStrike" cap="none">
                <a:solidFill>
                  <a:srgbClr val="0C0C0C"/>
                </a:solidFill>
                <a:latin typeface="Trebuchet MS"/>
                <a:ea typeface="Trebuchet MS"/>
                <a:cs typeface="Trebuchet MS"/>
                <a:sym typeface="Trebuchet MS"/>
              </a:rPr>
              <a:t>Kim Bimestefer, </a:t>
            </a:r>
            <a:r>
              <a:rPr lang="en-US" sz="2400" b="0" i="0" u="none" strike="noStrike" cap="none">
                <a:solidFill>
                  <a:srgbClr val="0C0C0C"/>
                </a:solidFill>
                <a:latin typeface="Trebuchet MS"/>
                <a:ea typeface="Trebuchet MS"/>
                <a:cs typeface="Trebuchet MS"/>
                <a:sym typeface="Trebuchet MS"/>
              </a:rPr>
              <a:t>HCPF</a:t>
            </a:r>
            <a:r>
              <a:rPr lang="en-US" sz="2400" b="1" i="0" u="none" strike="noStrike" cap="none">
                <a:solidFill>
                  <a:srgbClr val="0C0C0C"/>
                </a:solidFill>
                <a:latin typeface="Trebuchet MS"/>
                <a:ea typeface="Trebuchet MS"/>
                <a:cs typeface="Trebuchet MS"/>
                <a:sym typeface="Trebuchet MS"/>
              </a:rPr>
              <a:t> </a:t>
            </a:r>
            <a:r>
              <a:rPr lang="en-US" sz="2200" b="0" i="0" u="none" strike="noStrike" cap="none">
                <a:solidFill>
                  <a:srgbClr val="0C0C0C"/>
                </a:solidFill>
                <a:latin typeface="Trebuchet MS"/>
                <a:ea typeface="Trebuchet MS"/>
                <a:cs typeface="Trebuchet MS"/>
                <a:sym typeface="Trebuchet MS"/>
              </a:rPr>
              <a:t>Exec Director</a:t>
            </a:r>
            <a:endParaRPr sz="2200" b="0" i="0" u="none" strike="noStrike" cap="none">
              <a:solidFill>
                <a:srgbClr val="0C0C0C"/>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1600"/>
              <a:buFont typeface="Arial"/>
              <a:buNone/>
            </a:pPr>
            <a:r>
              <a:rPr lang="en-US" sz="2200" b="0" i="0" u="none" strike="noStrike" cap="none">
                <a:solidFill>
                  <a:srgbClr val="0C0C0C"/>
                </a:solidFill>
                <a:latin typeface="Trebuchet MS"/>
                <a:ea typeface="Trebuchet MS"/>
                <a:cs typeface="Trebuchet MS"/>
                <a:sym typeface="Trebuchet MS"/>
              </a:rPr>
              <a:t> CEO Health First CO</a:t>
            </a:r>
            <a:endParaRPr sz="2200" b="0" i="0" u="none" strike="noStrike" cap="none">
              <a:solidFill>
                <a:schemeClr val="dk1"/>
              </a:solidFill>
              <a:latin typeface="Calibri"/>
              <a:ea typeface="Calibri"/>
              <a:cs typeface="Calibri"/>
              <a:sym typeface="Calibri"/>
            </a:endParaRPr>
          </a:p>
        </p:txBody>
      </p:sp>
      <p:sp>
        <p:nvSpPr>
          <p:cNvPr id="254" name="Google Shape;254;p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
        <p:nvSpPr>
          <p:cNvPr id="255" name="Google Shape;255;p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6</a:t>
            </a:fld>
            <a:endParaRPr sz="1200">
              <a:solidFill>
                <a:schemeClr val="lt1"/>
              </a:solidFill>
            </a:endParaRPr>
          </a:p>
        </p:txBody>
      </p:sp>
      <p:pic>
        <p:nvPicPr>
          <p:cNvPr id="256" name="Google Shape;256;p4" descr="Kim Bimestefer"/>
          <p:cNvPicPr preferRelativeResize="0"/>
          <p:nvPr/>
        </p:nvPicPr>
        <p:blipFill rotWithShape="1">
          <a:blip r:embed="rId3">
            <a:alphaModFix/>
          </a:blip>
          <a:srcRect l="16330"/>
          <a:stretch/>
        </p:blipFill>
        <p:spPr>
          <a:xfrm>
            <a:off x="959175" y="1913900"/>
            <a:ext cx="1864200" cy="2228025"/>
          </a:xfrm>
          <a:prstGeom prst="rect">
            <a:avLst/>
          </a:prstGeom>
          <a:noFill/>
          <a:ln>
            <a:noFill/>
          </a:ln>
        </p:spPr>
      </p:pic>
      <p:pic>
        <p:nvPicPr>
          <p:cNvPr id="257" name="Google Shape;257;p4" descr="Dr. Lisa Rothgery"/>
          <p:cNvPicPr preferRelativeResize="0"/>
          <p:nvPr/>
        </p:nvPicPr>
        <p:blipFill rotWithShape="1">
          <a:blip r:embed="rId4">
            <a:alphaModFix/>
          </a:blip>
          <a:srcRect l="7890" r="8433"/>
          <a:stretch/>
        </p:blipFill>
        <p:spPr>
          <a:xfrm>
            <a:off x="9128325" y="1913888"/>
            <a:ext cx="1864200" cy="2228037"/>
          </a:xfrm>
          <a:prstGeom prst="rect">
            <a:avLst/>
          </a:prstGeom>
          <a:noFill/>
          <a:ln>
            <a:noFill/>
          </a:ln>
        </p:spPr>
      </p:pic>
      <p:pic>
        <p:nvPicPr>
          <p:cNvPr id="258" name="Google Shape;258;p4" descr="Bettina Schneider"/>
          <p:cNvPicPr preferRelativeResize="0"/>
          <p:nvPr/>
        </p:nvPicPr>
        <p:blipFill rotWithShape="1">
          <a:blip r:embed="rId5">
            <a:alphaModFix/>
          </a:blip>
          <a:srcRect l="9044" r="7287"/>
          <a:stretch/>
        </p:blipFill>
        <p:spPr>
          <a:xfrm>
            <a:off x="3682225" y="1913900"/>
            <a:ext cx="1864200" cy="2228025"/>
          </a:xfrm>
          <a:prstGeom prst="rect">
            <a:avLst/>
          </a:prstGeom>
          <a:noFill/>
          <a:ln>
            <a:noFill/>
          </a:ln>
        </p:spPr>
      </p:pic>
      <p:sp>
        <p:nvSpPr>
          <p:cNvPr id="259" name="Google Shape;259;p4"/>
          <p:cNvSpPr/>
          <p:nvPr/>
        </p:nvSpPr>
        <p:spPr>
          <a:xfrm>
            <a:off x="8902800" y="4294325"/>
            <a:ext cx="2534100" cy="1241700"/>
          </a:xfrm>
          <a:prstGeom prst="rect">
            <a:avLst/>
          </a:prstGeom>
          <a:noFill/>
          <a:ln>
            <a:noFill/>
          </a:ln>
        </p:spPr>
        <p:txBody>
          <a:bodyPr spcFirstLastPara="1" wrap="square" lIns="64250" tIns="32125" rIns="64250" bIns="3212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200" b="1" i="0" u="none" strike="noStrike" cap="none">
                <a:solidFill>
                  <a:srgbClr val="0C0C0C"/>
                </a:solidFill>
                <a:latin typeface="Trebuchet MS"/>
                <a:ea typeface="Trebuchet MS"/>
                <a:cs typeface="Trebuchet MS"/>
                <a:sym typeface="Trebuchet MS"/>
              </a:rPr>
              <a:t>Dr. Lisa Rothgery,</a:t>
            </a:r>
            <a:endParaRPr sz="22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1467"/>
              <a:buFont typeface="Arial"/>
              <a:buNone/>
            </a:pPr>
            <a:r>
              <a:rPr lang="en-US" sz="2200" b="0" i="0" u="none" strike="noStrike" cap="none">
                <a:solidFill>
                  <a:srgbClr val="0C0C0C"/>
                </a:solidFill>
                <a:latin typeface="Trebuchet MS"/>
                <a:ea typeface="Trebuchet MS"/>
                <a:cs typeface="Trebuchet MS"/>
                <a:sym typeface="Trebuchet MS"/>
              </a:rPr>
              <a:t>Chief Medical Officer, CMO</a:t>
            </a:r>
            <a:endParaRPr sz="2200" b="0" i="0" u="none" strike="noStrike" cap="none">
              <a:solidFill>
                <a:schemeClr val="dk1"/>
              </a:solidFill>
              <a:latin typeface="Calibri"/>
              <a:ea typeface="Calibri"/>
              <a:cs typeface="Calibri"/>
              <a:sym typeface="Calibri"/>
            </a:endParaRPr>
          </a:p>
        </p:txBody>
      </p:sp>
      <p:sp>
        <p:nvSpPr>
          <p:cNvPr id="260" name="Google Shape;260;p4"/>
          <p:cNvSpPr/>
          <p:nvPr/>
        </p:nvSpPr>
        <p:spPr>
          <a:xfrm>
            <a:off x="6118975" y="4294325"/>
            <a:ext cx="2534100" cy="1241700"/>
          </a:xfrm>
          <a:prstGeom prst="rect">
            <a:avLst/>
          </a:prstGeom>
          <a:noFill/>
          <a:ln>
            <a:noFill/>
          </a:ln>
        </p:spPr>
        <p:txBody>
          <a:bodyPr spcFirstLastPara="1" wrap="square" lIns="64250" tIns="32125" rIns="64250" bIns="3212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400" b="1" i="0" u="none" strike="noStrike" cap="none">
                <a:solidFill>
                  <a:srgbClr val="0C0C0C"/>
                </a:solidFill>
                <a:latin typeface="Trebuchet MS"/>
                <a:ea typeface="Trebuchet MS"/>
                <a:cs typeface="Trebuchet MS"/>
                <a:sym typeface="Trebuchet MS"/>
              </a:rPr>
              <a:t>Nancy Dolson,</a:t>
            </a:r>
            <a:endParaRPr sz="24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1467"/>
              <a:buFont typeface="Arial"/>
              <a:buNone/>
            </a:pPr>
            <a:r>
              <a:rPr lang="en-US" sz="2200" b="0" i="0" u="none" strike="noStrike" cap="none">
                <a:solidFill>
                  <a:srgbClr val="0C0C0C"/>
                </a:solidFill>
                <a:latin typeface="Trebuchet MS"/>
                <a:ea typeface="Trebuchet MS"/>
                <a:cs typeface="Trebuchet MS"/>
                <a:sym typeface="Trebuchet MS"/>
              </a:rPr>
              <a:t>Special Financing Division Director</a:t>
            </a:r>
            <a:endParaRPr sz="2200" b="0" i="0" u="none" strike="noStrike" cap="none">
              <a:solidFill>
                <a:schemeClr val="dk1"/>
              </a:solidFill>
              <a:latin typeface="Calibri"/>
              <a:ea typeface="Calibri"/>
              <a:cs typeface="Calibri"/>
              <a:sym typeface="Calibri"/>
            </a:endParaRPr>
          </a:p>
        </p:txBody>
      </p:sp>
      <p:pic>
        <p:nvPicPr>
          <p:cNvPr id="261" name="Google Shape;261;p4" descr="Nancy Dolson"/>
          <p:cNvPicPr preferRelativeResize="0"/>
          <p:nvPr/>
        </p:nvPicPr>
        <p:blipFill rotWithShape="1">
          <a:blip r:embed="rId6">
            <a:alphaModFix/>
          </a:blip>
          <a:srcRect b="11511"/>
          <a:stretch/>
        </p:blipFill>
        <p:spPr>
          <a:xfrm>
            <a:off x="6405274" y="1888698"/>
            <a:ext cx="1864200" cy="227012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31" descr="Line graphs showing percent of Us hospital physicians employed by hospitals as well as physician owned practices "/>
          <p:cNvPicPr preferRelativeResize="0"/>
          <p:nvPr/>
        </p:nvPicPr>
        <p:blipFill rotWithShape="1">
          <a:blip r:embed="rId3">
            <a:alphaModFix/>
          </a:blip>
          <a:srcRect l="1521" r="2755"/>
          <a:stretch/>
        </p:blipFill>
        <p:spPr>
          <a:xfrm>
            <a:off x="5351025" y="338950"/>
            <a:ext cx="6831300" cy="3672575"/>
          </a:xfrm>
          <a:prstGeom prst="rect">
            <a:avLst/>
          </a:prstGeom>
          <a:noFill/>
          <a:ln>
            <a:noFill/>
          </a:ln>
        </p:spPr>
      </p:pic>
      <p:sp>
        <p:nvSpPr>
          <p:cNvPr id="576" name="Google Shape;576;p3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60</a:t>
            </a:fld>
            <a:endParaRPr/>
          </a:p>
        </p:txBody>
      </p:sp>
      <p:sp>
        <p:nvSpPr>
          <p:cNvPr id="577" name="Google Shape;577;p31"/>
          <p:cNvSpPr txBox="1"/>
          <p:nvPr/>
        </p:nvSpPr>
        <p:spPr>
          <a:xfrm>
            <a:off x="2455750" y="6159175"/>
            <a:ext cx="9177900" cy="794100"/>
          </a:xfrm>
          <a:prstGeom prst="rect">
            <a:avLst/>
          </a:prstGeom>
          <a:noFill/>
          <a:ln>
            <a:noFill/>
          </a:ln>
        </p:spPr>
        <p:txBody>
          <a:bodyPr spcFirstLastPara="1" wrap="square" lIns="91425" tIns="91425" rIns="91425" bIns="91425" anchor="t" anchorCtr="0">
            <a:spAutoFit/>
          </a:bodyPr>
          <a:lstStyle/>
          <a:p>
            <a:pPr marL="457200" marR="0" lvl="0" indent="-298450" algn="l" rtl="0">
              <a:lnSpc>
                <a:spcPct val="90000"/>
              </a:lnSpc>
              <a:spcBef>
                <a:spcPts val="0"/>
              </a:spcBef>
              <a:spcAft>
                <a:spcPts val="0"/>
              </a:spcAft>
              <a:buClr>
                <a:schemeClr val="lt1"/>
              </a:buClr>
              <a:buSzPts val="1100"/>
              <a:buFont typeface="Trebuchet MS"/>
              <a:buChar char="●"/>
            </a:pPr>
            <a:r>
              <a:rPr lang="en-US" sz="1100" b="0" i="0" u="none" strike="noStrike" cap="none">
                <a:solidFill>
                  <a:schemeClr val="lt1"/>
                </a:solidFill>
                <a:latin typeface="Trebuchet MS"/>
                <a:ea typeface="Trebuchet MS"/>
                <a:cs typeface="Trebuchet MS"/>
                <a:sym typeface="Trebuchet MS"/>
              </a:rPr>
              <a:t>Avalere Health. (April 2024). Physicians Advocacy Institute. </a:t>
            </a:r>
            <a:r>
              <a:rPr lang="en-US" sz="11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Updated Report: Hospital and Corporate Acquisition of Physician Practices and Physician Employment 2019-2023</a:t>
            </a:r>
            <a:r>
              <a:rPr lang="en-US" sz="1100" b="0" i="0" u="none" strike="noStrike" cap="none">
                <a:solidFill>
                  <a:schemeClr val="lt1"/>
                </a:solidFill>
                <a:latin typeface="Trebuchet MS"/>
                <a:ea typeface="Trebuchet MS"/>
                <a:cs typeface="Trebuchet MS"/>
                <a:sym typeface="Trebuchet MS"/>
              </a:rPr>
              <a:t>. Avalere analysis of IQVIA OneKey database that contains physician and practice location information on hospital/health system ownership</a:t>
            </a:r>
            <a:endParaRPr sz="1100" b="0" i="0" u="none" strike="noStrike" cap="none">
              <a:solidFill>
                <a:schemeClr val="lt1"/>
              </a:solidFill>
              <a:latin typeface="Trebuchet MS"/>
              <a:ea typeface="Trebuchet MS"/>
              <a:cs typeface="Trebuchet MS"/>
              <a:sym typeface="Trebuchet MS"/>
            </a:endParaRPr>
          </a:p>
          <a:p>
            <a:pPr marL="457200" marR="0" lvl="0" indent="-298450" algn="l" rtl="0">
              <a:lnSpc>
                <a:spcPct val="90000"/>
              </a:lnSpc>
              <a:spcBef>
                <a:spcPts val="0"/>
              </a:spcBef>
              <a:spcAft>
                <a:spcPts val="0"/>
              </a:spcAft>
              <a:buClr>
                <a:schemeClr val="lt1"/>
              </a:buClr>
              <a:buSzPts val="1100"/>
              <a:buFont typeface="Trebuchet MS"/>
              <a:buChar char="●"/>
            </a:pPr>
            <a:r>
              <a:rPr lang="en-US" sz="1100" b="0" i="0" u="none" strike="noStrike" cap="none">
                <a:solidFill>
                  <a:schemeClr val="lt1"/>
                </a:solidFill>
                <a:latin typeface="Trebuchet MS"/>
                <a:ea typeface="Trebuchet MS"/>
                <a:cs typeface="Trebuchet MS"/>
                <a:sym typeface="Trebuchet MS"/>
              </a:rPr>
              <a:t>Hospital Facility Fee Steering Committee. (October 2024). </a:t>
            </a:r>
            <a:r>
              <a:rPr lang="en-US" sz="1100" b="0" i="0" u="sng" strike="noStrike" cap="none">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Hospital Facility Fee Report</a:t>
            </a:r>
            <a:endParaRPr sz="1100" b="0" i="0" u="none" strike="noStrike" cap="none">
              <a:solidFill>
                <a:schemeClr val="lt1"/>
              </a:solidFill>
              <a:latin typeface="Trebuchet MS"/>
              <a:ea typeface="Trebuchet MS"/>
              <a:cs typeface="Trebuchet MS"/>
              <a:sym typeface="Trebuchet MS"/>
            </a:endParaRPr>
          </a:p>
        </p:txBody>
      </p:sp>
      <p:sp>
        <p:nvSpPr>
          <p:cNvPr id="578" name="Google Shape;578;p31"/>
          <p:cNvSpPr txBox="1">
            <a:spLocks noGrp="1"/>
          </p:cNvSpPr>
          <p:nvPr>
            <p:ph type="body" idx="1"/>
          </p:nvPr>
        </p:nvSpPr>
        <p:spPr>
          <a:xfrm>
            <a:off x="129025" y="152825"/>
            <a:ext cx="5323800" cy="583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500"/>
              <a:t>Latest legislation on hospital transparency required sharing of physician acquisitions by hospitals. Colorado insights:</a:t>
            </a:r>
            <a:endParaRPr sz="2500"/>
          </a:p>
          <a:p>
            <a:pPr marL="457200" lvl="0" indent="-381000" algn="l" rtl="0">
              <a:lnSpc>
                <a:spcPct val="90000"/>
              </a:lnSpc>
              <a:spcBef>
                <a:spcPts val="1000"/>
              </a:spcBef>
              <a:spcAft>
                <a:spcPts val="0"/>
              </a:spcAft>
              <a:buSzPts val="2400"/>
              <a:buChar char="●"/>
            </a:pPr>
            <a:r>
              <a:rPr lang="en-US" sz="2400"/>
              <a:t>75 physician practices acquired between 2014-2023</a:t>
            </a:r>
            <a:endParaRPr sz="2400"/>
          </a:p>
          <a:p>
            <a:pPr marL="457200" lvl="0" indent="-381000" algn="l" rtl="0">
              <a:lnSpc>
                <a:spcPct val="90000"/>
              </a:lnSpc>
              <a:spcBef>
                <a:spcPts val="0"/>
              </a:spcBef>
              <a:spcAft>
                <a:spcPts val="0"/>
              </a:spcAft>
              <a:buSzPts val="2400"/>
              <a:buChar char="●"/>
            </a:pPr>
            <a:r>
              <a:rPr lang="en-US" sz="2400"/>
              <a:t>35.6% by UCHealth</a:t>
            </a:r>
            <a:endParaRPr sz="2400"/>
          </a:p>
          <a:p>
            <a:pPr marL="457200" lvl="0" indent="-381000" algn="l" rtl="0">
              <a:lnSpc>
                <a:spcPct val="90000"/>
              </a:lnSpc>
              <a:spcBef>
                <a:spcPts val="0"/>
              </a:spcBef>
              <a:spcAft>
                <a:spcPts val="0"/>
              </a:spcAft>
              <a:buSzPts val="2400"/>
              <a:buChar char="●"/>
            </a:pPr>
            <a:r>
              <a:rPr lang="en-US" sz="2400"/>
              <a:t>31.5% by independent hospitals</a:t>
            </a:r>
            <a:endParaRPr sz="2400"/>
          </a:p>
          <a:p>
            <a:pPr marL="457200" lvl="0" indent="-381000" algn="l" rtl="0">
              <a:lnSpc>
                <a:spcPct val="90000"/>
              </a:lnSpc>
              <a:spcBef>
                <a:spcPts val="0"/>
              </a:spcBef>
              <a:spcAft>
                <a:spcPts val="0"/>
              </a:spcAft>
              <a:buSzPts val="2400"/>
              <a:buChar char="●"/>
            </a:pPr>
            <a:r>
              <a:rPr lang="en-US" sz="2400"/>
              <a:t>17.8% by CommonSpirit Health</a:t>
            </a:r>
            <a:endParaRPr sz="2400"/>
          </a:p>
          <a:p>
            <a:pPr marL="0" lvl="0" indent="0" algn="l" rtl="0">
              <a:lnSpc>
                <a:spcPct val="90000"/>
              </a:lnSpc>
              <a:spcBef>
                <a:spcPts val="1000"/>
              </a:spcBef>
              <a:spcAft>
                <a:spcPts val="0"/>
              </a:spcAft>
              <a:buSzPts val="3600"/>
              <a:buNone/>
            </a:pPr>
            <a:r>
              <a:rPr lang="en-US" sz="2500">
                <a:highlight>
                  <a:schemeClr val="lt1"/>
                </a:highlight>
              </a:rPr>
              <a:t>Physician integration is a national trend with </a:t>
            </a:r>
            <a:r>
              <a:rPr lang="en-US" sz="2300">
                <a:highlight>
                  <a:schemeClr val="lt1"/>
                </a:highlight>
              </a:rPr>
              <a:t>55.1% physicians employed by hospitals or health systems, as illustrated in the graphic</a:t>
            </a:r>
            <a:endParaRPr sz="2300">
              <a:highlight>
                <a:schemeClr val="lt1"/>
              </a:highlight>
            </a:endParaRPr>
          </a:p>
          <a:p>
            <a:pPr marL="0" lvl="0" indent="0" algn="l" rtl="0">
              <a:lnSpc>
                <a:spcPct val="90000"/>
              </a:lnSpc>
              <a:spcBef>
                <a:spcPts val="1000"/>
              </a:spcBef>
              <a:spcAft>
                <a:spcPts val="0"/>
              </a:spcAft>
              <a:buSzPts val="3600"/>
              <a:buNone/>
            </a:pPr>
            <a:r>
              <a:rPr lang="en-US" sz="2500" b="1">
                <a:solidFill>
                  <a:schemeClr val="dk2"/>
                </a:solidFill>
              </a:rPr>
              <a:t>Opportunity for physician integration impact analysis</a:t>
            </a:r>
            <a:endParaRPr sz="2500">
              <a:solidFill>
                <a:schemeClr val="dk2"/>
              </a:solidFill>
              <a:highlight>
                <a:schemeClr val="lt2"/>
              </a:highlight>
            </a:endParaRPr>
          </a:p>
        </p:txBody>
      </p:sp>
      <p:sp>
        <p:nvSpPr>
          <p:cNvPr id="579" name="Google Shape;579;p31" descr="Text box with &quot;Various perspectives on cost-benefit of hospital-owned physician practices, included in Hospital Facility Fee Report&quot;"/>
          <p:cNvSpPr txBox="1"/>
          <p:nvPr/>
        </p:nvSpPr>
        <p:spPr>
          <a:xfrm>
            <a:off x="5452750" y="4806125"/>
            <a:ext cx="6739200" cy="1182000"/>
          </a:xfrm>
          <a:prstGeom prst="rect">
            <a:avLst/>
          </a:prstGeom>
          <a:solidFill>
            <a:schemeClr val="accent5"/>
          </a:solidFill>
          <a:ln>
            <a:noFill/>
          </a:ln>
        </p:spPr>
        <p:txBody>
          <a:bodyPr spcFirstLastPara="1" wrap="square" lIns="91425" tIns="91425" rIns="91425" bIns="91425" anchor="t" anchorCtr="0">
            <a:spAutoFit/>
          </a:bodyPr>
          <a:lstStyle/>
          <a:p>
            <a:pPr marL="0" marR="0" lvl="0" indent="0" algn="ctr" rtl="0">
              <a:lnSpc>
                <a:spcPct val="90000"/>
              </a:lnSpc>
              <a:spcBef>
                <a:spcPts val="1000"/>
              </a:spcBef>
              <a:spcAft>
                <a:spcPts val="0"/>
              </a:spcAft>
              <a:buClr>
                <a:srgbClr val="000000"/>
              </a:buClr>
              <a:buSzPts val="2400"/>
              <a:buFont typeface="Arial"/>
              <a:buNone/>
            </a:pPr>
            <a:r>
              <a:rPr lang="en-US" sz="2400" b="0" i="0" u="none" strike="noStrike" cap="none">
                <a:solidFill>
                  <a:schemeClr val="lt1"/>
                </a:solidFill>
                <a:latin typeface="Trebuchet MS"/>
                <a:ea typeface="Trebuchet MS"/>
                <a:cs typeface="Trebuchet MS"/>
                <a:sym typeface="Trebuchet MS"/>
              </a:rPr>
              <a:t>Various perspectives on cost-benefit of hospital-owned physician practices, included in </a:t>
            </a:r>
            <a:r>
              <a:rPr lang="en-US" sz="2400" b="0" i="0" u="sng" strike="noStrike" cap="none">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Hospital Facility Fee Report</a:t>
            </a:r>
            <a:endParaRPr sz="2400" b="0" i="0" u="none" strike="noStrike" cap="none">
              <a:solidFill>
                <a:schemeClr val="lt1"/>
              </a:solidFill>
              <a:latin typeface="Trebuchet MS"/>
              <a:ea typeface="Trebuchet MS"/>
              <a:cs typeface="Trebuchet MS"/>
              <a:sym typeface="Trebuchet MS"/>
            </a:endParaRPr>
          </a:p>
        </p:txBody>
      </p:sp>
      <p:pic>
        <p:nvPicPr>
          <p:cNvPr id="580" name="Google Shape;580;p31"/>
          <p:cNvPicPr preferRelativeResize="0"/>
          <p:nvPr/>
        </p:nvPicPr>
        <p:blipFill rotWithShape="1">
          <a:blip r:embed="rId6">
            <a:alphaModFix/>
          </a:blip>
          <a:srcRect/>
          <a:stretch/>
        </p:blipFill>
        <p:spPr>
          <a:xfrm>
            <a:off x="5856225" y="-3517800"/>
            <a:ext cx="6739175" cy="3287382"/>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84" descr="Line graphs showing percent of Us hospital physicians employed by hospitals as well as physician owned practices "/>
          <p:cNvPicPr preferRelativeResize="0"/>
          <p:nvPr/>
        </p:nvPicPr>
        <p:blipFill rotWithShape="1">
          <a:blip r:embed="rId3">
            <a:alphaModFix/>
          </a:blip>
          <a:srcRect l="1521" r="2756"/>
          <a:stretch/>
        </p:blipFill>
        <p:spPr>
          <a:xfrm>
            <a:off x="5351025" y="338950"/>
            <a:ext cx="6831300" cy="3672575"/>
          </a:xfrm>
          <a:prstGeom prst="rect">
            <a:avLst/>
          </a:prstGeom>
          <a:noFill/>
          <a:ln>
            <a:noFill/>
          </a:ln>
        </p:spPr>
      </p:pic>
      <p:sp>
        <p:nvSpPr>
          <p:cNvPr id="576" name="Google Shape;576;p8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a:p>
        </p:txBody>
      </p:sp>
      <p:sp>
        <p:nvSpPr>
          <p:cNvPr id="577" name="Google Shape;577;p84"/>
          <p:cNvSpPr txBox="1"/>
          <p:nvPr/>
        </p:nvSpPr>
        <p:spPr>
          <a:xfrm>
            <a:off x="2547190" y="6125364"/>
            <a:ext cx="9157130" cy="861744"/>
          </a:xfrm>
          <a:prstGeom prst="rect">
            <a:avLst/>
          </a:prstGeom>
          <a:noFill/>
          <a:ln>
            <a:noFill/>
          </a:ln>
        </p:spPr>
        <p:txBody>
          <a:bodyPr spcFirstLastPara="1" wrap="square" lIns="91425" tIns="91425" rIns="91425" bIns="91425" anchor="t" anchorCtr="0">
            <a:spAutoFit/>
          </a:bodyPr>
          <a:lstStyle/>
          <a:p>
            <a:pPr algn="l"/>
            <a:r>
              <a:rPr lang="en-US" sz="1050" b="0" i="0" u="none" strike="noStrike" dirty="0">
                <a:solidFill>
                  <a:schemeClr val="bg1"/>
                </a:solidFill>
                <a:effectLst/>
                <a:latin typeface="Trebuchet MS" panose="020B0703020202090204" pitchFamily="34" charset="0"/>
              </a:rPr>
              <a:t>●Avalere Health. (</a:t>
            </a:r>
            <a:r>
              <a:rPr lang="en-US" sz="1050" b="0" i="0" u="none" strike="noStrike" dirty="0" err="1">
                <a:solidFill>
                  <a:schemeClr val="bg1"/>
                </a:solidFill>
                <a:effectLst/>
                <a:latin typeface="Trebuchet MS" panose="020B0703020202090204" pitchFamily="34" charset="0"/>
              </a:rPr>
              <a:t>abril</a:t>
            </a:r>
            <a:r>
              <a:rPr lang="en-US" sz="1050" b="0" i="0" u="none" strike="noStrike" dirty="0">
                <a:solidFill>
                  <a:schemeClr val="bg1"/>
                </a:solidFill>
                <a:effectLst/>
                <a:latin typeface="Trebuchet MS" panose="020B0703020202090204" pitchFamily="34" charset="0"/>
              </a:rPr>
              <a:t> de 2024). Instituto de </a:t>
            </a:r>
            <a:r>
              <a:rPr lang="en-US" sz="1050" b="0" i="0" u="none" strike="noStrike" dirty="0" err="1">
                <a:solidFill>
                  <a:schemeClr val="bg1"/>
                </a:solidFill>
                <a:effectLst/>
                <a:latin typeface="Trebuchet MS" panose="020B0703020202090204" pitchFamily="34" charset="0"/>
              </a:rPr>
              <a:t>Defensa</a:t>
            </a:r>
            <a:r>
              <a:rPr lang="en-US" sz="1050" b="0" i="0" u="none" strike="noStrike" dirty="0">
                <a:solidFill>
                  <a:schemeClr val="bg1"/>
                </a:solidFill>
                <a:effectLst/>
                <a:latin typeface="Trebuchet MS" panose="020B0703020202090204" pitchFamily="34" charset="0"/>
              </a:rPr>
              <a:t> de </a:t>
            </a:r>
            <a:r>
              <a:rPr lang="en-US" sz="1050" b="0" i="0" u="none" strike="noStrike" dirty="0" err="1">
                <a:solidFill>
                  <a:schemeClr val="bg1"/>
                </a:solidFill>
                <a:effectLst/>
                <a:latin typeface="Trebuchet MS" panose="020B0703020202090204" pitchFamily="34" charset="0"/>
              </a:rPr>
              <a:t>los</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Médicos</a:t>
            </a:r>
            <a:r>
              <a:rPr lang="en-US" sz="1050" b="0" i="0" u="none" strike="noStrike" dirty="0">
                <a:solidFill>
                  <a:schemeClr val="bg1"/>
                </a:solidFill>
                <a:effectLst/>
                <a:latin typeface="Trebuchet MS" panose="020B0703020202090204" pitchFamily="34" charset="0"/>
              </a:rPr>
              <a:t>. Informe </a:t>
            </a:r>
            <a:r>
              <a:rPr lang="en-US" sz="1050" b="0" i="0" u="sng" strike="noStrike" dirty="0">
                <a:solidFill>
                  <a:schemeClr val="bg1"/>
                </a:solidFill>
                <a:effectLst/>
                <a:latin typeface="Trebuchet MS" panose="020B0703020202090204" pitchFamily="34" charset="0"/>
                <a:hlinkClick r:id="rId4">
                  <a:extLst>
                    <a:ext uri="{A12FA001-AC4F-418D-AE19-62706E023703}">
                      <ahyp:hlinkClr xmlns:ahyp="http://schemas.microsoft.com/office/drawing/2018/hyperlinkcolor" val="tx"/>
                    </a:ext>
                  </a:extLst>
                </a:hlinkClick>
              </a:rPr>
              <a:t>actualizado: Adquisición de consultas médicas y contratación de médicos por parte de hospitales y empresas 2019-2023</a:t>
            </a:r>
            <a:r>
              <a:rPr lang="en-US" sz="1050" b="0" i="0" u="none" strike="noStrike" dirty="0">
                <a:solidFill>
                  <a:schemeClr val="bg1"/>
                </a:solidFill>
                <a:effectLst/>
                <a:latin typeface="Trebuchet MS" panose="020B0703020202090204" pitchFamily="34" charset="0"/>
              </a:rPr>
              <a:t>. Análisis de Avalere de la base de </a:t>
            </a:r>
            <a:r>
              <a:rPr lang="en-US" sz="1050" b="0" i="0" u="none" strike="noStrike" dirty="0" err="1">
                <a:solidFill>
                  <a:schemeClr val="bg1"/>
                </a:solidFill>
                <a:effectLst/>
                <a:latin typeface="Trebuchet MS" panose="020B0703020202090204" pitchFamily="34" charset="0"/>
              </a:rPr>
              <a:t>datos</a:t>
            </a:r>
            <a:r>
              <a:rPr lang="en-US" sz="1050" b="0" i="0" u="none" strike="noStrike" dirty="0">
                <a:solidFill>
                  <a:schemeClr val="bg1"/>
                </a:solidFill>
                <a:effectLst/>
                <a:latin typeface="Trebuchet MS" panose="020B0703020202090204" pitchFamily="34" charset="0"/>
              </a:rPr>
              <a:t> IQVIA </a:t>
            </a:r>
            <a:r>
              <a:rPr lang="en-US" sz="1050" b="0" i="0" u="none" strike="noStrike" dirty="0" err="1">
                <a:solidFill>
                  <a:schemeClr val="bg1"/>
                </a:solidFill>
                <a:effectLst/>
                <a:latin typeface="Trebuchet MS" panose="020B0703020202090204" pitchFamily="34" charset="0"/>
              </a:rPr>
              <a:t>OneKey</a:t>
            </a:r>
            <a:r>
              <a:rPr lang="en-US" sz="1050" b="0" i="0" u="none" strike="noStrike" dirty="0">
                <a:solidFill>
                  <a:schemeClr val="bg1"/>
                </a:solidFill>
                <a:effectLst/>
                <a:latin typeface="Trebuchet MS" panose="020B0703020202090204" pitchFamily="34" charset="0"/>
              </a:rPr>
              <a:t> que </a:t>
            </a:r>
            <a:r>
              <a:rPr lang="en-US" sz="1050" b="0" i="0" u="none" strike="noStrike" dirty="0" err="1">
                <a:solidFill>
                  <a:schemeClr val="bg1"/>
                </a:solidFill>
                <a:effectLst/>
                <a:latin typeface="Trebuchet MS" panose="020B0703020202090204" pitchFamily="34" charset="0"/>
              </a:rPr>
              <a:t>contiene</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información</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sobre</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médicos</a:t>
            </a:r>
            <a:r>
              <a:rPr lang="en-US" sz="1050" b="0" i="0" u="none" strike="noStrike" dirty="0">
                <a:solidFill>
                  <a:schemeClr val="bg1"/>
                </a:solidFill>
                <a:effectLst/>
                <a:latin typeface="Trebuchet MS" panose="020B0703020202090204" pitchFamily="34" charset="0"/>
              </a:rPr>
              <a:t> y </a:t>
            </a:r>
            <a:r>
              <a:rPr lang="en-US" sz="1050" b="0" i="0" u="none" strike="noStrike" dirty="0" err="1">
                <a:solidFill>
                  <a:schemeClr val="bg1"/>
                </a:solidFill>
                <a:effectLst/>
                <a:latin typeface="Trebuchet MS" panose="020B0703020202090204" pitchFamily="34" charset="0"/>
              </a:rPr>
              <a:t>ubicación</a:t>
            </a:r>
            <a:r>
              <a:rPr lang="en-US" sz="1050" b="0" i="0" u="none" strike="noStrike" dirty="0">
                <a:solidFill>
                  <a:schemeClr val="bg1"/>
                </a:solidFill>
                <a:effectLst/>
                <a:latin typeface="Trebuchet MS" panose="020B0703020202090204" pitchFamily="34" charset="0"/>
              </a:rPr>
              <a:t> de </a:t>
            </a:r>
            <a:r>
              <a:rPr lang="en-US" sz="1050" b="0" i="0" u="none" strike="noStrike" dirty="0" err="1">
                <a:solidFill>
                  <a:schemeClr val="bg1"/>
                </a:solidFill>
                <a:effectLst/>
                <a:latin typeface="Trebuchet MS" panose="020B0703020202090204" pitchFamily="34" charset="0"/>
              </a:rPr>
              <a:t>consultas</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sobre</a:t>
            </a:r>
            <a:r>
              <a:rPr lang="en-US" sz="1050" b="0" i="0" u="none" strike="noStrike" dirty="0">
                <a:solidFill>
                  <a:schemeClr val="bg1"/>
                </a:solidFill>
                <a:effectLst/>
                <a:latin typeface="Trebuchet MS" panose="020B0703020202090204" pitchFamily="34" charset="0"/>
              </a:rPr>
              <a:t> la </a:t>
            </a:r>
            <a:r>
              <a:rPr lang="en-US" sz="1050" b="0" i="0" u="none" strike="noStrike" dirty="0" err="1">
                <a:solidFill>
                  <a:schemeClr val="bg1"/>
                </a:solidFill>
                <a:effectLst/>
                <a:latin typeface="Trebuchet MS" panose="020B0703020202090204" pitchFamily="34" charset="0"/>
              </a:rPr>
              <a:t>propiedad</a:t>
            </a:r>
            <a:r>
              <a:rPr lang="en-US" sz="1050" b="0" i="0" u="none" strike="noStrike" dirty="0">
                <a:solidFill>
                  <a:schemeClr val="bg1"/>
                </a:solidFill>
                <a:effectLst/>
                <a:latin typeface="Trebuchet MS" panose="020B0703020202090204" pitchFamily="34" charset="0"/>
              </a:rPr>
              <a:t> de </a:t>
            </a:r>
            <a:r>
              <a:rPr lang="en-US" sz="1050" b="0" i="0" u="none" strike="noStrike" dirty="0" err="1">
                <a:solidFill>
                  <a:schemeClr val="bg1"/>
                </a:solidFill>
                <a:effectLst/>
                <a:latin typeface="Trebuchet MS" panose="020B0703020202090204" pitchFamily="34" charset="0"/>
              </a:rPr>
              <a:t>hospitales</a:t>
            </a:r>
            <a:r>
              <a:rPr lang="en-US" sz="1050" b="0" i="0" u="none" strike="noStrike" dirty="0">
                <a:solidFill>
                  <a:schemeClr val="bg1"/>
                </a:solidFill>
                <a:effectLst/>
                <a:latin typeface="Trebuchet MS" panose="020B0703020202090204" pitchFamily="34" charset="0"/>
              </a:rPr>
              <a:t>/</a:t>
            </a:r>
            <a:r>
              <a:rPr lang="en-US" sz="1050" b="0" i="0" u="none" strike="noStrike" dirty="0" err="1">
                <a:solidFill>
                  <a:schemeClr val="bg1"/>
                </a:solidFill>
                <a:effectLst/>
                <a:latin typeface="Trebuchet MS" panose="020B0703020202090204" pitchFamily="34" charset="0"/>
              </a:rPr>
              <a:t>sistemas</a:t>
            </a:r>
            <a:r>
              <a:rPr lang="en-US" sz="1050" b="0" i="0" u="none" strike="noStrike" dirty="0">
                <a:solidFill>
                  <a:schemeClr val="bg1"/>
                </a:solidFill>
                <a:effectLst/>
                <a:latin typeface="Trebuchet MS" panose="020B0703020202090204" pitchFamily="34" charset="0"/>
              </a:rPr>
              <a:t> de </a:t>
            </a:r>
            <a:r>
              <a:rPr lang="en-US" sz="1050" b="0" i="0" u="none" strike="noStrike" dirty="0" err="1">
                <a:solidFill>
                  <a:schemeClr val="bg1"/>
                </a:solidFill>
                <a:effectLst/>
                <a:latin typeface="Trebuchet MS" panose="020B0703020202090204" pitchFamily="34" charset="0"/>
              </a:rPr>
              <a:t>salud</a:t>
            </a:r>
            <a:r>
              <a:rPr lang="en-US" sz="1050" b="0" i="0" u="none" strike="noStrike" dirty="0">
                <a:solidFill>
                  <a:schemeClr val="bg1"/>
                </a:solidFill>
                <a:effectLst/>
                <a:latin typeface="Trebuchet MS" panose="020B0703020202090204" pitchFamily="34" charset="0"/>
              </a:rPr>
              <a:t>.</a:t>
            </a:r>
            <a:br>
              <a:rPr lang="en-US" sz="1050" b="0" i="0" u="none" strike="noStrike" dirty="0">
                <a:solidFill>
                  <a:schemeClr val="bg1"/>
                </a:solidFill>
                <a:effectLst/>
                <a:latin typeface="Trebuchet MS" panose="020B0703020202090204" pitchFamily="34" charset="0"/>
              </a:rPr>
            </a:br>
            <a:r>
              <a:rPr lang="en-US" sz="1050" b="0" i="0" u="none" strike="noStrike" dirty="0">
                <a:solidFill>
                  <a:schemeClr val="bg1"/>
                </a:solidFill>
                <a:effectLst/>
                <a:latin typeface="Trebuchet MS" panose="020B0703020202090204" pitchFamily="34" charset="0"/>
              </a:rPr>
              <a:t>●</a:t>
            </a:r>
            <a:r>
              <a:rPr lang="en-US" sz="1050" b="0" i="0" u="none" strike="noStrike" dirty="0" err="1">
                <a:solidFill>
                  <a:schemeClr val="bg1"/>
                </a:solidFill>
                <a:effectLst/>
                <a:latin typeface="Trebuchet MS" panose="020B0703020202090204" pitchFamily="34" charset="0"/>
              </a:rPr>
              <a:t>Comité</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Directivo</a:t>
            </a:r>
            <a:r>
              <a:rPr lang="en-US" sz="1050" b="0" i="0" u="none" strike="noStrike" dirty="0">
                <a:solidFill>
                  <a:schemeClr val="bg1"/>
                </a:solidFill>
                <a:effectLst/>
                <a:latin typeface="Trebuchet MS" panose="020B0703020202090204" pitchFamily="34" charset="0"/>
              </a:rPr>
              <a:t> de </a:t>
            </a:r>
            <a:r>
              <a:rPr lang="en-US" sz="1050" b="0" i="0" u="none" strike="noStrike" dirty="0" err="1">
                <a:solidFill>
                  <a:schemeClr val="bg1"/>
                </a:solidFill>
                <a:effectLst/>
                <a:latin typeface="Trebuchet MS" panose="020B0703020202090204" pitchFamily="34" charset="0"/>
              </a:rPr>
              <a:t>Tarifas</a:t>
            </a:r>
            <a:r>
              <a:rPr lang="en-US" sz="1050" b="0" i="0" u="none" strike="noStrike" dirty="0">
                <a:solidFill>
                  <a:schemeClr val="bg1"/>
                </a:solidFill>
                <a:effectLst/>
                <a:latin typeface="Trebuchet MS" panose="020B0703020202090204" pitchFamily="34" charset="0"/>
              </a:rPr>
              <a:t> de Centros </a:t>
            </a:r>
            <a:r>
              <a:rPr lang="en-US" sz="1050" b="0" i="0" u="none" strike="noStrike" dirty="0" err="1">
                <a:solidFill>
                  <a:schemeClr val="bg1"/>
                </a:solidFill>
                <a:effectLst/>
                <a:latin typeface="Trebuchet MS" panose="020B0703020202090204" pitchFamily="34" charset="0"/>
              </a:rPr>
              <a:t>Hospitalarios</a:t>
            </a:r>
            <a:r>
              <a:rPr lang="en-US" sz="1050" b="0" i="0" u="none" strike="noStrike" dirty="0">
                <a:solidFill>
                  <a:schemeClr val="bg1"/>
                </a:solidFill>
                <a:effectLst/>
                <a:latin typeface="Trebuchet MS" panose="020B0703020202090204" pitchFamily="34" charset="0"/>
              </a:rPr>
              <a:t>. (</a:t>
            </a:r>
            <a:r>
              <a:rPr lang="en-US" sz="1050" b="0" i="0" u="none" strike="noStrike" dirty="0" err="1">
                <a:solidFill>
                  <a:schemeClr val="bg1"/>
                </a:solidFill>
                <a:effectLst/>
                <a:latin typeface="Trebuchet MS" panose="020B0703020202090204" pitchFamily="34" charset="0"/>
              </a:rPr>
              <a:t>octubre</a:t>
            </a:r>
            <a:r>
              <a:rPr lang="en-US" sz="1050" b="0" i="0" u="none" strike="noStrike" dirty="0">
                <a:solidFill>
                  <a:schemeClr val="bg1"/>
                </a:solidFill>
                <a:effectLst/>
                <a:latin typeface="Trebuchet MS" panose="020B0703020202090204" pitchFamily="34" charset="0"/>
              </a:rPr>
              <a:t> de 2024). </a:t>
            </a:r>
            <a:r>
              <a:rPr lang="en-US" sz="1050" b="0" i="0" u="sng" strike="noStrike" dirty="0">
                <a:solidFill>
                  <a:schemeClr val="bg1"/>
                </a:solidFill>
                <a:effectLst/>
                <a:latin typeface="Trebuchet MS" panose="020B0703020202090204" pitchFamily="34" charset="0"/>
                <a:hlinkClick r:id="rId5">
                  <a:extLst>
                    <a:ext uri="{A12FA001-AC4F-418D-AE19-62706E023703}">
                      <ahyp:hlinkClr xmlns:ahyp="http://schemas.microsoft.com/office/drawing/2018/hyperlinkcolor" val="tx"/>
                    </a:ext>
                  </a:extLst>
                </a:hlinkClick>
              </a:rPr>
              <a:t>Informe de tarifas de centros hospitalarios</a:t>
            </a:r>
            <a:endParaRPr lang="en-US" sz="1050" b="0" i="0" u="none" strike="noStrike" dirty="0">
              <a:solidFill>
                <a:schemeClr val="bg1"/>
              </a:solidFill>
              <a:effectLst/>
              <a:latin typeface="Trebuchet MS" panose="020B0703020202090204" pitchFamily="34" charset="0"/>
            </a:endParaRPr>
          </a:p>
        </p:txBody>
      </p:sp>
      <p:sp>
        <p:nvSpPr>
          <p:cNvPr id="578" name="Google Shape;578;p84"/>
          <p:cNvSpPr txBox="1">
            <a:spLocks noGrp="1"/>
          </p:cNvSpPr>
          <p:nvPr>
            <p:ph type="body" idx="1"/>
          </p:nvPr>
        </p:nvSpPr>
        <p:spPr>
          <a:xfrm>
            <a:off x="129025" y="152825"/>
            <a:ext cx="5323800" cy="5835300"/>
          </a:xfrm>
          <a:prstGeom prst="rect">
            <a:avLst/>
          </a:prstGeom>
        </p:spPr>
        <p:txBody>
          <a:bodyPr spcFirstLastPara="1" wrap="square" lIns="91425" tIns="45700" rIns="91425" bIns="45700" anchor="t" anchorCtr="0">
            <a:normAutofit fontScale="85000" lnSpcReduction="10000"/>
          </a:bodyPr>
          <a:lstStyle/>
          <a:p>
            <a:pPr marL="0" lvl="0" indent="0" algn="l" rtl="0">
              <a:lnSpc>
                <a:spcPct val="110000"/>
              </a:lnSpc>
              <a:spcBef>
                <a:spcPts val="1000"/>
              </a:spcBef>
              <a:spcAft>
                <a:spcPts val="0"/>
              </a:spcAft>
              <a:buNone/>
            </a:pPr>
            <a:r>
              <a:rPr lang="en-US" sz="2500" dirty="0"/>
              <a:t>La </a:t>
            </a:r>
            <a:r>
              <a:rPr lang="en-US" sz="2500" dirty="0" err="1"/>
              <a:t>legislación</a:t>
            </a:r>
            <a:r>
              <a:rPr lang="en-US" sz="2500" dirty="0"/>
              <a:t> </a:t>
            </a:r>
            <a:r>
              <a:rPr lang="en-US" sz="2500" dirty="0" err="1"/>
              <a:t>más</a:t>
            </a:r>
            <a:r>
              <a:rPr lang="en-US" sz="2500" dirty="0"/>
              <a:t> </a:t>
            </a:r>
            <a:r>
              <a:rPr lang="en-US" sz="2500" dirty="0" err="1"/>
              <a:t>reciente</a:t>
            </a:r>
            <a:r>
              <a:rPr lang="en-US" sz="2500" dirty="0"/>
              <a:t> </a:t>
            </a:r>
            <a:r>
              <a:rPr lang="en-US" sz="2500" dirty="0" err="1"/>
              <a:t>sobre</a:t>
            </a:r>
            <a:r>
              <a:rPr lang="en-US" sz="2500" dirty="0"/>
              <a:t> </a:t>
            </a:r>
            <a:r>
              <a:rPr lang="en-US" sz="2500" dirty="0" err="1"/>
              <a:t>transparencia</a:t>
            </a:r>
            <a:r>
              <a:rPr lang="en-US" sz="2500" dirty="0"/>
              <a:t> </a:t>
            </a:r>
            <a:r>
              <a:rPr lang="en-US" sz="2500" dirty="0" err="1"/>
              <a:t>hospitalaria</a:t>
            </a:r>
            <a:r>
              <a:rPr lang="en-US" sz="2500" dirty="0"/>
              <a:t> </a:t>
            </a:r>
            <a:r>
              <a:rPr lang="en-US" sz="2500" dirty="0" err="1"/>
              <a:t>exigía</a:t>
            </a:r>
            <a:r>
              <a:rPr lang="en-US" sz="2500" dirty="0"/>
              <a:t> que </a:t>
            </a:r>
            <a:r>
              <a:rPr lang="en-US" sz="2500" dirty="0" err="1"/>
              <a:t>los</a:t>
            </a:r>
            <a:r>
              <a:rPr lang="en-US" sz="2500" dirty="0"/>
              <a:t> </a:t>
            </a:r>
            <a:r>
              <a:rPr lang="en-US" sz="2500" dirty="0" err="1"/>
              <a:t>hospitales</a:t>
            </a:r>
            <a:r>
              <a:rPr lang="en-US" sz="2500" dirty="0"/>
              <a:t> </a:t>
            </a:r>
            <a:r>
              <a:rPr lang="en-US" sz="2500" dirty="0" err="1"/>
              <a:t>compartieran</a:t>
            </a:r>
            <a:r>
              <a:rPr lang="en-US" sz="2500" dirty="0"/>
              <a:t> las </a:t>
            </a:r>
            <a:r>
              <a:rPr lang="en-US" sz="2500" dirty="0" err="1"/>
              <a:t>adquisiciones</a:t>
            </a:r>
            <a:r>
              <a:rPr lang="en-US" sz="2500" dirty="0"/>
              <a:t> de </a:t>
            </a:r>
            <a:r>
              <a:rPr lang="en-US" sz="2500" dirty="0" err="1"/>
              <a:t>médicos</a:t>
            </a:r>
            <a:r>
              <a:rPr lang="en-US" sz="2500" dirty="0"/>
              <a:t>. </a:t>
            </a:r>
            <a:r>
              <a:rPr lang="en-US" sz="2500" dirty="0" err="1"/>
              <a:t>Perspectivas</a:t>
            </a:r>
            <a:r>
              <a:rPr lang="en-US" sz="2500" dirty="0"/>
              <a:t> de Colorado :</a:t>
            </a:r>
            <a:endParaRPr sz="2500" dirty="0"/>
          </a:p>
          <a:p>
            <a:pPr marL="457200" lvl="0" indent="-381000" algn="l" rtl="0">
              <a:lnSpc>
                <a:spcPct val="110000"/>
              </a:lnSpc>
              <a:spcBef>
                <a:spcPts val="1000"/>
              </a:spcBef>
              <a:spcAft>
                <a:spcPts val="0"/>
              </a:spcAft>
              <a:buSzPts val="2400"/>
              <a:buChar char="●"/>
            </a:pPr>
            <a:r>
              <a:rPr lang="en-US" sz="2400" dirty="0"/>
              <a:t>75 </a:t>
            </a:r>
            <a:r>
              <a:rPr lang="en-US" sz="2400" dirty="0" err="1"/>
              <a:t>consultorios</a:t>
            </a:r>
            <a:r>
              <a:rPr lang="en-US" sz="2400" dirty="0"/>
              <a:t> </a:t>
            </a:r>
            <a:r>
              <a:rPr lang="en-US" sz="2400" dirty="0" err="1"/>
              <a:t>médicos</a:t>
            </a:r>
            <a:r>
              <a:rPr lang="en-US" sz="2400" dirty="0"/>
              <a:t> </a:t>
            </a:r>
            <a:r>
              <a:rPr lang="en-US" sz="2400" dirty="0" err="1"/>
              <a:t>adquiridos</a:t>
            </a:r>
            <a:r>
              <a:rPr lang="en-US" sz="2400" dirty="0"/>
              <a:t> entre 2014 y 2023</a:t>
            </a:r>
          </a:p>
          <a:p>
            <a:pPr marL="457200" lvl="0" indent="-381000" algn="l" rtl="0">
              <a:lnSpc>
                <a:spcPct val="110000"/>
              </a:lnSpc>
              <a:spcBef>
                <a:spcPts val="1000"/>
              </a:spcBef>
              <a:spcAft>
                <a:spcPts val="0"/>
              </a:spcAft>
              <a:buSzPts val="2400"/>
              <a:buChar char="●"/>
            </a:pPr>
            <a:r>
              <a:rPr lang="en-US" sz="2400" dirty="0"/>
              <a:t>35.6% </a:t>
            </a:r>
            <a:r>
              <a:rPr lang="en-US" sz="2400" dirty="0" err="1"/>
              <a:t>por</a:t>
            </a:r>
            <a:r>
              <a:rPr lang="en-US" sz="2400" dirty="0"/>
              <a:t> </a:t>
            </a:r>
            <a:r>
              <a:rPr lang="en-US" sz="2400" dirty="0" err="1"/>
              <a:t>UCHealth</a:t>
            </a:r>
            <a:endParaRPr sz="2400" dirty="0"/>
          </a:p>
          <a:p>
            <a:pPr marL="457200" lvl="0" indent="-381000" algn="l" rtl="0">
              <a:lnSpc>
                <a:spcPct val="110000"/>
              </a:lnSpc>
              <a:spcBef>
                <a:spcPts val="0"/>
              </a:spcBef>
              <a:spcAft>
                <a:spcPts val="0"/>
              </a:spcAft>
              <a:buSzPts val="2400"/>
              <a:buChar char="●"/>
            </a:pPr>
            <a:r>
              <a:rPr lang="en-US" sz="2400" dirty="0"/>
              <a:t>31.5% </a:t>
            </a:r>
            <a:r>
              <a:rPr lang="en-US" sz="2400" dirty="0" err="1"/>
              <a:t>por</a:t>
            </a:r>
            <a:r>
              <a:rPr lang="en-US" sz="2400" dirty="0"/>
              <a:t> </a:t>
            </a:r>
            <a:r>
              <a:rPr lang="en-US" sz="2400" dirty="0" err="1"/>
              <a:t>hospitales</a:t>
            </a:r>
            <a:r>
              <a:rPr lang="en-US" sz="2400" dirty="0"/>
              <a:t> </a:t>
            </a:r>
            <a:r>
              <a:rPr lang="en-US" sz="2400" dirty="0" err="1"/>
              <a:t>independientes</a:t>
            </a:r>
            <a:endParaRPr sz="2400" dirty="0"/>
          </a:p>
          <a:p>
            <a:pPr marL="457200" lvl="0" indent="-381000" algn="l" rtl="0">
              <a:lnSpc>
                <a:spcPct val="110000"/>
              </a:lnSpc>
              <a:spcBef>
                <a:spcPts val="0"/>
              </a:spcBef>
              <a:spcAft>
                <a:spcPts val="0"/>
              </a:spcAft>
              <a:buSzPts val="2400"/>
              <a:buChar char="●"/>
            </a:pPr>
            <a:r>
              <a:rPr lang="en-US" sz="2400" dirty="0"/>
              <a:t>17.8% </a:t>
            </a:r>
            <a:r>
              <a:rPr lang="en-US" sz="2400" dirty="0" err="1"/>
              <a:t>por</a:t>
            </a:r>
            <a:r>
              <a:rPr lang="en-US" sz="2400" dirty="0"/>
              <a:t> </a:t>
            </a:r>
            <a:r>
              <a:rPr lang="en-US" sz="2400" dirty="0" err="1"/>
              <a:t>CommonSpirit</a:t>
            </a:r>
            <a:r>
              <a:rPr lang="en-US" sz="2400" dirty="0"/>
              <a:t> Health</a:t>
            </a:r>
            <a:endParaRPr sz="2400" dirty="0"/>
          </a:p>
          <a:p>
            <a:pPr marL="0" lvl="0" indent="0" algn="l" rtl="0">
              <a:lnSpc>
                <a:spcPct val="110000"/>
              </a:lnSpc>
              <a:spcBef>
                <a:spcPts val="1000"/>
              </a:spcBef>
              <a:spcAft>
                <a:spcPts val="0"/>
              </a:spcAft>
              <a:buNone/>
            </a:pPr>
            <a:r>
              <a:rPr lang="en-US" sz="2500" dirty="0">
                <a:highlight>
                  <a:schemeClr val="lt1"/>
                </a:highlight>
              </a:rPr>
              <a:t>La </a:t>
            </a:r>
            <a:r>
              <a:rPr lang="en-US" sz="2500" dirty="0" err="1">
                <a:highlight>
                  <a:schemeClr val="lt1"/>
                </a:highlight>
              </a:rPr>
              <a:t>integración</a:t>
            </a:r>
            <a:r>
              <a:rPr lang="en-US" sz="2500" dirty="0">
                <a:highlight>
                  <a:schemeClr val="lt1"/>
                </a:highlight>
              </a:rPr>
              <a:t> de </a:t>
            </a:r>
            <a:r>
              <a:rPr lang="en-US" sz="2500" dirty="0" err="1">
                <a:highlight>
                  <a:schemeClr val="lt1"/>
                </a:highlight>
              </a:rPr>
              <a:t>los</a:t>
            </a:r>
            <a:r>
              <a:rPr lang="en-US" sz="2500" dirty="0">
                <a:highlight>
                  <a:schemeClr val="lt1"/>
                </a:highlight>
              </a:rPr>
              <a:t> </a:t>
            </a:r>
            <a:r>
              <a:rPr lang="en-US" sz="2500" dirty="0" err="1">
                <a:highlight>
                  <a:schemeClr val="lt1"/>
                </a:highlight>
              </a:rPr>
              <a:t>médicos</a:t>
            </a:r>
            <a:r>
              <a:rPr lang="en-US" sz="2500" dirty="0">
                <a:highlight>
                  <a:schemeClr val="lt1"/>
                </a:highlight>
              </a:rPr>
              <a:t> es </a:t>
            </a:r>
            <a:r>
              <a:rPr lang="en-US" sz="2500" dirty="0" err="1">
                <a:highlight>
                  <a:schemeClr val="lt1"/>
                </a:highlight>
              </a:rPr>
              <a:t>una</a:t>
            </a:r>
            <a:r>
              <a:rPr lang="en-US" sz="2500" dirty="0">
                <a:highlight>
                  <a:schemeClr val="lt1"/>
                </a:highlight>
              </a:rPr>
              <a:t> </a:t>
            </a:r>
            <a:r>
              <a:rPr lang="en-US" sz="2500" dirty="0" err="1">
                <a:highlight>
                  <a:schemeClr val="lt1"/>
                </a:highlight>
              </a:rPr>
              <a:t>tendencia</a:t>
            </a:r>
            <a:r>
              <a:rPr lang="en-US" sz="2500" dirty="0">
                <a:highlight>
                  <a:schemeClr val="lt1"/>
                </a:highlight>
              </a:rPr>
              <a:t> </a:t>
            </a:r>
            <a:r>
              <a:rPr lang="en-US" sz="2500" dirty="0" err="1">
                <a:highlight>
                  <a:schemeClr val="lt1"/>
                </a:highlight>
              </a:rPr>
              <a:t>nacional</a:t>
            </a:r>
            <a:r>
              <a:rPr lang="en-US" sz="2500" dirty="0">
                <a:highlight>
                  <a:schemeClr val="lt1"/>
                </a:highlight>
              </a:rPr>
              <a:t>, con un 55.1 % de </a:t>
            </a:r>
            <a:r>
              <a:rPr lang="en-US" sz="2500" dirty="0" err="1">
                <a:highlight>
                  <a:schemeClr val="lt1"/>
                </a:highlight>
              </a:rPr>
              <a:t>los</a:t>
            </a:r>
            <a:r>
              <a:rPr lang="en-US" sz="2500" dirty="0">
                <a:highlight>
                  <a:schemeClr val="lt1"/>
                </a:highlight>
              </a:rPr>
              <a:t> </a:t>
            </a:r>
            <a:r>
              <a:rPr lang="en-US" sz="2500" dirty="0" err="1">
                <a:highlight>
                  <a:schemeClr val="lt1"/>
                </a:highlight>
              </a:rPr>
              <a:t>médicos</a:t>
            </a:r>
            <a:r>
              <a:rPr lang="en-US" sz="2500" dirty="0">
                <a:highlight>
                  <a:schemeClr val="lt1"/>
                </a:highlight>
              </a:rPr>
              <a:t> </a:t>
            </a:r>
            <a:r>
              <a:rPr lang="en-US" sz="2500" dirty="0" err="1">
                <a:highlight>
                  <a:schemeClr val="lt1"/>
                </a:highlight>
              </a:rPr>
              <a:t>empleados</a:t>
            </a:r>
            <a:r>
              <a:rPr lang="en-US" sz="2500" dirty="0">
                <a:highlight>
                  <a:schemeClr val="lt1"/>
                </a:highlight>
              </a:rPr>
              <a:t> </a:t>
            </a:r>
            <a:r>
              <a:rPr lang="en-US" sz="2500" dirty="0" err="1">
                <a:highlight>
                  <a:schemeClr val="lt1"/>
                </a:highlight>
              </a:rPr>
              <a:t>por</a:t>
            </a:r>
            <a:r>
              <a:rPr lang="en-US" sz="2500" dirty="0">
                <a:highlight>
                  <a:schemeClr val="lt1"/>
                </a:highlight>
              </a:rPr>
              <a:t> </a:t>
            </a:r>
            <a:r>
              <a:rPr lang="en-US" sz="2500" dirty="0" err="1">
                <a:highlight>
                  <a:schemeClr val="lt1"/>
                </a:highlight>
              </a:rPr>
              <a:t>hospitales</a:t>
            </a:r>
            <a:r>
              <a:rPr lang="en-US" sz="2500" dirty="0">
                <a:highlight>
                  <a:schemeClr val="lt1"/>
                </a:highlight>
              </a:rPr>
              <a:t> o </a:t>
            </a:r>
            <a:r>
              <a:rPr lang="en-US" sz="2500" dirty="0" err="1">
                <a:highlight>
                  <a:schemeClr val="lt1"/>
                </a:highlight>
              </a:rPr>
              <a:t>sistemas</a:t>
            </a:r>
            <a:r>
              <a:rPr lang="en-US" sz="2500" dirty="0">
                <a:highlight>
                  <a:schemeClr val="lt1"/>
                </a:highlight>
              </a:rPr>
              <a:t> de </a:t>
            </a:r>
            <a:r>
              <a:rPr lang="en-US" sz="2500" dirty="0" err="1">
                <a:highlight>
                  <a:schemeClr val="lt1"/>
                </a:highlight>
              </a:rPr>
              <a:t>salud</a:t>
            </a:r>
            <a:r>
              <a:rPr lang="en-US" sz="2500" dirty="0">
                <a:highlight>
                  <a:schemeClr val="lt1"/>
                </a:highlight>
              </a:rPr>
              <a:t>, </a:t>
            </a:r>
            <a:r>
              <a:rPr lang="en-US" sz="2500" dirty="0" err="1">
                <a:highlight>
                  <a:schemeClr val="lt1"/>
                </a:highlight>
              </a:rPr>
              <a:t>como</a:t>
            </a:r>
            <a:r>
              <a:rPr lang="en-US" sz="2500" dirty="0">
                <a:highlight>
                  <a:schemeClr val="lt1"/>
                </a:highlight>
              </a:rPr>
              <a:t> se </a:t>
            </a:r>
            <a:r>
              <a:rPr lang="en-US" sz="2500" dirty="0" err="1">
                <a:highlight>
                  <a:schemeClr val="lt1"/>
                </a:highlight>
              </a:rPr>
              <a:t>ilustra</a:t>
            </a:r>
            <a:r>
              <a:rPr lang="en-US" sz="2500" dirty="0">
                <a:highlight>
                  <a:schemeClr val="lt1"/>
                </a:highlight>
              </a:rPr>
              <a:t> </a:t>
            </a:r>
            <a:r>
              <a:rPr lang="en-US" sz="2500" dirty="0" err="1">
                <a:highlight>
                  <a:schemeClr val="lt1"/>
                </a:highlight>
              </a:rPr>
              <a:t>en</a:t>
            </a:r>
            <a:r>
              <a:rPr lang="en-US" sz="2500" dirty="0">
                <a:highlight>
                  <a:schemeClr val="lt1"/>
                </a:highlight>
              </a:rPr>
              <a:t> </a:t>
            </a:r>
            <a:r>
              <a:rPr lang="en-US" sz="2500" dirty="0" err="1">
                <a:highlight>
                  <a:schemeClr val="lt1"/>
                </a:highlight>
              </a:rPr>
              <a:t>el</a:t>
            </a:r>
            <a:r>
              <a:rPr lang="en-US" sz="2500" dirty="0">
                <a:highlight>
                  <a:schemeClr val="lt1"/>
                </a:highlight>
              </a:rPr>
              <a:t> </a:t>
            </a:r>
            <a:r>
              <a:rPr lang="en-US" sz="2500" dirty="0" err="1">
                <a:highlight>
                  <a:schemeClr val="lt1"/>
                </a:highlight>
              </a:rPr>
              <a:t>gráfico</a:t>
            </a:r>
            <a:r>
              <a:rPr lang="en-US" sz="2500" dirty="0">
                <a:highlight>
                  <a:schemeClr val="lt1"/>
                </a:highlight>
              </a:rPr>
              <a:t>.</a:t>
            </a:r>
          </a:p>
          <a:p>
            <a:pPr marL="0" lvl="0" indent="0" algn="l" rtl="0">
              <a:lnSpc>
                <a:spcPct val="110000"/>
              </a:lnSpc>
              <a:spcBef>
                <a:spcPts val="1000"/>
              </a:spcBef>
              <a:spcAft>
                <a:spcPts val="0"/>
              </a:spcAft>
              <a:buNone/>
            </a:pPr>
            <a:r>
              <a:rPr lang="en-US" sz="2500" b="1" dirty="0" err="1">
                <a:solidFill>
                  <a:schemeClr val="dk2"/>
                </a:solidFill>
              </a:rPr>
              <a:t>Oportunidad</a:t>
            </a:r>
            <a:r>
              <a:rPr lang="en-US" sz="2500" b="1" dirty="0">
                <a:solidFill>
                  <a:schemeClr val="dk2"/>
                </a:solidFill>
              </a:rPr>
              <a:t> para </a:t>
            </a:r>
            <a:r>
              <a:rPr lang="en-US" sz="2500" b="1" dirty="0" err="1">
                <a:solidFill>
                  <a:schemeClr val="dk2"/>
                </a:solidFill>
              </a:rPr>
              <a:t>el</a:t>
            </a:r>
            <a:r>
              <a:rPr lang="en-US" sz="2500" b="1" dirty="0">
                <a:solidFill>
                  <a:schemeClr val="dk2"/>
                </a:solidFill>
              </a:rPr>
              <a:t> </a:t>
            </a:r>
            <a:r>
              <a:rPr lang="en-US" sz="2500" b="1" dirty="0" err="1">
                <a:solidFill>
                  <a:schemeClr val="dk2"/>
                </a:solidFill>
              </a:rPr>
              <a:t>análisis</a:t>
            </a:r>
            <a:r>
              <a:rPr lang="en-US" sz="2500" b="1" dirty="0">
                <a:solidFill>
                  <a:schemeClr val="dk2"/>
                </a:solidFill>
              </a:rPr>
              <a:t> de </a:t>
            </a:r>
            <a:r>
              <a:rPr lang="en-US" sz="2500" b="1" dirty="0" err="1">
                <a:solidFill>
                  <a:schemeClr val="dk2"/>
                </a:solidFill>
              </a:rPr>
              <a:t>impacto</a:t>
            </a:r>
            <a:r>
              <a:rPr lang="en-US" sz="2500" b="1" dirty="0">
                <a:solidFill>
                  <a:schemeClr val="dk2"/>
                </a:solidFill>
              </a:rPr>
              <a:t> de la </a:t>
            </a:r>
            <a:r>
              <a:rPr lang="en-US" sz="2500" b="1" dirty="0" err="1">
                <a:solidFill>
                  <a:schemeClr val="dk2"/>
                </a:solidFill>
              </a:rPr>
              <a:t>integración</a:t>
            </a:r>
            <a:r>
              <a:rPr lang="en-US" sz="2500" b="1" dirty="0">
                <a:solidFill>
                  <a:schemeClr val="dk2"/>
                </a:solidFill>
              </a:rPr>
              <a:t> </a:t>
            </a:r>
            <a:r>
              <a:rPr lang="en-US" sz="2500" b="1" dirty="0" err="1">
                <a:solidFill>
                  <a:schemeClr val="dk2"/>
                </a:solidFill>
              </a:rPr>
              <a:t>médica</a:t>
            </a:r>
            <a:r>
              <a:rPr lang="en-US" sz="2500" b="1" dirty="0">
                <a:solidFill>
                  <a:schemeClr val="dk2"/>
                </a:solidFill>
              </a:rPr>
              <a:t>.</a:t>
            </a:r>
            <a:endParaRPr sz="2500" dirty="0">
              <a:solidFill>
                <a:schemeClr val="dk2"/>
              </a:solidFill>
              <a:highlight>
                <a:schemeClr val="lt2"/>
              </a:highlight>
            </a:endParaRPr>
          </a:p>
        </p:txBody>
      </p:sp>
      <p:sp>
        <p:nvSpPr>
          <p:cNvPr id="579" name="Google Shape;579;p84" descr="Text box with &quot;Various perspectives on cost-benefit of hospital-owned physician practices, included in Hospital Facility Fee Report&quot;"/>
          <p:cNvSpPr txBox="1"/>
          <p:nvPr/>
        </p:nvSpPr>
        <p:spPr>
          <a:xfrm>
            <a:off x="5532455" y="4560165"/>
            <a:ext cx="6739200" cy="1642471"/>
          </a:xfrm>
          <a:prstGeom prst="rect">
            <a:avLst/>
          </a:prstGeom>
          <a:solidFill>
            <a:schemeClr val="accent5"/>
          </a:solidFill>
          <a:ln>
            <a:noFill/>
          </a:ln>
        </p:spPr>
        <p:txBody>
          <a:bodyPr spcFirstLastPara="1" wrap="square" lIns="91425" tIns="91425" rIns="91425" bIns="91425" anchor="t" anchorCtr="0">
            <a:spAutoFit/>
          </a:bodyPr>
          <a:lstStyle/>
          <a:p>
            <a:pPr algn="ctr">
              <a:lnSpc>
                <a:spcPct val="90000"/>
              </a:lnSpc>
              <a:spcBef>
                <a:spcPts val="1000"/>
              </a:spcBef>
            </a:pPr>
            <a:r>
              <a:rPr lang="en-US" sz="2400" b="0" i="0" u="none" strike="noStrike" dirty="0" err="1">
                <a:solidFill>
                  <a:schemeClr val="bg1"/>
                </a:solidFill>
                <a:effectLst/>
                <a:latin typeface="Trebuchet MS" panose="020B0703020202090204" pitchFamily="34" charset="0"/>
              </a:rPr>
              <a:t>Varias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perspectivas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sobre</a:t>
            </a:r>
            <a:r>
              <a:rPr lang="en-US" sz="2400" b="0" i="0" u="none" strike="noStrike" dirty="0">
                <a:solidFill>
                  <a:schemeClr val="bg1"/>
                </a:solidFill>
                <a:effectLst/>
                <a:latin typeface="Trebuchet MS" panose="020B0703020202090204" pitchFamily="34" charset="0"/>
              </a:rPr>
              <a:t> la </a:t>
            </a:r>
            <a:r>
              <a:rPr lang="en-US" sz="2400" b="0" i="0" u="none" strike="noStrike" dirty="0" err="1">
                <a:solidFill>
                  <a:schemeClr val="bg1"/>
                </a:solidFill>
                <a:effectLst/>
                <a:latin typeface="Trebuchet MS" panose="020B0703020202090204" pitchFamily="34" charset="0"/>
              </a:rPr>
              <a:t>relación</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costo-beneficio</a:t>
            </a:r>
            <a:r>
              <a:rPr lang="en-US" sz="2400" b="0" i="0" u="none" strike="noStrike" dirty="0">
                <a:solidFill>
                  <a:schemeClr val="bg1"/>
                </a:solidFill>
                <a:effectLst/>
                <a:latin typeface="Trebuchet MS" panose="020B0703020202090204" pitchFamily="34" charset="0"/>
              </a:rPr>
              <a:t> de </a:t>
            </a:r>
            <a:r>
              <a:rPr lang="en-US" sz="2400" b="0" i="0" u="none" strike="noStrike" dirty="0" err="1">
                <a:solidFill>
                  <a:schemeClr val="bg1"/>
                </a:solidFill>
                <a:effectLst/>
                <a:latin typeface="Trebuchet MS" panose="020B0703020202090204" pitchFamily="34" charset="0"/>
              </a:rPr>
              <a:t>los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consultorios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médicos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propiedad</a:t>
            </a:r>
            <a:r>
              <a:rPr lang="en-US" sz="2400" b="0" i="0" u="none" strike="noStrike" dirty="0">
                <a:solidFill>
                  <a:schemeClr val="bg1"/>
                </a:solidFill>
                <a:effectLst/>
                <a:latin typeface="Trebuchet MS" panose="020B0703020202090204" pitchFamily="34" charset="0"/>
              </a:rPr>
              <a:t> de </a:t>
            </a:r>
            <a:r>
              <a:rPr lang="en-US" sz="2400" b="0" i="0" u="none" strike="noStrike" dirty="0" err="1">
                <a:solidFill>
                  <a:schemeClr val="bg1"/>
                </a:solidFill>
                <a:effectLst/>
                <a:latin typeface="Trebuchet MS" panose="020B0703020202090204" pitchFamily="34" charset="0"/>
              </a:rPr>
              <a:t>hospitales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incluidas</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en</a:t>
            </a:r>
            <a:r>
              <a:rPr lang="en-US" sz="2400" b="0" i="0" u="none" strike="noStrike" dirty="0">
                <a:solidFill>
                  <a:schemeClr val="bg1"/>
                </a:solidFill>
                <a:effectLst/>
                <a:latin typeface="Trebuchet MS" panose="020B0703020202090204" pitchFamily="34" charset="0"/>
              </a:rPr>
              <a:t> </a:t>
            </a:r>
            <a:r>
              <a:rPr lang="en-US" sz="2400" b="0" i="0" u="none" strike="noStrike" dirty="0" err="1">
                <a:solidFill>
                  <a:schemeClr val="bg1"/>
                </a:solidFill>
                <a:effectLst/>
                <a:latin typeface="Trebuchet MS" panose="020B0703020202090204" pitchFamily="34" charset="0"/>
              </a:rPr>
              <a:t>el</a:t>
            </a:r>
            <a:r>
              <a:rPr lang="en-US" sz="2400" b="0" i="0" u="none" strike="noStrike" dirty="0">
                <a:solidFill>
                  <a:schemeClr val="bg1"/>
                </a:solidFill>
                <a:effectLst/>
                <a:latin typeface="Trebuchet MS" panose="020B0703020202090204" pitchFamily="34" charset="0"/>
              </a:rPr>
              <a:t> </a:t>
            </a:r>
            <a:r>
              <a:rPr lang="en-US" sz="2400" u="sng" dirty="0">
                <a:solidFill>
                  <a:schemeClr val="lt1"/>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rPr>
              <a:t>Hospital Facility Fee Report</a:t>
            </a:r>
            <a:endParaRPr lang="en-US" sz="2400" dirty="0">
              <a:solidFill>
                <a:schemeClr val="lt1"/>
              </a:solidFill>
              <a:latin typeface="Trebuchet MS"/>
              <a:ea typeface="Trebuchet MS"/>
              <a:cs typeface="Trebuchet MS"/>
              <a:sym typeface="Trebuchet MS"/>
            </a:endParaRPr>
          </a:p>
        </p:txBody>
      </p:sp>
      <p:pic>
        <p:nvPicPr>
          <p:cNvPr id="580" name="Google Shape;580;p84"/>
          <p:cNvPicPr preferRelativeResize="0"/>
          <p:nvPr/>
        </p:nvPicPr>
        <p:blipFill>
          <a:blip r:embed="rId6">
            <a:alphaModFix/>
          </a:blip>
          <a:stretch>
            <a:fillRect/>
          </a:stretch>
        </p:blipFill>
        <p:spPr>
          <a:xfrm>
            <a:off x="5856225" y="-3517800"/>
            <a:ext cx="6739175" cy="328738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32"/>
          <p:cNvSpPr txBox="1">
            <a:spLocks noGrp="1"/>
          </p:cNvSpPr>
          <p:nvPr>
            <p:ph type="body" idx="1"/>
          </p:nvPr>
        </p:nvSpPr>
        <p:spPr>
          <a:xfrm>
            <a:off x="416475" y="903875"/>
            <a:ext cx="11592000" cy="5435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3600"/>
              <a:buNone/>
            </a:pPr>
            <a:r>
              <a:rPr lang="en-US" sz="2600"/>
              <a:t>Latest legislation required sharing of salary and total compensation for top five highest paid admin positions of each nonprofit hospital</a:t>
            </a:r>
            <a:endParaRPr sz="2600"/>
          </a:p>
          <a:p>
            <a:pPr marL="457200" lvl="0" indent="-393700" algn="l" rtl="0">
              <a:lnSpc>
                <a:spcPct val="100000"/>
              </a:lnSpc>
              <a:spcBef>
                <a:spcPts val="1000"/>
              </a:spcBef>
              <a:spcAft>
                <a:spcPts val="0"/>
              </a:spcAft>
              <a:buSzPts val="2600"/>
              <a:buChar char="●"/>
            </a:pPr>
            <a:r>
              <a:rPr lang="en-US" sz="2600"/>
              <a:t>In 2023, $106.8 million paid to top five positions, 1.4% of payroll </a:t>
            </a:r>
            <a:endParaRPr sz="2600"/>
          </a:p>
          <a:p>
            <a:pPr marL="457200" lvl="0" indent="-393700" algn="l" rtl="0">
              <a:lnSpc>
                <a:spcPct val="100000"/>
              </a:lnSpc>
              <a:spcBef>
                <a:spcPts val="0"/>
              </a:spcBef>
              <a:spcAft>
                <a:spcPts val="0"/>
              </a:spcAft>
              <a:buSzPts val="2600"/>
              <a:buChar char="●"/>
            </a:pPr>
            <a:r>
              <a:rPr lang="en-US" sz="2600"/>
              <a:t>Average compensation to top 5 positions</a:t>
            </a:r>
            <a:endParaRPr sz="2600"/>
          </a:p>
          <a:p>
            <a:pPr marL="914400" lvl="1" indent="-393700" algn="l" rtl="0">
              <a:lnSpc>
                <a:spcPct val="100000"/>
              </a:lnSpc>
              <a:spcBef>
                <a:spcPts val="0"/>
              </a:spcBef>
              <a:spcAft>
                <a:spcPts val="0"/>
              </a:spcAft>
              <a:buSzPts val="2600"/>
              <a:buChar char="○"/>
            </a:pPr>
            <a:r>
              <a:rPr lang="en-US" sz="2600"/>
              <a:t>Large hospitals: $602,000 </a:t>
            </a:r>
            <a:endParaRPr sz="2600"/>
          </a:p>
          <a:p>
            <a:pPr marL="914400" lvl="1" indent="-393700" algn="l" rtl="0">
              <a:lnSpc>
                <a:spcPct val="100000"/>
              </a:lnSpc>
              <a:spcBef>
                <a:spcPts val="0"/>
              </a:spcBef>
              <a:spcAft>
                <a:spcPts val="0"/>
              </a:spcAft>
              <a:buSzPts val="2600"/>
              <a:buChar char="○"/>
            </a:pPr>
            <a:r>
              <a:rPr lang="en-US" sz="2600"/>
              <a:t>Medium hospitals: $559,000</a:t>
            </a:r>
            <a:endParaRPr sz="2600"/>
          </a:p>
          <a:p>
            <a:pPr marL="914400" lvl="1" indent="-393700" algn="l" rtl="0">
              <a:lnSpc>
                <a:spcPct val="100000"/>
              </a:lnSpc>
              <a:spcBef>
                <a:spcPts val="0"/>
              </a:spcBef>
              <a:spcAft>
                <a:spcPts val="0"/>
              </a:spcAft>
              <a:buSzPts val="2600"/>
              <a:buChar char="○"/>
            </a:pPr>
            <a:r>
              <a:rPr lang="en-US" sz="2600"/>
              <a:t>Small hospitals: $310,000</a:t>
            </a:r>
            <a:endParaRPr sz="2600"/>
          </a:p>
          <a:p>
            <a:pPr marL="457200" lvl="0" indent="-393700" algn="l" rtl="0">
              <a:lnSpc>
                <a:spcPct val="100000"/>
              </a:lnSpc>
              <a:spcBef>
                <a:spcPts val="0"/>
              </a:spcBef>
              <a:spcAft>
                <a:spcPts val="0"/>
              </a:spcAft>
              <a:buSzPts val="2600"/>
              <a:buChar char="●"/>
            </a:pPr>
            <a:r>
              <a:rPr lang="en-US" sz="2600"/>
              <a:t>2023 learnings from what CEOs were incentivized to drive:</a:t>
            </a:r>
            <a:endParaRPr sz="2600"/>
          </a:p>
          <a:p>
            <a:pPr marL="914400" lvl="1" indent="-393700" algn="l" rtl="0">
              <a:lnSpc>
                <a:spcPct val="100000"/>
              </a:lnSpc>
              <a:spcBef>
                <a:spcPts val="0"/>
              </a:spcBef>
              <a:spcAft>
                <a:spcPts val="0"/>
              </a:spcAft>
              <a:buSzPts val="2600"/>
              <a:buChar char="○"/>
            </a:pPr>
            <a:r>
              <a:rPr lang="en-US" sz="2600"/>
              <a:t>89.3% - quality of care outcomes</a:t>
            </a:r>
            <a:endParaRPr sz="2600"/>
          </a:p>
          <a:p>
            <a:pPr marL="914400" lvl="1" indent="-393700" algn="l" rtl="0">
              <a:lnSpc>
                <a:spcPct val="100000"/>
              </a:lnSpc>
              <a:spcBef>
                <a:spcPts val="0"/>
              </a:spcBef>
              <a:spcAft>
                <a:spcPts val="0"/>
              </a:spcAft>
              <a:buSzPts val="2600"/>
              <a:buChar char="○"/>
            </a:pPr>
            <a:r>
              <a:rPr lang="en-US" sz="2600"/>
              <a:t>81.3% -  profits/margin </a:t>
            </a:r>
            <a:endParaRPr sz="2600"/>
          </a:p>
          <a:p>
            <a:pPr marL="914400" lvl="1" indent="-393700" algn="l" rtl="0">
              <a:lnSpc>
                <a:spcPct val="100000"/>
              </a:lnSpc>
              <a:spcBef>
                <a:spcPts val="0"/>
              </a:spcBef>
              <a:spcAft>
                <a:spcPts val="0"/>
              </a:spcAft>
              <a:buSzPts val="2600"/>
              <a:buChar char="○"/>
            </a:pPr>
            <a:r>
              <a:rPr lang="en-US" sz="2600"/>
              <a:t>88% - patient satisfaction</a:t>
            </a:r>
            <a:endParaRPr sz="2600"/>
          </a:p>
          <a:p>
            <a:pPr marL="914400" lvl="1" indent="-393700" algn="l" rtl="0">
              <a:lnSpc>
                <a:spcPct val="100000"/>
              </a:lnSpc>
              <a:spcBef>
                <a:spcPts val="0"/>
              </a:spcBef>
              <a:spcAft>
                <a:spcPts val="0"/>
              </a:spcAft>
              <a:buSzPts val="2600"/>
              <a:buChar char="○"/>
            </a:pPr>
            <a:r>
              <a:rPr lang="en-US" sz="2600"/>
              <a:t>69% -  address workforce needs</a:t>
            </a:r>
            <a:endParaRPr sz="2600"/>
          </a:p>
          <a:p>
            <a:pPr marL="914400" lvl="1" indent="-393700" algn="l" rtl="0">
              <a:lnSpc>
                <a:spcPct val="100000"/>
              </a:lnSpc>
              <a:spcBef>
                <a:spcPts val="0"/>
              </a:spcBef>
              <a:spcAft>
                <a:spcPts val="0"/>
              </a:spcAft>
              <a:buSzPts val="2600"/>
              <a:buChar char="○"/>
            </a:pPr>
            <a:r>
              <a:rPr lang="en-US" sz="2600"/>
              <a:t>41% - affordability</a:t>
            </a:r>
            <a:endParaRPr sz="2600"/>
          </a:p>
          <a:p>
            <a:pPr marL="0" lvl="0" indent="0" algn="l" rtl="0">
              <a:lnSpc>
                <a:spcPct val="100000"/>
              </a:lnSpc>
              <a:spcBef>
                <a:spcPts val="0"/>
              </a:spcBef>
              <a:spcAft>
                <a:spcPts val="0"/>
              </a:spcAft>
              <a:buSzPts val="3600"/>
              <a:buNone/>
            </a:pPr>
            <a:endParaRPr sz="2300"/>
          </a:p>
        </p:txBody>
      </p:sp>
      <p:sp>
        <p:nvSpPr>
          <p:cNvPr id="587" name="Google Shape;587;p3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62</a:t>
            </a:fld>
            <a:endParaRPr/>
          </a:p>
        </p:txBody>
      </p:sp>
      <p:sp>
        <p:nvSpPr>
          <p:cNvPr id="588" name="Google Shape;588;p32"/>
          <p:cNvSpPr txBox="1"/>
          <p:nvPr/>
        </p:nvSpPr>
        <p:spPr>
          <a:xfrm>
            <a:off x="2648675" y="6186775"/>
            <a:ext cx="8913300" cy="738900"/>
          </a:xfrm>
          <a:prstGeom prst="rect">
            <a:avLst/>
          </a:prstGeom>
          <a:noFill/>
          <a:ln>
            <a:noFill/>
          </a:ln>
        </p:spPr>
        <p:txBody>
          <a:bodyPr spcFirstLastPara="1" wrap="square" lIns="91425" tIns="91425" rIns="91425" bIns="91425" anchor="t" anchorCtr="0">
            <a:spAutoFit/>
          </a:bodyPr>
          <a:lstStyle/>
          <a:p>
            <a:pPr marL="0" marR="686435"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Trebuchet MS"/>
                <a:ea typeface="Trebuchet MS"/>
                <a:cs typeface="Trebuchet MS"/>
                <a:sym typeface="Trebuchet MS"/>
              </a:rPr>
              <a:t>Reported compensation information is under-represented because it does not include data for hospital systems or regional leadership. The compensation information for the top 5 positions is for the hospitals themselves, not their system leadership</a:t>
            </a:r>
            <a:endParaRPr sz="1200" b="0" i="0" u="none" strike="noStrike" cap="none">
              <a:solidFill>
                <a:schemeClr val="lt1"/>
              </a:solidFill>
              <a:latin typeface="Trebuchet MS"/>
              <a:ea typeface="Trebuchet MS"/>
              <a:cs typeface="Trebuchet MS"/>
              <a:sym typeface="Trebuchet MS"/>
            </a:endParaRPr>
          </a:p>
        </p:txBody>
      </p:sp>
      <p:sp>
        <p:nvSpPr>
          <p:cNvPr id="589" name="Google Shape;589;p32"/>
          <p:cNvSpPr txBox="1">
            <a:spLocks noGrp="1"/>
          </p:cNvSpPr>
          <p:nvPr>
            <p:ph type="title"/>
          </p:nvPr>
        </p:nvSpPr>
        <p:spPr>
          <a:xfrm>
            <a:off x="416475" y="0"/>
            <a:ext cx="11592000" cy="903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4800"/>
              <a:t>Top Administrative Compensation</a:t>
            </a:r>
            <a:endParaRPr sz="48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85"/>
          <p:cNvSpPr txBox="1">
            <a:spLocks noGrp="1"/>
          </p:cNvSpPr>
          <p:nvPr>
            <p:ph type="body" idx="1"/>
          </p:nvPr>
        </p:nvSpPr>
        <p:spPr>
          <a:xfrm>
            <a:off x="416475" y="903875"/>
            <a:ext cx="11592000" cy="5435100"/>
          </a:xfrm>
          <a:prstGeom prst="rect">
            <a:avLst/>
          </a:prstGeom>
        </p:spPr>
        <p:txBody>
          <a:bodyPr spcFirstLastPara="1" wrap="square" lIns="91425" tIns="45700" rIns="91425" bIns="45700" anchor="t" anchorCtr="0">
            <a:normAutofit fontScale="92500"/>
          </a:bodyPr>
          <a:lstStyle/>
          <a:p>
            <a:pPr marL="0" lvl="0" indent="0" algn="l" rtl="0">
              <a:lnSpc>
                <a:spcPct val="100000"/>
              </a:lnSpc>
              <a:spcBef>
                <a:spcPts val="1000"/>
              </a:spcBef>
              <a:spcAft>
                <a:spcPts val="0"/>
              </a:spcAft>
              <a:buNone/>
            </a:pPr>
            <a:r>
              <a:rPr lang="en-US" sz="2400" dirty="0"/>
              <a:t>La </a:t>
            </a:r>
            <a:r>
              <a:rPr lang="en-US" sz="2400" dirty="0" err="1"/>
              <a:t>legislación</a:t>
            </a:r>
            <a:r>
              <a:rPr lang="en-US" sz="2400" dirty="0"/>
              <a:t> </a:t>
            </a:r>
            <a:r>
              <a:rPr lang="en-US" sz="2400" dirty="0" err="1"/>
              <a:t>más</a:t>
            </a:r>
            <a:r>
              <a:rPr lang="en-US" sz="2400" dirty="0"/>
              <a:t> </a:t>
            </a:r>
            <a:r>
              <a:rPr lang="en-US" sz="2400" dirty="0" err="1"/>
              <a:t>reciente</a:t>
            </a:r>
            <a:r>
              <a:rPr lang="en-US" sz="2400" dirty="0"/>
              <a:t> </a:t>
            </a:r>
            <a:r>
              <a:rPr lang="en-US" sz="2400" dirty="0" err="1"/>
              <a:t>exigía</a:t>
            </a:r>
            <a:r>
              <a:rPr lang="en-US" sz="2400" dirty="0"/>
              <a:t> </a:t>
            </a:r>
            <a:r>
              <a:rPr lang="en-US" sz="2400" dirty="0" err="1"/>
              <a:t>compartir</a:t>
            </a:r>
            <a:r>
              <a:rPr lang="en-US" sz="2400" dirty="0"/>
              <a:t> </a:t>
            </a:r>
            <a:r>
              <a:rPr lang="en-US" sz="2400" dirty="0" err="1"/>
              <a:t>el</a:t>
            </a:r>
            <a:r>
              <a:rPr lang="en-US" sz="2400" dirty="0"/>
              <a:t> </a:t>
            </a:r>
            <a:r>
              <a:rPr lang="en-US" sz="2400" dirty="0" err="1"/>
              <a:t>salario</a:t>
            </a:r>
            <a:r>
              <a:rPr lang="en-US" sz="2400" dirty="0"/>
              <a:t> y la </a:t>
            </a:r>
            <a:r>
              <a:rPr lang="en-US" sz="2400" dirty="0" err="1"/>
              <a:t>compensación</a:t>
            </a:r>
            <a:r>
              <a:rPr lang="en-US" sz="2400" dirty="0"/>
              <a:t> total de </a:t>
            </a:r>
            <a:r>
              <a:rPr lang="en-US" sz="2400" dirty="0" err="1"/>
              <a:t>los</a:t>
            </a:r>
            <a:r>
              <a:rPr lang="en-US" sz="2400" dirty="0"/>
              <a:t> </a:t>
            </a:r>
            <a:r>
              <a:rPr lang="en-US" sz="2400" dirty="0" err="1"/>
              <a:t>cinco</a:t>
            </a:r>
            <a:r>
              <a:rPr lang="en-US" sz="2400" dirty="0"/>
              <a:t> </a:t>
            </a:r>
            <a:r>
              <a:rPr lang="en-US" sz="2400" dirty="0" err="1"/>
              <a:t>puestos</a:t>
            </a:r>
            <a:r>
              <a:rPr lang="en-US" sz="2400" dirty="0"/>
              <a:t> </a:t>
            </a:r>
            <a:r>
              <a:rPr lang="en-US" sz="2400" dirty="0" err="1"/>
              <a:t>administrativos</a:t>
            </a:r>
            <a:r>
              <a:rPr lang="en-US" sz="2400" dirty="0"/>
              <a:t> </a:t>
            </a:r>
            <a:r>
              <a:rPr lang="en-US" sz="2400" dirty="0" err="1"/>
              <a:t>mejor</a:t>
            </a:r>
            <a:r>
              <a:rPr lang="en-US" sz="2400" dirty="0"/>
              <a:t> </a:t>
            </a:r>
            <a:r>
              <a:rPr lang="en-US" sz="2400" dirty="0" err="1"/>
              <a:t>pagados</a:t>
            </a:r>
            <a:r>
              <a:rPr lang="en-US" sz="2400" dirty="0"/>
              <a:t> de </a:t>
            </a:r>
            <a:r>
              <a:rPr lang="en-US" sz="2400" dirty="0" err="1"/>
              <a:t>cada</a:t>
            </a:r>
            <a:r>
              <a:rPr lang="en-US" sz="2400" dirty="0"/>
              <a:t> hospital sin fines de </a:t>
            </a:r>
            <a:r>
              <a:rPr lang="en-US" sz="2400" dirty="0" err="1"/>
              <a:t>lucro</a:t>
            </a:r>
            <a:r>
              <a:rPr lang="en-US" sz="2400" dirty="0"/>
              <a:t>.</a:t>
            </a:r>
          </a:p>
          <a:p>
            <a:pPr marL="457200" lvl="0" indent="-393700" algn="l" rtl="0">
              <a:lnSpc>
                <a:spcPct val="100000"/>
              </a:lnSpc>
              <a:spcBef>
                <a:spcPts val="1000"/>
              </a:spcBef>
              <a:spcAft>
                <a:spcPts val="0"/>
              </a:spcAft>
              <a:buSzPts val="2600"/>
              <a:buChar char="●"/>
            </a:pPr>
            <a:r>
              <a:rPr lang="en-US" sz="2400" dirty="0"/>
              <a:t>En 2023, Se </a:t>
            </a:r>
            <a:r>
              <a:rPr lang="en-US" sz="2400" dirty="0" err="1"/>
              <a:t>pagaron</a:t>
            </a:r>
            <a:r>
              <a:rPr lang="en-US" sz="2400" dirty="0"/>
              <a:t> $106.8 </a:t>
            </a:r>
            <a:r>
              <a:rPr lang="en-US" sz="2400" dirty="0" err="1"/>
              <a:t>milliona</a:t>
            </a:r>
            <a:r>
              <a:rPr lang="en-US" sz="2400" dirty="0"/>
              <a:t> las 5 </a:t>
            </a:r>
            <a:r>
              <a:rPr lang="en-US" sz="2400" dirty="0" err="1"/>
              <a:t>posiciones</a:t>
            </a:r>
            <a:r>
              <a:rPr lang="en-US" sz="2400" dirty="0"/>
              <a:t> </a:t>
            </a:r>
            <a:r>
              <a:rPr lang="en-US" sz="2400" dirty="0" err="1"/>
              <a:t>más</a:t>
            </a:r>
            <a:r>
              <a:rPr lang="en-US" sz="2400" dirty="0"/>
              <a:t> </a:t>
            </a:r>
            <a:r>
              <a:rPr lang="en-US" sz="2400" dirty="0" err="1"/>
              <a:t>altas</a:t>
            </a:r>
            <a:r>
              <a:rPr lang="en-US" sz="2400" dirty="0"/>
              <a:t>, 1.4% de </a:t>
            </a:r>
            <a:r>
              <a:rPr lang="en-US" sz="2400" dirty="0" err="1"/>
              <a:t>nómina</a:t>
            </a:r>
            <a:r>
              <a:rPr lang="en-US" sz="2400" dirty="0"/>
              <a:t>.</a:t>
            </a:r>
          </a:p>
          <a:p>
            <a:pPr marL="457200" lvl="0" indent="-393700" algn="l" rtl="0">
              <a:lnSpc>
                <a:spcPct val="100000"/>
              </a:lnSpc>
              <a:spcBef>
                <a:spcPts val="0"/>
              </a:spcBef>
              <a:spcAft>
                <a:spcPts val="0"/>
              </a:spcAft>
              <a:buSzPts val="2600"/>
              <a:buChar char="●"/>
            </a:pPr>
            <a:r>
              <a:rPr lang="en-US" sz="2400" dirty="0" err="1"/>
              <a:t>Compensación</a:t>
            </a:r>
            <a:r>
              <a:rPr lang="en-US" sz="2400" dirty="0"/>
              <a:t> media para </a:t>
            </a:r>
            <a:r>
              <a:rPr lang="en-US" sz="2400" dirty="0" err="1"/>
              <a:t>los</a:t>
            </a:r>
            <a:r>
              <a:rPr lang="en-US" sz="2400" dirty="0"/>
              <a:t> 5 </a:t>
            </a:r>
            <a:r>
              <a:rPr lang="en-US" sz="2400" dirty="0" err="1"/>
              <a:t>puestos</a:t>
            </a:r>
            <a:r>
              <a:rPr lang="en-US" sz="2400" dirty="0"/>
              <a:t> </a:t>
            </a:r>
            <a:r>
              <a:rPr lang="en-US" sz="2400" dirty="0" err="1"/>
              <a:t>más</a:t>
            </a:r>
            <a:r>
              <a:rPr lang="en-US" sz="2400" dirty="0"/>
              <a:t> altos.</a:t>
            </a:r>
          </a:p>
          <a:p>
            <a:pPr marL="914400" lvl="1" indent="-393700" algn="l" rtl="0">
              <a:lnSpc>
                <a:spcPct val="100000"/>
              </a:lnSpc>
              <a:spcBef>
                <a:spcPts val="0"/>
              </a:spcBef>
              <a:spcAft>
                <a:spcPts val="0"/>
              </a:spcAft>
              <a:buSzPts val="2600"/>
              <a:buChar char="○"/>
            </a:pPr>
            <a:r>
              <a:rPr lang="en-US" sz="2400" dirty="0" err="1"/>
              <a:t>Hospitales</a:t>
            </a:r>
            <a:r>
              <a:rPr lang="en-US" sz="2400" dirty="0"/>
              <a:t> </a:t>
            </a:r>
            <a:r>
              <a:rPr lang="en-US" sz="2400" dirty="0" err="1"/>
              <a:t>grandes</a:t>
            </a:r>
            <a:r>
              <a:rPr lang="en-US" sz="2400" dirty="0"/>
              <a:t>: $602,000 </a:t>
            </a:r>
          </a:p>
          <a:p>
            <a:pPr marL="914400" lvl="1" indent="-393700" algn="l" rtl="0">
              <a:lnSpc>
                <a:spcPct val="100000"/>
              </a:lnSpc>
              <a:spcBef>
                <a:spcPts val="0"/>
              </a:spcBef>
              <a:spcAft>
                <a:spcPts val="0"/>
              </a:spcAft>
              <a:buSzPts val="2600"/>
              <a:buChar char="○"/>
            </a:pPr>
            <a:r>
              <a:rPr lang="en-US" sz="2400" dirty="0" err="1"/>
              <a:t>Hospitales</a:t>
            </a:r>
            <a:r>
              <a:rPr lang="en-US" sz="2400" dirty="0"/>
              <a:t> </a:t>
            </a:r>
            <a:r>
              <a:rPr lang="en-US" sz="2400" dirty="0" err="1"/>
              <a:t>medianos</a:t>
            </a:r>
            <a:r>
              <a:rPr lang="en-US" sz="2400" dirty="0"/>
              <a:t>: $559,000</a:t>
            </a:r>
            <a:endParaRPr sz="2400" dirty="0"/>
          </a:p>
          <a:p>
            <a:pPr marL="914400" lvl="1" indent="-393700" algn="l" rtl="0">
              <a:lnSpc>
                <a:spcPct val="100000"/>
              </a:lnSpc>
              <a:spcBef>
                <a:spcPts val="0"/>
              </a:spcBef>
              <a:spcAft>
                <a:spcPts val="0"/>
              </a:spcAft>
              <a:buSzPts val="2600"/>
              <a:buChar char="○"/>
            </a:pPr>
            <a:r>
              <a:rPr lang="en-US" sz="2400" dirty="0" err="1"/>
              <a:t>Hospitales</a:t>
            </a:r>
            <a:r>
              <a:rPr lang="en-US" sz="2400" dirty="0"/>
              <a:t> </a:t>
            </a:r>
            <a:r>
              <a:rPr lang="en-US" sz="2400" dirty="0" err="1"/>
              <a:t>pequeños</a:t>
            </a:r>
            <a:r>
              <a:rPr lang="en-US" sz="2400" dirty="0"/>
              <a:t>: $310,000</a:t>
            </a:r>
            <a:endParaRPr sz="2400" dirty="0"/>
          </a:p>
          <a:p>
            <a:pPr marL="457200" lvl="0" indent="-393700" algn="l" rtl="0">
              <a:lnSpc>
                <a:spcPct val="100000"/>
              </a:lnSpc>
              <a:spcBef>
                <a:spcPts val="0"/>
              </a:spcBef>
              <a:spcAft>
                <a:spcPts val="0"/>
              </a:spcAft>
              <a:buSzPts val="2600"/>
              <a:buChar char="●"/>
            </a:pPr>
            <a:r>
              <a:rPr lang="en-US" sz="2400" dirty="0" err="1"/>
              <a:t>Aprendizajes</a:t>
            </a:r>
            <a:r>
              <a:rPr lang="en-US" sz="2400" dirty="0"/>
              <a:t> de lo que se </a:t>
            </a:r>
            <a:r>
              <a:rPr lang="en-US" sz="2400" dirty="0" err="1"/>
              <a:t>incentivó</a:t>
            </a:r>
            <a:r>
              <a:rPr lang="en-US" sz="2400" dirty="0"/>
              <a:t> a </a:t>
            </a:r>
            <a:r>
              <a:rPr lang="en-US" sz="2400" dirty="0" err="1"/>
              <a:t>los</a:t>
            </a:r>
            <a:r>
              <a:rPr lang="en-US" sz="2400" dirty="0"/>
              <a:t> </a:t>
            </a:r>
            <a:r>
              <a:rPr lang="en-US" sz="2400" dirty="0" err="1"/>
              <a:t>directores</a:t>
            </a:r>
            <a:r>
              <a:rPr lang="en-US" sz="2400" dirty="0"/>
              <a:t> </a:t>
            </a:r>
            <a:r>
              <a:rPr lang="en-US" sz="2400" dirty="0" err="1"/>
              <a:t>generales</a:t>
            </a:r>
            <a:r>
              <a:rPr lang="en-US" sz="2400" dirty="0"/>
              <a:t> a </a:t>
            </a:r>
            <a:r>
              <a:rPr lang="en-US" sz="2400" dirty="0" err="1"/>
              <a:t>impulsar</a:t>
            </a:r>
            <a:r>
              <a:rPr lang="en-US" sz="2400" dirty="0"/>
              <a:t> </a:t>
            </a:r>
            <a:r>
              <a:rPr lang="en-US" sz="2400" dirty="0" err="1"/>
              <a:t>en</a:t>
            </a:r>
            <a:r>
              <a:rPr lang="en-US" sz="2400" dirty="0"/>
              <a:t> 2023:</a:t>
            </a:r>
            <a:endParaRPr sz="2400" dirty="0"/>
          </a:p>
          <a:p>
            <a:pPr marL="914400" lvl="1" indent="-393700" algn="l" rtl="0">
              <a:lnSpc>
                <a:spcPct val="100000"/>
              </a:lnSpc>
              <a:spcBef>
                <a:spcPts val="0"/>
              </a:spcBef>
              <a:spcAft>
                <a:spcPts val="0"/>
              </a:spcAft>
              <a:buSzPts val="2600"/>
              <a:buChar char="○"/>
            </a:pPr>
            <a:r>
              <a:rPr lang="en-US" sz="2400" dirty="0"/>
              <a:t>89.3% - Calidad de </a:t>
            </a:r>
            <a:r>
              <a:rPr lang="en-US" sz="2400" dirty="0" err="1"/>
              <a:t>los</a:t>
            </a:r>
            <a:r>
              <a:rPr lang="en-US" sz="2400" dirty="0"/>
              <a:t> </a:t>
            </a:r>
            <a:r>
              <a:rPr lang="en-US" sz="2400" dirty="0" err="1"/>
              <a:t>resultados</a:t>
            </a:r>
            <a:r>
              <a:rPr lang="en-US" sz="2400" dirty="0"/>
              <a:t> de </a:t>
            </a:r>
            <a:r>
              <a:rPr lang="en-US" sz="2400" dirty="0" err="1"/>
              <a:t>los</a:t>
            </a:r>
            <a:r>
              <a:rPr lang="en-US" sz="2400" dirty="0"/>
              <a:t> </a:t>
            </a:r>
            <a:r>
              <a:rPr lang="en-US" sz="2400" dirty="0" err="1"/>
              <a:t>cuidados</a:t>
            </a:r>
            <a:endParaRPr sz="2400" dirty="0"/>
          </a:p>
          <a:p>
            <a:pPr marL="914400" lvl="1" indent="-393700" algn="l" rtl="0">
              <a:lnSpc>
                <a:spcPct val="100000"/>
              </a:lnSpc>
              <a:spcBef>
                <a:spcPts val="0"/>
              </a:spcBef>
              <a:spcAft>
                <a:spcPts val="0"/>
              </a:spcAft>
              <a:buSzPts val="2600"/>
              <a:buChar char="○"/>
            </a:pPr>
            <a:r>
              <a:rPr lang="en-US" sz="2400" dirty="0"/>
              <a:t>81.3% - </a:t>
            </a:r>
            <a:r>
              <a:rPr lang="en-US" sz="2400" dirty="0" err="1"/>
              <a:t>Ganancias</a:t>
            </a:r>
            <a:r>
              <a:rPr lang="en-US" sz="2400" dirty="0"/>
              <a:t>/</a:t>
            </a:r>
            <a:r>
              <a:rPr lang="en-US" sz="2400" dirty="0" err="1"/>
              <a:t>margen</a:t>
            </a:r>
            <a:endParaRPr sz="2400" dirty="0"/>
          </a:p>
          <a:p>
            <a:pPr marL="914400" lvl="1" indent="-393700" algn="l" rtl="0">
              <a:lnSpc>
                <a:spcPct val="100000"/>
              </a:lnSpc>
              <a:spcBef>
                <a:spcPts val="0"/>
              </a:spcBef>
              <a:spcAft>
                <a:spcPts val="0"/>
              </a:spcAft>
              <a:buSzPts val="2600"/>
              <a:buChar char="○"/>
            </a:pPr>
            <a:r>
              <a:rPr lang="en-US" sz="2400" dirty="0"/>
              <a:t>88% -  </a:t>
            </a:r>
            <a:r>
              <a:rPr lang="en-US" sz="2400" dirty="0" err="1"/>
              <a:t>Satisfacción</a:t>
            </a:r>
            <a:r>
              <a:rPr lang="en-US" sz="2400" dirty="0"/>
              <a:t> del </a:t>
            </a:r>
            <a:r>
              <a:rPr lang="en-US" sz="2400" dirty="0" err="1"/>
              <a:t>paciente</a:t>
            </a:r>
            <a:endParaRPr sz="2400" dirty="0"/>
          </a:p>
          <a:p>
            <a:pPr marL="914400" lvl="1" indent="-393700" algn="l" rtl="0">
              <a:lnSpc>
                <a:spcPct val="100000"/>
              </a:lnSpc>
              <a:spcBef>
                <a:spcPts val="0"/>
              </a:spcBef>
              <a:spcAft>
                <a:spcPts val="0"/>
              </a:spcAft>
              <a:buSzPts val="2600"/>
              <a:buChar char="○"/>
            </a:pPr>
            <a:r>
              <a:rPr lang="en-US" sz="2400" dirty="0"/>
              <a:t>69% -  </a:t>
            </a:r>
            <a:r>
              <a:rPr lang="en-US" sz="2400" dirty="0" err="1"/>
              <a:t>Atender</a:t>
            </a:r>
            <a:r>
              <a:rPr lang="en-US" sz="2400" dirty="0"/>
              <a:t> las </a:t>
            </a:r>
            <a:r>
              <a:rPr lang="en-US" sz="2400" dirty="0" err="1"/>
              <a:t>necesidades</a:t>
            </a:r>
            <a:r>
              <a:rPr lang="en-US" sz="2400" dirty="0"/>
              <a:t> del personal</a:t>
            </a:r>
            <a:endParaRPr sz="2400" dirty="0"/>
          </a:p>
          <a:p>
            <a:pPr marL="914400" lvl="1" indent="-393700" algn="l" rtl="0">
              <a:lnSpc>
                <a:spcPct val="100000"/>
              </a:lnSpc>
              <a:spcBef>
                <a:spcPts val="0"/>
              </a:spcBef>
              <a:spcAft>
                <a:spcPts val="0"/>
              </a:spcAft>
              <a:buSzPts val="2600"/>
              <a:buChar char="○"/>
            </a:pPr>
            <a:r>
              <a:rPr lang="en-US" sz="2400" dirty="0"/>
              <a:t>41% - </a:t>
            </a:r>
            <a:r>
              <a:rPr lang="en-US" sz="2400" dirty="0" err="1"/>
              <a:t>Asequibilidad</a:t>
            </a:r>
            <a:endParaRPr sz="2400" dirty="0"/>
          </a:p>
          <a:p>
            <a:pPr marL="0" lvl="0" indent="0" algn="l" rtl="0">
              <a:lnSpc>
                <a:spcPct val="100000"/>
              </a:lnSpc>
              <a:spcBef>
                <a:spcPts val="0"/>
              </a:spcBef>
              <a:spcAft>
                <a:spcPts val="0"/>
              </a:spcAft>
              <a:buNone/>
            </a:pPr>
            <a:endParaRPr sz="2400" dirty="0"/>
          </a:p>
        </p:txBody>
      </p:sp>
      <p:sp>
        <p:nvSpPr>
          <p:cNvPr id="587" name="Google Shape;587;p8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a:p>
        </p:txBody>
      </p:sp>
      <p:sp>
        <p:nvSpPr>
          <p:cNvPr id="588" name="Google Shape;588;p85"/>
          <p:cNvSpPr txBox="1"/>
          <p:nvPr/>
        </p:nvSpPr>
        <p:spPr>
          <a:xfrm>
            <a:off x="2648675" y="6186775"/>
            <a:ext cx="8913300" cy="738900"/>
          </a:xfrm>
          <a:prstGeom prst="rect">
            <a:avLst/>
          </a:prstGeom>
          <a:noFill/>
          <a:ln>
            <a:noFill/>
          </a:ln>
        </p:spPr>
        <p:txBody>
          <a:bodyPr spcFirstLastPara="1" wrap="square" lIns="91425" tIns="91425" rIns="91425" bIns="91425" anchor="t" anchorCtr="0">
            <a:spAutoFit/>
          </a:bodyPr>
          <a:lstStyle/>
          <a:p>
            <a:pPr marL="0" marR="686435" lvl="0" indent="0" algn="l" rtl="0">
              <a:lnSpc>
                <a:spcPct val="100000"/>
              </a:lnSpc>
              <a:spcBef>
                <a:spcPts val="0"/>
              </a:spcBef>
              <a:spcAft>
                <a:spcPts val="0"/>
              </a:spcAft>
              <a:buNone/>
            </a:pPr>
            <a:r>
              <a:rPr lang="en-US" sz="1200" dirty="0">
                <a:solidFill>
                  <a:schemeClr val="lt1"/>
                </a:solidFill>
                <a:latin typeface="Trebuchet MS"/>
                <a:ea typeface="Trebuchet MS"/>
                <a:cs typeface="Trebuchet MS"/>
                <a:sym typeface="Trebuchet MS"/>
              </a:rPr>
              <a:t>La </a:t>
            </a:r>
            <a:r>
              <a:rPr lang="en-US" sz="1200" dirty="0" err="1">
                <a:solidFill>
                  <a:schemeClr val="lt1"/>
                </a:solidFill>
                <a:latin typeface="Trebuchet MS"/>
                <a:ea typeface="Trebuchet MS"/>
                <a:cs typeface="Trebuchet MS"/>
                <a:sym typeface="Trebuchet MS"/>
              </a:rPr>
              <a:t>información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sobre</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compensación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reportada</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está</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subrepresentada</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porque</a:t>
            </a:r>
            <a:r>
              <a:rPr lang="en-US" sz="1200" dirty="0">
                <a:solidFill>
                  <a:schemeClr val="lt1"/>
                </a:solidFill>
                <a:latin typeface="Trebuchet MS"/>
                <a:ea typeface="Trebuchet MS"/>
                <a:cs typeface="Trebuchet MS"/>
                <a:sym typeface="Trebuchet MS"/>
              </a:rPr>
              <a:t> no </a:t>
            </a:r>
            <a:r>
              <a:rPr lang="en-US" sz="1200" dirty="0" err="1">
                <a:solidFill>
                  <a:schemeClr val="lt1"/>
                </a:solidFill>
                <a:latin typeface="Trebuchet MS"/>
                <a:ea typeface="Trebuchet MS"/>
                <a:cs typeface="Trebuchet MS"/>
                <a:sym typeface="Trebuchet MS"/>
              </a:rPr>
              <a:t>incluye</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datos</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sistemas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hospitalarios</a:t>
            </a:r>
            <a:r>
              <a:rPr lang="en-US" sz="1200" dirty="0">
                <a:solidFill>
                  <a:schemeClr val="lt1"/>
                </a:solidFill>
                <a:latin typeface="Trebuchet MS"/>
                <a:ea typeface="Trebuchet MS"/>
                <a:cs typeface="Trebuchet MS"/>
                <a:sym typeface="Trebuchet MS"/>
              </a:rPr>
              <a:t> o </a:t>
            </a:r>
            <a:r>
              <a:rPr lang="en-US" sz="1200" dirty="0" err="1">
                <a:solidFill>
                  <a:schemeClr val="lt1"/>
                </a:solidFill>
                <a:latin typeface="Trebuchet MS"/>
                <a:ea typeface="Trebuchet MS"/>
                <a:cs typeface="Trebuchet MS"/>
                <a:sym typeface="Trebuchet MS"/>
              </a:rPr>
              <a:t>liderazgo</a:t>
            </a:r>
            <a:r>
              <a:rPr lang="en-US" sz="1200" dirty="0">
                <a:solidFill>
                  <a:schemeClr val="lt1"/>
                </a:solidFill>
                <a:latin typeface="Trebuchet MS"/>
                <a:ea typeface="Trebuchet MS"/>
                <a:cs typeface="Trebuchet MS"/>
                <a:sym typeface="Trebuchet MS"/>
              </a:rPr>
              <a:t> regional. La </a:t>
            </a:r>
            <a:r>
              <a:rPr lang="en-US" sz="1200" dirty="0" err="1">
                <a:solidFill>
                  <a:schemeClr val="lt1"/>
                </a:solidFill>
                <a:latin typeface="Trebuchet MS"/>
                <a:ea typeface="Trebuchet MS"/>
                <a:cs typeface="Trebuchet MS"/>
                <a:sym typeface="Trebuchet MS"/>
              </a:rPr>
              <a:t>información</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sobre</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compensación</a:t>
            </a:r>
            <a:r>
              <a:rPr lang="en-US" sz="1200" dirty="0">
                <a:solidFill>
                  <a:schemeClr val="lt1"/>
                </a:solidFill>
                <a:latin typeface="Trebuchet MS"/>
                <a:ea typeface="Trebuchet MS"/>
                <a:cs typeface="Trebuchet MS"/>
                <a:sym typeface="Trebuchet MS"/>
              </a:rPr>
              <a:t> para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5 </a:t>
            </a:r>
            <a:r>
              <a:rPr lang="en-US" sz="1200" dirty="0" err="1">
                <a:solidFill>
                  <a:schemeClr val="lt1"/>
                </a:solidFill>
                <a:latin typeface="Trebuchet MS"/>
                <a:ea typeface="Trebuchet MS"/>
                <a:cs typeface="Trebuchet MS"/>
                <a:sym typeface="Trebuchet MS"/>
              </a:rPr>
              <a:t>puestos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más</a:t>
            </a:r>
            <a:r>
              <a:rPr lang="en-US" sz="1200" dirty="0">
                <a:solidFill>
                  <a:schemeClr val="lt1"/>
                </a:solidFill>
                <a:latin typeface="Trebuchet MS"/>
                <a:ea typeface="Trebuchet MS"/>
                <a:cs typeface="Trebuchet MS"/>
                <a:sym typeface="Trebuchet MS"/>
              </a:rPr>
              <a:t> altos es para </a:t>
            </a:r>
            <a:r>
              <a:rPr lang="en-US" sz="1200" dirty="0" err="1">
                <a:solidFill>
                  <a:schemeClr val="lt1"/>
                </a:solidFill>
                <a:latin typeface="Trebuchet MS"/>
                <a:ea typeface="Trebuchet MS"/>
                <a:cs typeface="Trebuchet MS"/>
                <a:sym typeface="Trebuchet MS"/>
              </a:rPr>
              <a:t>los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hospitales</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mismos</a:t>
            </a:r>
            <a:r>
              <a:rPr lang="en-US" sz="1200" dirty="0">
                <a:solidFill>
                  <a:schemeClr val="lt1"/>
                </a:solidFill>
                <a:latin typeface="Trebuchet MS"/>
                <a:ea typeface="Trebuchet MS"/>
                <a:cs typeface="Trebuchet MS"/>
                <a:sym typeface="Trebuchet MS"/>
              </a:rPr>
              <a:t>, no para </a:t>
            </a:r>
            <a:r>
              <a:rPr lang="en-US" sz="1200" dirty="0" err="1">
                <a:solidFill>
                  <a:schemeClr val="lt1"/>
                </a:solidFill>
                <a:latin typeface="Trebuchet MS"/>
                <a:ea typeface="Trebuchet MS"/>
                <a:cs typeface="Trebuchet MS"/>
                <a:sym typeface="Trebuchet MS"/>
              </a:rPr>
              <a:t>el</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liderazgo</a:t>
            </a:r>
            <a:r>
              <a:rPr lang="en-US" sz="1200" dirty="0">
                <a:solidFill>
                  <a:schemeClr val="lt1"/>
                </a:solidFill>
                <a:latin typeface="Trebuchet MS"/>
                <a:ea typeface="Trebuchet MS"/>
                <a:cs typeface="Trebuchet MS"/>
                <a:sym typeface="Trebuchet MS"/>
              </a:rPr>
              <a:t> de </a:t>
            </a:r>
            <a:r>
              <a:rPr lang="en-US" sz="1200" dirty="0" err="1">
                <a:solidFill>
                  <a:schemeClr val="lt1"/>
                </a:solidFill>
                <a:latin typeface="Trebuchet MS"/>
                <a:ea typeface="Trebuchet MS"/>
                <a:cs typeface="Trebuchet MS"/>
                <a:sym typeface="Trebuchet MS"/>
              </a:rPr>
              <a:t>su</a:t>
            </a:r>
            <a:r>
              <a:rPr lang="en-US" sz="1200" dirty="0">
                <a:solidFill>
                  <a:schemeClr val="lt1"/>
                </a:solidFill>
                <a:latin typeface="Trebuchet MS"/>
                <a:ea typeface="Trebuchet MS"/>
                <a:cs typeface="Trebuchet MS"/>
                <a:sym typeface="Trebuchet MS"/>
              </a:rPr>
              <a:t> </a:t>
            </a:r>
            <a:r>
              <a:rPr lang="en-US" sz="1200" dirty="0" err="1">
                <a:solidFill>
                  <a:schemeClr val="lt1"/>
                </a:solidFill>
                <a:latin typeface="Trebuchet MS"/>
                <a:ea typeface="Trebuchet MS"/>
                <a:cs typeface="Trebuchet MS"/>
                <a:sym typeface="Trebuchet MS"/>
              </a:rPr>
              <a:t>sistema</a:t>
            </a:r>
            <a:endParaRPr sz="1200" dirty="0">
              <a:solidFill>
                <a:schemeClr val="lt1"/>
              </a:solidFill>
              <a:latin typeface="Trebuchet MS"/>
              <a:ea typeface="Trebuchet MS"/>
              <a:cs typeface="Trebuchet MS"/>
              <a:sym typeface="Trebuchet MS"/>
            </a:endParaRPr>
          </a:p>
        </p:txBody>
      </p:sp>
      <p:sp>
        <p:nvSpPr>
          <p:cNvPr id="589" name="Google Shape;589;p85"/>
          <p:cNvSpPr txBox="1">
            <a:spLocks noGrp="1"/>
          </p:cNvSpPr>
          <p:nvPr>
            <p:ph type="title"/>
          </p:nvPr>
        </p:nvSpPr>
        <p:spPr>
          <a:xfrm>
            <a:off x="416475" y="0"/>
            <a:ext cx="11592000" cy="9039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err="1"/>
              <a:t>Compensación</a:t>
            </a:r>
            <a:r>
              <a:rPr lang="en-US" sz="4800" dirty="0"/>
              <a:t> superior </a:t>
            </a:r>
            <a:r>
              <a:rPr lang="en-US" sz="4800" dirty="0" err="1"/>
              <a:t>administrativa</a:t>
            </a:r>
            <a:endParaRPr sz="4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3"/>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8000"/>
              <a:buFont typeface="Trebuchet MS"/>
              <a:buNone/>
            </a:pPr>
            <a:r>
              <a:rPr lang="en-US"/>
              <a:t>Discussion, Questions</a:t>
            </a:r>
            <a:endParaRPr/>
          </a:p>
        </p:txBody>
      </p:sp>
      <p:sp>
        <p:nvSpPr>
          <p:cNvPr id="596" name="Google Shape;596;p3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86"/>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8000"/>
              <a:buFont typeface="Trebuchet MS"/>
              <a:buNone/>
            </a:pPr>
            <a:r>
              <a:rPr lang="en-US" sz="6200" dirty="0" err="1"/>
              <a:t>Conversaciones,Preguntas</a:t>
            </a:r>
            <a:r>
              <a:rPr lang="en-US" sz="6200" dirty="0"/>
              <a:t> </a:t>
            </a:r>
            <a:endParaRPr sz="6200" dirty="0"/>
          </a:p>
        </p:txBody>
      </p:sp>
      <p:sp>
        <p:nvSpPr>
          <p:cNvPr id="596" name="Google Shape;596;p86"/>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Shape 601"/>
        <p:cNvGrpSpPr/>
        <p:nvPr/>
      </p:nvGrpSpPr>
      <p:grpSpPr>
        <a:xfrm>
          <a:off x="0" y="0"/>
          <a:ext cx="0" cy="0"/>
          <a:chOff x="0" y="0"/>
          <a:chExt cx="0" cy="0"/>
        </a:xfrm>
      </p:grpSpPr>
      <p:sp>
        <p:nvSpPr>
          <p:cNvPr id="602" name="Google Shape;602;p34"/>
          <p:cNvSpPr txBox="1">
            <a:spLocks noGrp="1"/>
          </p:cNvSpPr>
          <p:nvPr>
            <p:ph type="body" idx="1"/>
          </p:nvPr>
        </p:nvSpPr>
        <p:spPr>
          <a:xfrm>
            <a:off x="860525" y="0"/>
            <a:ext cx="10640100" cy="816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4800"/>
              <a:t>Pop up poll #6 - HCPF Priorities</a:t>
            </a:r>
            <a:endParaRPr sz="4800"/>
          </a:p>
        </p:txBody>
      </p:sp>
      <p:sp>
        <p:nvSpPr>
          <p:cNvPr id="603" name="Google Shape;603;p34"/>
          <p:cNvSpPr txBox="1"/>
          <p:nvPr/>
        </p:nvSpPr>
        <p:spPr>
          <a:xfrm>
            <a:off x="245550" y="875850"/>
            <a:ext cx="11946600" cy="541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Trebuchet MS"/>
                <a:ea typeface="Trebuchet MS"/>
                <a:cs typeface="Trebuchet MS"/>
                <a:sym typeface="Trebuchet MS"/>
              </a:rPr>
              <a:t>Select up to 5 HCPF priorities that are the most important to you. </a:t>
            </a:r>
            <a:endParaRPr sz="2700" b="1" i="1" u="none" strike="noStrike" cap="none">
              <a:solidFill>
                <a:srgbClr val="000000"/>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Mitigate significant cuts to Medicaid thru state budget challenges </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Protect Medicaid from federal threats  </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Transform Colorado’s Behavioral Health System</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Drive Value Based Care</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Save Coloradans Money on Health Care</a:t>
            </a:r>
            <a:endParaRPr sz="2300" b="0" i="1"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Improve our State’s Eligibility System Infrastructure and Supports</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Advance Medicaid through Accountable Care Collaborative Phase III</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Stabilize Long Term Services and Supports EcoSystem</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Advance Social Determinants of Health Supports</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Reduce the Uninsured Rate</a:t>
            </a:r>
            <a:endParaRPr sz="2300" b="0" i="0" u="none" strike="noStrike" cap="none">
              <a:solidFill>
                <a:schemeClr val="dk1"/>
              </a:solidFill>
              <a:latin typeface="Trebuchet MS"/>
              <a:ea typeface="Trebuchet MS"/>
              <a:cs typeface="Trebuchet MS"/>
              <a:sym typeface="Trebuchet MS"/>
            </a:endParaRPr>
          </a:p>
          <a:p>
            <a:pPr marL="457200" marR="0" lvl="0" indent="-374650" algn="l" rtl="0">
              <a:lnSpc>
                <a:spcPct val="90000"/>
              </a:lnSpc>
              <a:spcBef>
                <a:spcPts val="100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Maintain/Increase Access to Care</a:t>
            </a:r>
            <a:endParaRPr sz="2300" b="0" i="0" u="none" strike="noStrike" cap="none">
              <a:solidFill>
                <a:schemeClr val="dk1"/>
              </a:solidFill>
              <a:latin typeface="Trebuchet MS"/>
              <a:ea typeface="Trebuchet MS"/>
              <a:cs typeface="Trebuchet MS"/>
              <a:sym typeface="Trebuchet MS"/>
            </a:endParaRPr>
          </a:p>
        </p:txBody>
      </p:sp>
      <p:sp>
        <p:nvSpPr>
          <p:cNvPr id="604" name="Google Shape;604;p3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66</a:t>
            </a:fld>
            <a:endParaRPr sz="1200">
              <a:solidFill>
                <a:schemeClr val="lt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35"/>
          <p:cNvSpPr txBox="1">
            <a:spLocks noGrp="1"/>
          </p:cNvSpPr>
          <p:nvPr>
            <p:ph type="body" idx="1"/>
          </p:nvPr>
        </p:nvSpPr>
        <p:spPr>
          <a:xfrm>
            <a:off x="491800" y="2362200"/>
            <a:ext cx="3379800" cy="816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300"/>
              <a:t>Poll #1 - Attendees: What Role best describes you?</a:t>
            </a:r>
            <a:endParaRPr sz="3300"/>
          </a:p>
        </p:txBody>
      </p:sp>
      <p:sp>
        <p:nvSpPr>
          <p:cNvPr id="611" name="Google Shape;611;p35"/>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67</a:t>
            </a:fld>
            <a:endParaRPr sz="1200">
              <a:solidFill>
                <a:schemeClr val="lt1"/>
              </a:solidFill>
            </a:endParaRPr>
          </a:p>
        </p:txBody>
      </p:sp>
      <p:pic>
        <p:nvPicPr>
          <p:cNvPr id="612" name="Google Shape;612;p35"/>
          <p:cNvPicPr preferRelativeResize="0"/>
          <p:nvPr/>
        </p:nvPicPr>
        <p:blipFill rotWithShape="1">
          <a:blip r:embed="rId3">
            <a:alphaModFix/>
          </a:blip>
          <a:srcRect/>
          <a:stretch/>
        </p:blipFill>
        <p:spPr>
          <a:xfrm>
            <a:off x="5060476" y="158075"/>
            <a:ext cx="4489300" cy="596087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88"/>
          <p:cNvSpPr txBox="1">
            <a:spLocks noGrp="1"/>
          </p:cNvSpPr>
          <p:nvPr>
            <p:ph type="body" idx="1"/>
          </p:nvPr>
        </p:nvSpPr>
        <p:spPr>
          <a:xfrm>
            <a:off x="491800" y="2362200"/>
            <a:ext cx="3379800" cy="8166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None/>
            </a:pPr>
            <a:r>
              <a:rPr lang="en-US" sz="3300" dirty="0" err="1"/>
              <a:t>Encuesta</a:t>
            </a:r>
            <a:r>
              <a:rPr lang="en-US" sz="3300" dirty="0"/>
              <a:t> #1 - </a:t>
            </a:r>
            <a:r>
              <a:rPr lang="en-US" sz="3300" dirty="0" err="1"/>
              <a:t>Participantes</a:t>
            </a:r>
            <a:r>
              <a:rPr lang="en-US" sz="3300" dirty="0"/>
              <a:t>: ¿</a:t>
            </a:r>
            <a:r>
              <a:rPr lang="en-US" sz="3300" dirty="0" err="1"/>
              <a:t>Qué</a:t>
            </a:r>
            <a:r>
              <a:rPr lang="en-US" sz="3300" dirty="0"/>
              <a:t> Rol </a:t>
            </a:r>
            <a:r>
              <a:rPr lang="en-US" sz="3300" dirty="0" err="1"/>
              <a:t>te</a:t>
            </a:r>
            <a:r>
              <a:rPr lang="en-US" sz="3300" dirty="0"/>
              <a:t> describe </a:t>
            </a:r>
            <a:r>
              <a:rPr lang="en-US" sz="3300" dirty="0" err="1"/>
              <a:t>mejor</a:t>
            </a:r>
            <a:r>
              <a:rPr lang="en-US" sz="3300" dirty="0"/>
              <a:t>?</a:t>
            </a:r>
            <a:endParaRPr sz="3300" dirty="0"/>
          </a:p>
        </p:txBody>
      </p:sp>
      <p:sp>
        <p:nvSpPr>
          <p:cNvPr id="611" name="Google Shape;611;p88"/>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68</a:t>
            </a:fld>
            <a:endParaRPr sz="1200">
              <a:solidFill>
                <a:schemeClr val="lt1"/>
              </a:solidFill>
            </a:endParaRPr>
          </a:p>
        </p:txBody>
      </p:sp>
      <p:pic>
        <p:nvPicPr>
          <p:cNvPr id="612" name="Google Shape;612;p88"/>
          <p:cNvPicPr preferRelativeResize="0"/>
          <p:nvPr/>
        </p:nvPicPr>
        <p:blipFill>
          <a:blip r:embed="rId3">
            <a:alphaModFix/>
          </a:blip>
          <a:stretch>
            <a:fillRect/>
          </a:stretch>
        </p:blipFill>
        <p:spPr>
          <a:xfrm>
            <a:off x="5060476" y="158075"/>
            <a:ext cx="4489300" cy="5960876"/>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36"/>
          <p:cNvSpPr txBox="1">
            <a:spLocks noGrp="1"/>
          </p:cNvSpPr>
          <p:nvPr>
            <p:ph type="title"/>
          </p:nvPr>
        </p:nvSpPr>
        <p:spPr>
          <a:xfrm>
            <a:off x="0" y="2628100"/>
            <a:ext cx="46263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300"/>
              <a:t>Poll #2: </a:t>
            </a:r>
            <a:endParaRPr sz="3300"/>
          </a:p>
          <a:p>
            <a:pPr marL="0" lvl="0" indent="0" algn="ctr" rtl="0">
              <a:lnSpc>
                <a:spcPct val="90000"/>
              </a:lnSpc>
              <a:spcBef>
                <a:spcPts val="0"/>
              </a:spcBef>
              <a:spcAft>
                <a:spcPts val="0"/>
              </a:spcAft>
              <a:buSzPts val="6000"/>
              <a:buNone/>
            </a:pPr>
            <a:r>
              <a:rPr lang="en-US" sz="3300"/>
              <a:t>What federal issues are you most concerned about? </a:t>
            </a:r>
            <a:endParaRPr sz="3300"/>
          </a:p>
        </p:txBody>
      </p:sp>
      <p:sp>
        <p:nvSpPr>
          <p:cNvPr id="619" name="Google Shape;619;p3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69</a:t>
            </a:fld>
            <a:endParaRPr/>
          </a:p>
        </p:txBody>
      </p:sp>
      <p:pic>
        <p:nvPicPr>
          <p:cNvPr id="620" name="Google Shape;620;p36"/>
          <p:cNvPicPr preferRelativeResize="0"/>
          <p:nvPr/>
        </p:nvPicPr>
        <p:blipFill rotWithShape="1">
          <a:blip r:embed="rId3">
            <a:alphaModFix/>
          </a:blip>
          <a:srcRect/>
          <a:stretch/>
        </p:blipFill>
        <p:spPr>
          <a:xfrm>
            <a:off x="4626300" y="152400"/>
            <a:ext cx="7483625" cy="5958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7"/>
          <p:cNvSpPr txBox="1">
            <a:spLocks noGrp="1"/>
          </p:cNvSpPr>
          <p:nvPr>
            <p:ph type="title"/>
          </p:nvPr>
        </p:nvSpPr>
        <p:spPr>
          <a:xfrm>
            <a:off x="286050" y="179250"/>
            <a:ext cx="11619900" cy="8718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dk1"/>
              </a:buClr>
              <a:buSzPts val="3300"/>
              <a:buFont typeface="Arial"/>
              <a:buNone/>
            </a:pPr>
            <a:r>
              <a:rPr lang="en-US" sz="4300" dirty="0" err="1">
                <a:solidFill>
                  <a:schemeClr val="dk2"/>
                </a:solidFill>
              </a:rPr>
              <a:t>Oradores</a:t>
            </a:r>
            <a:r>
              <a:rPr lang="en-US" sz="4300" dirty="0">
                <a:solidFill>
                  <a:schemeClr val="dk2"/>
                </a:solidFill>
              </a:rPr>
              <a:t> de HCPF del día</a:t>
            </a:r>
            <a:endParaRPr sz="4300" dirty="0">
              <a:solidFill>
                <a:schemeClr val="dk2"/>
              </a:solidFill>
            </a:endParaRPr>
          </a:p>
        </p:txBody>
      </p:sp>
      <p:sp>
        <p:nvSpPr>
          <p:cNvPr id="252" name="Google Shape;252;p57"/>
          <p:cNvSpPr/>
          <p:nvPr/>
        </p:nvSpPr>
        <p:spPr>
          <a:xfrm>
            <a:off x="3508075" y="4321025"/>
            <a:ext cx="2357700" cy="1643771"/>
          </a:xfrm>
          <a:prstGeom prst="rect">
            <a:avLst/>
          </a:prstGeom>
          <a:noFill/>
          <a:ln>
            <a:noFill/>
          </a:ln>
        </p:spPr>
        <p:txBody>
          <a:bodyPr spcFirstLastPara="1" wrap="square" lIns="64275" tIns="32125" rIns="64275" bIns="32125" anchor="t" anchorCtr="0">
            <a:spAutoFit/>
          </a:bodyPr>
          <a:lstStyle/>
          <a:p>
            <a:pPr marL="0" marR="0" lvl="0" indent="0" algn="ctr" rtl="0">
              <a:lnSpc>
                <a:spcPct val="90000"/>
              </a:lnSpc>
              <a:spcBef>
                <a:spcPts val="0"/>
              </a:spcBef>
              <a:spcAft>
                <a:spcPts val="0"/>
              </a:spcAft>
              <a:buClr>
                <a:srgbClr val="000000"/>
              </a:buClr>
              <a:buSzPts val="1600"/>
              <a:buFont typeface="Arial"/>
              <a:buNone/>
            </a:pPr>
            <a:r>
              <a:rPr lang="en-US" sz="2400" b="1" i="0" u="none" strike="noStrike" cap="none" dirty="0">
                <a:solidFill>
                  <a:srgbClr val="0C0C0C"/>
                </a:solidFill>
                <a:latin typeface="Trebuchet MS"/>
                <a:ea typeface="Trebuchet MS"/>
                <a:cs typeface="Trebuchet MS"/>
                <a:sym typeface="Trebuchet MS"/>
              </a:rPr>
              <a:t>Bettina Schneider,</a:t>
            </a:r>
            <a:r>
              <a:rPr lang="en-US" sz="2300" b="1" i="0" u="none" strike="noStrike" cap="none" dirty="0">
                <a:solidFill>
                  <a:srgbClr val="0C0C0C"/>
                </a:solidFill>
                <a:latin typeface="Trebuchet MS"/>
                <a:ea typeface="Trebuchet MS"/>
                <a:cs typeface="Trebuchet MS"/>
                <a:sym typeface="Trebuchet MS"/>
              </a:rPr>
              <a:t> </a:t>
            </a:r>
            <a:r>
              <a:rPr lang="en-US" sz="2200" dirty="0" err="1">
                <a:solidFill>
                  <a:srgbClr val="0C0C0C"/>
                </a:solidFill>
                <a:latin typeface="Trebuchet MS"/>
                <a:ea typeface="Trebuchet MS"/>
                <a:cs typeface="Trebuchet MS"/>
                <a:sym typeface="Trebuchet MS"/>
              </a:rPr>
              <a:t>Directora</a:t>
            </a:r>
            <a:r>
              <a:rPr lang="en-US" sz="2200" dirty="0">
                <a:solidFill>
                  <a:srgbClr val="0C0C0C"/>
                </a:solidFill>
                <a:latin typeface="Trebuchet MS"/>
                <a:ea typeface="Trebuchet MS"/>
                <a:cs typeface="Trebuchet MS"/>
                <a:sym typeface="Trebuchet MS"/>
              </a:rPr>
              <a:t> Financiera de la </a:t>
            </a:r>
            <a:r>
              <a:rPr lang="en-US" sz="2200" dirty="0" err="1">
                <a:solidFill>
                  <a:srgbClr val="0C0C0C"/>
                </a:solidFill>
                <a:latin typeface="Trebuchet MS"/>
                <a:ea typeface="Trebuchet MS"/>
                <a:cs typeface="Trebuchet MS"/>
                <a:sym typeface="Trebuchet MS"/>
              </a:rPr>
              <a:t>Oficina</a:t>
            </a:r>
            <a:r>
              <a:rPr lang="en-US" sz="2200" b="0" i="0" u="none" strike="noStrike" cap="none" dirty="0">
                <a:solidFill>
                  <a:srgbClr val="0C0C0C"/>
                </a:solidFill>
                <a:latin typeface="Trebuchet MS"/>
                <a:ea typeface="Trebuchet MS"/>
                <a:cs typeface="Trebuchet MS"/>
                <a:sym typeface="Trebuchet MS"/>
              </a:rPr>
              <a:t>, CFO</a:t>
            </a:r>
            <a:endParaRPr sz="2200" b="0" i="0" u="none" strike="noStrike" cap="none" dirty="0">
              <a:solidFill>
                <a:schemeClr val="dk1"/>
              </a:solidFill>
              <a:latin typeface="Trebuchet MS"/>
              <a:ea typeface="Trebuchet MS"/>
              <a:cs typeface="Trebuchet MS"/>
              <a:sym typeface="Trebuchet MS"/>
            </a:endParaRPr>
          </a:p>
        </p:txBody>
      </p:sp>
      <p:sp>
        <p:nvSpPr>
          <p:cNvPr id="253" name="Google Shape;253;p57"/>
          <p:cNvSpPr/>
          <p:nvPr/>
        </p:nvSpPr>
        <p:spPr>
          <a:xfrm>
            <a:off x="603375" y="4321025"/>
            <a:ext cx="2743200" cy="871800"/>
          </a:xfrm>
          <a:prstGeom prst="rect">
            <a:avLst/>
          </a:prstGeom>
          <a:noFill/>
          <a:ln>
            <a:noFill/>
          </a:ln>
        </p:spPr>
        <p:txBody>
          <a:bodyPr spcFirstLastPara="1" wrap="square" lIns="64275" tIns="32125" rIns="64275" bIns="32125"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400" b="1" i="0" u="none" strike="noStrike" cap="none" dirty="0">
                <a:solidFill>
                  <a:srgbClr val="0C0C0C"/>
                </a:solidFill>
                <a:latin typeface="Trebuchet MS"/>
                <a:ea typeface="Trebuchet MS"/>
                <a:cs typeface="Trebuchet MS"/>
                <a:sym typeface="Trebuchet MS"/>
              </a:rPr>
              <a:t>Kim </a:t>
            </a:r>
            <a:r>
              <a:rPr lang="en-US" sz="2400" b="1" i="0" u="none" strike="noStrike" cap="none" dirty="0" err="1">
                <a:solidFill>
                  <a:srgbClr val="0C0C0C"/>
                </a:solidFill>
                <a:latin typeface="Trebuchet MS"/>
                <a:ea typeface="Trebuchet MS"/>
                <a:cs typeface="Trebuchet MS"/>
                <a:sym typeface="Trebuchet MS"/>
              </a:rPr>
              <a:t>Bimestefer</a:t>
            </a:r>
            <a:r>
              <a:rPr lang="en-US" sz="2400" b="1" i="0" u="none" strike="noStrike" cap="none" dirty="0">
                <a:solidFill>
                  <a:srgbClr val="0C0C0C"/>
                </a:solidFill>
                <a:latin typeface="Trebuchet MS"/>
                <a:ea typeface="Trebuchet MS"/>
                <a:cs typeface="Trebuchet MS"/>
                <a:sym typeface="Trebuchet MS"/>
              </a:rPr>
              <a:t>, </a:t>
            </a:r>
            <a:r>
              <a:rPr lang="en-US" sz="2200" b="0" i="0" u="none" strike="noStrike" cap="none" dirty="0" err="1">
                <a:solidFill>
                  <a:srgbClr val="0C0C0C"/>
                </a:solidFill>
                <a:latin typeface="Trebuchet MS"/>
                <a:ea typeface="Trebuchet MS"/>
                <a:cs typeface="Trebuchet MS"/>
                <a:sym typeface="Trebuchet MS"/>
              </a:rPr>
              <a:t>Directora</a:t>
            </a:r>
            <a:r>
              <a:rPr lang="en-US" sz="2200" b="0" i="0" u="none" strike="noStrike" cap="none" dirty="0">
                <a:solidFill>
                  <a:srgbClr val="0C0C0C"/>
                </a:solidFill>
                <a:latin typeface="Trebuchet MS"/>
                <a:ea typeface="Trebuchet MS"/>
                <a:cs typeface="Trebuchet MS"/>
                <a:sym typeface="Trebuchet MS"/>
              </a:rPr>
              <a:t> </a:t>
            </a:r>
            <a:r>
              <a:rPr lang="en-US" sz="2200" b="0" i="0" u="none" strike="noStrike" cap="none" dirty="0" err="1">
                <a:solidFill>
                  <a:srgbClr val="0C0C0C"/>
                </a:solidFill>
                <a:latin typeface="Trebuchet MS"/>
                <a:ea typeface="Trebuchet MS"/>
                <a:cs typeface="Trebuchet MS"/>
                <a:sym typeface="Trebuchet MS"/>
              </a:rPr>
              <a:t>Ejecutiva</a:t>
            </a:r>
            <a:r>
              <a:rPr lang="en-US" sz="2200" b="0" i="0" u="none" strike="noStrike" cap="none" dirty="0">
                <a:solidFill>
                  <a:srgbClr val="0C0C0C"/>
                </a:solidFill>
                <a:latin typeface="Trebuchet MS"/>
                <a:ea typeface="Trebuchet MS"/>
                <a:cs typeface="Trebuchet MS"/>
                <a:sym typeface="Trebuchet MS"/>
              </a:rPr>
              <a:t> del </a:t>
            </a:r>
            <a:r>
              <a:rPr lang="en-US" sz="2000" i="0" u="none" strike="noStrike" cap="none" dirty="0">
                <a:solidFill>
                  <a:srgbClr val="0C0C0C"/>
                </a:solidFill>
                <a:latin typeface="Trebuchet MS"/>
                <a:ea typeface="Trebuchet MS"/>
                <a:cs typeface="Trebuchet MS"/>
                <a:sym typeface="Trebuchet MS"/>
              </a:rPr>
              <a:t>HCPF</a:t>
            </a:r>
            <a:endParaRPr sz="2200" dirty="0">
              <a:solidFill>
                <a:srgbClr val="0C0C0C"/>
              </a:solidFill>
              <a:latin typeface="Trebuchet MS"/>
              <a:ea typeface="Trebuchet MS"/>
              <a:cs typeface="Trebuchet MS"/>
              <a:sym typeface="Trebuchet MS"/>
            </a:endParaRPr>
          </a:p>
          <a:p>
            <a:pPr marL="0" marR="0" lvl="0" indent="0" algn="ctr" rtl="0">
              <a:lnSpc>
                <a:spcPct val="90000"/>
              </a:lnSpc>
              <a:spcBef>
                <a:spcPts val="0"/>
              </a:spcBef>
              <a:spcAft>
                <a:spcPts val="0"/>
              </a:spcAft>
              <a:buClr>
                <a:srgbClr val="000000"/>
              </a:buClr>
              <a:buSzPts val="1600"/>
              <a:buFont typeface="Arial"/>
              <a:buNone/>
            </a:pPr>
            <a:r>
              <a:rPr lang="en-US" sz="2200" b="0" i="0" u="none" strike="noStrike" cap="none" dirty="0">
                <a:solidFill>
                  <a:srgbClr val="0C0C0C"/>
                </a:solidFill>
                <a:latin typeface="Trebuchet MS"/>
                <a:ea typeface="Trebuchet MS"/>
                <a:cs typeface="Trebuchet MS"/>
                <a:sym typeface="Trebuchet MS"/>
              </a:rPr>
              <a:t> CEO Health First CO</a:t>
            </a:r>
            <a:endParaRPr sz="2200" b="0" i="0" u="none" strike="noStrike" cap="none" dirty="0">
              <a:solidFill>
                <a:schemeClr val="dk1"/>
              </a:solidFill>
              <a:latin typeface="Calibri"/>
              <a:ea typeface="Calibri"/>
              <a:cs typeface="Calibri"/>
              <a:sym typeface="Calibri"/>
            </a:endParaRPr>
          </a:p>
        </p:txBody>
      </p:sp>
      <p:sp>
        <p:nvSpPr>
          <p:cNvPr id="254" name="Google Shape;254;p5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
        <p:nvSpPr>
          <p:cNvPr id="255" name="Google Shape;255;p57"/>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7</a:t>
            </a:fld>
            <a:endParaRPr sz="1200">
              <a:solidFill>
                <a:schemeClr val="lt1"/>
              </a:solidFill>
            </a:endParaRPr>
          </a:p>
        </p:txBody>
      </p:sp>
      <p:pic>
        <p:nvPicPr>
          <p:cNvPr id="256" name="Google Shape;256;p57" descr="Kim Bimestefer"/>
          <p:cNvPicPr preferRelativeResize="0"/>
          <p:nvPr/>
        </p:nvPicPr>
        <p:blipFill rotWithShape="1">
          <a:blip r:embed="rId3">
            <a:alphaModFix/>
          </a:blip>
          <a:srcRect l="16331"/>
          <a:stretch/>
        </p:blipFill>
        <p:spPr>
          <a:xfrm>
            <a:off x="959175" y="1913900"/>
            <a:ext cx="1864200" cy="2228025"/>
          </a:xfrm>
          <a:prstGeom prst="rect">
            <a:avLst/>
          </a:prstGeom>
          <a:noFill/>
          <a:ln>
            <a:noFill/>
          </a:ln>
        </p:spPr>
      </p:pic>
      <p:pic>
        <p:nvPicPr>
          <p:cNvPr id="257" name="Google Shape;257;p57" descr="Dr. Lisa Rothgery"/>
          <p:cNvPicPr preferRelativeResize="0"/>
          <p:nvPr/>
        </p:nvPicPr>
        <p:blipFill rotWithShape="1">
          <a:blip r:embed="rId4">
            <a:alphaModFix/>
          </a:blip>
          <a:srcRect l="7890" r="8434"/>
          <a:stretch/>
        </p:blipFill>
        <p:spPr>
          <a:xfrm>
            <a:off x="9128325" y="1913888"/>
            <a:ext cx="1864200" cy="2228037"/>
          </a:xfrm>
          <a:prstGeom prst="rect">
            <a:avLst/>
          </a:prstGeom>
          <a:noFill/>
          <a:ln>
            <a:noFill/>
          </a:ln>
        </p:spPr>
      </p:pic>
      <p:pic>
        <p:nvPicPr>
          <p:cNvPr id="258" name="Google Shape;258;p57" descr="Bettina Schneider"/>
          <p:cNvPicPr preferRelativeResize="0"/>
          <p:nvPr/>
        </p:nvPicPr>
        <p:blipFill rotWithShape="1">
          <a:blip r:embed="rId5">
            <a:alphaModFix/>
          </a:blip>
          <a:srcRect l="9044" r="7287"/>
          <a:stretch/>
        </p:blipFill>
        <p:spPr>
          <a:xfrm>
            <a:off x="3682225" y="1913900"/>
            <a:ext cx="1864200" cy="2228025"/>
          </a:xfrm>
          <a:prstGeom prst="rect">
            <a:avLst/>
          </a:prstGeom>
          <a:noFill/>
          <a:ln>
            <a:noFill/>
          </a:ln>
        </p:spPr>
      </p:pic>
      <p:sp>
        <p:nvSpPr>
          <p:cNvPr id="259" name="Google Shape;259;p57"/>
          <p:cNvSpPr/>
          <p:nvPr/>
        </p:nvSpPr>
        <p:spPr>
          <a:xfrm>
            <a:off x="8902800" y="4294325"/>
            <a:ext cx="2534100" cy="1241700"/>
          </a:xfrm>
          <a:prstGeom prst="rect">
            <a:avLst/>
          </a:prstGeom>
          <a:noFill/>
          <a:ln>
            <a:noFill/>
          </a:ln>
        </p:spPr>
        <p:txBody>
          <a:bodyPr spcFirstLastPara="1" wrap="square" lIns="64250" tIns="32125" rIns="64250" bIns="3212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200" b="1" dirty="0">
                <a:solidFill>
                  <a:srgbClr val="0C0C0C"/>
                </a:solidFill>
                <a:latin typeface="Trebuchet MS"/>
                <a:ea typeface="Trebuchet MS"/>
                <a:cs typeface="Trebuchet MS"/>
                <a:sym typeface="Trebuchet MS"/>
              </a:rPr>
              <a:t>Dr. Lisa </a:t>
            </a:r>
            <a:r>
              <a:rPr lang="en-US" sz="2200" b="1" dirty="0" err="1">
                <a:solidFill>
                  <a:srgbClr val="0C0C0C"/>
                </a:solidFill>
                <a:latin typeface="Trebuchet MS"/>
                <a:ea typeface="Trebuchet MS"/>
                <a:cs typeface="Trebuchet MS"/>
                <a:sym typeface="Trebuchet MS"/>
              </a:rPr>
              <a:t>Rothgery</a:t>
            </a:r>
            <a:r>
              <a:rPr lang="en-US" sz="2200" b="1" i="0" u="none" strike="noStrike" cap="none" dirty="0">
                <a:solidFill>
                  <a:srgbClr val="0C0C0C"/>
                </a:solidFill>
                <a:latin typeface="Trebuchet MS"/>
                <a:ea typeface="Trebuchet MS"/>
                <a:cs typeface="Trebuchet MS"/>
                <a:sym typeface="Trebuchet MS"/>
              </a:rPr>
              <a:t>,</a:t>
            </a:r>
            <a:endParaRPr sz="2200" b="0"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1467"/>
              <a:buFont typeface="Arial"/>
              <a:buNone/>
            </a:pPr>
            <a:r>
              <a:rPr lang="en-US" sz="2200" dirty="0">
                <a:solidFill>
                  <a:srgbClr val="0C0C0C"/>
                </a:solidFill>
                <a:latin typeface="Trebuchet MS"/>
                <a:ea typeface="Trebuchet MS"/>
                <a:cs typeface="Trebuchet MS"/>
                <a:sym typeface="Trebuchet MS"/>
              </a:rPr>
              <a:t>Director Médico, CMO</a:t>
            </a:r>
            <a:endParaRPr sz="2200" b="0" i="0" u="none" strike="noStrike" cap="none" dirty="0">
              <a:solidFill>
                <a:schemeClr val="dk1"/>
              </a:solidFill>
              <a:latin typeface="Calibri"/>
              <a:ea typeface="Calibri"/>
              <a:cs typeface="Calibri"/>
              <a:sym typeface="Calibri"/>
            </a:endParaRPr>
          </a:p>
        </p:txBody>
      </p:sp>
      <p:sp>
        <p:nvSpPr>
          <p:cNvPr id="260" name="Google Shape;260;p57"/>
          <p:cNvSpPr/>
          <p:nvPr/>
        </p:nvSpPr>
        <p:spPr>
          <a:xfrm>
            <a:off x="6118975" y="4294324"/>
            <a:ext cx="2534100" cy="1701741"/>
          </a:xfrm>
          <a:prstGeom prst="rect">
            <a:avLst/>
          </a:prstGeom>
          <a:noFill/>
          <a:ln>
            <a:noFill/>
          </a:ln>
        </p:spPr>
        <p:txBody>
          <a:bodyPr spcFirstLastPara="1" wrap="square" lIns="64250" tIns="32125" rIns="64250" bIns="32125" anchor="t"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400" b="1" dirty="0">
                <a:solidFill>
                  <a:srgbClr val="0C0C0C"/>
                </a:solidFill>
                <a:latin typeface="Trebuchet MS"/>
                <a:ea typeface="Trebuchet MS"/>
                <a:cs typeface="Trebuchet MS"/>
                <a:sym typeface="Trebuchet MS"/>
              </a:rPr>
              <a:t>Nancy Dolson</a:t>
            </a:r>
            <a:r>
              <a:rPr lang="en-US" sz="2400" b="1" i="0" u="none" strike="noStrike" cap="none" dirty="0">
                <a:solidFill>
                  <a:srgbClr val="0C0C0C"/>
                </a:solidFill>
                <a:latin typeface="Trebuchet MS"/>
                <a:ea typeface="Trebuchet MS"/>
                <a:cs typeface="Trebuchet MS"/>
                <a:sym typeface="Trebuchet MS"/>
              </a:rPr>
              <a:t>,</a:t>
            </a:r>
            <a:endParaRPr sz="2400" b="0" i="0" u="none" strike="noStrike" cap="none"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rgbClr val="000000"/>
              </a:buClr>
              <a:buSzPts val="1467"/>
              <a:buFont typeface="Arial"/>
              <a:buNone/>
            </a:pPr>
            <a:r>
              <a:rPr lang="en-US" sz="2200" dirty="0" err="1">
                <a:solidFill>
                  <a:srgbClr val="0C0C0C"/>
                </a:solidFill>
                <a:latin typeface="Trebuchet MS"/>
                <a:ea typeface="Trebuchet MS"/>
                <a:cs typeface="Trebuchet MS"/>
                <a:sym typeface="Trebuchet MS"/>
              </a:rPr>
              <a:t>Directora</a:t>
            </a:r>
            <a:r>
              <a:rPr lang="en-US" sz="2200" dirty="0">
                <a:solidFill>
                  <a:srgbClr val="0C0C0C"/>
                </a:solidFill>
                <a:latin typeface="Trebuchet MS"/>
                <a:ea typeface="Trebuchet MS"/>
                <a:cs typeface="Trebuchet MS"/>
                <a:sym typeface="Trebuchet MS"/>
              </a:rPr>
              <a:t> Especial de la División de </a:t>
            </a:r>
            <a:r>
              <a:rPr lang="en-US" sz="2200" dirty="0" err="1">
                <a:solidFill>
                  <a:srgbClr val="0C0C0C"/>
                </a:solidFill>
                <a:latin typeface="Trebuchet MS"/>
                <a:ea typeface="Trebuchet MS"/>
                <a:cs typeface="Trebuchet MS"/>
                <a:sym typeface="Trebuchet MS"/>
              </a:rPr>
              <a:t>Financiamiento</a:t>
            </a:r>
            <a:r>
              <a:rPr lang="en-US" sz="2200" dirty="0">
                <a:solidFill>
                  <a:srgbClr val="0C0C0C"/>
                </a:solidFill>
                <a:latin typeface="Trebuchet MS"/>
                <a:ea typeface="Trebuchet MS"/>
                <a:cs typeface="Trebuchet MS"/>
                <a:sym typeface="Trebuchet MS"/>
              </a:rPr>
              <a:t> Especial </a:t>
            </a:r>
            <a:endParaRPr sz="2200" b="0" i="0" u="none" strike="noStrike" cap="none" dirty="0">
              <a:solidFill>
                <a:schemeClr val="dk1"/>
              </a:solidFill>
              <a:latin typeface="Calibri"/>
              <a:ea typeface="Calibri"/>
              <a:cs typeface="Calibri"/>
              <a:sym typeface="Calibri"/>
            </a:endParaRPr>
          </a:p>
        </p:txBody>
      </p:sp>
      <p:pic>
        <p:nvPicPr>
          <p:cNvPr id="261" name="Google Shape;261;p57" descr="Nancy Dolson"/>
          <p:cNvPicPr preferRelativeResize="0"/>
          <p:nvPr/>
        </p:nvPicPr>
        <p:blipFill rotWithShape="1">
          <a:blip r:embed="rId6">
            <a:alphaModFix/>
          </a:blip>
          <a:srcRect b="11512"/>
          <a:stretch/>
        </p:blipFill>
        <p:spPr>
          <a:xfrm>
            <a:off x="6405274" y="1888698"/>
            <a:ext cx="1864200" cy="2270127"/>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89"/>
          <p:cNvSpPr txBox="1">
            <a:spLocks noGrp="1"/>
          </p:cNvSpPr>
          <p:nvPr>
            <p:ph type="title"/>
          </p:nvPr>
        </p:nvSpPr>
        <p:spPr>
          <a:xfrm>
            <a:off x="0" y="2628100"/>
            <a:ext cx="46263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300" dirty="0" err="1"/>
              <a:t>Encuesta</a:t>
            </a:r>
            <a:r>
              <a:rPr lang="en-US" sz="3300" dirty="0"/>
              <a:t> #2: </a:t>
            </a:r>
            <a:endParaRPr sz="3300" dirty="0"/>
          </a:p>
          <a:p>
            <a:pPr marL="0" lvl="0" indent="0" algn="ctr" rtl="0">
              <a:spcBef>
                <a:spcPts val="0"/>
              </a:spcBef>
              <a:spcAft>
                <a:spcPts val="0"/>
              </a:spcAft>
              <a:buNone/>
            </a:pPr>
            <a:r>
              <a:rPr lang="en-US" sz="3300" dirty="0"/>
              <a:t>¿</a:t>
            </a:r>
            <a:r>
              <a:rPr lang="en-US" sz="3300" dirty="0" err="1"/>
              <a:t>Qué</a:t>
            </a:r>
            <a:r>
              <a:rPr lang="en-US" sz="3300" dirty="0"/>
              <a:t> </a:t>
            </a:r>
            <a:r>
              <a:rPr lang="en-US" sz="3300" dirty="0" err="1"/>
              <a:t>asuntos</a:t>
            </a:r>
            <a:r>
              <a:rPr lang="en-US" sz="3300" dirty="0"/>
              <a:t> federales le </a:t>
            </a:r>
            <a:r>
              <a:rPr lang="en-US" sz="3300" dirty="0" err="1"/>
              <a:t>preocupan</a:t>
            </a:r>
            <a:r>
              <a:rPr lang="en-US" sz="3300" dirty="0"/>
              <a:t> </a:t>
            </a:r>
            <a:r>
              <a:rPr lang="en-US" sz="3300" dirty="0" err="1"/>
              <a:t>más</a:t>
            </a:r>
            <a:r>
              <a:rPr lang="en-US" sz="3300" dirty="0"/>
              <a:t>? </a:t>
            </a:r>
          </a:p>
        </p:txBody>
      </p:sp>
      <p:sp>
        <p:nvSpPr>
          <p:cNvPr id="619" name="Google Shape;619;p8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a:p>
        </p:txBody>
      </p:sp>
      <p:pic>
        <p:nvPicPr>
          <p:cNvPr id="620" name="Google Shape;620;p89"/>
          <p:cNvPicPr preferRelativeResize="0"/>
          <p:nvPr/>
        </p:nvPicPr>
        <p:blipFill>
          <a:blip r:embed="rId3">
            <a:alphaModFix/>
          </a:blip>
          <a:stretch>
            <a:fillRect/>
          </a:stretch>
        </p:blipFill>
        <p:spPr>
          <a:xfrm>
            <a:off x="4626300" y="152400"/>
            <a:ext cx="7483625" cy="59585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71</a:t>
            </a:fld>
            <a:endParaRPr/>
          </a:p>
        </p:txBody>
      </p:sp>
      <p:sp>
        <p:nvSpPr>
          <p:cNvPr id="627" name="Google Shape;627;p37"/>
          <p:cNvSpPr txBox="1">
            <a:spLocks noGrp="1"/>
          </p:cNvSpPr>
          <p:nvPr>
            <p:ph type="title"/>
          </p:nvPr>
        </p:nvSpPr>
        <p:spPr>
          <a:xfrm>
            <a:off x="0" y="3714575"/>
            <a:ext cx="46704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300"/>
              <a:t>Poll 3: </a:t>
            </a:r>
            <a:endParaRPr sz="3300"/>
          </a:p>
          <a:p>
            <a:pPr marL="0" lvl="0" indent="0" algn="ctr" rtl="0">
              <a:lnSpc>
                <a:spcPct val="90000"/>
              </a:lnSpc>
              <a:spcBef>
                <a:spcPts val="0"/>
              </a:spcBef>
              <a:spcAft>
                <a:spcPts val="0"/>
              </a:spcAft>
              <a:buSzPts val="6000"/>
              <a:buNone/>
            </a:pPr>
            <a:r>
              <a:rPr lang="en-US" sz="3300"/>
              <a:t>If a portion of available CHASE dollars were to be shared, what areas would you prioritize to receive this funding?</a:t>
            </a:r>
            <a:endParaRPr sz="3300"/>
          </a:p>
        </p:txBody>
      </p:sp>
      <p:pic>
        <p:nvPicPr>
          <p:cNvPr id="628" name="Google Shape;628;p37"/>
          <p:cNvPicPr preferRelativeResize="0"/>
          <p:nvPr/>
        </p:nvPicPr>
        <p:blipFill rotWithShape="1">
          <a:blip r:embed="rId3">
            <a:alphaModFix/>
          </a:blip>
          <a:srcRect/>
          <a:stretch/>
        </p:blipFill>
        <p:spPr>
          <a:xfrm>
            <a:off x="4610650" y="867063"/>
            <a:ext cx="7416675" cy="436902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a:p>
        </p:txBody>
      </p:sp>
      <p:sp>
        <p:nvSpPr>
          <p:cNvPr id="627" name="Google Shape;627;p90"/>
          <p:cNvSpPr txBox="1">
            <a:spLocks noGrp="1"/>
          </p:cNvSpPr>
          <p:nvPr>
            <p:ph type="title"/>
          </p:nvPr>
        </p:nvSpPr>
        <p:spPr>
          <a:xfrm>
            <a:off x="0" y="3714575"/>
            <a:ext cx="46704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3300" dirty="0" err="1"/>
              <a:t>Encuesta</a:t>
            </a:r>
            <a:r>
              <a:rPr lang="en-US" sz="3300" dirty="0"/>
              <a:t> 3: </a:t>
            </a:r>
            <a:endParaRPr sz="3300" dirty="0"/>
          </a:p>
          <a:p>
            <a:r>
              <a:rPr lang="en-US" sz="3300" b="1" i="0" u="none" strike="noStrike" dirty="0">
                <a:solidFill>
                  <a:schemeClr val="bg2"/>
                </a:solidFill>
                <a:effectLst/>
              </a:rPr>
              <a:t>Si se </a:t>
            </a:r>
            <a:r>
              <a:rPr lang="en-US" sz="3300" b="1" i="0" u="none" strike="noStrike" dirty="0" err="1">
                <a:solidFill>
                  <a:schemeClr val="bg2"/>
                </a:solidFill>
                <a:effectLst/>
              </a:rPr>
              <a:t>compartiera</a:t>
            </a:r>
            <a:r>
              <a:rPr lang="en-US" sz="3300" b="1" i="0" u="none" strike="noStrike" dirty="0">
                <a:solidFill>
                  <a:schemeClr val="bg2"/>
                </a:solidFill>
                <a:effectLst/>
              </a:rPr>
              <a:t> </a:t>
            </a:r>
            <a:r>
              <a:rPr lang="en-US" sz="3300" b="1" i="0" u="none" strike="noStrike" dirty="0" err="1">
                <a:solidFill>
                  <a:schemeClr val="bg2"/>
                </a:solidFill>
                <a:effectLst/>
              </a:rPr>
              <a:t>una</a:t>
            </a:r>
            <a:r>
              <a:rPr lang="en-US" sz="3300" b="1" i="0" u="none" strike="noStrike" dirty="0">
                <a:solidFill>
                  <a:schemeClr val="bg2"/>
                </a:solidFill>
                <a:effectLst/>
              </a:rPr>
              <a:t> </a:t>
            </a:r>
            <a:r>
              <a:rPr lang="en-US" sz="3300" b="1" i="0" u="none" strike="noStrike" dirty="0" err="1">
                <a:solidFill>
                  <a:schemeClr val="bg2"/>
                </a:solidFill>
                <a:effectLst/>
              </a:rPr>
              <a:t>parte</a:t>
            </a:r>
            <a:r>
              <a:rPr lang="en-US" sz="3300" b="1" i="0" u="none" strike="noStrike" dirty="0">
                <a:solidFill>
                  <a:schemeClr val="bg2"/>
                </a:solidFill>
                <a:effectLst/>
              </a:rPr>
              <a:t> de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dólares</a:t>
            </a:r>
            <a:r>
              <a:rPr lang="en-US" sz="3300" b="1" i="0" u="none" strike="noStrike" dirty="0">
                <a:solidFill>
                  <a:schemeClr val="bg2"/>
                </a:solidFill>
                <a:effectLst/>
              </a:rPr>
              <a:t> </a:t>
            </a:r>
            <a:r>
              <a:rPr lang="en-US" sz="3300" b="1" i="0" u="none" strike="noStrike" dirty="0" err="1">
                <a:solidFill>
                  <a:schemeClr val="bg2"/>
                </a:solidFill>
                <a:effectLst/>
              </a:rPr>
              <a:t>disponibles</a:t>
            </a:r>
            <a:r>
              <a:rPr lang="en-US" sz="3300" b="1" i="0" u="none" strike="noStrike" dirty="0">
                <a:solidFill>
                  <a:schemeClr val="bg2"/>
                </a:solidFill>
                <a:effectLst/>
              </a:rPr>
              <a:t> de CHASE, ¿A </a:t>
            </a:r>
            <a:r>
              <a:rPr lang="en-US" sz="3300" b="1" i="0" u="none" strike="noStrike" dirty="0" err="1">
                <a:solidFill>
                  <a:schemeClr val="bg2"/>
                </a:solidFill>
                <a:effectLst/>
              </a:rPr>
              <a:t>cuales</a:t>
            </a:r>
            <a:r>
              <a:rPr lang="en-US" sz="3300" b="1" i="0" u="none" strike="noStrike" dirty="0">
                <a:solidFill>
                  <a:schemeClr val="bg2"/>
                </a:solidFill>
                <a:effectLst/>
              </a:rPr>
              <a:t> </a:t>
            </a:r>
            <a:r>
              <a:rPr lang="en-US" sz="3300" b="1" i="0" u="none" strike="noStrike" dirty="0" err="1">
                <a:solidFill>
                  <a:schemeClr val="bg2"/>
                </a:solidFill>
                <a:effectLst/>
              </a:rPr>
              <a:t>áreas</a:t>
            </a:r>
            <a:r>
              <a:rPr lang="en-US" sz="3300" b="1" i="0" u="none" strike="noStrike" dirty="0">
                <a:solidFill>
                  <a:schemeClr val="bg2"/>
                </a:solidFill>
                <a:effectLst/>
              </a:rPr>
              <a:t> </a:t>
            </a:r>
            <a:r>
              <a:rPr lang="en-US" sz="3300" b="1" i="0" u="none" strike="noStrike" dirty="0" err="1">
                <a:solidFill>
                  <a:schemeClr val="bg2"/>
                </a:solidFill>
                <a:effectLst/>
              </a:rPr>
              <a:t>daría</a:t>
            </a:r>
            <a:r>
              <a:rPr lang="en-US" sz="3300" b="1" i="0" u="none" strike="noStrike" dirty="0">
                <a:solidFill>
                  <a:schemeClr val="bg2"/>
                </a:solidFill>
                <a:effectLst/>
              </a:rPr>
              <a:t> </a:t>
            </a:r>
            <a:r>
              <a:rPr lang="en-US" sz="3300" b="1" i="0" u="none" strike="noStrike" dirty="0" err="1">
                <a:solidFill>
                  <a:schemeClr val="bg2"/>
                </a:solidFill>
                <a:effectLst/>
              </a:rPr>
              <a:t>prioridad</a:t>
            </a:r>
            <a:r>
              <a:rPr lang="en-US" sz="3300" b="1" i="0" u="none" strike="noStrike" dirty="0">
                <a:solidFill>
                  <a:schemeClr val="bg2"/>
                </a:solidFill>
                <a:effectLst/>
              </a:rPr>
              <a:t> para </a:t>
            </a:r>
            <a:r>
              <a:rPr lang="en-US" sz="3300" b="1" i="0" u="none" strike="noStrike" dirty="0" err="1">
                <a:solidFill>
                  <a:schemeClr val="bg2"/>
                </a:solidFill>
                <a:effectLst/>
              </a:rPr>
              <a:t>recibir</a:t>
            </a:r>
            <a:r>
              <a:rPr lang="en-US" sz="3300" b="1" i="0" u="none" strike="noStrike" dirty="0">
                <a:solidFill>
                  <a:schemeClr val="bg2"/>
                </a:solidFill>
                <a:effectLst/>
              </a:rPr>
              <a:t> </a:t>
            </a:r>
            <a:r>
              <a:rPr lang="en-US" sz="3300" b="1" i="0" u="none" strike="noStrike" dirty="0" err="1">
                <a:solidFill>
                  <a:schemeClr val="bg2"/>
                </a:solidFill>
                <a:effectLst/>
              </a:rPr>
              <a:t>esta</a:t>
            </a:r>
            <a:r>
              <a:rPr lang="en-US" sz="3300" b="1" i="0" u="none" strike="noStrike" dirty="0">
                <a:solidFill>
                  <a:schemeClr val="bg2"/>
                </a:solidFill>
                <a:effectLst/>
              </a:rPr>
              <a:t> </a:t>
            </a:r>
            <a:r>
              <a:rPr lang="en-US" sz="3300" b="1" i="0" u="none" strike="noStrike" dirty="0" err="1">
                <a:solidFill>
                  <a:schemeClr val="bg2"/>
                </a:solidFill>
                <a:effectLst/>
              </a:rPr>
              <a:t>financiación</a:t>
            </a:r>
            <a:r>
              <a:rPr lang="en-US" sz="1050" b="0" dirty="0">
                <a:solidFill>
                  <a:srgbClr val="000000"/>
                </a:solidFill>
              </a:rPr>
              <a:t> </a:t>
            </a:r>
            <a:r>
              <a:rPr lang="en-US" sz="3300" dirty="0"/>
              <a:t>?</a:t>
            </a:r>
            <a:endParaRPr sz="3300" dirty="0"/>
          </a:p>
        </p:txBody>
      </p:sp>
      <p:pic>
        <p:nvPicPr>
          <p:cNvPr id="628" name="Google Shape;628;p90"/>
          <p:cNvPicPr preferRelativeResize="0"/>
          <p:nvPr/>
        </p:nvPicPr>
        <p:blipFill>
          <a:blip r:embed="rId3">
            <a:alphaModFix/>
          </a:blip>
          <a:stretch>
            <a:fillRect/>
          </a:stretch>
        </p:blipFill>
        <p:spPr>
          <a:xfrm>
            <a:off x="4610650" y="867063"/>
            <a:ext cx="7416675" cy="4369025"/>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73</a:t>
            </a:fld>
            <a:endParaRPr/>
          </a:p>
        </p:txBody>
      </p:sp>
      <p:sp>
        <p:nvSpPr>
          <p:cNvPr id="635" name="Google Shape;635;p38"/>
          <p:cNvSpPr txBox="1">
            <a:spLocks noGrp="1"/>
          </p:cNvSpPr>
          <p:nvPr>
            <p:ph type="title"/>
          </p:nvPr>
        </p:nvSpPr>
        <p:spPr>
          <a:xfrm>
            <a:off x="442650" y="666575"/>
            <a:ext cx="4817700" cy="367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300"/>
              <a:t>Poll 4: If $1.22 B additional funding was available to the legislature, how would you want elected officials to spend it?</a:t>
            </a:r>
            <a:endParaRPr sz="3300"/>
          </a:p>
        </p:txBody>
      </p:sp>
      <p:pic>
        <p:nvPicPr>
          <p:cNvPr id="636" name="Google Shape;636;p38"/>
          <p:cNvPicPr preferRelativeResize="0"/>
          <p:nvPr/>
        </p:nvPicPr>
        <p:blipFill rotWithShape="1">
          <a:blip r:embed="rId3">
            <a:alphaModFix/>
          </a:blip>
          <a:srcRect/>
          <a:stretch/>
        </p:blipFill>
        <p:spPr>
          <a:xfrm>
            <a:off x="6019550" y="156650"/>
            <a:ext cx="5897775" cy="596665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a:p>
        </p:txBody>
      </p:sp>
      <p:sp>
        <p:nvSpPr>
          <p:cNvPr id="635" name="Google Shape;635;p91"/>
          <p:cNvSpPr txBox="1">
            <a:spLocks noGrp="1"/>
          </p:cNvSpPr>
          <p:nvPr>
            <p:ph type="title"/>
          </p:nvPr>
        </p:nvSpPr>
        <p:spPr>
          <a:xfrm>
            <a:off x="442650" y="666575"/>
            <a:ext cx="4817700" cy="3671100"/>
          </a:xfrm>
          <a:prstGeom prst="rect">
            <a:avLst/>
          </a:prstGeom>
        </p:spPr>
        <p:txBody>
          <a:bodyPr spcFirstLastPara="1" wrap="square" lIns="91425" tIns="45700" rIns="91425" bIns="45700" anchor="b" anchorCtr="0">
            <a:noAutofit/>
          </a:bodyPr>
          <a:lstStyle/>
          <a:p>
            <a:r>
              <a:rPr lang="en-US" sz="3300" dirty="0" err="1"/>
              <a:t>Encuesta</a:t>
            </a:r>
            <a:r>
              <a:rPr lang="en-US" sz="3300" dirty="0"/>
              <a:t> 4: </a:t>
            </a:r>
            <a:r>
              <a:rPr lang="en-US" sz="3300" b="1" i="0" u="none" strike="noStrike" dirty="0">
                <a:solidFill>
                  <a:schemeClr val="bg2"/>
                </a:solidFill>
                <a:effectLst/>
              </a:rPr>
              <a:t>Si la </a:t>
            </a:r>
            <a:r>
              <a:rPr lang="en-US" sz="3300" b="1" i="0" u="none" strike="noStrike" dirty="0" err="1">
                <a:solidFill>
                  <a:schemeClr val="bg2"/>
                </a:solidFill>
                <a:effectLst/>
              </a:rPr>
              <a:t>legislatura</a:t>
            </a:r>
            <a:r>
              <a:rPr lang="en-US" sz="3300" b="1" i="0" u="none" strike="noStrike" dirty="0">
                <a:solidFill>
                  <a:schemeClr val="bg2"/>
                </a:solidFill>
                <a:effectLst/>
              </a:rPr>
              <a:t> </a:t>
            </a:r>
            <a:r>
              <a:rPr lang="en-US" sz="3300" b="1" i="0" u="none" strike="noStrike" dirty="0" err="1">
                <a:solidFill>
                  <a:schemeClr val="bg2"/>
                </a:solidFill>
                <a:effectLst/>
              </a:rPr>
              <a:t>dispusiera</a:t>
            </a:r>
            <a:r>
              <a:rPr lang="en-US" sz="3300" b="1" i="0" u="none" strike="noStrike" dirty="0">
                <a:solidFill>
                  <a:schemeClr val="bg2"/>
                </a:solidFill>
                <a:effectLst/>
              </a:rPr>
              <a:t> de $1.22 B </a:t>
            </a:r>
            <a:r>
              <a:rPr lang="en-US" sz="3300" b="1" i="0" u="none" strike="noStrike" dirty="0" err="1">
                <a:solidFill>
                  <a:schemeClr val="bg2"/>
                </a:solidFill>
                <a:effectLst/>
              </a:rPr>
              <a:t>adicionales</a:t>
            </a:r>
            <a:r>
              <a:rPr lang="en-US" sz="3300" b="1" i="0" u="none" strike="noStrike" dirty="0">
                <a:solidFill>
                  <a:schemeClr val="bg2"/>
                </a:solidFill>
                <a:effectLst/>
              </a:rPr>
              <a:t>, ¿</a:t>
            </a:r>
            <a:r>
              <a:rPr lang="en-US" sz="3300" dirty="0" err="1">
                <a:solidFill>
                  <a:schemeClr val="bg2"/>
                </a:solidFill>
              </a:rPr>
              <a:t>C</a:t>
            </a:r>
            <a:r>
              <a:rPr lang="en-US" sz="3300" b="1" i="0" u="none" strike="noStrike" dirty="0" err="1">
                <a:solidFill>
                  <a:schemeClr val="bg2"/>
                </a:solidFill>
                <a:effectLst/>
              </a:rPr>
              <a:t>ómo</a:t>
            </a:r>
            <a:r>
              <a:rPr lang="en-US" sz="3300" b="1" i="0" u="none" strike="noStrike" dirty="0">
                <a:solidFill>
                  <a:schemeClr val="bg2"/>
                </a:solidFill>
                <a:effectLst/>
              </a:rPr>
              <a:t> </a:t>
            </a:r>
            <a:r>
              <a:rPr lang="en-US" sz="3300" b="1" i="0" u="none" strike="noStrike" dirty="0" err="1">
                <a:solidFill>
                  <a:schemeClr val="bg2"/>
                </a:solidFill>
                <a:effectLst/>
              </a:rPr>
              <a:t>querría</a:t>
            </a:r>
            <a:r>
              <a:rPr lang="en-US" sz="3300" b="1" i="0" u="none" strike="noStrike" dirty="0">
                <a:solidFill>
                  <a:schemeClr val="bg2"/>
                </a:solidFill>
                <a:effectLst/>
              </a:rPr>
              <a:t> que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funcionarios</a:t>
            </a:r>
            <a:r>
              <a:rPr lang="en-US" sz="3300" b="1" i="0" u="none" strike="noStrike" dirty="0">
                <a:solidFill>
                  <a:schemeClr val="bg2"/>
                </a:solidFill>
                <a:effectLst/>
              </a:rPr>
              <a:t> </a:t>
            </a:r>
            <a:r>
              <a:rPr lang="en-US" sz="3300" b="1" i="0" u="none" strike="noStrike" dirty="0" err="1">
                <a:solidFill>
                  <a:schemeClr val="bg2"/>
                </a:solidFill>
                <a:effectLst/>
              </a:rPr>
              <a:t>electos</a:t>
            </a:r>
            <a:r>
              <a:rPr lang="en-US" sz="3300" b="1" i="0" u="none" strike="noStrike" dirty="0">
                <a:solidFill>
                  <a:schemeClr val="bg2"/>
                </a:solidFill>
                <a:effectLst/>
              </a:rPr>
              <a:t>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gastaran</a:t>
            </a:r>
            <a:r>
              <a:rPr lang="en-US" sz="3300" b="1" i="0" u="none" strike="noStrike" dirty="0">
                <a:solidFill>
                  <a:schemeClr val="bg2"/>
                </a:solidFill>
                <a:effectLst/>
              </a:rPr>
              <a:t>?</a:t>
            </a:r>
            <a:br>
              <a:rPr lang="en-US" sz="3300" b="0" i="0" u="none" strike="noStrike" dirty="0">
                <a:solidFill>
                  <a:schemeClr val="bg2"/>
                </a:solidFill>
                <a:effectLst/>
              </a:rPr>
            </a:br>
            <a:r>
              <a:rPr lang="en-US" sz="3300" dirty="0"/>
              <a:t>?</a:t>
            </a:r>
            <a:endParaRPr sz="3300" dirty="0"/>
          </a:p>
        </p:txBody>
      </p:sp>
      <p:pic>
        <p:nvPicPr>
          <p:cNvPr id="636" name="Google Shape;636;p91"/>
          <p:cNvPicPr preferRelativeResize="0"/>
          <p:nvPr/>
        </p:nvPicPr>
        <p:blipFill>
          <a:blip r:embed="rId3">
            <a:alphaModFix/>
          </a:blip>
          <a:stretch>
            <a:fillRect/>
          </a:stretch>
        </p:blipFill>
        <p:spPr>
          <a:xfrm>
            <a:off x="6019550" y="156650"/>
            <a:ext cx="5897775" cy="596665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39"/>
          <p:cNvSpPr txBox="1">
            <a:spLocks noGrp="1"/>
          </p:cNvSpPr>
          <p:nvPr>
            <p:ph type="title"/>
          </p:nvPr>
        </p:nvSpPr>
        <p:spPr>
          <a:xfrm>
            <a:off x="246000" y="3571725"/>
            <a:ext cx="41574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300"/>
              <a:t>Poll 5: </a:t>
            </a:r>
            <a:endParaRPr sz="3300"/>
          </a:p>
          <a:p>
            <a:pPr marL="0" lvl="0" indent="0" algn="ctr" rtl="0">
              <a:lnSpc>
                <a:spcPct val="90000"/>
              </a:lnSpc>
              <a:spcBef>
                <a:spcPts val="0"/>
              </a:spcBef>
              <a:spcAft>
                <a:spcPts val="0"/>
              </a:spcAft>
              <a:buSzPts val="6000"/>
              <a:buNone/>
            </a:pPr>
            <a:r>
              <a:rPr lang="en-US" sz="3300"/>
              <a:t>What are the 3 most important performance measures you want your local hospital CEO(s) to be paid on?</a:t>
            </a:r>
            <a:endParaRPr sz="3300"/>
          </a:p>
        </p:txBody>
      </p:sp>
      <p:sp>
        <p:nvSpPr>
          <p:cNvPr id="643" name="Google Shape;643;p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75</a:t>
            </a:fld>
            <a:endParaRPr/>
          </a:p>
        </p:txBody>
      </p:sp>
      <p:pic>
        <p:nvPicPr>
          <p:cNvPr id="644" name="Google Shape;644;p39"/>
          <p:cNvPicPr preferRelativeResize="0"/>
          <p:nvPr/>
        </p:nvPicPr>
        <p:blipFill rotWithShape="1">
          <a:blip r:embed="rId3">
            <a:alphaModFix/>
          </a:blip>
          <a:srcRect/>
          <a:stretch/>
        </p:blipFill>
        <p:spPr>
          <a:xfrm>
            <a:off x="4617325" y="152400"/>
            <a:ext cx="7422275" cy="587327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92"/>
          <p:cNvSpPr txBox="1">
            <a:spLocks noGrp="1"/>
          </p:cNvSpPr>
          <p:nvPr>
            <p:ph type="title"/>
          </p:nvPr>
        </p:nvSpPr>
        <p:spPr>
          <a:xfrm>
            <a:off x="313733" y="4435325"/>
            <a:ext cx="4157400" cy="9600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US" sz="3300" dirty="0" err="1"/>
              <a:t>Encuesta</a:t>
            </a:r>
            <a:r>
              <a:rPr lang="en-US" sz="3300" dirty="0"/>
              <a:t> 5: </a:t>
            </a:r>
            <a:endParaRPr sz="3300" dirty="0"/>
          </a:p>
          <a:p>
            <a:r>
              <a:rPr lang="en-US" sz="3300" b="1" i="0" u="none" strike="noStrike" dirty="0" err="1">
                <a:solidFill>
                  <a:schemeClr val="bg2"/>
                </a:solidFill>
                <a:effectLst/>
              </a:rPr>
              <a:t>Cuáles</a:t>
            </a:r>
            <a:r>
              <a:rPr lang="en-US" sz="3300" b="1" i="0" u="none" strike="noStrike" dirty="0">
                <a:solidFill>
                  <a:schemeClr val="bg2"/>
                </a:solidFill>
                <a:effectLst/>
              </a:rPr>
              <a:t> son las </a:t>
            </a:r>
            <a:r>
              <a:rPr lang="en-US" sz="3300" b="1" i="0" u="none" strike="noStrike" dirty="0" err="1">
                <a:solidFill>
                  <a:schemeClr val="bg2"/>
                </a:solidFill>
                <a:effectLst/>
              </a:rPr>
              <a:t>tres</a:t>
            </a:r>
            <a:r>
              <a:rPr lang="en-US" sz="3300" b="1" i="0" u="none" strike="noStrike" dirty="0">
                <a:solidFill>
                  <a:schemeClr val="bg2"/>
                </a:solidFill>
                <a:effectLst/>
              </a:rPr>
              <a:t> </a:t>
            </a:r>
            <a:r>
              <a:rPr lang="en-US" sz="3300" b="1" i="0" u="none" strike="noStrike" dirty="0" err="1">
                <a:solidFill>
                  <a:schemeClr val="bg2"/>
                </a:solidFill>
                <a:effectLst/>
              </a:rPr>
              <a:t>medidas</a:t>
            </a:r>
            <a:r>
              <a:rPr lang="en-US" sz="3300" b="1" i="0" u="none" strike="noStrike" dirty="0">
                <a:solidFill>
                  <a:schemeClr val="bg2"/>
                </a:solidFill>
                <a:effectLst/>
              </a:rPr>
              <a:t> de </a:t>
            </a:r>
            <a:r>
              <a:rPr lang="en-US" sz="3300" b="1" i="0" u="none" strike="noStrike" dirty="0" err="1">
                <a:solidFill>
                  <a:schemeClr val="bg2"/>
                </a:solidFill>
                <a:effectLst/>
              </a:rPr>
              <a:t>rendimiento</a:t>
            </a:r>
            <a:r>
              <a:rPr lang="en-US" sz="3300" b="1" i="0" u="none" strike="noStrike" dirty="0">
                <a:solidFill>
                  <a:schemeClr val="bg2"/>
                </a:solidFill>
                <a:effectLst/>
              </a:rPr>
              <a:t> </a:t>
            </a:r>
            <a:r>
              <a:rPr lang="en-US" sz="3300" b="1" i="0" u="none" strike="noStrike" dirty="0" err="1">
                <a:solidFill>
                  <a:schemeClr val="bg2"/>
                </a:solidFill>
                <a:effectLst/>
              </a:rPr>
              <a:t>más</a:t>
            </a:r>
            <a:r>
              <a:rPr lang="en-US" sz="3300" b="1" i="0" u="none" strike="noStrike" dirty="0">
                <a:solidFill>
                  <a:schemeClr val="bg2"/>
                </a:solidFill>
                <a:effectLst/>
              </a:rPr>
              <a:t> </a:t>
            </a:r>
            <a:r>
              <a:rPr lang="en-US" sz="3300" b="1" i="0" u="none" strike="noStrike" dirty="0" err="1">
                <a:solidFill>
                  <a:schemeClr val="bg2"/>
                </a:solidFill>
                <a:effectLst/>
              </a:rPr>
              <a:t>importantes</a:t>
            </a:r>
            <a:r>
              <a:rPr lang="en-US" sz="3300" b="1" i="0" u="none" strike="noStrike" dirty="0">
                <a:solidFill>
                  <a:schemeClr val="bg2"/>
                </a:solidFill>
                <a:effectLst/>
              </a:rPr>
              <a:t> </a:t>
            </a:r>
            <a:r>
              <a:rPr lang="en-US" sz="3300" b="1" i="0" u="none" strike="noStrike" dirty="0" err="1">
                <a:solidFill>
                  <a:schemeClr val="bg2"/>
                </a:solidFill>
                <a:effectLst/>
              </a:rPr>
              <a:t>en</a:t>
            </a:r>
            <a:r>
              <a:rPr lang="en-US" sz="3300" b="1" i="0" u="none" strike="noStrike" dirty="0">
                <a:solidFill>
                  <a:schemeClr val="bg2"/>
                </a:solidFill>
                <a:effectLst/>
              </a:rPr>
              <a:t> las que </a:t>
            </a:r>
            <a:r>
              <a:rPr lang="en-US" sz="3300" b="1" i="0" u="none" strike="noStrike" dirty="0" err="1">
                <a:solidFill>
                  <a:schemeClr val="bg2"/>
                </a:solidFill>
                <a:effectLst/>
              </a:rPr>
              <a:t>quiere</a:t>
            </a:r>
            <a:r>
              <a:rPr lang="en-US" sz="3300" b="1" i="0" u="none" strike="noStrike" dirty="0">
                <a:solidFill>
                  <a:schemeClr val="bg2"/>
                </a:solidFill>
                <a:effectLst/>
              </a:rPr>
              <a:t> que se </a:t>
            </a:r>
            <a:r>
              <a:rPr lang="en-US" sz="3300" b="1" i="0" u="none" strike="noStrike" dirty="0" err="1">
                <a:solidFill>
                  <a:schemeClr val="bg2"/>
                </a:solidFill>
                <a:effectLst/>
              </a:rPr>
              <a:t>pague</a:t>
            </a:r>
            <a:r>
              <a:rPr lang="en-US" sz="3300" b="1" i="0" u="none" strike="noStrike" dirty="0">
                <a:solidFill>
                  <a:schemeClr val="bg2"/>
                </a:solidFill>
                <a:effectLst/>
              </a:rPr>
              <a:t> </a:t>
            </a:r>
            <a:r>
              <a:rPr lang="en-US" sz="3300" b="1" i="0" u="none" strike="noStrike" dirty="0" err="1">
                <a:solidFill>
                  <a:schemeClr val="bg2"/>
                </a:solidFill>
                <a:effectLst/>
              </a:rPr>
              <a:t>los</a:t>
            </a:r>
            <a:r>
              <a:rPr lang="en-US" sz="3300" b="1" i="0" u="none" strike="noStrike" dirty="0">
                <a:solidFill>
                  <a:schemeClr val="bg2"/>
                </a:solidFill>
                <a:effectLst/>
              </a:rPr>
              <a:t> </a:t>
            </a:r>
            <a:r>
              <a:rPr lang="en-US" sz="3300" b="1" i="0" u="none" strike="noStrike" dirty="0" err="1">
                <a:solidFill>
                  <a:schemeClr val="bg2"/>
                </a:solidFill>
                <a:effectLst/>
              </a:rPr>
              <a:t>directores</a:t>
            </a:r>
            <a:r>
              <a:rPr lang="en-US" sz="3300" b="1" i="0" u="none" strike="noStrike" dirty="0">
                <a:solidFill>
                  <a:schemeClr val="bg2"/>
                </a:solidFill>
                <a:effectLst/>
              </a:rPr>
              <a:t> </a:t>
            </a:r>
            <a:r>
              <a:rPr lang="en-US" sz="3300" b="1" i="0" u="none" strike="noStrike" dirty="0" err="1">
                <a:solidFill>
                  <a:schemeClr val="bg2"/>
                </a:solidFill>
                <a:effectLst/>
              </a:rPr>
              <a:t>generales</a:t>
            </a:r>
            <a:r>
              <a:rPr lang="en-US" sz="3300" b="1" i="0" u="none" strike="noStrike" dirty="0">
                <a:solidFill>
                  <a:schemeClr val="bg2"/>
                </a:solidFill>
                <a:effectLst/>
              </a:rPr>
              <a:t> de </a:t>
            </a:r>
            <a:r>
              <a:rPr lang="en-US" sz="3300" b="1" i="0" u="none" strike="noStrike" dirty="0" err="1">
                <a:solidFill>
                  <a:schemeClr val="bg2"/>
                </a:solidFill>
                <a:effectLst/>
              </a:rPr>
              <a:t>su</a:t>
            </a:r>
            <a:r>
              <a:rPr lang="en-US" sz="3300" b="1" i="0" u="none" strike="noStrike" dirty="0">
                <a:solidFill>
                  <a:schemeClr val="bg2"/>
                </a:solidFill>
                <a:effectLst/>
              </a:rPr>
              <a:t> hospital local</a:t>
            </a:r>
            <a:r>
              <a:rPr lang="en-US" sz="3300" dirty="0"/>
              <a:t>?</a:t>
            </a:r>
            <a:endParaRPr sz="3300" dirty="0"/>
          </a:p>
        </p:txBody>
      </p:sp>
      <p:sp>
        <p:nvSpPr>
          <p:cNvPr id="643" name="Google Shape;643;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a:p>
        </p:txBody>
      </p:sp>
      <p:pic>
        <p:nvPicPr>
          <p:cNvPr id="644" name="Google Shape;644;p92"/>
          <p:cNvPicPr preferRelativeResize="0"/>
          <p:nvPr/>
        </p:nvPicPr>
        <p:blipFill>
          <a:blip r:embed="rId3">
            <a:alphaModFix/>
          </a:blip>
          <a:stretch>
            <a:fillRect/>
          </a:stretch>
        </p:blipFill>
        <p:spPr>
          <a:xfrm>
            <a:off x="4617325" y="152400"/>
            <a:ext cx="7422275" cy="587327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0"/>
          <p:cNvSpPr txBox="1">
            <a:spLocks noGrp="1"/>
          </p:cNvSpPr>
          <p:nvPr>
            <p:ph type="body" idx="1"/>
          </p:nvPr>
        </p:nvSpPr>
        <p:spPr>
          <a:xfrm>
            <a:off x="246000" y="2286000"/>
            <a:ext cx="3920700" cy="816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300"/>
              <a:t>Poll 6:</a:t>
            </a:r>
            <a:endParaRPr sz="3300"/>
          </a:p>
          <a:p>
            <a:pPr marL="0" lvl="0" indent="0" algn="ctr" rtl="0">
              <a:lnSpc>
                <a:spcPct val="100000"/>
              </a:lnSpc>
              <a:spcBef>
                <a:spcPts val="0"/>
              </a:spcBef>
              <a:spcAft>
                <a:spcPts val="0"/>
              </a:spcAft>
              <a:buSzPts val="1400"/>
              <a:buNone/>
            </a:pPr>
            <a:r>
              <a:rPr lang="en-US" sz="3300"/>
              <a:t>HCPF priorities most important to you</a:t>
            </a:r>
            <a:endParaRPr sz="3300"/>
          </a:p>
        </p:txBody>
      </p:sp>
      <p:sp>
        <p:nvSpPr>
          <p:cNvPr id="651" name="Google Shape;651;p40"/>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77</a:t>
            </a:fld>
            <a:endParaRPr sz="1200">
              <a:solidFill>
                <a:schemeClr val="lt1"/>
              </a:solidFill>
            </a:endParaRPr>
          </a:p>
        </p:txBody>
      </p:sp>
      <p:pic>
        <p:nvPicPr>
          <p:cNvPr id="652" name="Google Shape;652;p40"/>
          <p:cNvPicPr preferRelativeResize="0"/>
          <p:nvPr/>
        </p:nvPicPr>
        <p:blipFill rotWithShape="1">
          <a:blip r:embed="rId3">
            <a:alphaModFix/>
          </a:blip>
          <a:srcRect/>
          <a:stretch/>
        </p:blipFill>
        <p:spPr>
          <a:xfrm>
            <a:off x="4319100" y="152400"/>
            <a:ext cx="7270876" cy="60399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93"/>
          <p:cNvSpPr txBox="1">
            <a:spLocks noGrp="1"/>
          </p:cNvSpPr>
          <p:nvPr>
            <p:ph type="body" idx="1"/>
          </p:nvPr>
        </p:nvSpPr>
        <p:spPr>
          <a:xfrm>
            <a:off x="246000" y="2286000"/>
            <a:ext cx="3920700" cy="8166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None/>
            </a:pPr>
            <a:r>
              <a:rPr lang="en-US" sz="3300" dirty="0" err="1">
                <a:solidFill>
                  <a:schemeClr val="bg2"/>
                </a:solidFill>
              </a:rPr>
              <a:t>Encuesta</a:t>
            </a:r>
            <a:r>
              <a:rPr lang="en-US" sz="3300" dirty="0">
                <a:solidFill>
                  <a:schemeClr val="bg2"/>
                </a:solidFill>
              </a:rPr>
              <a:t> 6:</a:t>
            </a:r>
            <a:endParaRPr sz="3300" dirty="0">
              <a:solidFill>
                <a:schemeClr val="bg2"/>
              </a:solidFill>
            </a:endParaRPr>
          </a:p>
          <a:p>
            <a:pPr algn="l"/>
            <a:r>
              <a:rPr lang="en-US" sz="3300" b="1" i="0" u="none" strike="noStrike" dirty="0">
                <a:solidFill>
                  <a:schemeClr val="bg2"/>
                </a:solidFill>
                <a:effectLst/>
              </a:rPr>
              <a:t>Las </a:t>
            </a:r>
            <a:r>
              <a:rPr lang="en-US" sz="3300" b="1" i="0" u="none" strike="noStrike" dirty="0" err="1">
                <a:solidFill>
                  <a:schemeClr val="bg2"/>
                </a:solidFill>
                <a:effectLst/>
              </a:rPr>
              <a:t>prioridades</a:t>
            </a:r>
            <a:r>
              <a:rPr lang="en-US" sz="3300" b="1" i="0" u="none" strike="noStrike" dirty="0">
                <a:solidFill>
                  <a:schemeClr val="bg2"/>
                </a:solidFill>
                <a:effectLst/>
              </a:rPr>
              <a:t> de HCPF </a:t>
            </a:r>
            <a:r>
              <a:rPr lang="en-US" sz="3300" b="1" i="0" u="none" strike="noStrike" dirty="0" err="1">
                <a:solidFill>
                  <a:schemeClr val="bg2"/>
                </a:solidFill>
                <a:effectLst/>
              </a:rPr>
              <a:t>más</a:t>
            </a:r>
            <a:r>
              <a:rPr lang="en-US" sz="3300" b="1" i="0" u="none" strike="noStrike" dirty="0">
                <a:solidFill>
                  <a:schemeClr val="bg2"/>
                </a:solidFill>
                <a:effectLst/>
              </a:rPr>
              <a:t> </a:t>
            </a:r>
            <a:r>
              <a:rPr lang="en-US" sz="3300" b="1" i="0" u="none" strike="noStrike" dirty="0" err="1">
                <a:solidFill>
                  <a:schemeClr val="bg2"/>
                </a:solidFill>
                <a:effectLst/>
              </a:rPr>
              <a:t>importantes</a:t>
            </a:r>
            <a:r>
              <a:rPr lang="en-US" sz="3300" b="1" i="0" u="none" strike="noStrike" dirty="0">
                <a:solidFill>
                  <a:schemeClr val="bg2"/>
                </a:solidFill>
                <a:effectLst/>
              </a:rPr>
              <a:t> para </a:t>
            </a:r>
            <a:r>
              <a:rPr lang="en-US" sz="3300" b="1" i="0" u="none" strike="noStrike" dirty="0" err="1">
                <a:solidFill>
                  <a:schemeClr val="bg2"/>
                </a:solidFill>
                <a:effectLst/>
              </a:rPr>
              <a:t>usted</a:t>
            </a:r>
            <a:endParaRPr lang="en-US" sz="3300" b="0" i="0" u="none" strike="noStrike" dirty="0">
              <a:solidFill>
                <a:schemeClr val="bg2"/>
              </a:solidFill>
              <a:effectLst/>
            </a:endParaRPr>
          </a:p>
        </p:txBody>
      </p:sp>
      <p:sp>
        <p:nvSpPr>
          <p:cNvPr id="651" name="Google Shape;651;p93"/>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solidFill>
                  <a:schemeClr val="lt1"/>
                </a:solidFill>
              </a:rPr>
              <a:t>78</a:t>
            </a:fld>
            <a:endParaRPr sz="1200">
              <a:solidFill>
                <a:schemeClr val="lt1"/>
              </a:solidFill>
            </a:endParaRPr>
          </a:p>
        </p:txBody>
      </p:sp>
      <p:pic>
        <p:nvPicPr>
          <p:cNvPr id="652" name="Google Shape;652;p93"/>
          <p:cNvPicPr preferRelativeResize="0"/>
          <p:nvPr/>
        </p:nvPicPr>
        <p:blipFill>
          <a:blip r:embed="rId3">
            <a:alphaModFix/>
          </a:blip>
          <a:stretch>
            <a:fillRect/>
          </a:stretch>
        </p:blipFill>
        <p:spPr>
          <a:xfrm>
            <a:off x="4319100" y="152400"/>
            <a:ext cx="7270876" cy="60399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41"/>
          <p:cNvSpPr txBox="1">
            <a:spLocks noGrp="1"/>
          </p:cNvSpPr>
          <p:nvPr>
            <p:ph type="ctrTitle"/>
          </p:nvPr>
        </p:nvSpPr>
        <p:spPr>
          <a:xfrm>
            <a:off x="1040550" y="2134075"/>
            <a:ext cx="10110900" cy="18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8050"/>
              <a:t>Thank you!</a:t>
            </a:r>
            <a:endParaRPr sz="8050"/>
          </a:p>
        </p:txBody>
      </p:sp>
      <p:sp>
        <p:nvSpPr>
          <p:cNvPr id="659" name="Google Shape;659;p41"/>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t>79</a:t>
            </a:fld>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
          <p:cNvSpPr txBox="1">
            <a:spLocks noGrp="1"/>
          </p:cNvSpPr>
          <p:nvPr>
            <p:ph type="title" idx="4294967295"/>
          </p:nvPr>
        </p:nvSpPr>
        <p:spPr>
          <a:xfrm>
            <a:off x="3542967" y="-8"/>
            <a:ext cx="8253600" cy="1373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700">
                <a:solidFill>
                  <a:srgbClr val="001970"/>
                </a:solidFill>
              </a:rPr>
              <a:t>Colorado Department of Health Care Policy &amp; Financing (HCPF)</a:t>
            </a:r>
            <a:endParaRPr sz="3700">
              <a:solidFill>
                <a:srgbClr val="001970"/>
              </a:solidFill>
            </a:endParaRPr>
          </a:p>
        </p:txBody>
      </p:sp>
      <p:sp>
        <p:nvSpPr>
          <p:cNvPr id="268" name="Google Shape;268;p5"/>
          <p:cNvSpPr txBox="1"/>
          <p:nvPr/>
        </p:nvSpPr>
        <p:spPr>
          <a:xfrm>
            <a:off x="3618925" y="1248300"/>
            <a:ext cx="8649300" cy="3446400"/>
          </a:xfrm>
          <a:prstGeom prst="rect">
            <a:avLst/>
          </a:prstGeom>
          <a:noFill/>
          <a:ln>
            <a:noFill/>
          </a:ln>
        </p:spPr>
        <p:txBody>
          <a:bodyPr spcFirstLastPara="1" wrap="square" lIns="91425" tIns="91425" rIns="91425" bIns="91425" anchor="t" anchorCtr="0">
            <a:spAutoFit/>
          </a:bodyPr>
          <a:lstStyle/>
          <a:p>
            <a:pPr marL="139700" marR="0" lvl="0" indent="0" algn="l" rtl="0">
              <a:lnSpc>
                <a:spcPct val="110000"/>
              </a:lnSpc>
              <a:spcBef>
                <a:spcPts val="0"/>
              </a:spcBef>
              <a:spcAft>
                <a:spcPts val="0"/>
              </a:spcAft>
              <a:buClr>
                <a:srgbClr val="000000"/>
              </a:buClr>
              <a:buSzPts val="2300"/>
              <a:buFont typeface="Arial"/>
              <a:buNone/>
            </a:pPr>
            <a:r>
              <a:rPr lang="en-US" sz="2400" b="0" i="0" u="none" strike="noStrike" cap="none">
                <a:solidFill>
                  <a:schemeClr val="dk1"/>
                </a:solidFill>
                <a:latin typeface="Trebuchet MS"/>
                <a:ea typeface="Trebuchet MS"/>
                <a:cs typeface="Trebuchet MS"/>
                <a:sym typeface="Trebuchet MS"/>
              </a:rPr>
              <a:t>State Dept that administers Health First Colorado (Colorado's Medicaid program), Child Health Plan </a:t>
            </a:r>
            <a:r>
              <a:rPr lang="en-US" sz="2400" b="0" i="1" u="none" strike="noStrike" cap="none">
                <a:solidFill>
                  <a:schemeClr val="dk1"/>
                </a:solidFill>
                <a:latin typeface="Trebuchet MS"/>
                <a:ea typeface="Trebuchet MS"/>
                <a:cs typeface="Trebuchet MS"/>
                <a:sym typeface="Trebuchet MS"/>
              </a:rPr>
              <a:t>Plus</a:t>
            </a:r>
            <a:r>
              <a:rPr lang="en-US" sz="2400" b="0" i="0" u="none" strike="noStrike" cap="none">
                <a:solidFill>
                  <a:schemeClr val="dk1"/>
                </a:solidFill>
                <a:latin typeface="Trebuchet MS"/>
                <a:ea typeface="Trebuchet MS"/>
                <a:cs typeface="Trebuchet MS"/>
                <a:sym typeface="Trebuchet MS"/>
              </a:rPr>
              <a:t> (CHP+) and other health care programs</a:t>
            </a:r>
            <a:endParaRPr sz="2400" b="0" i="0" u="none" strike="noStrike" cap="none">
              <a:solidFill>
                <a:schemeClr val="dk1"/>
              </a:solidFill>
              <a:latin typeface="Trebuchet MS"/>
              <a:ea typeface="Trebuchet MS"/>
              <a:cs typeface="Trebuchet MS"/>
              <a:sym typeface="Trebuchet MS"/>
            </a:endParaRPr>
          </a:p>
          <a:p>
            <a:pPr marL="457200" marR="0" lvl="0" indent="-361950" algn="l" rtl="0">
              <a:lnSpc>
                <a:spcPct val="100000"/>
              </a:lnSpc>
              <a:spcBef>
                <a:spcPts val="0"/>
              </a:spcBef>
              <a:spcAft>
                <a:spcPts val="0"/>
              </a:spcAft>
              <a:buClr>
                <a:schemeClr val="dk1"/>
              </a:buClr>
              <a:buSzPts val="2300"/>
              <a:buFont typeface="Trebuchet MS"/>
              <a:buChar char="●"/>
            </a:pPr>
            <a:r>
              <a:rPr lang="en-US" sz="2300" b="0" i="0" u="none" strike="noStrike" cap="none">
                <a:solidFill>
                  <a:schemeClr val="dk1"/>
                </a:solidFill>
                <a:latin typeface="Trebuchet MS"/>
                <a:ea typeface="Trebuchet MS"/>
                <a:cs typeface="Trebuchet MS"/>
                <a:sym typeface="Trebuchet MS"/>
              </a:rPr>
              <a:t>Covering </a:t>
            </a:r>
            <a:r>
              <a:rPr lang="en-US" sz="2300" b="1" i="0" u="none" strike="noStrike" cap="none">
                <a:solidFill>
                  <a:srgbClr val="001970"/>
                </a:solidFill>
                <a:latin typeface="Trebuchet MS"/>
                <a:ea typeface="Trebuchet MS"/>
                <a:cs typeface="Trebuchet MS"/>
                <a:sym typeface="Trebuchet MS"/>
              </a:rPr>
              <a:t>1.31 million</a:t>
            </a:r>
            <a:r>
              <a:rPr lang="en-US" sz="2300" b="0" i="0" u="none" strike="noStrike" cap="none">
                <a:solidFill>
                  <a:schemeClr val="dk1"/>
                </a:solidFill>
                <a:latin typeface="Trebuchet MS"/>
                <a:ea typeface="Trebuchet MS"/>
                <a:cs typeface="Trebuchet MS"/>
                <a:sym typeface="Trebuchet MS"/>
              </a:rPr>
              <a:t>, including</a:t>
            </a:r>
            <a:r>
              <a:rPr lang="en-US" sz="2300" b="1" i="0" u="none" strike="noStrike" cap="none">
                <a:solidFill>
                  <a:srgbClr val="001970"/>
                </a:solidFill>
                <a:latin typeface="Trebuchet MS"/>
                <a:ea typeface="Trebuchet MS"/>
                <a:cs typeface="Trebuchet MS"/>
                <a:sym typeface="Trebuchet MS"/>
              </a:rPr>
              <a:t> 22% </a:t>
            </a:r>
            <a:r>
              <a:rPr lang="en-US" sz="2300" b="0" i="0" u="none" strike="noStrike" cap="none">
                <a:solidFill>
                  <a:schemeClr val="dk1"/>
                </a:solidFill>
                <a:latin typeface="Trebuchet MS"/>
                <a:ea typeface="Trebuchet MS"/>
                <a:cs typeface="Trebuchet MS"/>
                <a:sym typeface="Trebuchet MS"/>
              </a:rPr>
              <a:t>Coloradans, over </a:t>
            </a:r>
            <a:r>
              <a:rPr lang="en-US" sz="2300" b="1" i="0" u="none" strike="noStrike" cap="none">
                <a:solidFill>
                  <a:srgbClr val="001970"/>
                </a:solidFill>
                <a:latin typeface="Trebuchet MS"/>
                <a:ea typeface="Trebuchet MS"/>
                <a:cs typeface="Trebuchet MS"/>
                <a:sym typeface="Trebuchet MS"/>
              </a:rPr>
              <a:t>40%</a:t>
            </a:r>
            <a:r>
              <a:rPr lang="en-US" sz="2300" b="0" i="0" u="none" strike="noStrike" cap="none">
                <a:solidFill>
                  <a:schemeClr val="dk1"/>
                </a:solidFill>
                <a:latin typeface="Trebuchet MS"/>
                <a:ea typeface="Trebuchet MS"/>
                <a:cs typeface="Trebuchet MS"/>
                <a:sym typeface="Trebuchet MS"/>
              </a:rPr>
              <a:t> state’s children, over </a:t>
            </a:r>
            <a:r>
              <a:rPr lang="en-US" sz="2300" b="1" i="0" u="none" strike="noStrike" cap="none">
                <a:solidFill>
                  <a:srgbClr val="001970"/>
                </a:solidFill>
                <a:latin typeface="Trebuchet MS"/>
                <a:ea typeface="Trebuchet MS"/>
                <a:cs typeface="Trebuchet MS"/>
                <a:sym typeface="Trebuchet MS"/>
              </a:rPr>
              <a:t>40%</a:t>
            </a:r>
            <a:r>
              <a:rPr lang="en-US" sz="2300" b="0" i="0" u="none" strike="noStrike" cap="none">
                <a:solidFill>
                  <a:schemeClr val="dk1"/>
                </a:solidFill>
                <a:latin typeface="Trebuchet MS"/>
                <a:ea typeface="Trebuchet MS"/>
                <a:cs typeface="Trebuchet MS"/>
                <a:sym typeface="Trebuchet MS"/>
              </a:rPr>
              <a:t> births</a:t>
            </a:r>
            <a:endParaRPr sz="2300" b="0" i="0" u="none" strike="noStrike" cap="none">
              <a:solidFill>
                <a:schemeClr val="dk1"/>
              </a:solidFill>
              <a:latin typeface="Trebuchet MS"/>
              <a:ea typeface="Trebuchet MS"/>
              <a:cs typeface="Trebuchet MS"/>
              <a:sym typeface="Trebuchet MS"/>
            </a:endParaRPr>
          </a:p>
          <a:p>
            <a:pPr marL="457200" marR="0" lvl="0" indent="-361950" algn="l" rtl="0">
              <a:lnSpc>
                <a:spcPct val="100000"/>
              </a:lnSpc>
              <a:spcBef>
                <a:spcPts val="1300"/>
              </a:spcBef>
              <a:spcAft>
                <a:spcPts val="0"/>
              </a:spcAft>
              <a:buClr>
                <a:schemeClr val="dk1"/>
              </a:buClr>
              <a:buSzPts val="2300"/>
              <a:buFont typeface="Arial"/>
              <a:buChar char="●"/>
            </a:pPr>
            <a:r>
              <a:rPr lang="en-US" sz="2300" b="1" i="0" u="none" strike="noStrike" cap="none">
                <a:solidFill>
                  <a:srgbClr val="001970"/>
                </a:solidFill>
                <a:latin typeface="Trebuchet MS"/>
                <a:ea typeface="Trebuchet MS"/>
                <a:cs typeface="Trebuchet MS"/>
                <a:sym typeface="Trebuchet MS"/>
              </a:rPr>
              <a:t>$16.0B </a:t>
            </a:r>
            <a:r>
              <a:rPr lang="en-US" sz="2300" b="0" i="0" u="none" strike="noStrike" cap="none">
                <a:solidFill>
                  <a:schemeClr val="dk1"/>
                </a:solidFill>
                <a:latin typeface="Trebuchet MS"/>
                <a:ea typeface="Trebuchet MS"/>
                <a:cs typeface="Trebuchet MS"/>
                <a:sym typeface="Trebuchet MS"/>
              </a:rPr>
              <a:t>Total Fund,</a:t>
            </a:r>
            <a:r>
              <a:rPr lang="en-US" sz="2300" b="1" i="0" u="none" strike="noStrike" cap="none">
                <a:solidFill>
                  <a:srgbClr val="001970"/>
                </a:solidFill>
                <a:latin typeface="Trebuchet MS"/>
                <a:ea typeface="Trebuchet MS"/>
                <a:cs typeface="Trebuchet MS"/>
                <a:sym typeface="Trebuchet MS"/>
              </a:rPr>
              <a:t> $5.0B </a:t>
            </a:r>
            <a:r>
              <a:rPr lang="en-US" sz="2300" b="0" i="0" u="none" strike="noStrike" cap="none">
                <a:solidFill>
                  <a:schemeClr val="dk1"/>
                </a:solidFill>
                <a:latin typeface="Trebuchet MS"/>
                <a:ea typeface="Trebuchet MS"/>
                <a:cs typeface="Trebuchet MS"/>
                <a:sym typeface="Trebuchet MS"/>
              </a:rPr>
              <a:t>General Fund, roughly</a:t>
            </a:r>
            <a:r>
              <a:rPr lang="en-US" sz="2300" b="1" i="0" u="none" strike="noStrike" cap="none">
                <a:solidFill>
                  <a:srgbClr val="001970"/>
                </a:solidFill>
                <a:latin typeface="Trebuchet MS"/>
                <a:ea typeface="Trebuchet MS"/>
                <a:cs typeface="Trebuchet MS"/>
                <a:sym typeface="Trebuchet MS"/>
              </a:rPr>
              <a:t> 1/3 </a:t>
            </a:r>
            <a:r>
              <a:rPr lang="en-US" sz="2300" b="0" i="0" u="none" strike="noStrike" cap="none">
                <a:solidFill>
                  <a:schemeClr val="dk1"/>
                </a:solidFill>
                <a:latin typeface="Trebuchet MS"/>
                <a:ea typeface="Trebuchet MS"/>
                <a:cs typeface="Trebuchet MS"/>
                <a:sym typeface="Trebuchet MS"/>
              </a:rPr>
              <a:t>state budget</a:t>
            </a:r>
            <a:endParaRPr sz="2300" b="0" i="0" u="none" strike="noStrike" cap="none">
              <a:solidFill>
                <a:schemeClr val="dk1"/>
              </a:solidFill>
              <a:latin typeface="Trebuchet MS"/>
              <a:ea typeface="Trebuchet MS"/>
              <a:cs typeface="Trebuchet MS"/>
              <a:sym typeface="Trebuchet MS"/>
            </a:endParaRPr>
          </a:p>
          <a:p>
            <a:pPr marL="457200" marR="0" lvl="0" indent="-361950" algn="l" rtl="0">
              <a:lnSpc>
                <a:spcPct val="90000"/>
              </a:lnSpc>
              <a:spcBef>
                <a:spcPts val="1100"/>
              </a:spcBef>
              <a:spcAft>
                <a:spcPts val="0"/>
              </a:spcAft>
              <a:buClr>
                <a:schemeClr val="dk1"/>
              </a:buClr>
              <a:buSzPts val="2300"/>
              <a:buFont typeface="Arial"/>
              <a:buChar char="●"/>
            </a:pPr>
            <a:r>
              <a:rPr lang="en-US" sz="2300" b="1" i="0" u="none" strike="noStrike" cap="none">
                <a:solidFill>
                  <a:srgbClr val="001970"/>
                </a:solidFill>
                <a:latin typeface="Trebuchet MS"/>
                <a:ea typeface="Trebuchet MS"/>
                <a:cs typeface="Trebuchet MS"/>
                <a:sym typeface="Trebuchet MS"/>
              </a:rPr>
              <a:t>96%</a:t>
            </a:r>
            <a:r>
              <a:rPr lang="en-US" sz="2300" b="0" i="0" u="none" strike="noStrike" cap="none">
                <a:solidFill>
                  <a:schemeClr val="dk1"/>
                </a:solidFill>
                <a:latin typeface="Trebuchet MS"/>
                <a:ea typeface="Trebuchet MS"/>
                <a:cs typeface="Trebuchet MS"/>
                <a:sym typeface="Trebuchet MS"/>
              </a:rPr>
              <a:t> budget pays providers, </a:t>
            </a:r>
            <a:r>
              <a:rPr lang="en-US" sz="2300" b="1" i="0" u="none" strike="noStrike" cap="none">
                <a:solidFill>
                  <a:schemeClr val="dk2"/>
                </a:solidFill>
                <a:latin typeface="Trebuchet MS"/>
                <a:ea typeface="Trebuchet MS"/>
                <a:cs typeface="Trebuchet MS"/>
                <a:sym typeface="Trebuchet MS"/>
              </a:rPr>
              <a:t>4%</a:t>
            </a:r>
            <a:r>
              <a:rPr lang="en-US" sz="2300" b="0" i="0" u="none" strike="noStrike" cap="none">
                <a:solidFill>
                  <a:schemeClr val="dk1"/>
                </a:solidFill>
                <a:latin typeface="Trebuchet MS"/>
                <a:ea typeface="Trebuchet MS"/>
                <a:cs typeface="Trebuchet MS"/>
                <a:sym typeface="Trebuchet MS"/>
              </a:rPr>
              <a:t> admin including </a:t>
            </a:r>
            <a:r>
              <a:rPr lang="en-US" sz="2300" b="1" i="0" u="none" strike="noStrike" cap="none">
                <a:solidFill>
                  <a:schemeClr val="dk2"/>
                </a:solidFill>
                <a:latin typeface="Trebuchet MS"/>
                <a:ea typeface="Trebuchet MS"/>
                <a:cs typeface="Trebuchet MS"/>
                <a:sym typeface="Trebuchet MS"/>
              </a:rPr>
              <a:t>0.5%</a:t>
            </a:r>
            <a:r>
              <a:rPr lang="en-US" sz="2300" b="0" i="0" u="none" strike="noStrike" cap="none">
                <a:solidFill>
                  <a:schemeClr val="dk1"/>
                </a:solidFill>
                <a:latin typeface="Trebuchet MS"/>
                <a:ea typeface="Trebuchet MS"/>
                <a:cs typeface="Trebuchet MS"/>
                <a:sym typeface="Trebuchet MS"/>
              </a:rPr>
              <a:t> staff</a:t>
            </a:r>
            <a:endParaRPr sz="2300" b="0" i="0" u="none" strike="noStrike" cap="none">
              <a:solidFill>
                <a:schemeClr val="dk1"/>
              </a:solidFill>
              <a:latin typeface="Trebuchet MS"/>
              <a:ea typeface="Trebuchet MS"/>
              <a:cs typeface="Trebuchet MS"/>
              <a:sym typeface="Trebuchet MS"/>
            </a:endParaRPr>
          </a:p>
        </p:txBody>
      </p:sp>
      <p:sp>
        <p:nvSpPr>
          <p:cNvPr id="269" name="Google Shape;269;p5" descr="Blue text box with Mission: Improving health care equity, access and outcomes for the people we serve while saving Coloradans money on health care and driving value for Colorado."/>
          <p:cNvSpPr/>
          <p:nvPr/>
        </p:nvSpPr>
        <p:spPr>
          <a:xfrm>
            <a:off x="3542967" y="4620633"/>
            <a:ext cx="8649300" cy="1633200"/>
          </a:xfrm>
          <a:prstGeom prst="rect">
            <a:avLst/>
          </a:prstGeom>
          <a:solidFill>
            <a:schemeClr val="accent5"/>
          </a:solidFill>
          <a:ln>
            <a:noFill/>
          </a:ln>
        </p:spPr>
        <p:txBody>
          <a:bodyPr spcFirstLastPara="1" wrap="square" lIns="97525" tIns="48775" rIns="97525" bIns="137125" anchor="ctr" anchorCtr="0">
            <a:noAutofit/>
          </a:bodyPr>
          <a:lstStyle/>
          <a:p>
            <a:pPr marL="139700" marR="0" lvl="0" indent="0" algn="l" rtl="0">
              <a:lnSpc>
                <a:spcPct val="110000"/>
              </a:lnSpc>
              <a:spcBef>
                <a:spcPts val="0"/>
              </a:spcBef>
              <a:spcAft>
                <a:spcPts val="800"/>
              </a:spcAft>
              <a:buClr>
                <a:srgbClr val="000000"/>
              </a:buClr>
              <a:buSzPts val="3700"/>
              <a:buFont typeface="Arial"/>
              <a:buNone/>
            </a:pPr>
            <a:r>
              <a:rPr lang="en-US" sz="2800" b="1" i="0" u="none" strike="noStrike" cap="none">
                <a:solidFill>
                  <a:srgbClr val="FFFFFF"/>
                </a:solidFill>
                <a:latin typeface="Trebuchet MS"/>
                <a:ea typeface="Trebuchet MS"/>
                <a:cs typeface="Trebuchet MS"/>
                <a:sym typeface="Trebuchet MS"/>
              </a:rPr>
              <a:t>Mission:</a:t>
            </a:r>
            <a:r>
              <a:rPr lang="en-US" sz="3600" b="1" i="0" u="none" strike="noStrike" cap="none">
                <a:solidFill>
                  <a:srgbClr val="FFFFFF"/>
                </a:solidFill>
                <a:latin typeface="Trebuchet MS"/>
                <a:ea typeface="Trebuchet MS"/>
                <a:cs typeface="Trebuchet MS"/>
                <a:sym typeface="Trebuchet MS"/>
              </a:rPr>
              <a:t> </a:t>
            </a:r>
            <a:r>
              <a:rPr lang="en-US"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000" b="0" i="0" u="none" strike="noStrike" cap="none">
              <a:solidFill>
                <a:srgbClr val="000000"/>
              </a:solidFill>
              <a:latin typeface="Calibri"/>
              <a:ea typeface="Calibri"/>
              <a:cs typeface="Calibri"/>
              <a:sym typeface="Calibri"/>
            </a:endParaRPr>
          </a:p>
        </p:txBody>
      </p:sp>
      <p:sp>
        <p:nvSpPr>
          <p:cNvPr id="270" name="Google Shape;270;p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
        <p:nvSpPr>
          <p:cNvPr id="271" name="Google Shape;271;p5"/>
          <p:cNvSpPr txBox="1"/>
          <p:nvPr/>
        </p:nvSpPr>
        <p:spPr>
          <a:xfrm>
            <a:off x="3033200" y="6306800"/>
            <a:ext cx="7371900" cy="5388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00"/>
              </a:spcBef>
              <a:spcAft>
                <a:spcPts val="0"/>
              </a:spcAft>
              <a:buClr>
                <a:srgbClr val="000000"/>
              </a:buClr>
              <a:buSzPts val="2300"/>
              <a:buFont typeface="Arial"/>
              <a:buNone/>
            </a:pPr>
            <a:r>
              <a:rPr lang="en-US" sz="2300" b="0" i="0" u="none" strike="noStrike" cap="none">
                <a:solidFill>
                  <a:schemeClr val="lt1"/>
                </a:solidFill>
                <a:latin typeface="Trebuchet MS"/>
                <a:ea typeface="Trebuchet MS"/>
                <a:cs typeface="Trebuchet MS"/>
                <a:sym typeface="Trebuchet MS"/>
              </a:rPr>
              <a:t>Resource available at </a:t>
            </a:r>
            <a:r>
              <a:rPr lang="en-US" sz="23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CO.gov/hcpf/HereForYou</a:t>
            </a:r>
            <a:endParaRPr sz="2300" b="0" i="0" u="sng" strike="noStrike" cap="none">
              <a:solidFill>
                <a:schemeClr val="lt1"/>
              </a:solidFill>
              <a:latin typeface="Trebuchet MS"/>
              <a:ea typeface="Trebuchet MS"/>
              <a:cs typeface="Trebuchet MS"/>
              <a:sym typeface="Trebuchet MS"/>
            </a:endParaRPr>
          </a:p>
        </p:txBody>
      </p:sp>
      <p:grpSp>
        <p:nvGrpSpPr>
          <p:cNvPr id="272" name="Google Shape;272;p5"/>
          <p:cNvGrpSpPr/>
          <p:nvPr/>
        </p:nvGrpSpPr>
        <p:grpSpPr>
          <a:xfrm>
            <a:off x="0" y="0"/>
            <a:ext cx="3618916" cy="6306793"/>
            <a:chOff x="0" y="-149"/>
            <a:chExt cx="3586991" cy="6251158"/>
          </a:xfrm>
        </p:grpSpPr>
        <p:pic>
          <p:nvPicPr>
            <p:cNvPr id="273" name="Google Shape;273;p5" descr="Health First Colorado logo" title="Health First Colorado"/>
            <p:cNvPicPr preferRelativeResize="0"/>
            <p:nvPr/>
          </p:nvPicPr>
          <p:blipFill rotWithShape="1">
            <a:blip r:embed="rId4">
              <a:alphaModFix/>
            </a:blip>
            <a:srcRect r="71578"/>
            <a:stretch/>
          </p:blipFill>
          <p:spPr>
            <a:xfrm>
              <a:off x="126010" y="-149"/>
              <a:ext cx="593829" cy="563995"/>
            </a:xfrm>
            <a:prstGeom prst="rect">
              <a:avLst/>
            </a:prstGeom>
            <a:noFill/>
            <a:ln>
              <a:noFill/>
            </a:ln>
          </p:spPr>
        </p:pic>
        <p:pic>
          <p:nvPicPr>
            <p:cNvPr id="274" name="Google Shape;274;p5" descr="Blue circle with baby icon" title="Child Health Plan Plus"/>
            <p:cNvPicPr preferRelativeResize="0"/>
            <p:nvPr/>
          </p:nvPicPr>
          <p:blipFill rotWithShape="1">
            <a:blip r:embed="rId5">
              <a:alphaModFix/>
            </a:blip>
            <a:srcRect r="72469"/>
            <a:stretch/>
          </p:blipFill>
          <p:spPr>
            <a:xfrm>
              <a:off x="101173" y="576797"/>
              <a:ext cx="593828" cy="568720"/>
            </a:xfrm>
            <a:prstGeom prst="rect">
              <a:avLst/>
            </a:prstGeom>
            <a:noFill/>
            <a:ln>
              <a:noFill/>
            </a:ln>
          </p:spPr>
        </p:pic>
        <p:pic>
          <p:nvPicPr>
            <p:cNvPr id="275" name="Google Shape;275;p5" descr="Yellow circle with clipboard icon and money sign" title="Buy-In Programs"/>
            <p:cNvPicPr preferRelativeResize="0"/>
            <p:nvPr/>
          </p:nvPicPr>
          <p:blipFill rotWithShape="1">
            <a:blip r:embed="rId6">
              <a:alphaModFix/>
            </a:blip>
            <a:srcRect r="67282"/>
            <a:stretch/>
          </p:blipFill>
          <p:spPr>
            <a:xfrm>
              <a:off x="0" y="1192662"/>
              <a:ext cx="730805" cy="586990"/>
            </a:xfrm>
            <a:prstGeom prst="rect">
              <a:avLst/>
            </a:prstGeom>
            <a:noFill/>
            <a:ln>
              <a:noFill/>
            </a:ln>
          </p:spPr>
        </p:pic>
        <p:pic>
          <p:nvPicPr>
            <p:cNvPr id="276" name="Google Shape;276;p5" descr="Green circle with person in the palm of a hand icon" title="The Colorado Indigent Care Program"/>
            <p:cNvPicPr preferRelativeResize="0"/>
            <p:nvPr/>
          </p:nvPicPr>
          <p:blipFill rotWithShape="1">
            <a:blip r:embed="rId7">
              <a:alphaModFix/>
            </a:blip>
            <a:srcRect r="71960"/>
            <a:stretch/>
          </p:blipFill>
          <p:spPr>
            <a:xfrm>
              <a:off x="75452" y="1826830"/>
              <a:ext cx="682900" cy="554348"/>
            </a:xfrm>
            <a:prstGeom prst="rect">
              <a:avLst/>
            </a:prstGeom>
            <a:noFill/>
            <a:ln>
              <a:noFill/>
            </a:ln>
          </p:spPr>
        </p:pic>
        <p:pic>
          <p:nvPicPr>
            <p:cNvPr id="277" name="Google Shape;277;p5" descr="Maroon circle with house icon" title="Long-Term Services and Supports"/>
            <p:cNvPicPr preferRelativeResize="0"/>
            <p:nvPr/>
          </p:nvPicPr>
          <p:blipFill rotWithShape="1">
            <a:blip r:embed="rId8">
              <a:alphaModFix/>
            </a:blip>
            <a:srcRect r="71129"/>
            <a:stretch/>
          </p:blipFill>
          <p:spPr>
            <a:xfrm>
              <a:off x="27559" y="2414579"/>
              <a:ext cx="730805" cy="554348"/>
            </a:xfrm>
            <a:prstGeom prst="rect">
              <a:avLst/>
            </a:prstGeom>
            <a:noFill/>
            <a:ln>
              <a:noFill/>
            </a:ln>
          </p:spPr>
        </p:pic>
        <p:pic>
          <p:nvPicPr>
            <p:cNvPr id="278" name="Google Shape;278;p5" descr="teal circle with tooth icon" title="Dental Program"/>
            <p:cNvPicPr preferRelativeResize="0"/>
            <p:nvPr/>
          </p:nvPicPr>
          <p:blipFill rotWithShape="1">
            <a:blip r:embed="rId9">
              <a:alphaModFix/>
            </a:blip>
            <a:srcRect r="68388"/>
            <a:stretch/>
          </p:blipFill>
          <p:spPr>
            <a:xfrm>
              <a:off x="23759" y="2944182"/>
              <a:ext cx="730805" cy="647218"/>
            </a:xfrm>
            <a:prstGeom prst="rect">
              <a:avLst/>
            </a:prstGeom>
            <a:noFill/>
            <a:ln>
              <a:noFill/>
            </a:ln>
          </p:spPr>
        </p:pic>
        <p:grpSp>
          <p:nvGrpSpPr>
            <p:cNvPr id="279" name="Google Shape;279;p5"/>
            <p:cNvGrpSpPr/>
            <p:nvPr/>
          </p:nvGrpSpPr>
          <p:grpSpPr>
            <a:xfrm>
              <a:off x="167575" y="3554550"/>
              <a:ext cx="2550300" cy="505235"/>
              <a:chOff x="158250" y="4147050"/>
              <a:chExt cx="2550300" cy="505235"/>
            </a:xfrm>
          </p:grpSpPr>
          <p:sp>
            <p:nvSpPr>
              <p:cNvPr id="280" name="Google Shape;280;p5"/>
              <p:cNvSpPr txBox="1"/>
              <p:nvPr/>
            </p:nvSpPr>
            <p:spPr>
              <a:xfrm>
                <a:off x="685650" y="4257000"/>
                <a:ext cx="2022900" cy="365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Family Planning</a:t>
                </a:r>
                <a:endParaRPr sz="1500" b="1" i="0" u="none" strike="noStrike" cap="none">
                  <a:solidFill>
                    <a:srgbClr val="37657F"/>
                  </a:solidFill>
                  <a:latin typeface="Arial"/>
                  <a:ea typeface="Arial"/>
                  <a:cs typeface="Arial"/>
                  <a:sym typeface="Arial"/>
                </a:endParaRPr>
              </a:p>
            </p:txBody>
          </p:sp>
          <p:pic>
            <p:nvPicPr>
              <p:cNvPr id="281" name="Google Shape;281;p5" descr="navy blue circle with icon of two adults standing with a child"/>
              <p:cNvPicPr preferRelativeResize="0"/>
              <p:nvPr/>
            </p:nvPicPr>
            <p:blipFill rotWithShape="1">
              <a:blip r:embed="rId10">
                <a:alphaModFix/>
              </a:blip>
              <a:srcRect/>
              <a:stretch/>
            </p:blipFill>
            <p:spPr>
              <a:xfrm>
                <a:off x="158250" y="4147050"/>
                <a:ext cx="502575" cy="505235"/>
              </a:xfrm>
              <a:prstGeom prst="rect">
                <a:avLst/>
              </a:prstGeom>
              <a:noFill/>
              <a:ln>
                <a:noFill/>
              </a:ln>
            </p:spPr>
          </p:pic>
        </p:grpSp>
        <p:grpSp>
          <p:nvGrpSpPr>
            <p:cNvPr id="282" name="Google Shape;282;p5"/>
            <p:cNvGrpSpPr/>
            <p:nvPr/>
          </p:nvGrpSpPr>
          <p:grpSpPr>
            <a:xfrm>
              <a:off x="142458" y="4092525"/>
              <a:ext cx="2989604" cy="502920"/>
              <a:chOff x="184021" y="4607438"/>
              <a:chExt cx="2989604" cy="502920"/>
            </a:xfrm>
          </p:grpSpPr>
          <p:sp>
            <p:nvSpPr>
              <p:cNvPr id="283" name="Google Shape;283;p5"/>
              <p:cNvSpPr txBox="1"/>
              <p:nvPr/>
            </p:nvSpPr>
            <p:spPr>
              <a:xfrm>
                <a:off x="695325" y="4702238"/>
                <a:ext cx="2478300" cy="365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Cover All Coloradans</a:t>
                </a:r>
                <a:endParaRPr sz="1500" b="1" i="0" u="none" strike="noStrike" cap="none">
                  <a:solidFill>
                    <a:srgbClr val="37657F"/>
                  </a:solidFill>
                  <a:latin typeface="Arial"/>
                  <a:ea typeface="Arial"/>
                  <a:cs typeface="Arial"/>
                  <a:sym typeface="Arial"/>
                </a:endParaRPr>
              </a:p>
            </p:txBody>
          </p:sp>
          <p:pic>
            <p:nvPicPr>
              <p:cNvPr id="284" name="Google Shape;284;p5" descr="yellow circle with icon of pregnant person"/>
              <p:cNvPicPr preferRelativeResize="0"/>
              <p:nvPr/>
            </p:nvPicPr>
            <p:blipFill rotWithShape="1">
              <a:blip r:embed="rId11">
                <a:alphaModFix/>
              </a:blip>
              <a:srcRect/>
              <a:stretch/>
            </p:blipFill>
            <p:spPr>
              <a:xfrm>
                <a:off x="184021" y="4607438"/>
                <a:ext cx="512978" cy="502920"/>
              </a:xfrm>
              <a:prstGeom prst="rect">
                <a:avLst/>
              </a:prstGeom>
              <a:noFill/>
              <a:ln>
                <a:noFill/>
              </a:ln>
            </p:spPr>
          </p:pic>
        </p:grpSp>
        <p:grpSp>
          <p:nvGrpSpPr>
            <p:cNvPr id="285" name="Google Shape;285;p5"/>
            <p:cNvGrpSpPr/>
            <p:nvPr/>
          </p:nvGrpSpPr>
          <p:grpSpPr>
            <a:xfrm>
              <a:off x="154859" y="5194275"/>
              <a:ext cx="3378479" cy="514964"/>
              <a:chOff x="184021" y="5720188"/>
              <a:chExt cx="3378479" cy="514964"/>
            </a:xfrm>
          </p:grpSpPr>
          <p:sp>
            <p:nvSpPr>
              <p:cNvPr id="286" name="Google Shape;286;p5"/>
              <p:cNvSpPr txBox="1"/>
              <p:nvPr/>
            </p:nvSpPr>
            <p:spPr>
              <a:xfrm>
                <a:off x="670500" y="5724852"/>
                <a:ext cx="2892000" cy="510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Health Related Social Needs</a:t>
                </a:r>
                <a:endParaRPr sz="1500" b="1" i="0" u="none" strike="noStrike" cap="none">
                  <a:solidFill>
                    <a:srgbClr val="37657F"/>
                  </a:solidFill>
                  <a:latin typeface="Arial"/>
                  <a:ea typeface="Arial"/>
                  <a:cs typeface="Arial"/>
                  <a:sym typeface="Arial"/>
                </a:endParaRPr>
              </a:p>
            </p:txBody>
          </p:sp>
          <p:pic>
            <p:nvPicPr>
              <p:cNvPr id="287" name="Google Shape;287;p5" descr="maroon icon with medical heart icon"/>
              <p:cNvPicPr preferRelativeResize="0"/>
              <p:nvPr/>
            </p:nvPicPr>
            <p:blipFill rotWithShape="1">
              <a:blip r:embed="rId12">
                <a:alphaModFix/>
              </a:blip>
              <a:srcRect/>
              <a:stretch/>
            </p:blipFill>
            <p:spPr>
              <a:xfrm>
                <a:off x="184021" y="5720188"/>
                <a:ext cx="502920" cy="502920"/>
              </a:xfrm>
              <a:prstGeom prst="rect">
                <a:avLst/>
              </a:prstGeom>
              <a:noFill/>
              <a:ln>
                <a:noFill/>
              </a:ln>
            </p:spPr>
          </p:pic>
        </p:grpSp>
        <p:sp>
          <p:nvSpPr>
            <p:cNvPr id="288" name="Google Shape;288;p5"/>
            <p:cNvSpPr txBox="1"/>
            <p:nvPr/>
          </p:nvSpPr>
          <p:spPr>
            <a:xfrm>
              <a:off x="653763" y="5791448"/>
              <a:ext cx="2478300" cy="365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School Health Services</a:t>
              </a:r>
              <a:endParaRPr sz="1500" b="1" i="0" u="none" strike="noStrike" cap="none">
                <a:solidFill>
                  <a:srgbClr val="37657F"/>
                </a:solidFill>
                <a:latin typeface="Arial"/>
                <a:ea typeface="Arial"/>
                <a:cs typeface="Arial"/>
                <a:sym typeface="Arial"/>
              </a:endParaRPr>
            </a:p>
          </p:txBody>
        </p:sp>
        <p:pic>
          <p:nvPicPr>
            <p:cNvPr id="289" name="Google Shape;289;p5" descr="teal circle with school icon"/>
            <p:cNvPicPr preferRelativeResize="0"/>
            <p:nvPr/>
          </p:nvPicPr>
          <p:blipFill rotWithShape="1">
            <a:blip r:embed="rId13">
              <a:alphaModFix/>
            </a:blip>
            <a:srcRect/>
            <a:stretch/>
          </p:blipFill>
          <p:spPr>
            <a:xfrm>
              <a:off x="154871" y="5748089"/>
              <a:ext cx="502920" cy="502920"/>
            </a:xfrm>
            <a:prstGeom prst="rect">
              <a:avLst/>
            </a:prstGeom>
            <a:noFill/>
            <a:ln>
              <a:noFill/>
            </a:ln>
          </p:spPr>
        </p:pic>
        <p:sp>
          <p:nvSpPr>
            <p:cNvPr id="290" name="Google Shape;290;p5"/>
            <p:cNvSpPr txBox="1"/>
            <p:nvPr/>
          </p:nvSpPr>
          <p:spPr>
            <a:xfrm>
              <a:off x="694997" y="3081753"/>
              <a:ext cx="2718900" cy="3651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Senior Dental Program</a:t>
              </a:r>
              <a:endParaRPr sz="1500" b="1" i="0" u="none" strike="noStrike" cap="none">
                <a:solidFill>
                  <a:srgbClr val="37657F"/>
                </a:solidFill>
                <a:latin typeface="Arial"/>
                <a:ea typeface="Arial"/>
                <a:cs typeface="Arial"/>
                <a:sym typeface="Arial"/>
              </a:endParaRPr>
            </a:p>
          </p:txBody>
        </p:sp>
        <p:sp>
          <p:nvSpPr>
            <p:cNvPr id="291" name="Google Shape;291;p5"/>
            <p:cNvSpPr txBox="1"/>
            <p:nvPr/>
          </p:nvSpPr>
          <p:spPr>
            <a:xfrm>
              <a:off x="662085" y="2466119"/>
              <a:ext cx="2674800" cy="5148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Long Term Services and Supports</a:t>
              </a:r>
              <a:endParaRPr sz="1500" b="1" i="0" u="none" strike="noStrike" cap="none">
                <a:solidFill>
                  <a:srgbClr val="37657F"/>
                </a:solidFill>
                <a:latin typeface="Arial"/>
                <a:ea typeface="Arial"/>
                <a:cs typeface="Arial"/>
                <a:sym typeface="Arial"/>
              </a:endParaRPr>
            </a:p>
          </p:txBody>
        </p:sp>
        <p:sp>
          <p:nvSpPr>
            <p:cNvPr id="292" name="Google Shape;292;p5"/>
            <p:cNvSpPr txBox="1"/>
            <p:nvPr/>
          </p:nvSpPr>
          <p:spPr>
            <a:xfrm>
              <a:off x="694991" y="1840078"/>
              <a:ext cx="2892000" cy="5028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The Colorado Indigent Care Program</a:t>
              </a:r>
              <a:endParaRPr sz="1500" b="1" i="0" u="none" strike="noStrike" cap="none">
                <a:solidFill>
                  <a:srgbClr val="37657F"/>
                </a:solidFill>
                <a:latin typeface="Arial"/>
                <a:ea typeface="Arial"/>
                <a:cs typeface="Arial"/>
                <a:sym typeface="Arial"/>
              </a:endParaRPr>
            </a:p>
          </p:txBody>
        </p:sp>
        <p:sp>
          <p:nvSpPr>
            <p:cNvPr id="293" name="Google Shape;293;p5"/>
            <p:cNvSpPr txBox="1"/>
            <p:nvPr/>
          </p:nvSpPr>
          <p:spPr>
            <a:xfrm>
              <a:off x="694975" y="1296270"/>
              <a:ext cx="2022900" cy="3651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Buy-In Programs</a:t>
              </a:r>
              <a:endParaRPr sz="1500" b="1" i="0" u="none" strike="noStrike" cap="none">
                <a:solidFill>
                  <a:srgbClr val="37657F"/>
                </a:solidFill>
                <a:latin typeface="Arial"/>
                <a:ea typeface="Arial"/>
                <a:cs typeface="Arial"/>
                <a:sym typeface="Arial"/>
              </a:endParaRPr>
            </a:p>
          </p:txBody>
        </p:sp>
        <p:sp>
          <p:nvSpPr>
            <p:cNvPr id="294" name="Google Shape;294;p5"/>
            <p:cNvSpPr txBox="1"/>
            <p:nvPr/>
          </p:nvSpPr>
          <p:spPr>
            <a:xfrm>
              <a:off x="651683" y="686682"/>
              <a:ext cx="2892000" cy="3651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Child Health Plan </a:t>
              </a:r>
              <a:r>
                <a:rPr lang="en-US" sz="1500" b="1" i="1" u="none" strike="noStrike" cap="none">
                  <a:solidFill>
                    <a:srgbClr val="37657F"/>
                  </a:solidFill>
                  <a:latin typeface="Arial"/>
                  <a:ea typeface="Arial"/>
                  <a:cs typeface="Arial"/>
                  <a:sym typeface="Arial"/>
                </a:rPr>
                <a:t>Plus</a:t>
              </a:r>
              <a:endParaRPr sz="1500" b="1" i="1" u="none" strike="noStrike" cap="none">
                <a:solidFill>
                  <a:srgbClr val="37657F"/>
                </a:solidFill>
                <a:latin typeface="Arial"/>
                <a:ea typeface="Arial"/>
                <a:cs typeface="Arial"/>
                <a:sym typeface="Arial"/>
              </a:endParaRPr>
            </a:p>
          </p:txBody>
        </p:sp>
        <p:sp>
          <p:nvSpPr>
            <p:cNvPr id="295" name="Google Shape;295;p5"/>
            <p:cNvSpPr txBox="1"/>
            <p:nvPr/>
          </p:nvSpPr>
          <p:spPr>
            <a:xfrm>
              <a:off x="668135" y="87501"/>
              <a:ext cx="2718900" cy="505200"/>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7F"/>
                  </a:solidFill>
                  <a:latin typeface="Arial"/>
                  <a:ea typeface="Arial"/>
                  <a:cs typeface="Arial"/>
                  <a:sym typeface="Arial"/>
                </a:rPr>
                <a:t>Health First Colorado </a:t>
              </a:r>
              <a:r>
                <a:rPr lang="en-US" sz="1200" b="1" i="0" u="none" strike="noStrike" cap="none">
                  <a:solidFill>
                    <a:srgbClr val="37657F"/>
                  </a:solidFill>
                  <a:latin typeface="Arial"/>
                  <a:ea typeface="Arial"/>
                  <a:cs typeface="Arial"/>
                  <a:sym typeface="Arial"/>
                </a:rPr>
                <a:t>(Colorado’s Medicaid program)</a:t>
              </a:r>
              <a:endParaRPr sz="1200" b="1" i="1" u="none" strike="noStrike" cap="none">
                <a:solidFill>
                  <a:srgbClr val="37657F"/>
                </a:solidFill>
                <a:latin typeface="Arial"/>
                <a:ea typeface="Arial"/>
                <a:cs typeface="Arial"/>
                <a:sym typeface="Arial"/>
              </a:endParaRPr>
            </a:p>
          </p:txBody>
        </p:sp>
      </p:grpSp>
      <p:sp>
        <p:nvSpPr>
          <p:cNvPr id="296" name="Google Shape;296;p5"/>
          <p:cNvSpPr txBox="1"/>
          <p:nvPr/>
        </p:nvSpPr>
        <p:spPr>
          <a:xfrm>
            <a:off x="636933" y="4620633"/>
            <a:ext cx="2743200" cy="7080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376590"/>
                </a:solidFill>
                <a:latin typeface="Arial"/>
                <a:ea typeface="Arial"/>
                <a:cs typeface="Arial"/>
                <a:sym typeface="Arial"/>
              </a:rPr>
              <a:t>Federal Match, Corrections Continuous Coverage</a:t>
            </a:r>
            <a:endParaRPr sz="1500" b="1" i="0" u="none" strike="noStrike" cap="none">
              <a:solidFill>
                <a:srgbClr val="376590"/>
              </a:solidFill>
              <a:latin typeface="Arial"/>
              <a:ea typeface="Arial"/>
              <a:cs typeface="Arial"/>
              <a:sym typeface="Arial"/>
            </a:endParaRPr>
          </a:p>
        </p:txBody>
      </p:sp>
      <p:pic>
        <p:nvPicPr>
          <p:cNvPr id="297" name="Google Shape;297;p5" descr="Green circle with two arrows in a circle"/>
          <p:cNvPicPr preferRelativeResize="0"/>
          <p:nvPr/>
        </p:nvPicPr>
        <p:blipFill rotWithShape="1">
          <a:blip r:embed="rId14">
            <a:alphaModFix/>
          </a:blip>
          <a:srcRect/>
          <a:stretch/>
        </p:blipFill>
        <p:spPr>
          <a:xfrm>
            <a:off x="148300" y="4694700"/>
            <a:ext cx="519899" cy="5168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94"/>
          <p:cNvSpPr txBox="1">
            <a:spLocks noGrp="1"/>
          </p:cNvSpPr>
          <p:nvPr>
            <p:ph type="ctrTitle"/>
          </p:nvPr>
        </p:nvSpPr>
        <p:spPr>
          <a:xfrm>
            <a:off x="1040550" y="2134075"/>
            <a:ext cx="10110900" cy="18441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8050" dirty="0"/>
              <a:t>Gracias!</a:t>
            </a:r>
            <a:endParaRPr sz="8050" dirty="0"/>
          </a:p>
        </p:txBody>
      </p:sp>
      <p:sp>
        <p:nvSpPr>
          <p:cNvPr id="659" name="Google Shape;659;p94"/>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t>80</a:t>
            </a:fld>
            <a:endParaRPr sz="12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Shape 664"/>
        <p:cNvGrpSpPr/>
        <p:nvPr/>
      </p:nvGrpSpPr>
      <p:grpSpPr>
        <a:xfrm>
          <a:off x="0" y="0"/>
          <a:ext cx="0" cy="0"/>
          <a:chOff x="0" y="0"/>
          <a:chExt cx="0" cy="0"/>
        </a:xfrm>
      </p:grpSpPr>
      <p:sp>
        <p:nvSpPr>
          <p:cNvPr id="665" name="Google Shape;665;p42"/>
          <p:cNvSpPr txBox="1">
            <a:spLocks noGrp="1"/>
          </p:cNvSpPr>
          <p:nvPr>
            <p:ph type="ctrTitle"/>
          </p:nvPr>
        </p:nvSpPr>
        <p:spPr>
          <a:xfrm>
            <a:off x="1040550" y="2134075"/>
            <a:ext cx="10110900" cy="18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8050"/>
              <a:t>Appendix</a:t>
            </a:r>
            <a:endParaRPr sz="8050"/>
          </a:p>
        </p:txBody>
      </p:sp>
      <p:sp>
        <p:nvSpPr>
          <p:cNvPr id="666" name="Google Shape;666;p42"/>
          <p:cNvSpPr txBox="1">
            <a:spLocks noGrp="1"/>
          </p:cNvSpPr>
          <p:nvPr>
            <p:ph type="sldNum" idx="12"/>
          </p:nvPr>
        </p:nvSpPr>
        <p:spPr>
          <a:xfrm>
            <a:off x="11436900" y="6373675"/>
            <a:ext cx="480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z="1200"/>
              <a:t>81</a:t>
            </a:fld>
            <a:endParaRPr sz="12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Shape 671"/>
        <p:cNvGrpSpPr/>
        <p:nvPr/>
      </p:nvGrpSpPr>
      <p:grpSpPr>
        <a:xfrm>
          <a:off x="0" y="0"/>
          <a:ext cx="0" cy="0"/>
          <a:chOff x="0" y="0"/>
          <a:chExt cx="0" cy="0"/>
        </a:xfrm>
      </p:grpSpPr>
      <p:sp>
        <p:nvSpPr>
          <p:cNvPr id="672" name="Google Shape;672;p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82</a:t>
            </a:fld>
            <a:endParaRPr/>
          </a:p>
        </p:txBody>
      </p:sp>
      <p:grpSp>
        <p:nvGrpSpPr>
          <p:cNvPr id="673" name="Google Shape;673;p43"/>
          <p:cNvGrpSpPr/>
          <p:nvPr/>
        </p:nvGrpSpPr>
        <p:grpSpPr>
          <a:xfrm>
            <a:off x="7577978" y="1279247"/>
            <a:ext cx="4138523" cy="4882299"/>
            <a:chOff x="8236525" y="843150"/>
            <a:chExt cx="4293964" cy="5466075"/>
          </a:xfrm>
        </p:grpSpPr>
        <p:pic>
          <p:nvPicPr>
            <p:cNvPr id="674" name="Google Shape;674;p43"/>
            <p:cNvPicPr preferRelativeResize="0"/>
            <p:nvPr/>
          </p:nvPicPr>
          <p:blipFill rotWithShape="1">
            <a:blip r:embed="rId3">
              <a:alphaModFix/>
            </a:blip>
            <a:srcRect r="89513"/>
            <a:stretch/>
          </p:blipFill>
          <p:spPr>
            <a:xfrm>
              <a:off x="8236525" y="843150"/>
              <a:ext cx="749875" cy="5466075"/>
            </a:xfrm>
            <a:prstGeom prst="rect">
              <a:avLst/>
            </a:prstGeom>
            <a:noFill/>
            <a:ln>
              <a:noFill/>
            </a:ln>
          </p:spPr>
        </p:pic>
        <p:pic>
          <p:nvPicPr>
            <p:cNvPr id="675" name="Google Shape;675;p43"/>
            <p:cNvPicPr preferRelativeResize="0"/>
            <p:nvPr/>
          </p:nvPicPr>
          <p:blipFill rotWithShape="1">
            <a:blip r:embed="rId3">
              <a:alphaModFix/>
            </a:blip>
            <a:srcRect l="59700"/>
            <a:stretch/>
          </p:blipFill>
          <p:spPr>
            <a:xfrm>
              <a:off x="9076425" y="843150"/>
              <a:ext cx="2881701" cy="5466075"/>
            </a:xfrm>
            <a:prstGeom prst="rect">
              <a:avLst/>
            </a:prstGeom>
            <a:noFill/>
            <a:ln>
              <a:noFill/>
            </a:ln>
          </p:spPr>
        </p:pic>
        <p:pic>
          <p:nvPicPr>
            <p:cNvPr id="676" name="Google Shape;676;p43"/>
            <p:cNvPicPr preferRelativeResize="0"/>
            <p:nvPr/>
          </p:nvPicPr>
          <p:blipFill rotWithShape="1">
            <a:blip r:embed="rId3">
              <a:alphaModFix/>
            </a:blip>
            <a:srcRect l="21245" t="94614" r="22444"/>
            <a:stretch/>
          </p:blipFill>
          <p:spPr>
            <a:xfrm>
              <a:off x="8504063" y="6014850"/>
              <a:ext cx="4026426" cy="294375"/>
            </a:xfrm>
            <a:prstGeom prst="rect">
              <a:avLst/>
            </a:prstGeom>
            <a:noFill/>
            <a:ln>
              <a:noFill/>
            </a:ln>
          </p:spPr>
        </p:pic>
        <p:pic>
          <p:nvPicPr>
            <p:cNvPr id="677" name="Google Shape;677;p43"/>
            <p:cNvPicPr preferRelativeResize="0"/>
            <p:nvPr/>
          </p:nvPicPr>
          <p:blipFill rotWithShape="1">
            <a:blip r:embed="rId3">
              <a:alphaModFix/>
            </a:blip>
            <a:srcRect l="32533" r="34961" b="93320"/>
            <a:stretch/>
          </p:blipFill>
          <p:spPr>
            <a:xfrm>
              <a:off x="8986400" y="908625"/>
              <a:ext cx="2324175" cy="365101"/>
            </a:xfrm>
            <a:prstGeom prst="rect">
              <a:avLst/>
            </a:prstGeom>
            <a:noFill/>
            <a:ln>
              <a:noFill/>
            </a:ln>
          </p:spPr>
        </p:pic>
      </p:grpSp>
      <p:sp>
        <p:nvSpPr>
          <p:cNvPr id="678" name="Google Shape;678;p43"/>
          <p:cNvSpPr txBox="1">
            <a:spLocks noGrp="1"/>
          </p:cNvSpPr>
          <p:nvPr>
            <p:ph type="title"/>
          </p:nvPr>
        </p:nvSpPr>
        <p:spPr>
          <a:xfrm>
            <a:off x="294825" y="0"/>
            <a:ext cx="11579700" cy="1147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6000"/>
              <a:buNone/>
            </a:pPr>
            <a:r>
              <a:rPr lang="en-US" sz="3000"/>
              <a:t>Colorado’s Safety Net Programs</a:t>
            </a:r>
            <a:endParaRPr sz="3000"/>
          </a:p>
          <a:p>
            <a:pPr marL="0" lvl="0" indent="0" algn="ctr" rtl="0">
              <a:lnSpc>
                <a:spcPct val="90000"/>
              </a:lnSpc>
              <a:spcBef>
                <a:spcPts val="1000"/>
              </a:spcBef>
              <a:spcAft>
                <a:spcPts val="0"/>
              </a:spcAft>
              <a:buSzPts val="6000"/>
              <a:buNone/>
            </a:pPr>
            <a:r>
              <a:rPr lang="en-US" sz="2400"/>
              <a:t>FY 2023-24: 170,000 patients served</a:t>
            </a:r>
            <a:br>
              <a:rPr lang="en-US" sz="2400"/>
            </a:br>
            <a:r>
              <a:rPr lang="en-US" sz="2400"/>
              <a:t>$306M paid to hospitals and clinics</a:t>
            </a:r>
            <a:endParaRPr sz="2400"/>
          </a:p>
        </p:txBody>
      </p:sp>
      <p:graphicFrame>
        <p:nvGraphicFramePr>
          <p:cNvPr id="679" name="Google Shape;679;p43"/>
          <p:cNvGraphicFramePr/>
          <p:nvPr/>
        </p:nvGraphicFramePr>
        <p:xfrm>
          <a:off x="400700" y="4142100"/>
          <a:ext cx="3000000" cy="3000000"/>
        </p:xfrm>
        <a:graphic>
          <a:graphicData uri="http://schemas.openxmlformats.org/drawingml/2006/table">
            <a:tbl>
              <a:tblPr>
                <a:noFill/>
                <a:tableStyleId>{91739566-4684-4F24-B98C-CBC379D16EFD}</a:tableStyleId>
              </a:tblPr>
              <a:tblGrid>
                <a:gridCol w="4838300">
                  <a:extLst>
                    <a:ext uri="{9D8B030D-6E8A-4147-A177-3AD203B41FA5}">
                      <a16:colId xmlns:a16="http://schemas.microsoft.com/office/drawing/2014/main" val="20000"/>
                    </a:ext>
                  </a:extLst>
                </a:gridCol>
                <a:gridCol w="1612450">
                  <a:extLst>
                    <a:ext uri="{9D8B030D-6E8A-4147-A177-3AD203B41FA5}">
                      <a16:colId xmlns:a16="http://schemas.microsoft.com/office/drawing/2014/main" val="20001"/>
                    </a:ext>
                  </a:extLst>
                </a:gridCol>
              </a:tblGrid>
              <a:tr h="503275">
                <a:tc gridSpan="2">
                  <a:txBody>
                    <a:bodyPr/>
                    <a:lstStyle/>
                    <a:p>
                      <a:pPr marL="0" marR="0" lvl="0" indent="0" algn="l" rtl="0">
                        <a:lnSpc>
                          <a:spcPct val="90000"/>
                        </a:lnSpc>
                        <a:spcBef>
                          <a:spcPts val="0"/>
                        </a:spcBef>
                        <a:spcAft>
                          <a:spcPts val="0"/>
                        </a:spcAft>
                        <a:buClr>
                          <a:srgbClr val="000000"/>
                        </a:buClr>
                        <a:buSzPts val="2200"/>
                        <a:buFont typeface="Arial"/>
                        <a:buNone/>
                      </a:pPr>
                      <a:r>
                        <a:rPr lang="en-US" sz="2200" b="1" u="none" strike="noStrike" cap="none">
                          <a:solidFill>
                            <a:schemeClr val="dk2"/>
                          </a:solidFill>
                          <a:latin typeface="Trebuchet MS"/>
                          <a:ea typeface="Trebuchet MS"/>
                          <a:cs typeface="Trebuchet MS"/>
                          <a:sym typeface="Trebuchet MS"/>
                        </a:rPr>
                        <a:t>Safety Net Programs Payments</a:t>
                      </a:r>
                      <a:endParaRPr sz="1200" u="none" strike="noStrike" cap="none"/>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marR="0" lvl="0" indent="114300" algn="l"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Hospitals: Disproportionate Share Hospital (DSH) </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$253,049,824</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114300" algn="l"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Clinics: Primary Care Fund</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$53,354,731</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Trebuchet MS"/>
                          <a:ea typeface="Trebuchet MS"/>
                          <a:cs typeface="Trebuchet MS"/>
                          <a:sym typeface="Trebuchet MS"/>
                        </a:rPr>
                        <a:t>Total</a:t>
                      </a:r>
                      <a:endParaRPr sz="16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Trebuchet MS"/>
                          <a:ea typeface="Trebuchet MS"/>
                          <a:cs typeface="Trebuchet MS"/>
                          <a:sym typeface="Trebuchet MS"/>
                        </a:rPr>
                        <a:t>$306,404,555</a:t>
                      </a:r>
                      <a:endParaRPr sz="16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680" name="Google Shape;680;p43"/>
          <p:cNvGraphicFramePr/>
          <p:nvPr/>
        </p:nvGraphicFramePr>
        <p:xfrm>
          <a:off x="444500" y="1675100"/>
          <a:ext cx="3000000" cy="3000000"/>
        </p:xfrm>
        <a:graphic>
          <a:graphicData uri="http://schemas.openxmlformats.org/drawingml/2006/table">
            <a:tbl>
              <a:tblPr>
                <a:noFill/>
                <a:tableStyleId>{91739566-4684-4F24-B98C-CBC379D16EFD}</a:tableStyleId>
              </a:tblPr>
              <a:tblGrid>
                <a:gridCol w="4712975">
                  <a:extLst>
                    <a:ext uri="{9D8B030D-6E8A-4147-A177-3AD203B41FA5}">
                      <a16:colId xmlns:a16="http://schemas.microsoft.com/office/drawing/2014/main" val="20000"/>
                    </a:ext>
                  </a:extLst>
                </a:gridCol>
                <a:gridCol w="1737775">
                  <a:extLst>
                    <a:ext uri="{9D8B030D-6E8A-4147-A177-3AD203B41FA5}">
                      <a16:colId xmlns:a16="http://schemas.microsoft.com/office/drawing/2014/main" val="20001"/>
                    </a:ext>
                  </a:extLst>
                </a:gridCol>
              </a:tblGrid>
              <a:tr h="381000">
                <a:tc gridSpan="2">
                  <a:txBody>
                    <a:bodyPr/>
                    <a:lstStyle/>
                    <a:p>
                      <a:pPr marL="0" marR="0" lvl="0" indent="0" algn="l" rtl="0">
                        <a:lnSpc>
                          <a:spcPct val="90000"/>
                        </a:lnSpc>
                        <a:spcBef>
                          <a:spcPts val="0"/>
                        </a:spcBef>
                        <a:spcAft>
                          <a:spcPts val="0"/>
                        </a:spcAft>
                        <a:buClr>
                          <a:srgbClr val="000000"/>
                        </a:buClr>
                        <a:buSzPts val="2200"/>
                        <a:buFont typeface="Arial"/>
                        <a:buNone/>
                      </a:pPr>
                      <a:r>
                        <a:rPr lang="en-US" sz="2200" b="1" u="none" strike="noStrike" cap="none">
                          <a:solidFill>
                            <a:schemeClr val="dk2"/>
                          </a:solidFill>
                          <a:latin typeface="Trebuchet MS"/>
                          <a:ea typeface="Trebuchet MS"/>
                          <a:cs typeface="Trebuchet MS"/>
                          <a:sym typeface="Trebuchet MS"/>
                        </a:rPr>
                        <a:t>Low Cost Care for Uninsured Coloradans</a:t>
                      </a:r>
                      <a:endParaRPr sz="1400" u="none" strike="noStrike" cap="none"/>
                    </a:p>
                  </a:txBody>
                  <a:tcPr marL="91425" marR="91425" marT="91425" marB="914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rgbClr val="7F7F7F">
                          <a:alpha val="0"/>
                        </a:srgbClr>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339075">
                <a:tc>
                  <a:txBody>
                    <a:bodyPr/>
                    <a:lstStyle/>
                    <a:p>
                      <a:pPr marL="0" marR="0" lvl="0" indent="114300" algn="l"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Hospitals </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9525" cap="flat" cmpd="sng">
                      <a:solidFill>
                        <a:srgbClr val="7F7F7F">
                          <a:alpha val="0"/>
                        </a:srgbClr>
                      </a:solidFill>
                      <a:prstDash val="solid"/>
                      <a:round/>
                      <a:headEnd type="none" w="sm" len="sm"/>
                      <a:tailEnd type="none" w="sm" len="sm"/>
                    </a:lnT>
                    <a:lnB w="9525" cap="flat" cmpd="sng">
                      <a:solidFill>
                        <a:srgbClr val="7F7F7F">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64,173</a:t>
                      </a:r>
                      <a:endParaRPr sz="1400" u="none" strike="noStrike" cap="none"/>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9525" cap="flat" cmpd="sng">
                      <a:solidFill>
                        <a:srgbClr val="7F7F7F">
                          <a:alpha val="0"/>
                        </a:srgbClr>
                      </a:solidFill>
                      <a:prstDash val="solid"/>
                      <a:round/>
                      <a:headEnd type="none" w="sm" len="sm"/>
                      <a:tailEnd type="none" w="sm" len="sm"/>
                    </a:lnT>
                    <a:lnB w="9525" cap="flat" cmpd="sng">
                      <a:solidFill>
                        <a:srgbClr val="7F7F7F">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114300" algn="l"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Community Health Centers &amp; Safety Net Clinics</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9525" cap="flat" cmpd="sng">
                      <a:solidFill>
                        <a:srgbClr val="7F7F7F">
                          <a:alpha val="0"/>
                        </a:srgbClr>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Trebuchet MS"/>
                          <a:ea typeface="Trebuchet MS"/>
                          <a:cs typeface="Trebuchet MS"/>
                          <a:sym typeface="Trebuchet MS"/>
                        </a:rPr>
                        <a:t>106,736</a:t>
                      </a:r>
                      <a:endParaRPr sz="16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9525" cap="flat" cmpd="sng">
                      <a:solidFill>
                        <a:srgbClr val="7F7F7F">
                          <a:alpha val="0"/>
                        </a:srgbClr>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Trebuchet MS"/>
                          <a:ea typeface="Trebuchet MS"/>
                          <a:cs typeface="Trebuchet MS"/>
                          <a:sym typeface="Trebuchet MS"/>
                        </a:rPr>
                        <a:t>Total</a:t>
                      </a:r>
                      <a:endParaRPr sz="16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rgbClr val="7F7F7F">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1" u="none" strike="noStrike" cap="none">
                          <a:solidFill>
                            <a:schemeClr val="dk1"/>
                          </a:solidFill>
                          <a:latin typeface="Trebuchet MS"/>
                          <a:ea typeface="Trebuchet MS"/>
                          <a:cs typeface="Trebuchet MS"/>
                          <a:sym typeface="Trebuchet MS"/>
                        </a:rPr>
                        <a:t>170,909</a:t>
                      </a:r>
                      <a:endParaRPr sz="16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7F7F7F">
                          <a:alpha val="0"/>
                        </a:srgbClr>
                      </a:solidFill>
                      <a:prstDash val="solid"/>
                      <a:round/>
                      <a:headEnd type="none" w="sm" len="sm"/>
                      <a:tailEnd type="none" w="sm" len="sm"/>
                    </a:lnL>
                    <a:lnR w="9525" cap="flat" cmpd="sng">
                      <a:solidFill>
                        <a:srgbClr val="7F7F7F">
                          <a:alpha val="0"/>
                        </a:srgb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rgbClr val="7F7F7F">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Shape 685"/>
        <p:cNvGrpSpPr/>
        <p:nvPr/>
      </p:nvGrpSpPr>
      <p:grpSpPr>
        <a:xfrm>
          <a:off x="0" y="0"/>
          <a:ext cx="0" cy="0"/>
          <a:chOff x="0" y="0"/>
          <a:chExt cx="0" cy="0"/>
        </a:xfrm>
      </p:grpSpPr>
      <p:sp>
        <p:nvSpPr>
          <p:cNvPr id="686" name="Google Shape;686;p4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83</a:t>
            </a:fld>
            <a:endParaRPr/>
          </a:p>
        </p:txBody>
      </p:sp>
      <p:graphicFrame>
        <p:nvGraphicFramePr>
          <p:cNvPr id="687" name="Google Shape;687;p44"/>
          <p:cNvGraphicFramePr/>
          <p:nvPr/>
        </p:nvGraphicFramePr>
        <p:xfrm>
          <a:off x="417975" y="84750"/>
          <a:ext cx="3000000" cy="3000000"/>
        </p:xfrm>
        <a:graphic>
          <a:graphicData uri="http://schemas.openxmlformats.org/drawingml/2006/table">
            <a:tbl>
              <a:tblPr>
                <a:noFill/>
                <a:tableStyleId>{2141CC93-8909-4822-8E2F-D31713924AF8}</a:tableStyleId>
              </a:tblPr>
              <a:tblGrid>
                <a:gridCol w="3893900">
                  <a:extLst>
                    <a:ext uri="{9D8B030D-6E8A-4147-A177-3AD203B41FA5}">
                      <a16:colId xmlns:a16="http://schemas.microsoft.com/office/drawing/2014/main" val="20000"/>
                    </a:ext>
                  </a:extLst>
                </a:gridCol>
                <a:gridCol w="1047800">
                  <a:extLst>
                    <a:ext uri="{9D8B030D-6E8A-4147-A177-3AD203B41FA5}">
                      <a16:colId xmlns:a16="http://schemas.microsoft.com/office/drawing/2014/main" val="20001"/>
                    </a:ext>
                  </a:extLst>
                </a:gridCol>
                <a:gridCol w="1585900">
                  <a:extLst>
                    <a:ext uri="{9D8B030D-6E8A-4147-A177-3AD203B41FA5}">
                      <a16:colId xmlns:a16="http://schemas.microsoft.com/office/drawing/2014/main" val="20002"/>
                    </a:ext>
                  </a:extLst>
                </a:gridCol>
                <a:gridCol w="1600050">
                  <a:extLst>
                    <a:ext uri="{9D8B030D-6E8A-4147-A177-3AD203B41FA5}">
                      <a16:colId xmlns:a16="http://schemas.microsoft.com/office/drawing/2014/main" val="20003"/>
                    </a:ext>
                  </a:extLst>
                </a:gridCol>
                <a:gridCol w="1571725">
                  <a:extLst>
                    <a:ext uri="{9D8B030D-6E8A-4147-A177-3AD203B41FA5}">
                      <a16:colId xmlns:a16="http://schemas.microsoft.com/office/drawing/2014/main" val="20004"/>
                    </a:ext>
                  </a:extLst>
                </a:gridCol>
                <a:gridCol w="1656675">
                  <a:extLst>
                    <a:ext uri="{9D8B030D-6E8A-4147-A177-3AD203B41FA5}">
                      <a16:colId xmlns:a16="http://schemas.microsoft.com/office/drawing/2014/main" val="20005"/>
                    </a:ext>
                  </a:extLst>
                </a:gridCol>
              </a:tblGrid>
              <a:tr h="7327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Primary Care Fund Provider</a:t>
                      </a:r>
                      <a:endParaRPr sz="1000" b="1" u="none" strike="noStrike" cap="none">
                        <a:latin typeface="Trebuchet MS"/>
                        <a:ea typeface="Trebuchet MS"/>
                        <a:cs typeface="Trebuchet MS"/>
                        <a:sym typeface="Trebuchet MS"/>
                      </a:endParaRPr>
                    </a:p>
                  </a:txBody>
                  <a:tcPr marL="0" marR="0" marT="0" marB="0" anchor="ctr">
                    <a:solidFill>
                      <a:srgbClr val="59C9FC"/>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Patients Served</a:t>
                      </a:r>
                      <a:endParaRPr sz="1000" b="1" u="none" strike="noStrike" cap="none">
                        <a:latin typeface="Trebuchet MS"/>
                        <a:ea typeface="Trebuchet MS"/>
                        <a:cs typeface="Trebuchet MS"/>
                        <a:sym typeface="Trebuchet MS"/>
                      </a:endParaRPr>
                    </a:p>
                  </a:txBody>
                  <a:tcPr marL="0" marR="0" marT="0" marB="0" anchor="ctr">
                    <a:solidFill>
                      <a:srgbClr val="59C9FC"/>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Tobacco Tax Revenue</a:t>
                      </a:r>
                      <a:endParaRPr sz="1000" b="1" u="none" strike="noStrike" cap="none">
                        <a:latin typeface="Trebuchet MS"/>
                        <a:ea typeface="Trebuchet MS"/>
                        <a:cs typeface="Trebuchet MS"/>
                        <a:sym typeface="Trebuchet MS"/>
                      </a:endParaRPr>
                    </a:p>
                  </a:txBody>
                  <a:tcPr marL="0" marR="0" marT="0" marB="0" anchor="ctr">
                    <a:solidFill>
                      <a:srgbClr val="59C9FC"/>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General Fund</a:t>
                      </a:r>
                      <a:endParaRPr sz="1000" b="1" u="none" strike="noStrike" cap="none">
                        <a:latin typeface="Trebuchet MS"/>
                        <a:ea typeface="Trebuchet MS"/>
                        <a:cs typeface="Trebuchet MS"/>
                        <a:sym typeface="Trebuchet MS"/>
                      </a:endParaRPr>
                    </a:p>
                  </a:txBody>
                  <a:tcPr marL="0" marR="0" marT="0" marB="0" anchor="ctr">
                    <a:solidFill>
                      <a:srgbClr val="59C9FC"/>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Federal Funds</a:t>
                      </a:r>
                      <a:endParaRPr sz="1000" b="1" u="none" strike="noStrike" cap="none">
                        <a:latin typeface="Trebuchet MS"/>
                        <a:ea typeface="Trebuchet MS"/>
                        <a:cs typeface="Trebuchet MS"/>
                        <a:sym typeface="Trebuchet MS"/>
                      </a:endParaRPr>
                    </a:p>
                  </a:txBody>
                  <a:tcPr marL="0" marR="0" marT="0" marB="0" anchor="ctr">
                    <a:solidFill>
                      <a:srgbClr val="59C9FC"/>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Total Payment</a:t>
                      </a:r>
                      <a:endParaRPr sz="1000" b="1" u="none" strike="noStrike" cap="none">
                        <a:latin typeface="Trebuchet MS"/>
                        <a:ea typeface="Trebuchet MS"/>
                        <a:cs typeface="Trebuchet MS"/>
                        <a:sym typeface="Trebuchet MS"/>
                      </a:endParaRPr>
                    </a:p>
                  </a:txBody>
                  <a:tcPr marL="0" marR="0" marT="0" marB="0" anchor="ctr">
                    <a:solidFill>
                      <a:srgbClr val="59C9FC"/>
                    </a:solidFill>
                  </a:tcPr>
                </a:tc>
                <a:extLst>
                  <a:ext uri="{0D108BD9-81ED-4DB2-BD59-A6C34878D82A}">
                    <a16:rowId xmlns:a16="http://schemas.microsoft.com/office/drawing/2014/main" val="10000"/>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Clinica Campesina Family Health Services</a:t>
                      </a:r>
                      <a:endParaRPr sz="1000" u="none" strike="noStrike" cap="none">
                        <a:latin typeface="Trebuchet MS"/>
                        <a:ea typeface="Trebuchet MS"/>
                        <a:cs typeface="Trebuchet MS"/>
                        <a:sym typeface="Trebuchet MS"/>
                      </a:endParaRPr>
                    </a:p>
                  </a:txBody>
                  <a:tcPr marL="0" marR="0" marT="0" marB="0" anchor="ctr"/>
                </a:tc>
                <a:tc>
                  <a:txBody>
                    <a:bodyPr/>
                    <a:lstStyle/>
                    <a:p>
                      <a:pPr marL="0" marR="0" lvl="0" indent="0" algn="r"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12,696</a:t>
                      </a:r>
                      <a:endParaRPr sz="1000" u="none" strike="noStrike" cap="none">
                        <a:latin typeface="Trebuchet MS"/>
                        <a:ea typeface="Trebuchet MS"/>
                        <a:cs typeface="Trebuchet MS"/>
                        <a:sym typeface="Trebuchet MS"/>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$2,318,132</a:t>
                      </a:r>
                      <a:endParaRPr sz="1000" u="none" strike="noStrike" cap="none">
                        <a:latin typeface="Trebuchet MS"/>
                        <a:ea typeface="Trebuchet MS"/>
                        <a:cs typeface="Trebuchet MS"/>
                        <a:sym typeface="Trebuchet MS"/>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$832,634</a:t>
                      </a:r>
                      <a:endParaRPr sz="1000" u="none" strike="noStrike" cap="none">
                        <a:latin typeface="Trebuchet MS"/>
                        <a:ea typeface="Trebuchet MS"/>
                        <a:cs typeface="Trebuchet MS"/>
                        <a:sym typeface="Trebuchet MS"/>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$3,200,560</a:t>
                      </a:r>
                      <a:endParaRPr sz="1000" u="none" strike="noStrike" cap="none">
                        <a:latin typeface="Trebuchet MS"/>
                        <a:ea typeface="Trebuchet MS"/>
                        <a:cs typeface="Trebuchet MS"/>
                        <a:sym typeface="Trebuchet MS"/>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$6,351,326</a:t>
                      </a:r>
                      <a:endParaRPr sz="1000" u="none" strike="noStrike" cap="none">
                        <a:latin typeface="Trebuchet MS"/>
                        <a:ea typeface="Trebuchet MS"/>
                        <a:cs typeface="Trebuchet MS"/>
                        <a:sym typeface="Trebuchet MS"/>
                      </a:endParaRPr>
                    </a:p>
                  </a:txBody>
                  <a:tcPr marL="0" marR="0" marT="0" marB="0" anchor="ctr">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Basin Clinic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$4,930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$1,771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$6,817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$13,518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02"/>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Carin’ Clinic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$8,216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$2,951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$11,342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$22,510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Clinica Colorado</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1,721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$314,233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$112,867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$433,783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$860,884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04"/>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Colorado Coalition for the Homeless*</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3,596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$656,585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$235,834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$906,382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$1,798,801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Community Dental Clinic,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760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$138,767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$49,843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$191,560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$380,169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06"/>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Denver Health and Hospital Authority</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20,803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$3,798,370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$1,364,310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$5,247,416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$10,410,097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Denver Indian Health and Family</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279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$50,942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$18,297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$70,323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$139,562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08"/>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Doctors Care</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164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$29,944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$10,756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$41,337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$82,037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Family Medicine Clinic for Health Equity (CAHEP)</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762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$139,132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$49,974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$192,383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$381,488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10"/>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High Plains Community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782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$142,784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$51,285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$197,105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$391,174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Hopelight Medical Clinic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1,247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$227,687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$81,781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$314,310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$623,778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12"/>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Inner City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1,624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$296,522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$106,506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$410,553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$813,581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Kids First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424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$77,417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$27,807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$106,870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$212,095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14"/>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La Clinica Tepeyac,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1,899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$346,734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$124,541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$478,648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$949,923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Marillac Clinic,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880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$160,677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$57,712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$221,807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$440,196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16"/>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Metro Community Provider Network</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8,217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$1,500,322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$538,890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$2,071,118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$4,110,331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Mountain Family Health Centers</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2,707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$494,265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$177,531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$682,307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$1,354,103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18"/>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Northwest Colorado Visiting Nurse Association</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968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$176,745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$63,484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$243,987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$484,216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Olathe Community Clinic,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2,140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$390,738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$140,346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$539,393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$1,070,477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20"/>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Open Bible Baptist Church</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$31,222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$11,215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$42,437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Peak Vista Community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9,435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$1,722,714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$618,770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$2,378,119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$4,719,603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22"/>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Plan de Salud del Valle,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12,867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$2,349,355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$843,848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$3,243,164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$6,436,367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Poudre Valley Health Systems,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201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$36,700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$13,182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$50,663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$100,545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24"/>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Pueblo Community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2,035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$371,566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$133,460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$512,928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$1,017,954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1034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Rocky Mountain Youth Medical and Nursing Consultants,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1,154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$210,706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$75,682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$290,869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$577,257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26"/>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SET of Colorado Springs</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$12,964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$4,656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$17,900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$35,520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Southwest Colorado Mental Health Center</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1,230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$224,583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$80,666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$310,025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$615,274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28"/>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Summit Community Care Clinic,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1,705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$311,312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$111,818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$429,750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$852,880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29"/>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Sunrise Community Health</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9,489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$1,732,574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$622,311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$2,391,730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$4,746,615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30"/>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Uncompahgre Combined Clinic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204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$37,248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$13,379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$51,419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$102,045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31"/>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University of Colorado College of Nursing</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1,498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$273,516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$98,242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$377,610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$749,369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32"/>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Uptown</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1,966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$358,967</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$128,935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$495,536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$983,438</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33"/>
                  </a:ext>
                </a:extLst>
              </a:tr>
              <a:tr h="73275">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Valley-Wide Health Systems, Inc.</a:t>
                      </a:r>
                      <a:endParaRPr sz="1000"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2,969</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$542,103</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$194,714</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$748,345</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u="none" strike="noStrike" cap="none">
                          <a:latin typeface="Trebuchet MS"/>
                          <a:ea typeface="Trebuchet MS"/>
                          <a:cs typeface="Trebuchet MS"/>
                          <a:sym typeface="Trebuchet MS"/>
                        </a:rPr>
                        <a:t>$1,485,162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59C9FC"/>
                    </a:solidFill>
                  </a:tcPr>
                </a:tc>
                <a:extLst>
                  <a:ext uri="{0D108BD9-81ED-4DB2-BD59-A6C34878D82A}">
                    <a16:rowId xmlns:a16="http://schemas.microsoft.com/office/drawing/2014/main" val="10034"/>
                  </a:ext>
                </a:extLst>
              </a:tr>
              <a:tr h="43075">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Totals</a:t>
                      </a:r>
                      <a:endParaRPr sz="1000" b="1" u="none" strike="noStrike" cap="none">
                        <a:latin typeface="Trebuchet MS"/>
                        <a:ea typeface="Trebuchet MS"/>
                        <a:cs typeface="Trebuchet MS"/>
                        <a:sym typeface="Trebuchet MS"/>
                      </a:endParaRPr>
                    </a:p>
                  </a:txBody>
                  <a:tcPr marL="0" marR="0" marT="0" marB="0" anchor="ctr">
                    <a:lnR w="9525" cap="flat" cmpd="sng">
                      <a:solidFill>
                        <a:srgbClr val="000000"/>
                      </a:solidFill>
                      <a:prstDash val="solid"/>
                      <a:round/>
                      <a:headEnd type="none" w="sm" len="sm"/>
                      <a:tailEnd type="none" w="sm" len="sm"/>
                    </a:lnR>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106,736</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$19,488,672</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$7,000,000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$26,866,060</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15000"/>
                        </a:lnSpc>
                        <a:spcBef>
                          <a:spcPts val="0"/>
                        </a:spcBef>
                        <a:spcAft>
                          <a:spcPts val="0"/>
                        </a:spcAft>
                        <a:buClr>
                          <a:srgbClr val="000000"/>
                        </a:buClr>
                        <a:buSzPts val="1000"/>
                        <a:buFont typeface="Arial"/>
                        <a:buNone/>
                      </a:pPr>
                      <a:r>
                        <a:rPr lang="en-US" sz="1000" b="1" u="none" strike="noStrike" cap="none">
                          <a:latin typeface="Trebuchet MS"/>
                          <a:ea typeface="Trebuchet MS"/>
                          <a:cs typeface="Trebuchet MS"/>
                          <a:sym typeface="Trebuchet MS"/>
                        </a:rPr>
                        <a:t>$53,354,731</a:t>
                      </a:r>
                      <a:endParaRPr sz="1000" u="none" strike="noStrike" cap="none">
                        <a:latin typeface="Trebuchet MS"/>
                        <a:ea typeface="Trebuchet MS"/>
                        <a:cs typeface="Trebuchet MS"/>
                        <a:sym typeface="Trebuchet MS"/>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35"/>
                  </a:ext>
                </a:extLst>
              </a:tr>
            </a:tbl>
          </a:graphicData>
        </a:graphic>
      </p:graphicFrame>
      <p:sp>
        <p:nvSpPr>
          <p:cNvPr id="688" name="Google Shape;688;p44"/>
          <p:cNvSpPr txBox="1"/>
          <p:nvPr/>
        </p:nvSpPr>
        <p:spPr>
          <a:xfrm>
            <a:off x="2934475" y="6218850"/>
            <a:ext cx="7863600" cy="639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600"/>
              </a:spcBef>
              <a:spcAft>
                <a:spcPts val="600"/>
              </a:spcAft>
              <a:buClr>
                <a:srgbClr val="000000"/>
              </a:buClr>
              <a:buSzPts val="1900"/>
              <a:buFont typeface="Arial"/>
              <a:buNone/>
            </a:pPr>
            <a:r>
              <a:rPr lang="en-US" sz="1900" b="1" i="0" u="none" strike="noStrike" cap="none">
                <a:solidFill>
                  <a:schemeClr val="lt1"/>
                </a:solidFill>
                <a:latin typeface="Trebuchet MS"/>
                <a:ea typeface="Trebuchet MS"/>
                <a:cs typeface="Trebuchet MS"/>
                <a:sym typeface="Trebuchet MS"/>
              </a:rPr>
              <a:t>FY 2023-24 Primary Care Fund Payments</a:t>
            </a: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Shape 693"/>
        <p:cNvGrpSpPr/>
        <p:nvPr/>
      </p:nvGrpSpPr>
      <p:grpSpPr>
        <a:xfrm>
          <a:off x="0" y="0"/>
          <a:ext cx="0" cy="0"/>
          <a:chOff x="0" y="0"/>
          <a:chExt cx="0" cy="0"/>
        </a:xfrm>
      </p:grpSpPr>
      <p:sp>
        <p:nvSpPr>
          <p:cNvPr id="694" name="Google Shape;694;p4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84</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8"/>
          <p:cNvSpPr txBox="1">
            <a:spLocks noGrp="1"/>
          </p:cNvSpPr>
          <p:nvPr>
            <p:ph type="title" idx="4294967295"/>
          </p:nvPr>
        </p:nvSpPr>
        <p:spPr>
          <a:xfrm>
            <a:off x="3542967" y="-8"/>
            <a:ext cx="8253600" cy="1373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200" dirty="0" err="1">
                <a:solidFill>
                  <a:srgbClr val="001970"/>
                </a:solidFill>
              </a:rPr>
              <a:t>Departmento</a:t>
            </a:r>
            <a:r>
              <a:rPr lang="en-US" sz="3200" dirty="0">
                <a:solidFill>
                  <a:srgbClr val="001970"/>
                </a:solidFill>
              </a:rPr>
              <a:t> de </a:t>
            </a:r>
            <a:r>
              <a:rPr lang="en-US" sz="3200" dirty="0" err="1">
                <a:solidFill>
                  <a:srgbClr val="001970"/>
                </a:solidFill>
              </a:rPr>
              <a:t>políticas</a:t>
            </a:r>
            <a:r>
              <a:rPr lang="en-US" sz="3200" dirty="0">
                <a:solidFill>
                  <a:srgbClr val="001970"/>
                </a:solidFill>
              </a:rPr>
              <a:t> y </a:t>
            </a:r>
            <a:r>
              <a:rPr lang="en-US" sz="3200" dirty="0" err="1">
                <a:solidFill>
                  <a:srgbClr val="001970"/>
                </a:solidFill>
              </a:rPr>
              <a:t>financiamiento</a:t>
            </a:r>
            <a:r>
              <a:rPr lang="en-US" sz="3200" dirty="0">
                <a:solidFill>
                  <a:srgbClr val="001970"/>
                </a:solidFill>
              </a:rPr>
              <a:t> de la </a:t>
            </a:r>
            <a:r>
              <a:rPr lang="en-US" sz="3200" dirty="0" err="1">
                <a:solidFill>
                  <a:srgbClr val="001970"/>
                </a:solidFill>
              </a:rPr>
              <a:t>asistencia</a:t>
            </a:r>
            <a:r>
              <a:rPr lang="en-US" sz="3200" dirty="0">
                <a:solidFill>
                  <a:srgbClr val="001970"/>
                </a:solidFill>
              </a:rPr>
              <a:t> de </a:t>
            </a:r>
            <a:r>
              <a:rPr lang="en-US" sz="3200" dirty="0" err="1">
                <a:solidFill>
                  <a:srgbClr val="001970"/>
                </a:solidFill>
              </a:rPr>
              <a:t>salud</a:t>
            </a:r>
            <a:r>
              <a:rPr lang="en-US" sz="3200" dirty="0">
                <a:solidFill>
                  <a:srgbClr val="001970"/>
                </a:solidFill>
              </a:rPr>
              <a:t> de Colorado (HCPF)</a:t>
            </a:r>
          </a:p>
        </p:txBody>
      </p:sp>
      <p:sp>
        <p:nvSpPr>
          <p:cNvPr id="268" name="Google Shape;268;p58"/>
          <p:cNvSpPr txBox="1"/>
          <p:nvPr/>
        </p:nvSpPr>
        <p:spPr>
          <a:xfrm>
            <a:off x="3618916" y="1037111"/>
            <a:ext cx="8649300" cy="3688672"/>
          </a:xfrm>
          <a:prstGeom prst="rect">
            <a:avLst/>
          </a:prstGeom>
          <a:noFill/>
          <a:ln>
            <a:noFill/>
          </a:ln>
        </p:spPr>
        <p:txBody>
          <a:bodyPr spcFirstLastPara="1" wrap="square" lIns="91425" tIns="91425" rIns="91425" bIns="91425" anchor="t" anchorCtr="0">
            <a:normAutofit/>
          </a:bodyPr>
          <a:lstStyle/>
          <a:p>
            <a:pPr algn="l"/>
            <a:endParaRPr lang="en-US" sz="2000" u="none" strike="noStrike" dirty="0">
              <a:solidFill>
                <a:srgbClr val="000000"/>
              </a:solidFill>
              <a:effectLst/>
              <a:latin typeface="Trebuchet MS" panose="020B0703020202090204" pitchFamily="34" charset="0"/>
            </a:endParaRPr>
          </a:p>
          <a:p>
            <a:pPr algn="l"/>
            <a:r>
              <a:rPr lang="en-US" sz="2000" u="none" strike="noStrike" dirty="0">
                <a:solidFill>
                  <a:srgbClr val="000000"/>
                </a:solidFill>
                <a:effectLst/>
                <a:latin typeface="Trebuchet MS" panose="020B0703020202090204" pitchFamily="34" charset="0"/>
              </a:rPr>
              <a:t>Departamento de </a:t>
            </a:r>
            <a:r>
              <a:rPr lang="en-US" sz="2000" u="none" strike="noStrike" dirty="0" err="1">
                <a:solidFill>
                  <a:srgbClr val="000000"/>
                </a:solidFill>
                <a:effectLst/>
                <a:latin typeface="Trebuchet MS" panose="020B0703020202090204" pitchFamily="34" charset="0"/>
              </a:rPr>
              <a:t>estado</a:t>
            </a:r>
            <a:r>
              <a:rPr lang="en-US" sz="2000" u="none" strike="noStrike" dirty="0">
                <a:solidFill>
                  <a:srgbClr val="000000"/>
                </a:solidFill>
                <a:effectLst/>
                <a:latin typeface="Trebuchet MS" panose="020B0703020202090204" pitchFamily="34" charset="0"/>
              </a:rPr>
              <a:t> que </a:t>
            </a:r>
            <a:r>
              <a:rPr lang="en-US" sz="2000" u="none" strike="noStrike" dirty="0" err="1">
                <a:solidFill>
                  <a:srgbClr val="000000"/>
                </a:solidFill>
                <a:effectLst/>
                <a:latin typeface="Trebuchet MS" panose="020B0703020202090204" pitchFamily="34" charset="0"/>
              </a:rPr>
              <a:t>administra</a:t>
            </a:r>
            <a:r>
              <a:rPr lang="en-US" sz="2000" u="none" strike="noStrike" dirty="0">
                <a:solidFill>
                  <a:srgbClr val="000000"/>
                </a:solidFill>
                <a:effectLst/>
                <a:latin typeface="Trebuchet MS" panose="020B0703020202090204" pitchFamily="34" charset="0"/>
              </a:rPr>
              <a:t> Health First Colorado (</a:t>
            </a:r>
            <a:r>
              <a:rPr lang="en-US" sz="2000" u="none" strike="noStrike" dirty="0" err="1">
                <a:solidFill>
                  <a:srgbClr val="000000"/>
                </a:solidFill>
                <a:effectLst/>
                <a:latin typeface="Trebuchet MS" panose="020B0703020202090204" pitchFamily="34" charset="0"/>
              </a:rPr>
              <a:t>programa</a:t>
            </a:r>
            <a:r>
              <a:rPr lang="en-US" sz="2000" u="none" strike="noStrike" dirty="0">
                <a:solidFill>
                  <a:srgbClr val="000000"/>
                </a:solidFill>
                <a:effectLst/>
                <a:latin typeface="Trebuchet MS" panose="020B0703020202090204" pitchFamily="34" charset="0"/>
              </a:rPr>
              <a:t> Medicaid de Colorado), Child Health Plan Plus (CHP+) y </a:t>
            </a:r>
            <a:r>
              <a:rPr lang="en-US" sz="2000" u="none" strike="noStrike" dirty="0" err="1">
                <a:solidFill>
                  <a:srgbClr val="000000"/>
                </a:solidFill>
                <a:effectLst/>
                <a:latin typeface="Trebuchet MS" panose="020B0703020202090204" pitchFamily="34" charset="0"/>
              </a:rPr>
              <a:t>otros</a:t>
            </a:r>
            <a:r>
              <a:rPr lang="en-US" sz="2000" u="none" strike="noStrike" dirty="0">
                <a:solidFill>
                  <a:srgbClr val="000000"/>
                </a:solidFill>
                <a:effectLst/>
                <a:latin typeface="Trebuchet MS" panose="020B0703020202090204" pitchFamily="34" charset="0"/>
              </a:rPr>
              <a:t> </a:t>
            </a:r>
            <a:r>
              <a:rPr lang="en-US" sz="2000" u="none" strike="noStrike" dirty="0" err="1">
                <a:solidFill>
                  <a:srgbClr val="000000"/>
                </a:solidFill>
                <a:effectLst/>
                <a:latin typeface="Trebuchet MS" panose="020B0703020202090204" pitchFamily="34" charset="0"/>
              </a:rPr>
              <a:t>programas</a:t>
            </a:r>
            <a:r>
              <a:rPr lang="en-US" sz="2000" u="none" strike="noStrike" dirty="0">
                <a:solidFill>
                  <a:srgbClr val="000000"/>
                </a:solidFill>
                <a:effectLst/>
                <a:latin typeface="Trebuchet MS" panose="020B0703020202090204" pitchFamily="34" charset="0"/>
              </a:rPr>
              <a:t> de </a:t>
            </a:r>
            <a:r>
              <a:rPr lang="en-US" sz="2000" u="none" strike="noStrike" dirty="0" err="1">
                <a:solidFill>
                  <a:srgbClr val="000000"/>
                </a:solidFill>
                <a:effectLst/>
                <a:latin typeface="Trebuchet MS" panose="020B0703020202090204" pitchFamily="34" charset="0"/>
              </a:rPr>
              <a:t>atención</a:t>
            </a:r>
            <a:r>
              <a:rPr lang="en-US" sz="2000" u="none" strike="noStrike" dirty="0">
                <a:solidFill>
                  <a:srgbClr val="000000"/>
                </a:solidFill>
                <a:effectLst/>
                <a:latin typeface="Trebuchet MS" panose="020B0703020202090204" pitchFamily="34" charset="0"/>
              </a:rPr>
              <a:t> de </a:t>
            </a:r>
            <a:r>
              <a:rPr lang="en-US" sz="2000" u="none" strike="noStrike" dirty="0" err="1">
                <a:solidFill>
                  <a:srgbClr val="000000"/>
                </a:solidFill>
                <a:effectLst/>
                <a:latin typeface="Trebuchet MS" panose="020B0703020202090204" pitchFamily="34" charset="0"/>
              </a:rPr>
              <a:t>salud</a:t>
            </a:r>
            <a:r>
              <a:rPr lang="en-US" sz="2000" u="none" strike="noStrike" dirty="0">
                <a:solidFill>
                  <a:srgbClr val="000000"/>
                </a:solidFill>
                <a:effectLst/>
                <a:latin typeface="Trebuchet MS" panose="020B0703020202090204" pitchFamily="34" charset="0"/>
              </a:rPr>
              <a:t>.</a:t>
            </a:r>
          </a:p>
          <a:p>
            <a:pPr marL="457200" marR="0" lvl="0" indent="-361950" algn="l" rtl="0">
              <a:lnSpc>
                <a:spcPct val="100000"/>
              </a:lnSpc>
              <a:spcBef>
                <a:spcPts val="0"/>
              </a:spcBef>
              <a:spcAft>
                <a:spcPts val="0"/>
              </a:spcAft>
              <a:buClr>
                <a:schemeClr val="dk1"/>
              </a:buClr>
              <a:buSzPts val="2300"/>
              <a:buFont typeface="Trebuchet MS"/>
              <a:buChar char="●"/>
            </a:pPr>
            <a:r>
              <a:rPr lang="en-US" sz="2000" b="0" i="0" u="none" strike="noStrike" cap="none" dirty="0" err="1">
                <a:solidFill>
                  <a:schemeClr val="dk1"/>
                </a:solidFill>
                <a:latin typeface="Trebuchet MS"/>
                <a:ea typeface="Trebuchet MS"/>
                <a:cs typeface="Trebuchet MS"/>
                <a:sym typeface="Trebuchet MS"/>
              </a:rPr>
              <a:t>Cubriendo</a:t>
            </a:r>
            <a:r>
              <a:rPr lang="en-US" sz="2000" b="0" i="0" u="none" strike="noStrike" cap="none" dirty="0">
                <a:solidFill>
                  <a:schemeClr val="dk1"/>
                </a:solidFill>
                <a:latin typeface="Trebuchet MS"/>
                <a:ea typeface="Trebuchet MS"/>
                <a:cs typeface="Trebuchet MS"/>
                <a:sym typeface="Trebuchet MS"/>
              </a:rPr>
              <a:t> </a:t>
            </a:r>
            <a:r>
              <a:rPr lang="en-US" sz="2000" b="1" i="0" u="none" strike="noStrike" cap="none" dirty="0">
                <a:solidFill>
                  <a:srgbClr val="001970"/>
                </a:solidFill>
                <a:latin typeface="Trebuchet MS"/>
                <a:ea typeface="Trebuchet MS"/>
                <a:cs typeface="Trebuchet MS"/>
                <a:sym typeface="Trebuchet MS"/>
              </a:rPr>
              <a:t>1</a:t>
            </a:r>
            <a:r>
              <a:rPr lang="en-US" sz="2000" b="1" dirty="0">
                <a:solidFill>
                  <a:srgbClr val="001970"/>
                </a:solidFill>
                <a:latin typeface="Trebuchet MS"/>
                <a:ea typeface="Trebuchet MS"/>
                <a:cs typeface="Trebuchet MS"/>
                <a:sym typeface="Trebuchet MS"/>
              </a:rPr>
              <a:t>.31 million</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incluyendo</a:t>
            </a:r>
            <a:r>
              <a:rPr lang="en-US" sz="2000" b="1" dirty="0">
                <a:solidFill>
                  <a:srgbClr val="001970"/>
                </a:solidFill>
                <a:latin typeface="Trebuchet MS"/>
                <a:ea typeface="Trebuchet MS"/>
                <a:cs typeface="Trebuchet MS"/>
                <a:sym typeface="Trebuchet MS"/>
              </a:rPr>
              <a:t> 22% </a:t>
            </a:r>
            <a:r>
              <a:rPr lang="en-US" sz="2000" b="0" i="0" u="none" strike="noStrike" cap="none" dirty="0">
                <a:solidFill>
                  <a:schemeClr val="dk1"/>
                </a:solidFill>
                <a:latin typeface="Trebuchet MS"/>
                <a:ea typeface="Trebuchet MS"/>
                <a:cs typeface="Trebuchet MS"/>
                <a:sym typeface="Trebuchet MS"/>
              </a:rPr>
              <a:t>de </a:t>
            </a:r>
            <a:r>
              <a:rPr lang="en-US" sz="2000" b="0" i="0" u="none" strike="noStrike" cap="none" dirty="0" err="1">
                <a:solidFill>
                  <a:schemeClr val="dk1"/>
                </a:solidFill>
                <a:latin typeface="Trebuchet MS"/>
                <a:ea typeface="Trebuchet MS"/>
                <a:cs typeface="Trebuchet MS"/>
                <a:sym typeface="Trebuchet MS"/>
              </a:rPr>
              <a:t>Residentes</a:t>
            </a:r>
            <a:r>
              <a:rPr lang="en-US" sz="2000" b="0" i="0" u="none" strike="noStrike" cap="none" dirty="0">
                <a:solidFill>
                  <a:schemeClr val="dk1"/>
                </a:solidFill>
                <a:latin typeface="Trebuchet MS"/>
                <a:ea typeface="Trebuchet MS"/>
                <a:cs typeface="Trebuchet MS"/>
                <a:sym typeface="Trebuchet MS"/>
              </a:rPr>
              <a:t> de Colorado, </a:t>
            </a:r>
            <a:r>
              <a:rPr lang="en-US" sz="2000" b="0" i="0" u="none" strike="noStrike" cap="none" dirty="0" err="1">
                <a:solidFill>
                  <a:schemeClr val="dk1"/>
                </a:solidFill>
                <a:latin typeface="Trebuchet MS"/>
                <a:ea typeface="Trebuchet MS"/>
                <a:cs typeface="Trebuchet MS"/>
                <a:sym typeface="Trebuchet MS"/>
              </a:rPr>
              <a:t>más</a:t>
            </a:r>
            <a:r>
              <a:rPr lang="en-US" sz="2000" b="0" i="0" u="none" strike="noStrike" cap="none" dirty="0">
                <a:solidFill>
                  <a:schemeClr val="dk1"/>
                </a:solidFill>
                <a:latin typeface="Trebuchet MS"/>
                <a:ea typeface="Trebuchet MS"/>
                <a:cs typeface="Trebuchet MS"/>
                <a:sym typeface="Trebuchet MS"/>
              </a:rPr>
              <a:t> de </a:t>
            </a:r>
            <a:r>
              <a:rPr lang="en-US" sz="2000" b="1" i="0" u="none" strike="noStrike" cap="none" dirty="0">
                <a:solidFill>
                  <a:srgbClr val="001970"/>
                </a:solidFill>
                <a:latin typeface="Trebuchet MS"/>
                <a:ea typeface="Trebuchet MS"/>
                <a:cs typeface="Trebuchet MS"/>
                <a:sym typeface="Trebuchet MS"/>
              </a:rPr>
              <a:t>40%</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niños</a:t>
            </a:r>
            <a:r>
              <a:rPr lang="en-US" sz="2000" b="0" i="0" u="none" strike="noStrike" cap="none" dirty="0">
                <a:solidFill>
                  <a:schemeClr val="dk1"/>
                </a:solidFill>
                <a:latin typeface="Trebuchet MS"/>
                <a:ea typeface="Trebuchet MS"/>
                <a:cs typeface="Trebuchet MS"/>
                <a:sym typeface="Trebuchet MS"/>
              </a:rPr>
              <a:t> del </a:t>
            </a:r>
            <a:r>
              <a:rPr lang="en-US" sz="2000" b="0" i="0" u="none" strike="noStrike" cap="none" dirty="0" err="1">
                <a:solidFill>
                  <a:schemeClr val="dk1"/>
                </a:solidFill>
                <a:latin typeface="Trebuchet MS"/>
                <a:ea typeface="Trebuchet MS"/>
                <a:cs typeface="Trebuchet MS"/>
                <a:sym typeface="Trebuchet MS"/>
              </a:rPr>
              <a:t>estado</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más</a:t>
            </a:r>
            <a:r>
              <a:rPr lang="en-US" sz="2000" b="0" i="0" u="none" strike="noStrike" cap="none" dirty="0">
                <a:solidFill>
                  <a:schemeClr val="dk1"/>
                </a:solidFill>
                <a:latin typeface="Trebuchet MS"/>
                <a:ea typeface="Trebuchet MS"/>
                <a:cs typeface="Trebuchet MS"/>
                <a:sym typeface="Trebuchet MS"/>
              </a:rPr>
              <a:t> de </a:t>
            </a:r>
            <a:r>
              <a:rPr lang="en-US" sz="2000" b="1" i="0" u="none" strike="noStrike" cap="none" dirty="0">
                <a:solidFill>
                  <a:srgbClr val="001970"/>
                </a:solidFill>
                <a:latin typeface="Trebuchet MS"/>
                <a:ea typeface="Trebuchet MS"/>
                <a:cs typeface="Trebuchet MS"/>
                <a:sym typeface="Trebuchet MS"/>
              </a:rPr>
              <a:t>40%</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nacimientos</a:t>
            </a:r>
            <a:r>
              <a:rPr lang="en-US" sz="2000" b="0" i="0" u="none" strike="noStrike" cap="none" dirty="0">
                <a:solidFill>
                  <a:schemeClr val="dk1"/>
                </a:solidFill>
                <a:latin typeface="Trebuchet MS"/>
                <a:ea typeface="Trebuchet MS"/>
                <a:cs typeface="Trebuchet MS"/>
                <a:sym typeface="Trebuchet MS"/>
              </a:rPr>
              <a:t>.</a:t>
            </a:r>
            <a:endParaRPr sz="2000" b="0" i="0" u="none" strike="noStrike" cap="none" dirty="0">
              <a:solidFill>
                <a:schemeClr val="dk1"/>
              </a:solidFill>
              <a:latin typeface="Trebuchet MS"/>
              <a:ea typeface="Trebuchet MS"/>
              <a:cs typeface="Trebuchet MS"/>
              <a:sym typeface="Trebuchet MS"/>
            </a:endParaRPr>
          </a:p>
          <a:p>
            <a:pPr marL="457200" lvl="0" indent="-361950" algn="l" rtl="0">
              <a:spcBef>
                <a:spcPts val="1300"/>
              </a:spcBef>
              <a:spcAft>
                <a:spcPts val="0"/>
              </a:spcAft>
              <a:buClr>
                <a:schemeClr val="dk1"/>
              </a:buClr>
              <a:buSzPts val="2300"/>
              <a:buChar char="●"/>
            </a:pPr>
            <a:r>
              <a:rPr lang="en-US" sz="2000" dirty="0">
                <a:solidFill>
                  <a:schemeClr val="dk1"/>
                </a:solidFill>
                <a:latin typeface="Trebuchet MS"/>
                <a:ea typeface="Trebuchet MS"/>
                <a:cs typeface="Trebuchet MS"/>
                <a:sym typeface="Trebuchet MS"/>
              </a:rPr>
              <a:t>Fondo total de </a:t>
            </a:r>
            <a:r>
              <a:rPr lang="en-US" sz="2000" b="1" dirty="0">
                <a:solidFill>
                  <a:srgbClr val="001970"/>
                </a:solidFill>
                <a:latin typeface="Trebuchet MS"/>
                <a:ea typeface="Trebuchet MS"/>
                <a:cs typeface="Trebuchet MS"/>
                <a:sym typeface="Trebuchet MS"/>
              </a:rPr>
              <a:t>$16.0B</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fondo</a:t>
            </a:r>
            <a:r>
              <a:rPr lang="en-US" sz="2000" b="1" dirty="0">
                <a:solidFill>
                  <a:srgbClr val="001970"/>
                </a:solidFill>
                <a:latin typeface="Trebuchet MS"/>
                <a:ea typeface="Trebuchet MS"/>
                <a:cs typeface="Trebuchet MS"/>
                <a:sym typeface="Trebuchet MS"/>
              </a:rPr>
              <a:t> </a:t>
            </a:r>
            <a:r>
              <a:rPr lang="en-US" sz="2000" dirty="0">
                <a:solidFill>
                  <a:schemeClr val="dk1"/>
                </a:solidFill>
                <a:latin typeface="Trebuchet MS"/>
                <a:ea typeface="Trebuchet MS"/>
                <a:cs typeface="Trebuchet MS"/>
                <a:sym typeface="Trebuchet MS"/>
              </a:rPr>
              <a:t>general de </a:t>
            </a:r>
            <a:r>
              <a:rPr lang="en-US" sz="2000" b="1" dirty="0">
                <a:solidFill>
                  <a:srgbClr val="001970"/>
                </a:solidFill>
                <a:latin typeface="Trebuchet MS"/>
                <a:ea typeface="Trebuchet MS"/>
                <a:cs typeface="Trebuchet MS"/>
                <a:sym typeface="Trebuchet MS"/>
              </a:rPr>
              <a:t>$5.0B</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aproximadamente</a:t>
            </a:r>
            <a:r>
              <a:rPr lang="en-US" sz="2000" b="1" dirty="0">
                <a:solidFill>
                  <a:srgbClr val="001970"/>
                </a:solidFill>
                <a:latin typeface="Trebuchet MS"/>
                <a:ea typeface="Trebuchet MS"/>
                <a:cs typeface="Trebuchet MS"/>
                <a:sym typeface="Trebuchet MS"/>
              </a:rPr>
              <a:t> </a:t>
            </a:r>
            <a:r>
              <a:rPr lang="en-US" sz="2000" b="1" i="0" u="none" strike="noStrike" cap="none" dirty="0">
                <a:solidFill>
                  <a:srgbClr val="001970"/>
                </a:solidFill>
                <a:latin typeface="Trebuchet MS"/>
                <a:ea typeface="Trebuchet MS"/>
                <a:cs typeface="Trebuchet MS"/>
                <a:sym typeface="Trebuchet MS"/>
              </a:rPr>
              <a:t>1/3 </a:t>
            </a:r>
            <a:r>
              <a:rPr lang="en-US" sz="2000" b="0" i="0" u="none" strike="noStrike" cap="none" dirty="0">
                <a:solidFill>
                  <a:schemeClr val="dk1"/>
                </a:solidFill>
                <a:latin typeface="Trebuchet MS"/>
                <a:ea typeface="Trebuchet MS"/>
                <a:cs typeface="Trebuchet MS"/>
                <a:sym typeface="Trebuchet MS"/>
              </a:rPr>
              <a:t>del </a:t>
            </a:r>
            <a:r>
              <a:rPr lang="en-US" sz="2000" b="0" i="0" u="none" strike="noStrike" cap="none" dirty="0" err="1">
                <a:solidFill>
                  <a:schemeClr val="dk1"/>
                </a:solidFill>
                <a:latin typeface="Trebuchet MS"/>
                <a:ea typeface="Trebuchet MS"/>
                <a:cs typeface="Trebuchet MS"/>
                <a:sym typeface="Trebuchet MS"/>
              </a:rPr>
              <a:t>presupuesto</a:t>
            </a:r>
            <a:r>
              <a:rPr lang="en-US" sz="2000" b="0" i="0" u="none" strike="noStrike" cap="none" dirty="0">
                <a:solidFill>
                  <a:schemeClr val="dk1"/>
                </a:solidFill>
                <a:latin typeface="Trebuchet MS"/>
                <a:ea typeface="Trebuchet MS"/>
                <a:cs typeface="Trebuchet MS"/>
                <a:sym typeface="Trebuchet MS"/>
              </a:rPr>
              <a:t> Estatal.</a:t>
            </a:r>
            <a:endParaRPr sz="2000" dirty="0">
              <a:solidFill>
                <a:schemeClr val="dk1"/>
              </a:solidFill>
              <a:latin typeface="Trebuchet MS"/>
              <a:ea typeface="Trebuchet MS"/>
              <a:cs typeface="Trebuchet MS"/>
              <a:sym typeface="Trebuchet MS"/>
            </a:endParaRPr>
          </a:p>
          <a:p>
            <a:pPr marL="457200" marR="0" lvl="0" indent="-361950" algn="l" rtl="0">
              <a:lnSpc>
                <a:spcPct val="90000"/>
              </a:lnSpc>
              <a:spcBef>
                <a:spcPts val="1100"/>
              </a:spcBef>
              <a:spcAft>
                <a:spcPts val="0"/>
              </a:spcAft>
              <a:buClr>
                <a:schemeClr val="dk1"/>
              </a:buClr>
              <a:buSzPts val="2300"/>
              <a:buFont typeface="Arial"/>
              <a:buChar char="●"/>
            </a:pPr>
            <a:r>
              <a:rPr lang="en-US" sz="2000" b="1" i="0" u="none" strike="noStrike" cap="none" dirty="0">
                <a:solidFill>
                  <a:schemeClr val="tx1"/>
                </a:solidFill>
                <a:latin typeface="Trebuchet MS"/>
                <a:ea typeface="Trebuchet MS"/>
                <a:cs typeface="Trebuchet MS"/>
                <a:sym typeface="Trebuchet MS"/>
              </a:rPr>
              <a:t>El</a:t>
            </a:r>
            <a:r>
              <a:rPr lang="en-US" sz="2000" b="1" i="0" u="none" strike="noStrike" cap="none" dirty="0">
                <a:solidFill>
                  <a:srgbClr val="001970"/>
                </a:solidFill>
                <a:latin typeface="Trebuchet MS"/>
                <a:ea typeface="Trebuchet MS"/>
                <a:cs typeface="Trebuchet MS"/>
                <a:sym typeface="Trebuchet MS"/>
              </a:rPr>
              <a:t> 96%</a:t>
            </a:r>
            <a:r>
              <a:rPr lang="en-US" sz="2000" b="0" i="0" u="none" strike="noStrike" cap="none" dirty="0">
                <a:solidFill>
                  <a:schemeClr val="dk1"/>
                </a:solidFill>
                <a:latin typeface="Trebuchet MS"/>
                <a:ea typeface="Trebuchet MS"/>
                <a:cs typeface="Trebuchet MS"/>
                <a:sym typeface="Trebuchet MS"/>
              </a:rPr>
              <a:t> </a:t>
            </a:r>
            <a:r>
              <a:rPr lang="en-US" sz="2000" dirty="0">
                <a:solidFill>
                  <a:schemeClr val="dk1"/>
                </a:solidFill>
                <a:latin typeface="Trebuchet MS"/>
                <a:ea typeface="Trebuchet MS"/>
                <a:cs typeface="Trebuchet MS"/>
                <a:sym typeface="Trebuchet MS"/>
              </a:rPr>
              <a:t>del </a:t>
            </a:r>
            <a:r>
              <a:rPr lang="en-US" sz="2000" dirty="0" err="1">
                <a:solidFill>
                  <a:schemeClr val="dk1"/>
                </a:solidFill>
                <a:latin typeface="Trebuchet MS"/>
                <a:ea typeface="Trebuchet MS"/>
                <a:cs typeface="Trebuchet MS"/>
                <a:sym typeface="Trebuchet MS"/>
              </a:rPr>
              <a:t>presupuesto</a:t>
            </a:r>
            <a:r>
              <a:rPr lang="en-US" sz="2000" b="0" i="0" u="none" strike="noStrike" cap="none" dirty="0">
                <a:solidFill>
                  <a:schemeClr val="dk1"/>
                </a:solidFill>
                <a:latin typeface="Trebuchet MS"/>
                <a:ea typeface="Trebuchet MS"/>
                <a:cs typeface="Trebuchet MS"/>
                <a:sym typeface="Trebuchet MS"/>
              </a:rPr>
              <a:t> se </a:t>
            </a:r>
            <a:r>
              <a:rPr lang="en-US" sz="2000" b="0" i="0" u="none" strike="noStrike" cap="none" dirty="0" err="1">
                <a:solidFill>
                  <a:schemeClr val="dk1"/>
                </a:solidFill>
                <a:latin typeface="Trebuchet MS"/>
                <a:ea typeface="Trebuchet MS"/>
                <a:cs typeface="Trebuchet MS"/>
                <a:sym typeface="Trebuchet MS"/>
              </a:rPr>
              <a:t>destina</a:t>
            </a:r>
            <a:r>
              <a:rPr lang="en-US" sz="2000" b="0" i="0" u="none" strike="noStrike" cap="none" dirty="0">
                <a:solidFill>
                  <a:schemeClr val="dk1"/>
                </a:solidFill>
                <a:latin typeface="Trebuchet MS"/>
                <a:ea typeface="Trebuchet MS"/>
                <a:cs typeface="Trebuchet MS"/>
                <a:sym typeface="Trebuchet MS"/>
              </a:rPr>
              <a:t> a </a:t>
            </a:r>
            <a:r>
              <a:rPr lang="en-US" sz="2000" b="0" i="0" u="none" strike="noStrike" cap="none" dirty="0" err="1">
                <a:solidFill>
                  <a:schemeClr val="dk1"/>
                </a:solidFill>
                <a:latin typeface="Trebuchet MS"/>
                <a:ea typeface="Trebuchet MS"/>
                <a:cs typeface="Trebuchet MS"/>
                <a:sym typeface="Trebuchet MS"/>
              </a:rPr>
              <a:t>pagar</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los</a:t>
            </a:r>
            <a:r>
              <a:rPr lang="en-US" sz="2000" b="0" i="0" u="none" strike="noStrike" cap="none" dirty="0">
                <a:solidFill>
                  <a:schemeClr val="dk1"/>
                </a:solidFill>
                <a:latin typeface="Trebuchet MS"/>
                <a:ea typeface="Trebuchet MS"/>
                <a:cs typeface="Trebuchet MS"/>
                <a:sym typeface="Trebuchet MS"/>
              </a:rPr>
              <a:t> </a:t>
            </a:r>
            <a:r>
              <a:rPr lang="en-US" sz="2000" b="0" i="0" u="none" strike="noStrike" cap="none" dirty="0" err="1">
                <a:solidFill>
                  <a:schemeClr val="dk1"/>
                </a:solidFill>
                <a:latin typeface="Trebuchet MS"/>
                <a:ea typeface="Trebuchet MS"/>
                <a:cs typeface="Trebuchet MS"/>
                <a:sym typeface="Trebuchet MS"/>
              </a:rPr>
              <a:t>proveedores,el</a:t>
            </a:r>
            <a:r>
              <a:rPr lang="en-US" sz="2000" b="0" i="0" u="none" strike="noStrike" cap="none" dirty="0">
                <a:solidFill>
                  <a:schemeClr val="dk1"/>
                </a:solidFill>
                <a:latin typeface="Trebuchet MS"/>
                <a:ea typeface="Trebuchet MS"/>
                <a:cs typeface="Trebuchet MS"/>
                <a:sym typeface="Trebuchet MS"/>
              </a:rPr>
              <a:t>  </a:t>
            </a:r>
            <a:r>
              <a:rPr lang="en-US" sz="2000" b="1" i="0" u="none" strike="noStrike" cap="none" dirty="0">
                <a:solidFill>
                  <a:schemeClr val="dk2"/>
                </a:solidFill>
                <a:latin typeface="Trebuchet MS"/>
                <a:ea typeface="Trebuchet MS"/>
                <a:cs typeface="Trebuchet MS"/>
                <a:sym typeface="Trebuchet MS"/>
              </a:rPr>
              <a:t>4%</a:t>
            </a:r>
            <a:r>
              <a:rPr lang="en-US" sz="2000" b="0" i="0" u="none" strike="noStrike" cap="none" dirty="0">
                <a:solidFill>
                  <a:schemeClr val="dk1"/>
                </a:solidFill>
                <a:latin typeface="Trebuchet MS"/>
                <a:ea typeface="Trebuchet MS"/>
                <a:cs typeface="Trebuchet MS"/>
                <a:sym typeface="Trebuchet MS"/>
              </a:rPr>
              <a:t> para </a:t>
            </a:r>
            <a:r>
              <a:rPr lang="en-US" sz="2000" b="0" i="0" u="none" strike="noStrike" cap="none" dirty="0" err="1">
                <a:solidFill>
                  <a:schemeClr val="dk1"/>
                </a:solidFill>
                <a:latin typeface="Trebuchet MS"/>
                <a:ea typeface="Trebuchet MS"/>
                <a:cs typeface="Trebuchet MS"/>
                <a:sym typeface="Trebuchet MS"/>
              </a:rPr>
              <a:t>administración</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incuyendo</a:t>
            </a:r>
            <a:r>
              <a:rPr lang="en-US" sz="2000" b="0" i="0" u="none" strike="noStrike" cap="none" dirty="0">
                <a:solidFill>
                  <a:schemeClr val="dk1"/>
                </a:solidFill>
                <a:latin typeface="Trebuchet MS"/>
                <a:ea typeface="Trebuchet MS"/>
                <a:cs typeface="Trebuchet MS"/>
                <a:sym typeface="Trebuchet MS"/>
              </a:rPr>
              <a:t> </a:t>
            </a:r>
            <a:r>
              <a:rPr lang="en-US" sz="2000" b="1" dirty="0">
                <a:solidFill>
                  <a:schemeClr val="dk2"/>
                </a:solidFill>
                <a:latin typeface="Trebuchet MS"/>
                <a:ea typeface="Trebuchet MS"/>
                <a:cs typeface="Trebuchet MS"/>
                <a:sym typeface="Trebuchet MS"/>
              </a:rPr>
              <a:t>0.5%</a:t>
            </a:r>
            <a:r>
              <a:rPr lang="en-US" sz="2000" b="0" i="0" u="none" strike="noStrike" cap="none" dirty="0">
                <a:solidFill>
                  <a:schemeClr val="dk1"/>
                </a:solidFill>
                <a:latin typeface="Trebuchet MS"/>
                <a:ea typeface="Trebuchet MS"/>
                <a:cs typeface="Trebuchet MS"/>
                <a:sym typeface="Trebuchet MS"/>
              </a:rPr>
              <a:t> </a:t>
            </a:r>
            <a:r>
              <a:rPr lang="en-US" sz="2000" dirty="0">
                <a:solidFill>
                  <a:schemeClr val="dk1"/>
                </a:solidFill>
                <a:latin typeface="Trebuchet MS"/>
                <a:ea typeface="Trebuchet MS"/>
                <a:cs typeface="Trebuchet MS"/>
                <a:sym typeface="Trebuchet MS"/>
              </a:rPr>
              <a:t>para </a:t>
            </a:r>
            <a:r>
              <a:rPr lang="en-US" sz="2000" dirty="0" err="1">
                <a:solidFill>
                  <a:schemeClr val="dk1"/>
                </a:solidFill>
                <a:latin typeface="Trebuchet MS"/>
                <a:ea typeface="Trebuchet MS"/>
                <a:cs typeface="Trebuchet MS"/>
                <a:sym typeface="Trebuchet MS"/>
              </a:rPr>
              <a:t>el</a:t>
            </a:r>
            <a:r>
              <a:rPr lang="en-US" sz="2000" dirty="0">
                <a:solidFill>
                  <a:schemeClr val="dk1"/>
                </a:solidFill>
                <a:latin typeface="Trebuchet MS"/>
                <a:ea typeface="Trebuchet MS"/>
                <a:cs typeface="Trebuchet MS"/>
                <a:sym typeface="Trebuchet MS"/>
              </a:rPr>
              <a:t> personal.</a:t>
            </a:r>
            <a:endParaRPr sz="2000" b="0" i="0" u="none" strike="noStrike" cap="none" dirty="0">
              <a:solidFill>
                <a:schemeClr val="dk1"/>
              </a:solidFill>
              <a:latin typeface="Trebuchet MS"/>
              <a:ea typeface="Trebuchet MS"/>
              <a:cs typeface="Trebuchet MS"/>
              <a:sym typeface="Trebuchet MS"/>
            </a:endParaRPr>
          </a:p>
        </p:txBody>
      </p:sp>
      <p:sp>
        <p:nvSpPr>
          <p:cNvPr id="269" name="Google Shape;269;p58" descr="Blue text box with Mission: Improving health care equity, access and outcomes for the people we serve while saving Coloradans money on health care and driving value for Colorado."/>
          <p:cNvSpPr/>
          <p:nvPr/>
        </p:nvSpPr>
        <p:spPr>
          <a:xfrm>
            <a:off x="3564785" y="4450254"/>
            <a:ext cx="8649300" cy="1856545"/>
          </a:xfrm>
          <a:prstGeom prst="rect">
            <a:avLst/>
          </a:prstGeom>
          <a:solidFill>
            <a:schemeClr val="accent5"/>
          </a:solidFill>
          <a:ln>
            <a:noFill/>
          </a:ln>
        </p:spPr>
        <p:txBody>
          <a:bodyPr spcFirstLastPara="1" wrap="square" lIns="97525" tIns="48775" rIns="97525" bIns="137125" anchor="ctr" anchorCtr="0">
            <a:noAutofit/>
          </a:bodyPr>
          <a:lstStyle/>
          <a:p>
            <a:pPr marL="139700" marR="0" lvl="0" indent="0" rtl="0">
              <a:spcBef>
                <a:spcPts val="0"/>
              </a:spcBef>
              <a:spcAft>
                <a:spcPts val="800"/>
              </a:spcAft>
              <a:buClr>
                <a:srgbClr val="000000"/>
              </a:buClr>
              <a:buSzPts val="3700"/>
              <a:buFont typeface="Arial"/>
              <a:buNone/>
            </a:pPr>
            <a:r>
              <a:rPr lang="en-US" sz="2800" b="1" i="0" u="none" strike="noStrike" cap="none" dirty="0">
                <a:solidFill>
                  <a:srgbClr val="FFFFFF"/>
                </a:solidFill>
                <a:latin typeface="Trebuchet MS"/>
                <a:ea typeface="Trebuchet MS"/>
                <a:cs typeface="Trebuchet MS"/>
                <a:sym typeface="Trebuchet MS"/>
              </a:rPr>
              <a:t>Misión:</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Mejorar</a:t>
            </a:r>
            <a:r>
              <a:rPr lang="en-US" sz="2400" b="0" i="0" u="none" strike="noStrike" cap="none" dirty="0">
                <a:solidFill>
                  <a:srgbClr val="FFFFFF"/>
                </a:solidFill>
                <a:latin typeface="Trebuchet MS"/>
                <a:ea typeface="Trebuchet MS"/>
                <a:cs typeface="Trebuchet MS"/>
                <a:sym typeface="Trebuchet MS"/>
              </a:rPr>
              <a:t> la </a:t>
            </a:r>
            <a:r>
              <a:rPr lang="en-US" sz="2400" b="0" i="0" u="none" strike="noStrike" cap="none" dirty="0" err="1">
                <a:solidFill>
                  <a:srgbClr val="FFFFFF"/>
                </a:solidFill>
                <a:latin typeface="Trebuchet MS"/>
                <a:ea typeface="Trebuchet MS"/>
                <a:cs typeface="Trebuchet MS"/>
                <a:sym typeface="Trebuchet MS"/>
              </a:rPr>
              <a:t>equidad</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el</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acceso</a:t>
            </a:r>
            <a:r>
              <a:rPr lang="en-US" sz="2400" b="0" i="0" u="none" strike="noStrike" cap="none" dirty="0">
                <a:solidFill>
                  <a:srgbClr val="FFFFFF"/>
                </a:solidFill>
                <a:latin typeface="Trebuchet MS"/>
                <a:ea typeface="Trebuchet MS"/>
                <a:cs typeface="Trebuchet MS"/>
                <a:sym typeface="Trebuchet MS"/>
              </a:rPr>
              <a:t> y </a:t>
            </a:r>
            <a:r>
              <a:rPr lang="en-US" sz="2400" b="0" i="0" u="none" strike="noStrike" cap="none" dirty="0" err="1">
                <a:solidFill>
                  <a:srgbClr val="FFFFFF"/>
                </a:solidFill>
                <a:latin typeface="Trebuchet MS"/>
                <a:ea typeface="Trebuchet MS"/>
                <a:cs typeface="Trebuchet MS"/>
                <a:sym typeface="Trebuchet MS"/>
              </a:rPr>
              <a:t>los</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resultados</a:t>
            </a:r>
            <a:r>
              <a:rPr lang="en-US" sz="2400" b="0" i="0" u="none" strike="noStrike" cap="none" dirty="0">
                <a:solidFill>
                  <a:srgbClr val="FFFFFF"/>
                </a:solidFill>
                <a:latin typeface="Trebuchet MS"/>
                <a:ea typeface="Trebuchet MS"/>
                <a:cs typeface="Trebuchet MS"/>
                <a:sym typeface="Trebuchet MS"/>
              </a:rPr>
              <a:t> de la </a:t>
            </a:r>
            <a:r>
              <a:rPr lang="en-US" sz="2400" b="0" i="0" u="none" strike="noStrike" cap="none" dirty="0" err="1">
                <a:solidFill>
                  <a:srgbClr val="FFFFFF"/>
                </a:solidFill>
                <a:latin typeface="Trebuchet MS"/>
                <a:ea typeface="Trebuchet MS"/>
                <a:cs typeface="Trebuchet MS"/>
                <a:sym typeface="Trebuchet MS"/>
              </a:rPr>
              <a:t>atención</a:t>
            </a:r>
            <a:r>
              <a:rPr lang="en-US" sz="2400" b="0" i="0" u="none" strike="noStrike" cap="none" dirty="0">
                <a:solidFill>
                  <a:srgbClr val="FFFFFF"/>
                </a:solidFill>
                <a:latin typeface="Trebuchet MS"/>
                <a:ea typeface="Trebuchet MS"/>
                <a:cs typeface="Trebuchet MS"/>
                <a:sym typeface="Trebuchet MS"/>
              </a:rPr>
              <a:t> de </a:t>
            </a:r>
            <a:r>
              <a:rPr lang="en-US" sz="2400" b="0" i="0" u="none" strike="noStrike" cap="none" dirty="0" err="1">
                <a:solidFill>
                  <a:srgbClr val="FFFFFF"/>
                </a:solidFill>
                <a:latin typeface="Trebuchet MS"/>
                <a:ea typeface="Trebuchet MS"/>
                <a:cs typeface="Trebuchet MS"/>
                <a:sym typeface="Trebuchet MS"/>
              </a:rPr>
              <a:t>salud</a:t>
            </a:r>
            <a:r>
              <a:rPr lang="en-US" sz="2400" b="0" i="0" u="none" strike="noStrike" cap="none" dirty="0">
                <a:solidFill>
                  <a:srgbClr val="FFFFFF"/>
                </a:solidFill>
                <a:latin typeface="Trebuchet MS"/>
                <a:ea typeface="Trebuchet MS"/>
                <a:cs typeface="Trebuchet MS"/>
                <a:sym typeface="Trebuchet MS"/>
              </a:rPr>
              <a:t> para las personas a las que </a:t>
            </a:r>
            <a:r>
              <a:rPr lang="en-US" sz="2400" b="0" i="0" u="none" strike="noStrike" cap="none" dirty="0" err="1">
                <a:solidFill>
                  <a:srgbClr val="FFFFFF"/>
                </a:solidFill>
                <a:latin typeface="Trebuchet MS"/>
                <a:ea typeface="Trebuchet MS"/>
                <a:cs typeface="Trebuchet MS"/>
                <a:sym typeface="Trebuchet MS"/>
              </a:rPr>
              <a:t>servimos</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mientras</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ahorramos</a:t>
            </a:r>
            <a:r>
              <a:rPr lang="en-US" sz="2400" b="0" i="0" u="none" strike="noStrike" cap="none" dirty="0">
                <a:solidFill>
                  <a:srgbClr val="FFFFFF"/>
                </a:solidFill>
                <a:latin typeface="Trebuchet MS"/>
                <a:ea typeface="Trebuchet MS"/>
                <a:cs typeface="Trebuchet MS"/>
                <a:sym typeface="Trebuchet MS"/>
              </a:rPr>
              <a:t> dinero a </a:t>
            </a:r>
            <a:r>
              <a:rPr lang="en-US" sz="2400" b="0" i="0" u="none" strike="noStrike" cap="none" dirty="0" err="1">
                <a:solidFill>
                  <a:srgbClr val="FFFFFF"/>
                </a:solidFill>
                <a:latin typeface="Trebuchet MS"/>
                <a:ea typeface="Trebuchet MS"/>
                <a:cs typeface="Trebuchet MS"/>
                <a:sym typeface="Trebuchet MS"/>
              </a:rPr>
              <a:t>los</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residentes</a:t>
            </a:r>
            <a:r>
              <a:rPr lang="en-US" sz="2400" b="0" i="0" u="none" strike="noStrike" cap="none" dirty="0">
                <a:solidFill>
                  <a:srgbClr val="FFFFFF"/>
                </a:solidFill>
                <a:latin typeface="Trebuchet MS"/>
                <a:ea typeface="Trebuchet MS"/>
                <a:cs typeface="Trebuchet MS"/>
                <a:sym typeface="Trebuchet MS"/>
              </a:rPr>
              <a:t> de Colorado </a:t>
            </a:r>
            <a:r>
              <a:rPr lang="en-US" sz="2400" b="0" i="0" u="none" strike="noStrike" cap="none" dirty="0" err="1">
                <a:solidFill>
                  <a:srgbClr val="FFFFFF"/>
                </a:solidFill>
                <a:latin typeface="Trebuchet MS"/>
                <a:ea typeface="Trebuchet MS"/>
                <a:cs typeface="Trebuchet MS"/>
                <a:sym typeface="Trebuchet MS"/>
              </a:rPr>
              <a:t>en</a:t>
            </a:r>
            <a:r>
              <a:rPr lang="en-US" sz="2400" b="0" i="0" u="none" strike="noStrike" cap="none" dirty="0">
                <a:solidFill>
                  <a:srgbClr val="FFFFFF"/>
                </a:solidFill>
                <a:latin typeface="Trebuchet MS"/>
                <a:ea typeface="Trebuchet MS"/>
                <a:cs typeface="Trebuchet MS"/>
                <a:sym typeface="Trebuchet MS"/>
              </a:rPr>
              <a:t> </a:t>
            </a:r>
            <a:r>
              <a:rPr lang="en-US" sz="2400" b="0" i="0" u="none" strike="noStrike" cap="none" dirty="0" err="1">
                <a:solidFill>
                  <a:srgbClr val="FFFFFF"/>
                </a:solidFill>
                <a:latin typeface="Trebuchet MS"/>
                <a:ea typeface="Trebuchet MS"/>
                <a:cs typeface="Trebuchet MS"/>
                <a:sym typeface="Trebuchet MS"/>
              </a:rPr>
              <a:t>atención</a:t>
            </a:r>
            <a:r>
              <a:rPr lang="en-US" sz="2400" b="0" i="0" u="none" strike="noStrike" cap="none" dirty="0">
                <a:solidFill>
                  <a:srgbClr val="FFFFFF"/>
                </a:solidFill>
                <a:latin typeface="Trebuchet MS"/>
                <a:ea typeface="Trebuchet MS"/>
                <a:cs typeface="Trebuchet MS"/>
                <a:sym typeface="Trebuchet MS"/>
              </a:rPr>
              <a:t> de </a:t>
            </a:r>
            <a:r>
              <a:rPr lang="en-US" sz="2400" b="0" i="0" u="none" strike="noStrike" cap="none" dirty="0" err="1">
                <a:solidFill>
                  <a:srgbClr val="FFFFFF"/>
                </a:solidFill>
                <a:latin typeface="Trebuchet MS"/>
                <a:ea typeface="Trebuchet MS"/>
                <a:cs typeface="Trebuchet MS"/>
                <a:sym typeface="Trebuchet MS"/>
              </a:rPr>
              <a:t>salud</a:t>
            </a:r>
            <a:r>
              <a:rPr lang="en-US" sz="2400" b="0" i="0" u="none" strike="noStrike" cap="none" dirty="0">
                <a:solidFill>
                  <a:srgbClr val="FFFFFF"/>
                </a:solidFill>
                <a:latin typeface="Trebuchet MS"/>
                <a:ea typeface="Trebuchet MS"/>
                <a:cs typeface="Trebuchet MS"/>
                <a:sym typeface="Trebuchet MS"/>
              </a:rPr>
              <a:t> y </a:t>
            </a:r>
            <a:r>
              <a:rPr lang="en-US" sz="2400" b="0" i="0" u="none" strike="noStrike" cap="none" dirty="0" err="1">
                <a:solidFill>
                  <a:srgbClr val="FFFFFF"/>
                </a:solidFill>
                <a:latin typeface="Trebuchet MS"/>
                <a:ea typeface="Trebuchet MS"/>
                <a:cs typeface="Trebuchet MS"/>
                <a:sym typeface="Trebuchet MS"/>
              </a:rPr>
              <a:t>generamos</a:t>
            </a:r>
            <a:r>
              <a:rPr lang="en-US" sz="2400" b="0" i="0" u="none" strike="noStrike" cap="none" dirty="0">
                <a:solidFill>
                  <a:srgbClr val="FFFFFF"/>
                </a:solidFill>
                <a:latin typeface="Trebuchet MS"/>
                <a:ea typeface="Trebuchet MS"/>
                <a:cs typeface="Trebuchet MS"/>
                <a:sym typeface="Trebuchet MS"/>
              </a:rPr>
              <a:t> valor para Colorado.</a:t>
            </a:r>
            <a:endParaRPr sz="2000" b="0" i="0" u="none" strike="noStrike" cap="none" dirty="0">
              <a:solidFill>
                <a:srgbClr val="000000"/>
              </a:solidFill>
              <a:latin typeface="Calibri"/>
              <a:ea typeface="Calibri"/>
              <a:cs typeface="Calibri"/>
              <a:sym typeface="Calibri"/>
            </a:endParaRPr>
          </a:p>
        </p:txBody>
      </p:sp>
      <p:sp>
        <p:nvSpPr>
          <p:cNvPr id="270" name="Google Shape;270;p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271" name="Google Shape;271;p58"/>
          <p:cNvSpPr txBox="1"/>
          <p:nvPr/>
        </p:nvSpPr>
        <p:spPr>
          <a:xfrm>
            <a:off x="3033200" y="6306800"/>
            <a:ext cx="7371900" cy="604494"/>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00"/>
              </a:spcBef>
              <a:spcAft>
                <a:spcPts val="0"/>
              </a:spcAft>
              <a:buClr>
                <a:srgbClr val="000000"/>
              </a:buClr>
              <a:buSzPts val="2300"/>
              <a:buFont typeface="Arial"/>
              <a:buNone/>
            </a:pPr>
            <a:r>
              <a:rPr lang="en-US" sz="2300" i="0" u="none" strike="noStrike" cap="none" dirty="0" err="1">
                <a:solidFill>
                  <a:schemeClr val="lt1"/>
                </a:solidFill>
                <a:latin typeface="Trebuchet MS"/>
                <a:ea typeface="Trebuchet MS"/>
                <a:cs typeface="Trebuchet MS"/>
                <a:sym typeface="Trebuchet MS"/>
              </a:rPr>
              <a:t>Recursos</a:t>
            </a:r>
            <a:r>
              <a:rPr lang="en-US" sz="2300" i="0" u="none" strike="noStrike" cap="none" dirty="0">
                <a:solidFill>
                  <a:schemeClr val="lt1"/>
                </a:solidFill>
                <a:latin typeface="Trebuchet MS"/>
                <a:ea typeface="Trebuchet MS"/>
                <a:cs typeface="Trebuchet MS"/>
                <a:sym typeface="Trebuchet MS"/>
              </a:rPr>
              <a:t> </a:t>
            </a:r>
            <a:r>
              <a:rPr lang="en-US" sz="2300" i="0" u="none" strike="noStrike" cap="none" dirty="0" err="1">
                <a:solidFill>
                  <a:schemeClr val="lt1"/>
                </a:solidFill>
                <a:latin typeface="Trebuchet MS"/>
                <a:ea typeface="Trebuchet MS"/>
                <a:cs typeface="Trebuchet MS"/>
                <a:sym typeface="Trebuchet MS"/>
              </a:rPr>
              <a:t>disponibles</a:t>
            </a:r>
            <a:r>
              <a:rPr lang="en-US" sz="2300" i="0" u="none" strike="noStrike" cap="none" dirty="0">
                <a:solidFill>
                  <a:schemeClr val="lt1"/>
                </a:solidFill>
                <a:latin typeface="Trebuchet MS"/>
                <a:ea typeface="Trebuchet MS"/>
                <a:cs typeface="Trebuchet MS"/>
                <a:sym typeface="Trebuchet MS"/>
              </a:rPr>
              <a:t> </a:t>
            </a:r>
            <a:r>
              <a:rPr lang="en-US" sz="2300" i="0" u="none" strike="noStrike" cap="none" dirty="0" err="1">
                <a:solidFill>
                  <a:schemeClr val="lt1"/>
                </a:solidFill>
                <a:latin typeface="Trebuchet MS"/>
                <a:ea typeface="Trebuchet MS"/>
                <a:cs typeface="Trebuchet MS"/>
                <a:sym typeface="Trebuchet MS"/>
              </a:rPr>
              <a:t>en</a:t>
            </a:r>
            <a:r>
              <a:rPr lang="en-US" sz="2300" i="0" u="none" strike="noStrike" cap="none" dirty="0">
                <a:solidFill>
                  <a:schemeClr val="lt1"/>
                </a:solidFill>
                <a:latin typeface="Trebuchet MS"/>
                <a:ea typeface="Trebuchet MS"/>
                <a:cs typeface="Trebuchet MS"/>
                <a:sym typeface="Trebuchet MS"/>
              </a:rPr>
              <a:t> </a:t>
            </a:r>
            <a:r>
              <a:rPr lang="en-US" sz="2300" i="0" u="sng" strike="noStrike" cap="none"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CO.gov/hcpf/HereForYou</a:t>
            </a:r>
            <a:endParaRPr sz="2300" i="0" u="sng" strike="noStrike" cap="none" dirty="0">
              <a:solidFill>
                <a:schemeClr val="lt1"/>
              </a:solidFill>
              <a:latin typeface="Trebuchet MS"/>
              <a:ea typeface="Trebuchet MS"/>
              <a:cs typeface="Trebuchet MS"/>
              <a:sym typeface="Trebuchet MS"/>
            </a:endParaRPr>
          </a:p>
        </p:txBody>
      </p:sp>
      <p:grpSp>
        <p:nvGrpSpPr>
          <p:cNvPr id="272" name="Google Shape;272;p58"/>
          <p:cNvGrpSpPr/>
          <p:nvPr/>
        </p:nvGrpSpPr>
        <p:grpSpPr>
          <a:xfrm>
            <a:off x="0" y="65314"/>
            <a:ext cx="3811929" cy="6241485"/>
            <a:chOff x="0" y="-149"/>
            <a:chExt cx="3778302" cy="6101134"/>
          </a:xfrm>
        </p:grpSpPr>
        <p:pic>
          <p:nvPicPr>
            <p:cNvPr id="273" name="Google Shape;273;p58" descr="Health First Colorado logo" title="Health First Colorado"/>
            <p:cNvPicPr preferRelativeResize="0"/>
            <p:nvPr/>
          </p:nvPicPr>
          <p:blipFill rotWithShape="1">
            <a:blip r:embed="rId4">
              <a:alphaModFix/>
            </a:blip>
            <a:srcRect r="71578"/>
            <a:stretch/>
          </p:blipFill>
          <p:spPr>
            <a:xfrm>
              <a:off x="126010" y="-149"/>
              <a:ext cx="593829" cy="563995"/>
            </a:xfrm>
            <a:prstGeom prst="rect">
              <a:avLst/>
            </a:prstGeom>
            <a:noFill/>
            <a:ln>
              <a:noFill/>
            </a:ln>
          </p:spPr>
        </p:pic>
        <p:pic>
          <p:nvPicPr>
            <p:cNvPr id="274" name="Google Shape;274;p58" descr="Blue circle with baby icon" title="Child Health Plan Plus"/>
            <p:cNvPicPr preferRelativeResize="0"/>
            <p:nvPr/>
          </p:nvPicPr>
          <p:blipFill rotWithShape="1">
            <a:blip r:embed="rId5">
              <a:alphaModFix/>
            </a:blip>
            <a:srcRect r="72469"/>
            <a:stretch/>
          </p:blipFill>
          <p:spPr>
            <a:xfrm>
              <a:off x="100565" y="559378"/>
              <a:ext cx="593828" cy="568720"/>
            </a:xfrm>
            <a:prstGeom prst="rect">
              <a:avLst/>
            </a:prstGeom>
            <a:noFill/>
            <a:ln>
              <a:noFill/>
            </a:ln>
          </p:spPr>
        </p:pic>
        <p:pic>
          <p:nvPicPr>
            <p:cNvPr id="275" name="Google Shape;275;p58" descr="Yellow circle with clipboard icon and money sign" title="Buy-In Programs"/>
            <p:cNvPicPr preferRelativeResize="0"/>
            <p:nvPr/>
          </p:nvPicPr>
          <p:blipFill rotWithShape="1">
            <a:blip r:embed="rId6">
              <a:alphaModFix/>
            </a:blip>
            <a:srcRect r="67282"/>
            <a:stretch/>
          </p:blipFill>
          <p:spPr>
            <a:xfrm>
              <a:off x="0" y="1131393"/>
              <a:ext cx="730805" cy="586990"/>
            </a:xfrm>
            <a:prstGeom prst="rect">
              <a:avLst/>
            </a:prstGeom>
            <a:noFill/>
            <a:ln>
              <a:noFill/>
            </a:ln>
          </p:spPr>
        </p:pic>
        <p:pic>
          <p:nvPicPr>
            <p:cNvPr id="276" name="Google Shape;276;p58" descr="Green circle with person in the palm of a hand icon" title="The Colorado Indigent Care Program"/>
            <p:cNvPicPr preferRelativeResize="0"/>
            <p:nvPr/>
          </p:nvPicPr>
          <p:blipFill rotWithShape="1">
            <a:blip r:embed="rId7">
              <a:alphaModFix/>
            </a:blip>
            <a:srcRect r="71960"/>
            <a:stretch/>
          </p:blipFill>
          <p:spPr>
            <a:xfrm>
              <a:off x="77412" y="1682222"/>
              <a:ext cx="682900" cy="554348"/>
            </a:xfrm>
            <a:prstGeom prst="rect">
              <a:avLst/>
            </a:prstGeom>
            <a:noFill/>
            <a:ln>
              <a:noFill/>
            </a:ln>
          </p:spPr>
        </p:pic>
        <p:pic>
          <p:nvPicPr>
            <p:cNvPr id="277" name="Google Shape;277;p58" descr="Maroon circle with house icon" title="Long-Term Services and Supports"/>
            <p:cNvPicPr preferRelativeResize="0"/>
            <p:nvPr/>
          </p:nvPicPr>
          <p:blipFill rotWithShape="1">
            <a:blip r:embed="rId8">
              <a:alphaModFix/>
            </a:blip>
            <a:srcRect r="71129"/>
            <a:stretch/>
          </p:blipFill>
          <p:spPr>
            <a:xfrm>
              <a:off x="6396" y="2223563"/>
              <a:ext cx="730805" cy="554348"/>
            </a:xfrm>
            <a:prstGeom prst="rect">
              <a:avLst/>
            </a:prstGeom>
            <a:noFill/>
            <a:ln>
              <a:noFill/>
            </a:ln>
          </p:spPr>
        </p:pic>
        <p:pic>
          <p:nvPicPr>
            <p:cNvPr id="278" name="Google Shape;278;p58" descr="teal circle with tooth icon" title="Dental Program"/>
            <p:cNvPicPr preferRelativeResize="0"/>
            <p:nvPr/>
          </p:nvPicPr>
          <p:blipFill rotWithShape="1">
            <a:blip r:embed="rId9">
              <a:alphaModFix/>
            </a:blip>
            <a:srcRect r="68388"/>
            <a:stretch/>
          </p:blipFill>
          <p:spPr>
            <a:xfrm>
              <a:off x="6396" y="2726212"/>
              <a:ext cx="730805" cy="647218"/>
            </a:xfrm>
            <a:prstGeom prst="rect">
              <a:avLst/>
            </a:prstGeom>
            <a:noFill/>
            <a:ln>
              <a:noFill/>
            </a:ln>
          </p:spPr>
        </p:pic>
        <p:grpSp>
          <p:nvGrpSpPr>
            <p:cNvPr id="279" name="Google Shape;279;p58"/>
            <p:cNvGrpSpPr/>
            <p:nvPr/>
          </p:nvGrpSpPr>
          <p:grpSpPr>
            <a:xfrm>
              <a:off x="149108" y="3291509"/>
              <a:ext cx="2864613" cy="505235"/>
              <a:chOff x="139783" y="3884009"/>
              <a:chExt cx="2864613" cy="505235"/>
            </a:xfrm>
          </p:grpSpPr>
          <p:sp>
            <p:nvSpPr>
              <p:cNvPr id="280" name="Google Shape;280;p58"/>
              <p:cNvSpPr txBox="1"/>
              <p:nvPr/>
            </p:nvSpPr>
            <p:spPr>
              <a:xfrm>
                <a:off x="692928" y="3921726"/>
                <a:ext cx="2311468" cy="463088"/>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Planificación</a:t>
                </a:r>
                <a:r>
                  <a:rPr lang="en-US" sz="1500" b="1" dirty="0">
                    <a:solidFill>
                      <a:srgbClr val="37657F"/>
                    </a:solidFill>
                  </a:rPr>
                  <a:t> Familiar</a:t>
                </a:r>
                <a:endParaRPr sz="1500" b="1" dirty="0">
                  <a:solidFill>
                    <a:srgbClr val="37657F"/>
                  </a:solidFill>
                </a:endParaRPr>
              </a:p>
            </p:txBody>
          </p:sp>
          <p:pic>
            <p:nvPicPr>
              <p:cNvPr id="281" name="Google Shape;281;p58" descr="navy blue circle with icon of two adults standing with a child"/>
              <p:cNvPicPr preferRelativeResize="0"/>
              <p:nvPr/>
            </p:nvPicPr>
            <p:blipFill>
              <a:blip r:embed="rId10">
                <a:alphaModFix/>
              </a:blip>
              <a:stretch>
                <a:fillRect/>
              </a:stretch>
            </p:blipFill>
            <p:spPr>
              <a:xfrm>
                <a:off x="139783" y="3884009"/>
                <a:ext cx="502575" cy="505235"/>
              </a:xfrm>
              <a:prstGeom prst="rect">
                <a:avLst/>
              </a:prstGeom>
              <a:noFill/>
              <a:ln>
                <a:noFill/>
              </a:ln>
            </p:spPr>
          </p:pic>
        </p:grpSp>
        <p:grpSp>
          <p:nvGrpSpPr>
            <p:cNvPr id="282" name="Google Shape;282;p58"/>
            <p:cNvGrpSpPr/>
            <p:nvPr/>
          </p:nvGrpSpPr>
          <p:grpSpPr>
            <a:xfrm>
              <a:off x="152822" y="3773252"/>
              <a:ext cx="3625480" cy="547412"/>
              <a:chOff x="194385" y="4288165"/>
              <a:chExt cx="3625480" cy="547412"/>
            </a:xfrm>
          </p:grpSpPr>
          <p:sp>
            <p:nvSpPr>
              <p:cNvPr id="283" name="Google Shape;283;p58"/>
              <p:cNvSpPr txBox="1"/>
              <p:nvPr/>
            </p:nvSpPr>
            <p:spPr>
              <a:xfrm>
                <a:off x="761017" y="4288165"/>
                <a:ext cx="3058848" cy="463088"/>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b="1" dirty="0" err="1">
                    <a:solidFill>
                      <a:srgbClr val="37657F"/>
                    </a:solidFill>
                  </a:rPr>
                  <a:t>Cubre</a:t>
                </a:r>
                <a:r>
                  <a:rPr lang="en-US" b="1" dirty="0">
                    <a:solidFill>
                      <a:srgbClr val="37657F"/>
                    </a:solidFill>
                  </a:rPr>
                  <a:t> </a:t>
                </a:r>
                <a:r>
                  <a:rPr lang="en-US" b="1" dirty="0" err="1">
                    <a:solidFill>
                      <a:srgbClr val="37657F"/>
                    </a:solidFill>
                  </a:rPr>
                  <a:t>todos</a:t>
                </a:r>
                <a:r>
                  <a:rPr lang="en-US" b="1" dirty="0">
                    <a:solidFill>
                      <a:srgbClr val="37657F"/>
                    </a:solidFill>
                  </a:rPr>
                  <a:t> </a:t>
                </a:r>
                <a:r>
                  <a:rPr lang="en-US" b="1" dirty="0" err="1">
                    <a:solidFill>
                      <a:srgbClr val="37657F"/>
                    </a:solidFill>
                  </a:rPr>
                  <a:t>los</a:t>
                </a:r>
                <a:r>
                  <a:rPr lang="en-US" b="1" dirty="0">
                    <a:solidFill>
                      <a:srgbClr val="37657F"/>
                    </a:solidFill>
                  </a:rPr>
                  <a:t> </a:t>
                </a:r>
                <a:r>
                  <a:rPr lang="en-US" b="1" dirty="0" err="1">
                    <a:solidFill>
                      <a:srgbClr val="37657F"/>
                    </a:solidFill>
                  </a:rPr>
                  <a:t>Coloradenses</a:t>
                </a:r>
                <a:endParaRPr lang="en-US" b="1" dirty="0">
                  <a:solidFill>
                    <a:srgbClr val="37657F"/>
                  </a:solidFill>
                </a:endParaRPr>
              </a:p>
            </p:txBody>
          </p:sp>
          <p:pic>
            <p:nvPicPr>
              <p:cNvPr id="284" name="Google Shape;284;p58" descr="yellow circle with icon of pregnant person"/>
              <p:cNvPicPr preferRelativeResize="0"/>
              <p:nvPr/>
            </p:nvPicPr>
            <p:blipFill>
              <a:blip r:embed="rId11">
                <a:alphaModFix/>
              </a:blip>
              <a:stretch>
                <a:fillRect/>
              </a:stretch>
            </p:blipFill>
            <p:spPr>
              <a:xfrm>
                <a:off x="194385" y="4332657"/>
                <a:ext cx="512978" cy="502920"/>
              </a:xfrm>
              <a:prstGeom prst="rect">
                <a:avLst/>
              </a:prstGeom>
              <a:noFill/>
              <a:ln>
                <a:noFill/>
              </a:ln>
            </p:spPr>
          </p:pic>
        </p:grpSp>
        <p:grpSp>
          <p:nvGrpSpPr>
            <p:cNvPr id="285" name="Google Shape;285;p58"/>
            <p:cNvGrpSpPr/>
            <p:nvPr/>
          </p:nvGrpSpPr>
          <p:grpSpPr>
            <a:xfrm>
              <a:off x="155498" y="4913033"/>
              <a:ext cx="3418064" cy="693929"/>
              <a:chOff x="184660" y="5438946"/>
              <a:chExt cx="3418064" cy="693929"/>
            </a:xfrm>
          </p:grpSpPr>
          <p:sp>
            <p:nvSpPr>
              <p:cNvPr id="286" name="Google Shape;286;p58"/>
              <p:cNvSpPr txBox="1"/>
              <p:nvPr/>
            </p:nvSpPr>
            <p:spPr>
              <a:xfrm>
                <a:off x="710724" y="5445693"/>
                <a:ext cx="2892000" cy="687182"/>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Necesidades</a:t>
                </a:r>
                <a:r>
                  <a:rPr lang="en-US" sz="1500" b="1" dirty="0">
                    <a:solidFill>
                      <a:srgbClr val="37657F"/>
                    </a:solidFill>
                  </a:rPr>
                  <a:t> </a:t>
                </a:r>
                <a:r>
                  <a:rPr lang="en-US" sz="1500" b="1" dirty="0" err="1">
                    <a:solidFill>
                      <a:srgbClr val="37657F"/>
                    </a:solidFill>
                  </a:rPr>
                  <a:t>Sociales</a:t>
                </a:r>
                <a:r>
                  <a:rPr lang="en-US" sz="1500" b="1" dirty="0">
                    <a:solidFill>
                      <a:srgbClr val="37657F"/>
                    </a:solidFill>
                  </a:rPr>
                  <a:t> </a:t>
                </a:r>
                <a:r>
                  <a:rPr lang="en-US" sz="1500" b="1" dirty="0" err="1">
                    <a:solidFill>
                      <a:srgbClr val="37657F"/>
                    </a:solidFill>
                  </a:rPr>
                  <a:t>Relacionadas</a:t>
                </a:r>
                <a:r>
                  <a:rPr lang="en-US" sz="1500" b="1" dirty="0">
                    <a:solidFill>
                      <a:srgbClr val="37657F"/>
                    </a:solidFill>
                  </a:rPr>
                  <a:t> a la Salud</a:t>
                </a:r>
                <a:endParaRPr sz="1500" b="1" dirty="0">
                  <a:solidFill>
                    <a:srgbClr val="37657F"/>
                  </a:solidFill>
                </a:endParaRPr>
              </a:p>
            </p:txBody>
          </p:sp>
          <p:pic>
            <p:nvPicPr>
              <p:cNvPr id="287" name="Google Shape;287;p58" descr="maroon icon with medical heart icon"/>
              <p:cNvPicPr preferRelativeResize="0"/>
              <p:nvPr/>
            </p:nvPicPr>
            <p:blipFill>
              <a:blip r:embed="rId12">
                <a:alphaModFix/>
              </a:blip>
              <a:stretch>
                <a:fillRect/>
              </a:stretch>
            </p:blipFill>
            <p:spPr>
              <a:xfrm>
                <a:off x="184660" y="5438946"/>
                <a:ext cx="502920" cy="502920"/>
              </a:xfrm>
              <a:prstGeom prst="rect">
                <a:avLst/>
              </a:prstGeom>
              <a:noFill/>
              <a:ln>
                <a:noFill/>
              </a:ln>
            </p:spPr>
          </p:pic>
        </p:grpSp>
        <p:sp>
          <p:nvSpPr>
            <p:cNvPr id="288" name="Google Shape;288;p58"/>
            <p:cNvSpPr txBox="1"/>
            <p:nvPr/>
          </p:nvSpPr>
          <p:spPr>
            <a:xfrm>
              <a:off x="694393" y="5413803"/>
              <a:ext cx="2478300" cy="687182"/>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Servicio</a:t>
              </a:r>
              <a:r>
                <a:rPr lang="en-US" sz="1500" b="1" dirty="0">
                  <a:solidFill>
                    <a:srgbClr val="37657F"/>
                  </a:solidFill>
                </a:rPr>
                <a:t> de Salud Escolar</a:t>
              </a:r>
              <a:endParaRPr sz="1500" b="1" dirty="0">
                <a:solidFill>
                  <a:srgbClr val="37657F"/>
                </a:solidFill>
              </a:endParaRPr>
            </a:p>
          </p:txBody>
        </p:sp>
        <p:pic>
          <p:nvPicPr>
            <p:cNvPr id="289" name="Google Shape;289;p58" descr="teal circle with school icon"/>
            <p:cNvPicPr preferRelativeResize="0"/>
            <p:nvPr/>
          </p:nvPicPr>
          <p:blipFill>
            <a:blip r:embed="rId13">
              <a:alphaModFix/>
            </a:blip>
            <a:stretch>
              <a:fillRect/>
            </a:stretch>
          </p:blipFill>
          <p:spPr>
            <a:xfrm>
              <a:off x="155498" y="5476733"/>
              <a:ext cx="502920" cy="502920"/>
            </a:xfrm>
            <a:prstGeom prst="rect">
              <a:avLst/>
            </a:prstGeom>
            <a:noFill/>
            <a:ln>
              <a:noFill/>
            </a:ln>
          </p:spPr>
        </p:pic>
        <p:sp>
          <p:nvSpPr>
            <p:cNvPr id="290" name="Google Shape;290;p58"/>
            <p:cNvSpPr txBox="1"/>
            <p:nvPr/>
          </p:nvSpPr>
          <p:spPr>
            <a:xfrm>
              <a:off x="702253" y="2769260"/>
              <a:ext cx="2718900" cy="687182"/>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Programa</a:t>
              </a:r>
              <a:r>
                <a:rPr lang="en-US" sz="1500" b="1" dirty="0">
                  <a:solidFill>
                    <a:srgbClr val="37657F"/>
                  </a:solidFill>
                </a:rPr>
                <a:t> Dental para </a:t>
              </a:r>
              <a:r>
                <a:rPr lang="en-US" sz="1500" b="1" dirty="0" err="1">
                  <a:solidFill>
                    <a:srgbClr val="37657F"/>
                  </a:solidFill>
                </a:rPr>
                <a:t>Adultos</a:t>
              </a:r>
              <a:r>
                <a:rPr lang="en-US" sz="1500" b="1" dirty="0">
                  <a:solidFill>
                    <a:srgbClr val="37657F"/>
                  </a:solidFill>
                </a:rPr>
                <a:t> </a:t>
              </a:r>
              <a:r>
                <a:rPr lang="en-US" sz="1500" b="1" dirty="0" err="1">
                  <a:solidFill>
                    <a:srgbClr val="37657F"/>
                  </a:solidFill>
                </a:rPr>
                <a:t>Mayores</a:t>
              </a:r>
              <a:endParaRPr sz="1500" b="1" dirty="0">
                <a:solidFill>
                  <a:srgbClr val="37657F"/>
                </a:solidFill>
              </a:endParaRPr>
            </a:p>
          </p:txBody>
        </p:sp>
        <p:sp>
          <p:nvSpPr>
            <p:cNvPr id="291" name="Google Shape;291;p58"/>
            <p:cNvSpPr txBox="1"/>
            <p:nvPr/>
          </p:nvSpPr>
          <p:spPr>
            <a:xfrm>
              <a:off x="702253" y="2231074"/>
              <a:ext cx="2674800" cy="687182"/>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Servicios</a:t>
              </a:r>
              <a:r>
                <a:rPr lang="en-US" sz="1500" b="1" dirty="0">
                  <a:solidFill>
                    <a:srgbClr val="37657F"/>
                  </a:solidFill>
                </a:rPr>
                <a:t> y </a:t>
              </a:r>
              <a:r>
                <a:rPr lang="en-US" sz="1500" b="1" dirty="0" err="1">
                  <a:solidFill>
                    <a:srgbClr val="37657F"/>
                  </a:solidFill>
                </a:rPr>
                <a:t>Asistencias</a:t>
              </a:r>
              <a:r>
                <a:rPr lang="en-US" sz="1500" b="1" dirty="0">
                  <a:solidFill>
                    <a:srgbClr val="37657F"/>
                  </a:solidFill>
                </a:rPr>
                <a:t> a Largo </a:t>
              </a:r>
              <a:r>
                <a:rPr lang="en-US" sz="1500" b="1" dirty="0" err="1">
                  <a:solidFill>
                    <a:srgbClr val="37657F"/>
                  </a:solidFill>
                </a:rPr>
                <a:t>Plazo</a:t>
              </a:r>
              <a:endParaRPr sz="1500" b="1" dirty="0">
                <a:solidFill>
                  <a:srgbClr val="37657F"/>
                </a:solidFill>
              </a:endParaRPr>
            </a:p>
          </p:txBody>
        </p:sp>
        <p:sp>
          <p:nvSpPr>
            <p:cNvPr id="292" name="Google Shape;292;p58"/>
            <p:cNvSpPr txBox="1"/>
            <p:nvPr/>
          </p:nvSpPr>
          <p:spPr>
            <a:xfrm>
              <a:off x="675259" y="1622480"/>
              <a:ext cx="2892000" cy="687182"/>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Programa</a:t>
              </a:r>
              <a:r>
                <a:rPr lang="en-US" sz="1500" b="1" dirty="0">
                  <a:solidFill>
                    <a:srgbClr val="37657F"/>
                  </a:solidFill>
                </a:rPr>
                <a:t> de </a:t>
              </a:r>
              <a:r>
                <a:rPr lang="en-US" sz="1500" b="1" dirty="0" err="1">
                  <a:solidFill>
                    <a:srgbClr val="37657F"/>
                  </a:solidFill>
                </a:rPr>
                <a:t>Atención</a:t>
              </a:r>
              <a:r>
                <a:rPr lang="en-US" sz="1500" b="1" dirty="0">
                  <a:solidFill>
                    <a:srgbClr val="37657F"/>
                  </a:solidFill>
                </a:rPr>
                <a:t> a </a:t>
              </a:r>
              <a:r>
                <a:rPr lang="en-US" sz="1500" b="1" dirty="0" err="1">
                  <a:solidFill>
                    <a:srgbClr val="37657F"/>
                  </a:solidFill>
                </a:rPr>
                <a:t>Indigentes</a:t>
              </a:r>
              <a:r>
                <a:rPr lang="en-US" sz="1500" b="1" dirty="0">
                  <a:solidFill>
                    <a:srgbClr val="37657F"/>
                  </a:solidFill>
                </a:rPr>
                <a:t> de Colorado</a:t>
              </a:r>
            </a:p>
          </p:txBody>
        </p:sp>
        <p:sp>
          <p:nvSpPr>
            <p:cNvPr id="293" name="Google Shape;293;p58"/>
            <p:cNvSpPr txBox="1"/>
            <p:nvPr/>
          </p:nvSpPr>
          <p:spPr>
            <a:xfrm>
              <a:off x="694975" y="1207379"/>
              <a:ext cx="2349249" cy="463088"/>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err="1">
                  <a:solidFill>
                    <a:srgbClr val="37657F"/>
                  </a:solidFill>
                </a:rPr>
                <a:t>Programas</a:t>
              </a:r>
              <a:r>
                <a:rPr lang="en-US" sz="1500" b="1" dirty="0">
                  <a:solidFill>
                    <a:srgbClr val="37657F"/>
                  </a:solidFill>
                </a:rPr>
                <a:t> de </a:t>
              </a:r>
              <a:r>
                <a:rPr lang="en-US" sz="1500" b="1" dirty="0" err="1">
                  <a:solidFill>
                    <a:srgbClr val="37657F"/>
                  </a:solidFill>
                </a:rPr>
                <a:t>compras</a:t>
              </a:r>
              <a:endParaRPr sz="1500" b="1" dirty="0">
                <a:solidFill>
                  <a:srgbClr val="37657F"/>
                </a:solidFill>
              </a:endParaRPr>
            </a:p>
          </p:txBody>
        </p:sp>
        <p:sp>
          <p:nvSpPr>
            <p:cNvPr id="294" name="Google Shape;294;p58"/>
            <p:cNvSpPr txBox="1"/>
            <p:nvPr/>
          </p:nvSpPr>
          <p:spPr>
            <a:xfrm>
              <a:off x="651683" y="686682"/>
              <a:ext cx="2892000" cy="463088"/>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a:solidFill>
                    <a:srgbClr val="37657F"/>
                  </a:solidFill>
                </a:rPr>
                <a:t>Child Health Plan </a:t>
              </a:r>
              <a:r>
                <a:rPr lang="en-US" sz="1500" b="1" i="1" dirty="0">
                  <a:solidFill>
                    <a:srgbClr val="37657F"/>
                  </a:solidFill>
                </a:rPr>
                <a:t>Plus</a:t>
              </a:r>
              <a:endParaRPr sz="1500" b="1" i="1" dirty="0">
                <a:solidFill>
                  <a:srgbClr val="37657F"/>
                </a:solidFill>
              </a:endParaRPr>
            </a:p>
          </p:txBody>
        </p:sp>
        <p:sp>
          <p:nvSpPr>
            <p:cNvPr id="295" name="Google Shape;295;p58"/>
            <p:cNvSpPr txBox="1"/>
            <p:nvPr/>
          </p:nvSpPr>
          <p:spPr>
            <a:xfrm>
              <a:off x="668135" y="50956"/>
              <a:ext cx="2918856" cy="642363"/>
            </a:xfrm>
            <a:prstGeom prst="rect">
              <a:avLst/>
            </a:prstGeom>
            <a:solidFill>
              <a:srgbClr val="FFFFFF"/>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500" b="1" dirty="0">
                  <a:solidFill>
                    <a:srgbClr val="37657F"/>
                  </a:solidFill>
                </a:rPr>
                <a:t>Health First Colorado </a:t>
              </a:r>
              <a:r>
                <a:rPr lang="en-US" sz="1200" b="1" dirty="0">
                  <a:solidFill>
                    <a:srgbClr val="37657F"/>
                  </a:solidFill>
                </a:rPr>
                <a:t>(</a:t>
              </a:r>
              <a:r>
                <a:rPr lang="en-US" sz="1200" b="1" dirty="0" err="1">
                  <a:solidFill>
                    <a:srgbClr val="37657F"/>
                  </a:solidFill>
                </a:rPr>
                <a:t>Programa</a:t>
              </a:r>
              <a:r>
                <a:rPr lang="en-US" sz="1200" b="1" dirty="0">
                  <a:solidFill>
                    <a:srgbClr val="37657F"/>
                  </a:solidFill>
                </a:rPr>
                <a:t> de Medicaid de Colorado)</a:t>
              </a:r>
              <a:endParaRPr sz="1200" b="1" i="1" dirty="0">
                <a:solidFill>
                  <a:srgbClr val="37657F"/>
                </a:solidFill>
              </a:endParaRPr>
            </a:p>
          </p:txBody>
        </p:sp>
      </p:grpSp>
      <p:sp>
        <p:nvSpPr>
          <p:cNvPr id="296" name="Google Shape;296;p58"/>
          <p:cNvSpPr txBox="1"/>
          <p:nvPr/>
        </p:nvSpPr>
        <p:spPr>
          <a:xfrm>
            <a:off x="678698" y="4327792"/>
            <a:ext cx="2743200" cy="938678"/>
          </a:xfrm>
          <a:prstGeom prst="rect">
            <a:avLst/>
          </a:prstGeom>
          <a:noFill/>
          <a:ln>
            <a:noFill/>
          </a:ln>
        </p:spPr>
        <p:txBody>
          <a:bodyPr spcFirstLastPara="1" wrap="square" lIns="121900" tIns="121900" rIns="121900" bIns="121900" anchor="t" anchorCtr="0">
            <a:spAutoFit/>
          </a:bodyPr>
          <a:lstStyle/>
          <a:p>
            <a:pPr marL="0" lvl="0" indent="0" rtl="0">
              <a:spcBef>
                <a:spcPts val="0"/>
              </a:spcBef>
              <a:spcAft>
                <a:spcPts val="0"/>
              </a:spcAft>
              <a:buNone/>
            </a:pPr>
            <a:r>
              <a:rPr lang="en-US" sz="1500" b="1" dirty="0" err="1">
                <a:solidFill>
                  <a:srgbClr val="376590"/>
                </a:solidFill>
              </a:rPr>
              <a:t>Cobertura</a:t>
            </a:r>
            <a:r>
              <a:rPr lang="en-US" sz="1500" b="1" dirty="0">
                <a:solidFill>
                  <a:srgbClr val="376590"/>
                </a:solidFill>
              </a:rPr>
              <a:t> de </a:t>
            </a:r>
            <a:r>
              <a:rPr lang="en-US" sz="1500" b="1" dirty="0" err="1">
                <a:solidFill>
                  <a:srgbClr val="376590"/>
                </a:solidFill>
              </a:rPr>
              <a:t>Combinación</a:t>
            </a:r>
            <a:r>
              <a:rPr lang="en-US" sz="1500" b="1" dirty="0">
                <a:solidFill>
                  <a:srgbClr val="376590"/>
                </a:solidFill>
              </a:rPr>
              <a:t> Federal, </a:t>
            </a:r>
            <a:r>
              <a:rPr lang="en-US" sz="1500" b="1" dirty="0" err="1">
                <a:solidFill>
                  <a:srgbClr val="376590"/>
                </a:solidFill>
              </a:rPr>
              <a:t>Correcciones</a:t>
            </a:r>
            <a:r>
              <a:rPr lang="en-US" sz="1500" b="1" dirty="0">
                <a:solidFill>
                  <a:srgbClr val="376590"/>
                </a:solidFill>
              </a:rPr>
              <a:t> </a:t>
            </a:r>
            <a:r>
              <a:rPr lang="en-US" sz="1500" b="1" dirty="0" err="1">
                <a:solidFill>
                  <a:srgbClr val="376590"/>
                </a:solidFill>
              </a:rPr>
              <a:t>Continúas</a:t>
            </a:r>
            <a:endParaRPr sz="1500" b="1" dirty="0">
              <a:solidFill>
                <a:srgbClr val="376590"/>
              </a:solidFill>
            </a:endParaRPr>
          </a:p>
        </p:txBody>
      </p:sp>
      <p:pic>
        <p:nvPicPr>
          <p:cNvPr id="297" name="Google Shape;297;p58" descr="Green circle with two arrows in a circle"/>
          <p:cNvPicPr preferRelativeResize="0"/>
          <p:nvPr/>
        </p:nvPicPr>
        <p:blipFill>
          <a:blip r:embed="rId14">
            <a:alphaModFix/>
          </a:blip>
          <a:stretch>
            <a:fillRect/>
          </a:stretch>
        </p:blipFill>
        <p:spPr>
          <a:xfrm>
            <a:off x="154182" y="4503718"/>
            <a:ext cx="519899" cy="516800"/>
          </a:xfrm>
          <a:prstGeom prst="rect">
            <a:avLst/>
          </a:prstGeom>
          <a:noFill/>
          <a:ln>
            <a:noFill/>
          </a:ln>
        </p:spPr>
      </p:pic>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26758</Words>
  <Application>Microsoft Office PowerPoint</Application>
  <PresentationFormat>Widescreen</PresentationFormat>
  <Paragraphs>2404</Paragraphs>
  <Slides>84</Slides>
  <Notes>84</Notes>
  <HiddenSlides>5</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84</vt:i4>
      </vt:variant>
    </vt:vector>
  </HeadingPairs>
  <TitlesOfParts>
    <vt:vector size="93" baseType="lpstr">
      <vt:lpstr>Quattrocento Sans</vt:lpstr>
      <vt:lpstr>Noto Sans Symbols</vt:lpstr>
      <vt:lpstr>Arial</vt:lpstr>
      <vt:lpstr>Trebuchet MS</vt:lpstr>
      <vt:lpstr>Calibri</vt:lpstr>
      <vt:lpstr>Cambria Math</vt:lpstr>
      <vt:lpstr>Courier New</vt:lpstr>
      <vt:lpstr>White Theme</vt:lpstr>
      <vt:lpstr>Blue Theme</vt:lpstr>
      <vt:lpstr>PowerPoint Presentation</vt:lpstr>
      <vt:lpstr>Webinar Logistics </vt:lpstr>
      <vt:lpstr>Logísticas del Seminario Web </vt:lpstr>
      <vt:lpstr>Today’s Agenda</vt:lpstr>
      <vt:lpstr>Agenda del día</vt:lpstr>
      <vt:lpstr>Today’s HCPF Speakers</vt:lpstr>
      <vt:lpstr>Oradores de HCPF del día</vt:lpstr>
      <vt:lpstr>Colorado Department of Health Care Policy &amp; Financing (HCPF)</vt:lpstr>
      <vt:lpstr>Departmento de políticas y financiamiento de la asistencia de salud de Colorado (HCPF)</vt:lpstr>
      <vt:lpstr>Medicaid Sustainability Framework</vt:lpstr>
      <vt:lpstr>Marco de sostenibilidad de Medicaid</vt:lpstr>
      <vt:lpstr>Emerging federal landscape &amp; potential impacts to Medicaid </vt:lpstr>
      <vt:lpstr>Panorama Federal emergente e impactos potenciales a Medicaid </vt:lpstr>
      <vt:lpstr>PowerPoint Presentation</vt:lpstr>
      <vt:lpstr>PowerPoint Presentation</vt:lpstr>
      <vt:lpstr>Growth in Revenues to Hospitals </vt:lpstr>
      <vt:lpstr>Crecimiento de los ingresos de los Hospitales </vt:lpstr>
      <vt:lpstr>PowerPoint Presentation</vt:lpstr>
      <vt:lpstr>PowerPoint Presentation</vt:lpstr>
      <vt:lpstr>Hospital Operating Expenses Growth</vt:lpstr>
      <vt:lpstr>Crecimiento de gastos operativos de Hospitales</vt:lpstr>
      <vt:lpstr>Significant increase in labor costs</vt:lpstr>
      <vt:lpstr>Aumento significativo de costos laborales</vt:lpstr>
      <vt:lpstr>Hospital Payer Mix (hospital charges) Public payers growing, Commercial decreasing</vt:lpstr>
      <vt:lpstr>Combinación de Contribuyentes de Hospitales  (gastos hospitalarios) Los Contribuyentes públicos creciendo, comerciales disminuyendo</vt:lpstr>
      <vt:lpstr>How is all this impacting the cost shift? </vt:lpstr>
      <vt:lpstr>¿Cómo influye esto en el cambio de gastos?</vt:lpstr>
      <vt:lpstr>PowerPoint Presentation</vt:lpstr>
      <vt:lpstr>PowerPoint Presentation</vt:lpstr>
      <vt:lpstr>2024 operating profits thru Q2, rebounding </vt:lpstr>
      <vt:lpstr>Ganancias de operación en 2024 (segundo trimestre) repuntando</vt:lpstr>
      <vt:lpstr>Total Profit Insight</vt:lpstr>
      <vt:lpstr>Información de ganancias totales</vt:lpstr>
      <vt:lpstr>PowerPoint Presentation</vt:lpstr>
      <vt:lpstr>PowerPoint Presentation</vt:lpstr>
      <vt:lpstr>Colorado’s hospital collaboration and efforts are moving all hospital financial metrics in the right direction. Healthy hospital finances help maintain Medicaid coverage and access for Coloradans statewide </vt:lpstr>
      <vt:lpstr>La colaboración y los esfuerzos de Hospitales de Colorado están moviendo todas las métricas financieras hospitalarias en la dirección correcta. Las finanzas hospitalarias saludables ayudan a mantener la cobertura y el acceso a Medicaid para los Coloradenses en todo el estado.</vt:lpstr>
      <vt:lpstr>Rural hospitals less financially stable. Require more intervention and support</vt:lpstr>
      <vt:lpstr>Los Hospitales rurales financieramente menos estables, requieren más intervención y apoyo</vt:lpstr>
      <vt:lpstr>Investing in rural hospital access, outcomes, affordability </vt:lpstr>
      <vt:lpstr>Invirtiendo al acceso, resultados y asequibilidad de hospitales rurales </vt:lpstr>
      <vt:lpstr>Effective Partnership with Hospitals to Increase Federal  Funding and Support to Achieve Shared Goals</vt:lpstr>
      <vt:lpstr>Asociación efectiva con Hospitales para aumentar la financiación Federal y el apoyo para lograr objetivos compartidos</vt:lpstr>
      <vt:lpstr>Hospital Transformation Program (HTP) is transforming hospital care with value based payments for all Coloradans</vt:lpstr>
      <vt:lpstr>El Programa de transformación Hospitalaria (HTP) está transformando los cuidados hospitalarios con el valor basado en los pagos para todos los Coloradenses</vt:lpstr>
      <vt:lpstr>Fiscal Year 2024-25 New CHASE Work </vt:lpstr>
      <vt:lpstr>Año fiscal 2024-25 nuevo trabajo de CHASE</vt:lpstr>
      <vt:lpstr>PowerPoint Presentation</vt:lpstr>
      <vt:lpstr>PowerPoint Presentation</vt:lpstr>
      <vt:lpstr>ER Visits- Rising % Uninsured</vt:lpstr>
      <vt:lpstr>Visitas a Emergencias % en aumento   no asegurados </vt:lpstr>
      <vt:lpstr>Denver Health carrying high level of Uncompensated Care </vt:lpstr>
      <vt:lpstr>Denver Health lleva un alto nivel de cuidados no compensados</vt:lpstr>
      <vt:lpstr>Community Benefit</vt:lpstr>
      <vt:lpstr>Beneficio comunitario</vt:lpstr>
      <vt:lpstr>2022 Community Benefit Investment % of Net Patient Revenue</vt:lpstr>
      <vt:lpstr>Inversión en beneficio de la comunidad % de ingresos netos de pacientes en 2022</vt:lpstr>
      <vt:lpstr>Increasing acquisition and merger activities across Colorado</vt:lpstr>
      <vt:lpstr>Aumento de las actividades de adquisición y fusión en todo Colorado</vt:lpstr>
      <vt:lpstr>PowerPoint Presentation</vt:lpstr>
      <vt:lpstr>PowerPoint Presentation</vt:lpstr>
      <vt:lpstr>Top Administrative Compensation</vt:lpstr>
      <vt:lpstr>Compensación superior administrativa</vt:lpstr>
      <vt:lpstr>Discussion, Questions</vt:lpstr>
      <vt:lpstr>Conversaciones,Preguntas </vt:lpstr>
      <vt:lpstr>PowerPoint Presentation</vt:lpstr>
      <vt:lpstr>PowerPoint Presentation</vt:lpstr>
      <vt:lpstr>PowerPoint Presentation</vt:lpstr>
      <vt:lpstr>Poll #2:  What federal issues are you most concerned about? </vt:lpstr>
      <vt:lpstr>Encuesta #2:  ¿Qué asuntos federales le preocupan más? </vt:lpstr>
      <vt:lpstr>Poll 3:  If a portion of available CHASE dollars were to be shared, what areas would you prioritize to receive this funding?</vt:lpstr>
      <vt:lpstr>Encuesta 3:  Si se compartiera una parte de los dólares disponibles de CHASE, ¿A cuales áreas daría prioridad para recibir esta financiación ?</vt:lpstr>
      <vt:lpstr>Poll 4: If $1.22 B additional funding was available to the legislature, how would you want elected officials to spend it?</vt:lpstr>
      <vt:lpstr>Encuesta 4: Si la legislatura dispusiera de $1.22 B adicionales, ¿Cómo querría que los funcionarios electos los gastaran? ?</vt:lpstr>
      <vt:lpstr>Poll 5:  What are the 3 most important performance measures you want your local hospital CEO(s) to be paid on?</vt:lpstr>
      <vt:lpstr>Encuesta 5:  Cuáles son las tres medidas de rendimiento más importantes en las que quiere que se pague los directores generales de su hospital local?</vt:lpstr>
      <vt:lpstr>PowerPoint Presentation</vt:lpstr>
      <vt:lpstr>PowerPoint Presentation</vt:lpstr>
      <vt:lpstr>Thank you!</vt:lpstr>
      <vt:lpstr>Gracias!</vt:lpstr>
      <vt:lpstr>Appendix</vt:lpstr>
      <vt:lpstr>Colorado’s Safety Net Programs FY 2023-24: 170,000 patients served $306M paid to hospitals and clinics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Sound Ventures Inc</cp:lastModifiedBy>
  <cp:revision>20</cp:revision>
  <dcterms:modified xsi:type="dcterms:W3CDTF">2025-02-20T23:04:10Z</dcterms:modified>
</cp:coreProperties>
</file>