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54" r:id="rId2"/>
  </p:sldMasterIdLst>
  <p:notesMasterIdLst>
    <p:notesMasterId r:id="rId43"/>
  </p:notesMasterIdLst>
  <p:handoutMasterIdLst>
    <p:handoutMasterId r:id="rId44"/>
  </p:handoutMasterIdLst>
  <p:sldIdLst>
    <p:sldId id="256" r:id="rId3"/>
    <p:sldId id="284" r:id="rId4"/>
    <p:sldId id="257" r:id="rId5"/>
    <p:sldId id="258" r:id="rId6"/>
    <p:sldId id="259" r:id="rId7"/>
    <p:sldId id="260" r:id="rId8"/>
    <p:sldId id="261" r:id="rId9"/>
    <p:sldId id="262" r:id="rId10"/>
    <p:sldId id="282" r:id="rId11"/>
    <p:sldId id="263" r:id="rId12"/>
    <p:sldId id="264" r:id="rId13"/>
    <p:sldId id="285" r:id="rId14"/>
    <p:sldId id="265" r:id="rId15"/>
    <p:sldId id="286" r:id="rId16"/>
    <p:sldId id="266" r:id="rId17"/>
    <p:sldId id="287" r:id="rId18"/>
    <p:sldId id="267" r:id="rId19"/>
    <p:sldId id="288" r:id="rId20"/>
    <p:sldId id="268" r:id="rId21"/>
    <p:sldId id="289" r:id="rId22"/>
    <p:sldId id="269" r:id="rId23"/>
    <p:sldId id="290" r:id="rId24"/>
    <p:sldId id="270" r:id="rId25"/>
    <p:sldId id="291" r:id="rId26"/>
    <p:sldId id="271" r:id="rId27"/>
    <p:sldId id="292" r:id="rId28"/>
    <p:sldId id="272" r:id="rId29"/>
    <p:sldId id="293" r:id="rId30"/>
    <p:sldId id="273" r:id="rId31"/>
    <p:sldId id="294" r:id="rId32"/>
    <p:sldId id="274" r:id="rId33"/>
    <p:sldId id="295" r:id="rId34"/>
    <p:sldId id="275" r:id="rId35"/>
    <p:sldId id="296" r:id="rId36"/>
    <p:sldId id="276" r:id="rId37"/>
    <p:sldId id="277" r:id="rId38"/>
    <p:sldId id="278" r:id="rId39"/>
    <p:sldId id="279" r:id="rId40"/>
    <p:sldId id="280" r:id="rId41"/>
    <p:sldId id="281" r:id="rId42"/>
  </p:sldIdLst>
  <p:sldSz cx="9131300" cy="6870700"/>
  <p:notesSz cx="9131300" cy="68707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885" userDrawn="1">
          <p15:clr>
            <a:srgbClr val="A4A3A4"/>
          </p15:clr>
        </p15:guide>
        <p15:guide id="2" pos="218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yra Acuna - HCPF She H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13" d="100"/>
          <a:sy n="113" d="100"/>
        </p:scale>
        <p:origin x="1560" y="96"/>
      </p:cViewPr>
      <p:guideLst>
        <p:guide orient="horz" pos="2885"/>
        <p:guide pos="218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02-19T19:41:47.378" idx="1">
    <p:pos x="2879" y="919"/>
    <p:text>needs translated</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68535" cy="259025"/>
          </a:xfrm>
          <a:prstGeom prst="rect">
            <a:avLst/>
          </a:prstGeom>
        </p:spPr>
        <p:txBody>
          <a:bodyPr vert="horz" lIns="91440" tIns="45720" rIns="91440" bIns="45720" rtlCol="0"/>
          <a:lstStyle>
            <a:lvl1pPr algn="l">
              <a:defRPr sz="675"/>
            </a:lvl1pPr>
          </a:lstStyle>
          <a:p>
            <a:endParaRPr lang="en-US"/>
          </a:p>
        </p:txBody>
      </p:sp>
      <p:sp>
        <p:nvSpPr>
          <p:cNvPr id="3" name="Date Placeholder 2"/>
          <p:cNvSpPr>
            <a:spLocks noGrp="1"/>
          </p:cNvSpPr>
          <p:nvPr>
            <p:ph type="dt" sz="quarter" idx="1"/>
          </p:nvPr>
        </p:nvSpPr>
        <p:spPr>
          <a:xfrm>
            <a:off x="6886809" y="0"/>
            <a:ext cx="5268535" cy="259025"/>
          </a:xfrm>
          <a:prstGeom prst="rect">
            <a:avLst/>
          </a:prstGeom>
        </p:spPr>
        <p:txBody>
          <a:bodyPr vert="horz" lIns="91440" tIns="45720" rIns="91440" bIns="45720" rtlCol="0"/>
          <a:lstStyle>
            <a:lvl1pPr algn="r">
              <a:defRPr sz="675"/>
            </a:lvl1pPr>
          </a:lstStyle>
          <a:p>
            <a:fld id="{696C064A-D61B-4B21-B757-51A9B82445B8}" type="datetimeFigureOut">
              <a:rPr lang="en-US" smtClean="0"/>
              <a:t>2/20/2025</a:t>
            </a:fld>
            <a:endParaRPr lang="en-US"/>
          </a:p>
        </p:txBody>
      </p:sp>
      <p:sp>
        <p:nvSpPr>
          <p:cNvPr id="4" name="Footer Placeholder 3"/>
          <p:cNvSpPr>
            <a:spLocks noGrp="1"/>
          </p:cNvSpPr>
          <p:nvPr>
            <p:ph type="ftr" sz="quarter" idx="2"/>
          </p:nvPr>
        </p:nvSpPr>
        <p:spPr>
          <a:xfrm>
            <a:off x="0" y="4903543"/>
            <a:ext cx="5268535" cy="259024"/>
          </a:xfrm>
          <a:prstGeom prst="rect">
            <a:avLst/>
          </a:prstGeom>
        </p:spPr>
        <p:txBody>
          <a:bodyPr vert="horz" lIns="91440" tIns="45720" rIns="91440" bIns="45720" rtlCol="0" anchor="b"/>
          <a:lstStyle>
            <a:lvl1pPr algn="l">
              <a:defRPr sz="675"/>
            </a:lvl1pPr>
          </a:lstStyle>
          <a:p>
            <a:endParaRPr lang="en-US"/>
          </a:p>
        </p:txBody>
      </p:sp>
      <p:sp>
        <p:nvSpPr>
          <p:cNvPr id="5" name="Slide Number Placeholder 4"/>
          <p:cNvSpPr>
            <a:spLocks noGrp="1"/>
          </p:cNvSpPr>
          <p:nvPr>
            <p:ph type="sldNum" sz="quarter" idx="3"/>
          </p:nvPr>
        </p:nvSpPr>
        <p:spPr>
          <a:xfrm>
            <a:off x="6886809" y="4903543"/>
            <a:ext cx="5268535" cy="259024"/>
          </a:xfrm>
          <a:prstGeom prst="rect">
            <a:avLst/>
          </a:prstGeom>
        </p:spPr>
        <p:txBody>
          <a:bodyPr vert="horz" lIns="91440" tIns="45720" rIns="91440" bIns="45720" rtlCol="0" anchor="b"/>
          <a:lstStyle>
            <a:lvl1pPr algn="r">
              <a:defRPr sz="675"/>
            </a:lvl1pPr>
          </a:lstStyle>
          <a:p>
            <a:fld id="{50305E07-67EA-4042-A3F6-853A8AD8D209}"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3125" y="3263575"/>
            <a:ext cx="7305025" cy="3091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cpf.colorado.gov/"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5: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6: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6: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7: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7: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8: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8: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9: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6" name="Google Shape;196;p9: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0: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p10: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1: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p11: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2: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12: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3: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p13: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4: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1" name="Google Shape;231;p14: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5: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5: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6: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16: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7: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17: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8: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p18: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9: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6" name="Google Shape;266;p19: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3162129753_0_526:notes"/>
          <p:cNvSpPr>
            <a:spLocks noGrp="1" noRot="1" noChangeAspect="1"/>
          </p:cNvSpPr>
          <p:nvPr>
            <p:ph type="sldImg" idx="2"/>
          </p:nvPr>
        </p:nvSpPr>
        <p:spPr>
          <a:xfrm>
            <a:off x="1835121" y="858838"/>
            <a:ext cx="5461200" cy="231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g33162129753_0_526: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457200" lvl="0" indent="-298450" algn="l" rtl="0">
              <a:lnSpc>
                <a:spcPct val="100000"/>
              </a:lnSpc>
              <a:spcBef>
                <a:spcPts val="0"/>
              </a:spcBef>
              <a:spcAft>
                <a:spcPts val="0"/>
              </a:spcAft>
              <a:buClr>
                <a:schemeClr val="dk1"/>
              </a:buClr>
              <a:buSzPts val="1100"/>
              <a:buChar char="●"/>
            </a:pPr>
            <a:r>
              <a:rPr lang="en-US"/>
              <a:t>Any final questions or comments about anything that was presented today?</a:t>
            </a:r>
          </a:p>
          <a:p>
            <a:pPr marL="457200" lvl="0" indent="0" algn="l" rtl="0">
              <a:lnSpc>
                <a:spcPct val="100000"/>
              </a:lnSpc>
              <a:spcBef>
                <a:spcPts val="0"/>
              </a:spcBef>
              <a:spcAft>
                <a:spcPts val="0"/>
              </a:spcAft>
              <a:buNone/>
            </a:pPr>
            <a:endParaRPr sz="900"/>
          </a:p>
        </p:txBody>
      </p:sp>
      <p:sp>
        <p:nvSpPr>
          <p:cNvPr id="274" name="Google Shape;274;g33162129753_0_526: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1: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21: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3162129753_0_420:notes"/>
          <p:cNvSpPr>
            <a:spLocks noGrp="1" noRot="1" noChangeAspect="1"/>
          </p:cNvSpPr>
          <p:nvPr>
            <p:ph type="sldImg" idx="2"/>
          </p:nvPr>
        </p:nvSpPr>
        <p:spPr>
          <a:xfrm>
            <a:off x="1835121" y="858838"/>
            <a:ext cx="5461200" cy="231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g33162129753_0_420: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g33162129753_0_420: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3162129753_0_2:notes"/>
          <p:cNvSpPr>
            <a:spLocks noGrp="1" noRot="1" noChangeAspect="1"/>
          </p:cNvSpPr>
          <p:nvPr>
            <p:ph type="sldImg" idx="2"/>
          </p:nvPr>
        </p:nvSpPr>
        <p:spPr>
          <a:xfrm>
            <a:off x="1522175" y="515300"/>
            <a:ext cx="6087900" cy="25764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3162129753_0_2:notes"/>
          <p:cNvSpPr txBox="1">
            <a:spLocks noGrp="1"/>
          </p:cNvSpPr>
          <p:nvPr>
            <p:ph type="body" idx="1"/>
          </p:nvPr>
        </p:nvSpPr>
        <p:spPr>
          <a:xfrm>
            <a:off x="913125" y="3263575"/>
            <a:ext cx="7305000"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3162129753_0_147:notes"/>
          <p:cNvSpPr>
            <a:spLocks noGrp="1" noRot="1" noChangeAspect="1"/>
          </p:cNvSpPr>
          <p:nvPr>
            <p:ph type="sldImg" idx="2"/>
          </p:nvPr>
        </p:nvSpPr>
        <p:spPr>
          <a:xfrm>
            <a:off x="560467" y="209938"/>
            <a:ext cx="8018700" cy="3405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g33162129753_0_147: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panose="020B0604020202020204"/>
              <a:buNone/>
            </a:pPr>
            <a:r>
              <a:rPr lang="en-US"/>
              <a:t>For chat: Visit our website: </a:t>
            </a:r>
            <a:r>
              <a:rPr lang="en-US" u="sng">
                <a:solidFill>
                  <a:schemeClr val="hlink"/>
                </a:solidFill>
                <a:hlinkClick r:id="rId3"/>
              </a:rPr>
              <a:t>https://hcpf.colorado.gov/</a:t>
            </a:r>
          </a:p>
        </p:txBody>
      </p:sp>
      <p:sp>
        <p:nvSpPr>
          <p:cNvPr id="119" name="Google Shape;119;g33162129753_0_147: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panose="020B0604020202020204"/>
              <a:buNone/>
            </a:pPr>
            <a:fld id="{00000000-1234-1234-1234-123412341234}" type="slidenum">
              <a:rPr lang="en-US"/>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3162129753_0_89:notes"/>
          <p:cNvSpPr txBox="1">
            <a:spLocks noGrp="1"/>
          </p:cNvSpPr>
          <p:nvPr>
            <p:ph type="body" idx="1"/>
          </p:nvPr>
        </p:nvSpPr>
        <p:spPr>
          <a:xfrm>
            <a:off x="486341" y="2857812"/>
            <a:ext cx="8158800" cy="3405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panose="020B0604020202020204"/>
              <a:buNone/>
            </a:pPr>
            <a:endParaRPr/>
          </a:p>
        </p:txBody>
      </p:sp>
      <p:sp>
        <p:nvSpPr>
          <p:cNvPr id="128" name="Google Shape;128;g33162129753_0_89:notes"/>
          <p:cNvSpPr>
            <a:spLocks noGrp="1" noRot="1" noChangeAspect="1"/>
          </p:cNvSpPr>
          <p:nvPr>
            <p:ph type="sldImg" idx="2"/>
          </p:nvPr>
        </p:nvSpPr>
        <p:spPr>
          <a:xfrm>
            <a:off x="1516985" y="139561"/>
            <a:ext cx="6099300" cy="2589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3162129753_0_201:notes"/>
          <p:cNvSpPr txBox="1">
            <a:spLocks noGrp="1"/>
          </p:cNvSpPr>
          <p:nvPr>
            <p:ph type="body" idx="1"/>
          </p:nvPr>
        </p:nvSpPr>
        <p:spPr>
          <a:xfrm>
            <a:off x="486341" y="2857812"/>
            <a:ext cx="8158800" cy="3405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panose="020B0604020202020204"/>
              <a:buNone/>
            </a:pPr>
            <a:endParaRPr/>
          </a:p>
        </p:txBody>
      </p:sp>
      <p:sp>
        <p:nvSpPr>
          <p:cNvPr id="137" name="Google Shape;137;g33162129753_0_201:notes"/>
          <p:cNvSpPr>
            <a:spLocks noGrp="1" noRot="1" noChangeAspect="1"/>
          </p:cNvSpPr>
          <p:nvPr>
            <p:ph type="sldImg" idx="2"/>
          </p:nvPr>
        </p:nvSpPr>
        <p:spPr>
          <a:xfrm>
            <a:off x="1516985" y="139561"/>
            <a:ext cx="6099300" cy="2589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3162129753_0_312:notes"/>
          <p:cNvSpPr>
            <a:spLocks noGrp="1" noRot="1" noChangeAspect="1"/>
          </p:cNvSpPr>
          <p:nvPr>
            <p:ph type="sldImg" idx="2"/>
          </p:nvPr>
        </p:nvSpPr>
        <p:spPr>
          <a:xfrm>
            <a:off x="2308225" y="211138"/>
            <a:ext cx="4524375" cy="34051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g33162129753_0_312:notes"/>
          <p:cNvSpPr txBox="1">
            <a:spLocks noGrp="1"/>
          </p:cNvSpPr>
          <p:nvPr>
            <p:ph type="body" idx="1"/>
          </p:nvPr>
        </p:nvSpPr>
        <p:spPr>
          <a:xfrm>
            <a:off x="546995" y="3684911"/>
            <a:ext cx="8046000" cy="218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panose="020B0604020202020204"/>
              <a:buNone/>
            </a:pPr>
            <a:endParaRPr/>
          </a:p>
          <a:p>
            <a:pPr marL="0" lvl="0" indent="0" algn="l" rtl="0">
              <a:lnSpc>
                <a:spcPct val="100000"/>
              </a:lnSpc>
              <a:spcBef>
                <a:spcPts val="0"/>
              </a:spcBef>
              <a:spcAft>
                <a:spcPts val="0"/>
              </a:spcAft>
              <a:buSzPts val="1400"/>
              <a:buNone/>
            </a:pPr>
            <a:r>
              <a:rPr lang="en-US"/>
              <a:t>Raising hand/coming off mute. We will pause at times in order to provide time for questions or comments.</a:t>
            </a:r>
          </a:p>
          <a:p>
            <a:pPr marL="0" lvl="0" indent="0" algn="l" rtl="0">
              <a:lnSpc>
                <a:spcPct val="100000"/>
              </a:lnSpc>
              <a:spcBef>
                <a:spcPts val="0"/>
              </a:spcBef>
              <a:spcAft>
                <a:spcPts val="0"/>
              </a:spcAft>
              <a:buSzPts val="1400"/>
              <a:buNone/>
            </a:pPr>
            <a:endParaRPr lang="en-US"/>
          </a:p>
          <a:p>
            <a:pPr marL="0" lvl="0" indent="0" algn="l" rtl="0">
              <a:lnSpc>
                <a:spcPct val="100000"/>
              </a:lnSpc>
              <a:spcBef>
                <a:spcPts val="0"/>
              </a:spcBef>
              <a:spcAft>
                <a:spcPts val="0"/>
              </a:spcAft>
              <a:buClr>
                <a:schemeClr val="dk1"/>
              </a:buClr>
              <a:buSzPts val="1400"/>
              <a:buFont typeface="Arial" panose="020B0604020202020204"/>
              <a:buNone/>
            </a:pPr>
            <a:r>
              <a:rPr lang="en-US"/>
              <a:t>Typing a question/comment in the Q&amp;A box. Once again the chat feature has been disabled because interpretation services are on so please use the q&amp;A box for questions instead. </a:t>
            </a:r>
            <a:endParaRPr b="0"/>
          </a:p>
        </p:txBody>
      </p:sp>
      <p:sp>
        <p:nvSpPr>
          <p:cNvPr id="147" name="Google Shape;147;g33162129753_0_312:notes"/>
          <p:cNvSpPr txBox="1">
            <a:spLocks noGrp="1"/>
          </p:cNvSpPr>
          <p:nvPr>
            <p:ph type="sldNum" idx="12"/>
          </p:nvPr>
        </p:nvSpPr>
        <p:spPr>
          <a:xfrm>
            <a:off x="4636231" y="6051070"/>
            <a:ext cx="3957000" cy="34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panose="020B0604020202020204"/>
              <a:buNone/>
            </a:pPr>
            <a:fld id="{00000000-1234-1234-1234-123412341234}" type="slidenum">
              <a:rPr lang="en-US"/>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3: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3:notes"/>
          <p:cNvSpPr>
            <a:spLocks noGrp="1" noRot="1" noChangeAspect="1"/>
          </p:cNvSpPr>
          <p:nvPr>
            <p:ph type="sldImg" idx="2"/>
          </p:nvPr>
        </p:nvSpPr>
        <p:spPr>
          <a:xfrm>
            <a:off x="1522175" y="515300"/>
            <a:ext cx="6087825" cy="2576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4:notes"/>
          <p:cNvSpPr txBox="1">
            <a:spLocks noGrp="1"/>
          </p:cNvSpPr>
          <p:nvPr>
            <p:ph type="body" idx="1"/>
          </p:nvPr>
        </p:nvSpPr>
        <p:spPr>
          <a:xfrm>
            <a:off x="913125" y="3263575"/>
            <a:ext cx="7305025" cy="30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4:notes"/>
          <p:cNvSpPr>
            <a:spLocks noGrp="1" noRot="1" noChangeAspect="1"/>
          </p:cNvSpPr>
          <p:nvPr>
            <p:ph type="sldImg" idx="2"/>
          </p:nvPr>
        </p:nvSpPr>
        <p:spPr>
          <a:xfrm>
            <a:off x="2854325" y="515938"/>
            <a:ext cx="3424238" cy="25765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bg>
      <p:bgPr>
        <a:solidFill>
          <a:schemeClr val="lt1"/>
        </a:solidFill>
        <a:effectLst/>
      </p:bgPr>
    </p:bg>
    <p:spTree>
      <p:nvGrpSpPr>
        <p:cNvPr id="1" name="Shape 11"/>
        <p:cNvGrpSpPr/>
        <p:nvPr/>
      </p:nvGrpSpPr>
      <p:grpSpPr>
        <a:xfrm>
          <a:off x="0" y="0"/>
          <a:ext cx="0" cy="0"/>
          <a:chOff x="0" y="0"/>
          <a:chExt cx="0" cy="0"/>
        </a:xfrm>
      </p:grpSpPr>
      <p:sp>
        <p:nvSpPr>
          <p:cNvPr id="12" name="Google Shape;12;p24"/>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00186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13" name="Google Shape;13;p24"/>
          <p:cNvSpPr/>
          <p:nvPr/>
        </p:nvSpPr>
        <p:spPr>
          <a:xfrm>
            <a:off x="205740" y="6364224"/>
            <a:ext cx="2596896" cy="438912"/>
          </a:xfrm>
          <a:prstGeom prst="rect">
            <a:avLst/>
          </a:prstGeom>
          <a:blipFill rotWithShape="1">
            <a:blip r:embed="rId2"/>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14" name="Google Shape;14;p24"/>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5050" b="1" i="0">
                <a:solidFill>
                  <a:schemeClr val="lt1"/>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4"/>
          <p:cNvSpPr txBox="1">
            <a:spLocks noGrp="1"/>
          </p:cNvSpPr>
          <p:nvPr>
            <p:ph type="body" idx="1"/>
          </p:nvPr>
        </p:nvSpPr>
        <p:spPr>
          <a:xfrm>
            <a:off x="752348" y="1481328"/>
            <a:ext cx="7632953" cy="451104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2700" b="0" i="0">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6" name="Google Shape;16;p24"/>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4"/>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4"/>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38100" marR="0" lvl="1" indent="0" algn="l">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38100" marR="0" lvl="2" indent="0" algn="l">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38100" marR="0" lvl="3" indent="0" algn="l">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38100" marR="0" lvl="4" indent="0" algn="l">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38100" marR="0" lvl="5" indent="0" algn="l">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38100" marR="0" lvl="6" indent="0" algn="l">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38100" marR="0" lvl="7" indent="0" algn="l">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38100" marR="0" lvl="8" indent="0" algn="l">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38100" lvl="0" indent="0" algn="l"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68"/>
        <p:cNvGrpSpPr/>
        <p:nvPr/>
      </p:nvGrpSpPr>
      <p:grpSpPr>
        <a:xfrm>
          <a:off x="0" y="0"/>
          <a:ext cx="0" cy="0"/>
          <a:chOff x="0" y="0"/>
          <a:chExt cx="0" cy="0"/>
        </a:xfrm>
      </p:grpSpPr>
      <p:sp>
        <p:nvSpPr>
          <p:cNvPr id="69" name="Google Shape;69;g33162129753_0_556"/>
          <p:cNvSpPr txBox="1">
            <a:spLocks noGrp="1"/>
          </p:cNvSpPr>
          <p:nvPr>
            <p:ph type="title"/>
          </p:nvPr>
        </p:nvSpPr>
        <p:spPr>
          <a:xfrm>
            <a:off x="445864" y="2124112"/>
            <a:ext cx="8239500" cy="1629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063"/>
              <a:buFont typeface="Trebuchet MS" panose="020B0603020202020204"/>
              <a:buNone/>
              <a:defRPr sz="5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g33162129753_0_556"/>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1"/>
        <p:cNvGrpSpPr/>
        <p:nvPr/>
      </p:nvGrpSpPr>
      <p:grpSpPr>
        <a:xfrm>
          <a:off x="0" y="0"/>
          <a:ext cx="0" cy="0"/>
          <a:chOff x="0" y="0"/>
          <a:chExt cx="0" cy="0"/>
        </a:xfrm>
      </p:grpSpPr>
      <p:sp>
        <p:nvSpPr>
          <p:cNvPr id="72" name="Google Shape;72;g33162129753_0_559"/>
          <p:cNvSpPr txBox="1">
            <a:spLocks noGrp="1"/>
          </p:cNvSpPr>
          <p:nvPr>
            <p:ph type="title"/>
          </p:nvPr>
        </p:nvSpPr>
        <p:spPr>
          <a:xfrm>
            <a:off x="604818" y="1809483"/>
            <a:ext cx="3597300" cy="2976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Trebuchet MS" panose="020B0603020202020204"/>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g33162129753_0_559"/>
          <p:cNvSpPr txBox="1">
            <a:spLocks noGrp="1"/>
          </p:cNvSpPr>
          <p:nvPr>
            <p:ph type="body" idx="1"/>
          </p:nvPr>
        </p:nvSpPr>
        <p:spPr>
          <a:xfrm>
            <a:off x="4850675" y="1809481"/>
            <a:ext cx="3636600" cy="2976300"/>
          </a:xfrm>
          <a:prstGeom prst="rect">
            <a:avLst/>
          </a:prstGeom>
          <a:noFill/>
          <a:ln>
            <a:noFill/>
          </a:ln>
        </p:spPr>
        <p:txBody>
          <a:bodyPr spcFirstLastPara="1" wrap="square" lIns="91425" tIns="45700" rIns="91425" bIns="45700" anchor="t" anchorCtr="0">
            <a:noAutofit/>
          </a:bodyPr>
          <a:lstStyle>
            <a:lvl1pPr marL="457200" marR="0" lvl="0" indent="-400050" algn="l">
              <a:lnSpc>
                <a:spcPct val="90000"/>
              </a:lnSpc>
              <a:spcBef>
                <a:spcPts val="750"/>
              </a:spcBef>
              <a:spcAft>
                <a:spcPts val="0"/>
              </a:spcAft>
              <a:buClr>
                <a:schemeClr val="lt1"/>
              </a:buClr>
              <a:buSzPts val="2700"/>
              <a:buFont typeface="Arial" panose="020B0604020202020204"/>
              <a:buChar char="•"/>
              <a:defRPr sz="2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5280" algn="l">
              <a:lnSpc>
                <a:spcPct val="90000"/>
              </a:lnSpc>
              <a:spcBef>
                <a:spcPts val="375"/>
              </a:spcBef>
              <a:spcAft>
                <a:spcPts val="0"/>
              </a:spcAft>
              <a:buClr>
                <a:schemeClr val="lt1"/>
              </a:buClr>
              <a:buSzPts val="1680"/>
              <a:buFont typeface="Noto Sans Symbols"/>
              <a:buChar char="⮚"/>
              <a:defRPr sz="24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a:lnSpc>
                <a:spcPct val="90000"/>
              </a:lnSpc>
              <a:spcBef>
                <a:spcPts val="375"/>
              </a:spcBef>
              <a:spcAft>
                <a:spcPts val="0"/>
              </a:spcAft>
              <a:buClr>
                <a:schemeClr val="lt1"/>
              </a:buClr>
              <a:buSzPts val="2100"/>
              <a:buFont typeface="Noto Sans Symbols"/>
              <a:buChar char="▪"/>
              <a:defRPr sz="2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375"/>
              </a:spcBef>
              <a:spcAft>
                <a:spcPts val="0"/>
              </a:spcAft>
              <a:buClr>
                <a:schemeClr val="lt1"/>
              </a:buClr>
              <a:buSzPts val="1800"/>
              <a:buFont typeface="Arial" panose="020B0604020202020204"/>
              <a:buChar char="•"/>
              <a:defRPr sz="1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4" name="Google Shape;74;g33162129753_0_559"/>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75" name="Google Shape;75;g33162129753_0_559"/>
          <p:cNvCxnSpPr/>
          <p:nvPr/>
        </p:nvCxnSpPr>
        <p:spPr>
          <a:xfrm>
            <a:off x="4565650" y="1329608"/>
            <a:ext cx="0" cy="42114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g33162129753_0_564"/>
          <p:cNvSpPr txBox="1">
            <a:spLocks noGrp="1"/>
          </p:cNvSpPr>
          <p:nvPr>
            <p:ph type="title"/>
          </p:nvPr>
        </p:nvSpPr>
        <p:spPr>
          <a:xfrm>
            <a:off x="68878" y="2120932"/>
            <a:ext cx="8993400" cy="1328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g33162129753_0_564"/>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g33162129753_0_567"/>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81"/>
        <p:cNvGrpSpPr/>
        <p:nvPr/>
      </p:nvGrpSpPr>
      <p:grpSpPr>
        <a:xfrm>
          <a:off x="0" y="0"/>
          <a:ext cx="0" cy="0"/>
          <a:chOff x="0" y="0"/>
          <a:chExt cx="0" cy="0"/>
        </a:xfrm>
      </p:grpSpPr>
      <p:sp>
        <p:nvSpPr>
          <p:cNvPr id="82" name="Google Shape;82;g33162129753_0_569"/>
          <p:cNvSpPr txBox="1">
            <a:spLocks noGrp="1"/>
          </p:cNvSpPr>
          <p:nvPr>
            <p:ph type="title"/>
          </p:nvPr>
        </p:nvSpPr>
        <p:spPr>
          <a:xfrm>
            <a:off x="4585713" y="2258028"/>
            <a:ext cx="4313700" cy="23547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065"/>
              <a:buFont typeface="Trebuchet MS" panose="020B0603020202020204"/>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g33162129753_0_569"/>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84" name="Google Shape;84;g33162129753_0_569"/>
          <p:cNvPicPr preferRelativeResize="0"/>
          <p:nvPr/>
        </p:nvPicPr>
        <p:blipFill rotWithShape="1">
          <a:blip r:embed="rId2"/>
          <a:srcRect/>
          <a:stretch>
            <a:fillRect/>
          </a:stretch>
        </p:blipFill>
        <p:spPr>
          <a:xfrm>
            <a:off x="-159024" y="849932"/>
            <a:ext cx="4935567" cy="4935567"/>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85"/>
        <p:cNvGrpSpPr/>
        <p:nvPr/>
      </p:nvGrpSpPr>
      <p:grpSpPr>
        <a:xfrm>
          <a:off x="0" y="0"/>
          <a:ext cx="0" cy="0"/>
          <a:chOff x="0" y="0"/>
          <a:chExt cx="0" cy="0"/>
        </a:xfrm>
      </p:grpSpPr>
      <p:sp>
        <p:nvSpPr>
          <p:cNvPr id="86" name="Google Shape;86;g33162129753_0_573"/>
          <p:cNvSpPr txBox="1">
            <a:spLocks noGrp="1"/>
          </p:cNvSpPr>
          <p:nvPr>
            <p:ph type="body" idx="1"/>
          </p:nvPr>
        </p:nvSpPr>
        <p:spPr>
          <a:xfrm>
            <a:off x="231981" y="1717675"/>
            <a:ext cx="8667300" cy="4347900"/>
          </a:xfrm>
          <a:prstGeom prst="rect">
            <a:avLst/>
          </a:prstGeom>
          <a:noFill/>
          <a:ln>
            <a:noFill/>
          </a:ln>
        </p:spPr>
        <p:txBody>
          <a:bodyPr spcFirstLastPara="1" wrap="square" lIns="64275" tIns="32125" rIns="64275" bIns="32125" anchor="t" anchorCtr="0">
            <a:noAutofit/>
          </a:bodyPr>
          <a:lstStyle>
            <a:lvl1pPr marL="457200" marR="0" lvl="0" indent="-228600" algn="l">
              <a:lnSpc>
                <a:spcPct val="100000"/>
              </a:lnSpc>
              <a:spcBef>
                <a:spcPts val="3900"/>
              </a:spcBef>
              <a:spcAft>
                <a:spcPts val="0"/>
              </a:spcAft>
              <a:buClr>
                <a:srgbClr val="000000"/>
              </a:buClr>
              <a:buSzPts val="1000"/>
              <a:buFont typeface="Arial" panose="020B0604020202020204"/>
              <a:buNone/>
              <a:defRPr sz="3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900"/>
              </a:spcBef>
              <a:spcAft>
                <a:spcPts val="0"/>
              </a:spcAft>
              <a:buClr>
                <a:srgbClr val="000000"/>
              </a:buClr>
              <a:buSzPts val="10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900"/>
              </a:spcBef>
              <a:spcAft>
                <a:spcPts val="0"/>
              </a:spcAft>
              <a:buClr>
                <a:srgbClr val="000000"/>
              </a:buClr>
              <a:buSzPts val="10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8300" algn="l">
              <a:lnSpc>
                <a:spcPct val="100000"/>
              </a:lnSpc>
              <a:spcBef>
                <a:spcPts val="3900"/>
              </a:spcBef>
              <a:spcAft>
                <a:spcPts val="0"/>
              </a:spcAft>
              <a:buClr>
                <a:schemeClr val="dk1"/>
              </a:buClr>
              <a:buSzPts val="2200"/>
              <a:buFont typeface="Noto Sans Symbols"/>
              <a:buChar char="❖"/>
              <a:defRPr sz="2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87" name="Google Shape;87;g33162129753_0_573"/>
          <p:cNvSpPr txBox="1">
            <a:spLocks noGrp="1"/>
          </p:cNvSpPr>
          <p:nvPr>
            <p:ph type="sldNum" idx="12"/>
          </p:nvPr>
        </p:nvSpPr>
        <p:spPr>
          <a:xfrm>
            <a:off x="7374514" y="6437034"/>
            <a:ext cx="1506900" cy="3657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88" name="Google Shape;88;g33162129753_0_573"/>
          <p:cNvSpPr txBox="1">
            <a:spLocks noGrp="1"/>
          </p:cNvSpPr>
          <p:nvPr>
            <p:ph type="title"/>
          </p:nvPr>
        </p:nvSpPr>
        <p:spPr>
          <a:xfrm>
            <a:off x="231981" y="439931"/>
            <a:ext cx="8667300" cy="8181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panose="020B0604020202020204"/>
              <a:buNone/>
              <a:defRPr sz="6200" b="0" i="0" u="none" strike="noStrike" cap="none">
                <a:solidFill>
                  <a:srgbClr val="001254"/>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lt1"/>
        </a:solidFill>
        <a:effectLst/>
      </p:bgPr>
    </p:bg>
    <p:spTree>
      <p:nvGrpSpPr>
        <p:cNvPr id="1" name="Shape 19"/>
        <p:cNvGrpSpPr/>
        <p:nvPr/>
      </p:nvGrpSpPr>
      <p:grpSpPr>
        <a:xfrm>
          <a:off x="0" y="0"/>
          <a:ext cx="0" cy="0"/>
          <a:chOff x="0" y="0"/>
          <a:chExt cx="0" cy="0"/>
        </a:xfrm>
      </p:grpSpPr>
      <p:sp>
        <p:nvSpPr>
          <p:cNvPr id="20" name="Google Shape;20;p25"/>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 name="Google Shape;21;p25"/>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2" name="Google Shape;22;p25"/>
          <p:cNvSpPr/>
          <p:nvPr/>
        </p:nvSpPr>
        <p:spPr>
          <a:xfrm>
            <a:off x="205993" y="6346698"/>
            <a:ext cx="2596388" cy="436245"/>
          </a:xfrm>
          <a:prstGeom prst="rect">
            <a:avLst/>
          </a:prstGeom>
          <a:blipFill rotWithShape="1">
            <a:blip r:embed="rId2"/>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3" name="Google Shape;23;p25"/>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5050" b="1" i="0">
                <a:solidFill>
                  <a:schemeClr val="lt1"/>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5"/>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5"/>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5"/>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38100" marR="0" lvl="1"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38100" marR="0" lvl="2"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38100" marR="0" lvl="3"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38100" marR="0" lvl="4"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38100" marR="0" lvl="5"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38100" marR="0" lvl="6"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38100" marR="0" lvl="7"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38100" marR="0" lvl="8"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38100" lvl="0" indent="0" algn="l"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7"/>
        <p:cNvGrpSpPr/>
        <p:nvPr/>
      </p:nvGrpSpPr>
      <p:grpSpPr>
        <a:xfrm>
          <a:off x="0" y="0"/>
          <a:ext cx="0" cy="0"/>
          <a:chOff x="0" y="0"/>
          <a:chExt cx="0" cy="0"/>
        </a:xfrm>
      </p:grpSpPr>
      <p:sp>
        <p:nvSpPr>
          <p:cNvPr id="28" name="Google Shape;28;p26"/>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38100" marR="0" lvl="1"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38100" marR="0" lvl="2"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38100" marR="0" lvl="3"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38100" marR="0" lvl="4"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38100" marR="0" lvl="5"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38100" marR="0" lvl="6"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38100" marR="0" lvl="7"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38100" marR="0" lvl="8"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38100" lvl="0" indent="0" algn="l"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1"/>
        <p:cNvGrpSpPr/>
        <p:nvPr/>
      </p:nvGrpSpPr>
      <p:grpSpPr>
        <a:xfrm>
          <a:off x="0" y="0"/>
          <a:ext cx="0" cy="0"/>
          <a:chOff x="0" y="0"/>
          <a:chExt cx="0" cy="0"/>
        </a:xfrm>
      </p:grpSpPr>
      <p:sp>
        <p:nvSpPr>
          <p:cNvPr id="32" name="Google Shape;32;p27"/>
          <p:cNvSpPr txBox="1">
            <a:spLocks noGrp="1"/>
          </p:cNvSpPr>
          <p:nvPr>
            <p:ph type="ctrTitle"/>
          </p:nvPr>
        </p:nvSpPr>
        <p:spPr>
          <a:xfrm>
            <a:off x="685323" y="2129917"/>
            <a:ext cx="7767002" cy="144284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subTitle" idx="1"/>
          </p:nvPr>
        </p:nvSpPr>
        <p:spPr>
          <a:xfrm>
            <a:off x="1370647" y="3847592"/>
            <a:ext cx="6396355" cy="17176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7"/>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38100" marR="0" lvl="1"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38100" marR="0" lvl="2"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38100" marR="0" lvl="3"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38100" marR="0" lvl="4"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38100" marR="0" lvl="5"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38100" marR="0" lvl="6"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38100" marR="0" lvl="7"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38100" marR="0" lvl="8"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38100" lvl="0" indent="0" algn="l"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5050" b="1" i="0">
                <a:solidFill>
                  <a:schemeClr val="lt1"/>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456882" y="1580261"/>
            <a:ext cx="3974877" cy="4534662"/>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0" name="Google Shape;40;p28"/>
          <p:cNvSpPr txBox="1">
            <a:spLocks noGrp="1"/>
          </p:cNvSpPr>
          <p:nvPr>
            <p:ph type="body" idx="2"/>
          </p:nvPr>
        </p:nvSpPr>
        <p:spPr>
          <a:xfrm>
            <a:off x="4705889" y="1580261"/>
            <a:ext cx="3974877" cy="4534662"/>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1" name="Google Shape;41;p28"/>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38100" marR="0" lvl="1"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38100" marR="0" lvl="2"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38100" marR="0" lvl="3"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38100" marR="0" lvl="4"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38100" marR="0" lvl="5"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38100" marR="0" lvl="6"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38100" marR="0" lvl="7"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38100" marR="0" lvl="8" indent="0" algn="l">
              <a:lnSpc>
                <a:spcPct val="100000"/>
              </a:lnSpc>
              <a:spcBef>
                <a:spcPts val="0"/>
              </a:spcBef>
              <a:buNone/>
              <a:defRPr sz="900" b="0" i="0">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38100" lvl="0" indent="0" algn="l"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50"/>
        <p:cNvGrpSpPr/>
        <p:nvPr/>
      </p:nvGrpSpPr>
      <p:grpSpPr>
        <a:xfrm>
          <a:off x="0" y="0"/>
          <a:ext cx="0" cy="0"/>
          <a:chOff x="0" y="0"/>
          <a:chExt cx="0" cy="0"/>
        </a:xfrm>
      </p:grpSpPr>
      <p:sp>
        <p:nvSpPr>
          <p:cNvPr id="51" name="Google Shape;51;g33162129753_0_538"/>
          <p:cNvSpPr txBox="1">
            <a:spLocks noGrp="1"/>
          </p:cNvSpPr>
          <p:nvPr>
            <p:ph type="ctrTitle"/>
          </p:nvPr>
        </p:nvSpPr>
        <p:spPr>
          <a:xfrm>
            <a:off x="779309" y="1414308"/>
            <a:ext cx="7572600" cy="992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800"/>
              <a:buFont typeface="Trebuchet MS" panose="020B0603020202020204"/>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g33162129753_0_538"/>
          <p:cNvSpPr txBox="1">
            <a:spLocks noGrp="1"/>
          </p:cNvSpPr>
          <p:nvPr>
            <p:ph type="subTitle" idx="1"/>
          </p:nvPr>
        </p:nvSpPr>
        <p:spPr>
          <a:xfrm>
            <a:off x="1141413" y="2494578"/>
            <a:ext cx="6848400" cy="7401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750"/>
              </a:spcBef>
              <a:spcAft>
                <a:spcPts val="0"/>
              </a:spcAft>
              <a:buClr>
                <a:schemeClr val="lt1"/>
              </a:buClr>
              <a:buSzPts val="3713"/>
              <a:buFont typeface="Arial" panose="020B0604020202020204"/>
              <a:buNone/>
              <a:defRPr sz="371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375"/>
              </a:spcBef>
              <a:spcAft>
                <a:spcPts val="0"/>
              </a:spcAft>
              <a:buClr>
                <a:schemeClr val="lt1"/>
              </a:buClr>
              <a:buSzPts val="1350"/>
              <a:buFont typeface="Arial" panose="020B0604020202020204"/>
              <a:buNone/>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3" name="Google Shape;53;g33162129753_0_538"/>
          <p:cNvSpPr txBox="1">
            <a:spLocks noGrp="1"/>
          </p:cNvSpPr>
          <p:nvPr>
            <p:ph type="body" idx="2"/>
          </p:nvPr>
        </p:nvSpPr>
        <p:spPr>
          <a:xfrm>
            <a:off x="1433402" y="3593206"/>
            <a:ext cx="6264600" cy="9162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750"/>
              </a:spcBef>
              <a:spcAft>
                <a:spcPts val="0"/>
              </a:spcAft>
              <a:buClr>
                <a:schemeClr val="lt1"/>
              </a:buClr>
              <a:buSzPts val="2475"/>
              <a:buFont typeface="Arial" panose="020B0604020202020204"/>
              <a:buNone/>
              <a:defRPr sz="247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4" name="Google Shape;54;g33162129753_0_538"/>
          <p:cNvSpPr txBox="1">
            <a:spLocks noGrp="1"/>
          </p:cNvSpPr>
          <p:nvPr>
            <p:ph type="dt" idx="10"/>
          </p:nvPr>
        </p:nvSpPr>
        <p:spPr>
          <a:xfrm>
            <a:off x="3538379" y="4926664"/>
            <a:ext cx="2054400" cy="3657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g33162129753_0_538"/>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56"/>
        <p:cNvGrpSpPr/>
        <p:nvPr/>
      </p:nvGrpSpPr>
      <p:grpSpPr>
        <a:xfrm>
          <a:off x="0" y="0"/>
          <a:ext cx="0" cy="0"/>
          <a:chOff x="0" y="0"/>
          <a:chExt cx="0" cy="0"/>
        </a:xfrm>
      </p:grpSpPr>
      <p:sp>
        <p:nvSpPr>
          <p:cNvPr id="57" name="Google Shape;57;g33162129753_0_544"/>
          <p:cNvSpPr txBox="1">
            <a:spLocks noGrp="1"/>
          </p:cNvSpPr>
          <p:nvPr>
            <p:ph type="title"/>
          </p:nvPr>
        </p:nvSpPr>
        <p:spPr>
          <a:xfrm>
            <a:off x="627777" y="438796"/>
            <a:ext cx="7875600" cy="9618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500"/>
              <a:buFont typeface="Trebuchet MS" panose="020B0603020202020204"/>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g33162129753_0_544"/>
          <p:cNvSpPr txBox="1">
            <a:spLocks noGrp="1"/>
          </p:cNvSpPr>
          <p:nvPr>
            <p:ph type="body" idx="1"/>
          </p:nvPr>
        </p:nvSpPr>
        <p:spPr>
          <a:xfrm>
            <a:off x="627777" y="1855732"/>
            <a:ext cx="7875600" cy="4213500"/>
          </a:xfrm>
          <a:prstGeom prst="rect">
            <a:avLst/>
          </a:prstGeom>
          <a:noFill/>
          <a:ln>
            <a:noFill/>
          </a:ln>
        </p:spPr>
        <p:txBody>
          <a:bodyPr spcFirstLastPara="1" wrap="square" lIns="91425" tIns="45700" rIns="91425" bIns="45700" anchor="t" anchorCtr="0">
            <a:noAutofit/>
          </a:bodyPr>
          <a:lstStyle>
            <a:lvl1pPr marL="457200" marR="0" lvl="0" indent="-400050" algn="l">
              <a:lnSpc>
                <a:spcPct val="90000"/>
              </a:lnSpc>
              <a:spcBef>
                <a:spcPts val="750"/>
              </a:spcBef>
              <a:spcAft>
                <a:spcPts val="0"/>
              </a:spcAft>
              <a:buClr>
                <a:schemeClr val="lt1"/>
              </a:buClr>
              <a:buSzPts val="2700"/>
              <a:buFont typeface="Arial" panose="020B0604020202020204"/>
              <a:buChar char="•"/>
              <a:defRPr sz="2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8455" algn="l">
              <a:lnSpc>
                <a:spcPct val="90000"/>
              </a:lnSpc>
              <a:spcBef>
                <a:spcPts val="375"/>
              </a:spcBef>
              <a:spcAft>
                <a:spcPts val="0"/>
              </a:spcAft>
              <a:buClr>
                <a:schemeClr val="lt1"/>
              </a:buClr>
              <a:buSzPts val="1733"/>
              <a:buFont typeface="Noto Sans Symbols"/>
              <a:buChar char="⮚"/>
              <a:defRPr sz="247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56870" algn="l">
              <a:lnSpc>
                <a:spcPct val="90000"/>
              </a:lnSpc>
              <a:spcBef>
                <a:spcPts val="375"/>
              </a:spcBef>
              <a:spcAft>
                <a:spcPts val="0"/>
              </a:spcAft>
              <a:buClr>
                <a:schemeClr val="lt1"/>
              </a:buClr>
              <a:buSzPts val="2025"/>
              <a:buFont typeface="Noto Sans Symbols"/>
              <a:buChar char="▪"/>
              <a:defRPr sz="202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a:lnSpc>
                <a:spcPct val="90000"/>
              </a:lnSpc>
              <a:spcBef>
                <a:spcPts val="375"/>
              </a:spcBef>
              <a:spcAft>
                <a:spcPts val="0"/>
              </a:spcAft>
              <a:buClr>
                <a:schemeClr val="lt1"/>
              </a:buClr>
              <a:buSzPts val="1800"/>
              <a:buFont typeface="Arial" panose="020B0604020202020204"/>
              <a:buChar char="•"/>
              <a:defRPr sz="1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9" name="Google Shape;59;g33162129753_0_544"/>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60"/>
        <p:cNvGrpSpPr/>
        <p:nvPr/>
      </p:nvGrpSpPr>
      <p:grpSpPr>
        <a:xfrm>
          <a:off x="0" y="0"/>
          <a:ext cx="0" cy="0"/>
          <a:chOff x="0" y="0"/>
          <a:chExt cx="0" cy="0"/>
        </a:xfrm>
      </p:grpSpPr>
      <p:sp>
        <p:nvSpPr>
          <p:cNvPr id="61" name="Google Shape;61;g33162129753_0_548"/>
          <p:cNvSpPr txBox="1">
            <a:spLocks noGrp="1"/>
          </p:cNvSpPr>
          <p:nvPr>
            <p:ph type="title"/>
          </p:nvPr>
        </p:nvSpPr>
        <p:spPr>
          <a:xfrm>
            <a:off x="4585714" y="2630190"/>
            <a:ext cx="4030500" cy="23181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065"/>
              <a:buFont typeface="Trebuchet MS" panose="020B0603020202020204"/>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2" name="Google Shape;62;g33162129753_0_548"/>
          <p:cNvPicPr preferRelativeResize="0"/>
          <p:nvPr/>
        </p:nvPicPr>
        <p:blipFill rotWithShape="1">
          <a:blip r:embed="rId2"/>
          <a:srcRect/>
          <a:stretch>
            <a:fillRect/>
          </a:stretch>
        </p:blipFill>
        <p:spPr>
          <a:xfrm>
            <a:off x="-497923" y="1150332"/>
            <a:ext cx="5564386" cy="5564386"/>
          </a:xfrm>
          <a:prstGeom prst="rect">
            <a:avLst/>
          </a:prstGeom>
          <a:noFill/>
          <a:ln>
            <a:noFill/>
          </a:ln>
        </p:spPr>
      </p:pic>
      <p:sp>
        <p:nvSpPr>
          <p:cNvPr id="63" name="Google Shape;63;g33162129753_0_548"/>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4"/>
        <p:cNvGrpSpPr/>
        <p:nvPr/>
      </p:nvGrpSpPr>
      <p:grpSpPr>
        <a:xfrm>
          <a:off x="0" y="0"/>
          <a:ext cx="0" cy="0"/>
          <a:chOff x="0" y="0"/>
          <a:chExt cx="0" cy="0"/>
        </a:xfrm>
      </p:grpSpPr>
      <p:sp>
        <p:nvSpPr>
          <p:cNvPr id="65" name="Google Shape;65;g33162129753_0_552"/>
          <p:cNvSpPr txBox="1">
            <a:spLocks noGrp="1"/>
          </p:cNvSpPr>
          <p:nvPr>
            <p:ph type="title"/>
          </p:nvPr>
        </p:nvSpPr>
        <p:spPr>
          <a:xfrm>
            <a:off x="627777" y="438796"/>
            <a:ext cx="7875600" cy="9618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4500"/>
              <a:buFont typeface="Trebuchet MS" panose="020B0603020202020204"/>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g33162129753_0_552"/>
          <p:cNvSpPr txBox="1">
            <a:spLocks noGrp="1"/>
          </p:cNvSpPr>
          <p:nvPr>
            <p:ph type="body" idx="1"/>
          </p:nvPr>
        </p:nvSpPr>
        <p:spPr>
          <a:xfrm>
            <a:off x="1950002" y="2212749"/>
            <a:ext cx="5231400" cy="30612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750"/>
              </a:spcBef>
              <a:spcAft>
                <a:spcPts val="0"/>
              </a:spcAft>
              <a:buClr>
                <a:schemeClr val="lt1"/>
              </a:buClr>
              <a:buSzPts val="2100"/>
              <a:buFont typeface="Arial" panose="020B0604020202020204"/>
              <a:buNone/>
              <a:defRPr sz="21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1pPr>
            <a:lvl2pPr marL="914400" marR="0" lvl="1" indent="-342900" algn="l">
              <a:lnSpc>
                <a:spcPct val="90000"/>
              </a:lnSpc>
              <a:spcBef>
                <a:spcPts val="375"/>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23850" algn="l">
              <a:lnSpc>
                <a:spcPct val="90000"/>
              </a:lnSpc>
              <a:spcBef>
                <a:spcPts val="375"/>
              </a:spcBef>
              <a:spcAft>
                <a:spcPts val="0"/>
              </a:spcAft>
              <a:buClr>
                <a:schemeClr val="lt1"/>
              </a:buClr>
              <a:buSzPts val="1500"/>
              <a:buFont typeface="Arial" panose="020B0604020202020204"/>
              <a:buChar char="•"/>
              <a:defRPr sz="15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4325" algn="l">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7" name="Google Shape;67;g33162129753_0_552"/>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2871851" y="2477389"/>
            <a:ext cx="3393947" cy="79756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3"/>
          <p:cNvSpPr txBox="1">
            <a:spLocks noGrp="1"/>
          </p:cNvSpPr>
          <p:nvPr>
            <p:ph type="body" idx="1"/>
          </p:nvPr>
        </p:nvSpPr>
        <p:spPr>
          <a:xfrm>
            <a:off x="752348" y="1481328"/>
            <a:ext cx="7632953" cy="4511040"/>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spcBef>
                <a:spcPts val="0"/>
              </a:spcBef>
              <a:spcAft>
                <a:spcPts val="0"/>
              </a:spcAft>
              <a:buSzPts val="1400"/>
              <a:buNone/>
              <a:defRPr sz="1800" b="0" i="0" u="none" strike="noStrike" cap="none">
                <a:latin typeface="Calibri" panose="020F0502020204030204"/>
                <a:ea typeface="Calibri" panose="020F0502020204030204"/>
                <a:cs typeface="Calibri" panose="020F0502020204030204"/>
                <a:sym typeface="Calibri" panose="020F0502020204030204"/>
              </a:defRPr>
            </a:lvl2pPr>
            <a:lvl3pPr marL="1371600" marR="0" lvl="2" indent="-228600" algn="l" rtl="0">
              <a:spcBef>
                <a:spcPts val="0"/>
              </a:spcBef>
              <a:spcAft>
                <a:spcPts val="0"/>
              </a:spcAft>
              <a:buSzPts val="1400"/>
              <a:buNone/>
              <a:defRPr sz="1800" b="0" i="0" u="none" strike="noStrike" cap="none">
                <a:latin typeface="Calibri" panose="020F0502020204030204"/>
                <a:ea typeface="Calibri" panose="020F0502020204030204"/>
                <a:cs typeface="Calibri" panose="020F0502020204030204"/>
                <a:sym typeface="Calibri" panose="020F0502020204030204"/>
              </a:defRPr>
            </a:lvl3pPr>
            <a:lvl4pPr marL="1828800" marR="0" lvl="3" indent="-228600" algn="l" rtl="0">
              <a:spcBef>
                <a:spcPts val="0"/>
              </a:spcBef>
              <a:spcAft>
                <a:spcPts val="0"/>
              </a:spcAft>
              <a:buSzPts val="1400"/>
              <a:buNone/>
              <a:defRPr sz="1800" b="0" i="0" u="none" strike="noStrike" cap="none">
                <a:latin typeface="Calibri" panose="020F0502020204030204"/>
                <a:ea typeface="Calibri" panose="020F0502020204030204"/>
                <a:cs typeface="Calibri" panose="020F0502020204030204"/>
                <a:sym typeface="Calibri" panose="020F0502020204030204"/>
              </a:defRPr>
            </a:lvl4pPr>
            <a:lvl5pPr marL="2286000" marR="0" lvl="4" indent="-228600" algn="l" rtl="0">
              <a:spcBef>
                <a:spcPts val="0"/>
              </a:spcBef>
              <a:spcAft>
                <a:spcPts val="0"/>
              </a:spcAft>
              <a:buSzPts val="1400"/>
              <a:buNone/>
              <a:defRPr sz="1800" b="0" i="0" u="none" strike="noStrike" cap="none">
                <a:latin typeface="Calibri" panose="020F0502020204030204"/>
                <a:ea typeface="Calibri" panose="020F0502020204030204"/>
                <a:cs typeface="Calibri" panose="020F0502020204030204"/>
                <a:sym typeface="Calibri" panose="020F0502020204030204"/>
              </a:defRPr>
            </a:lvl5pPr>
            <a:lvl6pPr marL="2743200" marR="0" lvl="5" indent="-228600" algn="l" rtl="0">
              <a:spcBef>
                <a:spcPts val="0"/>
              </a:spcBef>
              <a:spcAft>
                <a:spcPts val="0"/>
              </a:spcAft>
              <a:buSzPts val="1400"/>
              <a:buNone/>
              <a:defRPr sz="1800" b="0" i="0" u="none" strike="noStrike" cap="none">
                <a:latin typeface="Calibri" panose="020F0502020204030204"/>
                <a:ea typeface="Calibri" panose="020F0502020204030204"/>
                <a:cs typeface="Calibri" panose="020F0502020204030204"/>
                <a:sym typeface="Calibri" panose="020F0502020204030204"/>
              </a:defRPr>
            </a:lvl6pPr>
            <a:lvl7pPr marL="3200400" marR="0" lvl="6" indent="-228600" algn="l" rtl="0">
              <a:spcBef>
                <a:spcPts val="0"/>
              </a:spcBef>
              <a:spcAft>
                <a:spcPts val="0"/>
              </a:spcAft>
              <a:buSzPts val="1400"/>
              <a:buNone/>
              <a:defRPr sz="1800" b="0" i="0" u="none" strike="noStrike" cap="none">
                <a:latin typeface="Calibri" panose="020F0502020204030204"/>
                <a:ea typeface="Calibri" panose="020F0502020204030204"/>
                <a:cs typeface="Calibri" panose="020F0502020204030204"/>
                <a:sym typeface="Calibri" panose="020F0502020204030204"/>
              </a:defRPr>
            </a:lvl7pPr>
            <a:lvl8pPr marL="3657600" marR="0" lvl="7" indent="-228600" algn="l" rtl="0">
              <a:spcBef>
                <a:spcPts val="0"/>
              </a:spcBef>
              <a:spcAft>
                <a:spcPts val="0"/>
              </a:spcAft>
              <a:buSzPts val="1400"/>
              <a:buNone/>
              <a:defRPr sz="1800" b="0" i="0" u="none" strike="noStrike" cap="none">
                <a:latin typeface="Calibri" panose="020F0502020204030204"/>
                <a:ea typeface="Calibri" panose="020F0502020204030204"/>
                <a:cs typeface="Calibri" panose="020F0502020204030204"/>
                <a:sym typeface="Calibri" panose="020F0502020204030204"/>
              </a:defRPr>
            </a:lvl8pPr>
            <a:lvl9pPr marL="4114800" marR="0" lvl="8" indent="-228600" algn="l" rtl="0">
              <a:spcBef>
                <a:spcPts val="0"/>
              </a:spcBef>
              <a:spcAft>
                <a:spcPts val="0"/>
              </a:spcAft>
              <a:buSzPts val="1400"/>
              <a:buNone/>
              <a:defRPr sz="1800" b="0" i="0" u="none" strike="noStrike" cap="none">
                <a:latin typeface="Calibri" panose="020F0502020204030204"/>
                <a:ea typeface="Calibri" panose="020F0502020204030204"/>
                <a:cs typeface="Calibri" panose="020F0502020204030204"/>
                <a:sym typeface="Calibri" panose="020F0502020204030204"/>
              </a:defRPr>
            </a:lvl9pPr>
          </a:lstStyle>
          <a:p>
            <a:endParaRPr/>
          </a:p>
        </p:txBody>
      </p:sp>
      <p:sp>
        <p:nvSpPr>
          <p:cNvPr id="8" name="Google Shape;8;p23"/>
          <p:cNvSpPr txBox="1">
            <a:spLocks noGrp="1"/>
          </p:cNvSpPr>
          <p:nvPr>
            <p:ph type="ftr" idx="11"/>
          </p:nvPr>
        </p:nvSpPr>
        <p:spPr>
          <a:xfrm>
            <a:off x="3106801" y="6389751"/>
            <a:ext cx="2924048" cy="343535"/>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 name="Google Shape;9;p23"/>
          <p:cNvSpPr txBox="1">
            <a:spLocks noGrp="1"/>
          </p:cNvSpPr>
          <p:nvPr>
            <p:ph type="dt" idx="10"/>
          </p:nvPr>
        </p:nvSpPr>
        <p:spPr>
          <a:xfrm>
            <a:off x="456882" y="6389751"/>
            <a:ext cx="2101659" cy="343535"/>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0" name="Google Shape;10;p23"/>
          <p:cNvSpPr txBox="1">
            <a:spLocks noGrp="1"/>
          </p:cNvSpPr>
          <p:nvPr>
            <p:ph type="sldNum" idx="12"/>
          </p:nvPr>
        </p:nvSpPr>
        <p:spPr>
          <a:xfrm>
            <a:off x="8688069" y="6475975"/>
            <a:ext cx="196215" cy="161290"/>
          </a:xfrm>
          <a:prstGeom prst="rect">
            <a:avLst/>
          </a:prstGeom>
          <a:noFill/>
          <a:ln>
            <a:noFill/>
          </a:ln>
        </p:spPr>
        <p:txBody>
          <a:bodyPr spcFirstLastPara="1" wrap="square" lIns="0" tIns="0" rIns="0" bIns="0" anchor="t" anchorCtr="0">
            <a:spAutoFit/>
          </a:bodyPr>
          <a:lstStyle>
            <a:lvl1pPr marL="38100" marR="0" lvl="0" indent="0" algn="l" rtl="0">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38100" marR="0" lvl="1" indent="0" algn="l" rtl="0">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38100" marR="0" lvl="2" indent="0" algn="l" rtl="0">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38100" marR="0" lvl="3" indent="0" algn="l" rtl="0">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38100" marR="0" lvl="4" indent="0" algn="l" rtl="0">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38100" marR="0" lvl="5" indent="0" algn="l" rtl="0">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38100" marR="0" lvl="6" indent="0" algn="l" rtl="0">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38100" marR="0" lvl="7" indent="0" algn="l" rtl="0">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38100" marR="0" lvl="8" indent="0" algn="l" rtl="0">
              <a:lnSpc>
                <a:spcPct val="100000"/>
              </a:lnSpc>
              <a:spcBef>
                <a:spcPts val="0"/>
              </a:spcBef>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38100" lvl="0" indent="0" algn="l" rtl="0">
              <a:spcBef>
                <a:spcPts val="0"/>
              </a:spcBef>
              <a:spcAft>
                <a:spcPts val="0"/>
              </a:spcAft>
              <a:buNone/>
            </a:pPr>
            <a:fld id="{00000000-1234-1234-1234-123412341234}" type="slidenum">
              <a:rPr lang="en-US"/>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4"/>
        <p:cNvGrpSpPr/>
        <p:nvPr/>
      </p:nvGrpSpPr>
      <p:grpSpPr>
        <a:xfrm>
          <a:off x="0" y="0"/>
          <a:ext cx="0" cy="0"/>
          <a:chOff x="0" y="0"/>
          <a:chExt cx="0" cy="0"/>
        </a:xfrm>
      </p:grpSpPr>
      <p:sp>
        <p:nvSpPr>
          <p:cNvPr id="45" name="Google Shape;45;g33162129753_0_532"/>
          <p:cNvSpPr txBox="1">
            <a:spLocks noGrp="1"/>
          </p:cNvSpPr>
          <p:nvPr>
            <p:ph type="title"/>
          </p:nvPr>
        </p:nvSpPr>
        <p:spPr>
          <a:xfrm>
            <a:off x="68878" y="2120932"/>
            <a:ext cx="8993400" cy="13281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lt1"/>
              </a:buClr>
              <a:buSzPts val="4800"/>
              <a:buFont typeface="Trebuchet MS" panose="020B0603020202020204"/>
              <a:buNone/>
              <a:defRPr sz="48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46" name="Google Shape;46;g33162129753_0_532"/>
          <p:cNvSpPr txBox="1">
            <a:spLocks noGrp="1"/>
          </p:cNvSpPr>
          <p:nvPr>
            <p:ph type="dt" idx="10"/>
          </p:nvPr>
        </p:nvSpPr>
        <p:spPr>
          <a:xfrm>
            <a:off x="3538379" y="4916624"/>
            <a:ext cx="2054400" cy="3657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l">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l">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l">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l">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l">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l">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l">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47" name="Google Shape;47;g33162129753_0_532"/>
          <p:cNvSpPr/>
          <p:nvPr/>
        </p:nvSpPr>
        <p:spPr>
          <a:xfrm>
            <a:off x="0" y="6268198"/>
            <a:ext cx="9131400" cy="610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48" name="Google Shape;48;g33162129753_0_532"/>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49" name="Google Shape;49;g33162129753_0_532" descr="Colorado Department of Health Care Policy and Financing"/>
          <p:cNvPicPr preferRelativeResize="0"/>
          <p:nvPr/>
        </p:nvPicPr>
        <p:blipFill rotWithShape="1">
          <a:blip r:embed="rId12"/>
          <a:srcRect/>
          <a:stretch>
            <a:fillRect/>
          </a:stretch>
        </p:blipFill>
        <p:spPr>
          <a:xfrm>
            <a:off x="205719" y="6358511"/>
            <a:ext cx="2592789" cy="43558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hyperlink" Target="mailto:nancy.brenes@state.co.us" TargetMode="Externa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92"/>
        <p:cNvGrpSpPr/>
        <p:nvPr/>
      </p:nvGrpSpPr>
      <p:grpSpPr>
        <a:xfrm>
          <a:off x="0" y="0"/>
          <a:ext cx="0" cy="0"/>
          <a:chOff x="0" y="0"/>
          <a:chExt cx="0" cy="0"/>
        </a:xfrm>
      </p:grpSpPr>
      <p:sp>
        <p:nvSpPr>
          <p:cNvPr id="93" name="Google Shape;93;p1"/>
          <p:cNvSpPr/>
          <p:nvPr/>
        </p:nvSpPr>
        <p:spPr>
          <a:xfrm>
            <a:off x="0" y="0"/>
            <a:ext cx="9136380" cy="6256020"/>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94" name="Google Shape;94;p1"/>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95" name="Google Shape;95;p1"/>
          <p:cNvSpPr/>
          <p:nvPr/>
        </p:nvSpPr>
        <p:spPr>
          <a:xfrm>
            <a:off x="205993" y="6346698"/>
            <a:ext cx="2596388" cy="436245"/>
          </a:xfrm>
          <a:prstGeom prst="rect">
            <a:avLst/>
          </a:prstGeom>
          <a:blipFill rotWithShape="1">
            <a:blip r:embed="rId3"/>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5" name="Google Shape;96;p1"/>
          <p:cNvSpPr txBox="1">
            <a:spLocks noGrp="1"/>
          </p:cNvSpPr>
          <p:nvPr/>
        </p:nvSpPr>
        <p:spPr>
          <a:xfrm>
            <a:off x="602680" y="533920"/>
            <a:ext cx="7931700" cy="3032100"/>
          </a:xfrm>
          <a:prstGeom prst="rect">
            <a:avLst/>
          </a:prstGeom>
          <a:noFill/>
          <a:ln>
            <a:noFill/>
          </a:ln>
        </p:spPr>
        <p:txBody>
          <a:bodyPr wrap="square" lIns="0" tIns="95875"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marR="5080" lvl="0" indent="-3810" algn="ctr" rtl="0">
              <a:lnSpc>
                <a:spcPct val="108000"/>
              </a:lnSpc>
              <a:spcBef>
                <a:spcPts val="0"/>
              </a:spcBef>
              <a:spcAft>
                <a:spcPts val="0"/>
              </a:spcAft>
              <a:buNone/>
            </a:pPr>
            <a:r>
              <a:rPr lang="en-US" sz="4500" dirty="0"/>
              <a:t>Working Adults with  Disabilities (</a:t>
            </a:r>
            <a:r>
              <a:rPr lang="en-US" sz="4500" dirty="0" err="1"/>
              <a:t>WAwD</a:t>
            </a:r>
            <a:r>
              <a:rPr lang="en-US" sz="4500" dirty="0"/>
              <a:t>) with  Home &amp; Community Based Services (HCBS)</a:t>
            </a:r>
            <a:endParaRPr sz="4500" dirty="0"/>
          </a:p>
        </p:txBody>
      </p:sp>
      <p:sp>
        <p:nvSpPr>
          <p:cNvPr id="6" name="Google Shape;97;p1"/>
          <p:cNvSpPr txBox="1"/>
          <p:nvPr/>
        </p:nvSpPr>
        <p:spPr>
          <a:xfrm>
            <a:off x="2530364" y="4225568"/>
            <a:ext cx="4224600" cy="13353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3700" b="1">
                <a:solidFill>
                  <a:srgbClr val="FFFFFF"/>
                </a:solidFill>
                <a:latin typeface="Trebuchet MS" panose="020B0603020202020204"/>
                <a:ea typeface="Trebuchet MS" panose="020B0603020202020204"/>
                <a:cs typeface="Trebuchet MS" panose="020B0603020202020204"/>
                <a:sym typeface="Trebuchet MS" panose="020B0603020202020204"/>
              </a:rPr>
              <a:t>Changes &amp; Updates</a:t>
            </a:r>
            <a:endParaRPr sz="3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150495" marR="0" lvl="0" indent="0" algn="l" rtl="0">
              <a:lnSpc>
                <a:spcPct val="100000"/>
              </a:lnSpc>
              <a:spcBef>
                <a:spcPts val="2930"/>
              </a:spcBef>
              <a:spcAft>
                <a:spcPts val="0"/>
              </a:spcAft>
              <a:buNone/>
            </a:pPr>
            <a:r>
              <a:rPr lang="en-US" sz="2450">
                <a:solidFill>
                  <a:srgbClr val="FFFFFF"/>
                </a:solidFill>
                <a:latin typeface="Trebuchet MS" panose="020B0603020202020204"/>
                <a:ea typeface="Trebuchet MS" panose="020B0603020202020204"/>
                <a:cs typeface="Trebuchet MS" panose="020B0603020202020204"/>
                <a:sym typeface="Trebuchet MS" panose="020B0603020202020204"/>
              </a:rPr>
              <a:t>Presented by: Nancy Brenes</a:t>
            </a:r>
            <a:endParaRPr sz="245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4"/>
          <p:cNvSpPr txBox="1">
            <a:spLocks noGrp="1"/>
          </p:cNvSpPr>
          <p:nvPr>
            <p:ph type="title"/>
          </p:nvPr>
        </p:nvSpPr>
        <p:spPr>
          <a:xfrm>
            <a:off x="904240" y="1586230"/>
            <a:ext cx="7322185" cy="3860800"/>
          </a:xfrm>
          <a:prstGeom prst="rect">
            <a:avLst/>
          </a:prstGeom>
          <a:noFill/>
          <a:ln>
            <a:noFill/>
          </a:ln>
        </p:spPr>
        <p:txBody>
          <a:bodyPr spcFirstLastPara="1" wrap="square" lIns="0" tIns="12700" rIns="0" bIns="0" anchor="t" anchorCtr="0">
            <a:noAutofit/>
          </a:bodyPr>
          <a:lstStyle/>
          <a:p>
            <a:pPr marL="12700" lvl="0" indent="0" algn="ctr" rtl="0">
              <a:lnSpc>
                <a:spcPct val="100000"/>
              </a:lnSpc>
              <a:spcBef>
                <a:spcPts val="0"/>
              </a:spcBef>
              <a:spcAft>
                <a:spcPts val="0"/>
              </a:spcAft>
              <a:buNone/>
            </a:pPr>
            <a:r>
              <a:rPr lang="en-US" sz="4800" dirty="0"/>
              <a:t>What is Working Adults with Disabilities (</a:t>
            </a:r>
            <a:r>
              <a:rPr lang="en-US" sz="4800" dirty="0" err="1"/>
              <a:t>WAwD</a:t>
            </a:r>
            <a:r>
              <a:rPr lang="en-US" sz="4800" dirty="0"/>
              <a:t>)?</a:t>
            </a:r>
            <a:br>
              <a:rPr lang="en-US" sz="4800" dirty="0"/>
            </a:br>
            <a:br>
              <a:rPr lang="en-US" sz="4800" dirty="0"/>
            </a:br>
            <a:r>
              <a:rPr lang="en-US" altLang="en-US" sz="4000" dirty="0"/>
              <a:t>¿</a:t>
            </a:r>
            <a:r>
              <a:rPr lang="en-US" altLang="en-GB" sz="4000" dirty="0" err="1"/>
              <a:t>Qu</a:t>
            </a:r>
            <a:r>
              <a:rPr lang="en-US" altLang="en-US" sz="4000" dirty="0" err="1"/>
              <a:t>é</a:t>
            </a:r>
            <a:r>
              <a:rPr lang="en-US" altLang="en-GB" sz="4000" dirty="0"/>
              <a:t> son </a:t>
            </a:r>
            <a:r>
              <a:rPr lang="en-US" altLang="en-GB" sz="4000" dirty="0" err="1">
                <a:sym typeface="+mn-ea"/>
              </a:rPr>
              <a:t>Adultos</a:t>
            </a:r>
            <a:r>
              <a:rPr lang="en-US" altLang="en-GB" sz="4000" dirty="0">
                <a:sym typeface="+mn-ea"/>
              </a:rPr>
              <a:t> </a:t>
            </a:r>
            <a:r>
              <a:rPr lang="en-US" altLang="en-GB" sz="4000" dirty="0" err="1">
                <a:sym typeface="+mn-ea"/>
              </a:rPr>
              <a:t>trabajadores</a:t>
            </a:r>
            <a:r>
              <a:rPr lang="en-US" altLang="en-GB" sz="4000" dirty="0">
                <a:sym typeface="+mn-ea"/>
              </a:rPr>
              <a:t> con </a:t>
            </a:r>
            <a:r>
              <a:rPr lang="en-US" altLang="en-GB" sz="4000" dirty="0" err="1">
                <a:sym typeface="+mn-ea"/>
              </a:rPr>
              <a:t>discapacidades</a:t>
            </a:r>
            <a:r>
              <a:rPr lang="en-US" altLang="en-GB" sz="4000" dirty="0"/>
              <a:t> (</a:t>
            </a:r>
            <a:r>
              <a:rPr lang="en-US" altLang="en-GB" sz="4000" dirty="0" err="1"/>
              <a:t>WAwD</a:t>
            </a:r>
            <a:r>
              <a:rPr lang="en-US" altLang="en-GB" sz="4000" dirty="0"/>
              <a:t>)?</a:t>
            </a:r>
          </a:p>
        </p:txBody>
      </p:sp>
      <p:sp>
        <p:nvSpPr>
          <p:cNvPr id="166" name="Google Shape;166;p4"/>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5"/>
          <p:cNvSpPr txBox="1">
            <a:spLocks noGrp="1"/>
          </p:cNvSpPr>
          <p:nvPr>
            <p:ph type="title"/>
          </p:nvPr>
        </p:nvSpPr>
        <p:spPr>
          <a:xfrm>
            <a:off x="3717925" y="511429"/>
            <a:ext cx="1706880" cy="711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500">
                <a:solidFill>
                  <a:srgbClr val="00186F"/>
                </a:solidFill>
              </a:rPr>
              <a:t>WAwD</a:t>
            </a:r>
            <a:endParaRPr sz="4500"/>
          </a:p>
        </p:txBody>
      </p:sp>
      <p:sp>
        <p:nvSpPr>
          <p:cNvPr id="172" name="Google Shape;172;p5"/>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11</a:t>
            </a:fld>
            <a:endParaRPr lang="en-US"/>
          </a:p>
        </p:txBody>
      </p:sp>
      <p:sp>
        <p:nvSpPr>
          <p:cNvPr id="173" name="Google Shape;173;p5"/>
          <p:cNvSpPr txBox="1"/>
          <p:nvPr/>
        </p:nvSpPr>
        <p:spPr>
          <a:xfrm>
            <a:off x="765301" y="1707007"/>
            <a:ext cx="7513320" cy="4091305"/>
          </a:xfrm>
          <a:prstGeom prst="rect">
            <a:avLst/>
          </a:prstGeom>
          <a:noFill/>
          <a:ln>
            <a:noFill/>
          </a:ln>
        </p:spPr>
        <p:txBody>
          <a:bodyPr spcFirstLastPara="1" wrap="square" lIns="0" tIns="58400" rIns="0" bIns="0" anchor="t" anchorCtr="0">
            <a:spAutoFit/>
          </a:bodyPr>
          <a:lstStyle/>
          <a:p>
            <a:pPr marL="411480" marR="5080" lvl="0" indent="-399415" algn="l" rtl="0">
              <a:lnSpc>
                <a:spcPct val="108000"/>
              </a:lnSpc>
              <a:spcBef>
                <a:spcPts val="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Working Adults with Disabilities lets adults  with a disability who qualify to "Comprato"  Health First Colorado (Colorado's Medicaid  Program). If you work and earn too much to  qualify for Health First Colorado you may  qualify. If you qualify, you may pay a monthly  premium. Your monthly premium is based on  your gross monthly earned and unearned  income after any applicable disregards.</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Google Shape;171;p5"/>
          <p:cNvSpPr txBox="1">
            <a:spLocks noGrp="1"/>
          </p:cNvSpPr>
          <p:nvPr/>
        </p:nvSpPr>
        <p:spPr>
          <a:xfrm>
            <a:off x="3717925" y="511429"/>
            <a:ext cx="1706880" cy="711200"/>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lvl="0" indent="0" algn="l" rtl="0">
              <a:lnSpc>
                <a:spcPct val="100000"/>
              </a:lnSpc>
              <a:spcBef>
                <a:spcPts val="0"/>
              </a:spcBef>
              <a:spcAft>
                <a:spcPts val="0"/>
              </a:spcAft>
              <a:buNone/>
            </a:pPr>
            <a:r>
              <a:rPr lang="en-US" sz="4500">
                <a:solidFill>
                  <a:srgbClr val="00186F"/>
                </a:solidFill>
              </a:rPr>
              <a:t>WAwD</a:t>
            </a:r>
            <a:endParaRPr sz="4500"/>
          </a:p>
        </p:txBody>
      </p:sp>
      <p:sp>
        <p:nvSpPr>
          <p:cNvPr id="173" name="Google Shape;173;p5"/>
          <p:cNvSpPr txBox="1"/>
          <p:nvPr/>
        </p:nvSpPr>
        <p:spPr>
          <a:xfrm>
            <a:off x="879601" y="1222502"/>
            <a:ext cx="7513320" cy="4987925"/>
          </a:xfrm>
          <a:prstGeom prst="rect">
            <a:avLst/>
          </a:prstGeom>
          <a:noFill/>
          <a:ln>
            <a:noFill/>
          </a:ln>
        </p:spPr>
        <p:txBody>
          <a:bodyPr spcFirstLastPara="1" wrap="square" lIns="0" tIns="58400" rIns="0" bIns="0" anchor="t" anchorCtr="0">
            <a:spAutoFit/>
          </a:bodyPr>
          <a:lstStyle/>
          <a:p>
            <a:pPr marL="411480" marR="5080" lvl="0" indent="-399415" algn="l" rtl="0">
              <a:lnSpc>
                <a:spcPct val="108000"/>
              </a:lnSpc>
              <a:spcBef>
                <a:spcPts val="0"/>
              </a:spcBef>
              <a:spcAft>
                <a:spcPts val="0"/>
              </a:spcAft>
              <a:buClr>
                <a:schemeClr val="dk1"/>
              </a:buClr>
              <a:buSzPts val="2700"/>
              <a:buFont typeface="Arial" panose="020B0604020202020204"/>
              <a:buChar char="•"/>
            </a:pP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El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Adultos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Trabajadores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con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Discapacidades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permite</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 los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adultos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con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discapacidades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que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califican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participar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Health First Colorado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Medicaid de Colorado). Si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trabaja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y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gana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demasiado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para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calificar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para Health First Colorado, es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posible</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que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califique</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Si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califica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puede</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pagar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una prima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mensual</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Su</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prima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mensual</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se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basa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sus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ingresos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brutos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mensuales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ganados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y no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devengados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despu</a:t>
            </a:r>
            <a:r>
              <a:rPr lang="en-US" alt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é</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cualquier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incumplimiento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aplicable</a:t>
            </a: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6"/>
          <p:cNvSpPr txBox="1">
            <a:spLocks noGrp="1"/>
          </p:cNvSpPr>
          <p:nvPr>
            <p:ph type="title"/>
          </p:nvPr>
        </p:nvSpPr>
        <p:spPr>
          <a:xfrm>
            <a:off x="1823592" y="511429"/>
            <a:ext cx="5490845" cy="711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500" dirty="0">
                <a:solidFill>
                  <a:srgbClr val="00186F"/>
                </a:solidFill>
              </a:rPr>
              <a:t>Eligibility Guidelines</a:t>
            </a:r>
            <a:endParaRPr sz="4500" dirty="0"/>
          </a:p>
        </p:txBody>
      </p:sp>
      <p:sp>
        <p:nvSpPr>
          <p:cNvPr id="179" name="Google Shape;179;p6"/>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13</a:t>
            </a:fld>
            <a:endParaRPr lang="en-US"/>
          </a:p>
        </p:txBody>
      </p:sp>
      <p:sp>
        <p:nvSpPr>
          <p:cNvPr id="180" name="Google Shape;180;p6"/>
          <p:cNvSpPr txBox="1">
            <a:spLocks noGrp="1"/>
          </p:cNvSpPr>
          <p:nvPr>
            <p:ph type="body" idx="1"/>
          </p:nvPr>
        </p:nvSpPr>
        <p:spPr>
          <a:xfrm>
            <a:off x="752350" y="1222625"/>
            <a:ext cx="7632900" cy="4819200"/>
          </a:xfrm>
          <a:prstGeom prst="rect">
            <a:avLst/>
          </a:prstGeom>
          <a:noFill/>
          <a:ln>
            <a:noFill/>
          </a:ln>
        </p:spPr>
        <p:txBody>
          <a:bodyPr spcFirstLastPara="1" wrap="square" lIns="0" tIns="12700" rIns="0" bIns="0" anchor="t" anchorCtr="0">
            <a:spAutoFit/>
          </a:bodyPr>
          <a:lstStyle/>
          <a:p>
            <a:pPr marL="424180" lvl="0" indent="-380365" algn="l" rtl="0">
              <a:lnSpc>
                <a:spcPct val="114000"/>
              </a:lnSpc>
              <a:spcBef>
                <a:spcPts val="0"/>
              </a:spcBef>
              <a:spcAft>
                <a:spcPts val="0"/>
              </a:spcAft>
              <a:buClr>
                <a:schemeClr val="dk1"/>
              </a:buClr>
              <a:buSzPts val="2400"/>
              <a:buFont typeface="Arial" panose="020B0604020202020204"/>
              <a:buChar char="•"/>
            </a:pPr>
            <a:r>
              <a:rPr lang="en-US" sz="2400" dirty="0"/>
              <a:t>You must be 16 or older,</a:t>
            </a:r>
            <a:endParaRPr sz="2400" dirty="0"/>
          </a:p>
          <a:p>
            <a:pPr marL="424180" lvl="0" indent="-380365" algn="l" rtl="0">
              <a:lnSpc>
                <a:spcPct val="108000"/>
              </a:lnSpc>
              <a:spcBef>
                <a:spcPts val="0"/>
              </a:spcBef>
              <a:spcAft>
                <a:spcPts val="0"/>
              </a:spcAft>
              <a:buClr>
                <a:schemeClr val="dk1"/>
              </a:buClr>
              <a:buSzPts val="2400"/>
              <a:buFont typeface="Arial" panose="020B0604020202020204"/>
              <a:buChar char="•"/>
            </a:pPr>
            <a:r>
              <a:rPr lang="en-US" sz="2400" dirty="0"/>
              <a:t>You must be employed,</a:t>
            </a:r>
            <a:endParaRPr sz="2400" dirty="0"/>
          </a:p>
          <a:p>
            <a:pPr marL="424180" marR="5080" lvl="0" indent="-380365" algn="l" rtl="0">
              <a:lnSpc>
                <a:spcPct val="108000"/>
              </a:lnSpc>
              <a:spcBef>
                <a:spcPts val="200"/>
              </a:spcBef>
              <a:spcAft>
                <a:spcPts val="0"/>
              </a:spcAft>
              <a:buClr>
                <a:schemeClr val="dk1"/>
              </a:buClr>
              <a:buSzPts val="2400"/>
              <a:buFont typeface="Arial" panose="020B0604020202020204"/>
              <a:buChar char="•"/>
            </a:pPr>
            <a:r>
              <a:rPr lang="en-US" sz="2400" dirty="0"/>
              <a:t>You must have a qualifying disability, either  through Social Security or the State Disability  Determination vendor, even if you are 65 or  older. The Social Security Administration (SSA)  listings describe what disabilities qualify, and</a:t>
            </a:r>
            <a:endParaRPr sz="2400" dirty="0"/>
          </a:p>
          <a:p>
            <a:pPr marL="424180" lvl="0" indent="-380365" algn="l" rtl="0">
              <a:lnSpc>
                <a:spcPct val="100000"/>
              </a:lnSpc>
              <a:spcBef>
                <a:spcPts val="0"/>
              </a:spcBef>
              <a:spcAft>
                <a:spcPts val="0"/>
              </a:spcAft>
              <a:buClr>
                <a:schemeClr val="dk1"/>
              </a:buClr>
              <a:buSzPts val="2400"/>
              <a:buFont typeface="Arial" panose="020B0604020202020204"/>
              <a:buChar char="•"/>
            </a:pPr>
            <a:r>
              <a:rPr lang="en-US" sz="2400" dirty="0"/>
              <a:t>Your income after disregards must be below</a:t>
            </a:r>
            <a:endParaRPr sz="2400" dirty="0"/>
          </a:p>
          <a:p>
            <a:pPr marL="424180" marR="49530" lvl="0" indent="0" algn="l" rtl="0">
              <a:lnSpc>
                <a:spcPct val="108000"/>
              </a:lnSpc>
              <a:spcBef>
                <a:spcPts val="205"/>
              </a:spcBef>
              <a:spcAft>
                <a:spcPts val="0"/>
              </a:spcAft>
              <a:buNone/>
            </a:pPr>
            <a:r>
              <a:rPr lang="en-US" sz="2400" dirty="0"/>
              <a:t>450% of the Federal Poverty Level (FPL). For  example, you can earn about $11,020 a month  and qualify. You may have additional income  that is disregarded.</a:t>
            </a:r>
            <a:endParaRPr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Google Shape;178;p6"/>
          <p:cNvSpPr txBox="1">
            <a:spLocks noGrp="1"/>
          </p:cNvSpPr>
          <p:nvPr/>
        </p:nvSpPr>
        <p:spPr>
          <a:xfrm>
            <a:off x="749300" y="511175"/>
            <a:ext cx="7632700" cy="704850"/>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lvl="0" indent="0" algn="ctr" rtl="0">
              <a:lnSpc>
                <a:spcPct val="100000"/>
              </a:lnSpc>
              <a:spcBef>
                <a:spcPts val="0"/>
              </a:spcBef>
              <a:spcAft>
                <a:spcPts val="0"/>
              </a:spcAft>
              <a:buNone/>
            </a:pPr>
            <a:r>
              <a:rPr lang="" altLang="en-US" sz="4500" dirty="0">
                <a:solidFill>
                  <a:srgbClr val="00186F"/>
                </a:solidFill>
              </a:rPr>
              <a:t>Normas de</a:t>
            </a:r>
            <a:r>
              <a:rPr lang="en-US" sz="4500" dirty="0">
                <a:solidFill>
                  <a:srgbClr val="00186F"/>
                </a:solidFill>
              </a:rPr>
              <a:t> </a:t>
            </a:r>
            <a:r>
              <a:rPr lang="" altLang="en-US" sz="4500" dirty="0">
                <a:solidFill>
                  <a:srgbClr val="00186F"/>
                </a:solidFill>
              </a:rPr>
              <a:t>elegibilidad</a:t>
            </a:r>
          </a:p>
        </p:txBody>
      </p:sp>
      <p:sp>
        <p:nvSpPr>
          <p:cNvPr id="180" name="Google Shape;180;p6"/>
          <p:cNvSpPr txBox="1">
            <a:spLocks noGrp="1"/>
          </p:cNvSpPr>
          <p:nvPr/>
        </p:nvSpPr>
        <p:spPr>
          <a:xfrm>
            <a:off x="749175" y="1216275"/>
            <a:ext cx="7632900" cy="5057775"/>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000000"/>
              </a:buClr>
              <a:buSzPts val="1400"/>
              <a:buFont typeface="Arial" panose="020B0604020202020204"/>
              <a:buNone/>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9pPr>
          </a:lstStyle>
          <a:p>
            <a:pPr marL="424180" lvl="0" indent="-380365" algn="l" rtl="0">
              <a:lnSpc>
                <a:spcPct val="114000"/>
              </a:lnSpc>
              <a:spcBef>
                <a:spcPts val="0"/>
              </a:spcBef>
              <a:spcAft>
                <a:spcPts val="0"/>
              </a:spcAft>
              <a:buClr>
                <a:schemeClr val="dk1"/>
              </a:buClr>
              <a:buSzPts val="2400"/>
              <a:buFont typeface="Arial" panose="020B0604020202020204"/>
              <a:buChar char="•"/>
            </a:pPr>
            <a:r>
              <a:rPr lang="en-US" altLang="en-GB" sz="2200" dirty="0"/>
              <a:t>Debe </a:t>
            </a:r>
            <a:r>
              <a:rPr lang="en-US" altLang="en-GB" sz="2200" dirty="0" err="1"/>
              <a:t>tener</a:t>
            </a:r>
            <a:r>
              <a:rPr lang="en-US" altLang="en-GB" sz="2200" dirty="0"/>
              <a:t> 16 </a:t>
            </a:r>
            <a:r>
              <a:rPr lang="en-US" altLang="en-GB" sz="2200" dirty="0" err="1"/>
              <a:t>a</a:t>
            </a:r>
            <a:r>
              <a:rPr lang="en-US" altLang="en-US" sz="2200" dirty="0" err="1"/>
              <a:t>ñ</a:t>
            </a:r>
            <a:r>
              <a:rPr lang="en-US" altLang="en-GB" sz="2200" dirty="0" err="1"/>
              <a:t>os</a:t>
            </a:r>
            <a:r>
              <a:rPr lang="en-US" altLang="en-GB" sz="2200" dirty="0"/>
              <a:t> o </a:t>
            </a:r>
            <a:r>
              <a:rPr lang="en-US" altLang="en-GB" sz="2200" dirty="0" err="1"/>
              <a:t>m</a:t>
            </a:r>
            <a:r>
              <a:rPr lang="en-US" altLang="en-US" sz="2200" dirty="0" err="1"/>
              <a:t>á</a:t>
            </a:r>
            <a:r>
              <a:rPr lang="en-US" altLang="en-GB" sz="2200" dirty="0" err="1"/>
              <a:t>s</a:t>
            </a:r>
            <a:r>
              <a:rPr lang="en-US" altLang="en-GB" sz="2200" dirty="0"/>
              <a:t>,</a:t>
            </a:r>
          </a:p>
          <a:p>
            <a:pPr marL="424180" lvl="0" indent="-380365" algn="l" rtl="0">
              <a:lnSpc>
                <a:spcPct val="114000"/>
              </a:lnSpc>
              <a:spcBef>
                <a:spcPts val="0"/>
              </a:spcBef>
              <a:spcAft>
                <a:spcPts val="0"/>
              </a:spcAft>
              <a:buClr>
                <a:schemeClr val="dk1"/>
              </a:buClr>
              <a:buSzPts val="2400"/>
              <a:buFont typeface="Arial" panose="020B0604020202020204"/>
              <a:buChar char="•"/>
            </a:pPr>
            <a:r>
              <a:rPr lang="en-US" altLang="en-GB" sz="2200" dirty="0"/>
              <a:t>Debe </a:t>
            </a:r>
            <a:r>
              <a:rPr lang="en-US" altLang="en-GB" sz="2200" dirty="0" err="1"/>
              <a:t>tener</a:t>
            </a:r>
            <a:r>
              <a:rPr lang="en-US" altLang="en-GB" sz="2200" dirty="0"/>
              <a:t> un </a:t>
            </a:r>
            <a:r>
              <a:rPr lang="en-US" altLang="en-GB" sz="2200" dirty="0" err="1"/>
              <a:t>empleo</a:t>
            </a:r>
            <a:r>
              <a:rPr lang="en-US" altLang="en-GB" sz="2200" dirty="0"/>
              <a:t>,</a:t>
            </a:r>
          </a:p>
          <a:p>
            <a:pPr marL="424180" lvl="0" indent="-380365" algn="l" rtl="0">
              <a:lnSpc>
                <a:spcPct val="114000"/>
              </a:lnSpc>
              <a:spcBef>
                <a:spcPts val="0"/>
              </a:spcBef>
              <a:spcAft>
                <a:spcPts val="0"/>
              </a:spcAft>
              <a:buClr>
                <a:schemeClr val="dk1"/>
              </a:buClr>
              <a:buSzPts val="2400"/>
              <a:buFont typeface="Arial" panose="020B0604020202020204"/>
              <a:buChar char="•"/>
            </a:pPr>
            <a:r>
              <a:rPr lang="en-US" altLang="en-GB" sz="2200" dirty="0"/>
              <a:t>Debe </a:t>
            </a:r>
            <a:r>
              <a:rPr lang="en-US" altLang="en-GB" sz="2200" dirty="0" err="1"/>
              <a:t>tener</a:t>
            </a:r>
            <a:r>
              <a:rPr lang="en-US" altLang="en-GB" sz="2200" dirty="0"/>
              <a:t> una </a:t>
            </a:r>
            <a:r>
              <a:rPr lang="en-US" altLang="en-GB" sz="2200" dirty="0" err="1"/>
              <a:t>discapacidad</a:t>
            </a:r>
            <a:r>
              <a:rPr lang="en-US" altLang="en-GB" sz="2200" dirty="0"/>
              <a:t> </a:t>
            </a:r>
            <a:r>
              <a:rPr lang="en-US" altLang="en-GB" sz="2200" dirty="0" err="1"/>
              <a:t>calificada</a:t>
            </a:r>
            <a:r>
              <a:rPr lang="en-US" altLang="en-GB" sz="2200" dirty="0"/>
              <a:t>, </a:t>
            </a:r>
            <a:r>
              <a:rPr lang="en-US" altLang="en-GB" sz="2200" dirty="0" err="1"/>
              <a:t>ya</a:t>
            </a:r>
            <a:r>
              <a:rPr lang="en-US" altLang="en-GB" sz="2200" dirty="0"/>
              <a:t> sea a </a:t>
            </a:r>
            <a:r>
              <a:rPr lang="en-US" altLang="en-GB" sz="2200" dirty="0" err="1"/>
              <a:t>trav</a:t>
            </a:r>
            <a:r>
              <a:rPr lang="en-US" altLang="en-US" sz="2200" dirty="0" err="1"/>
              <a:t>é</a:t>
            </a:r>
            <a:r>
              <a:rPr lang="en-US" altLang="en-GB" sz="2200" dirty="0" err="1"/>
              <a:t>s</a:t>
            </a:r>
            <a:r>
              <a:rPr lang="en-US" altLang="en-GB" sz="2200" dirty="0"/>
              <a:t> del Seguro Social o del </a:t>
            </a:r>
            <a:r>
              <a:rPr lang="en-US" altLang="en-GB" sz="2200" dirty="0" err="1"/>
              <a:t>proveedor</a:t>
            </a:r>
            <a:r>
              <a:rPr lang="en-US" altLang="en-GB" sz="2200" dirty="0"/>
              <a:t> de </a:t>
            </a:r>
            <a:r>
              <a:rPr lang="en-US" altLang="en-GB" sz="2200" dirty="0" err="1"/>
              <a:t>Determinaci</a:t>
            </a:r>
            <a:r>
              <a:rPr lang="en-US" altLang="en-US" sz="2200" dirty="0" err="1"/>
              <a:t>ó</a:t>
            </a:r>
            <a:r>
              <a:rPr lang="en-US" altLang="en-GB" sz="2200" dirty="0" err="1"/>
              <a:t>n</a:t>
            </a:r>
            <a:r>
              <a:rPr lang="en-US" altLang="en-GB" sz="2200" dirty="0"/>
              <a:t> de </a:t>
            </a:r>
            <a:r>
              <a:rPr lang="en-US" altLang="en-GB" sz="2200" dirty="0" err="1"/>
              <a:t>Discapacidad</a:t>
            </a:r>
            <a:r>
              <a:rPr lang="en-US" altLang="en-GB" sz="2200" dirty="0"/>
              <a:t> del Estado, </a:t>
            </a:r>
            <a:r>
              <a:rPr lang="en-US" altLang="en-GB" sz="2200" dirty="0" err="1"/>
              <a:t>incluso</a:t>
            </a:r>
            <a:r>
              <a:rPr lang="en-US" altLang="en-GB" sz="2200" dirty="0"/>
              <a:t> </a:t>
            </a:r>
            <a:r>
              <a:rPr lang="en-US" altLang="en-GB" sz="2200" dirty="0" err="1"/>
              <a:t>si</a:t>
            </a:r>
            <a:r>
              <a:rPr lang="en-US" altLang="en-GB" sz="2200" dirty="0"/>
              <a:t> </a:t>
            </a:r>
            <a:r>
              <a:rPr lang="en-US" altLang="en-GB" sz="2200" dirty="0" err="1"/>
              <a:t>tiene</a:t>
            </a:r>
            <a:r>
              <a:rPr lang="en-US" altLang="en-GB" sz="2200" dirty="0"/>
              <a:t> 65 </a:t>
            </a:r>
            <a:r>
              <a:rPr lang="en-US" altLang="en-GB" sz="2200" dirty="0" err="1"/>
              <a:t>a</a:t>
            </a:r>
            <a:r>
              <a:rPr lang="en-US" altLang="en-US" sz="2200" dirty="0" err="1"/>
              <a:t>ñ</a:t>
            </a:r>
            <a:r>
              <a:rPr lang="en-US" altLang="en-GB" sz="2200" dirty="0" err="1"/>
              <a:t>os</a:t>
            </a:r>
            <a:r>
              <a:rPr lang="en-US" altLang="en-GB" sz="2200" dirty="0"/>
              <a:t> o </a:t>
            </a:r>
            <a:r>
              <a:rPr lang="en-US" altLang="en-GB" sz="2200" dirty="0" err="1"/>
              <a:t>m</a:t>
            </a:r>
            <a:r>
              <a:rPr lang="en-US" altLang="en-US" sz="2200" dirty="0" err="1"/>
              <a:t>á</a:t>
            </a:r>
            <a:r>
              <a:rPr lang="en-US" altLang="en-GB" sz="2200" dirty="0" err="1"/>
              <a:t>s</a:t>
            </a:r>
            <a:r>
              <a:rPr lang="en-US" altLang="en-GB" sz="2200" dirty="0"/>
              <a:t>. Los </a:t>
            </a:r>
            <a:r>
              <a:rPr lang="en-US" altLang="en-GB" sz="2200" dirty="0" err="1"/>
              <a:t>listados</a:t>
            </a:r>
            <a:r>
              <a:rPr lang="en-US" altLang="en-GB" sz="2200" dirty="0"/>
              <a:t> de la </a:t>
            </a:r>
            <a:r>
              <a:rPr lang="en-US" altLang="en-GB" sz="2200" dirty="0" err="1"/>
              <a:t>Administraci</a:t>
            </a:r>
            <a:r>
              <a:rPr lang="en-US" altLang="en-US" sz="2200" dirty="0" err="1"/>
              <a:t>ó</a:t>
            </a:r>
            <a:r>
              <a:rPr lang="en-US" altLang="en-GB" sz="2200" dirty="0" err="1"/>
              <a:t>n</a:t>
            </a:r>
            <a:r>
              <a:rPr lang="en-US" altLang="en-GB" sz="2200" dirty="0"/>
              <a:t> del Seguro Social (SSA, por sus </a:t>
            </a:r>
            <a:r>
              <a:rPr lang="en-US" altLang="en-GB" sz="2200" dirty="0" err="1"/>
              <a:t>siglas</a:t>
            </a:r>
            <a:r>
              <a:rPr lang="en-US" altLang="en-GB" sz="2200" dirty="0"/>
              <a:t> </a:t>
            </a:r>
            <a:r>
              <a:rPr lang="en-US" altLang="en-GB" sz="2200" dirty="0" err="1"/>
              <a:t>en</a:t>
            </a:r>
            <a:r>
              <a:rPr lang="en-US" altLang="en-GB" sz="2200" dirty="0"/>
              <a:t> </a:t>
            </a:r>
            <a:r>
              <a:rPr lang="en-US" altLang="en-GB" sz="2200" dirty="0" err="1"/>
              <a:t>ingl</a:t>
            </a:r>
            <a:r>
              <a:rPr lang="en-US" altLang="en-US" sz="2200" dirty="0" err="1"/>
              <a:t>é</a:t>
            </a:r>
            <a:r>
              <a:rPr lang="en-US" altLang="en-GB" sz="2200" dirty="0" err="1"/>
              <a:t>s</a:t>
            </a:r>
            <a:r>
              <a:rPr lang="en-US" altLang="en-GB" sz="2200" dirty="0"/>
              <a:t>) </a:t>
            </a:r>
            <a:r>
              <a:rPr lang="en-US" altLang="en-GB" sz="2200" dirty="0" err="1"/>
              <a:t>describen</a:t>
            </a:r>
            <a:r>
              <a:rPr lang="en-US" altLang="en-GB" sz="2200" dirty="0"/>
              <a:t> </a:t>
            </a:r>
            <a:r>
              <a:rPr lang="en-US" altLang="en-GB" sz="2200" dirty="0" err="1"/>
              <a:t>qu</a:t>
            </a:r>
            <a:r>
              <a:rPr lang="en-US" altLang="en-US" sz="2200" dirty="0" err="1"/>
              <a:t>é</a:t>
            </a:r>
            <a:r>
              <a:rPr lang="en-US" altLang="en-GB" sz="2200" dirty="0"/>
              <a:t> </a:t>
            </a:r>
            <a:r>
              <a:rPr lang="en-US" altLang="en-GB" sz="2200" dirty="0" err="1"/>
              <a:t>discapacidades</a:t>
            </a:r>
            <a:r>
              <a:rPr lang="en-US" altLang="en-GB" sz="2200" dirty="0"/>
              <a:t> </a:t>
            </a:r>
            <a:r>
              <a:rPr lang="en-US" altLang="en-GB" sz="2200" dirty="0" err="1"/>
              <a:t>califican</a:t>
            </a:r>
            <a:r>
              <a:rPr lang="en-US" altLang="en-GB" sz="2200" dirty="0"/>
              <a:t>, y</a:t>
            </a:r>
          </a:p>
          <a:p>
            <a:pPr marL="424180" lvl="0" indent="-380365" algn="l" rtl="0">
              <a:lnSpc>
                <a:spcPct val="114000"/>
              </a:lnSpc>
              <a:spcBef>
                <a:spcPts val="0"/>
              </a:spcBef>
              <a:spcAft>
                <a:spcPts val="0"/>
              </a:spcAft>
              <a:buClr>
                <a:schemeClr val="dk1"/>
              </a:buClr>
              <a:buSzPts val="2400"/>
              <a:buFont typeface="Arial" panose="020B0604020202020204"/>
              <a:buChar char="•"/>
            </a:pPr>
            <a:r>
              <a:rPr lang="en-US" altLang="en-GB" sz="2200" dirty="0" err="1"/>
              <a:t>Su</a:t>
            </a:r>
            <a:r>
              <a:rPr lang="en-US" altLang="en-GB" sz="2200" dirty="0"/>
              <a:t> </a:t>
            </a:r>
            <a:r>
              <a:rPr lang="en-US" altLang="en-GB" sz="2200" dirty="0" err="1"/>
              <a:t>ingreso</a:t>
            </a:r>
            <a:r>
              <a:rPr lang="en-US" altLang="en-GB" sz="2200" dirty="0"/>
              <a:t> </a:t>
            </a:r>
            <a:r>
              <a:rPr lang="en-US" altLang="en-GB" sz="2200" dirty="0" err="1"/>
              <a:t>despu</a:t>
            </a:r>
            <a:r>
              <a:rPr lang="en-US" altLang="en-US" sz="2200" dirty="0" err="1"/>
              <a:t>é</a:t>
            </a:r>
            <a:r>
              <a:rPr lang="en-US" altLang="en-GB" sz="2200" dirty="0" err="1"/>
              <a:t>s</a:t>
            </a:r>
            <a:r>
              <a:rPr lang="en-US" altLang="en-GB" sz="2200" dirty="0"/>
              <a:t> de las </a:t>
            </a:r>
            <a:r>
              <a:rPr lang="" altLang="en-US" sz="2200" dirty="0"/>
              <a:t>deducc</a:t>
            </a:r>
            <a:r>
              <a:rPr lang="en-US" altLang="en-GB" sz="2200" dirty="0" err="1"/>
              <a:t>iones</a:t>
            </a:r>
            <a:r>
              <a:rPr lang="en-US" altLang="en-GB" sz="2200" dirty="0"/>
              <a:t> debe ser inferior</a:t>
            </a:r>
            <a:r>
              <a:rPr lang="" altLang="en-US" sz="2200" dirty="0"/>
              <a:t> a </a:t>
            </a:r>
            <a:r>
              <a:rPr lang="en-US" altLang="en-GB" sz="2200" dirty="0"/>
              <a:t>450% del Nivel Federal de </a:t>
            </a:r>
            <a:r>
              <a:rPr lang="en-US" altLang="en-GB" sz="2200" dirty="0" err="1"/>
              <a:t>Pobreza</a:t>
            </a:r>
            <a:r>
              <a:rPr lang="en-US" altLang="en-GB" sz="2200" dirty="0"/>
              <a:t> (FPL). Por </a:t>
            </a:r>
            <a:r>
              <a:rPr lang="en-US" altLang="en-GB" sz="2200" dirty="0" err="1"/>
              <a:t>ejemplo</a:t>
            </a:r>
            <a:r>
              <a:rPr lang="en-US" altLang="en-GB" sz="2200" dirty="0"/>
              <a:t>, </a:t>
            </a:r>
            <a:r>
              <a:rPr lang="en-US" altLang="en-GB" sz="2200" dirty="0" err="1"/>
              <a:t>puede</a:t>
            </a:r>
            <a:r>
              <a:rPr lang="en-US" altLang="en-GB" sz="2200" dirty="0"/>
              <a:t> </a:t>
            </a:r>
            <a:r>
              <a:rPr lang="en-US" altLang="en-GB" sz="2200" dirty="0" err="1"/>
              <a:t>ganar</a:t>
            </a:r>
            <a:r>
              <a:rPr lang="en-US" altLang="en-GB" sz="2200" dirty="0"/>
              <a:t> </a:t>
            </a:r>
            <a:r>
              <a:rPr lang="en-US" altLang="en-GB" sz="2200" dirty="0" err="1"/>
              <a:t>alrededor</a:t>
            </a:r>
            <a:r>
              <a:rPr lang="en-US" altLang="en-GB" sz="2200" dirty="0"/>
              <a:t> de $ 11,020 al </a:t>
            </a:r>
            <a:r>
              <a:rPr lang="en-US" altLang="en-GB" sz="2200" dirty="0" err="1"/>
              <a:t>mes</a:t>
            </a:r>
            <a:r>
              <a:rPr lang="en-US" altLang="en-GB" sz="2200" dirty="0"/>
              <a:t> y </a:t>
            </a:r>
            <a:r>
              <a:rPr lang="en-US" altLang="en-GB" sz="2200" dirty="0" err="1"/>
              <a:t>calificar</a:t>
            </a:r>
            <a:r>
              <a:rPr lang="en-US" altLang="en-GB" sz="2200" dirty="0"/>
              <a:t>. Es </a:t>
            </a:r>
            <a:r>
              <a:rPr lang="en-US" altLang="en-GB" sz="2200" dirty="0" err="1"/>
              <a:t>posible</a:t>
            </a:r>
            <a:r>
              <a:rPr lang="en-US" altLang="en-GB" sz="2200" dirty="0"/>
              <a:t> que </a:t>
            </a:r>
            <a:r>
              <a:rPr lang="en-US" altLang="en-GB" sz="2200" dirty="0" err="1"/>
              <a:t>tenga</a:t>
            </a:r>
            <a:r>
              <a:rPr lang="en-US" altLang="en-GB" sz="2200" dirty="0"/>
              <a:t> </a:t>
            </a:r>
            <a:r>
              <a:rPr lang="en-US" altLang="en-GB" sz="2200" dirty="0" err="1"/>
              <a:t>ingresos</a:t>
            </a:r>
            <a:r>
              <a:rPr lang="en-US" altLang="en-GB" sz="2200" dirty="0"/>
              <a:t> </a:t>
            </a:r>
            <a:r>
              <a:rPr lang="en-US" altLang="en-GB" sz="2200" dirty="0" err="1"/>
              <a:t>adicionales</a:t>
            </a:r>
            <a:r>
              <a:rPr lang="" altLang="en-US" sz="2200" dirty="0"/>
              <a:t> que no se tienen en cuenta</a:t>
            </a:r>
            <a:r>
              <a:rPr lang="en-US" sz="2400" dirty="0"/>
              <a:t>.</a:t>
            </a:r>
            <a:endParaRP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7"/>
          <p:cNvSpPr txBox="1">
            <a:spLocks noGrp="1"/>
          </p:cNvSpPr>
          <p:nvPr>
            <p:ph type="title"/>
          </p:nvPr>
        </p:nvSpPr>
        <p:spPr>
          <a:xfrm>
            <a:off x="733933" y="546989"/>
            <a:ext cx="7669500" cy="6438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4100">
                <a:solidFill>
                  <a:srgbClr val="00186F"/>
                </a:solidFill>
              </a:rPr>
              <a:t>Eligibility Guidelines cont.</a:t>
            </a:r>
            <a:endParaRPr sz="4100"/>
          </a:p>
        </p:txBody>
      </p:sp>
      <p:sp>
        <p:nvSpPr>
          <p:cNvPr id="186" name="Google Shape;186;p7"/>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15</a:t>
            </a:fld>
            <a:endParaRPr lang="en-US"/>
          </a:p>
        </p:txBody>
      </p:sp>
      <p:sp>
        <p:nvSpPr>
          <p:cNvPr id="187" name="Google Shape;187;p7"/>
          <p:cNvSpPr txBox="1"/>
          <p:nvPr/>
        </p:nvSpPr>
        <p:spPr>
          <a:xfrm>
            <a:off x="709675" y="1355225"/>
            <a:ext cx="7514700" cy="4478100"/>
          </a:xfrm>
          <a:prstGeom prst="rect">
            <a:avLst/>
          </a:prstGeom>
          <a:noFill/>
          <a:ln>
            <a:noFill/>
          </a:ln>
        </p:spPr>
        <p:txBody>
          <a:bodyPr spcFirstLastPara="1" wrap="square" lIns="0" tIns="58400" rIns="0" bIns="0" anchor="t" anchorCtr="0">
            <a:spAutoFit/>
          </a:bodyPr>
          <a:lstStyle/>
          <a:p>
            <a:pPr marL="411480" marR="5080" lvl="0" indent="-399415" algn="l" rtl="0">
              <a:lnSpc>
                <a:spcPct val="108000"/>
              </a:lnSpc>
              <a:spcBef>
                <a:spcPts val="0"/>
              </a:spcBef>
              <a:spcAft>
                <a:spcPts val="0"/>
              </a:spcAft>
              <a:buClr>
                <a:schemeClr val="dk1"/>
              </a:buClr>
              <a:buSzPts val="2700"/>
              <a:buFont typeface="Arial" panose="020B0604020202020204"/>
              <a:buChar char="•"/>
            </a:pP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Applicants should always complete the Health  First Colorado Application to find out if their  income qualifies.</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11480" marR="0" lvl="0" indent="-399415" algn="l" rtl="0">
              <a:lnSpc>
                <a:spcPct val="100000"/>
              </a:lnSpc>
              <a:spcBef>
                <a:spcPts val="0"/>
              </a:spcBef>
              <a:spcAft>
                <a:spcPts val="0"/>
              </a:spcAft>
              <a:buClr>
                <a:schemeClr val="dk1"/>
              </a:buClr>
              <a:buSzPts val="2700"/>
              <a:buFont typeface="Arial" panose="020B0604020202020204"/>
              <a:buChar char="•"/>
            </a:pP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You are not required to apply for SSA</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11480" marR="488315" lvl="0" indent="0" algn="l" rtl="0">
              <a:lnSpc>
                <a:spcPct val="108000"/>
              </a:lnSpc>
              <a:spcBef>
                <a:spcPts val="205"/>
              </a:spcBef>
              <a:spcAft>
                <a:spcPts val="0"/>
              </a:spcAft>
              <a:buNone/>
            </a:pP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disability. If you do not have a current  disability determination from the Social  Security Administration, fill out the Health  First Colorado Disability Application.</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98780" marR="774700" lvl="0" indent="-398780" algn="r" rtl="0">
              <a:lnSpc>
                <a:spcPct val="100000"/>
              </a:lnSpc>
              <a:spcBef>
                <a:spcPts val="0"/>
              </a:spcBef>
              <a:spcAft>
                <a:spcPts val="0"/>
              </a:spcAft>
              <a:buClr>
                <a:schemeClr val="dk1"/>
              </a:buClr>
              <a:buSzPts val="2700"/>
              <a:buFont typeface="Arial" panose="020B0604020202020204"/>
              <a:buChar char="•"/>
            </a:pP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Resources/assets are not considered (ex:</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marR="742315" lvl="0" indent="0" algn="r" rtl="0">
              <a:lnSpc>
                <a:spcPct val="114000"/>
              </a:lnSpc>
              <a:spcBef>
                <a:spcPts val="0"/>
              </a:spcBef>
              <a:spcAft>
                <a:spcPts val="0"/>
              </a:spcAft>
              <a:buNone/>
            </a:pP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checking accounts and savings accounts).</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Google Shape;185;p7"/>
          <p:cNvSpPr txBox="1">
            <a:spLocks noGrp="1"/>
          </p:cNvSpPr>
          <p:nvPr/>
        </p:nvSpPr>
        <p:spPr>
          <a:xfrm>
            <a:off x="733932" y="301456"/>
            <a:ext cx="7934078" cy="643255"/>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lvl="0" indent="0" algn="ctr" rtl="0">
              <a:lnSpc>
                <a:spcPct val="100000"/>
              </a:lnSpc>
              <a:spcBef>
                <a:spcPts val="0"/>
              </a:spcBef>
              <a:spcAft>
                <a:spcPts val="0"/>
              </a:spcAft>
              <a:buNone/>
            </a:pPr>
            <a:r>
              <a:rPr lang="en-US" altLang="en-US" sz="4100" dirty="0" err="1">
                <a:solidFill>
                  <a:srgbClr val="00186F"/>
                </a:solidFill>
                <a:sym typeface="+mn-ea"/>
              </a:rPr>
              <a:t>Normas</a:t>
            </a:r>
            <a:r>
              <a:rPr lang="en-US" altLang="en-US" sz="4100" dirty="0">
                <a:solidFill>
                  <a:srgbClr val="00186F"/>
                </a:solidFill>
                <a:sym typeface="+mn-ea"/>
              </a:rPr>
              <a:t> de</a:t>
            </a:r>
            <a:r>
              <a:rPr lang="en-US" sz="4100" dirty="0">
                <a:solidFill>
                  <a:srgbClr val="00186F"/>
                </a:solidFill>
                <a:sym typeface="+mn-ea"/>
              </a:rPr>
              <a:t> </a:t>
            </a:r>
            <a:r>
              <a:rPr lang="en-US" altLang="en-US" sz="4100" dirty="0" err="1">
                <a:solidFill>
                  <a:srgbClr val="00186F"/>
                </a:solidFill>
                <a:sym typeface="+mn-ea"/>
              </a:rPr>
              <a:t>elegibilidad</a:t>
            </a:r>
            <a:r>
              <a:rPr lang="en-US" sz="4100" dirty="0">
                <a:solidFill>
                  <a:srgbClr val="00186F"/>
                </a:solidFill>
              </a:rPr>
              <a:t> cont.</a:t>
            </a:r>
            <a:endParaRPr sz="4100" dirty="0"/>
          </a:p>
        </p:txBody>
      </p:sp>
      <p:sp>
        <p:nvSpPr>
          <p:cNvPr id="187" name="Google Shape;187;p7"/>
          <p:cNvSpPr txBox="1"/>
          <p:nvPr/>
        </p:nvSpPr>
        <p:spPr>
          <a:xfrm>
            <a:off x="567267" y="944711"/>
            <a:ext cx="8100743" cy="5343879"/>
          </a:xfrm>
          <a:prstGeom prst="rect">
            <a:avLst/>
          </a:prstGeom>
          <a:noFill/>
          <a:ln>
            <a:noFill/>
          </a:ln>
        </p:spPr>
        <p:txBody>
          <a:bodyPr spcFirstLastPara="1" wrap="square" lIns="0" tIns="58400" rIns="0" bIns="0" anchor="t" anchorCtr="0">
            <a:spAutoFit/>
          </a:bodyPr>
          <a:lstStyle/>
          <a:p>
            <a:pPr marL="411480" marR="5080" lvl="0" indent="-399415" algn="l" rtl="0">
              <a:lnSpc>
                <a:spcPct val="108000"/>
              </a:lnSpc>
              <a:spcBef>
                <a:spcPts val="0"/>
              </a:spcBef>
              <a:spcAft>
                <a:spcPts val="0"/>
              </a:spcAft>
              <a:buClr>
                <a:schemeClr val="dk1"/>
              </a:buClr>
              <a:buSzPts val="2700"/>
              <a:buFont typeface="Arial" panose="020B0604020202020204"/>
              <a:buChar char="•"/>
            </a:pP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Los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solicitantes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siempre</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deben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completar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la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Solicitud</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Health First Colorado para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averiguar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si</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sus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ingresos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califican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a:t>
            </a:r>
          </a:p>
          <a:p>
            <a:pPr marL="411480" marR="5080" lvl="0" indent="-399415" algn="l" rtl="0">
              <a:lnSpc>
                <a:spcPct val="108000"/>
              </a:lnSpc>
              <a:spcBef>
                <a:spcPts val="0"/>
              </a:spcBef>
              <a:spcAft>
                <a:spcPts val="0"/>
              </a:spcAft>
              <a:buClr>
                <a:schemeClr val="dk1"/>
              </a:buClr>
              <a:buSzPts val="2700"/>
              <a:buFont typeface="Arial" panose="020B0604020202020204"/>
              <a:buChar char="•"/>
            </a:pP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No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est</a:t>
            </a:r>
            <a:r>
              <a:rPr lang="en-US" alt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obligado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solicitar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la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discapacidad</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la </a:t>
            </a:r>
            <a:r>
              <a:rPr lang="es-US" sz="2800" dirty="0">
                <a:solidFill>
                  <a:schemeClr val="tx1"/>
                </a:solidFill>
              </a:rPr>
              <a:t>Administración del Seguro Social (</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SSA). Si no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tiene</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una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determinaci</a:t>
            </a:r>
            <a:r>
              <a:rPr lang="en-US" alt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ó</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discapacidad</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actual de la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Administraci</a:t>
            </a:r>
            <a:r>
              <a:rPr lang="en-US" alt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ó</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del Seguro Social, complete la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Solicitud</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Discapacidad</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Health First Colorado</a:t>
            </a: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398780" marR="774700" lvl="0" indent="-398780" algn="l" rtl="0">
              <a:lnSpc>
                <a:spcPct val="100000"/>
              </a:lnSpc>
              <a:spcBef>
                <a:spcPts val="0"/>
              </a:spcBef>
              <a:spcAft>
                <a:spcPts val="0"/>
              </a:spcAft>
              <a:buClr>
                <a:schemeClr val="dk1"/>
              </a:buClr>
              <a:buSzPts val="2700"/>
              <a:buFont typeface="Arial" panose="020B0604020202020204"/>
              <a:buChar char="•"/>
            </a:pP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No se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tienen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cuenta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los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recursos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activos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(por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ejemplo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cuentas</a:t>
            </a:r>
            <a:r>
              <a:rPr lang="" alt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 corrientes y cuentas de ahorros</a:t>
            </a: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8"/>
          <p:cNvSpPr txBox="1">
            <a:spLocks noGrp="1"/>
          </p:cNvSpPr>
          <p:nvPr>
            <p:ph type="title"/>
          </p:nvPr>
        </p:nvSpPr>
        <p:spPr>
          <a:xfrm>
            <a:off x="841875" y="1691399"/>
            <a:ext cx="7460700" cy="22293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4800"/>
              <a:t>What	is WAwD with Home &amp; Community Based Services (HCBS)?</a:t>
            </a:r>
            <a:endParaRPr sz="4800"/>
          </a:p>
        </p:txBody>
      </p:sp>
      <p:sp>
        <p:nvSpPr>
          <p:cNvPr id="193" name="Google Shape;193;p8"/>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Google Shape;192;p8"/>
          <p:cNvSpPr txBox="1">
            <a:spLocks noGrp="1"/>
          </p:cNvSpPr>
          <p:nvPr/>
        </p:nvSpPr>
        <p:spPr>
          <a:xfrm>
            <a:off x="834890" y="1893329"/>
            <a:ext cx="7460700" cy="2228815"/>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lvl="0" indent="0" algn="ctr" rtl="0">
              <a:lnSpc>
                <a:spcPct val="100000"/>
              </a:lnSpc>
              <a:spcBef>
                <a:spcPts val="0"/>
              </a:spcBef>
              <a:spcAft>
                <a:spcPts val="0"/>
              </a:spcAft>
              <a:buNone/>
            </a:pPr>
            <a:r>
              <a:rPr lang="en-US" altLang="en-US" sz="4800" dirty="0"/>
              <a:t>¿</a:t>
            </a:r>
            <a:r>
              <a:rPr lang="en-US" altLang="en-GB" sz="4800" dirty="0" err="1"/>
              <a:t>Qu</a:t>
            </a:r>
            <a:r>
              <a:rPr lang="en-US" altLang="en-US" sz="4800" dirty="0" err="1"/>
              <a:t>é</a:t>
            </a:r>
            <a:r>
              <a:rPr lang="en-US" altLang="en-GB" sz="4800" dirty="0"/>
              <a:t> es </a:t>
            </a:r>
            <a:r>
              <a:rPr lang="en-US" altLang="en-GB" sz="4800" dirty="0" err="1"/>
              <a:t>WAwD</a:t>
            </a:r>
            <a:r>
              <a:rPr lang="en-US" altLang="en-GB" sz="4800" dirty="0"/>
              <a:t> con </a:t>
            </a:r>
            <a:r>
              <a:rPr lang="en-US" altLang="en-GB" sz="4800" dirty="0" err="1"/>
              <a:t>Servicios</a:t>
            </a:r>
            <a:r>
              <a:rPr lang="en-US" altLang="en-GB" sz="4800" dirty="0"/>
              <a:t> </a:t>
            </a:r>
            <a:r>
              <a:rPr lang="en-US" altLang="en-GB" sz="4800" dirty="0" err="1"/>
              <a:t>en</a:t>
            </a:r>
            <a:r>
              <a:rPr lang="en-US" altLang="en-GB" sz="4800" dirty="0"/>
              <a:t> </a:t>
            </a:r>
            <a:r>
              <a:rPr lang="en-US" altLang="en-GB" sz="4800" dirty="0" err="1"/>
              <a:t>el</a:t>
            </a:r>
            <a:r>
              <a:rPr lang="en-US" altLang="en-GB" sz="4800" dirty="0"/>
              <a:t> </a:t>
            </a:r>
            <a:r>
              <a:rPr lang="en-US" altLang="en-GB" sz="4800" dirty="0" err="1"/>
              <a:t>hogar</a:t>
            </a:r>
            <a:r>
              <a:rPr lang="en-US" altLang="en-GB" sz="4800" dirty="0"/>
              <a:t> y la </a:t>
            </a:r>
            <a:r>
              <a:rPr lang="en-US" altLang="en-GB" sz="4800" dirty="0" err="1"/>
              <a:t>comunidad</a:t>
            </a:r>
            <a:r>
              <a:rPr lang="en-US" altLang="en-GB" sz="4800" dirty="0"/>
              <a:t> (HCBS)</a:t>
            </a:r>
            <a:r>
              <a:rPr lang="en-US" sz="4800" dirty="0"/>
              <a:t>?</a:t>
            </a:r>
            <a:endParaRPr sz="4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197"/>
        <p:cNvGrpSpPr/>
        <p:nvPr/>
      </p:nvGrpSpPr>
      <p:grpSpPr>
        <a:xfrm>
          <a:off x="0" y="0"/>
          <a:ext cx="0" cy="0"/>
          <a:chOff x="0" y="0"/>
          <a:chExt cx="0" cy="0"/>
        </a:xfrm>
      </p:grpSpPr>
      <p:sp>
        <p:nvSpPr>
          <p:cNvPr id="198" name="Google Shape;198;p9"/>
          <p:cNvSpPr/>
          <p:nvPr/>
        </p:nvSpPr>
        <p:spPr>
          <a:xfrm>
            <a:off x="205993" y="6346698"/>
            <a:ext cx="2596388" cy="436245"/>
          </a:xfrm>
          <a:prstGeom prst="rect">
            <a:avLst/>
          </a:prstGeom>
          <a:blipFill rotWithShape="1">
            <a:blip r:embed="rId3"/>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199" name="Google Shape;199;p9"/>
          <p:cNvSpPr txBox="1">
            <a:spLocks noGrp="1"/>
          </p:cNvSpPr>
          <p:nvPr>
            <p:ph type="title"/>
          </p:nvPr>
        </p:nvSpPr>
        <p:spPr>
          <a:xfrm>
            <a:off x="2270125" y="511429"/>
            <a:ext cx="4602600" cy="7113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500">
                <a:solidFill>
                  <a:srgbClr val="00186F"/>
                </a:solidFill>
              </a:rPr>
              <a:t>WAwD with HCBS</a:t>
            </a:r>
            <a:endParaRPr sz="4500"/>
          </a:p>
        </p:txBody>
      </p:sp>
      <p:sp>
        <p:nvSpPr>
          <p:cNvPr id="200" name="Google Shape;200;p9"/>
          <p:cNvSpPr txBox="1">
            <a:spLocks noGrp="1"/>
          </p:cNvSpPr>
          <p:nvPr>
            <p:ph type="sldNum" idx="12"/>
          </p:nvPr>
        </p:nvSpPr>
        <p:spPr>
          <a:xfrm>
            <a:off x="8688069" y="6475975"/>
            <a:ext cx="196200" cy="16140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19</a:t>
            </a:fld>
            <a:endParaRPr lang="en-US"/>
          </a:p>
        </p:txBody>
      </p:sp>
      <p:sp>
        <p:nvSpPr>
          <p:cNvPr id="201" name="Google Shape;201;p9"/>
          <p:cNvSpPr txBox="1"/>
          <p:nvPr/>
        </p:nvSpPr>
        <p:spPr>
          <a:xfrm>
            <a:off x="598825" y="1292200"/>
            <a:ext cx="7900200" cy="4545900"/>
          </a:xfrm>
          <a:prstGeom prst="rect">
            <a:avLst/>
          </a:prstGeom>
          <a:noFill/>
          <a:ln>
            <a:noFill/>
          </a:ln>
        </p:spPr>
        <p:txBody>
          <a:bodyPr spcFirstLastPara="1" wrap="square" lIns="0" tIns="58400" rIns="0" bIns="0" anchor="t" anchorCtr="0">
            <a:spAutoFit/>
          </a:bodyPr>
          <a:lstStyle/>
          <a:p>
            <a:pPr marL="411480" marR="5080" lvl="0" indent="-399415" algn="l" rtl="0">
              <a:lnSpc>
                <a:spcPct val="108000"/>
              </a:lnSpc>
              <a:spcBef>
                <a:spcPts val="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I</a:t>
            </a:r>
            <a:r>
              <a:rPr lang="en-US" sz="2600">
                <a:solidFill>
                  <a:schemeClr val="dk1"/>
                </a:solidFill>
                <a:latin typeface="Trebuchet MS" panose="020B0603020202020204"/>
                <a:ea typeface="Trebuchet MS" panose="020B0603020202020204"/>
                <a:cs typeface="Trebuchet MS" panose="020B0603020202020204"/>
                <a:sym typeface="Trebuchet MS" panose="020B0603020202020204"/>
              </a:rPr>
              <a:t>n addition to Health First Colorado benefits  members may also qualify for extra long-term  services and supports. These additional  services are accessed through the following  Home &amp; Community Based Services (HCBS)  waivers:</a:t>
            </a:r>
            <a:endParaRPr sz="26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868680" marR="0" lvl="1" indent="-332105" algn="l" rtl="0">
              <a:lnSpc>
                <a:spcPct val="101000"/>
              </a:lnSpc>
              <a:spcBef>
                <a:spcPts val="0"/>
              </a:spcBef>
              <a:spcAft>
                <a:spcPts val="0"/>
              </a:spcAft>
              <a:buClr>
                <a:schemeClr val="dk1"/>
              </a:buClr>
              <a:buSzPts val="1600"/>
              <a:buFont typeface="Quattrocento Sans"/>
              <a:buChar char="➢"/>
            </a:pPr>
            <a:r>
              <a:rPr lang="en-US"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Brain Injury Waiver</a:t>
            </a:r>
            <a:endParaRPr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868680" marR="0" lvl="1" indent="-332105" algn="l" rtl="0">
              <a:lnSpc>
                <a:spcPct val="109000"/>
              </a:lnSpc>
              <a:spcBef>
                <a:spcPts val="0"/>
              </a:spcBef>
              <a:spcAft>
                <a:spcPts val="0"/>
              </a:spcAft>
              <a:buClr>
                <a:schemeClr val="dk1"/>
              </a:buClr>
              <a:buSzPts val="1600"/>
              <a:buFont typeface="Quattrocento Sans"/>
              <a:buChar char="➢"/>
            </a:pPr>
            <a:r>
              <a:rPr lang="en-US"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Community Mental Health Supports Waiver</a:t>
            </a:r>
            <a:endParaRPr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868680" marR="0" lvl="1" indent="-332105" algn="l" rtl="0">
              <a:lnSpc>
                <a:spcPct val="109000"/>
              </a:lnSpc>
              <a:spcBef>
                <a:spcPts val="0"/>
              </a:spcBef>
              <a:spcAft>
                <a:spcPts val="0"/>
              </a:spcAft>
              <a:buClr>
                <a:schemeClr val="dk1"/>
              </a:buClr>
              <a:buSzPts val="1600"/>
              <a:buFont typeface="Quattrocento Sans"/>
              <a:buChar char="➢"/>
            </a:pPr>
            <a:r>
              <a:rPr lang="en-US"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Complementary and Integrative Health Waiver</a:t>
            </a:r>
            <a:endParaRPr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868680" marR="0" lvl="1" indent="-332105" algn="l" rtl="0">
              <a:lnSpc>
                <a:spcPct val="109000"/>
              </a:lnSpc>
              <a:spcBef>
                <a:spcPts val="0"/>
              </a:spcBef>
              <a:spcAft>
                <a:spcPts val="0"/>
              </a:spcAft>
              <a:buClr>
                <a:schemeClr val="dk1"/>
              </a:buClr>
              <a:buSzPts val="1600"/>
              <a:buFont typeface="Quattrocento Sans"/>
              <a:buChar char="➢"/>
            </a:pPr>
            <a:r>
              <a:rPr lang="en-US"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Developmental Disabilities Waiver</a:t>
            </a:r>
            <a:endParaRPr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868680" marR="0" lvl="1" indent="-332105" algn="l" rtl="0">
              <a:lnSpc>
                <a:spcPct val="109000"/>
              </a:lnSpc>
              <a:spcBef>
                <a:spcPts val="0"/>
              </a:spcBef>
              <a:spcAft>
                <a:spcPts val="0"/>
              </a:spcAft>
              <a:buClr>
                <a:schemeClr val="dk1"/>
              </a:buClr>
              <a:buSzPts val="1600"/>
              <a:buFont typeface="Quattrocento Sans"/>
              <a:buChar char="➢"/>
            </a:pPr>
            <a:r>
              <a:rPr lang="en-US"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Elderly, Blind and Disabled Waiver</a:t>
            </a:r>
            <a:endParaRPr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868680" marR="0" lvl="1" indent="-332105" algn="l" rtl="0">
              <a:lnSpc>
                <a:spcPct val="115000"/>
              </a:lnSpc>
              <a:spcBef>
                <a:spcPts val="0"/>
              </a:spcBef>
              <a:spcAft>
                <a:spcPts val="0"/>
              </a:spcAft>
              <a:buClr>
                <a:schemeClr val="dk1"/>
              </a:buClr>
              <a:buSzPts val="1600"/>
              <a:buFont typeface="Quattrocento Sans"/>
              <a:buChar char="➢"/>
            </a:pPr>
            <a:r>
              <a:rPr lang="en-US"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Supported Living Services Waiver</a:t>
            </a:r>
            <a:endParaRPr sz="235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94" name="Google Shape;94;p1"/>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95" name="Google Shape;95;p1"/>
          <p:cNvSpPr/>
          <p:nvPr/>
        </p:nvSpPr>
        <p:spPr>
          <a:xfrm>
            <a:off x="205993" y="6346698"/>
            <a:ext cx="2596388" cy="436245"/>
          </a:xfrm>
          <a:prstGeom prst="rect">
            <a:avLst/>
          </a:prstGeom>
          <a:blipFill rotWithShape="1">
            <a:blip r:embed="rId3"/>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96" name="Google Shape;96;p1"/>
          <p:cNvSpPr txBox="1">
            <a:spLocks noGrp="1"/>
          </p:cNvSpPr>
          <p:nvPr>
            <p:ph type="title"/>
          </p:nvPr>
        </p:nvSpPr>
        <p:spPr>
          <a:xfrm>
            <a:off x="619825" y="815225"/>
            <a:ext cx="7931700" cy="3085465"/>
          </a:xfrm>
          <a:prstGeom prst="rect">
            <a:avLst/>
          </a:prstGeom>
          <a:noFill/>
          <a:ln>
            <a:noFill/>
          </a:ln>
        </p:spPr>
        <p:txBody>
          <a:bodyPr spcFirstLastPara="1" wrap="square" lIns="0" tIns="95875" rIns="0" bIns="0" anchor="t" anchorCtr="0">
            <a:spAutoFit/>
          </a:bodyPr>
          <a:lstStyle/>
          <a:p>
            <a:pPr marL="12700" marR="5080" lvl="0" indent="-3810" algn="ctr" rtl="0">
              <a:lnSpc>
                <a:spcPct val="108000"/>
              </a:lnSpc>
              <a:spcBef>
                <a:spcPts val="0"/>
              </a:spcBef>
              <a:spcAft>
                <a:spcPts val="0"/>
              </a:spcAft>
              <a:buNone/>
            </a:pPr>
            <a:r>
              <a:rPr lang="en-US" altLang="en-GB" sz="4500" dirty="0" err="1"/>
              <a:t>Adultos</a:t>
            </a:r>
            <a:r>
              <a:rPr lang="en-US" altLang="en-GB" sz="4500" dirty="0"/>
              <a:t> </a:t>
            </a:r>
            <a:r>
              <a:rPr lang="en-US" altLang="en-GB" sz="4500" dirty="0" err="1"/>
              <a:t>trabajadores</a:t>
            </a:r>
            <a:r>
              <a:rPr lang="en-US" altLang="en-GB" sz="4500" dirty="0"/>
              <a:t> con </a:t>
            </a:r>
            <a:r>
              <a:rPr lang="en-US" altLang="en-GB" sz="4500" dirty="0" err="1"/>
              <a:t>discapacidades</a:t>
            </a:r>
            <a:r>
              <a:rPr lang="en-US" altLang="en-GB" sz="4500" dirty="0"/>
              <a:t> (</a:t>
            </a:r>
            <a:r>
              <a:rPr lang="en-US" altLang="en-GB" sz="4500" dirty="0" err="1"/>
              <a:t>WAwD</a:t>
            </a:r>
            <a:r>
              <a:rPr lang="en-US" altLang="en-GB" sz="4500" dirty="0"/>
              <a:t>) con </a:t>
            </a:r>
            <a:r>
              <a:rPr lang="en-US" altLang="en-GB" sz="4500" dirty="0" err="1"/>
              <a:t>Servicios</a:t>
            </a:r>
            <a:r>
              <a:rPr lang="en-US" altLang="en-GB" sz="4500" dirty="0"/>
              <a:t> </a:t>
            </a:r>
            <a:r>
              <a:rPr lang="en-US" altLang="en-GB" sz="4500" dirty="0" err="1"/>
              <a:t>en</a:t>
            </a:r>
            <a:r>
              <a:rPr lang="en-US" altLang="en-GB" sz="4500" dirty="0"/>
              <a:t> </a:t>
            </a:r>
            <a:r>
              <a:rPr lang="en-US" altLang="en-GB" sz="4500" dirty="0" err="1"/>
              <a:t>el</a:t>
            </a:r>
            <a:r>
              <a:rPr lang="en-US" altLang="en-GB" sz="4500" dirty="0"/>
              <a:t> </a:t>
            </a:r>
            <a:r>
              <a:rPr lang="en-US" altLang="en-GB" sz="4500" dirty="0" err="1"/>
              <a:t>hogar</a:t>
            </a:r>
            <a:r>
              <a:rPr lang="en-US" altLang="en-GB" sz="4500" dirty="0"/>
              <a:t> y la </a:t>
            </a:r>
            <a:r>
              <a:rPr lang="en-US" altLang="en-GB" sz="4500" dirty="0" err="1"/>
              <a:t>comunidad</a:t>
            </a:r>
            <a:r>
              <a:rPr lang="en-US" sz="4500" dirty="0"/>
              <a:t> (HCBS)</a:t>
            </a:r>
            <a:endParaRPr sz="4500" dirty="0"/>
          </a:p>
        </p:txBody>
      </p:sp>
      <p:sp>
        <p:nvSpPr>
          <p:cNvPr id="97" name="Google Shape;97;p1"/>
          <p:cNvSpPr txBox="1"/>
          <p:nvPr/>
        </p:nvSpPr>
        <p:spPr>
          <a:xfrm>
            <a:off x="1829435" y="4225290"/>
            <a:ext cx="5856605" cy="133477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altLang="en-GB" sz="3700">
                <a:solidFill>
                  <a:schemeClr val="bg1"/>
                </a:solidFill>
                <a:latin typeface="Trebuchet MS" panose="020B0603020202020204"/>
                <a:ea typeface="Trebuchet MS" panose="020B0603020202020204"/>
                <a:cs typeface="Trebuchet MS" panose="020B0603020202020204"/>
                <a:sym typeface="Trebuchet MS" panose="020B0603020202020204"/>
              </a:rPr>
              <a:t>Cambios y actualizaciones</a:t>
            </a:r>
            <a:endParaRPr lang="en-US" altLang="en-GB" sz="3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150495" marR="0" lvl="0" indent="0" algn="l" rtl="0">
              <a:lnSpc>
                <a:spcPct val="100000"/>
              </a:lnSpc>
              <a:spcBef>
                <a:spcPts val="2930"/>
              </a:spcBef>
              <a:spcAft>
                <a:spcPts val="0"/>
              </a:spcAft>
              <a:buNone/>
            </a:pPr>
            <a:r>
              <a:rPr lang="en-US" altLang="en-GB" sz="2450">
                <a:solidFill>
                  <a:srgbClr val="FFFFFF"/>
                </a:solidFill>
                <a:latin typeface="Trebuchet MS" panose="020B0603020202020204"/>
                <a:ea typeface="Trebuchet MS" panose="020B0603020202020204"/>
                <a:cs typeface="Trebuchet MS" panose="020B0603020202020204"/>
                <a:sym typeface="Trebuchet MS" panose="020B0603020202020204"/>
              </a:rPr>
              <a:t>Presentado por</a:t>
            </a:r>
            <a:r>
              <a:rPr lang="en-US" sz="2450">
                <a:solidFill>
                  <a:srgbClr val="FFFFFF"/>
                </a:solidFill>
                <a:latin typeface="Trebuchet MS" panose="020B0603020202020204"/>
                <a:ea typeface="Trebuchet MS" panose="020B0603020202020204"/>
                <a:cs typeface="Trebuchet MS" panose="020B0603020202020204"/>
                <a:sym typeface="Trebuchet MS" panose="020B0603020202020204"/>
              </a:rPr>
              <a:t>: Nancy Brenes</a:t>
            </a:r>
            <a:endParaRPr sz="245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Google Shape;199;p9"/>
          <p:cNvSpPr txBox="1">
            <a:spLocks noGrp="1"/>
          </p:cNvSpPr>
          <p:nvPr/>
        </p:nvSpPr>
        <p:spPr>
          <a:xfrm>
            <a:off x="2247625" y="215096"/>
            <a:ext cx="4602600" cy="704850"/>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lvl="0" indent="0" algn="l" rtl="0">
              <a:lnSpc>
                <a:spcPct val="100000"/>
              </a:lnSpc>
              <a:spcBef>
                <a:spcPts val="0"/>
              </a:spcBef>
              <a:spcAft>
                <a:spcPts val="0"/>
              </a:spcAft>
              <a:buNone/>
            </a:pPr>
            <a:r>
              <a:rPr lang="en-US" sz="4500" dirty="0" err="1">
                <a:solidFill>
                  <a:srgbClr val="00186F"/>
                </a:solidFill>
              </a:rPr>
              <a:t>WAwD</a:t>
            </a:r>
            <a:r>
              <a:rPr lang="en-US" sz="4500" dirty="0">
                <a:solidFill>
                  <a:srgbClr val="00186F"/>
                </a:solidFill>
              </a:rPr>
              <a:t> </a:t>
            </a:r>
            <a:r>
              <a:rPr lang="" altLang="en-US" sz="4500" dirty="0">
                <a:solidFill>
                  <a:srgbClr val="00186F"/>
                </a:solidFill>
              </a:rPr>
              <a:t>con</a:t>
            </a:r>
            <a:r>
              <a:rPr lang="en-US" sz="4500" dirty="0">
                <a:solidFill>
                  <a:srgbClr val="00186F"/>
                </a:solidFill>
              </a:rPr>
              <a:t> HCBS</a:t>
            </a:r>
            <a:endParaRPr sz="4500" dirty="0"/>
          </a:p>
        </p:txBody>
      </p:sp>
      <p:sp>
        <p:nvSpPr>
          <p:cNvPr id="201" name="Google Shape;201;p9"/>
          <p:cNvSpPr txBox="1"/>
          <p:nvPr/>
        </p:nvSpPr>
        <p:spPr>
          <a:xfrm>
            <a:off x="440267" y="831250"/>
            <a:ext cx="8305800" cy="5208200"/>
          </a:xfrm>
          <a:prstGeom prst="rect">
            <a:avLst/>
          </a:prstGeom>
          <a:noFill/>
          <a:ln>
            <a:noFill/>
          </a:ln>
        </p:spPr>
        <p:txBody>
          <a:bodyPr spcFirstLastPara="1" wrap="square" lIns="0" tIns="58400" rIns="0" bIns="0" anchor="t" anchorCtr="0">
            <a:spAutoFit/>
          </a:bodyPr>
          <a:lstStyle/>
          <a:p>
            <a:pPr marL="411480" marR="5080" lvl="0" indent="-399415" algn="l" rtl="0">
              <a:lnSpc>
                <a:spcPct val="108000"/>
              </a:lnSpc>
              <a:spcBef>
                <a:spcPts val="0"/>
              </a:spcBef>
              <a:spcAft>
                <a:spcPts val="0"/>
              </a:spcAft>
              <a:buClr>
                <a:schemeClr val="dk1"/>
              </a:buClr>
              <a:buSzPts val="2700"/>
              <a:buFont typeface="Arial" panose="020B0604020202020204"/>
              <a:buChar char="•"/>
            </a:pP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Adem</a:t>
            </a:r>
            <a:r>
              <a:rPr lang="en-US" altLang="en-US" sz="26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de los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beneficios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de Health First Colorado, los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tambi</a:t>
            </a:r>
            <a:r>
              <a:rPr lang="en-US" altLang="en-US" sz="2600" dirty="0" err="1">
                <a:solidFill>
                  <a:schemeClr val="dk1"/>
                </a:solidFill>
                <a:latin typeface="Trebuchet MS" panose="020B0603020202020204"/>
                <a:ea typeface="Trebuchet MS" panose="020B0603020202020204"/>
                <a:cs typeface="Trebuchet MS" panose="020B0603020202020204"/>
                <a:sym typeface="Trebuchet MS" panose="020B0603020202020204"/>
              </a:rPr>
              <a:t>é</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pueden</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calificar</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para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servicios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y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apoyos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adicionales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 largo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plazo</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 Se accede a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estos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servicios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adicionales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trav</a:t>
            </a:r>
            <a:r>
              <a:rPr lang="en-US" altLang="en-US" sz="2600" dirty="0" err="1">
                <a:solidFill>
                  <a:schemeClr val="dk1"/>
                </a:solidFill>
                <a:latin typeface="Trebuchet MS" panose="020B0603020202020204"/>
                <a:ea typeface="Trebuchet MS" panose="020B0603020202020204"/>
                <a:cs typeface="Trebuchet MS" panose="020B0603020202020204"/>
                <a:sym typeface="Trebuchet MS" panose="020B0603020202020204"/>
              </a:rPr>
              <a:t>é</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de las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siguientes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exenciones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Servicios</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en</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hogar</a:t>
            </a:r>
            <a:r>
              <a:rPr lang="en-US" altLang="en-GB" sz="2600" dirty="0">
                <a:solidFill>
                  <a:schemeClr val="dk1"/>
                </a:solidFill>
                <a:latin typeface="Trebuchet MS" panose="020B0603020202020204"/>
                <a:ea typeface="Trebuchet MS" panose="020B0603020202020204"/>
                <a:cs typeface="Trebuchet MS" panose="020B0603020202020204"/>
                <a:sym typeface="Trebuchet MS" panose="020B0603020202020204"/>
              </a:rPr>
              <a:t> y la </a:t>
            </a:r>
            <a:r>
              <a:rPr lang="en-US" altLang="en-GB" sz="2600" dirty="0" err="1">
                <a:solidFill>
                  <a:schemeClr val="dk1"/>
                </a:solidFill>
                <a:latin typeface="Trebuchet MS" panose="020B0603020202020204"/>
                <a:ea typeface="Trebuchet MS" panose="020B0603020202020204"/>
                <a:cs typeface="Trebuchet MS" panose="020B0603020202020204"/>
                <a:sym typeface="Trebuchet MS" panose="020B0603020202020204"/>
              </a:rPr>
              <a:t>comunidad</a:t>
            </a:r>
            <a:r>
              <a:rPr lang="en-US" sz="2600" dirty="0">
                <a:solidFill>
                  <a:schemeClr val="dk1"/>
                </a:solidFill>
                <a:latin typeface="Trebuchet MS" panose="020B0603020202020204"/>
                <a:ea typeface="Trebuchet MS" panose="020B0603020202020204"/>
                <a:cs typeface="Trebuchet MS" panose="020B0603020202020204"/>
                <a:sym typeface="Trebuchet MS" panose="020B0603020202020204"/>
              </a:rPr>
              <a:t> (HCBS):</a:t>
            </a:r>
            <a:endParaRPr sz="26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868680" marR="0" lvl="1" indent="-332105" algn="l" rtl="0">
              <a:lnSpc>
                <a:spcPct val="101000"/>
              </a:lnSpc>
              <a:spcBef>
                <a:spcPts val="0"/>
              </a:spcBef>
              <a:spcAft>
                <a:spcPts val="0"/>
              </a:spcAft>
              <a:buClr>
                <a:schemeClr val="dk1"/>
              </a:buClr>
              <a:buSzPts val="1600"/>
              <a:buFont typeface="Quattrocento Sans"/>
              <a:buChar char="➢"/>
            </a:pP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Exenci</a:t>
            </a:r>
            <a:r>
              <a:rPr lang="en-US" altLang="en-US"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ó</a:t>
            </a: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por </a:t>
            </a: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lesión</a:t>
            </a:r>
            <a:r>
              <a:rPr lang="en-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cerebral</a:t>
            </a:r>
          </a:p>
          <a:p>
            <a:pPr marL="868680" marR="0" lvl="1" indent="-332105" algn="l" rtl="0">
              <a:lnSpc>
                <a:spcPct val="101000"/>
              </a:lnSpc>
              <a:spcBef>
                <a:spcPts val="0"/>
              </a:spcBef>
              <a:spcAft>
                <a:spcPts val="0"/>
              </a:spcAft>
              <a:buClr>
                <a:schemeClr val="dk1"/>
              </a:buClr>
              <a:buSzPts val="1600"/>
              <a:buFont typeface="Quattrocento Sans"/>
              <a:buChar char="➢"/>
            </a:pPr>
            <a:r>
              <a:rPr lang="es-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Exención para el apoyo de la salud mental en la comunidad</a:t>
            </a:r>
          </a:p>
          <a:p>
            <a:pPr marL="868680" marR="0" lvl="1" indent="-332105" algn="l" rtl="0">
              <a:lnSpc>
                <a:spcPct val="101000"/>
              </a:lnSpc>
              <a:spcBef>
                <a:spcPts val="0"/>
              </a:spcBef>
              <a:spcAft>
                <a:spcPts val="0"/>
              </a:spcAft>
              <a:buClr>
                <a:schemeClr val="dk1"/>
              </a:buClr>
              <a:buSzPts val="1600"/>
              <a:buFont typeface="Quattrocento Sans"/>
              <a:buChar char="➢"/>
            </a:pP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Exenci</a:t>
            </a:r>
            <a:r>
              <a:rPr lang="en-US" altLang="en-US"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ó</a:t>
            </a: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350" dirty="0" err="1">
                <a:solidFill>
                  <a:schemeClr val="dk1"/>
                </a:solidFill>
                <a:latin typeface="Trebuchet MS" panose="020B0603020202020204"/>
                <a:ea typeface="Trebuchet MS" panose="020B0603020202020204"/>
                <a:cs typeface="Trebuchet MS" panose="020B0603020202020204"/>
                <a:sym typeface="Trebuchet MS" panose="020B0603020202020204"/>
              </a:rPr>
              <a:t>s</a:t>
            </a: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alud</a:t>
            </a:r>
            <a:r>
              <a:rPr lang="en-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350" dirty="0" err="1">
                <a:solidFill>
                  <a:schemeClr val="dk1"/>
                </a:solidFill>
                <a:latin typeface="Trebuchet MS" panose="020B0603020202020204"/>
                <a:ea typeface="Trebuchet MS" panose="020B0603020202020204"/>
                <a:cs typeface="Trebuchet MS" panose="020B0603020202020204"/>
                <a:sym typeface="Trebuchet MS" panose="020B0603020202020204"/>
              </a:rPr>
              <a:t>s</a:t>
            </a: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omplementaria</a:t>
            </a:r>
            <a:r>
              <a:rPr lang="en-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e </a:t>
            </a:r>
            <a:r>
              <a:rPr lang="en-US" altLang="en-GB" sz="2350" dirty="0" err="1">
                <a:solidFill>
                  <a:schemeClr val="dk1"/>
                </a:solidFill>
                <a:latin typeface="Trebuchet MS" panose="020B0603020202020204"/>
                <a:ea typeface="Trebuchet MS" panose="020B0603020202020204"/>
                <a:cs typeface="Trebuchet MS" panose="020B0603020202020204"/>
                <a:sym typeface="Trebuchet MS" panose="020B0603020202020204"/>
              </a:rPr>
              <a:t>i</a:t>
            </a: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ntegrativa</a:t>
            </a:r>
            <a:endParaRPr lang="en-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868680" marR="0" lvl="1" indent="-332105" algn="l" rtl="0">
              <a:lnSpc>
                <a:spcPct val="101000"/>
              </a:lnSpc>
              <a:spcBef>
                <a:spcPts val="0"/>
              </a:spcBef>
              <a:spcAft>
                <a:spcPts val="0"/>
              </a:spcAft>
              <a:buClr>
                <a:schemeClr val="dk1"/>
              </a:buClr>
              <a:buSzPts val="1600"/>
              <a:buFont typeface="Quattrocento Sans"/>
              <a:buChar char="➢"/>
            </a:pP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Exenci</a:t>
            </a:r>
            <a:r>
              <a:rPr lang="en-US" altLang="en-US"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ó</a:t>
            </a: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por </a:t>
            </a:r>
            <a:r>
              <a:rPr lang="en-US" altLang="en-GB" sz="2350" dirty="0" err="1">
                <a:solidFill>
                  <a:schemeClr val="dk1"/>
                </a:solidFill>
                <a:latin typeface="Trebuchet MS" panose="020B0603020202020204"/>
                <a:ea typeface="Trebuchet MS" panose="020B0603020202020204"/>
                <a:cs typeface="Trebuchet MS" panose="020B0603020202020204"/>
                <a:sym typeface="Trebuchet MS" panose="020B0603020202020204"/>
              </a:rPr>
              <a:t>d</a:t>
            </a: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iscapacidades</a:t>
            </a:r>
            <a:r>
              <a:rPr lang="en-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 del </a:t>
            </a:r>
            <a:r>
              <a:rPr lang="en-US" altLang="en-GB" sz="2350" b="0" i="0" u="none" strike="noStrike" cap="none" dirty="0" err="1">
                <a:solidFill>
                  <a:schemeClr val="dk1"/>
                </a:solidFill>
                <a:latin typeface="Trebuchet MS" panose="020B0603020202020204"/>
                <a:ea typeface="Trebuchet MS" panose="020B0603020202020204"/>
                <a:cs typeface="Trebuchet MS" panose="020B0603020202020204"/>
                <a:sym typeface="Trebuchet MS" panose="020B0603020202020204"/>
              </a:rPr>
              <a:t>desarrollo</a:t>
            </a:r>
            <a:endParaRPr lang="en-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868680" marR="0" lvl="1" indent="-332105" algn="l" rtl="0">
              <a:lnSpc>
                <a:spcPct val="101000"/>
              </a:lnSpc>
              <a:spcBef>
                <a:spcPts val="0"/>
              </a:spcBef>
              <a:spcAft>
                <a:spcPts val="0"/>
              </a:spcAft>
              <a:buClr>
                <a:schemeClr val="dk1"/>
              </a:buClr>
              <a:buSzPts val="1600"/>
              <a:buFont typeface="Quattrocento Sans"/>
              <a:buChar char="➢"/>
            </a:pPr>
            <a:r>
              <a:rPr lang="es-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Exención al Anciano, Ciego y Discapacitado </a:t>
            </a:r>
          </a:p>
          <a:p>
            <a:pPr marL="868680" marR="0" lvl="1" indent="-332105" algn="l" rtl="0">
              <a:lnSpc>
                <a:spcPct val="101000"/>
              </a:lnSpc>
              <a:spcBef>
                <a:spcPts val="0"/>
              </a:spcBef>
              <a:spcAft>
                <a:spcPts val="0"/>
              </a:spcAft>
              <a:buClr>
                <a:schemeClr val="dk1"/>
              </a:buClr>
              <a:buSzPts val="1600"/>
              <a:buFont typeface="Quattrocento Sans"/>
              <a:buChar char="➢"/>
            </a:pPr>
            <a:r>
              <a:rPr lang="es-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rPr>
              <a:t>Exención para los servicios de vida asistida</a:t>
            </a:r>
            <a:endParaRPr lang="en-US" altLang="en-GB" sz="2350" b="0" i="0" u="none" strike="noStrike" cap="none"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0"/>
          <p:cNvSpPr txBox="1">
            <a:spLocks noGrp="1"/>
          </p:cNvSpPr>
          <p:nvPr>
            <p:ph type="title"/>
          </p:nvPr>
        </p:nvSpPr>
        <p:spPr>
          <a:xfrm>
            <a:off x="2030602" y="2346579"/>
            <a:ext cx="5081270" cy="75692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800"/>
              <a:t>What is changing?</a:t>
            </a:r>
            <a:endParaRPr sz="4800"/>
          </a:p>
        </p:txBody>
      </p:sp>
      <p:sp>
        <p:nvSpPr>
          <p:cNvPr id="207" name="Google Shape;207;p10"/>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Google Shape;206;p10"/>
          <p:cNvSpPr txBox="1">
            <a:spLocks noGrp="1"/>
          </p:cNvSpPr>
          <p:nvPr/>
        </p:nvSpPr>
        <p:spPr>
          <a:xfrm>
            <a:off x="812165" y="2678430"/>
            <a:ext cx="7517765" cy="1489710"/>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lvl="0" indent="0" algn="ctr" rtl="0">
              <a:lnSpc>
                <a:spcPct val="100000"/>
              </a:lnSpc>
              <a:spcBef>
                <a:spcPts val="0"/>
              </a:spcBef>
              <a:spcAft>
                <a:spcPts val="0"/>
              </a:spcAft>
              <a:buNone/>
            </a:pPr>
            <a:r>
              <a:rPr lang="en-US" altLang="en-US" sz="4800"/>
              <a:t>¿</a:t>
            </a:r>
            <a:r>
              <a:rPr lang="en-US" altLang="en-GB" sz="4800"/>
              <a:t>Qu</a:t>
            </a:r>
            <a:r>
              <a:rPr lang="en-US" altLang="en-US" sz="4800"/>
              <a:t>é</a:t>
            </a:r>
            <a:r>
              <a:rPr lang="en-US" altLang="en-GB" sz="4800"/>
              <a:t> es lo que est</a:t>
            </a:r>
            <a:r>
              <a:rPr lang="en-US" altLang="en-US" sz="4800"/>
              <a:t>á</a:t>
            </a:r>
            <a:r>
              <a:rPr lang="en-US" altLang="en-GB" sz="4800"/>
              <a:t> cambiando</a:t>
            </a:r>
            <a:r>
              <a:rPr lang="en-US" sz="4800"/>
              <a:t>?</a:t>
            </a:r>
            <a:endParaRPr sz="4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1"/>
          <p:cNvSpPr txBox="1">
            <a:spLocks noGrp="1"/>
          </p:cNvSpPr>
          <p:nvPr>
            <p:ph type="title"/>
          </p:nvPr>
        </p:nvSpPr>
        <p:spPr>
          <a:xfrm>
            <a:off x="3463416" y="511429"/>
            <a:ext cx="2216785" cy="7112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500">
                <a:solidFill>
                  <a:srgbClr val="00186F"/>
                </a:solidFill>
              </a:rPr>
              <a:t>Changes</a:t>
            </a:r>
            <a:endParaRPr sz="4500"/>
          </a:p>
        </p:txBody>
      </p:sp>
      <p:sp>
        <p:nvSpPr>
          <p:cNvPr id="213" name="Google Shape;213;p11"/>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23</a:t>
            </a:fld>
            <a:endParaRPr lang="en-US"/>
          </a:p>
        </p:txBody>
      </p:sp>
      <p:sp>
        <p:nvSpPr>
          <p:cNvPr id="214" name="Google Shape;214;p11"/>
          <p:cNvSpPr txBox="1"/>
          <p:nvPr/>
        </p:nvSpPr>
        <p:spPr>
          <a:xfrm>
            <a:off x="765301" y="1481328"/>
            <a:ext cx="7446009" cy="2543175"/>
          </a:xfrm>
          <a:prstGeom prst="rect">
            <a:avLst/>
          </a:prstGeom>
          <a:noFill/>
          <a:ln>
            <a:noFill/>
          </a:ln>
        </p:spPr>
        <p:txBody>
          <a:bodyPr spcFirstLastPara="1" wrap="square" lIns="0" tIns="58400" rIns="0" bIns="0" anchor="t" anchorCtr="0">
            <a:spAutoFit/>
          </a:bodyPr>
          <a:lstStyle/>
          <a:p>
            <a:pPr marL="411480" marR="85725" lvl="0" indent="-399415" algn="l" rtl="0">
              <a:lnSpc>
                <a:spcPct val="108000"/>
              </a:lnSpc>
              <a:spcBef>
                <a:spcPts val="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Discontinue auto-enrollment into WAwD with  HCBS at enrollment and renewal.</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11480" marR="433070" lvl="0" indent="-399415" algn="l" rtl="0">
              <a:lnSpc>
                <a:spcPct val="108000"/>
              </a:lnSpc>
              <a:spcBef>
                <a:spcPts val="99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Members will need to opt-in to WAwD with  HCBS.</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11480" marR="5080" lvl="0" indent="-399415" algn="l" rtl="0">
              <a:lnSpc>
                <a:spcPct val="108000"/>
              </a:lnSpc>
              <a:spcBef>
                <a:spcPts val="100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Members will now be reviewed for Long Term  Care (LTC) eligibility.</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Google Shape;212;p11"/>
          <p:cNvSpPr txBox="1">
            <a:spLocks noGrp="1"/>
          </p:cNvSpPr>
          <p:nvPr/>
        </p:nvSpPr>
        <p:spPr>
          <a:xfrm>
            <a:off x="2968625" y="779145"/>
            <a:ext cx="2925445" cy="704850"/>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lvl="0" indent="0" algn="ctr" rtl="0">
              <a:lnSpc>
                <a:spcPct val="100000"/>
              </a:lnSpc>
              <a:spcBef>
                <a:spcPts val="0"/>
              </a:spcBef>
              <a:spcAft>
                <a:spcPts val="0"/>
              </a:spcAft>
              <a:buNone/>
            </a:pPr>
            <a:r>
              <a:rPr lang="en-US" sz="4500">
                <a:solidFill>
                  <a:srgbClr val="00186F"/>
                </a:solidFill>
              </a:rPr>
              <a:t>C</a:t>
            </a:r>
            <a:r>
              <a:rPr lang="" altLang="en-US" sz="4500">
                <a:solidFill>
                  <a:srgbClr val="00186F"/>
                </a:solidFill>
              </a:rPr>
              <a:t>ambio</a:t>
            </a:r>
            <a:r>
              <a:rPr lang="en-US" sz="4500">
                <a:solidFill>
                  <a:srgbClr val="00186F"/>
                </a:solidFill>
              </a:rPr>
              <a:t>s</a:t>
            </a:r>
            <a:endParaRPr sz="4500"/>
          </a:p>
        </p:txBody>
      </p:sp>
      <p:sp>
        <p:nvSpPr>
          <p:cNvPr id="214" name="Google Shape;214;p11"/>
          <p:cNvSpPr txBox="1"/>
          <p:nvPr/>
        </p:nvSpPr>
        <p:spPr>
          <a:xfrm>
            <a:off x="849121" y="1802003"/>
            <a:ext cx="7446009" cy="3896995"/>
          </a:xfrm>
          <a:prstGeom prst="rect">
            <a:avLst/>
          </a:prstGeom>
          <a:noFill/>
          <a:ln>
            <a:noFill/>
          </a:ln>
        </p:spPr>
        <p:txBody>
          <a:bodyPr spcFirstLastPara="1" wrap="square" lIns="0" tIns="58400" rIns="0" bIns="0" anchor="t" anchorCtr="0">
            <a:spAutoFit/>
          </a:bodyPr>
          <a:lstStyle/>
          <a:p>
            <a:pPr marL="411480" marR="85725" lvl="0" indent="-399415" algn="l" rtl="0">
              <a:lnSpc>
                <a:spcPct val="108000"/>
              </a:lnSpc>
              <a:spcBef>
                <a:spcPts val="0"/>
              </a:spcBef>
              <a:spcAft>
                <a:spcPts val="0"/>
              </a:spcAft>
              <a:buClr>
                <a:schemeClr val="dk1"/>
              </a:buClr>
              <a:buSzPts val="2700"/>
              <a:buFont typeface="Arial" panose="020B0604020202020204"/>
              <a:buChar char="•"/>
            </a:pPr>
            <a:r>
              <a:rPr lang="" altLang="en-US" sz="2700">
                <a:solidFill>
                  <a:schemeClr val="dk1"/>
                </a:solidFill>
                <a:latin typeface="Trebuchet MS" panose="020B0603020202020204"/>
                <a:ea typeface="Trebuchet MS" panose="020B0603020202020204"/>
                <a:cs typeface="Trebuchet MS" panose="020B0603020202020204"/>
                <a:sym typeface="Trebuchet MS" panose="020B0603020202020204"/>
              </a:rPr>
              <a:t>Descontinua</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r la inscripci</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ó</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n autom</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tica en WAwD con HCBS en el momento de la inscripci</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ó</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n y la renovaci</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ó</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11480" marR="433070" lvl="0" indent="-399415" algn="l" rtl="0">
              <a:lnSpc>
                <a:spcPct val="108000"/>
              </a:lnSpc>
              <a:spcBef>
                <a:spcPts val="990"/>
              </a:spcBef>
              <a:spcAft>
                <a:spcPts val="0"/>
              </a:spcAft>
              <a:buClr>
                <a:schemeClr val="dk1"/>
              </a:buClr>
              <a:buSzPts val="2700"/>
              <a:buFont typeface="Arial" panose="020B0604020202020204"/>
              <a:buChar char="•"/>
            </a:pP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Los miembros deber</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n optar por WAwD con HCBS.</a:t>
            </a:r>
          </a:p>
          <a:p>
            <a:pPr marL="411480" marR="433070" lvl="0" indent="-399415" algn="l" rtl="0">
              <a:lnSpc>
                <a:spcPct val="108000"/>
              </a:lnSpc>
              <a:spcBef>
                <a:spcPts val="990"/>
              </a:spcBef>
              <a:spcAft>
                <a:spcPts val="0"/>
              </a:spcAft>
              <a:buClr>
                <a:schemeClr val="dk1"/>
              </a:buClr>
              <a:buSzPts val="2700"/>
              <a:buFont typeface="Arial" panose="020B0604020202020204"/>
              <a:buChar char="•"/>
            </a:pP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Los miembros ahora ser</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n revisados para determinar la elegibilidad para el cuidado a largo plazo (LTC)</a:t>
            </a: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2"/>
          <p:cNvSpPr txBox="1">
            <a:spLocks noGrp="1"/>
          </p:cNvSpPr>
          <p:nvPr>
            <p:ph type="title"/>
          </p:nvPr>
        </p:nvSpPr>
        <p:spPr>
          <a:xfrm>
            <a:off x="765300" y="511425"/>
            <a:ext cx="79227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4500">
                <a:solidFill>
                  <a:srgbClr val="00186F"/>
                </a:solidFill>
              </a:rPr>
              <a:t>Why is this changing?</a:t>
            </a:r>
            <a:endParaRPr sz="4500"/>
          </a:p>
        </p:txBody>
      </p:sp>
      <p:sp>
        <p:nvSpPr>
          <p:cNvPr id="220" name="Google Shape;220;p12"/>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25</a:t>
            </a:fld>
            <a:endParaRPr lang="en-US"/>
          </a:p>
        </p:txBody>
      </p:sp>
      <p:sp>
        <p:nvSpPr>
          <p:cNvPr id="221" name="Google Shape;221;p12"/>
          <p:cNvSpPr txBox="1"/>
          <p:nvPr/>
        </p:nvSpPr>
        <p:spPr>
          <a:xfrm>
            <a:off x="765301" y="1481328"/>
            <a:ext cx="7534149" cy="3194685"/>
          </a:xfrm>
          <a:prstGeom prst="rect">
            <a:avLst/>
          </a:prstGeom>
          <a:noFill/>
          <a:ln>
            <a:noFill/>
          </a:ln>
        </p:spPr>
        <p:txBody>
          <a:bodyPr spcFirstLastPara="1" wrap="square" lIns="0" tIns="58400" rIns="0" bIns="0" anchor="t" anchorCtr="0">
            <a:spAutoFit/>
          </a:bodyPr>
          <a:lstStyle/>
          <a:p>
            <a:pPr marL="411480" marR="85725" lvl="0" indent="-399415" algn="l" rtl="0">
              <a:lnSpc>
                <a:spcPct val="108000"/>
              </a:lnSpc>
              <a:spcBef>
                <a:spcPts val="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Many members have not experienced premiums, as such we do not want to place them in a premium paying program first. We want to inform of Buy-In</a:t>
            </a:r>
            <a:r>
              <a:rPr lang="" altLang="en-US" sz="270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program participation being voluntary and something that can be opted in or out of as requested by members.</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Google Shape;219;p12"/>
          <p:cNvSpPr txBox="1">
            <a:spLocks noGrp="1"/>
          </p:cNvSpPr>
          <p:nvPr/>
        </p:nvSpPr>
        <p:spPr>
          <a:xfrm>
            <a:off x="672166" y="147358"/>
            <a:ext cx="7922700" cy="689610"/>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lvl="0" indent="0" algn="ctr" rtl="0">
              <a:lnSpc>
                <a:spcPct val="100000"/>
              </a:lnSpc>
              <a:spcBef>
                <a:spcPts val="0"/>
              </a:spcBef>
              <a:spcAft>
                <a:spcPts val="0"/>
              </a:spcAft>
              <a:buNone/>
            </a:pPr>
            <a:r>
              <a:rPr lang="" altLang="en-US" sz="4400" dirty="0">
                <a:solidFill>
                  <a:srgbClr val="00186F"/>
                </a:solidFill>
              </a:rPr>
              <a:t>¿Por qué está cambiando esto</a:t>
            </a:r>
            <a:r>
              <a:rPr lang="en-US" sz="4400" dirty="0">
                <a:solidFill>
                  <a:srgbClr val="00186F"/>
                </a:solidFill>
              </a:rPr>
              <a:t>?</a:t>
            </a:r>
            <a:endParaRPr sz="4400" dirty="0"/>
          </a:p>
        </p:txBody>
      </p:sp>
      <p:sp>
        <p:nvSpPr>
          <p:cNvPr id="221" name="Google Shape;221;p12"/>
          <p:cNvSpPr txBox="1"/>
          <p:nvPr/>
        </p:nvSpPr>
        <p:spPr>
          <a:xfrm>
            <a:off x="765301" y="1615313"/>
            <a:ext cx="7534149" cy="3199958"/>
          </a:xfrm>
          <a:prstGeom prst="rect">
            <a:avLst/>
          </a:prstGeom>
          <a:noFill/>
          <a:ln>
            <a:noFill/>
          </a:ln>
        </p:spPr>
        <p:txBody>
          <a:bodyPr spcFirstLastPara="1" wrap="square" lIns="0" tIns="58400" rIns="0" bIns="0" anchor="t" anchorCtr="0">
            <a:spAutoFit/>
          </a:bodyPr>
          <a:lstStyle/>
          <a:p>
            <a:pPr marL="411480" marR="85725" lvl="0" indent="-399415" algn="l" rtl="0">
              <a:lnSpc>
                <a:spcPct val="108000"/>
              </a:lnSpc>
              <a:spcBef>
                <a:spcPts val="0"/>
              </a:spcBef>
              <a:spcAft>
                <a:spcPts val="0"/>
              </a:spcAft>
              <a:buClr>
                <a:schemeClr val="dk1"/>
              </a:buClr>
              <a:buSzPts val="2700"/>
              <a:buFont typeface="Arial" panose="020B0604020202020204"/>
              <a:buChar char="•"/>
            </a:pP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Muchos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no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han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experimentado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primas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por lo tanto, no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queremos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colocarlos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primero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un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pago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primas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Queremos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informar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que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participaci</a:t>
            </a:r>
            <a:r>
              <a:rPr lang="en-US" alt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ó</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es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voluntaria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y algo que se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puede</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optar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por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participar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o no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seg</a:t>
            </a:r>
            <a:r>
              <a:rPr lang="en-US" alt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ú</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lo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soliciten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los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miembros</a:t>
            </a: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3"/>
          <p:cNvSpPr txBox="1">
            <a:spLocks noGrp="1"/>
          </p:cNvSpPr>
          <p:nvPr>
            <p:ph type="title"/>
          </p:nvPr>
        </p:nvSpPr>
        <p:spPr>
          <a:xfrm>
            <a:off x="679450" y="511425"/>
            <a:ext cx="82047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4500">
                <a:solidFill>
                  <a:srgbClr val="00186F"/>
                </a:solidFill>
              </a:rPr>
              <a:t>Buy-In Programs Premiums</a:t>
            </a:r>
            <a:endParaRPr sz="4500"/>
          </a:p>
        </p:txBody>
      </p:sp>
      <p:sp>
        <p:nvSpPr>
          <p:cNvPr id="227" name="Google Shape;227;p13"/>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27</a:t>
            </a:fld>
            <a:endParaRPr lang="en-US"/>
          </a:p>
        </p:txBody>
      </p:sp>
      <p:sp>
        <p:nvSpPr>
          <p:cNvPr id="228" name="Google Shape;228;p13"/>
          <p:cNvSpPr txBox="1"/>
          <p:nvPr/>
        </p:nvSpPr>
        <p:spPr>
          <a:xfrm>
            <a:off x="679450" y="1281700"/>
            <a:ext cx="8008500" cy="4379100"/>
          </a:xfrm>
          <a:prstGeom prst="rect">
            <a:avLst/>
          </a:prstGeom>
          <a:solidFill>
            <a:schemeClr val="lt1"/>
          </a:solidFill>
          <a:ln>
            <a:noFill/>
          </a:ln>
        </p:spPr>
        <p:txBody>
          <a:bodyPr spcFirstLastPara="1" wrap="square" lIns="0" tIns="58400" rIns="0" bIns="0" anchor="t" anchorCtr="0">
            <a:spAutoFit/>
          </a:bodyPr>
          <a:lstStyle/>
          <a:p>
            <a:pPr marL="411480" marR="85725" lvl="0" indent="-399415" algn="l" rtl="0">
              <a:lnSpc>
                <a:spcPct val="100000"/>
              </a:lnSpc>
              <a:spcBef>
                <a:spcPts val="0"/>
              </a:spcBef>
              <a:spcAft>
                <a:spcPts val="0"/>
              </a:spcAft>
              <a:buClr>
                <a:schemeClr val="dk1"/>
              </a:buClr>
              <a:buSzPts val="2400"/>
              <a:buFont typeface="Arial" panose="020B0604020202020204"/>
              <a:buChar char="•"/>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Premiums for the Buy-In Program for Working Adults with Disabilities and the Buy-In Program for Children with Disabilities will resume in May 2025.</a:t>
            </a:r>
          </a:p>
          <a:p>
            <a:pPr marL="411480" marR="85725" lvl="0" indent="-399415" algn="l" rtl="0">
              <a:lnSpc>
                <a:spcPct val="100000"/>
              </a:lnSpc>
              <a:spcBef>
                <a:spcPts val="1000"/>
              </a:spcBef>
              <a:spcAft>
                <a:spcPts val="0"/>
              </a:spcAft>
              <a:buClr>
                <a:schemeClr val="dk1"/>
              </a:buClr>
              <a:buSzPts val="2400"/>
              <a:buFont typeface="Arial" panose="020B0604020202020204"/>
              <a:buChar char="•"/>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On February 8th, 2025, we will be sending a heads-up letter to all Buy-in Program members letting them know that premiums letters will be sent out April 23, 2025 with a due date of May 15, 2025.</a:t>
            </a:r>
          </a:p>
          <a:p>
            <a:pPr marL="411480" marR="85725" lvl="0" indent="-399415" algn="l" rtl="0">
              <a:lnSpc>
                <a:spcPct val="100000"/>
              </a:lnSpc>
              <a:spcBef>
                <a:spcPts val="1000"/>
              </a:spcBef>
              <a:spcAft>
                <a:spcPts val="1000"/>
              </a:spcAft>
              <a:buClr>
                <a:schemeClr val="dk1"/>
              </a:buClr>
              <a:buSzPts val="2400"/>
              <a:buFont typeface="Arial" panose="020B0604020202020204"/>
              <a:buChar char="•"/>
            </a:pPr>
            <a:r>
              <a:rPr lang="en-US" sz="2400">
                <a:solidFill>
                  <a:schemeClr val="dk1"/>
                </a:solidFill>
                <a:latin typeface="Trebuchet MS" panose="020B0603020202020204"/>
                <a:ea typeface="Trebuchet MS" panose="020B0603020202020204"/>
                <a:cs typeface="Trebuchet MS" panose="020B0603020202020204"/>
                <a:sym typeface="Trebuchet MS" panose="020B0603020202020204"/>
              </a:rPr>
              <a:t>The premium letters will contain a statement that details your premium amount, premium payment methods and others details associated to your premiums.</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ltLang="en-US"/>
          </a:p>
        </p:txBody>
      </p:sp>
      <p:sp>
        <p:nvSpPr>
          <p:cNvPr id="226" name="Google Shape;226;p13"/>
          <p:cNvSpPr txBox="1">
            <a:spLocks noGrp="1"/>
          </p:cNvSpPr>
          <p:nvPr/>
        </p:nvSpPr>
        <p:spPr>
          <a:xfrm>
            <a:off x="483370" y="239067"/>
            <a:ext cx="8204700" cy="566822"/>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lvl="0" indent="0" algn="ctr" rtl="0">
              <a:lnSpc>
                <a:spcPct val="100000"/>
              </a:lnSpc>
              <a:spcBef>
                <a:spcPts val="0"/>
              </a:spcBef>
              <a:spcAft>
                <a:spcPts val="0"/>
              </a:spcAft>
              <a:buNone/>
            </a:pPr>
            <a:r>
              <a:rPr lang="en-US" sz="3600" dirty="0" err="1">
                <a:solidFill>
                  <a:srgbClr val="00186F"/>
                </a:solidFill>
              </a:rPr>
              <a:t>Programa</a:t>
            </a:r>
            <a:r>
              <a:rPr lang="en-US" sz="3600" dirty="0">
                <a:solidFill>
                  <a:srgbClr val="00186F"/>
                </a:solidFill>
              </a:rPr>
              <a:t> de </a:t>
            </a:r>
            <a:r>
              <a:rPr lang="en-US" sz="3600" dirty="0" err="1">
                <a:solidFill>
                  <a:srgbClr val="00186F"/>
                </a:solidFill>
              </a:rPr>
              <a:t>participación</a:t>
            </a:r>
            <a:r>
              <a:rPr lang="en-US" sz="3600" dirty="0">
                <a:solidFill>
                  <a:srgbClr val="00186F"/>
                </a:solidFill>
              </a:rPr>
              <a:t> </a:t>
            </a:r>
            <a:r>
              <a:rPr lang="" altLang="en-US" sz="3600" dirty="0">
                <a:solidFill>
                  <a:srgbClr val="00186F"/>
                </a:solidFill>
              </a:rPr>
              <a:t>de primas</a:t>
            </a:r>
            <a:endParaRPr sz="4400" dirty="0"/>
          </a:p>
        </p:txBody>
      </p:sp>
      <p:sp>
        <p:nvSpPr>
          <p:cNvPr id="228" name="Google Shape;228;p13"/>
          <p:cNvSpPr txBox="1"/>
          <p:nvPr/>
        </p:nvSpPr>
        <p:spPr>
          <a:xfrm>
            <a:off x="679450" y="962448"/>
            <a:ext cx="8008620" cy="5076190"/>
          </a:xfrm>
          <a:prstGeom prst="rect">
            <a:avLst/>
          </a:prstGeom>
          <a:solidFill>
            <a:schemeClr val="lt1"/>
          </a:solidFill>
          <a:ln>
            <a:noFill/>
          </a:ln>
        </p:spPr>
        <p:txBody>
          <a:bodyPr spcFirstLastPara="1" wrap="square" lIns="0" tIns="58400" rIns="0" bIns="0" anchor="t" anchorCtr="0">
            <a:noAutofit/>
          </a:bodyPr>
          <a:lstStyle/>
          <a:p>
            <a:pPr marL="411480" marR="85725" lvl="0" indent="-399415" algn="l" rtl="0">
              <a:lnSpc>
                <a:spcPct val="100000"/>
              </a:lnSpc>
              <a:spcBef>
                <a:spcPts val="0"/>
              </a:spcBef>
              <a:spcAft>
                <a:spcPts val="0"/>
              </a:spcAft>
              <a:buClr>
                <a:schemeClr val="dk1"/>
              </a:buClr>
              <a:buSzPts val="2400"/>
              <a:buFont typeface="Arial" panose="020B0604020202020204"/>
              <a:buChar char="•"/>
            </a:pP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Las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primas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para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s-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Programa de participación de para los adultos que trabajan y que tienen discapacidades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y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s-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Programa de participación para niños </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con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discapacidades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se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reanudar</a:t>
            </a:r>
            <a:r>
              <a:rPr lang="en-US" altLang="en-US" sz="24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mayo de 2025</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a:t>
            </a:r>
          </a:p>
          <a:p>
            <a:pPr marL="411480" marR="85725" lvl="0" indent="-399415" algn="l" rtl="0">
              <a:lnSpc>
                <a:spcPct val="100000"/>
              </a:lnSpc>
              <a:spcBef>
                <a:spcPts val="1000"/>
              </a:spcBef>
              <a:spcAft>
                <a:spcPts val="0"/>
              </a:spcAft>
              <a:buClr>
                <a:schemeClr val="dk1"/>
              </a:buClr>
              <a:buSzPts val="2400"/>
              <a:buFont typeface="Arial" panose="020B0604020202020204"/>
              <a:buChar char="•"/>
            </a:pP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El 8 de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febrero</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2025,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enviaremos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una carta de aviso a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todos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los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del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s-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participación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para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informarles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que las cartas de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primas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se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enviar</a:t>
            </a:r>
            <a:r>
              <a:rPr lang="en-US" altLang="en-US" sz="24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23 de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abril</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2025 con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fecha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vencimiento</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del 15 de mayo de 2025.</a:t>
            </a:r>
          </a:p>
          <a:p>
            <a:pPr marL="411480" marR="85725" lvl="0" indent="-399415" algn="l" rtl="0">
              <a:lnSpc>
                <a:spcPct val="100000"/>
              </a:lnSpc>
              <a:spcBef>
                <a:spcPts val="1000"/>
              </a:spcBef>
              <a:spcAft>
                <a:spcPts val="0"/>
              </a:spcAft>
              <a:buClr>
                <a:schemeClr val="dk1"/>
              </a:buClr>
              <a:buSzPts val="2400"/>
              <a:buFont typeface="Arial" panose="020B0604020202020204"/>
              <a:buChar char="•"/>
            </a:pP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Las cartas de prima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contendr</a:t>
            </a:r>
            <a:r>
              <a:rPr lang="en-US" altLang="en-US" sz="24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un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estado</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cuenta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que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detalla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monto</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su</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prima, los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m</a:t>
            </a:r>
            <a:r>
              <a:rPr lang="en-US" altLang="en-US" sz="2400" dirty="0" err="1">
                <a:solidFill>
                  <a:schemeClr val="dk1"/>
                </a:solidFill>
                <a:latin typeface="Trebuchet MS" panose="020B0603020202020204"/>
                <a:ea typeface="Trebuchet MS" panose="020B0603020202020204"/>
                <a:cs typeface="Trebuchet MS" panose="020B0603020202020204"/>
                <a:sym typeface="Trebuchet MS" panose="020B0603020202020204"/>
              </a:rPr>
              <a:t>é</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todos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pago</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la prima y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otros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detalles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asociados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 sus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primas</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a:t>
            </a:r>
            <a:endParaRPr sz="24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4"/>
          <p:cNvSpPr txBox="1">
            <a:spLocks noGrp="1"/>
          </p:cNvSpPr>
          <p:nvPr>
            <p:ph type="title"/>
          </p:nvPr>
        </p:nvSpPr>
        <p:spPr>
          <a:xfrm>
            <a:off x="1380108" y="511429"/>
            <a:ext cx="6375400" cy="68961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4400">
                <a:solidFill>
                  <a:srgbClr val="00186F"/>
                </a:solidFill>
              </a:rPr>
              <a:t>What will this look</a:t>
            </a:r>
            <a:r>
              <a:rPr lang="" altLang="en-US" sz="4400">
                <a:solidFill>
                  <a:srgbClr val="00186F"/>
                </a:solidFill>
              </a:rPr>
              <a:t> </a:t>
            </a:r>
            <a:r>
              <a:rPr lang="en-US" sz="4400">
                <a:solidFill>
                  <a:srgbClr val="00186F"/>
                </a:solidFill>
              </a:rPr>
              <a:t>like?</a:t>
            </a:r>
          </a:p>
        </p:txBody>
      </p:sp>
      <p:sp>
        <p:nvSpPr>
          <p:cNvPr id="234" name="Google Shape;234;p14"/>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29</a:t>
            </a:fld>
            <a:endParaRPr lang="en-US"/>
          </a:p>
        </p:txBody>
      </p:sp>
      <p:sp>
        <p:nvSpPr>
          <p:cNvPr id="235" name="Google Shape;235;p14"/>
          <p:cNvSpPr txBox="1"/>
          <p:nvPr/>
        </p:nvSpPr>
        <p:spPr>
          <a:xfrm>
            <a:off x="765300" y="1397250"/>
            <a:ext cx="7605900" cy="4195800"/>
          </a:xfrm>
          <a:prstGeom prst="rect">
            <a:avLst/>
          </a:prstGeom>
          <a:noFill/>
          <a:ln>
            <a:noFill/>
          </a:ln>
        </p:spPr>
        <p:txBody>
          <a:bodyPr spcFirstLastPara="1" wrap="square" lIns="0" tIns="58400" rIns="0" bIns="0" anchor="t" anchorCtr="0">
            <a:spAutoFit/>
          </a:bodyPr>
          <a:lstStyle/>
          <a:p>
            <a:pPr marL="411480" marR="276860" lvl="0" indent="-399415" algn="l" rtl="0">
              <a:lnSpc>
                <a:spcPct val="108000"/>
              </a:lnSpc>
              <a:spcBef>
                <a:spcPts val="0"/>
              </a:spcBef>
              <a:spcAft>
                <a:spcPts val="0"/>
              </a:spcAft>
              <a:buClr>
                <a:schemeClr val="dk1"/>
              </a:buClr>
              <a:buSzPts val="2700"/>
              <a:buFont typeface="Arial" panose="020B0604020202020204"/>
              <a:buChar char="•"/>
            </a:pP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Members will now be reviewed for the LTC  program. All eligibility requirements for that  program must be met. If a member is not  eligible they will be reviewed for </a:t>
            </a:r>
            <a:r>
              <a:rPr 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WAwD</a:t>
            </a: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 and  other programs.</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11480" marR="5080" lvl="0" indent="-399415" algn="l" rtl="0">
              <a:lnSpc>
                <a:spcPct val="108000"/>
              </a:lnSpc>
              <a:spcBef>
                <a:spcPts val="980"/>
              </a:spcBef>
              <a:spcAft>
                <a:spcPts val="0"/>
              </a:spcAft>
              <a:buClr>
                <a:schemeClr val="dk1"/>
              </a:buClr>
              <a:buSzPts val="2700"/>
              <a:buFont typeface="Arial" panose="020B0604020202020204"/>
              <a:buChar char="•"/>
            </a:pP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If a member is found eligible for LTC but the  member wants to be evaluated for </a:t>
            </a:r>
            <a:r>
              <a:rPr 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WAwD</a:t>
            </a: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 with  HCBS, the member will need to opt into the  </a:t>
            </a:r>
            <a:r>
              <a:rPr 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WAwD</a:t>
            </a: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 Program.</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33162129753_0_2"/>
          <p:cNvSpPr txBox="1">
            <a:spLocks noGrp="1"/>
          </p:cNvSpPr>
          <p:nvPr>
            <p:ph type="title"/>
          </p:nvPr>
        </p:nvSpPr>
        <p:spPr>
          <a:xfrm>
            <a:off x="2871850" y="1806976"/>
            <a:ext cx="3393900" cy="5772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US" sz="3750"/>
              <a:t>text</a:t>
            </a:r>
            <a:endParaRPr sz="3750"/>
          </a:p>
        </p:txBody>
      </p:sp>
      <p:sp>
        <p:nvSpPr>
          <p:cNvPr id="103" name="Google Shape;103;g33162129753_0_2"/>
          <p:cNvSpPr txBox="1">
            <a:spLocks noGrp="1"/>
          </p:cNvSpPr>
          <p:nvPr>
            <p:ph type="body" idx="1"/>
          </p:nvPr>
        </p:nvSpPr>
        <p:spPr>
          <a:xfrm>
            <a:off x="749200" y="210100"/>
            <a:ext cx="7632900" cy="1077600"/>
          </a:xfrm>
          <a:prstGeom prst="rect">
            <a:avLst/>
          </a:prstGeom>
        </p:spPr>
        <p:txBody>
          <a:bodyPr spcFirstLastPara="1" wrap="square" lIns="0" tIns="0" rIns="0" bIns="0" anchor="t" anchorCtr="0">
            <a:spAutoFit/>
          </a:bodyPr>
          <a:lstStyle/>
          <a:p>
            <a:pPr marL="0" lvl="0" indent="0" algn="ctr" rtl="0">
              <a:spcBef>
                <a:spcPts val="0"/>
              </a:spcBef>
              <a:spcAft>
                <a:spcPts val="0"/>
              </a:spcAft>
              <a:buClr>
                <a:schemeClr val="dk1"/>
              </a:buClr>
              <a:buSzPts val="1400"/>
              <a:buFont typeface="Arial" panose="020B0604020202020204"/>
              <a:buNone/>
            </a:pPr>
            <a:r>
              <a:rPr lang="en-US" sz="3500" b="1">
                <a:solidFill>
                  <a:srgbClr val="001970"/>
                </a:solidFill>
              </a:rPr>
              <a:t>Webinar Logistics</a:t>
            </a:r>
            <a:endParaRPr sz="3500" b="1">
              <a:solidFill>
                <a:srgbClr val="001970"/>
              </a:solidFill>
            </a:endParaRPr>
          </a:p>
          <a:p>
            <a:pPr marL="0" lvl="0" indent="0" algn="ctr" rtl="0">
              <a:spcBef>
                <a:spcPts val="0"/>
              </a:spcBef>
              <a:spcAft>
                <a:spcPts val="0"/>
              </a:spcAft>
              <a:buClr>
                <a:schemeClr val="dk1"/>
              </a:buClr>
              <a:buSzPts val="1400"/>
              <a:buFont typeface="Arial" panose="020B0604020202020204"/>
              <a:buNone/>
            </a:pPr>
            <a:r>
              <a:rPr lang="en-US" sz="3500" b="1">
                <a:solidFill>
                  <a:srgbClr val="001970"/>
                </a:solidFill>
              </a:rPr>
              <a:t>Logística del seminario web</a:t>
            </a:r>
          </a:p>
        </p:txBody>
      </p:sp>
      <p:sp>
        <p:nvSpPr>
          <p:cNvPr id="104" name="Google Shape;104;g33162129753_0_2"/>
          <p:cNvSpPr txBox="1"/>
          <p:nvPr/>
        </p:nvSpPr>
        <p:spPr>
          <a:xfrm>
            <a:off x="346675" y="1365775"/>
            <a:ext cx="4191900" cy="4758900"/>
          </a:xfrm>
          <a:prstGeom prst="rect">
            <a:avLst/>
          </a:prstGeom>
          <a:noFill/>
          <a:ln>
            <a:noFill/>
          </a:ln>
        </p:spPr>
        <p:txBody>
          <a:bodyPr spcFirstLastPara="1" wrap="square" lIns="91425" tIns="91425" rIns="91425" bIns="91425" anchor="t" anchorCtr="0">
            <a:noAutofit/>
          </a:bodyPr>
          <a:lstStyle/>
          <a:p>
            <a:pPr marL="457200" lvl="0" indent="-336550" algn="l" rtl="0">
              <a:lnSpc>
                <a:spcPct val="100000"/>
              </a:lnSpc>
              <a:spcBef>
                <a:spcPts val="0"/>
              </a:spcBef>
              <a:spcAft>
                <a:spcPts val="0"/>
              </a:spcAft>
              <a:buClr>
                <a:srgbClr val="001970"/>
              </a:buClr>
              <a:buSzPts val="1700"/>
              <a:buFont typeface="Trebuchet MS" panose="020B0603020202020204"/>
              <a:buChar char="●"/>
            </a:pPr>
            <a:r>
              <a:rPr lang="en-US" sz="1700">
                <a:solidFill>
                  <a:srgbClr val="001970"/>
                </a:solidFill>
                <a:latin typeface="Trebuchet MS" panose="020B0603020202020204"/>
                <a:ea typeface="Trebuchet MS" panose="020B0603020202020204"/>
                <a:cs typeface="Trebuchet MS" panose="020B0603020202020204"/>
                <a:sym typeface="Trebuchet MS" panose="020B0603020202020204"/>
              </a:rPr>
              <a:t>We are recording - Avoid sharing protected health information</a:t>
            </a: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457200" lvl="0" indent="-336550" algn="l" rtl="0">
              <a:lnSpc>
                <a:spcPct val="100000"/>
              </a:lnSpc>
              <a:spcBef>
                <a:spcPts val="1000"/>
              </a:spcBef>
              <a:spcAft>
                <a:spcPts val="0"/>
              </a:spcAft>
              <a:buClr>
                <a:srgbClr val="001970"/>
              </a:buClr>
              <a:buSzPts val="1700"/>
              <a:buFont typeface="Trebuchet MS" panose="020B0603020202020204"/>
              <a:buChar char="●"/>
            </a:pPr>
            <a:r>
              <a:rPr lang="en-US" sz="1700">
                <a:solidFill>
                  <a:srgbClr val="001970"/>
                </a:solidFill>
                <a:latin typeface="Trebuchet MS" panose="020B0603020202020204"/>
                <a:ea typeface="Trebuchet MS" panose="020B0603020202020204"/>
                <a:cs typeface="Trebuchet MS" panose="020B0603020202020204"/>
                <a:sym typeface="Trebuchet MS" panose="020B0603020202020204"/>
              </a:rPr>
              <a:t>Accessibility: Spanish language interpretation is available through the toolbar at the bottom of your screen</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1000"/>
              </a:spcBef>
              <a:spcAft>
                <a:spcPts val="0"/>
              </a:spcAft>
              <a:buNone/>
            </a:pP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0"/>
              </a:spcBef>
              <a:spcAft>
                <a:spcPts val="0"/>
              </a:spcAft>
              <a:buNone/>
            </a:pPr>
            <a:endParaRPr>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57200" marR="0" lvl="0" indent="-336550" algn="l" rtl="0">
              <a:lnSpc>
                <a:spcPct val="100000"/>
              </a:lnSpc>
              <a:spcBef>
                <a:spcPts val="0"/>
              </a:spcBef>
              <a:spcAft>
                <a:spcPts val="0"/>
              </a:spcAft>
              <a:buClr>
                <a:srgbClr val="001970"/>
              </a:buClr>
              <a:buSzPts val="1700"/>
              <a:buFont typeface="Trebuchet MS" panose="020B0603020202020204"/>
              <a:buChar char="●"/>
            </a:pPr>
            <a:r>
              <a:rPr lang="en-US" sz="1700">
                <a:solidFill>
                  <a:srgbClr val="001970"/>
                </a:solidFill>
                <a:latin typeface="Trebuchet MS" panose="020B0603020202020204"/>
                <a:ea typeface="Trebuchet MS" panose="020B0603020202020204"/>
                <a:cs typeface="Trebuchet MS" panose="020B0603020202020204"/>
                <a:sym typeface="Trebuchet MS" panose="020B0603020202020204"/>
              </a:rPr>
              <a:t>Attendees will be muted during the presentation</a:t>
            </a: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457200" marR="0" lvl="0" indent="-336550" algn="l" rtl="0">
              <a:lnSpc>
                <a:spcPct val="100000"/>
              </a:lnSpc>
              <a:spcBef>
                <a:spcPts val="1000"/>
              </a:spcBef>
              <a:spcAft>
                <a:spcPts val="0"/>
              </a:spcAft>
              <a:buClr>
                <a:srgbClr val="001970"/>
              </a:buClr>
              <a:buSzPts val="1700"/>
              <a:buFont typeface="Trebuchet MS" panose="020B0603020202020204"/>
              <a:buChar char="●"/>
            </a:pPr>
            <a:r>
              <a:rPr lang="en-US" sz="1700">
                <a:solidFill>
                  <a:srgbClr val="001970"/>
                </a:solidFill>
                <a:latin typeface="Trebuchet MS" panose="020B0603020202020204"/>
                <a:ea typeface="Trebuchet MS" panose="020B0603020202020204"/>
                <a:cs typeface="Trebuchet MS" panose="020B0603020202020204"/>
                <a:sym typeface="Trebuchet MS" panose="020B0603020202020204"/>
              </a:rPr>
              <a:t>Use Q and A function to ask questions</a:t>
            </a: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457200" marR="0" lvl="0" indent="-336550" algn="l" rtl="0">
              <a:lnSpc>
                <a:spcPct val="100000"/>
              </a:lnSpc>
              <a:spcBef>
                <a:spcPts val="1000"/>
              </a:spcBef>
              <a:spcAft>
                <a:spcPts val="1000"/>
              </a:spcAft>
              <a:buClr>
                <a:srgbClr val="001970"/>
              </a:buClr>
              <a:buSzPts val="1700"/>
              <a:buFont typeface="Trebuchet MS" panose="020B0603020202020204"/>
              <a:buChar char="●"/>
            </a:pPr>
            <a:r>
              <a:rPr lang="en-US" sz="1700">
                <a:solidFill>
                  <a:srgbClr val="001970"/>
                </a:solidFill>
                <a:latin typeface="Trebuchet MS" panose="020B0603020202020204"/>
                <a:ea typeface="Trebuchet MS" panose="020B0603020202020204"/>
                <a:cs typeface="Trebuchet MS" panose="020B0603020202020204"/>
                <a:sym typeface="Trebuchet MS" panose="020B0603020202020204"/>
              </a:rPr>
              <a:t>Materials will be distributed after the meeting</a:t>
            </a: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p:txBody>
      </p:sp>
      <p:grpSp>
        <p:nvGrpSpPr>
          <p:cNvPr id="105" name="Google Shape;105;g33162129753_0_2"/>
          <p:cNvGrpSpPr/>
          <p:nvPr/>
        </p:nvGrpSpPr>
        <p:grpSpPr>
          <a:xfrm>
            <a:off x="509276" y="3159611"/>
            <a:ext cx="3866705" cy="1118238"/>
            <a:chOff x="1264094" y="3133550"/>
            <a:chExt cx="3991231" cy="975775"/>
          </a:xfrm>
        </p:grpSpPr>
        <p:pic>
          <p:nvPicPr>
            <p:cNvPr id="106" name="Google Shape;106;g33162129753_0_2" descr="Screenshot of Zoom toolbar depicting the closed caption, interpretation, more, and end meeting buttons."/>
            <p:cNvPicPr preferRelativeResize="0"/>
            <p:nvPr/>
          </p:nvPicPr>
          <p:blipFill rotWithShape="1">
            <a:blip r:embed="rId3"/>
            <a:srcRect r="1806"/>
            <a:stretch>
              <a:fillRect/>
            </a:stretch>
          </p:blipFill>
          <p:spPr>
            <a:xfrm>
              <a:off x="1389450" y="3630075"/>
              <a:ext cx="3490150" cy="479250"/>
            </a:xfrm>
            <a:prstGeom prst="rect">
              <a:avLst/>
            </a:prstGeom>
            <a:noFill/>
            <a:ln>
              <a:noFill/>
            </a:ln>
          </p:spPr>
        </p:pic>
        <p:sp>
          <p:nvSpPr>
            <p:cNvPr id="107" name="Google Shape;107;g33162129753_0_2"/>
            <p:cNvSpPr txBox="1"/>
            <p:nvPr/>
          </p:nvSpPr>
          <p:spPr>
            <a:xfrm>
              <a:off x="1264094" y="3133560"/>
              <a:ext cx="1059300" cy="456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panose="020B0604020202020204"/>
                <a:buNone/>
              </a:pPr>
              <a:r>
                <a:rPr lang="en-US"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Enable captions</a:t>
              </a:r>
              <a:endParaRPr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08" name="Google Shape;108;g33162129753_0_2"/>
            <p:cNvSpPr txBox="1"/>
            <p:nvPr/>
          </p:nvSpPr>
          <p:spPr>
            <a:xfrm>
              <a:off x="2096227" y="3133560"/>
              <a:ext cx="1347000" cy="456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panose="020B0604020202020204"/>
                <a:buNone/>
              </a:pPr>
              <a:r>
                <a:rPr lang="en-US"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Enable interpretation</a:t>
              </a:r>
              <a:endParaRPr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109" name="Google Shape;109;g33162129753_0_2"/>
            <p:cNvSpPr txBox="1"/>
            <p:nvPr/>
          </p:nvSpPr>
          <p:spPr>
            <a:xfrm>
              <a:off x="3466425" y="3133550"/>
              <a:ext cx="1788900" cy="456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panose="020B0604020202020204"/>
                <a:buNone/>
              </a:pPr>
              <a:r>
                <a:rPr lang="en-US"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Other settings and end meeting</a:t>
              </a:r>
              <a:endParaRPr sz="11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cxnSp>
          <p:nvCxnSpPr>
            <p:cNvPr id="110" name="Google Shape;110;g33162129753_0_2"/>
            <p:cNvCxnSpPr/>
            <p:nvPr/>
          </p:nvCxnSpPr>
          <p:spPr>
            <a:xfrm>
              <a:off x="1833039" y="3444710"/>
              <a:ext cx="0" cy="164100"/>
            </a:xfrm>
            <a:prstGeom prst="straightConnector1">
              <a:avLst/>
            </a:prstGeom>
            <a:noFill/>
            <a:ln w="9525" cap="flat" cmpd="sng">
              <a:solidFill>
                <a:srgbClr val="001970"/>
              </a:solidFill>
              <a:prstDash val="solid"/>
              <a:round/>
              <a:headEnd type="none" w="sm" len="sm"/>
              <a:tailEnd type="triangle" w="med" len="med"/>
            </a:ln>
          </p:spPr>
        </p:cxnSp>
        <p:cxnSp>
          <p:nvCxnSpPr>
            <p:cNvPr id="111" name="Google Shape;111;g33162129753_0_2"/>
            <p:cNvCxnSpPr/>
            <p:nvPr/>
          </p:nvCxnSpPr>
          <p:spPr>
            <a:xfrm>
              <a:off x="2769684" y="3444710"/>
              <a:ext cx="0" cy="164100"/>
            </a:xfrm>
            <a:prstGeom prst="straightConnector1">
              <a:avLst/>
            </a:prstGeom>
            <a:noFill/>
            <a:ln w="9525" cap="flat" cmpd="sng">
              <a:solidFill>
                <a:srgbClr val="001970"/>
              </a:solidFill>
              <a:prstDash val="solid"/>
              <a:round/>
              <a:headEnd type="none" w="sm" len="sm"/>
              <a:tailEnd type="triangle" w="med" len="med"/>
            </a:ln>
          </p:spPr>
        </p:cxnSp>
        <p:cxnSp>
          <p:nvCxnSpPr>
            <p:cNvPr id="112" name="Google Shape;112;g33162129753_0_2"/>
            <p:cNvCxnSpPr/>
            <p:nvPr/>
          </p:nvCxnSpPr>
          <p:spPr>
            <a:xfrm flipH="1">
              <a:off x="3621017" y="3477829"/>
              <a:ext cx="147600" cy="141000"/>
            </a:xfrm>
            <a:prstGeom prst="straightConnector1">
              <a:avLst/>
            </a:prstGeom>
            <a:noFill/>
            <a:ln w="9525" cap="flat" cmpd="sng">
              <a:solidFill>
                <a:srgbClr val="001970"/>
              </a:solidFill>
              <a:prstDash val="solid"/>
              <a:round/>
              <a:headEnd type="none" w="sm" len="sm"/>
              <a:tailEnd type="triangle" w="med" len="med"/>
            </a:ln>
          </p:spPr>
        </p:cxnSp>
        <p:cxnSp>
          <p:nvCxnSpPr>
            <p:cNvPr id="113" name="Google Shape;113;g33162129753_0_2"/>
            <p:cNvCxnSpPr/>
            <p:nvPr/>
          </p:nvCxnSpPr>
          <p:spPr>
            <a:xfrm>
              <a:off x="4759910" y="3444710"/>
              <a:ext cx="0" cy="164100"/>
            </a:xfrm>
            <a:prstGeom prst="straightConnector1">
              <a:avLst/>
            </a:prstGeom>
            <a:noFill/>
            <a:ln w="9525" cap="flat" cmpd="sng">
              <a:solidFill>
                <a:srgbClr val="001970"/>
              </a:solidFill>
              <a:prstDash val="solid"/>
              <a:round/>
              <a:headEnd type="none" w="sm" len="sm"/>
              <a:tailEnd type="triangle" w="med" len="med"/>
            </a:ln>
          </p:spPr>
        </p:cxnSp>
      </p:grpSp>
      <p:sp>
        <p:nvSpPr>
          <p:cNvPr id="114" name="Google Shape;114;g33162129753_0_2"/>
          <p:cNvSpPr txBox="1"/>
          <p:nvPr/>
        </p:nvSpPr>
        <p:spPr>
          <a:xfrm>
            <a:off x="4375975" y="1365725"/>
            <a:ext cx="4417200" cy="4758900"/>
          </a:xfrm>
          <a:prstGeom prst="rect">
            <a:avLst/>
          </a:prstGeom>
          <a:noFill/>
          <a:ln>
            <a:noFill/>
          </a:ln>
        </p:spPr>
        <p:txBody>
          <a:bodyPr spcFirstLastPara="1" wrap="square" lIns="91425" tIns="91425" rIns="91425" bIns="91425" anchor="t" anchorCtr="0">
            <a:noAutofit/>
          </a:bodyPr>
          <a:lstStyle/>
          <a:p>
            <a:pPr marL="285750" marR="0" lvl="0" indent="-336550" algn="l" rtl="0">
              <a:lnSpc>
                <a:spcPct val="115000"/>
              </a:lnSpc>
              <a:spcBef>
                <a:spcPts val="0"/>
              </a:spcBef>
              <a:spcAft>
                <a:spcPts val="0"/>
              </a:spcAft>
              <a:buClr>
                <a:srgbClr val="001970"/>
              </a:buClr>
              <a:buSzPts val="1700"/>
              <a:buFont typeface="Trebuchet MS" panose="020B0603020202020204"/>
              <a:buChar char="●"/>
            </a:pPr>
            <a:r>
              <a:rPr lang="en-US" sz="1700">
                <a:solidFill>
                  <a:srgbClr val="001970"/>
                </a:solidFill>
                <a:latin typeface="Trebuchet MS" panose="020B0603020202020204"/>
                <a:ea typeface="Trebuchet MS" panose="020B0603020202020204"/>
                <a:cs typeface="Trebuchet MS" panose="020B0603020202020204"/>
                <a:sym typeface="Trebuchet MS" panose="020B0603020202020204"/>
              </a:rPr>
              <a:t>Estamos grabando - evite compartir información sanitaria protegida</a:t>
            </a: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285750" marR="0" lvl="0" indent="-336550" algn="l" rtl="0">
              <a:lnSpc>
                <a:spcPct val="115000"/>
              </a:lnSpc>
              <a:spcBef>
                <a:spcPts val="0"/>
              </a:spcBef>
              <a:spcAft>
                <a:spcPts val="0"/>
              </a:spcAft>
              <a:buClr>
                <a:srgbClr val="001970"/>
              </a:buClr>
              <a:buSzPts val="1700"/>
              <a:buFont typeface="Trebuchet MS" panose="020B0603020202020204"/>
              <a:buChar char="●"/>
            </a:pPr>
            <a:r>
              <a:rPr lang="en-US" sz="1700">
                <a:solidFill>
                  <a:srgbClr val="001970"/>
                </a:solidFill>
                <a:latin typeface="Trebuchet MS" panose="020B0603020202020204"/>
                <a:ea typeface="Trebuchet MS" panose="020B0603020202020204"/>
                <a:cs typeface="Trebuchet MS" panose="020B0603020202020204"/>
                <a:sym typeface="Trebuchet MS" panose="020B0603020202020204"/>
              </a:rPr>
              <a:t>Accesibilidad: La interpretación en español está disponible mediante la barra de herramientas que aparece en la parte inferior de la pantalla</a:t>
            </a: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285750" marR="0" lvl="0" indent="-228600" algn="l" rtl="0">
              <a:lnSpc>
                <a:spcPct val="115000"/>
              </a:lnSpc>
              <a:spcBef>
                <a:spcPts val="0"/>
              </a:spcBef>
              <a:spcAft>
                <a:spcPts val="0"/>
              </a:spcAft>
              <a:buNone/>
            </a:pP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285750" marR="0" lvl="0" indent="-228600" algn="l" rtl="0">
              <a:lnSpc>
                <a:spcPct val="115000"/>
              </a:lnSpc>
              <a:spcBef>
                <a:spcPts val="0"/>
              </a:spcBef>
              <a:spcAft>
                <a:spcPts val="0"/>
              </a:spcAft>
              <a:buNone/>
            </a:pP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285750" marR="0" lvl="0" indent="-228600" algn="l" rtl="0">
              <a:lnSpc>
                <a:spcPct val="115000"/>
              </a:lnSpc>
              <a:spcBef>
                <a:spcPts val="0"/>
              </a:spcBef>
              <a:spcAft>
                <a:spcPts val="0"/>
              </a:spcAft>
              <a:buNone/>
            </a:pP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15000"/>
              </a:lnSpc>
              <a:spcBef>
                <a:spcPts val="0"/>
              </a:spcBef>
              <a:spcAft>
                <a:spcPts val="0"/>
              </a:spcAft>
              <a:buNone/>
            </a:pP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285750" marR="0" lvl="0" indent="-336550" algn="l" rtl="0">
              <a:lnSpc>
                <a:spcPct val="115000"/>
              </a:lnSpc>
              <a:spcBef>
                <a:spcPts val="0"/>
              </a:spcBef>
              <a:spcAft>
                <a:spcPts val="0"/>
              </a:spcAft>
              <a:buClr>
                <a:srgbClr val="001970"/>
              </a:buClr>
              <a:buSzPts val="1700"/>
              <a:buFont typeface="Trebuchet MS" panose="020B0603020202020204"/>
              <a:buChar char="●"/>
            </a:pPr>
            <a:r>
              <a:rPr lang="en-US" sz="1700">
                <a:solidFill>
                  <a:srgbClr val="001970"/>
                </a:solidFill>
                <a:latin typeface="Trebuchet MS" panose="020B0603020202020204"/>
                <a:ea typeface="Trebuchet MS" panose="020B0603020202020204"/>
                <a:cs typeface="Trebuchet MS" panose="020B0603020202020204"/>
                <a:sym typeface="Trebuchet MS" panose="020B0603020202020204"/>
              </a:rPr>
              <a:t>Los asistentes estarán silenciados durante la presentación</a:t>
            </a: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285750" marR="0" lvl="0" indent="-336550" algn="l" rtl="0">
              <a:lnSpc>
                <a:spcPct val="115000"/>
              </a:lnSpc>
              <a:spcBef>
                <a:spcPts val="0"/>
              </a:spcBef>
              <a:spcAft>
                <a:spcPts val="0"/>
              </a:spcAft>
              <a:buClr>
                <a:srgbClr val="001970"/>
              </a:buClr>
              <a:buSzPts val="1700"/>
              <a:buFont typeface="Trebuchet MS" panose="020B0603020202020204"/>
              <a:buChar char="●"/>
            </a:pPr>
            <a:r>
              <a:rPr lang="en-US" sz="1700">
                <a:solidFill>
                  <a:srgbClr val="001970"/>
                </a:solidFill>
                <a:latin typeface="Trebuchet MS" panose="020B0603020202020204"/>
                <a:ea typeface="Trebuchet MS" panose="020B0603020202020204"/>
                <a:cs typeface="Trebuchet MS" panose="020B0603020202020204"/>
                <a:sym typeface="Trebuchet MS" panose="020B0603020202020204"/>
              </a:rPr>
              <a:t>Utilice la función de preguntas y respuestas para hacer preguntas</a:t>
            </a: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285750" marR="0" lvl="0" indent="-336550" algn="l" rtl="0">
              <a:lnSpc>
                <a:spcPct val="115000"/>
              </a:lnSpc>
              <a:spcBef>
                <a:spcPts val="0"/>
              </a:spcBef>
              <a:spcAft>
                <a:spcPts val="0"/>
              </a:spcAft>
              <a:buClr>
                <a:srgbClr val="001970"/>
              </a:buClr>
              <a:buSzPts val="1700"/>
              <a:buFont typeface="Trebuchet MS" panose="020B0603020202020204"/>
              <a:buChar char="●"/>
            </a:pPr>
            <a:r>
              <a:rPr lang="en-US" sz="1700">
                <a:solidFill>
                  <a:srgbClr val="001970"/>
                </a:solidFill>
                <a:latin typeface="Trebuchet MS" panose="020B0603020202020204"/>
                <a:ea typeface="Trebuchet MS" panose="020B0603020202020204"/>
                <a:cs typeface="Trebuchet MS" panose="020B0603020202020204"/>
                <a:sym typeface="Trebuchet MS" panose="020B0603020202020204"/>
              </a:rPr>
              <a:t>Los materiales se distribuirán después de la reunión</a:t>
            </a:r>
            <a:endParaRPr sz="1700">
              <a:solidFill>
                <a:srgbClr val="001970"/>
              </a:solidFill>
              <a:latin typeface="Trebuchet MS" panose="020B0603020202020204"/>
              <a:ea typeface="Trebuchet MS" panose="020B0603020202020204"/>
              <a:cs typeface="Trebuchet MS" panose="020B0603020202020204"/>
              <a:sym typeface="Trebuchet MS" panose="020B0603020202020204"/>
            </a:endParaRPr>
          </a:p>
        </p:txBody>
      </p:sp>
      <p:pic>
        <p:nvPicPr>
          <p:cNvPr id="115" name="Google Shape;115;g33162129753_0_2"/>
          <p:cNvPicPr preferRelativeResize="0"/>
          <p:nvPr/>
        </p:nvPicPr>
        <p:blipFill rotWithShape="1">
          <a:blip r:embed="rId4"/>
          <a:srcRect/>
          <a:stretch>
            <a:fillRect/>
          </a:stretch>
        </p:blipFill>
        <p:spPr>
          <a:xfrm>
            <a:off x="4685475" y="3262500"/>
            <a:ext cx="3543496" cy="11182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Google Shape;233;p14"/>
          <p:cNvSpPr txBox="1">
            <a:spLocks noGrp="1"/>
          </p:cNvSpPr>
          <p:nvPr/>
        </p:nvSpPr>
        <p:spPr>
          <a:xfrm>
            <a:off x="951865" y="511175"/>
            <a:ext cx="7258685" cy="704850"/>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lvl="0" indent="0" algn="ctr" rtl="0">
              <a:lnSpc>
                <a:spcPct val="100000"/>
              </a:lnSpc>
              <a:spcBef>
                <a:spcPts val="0"/>
              </a:spcBef>
              <a:spcAft>
                <a:spcPts val="0"/>
              </a:spcAft>
              <a:buNone/>
            </a:pPr>
            <a:r>
              <a:rPr lang="en-US" altLang="en-US" sz="4500">
                <a:solidFill>
                  <a:srgbClr val="00186F"/>
                </a:solidFill>
              </a:rPr>
              <a:t>¿</a:t>
            </a:r>
            <a:r>
              <a:rPr lang="en-US" altLang="en-GB" sz="4500">
                <a:solidFill>
                  <a:srgbClr val="00186F"/>
                </a:solidFill>
              </a:rPr>
              <a:t>Qu</a:t>
            </a:r>
            <a:r>
              <a:rPr lang="en-US" altLang="en-US" sz="4500">
                <a:solidFill>
                  <a:srgbClr val="00186F"/>
                </a:solidFill>
              </a:rPr>
              <a:t>é</a:t>
            </a:r>
            <a:r>
              <a:rPr lang="en-US" altLang="en-GB" sz="4500">
                <a:solidFill>
                  <a:srgbClr val="00186F"/>
                </a:solidFill>
              </a:rPr>
              <a:t> aspecto tendr</a:t>
            </a:r>
            <a:r>
              <a:rPr lang="en-US" altLang="en-US" sz="4500">
                <a:solidFill>
                  <a:srgbClr val="00186F"/>
                </a:solidFill>
              </a:rPr>
              <a:t>á</a:t>
            </a:r>
            <a:r>
              <a:rPr lang="" altLang="en-US" sz="4500">
                <a:solidFill>
                  <a:srgbClr val="00186F"/>
                </a:solidFill>
              </a:rPr>
              <a:t> esto</a:t>
            </a:r>
            <a:r>
              <a:rPr lang="en-US" sz="4500">
                <a:solidFill>
                  <a:srgbClr val="00186F"/>
                </a:solidFill>
              </a:rPr>
              <a:t>?</a:t>
            </a:r>
            <a:endParaRPr sz="4500"/>
          </a:p>
        </p:txBody>
      </p:sp>
      <p:sp>
        <p:nvSpPr>
          <p:cNvPr id="235" name="Google Shape;235;p14"/>
          <p:cNvSpPr txBox="1"/>
          <p:nvPr/>
        </p:nvSpPr>
        <p:spPr>
          <a:xfrm>
            <a:off x="778635" y="1588385"/>
            <a:ext cx="7605900" cy="4217035"/>
          </a:xfrm>
          <a:prstGeom prst="rect">
            <a:avLst/>
          </a:prstGeom>
          <a:noFill/>
          <a:ln>
            <a:noFill/>
          </a:ln>
        </p:spPr>
        <p:txBody>
          <a:bodyPr spcFirstLastPara="1" wrap="square" lIns="0" tIns="58400" rIns="0" bIns="0" anchor="t" anchorCtr="0">
            <a:spAutoFit/>
          </a:bodyPr>
          <a:lstStyle/>
          <a:p>
            <a:pPr marL="469265" marR="276860" lvl="0" indent="-457200" algn="l" rtl="0">
              <a:lnSpc>
                <a:spcPct val="108000"/>
              </a:lnSpc>
              <a:spcBef>
                <a:spcPts val="0"/>
              </a:spcBef>
              <a:spcAft>
                <a:spcPts val="0"/>
              </a:spcAft>
              <a:buClr>
                <a:schemeClr val="dk1"/>
              </a:buClr>
              <a:buSzPts val="2700"/>
              <a:buFont typeface="Arial" panose="020B0604020202020204" pitchFamily="34" charset="0"/>
              <a:buChar char="•"/>
            </a:pPr>
            <a:r>
              <a:rPr lang="" alt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Los miembros ahora </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se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revisar</a:t>
            </a:r>
            <a:r>
              <a:rPr lang="en-US" alt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 alt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para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LTC</a:t>
            </a: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Se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deben</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cumplir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todos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los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requisitos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elegibilidad</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para ese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Si un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no es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elegible</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ser</a:t>
            </a:r>
            <a:r>
              <a:rPr lang="en-US" alt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revisado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para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WAwD</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y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otros</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programas</a:t>
            </a: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69265" marR="5080" lvl="0" indent="-457200" algn="l" rtl="0">
              <a:lnSpc>
                <a:spcPct val="108000"/>
              </a:lnSpc>
              <a:spcBef>
                <a:spcPts val="980"/>
              </a:spcBef>
              <a:spcAft>
                <a:spcPts val="0"/>
              </a:spcAft>
              <a:buClr>
                <a:schemeClr val="dk1"/>
              </a:buClr>
              <a:buSzPts val="2700"/>
              <a:buFont typeface="Arial" panose="020B0604020202020204" pitchFamily="34" charset="0"/>
              <a:buChar char="•"/>
            </a:pP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Si se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determina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que un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es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elegible</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para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de LTC,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pero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desea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ser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evaluado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para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WAwD</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con HCBS,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deber</a:t>
            </a:r>
            <a:r>
              <a:rPr lang="en-US" altLang="en-US" sz="27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optar</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por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7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700" dirty="0" err="1">
                <a:solidFill>
                  <a:schemeClr val="dk1"/>
                </a:solidFill>
                <a:latin typeface="Trebuchet MS" panose="020B0603020202020204"/>
                <a:ea typeface="Trebuchet MS" panose="020B0603020202020204"/>
                <a:cs typeface="Trebuchet MS" panose="020B0603020202020204"/>
                <a:sym typeface="Trebuchet MS" panose="020B0603020202020204"/>
              </a:rPr>
              <a:t>WAwD</a:t>
            </a:r>
            <a:r>
              <a:rPr lang="en-US" sz="2700" dirty="0">
                <a:solidFill>
                  <a:schemeClr val="dk1"/>
                </a:solidFill>
                <a:latin typeface="Trebuchet MS" panose="020B0603020202020204"/>
                <a:ea typeface="Trebuchet MS" panose="020B0603020202020204"/>
                <a:cs typeface="Trebuchet MS" panose="020B0603020202020204"/>
                <a:sym typeface="Trebuchet MS" panose="020B0603020202020204"/>
              </a:rPr>
              <a:t>.</a:t>
            </a:r>
            <a:endParaRPr sz="27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5"/>
          <p:cNvSpPr txBox="1">
            <a:spLocks noGrp="1"/>
          </p:cNvSpPr>
          <p:nvPr>
            <p:ph type="title"/>
          </p:nvPr>
        </p:nvSpPr>
        <p:spPr>
          <a:xfrm>
            <a:off x="624841" y="511429"/>
            <a:ext cx="7903200" cy="5670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3600">
                <a:solidFill>
                  <a:srgbClr val="00186F"/>
                </a:solidFill>
              </a:rPr>
              <a:t>New Members vs Ongoing Members</a:t>
            </a:r>
            <a:endParaRPr sz="3600"/>
          </a:p>
        </p:txBody>
      </p:sp>
      <p:sp>
        <p:nvSpPr>
          <p:cNvPr id="241" name="Google Shape;241;p15"/>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31</a:t>
            </a:fld>
            <a:endParaRPr lang="en-US"/>
          </a:p>
        </p:txBody>
      </p:sp>
      <p:sp>
        <p:nvSpPr>
          <p:cNvPr id="242" name="Google Shape;242;p15"/>
          <p:cNvSpPr txBox="1"/>
          <p:nvPr/>
        </p:nvSpPr>
        <p:spPr>
          <a:xfrm>
            <a:off x="450850" y="1225550"/>
            <a:ext cx="8077200" cy="4250700"/>
          </a:xfrm>
          <a:prstGeom prst="rect">
            <a:avLst/>
          </a:prstGeom>
          <a:noFill/>
          <a:ln>
            <a:noFill/>
          </a:ln>
        </p:spPr>
        <p:txBody>
          <a:bodyPr spcFirstLastPara="1" wrap="square" lIns="0" tIns="58400" rIns="0" bIns="0" anchor="t" anchorCtr="0">
            <a:spAutoFit/>
          </a:bodyPr>
          <a:lstStyle/>
          <a:p>
            <a:pPr marL="411480" marR="85725" lvl="0" indent="-399415" algn="l" rtl="0">
              <a:lnSpc>
                <a:spcPct val="100000"/>
              </a:lnSpc>
              <a:spcBef>
                <a:spcPts val="0"/>
              </a:spcBef>
              <a:spcAft>
                <a:spcPts val="0"/>
              </a:spcAft>
              <a:buClr>
                <a:schemeClr val="dk1"/>
              </a:buClr>
              <a:buSzPts val="2400"/>
              <a:buFont typeface="Arial" panose="020B0604020202020204"/>
              <a:buChar char="•"/>
            </a:pP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New applicants that require HCBS will be reviewed for the Long Term Care HCBS program first, if found eligible, they will be placed in that category. If members prefer to be in the Working Adults with Disabilities with HCBS program, they can opt-in to be reviewed for Buy-in program eligibility.</a:t>
            </a:r>
          </a:p>
          <a:p>
            <a:pPr marL="411480" marR="85725" lvl="0" indent="-399415" algn="l" rtl="0">
              <a:lnSpc>
                <a:spcPct val="100000"/>
              </a:lnSpc>
              <a:spcBef>
                <a:spcPts val="1000"/>
              </a:spcBef>
              <a:spcAft>
                <a:spcPts val="1000"/>
              </a:spcAft>
              <a:buClr>
                <a:schemeClr val="dk1"/>
              </a:buClr>
              <a:buSzPts val="2400"/>
              <a:buFont typeface="Arial" panose="020B0604020202020204"/>
              <a:buChar char="•"/>
            </a:pP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Ongoing members on Working Adults with Disabilities with HCBS,  will be reviewed for Long Term Care HCBS upon renewal, if found eligible, they will be enrolled. However, members can decide to opt back into Working Adults with Disabilities if preferred.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Google Shape;240;p15"/>
          <p:cNvSpPr txBox="1">
            <a:spLocks noGrp="1"/>
          </p:cNvSpPr>
          <p:nvPr/>
        </p:nvSpPr>
        <p:spPr>
          <a:xfrm>
            <a:off x="610662" y="2810"/>
            <a:ext cx="7903200" cy="504825"/>
          </a:xfrm>
          <a:prstGeom prst="rect">
            <a:avLst/>
          </a:prstGeom>
          <a:noFill/>
          <a:ln>
            <a:noFill/>
          </a:ln>
        </p:spPr>
        <p:txBody>
          <a:bodyPr wrap="square" lIns="0" tIns="127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2700" lvl="0" indent="0" algn="l" rtl="0">
              <a:lnSpc>
                <a:spcPct val="100000"/>
              </a:lnSpc>
              <a:spcBef>
                <a:spcPts val="0"/>
              </a:spcBef>
              <a:spcAft>
                <a:spcPts val="0"/>
              </a:spcAft>
              <a:buNone/>
            </a:pPr>
            <a:r>
              <a:rPr lang="en-US" sz="3200" dirty="0">
                <a:solidFill>
                  <a:srgbClr val="00186F"/>
                </a:solidFill>
              </a:rPr>
              <a:t>M</a:t>
            </a:r>
            <a:r>
              <a:rPr lang="" altLang="en-US" sz="3200" dirty="0">
                <a:solidFill>
                  <a:srgbClr val="00186F"/>
                </a:solidFill>
              </a:rPr>
              <a:t>i</a:t>
            </a:r>
            <a:r>
              <a:rPr lang="en-US" sz="3200" dirty="0" err="1">
                <a:solidFill>
                  <a:srgbClr val="00186F"/>
                </a:solidFill>
              </a:rPr>
              <a:t>embr</a:t>
            </a:r>
            <a:r>
              <a:rPr lang="" altLang="en-US" sz="3200" dirty="0">
                <a:solidFill>
                  <a:srgbClr val="00186F"/>
                </a:solidFill>
              </a:rPr>
              <a:t>o</a:t>
            </a:r>
            <a:r>
              <a:rPr lang="en-US" sz="3200" dirty="0">
                <a:solidFill>
                  <a:srgbClr val="00186F"/>
                </a:solidFill>
              </a:rPr>
              <a:t>s</a:t>
            </a:r>
            <a:r>
              <a:rPr lang="" altLang="en-US" sz="3200" dirty="0">
                <a:solidFill>
                  <a:srgbClr val="00186F"/>
                </a:solidFill>
              </a:rPr>
              <a:t> nuevos</a:t>
            </a:r>
            <a:r>
              <a:rPr lang="en-US" sz="3200" dirty="0">
                <a:solidFill>
                  <a:srgbClr val="00186F"/>
                </a:solidFill>
              </a:rPr>
              <a:t> vs M</a:t>
            </a:r>
            <a:r>
              <a:rPr lang="" altLang="en-US" sz="3200" dirty="0">
                <a:solidFill>
                  <a:srgbClr val="00186F"/>
                </a:solidFill>
              </a:rPr>
              <a:t>i</a:t>
            </a:r>
            <a:r>
              <a:rPr lang="en-US" sz="3200" dirty="0" err="1">
                <a:solidFill>
                  <a:srgbClr val="00186F"/>
                </a:solidFill>
              </a:rPr>
              <a:t>embr</a:t>
            </a:r>
            <a:r>
              <a:rPr lang="" altLang="en-US" sz="3200" dirty="0">
                <a:solidFill>
                  <a:srgbClr val="00186F"/>
                </a:solidFill>
              </a:rPr>
              <a:t>o</a:t>
            </a:r>
            <a:r>
              <a:rPr lang="en-US" sz="3200" dirty="0">
                <a:solidFill>
                  <a:srgbClr val="00186F"/>
                </a:solidFill>
              </a:rPr>
              <a:t>s</a:t>
            </a:r>
            <a:r>
              <a:rPr lang="" altLang="en-US" sz="3200" dirty="0">
                <a:solidFill>
                  <a:srgbClr val="00186F"/>
                </a:solidFill>
              </a:rPr>
              <a:t> actuales</a:t>
            </a:r>
          </a:p>
        </p:txBody>
      </p:sp>
      <p:sp>
        <p:nvSpPr>
          <p:cNvPr id="242" name="Google Shape;242;p15"/>
          <p:cNvSpPr txBox="1"/>
          <p:nvPr/>
        </p:nvSpPr>
        <p:spPr>
          <a:xfrm>
            <a:off x="293793" y="507635"/>
            <a:ext cx="8536939" cy="5855429"/>
          </a:xfrm>
          <a:prstGeom prst="rect">
            <a:avLst/>
          </a:prstGeom>
          <a:noFill/>
          <a:ln>
            <a:noFill/>
          </a:ln>
        </p:spPr>
        <p:txBody>
          <a:bodyPr spcFirstLastPara="1" wrap="square" lIns="0" tIns="58400" rIns="0" bIns="0" anchor="t" anchorCtr="0">
            <a:spAutoFit/>
          </a:bodyPr>
          <a:lstStyle/>
          <a:p>
            <a:pPr marL="411480" marR="85725" lvl="0" indent="-399415" algn="l" rtl="0">
              <a:lnSpc>
                <a:spcPct val="100000"/>
              </a:lnSpc>
              <a:spcBef>
                <a:spcPts val="0"/>
              </a:spcBef>
              <a:spcAft>
                <a:spcPts val="0"/>
              </a:spcAft>
              <a:buClr>
                <a:schemeClr val="dk1"/>
              </a:buClr>
              <a:buSzPts val="2400"/>
              <a:buFont typeface="Arial" panose="020B0604020202020204"/>
              <a:buChar char="•"/>
            </a:pP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Los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nuevos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solicitantes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que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requieran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HCBS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ser</a:t>
            </a:r>
            <a:r>
              <a:rPr lang="en-US" altLang="en-US" sz="24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revisados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primero para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HCBS de Cuidado a Largo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Plazo</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si</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se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determina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que son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elegibles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se les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colocar</a:t>
            </a:r>
            <a:r>
              <a:rPr lang="en-US" altLang="en-US" sz="24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esa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categor</a:t>
            </a:r>
            <a:r>
              <a:rPr lang="en-US" altLang="en-US" sz="2400" dirty="0" err="1">
                <a:solidFill>
                  <a:schemeClr val="dk1"/>
                </a:solidFill>
                <a:latin typeface="Trebuchet MS" panose="020B0603020202020204"/>
                <a:ea typeface="Trebuchet MS" panose="020B0603020202020204"/>
                <a:cs typeface="Trebuchet MS" panose="020B0603020202020204"/>
                <a:sym typeface="Trebuchet MS" panose="020B0603020202020204"/>
              </a:rPr>
              <a:t>í</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Si los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prefieren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estar</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s-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programa de participación para adultos que trabajan y que tienen </a:t>
            </a:r>
            <a:r>
              <a:rPr lang="es-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discapacidade</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con HCBS,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pueden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optar</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por ser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revisados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para la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elegibilidad</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del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participación</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a:t>
            </a:r>
          </a:p>
          <a:p>
            <a:pPr marL="411480" marR="85725" lvl="0" indent="-399415" algn="l" rtl="0">
              <a:lnSpc>
                <a:spcPct val="100000"/>
              </a:lnSpc>
              <a:spcBef>
                <a:spcPts val="1000"/>
              </a:spcBef>
              <a:spcAft>
                <a:spcPts val="1000"/>
              </a:spcAft>
              <a:buClr>
                <a:schemeClr val="dk1"/>
              </a:buClr>
              <a:buSzPts val="2400"/>
              <a:buFont typeface="Arial" panose="020B0604020202020204"/>
              <a:buChar char="•"/>
            </a:pP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Los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actuales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s-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adultos que trabajan y que tienen </a:t>
            </a:r>
            <a:r>
              <a:rPr lang="es-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discapacidade</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con HCBS,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ser</a:t>
            </a:r>
            <a:r>
              <a:rPr lang="en-US" altLang="en-US" sz="24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revisados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parael</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HCBS de Cuidado a Largo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Plazo</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al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momento</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la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renovaci</a:t>
            </a:r>
            <a:r>
              <a:rPr lang="en-US" altLang="en-US" sz="2400" dirty="0" err="1">
                <a:solidFill>
                  <a:schemeClr val="dk1"/>
                </a:solidFill>
                <a:latin typeface="Trebuchet MS" panose="020B0603020202020204"/>
                <a:ea typeface="Trebuchet MS" panose="020B0603020202020204"/>
                <a:cs typeface="Trebuchet MS" panose="020B0603020202020204"/>
                <a:sym typeface="Trebuchet MS" panose="020B0603020202020204"/>
              </a:rPr>
              <a:t>ó</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si</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se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determina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que son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elegibles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ser</a:t>
            </a:r>
            <a:r>
              <a:rPr lang="en-US" altLang="en-US" sz="2400" dirty="0" err="1">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inscritos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Sin embargo, los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miembros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pueden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decidir</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volver</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particiapr</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en</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el</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programa</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de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adultos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con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discapacidades</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si</a:t>
            </a:r>
            <a:r>
              <a:rPr lang="en-US" altLang="en-GB" sz="2400" dirty="0">
                <a:solidFill>
                  <a:schemeClr val="dk1"/>
                </a:solidFill>
                <a:latin typeface="Trebuchet MS" panose="020B0603020202020204"/>
                <a:ea typeface="Trebuchet MS" panose="020B0603020202020204"/>
                <a:cs typeface="Trebuchet MS" panose="020B0603020202020204"/>
                <a:sym typeface="Trebuchet MS" panose="020B0603020202020204"/>
              </a:rPr>
              <a:t> lo </a:t>
            </a:r>
            <a:r>
              <a:rPr lang="en-US" altLang="en-GB" sz="2400" dirty="0" err="1">
                <a:solidFill>
                  <a:schemeClr val="dk1"/>
                </a:solidFill>
                <a:latin typeface="Trebuchet MS" panose="020B0603020202020204"/>
                <a:ea typeface="Trebuchet MS" panose="020B0603020202020204"/>
                <a:cs typeface="Trebuchet MS" panose="020B0603020202020204"/>
                <a:sym typeface="Trebuchet MS" panose="020B0603020202020204"/>
              </a:rPr>
              <a:t>prefieren</a:t>
            </a:r>
            <a:r>
              <a:rPr lang="en-US" sz="2400" dirty="0">
                <a:solidFill>
                  <a:schemeClr val="dk1"/>
                </a:solidFill>
                <a:latin typeface="Trebuchet MS" panose="020B0603020202020204"/>
                <a:ea typeface="Trebuchet MS" panose="020B0603020202020204"/>
                <a:cs typeface="Trebuchet MS" panose="020B0603020202020204"/>
                <a:sym typeface="Trebuchet MS" panose="020B0603020202020204"/>
              </a:rPr>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6"/>
          <p:cNvSpPr txBox="1">
            <a:spLocks noGrp="1"/>
          </p:cNvSpPr>
          <p:nvPr>
            <p:ph type="title"/>
          </p:nvPr>
        </p:nvSpPr>
        <p:spPr>
          <a:xfrm>
            <a:off x="765300" y="202825"/>
            <a:ext cx="7922700" cy="1476300"/>
          </a:xfrm>
          <a:prstGeom prst="rect">
            <a:avLst/>
          </a:prstGeom>
          <a:noFill/>
          <a:ln>
            <a:noFill/>
          </a:ln>
        </p:spPr>
        <p:txBody>
          <a:bodyPr spcFirstLastPara="1" wrap="square" lIns="0" tIns="90150" rIns="0" bIns="0" anchor="t" anchorCtr="0">
            <a:spAutoFit/>
          </a:bodyPr>
          <a:lstStyle/>
          <a:p>
            <a:pPr marL="1546860" marR="5080" lvl="0" indent="-1534795" algn="ctr" rtl="0">
              <a:lnSpc>
                <a:spcPct val="100000"/>
              </a:lnSpc>
              <a:spcBef>
                <a:spcPts val="0"/>
              </a:spcBef>
              <a:spcAft>
                <a:spcPts val="0"/>
              </a:spcAft>
              <a:buNone/>
            </a:pPr>
            <a:r>
              <a:rPr lang="en-US" sz="4500">
                <a:solidFill>
                  <a:srgbClr val="00186F"/>
                </a:solidFill>
              </a:rPr>
              <a:t>What will be the impact of these changes?</a:t>
            </a:r>
            <a:endParaRPr sz="4500"/>
          </a:p>
        </p:txBody>
      </p:sp>
      <p:sp>
        <p:nvSpPr>
          <p:cNvPr id="248" name="Google Shape;248;p16"/>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33</a:t>
            </a:fld>
            <a:endParaRPr lang="en-US"/>
          </a:p>
        </p:txBody>
      </p:sp>
      <p:sp>
        <p:nvSpPr>
          <p:cNvPr id="249" name="Google Shape;249;p16"/>
          <p:cNvSpPr txBox="1"/>
          <p:nvPr/>
        </p:nvSpPr>
        <p:spPr>
          <a:xfrm>
            <a:off x="765301" y="1859407"/>
            <a:ext cx="6971030" cy="2543175"/>
          </a:xfrm>
          <a:prstGeom prst="rect">
            <a:avLst/>
          </a:prstGeom>
          <a:noFill/>
          <a:ln>
            <a:noFill/>
          </a:ln>
        </p:spPr>
        <p:txBody>
          <a:bodyPr spcFirstLastPara="1" wrap="square" lIns="0" tIns="58400" rIns="0" bIns="0" anchor="t" anchorCtr="0">
            <a:spAutoFit/>
          </a:bodyPr>
          <a:lstStyle/>
          <a:p>
            <a:pPr marL="411480" marR="156210" lvl="0" indent="-399415" algn="l" rtl="0">
              <a:lnSpc>
                <a:spcPct val="108000"/>
              </a:lnSpc>
              <a:spcBef>
                <a:spcPts val="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Impact to new application processing and  eligibility review as well as renewals.</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11480" marR="5080" lvl="0" indent="-399415" algn="l" rtl="0">
              <a:lnSpc>
                <a:spcPct val="108000"/>
              </a:lnSpc>
              <a:spcBef>
                <a:spcPts val="99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Expected impact for both applications and  renewals to occur starting June 2025.</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11480" marR="593725" lvl="0" indent="-399415" algn="l" rtl="0">
              <a:lnSpc>
                <a:spcPct val="108000"/>
              </a:lnSpc>
              <a:spcBef>
                <a:spcPts val="100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All eligibility requirements for the LTC  program must be met.</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Google Shape;247;p16"/>
          <p:cNvSpPr txBox="1">
            <a:spLocks noGrp="1"/>
          </p:cNvSpPr>
          <p:nvPr/>
        </p:nvSpPr>
        <p:spPr>
          <a:xfrm>
            <a:off x="765300" y="202825"/>
            <a:ext cx="7922700" cy="1474470"/>
          </a:xfrm>
          <a:prstGeom prst="rect">
            <a:avLst/>
          </a:prstGeom>
          <a:noFill/>
          <a:ln>
            <a:noFill/>
          </a:ln>
        </p:spPr>
        <p:txBody>
          <a:bodyPr wrap="square" lIns="0" tIns="9015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panose="020B0604020202020204"/>
              <a:buNone/>
              <a:defRPr sz="505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1546860" marR="5080" lvl="0" indent="-1534795" algn="ctr" rtl="0">
              <a:lnSpc>
                <a:spcPct val="100000"/>
              </a:lnSpc>
              <a:spcBef>
                <a:spcPts val="0"/>
              </a:spcBef>
              <a:spcAft>
                <a:spcPts val="0"/>
              </a:spcAft>
              <a:buNone/>
            </a:pPr>
            <a:r>
              <a:rPr lang="en-US" altLang="en-US" sz="4500">
                <a:solidFill>
                  <a:srgbClr val="00186F"/>
                </a:solidFill>
              </a:rPr>
              <a:t>¿</a:t>
            </a:r>
            <a:r>
              <a:rPr lang="en-US" altLang="en-GB" sz="4500">
                <a:solidFill>
                  <a:srgbClr val="00186F"/>
                </a:solidFill>
              </a:rPr>
              <a:t>Cu</a:t>
            </a:r>
            <a:r>
              <a:rPr lang="en-US" altLang="en-US" sz="4500">
                <a:solidFill>
                  <a:srgbClr val="00186F"/>
                </a:solidFill>
              </a:rPr>
              <a:t>á</a:t>
            </a:r>
            <a:r>
              <a:rPr lang="en-US" altLang="en-GB" sz="4500">
                <a:solidFill>
                  <a:srgbClr val="00186F"/>
                </a:solidFill>
              </a:rPr>
              <a:t>l ser</a:t>
            </a:r>
            <a:r>
              <a:rPr lang="en-US" altLang="en-US" sz="4500">
                <a:solidFill>
                  <a:srgbClr val="00186F"/>
                </a:solidFill>
              </a:rPr>
              <a:t>á</a:t>
            </a:r>
            <a:r>
              <a:rPr lang="en-US" altLang="en-GB" sz="4500">
                <a:solidFill>
                  <a:srgbClr val="00186F"/>
                </a:solidFill>
              </a:rPr>
              <a:t> el impacto de</a:t>
            </a:r>
          </a:p>
          <a:p>
            <a:pPr marL="1546860" marR="5080" lvl="0" indent="-1534795" algn="ctr" rtl="0">
              <a:lnSpc>
                <a:spcPct val="100000"/>
              </a:lnSpc>
              <a:spcBef>
                <a:spcPts val="0"/>
              </a:spcBef>
              <a:spcAft>
                <a:spcPts val="0"/>
              </a:spcAft>
              <a:buNone/>
            </a:pPr>
            <a:r>
              <a:rPr lang="en-US" altLang="en-GB" sz="4500">
                <a:solidFill>
                  <a:srgbClr val="00186F"/>
                </a:solidFill>
              </a:rPr>
              <a:t>estos cambios</a:t>
            </a:r>
            <a:r>
              <a:rPr lang="en-US" sz="4500">
                <a:solidFill>
                  <a:srgbClr val="00186F"/>
                </a:solidFill>
              </a:rPr>
              <a:t>?</a:t>
            </a:r>
            <a:endParaRPr sz="4500"/>
          </a:p>
        </p:txBody>
      </p:sp>
      <p:sp>
        <p:nvSpPr>
          <p:cNvPr id="249" name="Google Shape;249;p16"/>
          <p:cNvSpPr txBox="1"/>
          <p:nvPr/>
        </p:nvSpPr>
        <p:spPr>
          <a:xfrm>
            <a:off x="1033271" y="2163572"/>
            <a:ext cx="6971030" cy="3642995"/>
          </a:xfrm>
          <a:prstGeom prst="rect">
            <a:avLst/>
          </a:prstGeom>
          <a:noFill/>
          <a:ln>
            <a:noFill/>
          </a:ln>
        </p:spPr>
        <p:txBody>
          <a:bodyPr spcFirstLastPara="1" wrap="square" lIns="0" tIns="58400" rIns="0" bIns="0" anchor="t" anchorCtr="0">
            <a:spAutoFit/>
          </a:bodyPr>
          <a:lstStyle/>
          <a:p>
            <a:pPr marL="411480" marR="156210" lvl="0" indent="-399415" algn="l" rtl="0">
              <a:lnSpc>
                <a:spcPct val="108000"/>
              </a:lnSpc>
              <a:spcBef>
                <a:spcPts val="0"/>
              </a:spcBef>
              <a:spcAft>
                <a:spcPts val="0"/>
              </a:spcAft>
              <a:buClr>
                <a:schemeClr val="dk1"/>
              </a:buClr>
              <a:buSzPts val="2700"/>
              <a:buFont typeface="Arial" panose="020B0604020202020204"/>
              <a:buChar char="•"/>
            </a:pP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Impacto en el procesamiento de nuevas solicitudes y la revisi</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ó</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n de elegibilidad, as</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í</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 como en las renovaciones.</a:t>
            </a:r>
          </a:p>
          <a:p>
            <a:pPr marL="411480" marR="156210" lvl="0" indent="-399415" algn="l" rtl="0">
              <a:lnSpc>
                <a:spcPct val="108000"/>
              </a:lnSpc>
              <a:spcBef>
                <a:spcPts val="0"/>
              </a:spcBef>
              <a:spcAft>
                <a:spcPts val="0"/>
              </a:spcAft>
              <a:buClr>
                <a:schemeClr val="dk1"/>
              </a:buClr>
              <a:buSzPts val="2700"/>
              <a:buFont typeface="Arial" panose="020B0604020202020204"/>
              <a:buChar char="•"/>
            </a:pP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Se espera que el impacto tanto de las solicitudes como de las renovaciones se produzca a partir de junio de 2025.</a:t>
            </a:r>
          </a:p>
          <a:p>
            <a:pPr marL="411480" marR="156210" lvl="0" indent="-399415" algn="l" rtl="0">
              <a:lnSpc>
                <a:spcPct val="108000"/>
              </a:lnSpc>
              <a:spcBef>
                <a:spcPts val="0"/>
              </a:spcBef>
              <a:spcAft>
                <a:spcPts val="0"/>
              </a:spcAft>
              <a:buClr>
                <a:schemeClr val="dk1"/>
              </a:buClr>
              <a:buSzPts val="2700"/>
              <a:buFont typeface="Arial" panose="020B0604020202020204"/>
              <a:buChar char="•"/>
            </a:pP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Se deben cumplir todos los requisitos de elegibilidad para el programa LTC</a:t>
            </a: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7"/>
          <p:cNvSpPr/>
          <p:nvPr/>
        </p:nvSpPr>
        <p:spPr>
          <a:xfrm rot="-5400000">
            <a:off x="66450" y="1871337"/>
            <a:ext cx="2940504" cy="2628902"/>
          </a:xfrm>
          <a:prstGeom prst="downArrow">
            <a:avLst>
              <a:gd name="adj1" fmla="val 100000"/>
              <a:gd name="adj2" fmla="val 15788"/>
            </a:avLst>
          </a:prstGeom>
          <a:solidFill>
            <a:srgbClr val="4040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55" name="Google Shape;255;p17"/>
          <p:cNvSpPr/>
          <p:nvPr/>
        </p:nvSpPr>
        <p:spPr>
          <a:xfrm>
            <a:off x="98051" y="1837847"/>
            <a:ext cx="2628900" cy="2547257"/>
          </a:xfrm>
          <a:prstGeom prst="rect">
            <a:avLst/>
          </a:prstGeom>
          <a:noFill/>
          <a:ln>
            <a:noFill/>
          </a:ln>
        </p:spPr>
        <p:txBody>
          <a:bodyPr spcFirstLastPara="1" wrap="square" lIns="91425" tIns="45700" rIns="91425" bIns="45700" anchor="ctr" anchorCtr="0">
            <a:normAutofit fontScale="92500" lnSpcReduction="10000"/>
          </a:bodyPr>
          <a:lstStyle/>
          <a:p>
            <a:pPr marL="0" marR="0" lvl="0" indent="0" algn="ctr" rtl="0">
              <a:lnSpc>
                <a:spcPct val="90000"/>
              </a:lnSpc>
              <a:spcBef>
                <a:spcPts val="0"/>
              </a:spcBef>
              <a:spcAft>
                <a:spcPts val="0"/>
              </a:spcAft>
              <a:buClr>
                <a:srgbClr val="FFFFFF"/>
              </a:buClr>
              <a:buSzPts val="3600"/>
              <a:buFont typeface="Calibri" panose="020F0502020204030204"/>
              <a:buNone/>
            </a:pPr>
            <a:r>
              <a:rPr lang="en-US" sz="3600" dirty="0">
                <a:solidFill>
                  <a:srgbClr val="FFFFFF"/>
                </a:solidFill>
                <a:latin typeface="Calibri" panose="020F0502020204030204"/>
                <a:ea typeface="Calibri" panose="020F0502020204030204"/>
                <a:cs typeface="Calibri" panose="020F0502020204030204"/>
                <a:sym typeface="Calibri" panose="020F0502020204030204"/>
              </a:rPr>
              <a:t>Sample </a:t>
            </a:r>
            <a:br>
              <a:rPr lang="en-US" sz="3600" dirty="0">
                <a:solidFill>
                  <a:srgbClr val="FFFFFF"/>
                </a:solidFill>
                <a:latin typeface="Calibri" panose="020F0502020204030204"/>
                <a:ea typeface="Calibri" panose="020F0502020204030204"/>
                <a:cs typeface="Calibri" panose="020F0502020204030204"/>
                <a:sym typeface="Calibri" panose="020F0502020204030204"/>
              </a:rPr>
            </a:br>
            <a:r>
              <a:rPr lang="en-US" sz="3600" dirty="0">
                <a:solidFill>
                  <a:srgbClr val="FFFFFF"/>
                </a:solidFill>
                <a:latin typeface="Calibri" panose="020F0502020204030204"/>
                <a:ea typeface="Calibri" panose="020F0502020204030204"/>
                <a:cs typeface="Calibri" panose="020F0502020204030204"/>
                <a:sym typeface="Calibri" panose="020F0502020204030204"/>
              </a:rPr>
              <a:t>Heads Up </a:t>
            </a:r>
            <a:br>
              <a:rPr lang="en-US" sz="3600" dirty="0">
                <a:solidFill>
                  <a:srgbClr val="FFFFFF"/>
                </a:solidFill>
                <a:latin typeface="Calibri" panose="020F0502020204030204"/>
                <a:ea typeface="Calibri" panose="020F0502020204030204"/>
                <a:cs typeface="Calibri" panose="020F0502020204030204"/>
                <a:sym typeface="Calibri" panose="020F0502020204030204"/>
              </a:rPr>
            </a:br>
            <a:r>
              <a:rPr lang="en-US" sz="3600" dirty="0">
                <a:solidFill>
                  <a:srgbClr val="FFFFFF"/>
                </a:solidFill>
                <a:latin typeface="Calibri" panose="020F0502020204030204"/>
                <a:ea typeface="Calibri" panose="020F0502020204030204"/>
                <a:cs typeface="Calibri" panose="020F0502020204030204"/>
                <a:sym typeface="Calibri" panose="020F0502020204030204"/>
              </a:rPr>
              <a:t>Letter</a:t>
            </a:r>
          </a:p>
          <a:p>
            <a:pPr marL="0" marR="0" lvl="0" indent="0" algn="ctr" rtl="0">
              <a:lnSpc>
                <a:spcPct val="90000"/>
              </a:lnSpc>
              <a:spcBef>
                <a:spcPts val="0"/>
              </a:spcBef>
              <a:spcAft>
                <a:spcPts val="0"/>
              </a:spcAft>
              <a:buClr>
                <a:srgbClr val="FFFFFF"/>
              </a:buClr>
              <a:buSzPts val="3600"/>
              <a:buFont typeface="Calibri" panose="020F0502020204030204"/>
              <a:buNone/>
            </a:pPr>
            <a:endParaRPr lang="en-US" sz="3600" dirty="0">
              <a:solidFill>
                <a:srgbClr val="FFFFFF"/>
              </a:solidFill>
              <a:latin typeface="Calibri" panose="020F0502020204030204"/>
              <a:ea typeface="Calibri" panose="020F0502020204030204"/>
              <a:cs typeface="Calibri" panose="020F0502020204030204"/>
              <a:sym typeface="Calibri" panose="020F0502020204030204"/>
            </a:endParaRPr>
          </a:p>
          <a:p>
            <a:pPr marL="0" marR="0" lvl="0" indent="0" algn="ctr" rtl="0">
              <a:lnSpc>
                <a:spcPct val="90000"/>
              </a:lnSpc>
              <a:spcBef>
                <a:spcPts val="0"/>
              </a:spcBef>
              <a:spcAft>
                <a:spcPts val="0"/>
              </a:spcAft>
              <a:buClr>
                <a:srgbClr val="FFFFFF"/>
              </a:buClr>
              <a:buSzPts val="3600"/>
              <a:buFont typeface="Calibri" panose="020F0502020204030204"/>
              <a:buNone/>
            </a:pPr>
            <a:r>
              <a:rPr lang="" altLang="en-US" sz="3600" dirty="0">
                <a:solidFill>
                  <a:srgbClr val="FFFFFF"/>
                </a:solidFill>
                <a:latin typeface="Calibri" panose="020F0502020204030204"/>
                <a:ea typeface="Calibri" panose="020F0502020204030204"/>
                <a:cs typeface="Calibri" panose="020F0502020204030204"/>
                <a:sym typeface="Calibri" panose="020F0502020204030204"/>
              </a:rPr>
              <a:t>Ejemplo de carta de aviso</a:t>
            </a:r>
          </a:p>
        </p:txBody>
      </p:sp>
      <p:pic>
        <p:nvPicPr>
          <p:cNvPr id="256" name="Google Shape;256;p17"/>
          <p:cNvPicPr preferRelativeResize="0"/>
          <p:nvPr/>
        </p:nvPicPr>
        <p:blipFill rotWithShape="1">
          <a:blip r:embed="rId3"/>
          <a:srcRect t="4105" b="4105"/>
          <a:stretch>
            <a:fillRect/>
          </a:stretch>
        </p:blipFill>
        <p:spPr>
          <a:xfrm>
            <a:off x="2861049" y="934810"/>
            <a:ext cx="6172200" cy="521879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8"/>
          <p:cNvSpPr/>
          <p:nvPr/>
        </p:nvSpPr>
        <p:spPr>
          <a:xfrm rot="-5400000">
            <a:off x="2728" y="1964844"/>
            <a:ext cx="2958292" cy="2685141"/>
          </a:xfrm>
          <a:prstGeom prst="downArrow">
            <a:avLst>
              <a:gd name="adj1" fmla="val 100000"/>
              <a:gd name="adj2" fmla="val 15788"/>
            </a:avLst>
          </a:prstGeom>
          <a:solidFill>
            <a:srgbClr val="4040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62" name="Google Shape;262;p18"/>
          <p:cNvSpPr/>
          <p:nvPr/>
        </p:nvSpPr>
        <p:spPr>
          <a:xfrm>
            <a:off x="-167091" y="1828268"/>
            <a:ext cx="2903941" cy="2488846"/>
          </a:xfrm>
          <a:prstGeom prst="rect">
            <a:avLst/>
          </a:prstGeom>
          <a:noFill/>
          <a:ln>
            <a:noFill/>
          </a:ln>
        </p:spPr>
        <p:txBody>
          <a:bodyPr spcFirstLastPara="1" wrap="square" lIns="91425" tIns="45700" rIns="91425" bIns="45700" anchor="ctr" anchorCtr="0">
            <a:normAutofit fontScale="90000" lnSpcReduction="20000"/>
          </a:bodyPr>
          <a:lstStyle/>
          <a:p>
            <a:pPr marL="0" marR="0" lvl="0" indent="0" algn="ctr" rtl="0">
              <a:lnSpc>
                <a:spcPct val="90000"/>
              </a:lnSpc>
              <a:spcBef>
                <a:spcPts val="0"/>
              </a:spcBef>
              <a:spcAft>
                <a:spcPts val="0"/>
              </a:spcAft>
              <a:buClr>
                <a:srgbClr val="FFFFFF"/>
              </a:buClr>
              <a:buSzPts val="3600"/>
              <a:buFont typeface="Calibri" panose="020F0502020204030204"/>
              <a:buNone/>
            </a:pPr>
            <a:r>
              <a:rPr lang="en-US" sz="3600" dirty="0">
                <a:solidFill>
                  <a:srgbClr val="FFFFFF"/>
                </a:solidFill>
                <a:latin typeface="Calibri" panose="020F0502020204030204"/>
                <a:ea typeface="Calibri" panose="020F0502020204030204"/>
                <a:cs typeface="Calibri" panose="020F0502020204030204"/>
                <a:sym typeface="Calibri" panose="020F0502020204030204"/>
              </a:rPr>
              <a:t>Sample </a:t>
            </a:r>
            <a:br>
              <a:rPr lang="en-US" sz="3600" dirty="0">
                <a:solidFill>
                  <a:srgbClr val="FFFFFF"/>
                </a:solidFill>
                <a:latin typeface="Calibri" panose="020F0502020204030204"/>
                <a:ea typeface="Calibri" panose="020F0502020204030204"/>
                <a:cs typeface="Calibri" panose="020F0502020204030204"/>
                <a:sym typeface="Calibri" panose="020F0502020204030204"/>
              </a:rPr>
            </a:br>
            <a:r>
              <a:rPr lang="en-US" sz="3600" dirty="0">
                <a:solidFill>
                  <a:srgbClr val="FFFFFF"/>
                </a:solidFill>
                <a:latin typeface="Calibri" panose="020F0502020204030204"/>
                <a:ea typeface="Calibri" panose="020F0502020204030204"/>
                <a:cs typeface="Calibri" panose="020F0502020204030204"/>
                <a:sym typeface="Calibri" panose="020F0502020204030204"/>
              </a:rPr>
              <a:t>Heads Up </a:t>
            </a:r>
            <a:br>
              <a:rPr lang="en-US" sz="3600" dirty="0">
                <a:solidFill>
                  <a:srgbClr val="FFFFFF"/>
                </a:solidFill>
                <a:latin typeface="Calibri" panose="020F0502020204030204"/>
                <a:ea typeface="Calibri" panose="020F0502020204030204"/>
                <a:cs typeface="Calibri" panose="020F0502020204030204"/>
                <a:sym typeface="Calibri" panose="020F0502020204030204"/>
              </a:rPr>
            </a:br>
            <a:r>
              <a:rPr lang="en-US" sz="3600" dirty="0">
                <a:solidFill>
                  <a:srgbClr val="FFFFFF"/>
                </a:solidFill>
                <a:latin typeface="Calibri" panose="020F0502020204030204"/>
                <a:ea typeface="Calibri" panose="020F0502020204030204"/>
                <a:cs typeface="Calibri" panose="020F0502020204030204"/>
                <a:sym typeface="Calibri" panose="020F0502020204030204"/>
              </a:rPr>
              <a:t>Letter</a:t>
            </a:r>
          </a:p>
          <a:p>
            <a:pPr marL="0" marR="0" lvl="0" indent="0" algn="ctr" rtl="0">
              <a:lnSpc>
                <a:spcPct val="90000"/>
              </a:lnSpc>
              <a:spcBef>
                <a:spcPts val="0"/>
              </a:spcBef>
              <a:spcAft>
                <a:spcPts val="0"/>
              </a:spcAft>
              <a:buClr>
                <a:srgbClr val="FFFFFF"/>
              </a:buClr>
              <a:buSzPts val="3600"/>
              <a:buFont typeface="Calibri" panose="020F0502020204030204"/>
              <a:buNone/>
            </a:pPr>
            <a:endParaRPr lang="en-US" sz="3600" dirty="0">
              <a:solidFill>
                <a:srgbClr val="FFFFFF"/>
              </a:solidFill>
              <a:latin typeface="Calibri" panose="020F0502020204030204"/>
              <a:ea typeface="Calibri" panose="020F0502020204030204"/>
              <a:cs typeface="Calibri" panose="020F0502020204030204"/>
              <a:sym typeface="Calibri" panose="020F0502020204030204"/>
            </a:endParaRPr>
          </a:p>
          <a:p>
            <a:pPr marL="0" marR="0" lvl="0" indent="0" algn="ctr" rtl="0">
              <a:lnSpc>
                <a:spcPct val="90000"/>
              </a:lnSpc>
              <a:spcBef>
                <a:spcPts val="0"/>
              </a:spcBef>
              <a:spcAft>
                <a:spcPts val="0"/>
              </a:spcAft>
              <a:buClr>
                <a:srgbClr val="FFFFFF"/>
              </a:buClr>
              <a:buSzPts val="3600"/>
              <a:buFont typeface="Calibri" panose="020F0502020204030204"/>
              <a:buNone/>
            </a:pPr>
            <a:r>
              <a:rPr lang="en-US" altLang="en-US" sz="3600" dirty="0" err="1">
                <a:solidFill>
                  <a:srgbClr val="FFFFFF"/>
                </a:solidFill>
                <a:latin typeface="Calibri" panose="020F0502020204030204"/>
                <a:ea typeface="Calibri" panose="020F0502020204030204"/>
                <a:cs typeface="Calibri" panose="020F0502020204030204"/>
                <a:sym typeface="Calibri" panose="020F0502020204030204"/>
              </a:rPr>
              <a:t>Ejemplo</a:t>
            </a:r>
            <a:r>
              <a:rPr lang="en-US" altLang="en-US" sz="3600" dirty="0">
                <a:solidFill>
                  <a:srgbClr val="FFFFFF"/>
                </a:solidFill>
                <a:latin typeface="Calibri" panose="020F0502020204030204"/>
                <a:ea typeface="Calibri" panose="020F0502020204030204"/>
                <a:cs typeface="Calibri" panose="020F0502020204030204"/>
                <a:sym typeface="Calibri" panose="020F0502020204030204"/>
              </a:rPr>
              <a:t> de carta de </a:t>
            </a:r>
          </a:p>
          <a:p>
            <a:pPr marL="0" marR="0" lvl="0" indent="0" algn="ctr" rtl="0">
              <a:lnSpc>
                <a:spcPct val="90000"/>
              </a:lnSpc>
              <a:spcBef>
                <a:spcPts val="0"/>
              </a:spcBef>
              <a:spcAft>
                <a:spcPts val="0"/>
              </a:spcAft>
              <a:buClr>
                <a:srgbClr val="FFFFFF"/>
              </a:buClr>
              <a:buSzPts val="3600"/>
              <a:buFont typeface="Calibri" panose="020F0502020204030204"/>
              <a:buNone/>
            </a:pPr>
            <a:r>
              <a:rPr lang="en-US" altLang="en-US" sz="3600" dirty="0">
                <a:solidFill>
                  <a:srgbClr val="FFFFFF"/>
                </a:solidFill>
                <a:latin typeface="Calibri" panose="020F0502020204030204"/>
                <a:ea typeface="Calibri" panose="020F0502020204030204"/>
                <a:cs typeface="Calibri" panose="020F0502020204030204"/>
                <a:sym typeface="Calibri" panose="020F0502020204030204"/>
              </a:rPr>
              <a:t>aviso</a:t>
            </a:r>
            <a:endParaRPr lang="en-US" sz="3600" dirty="0">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263" name="Google Shape;263;p18"/>
          <p:cNvPicPr preferRelativeResize="0"/>
          <p:nvPr/>
        </p:nvPicPr>
        <p:blipFill rotWithShape="1">
          <a:blip r:embed="rId3"/>
          <a:srcRect t="3001" b="3002"/>
          <a:stretch>
            <a:fillRect/>
          </a:stretch>
        </p:blipFill>
        <p:spPr>
          <a:xfrm>
            <a:off x="2824444" y="844550"/>
            <a:ext cx="5984233" cy="4953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19"/>
          <p:cNvSpPr/>
          <p:nvPr/>
        </p:nvSpPr>
        <p:spPr>
          <a:xfrm rot="-5400000">
            <a:off x="269505" y="1956067"/>
            <a:ext cx="2753656" cy="3001329"/>
          </a:xfrm>
          <a:prstGeom prst="downArrow">
            <a:avLst>
              <a:gd name="adj1" fmla="val 100000"/>
              <a:gd name="adj2" fmla="val 15788"/>
            </a:avLst>
          </a:prstGeom>
          <a:solidFill>
            <a:srgbClr val="4040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69" name="Google Shape;269;p19"/>
          <p:cNvSpPr/>
          <p:nvPr/>
        </p:nvSpPr>
        <p:spPr>
          <a:xfrm>
            <a:off x="145668" y="2590746"/>
            <a:ext cx="2902715" cy="1825414"/>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3600"/>
              <a:buFont typeface="Calibri" panose="020F0502020204030204"/>
              <a:buNone/>
            </a:pPr>
            <a:r>
              <a:rPr lang="en-US" sz="3200" dirty="0">
                <a:solidFill>
                  <a:srgbClr val="FFFFFF"/>
                </a:solidFill>
                <a:latin typeface="Calibri" panose="020F0502020204030204"/>
                <a:ea typeface="Calibri" panose="020F0502020204030204"/>
                <a:cs typeface="Calibri" panose="020F0502020204030204"/>
                <a:sym typeface="Calibri" panose="020F0502020204030204"/>
              </a:rPr>
              <a:t>Sample Premium Letter</a:t>
            </a:r>
          </a:p>
          <a:p>
            <a:pPr marL="0" marR="0" lvl="0" indent="0" algn="ctr" rtl="0">
              <a:lnSpc>
                <a:spcPct val="90000"/>
              </a:lnSpc>
              <a:spcBef>
                <a:spcPts val="0"/>
              </a:spcBef>
              <a:spcAft>
                <a:spcPts val="0"/>
              </a:spcAft>
              <a:buClr>
                <a:srgbClr val="FFFFFF"/>
              </a:buClr>
              <a:buSzPts val="3600"/>
              <a:buFont typeface="Calibri" panose="020F0502020204030204"/>
              <a:buNone/>
            </a:pPr>
            <a:endParaRPr lang="en-US" sz="3200" dirty="0">
              <a:solidFill>
                <a:srgbClr val="FFFFFF"/>
              </a:solidFill>
              <a:latin typeface="Calibri" panose="020F0502020204030204"/>
              <a:ea typeface="Calibri" panose="020F0502020204030204"/>
              <a:cs typeface="Calibri" panose="020F0502020204030204"/>
              <a:sym typeface="Calibri" panose="020F0502020204030204"/>
            </a:endParaRPr>
          </a:p>
          <a:p>
            <a:pPr marL="0" marR="0" lvl="0" indent="0" algn="ctr" rtl="0">
              <a:lnSpc>
                <a:spcPct val="90000"/>
              </a:lnSpc>
              <a:spcBef>
                <a:spcPts val="0"/>
              </a:spcBef>
              <a:spcAft>
                <a:spcPts val="0"/>
              </a:spcAft>
              <a:buClr>
                <a:srgbClr val="FFFFFF"/>
              </a:buClr>
              <a:buSzPts val="3600"/>
              <a:buFont typeface="Calibri" panose="020F0502020204030204"/>
              <a:buNone/>
            </a:pPr>
            <a:r>
              <a:rPr lang="en-US" altLang="en-US" sz="3200" dirty="0" err="1">
                <a:solidFill>
                  <a:srgbClr val="FFFFFF"/>
                </a:solidFill>
                <a:latin typeface="Calibri" panose="020F0502020204030204"/>
                <a:ea typeface="Calibri" panose="020F0502020204030204"/>
                <a:cs typeface="Calibri" panose="020F0502020204030204"/>
                <a:sym typeface="Calibri" panose="020F0502020204030204"/>
              </a:rPr>
              <a:t>Ejemplo</a:t>
            </a:r>
            <a:r>
              <a:rPr lang="en-US" altLang="en-US" sz="3200" dirty="0">
                <a:solidFill>
                  <a:srgbClr val="FFFFFF"/>
                </a:solidFill>
                <a:latin typeface="Calibri" panose="020F0502020204030204"/>
                <a:ea typeface="Calibri" panose="020F0502020204030204"/>
                <a:cs typeface="Calibri" panose="020F0502020204030204"/>
                <a:sym typeface="Calibri" panose="020F0502020204030204"/>
              </a:rPr>
              <a:t> de carta de </a:t>
            </a:r>
          </a:p>
          <a:p>
            <a:pPr marL="0" marR="0" lvl="0" indent="0" algn="ctr" rtl="0">
              <a:lnSpc>
                <a:spcPct val="90000"/>
              </a:lnSpc>
              <a:spcBef>
                <a:spcPts val="0"/>
              </a:spcBef>
              <a:spcAft>
                <a:spcPts val="0"/>
              </a:spcAft>
              <a:buClr>
                <a:srgbClr val="FFFFFF"/>
              </a:buClr>
              <a:buSzPts val="3600"/>
              <a:buFont typeface="Calibri" panose="020F0502020204030204"/>
              <a:buNone/>
            </a:pPr>
            <a:r>
              <a:rPr lang="en-US" altLang="en-US" sz="3200" dirty="0">
                <a:solidFill>
                  <a:srgbClr val="FFFFFF"/>
                </a:solidFill>
                <a:latin typeface="Calibri" panose="020F0502020204030204"/>
                <a:ea typeface="Calibri" panose="020F0502020204030204"/>
                <a:cs typeface="Calibri" panose="020F0502020204030204"/>
                <a:sym typeface="Calibri" panose="020F0502020204030204"/>
              </a:rPr>
              <a:t>aviso</a:t>
            </a:r>
          </a:p>
        </p:txBody>
      </p:sp>
      <p:pic>
        <p:nvPicPr>
          <p:cNvPr id="270" name="Google Shape;270;p19"/>
          <p:cNvPicPr preferRelativeResize="0"/>
          <p:nvPr/>
        </p:nvPicPr>
        <p:blipFill rotWithShape="1">
          <a:blip r:embed="rId3"/>
          <a:srcRect/>
          <a:stretch>
            <a:fillRect/>
          </a:stretch>
        </p:blipFill>
        <p:spPr>
          <a:xfrm>
            <a:off x="3346450" y="996950"/>
            <a:ext cx="5540566" cy="501300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33162129753_0_526"/>
          <p:cNvSpPr txBox="1">
            <a:spLocks noGrp="1"/>
          </p:cNvSpPr>
          <p:nvPr>
            <p:ph type="title"/>
          </p:nvPr>
        </p:nvSpPr>
        <p:spPr>
          <a:xfrm>
            <a:off x="4585714" y="2630190"/>
            <a:ext cx="4030500" cy="23181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000"/>
              <a:buFont typeface="Trebuchet MS" panose="020B0603020202020204"/>
              <a:buNone/>
            </a:pPr>
            <a:r>
              <a:rPr lang="en-US" sz="5400"/>
              <a:t>Questions or comments?</a:t>
            </a:r>
            <a:endParaRPr sz="5400"/>
          </a:p>
          <a:p>
            <a:pPr marL="0" lvl="0" indent="0" algn="ctr" rtl="0">
              <a:lnSpc>
                <a:spcPct val="90000"/>
              </a:lnSpc>
              <a:spcBef>
                <a:spcPts val="0"/>
              </a:spcBef>
              <a:spcAft>
                <a:spcPts val="0"/>
              </a:spcAft>
              <a:buClr>
                <a:schemeClr val="lt1"/>
              </a:buClr>
              <a:buSzPts val="6000"/>
              <a:buFont typeface="Trebuchet MS" panose="020B0603020202020204"/>
              <a:buNone/>
            </a:pPr>
            <a:endParaRPr sz="5400"/>
          </a:p>
          <a:p>
            <a:pPr marL="0" lvl="0" indent="0" algn="ctr" rtl="0">
              <a:spcBef>
                <a:spcPts val="0"/>
              </a:spcBef>
              <a:spcAft>
                <a:spcPts val="0"/>
              </a:spcAft>
              <a:buClr>
                <a:schemeClr val="dk1"/>
              </a:buClr>
              <a:buSzPts val="1100"/>
              <a:buFont typeface="Arial" panose="020B0604020202020204"/>
              <a:buNone/>
            </a:pPr>
            <a:r>
              <a:rPr lang="en-US" sz="5400" b="0"/>
              <a:t>¿Preguntas o comentarios?</a:t>
            </a:r>
            <a:endParaRPr sz="5400" b="0"/>
          </a:p>
          <a:p>
            <a:pPr marL="0" lvl="0" indent="0" algn="ctr" rtl="0">
              <a:lnSpc>
                <a:spcPct val="90000"/>
              </a:lnSpc>
              <a:spcBef>
                <a:spcPts val="0"/>
              </a:spcBef>
              <a:spcAft>
                <a:spcPts val="0"/>
              </a:spcAft>
              <a:buClr>
                <a:schemeClr val="lt1"/>
              </a:buClr>
              <a:buSzPts val="6000"/>
              <a:buFont typeface="Trebuchet MS" panose="020B0603020202020204"/>
              <a:buNone/>
            </a:pPr>
            <a:endParaRPr sz="5400"/>
          </a:p>
        </p:txBody>
      </p:sp>
      <p:sp>
        <p:nvSpPr>
          <p:cNvPr id="277" name="Google Shape;277;g33162129753_0_526"/>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Shape 281"/>
        <p:cNvGrpSpPr/>
        <p:nvPr/>
      </p:nvGrpSpPr>
      <p:grpSpPr>
        <a:xfrm>
          <a:off x="0" y="0"/>
          <a:ext cx="0" cy="0"/>
          <a:chOff x="0" y="0"/>
          <a:chExt cx="0" cy="0"/>
        </a:xfrm>
      </p:grpSpPr>
      <p:sp>
        <p:nvSpPr>
          <p:cNvPr id="282" name="Google Shape;282;p21"/>
          <p:cNvSpPr/>
          <p:nvPr/>
        </p:nvSpPr>
        <p:spPr>
          <a:xfrm>
            <a:off x="0" y="0"/>
            <a:ext cx="9136380" cy="6256655"/>
          </a:xfrm>
          <a:custGeom>
            <a:avLst/>
            <a:gdLst/>
            <a:ahLst/>
            <a:cxnLst/>
            <a:rect l="l" t="t" r="r" b="b"/>
            <a:pathLst>
              <a:path w="9136380" h="6256655" extrusionOk="0">
                <a:moveTo>
                  <a:pt x="0" y="6256655"/>
                </a:moveTo>
                <a:lnTo>
                  <a:pt x="9135998" y="6256655"/>
                </a:lnTo>
                <a:lnTo>
                  <a:pt x="9135998" y="0"/>
                </a:lnTo>
                <a:lnTo>
                  <a:pt x="0" y="0"/>
                </a:lnTo>
                <a:lnTo>
                  <a:pt x="0" y="6256655"/>
                </a:lnTo>
                <a:close/>
              </a:path>
            </a:pathLst>
          </a:custGeom>
          <a:solidFill>
            <a:srgbClr val="00186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83" name="Google Shape;283;p21"/>
          <p:cNvSpPr/>
          <p:nvPr/>
        </p:nvSpPr>
        <p:spPr>
          <a:xfrm>
            <a:off x="0" y="6256655"/>
            <a:ext cx="9136380" cy="608965"/>
          </a:xfrm>
          <a:custGeom>
            <a:avLst/>
            <a:gdLst/>
            <a:ahLst/>
            <a:cxnLst/>
            <a:rect l="l" t="t" r="r" b="b"/>
            <a:pathLst>
              <a:path w="9136380" h="608965" extrusionOk="0">
                <a:moveTo>
                  <a:pt x="0" y="0"/>
                </a:moveTo>
                <a:lnTo>
                  <a:pt x="9135998" y="0"/>
                </a:lnTo>
                <a:lnTo>
                  <a:pt x="9135998" y="608837"/>
                </a:lnTo>
                <a:lnTo>
                  <a:pt x="0" y="608837"/>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84" name="Google Shape;284;p21"/>
          <p:cNvSpPr/>
          <p:nvPr/>
        </p:nvSpPr>
        <p:spPr>
          <a:xfrm>
            <a:off x="205993" y="6346698"/>
            <a:ext cx="2596388" cy="436245"/>
          </a:xfrm>
          <a:prstGeom prst="rect">
            <a:avLst/>
          </a:prstGeom>
          <a:blipFill rotWithShape="1">
            <a:blip r:embed="rId3"/>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85" name="Google Shape;285;p21"/>
          <p:cNvSpPr txBox="1">
            <a:spLocks noGrp="1"/>
          </p:cNvSpPr>
          <p:nvPr>
            <p:ph type="title"/>
          </p:nvPr>
        </p:nvSpPr>
        <p:spPr>
          <a:xfrm>
            <a:off x="798423" y="637025"/>
            <a:ext cx="7763700" cy="13980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4500"/>
              <a:t>Contact </a:t>
            </a:r>
            <a:endParaRPr sz="4500"/>
          </a:p>
          <a:p>
            <a:pPr marL="12700" lvl="0" indent="0" algn="ctr" rtl="0">
              <a:lnSpc>
                <a:spcPct val="100000"/>
              </a:lnSpc>
              <a:spcBef>
                <a:spcPts val="0"/>
              </a:spcBef>
              <a:spcAft>
                <a:spcPts val="0"/>
              </a:spcAft>
              <a:buNone/>
            </a:pPr>
            <a:r>
              <a:rPr lang="en-US" sz="4500"/>
              <a:t>Contacto</a:t>
            </a:r>
            <a:endParaRPr sz="4500"/>
          </a:p>
        </p:txBody>
      </p:sp>
      <p:sp>
        <p:nvSpPr>
          <p:cNvPr id="286" name="Google Shape;286;p21"/>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39</a:t>
            </a:fld>
            <a:endParaRPr lang="en-US"/>
          </a:p>
        </p:txBody>
      </p:sp>
      <p:sp>
        <p:nvSpPr>
          <p:cNvPr id="287" name="Google Shape;287;p21"/>
          <p:cNvSpPr txBox="1"/>
          <p:nvPr/>
        </p:nvSpPr>
        <p:spPr>
          <a:xfrm>
            <a:off x="798424" y="2376450"/>
            <a:ext cx="7889700" cy="2087880"/>
          </a:xfrm>
          <a:prstGeom prst="rect">
            <a:avLst/>
          </a:prstGeom>
          <a:noFill/>
          <a:ln>
            <a:noFill/>
          </a:ln>
        </p:spPr>
        <p:txBody>
          <a:bodyPr spcFirstLastPara="1" wrap="square" lIns="0" tIns="76200" rIns="0" bIns="0" anchor="t" anchorCtr="0">
            <a:spAutoFit/>
          </a:bodyPr>
          <a:lstStyle/>
          <a:p>
            <a:pPr marL="3810" marR="0" lvl="0" indent="0" algn="ctr" rtl="0">
              <a:lnSpc>
                <a:spcPct val="100000"/>
              </a:lnSpc>
              <a:spcBef>
                <a:spcPts val="0"/>
              </a:spcBef>
              <a:spcAft>
                <a:spcPts val="0"/>
              </a:spcAft>
              <a:buNone/>
            </a:pPr>
            <a:r>
              <a:rPr lang="en-US" sz="2400" b="1">
                <a:solidFill>
                  <a:srgbClr val="FFFFFF"/>
                </a:solidFill>
                <a:latin typeface="Trebuchet MS" panose="020B0603020202020204"/>
                <a:ea typeface="Trebuchet MS" panose="020B0603020202020204"/>
                <a:cs typeface="Trebuchet MS" panose="020B0603020202020204"/>
                <a:sym typeface="Trebuchet MS" panose="020B0603020202020204"/>
              </a:rPr>
              <a:t>Nancy Brenes</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12065" marR="5080" lvl="0" indent="0" algn="ctr" rtl="0">
              <a:lnSpc>
                <a:spcPct val="142000"/>
              </a:lnSpc>
              <a:spcBef>
                <a:spcPts val="185"/>
              </a:spcBef>
              <a:spcAft>
                <a:spcPts val="0"/>
              </a:spcAft>
              <a:buNone/>
            </a:pPr>
            <a:r>
              <a:rPr lang="en-US" sz="2400">
                <a:solidFill>
                  <a:srgbClr val="FFFFFF"/>
                </a:solidFill>
                <a:latin typeface="Trebuchet MS" panose="020B0603020202020204"/>
                <a:ea typeface="Trebuchet MS" panose="020B0603020202020204"/>
                <a:cs typeface="Trebuchet MS" panose="020B0603020202020204"/>
                <a:sym typeface="Trebuchet MS" panose="020B0603020202020204"/>
              </a:rPr>
              <a:t>Adult Medical Policy Specialist</a:t>
            </a:r>
          </a:p>
          <a:p>
            <a:pPr marL="12065" marR="5080" lvl="0" indent="0" algn="ctr" rtl="0">
              <a:lnSpc>
                <a:spcPct val="142000"/>
              </a:lnSpc>
              <a:spcBef>
                <a:spcPts val="185"/>
              </a:spcBef>
              <a:spcAft>
                <a:spcPts val="0"/>
              </a:spcAft>
              <a:buNone/>
            </a:pPr>
            <a:r>
              <a:rPr lang="en-US" altLang="en-GB" sz="2400">
                <a:solidFill>
                  <a:srgbClr val="FFFFFF"/>
                </a:solidFill>
                <a:latin typeface="Trebuchet MS" panose="020B0603020202020204"/>
                <a:ea typeface="Trebuchet MS" panose="020B0603020202020204"/>
                <a:cs typeface="Trebuchet MS" panose="020B0603020202020204"/>
                <a:sym typeface="Trebuchet MS" panose="020B0603020202020204"/>
              </a:rPr>
              <a:t>Especialista en P</a:t>
            </a:r>
            <a:r>
              <a:rPr lang="en-US" altLang="en-US" sz="2400">
                <a:solidFill>
                  <a:srgbClr val="FFFFFF"/>
                </a:solidFill>
                <a:latin typeface="Trebuchet MS" panose="020B0603020202020204"/>
                <a:ea typeface="Trebuchet MS" panose="020B0603020202020204"/>
                <a:cs typeface="Trebuchet MS" panose="020B0603020202020204"/>
                <a:sym typeface="Trebuchet MS" panose="020B0603020202020204"/>
              </a:rPr>
              <a:t>ó</a:t>
            </a:r>
            <a:r>
              <a:rPr lang="en-US" altLang="en-GB" sz="2400">
                <a:solidFill>
                  <a:srgbClr val="FFFFFF"/>
                </a:solidFill>
                <a:latin typeface="Trebuchet MS" panose="020B0603020202020204"/>
                <a:ea typeface="Trebuchet MS" panose="020B0603020202020204"/>
                <a:cs typeface="Trebuchet MS" panose="020B0603020202020204"/>
                <a:sym typeface="Trebuchet MS" panose="020B0603020202020204"/>
              </a:rPr>
              <a:t>lizas M</a:t>
            </a:r>
            <a:r>
              <a:rPr lang="en-US" altLang="en-US" sz="2400">
                <a:solidFill>
                  <a:srgbClr val="FFFFFF"/>
                </a:solidFill>
                <a:latin typeface="Trebuchet MS" panose="020B0603020202020204"/>
                <a:ea typeface="Trebuchet MS" panose="020B0603020202020204"/>
                <a:cs typeface="Trebuchet MS" panose="020B0603020202020204"/>
                <a:sym typeface="Trebuchet MS" panose="020B0603020202020204"/>
              </a:rPr>
              <a:t>é</a:t>
            </a:r>
            <a:r>
              <a:rPr lang="en-US" altLang="en-GB" sz="2400">
                <a:solidFill>
                  <a:srgbClr val="FFFFFF"/>
                </a:solidFill>
                <a:latin typeface="Trebuchet MS" panose="020B0603020202020204"/>
                <a:ea typeface="Trebuchet MS" panose="020B0603020202020204"/>
                <a:cs typeface="Trebuchet MS" panose="020B0603020202020204"/>
                <a:sym typeface="Trebuchet MS" panose="020B0603020202020204"/>
              </a:rPr>
              <a:t>dicas para Adultos</a:t>
            </a:r>
            <a:r>
              <a:rPr lang="en-US" sz="2400">
                <a:solidFill>
                  <a:srgbClr val="FFFFFF"/>
                </a:solidFill>
                <a:latin typeface="Trebuchet MS" panose="020B0603020202020204"/>
                <a:ea typeface="Trebuchet MS" panose="020B0603020202020204"/>
                <a:cs typeface="Trebuchet MS" panose="020B0603020202020204"/>
                <a:sym typeface="Trebuchet MS" panose="020B0603020202020204"/>
              </a:rPr>
              <a:t>  </a:t>
            </a:r>
            <a:endParaRPr sz="2400">
              <a:solidFill>
                <a:srgbClr val="FFFFFF"/>
              </a:solidFill>
              <a:latin typeface="Trebuchet MS" panose="020B0603020202020204"/>
              <a:ea typeface="Trebuchet MS" panose="020B0603020202020204"/>
              <a:cs typeface="Trebuchet MS" panose="020B0603020202020204"/>
              <a:sym typeface="Trebuchet MS" panose="020B0603020202020204"/>
            </a:endParaRPr>
          </a:p>
          <a:p>
            <a:pPr marL="12065" marR="5080" lvl="0" indent="0" algn="ctr" rtl="0">
              <a:lnSpc>
                <a:spcPct val="142000"/>
              </a:lnSpc>
              <a:spcBef>
                <a:spcPts val="185"/>
              </a:spcBef>
              <a:spcAft>
                <a:spcPts val="0"/>
              </a:spcAft>
              <a:buNone/>
            </a:pPr>
            <a:r>
              <a:rPr lang="en-US" sz="2400" u="sng">
                <a:solidFill>
                  <a:srgbClr val="FFFFFF"/>
                </a:solidFill>
                <a:latin typeface="Trebuchet MS" panose="020B0603020202020204"/>
                <a:ea typeface="Trebuchet MS" panose="020B0603020202020204"/>
                <a:cs typeface="Trebuchet MS" panose="020B0603020202020204"/>
                <a:sym typeface="Trebuchet MS" panose="020B0603020202020204"/>
                <a:hlinkClick r:id="rId4"/>
              </a:rPr>
              <a:t>nancy.brenes@state.co.us</a:t>
            </a:r>
            <a:endParaRPr sz="24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33162129753_0_147"/>
          <p:cNvSpPr txBox="1">
            <a:spLocks noGrp="1"/>
          </p:cNvSpPr>
          <p:nvPr>
            <p:ph type="title"/>
          </p:nvPr>
        </p:nvSpPr>
        <p:spPr>
          <a:xfrm>
            <a:off x="627777" y="438786"/>
            <a:ext cx="3943800" cy="961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sz="3500"/>
              <a:t>Who is HCPF?</a:t>
            </a:r>
            <a:endParaRPr sz="3500"/>
          </a:p>
        </p:txBody>
      </p:sp>
      <p:sp>
        <p:nvSpPr>
          <p:cNvPr id="122" name="Google Shape;122;g33162129753_0_147"/>
          <p:cNvSpPr txBox="1">
            <a:spLocks noGrp="1"/>
          </p:cNvSpPr>
          <p:nvPr>
            <p:ph type="body" idx="1"/>
          </p:nvPr>
        </p:nvSpPr>
        <p:spPr>
          <a:xfrm>
            <a:off x="435195" y="1459172"/>
            <a:ext cx="4136400" cy="46101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750"/>
              </a:spcBef>
              <a:spcAft>
                <a:spcPts val="0"/>
              </a:spcAft>
              <a:buSzPts val="2400"/>
              <a:buChar char="•"/>
            </a:pPr>
            <a:r>
              <a:rPr lang="en-US" sz="2400"/>
              <a:t>HCPF = Colorado Department of Health Care Policy and Financing</a:t>
            </a:r>
            <a:endParaRPr sz="2400"/>
          </a:p>
          <a:p>
            <a:pPr marL="457200" lvl="0" indent="-381000" algn="l" rtl="0">
              <a:lnSpc>
                <a:spcPct val="115000"/>
              </a:lnSpc>
              <a:spcBef>
                <a:spcPts val="0"/>
              </a:spcBef>
              <a:spcAft>
                <a:spcPts val="0"/>
              </a:spcAft>
              <a:buSzPts val="2400"/>
              <a:buChar char="•"/>
            </a:pPr>
            <a:r>
              <a:rPr lang="en-US" sz="2400"/>
              <a:t>Designated as Colorado’s single state Medicaid agency</a:t>
            </a:r>
            <a:endParaRPr sz="2400"/>
          </a:p>
          <a:p>
            <a:pPr marL="457200" lvl="0" indent="-381000" algn="l" rtl="0">
              <a:lnSpc>
                <a:spcPct val="115000"/>
              </a:lnSpc>
              <a:spcBef>
                <a:spcPts val="0"/>
              </a:spcBef>
              <a:spcAft>
                <a:spcPts val="0"/>
              </a:spcAft>
              <a:buSzPts val="2400"/>
              <a:buChar char="•"/>
            </a:pPr>
            <a:r>
              <a:rPr lang="en-US" sz="2400"/>
              <a:t>Responsible for supervision and oversight of Colorado’s public insurance programs</a:t>
            </a:r>
            <a:endParaRPr sz="2400"/>
          </a:p>
          <a:p>
            <a:pPr marL="457200" lvl="0" indent="0" algn="l" rtl="0">
              <a:lnSpc>
                <a:spcPct val="90000"/>
              </a:lnSpc>
              <a:spcBef>
                <a:spcPts val="750"/>
              </a:spcBef>
              <a:spcAft>
                <a:spcPts val="0"/>
              </a:spcAft>
              <a:buNone/>
            </a:pPr>
            <a:endParaRPr sz="2400">
              <a:solidFill>
                <a:srgbClr val="00FFFF"/>
              </a:solidFill>
            </a:endParaRPr>
          </a:p>
        </p:txBody>
      </p:sp>
      <p:sp>
        <p:nvSpPr>
          <p:cNvPr id="123" name="Google Shape;123;g33162129753_0_147"/>
          <p:cNvSpPr txBox="1">
            <a:spLocks noGrp="1"/>
          </p:cNvSpPr>
          <p:nvPr>
            <p:ph type="sldNum" idx="12"/>
          </p:nvPr>
        </p:nvSpPr>
        <p:spPr>
          <a:xfrm>
            <a:off x="6861496" y="6394372"/>
            <a:ext cx="2051400" cy="3663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panose="020B0604020202020204"/>
              <a:buNone/>
            </a:pPr>
            <a:fld id="{00000000-1234-1234-1234-123412341234}" type="slidenum">
              <a:rPr lang="en-US"/>
              <a:t>4</a:t>
            </a:fld>
            <a:endParaRPr lang="en-US"/>
          </a:p>
        </p:txBody>
      </p:sp>
      <p:sp>
        <p:nvSpPr>
          <p:cNvPr id="124" name="Google Shape;124;g33162129753_0_147"/>
          <p:cNvSpPr txBox="1">
            <a:spLocks noGrp="1"/>
          </p:cNvSpPr>
          <p:nvPr>
            <p:ph type="title"/>
          </p:nvPr>
        </p:nvSpPr>
        <p:spPr>
          <a:xfrm>
            <a:off x="4764074" y="438786"/>
            <a:ext cx="3943800" cy="961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altLang="en-US" sz="3500"/>
              <a:t>¿</a:t>
            </a:r>
            <a:r>
              <a:rPr lang="en-US" altLang="en-GB" sz="3500"/>
              <a:t>Qui</a:t>
            </a:r>
            <a:r>
              <a:rPr lang="en-US" altLang="en-US" sz="3500"/>
              <a:t>é</a:t>
            </a:r>
            <a:r>
              <a:rPr lang="en-US" altLang="en-GB" sz="3500"/>
              <a:t>n es</a:t>
            </a:r>
            <a:r>
              <a:rPr lang="en-US" sz="3500"/>
              <a:t> HCPF?</a:t>
            </a:r>
            <a:endParaRPr sz="3500"/>
          </a:p>
        </p:txBody>
      </p:sp>
      <p:sp>
        <p:nvSpPr>
          <p:cNvPr id="125" name="Google Shape;125;g33162129753_0_147"/>
          <p:cNvSpPr txBox="1">
            <a:spLocks noGrp="1"/>
          </p:cNvSpPr>
          <p:nvPr>
            <p:ph type="body" idx="1"/>
          </p:nvPr>
        </p:nvSpPr>
        <p:spPr>
          <a:xfrm>
            <a:off x="4436745" y="1459230"/>
            <a:ext cx="4271010" cy="46101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750"/>
              </a:spcBef>
              <a:spcAft>
                <a:spcPts val="0"/>
              </a:spcAft>
              <a:buSzPts val="2400"/>
              <a:buChar char="•"/>
            </a:pPr>
            <a:r>
              <a:rPr lang="en-US" sz="2400"/>
              <a:t>HCPF = </a:t>
            </a:r>
            <a:r>
              <a:rPr lang="en-US" altLang="en-GB" sz="2400"/>
              <a:t>Departamento de Pol</a:t>
            </a:r>
            <a:r>
              <a:rPr lang="en-US" altLang="en-US" sz="2400"/>
              <a:t>í</a:t>
            </a:r>
            <a:r>
              <a:rPr lang="en-US" altLang="en-GB" sz="2400"/>
              <a:t>ticas y Financiamiento de Atenci</a:t>
            </a:r>
            <a:r>
              <a:rPr lang="en-US" altLang="en-US" sz="2400"/>
              <a:t>ó</a:t>
            </a:r>
            <a:r>
              <a:rPr lang="en-US" altLang="en-GB" sz="2400"/>
              <a:t>n M</a:t>
            </a:r>
            <a:r>
              <a:rPr lang="en-US" altLang="en-US" sz="2400"/>
              <a:t>é</a:t>
            </a:r>
            <a:r>
              <a:rPr lang="en-US" altLang="en-GB" sz="2400"/>
              <a:t>dica de Colorado</a:t>
            </a:r>
          </a:p>
          <a:p>
            <a:pPr marL="457200" lvl="0" indent="-381000" algn="l" rtl="0">
              <a:lnSpc>
                <a:spcPct val="115000"/>
              </a:lnSpc>
              <a:spcBef>
                <a:spcPts val="0"/>
              </a:spcBef>
              <a:spcAft>
                <a:spcPts val="0"/>
              </a:spcAft>
              <a:buSzPts val="2400"/>
              <a:buChar char="•"/>
            </a:pPr>
            <a:r>
              <a:rPr lang="en-US" altLang="en-GB" sz="2400"/>
              <a:t>Designada como la </a:t>
            </a:r>
            <a:r>
              <a:rPr lang="en-US" altLang="en-US" sz="2400"/>
              <a:t>ú</a:t>
            </a:r>
            <a:r>
              <a:rPr lang="en-US" altLang="en-GB" sz="2400"/>
              <a:t>nica agencia estatal de Medicaid de Colorado</a:t>
            </a:r>
          </a:p>
          <a:p>
            <a:pPr marL="457200" lvl="0" indent="-381000" algn="l" rtl="0">
              <a:lnSpc>
                <a:spcPct val="115000"/>
              </a:lnSpc>
              <a:spcBef>
                <a:spcPts val="0"/>
              </a:spcBef>
              <a:spcAft>
                <a:spcPts val="0"/>
              </a:spcAft>
              <a:buSzPts val="2400"/>
              <a:buChar char="•"/>
            </a:pPr>
            <a:r>
              <a:rPr lang="en-US" altLang="en-GB" sz="2400"/>
              <a:t>Responsable de la supervisi</a:t>
            </a:r>
            <a:r>
              <a:rPr lang="en-US" altLang="en-US" sz="2400"/>
              <a:t>ó</a:t>
            </a:r>
            <a:r>
              <a:rPr lang="en-US" altLang="en-GB" sz="2400"/>
              <a:t>n y vigilancia de los programas de seguro p</a:t>
            </a:r>
            <a:r>
              <a:rPr lang="en-US" altLang="en-US" sz="2400"/>
              <a:t>ú</a:t>
            </a:r>
            <a:r>
              <a:rPr lang="en-US" altLang="en-GB" sz="2400"/>
              <a:t>blico de Colorad</a:t>
            </a:r>
            <a:r>
              <a:rPr lang="" altLang="en-US" sz="2400"/>
              <a:t>o</a:t>
            </a:r>
            <a:endParaRPr lang="en-US" altLang="en-GB" sz="2400"/>
          </a:p>
          <a:p>
            <a:pPr marL="457200" lvl="0" indent="0" algn="l" rtl="0">
              <a:lnSpc>
                <a:spcPct val="90000"/>
              </a:lnSpc>
              <a:spcBef>
                <a:spcPts val="750"/>
              </a:spcBef>
              <a:spcAft>
                <a:spcPts val="0"/>
              </a:spcAft>
              <a:buNone/>
            </a:pPr>
            <a:endParaRPr sz="2400">
              <a:solidFill>
                <a:srgbClr val="00FFFF"/>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33162129753_0_420"/>
          <p:cNvSpPr txBox="1">
            <a:spLocks noGrp="1"/>
          </p:cNvSpPr>
          <p:nvPr>
            <p:ph type="title"/>
          </p:nvPr>
        </p:nvSpPr>
        <p:spPr>
          <a:xfrm>
            <a:off x="445864" y="2124112"/>
            <a:ext cx="8239500" cy="16293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000"/>
              <a:buFont typeface="Trebuchet MS" panose="020B0603020202020204"/>
              <a:buNone/>
            </a:pPr>
            <a:r>
              <a:rPr lang="en-US"/>
              <a:t>Thank you!</a:t>
            </a:r>
          </a:p>
          <a:p>
            <a:pPr marL="0" lvl="0" indent="0" algn="ctr" rtl="0">
              <a:lnSpc>
                <a:spcPct val="90000"/>
              </a:lnSpc>
              <a:spcBef>
                <a:spcPts val="0"/>
              </a:spcBef>
              <a:spcAft>
                <a:spcPts val="0"/>
              </a:spcAft>
              <a:buClr>
                <a:schemeClr val="lt1"/>
              </a:buClr>
              <a:buSzPts val="5000"/>
              <a:buFont typeface="Trebuchet MS" panose="020B0603020202020204"/>
              <a:buNone/>
            </a:pPr>
            <a:r>
              <a:rPr lang="en-US" sz="5050" b="0"/>
              <a:t>¡</a:t>
            </a:r>
            <a:r>
              <a:rPr lang="en-US"/>
              <a:t>Gracias!</a:t>
            </a:r>
          </a:p>
        </p:txBody>
      </p:sp>
      <p:sp>
        <p:nvSpPr>
          <p:cNvPr id="294" name="Google Shape;294;g33162129753_0_420"/>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40</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33162129753_0_89"/>
          <p:cNvSpPr txBox="1">
            <a:spLocks noGrp="1"/>
          </p:cNvSpPr>
          <p:nvPr>
            <p:ph type="title"/>
          </p:nvPr>
        </p:nvSpPr>
        <p:spPr>
          <a:xfrm>
            <a:off x="445865" y="-858839"/>
            <a:ext cx="7875600" cy="453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Trebuchet MS" panose="020B0603020202020204"/>
              <a:buNone/>
            </a:pPr>
            <a:r>
              <a:rPr lang="en-US" sz="2400"/>
              <a:t>Nuestra misión - foto</a:t>
            </a:r>
          </a:p>
        </p:txBody>
      </p:sp>
      <p:pic>
        <p:nvPicPr>
          <p:cNvPr id="131" name="Google Shape;131;g33162129753_0_89" descr="Young person in wheelchair facing the camera laughing in a park."/>
          <p:cNvPicPr preferRelativeResize="0"/>
          <p:nvPr/>
        </p:nvPicPr>
        <p:blipFill rotWithShape="1">
          <a:blip r:embed="rId3"/>
          <a:srcRect t="19855" r="17823" b="29853"/>
          <a:stretch>
            <a:fillRect/>
          </a:stretch>
        </p:blipFill>
        <p:spPr>
          <a:xfrm>
            <a:off x="0" y="-73661"/>
            <a:ext cx="9131305" cy="3421198"/>
          </a:xfrm>
          <a:prstGeom prst="rect">
            <a:avLst/>
          </a:prstGeom>
          <a:noFill/>
          <a:ln>
            <a:noFill/>
          </a:ln>
        </p:spPr>
      </p:pic>
      <p:sp>
        <p:nvSpPr>
          <p:cNvPr id="132" name="Google Shape;132;g33162129753_0_89"/>
          <p:cNvSpPr/>
          <p:nvPr/>
        </p:nvSpPr>
        <p:spPr>
          <a:xfrm>
            <a:off x="0" y="4458066"/>
            <a:ext cx="4565700" cy="14868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000000"/>
              </a:buClr>
              <a:buSzPts val="3400"/>
              <a:buFont typeface="Arial" panose="020B0604020202020204"/>
              <a:buNone/>
            </a:pPr>
            <a:r>
              <a:rPr lang="en-US" sz="3500" b="1"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Our Mission</a:t>
            </a:r>
            <a:r>
              <a:rPr lang="en-US" sz="35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 </a:t>
            </a:r>
            <a:r>
              <a:rPr lang="en-US" sz="3500" b="1"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Nuestra </a:t>
            </a:r>
            <a:r>
              <a:rPr lang="en-US" sz="3500" b="1" i="0" u="none" strike="noStrike" cap="none" dirty="0" err="1">
                <a:solidFill>
                  <a:srgbClr val="FFFFFF"/>
                </a:solidFill>
                <a:latin typeface="Trebuchet MS" panose="020B0603020202020204"/>
                <a:ea typeface="Trebuchet MS" panose="020B0603020202020204"/>
                <a:cs typeface="Trebuchet MS" panose="020B0603020202020204"/>
                <a:sym typeface="Trebuchet MS" panose="020B0603020202020204"/>
              </a:rPr>
              <a:t>misión</a:t>
            </a:r>
            <a:endParaRPr sz="3500" b="1"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61925" marR="0" lvl="0" indent="0" algn="l" rtl="0">
              <a:lnSpc>
                <a:spcPct val="100000"/>
              </a:lnSpc>
              <a:spcBef>
                <a:spcPts val="0"/>
              </a:spcBef>
              <a:spcAft>
                <a:spcPts val="0"/>
              </a:spcAft>
              <a:buClr>
                <a:srgbClr val="000000"/>
              </a:buClr>
              <a:buSzPts val="2000"/>
              <a:buFont typeface="Arial" panose="020B0604020202020204"/>
              <a:buNone/>
            </a:pPr>
            <a:r>
              <a:rPr lang="en-US" sz="20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a:p>
            <a:pPr marL="161925" marR="0" lvl="0" indent="0" algn="l" rtl="0">
              <a:lnSpc>
                <a:spcPct val="100000"/>
              </a:lnSpc>
              <a:spcBef>
                <a:spcPts val="0"/>
              </a:spcBef>
              <a:spcAft>
                <a:spcPts val="0"/>
              </a:spcAft>
              <a:buClr>
                <a:srgbClr val="000000"/>
              </a:buClr>
              <a:buSzPts val="3400"/>
              <a:buFont typeface="Arial" panose="020B0604020202020204"/>
              <a:buNone/>
            </a:pPr>
            <a:r>
              <a:rPr lang="en-US" sz="3400" b="0"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3400" b="1" i="0" u="none" strike="noStrike" cap="none" dirty="0">
                <a:solidFill>
                  <a:srgbClr val="FFFFFF"/>
                </a:solidFill>
                <a:latin typeface="Trebuchet MS" panose="020B0603020202020204"/>
                <a:ea typeface="Trebuchet MS" panose="020B0603020202020204"/>
                <a:cs typeface="Trebuchet MS" panose="020B0603020202020204"/>
                <a:sym typeface="Trebuchet MS" panose="020B0603020202020204"/>
              </a:rPr>
              <a:t> </a:t>
            </a:r>
            <a:endParaRPr sz="1400" b="0" i="0" u="none" strike="noStrike" cap="none"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133" name="Google Shape;133;g33162129753_0_89"/>
          <p:cNvSpPr txBox="1">
            <a:spLocks noGrp="1"/>
          </p:cNvSpPr>
          <p:nvPr>
            <p:ph type="sldNum" idx="12"/>
          </p:nvPr>
        </p:nvSpPr>
        <p:spPr>
          <a:xfrm>
            <a:off x="5153289" y="6382548"/>
            <a:ext cx="3772500" cy="365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panose="020B0604020202020204"/>
              <a:buNone/>
            </a:pPr>
            <a:fld id="{00000000-1234-1234-1234-123412341234}" type="slidenum">
              <a:rPr lang="en-US"/>
              <a:t>5</a:t>
            </a:fld>
            <a:endParaRPr lang="en-US"/>
          </a:p>
        </p:txBody>
      </p:sp>
      <p:sp>
        <p:nvSpPr>
          <p:cNvPr id="134" name="Google Shape;134;g33162129753_0_89"/>
          <p:cNvSpPr/>
          <p:nvPr/>
        </p:nvSpPr>
        <p:spPr>
          <a:xfrm>
            <a:off x="4691180" y="4324924"/>
            <a:ext cx="4234200" cy="13752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000000"/>
              </a:buClr>
              <a:buSzPts val="2000"/>
              <a:buFont typeface="Arial" panose="020B0604020202020204"/>
              <a:buNone/>
            </a:pPr>
            <a:r>
              <a:rPr lang="en-US" sz="20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Mejorar la equidad de la atención médica, el acceso y los resultados para las personas a las que prestamos servicio, y al mismo tiempo ahorrar dinero a los habitantes de Colorado en materia de atención </a:t>
            </a:r>
            <a:r>
              <a:rPr lang="" altLang="en-US" sz="20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médica</a:t>
            </a:r>
            <a:r>
              <a:rPr lang="en-US" sz="20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 e impulsar el valor de Colorado.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33162129753_0_201"/>
          <p:cNvSpPr txBox="1">
            <a:spLocks noGrp="1"/>
          </p:cNvSpPr>
          <p:nvPr>
            <p:ph type="title"/>
          </p:nvPr>
        </p:nvSpPr>
        <p:spPr>
          <a:xfrm>
            <a:off x="519303" y="438786"/>
            <a:ext cx="3904500" cy="961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500"/>
              <a:t>What We Do</a:t>
            </a:r>
            <a:endParaRPr sz="3500"/>
          </a:p>
        </p:txBody>
      </p:sp>
      <p:sp>
        <p:nvSpPr>
          <p:cNvPr id="140" name="Google Shape;140;g33162129753_0_201"/>
          <p:cNvSpPr txBox="1">
            <a:spLocks noGrp="1"/>
          </p:cNvSpPr>
          <p:nvPr>
            <p:ph type="body" idx="1"/>
          </p:nvPr>
        </p:nvSpPr>
        <p:spPr>
          <a:xfrm>
            <a:off x="627777" y="1643763"/>
            <a:ext cx="3904500" cy="4425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2400"/>
              <a:t>The Department of Health Care Policy and Financing administers Health First Colorado (Colorado’s Medicaid program), Child Health Plan </a:t>
            </a:r>
            <a:r>
              <a:rPr lang="en-US" sz="2400" i="1"/>
              <a:t>Plus </a:t>
            </a:r>
            <a:r>
              <a:rPr lang="en-US" sz="2400"/>
              <a:t>(CHP+) and other health care programs for Coloradans who qualify. </a:t>
            </a:r>
            <a:endParaRPr sz="2400" b="1"/>
          </a:p>
          <a:p>
            <a:pPr marL="0" marR="0" lvl="0" indent="0" algn="l" rtl="0">
              <a:lnSpc>
                <a:spcPct val="90000"/>
              </a:lnSpc>
              <a:spcBef>
                <a:spcPts val="0"/>
              </a:spcBef>
              <a:spcAft>
                <a:spcPts val="0"/>
              </a:spcAft>
              <a:buClr>
                <a:schemeClr val="lt1"/>
              </a:buClr>
              <a:buSzPts val="3600"/>
              <a:buFont typeface="Trebuchet MS" panose="020B0603020202020204"/>
              <a:buNone/>
            </a:pPr>
            <a:endParaRPr sz="2800" b="0" i="0" u="none" strike="noStrik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141" name="Google Shape;141;g33162129753_0_201"/>
          <p:cNvSpPr txBox="1">
            <a:spLocks noGrp="1"/>
          </p:cNvSpPr>
          <p:nvPr>
            <p:ph type="sldNum" idx="12"/>
          </p:nvPr>
        </p:nvSpPr>
        <p:spPr>
          <a:xfrm>
            <a:off x="5153289" y="6382548"/>
            <a:ext cx="3748200" cy="365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panose="020B0604020202020204"/>
              <a:buNone/>
            </a:pPr>
            <a:fld id="{00000000-1234-1234-1234-123412341234}" type="slidenum">
              <a:rPr lang="en-US"/>
              <a:t>6</a:t>
            </a:fld>
            <a:endParaRPr lang="en-US"/>
          </a:p>
        </p:txBody>
      </p:sp>
      <p:sp>
        <p:nvSpPr>
          <p:cNvPr id="142" name="Google Shape;142;g33162129753_0_201"/>
          <p:cNvSpPr txBox="1">
            <a:spLocks noGrp="1"/>
          </p:cNvSpPr>
          <p:nvPr>
            <p:ph type="body" idx="1"/>
          </p:nvPr>
        </p:nvSpPr>
        <p:spPr>
          <a:xfrm>
            <a:off x="4631502" y="1548788"/>
            <a:ext cx="4269600" cy="4520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2300"/>
              <a:t>El Departamento de Financiación y Políticas de Atención </a:t>
            </a:r>
            <a:r>
              <a:rPr lang="" altLang="en-US" sz="2300"/>
              <a:t>Médica</a:t>
            </a:r>
            <a:r>
              <a:rPr lang="en-US" sz="2300"/>
              <a:t> (</a:t>
            </a:r>
            <a:r>
              <a:rPr lang="en-US" sz="2300" i="1"/>
              <a:t>Department of Health Care Policy &amp; Financing</a:t>
            </a:r>
            <a:r>
              <a:rPr lang="en-US" sz="2300"/>
              <a:t>) administra Health First Colorado (el programa de Medicaid de Colorado), </a:t>
            </a:r>
            <a:r>
              <a:rPr lang="en-US" sz="2300" i="1"/>
              <a:t>Child Health Plan Plus (CHP</a:t>
            </a:r>
            <a:r>
              <a:rPr lang="en-US" sz="2300"/>
              <a:t>+) y otros programas de atención médica para los residentes de Colorado que reúnan las condiciones. </a:t>
            </a:r>
            <a:endParaRPr sz="2600"/>
          </a:p>
        </p:txBody>
      </p:sp>
      <p:sp>
        <p:nvSpPr>
          <p:cNvPr id="143" name="Google Shape;143;g33162129753_0_201"/>
          <p:cNvSpPr txBox="1">
            <a:spLocks noGrp="1"/>
          </p:cNvSpPr>
          <p:nvPr>
            <p:ph type="title"/>
          </p:nvPr>
        </p:nvSpPr>
        <p:spPr>
          <a:xfrm>
            <a:off x="4631502" y="438786"/>
            <a:ext cx="3904500" cy="961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500"/>
              <a:t>Qué hacemos</a:t>
            </a:r>
            <a:endParaRPr sz="35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33162129753_0_312"/>
          <p:cNvSpPr txBox="1">
            <a:spLocks noGrp="1"/>
          </p:cNvSpPr>
          <p:nvPr>
            <p:ph type="title"/>
          </p:nvPr>
        </p:nvSpPr>
        <p:spPr>
          <a:xfrm>
            <a:off x="269001" y="270700"/>
            <a:ext cx="4245900" cy="106200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SzPts val="4500"/>
              <a:buNone/>
            </a:pPr>
            <a:r>
              <a:rPr lang="en-US" sz="3500"/>
              <a:t>Questions and Comments</a:t>
            </a:r>
            <a:endParaRPr sz="3500"/>
          </a:p>
        </p:txBody>
      </p:sp>
      <p:sp>
        <p:nvSpPr>
          <p:cNvPr id="150" name="Google Shape;150;g33162129753_0_312"/>
          <p:cNvSpPr txBox="1">
            <a:spLocks noGrp="1"/>
          </p:cNvSpPr>
          <p:nvPr>
            <p:ph type="body" idx="1"/>
          </p:nvPr>
        </p:nvSpPr>
        <p:spPr>
          <a:xfrm>
            <a:off x="269001" y="1584404"/>
            <a:ext cx="4070700" cy="44949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Clr>
                <a:schemeClr val="dk1"/>
              </a:buClr>
              <a:buSzPts val="1100"/>
              <a:buFont typeface="Arial" panose="020B0604020202020204"/>
              <a:buNone/>
            </a:pPr>
            <a:r>
              <a:rPr lang="en-US"/>
              <a:t>Questions or feedback may be provided by:</a:t>
            </a:r>
          </a:p>
          <a:p>
            <a:pPr marL="0" lvl="0" indent="0" algn="l" rtl="0">
              <a:spcBef>
                <a:spcPts val="750"/>
              </a:spcBef>
              <a:spcAft>
                <a:spcPts val="0"/>
              </a:spcAft>
              <a:buClr>
                <a:schemeClr val="dk1"/>
              </a:buClr>
              <a:buSzPts val="1100"/>
              <a:buFont typeface="Arial" panose="020B0604020202020204"/>
              <a:buNone/>
            </a:pPr>
            <a:endParaRPr lang="en-US"/>
          </a:p>
          <a:p>
            <a:pPr marL="457200" lvl="0" indent="-381000" algn="l" rtl="0">
              <a:lnSpc>
                <a:spcPct val="115000"/>
              </a:lnSpc>
              <a:spcBef>
                <a:spcPts val="0"/>
              </a:spcBef>
              <a:spcAft>
                <a:spcPts val="0"/>
              </a:spcAft>
              <a:buSzPts val="2400"/>
              <a:buAutoNum type="arabicPeriod"/>
            </a:pPr>
            <a:r>
              <a:rPr lang="en-US" sz="2400"/>
              <a:t>Raising your hand or coming off mute </a:t>
            </a:r>
            <a:endParaRPr sz="2400"/>
          </a:p>
          <a:p>
            <a:pPr marL="457200" lvl="0" indent="-381000" algn="l" rtl="0">
              <a:lnSpc>
                <a:spcPct val="115000"/>
              </a:lnSpc>
              <a:spcBef>
                <a:spcPts val="0"/>
              </a:spcBef>
              <a:spcAft>
                <a:spcPts val="0"/>
              </a:spcAft>
              <a:buSzPts val="2400"/>
              <a:buAutoNum type="arabicPeriod"/>
            </a:pPr>
            <a:r>
              <a:rPr lang="en-US" sz="2400"/>
              <a:t>Typing a question/comment into the Q&amp;A box </a:t>
            </a:r>
            <a:endParaRPr sz="2500"/>
          </a:p>
        </p:txBody>
      </p:sp>
      <p:sp>
        <p:nvSpPr>
          <p:cNvPr id="151" name="Google Shape;151;g33162129753_0_312"/>
          <p:cNvSpPr txBox="1">
            <a:spLocks noGrp="1"/>
          </p:cNvSpPr>
          <p:nvPr>
            <p:ph type="sldNum" idx="12"/>
          </p:nvPr>
        </p:nvSpPr>
        <p:spPr>
          <a:xfrm>
            <a:off x="6871039" y="6382553"/>
            <a:ext cx="2054400" cy="365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panose="020B0604020202020204"/>
              <a:buNone/>
            </a:pPr>
            <a:fld id="{00000000-1234-1234-1234-123412341234}" type="slidenum">
              <a:rPr lang="en-US"/>
              <a:t>7</a:t>
            </a:fld>
            <a:endParaRPr lang="en-US"/>
          </a:p>
        </p:txBody>
      </p:sp>
      <p:sp>
        <p:nvSpPr>
          <p:cNvPr id="152" name="Google Shape;152;g33162129753_0_312"/>
          <p:cNvSpPr txBox="1">
            <a:spLocks noGrp="1"/>
          </p:cNvSpPr>
          <p:nvPr>
            <p:ph type="title"/>
          </p:nvPr>
        </p:nvSpPr>
        <p:spPr>
          <a:xfrm>
            <a:off x="4835699" y="270700"/>
            <a:ext cx="4245900" cy="106200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SzPts val="4500"/>
              <a:buNone/>
            </a:pPr>
            <a:r>
              <a:rPr lang="en-US" sz="3500" dirty="0" err="1"/>
              <a:t>Preguntas</a:t>
            </a:r>
            <a:r>
              <a:rPr lang="en-US" sz="3500" dirty="0"/>
              <a:t> y </a:t>
            </a:r>
            <a:r>
              <a:rPr lang="en-US" sz="3500" dirty="0" err="1"/>
              <a:t>comentarios</a:t>
            </a:r>
            <a:endParaRPr sz="3500" dirty="0"/>
          </a:p>
        </p:txBody>
      </p:sp>
      <p:sp>
        <p:nvSpPr>
          <p:cNvPr id="153" name="Google Shape;153;g33162129753_0_312"/>
          <p:cNvSpPr txBox="1">
            <a:spLocks noGrp="1"/>
          </p:cNvSpPr>
          <p:nvPr>
            <p:ph type="body" idx="1"/>
          </p:nvPr>
        </p:nvSpPr>
        <p:spPr>
          <a:xfrm>
            <a:off x="4514995" y="1534862"/>
            <a:ext cx="4410600" cy="44949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Clr>
                <a:schemeClr val="dk1"/>
              </a:buClr>
              <a:buSzPts val="1100"/>
              <a:buFont typeface="Arial" panose="020B0604020202020204"/>
              <a:buNone/>
            </a:pPr>
            <a:r>
              <a:rPr lang="en-US"/>
              <a:t>Las preguntas o comentarios pueden ser proporcionados por:</a:t>
            </a:r>
          </a:p>
          <a:p>
            <a:pPr marL="0" lvl="0" indent="0" algn="l" rtl="0">
              <a:spcBef>
                <a:spcPts val="750"/>
              </a:spcBef>
              <a:spcAft>
                <a:spcPts val="0"/>
              </a:spcAft>
              <a:buClr>
                <a:schemeClr val="dk1"/>
              </a:buClr>
              <a:buSzPts val="1100"/>
              <a:buFont typeface="Arial" panose="020B0604020202020204"/>
              <a:buNone/>
            </a:pPr>
            <a:endParaRPr lang="en-US"/>
          </a:p>
          <a:p>
            <a:pPr marL="457200" lvl="0" indent="-381000" algn="l" rtl="0">
              <a:lnSpc>
                <a:spcPct val="115000"/>
              </a:lnSpc>
              <a:spcBef>
                <a:spcPts val="0"/>
              </a:spcBef>
              <a:spcAft>
                <a:spcPts val="0"/>
              </a:spcAft>
              <a:buSzPts val="2400"/>
              <a:buAutoNum type="arabicPeriod"/>
            </a:pPr>
            <a:r>
              <a:rPr lang="en-US" sz="2400"/>
              <a:t>Levantando la mano o quitando el mute</a:t>
            </a:r>
            <a:endParaRPr sz="2400"/>
          </a:p>
          <a:p>
            <a:pPr marL="457200" lvl="0" indent="-381000" algn="l" rtl="0">
              <a:lnSpc>
                <a:spcPct val="115000"/>
              </a:lnSpc>
              <a:spcBef>
                <a:spcPts val="0"/>
              </a:spcBef>
              <a:spcAft>
                <a:spcPts val="0"/>
              </a:spcAft>
              <a:buSzPts val="2400"/>
              <a:buAutoNum type="arabicPeriod"/>
            </a:pPr>
            <a:r>
              <a:rPr lang="en-US" sz="2400"/>
              <a:t>Escribiendo una pregunta/comentario en el cuadro de preguntas y respuestas </a:t>
            </a:r>
            <a:endParaRPr sz="25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
          <p:cNvSpPr txBox="1">
            <a:spLocks noGrp="1"/>
          </p:cNvSpPr>
          <p:nvPr>
            <p:ph type="title"/>
          </p:nvPr>
        </p:nvSpPr>
        <p:spPr>
          <a:xfrm>
            <a:off x="1775451" y="511425"/>
            <a:ext cx="6271800" cy="7056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en-US" sz="4500">
                <a:solidFill>
                  <a:srgbClr val="00186F"/>
                </a:solidFill>
              </a:rPr>
              <a:t>Overview</a:t>
            </a:r>
            <a:endParaRPr sz="4500"/>
          </a:p>
        </p:txBody>
      </p:sp>
      <p:sp>
        <p:nvSpPr>
          <p:cNvPr id="159" name="Google Shape;159;p3"/>
          <p:cNvSpPr txBox="1">
            <a:spLocks noGrp="1"/>
          </p:cNvSpPr>
          <p:nvPr>
            <p:ph type="sldNum" idx="12"/>
          </p:nvPr>
        </p:nvSpPr>
        <p:spPr>
          <a:xfrm>
            <a:off x="8688069" y="6475975"/>
            <a:ext cx="196215" cy="161290"/>
          </a:xfrm>
          <a:prstGeom prst="rect">
            <a:avLst/>
          </a:prstGeom>
          <a:noFill/>
          <a:ln>
            <a:noFill/>
          </a:ln>
        </p:spPr>
        <p:txBody>
          <a:bodyPr spcFirstLastPara="1" wrap="square" lIns="0" tIns="5700" rIns="0" bIns="0" anchor="t" anchorCtr="0">
            <a:spAutoFit/>
          </a:bodyPr>
          <a:lstStyle/>
          <a:p>
            <a:pPr marL="38100" lvl="0" indent="0" algn="l" rtl="0">
              <a:lnSpc>
                <a:spcPct val="100000"/>
              </a:lnSpc>
              <a:spcBef>
                <a:spcPts val="0"/>
              </a:spcBef>
              <a:spcAft>
                <a:spcPts val="0"/>
              </a:spcAft>
              <a:buNone/>
            </a:pPr>
            <a:fld id="{00000000-1234-1234-1234-123412341234}" type="slidenum">
              <a:rPr lang="en-US"/>
              <a:t>8</a:t>
            </a:fld>
            <a:endParaRPr lang="en-US"/>
          </a:p>
        </p:txBody>
      </p:sp>
      <p:sp>
        <p:nvSpPr>
          <p:cNvPr id="160" name="Google Shape;160;p3"/>
          <p:cNvSpPr txBox="1"/>
          <p:nvPr/>
        </p:nvSpPr>
        <p:spPr>
          <a:xfrm>
            <a:off x="765301" y="1799082"/>
            <a:ext cx="6137275" cy="2523490"/>
          </a:xfrm>
          <a:prstGeom prst="rect">
            <a:avLst/>
          </a:prstGeom>
          <a:noFill/>
          <a:ln>
            <a:noFill/>
          </a:ln>
        </p:spPr>
        <p:txBody>
          <a:bodyPr spcFirstLastPara="1" wrap="square" lIns="0" tIns="226050" rIns="0" bIns="0" anchor="t" anchorCtr="0">
            <a:spAutoFit/>
          </a:bodyPr>
          <a:lstStyle/>
          <a:p>
            <a:pPr marL="411480" marR="0" lvl="0" indent="-399415" algn="l" rtl="0">
              <a:lnSpc>
                <a:spcPct val="100000"/>
              </a:lnSpc>
              <a:spcBef>
                <a:spcPts val="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What is WAwD?</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11480" marR="0" lvl="0" indent="-399415" algn="l" rtl="0">
              <a:lnSpc>
                <a:spcPct val="100000"/>
              </a:lnSpc>
              <a:spcBef>
                <a:spcPts val="168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What is WAwD with HCBS?</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11480" marR="0" lvl="0" indent="-399415" algn="l" rtl="0">
              <a:lnSpc>
                <a:spcPct val="100000"/>
              </a:lnSpc>
              <a:spcBef>
                <a:spcPts val="1665"/>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What changes are being made?</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a:p>
            <a:pPr marL="411480" marR="0" lvl="0" indent="-399415" algn="l" rtl="0">
              <a:lnSpc>
                <a:spcPct val="100000"/>
              </a:lnSpc>
              <a:spcBef>
                <a:spcPts val="1680"/>
              </a:spcBef>
              <a:spcAft>
                <a:spcPts val="0"/>
              </a:spcAft>
              <a:buClr>
                <a:schemeClr val="dk1"/>
              </a:buClr>
              <a:buSzPts val="2700"/>
              <a:buFont typeface="Arial" panose="020B0604020202020204"/>
              <a:buChar char="•"/>
            </a:pPr>
            <a:r>
              <a:rPr lang="en-US" sz="2700">
                <a:solidFill>
                  <a:schemeClr val="dk1"/>
                </a:solidFill>
                <a:latin typeface="Trebuchet MS" panose="020B0603020202020204"/>
                <a:ea typeface="Trebuchet MS" panose="020B0603020202020204"/>
                <a:cs typeface="Trebuchet MS" panose="020B0603020202020204"/>
                <a:sym typeface="Trebuchet MS" panose="020B0603020202020204"/>
              </a:rPr>
              <a:t>What is the impact of those changes?</a:t>
            </a:r>
            <a:endParaRPr sz="27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52475" y="1066800"/>
            <a:ext cx="7632700" cy="829945"/>
          </a:xfrm>
        </p:spPr>
        <p:txBody>
          <a:bodyPr>
            <a:noAutofit/>
          </a:bodyPr>
          <a:lstStyle/>
          <a:p>
            <a:pPr algn="ctr"/>
            <a:r>
              <a:rPr lang="en-US" altLang="en-GB" sz="4500" b="1">
                <a:solidFill>
                  <a:srgbClr val="00186F"/>
                </a:solidFill>
                <a:sym typeface="+mn-ea"/>
              </a:rPr>
              <a:t>Visi</a:t>
            </a:r>
            <a:r>
              <a:rPr lang="en-US" altLang="en-US" sz="4500" b="1">
                <a:solidFill>
                  <a:srgbClr val="00186F"/>
                </a:solidFill>
                <a:sym typeface="+mn-ea"/>
              </a:rPr>
              <a:t>ó</a:t>
            </a:r>
            <a:r>
              <a:rPr lang="en-US" altLang="en-GB" sz="4500" b="1">
                <a:solidFill>
                  <a:srgbClr val="00186F"/>
                </a:solidFill>
                <a:sym typeface="+mn-ea"/>
              </a:rPr>
              <a:t>n general</a:t>
            </a:r>
          </a:p>
        </p:txBody>
      </p:sp>
      <p:sp>
        <p:nvSpPr>
          <p:cNvPr id="160" name="Google Shape;160;p3"/>
          <p:cNvSpPr txBox="1"/>
          <p:nvPr/>
        </p:nvSpPr>
        <p:spPr>
          <a:xfrm>
            <a:off x="1073276" y="2281047"/>
            <a:ext cx="6137275" cy="2718435"/>
          </a:xfrm>
          <a:prstGeom prst="rect">
            <a:avLst/>
          </a:prstGeom>
          <a:noFill/>
          <a:ln>
            <a:noFill/>
          </a:ln>
        </p:spPr>
        <p:txBody>
          <a:bodyPr spcFirstLastPara="1" wrap="square" lIns="0" tIns="226050" rIns="0" bIns="0" anchor="t" anchorCtr="0">
            <a:spAutoFit/>
          </a:bodyPr>
          <a:lstStyle/>
          <a:p>
            <a:pPr marL="411480" marR="0" lvl="0" indent="-399415" algn="l" rtl="0">
              <a:lnSpc>
                <a:spcPct val="150000"/>
              </a:lnSpc>
              <a:spcBef>
                <a:spcPts val="0"/>
              </a:spcBef>
              <a:spcAft>
                <a:spcPts val="0"/>
              </a:spcAft>
              <a:buClr>
                <a:schemeClr val="dk1"/>
              </a:buClr>
              <a:buSzPts val="2700"/>
              <a:buFont typeface="Arial" panose="020B0604020202020204"/>
              <a:buChar char="•"/>
            </a:pP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Qu</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é</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 es WAwD?</a:t>
            </a:r>
          </a:p>
          <a:p>
            <a:pPr marL="411480" marR="0" lvl="0" indent="-399415" algn="l" rtl="0">
              <a:lnSpc>
                <a:spcPct val="150000"/>
              </a:lnSpc>
              <a:spcBef>
                <a:spcPts val="0"/>
              </a:spcBef>
              <a:spcAft>
                <a:spcPts val="0"/>
              </a:spcAft>
              <a:buClr>
                <a:schemeClr val="dk1"/>
              </a:buClr>
              <a:buSzPts val="2700"/>
              <a:buFont typeface="Arial" panose="020B0604020202020204"/>
              <a:buChar char="•"/>
            </a:pP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Qu</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é</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 es WAwD con HCBS?</a:t>
            </a:r>
          </a:p>
          <a:p>
            <a:pPr marL="411480" marR="0" lvl="0" indent="-399415" algn="l" rtl="0">
              <a:lnSpc>
                <a:spcPct val="150000"/>
              </a:lnSpc>
              <a:spcBef>
                <a:spcPts val="0"/>
              </a:spcBef>
              <a:spcAft>
                <a:spcPts val="0"/>
              </a:spcAft>
              <a:buClr>
                <a:schemeClr val="dk1"/>
              </a:buClr>
              <a:buSzPts val="2700"/>
              <a:buFont typeface="Arial" panose="020B0604020202020204"/>
              <a:buChar char="•"/>
            </a:pP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Qu</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é</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 cambios se est</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n realizando?</a:t>
            </a:r>
          </a:p>
          <a:p>
            <a:pPr marL="411480" marR="0" lvl="0" indent="-399415" algn="l" rtl="0">
              <a:lnSpc>
                <a:spcPct val="150000"/>
              </a:lnSpc>
              <a:spcBef>
                <a:spcPts val="0"/>
              </a:spcBef>
              <a:spcAft>
                <a:spcPts val="0"/>
              </a:spcAft>
              <a:buClr>
                <a:schemeClr val="dk1"/>
              </a:buClr>
              <a:buSzPts val="2700"/>
              <a:buFont typeface="Arial" panose="020B0604020202020204"/>
              <a:buChar char="•"/>
            </a:pP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Cu</a:t>
            </a:r>
            <a:r>
              <a:rPr lang="en-US" altLang="en-US" sz="2700">
                <a:solidFill>
                  <a:schemeClr val="dk1"/>
                </a:solidFill>
                <a:latin typeface="Trebuchet MS" panose="020B0603020202020204"/>
                <a:ea typeface="Trebuchet MS" panose="020B0603020202020204"/>
                <a:cs typeface="Trebuchet MS" panose="020B0603020202020204"/>
                <a:sym typeface="Trebuchet MS" panose="020B0603020202020204"/>
              </a:rPr>
              <a:t>á</a:t>
            </a:r>
            <a:r>
              <a:rPr lang="en-US" altLang="en-GB" sz="2700">
                <a:solidFill>
                  <a:schemeClr val="dk1"/>
                </a:solidFill>
                <a:latin typeface="Trebuchet MS" panose="020B0603020202020204"/>
                <a:ea typeface="Trebuchet MS" panose="020B0603020202020204"/>
                <a:cs typeface="Trebuchet MS" panose="020B0603020202020204"/>
                <a:sym typeface="Trebuchet MS" panose="020B0603020202020204"/>
              </a:rPr>
              <a:t>l es el impacto de esos cambios?</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TotalTime>
  <Words>2344</Words>
  <Application>Microsoft Office PowerPoint</Application>
  <PresentationFormat>Custom</PresentationFormat>
  <Paragraphs>207</Paragraphs>
  <Slides>40</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40</vt:i4>
      </vt:variant>
    </vt:vector>
  </HeadingPairs>
  <TitlesOfParts>
    <vt:vector size="47" baseType="lpstr">
      <vt:lpstr>Arial</vt:lpstr>
      <vt:lpstr>Calibri</vt:lpstr>
      <vt:lpstr>Noto Sans Symbols</vt:lpstr>
      <vt:lpstr>Quattrocento Sans</vt:lpstr>
      <vt:lpstr>Trebuchet MS</vt:lpstr>
      <vt:lpstr>Office Theme</vt:lpstr>
      <vt:lpstr>Blue Theme</vt:lpstr>
      <vt:lpstr>PowerPoint Presentation</vt:lpstr>
      <vt:lpstr>Adultos trabajadores con discapacidades (WAwD) con Servicios en el hogar y la comunidad (HCBS)</vt:lpstr>
      <vt:lpstr>text</vt:lpstr>
      <vt:lpstr>Who is HCPF?</vt:lpstr>
      <vt:lpstr>Nuestra misión - foto</vt:lpstr>
      <vt:lpstr>What We Do</vt:lpstr>
      <vt:lpstr>Questions and Comments</vt:lpstr>
      <vt:lpstr>Overview</vt:lpstr>
      <vt:lpstr>PowerPoint Presentation</vt:lpstr>
      <vt:lpstr>What is Working Adults with Disabilities (WAwD)?  ¿Qué son Adultos trabajadores con discapacidades (WAwD)?</vt:lpstr>
      <vt:lpstr>WAwD</vt:lpstr>
      <vt:lpstr>PowerPoint Presentation</vt:lpstr>
      <vt:lpstr>Eligibility Guidelines</vt:lpstr>
      <vt:lpstr>PowerPoint Presentation</vt:lpstr>
      <vt:lpstr>Eligibility Guidelines cont.</vt:lpstr>
      <vt:lpstr>PowerPoint Presentation</vt:lpstr>
      <vt:lpstr>What is WAwD with Home &amp; Community Based Services (HCBS)?</vt:lpstr>
      <vt:lpstr>PowerPoint Presentation</vt:lpstr>
      <vt:lpstr>WAwD with HCBS</vt:lpstr>
      <vt:lpstr>PowerPoint Presentation</vt:lpstr>
      <vt:lpstr>What is changing?</vt:lpstr>
      <vt:lpstr>PowerPoint Presentation</vt:lpstr>
      <vt:lpstr>Changes</vt:lpstr>
      <vt:lpstr>PowerPoint Presentation</vt:lpstr>
      <vt:lpstr>Why is this changing?</vt:lpstr>
      <vt:lpstr>PowerPoint Presentation</vt:lpstr>
      <vt:lpstr>Buy-In Programs Premiums</vt:lpstr>
      <vt:lpstr>PowerPoint Presentation</vt:lpstr>
      <vt:lpstr>What will this look like?</vt:lpstr>
      <vt:lpstr>PowerPoint Presentation</vt:lpstr>
      <vt:lpstr>New Members vs Ongoing Members</vt:lpstr>
      <vt:lpstr>PowerPoint Presentation</vt:lpstr>
      <vt:lpstr>What will be the impact of these changes?</vt:lpstr>
      <vt:lpstr>PowerPoint Presentation</vt:lpstr>
      <vt:lpstr>PowerPoint Presentation</vt:lpstr>
      <vt:lpstr>PowerPoint Presentation</vt:lpstr>
      <vt:lpstr>PowerPoint Presentation</vt:lpstr>
      <vt:lpstr>Questions or comments?  ¿Preguntas o comentarios? </vt:lpstr>
      <vt:lpstr>Contact  Contacto</vt:lpstr>
      <vt:lpstr>Thank you!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HCPF</dc:creator>
  <cp:lastModifiedBy>Sound Ventures Inc</cp:lastModifiedBy>
  <cp:revision>50</cp:revision>
  <dcterms:created xsi:type="dcterms:W3CDTF">2025-02-06T00:01:00Z</dcterms:created>
  <dcterms:modified xsi:type="dcterms:W3CDTF">2025-02-20T21:42:55Z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2024-12-30T20:00:00Z</vt:filetime>
  </property>
  <property fmtid="{D5CDD505-2E9C-101B-9397-08002B2CF9AE}" pid="3" name="Creator">
    <vt:lpwstr>CommonLook Office-2.1.8.40</vt:lpwstr>
  </property>
  <property fmtid="{D5CDD505-2E9C-101B-9397-08002B2CF9AE}" pid="4" name="LastSaved">
    <vt:filetime>2025-02-05T20:00:00Z</vt:filetime>
  </property>
  <property fmtid="{D5CDD505-2E9C-101B-9397-08002B2CF9AE}" pid="5" name="ICV">
    <vt:lpwstr>F19414DBA4FA43EB8C8BA21C2827FB04_13</vt:lpwstr>
  </property>
  <property fmtid="{D5CDD505-2E9C-101B-9397-08002B2CF9AE}" pid="6" name="KSOProductBuildVer">
    <vt:lpwstr>2057-12.2.0.19821</vt:lpwstr>
  </property>
</Properties>
</file>