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2.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comment3.xml" ContentType="application/vnd.openxmlformats-officedocument.presentationml.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4.xml" ContentType="application/vnd.openxmlformats-officedocument.presentationml.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5.xml" ContentType="application/vnd.openxmlformats-officedocument.presentationml.comments+xml"/>
  <Override PartName="/ppt/notesSlides/notesSlide16.xml" ContentType="application/vnd.openxmlformats-officedocument.presentationml.notesSlide+xml"/>
  <Override PartName="/ppt/comments/comment6.xml" ContentType="application/vnd.openxmlformats-officedocument.presentationml.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comment7.xml" ContentType="application/vnd.openxmlformats-officedocument.presentationml.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comment8.xml" ContentType="application/vnd.openxmlformats-officedocument.presentationml.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comment9.xml" ContentType="application/vnd.openxmlformats-officedocument.presentationml.comments+xml"/>
  <Override PartName="/ppt/notesSlides/notesSlide23.xml" ContentType="application/vnd.openxmlformats-officedocument.presentationml.notesSlide+xml"/>
  <Override PartName="/ppt/comments/comment10.xml" ContentType="application/vnd.openxmlformats-officedocument.presentationml.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omments/comment11.xml" ContentType="application/vnd.openxmlformats-officedocument.presentationml.comments+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omments/comment1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4" r:id="rId2"/>
    <p:sldMasterId id="2147483668" r:id="rId3"/>
  </p:sldMasterIdLst>
  <p:notesMasterIdLst>
    <p:notesMasterId r:id="rId61"/>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Lst>
  <p:sldSz cx="9131300" cy="6870700"/>
  <p:notesSz cx="9131300" cy="6870700"/>
  <p:embeddedFontLst>
    <p:embeddedFont>
      <p:font typeface="Calibri" panose="020F0502020204030204" pitchFamily="34" charset="0"/>
      <p:regular r:id="rId62"/>
      <p:bold r:id="rId63"/>
      <p:italic r:id="rId64"/>
      <p:boldItalic r:id="rId65"/>
    </p:embeddedFont>
    <p:embeddedFont>
      <p:font typeface="Quattrocento Sans" panose="020B0604020202020204" charset="0"/>
      <p:regular r:id="rId66"/>
    </p:embeddedFont>
    <p:embeddedFont>
      <p:font typeface="Roboto" panose="02000000000000000000" pitchFamily="2" charset="0"/>
      <p:regular r:id="rId67"/>
      <p:bold r:id="rId68"/>
      <p:italic r:id="rId69"/>
      <p:boldItalic r:id="rId70"/>
    </p:embeddedFont>
    <p:embeddedFont>
      <p:font typeface="Trebuchet MS" panose="020B0603020202020204" pitchFamily="34" charset="0"/>
      <p:regular r:id="rId71"/>
      <p:bold r:id="rId72"/>
      <p:italic r:id="rId73"/>
      <p:boldItalic r:id="rId7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5" roundtripDataSignature="AMtx7miAdTRnE+pQNF18zvDvMZBFcHaM/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yra Acuna - HCPF She Her" initials="" lastIdx="1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DBA14D5-A46D-4A26-B8A1-480C7A6CED2E}">
  <a:tblStyle styleId="{EDBA14D5-A46D-4A26-B8A1-480C7A6CED2E}"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3" d="100"/>
          <a:sy n="113" d="100"/>
        </p:scale>
        <p:origin x="156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2.fntdata"/><Relationship Id="rId68" Type="http://schemas.openxmlformats.org/officeDocument/2006/relationships/font" Target="fonts/font7.fntdata"/><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font" Target="fonts/font5.fntdata"/><Relationship Id="rId74" Type="http://schemas.openxmlformats.org/officeDocument/2006/relationships/font" Target="fonts/font13.fntdata"/><Relationship Id="rId79"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notesMaster" Target="notesMasters/notesMaster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font" Target="fonts/font3.fntdata"/><Relationship Id="rId69" Type="http://schemas.openxmlformats.org/officeDocument/2006/relationships/font" Target="fonts/font8.fntdata"/><Relationship Id="rId77"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font" Target="fonts/font11.fntdata"/><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font" Target="fonts/font6.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font" Target="fonts/font1.fntdata"/><Relationship Id="rId70" Type="http://schemas.openxmlformats.org/officeDocument/2006/relationships/font" Target="fonts/font9.fntdata"/><Relationship Id="rId75"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font" Target="fonts/font4.fntdata"/><Relationship Id="rId73" Type="http://schemas.openxmlformats.org/officeDocument/2006/relationships/font" Target="fonts/font12.fntdata"/><Relationship Id="rId78"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commentAuthors" Target="commentAuthors.xml"/><Relationship Id="rId7" Type="http://schemas.openxmlformats.org/officeDocument/2006/relationships/slide" Target="slides/slide4.xml"/><Relationship Id="rId71" Type="http://schemas.openxmlformats.org/officeDocument/2006/relationships/font" Target="fonts/font10.fntdata"/><Relationship Id="rId2" Type="http://schemas.openxmlformats.org/officeDocument/2006/relationships/slideMaster" Target="slideMasters/slideMaster2.xml"/><Relationship Id="rId29" Type="http://schemas.openxmlformats.org/officeDocument/2006/relationships/slide" Target="slides/slide26.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5-05-09T17:37:15.949" idx="1">
    <p:pos x="390" y="2961"/>
    <p:text>Only this needs to be translated, I have the rest already.</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jPYg1og"/>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0" dt="2025-05-09T17:40:58.964" idx="10">
    <p:pos x="277" y="443"/>
    <p:text>No need to translate this slide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jPYg1pI"/>
      </p:ext>
    </p:extLst>
  </p:cm>
</p:cmLst>
</file>

<file path=ppt/comments/comment11.xml><?xml version="1.0" encoding="utf-8"?>
<p:cmLst xmlns:a="http://schemas.openxmlformats.org/drawingml/2006/main" xmlns:r="http://schemas.openxmlformats.org/officeDocument/2006/relationships" xmlns:p="http://schemas.openxmlformats.org/presentationml/2006/main">
  <p:cm authorId="0" dt="2025-05-09T17:41:29.159" idx="11">
    <p:pos x="3083" y="1198"/>
    <p:text>No need to translate this slide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jPYg1pM"/>
      </p:ext>
    </p:extLst>
  </p:cm>
</p:cmLst>
</file>

<file path=ppt/comments/comment12.xml><?xml version="1.0" encoding="utf-8"?>
<p:cmLst xmlns:a="http://schemas.openxmlformats.org/drawingml/2006/main" xmlns:r="http://schemas.openxmlformats.org/officeDocument/2006/relationships" xmlns:p="http://schemas.openxmlformats.org/presentationml/2006/main">
  <p:cm authorId="0" dt="2025-05-09T17:41:41.409" idx="12">
    <p:pos x="280" y="820"/>
    <p:text>No need to translate this slide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jPYg1pQ"/>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0" dt="2025-05-09T17:37:51.208" idx="2">
    <p:pos x="394" y="276"/>
    <p:text>No need to translate this slide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jPYg1ok"/>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0" dt="2025-05-09T17:38:17.497" idx="3">
    <p:pos x="175" y="2365"/>
    <p:text>No need to translate this slide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jPYg1oo"/>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0" dt="2025-05-09T17:38:35.203" idx="4">
    <p:pos x="395" y="41"/>
    <p:text>No need to translate this slide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jPYg1os"/>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0" dt="2025-05-09T17:39:23.796" idx="5">
    <p:pos x="569" y="574"/>
    <p:text>No need to translate this slide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jPYg1ow"/>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0" dt="2025-05-09T17:39:39.762" idx="6">
    <p:pos x="482" y="322"/>
    <p:text>No need to translate this slide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jPYg1o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0" dt="2025-05-09T17:39:57.564" idx="7">
    <p:pos x="1148" y="322"/>
    <p:text>No need to translate this slide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jPYg1o4"/>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0" dt="2025-05-09T17:40:14.276" idx="8">
    <p:pos x="462" y="344"/>
    <p:text>No need to translate this slide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jPYg1o8"/>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0" dt="2025-05-09T17:40:44.284" idx="9">
    <p:pos x="534" y="294"/>
    <p:text>No need to translate this slide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jPYg1pE"/>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hcpf.colorado.gov/buy-in-program-working-adults-disabilitie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upport.zoom.com/hc/en/article?id=zm_kb&amp;sysparm_article=KB0064768#h_6802bbbc-2ec9-47cb-a04c-6aac35914d82"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hcpf.colorado.gov/stabilizing-LTSS"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hcpf.colorado.gov/stabilizing-LTSS"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hcpf.colorado.gov/stabilizing-LTSS"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support.zoom.com/hc/en/article?id=zm_kb&amp;sysparm_article=KB0059762"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support.zoom.com/hc/en/article?id=zm_kb&amp;sysparm_article=KB0060844" TargetMode="Externa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hcpf.colorado.gov/"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cpf.colorado.gov/"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notes"/>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solidFill>
                  <a:srgbClr val="222222"/>
                </a:solidFill>
                <a:highlight>
                  <a:srgbClr val="FFFFFF"/>
                </a:highlight>
              </a:rPr>
              <a:t>Eligibility Division Director</a:t>
            </a:r>
            <a:endParaRPr/>
          </a:p>
        </p:txBody>
      </p:sp>
      <p:sp>
        <p:nvSpPr>
          <p:cNvPr id="157" name="Google Shape;157;p1: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2: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3" name="Google Shape;243;p12: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337c6ff00c2_0_106:notes"/>
          <p:cNvSpPr txBox="1">
            <a:spLocks noGrp="1"/>
          </p:cNvSpPr>
          <p:nvPr>
            <p:ph type="body" idx="1"/>
          </p:nvPr>
        </p:nvSpPr>
        <p:spPr>
          <a:xfrm>
            <a:off x="546995" y="3684911"/>
            <a:ext cx="8046000" cy="2180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5" name="Google Shape;255;g337c6ff00c2_0_106:notes"/>
          <p:cNvSpPr>
            <a:spLocks noGrp="1" noRot="1" noChangeAspect="1"/>
          </p:cNvSpPr>
          <p:nvPr>
            <p:ph type="sldImg" idx="2"/>
          </p:nvPr>
        </p:nvSpPr>
        <p:spPr>
          <a:xfrm>
            <a:off x="2308225" y="211138"/>
            <a:ext cx="4524375" cy="34051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37c6ff00c2_0_249:notes"/>
          <p:cNvSpPr>
            <a:spLocks noGrp="1" noRot="1" noChangeAspect="1"/>
          </p:cNvSpPr>
          <p:nvPr>
            <p:ph type="sldImg" idx="2"/>
          </p:nvPr>
        </p:nvSpPr>
        <p:spPr>
          <a:xfrm>
            <a:off x="3024188" y="858838"/>
            <a:ext cx="3082925" cy="23193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g337c6ff00c2_0_249:notes"/>
          <p:cNvSpPr txBox="1">
            <a:spLocks noGrp="1"/>
          </p:cNvSpPr>
          <p:nvPr>
            <p:ph type="body" idx="1"/>
          </p:nvPr>
        </p:nvSpPr>
        <p:spPr>
          <a:xfrm>
            <a:off x="546995" y="3684911"/>
            <a:ext cx="8046000" cy="2180100"/>
          </a:xfrm>
          <a:prstGeom prst="rect">
            <a:avLst/>
          </a:prstGeom>
          <a:noFill/>
          <a:ln>
            <a:noFill/>
          </a:ln>
        </p:spPr>
        <p:txBody>
          <a:bodyPr spcFirstLastPara="1" wrap="square" lIns="91425" tIns="45700" rIns="91425" bIns="45700" anchor="t" anchorCtr="0">
            <a:noAutofit/>
          </a:bodyPr>
          <a:lstStyle/>
          <a:p>
            <a:pPr marL="257175" lvl="0" indent="-257175" algn="l" rtl="0">
              <a:lnSpc>
                <a:spcPct val="100000"/>
              </a:lnSpc>
              <a:spcBef>
                <a:spcPts val="0"/>
              </a:spcBef>
              <a:spcAft>
                <a:spcPts val="0"/>
              </a:spcAft>
              <a:buClr>
                <a:schemeClr val="dk1"/>
              </a:buClr>
              <a:buSzPts val="1800"/>
              <a:buChar char="•"/>
            </a:pPr>
            <a:r>
              <a:rPr lang="en-US" sz="1300"/>
              <a:t>Kyra</a:t>
            </a:r>
            <a:endParaRPr sz="1300"/>
          </a:p>
          <a:p>
            <a:pPr marL="0" lvl="0" indent="0" algn="l" rtl="0">
              <a:lnSpc>
                <a:spcPct val="100000"/>
              </a:lnSpc>
              <a:spcBef>
                <a:spcPts val="0"/>
              </a:spcBef>
              <a:spcAft>
                <a:spcPts val="0"/>
              </a:spcAft>
              <a:buSzPts val="1100"/>
              <a:buNone/>
            </a:pPr>
            <a:r>
              <a:rPr lang="en-US" sz="1300"/>
              <a:t>Slides will be provided in both english and spanish </a:t>
            </a:r>
            <a:endParaRPr sz="1300"/>
          </a:p>
          <a:p>
            <a:pPr marL="0" lvl="0" indent="0" algn="l" rtl="0">
              <a:lnSpc>
                <a:spcPct val="100000"/>
              </a:lnSpc>
              <a:spcBef>
                <a:spcPts val="0"/>
              </a:spcBef>
              <a:spcAft>
                <a:spcPts val="0"/>
              </a:spcAft>
              <a:buSzPts val="1100"/>
              <a:buNone/>
            </a:pPr>
            <a:r>
              <a:rPr lang="en-US" sz="1300"/>
              <a:t>The slides will also be posted to the Buy-in Program for working adults with disabilities webpage - </a:t>
            </a:r>
            <a:r>
              <a:rPr lang="en-US" sz="1300" u="sng">
                <a:solidFill>
                  <a:schemeClr val="hlink"/>
                </a:solidFill>
                <a:hlinkClick r:id="rId3"/>
              </a:rPr>
              <a:t>https://hcpf.colorado.gov/buy-in-program-working-adults-disabilities</a:t>
            </a:r>
            <a:endParaRPr sz="1300"/>
          </a:p>
          <a:p>
            <a:pPr marL="0" lvl="0" indent="0" algn="l" rtl="0">
              <a:lnSpc>
                <a:spcPct val="100000"/>
              </a:lnSpc>
              <a:spcBef>
                <a:spcPts val="0"/>
              </a:spcBef>
              <a:spcAft>
                <a:spcPts val="0"/>
              </a:spcAft>
              <a:buSzPts val="1100"/>
              <a:buNone/>
            </a:pPr>
            <a:endParaRPr sz="1300"/>
          </a:p>
          <a:p>
            <a:pPr marL="0" lvl="0" indent="0" algn="l" rtl="0">
              <a:lnSpc>
                <a:spcPct val="100000"/>
              </a:lnSpc>
              <a:spcBef>
                <a:spcPts val="0"/>
              </a:spcBef>
              <a:spcAft>
                <a:spcPts val="0"/>
              </a:spcAft>
              <a:buSzPts val="1100"/>
              <a:buNone/>
            </a:pPr>
            <a:endParaRPr sz="1300"/>
          </a:p>
        </p:txBody>
      </p:sp>
      <p:sp>
        <p:nvSpPr>
          <p:cNvPr id="265" name="Google Shape;265;g337c6ff00c2_0_249:notes"/>
          <p:cNvSpPr txBox="1">
            <a:spLocks noGrp="1"/>
          </p:cNvSpPr>
          <p:nvPr>
            <p:ph type="sldNum" idx="12"/>
          </p:nvPr>
        </p:nvSpPr>
        <p:spPr>
          <a:xfrm>
            <a:off x="4636231" y="6051070"/>
            <a:ext cx="3957000" cy="3447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3538af952b8_0_1: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4" name="Google Shape;274;g3538af952b8_0_1: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500"/>
              </a:spcBef>
              <a:spcAft>
                <a:spcPts val="0"/>
              </a:spcAft>
              <a:buSzPts val="1100"/>
              <a:buNone/>
            </a:pPr>
            <a:r>
              <a:rPr lang="en-US" sz="1700">
                <a:solidFill>
                  <a:schemeClr val="dk1"/>
                </a:solidFill>
              </a:rPr>
              <a:t>Kyra’s final slide then hand over to Marivel</a:t>
            </a:r>
            <a:endParaRPr sz="1700">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3:notes"/>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Marivel’s slide</a:t>
            </a:r>
            <a:endParaRPr/>
          </a:p>
        </p:txBody>
      </p:sp>
      <p:sp>
        <p:nvSpPr>
          <p:cNvPr id="282" name="Google Shape;282;p3: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4:notes"/>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1" name="Google Shape;291;p4: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5:notes"/>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8" name="Google Shape;298;p5: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3:notes"/>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5" name="Google Shape;305;p13: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6:notes"/>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2" name="Google Shape;312;p6: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4:notes"/>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9" name="Google Shape;319;p14: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2:notes"/>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solidFill>
                  <a:srgbClr val="222222"/>
                </a:solidFill>
                <a:highlight>
                  <a:srgbClr val="FFFFFF"/>
                </a:highlight>
              </a:rPr>
              <a:t>Eligibility Division Director</a:t>
            </a:r>
            <a:endParaRPr/>
          </a:p>
        </p:txBody>
      </p:sp>
      <p:sp>
        <p:nvSpPr>
          <p:cNvPr id="166" name="Google Shape;166;p2: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7:notes"/>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6" name="Google Shape;326;p7: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5:notes"/>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3" name="Google Shape;333;p15: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8:notes"/>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0" name="Google Shape;340;p8: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337c6ff00c2_0_355:notes"/>
          <p:cNvSpPr>
            <a:spLocks noGrp="1" noRot="1" noChangeAspect="1"/>
          </p:cNvSpPr>
          <p:nvPr>
            <p:ph type="sldImg" idx="2"/>
          </p:nvPr>
        </p:nvSpPr>
        <p:spPr>
          <a:xfrm>
            <a:off x="1522175" y="515300"/>
            <a:ext cx="6087900" cy="2576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7" name="Google Shape;347;g337c6ff00c2_0_355: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6: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3" name="Google Shape;353;p16: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34f21090d05_0_5: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9" name="Google Shape;359;g34f21090d05_0_5: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7: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7" name="Google Shape;367;p17: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3538af952b8_0_28: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5" name="Google Shape;375;g3538af952b8_0_28: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3542614cfcd_0_55: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2" name="Google Shape;382;g3542614cfcd_0_55: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18: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8" name="Google Shape;388;p18: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542614cfcd_1_296:notes"/>
          <p:cNvSpPr>
            <a:spLocks noGrp="1" noRot="1" noChangeAspect="1"/>
          </p:cNvSpPr>
          <p:nvPr>
            <p:ph type="sldImg" idx="2"/>
          </p:nvPr>
        </p:nvSpPr>
        <p:spPr>
          <a:xfrm>
            <a:off x="2852738" y="515938"/>
            <a:ext cx="3425825" cy="2576512"/>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5" name="Google Shape;175;g3542614cfcd_1_296:notes"/>
          <p:cNvSpPr txBox="1">
            <a:spLocks noGrp="1"/>
          </p:cNvSpPr>
          <p:nvPr>
            <p:ph type="body" idx="1"/>
          </p:nvPr>
        </p:nvSpPr>
        <p:spPr>
          <a:xfrm>
            <a:off x="1217507" y="3263582"/>
            <a:ext cx="6696300" cy="3091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rebuchet MS"/>
                <a:ea typeface="Trebuchet MS"/>
                <a:cs typeface="Trebuchet MS"/>
                <a:sym typeface="Trebuchet MS"/>
              </a:rPr>
              <a:t>Stephanie and Liz will be our ASL interpreters for today’s meeting. </a:t>
            </a:r>
            <a:endParaRPr sz="120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rebuchet MS"/>
                <a:ea typeface="Trebuchet MS"/>
                <a:cs typeface="Trebuchet MS"/>
                <a:sym typeface="Trebuchet MS"/>
              </a:rPr>
              <a:t>Additionally, I would like to invite our Spanish interpreter to introduce themselves and explain how to access live interpretation services. So Hans, please go ahead.</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Arial"/>
              <a:buNone/>
            </a:pPr>
            <a:r>
              <a:rPr lang="en-US" b="0"/>
              <a:t>Welcome to the meeting. </a:t>
            </a:r>
            <a:endParaRPr b="0"/>
          </a:p>
          <a:p>
            <a:pPr marL="0" lvl="0" indent="0" algn="l" rtl="0">
              <a:lnSpc>
                <a:spcPct val="100000"/>
              </a:lnSpc>
              <a:spcBef>
                <a:spcPts val="0"/>
              </a:spcBef>
              <a:spcAft>
                <a:spcPts val="0"/>
              </a:spcAft>
              <a:buClr>
                <a:schemeClr val="dk1"/>
              </a:buClr>
              <a:buSzPts val="1400"/>
              <a:buFont typeface="Arial"/>
              <a:buNone/>
            </a:pPr>
            <a:endParaRPr b="0"/>
          </a:p>
          <a:p>
            <a:pPr marL="0" lvl="0" indent="0" algn="l" rtl="0">
              <a:lnSpc>
                <a:spcPct val="100000"/>
              </a:lnSpc>
              <a:spcBef>
                <a:spcPts val="0"/>
              </a:spcBef>
              <a:spcAft>
                <a:spcPts val="0"/>
              </a:spcAft>
              <a:buClr>
                <a:schemeClr val="dk1"/>
              </a:buClr>
              <a:buSzPts val="1400"/>
              <a:buFont typeface="Arial"/>
              <a:buNone/>
            </a:pPr>
            <a:r>
              <a:rPr lang="en-US" b="0"/>
              <a:t>I’d like to let the Spanish interpreter introduce themselves right now. </a:t>
            </a:r>
            <a:endParaRPr b="0"/>
          </a:p>
          <a:p>
            <a:pPr marL="0" lvl="0" indent="0" algn="l" rtl="0">
              <a:lnSpc>
                <a:spcPct val="100000"/>
              </a:lnSpc>
              <a:spcBef>
                <a:spcPts val="0"/>
              </a:spcBef>
              <a:spcAft>
                <a:spcPts val="0"/>
              </a:spcAft>
              <a:buClr>
                <a:schemeClr val="dk1"/>
              </a:buClr>
              <a:buSzPts val="1400"/>
              <a:buFont typeface="Arial"/>
              <a:buNone/>
            </a:pPr>
            <a:endParaRPr/>
          </a:p>
          <a:p>
            <a:pPr marL="457200" lvl="0" indent="-304800" algn="l" rtl="0">
              <a:lnSpc>
                <a:spcPct val="100000"/>
              </a:lnSpc>
              <a:spcBef>
                <a:spcPts val="0"/>
              </a:spcBef>
              <a:spcAft>
                <a:spcPts val="0"/>
              </a:spcAft>
              <a:buClr>
                <a:srgbClr val="202124"/>
              </a:buClr>
              <a:buSzPts val="1200"/>
              <a:buFont typeface="Trebuchet MS"/>
              <a:buChar char="●"/>
            </a:pPr>
            <a:r>
              <a:rPr lang="en-US" b="0">
                <a:solidFill>
                  <a:srgbClr val="202124"/>
                </a:solidFill>
              </a:rPr>
              <a:t>SPANISH INTERPRETER COMES ON SCREEN and IS HIGHLIGHTED; Interpreter READS SCRIPT BELOW VERBATIM. </a:t>
            </a:r>
            <a:endParaRPr b="0">
              <a:solidFill>
                <a:srgbClr val="202124"/>
              </a:solidFill>
            </a:endParaRPr>
          </a:p>
          <a:p>
            <a:pPr marL="457200" lvl="0" indent="0" algn="l" rtl="0">
              <a:lnSpc>
                <a:spcPct val="100000"/>
              </a:lnSpc>
              <a:spcBef>
                <a:spcPts val="0"/>
              </a:spcBef>
              <a:spcAft>
                <a:spcPts val="0"/>
              </a:spcAft>
              <a:buClr>
                <a:schemeClr val="dk1"/>
              </a:buClr>
              <a:buSzPts val="1400"/>
              <a:buFont typeface="Arial"/>
              <a:buNone/>
            </a:pPr>
            <a:endParaRPr b="0">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US">
                <a:solidFill>
                  <a:srgbClr val="202124"/>
                </a:solidFill>
              </a:rPr>
              <a:t>Interpreter reads (in Spanish, </a:t>
            </a:r>
            <a:r>
              <a:rPr lang="en-US" b="0">
                <a:solidFill>
                  <a:srgbClr val="202124"/>
                </a:solidFill>
              </a:rPr>
              <a:t>but this is what she is saying in English</a:t>
            </a:r>
            <a:r>
              <a:rPr lang="en-US">
                <a:solidFill>
                  <a:srgbClr val="202124"/>
                </a:solidFill>
              </a:rPr>
              <a:t>):  </a:t>
            </a:r>
            <a:endParaRPr>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US" b="0"/>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solidFill>
                  <a:srgbClr val="202124"/>
                </a:solidFill>
              </a:rPr>
              <a:t>Then [Webinar Leader] speaks once the interpreter is done: </a:t>
            </a:r>
            <a:endParaRPr>
              <a:solidFill>
                <a:srgbClr val="202124"/>
              </a:solidFill>
            </a:endParaRPr>
          </a:p>
          <a:p>
            <a:pPr marL="457200" lvl="0" indent="0" algn="l" rtl="0">
              <a:lnSpc>
                <a:spcPct val="100000"/>
              </a:lnSpc>
              <a:spcBef>
                <a:spcPts val="0"/>
              </a:spcBef>
              <a:spcAft>
                <a:spcPts val="0"/>
              </a:spcAft>
              <a:buSzPts val="1400"/>
              <a:buNone/>
            </a:pPr>
            <a:r>
              <a:rPr lang="en-US" b="0"/>
              <a:t>Thank you, [</a:t>
            </a:r>
            <a:r>
              <a:rPr lang="en-US"/>
              <a:t>Interpreter Name</a:t>
            </a:r>
            <a:r>
              <a:rPr lang="en-US" b="0"/>
              <a:t>]. If you would like to listen to this webinar in Spanish, please select the “Interpretation” pod on your Zoom toolbar and select “Spanish”. We have also posted instructions for now to access language interpretation in the chat. </a:t>
            </a:r>
            <a:endParaRPr b="0"/>
          </a:p>
          <a:p>
            <a:pPr marL="457200" lvl="0" indent="0" algn="l" rtl="0">
              <a:lnSpc>
                <a:spcPct val="100000"/>
              </a:lnSpc>
              <a:spcBef>
                <a:spcPts val="0"/>
              </a:spcBef>
              <a:spcAft>
                <a:spcPts val="0"/>
              </a:spcAft>
              <a:buSzPts val="1400"/>
              <a:buNone/>
            </a:pPr>
            <a:endParaRPr b="0"/>
          </a:p>
          <a:p>
            <a:pPr marL="457200" lvl="0" indent="0" algn="l" rtl="0">
              <a:lnSpc>
                <a:spcPct val="100000"/>
              </a:lnSpc>
              <a:spcBef>
                <a:spcPts val="0"/>
              </a:spcBef>
              <a:spcAft>
                <a:spcPts val="0"/>
              </a:spcAft>
              <a:buClr>
                <a:schemeClr val="dk1"/>
              </a:buClr>
              <a:buSzPts val="1400"/>
              <a:buFont typeface="Arial"/>
              <a:buNone/>
            </a:pPr>
            <a:endParaRPr b="0"/>
          </a:p>
          <a:p>
            <a:pPr marL="0" lvl="0" indent="0" algn="l" rtl="0">
              <a:lnSpc>
                <a:spcPct val="115000"/>
              </a:lnSpc>
              <a:spcBef>
                <a:spcPts val="0"/>
              </a:spcBef>
              <a:spcAft>
                <a:spcPts val="0"/>
              </a:spcAft>
              <a:buSzPts val="1400"/>
              <a:buNone/>
            </a:pPr>
            <a:r>
              <a:rPr lang="en-US" u="sng">
                <a:solidFill>
                  <a:srgbClr val="444444"/>
                </a:solidFill>
              </a:rPr>
              <a:t>[Webinar Tech] </a:t>
            </a:r>
            <a:r>
              <a:rPr lang="en-US" b="0" u="sng">
                <a:solidFill>
                  <a:srgbClr val="444444"/>
                </a:solidFill>
              </a:rPr>
              <a:t>Post in Chat:​</a:t>
            </a:r>
            <a:endParaRPr b="0" u="sng">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a:p>
            <a:pPr marL="457200" lvl="0" indent="-317500" algn="l" rtl="0">
              <a:lnSpc>
                <a:spcPct val="100000"/>
              </a:lnSpc>
              <a:spcBef>
                <a:spcPts val="0"/>
              </a:spcBef>
              <a:spcAft>
                <a:spcPts val="0"/>
              </a:spcAft>
              <a:buSzPts val="1400"/>
              <a:buAutoNum type="arabicPeriod"/>
            </a:pPr>
            <a:r>
              <a:rPr lang="en-US"/>
              <a:t>Spanish version of interpreter script: </a:t>
            </a:r>
            <a:r>
              <a:rPr lang="en-US" b="0"/>
              <a:t>Mi nombre es </a:t>
            </a:r>
            <a:r>
              <a:rPr lang="en-US"/>
              <a:t>[Interpreter Name]</a:t>
            </a:r>
            <a:r>
              <a:rPr lang="en-US" b="0"/>
              <a:t> y brindaré servicios de interpretación en español. En un momento, este servicio estará activado. Para escuchar la interpretación en vivo en español del evento de hoy, seleccione el módulo 'interpretaciones' en la barra de herramientas de Zoom y luego seleccione 'Español.' Tendrás la opción de seleccionar 'silenciar audio original' si deseas escuchar solo español. Este módulo de interpretación se activará momentáneamente.</a:t>
            </a:r>
            <a:endParaRPr b="0"/>
          </a:p>
          <a:p>
            <a:pPr marL="457200" lvl="0" indent="-228600" algn="l" rtl="0">
              <a:lnSpc>
                <a:spcPct val="100000"/>
              </a:lnSpc>
              <a:spcBef>
                <a:spcPts val="0"/>
              </a:spcBef>
              <a:spcAft>
                <a:spcPts val="0"/>
              </a:spcAft>
              <a:buSzPts val="1400"/>
              <a:buNone/>
            </a:pPr>
            <a:endParaRPr b="0"/>
          </a:p>
          <a:p>
            <a:pPr marL="457200" lvl="0" indent="-317500" algn="l" rtl="0">
              <a:lnSpc>
                <a:spcPct val="100000"/>
              </a:lnSpc>
              <a:spcBef>
                <a:spcPts val="0"/>
              </a:spcBef>
              <a:spcAft>
                <a:spcPts val="0"/>
              </a:spcAft>
              <a:buSzPts val="1400"/>
              <a:buAutoNum type="arabicPeriod"/>
            </a:pPr>
            <a:r>
              <a:rPr lang="en-US" b="0"/>
              <a:t>How to listen to Language Interpretation: </a:t>
            </a:r>
            <a:r>
              <a:rPr lang="en-US" b="0" u="sng">
                <a:solidFill>
                  <a:schemeClr val="hlink"/>
                </a:solidFill>
                <a:hlinkClick r:id="rId3"/>
              </a:rPr>
              <a:t>https://support.zoom.com/hc/en/article?id=zm_kb&amp;sysparm_article=KB0064768#h_6802bbbc-2ec9-47cb-a04c-6aac35914d82</a:t>
            </a:r>
            <a:r>
              <a:rPr lang="en-US" b="0"/>
              <a:t> </a:t>
            </a:r>
            <a:endParaRPr b="0"/>
          </a:p>
          <a:p>
            <a:pPr marL="457200" lvl="0" indent="-317500" algn="l" rtl="0">
              <a:lnSpc>
                <a:spcPct val="100000"/>
              </a:lnSpc>
              <a:spcBef>
                <a:spcPts val="0"/>
              </a:spcBef>
              <a:spcAft>
                <a:spcPts val="0"/>
              </a:spcAft>
              <a:buSzPts val="1400"/>
              <a:buAutoNum type="arabicPeriod"/>
            </a:pPr>
            <a:r>
              <a:rPr lang="en-US" b="0"/>
              <a:t> </a:t>
            </a:r>
            <a:endParaRPr b="0"/>
          </a:p>
          <a:p>
            <a:pPr marL="0" lvl="0" indent="0" algn="l" rtl="0">
              <a:lnSpc>
                <a:spcPct val="115000"/>
              </a:lnSpc>
              <a:spcBef>
                <a:spcPts val="0"/>
              </a:spcBef>
              <a:spcAft>
                <a:spcPts val="0"/>
              </a:spcAft>
              <a:buSzPts val="14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3542614cfcd_0_78: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4" name="Google Shape;394;g3542614cfcd_0_78: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3542614cfcd_0_67: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2" name="Google Shape;402;g3542614cfcd_0_67: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For more information on LTSS stabilization, please refer to the LTSS stabilization webpage: </a:t>
            </a:r>
            <a:r>
              <a:rPr lang="en-US" u="sng">
                <a:solidFill>
                  <a:schemeClr val="hlink"/>
                </a:solidFill>
                <a:hlinkClick r:id="rId3"/>
              </a:rPr>
              <a:t>https://hcpf.colorado.gov/stabilizing-LTSS</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538af952b8_0_82:notes"/>
          <p:cNvSpPr>
            <a:spLocks noGrp="1" noRot="1" noChangeAspect="1"/>
          </p:cNvSpPr>
          <p:nvPr>
            <p:ph type="sldImg" idx="2"/>
          </p:nvPr>
        </p:nvSpPr>
        <p:spPr>
          <a:xfrm>
            <a:off x="1522175" y="515300"/>
            <a:ext cx="6087900" cy="2576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0" name="Google Shape;410;g3538af952b8_0_82: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19: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6" name="Google Shape;416;p19: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10:notes"/>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2" name="Google Shape;422;p10: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3542614cfcd_0_48: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a:solidFill>
                  <a:schemeClr val="dk1"/>
                </a:solidFill>
              </a:rPr>
              <a:t>For more information on LTSS stabilization, please refer to the LTSS stabilization webpage: </a:t>
            </a:r>
            <a:r>
              <a:rPr lang="en-US" u="sng">
                <a:solidFill>
                  <a:schemeClr val="hlink"/>
                </a:solidFill>
                <a:hlinkClick r:id="rId3"/>
              </a:rPr>
              <a:t>https://hcpf.colorado.gov/stabilizing-LTSS</a:t>
            </a:r>
            <a:endParaRPr/>
          </a:p>
        </p:txBody>
      </p:sp>
      <p:sp>
        <p:nvSpPr>
          <p:cNvPr id="429" name="Google Shape;429;g3542614cfcd_0_48: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0: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a:solidFill>
                  <a:schemeClr val="dk1"/>
                </a:solidFill>
              </a:rPr>
              <a:t>For more information on LTSS stabilization, please refer to the LTSS stabilization webpage: </a:t>
            </a:r>
            <a:r>
              <a:rPr lang="en-US" u="sng">
                <a:solidFill>
                  <a:schemeClr val="hlink"/>
                </a:solidFill>
                <a:hlinkClick r:id="rId3"/>
              </a:rPr>
              <a:t>https://hcpf.colorado.gov/stabilizing-LTSS</a:t>
            </a:r>
            <a:endParaRPr/>
          </a:p>
        </p:txBody>
      </p:sp>
      <p:sp>
        <p:nvSpPr>
          <p:cNvPr id="436" name="Google Shape;436;p20: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3542614cfcd_0_20: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43" name="Google Shape;443;g3542614cfcd_0_20: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3542614cfcd_0_5: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51" name="Google Shape;451;g3542614cfcd_0_5: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22: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58" name="Google Shape;458;p22: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3542614cfcd_1_396:notes"/>
          <p:cNvSpPr>
            <a:spLocks noGrp="1" noRot="1" noChangeAspect="1"/>
          </p:cNvSpPr>
          <p:nvPr>
            <p:ph type="sldImg" idx="2"/>
          </p:nvPr>
        </p:nvSpPr>
        <p:spPr>
          <a:xfrm>
            <a:off x="2852738" y="515938"/>
            <a:ext cx="3425825" cy="2576512"/>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8" name="Google Shape;188;g3542614cfcd_1_396:notes"/>
          <p:cNvSpPr txBox="1">
            <a:spLocks noGrp="1"/>
          </p:cNvSpPr>
          <p:nvPr>
            <p:ph type="body" idx="1"/>
          </p:nvPr>
        </p:nvSpPr>
        <p:spPr>
          <a:xfrm>
            <a:off x="1217507" y="3263582"/>
            <a:ext cx="6696300" cy="3091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Links:</a:t>
            </a:r>
            <a:br>
              <a:rPr lang="en-US"/>
            </a:br>
            <a:br>
              <a:rPr lang="en-US"/>
            </a:br>
            <a:r>
              <a:rPr lang="en-US"/>
              <a:t>How to turn on closed captions: </a:t>
            </a:r>
            <a:r>
              <a:rPr lang="en-US" u="sng">
                <a:solidFill>
                  <a:schemeClr val="hlink"/>
                </a:solidFill>
                <a:hlinkClick r:id="rId3"/>
              </a:rPr>
              <a:t>https://support.zoom.com/hc/en/article?id=zm_kb&amp;sysparm_article=KB0059762</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How to turn closed captions on in another language: </a:t>
            </a:r>
            <a:r>
              <a:rPr lang="en-US" u="sng">
                <a:solidFill>
                  <a:schemeClr val="hlink"/>
                </a:solidFill>
                <a:hlinkClick r:id="rId4"/>
              </a:rPr>
              <a:t>https://support.zoom.com/hc/en/article?id=zm_kb&amp;sysparm_article=KB0060844</a:t>
            </a:r>
            <a:r>
              <a:rPr lang="en-US"/>
              <a: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b="0"/>
          </a:p>
          <a:p>
            <a:pPr marL="0" lvl="0" indent="0" algn="l" rtl="0">
              <a:lnSpc>
                <a:spcPct val="115000"/>
              </a:lnSpc>
              <a:spcBef>
                <a:spcPts val="0"/>
              </a:spcBef>
              <a:spcAft>
                <a:spcPts val="0"/>
              </a:spcAft>
              <a:buSzPts val="1400"/>
              <a:buNone/>
            </a:pPr>
            <a:r>
              <a:rPr lang="en-US">
                <a:solidFill>
                  <a:srgbClr val="444444"/>
                </a:solidFill>
              </a:rPr>
              <a:t>[Webinar Tech] </a:t>
            </a:r>
            <a:r>
              <a:rPr lang="en-US" b="0">
                <a:solidFill>
                  <a:srgbClr val="444444"/>
                </a:solidFill>
              </a:rPr>
              <a:t>Post in Chat:​</a:t>
            </a:r>
            <a:endParaRPr b="0">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a:solidFill>
                  <a:srgbClr val="444444"/>
                </a:solidFill>
              </a:rPr>
              <a:t>Closed Captions are available in the meeting controls toolbar at the bottom of your screen. To turn them on, click the Show Captions icon.</a:t>
            </a:r>
            <a:endParaRPr b="0">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a:solidFill>
                  <a:srgbClr val="444444"/>
                </a:solidFill>
              </a:rPr>
              <a:t>Los subtítulos están disponibles en la barra de herramientas de controles de la reunión en la parte inferior de su pantalla. Para activarlos, haga clic en el icono "Mostrar subtítulos".</a:t>
            </a:r>
            <a:endParaRPr b="0">
              <a:solidFill>
                <a:srgbClr val="444444"/>
              </a:solidFill>
            </a:endParaRPr>
          </a:p>
          <a:p>
            <a:pPr marL="914400" lvl="0" indent="0" algn="l" rtl="0">
              <a:lnSpc>
                <a:spcPct val="115000"/>
              </a:lnSpc>
              <a:spcBef>
                <a:spcPts val="0"/>
              </a:spcBef>
              <a:spcAft>
                <a:spcPts val="0"/>
              </a:spcAft>
              <a:buSzPts val="1400"/>
              <a:buNone/>
            </a:pPr>
            <a:endParaRPr b="0">
              <a:solidFill>
                <a:srgbClr val="444444"/>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3542614cfcd_0_12: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5" name="Google Shape;465;g3542614cfcd_0_12: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29: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2" name="Google Shape;472;p29: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3542614cfcd_0_26: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9" name="Google Shape;479;g3542614cfcd_0_26: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30: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86" name="Google Shape;486;p30: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3538af952b8_0_43: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3" name="Google Shape;493;g3538af952b8_0_43: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31: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02" name="Google Shape;502;p31: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3542614cfcd_0_34: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13" name="Google Shape;513;g3542614cfcd_0_34: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32: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20" name="Google Shape;520;p32: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3542614cfcd_0_41: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27" name="Google Shape;527;g3542614cfcd_0_41: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33: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34" name="Google Shape;534;p33: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542614cfcd_1_490:notes"/>
          <p:cNvSpPr>
            <a:spLocks noGrp="1" noRot="1" noChangeAspect="1"/>
          </p:cNvSpPr>
          <p:nvPr>
            <p:ph type="sldImg" idx="2"/>
          </p:nvPr>
        </p:nvSpPr>
        <p:spPr>
          <a:xfrm>
            <a:off x="2852738" y="515938"/>
            <a:ext cx="3425825" cy="2576512"/>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9" name="Google Shape;199;g3542614cfcd_1_490:notes"/>
          <p:cNvSpPr txBox="1">
            <a:spLocks noGrp="1"/>
          </p:cNvSpPr>
          <p:nvPr>
            <p:ph type="body" idx="1"/>
          </p:nvPr>
        </p:nvSpPr>
        <p:spPr>
          <a:xfrm>
            <a:off x="1217507" y="3263582"/>
            <a:ext cx="6696300" cy="3091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n-US" sz="1150">
                <a:solidFill>
                  <a:srgbClr val="444746"/>
                </a:solidFill>
                <a:highlight>
                  <a:schemeClr val="lt1"/>
                </a:highlight>
                <a:latin typeface="Roboto"/>
                <a:ea typeface="Roboto"/>
                <a:cs typeface="Roboto"/>
                <a:sym typeface="Roboto"/>
              </a:rPr>
              <a:t>Attendees will be muted during the presentation. At the end of the presentation, we will provide plenty of time for questions. </a:t>
            </a:r>
            <a:endParaRPr sz="1150">
              <a:solidFill>
                <a:srgbClr val="444746"/>
              </a:solidFill>
              <a:highlight>
                <a:schemeClr val="lt1"/>
              </a:highlight>
              <a:latin typeface="Roboto"/>
              <a:ea typeface="Roboto"/>
              <a:cs typeface="Roboto"/>
              <a:sym typeface="Roboto"/>
            </a:endParaRPr>
          </a:p>
          <a:p>
            <a:pPr marL="0" lvl="0" indent="0" algn="l" rtl="0">
              <a:lnSpc>
                <a:spcPct val="100000"/>
              </a:lnSpc>
              <a:spcBef>
                <a:spcPts val="0"/>
              </a:spcBef>
              <a:spcAft>
                <a:spcPts val="0"/>
              </a:spcAft>
              <a:buSzPts val="1100"/>
              <a:buNone/>
            </a:pPr>
            <a:endParaRPr sz="1150">
              <a:solidFill>
                <a:srgbClr val="444746"/>
              </a:solidFill>
              <a:highlight>
                <a:schemeClr val="lt1"/>
              </a:highlight>
              <a:latin typeface="Roboto"/>
              <a:ea typeface="Roboto"/>
              <a:cs typeface="Roboto"/>
              <a:sym typeface="Roboto"/>
            </a:endParaRPr>
          </a:p>
          <a:p>
            <a:pPr marL="0" lvl="0" indent="0" algn="l" rtl="0">
              <a:lnSpc>
                <a:spcPct val="100000"/>
              </a:lnSpc>
              <a:spcBef>
                <a:spcPts val="0"/>
              </a:spcBef>
              <a:spcAft>
                <a:spcPts val="0"/>
              </a:spcAft>
              <a:buSzPts val="1100"/>
              <a:buNone/>
            </a:pPr>
            <a:r>
              <a:rPr lang="en-US" sz="1150">
                <a:solidFill>
                  <a:srgbClr val="444746"/>
                </a:solidFill>
                <a:highlight>
                  <a:schemeClr val="lt1"/>
                </a:highlight>
                <a:latin typeface="Roboto"/>
                <a:ea typeface="Roboto"/>
                <a:cs typeface="Roboto"/>
                <a:sym typeface="Roboto"/>
              </a:rPr>
              <a:t>In order to ask a question you can either use the Q&amp;A feature. The chat will not be monitor for questions. HCPF staff will only be using the chat space to share out links. So please use the Q&amp;A feature.</a:t>
            </a:r>
            <a:endParaRPr sz="1150">
              <a:solidFill>
                <a:srgbClr val="444746"/>
              </a:solidFill>
              <a:highlight>
                <a:schemeClr val="lt1"/>
              </a:highlight>
              <a:latin typeface="Roboto"/>
              <a:ea typeface="Roboto"/>
              <a:cs typeface="Roboto"/>
              <a:sym typeface="Roboto"/>
            </a:endParaRPr>
          </a:p>
          <a:p>
            <a:pPr marL="0" lvl="0" indent="0" algn="l" rtl="0">
              <a:lnSpc>
                <a:spcPct val="100000"/>
              </a:lnSpc>
              <a:spcBef>
                <a:spcPts val="0"/>
              </a:spcBef>
              <a:spcAft>
                <a:spcPts val="0"/>
              </a:spcAft>
              <a:buSzPts val="1100"/>
              <a:buNone/>
            </a:pPr>
            <a:endParaRPr sz="1150">
              <a:solidFill>
                <a:srgbClr val="444746"/>
              </a:solidFill>
              <a:highlight>
                <a:schemeClr val="lt1"/>
              </a:highlight>
              <a:latin typeface="Roboto"/>
              <a:ea typeface="Roboto"/>
              <a:cs typeface="Roboto"/>
              <a:sym typeface="Roboto"/>
            </a:endParaRPr>
          </a:p>
          <a:p>
            <a:pPr marL="0" lvl="0" indent="0" algn="l" rtl="0">
              <a:lnSpc>
                <a:spcPct val="100000"/>
              </a:lnSpc>
              <a:spcBef>
                <a:spcPts val="0"/>
              </a:spcBef>
              <a:spcAft>
                <a:spcPts val="0"/>
              </a:spcAft>
              <a:buSzPts val="1100"/>
              <a:buNone/>
            </a:pPr>
            <a:r>
              <a:rPr lang="en-US" sz="1150">
                <a:solidFill>
                  <a:srgbClr val="444746"/>
                </a:solidFill>
                <a:highlight>
                  <a:schemeClr val="lt1"/>
                </a:highlight>
                <a:latin typeface="Roboto"/>
                <a:ea typeface="Roboto"/>
                <a:cs typeface="Roboto"/>
                <a:sym typeface="Roboto"/>
              </a:rPr>
              <a:t>Again, you can also raise your hand to ask questions and once called upon, you will be asked to unmute to ask your question. for those on the phone - to Raise your hand using *9, Mute/Unmute using *6</a:t>
            </a:r>
            <a:endParaRPr sz="1150">
              <a:solidFill>
                <a:srgbClr val="444746"/>
              </a:solidFill>
              <a:highlight>
                <a:schemeClr val="lt1"/>
              </a:highlight>
              <a:latin typeface="Roboto"/>
              <a:ea typeface="Roboto"/>
              <a:cs typeface="Roboto"/>
              <a:sym typeface="Roboto"/>
            </a:endParaRPr>
          </a:p>
          <a:p>
            <a:pPr marL="0" lvl="0" indent="0" algn="l" rtl="0">
              <a:lnSpc>
                <a:spcPct val="100000"/>
              </a:lnSpc>
              <a:spcBef>
                <a:spcPts val="0"/>
              </a:spcBef>
              <a:spcAft>
                <a:spcPts val="0"/>
              </a:spcAft>
              <a:buSzPts val="1100"/>
              <a:buNone/>
            </a:pPr>
            <a:endParaRPr sz="950">
              <a:solidFill>
                <a:srgbClr val="444746"/>
              </a:solidFill>
              <a:highlight>
                <a:schemeClr val="lt1"/>
              </a:highlight>
              <a:latin typeface="Roboto"/>
              <a:ea typeface="Roboto"/>
              <a:cs typeface="Roboto"/>
              <a:sym typeface="Roboto"/>
            </a:endParaRPr>
          </a:p>
          <a:p>
            <a:pPr marL="0" lvl="0" indent="0" algn="l" rtl="0">
              <a:lnSpc>
                <a:spcPct val="100000"/>
              </a:lnSpc>
              <a:spcBef>
                <a:spcPts val="0"/>
              </a:spcBef>
              <a:spcAft>
                <a:spcPts val="0"/>
              </a:spcAft>
              <a:buClr>
                <a:schemeClr val="dk1"/>
              </a:buClr>
              <a:buSzPts val="1100"/>
              <a:buFont typeface="Arial"/>
              <a:buNone/>
            </a:pPr>
            <a:endParaRPr sz="950">
              <a:solidFill>
                <a:srgbClr val="444746"/>
              </a:solidFill>
              <a:highlight>
                <a:schemeClr val="lt1"/>
              </a:highlight>
              <a:latin typeface="Roboto"/>
              <a:ea typeface="Roboto"/>
              <a:cs typeface="Roboto"/>
              <a:sym typeface="Roboto"/>
            </a:endParaRPr>
          </a:p>
          <a:p>
            <a:pPr marL="0" lvl="0" indent="0" algn="l" rtl="0">
              <a:lnSpc>
                <a:spcPct val="115000"/>
              </a:lnSpc>
              <a:spcBef>
                <a:spcPts val="0"/>
              </a:spcBef>
              <a:spcAft>
                <a:spcPts val="0"/>
              </a:spcAft>
              <a:buSzPts val="1400"/>
              <a:buNone/>
            </a:pPr>
            <a:r>
              <a:rPr lang="en-US">
                <a:solidFill>
                  <a:srgbClr val="444444"/>
                </a:solidFill>
              </a:rPr>
              <a:t>[Webinar Tech] </a:t>
            </a:r>
            <a:r>
              <a:rPr lang="en-US" b="0">
                <a:solidFill>
                  <a:srgbClr val="444444"/>
                </a:solidFill>
              </a:rPr>
              <a:t>Post in Chat:​ </a:t>
            </a:r>
            <a:endParaRPr b="0">
              <a:solidFill>
                <a:srgbClr val="444444"/>
              </a:solidFill>
            </a:endParaRPr>
          </a:p>
          <a:p>
            <a:pPr marL="0" lvl="0" indent="0" algn="l" rtl="0">
              <a:lnSpc>
                <a:spcPct val="115000"/>
              </a:lnSpc>
              <a:spcBef>
                <a:spcPts val="0"/>
              </a:spcBef>
              <a:spcAft>
                <a:spcPts val="0"/>
              </a:spcAft>
              <a:buSzPts val="1400"/>
              <a:buNone/>
            </a:pPr>
            <a:endParaRPr b="0">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a:solidFill>
                  <a:srgbClr val="444444"/>
                </a:solidFill>
              </a:rPr>
              <a:t>Enter specific Meeting logistics here</a:t>
            </a:r>
            <a:endParaRPr b="0">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3543884d722_0_6: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41" name="Google Shape;541;g3543884d722_0_6: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34: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48" name="Google Shape;548;p34: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3538af952b8_0_231: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55" name="Google Shape;555;g3538af952b8_0_231: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3538af952b8_0_68: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63" name="Google Shape;563;g3538af952b8_0_68: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35: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70" name="Google Shape;570;p35: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33162129753_0_526:notes"/>
          <p:cNvSpPr>
            <a:spLocks noGrp="1" noRot="1" noChangeAspect="1"/>
          </p:cNvSpPr>
          <p:nvPr>
            <p:ph type="sldImg" idx="2"/>
          </p:nvPr>
        </p:nvSpPr>
        <p:spPr>
          <a:xfrm>
            <a:off x="3024188" y="858838"/>
            <a:ext cx="3082925" cy="23193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7" name="Google Shape;577;g33162129753_0_526:notes"/>
          <p:cNvSpPr txBox="1">
            <a:spLocks noGrp="1"/>
          </p:cNvSpPr>
          <p:nvPr>
            <p:ph type="body" idx="1"/>
          </p:nvPr>
        </p:nvSpPr>
        <p:spPr>
          <a:xfrm>
            <a:off x="546995" y="3684911"/>
            <a:ext cx="8046000" cy="218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n-US"/>
              <a:t>Kyra’s slide - With that we are going to open it up to any questions or comments.</a:t>
            </a:r>
            <a:endParaRPr/>
          </a:p>
          <a:p>
            <a:pPr marL="0" lvl="0" indent="0" algn="l" rtl="0">
              <a:lnSpc>
                <a:spcPct val="100000"/>
              </a:lnSpc>
              <a:spcBef>
                <a:spcPts val="0"/>
              </a:spcBef>
              <a:spcAft>
                <a:spcPts val="0"/>
              </a:spcAft>
              <a:buSzPts val="1100"/>
              <a:buNone/>
            </a:pPr>
            <a:endParaRPr/>
          </a:p>
          <a:p>
            <a:pPr marL="457200" lvl="0" indent="-317500" algn="l" rtl="0">
              <a:lnSpc>
                <a:spcPct val="115000"/>
              </a:lnSpc>
              <a:spcBef>
                <a:spcPts val="0"/>
              </a:spcBef>
              <a:spcAft>
                <a:spcPts val="0"/>
              </a:spcAft>
              <a:buClr>
                <a:schemeClr val="dk1"/>
              </a:buClr>
              <a:buSzPts val="1400"/>
              <a:buFont typeface="Trebuchet MS"/>
              <a:buAutoNum type="arabicParenR"/>
            </a:pPr>
            <a:r>
              <a:rPr lang="en-US" sz="1400">
                <a:solidFill>
                  <a:schemeClr val="dk1"/>
                </a:solidFill>
                <a:latin typeface="Trebuchet MS"/>
                <a:ea typeface="Trebuchet MS"/>
                <a:cs typeface="Trebuchet MS"/>
                <a:sym typeface="Trebuchet MS"/>
              </a:rPr>
              <a:t>Typing a question/comment into the Q&amp;A box </a:t>
            </a:r>
            <a:endParaRPr sz="1400">
              <a:solidFill>
                <a:schemeClr val="dk1"/>
              </a:solidFill>
              <a:latin typeface="Trebuchet MS"/>
              <a:ea typeface="Trebuchet MS"/>
              <a:cs typeface="Trebuchet MS"/>
              <a:sym typeface="Trebuchet MS"/>
            </a:endParaRPr>
          </a:p>
          <a:p>
            <a:pPr marL="457200" lvl="0" indent="-317500" algn="l" rtl="0">
              <a:lnSpc>
                <a:spcPct val="115000"/>
              </a:lnSpc>
              <a:spcBef>
                <a:spcPts val="0"/>
              </a:spcBef>
              <a:spcAft>
                <a:spcPts val="0"/>
              </a:spcAft>
              <a:buClr>
                <a:schemeClr val="dk1"/>
              </a:buClr>
              <a:buSzPts val="1400"/>
              <a:buFont typeface="Trebuchet MS"/>
              <a:buAutoNum type="arabicParenR"/>
            </a:pPr>
            <a:r>
              <a:rPr lang="en-US" sz="1400">
                <a:solidFill>
                  <a:schemeClr val="dk1"/>
                </a:solidFill>
                <a:latin typeface="Trebuchet MS"/>
                <a:ea typeface="Trebuchet MS"/>
                <a:cs typeface="Trebuchet MS"/>
                <a:sym typeface="Trebuchet MS"/>
              </a:rPr>
              <a:t>Raising your hand &amp; you will be unmuted to talk</a:t>
            </a:r>
            <a:endParaRPr sz="1400">
              <a:solidFill>
                <a:schemeClr val="dk1"/>
              </a:solidFill>
              <a:latin typeface="Trebuchet MS"/>
              <a:ea typeface="Trebuchet MS"/>
              <a:cs typeface="Trebuchet MS"/>
              <a:sym typeface="Trebuchet MS"/>
            </a:endParaRPr>
          </a:p>
          <a:p>
            <a:pPr marL="457200" lvl="0" indent="-336550" algn="l" rtl="0">
              <a:lnSpc>
                <a:spcPct val="100000"/>
              </a:lnSpc>
              <a:spcBef>
                <a:spcPts val="0"/>
              </a:spcBef>
              <a:spcAft>
                <a:spcPts val="0"/>
              </a:spcAft>
              <a:buClr>
                <a:schemeClr val="dk1"/>
              </a:buClr>
              <a:buSzPts val="1700"/>
              <a:buFont typeface="Trebuchet MS"/>
              <a:buAutoNum type="arabicParenR"/>
            </a:pPr>
            <a:r>
              <a:rPr lang="en-US" sz="1050">
                <a:solidFill>
                  <a:srgbClr val="444746"/>
                </a:solidFill>
                <a:highlight>
                  <a:schemeClr val="lt1"/>
                </a:highlight>
                <a:latin typeface="Roboto"/>
                <a:ea typeface="Roboto"/>
                <a:cs typeface="Roboto"/>
                <a:sym typeface="Roboto"/>
              </a:rPr>
              <a:t>phone users - Raise hand using *9, Mute/Unmute using *6</a:t>
            </a:r>
            <a:endParaRPr sz="1700">
              <a:solidFill>
                <a:schemeClr val="dk1"/>
              </a:solidFill>
              <a:latin typeface="Trebuchet MS"/>
              <a:ea typeface="Trebuchet MS"/>
              <a:cs typeface="Trebuchet MS"/>
              <a:sym typeface="Trebuchet MS"/>
            </a:endParaRPr>
          </a:p>
          <a:p>
            <a:pPr marL="0" lvl="0" indent="0" algn="l" rtl="0">
              <a:lnSpc>
                <a:spcPct val="100000"/>
              </a:lnSpc>
              <a:spcBef>
                <a:spcPts val="0"/>
              </a:spcBef>
              <a:spcAft>
                <a:spcPts val="0"/>
              </a:spcAft>
              <a:buSzPts val="1100"/>
              <a:buNone/>
            </a:pPr>
            <a:endParaRPr/>
          </a:p>
          <a:p>
            <a:pPr marL="457200" lvl="0" indent="0" algn="l" rtl="0">
              <a:lnSpc>
                <a:spcPct val="100000"/>
              </a:lnSpc>
              <a:spcBef>
                <a:spcPts val="0"/>
              </a:spcBef>
              <a:spcAft>
                <a:spcPts val="0"/>
              </a:spcAft>
              <a:buSzPts val="1100"/>
              <a:buNone/>
            </a:pPr>
            <a:endParaRPr sz="900"/>
          </a:p>
        </p:txBody>
      </p:sp>
      <p:sp>
        <p:nvSpPr>
          <p:cNvPr id="578" name="Google Shape;578;g33162129753_0_526:notes"/>
          <p:cNvSpPr txBox="1">
            <a:spLocks noGrp="1"/>
          </p:cNvSpPr>
          <p:nvPr>
            <p:ph type="sldNum" idx="12"/>
          </p:nvPr>
        </p:nvSpPr>
        <p:spPr>
          <a:xfrm>
            <a:off x="4636231" y="6051070"/>
            <a:ext cx="3957000" cy="3447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55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21:notes"/>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85" name="Google Shape;585;p21: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33162129753_0_420:notes"/>
          <p:cNvSpPr>
            <a:spLocks noGrp="1" noRot="1" noChangeAspect="1"/>
          </p:cNvSpPr>
          <p:nvPr>
            <p:ph type="sldImg" idx="2"/>
          </p:nvPr>
        </p:nvSpPr>
        <p:spPr>
          <a:xfrm>
            <a:off x="3024188" y="858838"/>
            <a:ext cx="3082925" cy="23193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7" name="Google Shape;597;g33162129753_0_420:notes"/>
          <p:cNvSpPr txBox="1">
            <a:spLocks noGrp="1"/>
          </p:cNvSpPr>
          <p:nvPr>
            <p:ph type="body" idx="1"/>
          </p:nvPr>
        </p:nvSpPr>
        <p:spPr>
          <a:xfrm>
            <a:off x="546995" y="3684911"/>
            <a:ext cx="8046000" cy="218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98" name="Google Shape;598;g33162129753_0_420:notes"/>
          <p:cNvSpPr txBox="1">
            <a:spLocks noGrp="1"/>
          </p:cNvSpPr>
          <p:nvPr>
            <p:ph type="sldNum" idx="12"/>
          </p:nvPr>
        </p:nvSpPr>
        <p:spPr>
          <a:xfrm>
            <a:off x="4636231" y="6051070"/>
            <a:ext cx="3957000" cy="3447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57</a:t>
            </a:fld>
            <a:endParaRPr sz="1400" b="0" i="0" u="none" strike="noStrike" cap="none" dirty="0">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9:notes"/>
          <p:cNvSpPr>
            <a:spLocks noGrp="1" noRot="1" noChangeAspect="1"/>
          </p:cNvSpPr>
          <p:nvPr>
            <p:ph type="sldImg" idx="2"/>
          </p:nvPr>
        </p:nvSpPr>
        <p:spPr>
          <a:xfrm>
            <a:off x="2852738" y="515938"/>
            <a:ext cx="3425825" cy="2576512"/>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7" name="Google Shape;207;p9:notes"/>
          <p:cNvSpPr txBox="1">
            <a:spLocks noGrp="1"/>
          </p:cNvSpPr>
          <p:nvPr>
            <p:ph type="body" idx="1"/>
          </p:nvPr>
        </p:nvSpPr>
        <p:spPr>
          <a:xfrm>
            <a:off x="1217507" y="3263582"/>
            <a:ext cx="6696300" cy="3091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n-US" sz="1150">
                <a:solidFill>
                  <a:srgbClr val="444746"/>
                </a:solidFill>
                <a:highlight>
                  <a:schemeClr val="lt1"/>
                </a:highlight>
                <a:latin typeface="Roboto"/>
                <a:ea typeface="Roboto"/>
                <a:cs typeface="Roboto"/>
                <a:sym typeface="Roboto"/>
              </a:rPr>
              <a:t>Attendees will be muted during the presentation. At the end of the presentation, we will provide plenty of time for questions. </a:t>
            </a:r>
            <a:endParaRPr sz="1150">
              <a:solidFill>
                <a:srgbClr val="444746"/>
              </a:solidFill>
              <a:highlight>
                <a:schemeClr val="lt1"/>
              </a:highlight>
              <a:latin typeface="Roboto"/>
              <a:ea typeface="Roboto"/>
              <a:cs typeface="Roboto"/>
              <a:sym typeface="Roboto"/>
            </a:endParaRPr>
          </a:p>
          <a:p>
            <a:pPr marL="0" lvl="0" indent="0" algn="l" rtl="0">
              <a:lnSpc>
                <a:spcPct val="100000"/>
              </a:lnSpc>
              <a:spcBef>
                <a:spcPts val="0"/>
              </a:spcBef>
              <a:spcAft>
                <a:spcPts val="0"/>
              </a:spcAft>
              <a:buSzPts val="1100"/>
              <a:buNone/>
            </a:pPr>
            <a:endParaRPr sz="1150">
              <a:solidFill>
                <a:srgbClr val="444746"/>
              </a:solidFill>
              <a:highlight>
                <a:schemeClr val="lt1"/>
              </a:highlight>
              <a:latin typeface="Roboto"/>
              <a:ea typeface="Roboto"/>
              <a:cs typeface="Roboto"/>
              <a:sym typeface="Roboto"/>
            </a:endParaRPr>
          </a:p>
          <a:p>
            <a:pPr marL="0" lvl="0" indent="0" algn="l" rtl="0">
              <a:lnSpc>
                <a:spcPct val="100000"/>
              </a:lnSpc>
              <a:spcBef>
                <a:spcPts val="0"/>
              </a:spcBef>
              <a:spcAft>
                <a:spcPts val="0"/>
              </a:spcAft>
              <a:buSzPts val="1100"/>
              <a:buNone/>
            </a:pPr>
            <a:r>
              <a:rPr lang="en-US" sz="1150">
                <a:solidFill>
                  <a:srgbClr val="444746"/>
                </a:solidFill>
                <a:highlight>
                  <a:schemeClr val="lt1"/>
                </a:highlight>
                <a:latin typeface="Roboto"/>
                <a:ea typeface="Roboto"/>
                <a:cs typeface="Roboto"/>
                <a:sym typeface="Roboto"/>
              </a:rPr>
              <a:t>In order to ask a question you can either use the Q&amp;A feature. The chat will not be monitor for questions. HCPF staff will only be using the chat space to share out links. So please use the Q&amp;A feature.</a:t>
            </a:r>
            <a:endParaRPr sz="1150">
              <a:solidFill>
                <a:srgbClr val="444746"/>
              </a:solidFill>
              <a:highlight>
                <a:schemeClr val="lt1"/>
              </a:highlight>
              <a:latin typeface="Roboto"/>
              <a:ea typeface="Roboto"/>
              <a:cs typeface="Roboto"/>
              <a:sym typeface="Roboto"/>
            </a:endParaRPr>
          </a:p>
          <a:p>
            <a:pPr marL="0" lvl="0" indent="0" algn="l" rtl="0">
              <a:lnSpc>
                <a:spcPct val="100000"/>
              </a:lnSpc>
              <a:spcBef>
                <a:spcPts val="0"/>
              </a:spcBef>
              <a:spcAft>
                <a:spcPts val="0"/>
              </a:spcAft>
              <a:buSzPts val="1100"/>
              <a:buNone/>
            </a:pPr>
            <a:endParaRPr sz="1150">
              <a:solidFill>
                <a:srgbClr val="444746"/>
              </a:solidFill>
              <a:highlight>
                <a:schemeClr val="lt1"/>
              </a:highlight>
              <a:latin typeface="Roboto"/>
              <a:ea typeface="Roboto"/>
              <a:cs typeface="Roboto"/>
              <a:sym typeface="Roboto"/>
            </a:endParaRPr>
          </a:p>
          <a:p>
            <a:pPr marL="0" lvl="0" indent="0" algn="l" rtl="0">
              <a:lnSpc>
                <a:spcPct val="100000"/>
              </a:lnSpc>
              <a:spcBef>
                <a:spcPts val="0"/>
              </a:spcBef>
              <a:spcAft>
                <a:spcPts val="0"/>
              </a:spcAft>
              <a:buSzPts val="1100"/>
              <a:buNone/>
            </a:pPr>
            <a:r>
              <a:rPr lang="en-US" sz="1150">
                <a:solidFill>
                  <a:srgbClr val="444746"/>
                </a:solidFill>
                <a:highlight>
                  <a:schemeClr val="lt1"/>
                </a:highlight>
                <a:latin typeface="Roboto"/>
                <a:ea typeface="Roboto"/>
                <a:cs typeface="Roboto"/>
                <a:sym typeface="Roboto"/>
              </a:rPr>
              <a:t>Again, you can also raise your hand to ask questions and once called upon, you will be asked to unmute to ask your question. for those on the phone - to Raise your hand using *9, Mute/Unmute using *6</a:t>
            </a:r>
            <a:endParaRPr sz="1150">
              <a:solidFill>
                <a:srgbClr val="444746"/>
              </a:solidFill>
              <a:highlight>
                <a:schemeClr val="lt1"/>
              </a:highlight>
              <a:latin typeface="Roboto"/>
              <a:ea typeface="Roboto"/>
              <a:cs typeface="Roboto"/>
              <a:sym typeface="Roboto"/>
            </a:endParaRPr>
          </a:p>
          <a:p>
            <a:pPr marL="0" lvl="0" indent="0" algn="l" rtl="0">
              <a:lnSpc>
                <a:spcPct val="100000"/>
              </a:lnSpc>
              <a:spcBef>
                <a:spcPts val="0"/>
              </a:spcBef>
              <a:spcAft>
                <a:spcPts val="0"/>
              </a:spcAft>
              <a:buSzPts val="1100"/>
              <a:buNone/>
            </a:pPr>
            <a:endParaRPr sz="950">
              <a:solidFill>
                <a:srgbClr val="444746"/>
              </a:solidFill>
              <a:highlight>
                <a:schemeClr val="lt1"/>
              </a:highlight>
              <a:latin typeface="Roboto"/>
              <a:ea typeface="Roboto"/>
              <a:cs typeface="Roboto"/>
              <a:sym typeface="Roboto"/>
            </a:endParaRPr>
          </a:p>
          <a:p>
            <a:pPr marL="0" lvl="0" indent="0" algn="l" rtl="0">
              <a:lnSpc>
                <a:spcPct val="100000"/>
              </a:lnSpc>
              <a:spcBef>
                <a:spcPts val="0"/>
              </a:spcBef>
              <a:spcAft>
                <a:spcPts val="0"/>
              </a:spcAft>
              <a:buClr>
                <a:schemeClr val="dk1"/>
              </a:buClr>
              <a:buSzPts val="1100"/>
              <a:buFont typeface="Arial"/>
              <a:buNone/>
            </a:pPr>
            <a:endParaRPr sz="950">
              <a:solidFill>
                <a:srgbClr val="444746"/>
              </a:solidFill>
              <a:highlight>
                <a:schemeClr val="lt1"/>
              </a:highlight>
              <a:latin typeface="Roboto"/>
              <a:ea typeface="Roboto"/>
              <a:cs typeface="Roboto"/>
              <a:sym typeface="Roboto"/>
            </a:endParaRPr>
          </a:p>
          <a:p>
            <a:pPr marL="0" lvl="0" indent="0" algn="l" rtl="0">
              <a:lnSpc>
                <a:spcPct val="115000"/>
              </a:lnSpc>
              <a:spcBef>
                <a:spcPts val="0"/>
              </a:spcBef>
              <a:spcAft>
                <a:spcPts val="0"/>
              </a:spcAft>
              <a:buSzPts val="1400"/>
              <a:buNone/>
            </a:pPr>
            <a:r>
              <a:rPr lang="en-US">
                <a:solidFill>
                  <a:srgbClr val="444444"/>
                </a:solidFill>
              </a:rPr>
              <a:t>[Webinar Tech] </a:t>
            </a:r>
            <a:r>
              <a:rPr lang="en-US" b="0">
                <a:solidFill>
                  <a:srgbClr val="444444"/>
                </a:solidFill>
              </a:rPr>
              <a:t>Post in Chat:​ </a:t>
            </a:r>
            <a:endParaRPr b="0">
              <a:solidFill>
                <a:srgbClr val="444444"/>
              </a:solidFill>
            </a:endParaRPr>
          </a:p>
          <a:p>
            <a:pPr marL="0" lvl="0" indent="0" algn="l" rtl="0">
              <a:lnSpc>
                <a:spcPct val="115000"/>
              </a:lnSpc>
              <a:spcBef>
                <a:spcPts val="0"/>
              </a:spcBef>
              <a:spcAft>
                <a:spcPts val="0"/>
              </a:spcAft>
              <a:buSzPts val="1400"/>
              <a:buNone/>
            </a:pPr>
            <a:endParaRPr b="0">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a:solidFill>
                  <a:srgbClr val="444444"/>
                </a:solidFill>
              </a:rPr>
              <a:t>Enter specific Meeting logistics here</a:t>
            </a:r>
            <a:endParaRPr b="0">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37c6ff00c2_0_0:notes"/>
          <p:cNvSpPr>
            <a:spLocks noGrp="1" noRot="1" noChangeAspect="1"/>
          </p:cNvSpPr>
          <p:nvPr>
            <p:ph type="sldImg" idx="2"/>
          </p:nvPr>
        </p:nvSpPr>
        <p:spPr>
          <a:xfrm>
            <a:off x="2305050" y="209550"/>
            <a:ext cx="4529138" cy="34067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g337c6ff00c2_0_0:notes"/>
          <p:cNvSpPr txBox="1">
            <a:spLocks noGrp="1"/>
          </p:cNvSpPr>
          <p:nvPr>
            <p:ph type="body" idx="1"/>
          </p:nvPr>
        </p:nvSpPr>
        <p:spPr>
          <a:xfrm>
            <a:off x="546995" y="3684911"/>
            <a:ext cx="8046000" cy="218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Visit our website: </a:t>
            </a:r>
            <a:r>
              <a:rPr lang="en-US" u="sng">
                <a:solidFill>
                  <a:schemeClr val="hlink"/>
                </a:solidFill>
                <a:hlinkClick r:id="rId3"/>
              </a:rPr>
              <a:t>https://hcpf.colorado.gov/</a:t>
            </a:r>
            <a:endParaRPr/>
          </a:p>
        </p:txBody>
      </p:sp>
      <p:sp>
        <p:nvSpPr>
          <p:cNvPr id="216" name="Google Shape;216;g337c6ff00c2_0_0:notes"/>
          <p:cNvSpPr txBox="1">
            <a:spLocks noGrp="1"/>
          </p:cNvSpPr>
          <p:nvPr>
            <p:ph type="sldNum" idx="12"/>
          </p:nvPr>
        </p:nvSpPr>
        <p:spPr>
          <a:xfrm>
            <a:off x="4636231" y="6051070"/>
            <a:ext cx="3957000" cy="3447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1:notes"/>
          <p:cNvSpPr>
            <a:spLocks noGrp="1" noRot="1" noChangeAspect="1"/>
          </p:cNvSpPr>
          <p:nvPr>
            <p:ph type="sldImg" idx="2"/>
          </p:nvPr>
        </p:nvSpPr>
        <p:spPr>
          <a:xfrm>
            <a:off x="2305050" y="209550"/>
            <a:ext cx="4529138" cy="34067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11:notes"/>
          <p:cNvSpPr txBox="1">
            <a:spLocks noGrp="1"/>
          </p:cNvSpPr>
          <p:nvPr>
            <p:ph type="body" idx="1"/>
          </p:nvPr>
        </p:nvSpPr>
        <p:spPr>
          <a:xfrm>
            <a:off x="546995" y="3684911"/>
            <a:ext cx="8046000" cy="218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Visit our website: </a:t>
            </a:r>
            <a:r>
              <a:rPr lang="en-US" u="sng">
                <a:solidFill>
                  <a:schemeClr val="hlink"/>
                </a:solidFill>
                <a:hlinkClick r:id="rId3"/>
              </a:rPr>
              <a:t>https://hcpf.colorado.gov/</a:t>
            </a:r>
            <a:endParaRPr/>
          </a:p>
        </p:txBody>
      </p:sp>
      <p:sp>
        <p:nvSpPr>
          <p:cNvPr id="224" name="Google Shape;224;p11:notes"/>
          <p:cNvSpPr txBox="1">
            <a:spLocks noGrp="1"/>
          </p:cNvSpPr>
          <p:nvPr>
            <p:ph type="sldNum" idx="12"/>
          </p:nvPr>
        </p:nvSpPr>
        <p:spPr>
          <a:xfrm>
            <a:off x="4636231" y="6051070"/>
            <a:ext cx="3957000" cy="3447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37c6ff00c2_0_48: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1" name="Google Shape;231;g337c6ff00c2_0_48: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and Content" type="obj">
  <p:cSld name="OBJECT">
    <p:bg>
      <p:bgPr>
        <a:solidFill>
          <a:schemeClr val="lt1"/>
        </a:solidFill>
        <a:effectLst/>
      </p:bgPr>
    </p:bg>
    <p:spTree>
      <p:nvGrpSpPr>
        <p:cNvPr id="1" name="Shape 11"/>
        <p:cNvGrpSpPr/>
        <p:nvPr/>
      </p:nvGrpSpPr>
      <p:grpSpPr>
        <a:xfrm>
          <a:off x="0" y="0"/>
          <a:ext cx="0" cy="0"/>
          <a:chOff x="0" y="0"/>
          <a:chExt cx="0" cy="0"/>
        </a:xfrm>
      </p:grpSpPr>
      <p:sp>
        <p:nvSpPr>
          <p:cNvPr id="12" name="Google Shape;12;p24"/>
          <p:cNvSpPr/>
          <p:nvPr/>
        </p:nvSpPr>
        <p:spPr>
          <a:xfrm>
            <a:off x="0" y="6256655"/>
            <a:ext cx="9136380" cy="608965"/>
          </a:xfrm>
          <a:custGeom>
            <a:avLst/>
            <a:gdLst/>
            <a:ahLst/>
            <a:cxnLst/>
            <a:rect l="l" t="t" r="r" b="b"/>
            <a:pathLst>
              <a:path w="9136380" h="608965" extrusionOk="0">
                <a:moveTo>
                  <a:pt x="0" y="0"/>
                </a:moveTo>
                <a:lnTo>
                  <a:pt x="9135998" y="0"/>
                </a:lnTo>
                <a:lnTo>
                  <a:pt x="9135998" y="608837"/>
                </a:lnTo>
                <a:lnTo>
                  <a:pt x="0" y="608837"/>
                </a:lnTo>
                <a:lnTo>
                  <a:pt x="0" y="0"/>
                </a:lnTo>
                <a:close/>
              </a:path>
            </a:pathLst>
          </a:custGeom>
          <a:solidFill>
            <a:srgbClr val="00186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13" name="Google Shape;13;p24"/>
          <p:cNvSpPr/>
          <p:nvPr/>
        </p:nvSpPr>
        <p:spPr>
          <a:xfrm>
            <a:off x="205740" y="6364224"/>
            <a:ext cx="2596896" cy="438912"/>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14" name="Google Shape;14;p24"/>
          <p:cNvSpPr txBox="1">
            <a:spLocks noGrp="1"/>
          </p:cNvSpPr>
          <p:nvPr>
            <p:ph type="title"/>
          </p:nvPr>
        </p:nvSpPr>
        <p:spPr>
          <a:xfrm>
            <a:off x="2871851" y="2477389"/>
            <a:ext cx="3393947" cy="79756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5050" b="1" i="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4"/>
          <p:cNvSpPr txBox="1">
            <a:spLocks noGrp="1"/>
          </p:cNvSpPr>
          <p:nvPr>
            <p:ph type="body" idx="1"/>
          </p:nvPr>
        </p:nvSpPr>
        <p:spPr>
          <a:xfrm>
            <a:off x="752348" y="1481328"/>
            <a:ext cx="7632953" cy="4511040"/>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sz="2700" b="0" i="0">
                <a:solidFill>
                  <a:schemeClr val="dk1"/>
                </a:solidFill>
                <a:latin typeface="Trebuchet MS"/>
                <a:ea typeface="Trebuchet MS"/>
                <a:cs typeface="Trebuchet MS"/>
                <a:sym typeface="Trebuchet MS"/>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6" name="Google Shape;16;p24"/>
          <p:cNvSpPr txBox="1">
            <a:spLocks noGrp="1"/>
          </p:cNvSpPr>
          <p:nvPr>
            <p:ph type="ftr" idx="11"/>
          </p:nvPr>
        </p:nvSpPr>
        <p:spPr>
          <a:xfrm>
            <a:off x="3106801" y="6389751"/>
            <a:ext cx="2924048" cy="343535"/>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24"/>
          <p:cNvSpPr txBox="1">
            <a:spLocks noGrp="1"/>
          </p:cNvSpPr>
          <p:nvPr>
            <p:ph type="dt" idx="10"/>
          </p:nvPr>
        </p:nvSpPr>
        <p:spPr>
          <a:xfrm>
            <a:off x="456882" y="6389751"/>
            <a:ext cx="2101659" cy="343535"/>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8" name="Google Shape;18;p24"/>
          <p:cNvSpPr txBox="1">
            <a:spLocks noGrp="1"/>
          </p:cNvSpPr>
          <p:nvPr>
            <p:ph type="sldNum" idx="12"/>
          </p:nvPr>
        </p:nvSpPr>
        <p:spPr>
          <a:xfrm>
            <a:off x="8688069" y="6475975"/>
            <a:ext cx="196215" cy="161290"/>
          </a:xfrm>
          <a:prstGeom prst="rect">
            <a:avLst/>
          </a:prstGeom>
          <a:noFill/>
          <a:ln>
            <a:noFill/>
          </a:ln>
        </p:spPr>
        <p:txBody>
          <a:bodyPr spcFirstLastPara="1" wrap="square" lIns="0" tIns="0" rIns="0" bIns="0" anchor="t" anchorCtr="0">
            <a:spAutoFit/>
          </a:bodyPr>
          <a:lstStyle>
            <a:lvl1pPr marL="3810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3810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3810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3810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3810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3810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3810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3810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3810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3810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66"/>
        <p:cNvGrpSpPr/>
        <p:nvPr/>
      </p:nvGrpSpPr>
      <p:grpSpPr>
        <a:xfrm>
          <a:off x="0" y="0"/>
          <a:ext cx="0" cy="0"/>
          <a:chOff x="0" y="0"/>
          <a:chExt cx="0" cy="0"/>
        </a:xfrm>
      </p:grpSpPr>
      <p:sp>
        <p:nvSpPr>
          <p:cNvPr id="67" name="Google Shape;67;g3538af952b8_0_195"/>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68" name="Google Shape;68;g3538af952b8_0_195"/>
          <p:cNvSpPr/>
          <p:nvPr/>
        </p:nvSpPr>
        <p:spPr>
          <a:xfrm>
            <a:off x="627776" y="1876942"/>
            <a:ext cx="7814400" cy="2312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b="0" i="0" u="none" strike="noStrike" cap="none" dirty="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b="0" i="0" u="none" strike="noStrike" cap="none" dirty="0">
              <a:solidFill>
                <a:srgbClr val="000000"/>
              </a:solidFill>
              <a:latin typeface="Arial"/>
              <a:ea typeface="Arial"/>
              <a:cs typeface="Arial"/>
              <a:sym typeface="Arial"/>
            </a:endParaRPr>
          </a:p>
        </p:txBody>
      </p:sp>
      <p:sp>
        <p:nvSpPr>
          <p:cNvPr id="69" name="Google Shape;69;g3538af952b8_0_195"/>
          <p:cNvSpPr/>
          <p:nvPr/>
        </p:nvSpPr>
        <p:spPr>
          <a:xfrm>
            <a:off x="657878" y="418665"/>
            <a:ext cx="7814400" cy="1017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US" sz="6000" b="1" i="0" u="none" strike="noStrike" cap="none" dirty="0">
                <a:solidFill>
                  <a:schemeClr val="dk2"/>
                </a:solidFill>
                <a:latin typeface="Trebuchet MS"/>
                <a:ea typeface="Trebuchet MS"/>
                <a:cs typeface="Trebuchet MS"/>
                <a:sym typeface="Trebuchet MS"/>
              </a:rPr>
              <a:t>Our Mission</a:t>
            </a:r>
            <a:endParaRPr sz="1800" b="0" i="0" u="none" strike="noStrike" cap="none" dirty="0">
              <a:solidFill>
                <a:schemeClr val="dk2"/>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70"/>
        <p:cNvGrpSpPr/>
        <p:nvPr/>
      </p:nvGrpSpPr>
      <p:grpSpPr>
        <a:xfrm>
          <a:off x="0" y="0"/>
          <a:ext cx="0" cy="0"/>
          <a:chOff x="0" y="0"/>
          <a:chExt cx="0" cy="0"/>
        </a:xfrm>
      </p:grpSpPr>
      <p:sp>
        <p:nvSpPr>
          <p:cNvPr id="71" name="Google Shape;71;g3538af952b8_0_199"/>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72" name="Google Shape;72;g3538af952b8_0_199"/>
          <p:cNvSpPr txBox="1"/>
          <p:nvPr/>
        </p:nvSpPr>
        <p:spPr>
          <a:xfrm>
            <a:off x="10207118" y="8753533"/>
            <a:ext cx="1626600" cy="3948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801"/>
              <a:buFont typeface="Arial"/>
              <a:buNone/>
            </a:pPr>
            <a:fld id="{00000000-1234-1234-1234-123412341234}" type="slidenum">
              <a:rPr lang="en-US" sz="1801" b="1" i="0" u="none" strike="noStrike" cap="none">
                <a:solidFill>
                  <a:srgbClr val="000000"/>
                </a:solidFill>
                <a:latin typeface="Trebuchet MS"/>
                <a:ea typeface="Trebuchet MS"/>
                <a:cs typeface="Trebuchet MS"/>
                <a:sym typeface="Trebuchet MS"/>
              </a:rPr>
              <a:t>‹#›</a:t>
            </a:fld>
            <a:endParaRPr sz="1801" b="1" i="0" u="none" strike="noStrike" cap="none" dirty="0">
              <a:solidFill>
                <a:srgbClr val="000000"/>
              </a:solidFill>
              <a:latin typeface="Trebuchet MS"/>
              <a:ea typeface="Trebuchet MS"/>
              <a:cs typeface="Trebuchet MS"/>
              <a:sym typeface="Trebuchet MS"/>
            </a:endParaRPr>
          </a:p>
        </p:txBody>
      </p:sp>
      <p:pic>
        <p:nvPicPr>
          <p:cNvPr id="73" name="Google Shape;73;g3538af952b8_0_199" descr="Father points out something on laptop to family, seated on couch, as wife, son and daughter look on."/>
          <p:cNvPicPr preferRelativeResize="0"/>
          <p:nvPr/>
        </p:nvPicPr>
        <p:blipFill rotWithShape="1">
          <a:blip r:embed="rId2">
            <a:alphaModFix/>
          </a:blip>
          <a:srcRect l="1681" t="12786" b="4825"/>
          <a:stretch/>
        </p:blipFill>
        <p:spPr>
          <a:xfrm>
            <a:off x="0" y="-1"/>
            <a:ext cx="9131297" cy="6271713"/>
          </a:xfrm>
          <a:prstGeom prst="rect">
            <a:avLst/>
          </a:prstGeom>
          <a:noFill/>
          <a:ln>
            <a:noFill/>
          </a:ln>
        </p:spPr>
      </p:pic>
      <p:sp>
        <p:nvSpPr>
          <p:cNvPr id="74" name="Google Shape;74;g3538af952b8_0_199"/>
          <p:cNvSpPr/>
          <p:nvPr/>
        </p:nvSpPr>
        <p:spPr>
          <a:xfrm>
            <a:off x="0" y="3452127"/>
            <a:ext cx="9149400" cy="25635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dirty="0">
                <a:solidFill>
                  <a:srgbClr val="FFFFFF"/>
                </a:solidFill>
                <a:latin typeface="Trebuchet MS"/>
                <a:ea typeface="Trebuchet MS"/>
                <a:cs typeface="Trebuchet MS"/>
                <a:sym typeface="Trebuchet MS"/>
              </a:rPr>
              <a:t>Our Mission: </a:t>
            </a:r>
            <a:endParaRPr sz="5400" b="0" i="0" u="none" strike="noStrike" cap="none" dirty="0">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dirty="0">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75"/>
        <p:cNvGrpSpPr/>
        <p:nvPr/>
      </p:nvGrpSpPr>
      <p:grpSpPr>
        <a:xfrm>
          <a:off x="0" y="0"/>
          <a:ext cx="0" cy="0"/>
          <a:chOff x="0" y="0"/>
          <a:chExt cx="0" cy="0"/>
        </a:xfrm>
      </p:grpSpPr>
      <p:sp>
        <p:nvSpPr>
          <p:cNvPr id="76" name="Google Shape;76;g3538af952b8_0_204"/>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77" name="Google Shape;77;g3538af952b8_0_204"/>
          <p:cNvSpPr/>
          <p:nvPr/>
        </p:nvSpPr>
        <p:spPr>
          <a:xfrm>
            <a:off x="627776" y="1876942"/>
            <a:ext cx="7814400" cy="2867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b="0" i="0" u="none" strike="noStrike" cap="none" dirty="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b="0" i="1" u="none" strike="noStrike" cap="none" dirty="0">
                <a:solidFill>
                  <a:schemeClr val="dk1"/>
                </a:solidFill>
                <a:latin typeface="Trebuchet MS"/>
                <a:ea typeface="Trebuchet MS"/>
                <a:cs typeface="Trebuchet MS"/>
                <a:sym typeface="Trebuchet MS"/>
              </a:rPr>
              <a:t>Plus </a:t>
            </a:r>
            <a:r>
              <a:rPr lang="en-US" sz="3600" b="0" i="0" u="none" strike="noStrike" cap="none" dirty="0">
                <a:solidFill>
                  <a:schemeClr val="dk1"/>
                </a:solidFill>
                <a:latin typeface="Trebuchet MS"/>
                <a:ea typeface="Trebuchet MS"/>
                <a:cs typeface="Trebuchet MS"/>
                <a:sym typeface="Trebuchet MS"/>
              </a:rPr>
              <a:t>(CHP+) and other health care programs for Coloradans who qualify. </a:t>
            </a:r>
            <a:endParaRPr sz="3600" b="1" i="0" u="none" strike="noStrike" cap="none" dirty="0">
              <a:solidFill>
                <a:schemeClr val="dk1"/>
              </a:solidFill>
              <a:latin typeface="Trebuchet MS"/>
              <a:ea typeface="Trebuchet MS"/>
              <a:cs typeface="Trebuchet MS"/>
              <a:sym typeface="Trebuchet MS"/>
            </a:endParaRPr>
          </a:p>
        </p:txBody>
      </p:sp>
      <p:sp>
        <p:nvSpPr>
          <p:cNvPr id="78" name="Google Shape;78;g3538af952b8_0_204"/>
          <p:cNvSpPr/>
          <p:nvPr/>
        </p:nvSpPr>
        <p:spPr>
          <a:xfrm>
            <a:off x="627777" y="382920"/>
            <a:ext cx="7814400" cy="1017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US" sz="6000" b="1" i="0" u="none" strike="noStrike" cap="none" dirty="0">
                <a:solidFill>
                  <a:srgbClr val="232C68"/>
                </a:solidFill>
                <a:latin typeface="Trebuchet MS"/>
                <a:ea typeface="Trebuchet MS"/>
                <a:cs typeface="Trebuchet MS"/>
                <a:sym typeface="Trebuchet MS"/>
              </a:rPr>
              <a:t>What We Do</a:t>
            </a:r>
            <a:endParaRPr sz="1800" b="0" i="0" u="none" strike="noStrike" cap="none" dirty="0">
              <a:solidFill>
                <a:schemeClr val="dk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79"/>
        <p:cNvGrpSpPr/>
        <p:nvPr/>
      </p:nvGrpSpPr>
      <p:grpSpPr>
        <a:xfrm>
          <a:off x="0" y="0"/>
          <a:ext cx="0" cy="0"/>
          <a:chOff x="0" y="0"/>
          <a:chExt cx="0" cy="0"/>
        </a:xfrm>
      </p:grpSpPr>
      <p:sp>
        <p:nvSpPr>
          <p:cNvPr id="80" name="Google Shape;80;g3538af952b8_0_208"/>
          <p:cNvSpPr txBox="1">
            <a:spLocks noGrp="1"/>
          </p:cNvSpPr>
          <p:nvPr>
            <p:ph type="title"/>
          </p:nvPr>
        </p:nvSpPr>
        <p:spPr>
          <a:xfrm>
            <a:off x="604818" y="1809482"/>
            <a:ext cx="3597600" cy="2976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g3538af952b8_0_208"/>
          <p:cNvSpPr txBox="1">
            <a:spLocks noGrp="1"/>
          </p:cNvSpPr>
          <p:nvPr>
            <p:ph type="body" idx="1"/>
          </p:nvPr>
        </p:nvSpPr>
        <p:spPr>
          <a:xfrm>
            <a:off x="4850675" y="1809481"/>
            <a:ext cx="3636900" cy="2976300"/>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g3538af952b8_0_208"/>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cxnSp>
        <p:nvCxnSpPr>
          <p:cNvPr id="83" name="Google Shape;83;g3538af952b8_0_208"/>
          <p:cNvCxnSpPr/>
          <p:nvPr/>
        </p:nvCxnSpPr>
        <p:spPr>
          <a:xfrm>
            <a:off x="4565650" y="1329608"/>
            <a:ext cx="0" cy="42114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4"/>
        <p:cNvGrpSpPr/>
        <p:nvPr/>
      </p:nvGrpSpPr>
      <p:grpSpPr>
        <a:xfrm>
          <a:off x="0" y="0"/>
          <a:ext cx="0" cy="0"/>
          <a:chOff x="0" y="0"/>
          <a:chExt cx="0" cy="0"/>
        </a:xfrm>
      </p:grpSpPr>
      <p:sp>
        <p:nvSpPr>
          <p:cNvPr id="85" name="Google Shape;85;g3538af952b8_0_213"/>
          <p:cNvSpPr txBox="1">
            <a:spLocks noGrp="1"/>
          </p:cNvSpPr>
          <p:nvPr>
            <p:ph type="title"/>
          </p:nvPr>
        </p:nvSpPr>
        <p:spPr>
          <a:xfrm>
            <a:off x="137757" y="2197988"/>
            <a:ext cx="8855700" cy="13281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g3538af952b8_0_213"/>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87"/>
        <p:cNvGrpSpPr/>
        <p:nvPr/>
      </p:nvGrpSpPr>
      <p:grpSpPr>
        <a:xfrm>
          <a:off x="0" y="0"/>
          <a:ext cx="0" cy="0"/>
          <a:chOff x="0" y="0"/>
          <a:chExt cx="0" cy="0"/>
        </a:xfrm>
      </p:grpSpPr>
      <p:sp>
        <p:nvSpPr>
          <p:cNvPr id="88" name="Google Shape;88;g3538af952b8_0_216"/>
          <p:cNvSpPr txBox="1">
            <a:spLocks noGrp="1"/>
          </p:cNvSpPr>
          <p:nvPr>
            <p:ph type="title"/>
          </p:nvPr>
        </p:nvSpPr>
        <p:spPr>
          <a:xfrm>
            <a:off x="4585713" y="2630190"/>
            <a:ext cx="4030500" cy="23181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g3538af952b8_0_216"/>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90" name="Google Shape;90;g3538af952b8_0_216" descr="Icon of two people with a word bubble between them containing a question mark."/>
          <p:cNvPicPr preferRelativeResize="0"/>
          <p:nvPr/>
        </p:nvPicPr>
        <p:blipFill rotWithShape="1">
          <a:blip r:embed="rId2">
            <a:alphaModFix/>
          </a:blip>
          <a:srcRect/>
          <a:stretch/>
        </p:blipFill>
        <p:spPr>
          <a:xfrm>
            <a:off x="-713382" y="-299003"/>
            <a:ext cx="5564387" cy="5564387"/>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91"/>
        <p:cNvGrpSpPr/>
        <p:nvPr/>
      </p:nvGrpSpPr>
      <p:grpSpPr>
        <a:xfrm>
          <a:off x="0" y="0"/>
          <a:ext cx="0" cy="0"/>
          <a:chOff x="0" y="0"/>
          <a:chExt cx="0" cy="0"/>
        </a:xfrm>
      </p:grpSpPr>
      <p:sp>
        <p:nvSpPr>
          <p:cNvPr id="92" name="Google Shape;92;g3538af952b8_0_220"/>
          <p:cNvSpPr txBox="1">
            <a:spLocks noGrp="1"/>
          </p:cNvSpPr>
          <p:nvPr>
            <p:ph type="title"/>
          </p:nvPr>
        </p:nvSpPr>
        <p:spPr>
          <a:xfrm>
            <a:off x="4585713" y="2258028"/>
            <a:ext cx="4313700" cy="23547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g3538af952b8_0_220"/>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94" name="Google Shape;94;g3538af952b8_0_220" descr="Chat icon"/>
          <p:cNvPicPr preferRelativeResize="0"/>
          <p:nvPr/>
        </p:nvPicPr>
        <p:blipFill rotWithShape="1">
          <a:blip r:embed="rId2">
            <a:alphaModFix/>
          </a:blip>
          <a:srcRect/>
          <a:stretch/>
        </p:blipFill>
        <p:spPr>
          <a:xfrm>
            <a:off x="-169284" y="107354"/>
            <a:ext cx="4935567" cy="4935718"/>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95"/>
        <p:cNvGrpSpPr/>
        <p:nvPr/>
      </p:nvGrpSpPr>
      <p:grpSpPr>
        <a:xfrm>
          <a:off x="0" y="0"/>
          <a:ext cx="0" cy="0"/>
          <a:chOff x="0" y="0"/>
          <a:chExt cx="0" cy="0"/>
        </a:xfrm>
      </p:grpSpPr>
      <p:sp>
        <p:nvSpPr>
          <p:cNvPr id="96" name="Google Shape;96;g3538af952b8_0_224"/>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97" name="Google Shape;97;g3538af952b8_0_224"/>
          <p:cNvSpPr txBox="1">
            <a:spLocks noGrp="1"/>
          </p:cNvSpPr>
          <p:nvPr>
            <p:ph type="title"/>
          </p:nvPr>
        </p:nvSpPr>
        <p:spPr>
          <a:xfrm>
            <a:off x="627777" y="438796"/>
            <a:ext cx="7875600" cy="9618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g3538af952b8_0_224"/>
          <p:cNvSpPr txBox="1">
            <a:spLocks noGrp="1"/>
          </p:cNvSpPr>
          <p:nvPr>
            <p:ph type="body" idx="1"/>
          </p:nvPr>
        </p:nvSpPr>
        <p:spPr>
          <a:xfrm>
            <a:off x="1662798" y="2166017"/>
            <a:ext cx="5805600" cy="38271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99"/>
        <p:cNvGrpSpPr/>
        <p:nvPr/>
      </p:nvGrpSpPr>
      <p:grpSpPr>
        <a:xfrm>
          <a:off x="0" y="0"/>
          <a:ext cx="0" cy="0"/>
          <a:chOff x="0" y="0"/>
          <a:chExt cx="0" cy="0"/>
        </a:xfrm>
      </p:grpSpPr>
      <p:sp>
        <p:nvSpPr>
          <p:cNvPr id="100" name="Google Shape;100;g3538af952b8_0_228"/>
          <p:cNvSpPr txBox="1">
            <a:spLocks noGrp="1"/>
          </p:cNvSpPr>
          <p:nvPr>
            <p:ph type="title"/>
          </p:nvPr>
        </p:nvSpPr>
        <p:spPr>
          <a:xfrm>
            <a:off x="445864" y="2184043"/>
            <a:ext cx="8239500" cy="1629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a:buNone/>
              <a:defRPr sz="675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g3538af952b8_0_228"/>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08"/>
        <p:cNvGrpSpPr/>
        <p:nvPr/>
      </p:nvGrpSpPr>
      <p:grpSpPr>
        <a:xfrm>
          <a:off x="0" y="0"/>
          <a:ext cx="0" cy="0"/>
          <a:chOff x="0" y="0"/>
          <a:chExt cx="0" cy="0"/>
        </a:xfrm>
      </p:grpSpPr>
      <p:sp>
        <p:nvSpPr>
          <p:cNvPr id="109" name="Google Shape;109;g33162129753_0_544"/>
          <p:cNvSpPr txBox="1">
            <a:spLocks noGrp="1"/>
          </p:cNvSpPr>
          <p:nvPr>
            <p:ph type="title"/>
          </p:nvPr>
        </p:nvSpPr>
        <p:spPr>
          <a:xfrm>
            <a:off x="627777" y="438796"/>
            <a:ext cx="7875600" cy="9618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500"/>
              <a:buFont typeface="Trebuchet MS"/>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g33162129753_0_544"/>
          <p:cNvSpPr txBox="1">
            <a:spLocks noGrp="1"/>
          </p:cNvSpPr>
          <p:nvPr>
            <p:ph type="body" idx="1"/>
          </p:nvPr>
        </p:nvSpPr>
        <p:spPr>
          <a:xfrm>
            <a:off x="627777" y="1855732"/>
            <a:ext cx="7875600" cy="4213500"/>
          </a:xfrm>
          <a:prstGeom prst="rect">
            <a:avLst/>
          </a:prstGeom>
          <a:noFill/>
          <a:ln>
            <a:noFill/>
          </a:ln>
        </p:spPr>
        <p:txBody>
          <a:bodyPr spcFirstLastPara="1" wrap="square" lIns="91425" tIns="45700" rIns="91425" bIns="45700" anchor="t" anchorCtr="0">
            <a:noAutofit/>
          </a:bodyPr>
          <a:lstStyle>
            <a:lvl1pPr marL="457200" marR="0" lvl="0" indent="-400050" algn="l" rtl="0">
              <a:lnSpc>
                <a:spcPct val="90000"/>
              </a:lnSpc>
              <a:spcBef>
                <a:spcPts val="750"/>
              </a:spcBef>
              <a:spcAft>
                <a:spcPts val="0"/>
              </a:spcAft>
              <a:buClr>
                <a:schemeClr val="lt1"/>
              </a:buClr>
              <a:buSzPts val="2700"/>
              <a:buFont typeface="Arial"/>
              <a:buChar char="•"/>
              <a:defRPr sz="2700" b="0" i="0" u="none" strike="noStrike" cap="none">
                <a:solidFill>
                  <a:schemeClr val="lt1"/>
                </a:solidFill>
                <a:latin typeface="Trebuchet MS"/>
                <a:ea typeface="Trebuchet MS"/>
                <a:cs typeface="Trebuchet MS"/>
                <a:sym typeface="Trebuchet MS"/>
              </a:defRPr>
            </a:lvl1pPr>
            <a:lvl2pPr marL="914400" marR="0" lvl="1" indent="-338645" algn="l" rtl="0">
              <a:lnSpc>
                <a:spcPct val="90000"/>
              </a:lnSpc>
              <a:spcBef>
                <a:spcPts val="375"/>
              </a:spcBef>
              <a:spcAft>
                <a:spcPts val="0"/>
              </a:spcAft>
              <a:buClr>
                <a:schemeClr val="lt1"/>
              </a:buClr>
              <a:buSzPts val="1733"/>
              <a:buFont typeface="Noto Sans Symbols"/>
              <a:buChar char="⮚"/>
              <a:defRPr sz="2475" b="0" i="0" u="none" strike="noStrike" cap="none">
                <a:solidFill>
                  <a:schemeClr val="lt1"/>
                </a:solidFill>
                <a:latin typeface="Trebuchet MS"/>
                <a:ea typeface="Trebuchet MS"/>
                <a:cs typeface="Trebuchet MS"/>
                <a:sym typeface="Trebuchet MS"/>
              </a:defRPr>
            </a:lvl2pPr>
            <a:lvl3pPr marL="1371600" marR="0" lvl="2" indent="-357187" algn="l" rtl="0">
              <a:lnSpc>
                <a:spcPct val="90000"/>
              </a:lnSpc>
              <a:spcBef>
                <a:spcPts val="375"/>
              </a:spcBef>
              <a:spcAft>
                <a:spcPts val="0"/>
              </a:spcAft>
              <a:buClr>
                <a:schemeClr val="lt1"/>
              </a:buClr>
              <a:buSzPts val="2025"/>
              <a:buFont typeface="Noto Sans Symbols"/>
              <a:buChar char="▪"/>
              <a:defRPr sz="2025" b="0" i="0" u="none" strike="noStrike" cap="none">
                <a:solidFill>
                  <a:schemeClr val="lt1"/>
                </a:solidFill>
                <a:latin typeface="Trebuchet MS"/>
                <a:ea typeface="Trebuchet MS"/>
                <a:cs typeface="Trebuchet MS"/>
                <a:sym typeface="Trebuchet MS"/>
              </a:defRPr>
            </a:lvl3pPr>
            <a:lvl4pPr marL="1828800" marR="0" lvl="3" indent="-342900" algn="l" rtl="0">
              <a:lnSpc>
                <a:spcPct val="90000"/>
              </a:lnSpc>
              <a:spcBef>
                <a:spcPts val="375"/>
              </a:spcBef>
              <a:spcAft>
                <a:spcPts val="0"/>
              </a:spcAft>
              <a:buClr>
                <a:schemeClr val="lt1"/>
              </a:buClr>
              <a:buSzPts val="1800"/>
              <a:buFont typeface="Arial"/>
              <a:buChar char="•"/>
              <a:defRPr sz="1800" b="0" i="0" u="none" strike="noStrike" cap="none">
                <a:solidFill>
                  <a:schemeClr val="lt1"/>
                </a:solidFill>
                <a:latin typeface="Trebuchet MS"/>
                <a:ea typeface="Trebuchet MS"/>
                <a:cs typeface="Trebuchet MS"/>
                <a:sym typeface="Trebuchet MS"/>
              </a:defRPr>
            </a:lvl4pPr>
            <a:lvl5pPr marL="2286000" marR="0" lvl="4" indent="-228600"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6pPr>
            <a:lvl7pPr marL="3200400" marR="0" lvl="6" indent="-228600"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7pPr>
            <a:lvl8pPr marL="3657600" marR="0" lvl="7" indent="-228600"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8pPr>
            <a:lvl9pPr marL="4114800" marR="0" lvl="8" indent="-228600"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9pPr>
          </a:lstStyle>
          <a:p>
            <a:endParaRPr/>
          </a:p>
        </p:txBody>
      </p:sp>
      <p:sp>
        <p:nvSpPr>
          <p:cNvPr id="111" name="Google Shape;111;g33162129753_0_544"/>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lt1"/>
        </a:solidFill>
        <a:effectLst/>
      </p:bgPr>
    </p:bg>
    <p:spTree>
      <p:nvGrpSpPr>
        <p:cNvPr id="1" name="Shape 19"/>
        <p:cNvGrpSpPr/>
        <p:nvPr/>
      </p:nvGrpSpPr>
      <p:grpSpPr>
        <a:xfrm>
          <a:off x="0" y="0"/>
          <a:ext cx="0" cy="0"/>
          <a:chOff x="0" y="0"/>
          <a:chExt cx="0" cy="0"/>
        </a:xfrm>
      </p:grpSpPr>
      <p:sp>
        <p:nvSpPr>
          <p:cNvPr id="20" name="Google Shape;20;p25"/>
          <p:cNvSpPr/>
          <p:nvPr/>
        </p:nvSpPr>
        <p:spPr>
          <a:xfrm>
            <a:off x="0" y="0"/>
            <a:ext cx="9136380" cy="6256655"/>
          </a:xfrm>
          <a:custGeom>
            <a:avLst/>
            <a:gdLst/>
            <a:ahLst/>
            <a:cxnLst/>
            <a:rect l="l" t="t" r="r" b="b"/>
            <a:pathLst>
              <a:path w="9136380" h="6256655" extrusionOk="0">
                <a:moveTo>
                  <a:pt x="0" y="6256655"/>
                </a:moveTo>
                <a:lnTo>
                  <a:pt x="9135998" y="6256655"/>
                </a:lnTo>
                <a:lnTo>
                  <a:pt x="9135998" y="0"/>
                </a:lnTo>
                <a:lnTo>
                  <a:pt x="0" y="0"/>
                </a:lnTo>
                <a:lnTo>
                  <a:pt x="0" y="6256655"/>
                </a:lnTo>
                <a:close/>
              </a:path>
            </a:pathLst>
          </a:custGeom>
          <a:solidFill>
            <a:srgbClr val="00186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1" name="Google Shape;21;p25"/>
          <p:cNvSpPr/>
          <p:nvPr/>
        </p:nvSpPr>
        <p:spPr>
          <a:xfrm>
            <a:off x="0" y="6256655"/>
            <a:ext cx="9136380" cy="608965"/>
          </a:xfrm>
          <a:custGeom>
            <a:avLst/>
            <a:gdLst/>
            <a:ahLst/>
            <a:cxnLst/>
            <a:rect l="l" t="t" r="r" b="b"/>
            <a:pathLst>
              <a:path w="9136380" h="608965" extrusionOk="0">
                <a:moveTo>
                  <a:pt x="0" y="0"/>
                </a:moveTo>
                <a:lnTo>
                  <a:pt x="9135998" y="0"/>
                </a:lnTo>
                <a:lnTo>
                  <a:pt x="9135998" y="608837"/>
                </a:lnTo>
                <a:lnTo>
                  <a:pt x="0" y="608837"/>
                </a:lnTo>
                <a:lnTo>
                  <a:pt x="0"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2" name="Google Shape;22;p25"/>
          <p:cNvSpPr/>
          <p:nvPr/>
        </p:nvSpPr>
        <p:spPr>
          <a:xfrm>
            <a:off x="205993" y="6346698"/>
            <a:ext cx="2596388" cy="436245"/>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3" name="Google Shape;23;p25"/>
          <p:cNvSpPr txBox="1">
            <a:spLocks noGrp="1"/>
          </p:cNvSpPr>
          <p:nvPr>
            <p:ph type="title"/>
          </p:nvPr>
        </p:nvSpPr>
        <p:spPr>
          <a:xfrm>
            <a:off x="2871851" y="2477389"/>
            <a:ext cx="3393947" cy="79756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5050" b="1" i="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25"/>
          <p:cNvSpPr txBox="1">
            <a:spLocks noGrp="1"/>
          </p:cNvSpPr>
          <p:nvPr>
            <p:ph type="ftr" idx="11"/>
          </p:nvPr>
        </p:nvSpPr>
        <p:spPr>
          <a:xfrm>
            <a:off x="3106801" y="6389751"/>
            <a:ext cx="2924048" cy="343535"/>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5" name="Google Shape;25;p25"/>
          <p:cNvSpPr txBox="1">
            <a:spLocks noGrp="1"/>
          </p:cNvSpPr>
          <p:nvPr>
            <p:ph type="dt" idx="10"/>
          </p:nvPr>
        </p:nvSpPr>
        <p:spPr>
          <a:xfrm>
            <a:off x="456882" y="6389751"/>
            <a:ext cx="2101659" cy="343535"/>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6" name="Google Shape;26;p25"/>
          <p:cNvSpPr txBox="1">
            <a:spLocks noGrp="1"/>
          </p:cNvSpPr>
          <p:nvPr>
            <p:ph type="sldNum" idx="12"/>
          </p:nvPr>
        </p:nvSpPr>
        <p:spPr>
          <a:xfrm>
            <a:off x="8688069" y="6475975"/>
            <a:ext cx="196215" cy="161290"/>
          </a:xfrm>
          <a:prstGeom prst="rect">
            <a:avLst/>
          </a:prstGeom>
          <a:noFill/>
          <a:ln>
            <a:noFill/>
          </a:ln>
        </p:spPr>
        <p:txBody>
          <a:bodyPr spcFirstLastPara="1" wrap="square" lIns="0" tIns="0" rIns="0" bIns="0" anchor="t" anchorCtr="0">
            <a:spAutoFit/>
          </a:bodyPr>
          <a:lstStyle>
            <a:lvl1pPr marL="3810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3810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3810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3810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3810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3810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3810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3810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3810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3810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itle Only 1">
  <p:cSld name="Title Only">
    <p:bg>
      <p:bgPr>
        <a:solidFill>
          <a:schemeClr val="lt1"/>
        </a:solidFill>
        <a:effectLst/>
      </p:bgPr>
    </p:bg>
    <p:spTree>
      <p:nvGrpSpPr>
        <p:cNvPr id="1" name="Shape 112"/>
        <p:cNvGrpSpPr/>
        <p:nvPr/>
      </p:nvGrpSpPr>
      <p:grpSpPr>
        <a:xfrm>
          <a:off x="0" y="0"/>
          <a:ext cx="0" cy="0"/>
          <a:chOff x="0" y="0"/>
          <a:chExt cx="0" cy="0"/>
        </a:xfrm>
      </p:grpSpPr>
      <p:sp>
        <p:nvSpPr>
          <p:cNvPr id="113" name="Google Shape;113;g337c6ff00c2_0_98"/>
          <p:cNvSpPr/>
          <p:nvPr/>
        </p:nvSpPr>
        <p:spPr>
          <a:xfrm>
            <a:off x="0" y="0"/>
            <a:ext cx="9136380" cy="6256655"/>
          </a:xfrm>
          <a:custGeom>
            <a:avLst/>
            <a:gdLst/>
            <a:ahLst/>
            <a:cxnLst/>
            <a:rect l="l" t="t" r="r" b="b"/>
            <a:pathLst>
              <a:path w="9136380" h="6256655" extrusionOk="0">
                <a:moveTo>
                  <a:pt x="0" y="6256655"/>
                </a:moveTo>
                <a:lnTo>
                  <a:pt x="9135998" y="6256655"/>
                </a:lnTo>
                <a:lnTo>
                  <a:pt x="9135998" y="0"/>
                </a:lnTo>
                <a:lnTo>
                  <a:pt x="0" y="0"/>
                </a:lnTo>
                <a:lnTo>
                  <a:pt x="0" y="6256655"/>
                </a:lnTo>
                <a:close/>
              </a:path>
            </a:pathLst>
          </a:custGeom>
          <a:solidFill>
            <a:srgbClr val="00186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114" name="Google Shape;114;g337c6ff00c2_0_98"/>
          <p:cNvSpPr/>
          <p:nvPr/>
        </p:nvSpPr>
        <p:spPr>
          <a:xfrm>
            <a:off x="0" y="6256655"/>
            <a:ext cx="9136380" cy="608965"/>
          </a:xfrm>
          <a:custGeom>
            <a:avLst/>
            <a:gdLst/>
            <a:ahLst/>
            <a:cxnLst/>
            <a:rect l="l" t="t" r="r" b="b"/>
            <a:pathLst>
              <a:path w="9136380" h="608965" extrusionOk="0">
                <a:moveTo>
                  <a:pt x="0" y="0"/>
                </a:moveTo>
                <a:lnTo>
                  <a:pt x="9135998" y="0"/>
                </a:lnTo>
                <a:lnTo>
                  <a:pt x="9135998" y="608837"/>
                </a:lnTo>
                <a:lnTo>
                  <a:pt x="0" y="608837"/>
                </a:lnTo>
                <a:lnTo>
                  <a:pt x="0"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115" name="Google Shape;115;g337c6ff00c2_0_98"/>
          <p:cNvSpPr/>
          <p:nvPr/>
        </p:nvSpPr>
        <p:spPr>
          <a:xfrm>
            <a:off x="205993" y="6346698"/>
            <a:ext cx="2596500" cy="436200"/>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116" name="Google Shape;116;g337c6ff00c2_0_98"/>
          <p:cNvSpPr txBox="1">
            <a:spLocks noGrp="1"/>
          </p:cNvSpPr>
          <p:nvPr>
            <p:ph type="title"/>
          </p:nvPr>
        </p:nvSpPr>
        <p:spPr>
          <a:xfrm>
            <a:off x="2871851" y="2477389"/>
            <a:ext cx="3393900" cy="797700"/>
          </a:xfrm>
          <a:prstGeom prst="rect">
            <a:avLst/>
          </a:prstGeom>
          <a:noFill/>
          <a:ln>
            <a:noFill/>
          </a:ln>
        </p:spPr>
        <p:txBody>
          <a:bodyPr spcFirstLastPara="1" wrap="square" lIns="0" tIns="0" rIns="0" bIns="0" anchor="t" anchorCtr="0">
            <a:spAutoFit/>
          </a:bodyPr>
          <a:lstStyle>
            <a:lvl1pPr lvl="0" algn="l">
              <a:lnSpc>
                <a:spcPct val="90000"/>
              </a:lnSpc>
              <a:spcBef>
                <a:spcPts val="0"/>
              </a:spcBef>
              <a:spcAft>
                <a:spcPts val="0"/>
              </a:spcAft>
              <a:buSzPts val="4800"/>
              <a:buNone/>
              <a:defRPr sz="5050" b="1" i="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g337c6ff00c2_0_98"/>
          <p:cNvSpPr txBox="1">
            <a:spLocks noGrp="1"/>
          </p:cNvSpPr>
          <p:nvPr>
            <p:ph type="ftr" idx="11"/>
          </p:nvPr>
        </p:nvSpPr>
        <p:spPr>
          <a:xfrm>
            <a:off x="3106801" y="6389751"/>
            <a:ext cx="2924100" cy="343500"/>
          </a:xfrm>
          <a:prstGeom prst="rect">
            <a:avLst/>
          </a:prstGeom>
          <a:noFill/>
          <a:ln>
            <a:noFill/>
          </a:ln>
        </p:spPr>
        <p:txBody>
          <a:bodyPr spcFirstLastPara="1" wrap="square" lIns="0" tIns="0" rIns="0" bIns="0" anchor="t" anchorCtr="0">
            <a:sp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dirty="0"/>
          </a:p>
        </p:txBody>
      </p:sp>
      <p:sp>
        <p:nvSpPr>
          <p:cNvPr id="118" name="Google Shape;118;g337c6ff00c2_0_98"/>
          <p:cNvSpPr txBox="1">
            <a:spLocks noGrp="1"/>
          </p:cNvSpPr>
          <p:nvPr>
            <p:ph type="dt" idx="10"/>
          </p:nvPr>
        </p:nvSpPr>
        <p:spPr>
          <a:xfrm>
            <a:off x="456882" y="6389751"/>
            <a:ext cx="2101800" cy="34350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19" name="Google Shape;119;g337c6ff00c2_0_98"/>
          <p:cNvSpPr txBox="1">
            <a:spLocks noGrp="1"/>
          </p:cNvSpPr>
          <p:nvPr>
            <p:ph type="sldNum" idx="12"/>
          </p:nvPr>
        </p:nvSpPr>
        <p:spPr>
          <a:xfrm>
            <a:off x="8688069" y="6475975"/>
            <a:ext cx="196200" cy="138600"/>
          </a:xfrm>
          <a:prstGeom prst="rect">
            <a:avLst/>
          </a:prstGeom>
          <a:noFill/>
          <a:ln>
            <a:noFill/>
          </a:ln>
        </p:spPr>
        <p:txBody>
          <a:bodyPr spcFirstLastPara="1" wrap="square" lIns="0" tIns="0" rIns="0" bIns="0" anchor="t" anchorCtr="0">
            <a:spAutoFit/>
          </a:bodyPr>
          <a:lstStyle>
            <a:lvl1pPr marL="3810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3810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3810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3810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3810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3810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3810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3810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3810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3810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20"/>
        <p:cNvGrpSpPr/>
        <p:nvPr/>
      </p:nvGrpSpPr>
      <p:grpSpPr>
        <a:xfrm>
          <a:off x="0" y="0"/>
          <a:ext cx="0" cy="0"/>
          <a:chOff x="0" y="0"/>
          <a:chExt cx="0" cy="0"/>
        </a:xfrm>
      </p:grpSpPr>
      <p:sp>
        <p:nvSpPr>
          <p:cNvPr id="121" name="Google Shape;121;g33162129753_0_548"/>
          <p:cNvSpPr txBox="1">
            <a:spLocks noGrp="1"/>
          </p:cNvSpPr>
          <p:nvPr>
            <p:ph type="title"/>
          </p:nvPr>
        </p:nvSpPr>
        <p:spPr>
          <a:xfrm>
            <a:off x="4585714" y="2630190"/>
            <a:ext cx="4030500" cy="23181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6065"/>
              <a:buFont typeface="Trebuchet MS"/>
              <a:buNone/>
              <a:defRPr sz="606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22" name="Google Shape;122;g33162129753_0_548"/>
          <p:cNvPicPr preferRelativeResize="0"/>
          <p:nvPr/>
        </p:nvPicPr>
        <p:blipFill rotWithShape="1">
          <a:blip r:embed="rId2">
            <a:alphaModFix/>
          </a:blip>
          <a:srcRect/>
          <a:stretch/>
        </p:blipFill>
        <p:spPr>
          <a:xfrm>
            <a:off x="-497923" y="1150332"/>
            <a:ext cx="5564386" cy="5564386"/>
          </a:xfrm>
          <a:prstGeom prst="rect">
            <a:avLst/>
          </a:prstGeom>
          <a:noFill/>
          <a:ln>
            <a:noFill/>
          </a:ln>
        </p:spPr>
      </p:pic>
      <p:sp>
        <p:nvSpPr>
          <p:cNvPr id="123" name="Google Shape;123;g33162129753_0_548"/>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24"/>
        <p:cNvGrpSpPr/>
        <p:nvPr/>
      </p:nvGrpSpPr>
      <p:grpSpPr>
        <a:xfrm>
          <a:off x="0" y="0"/>
          <a:ext cx="0" cy="0"/>
          <a:chOff x="0" y="0"/>
          <a:chExt cx="0" cy="0"/>
        </a:xfrm>
      </p:grpSpPr>
      <p:sp>
        <p:nvSpPr>
          <p:cNvPr id="125" name="Google Shape;125;g33162129753_0_556"/>
          <p:cNvSpPr txBox="1">
            <a:spLocks noGrp="1"/>
          </p:cNvSpPr>
          <p:nvPr>
            <p:ph type="title"/>
          </p:nvPr>
        </p:nvSpPr>
        <p:spPr>
          <a:xfrm>
            <a:off x="445864" y="2124112"/>
            <a:ext cx="8239500" cy="1629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5063"/>
              <a:buFont typeface="Trebuchet MS"/>
              <a:buNone/>
              <a:defRPr sz="5063"/>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g33162129753_0_556"/>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dk2"/>
        </a:solidFill>
        <a:effectLst/>
      </p:bgPr>
    </p:bg>
    <p:spTree>
      <p:nvGrpSpPr>
        <p:cNvPr id="1" name="Shape 127"/>
        <p:cNvGrpSpPr/>
        <p:nvPr/>
      </p:nvGrpSpPr>
      <p:grpSpPr>
        <a:xfrm>
          <a:off x="0" y="0"/>
          <a:ext cx="0" cy="0"/>
          <a:chOff x="0" y="0"/>
          <a:chExt cx="0" cy="0"/>
        </a:xfrm>
      </p:grpSpPr>
      <p:sp>
        <p:nvSpPr>
          <p:cNvPr id="128" name="Google Shape;128;g33162129753_0_538"/>
          <p:cNvSpPr txBox="1">
            <a:spLocks noGrp="1"/>
          </p:cNvSpPr>
          <p:nvPr>
            <p:ph type="ctrTitle"/>
          </p:nvPr>
        </p:nvSpPr>
        <p:spPr>
          <a:xfrm>
            <a:off x="779309" y="1414308"/>
            <a:ext cx="7572600" cy="9921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800"/>
              <a:buFont typeface="Trebuchet MS"/>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g33162129753_0_538"/>
          <p:cNvSpPr txBox="1">
            <a:spLocks noGrp="1"/>
          </p:cNvSpPr>
          <p:nvPr>
            <p:ph type="subTitle" idx="1"/>
          </p:nvPr>
        </p:nvSpPr>
        <p:spPr>
          <a:xfrm>
            <a:off x="1141413" y="2494578"/>
            <a:ext cx="6848400" cy="74010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750"/>
              </a:spcBef>
              <a:spcAft>
                <a:spcPts val="0"/>
              </a:spcAft>
              <a:buClr>
                <a:schemeClr val="lt1"/>
              </a:buClr>
              <a:buSzPts val="3713"/>
              <a:buFont typeface="Arial"/>
              <a:buNone/>
              <a:defRPr sz="3713" b="1" i="0" u="none" strike="noStrike" cap="none">
                <a:solidFill>
                  <a:schemeClr val="lt1"/>
                </a:solidFill>
                <a:latin typeface="Trebuchet MS"/>
                <a:ea typeface="Trebuchet MS"/>
                <a:cs typeface="Trebuchet MS"/>
                <a:sym typeface="Trebuchet MS"/>
              </a:defRPr>
            </a:lvl1pPr>
            <a:lvl2pPr marR="0" lvl="1" algn="ctr"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2pPr>
            <a:lvl3pPr marR="0" lvl="2" algn="ctr" rtl="0">
              <a:lnSpc>
                <a:spcPct val="90000"/>
              </a:lnSpc>
              <a:spcBef>
                <a:spcPts val="375"/>
              </a:spcBef>
              <a:spcAft>
                <a:spcPts val="0"/>
              </a:spcAft>
              <a:buClr>
                <a:schemeClr val="lt1"/>
              </a:buClr>
              <a:buSzPts val="1350"/>
              <a:buFont typeface="Arial"/>
              <a:buNone/>
              <a:defRPr sz="1350" b="0" i="0" u="none" strike="noStrike" cap="none">
                <a:solidFill>
                  <a:schemeClr val="lt1"/>
                </a:solidFill>
                <a:latin typeface="Calibri"/>
                <a:ea typeface="Calibri"/>
                <a:cs typeface="Calibri"/>
                <a:sym typeface="Calibri"/>
              </a:defRPr>
            </a:lvl3pPr>
            <a:lvl4pPr marR="0" lvl="3"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4pPr>
            <a:lvl5pPr marR="0" lvl="4"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5pPr>
            <a:lvl6pPr marR="0" lvl="5"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6pPr>
            <a:lvl7pPr marR="0" lvl="6"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7pPr>
            <a:lvl8pPr marR="0" lvl="7"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8pPr>
            <a:lvl9pPr marR="0" lvl="8"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9pPr>
          </a:lstStyle>
          <a:p>
            <a:endParaRPr/>
          </a:p>
        </p:txBody>
      </p:sp>
      <p:sp>
        <p:nvSpPr>
          <p:cNvPr id="130" name="Google Shape;130;g33162129753_0_538"/>
          <p:cNvSpPr txBox="1">
            <a:spLocks noGrp="1"/>
          </p:cNvSpPr>
          <p:nvPr>
            <p:ph type="body" idx="2"/>
          </p:nvPr>
        </p:nvSpPr>
        <p:spPr>
          <a:xfrm>
            <a:off x="1433402" y="3593206"/>
            <a:ext cx="6264600" cy="9162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750"/>
              </a:spcBef>
              <a:spcAft>
                <a:spcPts val="0"/>
              </a:spcAft>
              <a:buClr>
                <a:schemeClr val="lt1"/>
              </a:buClr>
              <a:buSzPts val="2475"/>
              <a:buFont typeface="Arial"/>
              <a:buNone/>
              <a:defRPr sz="2475"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9pPr>
          </a:lstStyle>
          <a:p>
            <a:endParaRPr/>
          </a:p>
        </p:txBody>
      </p:sp>
      <p:sp>
        <p:nvSpPr>
          <p:cNvPr id="131" name="Google Shape;131;g33162129753_0_538"/>
          <p:cNvSpPr txBox="1">
            <a:spLocks noGrp="1"/>
          </p:cNvSpPr>
          <p:nvPr>
            <p:ph type="dt" idx="10"/>
          </p:nvPr>
        </p:nvSpPr>
        <p:spPr>
          <a:xfrm>
            <a:off x="3538379" y="4926664"/>
            <a:ext cx="2054400" cy="3657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32" name="Google Shape;132;g33162129753_0_538"/>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33"/>
        <p:cNvGrpSpPr/>
        <p:nvPr/>
      </p:nvGrpSpPr>
      <p:grpSpPr>
        <a:xfrm>
          <a:off x="0" y="0"/>
          <a:ext cx="0" cy="0"/>
          <a:chOff x="0" y="0"/>
          <a:chExt cx="0" cy="0"/>
        </a:xfrm>
      </p:grpSpPr>
      <p:sp>
        <p:nvSpPr>
          <p:cNvPr id="134" name="Google Shape;134;g33162129753_0_552"/>
          <p:cNvSpPr txBox="1">
            <a:spLocks noGrp="1"/>
          </p:cNvSpPr>
          <p:nvPr>
            <p:ph type="title"/>
          </p:nvPr>
        </p:nvSpPr>
        <p:spPr>
          <a:xfrm>
            <a:off x="627777" y="438796"/>
            <a:ext cx="7875600" cy="9618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4500"/>
              <a:buFont typeface="Trebuchet MS"/>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g33162129753_0_552"/>
          <p:cNvSpPr txBox="1">
            <a:spLocks noGrp="1"/>
          </p:cNvSpPr>
          <p:nvPr>
            <p:ph type="body" idx="1"/>
          </p:nvPr>
        </p:nvSpPr>
        <p:spPr>
          <a:xfrm>
            <a:off x="1950002" y="2212749"/>
            <a:ext cx="5231400" cy="30612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750"/>
              </a:spcBef>
              <a:spcAft>
                <a:spcPts val="0"/>
              </a:spcAft>
              <a:buClr>
                <a:schemeClr val="lt1"/>
              </a:buClr>
              <a:buSzPts val="2100"/>
              <a:buFont typeface="Arial"/>
              <a:buNone/>
              <a:defRPr sz="2100" b="0" i="0" u="none" strike="noStrike" cap="none">
                <a:solidFill>
                  <a:schemeClr val="lt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lt1"/>
              </a:buClr>
              <a:buSzPts val="1500"/>
              <a:buFont typeface="Arial"/>
              <a:buChar char="•"/>
              <a:defRPr sz="1500" b="0" i="0" u="none" strike="noStrike" cap="none">
                <a:solidFill>
                  <a:schemeClr val="lt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9pPr>
          </a:lstStyle>
          <a:p>
            <a:endParaRPr/>
          </a:p>
        </p:txBody>
      </p:sp>
      <p:sp>
        <p:nvSpPr>
          <p:cNvPr id="136" name="Google Shape;136;g33162129753_0_552"/>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37"/>
        <p:cNvGrpSpPr/>
        <p:nvPr/>
      </p:nvGrpSpPr>
      <p:grpSpPr>
        <a:xfrm>
          <a:off x="0" y="0"/>
          <a:ext cx="0" cy="0"/>
          <a:chOff x="0" y="0"/>
          <a:chExt cx="0" cy="0"/>
        </a:xfrm>
      </p:grpSpPr>
      <p:sp>
        <p:nvSpPr>
          <p:cNvPr id="138" name="Google Shape;138;g33162129753_0_559"/>
          <p:cNvSpPr txBox="1">
            <a:spLocks noGrp="1"/>
          </p:cNvSpPr>
          <p:nvPr>
            <p:ph type="title"/>
          </p:nvPr>
        </p:nvSpPr>
        <p:spPr>
          <a:xfrm>
            <a:off x="604818" y="1809483"/>
            <a:ext cx="3597300" cy="2976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Trebuchet MS"/>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g33162129753_0_559"/>
          <p:cNvSpPr txBox="1">
            <a:spLocks noGrp="1"/>
          </p:cNvSpPr>
          <p:nvPr>
            <p:ph type="body" idx="1"/>
          </p:nvPr>
        </p:nvSpPr>
        <p:spPr>
          <a:xfrm>
            <a:off x="4850675" y="1809481"/>
            <a:ext cx="3636600" cy="2976300"/>
          </a:xfrm>
          <a:prstGeom prst="rect">
            <a:avLst/>
          </a:prstGeom>
          <a:noFill/>
          <a:ln>
            <a:noFill/>
          </a:ln>
        </p:spPr>
        <p:txBody>
          <a:bodyPr spcFirstLastPara="1" wrap="square" lIns="91425" tIns="45700" rIns="91425" bIns="45700" anchor="t" anchorCtr="0">
            <a:noAutofit/>
          </a:bodyPr>
          <a:lstStyle>
            <a:lvl1pPr marL="457200" marR="0" lvl="0" indent="-400050" algn="l" rtl="0">
              <a:lnSpc>
                <a:spcPct val="90000"/>
              </a:lnSpc>
              <a:spcBef>
                <a:spcPts val="750"/>
              </a:spcBef>
              <a:spcAft>
                <a:spcPts val="0"/>
              </a:spcAft>
              <a:buClr>
                <a:schemeClr val="lt1"/>
              </a:buClr>
              <a:buSzPts val="2700"/>
              <a:buFont typeface="Arial"/>
              <a:buChar char="•"/>
              <a:defRPr sz="2700" b="0" i="0" u="none" strike="noStrike" cap="none">
                <a:solidFill>
                  <a:schemeClr val="lt1"/>
                </a:solidFill>
                <a:latin typeface="Trebuchet MS"/>
                <a:ea typeface="Trebuchet MS"/>
                <a:cs typeface="Trebuchet MS"/>
                <a:sym typeface="Trebuchet MS"/>
              </a:defRPr>
            </a:lvl1pPr>
            <a:lvl2pPr marL="914400" marR="0" lvl="1" indent="-335280" algn="l" rtl="0">
              <a:lnSpc>
                <a:spcPct val="90000"/>
              </a:lnSpc>
              <a:spcBef>
                <a:spcPts val="375"/>
              </a:spcBef>
              <a:spcAft>
                <a:spcPts val="0"/>
              </a:spcAft>
              <a:buClr>
                <a:schemeClr val="lt1"/>
              </a:buClr>
              <a:buSzPts val="1680"/>
              <a:buFont typeface="Noto Sans Symbols"/>
              <a:buChar char="⮚"/>
              <a:defRPr sz="2400" b="0" i="0" u="none" strike="noStrike" cap="none">
                <a:solidFill>
                  <a:schemeClr val="lt1"/>
                </a:solidFill>
                <a:latin typeface="Trebuchet MS"/>
                <a:ea typeface="Trebuchet MS"/>
                <a:cs typeface="Trebuchet MS"/>
                <a:sym typeface="Trebuchet MS"/>
              </a:defRPr>
            </a:lvl2pPr>
            <a:lvl3pPr marL="1371600" marR="0" lvl="2" indent="-361950" algn="l" rtl="0">
              <a:lnSpc>
                <a:spcPct val="90000"/>
              </a:lnSpc>
              <a:spcBef>
                <a:spcPts val="375"/>
              </a:spcBef>
              <a:spcAft>
                <a:spcPts val="0"/>
              </a:spcAft>
              <a:buClr>
                <a:schemeClr val="lt1"/>
              </a:buClr>
              <a:buSzPts val="2100"/>
              <a:buFont typeface="Noto Sans Symbols"/>
              <a:buChar char="▪"/>
              <a:defRPr sz="2100" b="0" i="0" u="none" strike="noStrike" cap="none">
                <a:solidFill>
                  <a:schemeClr val="lt1"/>
                </a:solidFill>
                <a:latin typeface="Trebuchet MS"/>
                <a:ea typeface="Trebuchet MS"/>
                <a:cs typeface="Trebuchet MS"/>
                <a:sym typeface="Trebuchet MS"/>
              </a:defRPr>
            </a:lvl3pPr>
            <a:lvl4pPr marL="1828800" marR="0" lvl="3" indent="-342900" algn="l" rtl="0">
              <a:lnSpc>
                <a:spcPct val="90000"/>
              </a:lnSpc>
              <a:spcBef>
                <a:spcPts val="375"/>
              </a:spcBef>
              <a:spcAft>
                <a:spcPts val="0"/>
              </a:spcAft>
              <a:buClr>
                <a:schemeClr val="lt1"/>
              </a:buClr>
              <a:buSzPts val="1800"/>
              <a:buFont typeface="Arial"/>
              <a:buChar char="•"/>
              <a:defRPr sz="1800" b="0" i="0" u="none" strike="noStrike" cap="none">
                <a:solidFill>
                  <a:schemeClr val="lt1"/>
                </a:solidFill>
                <a:latin typeface="Trebuchet MS"/>
                <a:ea typeface="Trebuchet MS"/>
                <a:cs typeface="Trebuchet MS"/>
                <a:sym typeface="Trebuchet MS"/>
              </a:defRPr>
            </a:lvl4pPr>
            <a:lvl5pPr marL="2286000" marR="0" lvl="4"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9pPr>
          </a:lstStyle>
          <a:p>
            <a:endParaRPr/>
          </a:p>
        </p:txBody>
      </p:sp>
      <p:sp>
        <p:nvSpPr>
          <p:cNvPr id="140" name="Google Shape;140;g33162129753_0_559"/>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cxnSp>
        <p:nvCxnSpPr>
          <p:cNvPr id="141" name="Google Shape;141;g33162129753_0_559"/>
          <p:cNvCxnSpPr/>
          <p:nvPr/>
        </p:nvCxnSpPr>
        <p:spPr>
          <a:xfrm>
            <a:off x="4565650" y="1329608"/>
            <a:ext cx="0" cy="42114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2"/>
        <p:cNvGrpSpPr/>
        <p:nvPr/>
      </p:nvGrpSpPr>
      <p:grpSpPr>
        <a:xfrm>
          <a:off x="0" y="0"/>
          <a:ext cx="0" cy="0"/>
          <a:chOff x="0" y="0"/>
          <a:chExt cx="0" cy="0"/>
        </a:xfrm>
      </p:grpSpPr>
      <p:sp>
        <p:nvSpPr>
          <p:cNvPr id="143" name="Google Shape;143;g33162129753_0_564"/>
          <p:cNvSpPr txBox="1">
            <a:spLocks noGrp="1"/>
          </p:cNvSpPr>
          <p:nvPr>
            <p:ph type="title"/>
          </p:nvPr>
        </p:nvSpPr>
        <p:spPr>
          <a:xfrm>
            <a:off x="68878" y="2120932"/>
            <a:ext cx="8993400" cy="13281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g33162129753_0_564"/>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5"/>
        <p:cNvGrpSpPr/>
        <p:nvPr/>
      </p:nvGrpSpPr>
      <p:grpSpPr>
        <a:xfrm>
          <a:off x="0" y="0"/>
          <a:ext cx="0" cy="0"/>
          <a:chOff x="0" y="0"/>
          <a:chExt cx="0" cy="0"/>
        </a:xfrm>
      </p:grpSpPr>
      <p:sp>
        <p:nvSpPr>
          <p:cNvPr id="146" name="Google Shape;146;g33162129753_0_567"/>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47"/>
        <p:cNvGrpSpPr/>
        <p:nvPr/>
      </p:nvGrpSpPr>
      <p:grpSpPr>
        <a:xfrm>
          <a:off x="0" y="0"/>
          <a:ext cx="0" cy="0"/>
          <a:chOff x="0" y="0"/>
          <a:chExt cx="0" cy="0"/>
        </a:xfrm>
      </p:grpSpPr>
      <p:sp>
        <p:nvSpPr>
          <p:cNvPr id="148" name="Google Shape;148;g33162129753_0_569"/>
          <p:cNvSpPr txBox="1">
            <a:spLocks noGrp="1"/>
          </p:cNvSpPr>
          <p:nvPr>
            <p:ph type="title"/>
          </p:nvPr>
        </p:nvSpPr>
        <p:spPr>
          <a:xfrm>
            <a:off x="4585713" y="2258028"/>
            <a:ext cx="4313700" cy="23547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6065"/>
              <a:buFont typeface="Trebuchet MS"/>
              <a:buNone/>
              <a:defRPr sz="606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g33162129753_0_569"/>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150" name="Google Shape;150;g33162129753_0_569"/>
          <p:cNvPicPr preferRelativeResize="0"/>
          <p:nvPr/>
        </p:nvPicPr>
        <p:blipFill rotWithShape="1">
          <a:blip r:embed="rId2">
            <a:alphaModFix/>
          </a:blip>
          <a:srcRect/>
          <a:stretch/>
        </p:blipFill>
        <p:spPr>
          <a:xfrm>
            <a:off x="-159024" y="849932"/>
            <a:ext cx="4935567" cy="4935567"/>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151"/>
        <p:cNvGrpSpPr/>
        <p:nvPr/>
      </p:nvGrpSpPr>
      <p:grpSpPr>
        <a:xfrm>
          <a:off x="0" y="0"/>
          <a:ext cx="0" cy="0"/>
          <a:chOff x="0" y="0"/>
          <a:chExt cx="0" cy="0"/>
        </a:xfrm>
      </p:grpSpPr>
      <p:sp>
        <p:nvSpPr>
          <p:cNvPr id="152" name="Google Shape;152;g33162129753_0_573"/>
          <p:cNvSpPr txBox="1">
            <a:spLocks noGrp="1"/>
          </p:cNvSpPr>
          <p:nvPr>
            <p:ph type="body" idx="1"/>
          </p:nvPr>
        </p:nvSpPr>
        <p:spPr>
          <a:xfrm>
            <a:off x="231981" y="1717675"/>
            <a:ext cx="8667300" cy="4347900"/>
          </a:xfrm>
          <a:prstGeom prst="rect">
            <a:avLst/>
          </a:prstGeom>
          <a:noFill/>
          <a:ln>
            <a:noFill/>
          </a:ln>
        </p:spPr>
        <p:txBody>
          <a:bodyPr spcFirstLastPara="1" wrap="square" lIns="64275" tIns="32125" rIns="64275" bIns="32125" anchor="t" anchorCtr="0">
            <a:noAutofit/>
          </a:bodyPr>
          <a:lstStyle>
            <a:lvl1pPr marL="457200" marR="0" lvl="0" indent="-228600" algn="l" rtl="0">
              <a:lnSpc>
                <a:spcPct val="100000"/>
              </a:lnSpc>
              <a:spcBef>
                <a:spcPts val="3900"/>
              </a:spcBef>
              <a:spcAft>
                <a:spcPts val="0"/>
              </a:spcAft>
              <a:buClr>
                <a:srgbClr val="000000"/>
              </a:buClr>
              <a:buSzPts val="1000"/>
              <a:buFont typeface="Arial"/>
              <a:buNone/>
              <a:defRPr sz="34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900"/>
              </a:spcBef>
              <a:spcAft>
                <a:spcPts val="0"/>
              </a:spcAft>
              <a:buClr>
                <a:srgbClr val="000000"/>
              </a:buClr>
              <a:buSzPts val="1000"/>
              <a:buFont typeface="Arial"/>
              <a:buNone/>
              <a:defRPr sz="31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900"/>
              </a:spcBef>
              <a:spcAft>
                <a:spcPts val="0"/>
              </a:spcAft>
              <a:buClr>
                <a:srgbClr val="000000"/>
              </a:buClr>
              <a:buSzPts val="1000"/>
              <a:buFont typeface="Arial"/>
              <a:buNone/>
              <a:defRPr sz="2500" b="0" i="0" u="none" strike="noStrike" cap="none">
                <a:solidFill>
                  <a:schemeClr val="dk1"/>
                </a:solidFill>
                <a:latin typeface="Trebuchet MS"/>
                <a:ea typeface="Trebuchet MS"/>
                <a:cs typeface="Trebuchet MS"/>
                <a:sym typeface="Trebuchet MS"/>
              </a:defRPr>
            </a:lvl3pPr>
            <a:lvl4pPr marL="1828800" marR="0" lvl="3" indent="-368300" algn="l" rtl="0">
              <a:lnSpc>
                <a:spcPct val="100000"/>
              </a:lnSpc>
              <a:spcBef>
                <a:spcPts val="3900"/>
              </a:spcBef>
              <a:spcAft>
                <a:spcPts val="0"/>
              </a:spcAft>
              <a:buClr>
                <a:schemeClr val="dk1"/>
              </a:buClr>
              <a:buSzPts val="2200"/>
              <a:buFont typeface="Noto Sans Symbols"/>
              <a:buChar char="❖"/>
              <a:defRPr sz="22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153" name="Google Shape;153;g33162129753_0_573"/>
          <p:cNvSpPr txBox="1">
            <a:spLocks noGrp="1"/>
          </p:cNvSpPr>
          <p:nvPr>
            <p:ph type="sldNum" idx="12"/>
          </p:nvPr>
        </p:nvSpPr>
        <p:spPr>
          <a:xfrm>
            <a:off x="7374514" y="6437034"/>
            <a:ext cx="1506900" cy="365700"/>
          </a:xfrm>
          <a:prstGeom prst="rect">
            <a:avLst/>
          </a:prstGeom>
          <a:noFill/>
          <a:ln>
            <a:noFill/>
          </a:ln>
        </p:spPr>
        <p:txBody>
          <a:bodyPr spcFirstLastPara="1" wrap="square" lIns="64275" tIns="32125" rIns="64275" bIns="321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154" name="Google Shape;154;g33162129753_0_573"/>
          <p:cNvSpPr txBox="1">
            <a:spLocks noGrp="1"/>
          </p:cNvSpPr>
          <p:nvPr>
            <p:ph type="title"/>
          </p:nvPr>
        </p:nvSpPr>
        <p:spPr>
          <a:xfrm>
            <a:off x="231981" y="439931"/>
            <a:ext cx="8667300" cy="8181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400"/>
              <a:buFont typeface="Arial"/>
              <a:buNone/>
              <a:defRPr sz="62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7"/>
        <p:cNvGrpSpPr/>
        <p:nvPr/>
      </p:nvGrpSpPr>
      <p:grpSpPr>
        <a:xfrm>
          <a:off x="0" y="0"/>
          <a:ext cx="0" cy="0"/>
          <a:chOff x="0" y="0"/>
          <a:chExt cx="0" cy="0"/>
        </a:xfrm>
      </p:grpSpPr>
      <p:sp>
        <p:nvSpPr>
          <p:cNvPr id="28" name="Google Shape;28;p26"/>
          <p:cNvSpPr txBox="1">
            <a:spLocks noGrp="1"/>
          </p:cNvSpPr>
          <p:nvPr>
            <p:ph type="ftr" idx="11"/>
          </p:nvPr>
        </p:nvSpPr>
        <p:spPr>
          <a:xfrm>
            <a:off x="3106801" y="6389751"/>
            <a:ext cx="2924048" cy="343535"/>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9" name="Google Shape;29;p26"/>
          <p:cNvSpPr txBox="1">
            <a:spLocks noGrp="1"/>
          </p:cNvSpPr>
          <p:nvPr>
            <p:ph type="dt" idx="10"/>
          </p:nvPr>
        </p:nvSpPr>
        <p:spPr>
          <a:xfrm>
            <a:off x="456882" y="6389751"/>
            <a:ext cx="2101659" cy="343535"/>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26"/>
          <p:cNvSpPr txBox="1">
            <a:spLocks noGrp="1"/>
          </p:cNvSpPr>
          <p:nvPr>
            <p:ph type="sldNum" idx="12"/>
          </p:nvPr>
        </p:nvSpPr>
        <p:spPr>
          <a:xfrm>
            <a:off x="8688069" y="6475975"/>
            <a:ext cx="196215" cy="161290"/>
          </a:xfrm>
          <a:prstGeom prst="rect">
            <a:avLst/>
          </a:prstGeom>
          <a:noFill/>
          <a:ln>
            <a:noFill/>
          </a:ln>
        </p:spPr>
        <p:txBody>
          <a:bodyPr spcFirstLastPara="1" wrap="square" lIns="0" tIns="0" rIns="0" bIns="0" anchor="t" anchorCtr="0">
            <a:spAutoFit/>
          </a:bodyPr>
          <a:lstStyle>
            <a:lvl1pPr marL="3810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3810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3810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3810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3810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3810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3810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3810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3810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3810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1"/>
        <p:cNvGrpSpPr/>
        <p:nvPr/>
      </p:nvGrpSpPr>
      <p:grpSpPr>
        <a:xfrm>
          <a:off x="0" y="0"/>
          <a:ext cx="0" cy="0"/>
          <a:chOff x="0" y="0"/>
          <a:chExt cx="0" cy="0"/>
        </a:xfrm>
      </p:grpSpPr>
      <p:sp>
        <p:nvSpPr>
          <p:cNvPr id="32" name="Google Shape;32;p27"/>
          <p:cNvSpPr txBox="1">
            <a:spLocks noGrp="1"/>
          </p:cNvSpPr>
          <p:nvPr>
            <p:ph type="ctrTitle"/>
          </p:nvPr>
        </p:nvSpPr>
        <p:spPr>
          <a:xfrm>
            <a:off x="685323" y="2129917"/>
            <a:ext cx="7767002" cy="1442847"/>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7"/>
          <p:cNvSpPr txBox="1">
            <a:spLocks noGrp="1"/>
          </p:cNvSpPr>
          <p:nvPr>
            <p:ph type="subTitle" idx="1"/>
          </p:nvPr>
        </p:nvSpPr>
        <p:spPr>
          <a:xfrm>
            <a:off x="1370647" y="3847592"/>
            <a:ext cx="6396355" cy="1717675"/>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7"/>
          <p:cNvSpPr txBox="1">
            <a:spLocks noGrp="1"/>
          </p:cNvSpPr>
          <p:nvPr>
            <p:ph type="ftr" idx="11"/>
          </p:nvPr>
        </p:nvSpPr>
        <p:spPr>
          <a:xfrm>
            <a:off x="3106801" y="6389751"/>
            <a:ext cx="2924048" cy="343535"/>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5" name="Google Shape;35;p27"/>
          <p:cNvSpPr txBox="1">
            <a:spLocks noGrp="1"/>
          </p:cNvSpPr>
          <p:nvPr>
            <p:ph type="dt" idx="10"/>
          </p:nvPr>
        </p:nvSpPr>
        <p:spPr>
          <a:xfrm>
            <a:off x="456882" y="6389751"/>
            <a:ext cx="2101659" cy="343535"/>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6" name="Google Shape;36;p27"/>
          <p:cNvSpPr txBox="1">
            <a:spLocks noGrp="1"/>
          </p:cNvSpPr>
          <p:nvPr>
            <p:ph type="sldNum" idx="12"/>
          </p:nvPr>
        </p:nvSpPr>
        <p:spPr>
          <a:xfrm>
            <a:off x="8688069" y="6475975"/>
            <a:ext cx="196215" cy="161290"/>
          </a:xfrm>
          <a:prstGeom prst="rect">
            <a:avLst/>
          </a:prstGeom>
          <a:noFill/>
          <a:ln>
            <a:noFill/>
          </a:ln>
        </p:spPr>
        <p:txBody>
          <a:bodyPr spcFirstLastPara="1" wrap="square" lIns="0" tIns="0" rIns="0" bIns="0" anchor="t" anchorCtr="0">
            <a:spAutoFit/>
          </a:bodyPr>
          <a:lstStyle>
            <a:lvl1pPr marL="3810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3810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3810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3810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3810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3810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3810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3810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3810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3810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2871851" y="2477389"/>
            <a:ext cx="3393947" cy="79756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5050" b="1" i="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8"/>
          <p:cNvSpPr txBox="1">
            <a:spLocks noGrp="1"/>
          </p:cNvSpPr>
          <p:nvPr>
            <p:ph type="body" idx="1"/>
          </p:nvPr>
        </p:nvSpPr>
        <p:spPr>
          <a:xfrm>
            <a:off x="456882" y="1580261"/>
            <a:ext cx="3974877" cy="4534662"/>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40" name="Google Shape;40;p28"/>
          <p:cNvSpPr txBox="1">
            <a:spLocks noGrp="1"/>
          </p:cNvSpPr>
          <p:nvPr>
            <p:ph type="body" idx="2"/>
          </p:nvPr>
        </p:nvSpPr>
        <p:spPr>
          <a:xfrm>
            <a:off x="4705889" y="1580261"/>
            <a:ext cx="3974877" cy="4534662"/>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41" name="Google Shape;41;p28"/>
          <p:cNvSpPr txBox="1">
            <a:spLocks noGrp="1"/>
          </p:cNvSpPr>
          <p:nvPr>
            <p:ph type="ftr" idx="11"/>
          </p:nvPr>
        </p:nvSpPr>
        <p:spPr>
          <a:xfrm>
            <a:off x="3106801" y="6389751"/>
            <a:ext cx="2924048" cy="343535"/>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28"/>
          <p:cNvSpPr txBox="1">
            <a:spLocks noGrp="1"/>
          </p:cNvSpPr>
          <p:nvPr>
            <p:ph type="dt" idx="10"/>
          </p:nvPr>
        </p:nvSpPr>
        <p:spPr>
          <a:xfrm>
            <a:off x="456882" y="6389751"/>
            <a:ext cx="2101659" cy="343535"/>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3" name="Google Shape;43;p28"/>
          <p:cNvSpPr txBox="1">
            <a:spLocks noGrp="1"/>
          </p:cNvSpPr>
          <p:nvPr>
            <p:ph type="sldNum" idx="12"/>
          </p:nvPr>
        </p:nvSpPr>
        <p:spPr>
          <a:xfrm>
            <a:off x="8688069" y="6475975"/>
            <a:ext cx="196215" cy="161290"/>
          </a:xfrm>
          <a:prstGeom prst="rect">
            <a:avLst/>
          </a:prstGeom>
          <a:noFill/>
          <a:ln>
            <a:noFill/>
          </a:ln>
        </p:spPr>
        <p:txBody>
          <a:bodyPr spcFirstLastPara="1" wrap="square" lIns="0" tIns="0" rIns="0" bIns="0" anchor="t" anchorCtr="0">
            <a:spAutoFit/>
          </a:bodyPr>
          <a:lstStyle>
            <a:lvl1pPr marL="3810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3810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3810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3810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3810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3810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3810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3810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3810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3810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0"/>
        <p:cNvGrpSpPr/>
        <p:nvPr/>
      </p:nvGrpSpPr>
      <p:grpSpPr>
        <a:xfrm>
          <a:off x="0" y="0"/>
          <a:ext cx="0" cy="0"/>
          <a:chOff x="0" y="0"/>
          <a:chExt cx="0" cy="0"/>
        </a:xfrm>
      </p:grpSpPr>
      <p:sp>
        <p:nvSpPr>
          <p:cNvPr id="51" name="Google Shape;51;g3542614cfcd_1_392"/>
          <p:cNvSpPr txBox="1">
            <a:spLocks noGrp="1"/>
          </p:cNvSpPr>
          <p:nvPr>
            <p:ph type="title"/>
          </p:nvPr>
        </p:nvSpPr>
        <p:spPr>
          <a:xfrm>
            <a:off x="311267" y="594467"/>
            <a:ext cx="8508600" cy="7650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52" name="Google Shape;52;g3542614cfcd_1_392"/>
          <p:cNvSpPr txBox="1">
            <a:spLocks noGrp="1"/>
          </p:cNvSpPr>
          <p:nvPr>
            <p:ph type="body" idx="1"/>
          </p:nvPr>
        </p:nvSpPr>
        <p:spPr>
          <a:xfrm>
            <a:off x="311267" y="1539480"/>
            <a:ext cx="8508600" cy="4563600"/>
          </a:xfrm>
          <a:prstGeom prst="rect">
            <a:avLst/>
          </a:prstGeom>
          <a:noFill/>
          <a:ln>
            <a:noFill/>
          </a:ln>
        </p:spPr>
        <p:txBody>
          <a:bodyPr spcFirstLastPara="1" wrap="square" lIns="157125" tIns="157125" rIns="157125" bIns="157125" anchor="ctr" anchorCtr="0">
            <a:noAutofit/>
          </a:bodyPr>
          <a:lstStyle>
            <a:lvl1pPr marL="457200" marR="0" lvl="0"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6pPr>
            <a:lvl7pPr marL="3200400" marR="0" lvl="6"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7pPr>
            <a:lvl8pPr marL="3657600" marR="0" lvl="7"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8pPr>
            <a:lvl9pPr marL="4114800" marR="0" lvl="8"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9pPr>
          </a:lstStyle>
          <a:p>
            <a:endParaRPr/>
          </a:p>
        </p:txBody>
      </p:sp>
      <p:sp>
        <p:nvSpPr>
          <p:cNvPr id="53" name="Google Shape;53;g3542614cfcd_1_392"/>
          <p:cNvSpPr txBox="1">
            <a:spLocks noGrp="1"/>
          </p:cNvSpPr>
          <p:nvPr>
            <p:ph type="sldNum" idx="12"/>
          </p:nvPr>
        </p:nvSpPr>
        <p:spPr>
          <a:xfrm>
            <a:off x="8460691" y="6229136"/>
            <a:ext cx="548100" cy="5259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g3538af952b8_0_183"/>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56"/>
        <p:cNvGrpSpPr/>
        <p:nvPr/>
      </p:nvGrpSpPr>
      <p:grpSpPr>
        <a:xfrm>
          <a:off x="0" y="0"/>
          <a:ext cx="0" cy="0"/>
          <a:chOff x="0" y="0"/>
          <a:chExt cx="0" cy="0"/>
        </a:xfrm>
      </p:grpSpPr>
      <p:sp>
        <p:nvSpPr>
          <p:cNvPr id="57" name="Google Shape;57;g3538af952b8_0_185"/>
          <p:cNvSpPr txBox="1">
            <a:spLocks noGrp="1"/>
          </p:cNvSpPr>
          <p:nvPr>
            <p:ph type="title"/>
          </p:nvPr>
        </p:nvSpPr>
        <p:spPr>
          <a:xfrm>
            <a:off x="627777" y="438796"/>
            <a:ext cx="7875600" cy="9618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g3538af952b8_0_185"/>
          <p:cNvSpPr txBox="1">
            <a:spLocks noGrp="1"/>
          </p:cNvSpPr>
          <p:nvPr>
            <p:ph type="body" idx="1"/>
          </p:nvPr>
        </p:nvSpPr>
        <p:spPr>
          <a:xfrm>
            <a:off x="627777" y="1855732"/>
            <a:ext cx="7875600" cy="4213500"/>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59" name="Google Shape;59;g3538af952b8_0_185"/>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0"/>
        <p:cNvGrpSpPr/>
        <p:nvPr/>
      </p:nvGrpSpPr>
      <p:grpSpPr>
        <a:xfrm>
          <a:off x="0" y="0"/>
          <a:ext cx="0" cy="0"/>
          <a:chOff x="0" y="0"/>
          <a:chExt cx="0" cy="0"/>
        </a:xfrm>
      </p:grpSpPr>
      <p:sp>
        <p:nvSpPr>
          <p:cNvPr id="61" name="Google Shape;61;g3538af952b8_0_189"/>
          <p:cNvSpPr txBox="1">
            <a:spLocks noGrp="1"/>
          </p:cNvSpPr>
          <p:nvPr>
            <p:ph type="ctrTitle"/>
          </p:nvPr>
        </p:nvSpPr>
        <p:spPr>
          <a:xfrm>
            <a:off x="779309" y="1507945"/>
            <a:ext cx="7572600" cy="9921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g3538af952b8_0_189"/>
          <p:cNvSpPr txBox="1">
            <a:spLocks noGrp="1"/>
          </p:cNvSpPr>
          <p:nvPr>
            <p:ph type="subTitle" idx="1"/>
          </p:nvPr>
        </p:nvSpPr>
        <p:spPr>
          <a:xfrm>
            <a:off x="1141413" y="2588214"/>
            <a:ext cx="6848400" cy="74010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4950"/>
              <a:buFont typeface="Arial"/>
              <a:buNone/>
              <a:defRPr sz="495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63" name="Google Shape;63;g3538af952b8_0_189"/>
          <p:cNvSpPr txBox="1">
            <a:spLocks noGrp="1"/>
          </p:cNvSpPr>
          <p:nvPr>
            <p:ph type="dt" idx="10"/>
          </p:nvPr>
        </p:nvSpPr>
        <p:spPr>
          <a:xfrm>
            <a:off x="3538379" y="4926663"/>
            <a:ext cx="2054400" cy="3657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g3538af952b8_0_189"/>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65" name="Google Shape;65;g3538af952b8_0_189"/>
          <p:cNvSpPr txBox="1">
            <a:spLocks noGrp="1"/>
          </p:cNvSpPr>
          <p:nvPr>
            <p:ph type="body" idx="2"/>
          </p:nvPr>
        </p:nvSpPr>
        <p:spPr>
          <a:xfrm>
            <a:off x="1433402" y="3686843"/>
            <a:ext cx="6264600" cy="9162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image" Target="../media/image3.png"/><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7.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3"/>
          <p:cNvSpPr txBox="1">
            <a:spLocks noGrp="1"/>
          </p:cNvSpPr>
          <p:nvPr>
            <p:ph type="title"/>
          </p:nvPr>
        </p:nvSpPr>
        <p:spPr>
          <a:xfrm>
            <a:off x="2871851" y="2477389"/>
            <a:ext cx="3393947" cy="797560"/>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400"/>
              <a:buFont typeface="Arial"/>
              <a:buNone/>
              <a:defRPr sz="5050" b="1"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3"/>
          <p:cNvSpPr txBox="1">
            <a:spLocks noGrp="1"/>
          </p:cNvSpPr>
          <p:nvPr>
            <p:ph type="body" idx="1"/>
          </p:nvPr>
        </p:nvSpPr>
        <p:spPr>
          <a:xfrm>
            <a:off x="752348" y="1481328"/>
            <a:ext cx="7632953" cy="4511040"/>
          </a:xfrm>
          <a:prstGeom prst="rect">
            <a:avLst/>
          </a:prstGeom>
          <a:noFill/>
          <a:ln>
            <a:noFill/>
          </a:ln>
        </p:spPr>
        <p:txBody>
          <a:bodyPr spcFirstLastPara="1" wrap="square" lIns="0" tIns="0" rIns="0" bIns="0" anchor="t" anchorCtr="0">
            <a:spAutoFit/>
          </a:bodyPr>
          <a:lstStyle>
            <a:lvl1pPr marL="457200" marR="0" lvl="0" indent="-228600" algn="l" rtl="0">
              <a:lnSpc>
                <a:spcPct val="100000"/>
              </a:lnSpc>
              <a:spcBef>
                <a:spcPts val="0"/>
              </a:spcBef>
              <a:spcAft>
                <a:spcPts val="0"/>
              </a:spcAft>
              <a:buClr>
                <a:srgbClr val="000000"/>
              </a:buClr>
              <a:buSzPts val="1400"/>
              <a:buFont typeface="Arial"/>
              <a:buNone/>
              <a:defRPr sz="27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9pPr>
          </a:lstStyle>
          <a:p>
            <a:endParaRPr/>
          </a:p>
        </p:txBody>
      </p:sp>
      <p:sp>
        <p:nvSpPr>
          <p:cNvPr id="8" name="Google Shape;8;p23"/>
          <p:cNvSpPr txBox="1">
            <a:spLocks noGrp="1"/>
          </p:cNvSpPr>
          <p:nvPr>
            <p:ph type="ftr" idx="11"/>
          </p:nvPr>
        </p:nvSpPr>
        <p:spPr>
          <a:xfrm>
            <a:off x="3106801" y="6389751"/>
            <a:ext cx="2924048" cy="343535"/>
          </a:xfrm>
          <a:prstGeom prst="rect">
            <a:avLst/>
          </a:prstGeom>
          <a:noFill/>
          <a:ln>
            <a:noFill/>
          </a:ln>
        </p:spPr>
        <p:txBody>
          <a:bodyPr spcFirstLastPara="1" wrap="square" lIns="0" tIns="0" rIns="0" bIns="0" anchor="t" anchorCtr="0">
            <a:spAutoFit/>
          </a:bodyPr>
          <a:lstStyle>
            <a:lvl1pPr marR="0" lvl="0" algn="ctr" rtl="0">
              <a:lnSpc>
                <a:spcPct val="100000"/>
              </a:lnSpc>
              <a:spcBef>
                <a:spcPts val="0"/>
              </a:spcBef>
              <a:spcAft>
                <a:spcPts val="0"/>
              </a:spcAft>
              <a:buClr>
                <a:srgbClr val="000000"/>
              </a:buClr>
              <a:buSzPts val="1400"/>
              <a:buFont typeface="Arial"/>
              <a:buNone/>
              <a:defRPr sz="18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9" name="Google Shape;9;p23"/>
          <p:cNvSpPr txBox="1">
            <a:spLocks noGrp="1"/>
          </p:cNvSpPr>
          <p:nvPr>
            <p:ph type="dt" idx="10"/>
          </p:nvPr>
        </p:nvSpPr>
        <p:spPr>
          <a:xfrm>
            <a:off x="456882" y="6389751"/>
            <a:ext cx="2101659" cy="343535"/>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10" name="Google Shape;10;p23"/>
          <p:cNvSpPr txBox="1">
            <a:spLocks noGrp="1"/>
          </p:cNvSpPr>
          <p:nvPr>
            <p:ph type="sldNum" idx="12"/>
          </p:nvPr>
        </p:nvSpPr>
        <p:spPr>
          <a:xfrm>
            <a:off x="8688069" y="6475975"/>
            <a:ext cx="196215" cy="161290"/>
          </a:xfrm>
          <a:prstGeom prst="rect">
            <a:avLst/>
          </a:prstGeom>
          <a:noFill/>
          <a:ln>
            <a:noFill/>
          </a:ln>
        </p:spPr>
        <p:txBody>
          <a:bodyPr spcFirstLastPara="1" wrap="square" lIns="0" tIns="0" rIns="0" bIns="0" anchor="t" anchorCtr="0">
            <a:spAutoFit/>
          </a:bodyPr>
          <a:lstStyle>
            <a:lvl1pPr marL="38100" marR="0" lvl="0"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38100" marR="0" lvl="1"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38100" marR="0" lvl="2"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38100" marR="0" lvl="3"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38100" marR="0" lvl="4"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38100" marR="0" lvl="5"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38100" marR="0" lvl="6"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38100" marR="0" lvl="7"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38100" marR="0" lvl="8"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38100" lvl="0" indent="0" algn="l"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
        <p:cNvGrpSpPr/>
        <p:nvPr/>
      </p:nvGrpSpPr>
      <p:grpSpPr>
        <a:xfrm>
          <a:off x="0" y="0"/>
          <a:ext cx="0" cy="0"/>
          <a:chOff x="0" y="0"/>
          <a:chExt cx="0" cy="0"/>
        </a:xfrm>
      </p:grpSpPr>
      <p:sp>
        <p:nvSpPr>
          <p:cNvPr id="45" name="Google Shape;45;g3538af952b8_0_177"/>
          <p:cNvSpPr txBox="1">
            <a:spLocks noGrp="1"/>
          </p:cNvSpPr>
          <p:nvPr>
            <p:ph type="title"/>
          </p:nvPr>
        </p:nvSpPr>
        <p:spPr>
          <a:xfrm>
            <a:off x="137757" y="2197988"/>
            <a:ext cx="8855700" cy="132810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6" name="Google Shape;46;g3538af952b8_0_177"/>
          <p:cNvSpPr txBox="1">
            <a:spLocks noGrp="1"/>
          </p:cNvSpPr>
          <p:nvPr>
            <p:ph type="dt" idx="10"/>
          </p:nvPr>
        </p:nvSpPr>
        <p:spPr>
          <a:xfrm>
            <a:off x="3538379" y="4916623"/>
            <a:ext cx="2054400" cy="3657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2000"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7" name="Google Shape;47;g3538af952b8_0_177"/>
          <p:cNvSpPr/>
          <p:nvPr/>
        </p:nvSpPr>
        <p:spPr>
          <a:xfrm>
            <a:off x="0" y="6268198"/>
            <a:ext cx="9131400" cy="6108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48" name="Google Shape;48;g3538af952b8_0_177"/>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49" name="Google Shape;49;g3538af952b8_0_177" descr="Colorado Department of Health Care Policy &amp; Financing"/>
          <p:cNvPicPr preferRelativeResize="0"/>
          <p:nvPr/>
        </p:nvPicPr>
        <p:blipFill rotWithShape="1">
          <a:blip r:embed="rId15">
            <a:alphaModFix/>
          </a:blip>
          <a:srcRect/>
          <a:stretch/>
        </p:blipFill>
        <p:spPr>
          <a:xfrm>
            <a:off x="205454" y="6376010"/>
            <a:ext cx="1698682" cy="2876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02"/>
        <p:cNvGrpSpPr/>
        <p:nvPr/>
      </p:nvGrpSpPr>
      <p:grpSpPr>
        <a:xfrm>
          <a:off x="0" y="0"/>
          <a:ext cx="0" cy="0"/>
          <a:chOff x="0" y="0"/>
          <a:chExt cx="0" cy="0"/>
        </a:xfrm>
      </p:grpSpPr>
      <p:sp>
        <p:nvSpPr>
          <p:cNvPr id="103" name="Google Shape;103;g33162129753_0_532"/>
          <p:cNvSpPr txBox="1">
            <a:spLocks noGrp="1"/>
          </p:cNvSpPr>
          <p:nvPr>
            <p:ph type="title"/>
          </p:nvPr>
        </p:nvSpPr>
        <p:spPr>
          <a:xfrm>
            <a:off x="68878" y="2120932"/>
            <a:ext cx="8993400" cy="132810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lt1"/>
              </a:buClr>
              <a:buSzPts val="4800"/>
              <a:buFont typeface="Trebuchet MS"/>
              <a:buNone/>
              <a:defRPr sz="4800" b="1"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04" name="Google Shape;104;g33162129753_0_532"/>
          <p:cNvSpPr txBox="1">
            <a:spLocks noGrp="1"/>
          </p:cNvSpPr>
          <p:nvPr>
            <p:ph type="dt" idx="10"/>
          </p:nvPr>
        </p:nvSpPr>
        <p:spPr>
          <a:xfrm>
            <a:off x="3538379" y="4916624"/>
            <a:ext cx="2054400" cy="3657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500" b="0"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dirty="0"/>
          </a:p>
        </p:txBody>
      </p:sp>
      <p:sp>
        <p:nvSpPr>
          <p:cNvPr id="105" name="Google Shape;105;g33162129753_0_532"/>
          <p:cNvSpPr/>
          <p:nvPr/>
        </p:nvSpPr>
        <p:spPr>
          <a:xfrm>
            <a:off x="0" y="6268198"/>
            <a:ext cx="9131400" cy="610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dirty="0">
              <a:solidFill>
                <a:schemeClr val="lt1"/>
              </a:solidFill>
              <a:latin typeface="Calibri"/>
              <a:ea typeface="Calibri"/>
              <a:cs typeface="Calibri"/>
              <a:sym typeface="Calibri"/>
            </a:endParaRPr>
          </a:p>
        </p:txBody>
      </p:sp>
      <p:sp>
        <p:nvSpPr>
          <p:cNvPr id="106" name="Google Shape;106;g33162129753_0_532"/>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107" name="Google Shape;107;g33162129753_0_532" descr="Colorado Department of Health Care Policy and Financing"/>
          <p:cNvPicPr preferRelativeResize="0"/>
          <p:nvPr/>
        </p:nvPicPr>
        <p:blipFill rotWithShape="1">
          <a:blip r:embed="rId13">
            <a:alphaModFix/>
          </a:blip>
          <a:srcRect/>
          <a:stretch/>
        </p:blipFill>
        <p:spPr>
          <a:xfrm>
            <a:off x="205719" y="6358511"/>
            <a:ext cx="2592789" cy="43558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0.xml"/><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comments" Target="../comments/comment5.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omments" Target="../comments/comment6.xml"/><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comments" Target="../comments/comment7.xml"/><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comments" Target="../comments/comment8.xml"/><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comments" Target="../comments/comment9.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omments" Target="../comments/comment10.xml"/><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hyperlink" Target="https://hcpf.colorado.gov/stabilizing-LTSS" TargetMode="External"/><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https://hcpf.colorado.gov/stabilizing-LTSS" TargetMode="External"/><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hcpf.colorado.gov/stabilizing-LTSS" TargetMode="External"/><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hyperlink" Target="https://hcpf.colorado.gov/stabilizing-LTSS" TargetMode="External"/><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comments" Target="../comments/comment11.xml"/><Relationship Id="rId2" Type="http://schemas.openxmlformats.org/officeDocument/2006/relationships/notesSlide" Target="../notesSlides/notesSlide55.xml"/><Relationship Id="rId1" Type="http://schemas.openxmlformats.org/officeDocument/2006/relationships/slideLayout" Target="../slideLayouts/slideLayout21.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hyperlink" Target="mailto:nancy.brenes@state.co.us" TargetMode="External"/></Relationships>
</file>

<file path=ppt/slides/_rels/slide57.xml.rels><?xml version="1.0" encoding="UTF-8" standalone="yes"?>
<Relationships xmlns="http://schemas.openxmlformats.org/package/2006/relationships"><Relationship Id="rId3" Type="http://schemas.openxmlformats.org/officeDocument/2006/relationships/comments" Target="../comments/comment12.xml"/><Relationship Id="rId2" Type="http://schemas.openxmlformats.org/officeDocument/2006/relationships/notesSlide" Target="../notesSlides/notesSlide57.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hcpf.colorado.gov/" TargetMode="External"/><Relationship Id="rId2" Type="http://schemas.openxmlformats.org/officeDocument/2006/relationships/notesSlide" Target="../notesSlides/notesSlide7.xml"/><Relationship Id="rId1" Type="http://schemas.openxmlformats.org/officeDocument/2006/relationships/slideLayout" Target="../slideLayouts/slideLayout19.xml"/><Relationship Id="rId4" Type="http://schemas.openxmlformats.org/officeDocument/2006/relationships/comments" Target="../comments/comment2.xml"/></Relationships>
</file>

<file path=ppt/slides/_rels/slide8.xml.rels><?xml version="1.0" encoding="UTF-8" standalone="yes"?>
<Relationships xmlns="http://schemas.openxmlformats.org/package/2006/relationships"><Relationship Id="rId3" Type="http://schemas.openxmlformats.org/officeDocument/2006/relationships/hyperlink" Target="https://hcpf.colorado.gov/" TargetMode="External"/><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0.xml"/><Relationship Id="rId5" Type="http://schemas.openxmlformats.org/officeDocument/2006/relationships/comments" Target="../comments/comment3.xml"/><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158"/>
        <p:cNvGrpSpPr/>
        <p:nvPr/>
      </p:nvGrpSpPr>
      <p:grpSpPr>
        <a:xfrm>
          <a:off x="0" y="0"/>
          <a:ext cx="0" cy="0"/>
          <a:chOff x="0" y="0"/>
          <a:chExt cx="0" cy="0"/>
        </a:xfrm>
      </p:grpSpPr>
      <p:sp>
        <p:nvSpPr>
          <p:cNvPr id="159" name="Google Shape;159;p1"/>
          <p:cNvSpPr/>
          <p:nvPr/>
        </p:nvSpPr>
        <p:spPr>
          <a:xfrm>
            <a:off x="0" y="0"/>
            <a:ext cx="9136380" cy="6256655"/>
          </a:xfrm>
          <a:custGeom>
            <a:avLst/>
            <a:gdLst/>
            <a:ahLst/>
            <a:cxnLst/>
            <a:rect l="l" t="t" r="r" b="b"/>
            <a:pathLst>
              <a:path w="9136380" h="6256655" extrusionOk="0">
                <a:moveTo>
                  <a:pt x="0" y="6256655"/>
                </a:moveTo>
                <a:lnTo>
                  <a:pt x="9135998" y="6256655"/>
                </a:lnTo>
                <a:lnTo>
                  <a:pt x="9135998" y="0"/>
                </a:lnTo>
                <a:lnTo>
                  <a:pt x="0" y="0"/>
                </a:lnTo>
                <a:lnTo>
                  <a:pt x="0" y="6256655"/>
                </a:lnTo>
                <a:close/>
              </a:path>
            </a:pathLst>
          </a:custGeom>
          <a:solidFill>
            <a:srgbClr val="00186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160" name="Google Shape;160;p1"/>
          <p:cNvSpPr/>
          <p:nvPr/>
        </p:nvSpPr>
        <p:spPr>
          <a:xfrm>
            <a:off x="0" y="6256655"/>
            <a:ext cx="9136380" cy="608965"/>
          </a:xfrm>
          <a:custGeom>
            <a:avLst/>
            <a:gdLst/>
            <a:ahLst/>
            <a:cxnLst/>
            <a:rect l="l" t="t" r="r" b="b"/>
            <a:pathLst>
              <a:path w="9136380" h="608965" extrusionOk="0">
                <a:moveTo>
                  <a:pt x="0" y="0"/>
                </a:moveTo>
                <a:lnTo>
                  <a:pt x="9135998" y="0"/>
                </a:lnTo>
                <a:lnTo>
                  <a:pt x="9135998" y="608837"/>
                </a:lnTo>
                <a:lnTo>
                  <a:pt x="0" y="608837"/>
                </a:lnTo>
                <a:lnTo>
                  <a:pt x="0"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161" name="Google Shape;161;p1"/>
          <p:cNvSpPr/>
          <p:nvPr/>
        </p:nvSpPr>
        <p:spPr>
          <a:xfrm>
            <a:off x="205993" y="6346698"/>
            <a:ext cx="2596388" cy="43624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162" name="Google Shape;162;p1"/>
          <p:cNvSpPr txBox="1">
            <a:spLocks noGrp="1"/>
          </p:cNvSpPr>
          <p:nvPr>
            <p:ph type="title"/>
          </p:nvPr>
        </p:nvSpPr>
        <p:spPr>
          <a:xfrm>
            <a:off x="504275" y="479575"/>
            <a:ext cx="8152500" cy="3753261"/>
          </a:xfrm>
          <a:prstGeom prst="rect">
            <a:avLst/>
          </a:prstGeom>
          <a:noFill/>
          <a:ln>
            <a:noFill/>
          </a:ln>
        </p:spPr>
        <p:txBody>
          <a:bodyPr spcFirstLastPara="1" wrap="square" lIns="0" tIns="95875" rIns="0" bIns="0" anchor="t" anchorCtr="0">
            <a:spAutoFit/>
          </a:bodyPr>
          <a:lstStyle/>
          <a:p>
            <a:pPr marL="12700" marR="5080" lvl="0" indent="-3810" algn="ctr" rtl="0">
              <a:lnSpc>
                <a:spcPct val="107916"/>
              </a:lnSpc>
              <a:spcBef>
                <a:spcPts val="0"/>
              </a:spcBef>
              <a:spcAft>
                <a:spcPts val="0"/>
              </a:spcAft>
              <a:buSzPts val="1400"/>
              <a:buNone/>
            </a:pPr>
            <a:r>
              <a:rPr lang="en-US" sz="4400" dirty="0"/>
              <a:t>Buy-In Program for Working Adults with Disabilities (</a:t>
            </a:r>
            <a:r>
              <a:rPr lang="es-US" sz="4400" dirty="0" err="1"/>
              <a:t>WAwD</a:t>
            </a:r>
            <a:r>
              <a:rPr lang="en-US" sz="4400" dirty="0"/>
              <a:t>) with Home &amp; Community Based Services (HCBS)</a:t>
            </a:r>
            <a:endParaRPr sz="4400" dirty="0"/>
          </a:p>
        </p:txBody>
      </p:sp>
      <p:sp>
        <p:nvSpPr>
          <p:cNvPr id="163" name="Google Shape;163;p1"/>
          <p:cNvSpPr txBox="1"/>
          <p:nvPr/>
        </p:nvSpPr>
        <p:spPr>
          <a:xfrm>
            <a:off x="619825" y="4702138"/>
            <a:ext cx="7931700" cy="1312200"/>
          </a:xfrm>
          <a:prstGeom prst="rect">
            <a:avLst/>
          </a:prstGeom>
          <a:noFill/>
          <a:ln>
            <a:noFill/>
          </a:ln>
        </p:spPr>
        <p:txBody>
          <a:bodyPr spcFirstLastPara="1" wrap="square" lIns="0" tIns="12700" rIns="0" bIns="0" anchor="t" anchorCtr="0">
            <a:spAutoFit/>
          </a:bodyPr>
          <a:lstStyle/>
          <a:p>
            <a:pPr marL="12700" marR="0" lvl="0" indent="0" algn="ctr" rtl="0">
              <a:lnSpc>
                <a:spcPct val="100000"/>
              </a:lnSpc>
              <a:spcBef>
                <a:spcPts val="0"/>
              </a:spcBef>
              <a:spcAft>
                <a:spcPts val="0"/>
              </a:spcAft>
              <a:buClr>
                <a:srgbClr val="000000"/>
              </a:buClr>
              <a:buSzPts val="3700"/>
              <a:buFont typeface="Arial"/>
              <a:buNone/>
            </a:pPr>
            <a:r>
              <a:rPr lang="en-US" sz="3600" b="1" i="0" u="none" strike="noStrike" cap="none" dirty="0">
                <a:solidFill>
                  <a:srgbClr val="FFFFFF"/>
                </a:solidFill>
                <a:latin typeface="Trebuchet MS"/>
                <a:ea typeface="Trebuchet MS"/>
                <a:cs typeface="Trebuchet MS"/>
                <a:sym typeface="Trebuchet M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Project Update</a:t>
            </a:r>
            <a:endParaRPr sz="3600" b="0" i="0" u="none" strike="noStrike" cap="none" dirty="0">
              <a:solidFill>
                <a:schemeClr val="dk1"/>
              </a:solidFill>
              <a:latin typeface="Trebuchet MS"/>
              <a:ea typeface="Trebuchet MS"/>
              <a:cs typeface="Trebuchet MS"/>
              <a:sym typeface="Trebuchet MS"/>
            </a:endParaRPr>
          </a:p>
          <a:p>
            <a:pPr marL="150495" marR="0" lvl="0" indent="0" algn="ctr" rtl="0">
              <a:lnSpc>
                <a:spcPct val="100000"/>
              </a:lnSpc>
              <a:spcBef>
                <a:spcPts val="2930"/>
              </a:spcBef>
              <a:spcAft>
                <a:spcPts val="0"/>
              </a:spcAft>
              <a:buClr>
                <a:srgbClr val="000000"/>
              </a:buClr>
              <a:buSzPts val="2450"/>
              <a:buFont typeface="Arial"/>
              <a:buNone/>
            </a:pPr>
            <a:r>
              <a:rPr lang="en-US" sz="2400" b="0" i="0" u="none" strike="noStrike" cap="none" dirty="0">
                <a:solidFill>
                  <a:srgbClr val="FFFFFF"/>
                </a:solidFill>
                <a:latin typeface="Trebuchet MS"/>
                <a:ea typeface="Trebuchet MS"/>
                <a:cs typeface="Trebuchet MS"/>
                <a:sym typeface="Trebuchet MS"/>
              </a:rPr>
              <a:t>Presented by: Kyra Acuna &amp; </a:t>
            </a:r>
            <a:r>
              <a:rPr lang="en-US" sz="2400" b="0" i="0" u="none" strike="noStrike" cap="none" dirty="0">
                <a:solidFill>
                  <a:schemeClr val="lt1"/>
                </a:solidFill>
                <a:latin typeface="Trebuchet MS"/>
                <a:ea typeface="Trebuchet MS"/>
                <a:cs typeface="Trebuchet MS"/>
                <a:sym typeface="Trebuchet MS"/>
              </a:rPr>
              <a:t>Marivel </a:t>
            </a:r>
            <a:r>
              <a:rPr lang="en-US" sz="2400" b="0" i="0" u="none" strike="noStrike" cap="none" dirty="0" err="1">
                <a:solidFill>
                  <a:schemeClr val="lt1"/>
                </a:solidFill>
                <a:latin typeface="Trebuchet MS"/>
                <a:ea typeface="Trebuchet MS"/>
                <a:cs typeface="Trebuchet MS"/>
                <a:sym typeface="Trebuchet MS"/>
              </a:rPr>
              <a:t>Klueckman</a:t>
            </a:r>
            <a:endParaRPr sz="2400" b="0" i="0" u="none" strike="noStrike" cap="none" dirty="0">
              <a:solidFill>
                <a:schemeClr val="dk1"/>
              </a:solidFill>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244"/>
        <p:cNvGrpSpPr/>
        <p:nvPr/>
      </p:nvGrpSpPr>
      <p:grpSpPr>
        <a:xfrm>
          <a:off x="0" y="0"/>
          <a:ext cx="0" cy="0"/>
          <a:chOff x="0" y="0"/>
          <a:chExt cx="0" cy="0"/>
        </a:xfrm>
      </p:grpSpPr>
      <p:sp>
        <p:nvSpPr>
          <p:cNvPr id="245" name="Google Shape;245;p12"/>
          <p:cNvSpPr/>
          <p:nvPr/>
        </p:nvSpPr>
        <p:spPr>
          <a:xfrm>
            <a:off x="0" y="0"/>
            <a:ext cx="9136380" cy="3706495"/>
          </a:xfrm>
          <a:custGeom>
            <a:avLst/>
            <a:gdLst/>
            <a:ahLst/>
            <a:cxnLst/>
            <a:rect l="l" t="t" r="r" b="b"/>
            <a:pathLst>
              <a:path w="9136380" h="3706495" extrusionOk="0">
                <a:moveTo>
                  <a:pt x="0" y="3705987"/>
                </a:moveTo>
                <a:lnTo>
                  <a:pt x="9135998" y="3705987"/>
                </a:lnTo>
                <a:lnTo>
                  <a:pt x="9135998" y="0"/>
                </a:lnTo>
                <a:lnTo>
                  <a:pt x="0" y="0"/>
                </a:lnTo>
                <a:lnTo>
                  <a:pt x="0" y="3705987"/>
                </a:lnTo>
                <a:close/>
              </a:path>
            </a:pathLst>
          </a:custGeom>
          <a:solidFill>
            <a:srgbClr val="00186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6" name="Google Shape;246;p12"/>
          <p:cNvSpPr/>
          <p:nvPr/>
        </p:nvSpPr>
        <p:spPr>
          <a:xfrm>
            <a:off x="0" y="5864479"/>
            <a:ext cx="9136380" cy="392429"/>
          </a:xfrm>
          <a:custGeom>
            <a:avLst/>
            <a:gdLst/>
            <a:ahLst/>
            <a:cxnLst/>
            <a:rect l="l" t="t" r="r" b="b"/>
            <a:pathLst>
              <a:path w="9136380" h="392429" extrusionOk="0">
                <a:moveTo>
                  <a:pt x="0" y="392175"/>
                </a:moveTo>
                <a:lnTo>
                  <a:pt x="9135998" y="392175"/>
                </a:lnTo>
                <a:lnTo>
                  <a:pt x="9135998" y="0"/>
                </a:lnTo>
                <a:lnTo>
                  <a:pt x="0" y="0"/>
                </a:lnTo>
                <a:lnTo>
                  <a:pt x="0" y="392175"/>
                </a:lnTo>
                <a:close/>
              </a:path>
            </a:pathLst>
          </a:custGeom>
          <a:solidFill>
            <a:srgbClr val="00186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7" name="Google Shape;247;p12"/>
          <p:cNvSpPr/>
          <p:nvPr/>
        </p:nvSpPr>
        <p:spPr>
          <a:xfrm>
            <a:off x="0" y="6256655"/>
            <a:ext cx="9136380" cy="608965"/>
          </a:xfrm>
          <a:custGeom>
            <a:avLst/>
            <a:gdLst/>
            <a:ahLst/>
            <a:cxnLst/>
            <a:rect l="l" t="t" r="r" b="b"/>
            <a:pathLst>
              <a:path w="9136380" h="608965" extrusionOk="0">
                <a:moveTo>
                  <a:pt x="0" y="0"/>
                </a:moveTo>
                <a:lnTo>
                  <a:pt x="9135998" y="0"/>
                </a:lnTo>
                <a:lnTo>
                  <a:pt x="9135998" y="608837"/>
                </a:lnTo>
                <a:lnTo>
                  <a:pt x="0" y="608837"/>
                </a:lnTo>
                <a:lnTo>
                  <a:pt x="0"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8" name="Google Shape;248;p12"/>
          <p:cNvSpPr/>
          <p:nvPr/>
        </p:nvSpPr>
        <p:spPr>
          <a:xfrm>
            <a:off x="205993" y="6346698"/>
            <a:ext cx="2596500" cy="4362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p12"/>
          <p:cNvSpPr/>
          <p:nvPr/>
        </p:nvSpPr>
        <p:spPr>
          <a:xfrm>
            <a:off x="0" y="0"/>
            <a:ext cx="9135900" cy="6269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0" name="Google Shape;250;p12"/>
          <p:cNvSpPr/>
          <p:nvPr/>
        </p:nvSpPr>
        <p:spPr>
          <a:xfrm>
            <a:off x="0" y="3705987"/>
            <a:ext cx="9136380" cy="2159000"/>
          </a:xfrm>
          <a:custGeom>
            <a:avLst/>
            <a:gdLst/>
            <a:ahLst/>
            <a:cxnLst/>
            <a:rect l="l" t="t" r="r" b="b"/>
            <a:pathLst>
              <a:path w="9136380" h="2159000" extrusionOk="0">
                <a:moveTo>
                  <a:pt x="0" y="0"/>
                </a:moveTo>
                <a:lnTo>
                  <a:pt x="9135998" y="0"/>
                </a:lnTo>
                <a:lnTo>
                  <a:pt x="9135998" y="2158491"/>
                </a:lnTo>
                <a:lnTo>
                  <a:pt x="0" y="2158491"/>
                </a:lnTo>
                <a:lnTo>
                  <a:pt x="0" y="0"/>
                </a:lnTo>
                <a:close/>
              </a:path>
            </a:pathLst>
          </a:custGeom>
          <a:solidFill>
            <a:srgbClr val="00186F">
              <a:alpha val="78039"/>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1" name="Google Shape;251;p12"/>
          <p:cNvSpPr txBox="1">
            <a:spLocks noGrp="1"/>
          </p:cNvSpPr>
          <p:nvPr>
            <p:ph type="title"/>
          </p:nvPr>
        </p:nvSpPr>
        <p:spPr>
          <a:xfrm>
            <a:off x="278891" y="3754501"/>
            <a:ext cx="8541900" cy="1859483"/>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SzPts val="4800"/>
              <a:buNone/>
            </a:pPr>
            <a:r>
              <a:rPr lang="en-US" sz="4000"/>
              <a:t>Nuestra misión:</a:t>
            </a:r>
            <a:endParaRPr sz="4000"/>
          </a:p>
          <a:p>
            <a:pPr marL="12700" marR="5080" lvl="0" indent="0" algn="l" rtl="0">
              <a:lnSpc>
                <a:spcPct val="100000"/>
              </a:lnSpc>
              <a:spcBef>
                <a:spcPts val="25"/>
              </a:spcBef>
              <a:spcAft>
                <a:spcPts val="0"/>
              </a:spcAft>
              <a:buSzPts val="4800"/>
              <a:buNone/>
            </a:pPr>
            <a:r>
              <a:rPr lang="en-US" sz="2000" b="0">
                <a:latin typeface="Trebuchet MS"/>
                <a:ea typeface="Trebuchet MS"/>
                <a:cs typeface="Trebuchet MS"/>
                <a:sym typeface="Trebuchet MS"/>
              </a:rPr>
              <a:t>Mejorando la equidad, el acceso y los resultados de la atención sanitaria para las personas a las que servimos, </a:t>
            </a:r>
            <a:r>
              <a:rPr lang="en-US" sz="2000" b="0"/>
              <a:t>mientras</a:t>
            </a:r>
            <a:r>
              <a:rPr lang="en-US" sz="2000" b="0">
                <a:latin typeface="Trebuchet MS"/>
                <a:ea typeface="Trebuchet MS"/>
                <a:cs typeface="Trebuchet MS"/>
                <a:sym typeface="Trebuchet MS"/>
              </a:rPr>
              <a:t> que ahorramos dinero a los habitantes de Colorado en atención sanitaria y generamos valor para Colorado.</a:t>
            </a:r>
            <a:endParaRPr sz="2000">
              <a:latin typeface="Trebuchet MS"/>
              <a:ea typeface="Trebuchet MS"/>
              <a:cs typeface="Trebuchet MS"/>
              <a:sym typeface="Trebuchet MS"/>
            </a:endParaRPr>
          </a:p>
        </p:txBody>
      </p:sp>
      <p:sp>
        <p:nvSpPr>
          <p:cNvPr id="252" name="Google Shape;252;p12"/>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g337c6ff00c2_0_106"/>
          <p:cNvSpPr txBox="1">
            <a:spLocks noGrp="1"/>
          </p:cNvSpPr>
          <p:nvPr>
            <p:ph type="title"/>
          </p:nvPr>
        </p:nvSpPr>
        <p:spPr>
          <a:xfrm>
            <a:off x="627777" y="65992"/>
            <a:ext cx="7875600" cy="961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FFFF"/>
              </a:buClr>
              <a:buSzPts val="4500"/>
              <a:buFont typeface="Trebuchet MS"/>
              <a:buNone/>
            </a:pPr>
            <a:r>
              <a:rPr lang="en-US" sz="4500" b="1" i="0">
                <a:solidFill>
                  <a:srgbClr val="FFFFFF"/>
                </a:solidFill>
                <a:latin typeface="Trebuchet MS"/>
                <a:ea typeface="Trebuchet MS"/>
                <a:cs typeface="Trebuchet MS"/>
                <a:sym typeface="Trebuchet M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What We Do</a:t>
            </a:r>
            <a:endParaRPr/>
          </a:p>
        </p:txBody>
      </p:sp>
      <p:sp>
        <p:nvSpPr>
          <p:cNvPr id="258" name="Google Shape;258;g337c6ff00c2_0_106"/>
          <p:cNvSpPr txBox="1"/>
          <p:nvPr/>
        </p:nvSpPr>
        <p:spPr>
          <a:xfrm>
            <a:off x="627777" y="1285278"/>
            <a:ext cx="7934100" cy="156962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lt1"/>
              </a:buClr>
              <a:buSzPts val="2700"/>
              <a:buFont typeface="Trebuchet MS"/>
              <a:buNone/>
            </a:pPr>
            <a:r>
              <a:rPr lang="en-US" sz="2400" b="0" i="0" u="none" strike="noStrike" cap="none">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2400" b="0" i="1" u="none" strike="noStrike" cap="none">
                <a:solidFill>
                  <a:schemeClr val="lt1"/>
                </a:solidFill>
                <a:latin typeface="Trebuchet MS"/>
                <a:ea typeface="Trebuchet MS"/>
                <a:cs typeface="Trebuchet MS"/>
                <a:sym typeface="Trebuchet MS"/>
              </a:rPr>
              <a:t>Plus </a:t>
            </a:r>
            <a:r>
              <a:rPr lang="en-US" sz="2400" b="0" i="0" u="none" strike="noStrike" cap="none">
                <a:solidFill>
                  <a:schemeClr val="lt1"/>
                </a:solidFill>
                <a:latin typeface="Trebuchet MS"/>
                <a:ea typeface="Trebuchet MS"/>
                <a:cs typeface="Trebuchet MS"/>
                <a:sym typeface="Trebuchet MS"/>
              </a:rPr>
              <a:t>(CHP+) and other health care programs for Coloradans who qualify. </a:t>
            </a:r>
            <a:endParaRPr sz="2400" b="1" i="0" u="none" strike="noStrike" cap="none">
              <a:solidFill>
                <a:schemeClr val="lt1"/>
              </a:solidFill>
              <a:latin typeface="Trebuchet MS"/>
              <a:ea typeface="Trebuchet MS"/>
              <a:cs typeface="Trebuchet MS"/>
              <a:sym typeface="Trebuchet MS"/>
            </a:endParaRPr>
          </a:p>
        </p:txBody>
      </p:sp>
      <p:sp>
        <p:nvSpPr>
          <p:cNvPr id="259" name="Google Shape;259;g337c6ff00c2_0_106"/>
          <p:cNvSpPr txBox="1">
            <a:spLocks noGrp="1"/>
          </p:cNvSpPr>
          <p:nvPr>
            <p:ph type="sldNum" idx="12"/>
          </p:nvPr>
        </p:nvSpPr>
        <p:spPr>
          <a:xfrm>
            <a:off x="6861496" y="6394373"/>
            <a:ext cx="2051400" cy="3663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11</a:t>
            </a:fld>
            <a:endParaRPr/>
          </a:p>
        </p:txBody>
      </p:sp>
      <p:sp>
        <p:nvSpPr>
          <p:cNvPr id="260" name="Google Shape;260;g337c6ff00c2_0_106"/>
          <p:cNvSpPr txBox="1"/>
          <p:nvPr/>
        </p:nvSpPr>
        <p:spPr>
          <a:xfrm>
            <a:off x="627777" y="3881411"/>
            <a:ext cx="7934100" cy="1938952"/>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lt1"/>
              </a:buClr>
              <a:buSzPts val="2700"/>
              <a:buFont typeface="Trebuchet MS"/>
              <a:buNone/>
            </a:pPr>
            <a:r>
              <a:rPr lang="en-US" sz="2400" b="0" i="0" u="none" strike="noStrike" cap="none">
                <a:solidFill>
                  <a:schemeClr val="lt1"/>
                </a:solidFill>
                <a:latin typeface="Trebuchet MS"/>
                <a:ea typeface="Trebuchet MS"/>
                <a:cs typeface="Trebuchet MS"/>
                <a:sym typeface="Trebuchet MS"/>
              </a:rPr>
              <a:t>El Departamento de Política y Financiación Sanitarias administra Health First Colorado (Programa Medicaid de Colorado), Child Health Plan </a:t>
            </a:r>
            <a:r>
              <a:rPr lang="en-US" sz="2400" b="0" i="1" u="none" strike="noStrike" cap="none">
                <a:solidFill>
                  <a:schemeClr val="lt1"/>
                </a:solidFill>
                <a:latin typeface="Trebuchet MS"/>
                <a:ea typeface="Trebuchet MS"/>
                <a:cs typeface="Trebuchet MS"/>
                <a:sym typeface="Trebuchet MS"/>
              </a:rPr>
              <a:t>Plus </a:t>
            </a:r>
            <a:r>
              <a:rPr lang="en-US" sz="2400" b="0" i="0" u="none" strike="noStrike" cap="none">
                <a:solidFill>
                  <a:schemeClr val="lt1"/>
                </a:solidFill>
                <a:latin typeface="Trebuchet MS"/>
                <a:ea typeface="Trebuchet MS"/>
                <a:cs typeface="Trebuchet MS"/>
                <a:sym typeface="Trebuchet MS"/>
              </a:rPr>
              <a:t>(CHP+) y otros programas de atención sanitaria para los habitantes de Colorado que califiquen. </a:t>
            </a:r>
            <a:endParaRPr sz="2400" b="1" i="0" u="none" strike="noStrike" cap="none">
              <a:solidFill>
                <a:schemeClr val="lt1"/>
              </a:solidFill>
              <a:latin typeface="Trebuchet MS"/>
              <a:ea typeface="Trebuchet MS"/>
              <a:cs typeface="Trebuchet MS"/>
              <a:sym typeface="Trebuchet MS"/>
            </a:endParaRPr>
          </a:p>
        </p:txBody>
      </p:sp>
      <p:sp>
        <p:nvSpPr>
          <p:cNvPr id="261" name="Google Shape;261;g337c6ff00c2_0_106"/>
          <p:cNvSpPr txBox="1"/>
          <p:nvPr/>
        </p:nvSpPr>
        <p:spPr>
          <a:xfrm>
            <a:off x="400948" y="3107392"/>
            <a:ext cx="7875600" cy="9618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4500"/>
              <a:buFont typeface="Trebuchet MS"/>
              <a:buNone/>
            </a:pPr>
            <a:r>
              <a:rPr lang="en-US" sz="4500" b="1" i="0" u="none" strike="noStrike" cap="none">
                <a:solidFill>
                  <a:srgbClr val="FFFFFF"/>
                </a:solidFill>
                <a:latin typeface="Trebuchet MS"/>
                <a:ea typeface="Trebuchet MS"/>
                <a:cs typeface="Trebuchet MS"/>
                <a:sym typeface="Trebuchet MS"/>
              </a:rPr>
              <a:t>Qué hacemos nosotros</a:t>
            </a:r>
            <a:endParaRPr sz="4500" b="1"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337c6ff00c2_0_249"/>
          <p:cNvSpPr txBox="1">
            <a:spLocks noGrp="1"/>
          </p:cNvSpPr>
          <p:nvPr>
            <p:ph type="title"/>
          </p:nvPr>
        </p:nvSpPr>
        <p:spPr>
          <a:xfrm>
            <a:off x="626905" y="439609"/>
            <a:ext cx="7864800" cy="963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500"/>
              <a:buFont typeface="Trebuchet MS"/>
              <a:buNone/>
            </a:pPr>
            <a:r>
              <a:rPr lang="en-US"/>
              <a:t>Process &amp; Expectations</a:t>
            </a:r>
            <a:endParaRPr/>
          </a:p>
        </p:txBody>
      </p:sp>
      <p:sp>
        <p:nvSpPr>
          <p:cNvPr id="268" name="Google Shape;268;g337c6ff00c2_0_249"/>
          <p:cNvSpPr txBox="1">
            <a:spLocks noGrp="1"/>
          </p:cNvSpPr>
          <p:nvPr>
            <p:ph type="body" idx="1"/>
          </p:nvPr>
        </p:nvSpPr>
        <p:spPr>
          <a:xfrm>
            <a:off x="616105" y="1268815"/>
            <a:ext cx="7875600" cy="2727515"/>
          </a:xfrm>
          <a:prstGeom prst="rect">
            <a:avLst/>
          </a:prstGeom>
          <a:noFill/>
          <a:ln>
            <a:noFill/>
          </a:ln>
        </p:spPr>
        <p:txBody>
          <a:bodyPr spcFirstLastPara="1" wrap="square" lIns="91425" tIns="45700" rIns="91425" bIns="45700" anchor="t" anchorCtr="0">
            <a:noAutofit/>
          </a:bodyPr>
          <a:lstStyle/>
          <a:p>
            <a:pPr marL="457200" lvl="0" indent="-400050" algn="l" rtl="0">
              <a:lnSpc>
                <a:spcPct val="100000"/>
              </a:lnSpc>
              <a:spcBef>
                <a:spcPts val="1500"/>
              </a:spcBef>
              <a:spcAft>
                <a:spcPts val="0"/>
              </a:spcAft>
              <a:buClr>
                <a:srgbClr val="FFFFFF"/>
              </a:buClr>
              <a:buSzPts val="2700"/>
              <a:buChar char="•"/>
            </a:pPr>
            <a:r>
              <a:rPr lang="en-US" sz="2400">
                <a:solidFill>
                  <a:srgbClr val="FFFFFF"/>
                </a:solidFill>
              </a:rPr>
              <a:t>Informational meeting with the chance for attendees to ask questions &amp; provide comments</a:t>
            </a:r>
            <a:endParaRPr sz="2400">
              <a:solidFill>
                <a:srgbClr val="FFFFFF"/>
              </a:solidFill>
            </a:endParaRPr>
          </a:p>
          <a:p>
            <a:pPr marL="457200" lvl="0" indent="-400050" algn="l" rtl="0">
              <a:lnSpc>
                <a:spcPct val="100000"/>
              </a:lnSpc>
              <a:spcBef>
                <a:spcPts val="0"/>
              </a:spcBef>
              <a:spcAft>
                <a:spcPts val="0"/>
              </a:spcAft>
              <a:buClr>
                <a:srgbClr val="FFFFFF"/>
              </a:buClr>
              <a:buSzPts val="2700"/>
              <a:buChar char="•"/>
            </a:pPr>
            <a:r>
              <a:rPr lang="en-US" sz="2400">
                <a:solidFill>
                  <a:srgbClr val="FFFFFF"/>
                </a:solidFill>
              </a:rPr>
              <a:t>The slides will be emailed out to everyone who registered for today’s webinar</a:t>
            </a:r>
            <a:endParaRPr sz="2400">
              <a:solidFill>
                <a:srgbClr val="FFFFFF"/>
              </a:solidFill>
            </a:endParaRPr>
          </a:p>
          <a:p>
            <a:pPr marL="257175" lvl="0" indent="0" algn="l" rtl="0">
              <a:lnSpc>
                <a:spcPct val="100000"/>
              </a:lnSpc>
              <a:spcBef>
                <a:spcPts val="0"/>
              </a:spcBef>
              <a:spcAft>
                <a:spcPts val="0"/>
              </a:spcAft>
              <a:buSzPts val="2700"/>
              <a:buNone/>
            </a:pPr>
            <a:endParaRPr sz="2400">
              <a:solidFill>
                <a:srgbClr val="FFFFFF"/>
              </a:solidFill>
            </a:endParaRPr>
          </a:p>
          <a:p>
            <a:pPr marL="257175" lvl="0" indent="0" algn="l" rtl="0">
              <a:lnSpc>
                <a:spcPct val="100000"/>
              </a:lnSpc>
              <a:spcBef>
                <a:spcPts val="0"/>
              </a:spcBef>
              <a:spcAft>
                <a:spcPts val="0"/>
              </a:spcAft>
              <a:buSzPts val="2700"/>
              <a:buNone/>
            </a:pPr>
            <a:endParaRPr sz="2400">
              <a:solidFill>
                <a:srgbClr val="FFFFFF"/>
              </a:solidFill>
            </a:endParaRPr>
          </a:p>
        </p:txBody>
      </p:sp>
      <p:sp>
        <p:nvSpPr>
          <p:cNvPr id="269" name="Google Shape;269;g337c6ff00c2_0_249"/>
          <p:cNvSpPr txBox="1">
            <a:spLocks noGrp="1"/>
          </p:cNvSpPr>
          <p:nvPr>
            <p:ph type="sldNum" idx="12"/>
          </p:nvPr>
        </p:nvSpPr>
        <p:spPr>
          <a:xfrm>
            <a:off x="6861496" y="6394373"/>
            <a:ext cx="2051400" cy="3663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12</a:t>
            </a:fld>
            <a:endParaRPr/>
          </a:p>
        </p:txBody>
      </p:sp>
      <p:sp>
        <p:nvSpPr>
          <p:cNvPr id="270" name="Google Shape;270;g337c6ff00c2_0_249"/>
          <p:cNvSpPr txBox="1"/>
          <p:nvPr/>
        </p:nvSpPr>
        <p:spPr>
          <a:xfrm>
            <a:off x="292608" y="3859995"/>
            <a:ext cx="8510016" cy="1973434"/>
          </a:xfrm>
          <a:prstGeom prst="rect">
            <a:avLst/>
          </a:prstGeom>
          <a:noFill/>
          <a:ln>
            <a:noFill/>
          </a:ln>
        </p:spPr>
        <p:txBody>
          <a:bodyPr spcFirstLastPara="1" wrap="square" lIns="91425" tIns="45700" rIns="91425" bIns="45700" anchor="t" anchorCtr="0">
            <a:noAutofit/>
          </a:bodyPr>
          <a:lstStyle/>
          <a:p>
            <a:pPr marL="457200" marR="0" lvl="0" indent="-400050" algn="l" rtl="0">
              <a:lnSpc>
                <a:spcPct val="100000"/>
              </a:lnSpc>
              <a:spcBef>
                <a:spcPts val="1500"/>
              </a:spcBef>
              <a:spcAft>
                <a:spcPts val="0"/>
              </a:spcAft>
              <a:buClr>
                <a:srgbClr val="FFFFFF"/>
              </a:buClr>
              <a:buSzPts val="2700"/>
              <a:buFont typeface="Arial"/>
              <a:buChar char="•"/>
            </a:pPr>
            <a:r>
              <a:rPr lang="en-US" sz="2400" b="0" i="0" u="none" strike="noStrike" cap="none">
                <a:solidFill>
                  <a:srgbClr val="FFFFFF"/>
                </a:solidFill>
                <a:latin typeface="Trebuchet MS"/>
                <a:ea typeface="Trebuchet MS"/>
                <a:cs typeface="Trebuchet MS"/>
                <a:sym typeface="Trebuchet MS"/>
              </a:rPr>
              <a:t>Reunión informativa con la posibilidad de que los asistentes formulen preguntas y brinden comentarios</a:t>
            </a:r>
            <a:endParaRPr/>
          </a:p>
          <a:p>
            <a:pPr marL="457200" marR="0" lvl="0" indent="-400050" algn="l" rtl="0">
              <a:lnSpc>
                <a:spcPct val="100000"/>
              </a:lnSpc>
              <a:spcBef>
                <a:spcPts val="1500"/>
              </a:spcBef>
              <a:spcAft>
                <a:spcPts val="0"/>
              </a:spcAft>
              <a:buClr>
                <a:srgbClr val="FFFFFF"/>
              </a:buClr>
              <a:buSzPts val="2700"/>
              <a:buFont typeface="Arial"/>
              <a:buChar char="•"/>
            </a:pPr>
            <a:r>
              <a:rPr lang="en-US" sz="2400" b="0" i="0" u="none" strike="noStrike" cap="none">
                <a:solidFill>
                  <a:srgbClr val="FFFFFF"/>
                </a:solidFill>
                <a:latin typeface="Trebuchet MS"/>
                <a:ea typeface="Trebuchet MS"/>
                <a:cs typeface="Trebuchet MS"/>
                <a:sym typeface="Trebuchet MS"/>
              </a:rPr>
              <a:t>Las diapositivas se enviarán por correo electrónico a todos los que se registraron en el seminario web de hoy.</a:t>
            </a:r>
            <a:endParaRPr sz="2400" b="0" i="0" u="none" strike="noStrike" cap="none">
              <a:solidFill>
                <a:srgbClr val="FFFFFF"/>
              </a:solidFill>
              <a:latin typeface="Trebuchet MS"/>
              <a:ea typeface="Trebuchet MS"/>
              <a:cs typeface="Trebuchet MS"/>
              <a:sym typeface="Trebuchet MS"/>
            </a:endParaRPr>
          </a:p>
          <a:p>
            <a:pPr marL="257175" marR="0" lvl="0" indent="0" algn="l" rtl="0">
              <a:lnSpc>
                <a:spcPct val="100000"/>
              </a:lnSpc>
              <a:spcBef>
                <a:spcPts val="0"/>
              </a:spcBef>
              <a:spcAft>
                <a:spcPts val="0"/>
              </a:spcAft>
              <a:buClr>
                <a:schemeClr val="lt1"/>
              </a:buClr>
              <a:buSzPts val="2700"/>
              <a:buFont typeface="Arial"/>
              <a:buNone/>
            </a:pPr>
            <a:endParaRPr sz="2400" b="0" i="0" u="none" strike="noStrike" cap="none">
              <a:solidFill>
                <a:srgbClr val="FFFFFF"/>
              </a:solidFill>
              <a:latin typeface="Trebuchet MS"/>
              <a:ea typeface="Trebuchet MS"/>
              <a:cs typeface="Trebuchet MS"/>
              <a:sym typeface="Trebuchet MS"/>
            </a:endParaRPr>
          </a:p>
        </p:txBody>
      </p:sp>
      <p:sp>
        <p:nvSpPr>
          <p:cNvPr id="271" name="Google Shape;271;g337c6ff00c2_0_249"/>
          <p:cNvSpPr txBox="1"/>
          <p:nvPr/>
        </p:nvSpPr>
        <p:spPr>
          <a:xfrm>
            <a:off x="615216" y="3092707"/>
            <a:ext cx="7864800" cy="9636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4500"/>
              <a:buFont typeface="Trebuchet MS"/>
              <a:buNone/>
            </a:pPr>
            <a:r>
              <a:rPr lang="en-US" sz="4500" b="1" i="0" u="none" strike="noStrike" cap="none">
                <a:solidFill>
                  <a:schemeClr val="lt1"/>
                </a:solidFill>
                <a:latin typeface="Trebuchet MS"/>
                <a:ea typeface="Trebuchet MS"/>
                <a:cs typeface="Trebuchet MS"/>
                <a:sym typeface="Trebuchet MS"/>
              </a:rPr>
              <a:t>Procesos y expectativas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g3538af952b8_0_1"/>
          <p:cNvSpPr txBox="1">
            <a:spLocks noGrp="1"/>
          </p:cNvSpPr>
          <p:nvPr>
            <p:ph type="title"/>
          </p:nvPr>
        </p:nvSpPr>
        <p:spPr>
          <a:xfrm>
            <a:off x="627775" y="0"/>
            <a:ext cx="7875600" cy="961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a:t>Purpose</a:t>
            </a:r>
            <a:endParaRPr/>
          </a:p>
        </p:txBody>
      </p:sp>
      <p:sp>
        <p:nvSpPr>
          <p:cNvPr id="277" name="Google Shape;277;g3538af952b8_0_1"/>
          <p:cNvSpPr txBox="1">
            <a:spLocks noGrp="1"/>
          </p:cNvSpPr>
          <p:nvPr>
            <p:ph type="body" idx="1"/>
          </p:nvPr>
        </p:nvSpPr>
        <p:spPr>
          <a:xfrm>
            <a:off x="627775" y="869486"/>
            <a:ext cx="7875600" cy="230227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750"/>
              </a:spcBef>
              <a:spcAft>
                <a:spcPts val="0"/>
              </a:spcAft>
              <a:buSzPts val="2700"/>
              <a:buNone/>
            </a:pPr>
            <a:r>
              <a:rPr lang="en-US" sz="2400"/>
              <a:t>The purpose of today’s meeting is to provide an update on the status of the June 2025 changes being made to the Working Adults Buy-In Program. Additionally, HCPF would like to address some of the issues and concerns that have been escalated in the last few months. </a:t>
            </a:r>
            <a:endParaRPr sz="2400"/>
          </a:p>
        </p:txBody>
      </p:sp>
      <p:sp>
        <p:nvSpPr>
          <p:cNvPr id="278" name="Google Shape;278;g3538af952b8_0_1"/>
          <p:cNvSpPr txBox="1"/>
          <p:nvPr/>
        </p:nvSpPr>
        <p:spPr>
          <a:xfrm>
            <a:off x="627775" y="3435350"/>
            <a:ext cx="7875600" cy="230227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750"/>
              </a:spcBef>
              <a:spcAft>
                <a:spcPts val="0"/>
              </a:spcAft>
              <a:buClr>
                <a:schemeClr val="lt1"/>
              </a:buClr>
              <a:buSzPts val="2700"/>
              <a:buFont typeface="Arial"/>
              <a:buNone/>
            </a:pPr>
            <a:r>
              <a:rPr lang="en-US" sz="2400" b="0" i="0" u="none" strike="noStrike" cap="none">
                <a:solidFill>
                  <a:schemeClr val="lt1"/>
                </a:solidFill>
                <a:latin typeface="Trebuchet MS"/>
                <a:ea typeface="Trebuchet MS"/>
                <a:cs typeface="Trebuchet MS"/>
                <a:sym typeface="Trebuchet MS"/>
              </a:rPr>
              <a:t>El propósito de la reunión de hoy es proporcionar una actualización sobre el estatus de los cambios de junio de 2025 que se están realizando en el Programa de Participación para Trabajadores Adultos. Además, HCPF quisiera abordar algunos de los problemas y preocupaciones que se han intensificado en los últimos meses.</a:t>
            </a:r>
            <a:endParaRPr sz="2400" b="0" i="0" u="none" strike="noStrike" cap="none">
              <a:solidFill>
                <a:schemeClr val="lt1"/>
              </a:solidFill>
              <a:latin typeface="Trebuchet MS"/>
              <a:ea typeface="Trebuchet MS"/>
              <a:cs typeface="Trebuchet MS"/>
              <a:sym typeface="Trebuchet MS"/>
            </a:endParaRPr>
          </a:p>
        </p:txBody>
      </p:sp>
      <p:sp>
        <p:nvSpPr>
          <p:cNvPr id="279" name="Google Shape;279;g3538af952b8_0_1"/>
          <p:cNvSpPr txBox="1"/>
          <p:nvPr/>
        </p:nvSpPr>
        <p:spPr>
          <a:xfrm>
            <a:off x="780175" y="2690857"/>
            <a:ext cx="7875600" cy="9618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4500"/>
              <a:buFont typeface="Trebuchet MS"/>
              <a:buNone/>
            </a:pPr>
            <a:r>
              <a:rPr lang="en-US" sz="4500" b="1" i="0" u="none" strike="noStrike" cap="none">
                <a:solidFill>
                  <a:schemeClr val="lt1"/>
                </a:solidFill>
                <a:latin typeface="Trebuchet MS"/>
                <a:ea typeface="Trebuchet MS"/>
                <a:cs typeface="Trebuchet MS"/>
                <a:sym typeface="Trebuchet MS"/>
              </a:rPr>
              <a:t>Propósito</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3"/>
          <p:cNvSpPr txBox="1">
            <a:spLocks noGrp="1"/>
          </p:cNvSpPr>
          <p:nvPr>
            <p:ph type="title"/>
          </p:nvPr>
        </p:nvSpPr>
        <p:spPr>
          <a:xfrm>
            <a:off x="679238" y="49510"/>
            <a:ext cx="7922700" cy="7056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500">
                <a:solidFill>
                  <a:srgbClr val="00186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Overview</a:t>
            </a:r>
            <a:endParaRPr sz="4500"/>
          </a:p>
        </p:txBody>
      </p:sp>
      <p:sp>
        <p:nvSpPr>
          <p:cNvPr id="285" name="Google Shape;285;p3"/>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14</a:t>
            </a:fld>
            <a:endParaRPr/>
          </a:p>
        </p:txBody>
      </p:sp>
      <p:sp>
        <p:nvSpPr>
          <p:cNvPr id="286" name="Google Shape;286;p3"/>
          <p:cNvSpPr txBox="1"/>
          <p:nvPr/>
        </p:nvSpPr>
        <p:spPr>
          <a:xfrm>
            <a:off x="386738" y="608053"/>
            <a:ext cx="7671456" cy="2549406"/>
          </a:xfrm>
          <a:prstGeom prst="rect">
            <a:avLst/>
          </a:prstGeom>
          <a:noFill/>
          <a:ln>
            <a:noFill/>
          </a:ln>
        </p:spPr>
        <p:txBody>
          <a:bodyPr spcFirstLastPara="1" wrap="square" lIns="0" tIns="226050" rIns="0" bIns="0" anchor="t" anchorCtr="0">
            <a:spAutoFit/>
          </a:bodyPr>
          <a:lstStyle/>
          <a:p>
            <a:pPr marL="411480" marR="0" lvl="0" indent="-411480" algn="l" rtl="0">
              <a:lnSpc>
                <a:spcPct val="100000"/>
              </a:lnSpc>
              <a:spcBef>
                <a:spcPts val="1680"/>
              </a:spcBef>
              <a:spcAft>
                <a:spcPts val="0"/>
              </a:spcAft>
              <a:buClr>
                <a:schemeClr val="dk1"/>
              </a:buClr>
              <a:buSzPts val="2900"/>
              <a:buFont typeface="Arial"/>
              <a:buChar char="•"/>
            </a:pPr>
            <a:r>
              <a:rPr lang="en-US" sz="1600" b="0" i="0" u="none" strike="noStrike" cap="none">
                <a:solidFill>
                  <a:schemeClr val="dk1"/>
                </a:solidFill>
                <a:latin typeface="Trebuchet MS"/>
                <a:ea typeface="Trebuchet MS"/>
                <a:cs typeface="Trebuchet MS"/>
                <a:sym typeface="Trebuchet MS"/>
              </a:rPr>
              <a:t>What is Working Adults Buy-In?</a:t>
            </a:r>
            <a:endParaRPr sz="1600" b="0" i="0" u="none" strike="noStrike" cap="none">
              <a:solidFill>
                <a:schemeClr val="dk1"/>
              </a:solidFill>
              <a:latin typeface="Trebuchet MS"/>
              <a:ea typeface="Trebuchet MS"/>
              <a:cs typeface="Trebuchet MS"/>
              <a:sym typeface="Trebuchet MS"/>
            </a:endParaRPr>
          </a:p>
          <a:p>
            <a:pPr marL="411480" marR="0" lvl="0" indent="-411480" algn="l" rtl="0">
              <a:lnSpc>
                <a:spcPct val="100000"/>
              </a:lnSpc>
              <a:spcBef>
                <a:spcPts val="1680"/>
              </a:spcBef>
              <a:spcAft>
                <a:spcPts val="0"/>
              </a:spcAft>
              <a:buClr>
                <a:schemeClr val="dk1"/>
              </a:buClr>
              <a:buSzPts val="2900"/>
              <a:buFont typeface="Arial"/>
              <a:buChar char="•"/>
            </a:pPr>
            <a:r>
              <a:rPr lang="en-US" sz="1600" b="0" i="0" u="none" strike="noStrike" cap="none">
                <a:solidFill>
                  <a:schemeClr val="dk1"/>
                </a:solidFill>
                <a:latin typeface="Trebuchet MS"/>
                <a:ea typeface="Trebuchet MS"/>
                <a:cs typeface="Trebuchet MS"/>
                <a:sym typeface="Trebuchet MS"/>
              </a:rPr>
              <a:t>June 2025 Working Adults Buy-In project status </a:t>
            </a:r>
            <a:endParaRPr sz="1600" b="0" i="0" u="none" strike="noStrike" cap="none">
              <a:solidFill>
                <a:schemeClr val="dk1"/>
              </a:solidFill>
              <a:latin typeface="Trebuchet MS"/>
              <a:ea typeface="Trebuchet MS"/>
              <a:cs typeface="Trebuchet MS"/>
              <a:sym typeface="Trebuchet MS"/>
            </a:endParaRPr>
          </a:p>
          <a:p>
            <a:pPr marL="411480" marR="0" lvl="0" indent="-411480" algn="l" rtl="0">
              <a:lnSpc>
                <a:spcPct val="100000"/>
              </a:lnSpc>
              <a:spcBef>
                <a:spcPts val="1680"/>
              </a:spcBef>
              <a:spcAft>
                <a:spcPts val="0"/>
              </a:spcAft>
              <a:buClr>
                <a:schemeClr val="dk1"/>
              </a:buClr>
              <a:buSzPts val="2900"/>
              <a:buFont typeface="Trebuchet MS"/>
              <a:buChar char="•"/>
            </a:pPr>
            <a:r>
              <a:rPr lang="en-US" sz="1600" b="0" i="0" u="none" strike="noStrike" cap="none">
                <a:solidFill>
                  <a:schemeClr val="dk1"/>
                </a:solidFill>
                <a:latin typeface="Trebuchet MS"/>
                <a:ea typeface="Trebuchet MS"/>
                <a:cs typeface="Trebuchet MS"/>
                <a:sym typeface="Trebuchet MS"/>
              </a:rPr>
              <a:t>Background on Projects</a:t>
            </a:r>
            <a:endParaRPr sz="1600" b="0" i="0" u="none" strike="noStrike" cap="none">
              <a:solidFill>
                <a:schemeClr val="dk1"/>
              </a:solidFill>
              <a:latin typeface="Trebuchet MS"/>
              <a:ea typeface="Trebuchet MS"/>
              <a:cs typeface="Trebuchet MS"/>
              <a:sym typeface="Trebuchet MS"/>
            </a:endParaRPr>
          </a:p>
          <a:p>
            <a:pPr marL="411480" marR="0" lvl="0" indent="-411480" algn="l" rtl="0">
              <a:lnSpc>
                <a:spcPct val="100000"/>
              </a:lnSpc>
              <a:spcBef>
                <a:spcPts val="1680"/>
              </a:spcBef>
              <a:spcAft>
                <a:spcPts val="0"/>
              </a:spcAft>
              <a:buClr>
                <a:schemeClr val="dk1"/>
              </a:buClr>
              <a:buSzPts val="2900"/>
              <a:buFont typeface="Trebuchet MS"/>
              <a:buChar char="•"/>
            </a:pPr>
            <a:r>
              <a:rPr lang="en-US" sz="1600" b="0" i="0" u="none" strike="noStrike" cap="none">
                <a:solidFill>
                  <a:schemeClr val="dk1"/>
                </a:solidFill>
                <a:latin typeface="Trebuchet MS"/>
                <a:ea typeface="Trebuchet MS"/>
                <a:cs typeface="Trebuchet MS"/>
                <a:sym typeface="Trebuchet MS"/>
              </a:rPr>
              <a:t>Identified issues &amp; action taken </a:t>
            </a:r>
            <a:endParaRPr sz="1600" b="0" i="0" u="none" strike="noStrike" cap="none">
              <a:solidFill>
                <a:schemeClr val="dk1"/>
              </a:solidFill>
              <a:latin typeface="Trebuchet MS"/>
              <a:ea typeface="Trebuchet MS"/>
              <a:cs typeface="Trebuchet MS"/>
              <a:sym typeface="Trebuchet MS"/>
            </a:endParaRPr>
          </a:p>
          <a:p>
            <a:pPr marL="411480" marR="0" lvl="0" indent="-411480" algn="l" rtl="0">
              <a:lnSpc>
                <a:spcPct val="100000"/>
              </a:lnSpc>
              <a:spcBef>
                <a:spcPts val="1680"/>
              </a:spcBef>
              <a:spcAft>
                <a:spcPts val="0"/>
              </a:spcAft>
              <a:buClr>
                <a:schemeClr val="dk1"/>
              </a:buClr>
              <a:buSzPts val="2900"/>
              <a:buFont typeface="Trebuchet MS"/>
              <a:buChar char="•"/>
            </a:pPr>
            <a:r>
              <a:rPr lang="en-US" sz="1600" b="0" i="0" u="none" strike="noStrike" cap="none">
                <a:solidFill>
                  <a:schemeClr val="dk1"/>
                </a:solidFill>
                <a:latin typeface="Trebuchet MS"/>
                <a:ea typeface="Trebuchet MS"/>
                <a:cs typeface="Trebuchet MS"/>
                <a:sym typeface="Trebuchet MS"/>
              </a:rPr>
              <a:t>Ongoing monitoring </a:t>
            </a:r>
            <a:endParaRPr sz="1600" b="0" i="0" u="none" strike="noStrike" cap="none">
              <a:solidFill>
                <a:schemeClr val="dk1"/>
              </a:solidFill>
              <a:latin typeface="Trebuchet MS"/>
              <a:ea typeface="Trebuchet MS"/>
              <a:cs typeface="Trebuchet MS"/>
              <a:sym typeface="Trebuchet MS"/>
            </a:endParaRPr>
          </a:p>
        </p:txBody>
      </p:sp>
      <p:sp>
        <p:nvSpPr>
          <p:cNvPr id="287" name="Google Shape;287;p3"/>
          <p:cNvSpPr txBox="1"/>
          <p:nvPr/>
        </p:nvSpPr>
        <p:spPr>
          <a:xfrm>
            <a:off x="386738" y="3596011"/>
            <a:ext cx="8215200" cy="2549406"/>
          </a:xfrm>
          <a:prstGeom prst="rect">
            <a:avLst/>
          </a:prstGeom>
          <a:noFill/>
          <a:ln>
            <a:noFill/>
          </a:ln>
        </p:spPr>
        <p:txBody>
          <a:bodyPr spcFirstLastPara="1" wrap="square" lIns="0" tIns="226050" rIns="0" bIns="0" anchor="t" anchorCtr="0">
            <a:spAutoFit/>
          </a:bodyPr>
          <a:lstStyle/>
          <a:p>
            <a:pPr marL="411480" marR="0" lvl="0" indent="-411480" algn="l" rtl="0">
              <a:lnSpc>
                <a:spcPct val="100000"/>
              </a:lnSpc>
              <a:spcBef>
                <a:spcPts val="1680"/>
              </a:spcBef>
              <a:spcAft>
                <a:spcPts val="0"/>
              </a:spcAft>
              <a:buClr>
                <a:schemeClr val="dk1"/>
              </a:buClr>
              <a:buSzPts val="2900"/>
              <a:buFont typeface="Arial"/>
              <a:buChar char="•"/>
            </a:pPr>
            <a:r>
              <a:rPr lang="en-US" sz="1600" b="0" i="0" u="none" strike="noStrike" cap="none">
                <a:solidFill>
                  <a:schemeClr val="dk1"/>
                </a:solidFill>
                <a:latin typeface="Trebuchet MS"/>
                <a:ea typeface="Trebuchet MS"/>
                <a:cs typeface="Trebuchet MS"/>
                <a:sym typeface="Trebuchet MS"/>
              </a:rPr>
              <a:t>¿Qué es participación para trabajadores adultos?</a:t>
            </a:r>
            <a:endParaRPr/>
          </a:p>
          <a:p>
            <a:pPr marL="411480" marR="0" lvl="0" indent="-411480" algn="l" rtl="0">
              <a:lnSpc>
                <a:spcPct val="100000"/>
              </a:lnSpc>
              <a:spcBef>
                <a:spcPts val="1680"/>
              </a:spcBef>
              <a:spcAft>
                <a:spcPts val="0"/>
              </a:spcAft>
              <a:buClr>
                <a:schemeClr val="dk1"/>
              </a:buClr>
              <a:buSzPts val="2900"/>
              <a:buFont typeface="Arial"/>
              <a:buChar char="•"/>
            </a:pPr>
            <a:r>
              <a:rPr lang="en-US" sz="1600" b="0" i="0" u="none" strike="noStrike" cap="none">
                <a:solidFill>
                  <a:schemeClr val="dk1"/>
                </a:solidFill>
                <a:latin typeface="Trebuchet MS"/>
                <a:ea typeface="Trebuchet MS"/>
                <a:cs typeface="Trebuchet MS"/>
                <a:sym typeface="Trebuchet MS"/>
              </a:rPr>
              <a:t>Junio de 2025 Estatus del proyecto participación para trabajadores adultos</a:t>
            </a:r>
            <a:endParaRPr/>
          </a:p>
          <a:p>
            <a:pPr marL="411480" marR="0" lvl="0" indent="-411480" algn="l" rtl="0">
              <a:lnSpc>
                <a:spcPct val="100000"/>
              </a:lnSpc>
              <a:spcBef>
                <a:spcPts val="1680"/>
              </a:spcBef>
              <a:spcAft>
                <a:spcPts val="0"/>
              </a:spcAft>
              <a:buClr>
                <a:schemeClr val="dk1"/>
              </a:buClr>
              <a:buSzPts val="2900"/>
              <a:buFont typeface="Arial"/>
              <a:buChar char="•"/>
            </a:pPr>
            <a:r>
              <a:rPr lang="en-US" sz="1600" b="0" i="0" u="none" strike="noStrike" cap="none">
                <a:solidFill>
                  <a:schemeClr val="dk1"/>
                </a:solidFill>
                <a:latin typeface="Trebuchet MS"/>
                <a:ea typeface="Trebuchet MS"/>
                <a:cs typeface="Trebuchet MS"/>
                <a:sym typeface="Trebuchet MS"/>
              </a:rPr>
              <a:t>Antecedentes de los proyectos</a:t>
            </a:r>
            <a:endParaRPr sz="1600" b="0" i="0" u="none" strike="noStrike" cap="none">
              <a:solidFill>
                <a:schemeClr val="dk1"/>
              </a:solidFill>
              <a:latin typeface="Trebuchet MS"/>
              <a:ea typeface="Trebuchet MS"/>
              <a:cs typeface="Trebuchet MS"/>
              <a:sym typeface="Trebuchet MS"/>
            </a:endParaRPr>
          </a:p>
          <a:p>
            <a:pPr marL="411480" marR="0" lvl="0" indent="-411480" algn="l" rtl="0">
              <a:lnSpc>
                <a:spcPct val="100000"/>
              </a:lnSpc>
              <a:spcBef>
                <a:spcPts val="1680"/>
              </a:spcBef>
              <a:spcAft>
                <a:spcPts val="0"/>
              </a:spcAft>
              <a:buClr>
                <a:schemeClr val="dk1"/>
              </a:buClr>
              <a:buSzPts val="2900"/>
              <a:buFont typeface="Arial"/>
              <a:buChar char="•"/>
            </a:pPr>
            <a:r>
              <a:rPr lang="en-US" sz="1600" b="0" i="0" u="none" strike="noStrike" cap="none">
                <a:solidFill>
                  <a:schemeClr val="dk1"/>
                </a:solidFill>
                <a:latin typeface="Trebuchet MS"/>
                <a:ea typeface="Trebuchet MS"/>
                <a:cs typeface="Trebuchet MS"/>
                <a:sym typeface="Trebuchet MS"/>
              </a:rPr>
              <a:t>Problemas detectados y medidas adoptadas</a:t>
            </a:r>
            <a:endParaRPr sz="1600" b="0" i="0" u="none" strike="noStrike" cap="none">
              <a:solidFill>
                <a:schemeClr val="dk1"/>
              </a:solidFill>
              <a:latin typeface="Trebuchet MS"/>
              <a:ea typeface="Trebuchet MS"/>
              <a:cs typeface="Trebuchet MS"/>
              <a:sym typeface="Trebuchet MS"/>
            </a:endParaRPr>
          </a:p>
          <a:p>
            <a:pPr marL="411480" marR="0" lvl="0" indent="-411480" algn="l" rtl="0">
              <a:lnSpc>
                <a:spcPct val="100000"/>
              </a:lnSpc>
              <a:spcBef>
                <a:spcPts val="1680"/>
              </a:spcBef>
              <a:spcAft>
                <a:spcPts val="0"/>
              </a:spcAft>
              <a:buClr>
                <a:schemeClr val="dk1"/>
              </a:buClr>
              <a:buSzPts val="2900"/>
              <a:buFont typeface="Arial"/>
              <a:buChar char="•"/>
            </a:pPr>
            <a:r>
              <a:rPr lang="en-US" sz="1600" b="0" i="0" u="none" strike="noStrike" cap="none">
                <a:solidFill>
                  <a:schemeClr val="dk1"/>
                </a:solidFill>
                <a:latin typeface="Trebuchet MS"/>
                <a:ea typeface="Trebuchet MS"/>
                <a:cs typeface="Trebuchet MS"/>
                <a:sym typeface="Trebuchet MS"/>
              </a:rPr>
              <a:t>Seguimiento continuo. </a:t>
            </a:r>
            <a:endParaRPr sz="1600" b="0" i="0" u="none" strike="noStrike" cap="none">
              <a:solidFill>
                <a:schemeClr val="dk1"/>
              </a:solidFill>
              <a:latin typeface="Trebuchet MS"/>
              <a:ea typeface="Trebuchet MS"/>
              <a:cs typeface="Trebuchet MS"/>
              <a:sym typeface="Trebuchet MS"/>
            </a:endParaRPr>
          </a:p>
        </p:txBody>
      </p:sp>
      <p:sp>
        <p:nvSpPr>
          <p:cNvPr id="288" name="Google Shape;288;p3"/>
          <p:cNvSpPr txBox="1"/>
          <p:nvPr/>
        </p:nvSpPr>
        <p:spPr>
          <a:xfrm>
            <a:off x="863476" y="3243211"/>
            <a:ext cx="7922700" cy="705600"/>
          </a:xfrm>
          <a:prstGeom prst="rect">
            <a:avLst/>
          </a:prstGeom>
          <a:noFill/>
          <a:ln>
            <a:noFill/>
          </a:ln>
        </p:spPr>
        <p:txBody>
          <a:bodyPr spcFirstLastPara="1" wrap="square" lIns="0" tIns="12700" rIns="0" bIns="0" anchor="t" anchorCtr="0">
            <a:spAutoFit/>
          </a:bodyPr>
          <a:lstStyle/>
          <a:p>
            <a:pPr marL="12700" marR="0" lvl="0" indent="0" algn="ctr" rtl="0">
              <a:lnSpc>
                <a:spcPct val="100000"/>
              </a:lnSpc>
              <a:spcBef>
                <a:spcPts val="0"/>
              </a:spcBef>
              <a:spcAft>
                <a:spcPts val="0"/>
              </a:spcAft>
              <a:buClr>
                <a:srgbClr val="000000"/>
              </a:buClr>
              <a:buSzPts val="1400"/>
              <a:buFont typeface="Arial"/>
              <a:buNone/>
            </a:pPr>
            <a:r>
              <a:rPr lang="en-US" sz="4500" b="1" i="0" u="none" strike="noStrike" cap="none">
                <a:solidFill>
                  <a:srgbClr val="00186F"/>
                </a:solidFill>
                <a:latin typeface="Trebuchet MS"/>
                <a:ea typeface="Trebuchet MS"/>
                <a:cs typeface="Trebuchet MS"/>
                <a:sym typeface="Trebuchet MS"/>
              </a:rPr>
              <a:t>Visión General</a:t>
            </a:r>
            <a:endParaRPr sz="4500" b="1"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4"/>
          <p:cNvSpPr txBox="1">
            <a:spLocks noGrp="1"/>
          </p:cNvSpPr>
          <p:nvPr>
            <p:ph type="title"/>
          </p:nvPr>
        </p:nvSpPr>
        <p:spPr>
          <a:xfrm>
            <a:off x="904450" y="912503"/>
            <a:ext cx="7322400" cy="14904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8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What is Working Adults Buy-In?</a:t>
            </a:r>
            <a:endParaRPr sz="4800"/>
          </a:p>
        </p:txBody>
      </p:sp>
      <p:sp>
        <p:nvSpPr>
          <p:cNvPr id="294" name="Google Shape;294;p4"/>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15</a:t>
            </a:fld>
            <a:endParaRPr/>
          </a:p>
        </p:txBody>
      </p:sp>
      <p:sp>
        <p:nvSpPr>
          <p:cNvPr id="295" name="Google Shape;295;p4"/>
          <p:cNvSpPr txBox="1"/>
          <p:nvPr/>
        </p:nvSpPr>
        <p:spPr>
          <a:xfrm>
            <a:off x="904450" y="3037721"/>
            <a:ext cx="7322400" cy="2228815"/>
          </a:xfrm>
          <a:prstGeom prst="rect">
            <a:avLst/>
          </a:prstGeom>
          <a:noFill/>
          <a:ln>
            <a:noFill/>
          </a:ln>
        </p:spPr>
        <p:txBody>
          <a:bodyPr spcFirstLastPara="1" wrap="square" lIns="0" tIns="12700" rIns="0" bIns="0" anchor="t" anchorCtr="0">
            <a:spAutoFit/>
          </a:bodyPr>
          <a:lstStyle/>
          <a:p>
            <a:pPr marL="12700" marR="0" lvl="0" indent="0" algn="ctr" rtl="0">
              <a:lnSpc>
                <a:spcPct val="100000"/>
              </a:lnSpc>
              <a:spcBef>
                <a:spcPts val="0"/>
              </a:spcBef>
              <a:spcAft>
                <a:spcPts val="0"/>
              </a:spcAft>
              <a:buClr>
                <a:srgbClr val="000000"/>
              </a:buClr>
              <a:buSzPts val="1400"/>
              <a:buFont typeface="Arial"/>
              <a:buNone/>
            </a:pPr>
            <a:r>
              <a:rPr lang="en-US" sz="4800" b="1" i="0" u="none" strike="noStrike" cap="none">
                <a:solidFill>
                  <a:schemeClr val="lt1"/>
                </a:solidFill>
                <a:latin typeface="Trebuchet MS"/>
                <a:ea typeface="Trebuchet MS"/>
                <a:cs typeface="Trebuchet MS"/>
                <a:sym typeface="Trebuchet MS"/>
              </a:rPr>
              <a:t>¿Qué es participación para trabajadores adultos?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5"/>
          <p:cNvSpPr txBox="1">
            <a:spLocks noGrp="1"/>
          </p:cNvSpPr>
          <p:nvPr>
            <p:ph type="title"/>
          </p:nvPr>
        </p:nvSpPr>
        <p:spPr>
          <a:xfrm>
            <a:off x="765300" y="511426"/>
            <a:ext cx="7513200" cy="7056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500">
                <a:solidFill>
                  <a:srgbClr val="00186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Working Adults Buy-In</a:t>
            </a:r>
            <a:endParaRPr sz="4500"/>
          </a:p>
        </p:txBody>
      </p:sp>
      <p:sp>
        <p:nvSpPr>
          <p:cNvPr id="301" name="Google Shape;301;p5"/>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16</a:t>
            </a:fld>
            <a:endParaRPr/>
          </a:p>
        </p:txBody>
      </p:sp>
      <p:sp>
        <p:nvSpPr>
          <p:cNvPr id="302" name="Google Shape;302;p5"/>
          <p:cNvSpPr txBox="1"/>
          <p:nvPr/>
        </p:nvSpPr>
        <p:spPr>
          <a:xfrm>
            <a:off x="765300" y="1461000"/>
            <a:ext cx="7513200" cy="4070100"/>
          </a:xfrm>
          <a:prstGeom prst="rect">
            <a:avLst/>
          </a:prstGeom>
          <a:noFill/>
          <a:ln>
            <a:noFill/>
          </a:ln>
        </p:spPr>
        <p:txBody>
          <a:bodyPr spcFirstLastPara="1" wrap="square" lIns="0" tIns="58400" rIns="0" bIns="0" anchor="t" anchorCtr="0">
            <a:spAutoFit/>
          </a:bodyPr>
          <a:lstStyle/>
          <a:p>
            <a:pPr marL="0" marR="5080" lvl="0" indent="0" algn="l" rtl="0">
              <a:lnSpc>
                <a:spcPct val="108148"/>
              </a:lnSpc>
              <a:spcBef>
                <a:spcPts val="0"/>
              </a:spcBef>
              <a:spcAft>
                <a:spcPts val="0"/>
              </a:spcAft>
              <a:buClr>
                <a:srgbClr val="000000"/>
              </a:buClr>
              <a:buSzPts val="2700"/>
              <a:buFont typeface="Arial"/>
              <a:buNone/>
            </a:pPr>
            <a:r>
              <a:rPr lang="en-US" sz="2700" b="0" i="0" u="none" strike="noStrike" cap="none">
                <a:solidFill>
                  <a:schemeClr val="dk1"/>
                </a:solidFill>
                <a:latin typeface="Trebuchet MS"/>
                <a:ea typeface="Trebuchet MS"/>
                <a:cs typeface="Trebuchet MS"/>
                <a:sym typeface="Trebuchet MS"/>
              </a:rPr>
              <a:t>Working Adults with Disabilities lets adults with a disability who qualify to "buy-into" Health First Colorado (Colorado's Medicaid Program). If you work and earn too much to qualify for Health First Colorado you may qualify. If you qualify, you may pay a monthly premium. Your monthly premium is based on your gross monthly earned and unearned income after any applicable disregards.</a:t>
            </a:r>
            <a:endParaRPr sz="2700" b="0" i="0" u="none" strike="noStrike" cap="none">
              <a:solidFill>
                <a:schemeClr val="dk1"/>
              </a:solidFill>
              <a:latin typeface="Trebuchet MS"/>
              <a:ea typeface="Trebuchet MS"/>
              <a:cs typeface="Trebuchet MS"/>
              <a:sym typeface="Trebuchet M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3"/>
          <p:cNvSpPr txBox="1">
            <a:spLocks noGrp="1"/>
          </p:cNvSpPr>
          <p:nvPr>
            <p:ph type="title"/>
          </p:nvPr>
        </p:nvSpPr>
        <p:spPr>
          <a:xfrm>
            <a:off x="0" y="63181"/>
            <a:ext cx="9045321" cy="1397819"/>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500">
                <a:solidFill>
                  <a:srgbClr val="00186F"/>
                </a:solidFill>
              </a:rPr>
              <a:t>Participación para trabajadores adultos</a:t>
            </a:r>
            <a:endParaRPr sz="4500"/>
          </a:p>
        </p:txBody>
      </p:sp>
      <p:sp>
        <p:nvSpPr>
          <p:cNvPr id="308" name="Google Shape;308;p13"/>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17</a:t>
            </a:fld>
            <a:endParaRPr/>
          </a:p>
        </p:txBody>
      </p:sp>
      <p:sp>
        <p:nvSpPr>
          <p:cNvPr id="309" name="Google Shape;309;p13"/>
          <p:cNvSpPr txBox="1"/>
          <p:nvPr/>
        </p:nvSpPr>
        <p:spPr>
          <a:xfrm>
            <a:off x="314196" y="1461000"/>
            <a:ext cx="8525004" cy="4097384"/>
          </a:xfrm>
          <a:prstGeom prst="rect">
            <a:avLst/>
          </a:prstGeom>
          <a:noFill/>
          <a:ln>
            <a:noFill/>
          </a:ln>
        </p:spPr>
        <p:txBody>
          <a:bodyPr spcFirstLastPara="1" wrap="square" lIns="0" tIns="58400" rIns="0" bIns="0" anchor="t" anchorCtr="0">
            <a:spAutoFit/>
          </a:bodyPr>
          <a:lstStyle/>
          <a:p>
            <a:pPr marL="0" marR="5080" lvl="0" indent="0" algn="l" rtl="0">
              <a:lnSpc>
                <a:spcPct val="108148"/>
              </a:lnSpc>
              <a:spcBef>
                <a:spcPts val="0"/>
              </a:spcBef>
              <a:spcAft>
                <a:spcPts val="0"/>
              </a:spcAft>
              <a:buClr>
                <a:srgbClr val="000000"/>
              </a:buClr>
              <a:buSzPts val="2700"/>
              <a:buFont typeface="Arial"/>
              <a:buNone/>
            </a:pPr>
            <a:r>
              <a:rPr lang="en-US" sz="2700" b="0" i="0" u="none" strike="noStrike" cap="none">
                <a:solidFill>
                  <a:schemeClr val="dk1"/>
                </a:solidFill>
                <a:latin typeface="Trebuchet MS"/>
                <a:ea typeface="Trebuchet MS"/>
                <a:cs typeface="Trebuchet MS"/>
                <a:sym typeface="Trebuchet MS"/>
              </a:rPr>
              <a:t>Trabajadores Adultos con discapacidades deja a los adultos con discapacidades que califiquen "a formar parte" a Health First Colorado (Programa Medicaid de Colorado). Si usted trabaja y gana demasiado para calificar para Health First Colorado, es posible que pueda calificar. Si usted califica, puede pagar una prima mensual. Su prima mensual es basada en sus ingresos brutos mensuales, ganados y no ganados, una vez aplicadas las deducciones.</a:t>
            </a:r>
            <a:endParaRPr sz="2700" b="0" i="0" u="none" strike="noStrike" cap="none">
              <a:solidFill>
                <a:schemeClr val="dk1"/>
              </a:solidFill>
              <a:latin typeface="Trebuchet MS"/>
              <a:ea typeface="Trebuchet MS"/>
              <a:cs typeface="Trebuchet MS"/>
              <a:sym typeface="Trebuchet M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6"/>
          <p:cNvSpPr txBox="1">
            <a:spLocks noGrp="1"/>
          </p:cNvSpPr>
          <p:nvPr>
            <p:ph type="title"/>
          </p:nvPr>
        </p:nvSpPr>
        <p:spPr>
          <a:xfrm>
            <a:off x="1823592" y="511429"/>
            <a:ext cx="5490845" cy="7112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SzPts val="1400"/>
              <a:buNone/>
            </a:pPr>
            <a:r>
              <a:rPr lang="en-US" sz="4500">
                <a:solidFill>
                  <a:srgbClr val="00186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Eligibility Guideline</a:t>
            </a:r>
            <a:r>
              <a:rPr lang="en-US" sz="4500">
                <a:solidFill>
                  <a:srgbClr val="00186F"/>
                </a:solidFill>
              </a:rPr>
              <a:t>s</a:t>
            </a:r>
            <a:endParaRPr sz="4500"/>
          </a:p>
        </p:txBody>
      </p:sp>
      <p:sp>
        <p:nvSpPr>
          <p:cNvPr id="315" name="Google Shape;315;p6"/>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18</a:t>
            </a:fld>
            <a:endParaRPr/>
          </a:p>
        </p:txBody>
      </p:sp>
      <p:sp>
        <p:nvSpPr>
          <p:cNvPr id="316" name="Google Shape;316;p6"/>
          <p:cNvSpPr txBox="1">
            <a:spLocks noGrp="1"/>
          </p:cNvSpPr>
          <p:nvPr>
            <p:ph type="body" idx="1"/>
          </p:nvPr>
        </p:nvSpPr>
        <p:spPr>
          <a:xfrm>
            <a:off x="576850" y="1420050"/>
            <a:ext cx="7977600" cy="4539900"/>
          </a:xfrm>
          <a:prstGeom prst="rect">
            <a:avLst/>
          </a:prstGeom>
          <a:noFill/>
          <a:ln>
            <a:noFill/>
          </a:ln>
        </p:spPr>
        <p:txBody>
          <a:bodyPr spcFirstLastPara="1" wrap="square" lIns="0" tIns="12700" rIns="0" bIns="0" anchor="t" anchorCtr="0">
            <a:spAutoFit/>
          </a:bodyPr>
          <a:lstStyle/>
          <a:p>
            <a:pPr marL="424180" lvl="0" indent="-380365" algn="l" rtl="0">
              <a:lnSpc>
                <a:spcPct val="114074"/>
              </a:lnSpc>
              <a:spcBef>
                <a:spcPts val="0"/>
              </a:spcBef>
              <a:spcAft>
                <a:spcPts val="0"/>
              </a:spcAft>
              <a:buClr>
                <a:schemeClr val="dk1"/>
              </a:buClr>
              <a:buSzPts val="2400"/>
              <a:buFont typeface="Arial"/>
              <a:buChar char="•"/>
            </a:pPr>
            <a:r>
              <a:rPr lang="en-US" sz="2400"/>
              <a:t>You must be 16 or older,</a:t>
            </a:r>
            <a:endParaRPr sz="2400"/>
          </a:p>
          <a:p>
            <a:pPr marL="424180" lvl="0" indent="-380365" algn="l" rtl="0">
              <a:lnSpc>
                <a:spcPct val="107962"/>
              </a:lnSpc>
              <a:spcBef>
                <a:spcPts val="1000"/>
              </a:spcBef>
              <a:spcAft>
                <a:spcPts val="0"/>
              </a:spcAft>
              <a:buClr>
                <a:schemeClr val="dk1"/>
              </a:buClr>
              <a:buSzPts val="2400"/>
              <a:buFont typeface="Arial"/>
              <a:buChar char="•"/>
            </a:pPr>
            <a:r>
              <a:rPr lang="en-US" sz="2400"/>
              <a:t>You must be employed,</a:t>
            </a:r>
            <a:endParaRPr sz="2400"/>
          </a:p>
          <a:p>
            <a:pPr marL="424180" marR="5080" lvl="0" indent="-380365" algn="l" rtl="0">
              <a:lnSpc>
                <a:spcPct val="100000"/>
              </a:lnSpc>
              <a:spcBef>
                <a:spcPts val="1000"/>
              </a:spcBef>
              <a:spcAft>
                <a:spcPts val="0"/>
              </a:spcAft>
              <a:buClr>
                <a:schemeClr val="dk1"/>
              </a:buClr>
              <a:buSzPts val="2400"/>
              <a:buFont typeface="Arial"/>
              <a:buChar char="•"/>
            </a:pPr>
            <a:r>
              <a:rPr lang="en-US" sz="2400"/>
              <a:t>You must have a qualifying disability, either through Social Security or the State Disability Determination vendor, even if you are 65 or older. The Social Security Administration (SSA) listings describe what disabilities qualify, and;</a:t>
            </a:r>
            <a:endParaRPr sz="2400"/>
          </a:p>
          <a:p>
            <a:pPr marL="424180" lvl="0" indent="-380365" algn="l" rtl="0">
              <a:lnSpc>
                <a:spcPct val="99814"/>
              </a:lnSpc>
              <a:spcBef>
                <a:spcPts val="1000"/>
              </a:spcBef>
              <a:spcAft>
                <a:spcPts val="1000"/>
              </a:spcAft>
              <a:buClr>
                <a:schemeClr val="dk1"/>
              </a:buClr>
              <a:buSzPts val="2400"/>
              <a:buFont typeface="Arial"/>
              <a:buChar char="•"/>
            </a:pPr>
            <a:r>
              <a:rPr lang="en-US" sz="2400"/>
              <a:t>Your income after disregards must be below 450% of the Federal Poverty Level (FPL). For example, you can earn about $11,020 a month and qualify. You may have additional income that is disregarded.</a:t>
            </a:r>
            <a:endParaRPr sz="24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4"/>
          <p:cNvSpPr txBox="1">
            <a:spLocks noGrp="1"/>
          </p:cNvSpPr>
          <p:nvPr>
            <p:ph type="title"/>
          </p:nvPr>
        </p:nvSpPr>
        <p:spPr>
          <a:xfrm>
            <a:off x="731266" y="228905"/>
            <a:ext cx="7668768" cy="705321"/>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SzPts val="1400"/>
              <a:buNone/>
            </a:pPr>
            <a:r>
              <a:rPr lang="en-US" sz="4500">
                <a:solidFill>
                  <a:srgbClr val="00186F"/>
                </a:solidFill>
              </a:rPr>
              <a:t>Directrices de admisibilidad</a:t>
            </a:r>
            <a:endParaRPr sz="4500"/>
          </a:p>
        </p:txBody>
      </p:sp>
      <p:sp>
        <p:nvSpPr>
          <p:cNvPr id="322" name="Google Shape;322;p14"/>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19</a:t>
            </a:fld>
            <a:endParaRPr/>
          </a:p>
        </p:txBody>
      </p:sp>
      <p:sp>
        <p:nvSpPr>
          <p:cNvPr id="323" name="Google Shape;323;p14"/>
          <p:cNvSpPr txBox="1">
            <a:spLocks noGrp="1"/>
          </p:cNvSpPr>
          <p:nvPr>
            <p:ph type="body" idx="1"/>
          </p:nvPr>
        </p:nvSpPr>
        <p:spPr>
          <a:xfrm>
            <a:off x="576850" y="1029906"/>
            <a:ext cx="8554450" cy="4910768"/>
          </a:xfrm>
          <a:prstGeom prst="rect">
            <a:avLst/>
          </a:prstGeom>
          <a:noFill/>
          <a:ln>
            <a:noFill/>
          </a:ln>
        </p:spPr>
        <p:txBody>
          <a:bodyPr spcFirstLastPara="1" wrap="square" lIns="0" tIns="12700" rIns="0" bIns="0" anchor="t" anchorCtr="0">
            <a:spAutoFit/>
          </a:bodyPr>
          <a:lstStyle/>
          <a:p>
            <a:pPr marL="424180" lvl="0" indent="-380365" algn="l" rtl="0">
              <a:lnSpc>
                <a:spcPct val="114074"/>
              </a:lnSpc>
              <a:spcBef>
                <a:spcPts val="0"/>
              </a:spcBef>
              <a:spcAft>
                <a:spcPts val="0"/>
              </a:spcAft>
              <a:buClr>
                <a:schemeClr val="dk1"/>
              </a:buClr>
              <a:buSzPts val="2400"/>
              <a:buFont typeface="Arial"/>
              <a:buChar char="•"/>
            </a:pPr>
            <a:r>
              <a:rPr lang="en-US" sz="2400"/>
              <a:t>Usted debe tener 16 años o más,</a:t>
            </a:r>
            <a:endParaRPr/>
          </a:p>
          <a:p>
            <a:pPr marL="424180" lvl="0" indent="-380365" algn="l" rtl="0">
              <a:lnSpc>
                <a:spcPct val="107962"/>
              </a:lnSpc>
              <a:spcBef>
                <a:spcPts val="1000"/>
              </a:spcBef>
              <a:spcAft>
                <a:spcPts val="0"/>
              </a:spcAft>
              <a:buClr>
                <a:schemeClr val="dk1"/>
              </a:buClr>
              <a:buSzPts val="2400"/>
              <a:buFont typeface="Arial"/>
              <a:buChar char="•"/>
            </a:pPr>
            <a:r>
              <a:rPr lang="en-US" sz="2400"/>
              <a:t>Usted debe estar empleado,</a:t>
            </a:r>
            <a:endParaRPr/>
          </a:p>
          <a:p>
            <a:pPr marL="424180" marR="5080" lvl="0" indent="-380365" algn="l" rtl="0">
              <a:lnSpc>
                <a:spcPct val="100000"/>
              </a:lnSpc>
              <a:spcBef>
                <a:spcPts val="1000"/>
              </a:spcBef>
              <a:spcAft>
                <a:spcPts val="0"/>
              </a:spcAft>
              <a:buClr>
                <a:schemeClr val="dk1"/>
              </a:buClr>
              <a:buSzPts val="2400"/>
              <a:buFont typeface="Arial"/>
              <a:buChar char="•"/>
            </a:pPr>
            <a:r>
              <a:rPr lang="en-US" sz="2400"/>
              <a:t>Usted debe tener una discapacidad que califique, ya sea a través del Seguro Social o del proveedor estatal de determinación de discapacidad, incluso si usted tiene 65 años o más. Las listas de la Administración de Seguro Social (SSA) describen qué discapacidades califican, y;</a:t>
            </a:r>
            <a:endParaRPr/>
          </a:p>
          <a:p>
            <a:pPr marL="424180" marR="5080" lvl="0" indent="-380365" algn="l" rtl="0">
              <a:lnSpc>
                <a:spcPct val="100000"/>
              </a:lnSpc>
              <a:spcBef>
                <a:spcPts val="1000"/>
              </a:spcBef>
              <a:spcAft>
                <a:spcPts val="0"/>
              </a:spcAft>
              <a:buClr>
                <a:schemeClr val="dk1"/>
              </a:buClr>
              <a:buSzPts val="2400"/>
              <a:buFont typeface="Arial"/>
              <a:buChar char="•"/>
            </a:pPr>
            <a:r>
              <a:rPr lang="en-US" sz="2400"/>
              <a:t>Sus ingresos después de las deducciones deben estar por debajo del 450% del Nivel federal de pobreza (FPL). Por ejemplo, usted puede ganar aproximadamente $11,020 al mes y calificar. Usted puede tener ingresos adicionales que no se consideran.</a:t>
            </a:r>
            <a:endParaRPr sz="2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167"/>
        <p:cNvGrpSpPr/>
        <p:nvPr/>
      </p:nvGrpSpPr>
      <p:grpSpPr>
        <a:xfrm>
          <a:off x="0" y="0"/>
          <a:ext cx="0" cy="0"/>
          <a:chOff x="0" y="0"/>
          <a:chExt cx="0" cy="0"/>
        </a:xfrm>
      </p:grpSpPr>
      <p:sp>
        <p:nvSpPr>
          <p:cNvPr id="168" name="Google Shape;168;p2"/>
          <p:cNvSpPr/>
          <p:nvPr/>
        </p:nvSpPr>
        <p:spPr>
          <a:xfrm>
            <a:off x="0" y="0"/>
            <a:ext cx="9136380" cy="6256655"/>
          </a:xfrm>
          <a:custGeom>
            <a:avLst/>
            <a:gdLst/>
            <a:ahLst/>
            <a:cxnLst/>
            <a:rect l="l" t="t" r="r" b="b"/>
            <a:pathLst>
              <a:path w="9136380" h="6256655" extrusionOk="0">
                <a:moveTo>
                  <a:pt x="0" y="6256655"/>
                </a:moveTo>
                <a:lnTo>
                  <a:pt x="9135998" y="6256655"/>
                </a:lnTo>
                <a:lnTo>
                  <a:pt x="9135998" y="0"/>
                </a:lnTo>
                <a:lnTo>
                  <a:pt x="0" y="0"/>
                </a:lnTo>
                <a:lnTo>
                  <a:pt x="0" y="6256655"/>
                </a:lnTo>
                <a:close/>
              </a:path>
            </a:pathLst>
          </a:custGeom>
          <a:solidFill>
            <a:srgbClr val="00186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2"/>
          <p:cNvSpPr/>
          <p:nvPr/>
        </p:nvSpPr>
        <p:spPr>
          <a:xfrm>
            <a:off x="0" y="6256655"/>
            <a:ext cx="9136380" cy="608965"/>
          </a:xfrm>
          <a:custGeom>
            <a:avLst/>
            <a:gdLst/>
            <a:ahLst/>
            <a:cxnLst/>
            <a:rect l="l" t="t" r="r" b="b"/>
            <a:pathLst>
              <a:path w="9136380" h="608965" extrusionOk="0">
                <a:moveTo>
                  <a:pt x="0" y="0"/>
                </a:moveTo>
                <a:lnTo>
                  <a:pt x="9135998" y="0"/>
                </a:lnTo>
                <a:lnTo>
                  <a:pt x="9135998" y="608837"/>
                </a:lnTo>
                <a:lnTo>
                  <a:pt x="0" y="608837"/>
                </a:lnTo>
                <a:lnTo>
                  <a:pt x="0"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 name="Google Shape;170;p2"/>
          <p:cNvSpPr/>
          <p:nvPr/>
        </p:nvSpPr>
        <p:spPr>
          <a:xfrm>
            <a:off x="205993" y="6346698"/>
            <a:ext cx="2596388" cy="43624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 name="Google Shape;171;p2"/>
          <p:cNvSpPr txBox="1">
            <a:spLocks noGrp="1"/>
          </p:cNvSpPr>
          <p:nvPr>
            <p:ph type="title"/>
          </p:nvPr>
        </p:nvSpPr>
        <p:spPr>
          <a:xfrm>
            <a:off x="504275" y="479575"/>
            <a:ext cx="8152500" cy="3753261"/>
          </a:xfrm>
          <a:prstGeom prst="rect">
            <a:avLst/>
          </a:prstGeom>
          <a:noFill/>
          <a:ln>
            <a:noFill/>
          </a:ln>
        </p:spPr>
        <p:txBody>
          <a:bodyPr spcFirstLastPara="1" wrap="square" lIns="0" tIns="95875" rIns="0" bIns="0" anchor="t" anchorCtr="0">
            <a:spAutoFit/>
          </a:bodyPr>
          <a:lstStyle/>
          <a:p>
            <a:pPr marL="12700" marR="5080" lvl="0" indent="-3810" algn="ctr" rtl="0">
              <a:lnSpc>
                <a:spcPct val="107916"/>
              </a:lnSpc>
              <a:spcBef>
                <a:spcPts val="0"/>
              </a:spcBef>
              <a:spcAft>
                <a:spcPts val="0"/>
              </a:spcAft>
              <a:buSzPts val="1400"/>
              <a:buNone/>
            </a:pPr>
            <a:r>
              <a:rPr lang="en-US" sz="4400" dirty="0" err="1"/>
              <a:t>Programa</a:t>
            </a:r>
            <a:r>
              <a:rPr lang="en-US" sz="4400" dirty="0"/>
              <a:t> de </a:t>
            </a:r>
            <a:r>
              <a:rPr lang="en-US" sz="4400" dirty="0" err="1"/>
              <a:t>Participación</a:t>
            </a:r>
            <a:r>
              <a:rPr lang="en-US" sz="4400" dirty="0"/>
              <a:t> para </a:t>
            </a:r>
            <a:r>
              <a:rPr lang="en-US" sz="4400" dirty="0" err="1"/>
              <a:t>Trabajadores</a:t>
            </a:r>
            <a:r>
              <a:rPr lang="en-US" sz="4400" dirty="0"/>
              <a:t> </a:t>
            </a:r>
            <a:r>
              <a:rPr lang="en-US" sz="4400" dirty="0" err="1"/>
              <a:t>Adultos</a:t>
            </a:r>
            <a:r>
              <a:rPr lang="en-US" sz="4400" dirty="0"/>
              <a:t> con </a:t>
            </a:r>
            <a:r>
              <a:rPr lang="en-US" sz="4400" dirty="0" err="1"/>
              <a:t>Discapacidades</a:t>
            </a:r>
            <a:r>
              <a:rPr lang="en-US" sz="4400" dirty="0"/>
              <a:t> (</a:t>
            </a:r>
            <a:r>
              <a:rPr lang="en-US" sz="4400" dirty="0" err="1"/>
              <a:t>WAwD</a:t>
            </a:r>
            <a:r>
              <a:rPr lang="en-US" sz="4400" dirty="0"/>
              <a:t>) y con </a:t>
            </a:r>
            <a:r>
              <a:rPr lang="en-US" sz="4400" dirty="0" err="1"/>
              <a:t>Servicios</a:t>
            </a:r>
            <a:r>
              <a:rPr lang="en-US" sz="4400" dirty="0"/>
              <a:t> </a:t>
            </a:r>
            <a:r>
              <a:rPr lang="en-US" sz="4400" dirty="0" err="1"/>
              <a:t>en</a:t>
            </a:r>
            <a:r>
              <a:rPr lang="en-US" sz="4400" dirty="0"/>
              <a:t> </a:t>
            </a:r>
            <a:r>
              <a:rPr lang="en-US" sz="4400" dirty="0" err="1"/>
              <a:t>el</a:t>
            </a:r>
            <a:r>
              <a:rPr lang="en-US" sz="4400" dirty="0"/>
              <a:t> </a:t>
            </a:r>
            <a:r>
              <a:rPr lang="en-US" sz="4400" dirty="0" err="1"/>
              <a:t>Hogar</a:t>
            </a:r>
            <a:r>
              <a:rPr lang="en-US" sz="4400" dirty="0"/>
              <a:t> y </a:t>
            </a:r>
            <a:r>
              <a:rPr lang="en-US" sz="4400" dirty="0" err="1"/>
              <a:t>en</a:t>
            </a:r>
            <a:r>
              <a:rPr lang="en-US" sz="4400" dirty="0"/>
              <a:t> la </a:t>
            </a:r>
            <a:r>
              <a:rPr lang="en-US" sz="4400" dirty="0" err="1"/>
              <a:t>Comunidad</a:t>
            </a:r>
            <a:r>
              <a:rPr lang="en-US" sz="4400" dirty="0"/>
              <a:t> (HCBS)</a:t>
            </a:r>
            <a:endParaRPr sz="4400" dirty="0"/>
          </a:p>
        </p:txBody>
      </p:sp>
      <p:sp>
        <p:nvSpPr>
          <p:cNvPr id="172" name="Google Shape;172;p2"/>
          <p:cNvSpPr txBox="1"/>
          <p:nvPr/>
        </p:nvSpPr>
        <p:spPr>
          <a:xfrm>
            <a:off x="619825" y="4702138"/>
            <a:ext cx="7931700" cy="936154"/>
          </a:xfrm>
          <a:prstGeom prst="rect">
            <a:avLst/>
          </a:prstGeom>
          <a:noFill/>
          <a:ln>
            <a:noFill/>
          </a:ln>
        </p:spPr>
        <p:txBody>
          <a:bodyPr spcFirstLastPara="1" wrap="square" lIns="0" tIns="12700" rIns="0" bIns="0" anchor="t" anchorCtr="0">
            <a:spAutoFit/>
          </a:bodyPr>
          <a:lstStyle/>
          <a:p>
            <a:pPr marL="12700" marR="0" lvl="0" indent="0" algn="ctr" rtl="0">
              <a:lnSpc>
                <a:spcPct val="100000"/>
              </a:lnSpc>
              <a:spcBef>
                <a:spcPts val="0"/>
              </a:spcBef>
              <a:spcAft>
                <a:spcPts val="0"/>
              </a:spcAft>
              <a:buClr>
                <a:srgbClr val="000000"/>
              </a:buClr>
              <a:buSzPts val="3700"/>
              <a:buFont typeface="Arial"/>
              <a:buNone/>
            </a:pPr>
            <a:r>
              <a:rPr lang="en-US" sz="3600" b="1" i="0" u="none" strike="noStrike" cap="none" dirty="0" err="1">
                <a:solidFill>
                  <a:srgbClr val="FFFFFF"/>
                </a:solidFill>
                <a:latin typeface="Trebuchet MS"/>
                <a:ea typeface="Trebuchet MS"/>
                <a:cs typeface="Trebuchet MS"/>
                <a:sym typeface="Trebuchet MS"/>
              </a:rPr>
              <a:t>Actualización</a:t>
            </a:r>
            <a:r>
              <a:rPr lang="en-US" sz="3600" b="1" i="0" u="none" strike="noStrike" cap="none" dirty="0">
                <a:solidFill>
                  <a:srgbClr val="FFFFFF"/>
                </a:solidFill>
                <a:latin typeface="Trebuchet MS"/>
                <a:ea typeface="Trebuchet MS"/>
                <a:cs typeface="Trebuchet MS"/>
                <a:sym typeface="Trebuchet MS"/>
              </a:rPr>
              <a:t> del Proyecto</a:t>
            </a:r>
            <a:endParaRPr dirty="0"/>
          </a:p>
          <a:p>
            <a:pPr marL="12700" marR="0" lvl="0" indent="0" algn="ctr" rtl="0">
              <a:lnSpc>
                <a:spcPct val="100000"/>
              </a:lnSpc>
              <a:spcBef>
                <a:spcPts val="0"/>
              </a:spcBef>
              <a:spcAft>
                <a:spcPts val="0"/>
              </a:spcAft>
              <a:buClr>
                <a:srgbClr val="000000"/>
              </a:buClr>
              <a:buSzPts val="3700"/>
              <a:buFont typeface="Arial"/>
              <a:buNone/>
            </a:pPr>
            <a:r>
              <a:rPr lang="en-US" sz="2400" b="0" i="0" u="none" strike="noStrike" cap="none" dirty="0" err="1">
                <a:solidFill>
                  <a:srgbClr val="FFFFFF"/>
                </a:solidFill>
                <a:latin typeface="Trebuchet MS"/>
                <a:ea typeface="Trebuchet MS"/>
                <a:cs typeface="Trebuchet MS"/>
                <a:sym typeface="Trebuchet MS"/>
              </a:rPr>
              <a:t>Presentado</a:t>
            </a:r>
            <a:r>
              <a:rPr lang="en-US" sz="2400" b="0" i="0" u="none" strike="noStrike" cap="none" dirty="0">
                <a:solidFill>
                  <a:srgbClr val="FFFFFF"/>
                </a:solidFill>
                <a:latin typeface="Trebuchet MS"/>
                <a:ea typeface="Trebuchet MS"/>
                <a:cs typeface="Trebuchet MS"/>
                <a:sym typeface="Trebuchet MS"/>
              </a:rPr>
              <a:t> por: Kyra Acuna &amp; </a:t>
            </a:r>
            <a:r>
              <a:rPr lang="en-US" sz="2400" b="0" i="0" u="none" strike="noStrike" cap="none" dirty="0">
                <a:solidFill>
                  <a:schemeClr val="lt1"/>
                </a:solidFill>
                <a:latin typeface="Trebuchet MS"/>
                <a:ea typeface="Trebuchet MS"/>
                <a:cs typeface="Trebuchet MS"/>
                <a:sym typeface="Trebuchet MS"/>
              </a:rPr>
              <a:t>Marivel </a:t>
            </a:r>
            <a:r>
              <a:rPr lang="en-US" sz="2400" b="0" i="0" u="none" strike="noStrike" cap="none" dirty="0" err="1">
                <a:solidFill>
                  <a:schemeClr val="lt1"/>
                </a:solidFill>
                <a:latin typeface="Trebuchet MS"/>
                <a:ea typeface="Trebuchet MS"/>
                <a:cs typeface="Trebuchet MS"/>
                <a:sym typeface="Trebuchet MS"/>
              </a:rPr>
              <a:t>Klueckman</a:t>
            </a:r>
            <a:endParaRPr sz="2400" b="0" i="0" u="none" strike="noStrike" cap="none" dirty="0">
              <a:solidFill>
                <a:schemeClr val="dk1"/>
              </a:solidFill>
              <a:latin typeface="Trebuchet MS"/>
              <a:ea typeface="Trebuchet MS"/>
              <a:cs typeface="Trebuchet MS"/>
              <a:sym typeface="Trebuchet M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7"/>
          <p:cNvSpPr txBox="1">
            <a:spLocks noGrp="1"/>
          </p:cNvSpPr>
          <p:nvPr>
            <p:ph type="title"/>
          </p:nvPr>
        </p:nvSpPr>
        <p:spPr>
          <a:xfrm>
            <a:off x="733933" y="546989"/>
            <a:ext cx="7669500" cy="6438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100">
                <a:solidFill>
                  <a:srgbClr val="00186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Eligibility Guidelines cont.</a:t>
            </a:r>
            <a:endParaRPr sz="4100"/>
          </a:p>
        </p:txBody>
      </p:sp>
      <p:sp>
        <p:nvSpPr>
          <p:cNvPr id="329" name="Google Shape;329;p7"/>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20</a:t>
            </a:fld>
            <a:endParaRPr/>
          </a:p>
        </p:txBody>
      </p:sp>
      <p:sp>
        <p:nvSpPr>
          <p:cNvPr id="330" name="Google Shape;330;p7"/>
          <p:cNvSpPr txBox="1"/>
          <p:nvPr/>
        </p:nvSpPr>
        <p:spPr>
          <a:xfrm>
            <a:off x="605475" y="1355225"/>
            <a:ext cx="7773600" cy="4270200"/>
          </a:xfrm>
          <a:prstGeom prst="rect">
            <a:avLst/>
          </a:prstGeom>
          <a:noFill/>
          <a:ln>
            <a:noFill/>
          </a:ln>
        </p:spPr>
        <p:txBody>
          <a:bodyPr spcFirstLastPara="1" wrap="square" lIns="0" tIns="58400" rIns="0" bIns="0" anchor="t" anchorCtr="0">
            <a:spAutoFit/>
          </a:bodyPr>
          <a:lstStyle/>
          <a:p>
            <a:pPr marL="411480" marR="5080" lvl="0" indent="-399415" algn="l" rtl="0">
              <a:lnSpc>
                <a:spcPct val="108148"/>
              </a:lnSpc>
              <a:spcBef>
                <a:spcPts val="0"/>
              </a:spcBef>
              <a:spcAft>
                <a:spcPts val="0"/>
              </a:spcAft>
              <a:buClr>
                <a:schemeClr val="dk1"/>
              </a:buClr>
              <a:buSzPts val="2700"/>
              <a:buFont typeface="Arial"/>
              <a:buChar char="•"/>
            </a:pPr>
            <a:r>
              <a:rPr lang="en-US" sz="2700" b="0" i="0" u="none" strike="noStrike" cap="none">
                <a:solidFill>
                  <a:schemeClr val="dk1"/>
                </a:solidFill>
                <a:latin typeface="Trebuchet MS"/>
                <a:ea typeface="Trebuchet MS"/>
                <a:cs typeface="Trebuchet MS"/>
                <a:sym typeface="Trebuchet MS"/>
              </a:rPr>
              <a:t>Applicants should always complete the Health  First Colorado Application to find out if their  income qualifies.</a:t>
            </a:r>
            <a:endParaRPr sz="2700" b="0" i="0" u="none" strike="noStrike" cap="none">
              <a:solidFill>
                <a:schemeClr val="dk1"/>
              </a:solidFill>
              <a:latin typeface="Trebuchet MS"/>
              <a:ea typeface="Trebuchet MS"/>
              <a:cs typeface="Trebuchet MS"/>
              <a:sym typeface="Trebuchet MS"/>
            </a:endParaRPr>
          </a:p>
          <a:p>
            <a:pPr marL="411480" marR="0" lvl="0" indent="-399415" algn="l" rtl="0">
              <a:lnSpc>
                <a:spcPct val="100000"/>
              </a:lnSpc>
              <a:spcBef>
                <a:spcPts val="1000"/>
              </a:spcBef>
              <a:spcAft>
                <a:spcPts val="0"/>
              </a:spcAft>
              <a:buClr>
                <a:schemeClr val="dk1"/>
              </a:buClr>
              <a:buSzPts val="2700"/>
              <a:buFont typeface="Arial"/>
              <a:buChar char="•"/>
            </a:pPr>
            <a:r>
              <a:rPr lang="en-US" sz="2700" b="0" i="0" u="none" strike="noStrike" cap="none">
                <a:solidFill>
                  <a:schemeClr val="dk1"/>
                </a:solidFill>
                <a:latin typeface="Trebuchet MS"/>
                <a:ea typeface="Trebuchet MS"/>
                <a:cs typeface="Trebuchet MS"/>
                <a:sym typeface="Trebuchet MS"/>
              </a:rPr>
              <a:t>You are not required to apply for SSA disability. If you do not have a current disability determination from the SSA, fill out the Health First Colorado Disability Application.</a:t>
            </a:r>
            <a:endParaRPr sz="2700" b="0" i="0" u="none" strike="noStrike" cap="none">
              <a:solidFill>
                <a:schemeClr val="dk1"/>
              </a:solidFill>
              <a:latin typeface="Trebuchet MS"/>
              <a:ea typeface="Trebuchet MS"/>
              <a:cs typeface="Trebuchet MS"/>
              <a:sym typeface="Trebuchet MS"/>
            </a:endParaRPr>
          </a:p>
          <a:p>
            <a:pPr marL="411480" marR="0" lvl="0" indent="-399415" algn="l" rtl="0">
              <a:lnSpc>
                <a:spcPct val="100000"/>
              </a:lnSpc>
              <a:spcBef>
                <a:spcPts val="1000"/>
              </a:spcBef>
              <a:spcAft>
                <a:spcPts val="0"/>
              </a:spcAft>
              <a:buClr>
                <a:schemeClr val="dk1"/>
              </a:buClr>
              <a:buSzPts val="2700"/>
              <a:buFont typeface="Arial"/>
              <a:buChar char="•"/>
            </a:pPr>
            <a:r>
              <a:rPr lang="en-US" sz="2700" b="0" i="0" u="none" strike="noStrike" cap="none">
                <a:solidFill>
                  <a:schemeClr val="dk1"/>
                </a:solidFill>
                <a:latin typeface="Trebuchet MS"/>
                <a:ea typeface="Trebuchet MS"/>
                <a:cs typeface="Trebuchet MS"/>
                <a:sym typeface="Trebuchet MS"/>
              </a:rPr>
              <a:t>Resources/assets are not considered </a:t>
            </a:r>
            <a:endParaRPr sz="2700" b="0" i="0" u="none" strike="noStrike" cap="none">
              <a:solidFill>
                <a:schemeClr val="dk1"/>
              </a:solidFill>
              <a:latin typeface="Trebuchet MS"/>
              <a:ea typeface="Trebuchet MS"/>
              <a:cs typeface="Trebuchet MS"/>
              <a:sym typeface="Trebuchet MS"/>
            </a:endParaRPr>
          </a:p>
          <a:p>
            <a:pPr marL="914400" marR="488315" lvl="1" indent="-393700" algn="l" rtl="0">
              <a:lnSpc>
                <a:spcPct val="108148"/>
              </a:lnSpc>
              <a:spcBef>
                <a:spcPts val="1000"/>
              </a:spcBef>
              <a:spcAft>
                <a:spcPts val="1000"/>
              </a:spcAft>
              <a:buClr>
                <a:schemeClr val="dk1"/>
              </a:buClr>
              <a:buSzPts val="2600"/>
              <a:buFont typeface="Trebuchet MS"/>
              <a:buChar char="○"/>
            </a:pPr>
            <a:r>
              <a:rPr lang="en-US" sz="2600" b="0" i="0" u="none" strike="noStrike" cap="none">
                <a:solidFill>
                  <a:schemeClr val="dk1"/>
                </a:solidFill>
                <a:latin typeface="Trebuchet MS"/>
                <a:ea typeface="Trebuchet MS"/>
                <a:cs typeface="Trebuchet MS"/>
                <a:sym typeface="Trebuchet MS"/>
              </a:rPr>
              <a:t>Example:checking &amp; savings accounts</a:t>
            </a:r>
            <a:endParaRPr sz="1300" b="0" i="0" u="none" strike="noStrike" cap="non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15"/>
          <p:cNvSpPr txBox="1">
            <a:spLocks noGrp="1"/>
          </p:cNvSpPr>
          <p:nvPr>
            <p:ph type="title"/>
          </p:nvPr>
        </p:nvSpPr>
        <p:spPr>
          <a:xfrm>
            <a:off x="123508" y="449453"/>
            <a:ext cx="8884283" cy="643766"/>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100">
                <a:solidFill>
                  <a:srgbClr val="00186F"/>
                </a:solidFill>
              </a:rPr>
              <a:t>Directrices de admisibilidad cont.</a:t>
            </a:r>
            <a:endParaRPr sz="4100"/>
          </a:p>
        </p:txBody>
      </p:sp>
      <p:sp>
        <p:nvSpPr>
          <p:cNvPr id="336" name="Google Shape;336;p15"/>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21</a:t>
            </a:fld>
            <a:endParaRPr/>
          </a:p>
        </p:txBody>
      </p:sp>
      <p:sp>
        <p:nvSpPr>
          <p:cNvPr id="337" name="Google Shape;337;p15"/>
          <p:cNvSpPr txBox="1"/>
          <p:nvPr/>
        </p:nvSpPr>
        <p:spPr>
          <a:xfrm>
            <a:off x="605475" y="1355225"/>
            <a:ext cx="7773600" cy="5474555"/>
          </a:xfrm>
          <a:prstGeom prst="rect">
            <a:avLst/>
          </a:prstGeom>
          <a:noFill/>
          <a:ln>
            <a:noFill/>
          </a:ln>
        </p:spPr>
        <p:txBody>
          <a:bodyPr spcFirstLastPara="1" wrap="square" lIns="0" tIns="58400" rIns="0" bIns="0" anchor="t" anchorCtr="0">
            <a:spAutoFit/>
          </a:bodyPr>
          <a:lstStyle/>
          <a:p>
            <a:pPr marL="411480" marR="5080" lvl="0" indent="-399415" algn="l" rtl="0">
              <a:lnSpc>
                <a:spcPct val="108148"/>
              </a:lnSpc>
              <a:spcBef>
                <a:spcPts val="0"/>
              </a:spcBef>
              <a:spcAft>
                <a:spcPts val="0"/>
              </a:spcAft>
              <a:buClr>
                <a:schemeClr val="dk1"/>
              </a:buClr>
              <a:buSzPts val="2700"/>
              <a:buFont typeface="Arial"/>
              <a:buChar char="•"/>
            </a:pPr>
            <a:r>
              <a:rPr lang="en-US" sz="2700" b="0" i="0" u="none" strike="noStrike" cap="none">
                <a:solidFill>
                  <a:schemeClr val="dk1"/>
                </a:solidFill>
                <a:latin typeface="Trebuchet MS"/>
                <a:ea typeface="Trebuchet MS"/>
                <a:cs typeface="Trebuchet MS"/>
                <a:sym typeface="Trebuchet MS"/>
              </a:rPr>
              <a:t>Los solicitantes siempre deben completar la aplicación de Health First Colorado para averiguar si sus ingresos califican.</a:t>
            </a:r>
            <a:endParaRPr/>
          </a:p>
          <a:p>
            <a:pPr marL="411480" marR="5080" lvl="0" indent="-399415" algn="l" rtl="0">
              <a:lnSpc>
                <a:spcPct val="108148"/>
              </a:lnSpc>
              <a:spcBef>
                <a:spcPts val="0"/>
              </a:spcBef>
              <a:spcAft>
                <a:spcPts val="0"/>
              </a:spcAft>
              <a:buClr>
                <a:schemeClr val="dk1"/>
              </a:buClr>
              <a:buSzPts val="2700"/>
              <a:buFont typeface="Arial"/>
              <a:buChar char="•"/>
            </a:pPr>
            <a:r>
              <a:rPr lang="en-US" sz="2700" b="0" i="0" u="none" strike="noStrike" cap="none">
                <a:solidFill>
                  <a:schemeClr val="dk1"/>
                </a:solidFill>
                <a:latin typeface="Trebuchet MS"/>
                <a:ea typeface="Trebuchet MS"/>
                <a:cs typeface="Trebuchet MS"/>
                <a:sym typeface="Trebuchet MS"/>
              </a:rPr>
              <a:t>Usted no está obligado a aplicar la discapacidad del SSA. Si no tiene una determinación de discapacidad actual del SSA, complete la aplicación de Discapacidad de Health First Colorado.</a:t>
            </a:r>
            <a:endParaRPr/>
          </a:p>
          <a:p>
            <a:pPr marL="411480" marR="5080" lvl="0" indent="-399415" algn="l" rtl="0">
              <a:lnSpc>
                <a:spcPct val="108148"/>
              </a:lnSpc>
              <a:spcBef>
                <a:spcPts val="0"/>
              </a:spcBef>
              <a:spcAft>
                <a:spcPts val="0"/>
              </a:spcAft>
              <a:buClr>
                <a:schemeClr val="dk1"/>
              </a:buClr>
              <a:buSzPts val="2700"/>
              <a:buFont typeface="Arial"/>
              <a:buChar char="•"/>
            </a:pPr>
            <a:r>
              <a:rPr lang="en-US" sz="2700" b="0" i="0" u="none" strike="noStrike" cap="none">
                <a:solidFill>
                  <a:schemeClr val="dk1"/>
                </a:solidFill>
                <a:latin typeface="Trebuchet MS"/>
                <a:ea typeface="Trebuchet MS"/>
                <a:cs typeface="Trebuchet MS"/>
                <a:sym typeface="Trebuchet MS"/>
              </a:rPr>
              <a:t>No se consideran los recursos/activos</a:t>
            </a:r>
            <a:endParaRPr/>
          </a:p>
          <a:p>
            <a:pPr marL="914400" marR="488315" lvl="1" indent="-393700" algn="l" rtl="0">
              <a:lnSpc>
                <a:spcPct val="108148"/>
              </a:lnSpc>
              <a:spcBef>
                <a:spcPts val="1000"/>
              </a:spcBef>
              <a:spcAft>
                <a:spcPts val="0"/>
              </a:spcAft>
              <a:buClr>
                <a:schemeClr val="dk1"/>
              </a:buClr>
              <a:buSzPts val="2600"/>
              <a:buFont typeface="Trebuchet MS"/>
              <a:buChar char="○"/>
            </a:pPr>
            <a:r>
              <a:rPr lang="en-US" sz="2600" b="0" i="0" u="none" strike="noStrike" cap="none">
                <a:solidFill>
                  <a:schemeClr val="dk1"/>
                </a:solidFill>
                <a:latin typeface="Trebuchet MS"/>
                <a:ea typeface="Trebuchet MS"/>
                <a:cs typeface="Trebuchet MS"/>
                <a:sym typeface="Trebuchet MS"/>
              </a:rPr>
              <a:t>Ejemplo: cuentas corrientes y de ahorro</a:t>
            </a:r>
            <a:endParaRPr/>
          </a:p>
          <a:p>
            <a:pPr marL="914400" marR="488315" lvl="1" indent="-393700" algn="l" rtl="0">
              <a:lnSpc>
                <a:spcPct val="108148"/>
              </a:lnSpc>
              <a:spcBef>
                <a:spcPts val="2000"/>
              </a:spcBef>
              <a:spcAft>
                <a:spcPts val="1000"/>
              </a:spcAft>
              <a:buClr>
                <a:schemeClr val="dk1"/>
              </a:buClr>
              <a:buSzPts val="2600"/>
              <a:buFont typeface="Trebuchet MS"/>
              <a:buChar char="○"/>
            </a:pPr>
            <a:r>
              <a:rPr lang="en-US" sz="2600" b="0" i="0" u="none" strike="noStrike" cap="none">
                <a:solidFill>
                  <a:schemeClr val="dk1"/>
                </a:solidFill>
                <a:latin typeface="Trebuchet MS"/>
                <a:ea typeface="Trebuchet MS"/>
                <a:cs typeface="Trebuchet MS"/>
                <a:sym typeface="Trebuchet MS"/>
              </a:rPr>
              <a:t> </a:t>
            </a:r>
            <a:endParaRPr sz="13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8"/>
          <p:cNvSpPr txBox="1">
            <a:spLocks noGrp="1"/>
          </p:cNvSpPr>
          <p:nvPr>
            <p:ph type="title"/>
          </p:nvPr>
        </p:nvSpPr>
        <p:spPr>
          <a:xfrm>
            <a:off x="848650" y="467150"/>
            <a:ext cx="7434000" cy="1859483"/>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0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What is Working Adults Buy-In with Home &amp; Community Based Services (HCBS)?</a:t>
            </a:r>
            <a:endParaRPr sz="4000"/>
          </a:p>
        </p:txBody>
      </p:sp>
      <p:sp>
        <p:nvSpPr>
          <p:cNvPr id="343" name="Google Shape;343;p8"/>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22</a:t>
            </a:fld>
            <a:endParaRPr/>
          </a:p>
        </p:txBody>
      </p:sp>
      <p:sp>
        <p:nvSpPr>
          <p:cNvPr id="344" name="Google Shape;344;p8"/>
          <p:cNvSpPr txBox="1"/>
          <p:nvPr/>
        </p:nvSpPr>
        <p:spPr>
          <a:xfrm>
            <a:off x="848650" y="2998773"/>
            <a:ext cx="7434000" cy="3090590"/>
          </a:xfrm>
          <a:prstGeom prst="rect">
            <a:avLst/>
          </a:prstGeom>
          <a:noFill/>
          <a:ln>
            <a:noFill/>
          </a:ln>
        </p:spPr>
        <p:txBody>
          <a:bodyPr spcFirstLastPara="1" wrap="square" lIns="0" tIns="12700" rIns="0" bIns="0" anchor="t" anchorCtr="0">
            <a:spAutoFit/>
          </a:bodyPr>
          <a:lstStyle/>
          <a:p>
            <a:pPr marL="12700" marR="0" lvl="0" indent="0" algn="ctr" rtl="0">
              <a:lnSpc>
                <a:spcPct val="100000"/>
              </a:lnSpc>
              <a:spcBef>
                <a:spcPts val="0"/>
              </a:spcBef>
              <a:spcAft>
                <a:spcPts val="0"/>
              </a:spcAft>
              <a:buClr>
                <a:srgbClr val="000000"/>
              </a:buClr>
              <a:buSzPts val="1400"/>
              <a:buFont typeface="Arial"/>
              <a:buNone/>
            </a:pPr>
            <a:r>
              <a:rPr lang="en-US" sz="4000" b="1" i="0" u="none" strike="noStrike" cap="none">
                <a:solidFill>
                  <a:schemeClr val="lt1"/>
                </a:solidFill>
                <a:latin typeface="Trebuchet MS"/>
                <a:ea typeface="Trebuchet MS"/>
                <a:cs typeface="Trebuchet MS"/>
                <a:sym typeface="Trebuchet MS"/>
              </a:rPr>
              <a:t>¿Qué es el Programa de Participación para Trabajadores Adultos y con Servicios en el Hogar y en la Comunidad (HCBS)?</a:t>
            </a:r>
            <a:endParaRPr sz="4000" b="1"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g337c6ff00c2_0_355"/>
          <p:cNvSpPr txBox="1">
            <a:spLocks noGrp="1"/>
          </p:cNvSpPr>
          <p:nvPr>
            <p:ph type="title"/>
          </p:nvPr>
        </p:nvSpPr>
        <p:spPr>
          <a:xfrm>
            <a:off x="658125" y="1512825"/>
            <a:ext cx="7910400" cy="5499000"/>
          </a:xfrm>
          <a:prstGeom prst="rect">
            <a:avLst/>
          </a:prstGeom>
          <a:noFill/>
          <a:ln>
            <a:noFill/>
          </a:ln>
        </p:spPr>
        <p:txBody>
          <a:bodyPr spcFirstLastPara="1" wrap="square" lIns="0" tIns="0" rIns="0" bIns="0" anchor="t" anchorCtr="0">
            <a:spAutoFit/>
          </a:bodyPr>
          <a:lstStyle/>
          <a:p>
            <a:pPr marL="0" marR="5080" lvl="0" indent="0" algn="l" rtl="0">
              <a:lnSpc>
                <a:spcPct val="108148"/>
              </a:lnSpc>
              <a:spcBef>
                <a:spcPts val="0"/>
              </a:spcBef>
              <a:spcAft>
                <a:spcPts val="0"/>
              </a:spcAft>
              <a:buSzPts val="1400"/>
              <a:buNone/>
            </a:pPr>
            <a:r>
              <a:rPr lang="en-US" sz="2300" b="0">
                <a:solidFill>
                  <a:schemeClr val="dk1"/>
                </a:solidFill>
              </a:rPr>
              <a:t>In addition to Health First Colorado benefits members may also qualify for extra long-term services and supports. These additional services are accessed </a:t>
            </a:r>
            <a:r>
              <a:rPr lang="en-US" sz="2400" b="0">
                <a:solidFill>
                  <a:schemeClr val="dk1"/>
                </a:solidFill>
              </a:rPr>
              <a:t>through the following HCBS waivers:</a:t>
            </a:r>
            <a:endParaRPr sz="2400" b="0">
              <a:solidFill>
                <a:schemeClr val="dk1"/>
              </a:solidFill>
            </a:endParaRPr>
          </a:p>
          <a:p>
            <a:pPr marL="868680" lvl="1" indent="-325753" algn="l" rtl="0">
              <a:lnSpc>
                <a:spcPct val="101224"/>
              </a:lnSpc>
              <a:spcBef>
                <a:spcPts val="1000"/>
              </a:spcBef>
              <a:spcAft>
                <a:spcPts val="0"/>
              </a:spcAft>
              <a:buClr>
                <a:schemeClr val="dk1"/>
              </a:buClr>
              <a:buSzPts val="1500"/>
              <a:buFont typeface="Quattrocento Sans"/>
              <a:buChar char="➢"/>
            </a:pPr>
            <a:r>
              <a:rPr lang="en-US" sz="2250">
                <a:solidFill>
                  <a:schemeClr val="dk1"/>
                </a:solidFill>
                <a:latin typeface="Trebuchet MS"/>
                <a:ea typeface="Trebuchet MS"/>
                <a:cs typeface="Trebuchet MS"/>
                <a:sym typeface="Trebuchet MS"/>
              </a:rPr>
              <a:t>Brain Injury (BI) Waiver</a:t>
            </a:r>
            <a:endParaRPr sz="2250">
              <a:solidFill>
                <a:schemeClr val="dk1"/>
              </a:solidFill>
              <a:latin typeface="Trebuchet MS"/>
              <a:ea typeface="Trebuchet MS"/>
              <a:cs typeface="Trebuchet MS"/>
              <a:sym typeface="Trebuchet MS"/>
            </a:endParaRPr>
          </a:p>
          <a:p>
            <a:pPr marL="868680" lvl="1" indent="-325753" algn="l" rtl="0">
              <a:lnSpc>
                <a:spcPct val="109183"/>
              </a:lnSpc>
              <a:spcBef>
                <a:spcPts val="1000"/>
              </a:spcBef>
              <a:spcAft>
                <a:spcPts val="0"/>
              </a:spcAft>
              <a:buClr>
                <a:schemeClr val="dk1"/>
              </a:buClr>
              <a:buSzPts val="1500"/>
              <a:buFont typeface="Quattrocento Sans"/>
              <a:buChar char="➢"/>
            </a:pPr>
            <a:r>
              <a:rPr lang="en-US" sz="2250">
                <a:solidFill>
                  <a:schemeClr val="dk1"/>
                </a:solidFill>
                <a:latin typeface="Trebuchet MS"/>
                <a:ea typeface="Trebuchet MS"/>
                <a:cs typeface="Trebuchet MS"/>
                <a:sym typeface="Trebuchet MS"/>
              </a:rPr>
              <a:t>Community Mental Health Supports (CMHS) Waiver</a:t>
            </a:r>
            <a:endParaRPr sz="2250">
              <a:solidFill>
                <a:schemeClr val="dk1"/>
              </a:solidFill>
              <a:latin typeface="Trebuchet MS"/>
              <a:ea typeface="Trebuchet MS"/>
              <a:cs typeface="Trebuchet MS"/>
              <a:sym typeface="Trebuchet MS"/>
            </a:endParaRPr>
          </a:p>
          <a:p>
            <a:pPr marL="868680" lvl="1" indent="-325753" algn="l" rtl="0">
              <a:lnSpc>
                <a:spcPct val="108979"/>
              </a:lnSpc>
              <a:spcBef>
                <a:spcPts val="1000"/>
              </a:spcBef>
              <a:spcAft>
                <a:spcPts val="0"/>
              </a:spcAft>
              <a:buClr>
                <a:schemeClr val="dk1"/>
              </a:buClr>
              <a:buSzPts val="1500"/>
              <a:buFont typeface="Quattrocento Sans"/>
              <a:buChar char="➢"/>
            </a:pPr>
            <a:r>
              <a:rPr lang="en-US" sz="2250">
                <a:solidFill>
                  <a:schemeClr val="dk1"/>
                </a:solidFill>
                <a:latin typeface="Trebuchet MS"/>
                <a:ea typeface="Trebuchet MS"/>
                <a:cs typeface="Trebuchet MS"/>
                <a:sym typeface="Trebuchet MS"/>
              </a:rPr>
              <a:t>Complementary &amp; Integrative Health (CIH) Waiver</a:t>
            </a:r>
            <a:endParaRPr sz="2250">
              <a:solidFill>
                <a:schemeClr val="dk1"/>
              </a:solidFill>
              <a:latin typeface="Trebuchet MS"/>
              <a:ea typeface="Trebuchet MS"/>
              <a:cs typeface="Trebuchet MS"/>
              <a:sym typeface="Trebuchet MS"/>
            </a:endParaRPr>
          </a:p>
          <a:p>
            <a:pPr marL="868680" lvl="1" indent="-325753" algn="l" rtl="0">
              <a:lnSpc>
                <a:spcPct val="108979"/>
              </a:lnSpc>
              <a:spcBef>
                <a:spcPts val="1000"/>
              </a:spcBef>
              <a:spcAft>
                <a:spcPts val="0"/>
              </a:spcAft>
              <a:buClr>
                <a:schemeClr val="dk1"/>
              </a:buClr>
              <a:buSzPts val="1500"/>
              <a:buFont typeface="Quattrocento Sans"/>
              <a:buChar char="➢"/>
            </a:pPr>
            <a:r>
              <a:rPr lang="en-US" sz="2250">
                <a:solidFill>
                  <a:schemeClr val="dk1"/>
                </a:solidFill>
                <a:latin typeface="Trebuchet MS"/>
                <a:ea typeface="Trebuchet MS"/>
                <a:cs typeface="Trebuchet MS"/>
                <a:sym typeface="Trebuchet MS"/>
              </a:rPr>
              <a:t>Developmental Disabilities (DD) Waiver</a:t>
            </a:r>
            <a:endParaRPr sz="2250">
              <a:solidFill>
                <a:schemeClr val="dk1"/>
              </a:solidFill>
              <a:latin typeface="Trebuchet MS"/>
              <a:ea typeface="Trebuchet MS"/>
              <a:cs typeface="Trebuchet MS"/>
              <a:sym typeface="Trebuchet MS"/>
            </a:endParaRPr>
          </a:p>
          <a:p>
            <a:pPr marL="868680" lvl="1" indent="-325753" algn="l" rtl="0">
              <a:lnSpc>
                <a:spcPct val="109183"/>
              </a:lnSpc>
              <a:spcBef>
                <a:spcPts val="1000"/>
              </a:spcBef>
              <a:spcAft>
                <a:spcPts val="0"/>
              </a:spcAft>
              <a:buClr>
                <a:schemeClr val="dk1"/>
              </a:buClr>
              <a:buSzPts val="1500"/>
              <a:buFont typeface="Quattrocento Sans"/>
              <a:buChar char="➢"/>
            </a:pPr>
            <a:r>
              <a:rPr lang="en-US" sz="2250">
                <a:solidFill>
                  <a:schemeClr val="dk1"/>
                </a:solidFill>
                <a:latin typeface="Trebuchet MS"/>
                <a:ea typeface="Trebuchet MS"/>
                <a:cs typeface="Trebuchet MS"/>
                <a:sym typeface="Trebuchet MS"/>
              </a:rPr>
              <a:t>Elderly, Blind &amp; Disabled (EBD) Waiver</a:t>
            </a:r>
            <a:endParaRPr sz="2250">
              <a:solidFill>
                <a:schemeClr val="dk1"/>
              </a:solidFill>
              <a:latin typeface="Trebuchet MS"/>
              <a:ea typeface="Trebuchet MS"/>
              <a:cs typeface="Trebuchet MS"/>
              <a:sym typeface="Trebuchet MS"/>
            </a:endParaRPr>
          </a:p>
          <a:p>
            <a:pPr marL="868680" lvl="1" indent="-325753" algn="l" rtl="0">
              <a:lnSpc>
                <a:spcPct val="114693"/>
              </a:lnSpc>
              <a:spcBef>
                <a:spcPts val="1000"/>
              </a:spcBef>
              <a:spcAft>
                <a:spcPts val="0"/>
              </a:spcAft>
              <a:buClr>
                <a:schemeClr val="dk1"/>
              </a:buClr>
              <a:buSzPts val="1500"/>
              <a:buFont typeface="Quattrocento Sans"/>
              <a:buChar char="➢"/>
            </a:pPr>
            <a:r>
              <a:rPr lang="en-US" sz="2250">
                <a:solidFill>
                  <a:schemeClr val="dk1"/>
                </a:solidFill>
                <a:latin typeface="Trebuchet MS"/>
                <a:ea typeface="Trebuchet MS"/>
                <a:cs typeface="Trebuchet MS"/>
                <a:sym typeface="Trebuchet MS"/>
              </a:rPr>
              <a:t>Supported Living Services (SLS) Waiver</a:t>
            </a:r>
            <a:endParaRPr sz="2250">
              <a:solidFill>
                <a:schemeClr val="dk1"/>
              </a:solidFill>
              <a:latin typeface="Trebuchet MS"/>
              <a:ea typeface="Trebuchet MS"/>
              <a:cs typeface="Trebuchet MS"/>
              <a:sym typeface="Trebuchet MS"/>
            </a:endParaRPr>
          </a:p>
          <a:p>
            <a:pPr marL="0" lvl="0" indent="0" algn="l" rtl="0">
              <a:lnSpc>
                <a:spcPct val="100000"/>
              </a:lnSpc>
              <a:spcBef>
                <a:spcPts val="1000"/>
              </a:spcBef>
              <a:spcAft>
                <a:spcPts val="0"/>
              </a:spcAft>
              <a:buSzPts val="1400"/>
              <a:buNone/>
            </a:pPr>
            <a:endParaRPr/>
          </a:p>
        </p:txBody>
      </p:sp>
      <p:sp>
        <p:nvSpPr>
          <p:cNvPr id="350" name="Google Shape;350;g337c6ff00c2_0_355"/>
          <p:cNvSpPr txBox="1">
            <a:spLocks noGrp="1"/>
          </p:cNvSpPr>
          <p:nvPr>
            <p:ph type="body" idx="1"/>
          </p:nvPr>
        </p:nvSpPr>
        <p:spPr>
          <a:xfrm>
            <a:off x="441250" y="703875"/>
            <a:ext cx="8215500" cy="646500"/>
          </a:xfrm>
          <a:prstGeom prst="rect">
            <a:avLst/>
          </a:prstGeom>
          <a:noFill/>
          <a:ln>
            <a:noFill/>
          </a:ln>
        </p:spPr>
        <p:txBody>
          <a:bodyPr spcFirstLastPara="1" wrap="square" lIns="0" tIns="0" rIns="0" bIns="0" anchor="t" anchorCtr="0">
            <a:spAutoFit/>
          </a:bodyPr>
          <a:lstStyle/>
          <a:p>
            <a:pPr marL="12700" lvl="0" indent="0" algn="ctr" rtl="0">
              <a:lnSpc>
                <a:spcPct val="100000"/>
              </a:lnSpc>
              <a:spcBef>
                <a:spcPts val="0"/>
              </a:spcBef>
              <a:spcAft>
                <a:spcPts val="0"/>
              </a:spcAft>
              <a:buSzPts val="1400"/>
              <a:buNone/>
            </a:pPr>
            <a:r>
              <a:rPr lang="en-US" sz="4200" b="1">
                <a:solidFill>
                  <a:srgbClr val="00186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
                  </a:ext>
                </a:extLst>
              </a:rPr>
              <a:t>Working Adults Buy-In with HCBS</a:t>
            </a:r>
            <a:endParaRPr sz="2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16"/>
          <p:cNvSpPr txBox="1">
            <a:spLocks noGrp="1"/>
          </p:cNvSpPr>
          <p:nvPr>
            <p:ph type="title"/>
          </p:nvPr>
        </p:nvSpPr>
        <p:spPr>
          <a:xfrm>
            <a:off x="658125" y="1512825"/>
            <a:ext cx="7910400" cy="4441216"/>
          </a:xfrm>
          <a:prstGeom prst="rect">
            <a:avLst/>
          </a:prstGeom>
          <a:noFill/>
          <a:ln>
            <a:noFill/>
          </a:ln>
        </p:spPr>
        <p:txBody>
          <a:bodyPr spcFirstLastPara="1" wrap="square" lIns="0" tIns="0" rIns="0" bIns="0" anchor="t" anchorCtr="0">
            <a:spAutoFit/>
          </a:bodyPr>
          <a:lstStyle/>
          <a:p>
            <a:pPr marL="0" marR="5080" lvl="0" indent="0" algn="l" rtl="0">
              <a:lnSpc>
                <a:spcPct val="108148"/>
              </a:lnSpc>
              <a:spcBef>
                <a:spcPts val="0"/>
              </a:spcBef>
              <a:spcAft>
                <a:spcPts val="0"/>
              </a:spcAft>
              <a:buSzPts val="1400"/>
              <a:buNone/>
            </a:pPr>
            <a:r>
              <a:rPr lang="en-US" sz="2000" b="0">
                <a:solidFill>
                  <a:schemeClr val="dk1"/>
                </a:solidFill>
              </a:rPr>
              <a:t>Además de los beneficios de Health First Colorado, los miembros también pueden calificar para servicios y apoyos adicionales a largo plazo. Estos servicios adicionales se acceden a través de las siguientes exenciones de HCBS:</a:t>
            </a:r>
            <a:endParaRPr/>
          </a:p>
          <a:p>
            <a:pPr marL="868680" lvl="1" indent="-325753" algn="l" rtl="0">
              <a:lnSpc>
                <a:spcPct val="101224"/>
              </a:lnSpc>
              <a:spcBef>
                <a:spcPts val="1000"/>
              </a:spcBef>
              <a:spcAft>
                <a:spcPts val="0"/>
              </a:spcAft>
              <a:buClr>
                <a:schemeClr val="dk1"/>
              </a:buClr>
              <a:buSzPts val="1500"/>
              <a:buFont typeface="Quattrocento Sans"/>
              <a:buChar char="➢"/>
            </a:pPr>
            <a:r>
              <a:rPr lang="en-US" sz="2000">
                <a:solidFill>
                  <a:schemeClr val="dk1"/>
                </a:solidFill>
                <a:latin typeface="Trebuchet MS"/>
                <a:ea typeface="Trebuchet MS"/>
                <a:cs typeface="Trebuchet MS"/>
                <a:sym typeface="Trebuchet MS"/>
              </a:rPr>
              <a:t>Exención por lesión cerebral (BI)</a:t>
            </a:r>
            <a:endParaRPr sz="2000">
              <a:solidFill>
                <a:schemeClr val="dk1"/>
              </a:solidFill>
              <a:latin typeface="Trebuchet MS"/>
              <a:ea typeface="Trebuchet MS"/>
              <a:cs typeface="Trebuchet MS"/>
              <a:sym typeface="Trebuchet MS"/>
            </a:endParaRPr>
          </a:p>
          <a:p>
            <a:pPr marL="868680" lvl="1" indent="-325753" algn="l" rtl="0">
              <a:lnSpc>
                <a:spcPct val="109183"/>
              </a:lnSpc>
              <a:spcBef>
                <a:spcPts val="1000"/>
              </a:spcBef>
              <a:spcAft>
                <a:spcPts val="0"/>
              </a:spcAft>
              <a:buClr>
                <a:schemeClr val="dk1"/>
              </a:buClr>
              <a:buSzPts val="1500"/>
              <a:buFont typeface="Quattrocento Sans"/>
              <a:buChar char="➢"/>
            </a:pPr>
            <a:r>
              <a:rPr lang="en-US" sz="2000">
                <a:solidFill>
                  <a:schemeClr val="dk1"/>
                </a:solidFill>
                <a:latin typeface="Trebuchet MS"/>
                <a:ea typeface="Trebuchet MS"/>
                <a:cs typeface="Trebuchet MS"/>
                <a:sym typeface="Trebuchet MS"/>
              </a:rPr>
              <a:t>Exención para el Apoyo de la Salud Mental en la Comunidad (CMHS)</a:t>
            </a:r>
            <a:endParaRPr sz="2000">
              <a:solidFill>
                <a:schemeClr val="dk1"/>
              </a:solidFill>
              <a:latin typeface="Trebuchet MS"/>
              <a:ea typeface="Trebuchet MS"/>
              <a:cs typeface="Trebuchet MS"/>
              <a:sym typeface="Trebuchet MS"/>
            </a:endParaRPr>
          </a:p>
          <a:p>
            <a:pPr marL="868680" lvl="1" indent="-325753" algn="l" rtl="0">
              <a:lnSpc>
                <a:spcPct val="108979"/>
              </a:lnSpc>
              <a:spcBef>
                <a:spcPts val="1000"/>
              </a:spcBef>
              <a:spcAft>
                <a:spcPts val="0"/>
              </a:spcAft>
              <a:buClr>
                <a:schemeClr val="dk1"/>
              </a:buClr>
              <a:buSzPts val="1500"/>
              <a:buFont typeface="Quattrocento Sans"/>
              <a:buChar char="➢"/>
            </a:pPr>
            <a:r>
              <a:rPr lang="en-US" sz="2000">
                <a:solidFill>
                  <a:schemeClr val="dk1"/>
                </a:solidFill>
                <a:latin typeface="Trebuchet MS"/>
                <a:ea typeface="Trebuchet MS"/>
                <a:cs typeface="Trebuchet MS"/>
                <a:sym typeface="Trebuchet MS"/>
              </a:rPr>
              <a:t>Exención de Salud Complementaria e Integradora (CIH)</a:t>
            </a:r>
            <a:endParaRPr sz="2000">
              <a:solidFill>
                <a:schemeClr val="dk1"/>
              </a:solidFill>
              <a:latin typeface="Trebuchet MS"/>
              <a:ea typeface="Trebuchet MS"/>
              <a:cs typeface="Trebuchet MS"/>
              <a:sym typeface="Trebuchet MS"/>
            </a:endParaRPr>
          </a:p>
          <a:p>
            <a:pPr marL="868680" lvl="1" indent="-325753" algn="l" rtl="0">
              <a:lnSpc>
                <a:spcPct val="108979"/>
              </a:lnSpc>
              <a:spcBef>
                <a:spcPts val="1000"/>
              </a:spcBef>
              <a:spcAft>
                <a:spcPts val="0"/>
              </a:spcAft>
              <a:buClr>
                <a:schemeClr val="dk1"/>
              </a:buClr>
              <a:buSzPts val="1500"/>
              <a:buFont typeface="Quattrocento Sans"/>
              <a:buChar char="➢"/>
            </a:pPr>
            <a:r>
              <a:rPr lang="en-US" sz="2000">
                <a:solidFill>
                  <a:schemeClr val="dk1"/>
                </a:solidFill>
                <a:latin typeface="Trebuchet MS"/>
                <a:ea typeface="Trebuchet MS"/>
                <a:cs typeface="Trebuchet MS"/>
                <a:sym typeface="Trebuchet MS"/>
              </a:rPr>
              <a:t>Exención de Discapacidades del desarrollo (DD)</a:t>
            </a:r>
            <a:endParaRPr sz="2000">
              <a:solidFill>
                <a:schemeClr val="dk1"/>
              </a:solidFill>
              <a:latin typeface="Trebuchet MS"/>
              <a:ea typeface="Trebuchet MS"/>
              <a:cs typeface="Trebuchet MS"/>
              <a:sym typeface="Trebuchet MS"/>
            </a:endParaRPr>
          </a:p>
          <a:p>
            <a:pPr marL="868680" lvl="1" indent="-325753" algn="l" rtl="0">
              <a:lnSpc>
                <a:spcPct val="109183"/>
              </a:lnSpc>
              <a:spcBef>
                <a:spcPts val="1000"/>
              </a:spcBef>
              <a:spcAft>
                <a:spcPts val="0"/>
              </a:spcAft>
              <a:buClr>
                <a:schemeClr val="dk1"/>
              </a:buClr>
              <a:buSzPts val="1500"/>
              <a:buFont typeface="Quattrocento Sans"/>
              <a:buChar char="➢"/>
            </a:pPr>
            <a:r>
              <a:rPr lang="en-US" sz="2000">
                <a:solidFill>
                  <a:schemeClr val="dk1"/>
                </a:solidFill>
                <a:latin typeface="Trebuchet MS"/>
                <a:ea typeface="Trebuchet MS"/>
                <a:cs typeface="Trebuchet MS"/>
                <a:sym typeface="Trebuchet MS"/>
              </a:rPr>
              <a:t>Exención al Anciano, Ciego y Discapacitado (EBD)</a:t>
            </a:r>
            <a:endParaRPr sz="2000">
              <a:solidFill>
                <a:schemeClr val="dk1"/>
              </a:solidFill>
              <a:latin typeface="Trebuchet MS"/>
              <a:ea typeface="Trebuchet MS"/>
              <a:cs typeface="Trebuchet MS"/>
              <a:sym typeface="Trebuchet MS"/>
            </a:endParaRPr>
          </a:p>
          <a:p>
            <a:pPr marL="868680" lvl="1" indent="-325753" algn="l" rtl="0">
              <a:lnSpc>
                <a:spcPct val="114693"/>
              </a:lnSpc>
              <a:spcBef>
                <a:spcPts val="1000"/>
              </a:spcBef>
              <a:spcAft>
                <a:spcPts val="0"/>
              </a:spcAft>
              <a:buClr>
                <a:schemeClr val="dk1"/>
              </a:buClr>
              <a:buSzPts val="1500"/>
              <a:buFont typeface="Quattrocento Sans"/>
              <a:buChar char="➢"/>
            </a:pPr>
            <a:r>
              <a:rPr lang="en-US" sz="2000">
                <a:solidFill>
                  <a:schemeClr val="dk1"/>
                </a:solidFill>
                <a:latin typeface="Trebuchet MS"/>
                <a:ea typeface="Trebuchet MS"/>
                <a:cs typeface="Trebuchet MS"/>
                <a:sym typeface="Trebuchet MS"/>
              </a:rPr>
              <a:t>Exención para los Servicios de Vida Asistida (SLS)</a:t>
            </a:r>
            <a:endParaRPr sz="2000"/>
          </a:p>
        </p:txBody>
      </p:sp>
      <p:sp>
        <p:nvSpPr>
          <p:cNvPr id="356" name="Google Shape;356;p16"/>
          <p:cNvSpPr txBox="1">
            <a:spLocks noGrp="1"/>
          </p:cNvSpPr>
          <p:nvPr>
            <p:ph type="body" idx="1"/>
          </p:nvPr>
        </p:nvSpPr>
        <p:spPr>
          <a:xfrm>
            <a:off x="-134112" y="0"/>
            <a:ext cx="8915255" cy="1292662"/>
          </a:xfrm>
          <a:prstGeom prst="rect">
            <a:avLst/>
          </a:prstGeom>
          <a:noFill/>
          <a:ln>
            <a:noFill/>
          </a:ln>
        </p:spPr>
        <p:txBody>
          <a:bodyPr spcFirstLastPara="1" wrap="square" lIns="0" tIns="0" rIns="0" bIns="0" anchor="t" anchorCtr="0">
            <a:spAutoFit/>
          </a:bodyPr>
          <a:lstStyle/>
          <a:p>
            <a:pPr marL="12700" lvl="0" indent="0" algn="ctr" rtl="0">
              <a:lnSpc>
                <a:spcPct val="100000"/>
              </a:lnSpc>
              <a:spcBef>
                <a:spcPts val="0"/>
              </a:spcBef>
              <a:spcAft>
                <a:spcPts val="0"/>
              </a:spcAft>
              <a:buSzPts val="1400"/>
              <a:buNone/>
            </a:pPr>
            <a:r>
              <a:rPr lang="en-US" sz="4200" b="1">
                <a:solidFill>
                  <a:srgbClr val="00186F"/>
                </a:solidFill>
              </a:rPr>
              <a:t>Participación de Trabajadores Adultos con HCBS </a:t>
            </a:r>
            <a:endParaRPr sz="24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g34f21090d05_0_5"/>
          <p:cNvSpPr txBox="1">
            <a:spLocks noGrp="1"/>
          </p:cNvSpPr>
          <p:nvPr>
            <p:ph type="title"/>
          </p:nvPr>
        </p:nvSpPr>
        <p:spPr>
          <a:xfrm>
            <a:off x="733925" y="325675"/>
            <a:ext cx="7669500" cy="12135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3900">
                <a:solidFill>
                  <a:srgbClr val="00186F"/>
                </a:solidFill>
              </a:rPr>
              <a:t>Working Adults Buy-In</a:t>
            </a:r>
            <a:r>
              <a:rPr lang="en-US" sz="3900">
                <a:solidFill>
                  <a:srgbClr val="00186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rPr>
              <a:t> &amp; LTC Comparison Chart</a:t>
            </a:r>
            <a:endParaRPr sz="3900"/>
          </a:p>
        </p:txBody>
      </p:sp>
      <p:sp>
        <p:nvSpPr>
          <p:cNvPr id="362" name="Google Shape;362;g34f21090d05_0_5"/>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25</a:t>
            </a:fld>
            <a:endParaRPr/>
          </a:p>
        </p:txBody>
      </p:sp>
      <p:sp>
        <p:nvSpPr>
          <p:cNvPr id="363" name="Google Shape;363;g34f21090d05_0_5"/>
          <p:cNvSpPr txBox="1"/>
          <p:nvPr/>
        </p:nvSpPr>
        <p:spPr>
          <a:xfrm>
            <a:off x="605475" y="1355225"/>
            <a:ext cx="7773600" cy="259200"/>
          </a:xfrm>
          <a:prstGeom prst="rect">
            <a:avLst/>
          </a:prstGeom>
          <a:noFill/>
          <a:ln>
            <a:noFill/>
          </a:ln>
        </p:spPr>
        <p:txBody>
          <a:bodyPr spcFirstLastPara="1" wrap="square" lIns="0" tIns="58400" rIns="0" bIns="0" anchor="t" anchorCtr="0">
            <a:spAutoFit/>
          </a:bodyPr>
          <a:lstStyle/>
          <a:p>
            <a:pPr marL="457200" marR="5080" lvl="0" indent="0" algn="l" rtl="0">
              <a:lnSpc>
                <a:spcPct val="108148"/>
              </a:lnSpc>
              <a:spcBef>
                <a:spcPts val="0"/>
              </a:spcBef>
              <a:spcAft>
                <a:spcPts val="0"/>
              </a:spcAft>
              <a:buClr>
                <a:srgbClr val="000000"/>
              </a:buClr>
              <a:buSzPts val="1300"/>
              <a:buFont typeface="Arial"/>
              <a:buNone/>
            </a:pPr>
            <a:endParaRPr sz="1300" b="0" i="0" u="none" strike="noStrike" cap="none">
              <a:solidFill>
                <a:srgbClr val="000000"/>
              </a:solidFill>
              <a:latin typeface="Arial"/>
              <a:ea typeface="Arial"/>
              <a:cs typeface="Arial"/>
              <a:sym typeface="Arial"/>
            </a:endParaRPr>
          </a:p>
        </p:txBody>
      </p:sp>
      <p:graphicFrame>
        <p:nvGraphicFramePr>
          <p:cNvPr id="364" name="Google Shape;364;g34f21090d05_0_5"/>
          <p:cNvGraphicFramePr/>
          <p:nvPr/>
        </p:nvGraphicFramePr>
        <p:xfrm>
          <a:off x="634913" y="1614425"/>
          <a:ext cx="7867500" cy="4571730"/>
        </p:xfrm>
        <a:graphic>
          <a:graphicData uri="http://schemas.openxmlformats.org/drawingml/2006/table">
            <a:tbl>
              <a:tblPr>
                <a:noFill/>
                <a:tableStyleId>{EDBA14D5-A46D-4A26-B8A1-480C7A6CED2E}</a:tableStyleId>
              </a:tblPr>
              <a:tblGrid>
                <a:gridCol w="2004825">
                  <a:extLst>
                    <a:ext uri="{9D8B030D-6E8A-4147-A177-3AD203B41FA5}">
                      <a16:colId xmlns:a16="http://schemas.microsoft.com/office/drawing/2014/main" val="20000"/>
                    </a:ext>
                  </a:extLst>
                </a:gridCol>
                <a:gridCol w="2931350">
                  <a:extLst>
                    <a:ext uri="{9D8B030D-6E8A-4147-A177-3AD203B41FA5}">
                      <a16:colId xmlns:a16="http://schemas.microsoft.com/office/drawing/2014/main" val="20001"/>
                    </a:ext>
                  </a:extLst>
                </a:gridCol>
                <a:gridCol w="2931325">
                  <a:extLst>
                    <a:ext uri="{9D8B030D-6E8A-4147-A177-3AD203B41FA5}">
                      <a16:colId xmlns:a16="http://schemas.microsoft.com/office/drawing/2014/main" val="20002"/>
                    </a:ext>
                  </a:extLst>
                </a:gridCol>
              </a:tblGrid>
              <a:tr h="381000">
                <a:tc>
                  <a:txBody>
                    <a:bodyPr/>
                    <a:lstStyle/>
                    <a:p>
                      <a:pPr marL="0" marR="0" lvl="0" indent="0" algn="l" rtl="0">
                        <a:lnSpc>
                          <a:spcPct val="100000"/>
                        </a:lnSpc>
                        <a:spcBef>
                          <a:spcPts val="0"/>
                        </a:spcBef>
                        <a:spcAft>
                          <a:spcPts val="0"/>
                        </a:spcAft>
                        <a:buClr>
                          <a:srgbClr val="000000"/>
                        </a:buClr>
                        <a:buSzPts val="1600"/>
                        <a:buFont typeface="Arial"/>
                        <a:buNone/>
                      </a:pP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Working Adults Buy-In with HCBS</a:t>
                      </a:r>
                      <a:endParaRPr sz="1600" b="1" u="none" strike="noStrike" cap="none">
                        <a:latin typeface="Trebuchet MS"/>
                        <a:ea typeface="Trebuchet MS"/>
                        <a:cs typeface="Trebuchet MS"/>
                        <a:sym typeface="Trebuchet MS"/>
                      </a:endParaRPr>
                    </a:p>
                  </a:txBody>
                  <a:tcPr marL="91425" marR="91425" marT="91425" marB="91425">
                    <a:solidFill>
                      <a:srgbClr val="F4CCCC"/>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LTC with HCBS</a:t>
                      </a:r>
                      <a:endParaRPr sz="1600" b="1" u="none" strike="noStrike" cap="none">
                        <a:latin typeface="Trebuchet MS"/>
                        <a:ea typeface="Trebuchet MS"/>
                        <a:cs typeface="Trebuchet MS"/>
                        <a:sym typeface="Trebuchet MS"/>
                      </a:endParaRPr>
                    </a:p>
                  </a:txBody>
                  <a:tcPr marL="91425" marR="91425" marT="91425" marB="91425">
                    <a:solidFill>
                      <a:srgbClr val="F4CCCC"/>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Income</a:t>
                      </a:r>
                      <a:endParaRPr sz="1600" b="1" u="none" strike="noStrike" cap="none">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Approx. $5,648</a:t>
                      </a: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Approx. $2,829</a:t>
                      </a:r>
                      <a:endParaRPr sz="1600" u="none" strike="noStrike" cap="none">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Resources</a:t>
                      </a:r>
                      <a:endParaRPr sz="1600" b="1" u="none" strike="noStrike" cap="none">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No limit, not checked</a:t>
                      </a: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Approx. $2,000</a:t>
                      </a:r>
                      <a:endParaRPr sz="1600" u="none" strike="noStrike" cap="none">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Age</a:t>
                      </a:r>
                      <a:endParaRPr sz="1600" b="1" u="none" strike="noStrike" cap="none">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16 or older</a:t>
                      </a: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Waiver dependent</a:t>
                      </a:r>
                      <a:endParaRPr sz="1600" u="none" strike="noStrike" cap="none">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3"/>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Disability</a:t>
                      </a:r>
                      <a:endParaRPr sz="1600" b="1" u="none" strike="noStrike" cap="none">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Yes</a:t>
                      </a: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Yes</a:t>
                      </a:r>
                      <a:endParaRPr sz="1600" u="none" strike="noStrike" cap="none">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4"/>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Level of Care</a:t>
                      </a:r>
                      <a:endParaRPr sz="1600" b="1" u="none" strike="noStrike" cap="none">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Yes</a:t>
                      </a: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Yes</a:t>
                      </a:r>
                      <a:endParaRPr sz="1600" u="none" strike="noStrike" cap="none">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5"/>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Work Requirement</a:t>
                      </a:r>
                      <a:endParaRPr sz="1600" b="1" u="none" strike="noStrike" cap="none">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Yes</a:t>
                      </a: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No</a:t>
                      </a:r>
                      <a:endParaRPr sz="1600" u="none" strike="noStrike" cap="none">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6"/>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Premiums</a:t>
                      </a:r>
                      <a:endParaRPr sz="1600" b="1" u="none" strike="noStrike" cap="none">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Yes</a:t>
                      </a: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No</a:t>
                      </a:r>
                      <a:endParaRPr sz="1600" u="none" strike="noStrike" cap="none">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7"/>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Coverage</a:t>
                      </a:r>
                      <a:endParaRPr sz="1600" b="1" u="none" strike="noStrike" cap="none">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Full Health First Colorado Coverage, PLUS HCBS coverage</a:t>
                      </a: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Full Health First Colorado Coverage, PLUS HCBS coverage</a:t>
                      </a:r>
                      <a:endParaRPr sz="1600" u="none" strike="noStrike" cap="none">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8"/>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17"/>
          <p:cNvSpPr txBox="1">
            <a:spLocks noGrp="1"/>
          </p:cNvSpPr>
          <p:nvPr>
            <p:ph type="title"/>
          </p:nvPr>
        </p:nvSpPr>
        <p:spPr>
          <a:xfrm>
            <a:off x="733925" y="325675"/>
            <a:ext cx="7867500" cy="751488"/>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2400">
                <a:solidFill>
                  <a:srgbClr val="00186F"/>
                </a:solidFill>
              </a:rPr>
              <a:t>Cuadro Comparativo de la Participación para Trabajadores Adultos y el Cuidado a largo plazo (LTC).</a:t>
            </a:r>
            <a:endParaRPr sz="2400"/>
          </a:p>
        </p:txBody>
      </p:sp>
      <p:sp>
        <p:nvSpPr>
          <p:cNvPr id="370" name="Google Shape;370;p17"/>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26</a:t>
            </a:fld>
            <a:endParaRPr/>
          </a:p>
        </p:txBody>
      </p:sp>
      <p:sp>
        <p:nvSpPr>
          <p:cNvPr id="371" name="Google Shape;371;p17"/>
          <p:cNvSpPr txBox="1"/>
          <p:nvPr/>
        </p:nvSpPr>
        <p:spPr>
          <a:xfrm>
            <a:off x="605475" y="1355225"/>
            <a:ext cx="7773600" cy="259200"/>
          </a:xfrm>
          <a:prstGeom prst="rect">
            <a:avLst/>
          </a:prstGeom>
          <a:noFill/>
          <a:ln>
            <a:noFill/>
          </a:ln>
        </p:spPr>
        <p:txBody>
          <a:bodyPr spcFirstLastPara="1" wrap="square" lIns="0" tIns="58400" rIns="0" bIns="0" anchor="t" anchorCtr="0">
            <a:spAutoFit/>
          </a:bodyPr>
          <a:lstStyle/>
          <a:p>
            <a:pPr marL="457200" marR="5080" lvl="0" indent="0" algn="l" rtl="0">
              <a:lnSpc>
                <a:spcPct val="108148"/>
              </a:lnSpc>
              <a:spcBef>
                <a:spcPts val="0"/>
              </a:spcBef>
              <a:spcAft>
                <a:spcPts val="0"/>
              </a:spcAft>
              <a:buClr>
                <a:srgbClr val="000000"/>
              </a:buClr>
              <a:buSzPts val="1300"/>
              <a:buFont typeface="Arial"/>
              <a:buNone/>
            </a:pPr>
            <a:endParaRPr sz="1300" b="0" i="0" u="none" strike="noStrike" cap="none">
              <a:solidFill>
                <a:srgbClr val="000000"/>
              </a:solidFill>
              <a:latin typeface="Arial"/>
              <a:ea typeface="Arial"/>
              <a:cs typeface="Arial"/>
              <a:sym typeface="Arial"/>
            </a:endParaRPr>
          </a:p>
        </p:txBody>
      </p:sp>
      <p:graphicFrame>
        <p:nvGraphicFramePr>
          <p:cNvPr id="372" name="Google Shape;372;p17"/>
          <p:cNvGraphicFramePr/>
          <p:nvPr>
            <p:extLst>
              <p:ext uri="{D42A27DB-BD31-4B8C-83A1-F6EECF244321}">
                <p14:modId xmlns:p14="http://schemas.microsoft.com/office/powerpoint/2010/main" val="3736857578"/>
              </p:ext>
            </p:extLst>
          </p:nvPr>
        </p:nvGraphicFramePr>
        <p:xfrm>
          <a:off x="658325" y="1193124"/>
          <a:ext cx="7867500" cy="5059410"/>
        </p:xfrm>
        <a:graphic>
          <a:graphicData uri="http://schemas.openxmlformats.org/drawingml/2006/table">
            <a:tbl>
              <a:tblPr>
                <a:noFill/>
                <a:tableStyleId>{EDBA14D5-A46D-4A26-B8A1-480C7A6CED2E}</a:tableStyleId>
              </a:tblPr>
              <a:tblGrid>
                <a:gridCol w="2004825">
                  <a:extLst>
                    <a:ext uri="{9D8B030D-6E8A-4147-A177-3AD203B41FA5}">
                      <a16:colId xmlns:a16="http://schemas.microsoft.com/office/drawing/2014/main" val="20000"/>
                    </a:ext>
                  </a:extLst>
                </a:gridCol>
                <a:gridCol w="2931350">
                  <a:extLst>
                    <a:ext uri="{9D8B030D-6E8A-4147-A177-3AD203B41FA5}">
                      <a16:colId xmlns:a16="http://schemas.microsoft.com/office/drawing/2014/main" val="20001"/>
                    </a:ext>
                  </a:extLst>
                </a:gridCol>
                <a:gridCol w="2931325">
                  <a:extLst>
                    <a:ext uri="{9D8B030D-6E8A-4147-A177-3AD203B41FA5}">
                      <a16:colId xmlns:a16="http://schemas.microsoft.com/office/drawing/2014/main" val="20002"/>
                    </a:ext>
                  </a:extLst>
                </a:gridCol>
              </a:tblGrid>
              <a:tr h="905972">
                <a:tc>
                  <a:txBody>
                    <a:bodyPr/>
                    <a:lstStyle/>
                    <a:p>
                      <a:pPr marL="0" marR="0" lvl="0" indent="0" algn="l" rtl="0">
                        <a:lnSpc>
                          <a:spcPct val="100000"/>
                        </a:lnSpc>
                        <a:spcBef>
                          <a:spcPts val="0"/>
                        </a:spcBef>
                        <a:spcAft>
                          <a:spcPts val="0"/>
                        </a:spcAft>
                        <a:buClr>
                          <a:srgbClr val="000000"/>
                        </a:buClr>
                        <a:buSzPts val="1600"/>
                        <a:buFont typeface="Arial"/>
                        <a:buNone/>
                      </a:pP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Participación para Trabajadores Adultos con HCBS </a:t>
                      </a:r>
                      <a:endParaRPr/>
                    </a:p>
                  </a:txBody>
                  <a:tcPr marL="91425" marR="91425" marT="91425" marB="91425">
                    <a:solidFill>
                      <a:srgbClr val="F4CCCC"/>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Cuidado a largo plazo (LTC) con HCBS</a:t>
                      </a:r>
                      <a:endParaRPr/>
                    </a:p>
                  </a:txBody>
                  <a:tcPr marL="91425" marR="91425" marT="91425" marB="91425">
                    <a:solidFill>
                      <a:srgbClr val="F4CCCC"/>
                    </a:solidFill>
                  </a:tcPr>
                </a:tc>
                <a:extLst>
                  <a:ext uri="{0D108BD9-81ED-4DB2-BD59-A6C34878D82A}">
                    <a16:rowId xmlns:a16="http://schemas.microsoft.com/office/drawing/2014/main" val="10000"/>
                  </a:ext>
                </a:extLst>
              </a:tr>
              <a:tr h="422771">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Ingreso</a:t>
                      </a:r>
                      <a:endParaRPr sz="1600" b="1" u="none" strike="noStrike" cap="none">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Aproximado. $5,648</a:t>
                      </a: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Aproximado. $2,829</a:t>
                      </a:r>
                      <a:endParaRPr sz="1600" u="none" strike="noStrike" cap="none">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1"/>
                  </a:ext>
                </a:extLst>
              </a:tr>
              <a:tr h="422771">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Recursos</a:t>
                      </a:r>
                      <a:endParaRPr sz="1600" b="1" u="none" strike="noStrike" cap="none">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Sin límite, no comprobado</a:t>
                      </a: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Aproximado. $2,000</a:t>
                      </a:r>
                      <a:endParaRPr sz="1600" u="none" strike="noStrike" cap="none">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2"/>
                  </a:ext>
                </a:extLst>
              </a:tr>
              <a:tr h="422771">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Edad</a:t>
                      </a:r>
                      <a:endParaRPr sz="1600" b="1" u="none" strike="noStrike" cap="none">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16 años o más</a:t>
                      </a: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Dependiente de exención</a:t>
                      </a:r>
                      <a:endParaRPr sz="1600" u="none" strike="noStrike" cap="none">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3"/>
                  </a:ext>
                </a:extLst>
              </a:tr>
              <a:tr h="422771">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Discapacidad</a:t>
                      </a:r>
                      <a:endParaRPr sz="1600" b="1" u="none" strike="noStrike" cap="none">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Si</a:t>
                      </a: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Si</a:t>
                      </a:r>
                      <a:endParaRPr sz="1600" u="none" strike="noStrike" cap="none">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4"/>
                  </a:ext>
                </a:extLst>
              </a:tr>
              <a:tr h="422771">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Nivel de atención</a:t>
                      </a:r>
                      <a:endParaRPr sz="1600" b="1" u="none" strike="noStrike" cap="none">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Si</a:t>
                      </a: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Si</a:t>
                      </a:r>
                      <a:endParaRPr sz="1600" u="none" strike="noStrike" cap="none">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5"/>
                  </a:ext>
                </a:extLst>
              </a:tr>
              <a:tr h="664372">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Requisito de trabajo</a:t>
                      </a:r>
                      <a:endParaRPr sz="1600" b="1" u="none" strike="noStrike" cap="none">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Si</a:t>
                      </a: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No</a:t>
                      </a:r>
                      <a:endParaRPr sz="1600" u="none" strike="noStrike" cap="none">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6"/>
                  </a:ext>
                </a:extLst>
              </a:tr>
              <a:tr h="422771">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Primas</a:t>
                      </a:r>
                      <a:endParaRPr sz="1600" b="1" u="none" strike="noStrike" cap="none">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Si</a:t>
                      </a: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No</a:t>
                      </a:r>
                      <a:endParaRPr sz="1600" u="none" strike="noStrike" cap="none">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7"/>
                  </a:ext>
                </a:extLst>
              </a:tr>
              <a:tr h="905972">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dirty="0" err="1">
                          <a:latin typeface="Trebuchet MS"/>
                          <a:ea typeface="Trebuchet MS"/>
                          <a:cs typeface="Trebuchet MS"/>
                          <a:sym typeface="Trebuchet MS"/>
                        </a:rPr>
                        <a:t>Cobertura</a:t>
                      </a:r>
                      <a:endParaRPr sz="1600" b="1" u="none" strike="noStrike" cap="none" dirty="0">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Cobertura completa de Health First Colorado, MÁS cobertura HCBS</a:t>
                      </a:r>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dirty="0" err="1">
                          <a:latin typeface="Trebuchet MS"/>
                          <a:ea typeface="Trebuchet MS"/>
                          <a:cs typeface="Trebuchet MS"/>
                          <a:sym typeface="Trebuchet MS"/>
                        </a:rPr>
                        <a:t>Cobertura</a:t>
                      </a:r>
                      <a:r>
                        <a:rPr lang="en-US" sz="1600" u="none" strike="noStrike" cap="none" dirty="0">
                          <a:latin typeface="Trebuchet MS"/>
                          <a:ea typeface="Trebuchet MS"/>
                          <a:cs typeface="Trebuchet MS"/>
                          <a:sym typeface="Trebuchet MS"/>
                        </a:rPr>
                        <a:t> </a:t>
                      </a:r>
                      <a:r>
                        <a:rPr lang="en-US" sz="1600" u="none" strike="noStrike" cap="none" dirty="0" err="1">
                          <a:latin typeface="Trebuchet MS"/>
                          <a:ea typeface="Trebuchet MS"/>
                          <a:cs typeface="Trebuchet MS"/>
                          <a:sym typeface="Trebuchet MS"/>
                        </a:rPr>
                        <a:t>completa</a:t>
                      </a:r>
                      <a:r>
                        <a:rPr lang="en-US" sz="1600" u="none" strike="noStrike" cap="none" dirty="0">
                          <a:latin typeface="Trebuchet MS"/>
                          <a:ea typeface="Trebuchet MS"/>
                          <a:cs typeface="Trebuchet MS"/>
                          <a:sym typeface="Trebuchet MS"/>
                        </a:rPr>
                        <a:t> de Health First Colorado, MÁS </a:t>
                      </a:r>
                      <a:r>
                        <a:rPr lang="en-US" sz="1600" u="none" strike="noStrike" cap="none" dirty="0" err="1">
                          <a:latin typeface="Trebuchet MS"/>
                          <a:ea typeface="Trebuchet MS"/>
                          <a:cs typeface="Trebuchet MS"/>
                          <a:sym typeface="Trebuchet MS"/>
                        </a:rPr>
                        <a:t>cobertura</a:t>
                      </a:r>
                      <a:r>
                        <a:rPr lang="en-US" sz="1600" u="none" strike="noStrike" cap="none" dirty="0">
                          <a:latin typeface="Trebuchet MS"/>
                          <a:ea typeface="Trebuchet MS"/>
                          <a:cs typeface="Trebuchet MS"/>
                          <a:sym typeface="Trebuchet MS"/>
                        </a:rPr>
                        <a:t> HCBS</a:t>
                      </a:r>
                      <a:endParaRPr dirty="0"/>
                    </a:p>
                  </a:txBody>
                  <a:tcPr marL="91425" marR="91425" marT="91425" marB="91425"/>
                </a:tc>
                <a:extLst>
                  <a:ext uri="{0D108BD9-81ED-4DB2-BD59-A6C34878D82A}">
                    <a16:rowId xmlns:a16="http://schemas.microsoft.com/office/drawing/2014/main" val="10008"/>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g3538af952b8_0_28"/>
          <p:cNvSpPr txBox="1">
            <a:spLocks noGrp="1"/>
          </p:cNvSpPr>
          <p:nvPr>
            <p:ph type="title"/>
          </p:nvPr>
        </p:nvSpPr>
        <p:spPr>
          <a:xfrm>
            <a:off x="848650" y="1382674"/>
            <a:ext cx="7434000" cy="14904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800"/>
              <a:t>June 2025 Working Adult Buy-In Project Status</a:t>
            </a:r>
            <a:endParaRPr sz="4800"/>
          </a:p>
        </p:txBody>
      </p:sp>
      <p:sp>
        <p:nvSpPr>
          <p:cNvPr id="378" name="Google Shape;378;g3538af952b8_0_28"/>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27</a:t>
            </a:fld>
            <a:endParaRPr/>
          </a:p>
        </p:txBody>
      </p:sp>
      <p:sp>
        <p:nvSpPr>
          <p:cNvPr id="379" name="Google Shape;379;g3538af952b8_0_28"/>
          <p:cNvSpPr txBox="1"/>
          <p:nvPr/>
        </p:nvSpPr>
        <p:spPr>
          <a:xfrm>
            <a:off x="0" y="3435350"/>
            <a:ext cx="9217152" cy="2228815"/>
          </a:xfrm>
          <a:prstGeom prst="rect">
            <a:avLst/>
          </a:prstGeom>
          <a:noFill/>
          <a:ln>
            <a:noFill/>
          </a:ln>
        </p:spPr>
        <p:txBody>
          <a:bodyPr spcFirstLastPara="1" wrap="square" lIns="0" tIns="12700" rIns="0" bIns="0" anchor="t" anchorCtr="0">
            <a:spAutoFit/>
          </a:bodyPr>
          <a:lstStyle/>
          <a:p>
            <a:pPr marL="12700" marR="0" lvl="0" indent="0" algn="ctr" rtl="0">
              <a:lnSpc>
                <a:spcPct val="100000"/>
              </a:lnSpc>
              <a:spcBef>
                <a:spcPts val="0"/>
              </a:spcBef>
              <a:spcAft>
                <a:spcPts val="0"/>
              </a:spcAft>
              <a:buClr>
                <a:srgbClr val="000000"/>
              </a:buClr>
              <a:buSzPts val="1400"/>
              <a:buFont typeface="Arial"/>
              <a:buNone/>
            </a:pPr>
            <a:r>
              <a:rPr lang="en-US" sz="4800" b="1" i="0" u="none" strike="noStrike" cap="none">
                <a:solidFill>
                  <a:schemeClr val="lt1"/>
                </a:solidFill>
                <a:latin typeface="Trebuchet MS"/>
                <a:ea typeface="Trebuchet MS"/>
                <a:cs typeface="Trebuchet MS"/>
                <a:sym typeface="Trebuchet MS"/>
              </a:rPr>
              <a:t>Junio de 2025 Participación para Trabajadores Adultos Estatus del proyecto</a:t>
            </a:r>
            <a:endParaRPr sz="4800" b="1"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g3542614cfcd_0_55"/>
          <p:cNvSpPr txBox="1">
            <a:spLocks noGrp="1"/>
          </p:cNvSpPr>
          <p:nvPr>
            <p:ph type="title"/>
          </p:nvPr>
        </p:nvSpPr>
        <p:spPr>
          <a:xfrm>
            <a:off x="585000" y="1458175"/>
            <a:ext cx="7854000" cy="3817200"/>
          </a:xfrm>
          <a:prstGeom prst="rect">
            <a:avLst/>
          </a:prstGeom>
          <a:noFill/>
          <a:ln>
            <a:noFill/>
          </a:ln>
        </p:spPr>
        <p:txBody>
          <a:bodyPr spcFirstLastPara="1" wrap="square" lIns="0" tIns="0" rIns="0" bIns="0" anchor="t" anchorCtr="0">
            <a:spAutoFit/>
          </a:bodyPr>
          <a:lstStyle/>
          <a:p>
            <a:pPr marL="411480" marR="85725" lvl="0" indent="-399415" algn="l" rtl="0">
              <a:lnSpc>
                <a:spcPct val="108148"/>
              </a:lnSpc>
              <a:spcBef>
                <a:spcPts val="0"/>
              </a:spcBef>
              <a:spcAft>
                <a:spcPts val="0"/>
              </a:spcAft>
              <a:buSzPts val="2700"/>
              <a:buChar char="•"/>
            </a:pPr>
            <a:r>
              <a:rPr lang="en-US" sz="2700" b="0" dirty="0">
                <a:solidFill>
                  <a:srgbClr val="000000"/>
                </a:solidFill>
              </a:rPr>
              <a:t>Discontinue auto-enrollment into </a:t>
            </a:r>
            <a:r>
              <a:rPr lang="en-US" sz="2700" b="0" dirty="0">
                <a:solidFill>
                  <a:schemeClr val="dk1"/>
                </a:solidFill>
              </a:rPr>
              <a:t>Working Adults Buy-In</a:t>
            </a:r>
            <a:r>
              <a:rPr lang="en-US" sz="2700" b="0" dirty="0">
                <a:solidFill>
                  <a:srgbClr val="000000"/>
                </a:solidFill>
              </a:rPr>
              <a:t> with HCBS at enrollment &amp; renewal so members wouldn’t be auto-enrolled in a program with premiums to pay </a:t>
            </a:r>
            <a:endParaRPr sz="2700" b="0" dirty="0">
              <a:solidFill>
                <a:srgbClr val="000000"/>
              </a:solidFill>
            </a:endParaRPr>
          </a:p>
          <a:p>
            <a:pPr marL="411480" marR="433069" lvl="0" indent="-399415" algn="l" rtl="0">
              <a:lnSpc>
                <a:spcPct val="108148"/>
              </a:lnSpc>
              <a:spcBef>
                <a:spcPts val="990"/>
              </a:spcBef>
              <a:spcAft>
                <a:spcPts val="0"/>
              </a:spcAft>
              <a:buSzPts val="2700"/>
              <a:buChar char="•"/>
            </a:pPr>
            <a:r>
              <a:rPr lang="en-US" sz="2700" b="0" dirty="0">
                <a:solidFill>
                  <a:srgbClr val="000000"/>
                </a:solidFill>
              </a:rPr>
              <a:t>Members would need to opt-in to Working Adults Buy-In with HCBS</a:t>
            </a:r>
            <a:endParaRPr sz="2700" b="0" dirty="0">
              <a:solidFill>
                <a:srgbClr val="000000"/>
              </a:solidFill>
            </a:endParaRPr>
          </a:p>
          <a:p>
            <a:pPr marL="411480" marR="5080" lvl="0" indent="-399415" algn="l" rtl="0">
              <a:lnSpc>
                <a:spcPct val="108148"/>
              </a:lnSpc>
              <a:spcBef>
                <a:spcPts val="1000"/>
              </a:spcBef>
              <a:spcAft>
                <a:spcPts val="0"/>
              </a:spcAft>
              <a:buSzPts val="2700"/>
              <a:buChar char="•"/>
            </a:pPr>
            <a:r>
              <a:rPr lang="en-US" sz="2700" b="0" dirty="0">
                <a:solidFill>
                  <a:srgbClr val="000000"/>
                </a:solidFill>
              </a:rPr>
              <a:t>Members would be automatically reviewed for Long Term Care (LTC) eligibility</a:t>
            </a:r>
            <a:endParaRPr dirty="0"/>
          </a:p>
        </p:txBody>
      </p:sp>
      <p:sp>
        <p:nvSpPr>
          <p:cNvPr id="385" name="Google Shape;385;g3542614cfcd_0_55"/>
          <p:cNvSpPr txBox="1">
            <a:spLocks noGrp="1"/>
          </p:cNvSpPr>
          <p:nvPr>
            <p:ph type="body" idx="1"/>
          </p:nvPr>
        </p:nvSpPr>
        <p:spPr>
          <a:xfrm>
            <a:off x="668398" y="510078"/>
            <a:ext cx="7632900" cy="646500"/>
          </a:xfrm>
          <a:prstGeom prst="rect">
            <a:avLst/>
          </a:prstGeom>
          <a:noFill/>
          <a:ln>
            <a:noFill/>
          </a:ln>
        </p:spPr>
        <p:txBody>
          <a:bodyPr spcFirstLastPara="1" wrap="square" lIns="0" tIns="0" rIns="0" bIns="0" anchor="t" anchorCtr="0">
            <a:spAutoFit/>
          </a:bodyPr>
          <a:lstStyle/>
          <a:p>
            <a:pPr marL="12700" marR="0" lvl="0" indent="0" algn="ctr" rtl="0">
              <a:lnSpc>
                <a:spcPct val="100000"/>
              </a:lnSpc>
              <a:spcBef>
                <a:spcPts val="0"/>
              </a:spcBef>
              <a:spcAft>
                <a:spcPts val="0"/>
              </a:spcAft>
              <a:buClr>
                <a:srgbClr val="000000"/>
              </a:buClr>
              <a:buSzPts val="1400"/>
              <a:buFont typeface="Arial"/>
              <a:buNone/>
            </a:pPr>
            <a:r>
              <a:rPr lang="en-US" sz="4200" b="1">
                <a:solidFill>
                  <a:srgbClr val="00186F"/>
                </a:solidFill>
              </a:rPr>
              <a:t>What Was Proposed</a:t>
            </a:r>
            <a:endParaRPr sz="4200" b="1">
              <a:solidFill>
                <a:srgbClr val="00186F"/>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18"/>
          <p:cNvSpPr txBox="1">
            <a:spLocks noGrp="1"/>
          </p:cNvSpPr>
          <p:nvPr>
            <p:ph type="body" idx="1"/>
          </p:nvPr>
        </p:nvSpPr>
        <p:spPr>
          <a:xfrm>
            <a:off x="749200" y="19552"/>
            <a:ext cx="7632900" cy="646500"/>
          </a:xfrm>
          <a:prstGeom prst="rect">
            <a:avLst/>
          </a:prstGeom>
          <a:noFill/>
          <a:ln>
            <a:noFill/>
          </a:ln>
        </p:spPr>
        <p:txBody>
          <a:bodyPr spcFirstLastPara="1" wrap="square" lIns="0" tIns="0" rIns="0" bIns="0" anchor="t" anchorCtr="0">
            <a:spAutoFit/>
          </a:bodyPr>
          <a:lstStyle/>
          <a:p>
            <a:pPr marL="12700" marR="0" lvl="0" indent="0" algn="ctr" rtl="0">
              <a:lnSpc>
                <a:spcPct val="100000"/>
              </a:lnSpc>
              <a:spcBef>
                <a:spcPts val="0"/>
              </a:spcBef>
              <a:spcAft>
                <a:spcPts val="0"/>
              </a:spcAft>
              <a:buClr>
                <a:srgbClr val="000000"/>
              </a:buClr>
              <a:buSzPts val="1400"/>
              <a:buFont typeface="Arial"/>
              <a:buNone/>
            </a:pPr>
            <a:r>
              <a:rPr lang="en-US" sz="4200" b="1">
                <a:solidFill>
                  <a:srgbClr val="00186F"/>
                </a:solidFill>
              </a:rPr>
              <a:t>Lo que se propuso</a:t>
            </a:r>
            <a:endParaRPr sz="4200" b="1">
              <a:solidFill>
                <a:srgbClr val="00186F"/>
              </a:solidFill>
            </a:endParaRPr>
          </a:p>
        </p:txBody>
      </p:sp>
      <p:sp>
        <p:nvSpPr>
          <p:cNvPr id="391" name="Google Shape;391;p18"/>
          <p:cNvSpPr txBox="1"/>
          <p:nvPr/>
        </p:nvSpPr>
        <p:spPr>
          <a:xfrm>
            <a:off x="321016" y="666052"/>
            <a:ext cx="8705304" cy="5641031"/>
          </a:xfrm>
          <a:prstGeom prst="rect">
            <a:avLst/>
          </a:prstGeom>
          <a:noFill/>
          <a:ln>
            <a:noFill/>
          </a:ln>
        </p:spPr>
        <p:txBody>
          <a:bodyPr spcFirstLastPara="1" wrap="square" lIns="0" tIns="0" rIns="0" bIns="0" anchor="t" anchorCtr="0">
            <a:spAutoFit/>
          </a:bodyPr>
          <a:lstStyle/>
          <a:p>
            <a:pPr marL="411480" marR="85725" lvl="0" indent="-399415" algn="l" rtl="0">
              <a:lnSpc>
                <a:spcPct val="108148"/>
              </a:lnSpc>
              <a:spcBef>
                <a:spcPts val="0"/>
              </a:spcBef>
              <a:spcAft>
                <a:spcPts val="0"/>
              </a:spcAft>
              <a:buClr>
                <a:srgbClr val="000000"/>
              </a:buClr>
              <a:buSzPts val="2700"/>
              <a:buFont typeface="Arial"/>
              <a:buChar char="•"/>
            </a:pPr>
            <a:r>
              <a:rPr lang="en-US" sz="2700" b="0" i="0" u="none" strike="noStrike" cap="none" dirty="0" err="1">
                <a:solidFill>
                  <a:srgbClr val="000000"/>
                </a:solidFill>
                <a:latin typeface="Trebuchet MS"/>
                <a:ea typeface="Trebuchet MS"/>
                <a:cs typeface="Trebuchet MS"/>
                <a:sym typeface="Trebuchet MS"/>
              </a:rPr>
              <a:t>Descontinuar</a:t>
            </a:r>
            <a:r>
              <a:rPr lang="en-US" sz="2700" b="0" i="0" u="none" strike="noStrike" cap="none" dirty="0">
                <a:solidFill>
                  <a:srgbClr val="000000"/>
                </a:solidFill>
                <a:latin typeface="Trebuchet MS"/>
                <a:ea typeface="Trebuchet MS"/>
                <a:cs typeface="Trebuchet MS"/>
                <a:sym typeface="Trebuchet MS"/>
              </a:rPr>
              <a:t> la </a:t>
            </a:r>
            <a:r>
              <a:rPr lang="en-US" sz="2700" b="0" i="0" u="none" strike="noStrike" cap="none" dirty="0" err="1">
                <a:solidFill>
                  <a:srgbClr val="000000"/>
                </a:solidFill>
                <a:latin typeface="Trebuchet MS"/>
                <a:ea typeface="Trebuchet MS"/>
                <a:cs typeface="Trebuchet MS"/>
                <a:sym typeface="Trebuchet MS"/>
              </a:rPr>
              <a:t>inscripción</a:t>
            </a:r>
            <a:r>
              <a:rPr lang="en-US" sz="2700" b="0" i="0" u="none" strike="noStrike" cap="none" dirty="0">
                <a:solidFill>
                  <a:srgbClr val="000000"/>
                </a:solidFill>
                <a:latin typeface="Trebuchet MS"/>
                <a:ea typeface="Trebuchet MS"/>
                <a:cs typeface="Trebuchet MS"/>
                <a:sym typeface="Trebuchet MS"/>
              </a:rPr>
              <a:t> </a:t>
            </a:r>
            <a:r>
              <a:rPr lang="en-US" sz="2700" b="0" i="0" u="none" strike="noStrike" cap="none" dirty="0" err="1">
                <a:solidFill>
                  <a:srgbClr val="000000"/>
                </a:solidFill>
                <a:latin typeface="Trebuchet MS"/>
                <a:ea typeface="Trebuchet MS"/>
                <a:cs typeface="Trebuchet MS"/>
                <a:sym typeface="Trebuchet MS"/>
              </a:rPr>
              <a:t>automática</a:t>
            </a:r>
            <a:r>
              <a:rPr lang="en-US" sz="2700" b="0" i="0" u="none" strike="noStrike" cap="none" dirty="0">
                <a:solidFill>
                  <a:srgbClr val="000000"/>
                </a:solidFill>
                <a:latin typeface="Trebuchet MS"/>
                <a:ea typeface="Trebuchet MS"/>
                <a:cs typeface="Trebuchet MS"/>
                <a:sym typeface="Trebuchet MS"/>
              </a:rPr>
              <a:t> </a:t>
            </a:r>
            <a:r>
              <a:rPr lang="en-US" sz="2700" b="0" i="0" u="none" strike="noStrike" cap="none" dirty="0" err="1">
                <a:solidFill>
                  <a:srgbClr val="000000"/>
                </a:solidFill>
                <a:latin typeface="Trebuchet MS"/>
                <a:ea typeface="Trebuchet MS"/>
                <a:cs typeface="Trebuchet MS"/>
                <a:sym typeface="Trebuchet MS"/>
              </a:rPr>
              <a:t>en</a:t>
            </a:r>
            <a:r>
              <a:rPr lang="en-US" sz="2700" b="0" i="0" u="none" strike="noStrike" cap="none" dirty="0">
                <a:solidFill>
                  <a:srgbClr val="000000"/>
                </a:solidFill>
                <a:latin typeface="Trebuchet MS"/>
                <a:ea typeface="Trebuchet MS"/>
                <a:cs typeface="Trebuchet MS"/>
                <a:sym typeface="Trebuchet MS"/>
              </a:rPr>
              <a:t> </a:t>
            </a:r>
            <a:r>
              <a:rPr lang="en-US" sz="2700" b="0" i="0" u="none" strike="noStrike" cap="none" dirty="0" err="1">
                <a:solidFill>
                  <a:srgbClr val="000000"/>
                </a:solidFill>
                <a:latin typeface="Trebuchet MS"/>
                <a:ea typeface="Trebuchet MS"/>
                <a:cs typeface="Trebuchet MS"/>
                <a:sym typeface="Trebuchet MS"/>
              </a:rPr>
              <a:t>el</a:t>
            </a:r>
            <a:r>
              <a:rPr lang="en-US" sz="2700" b="0" i="0" u="none" strike="noStrike" cap="none" dirty="0">
                <a:solidFill>
                  <a:srgbClr val="000000"/>
                </a:solidFill>
                <a:latin typeface="Trebuchet MS"/>
                <a:ea typeface="Trebuchet MS"/>
                <a:cs typeface="Trebuchet MS"/>
                <a:sym typeface="Trebuchet MS"/>
              </a:rPr>
              <a:t> </a:t>
            </a:r>
            <a:r>
              <a:rPr lang="en-US" sz="2700" b="0" i="0" u="none" strike="noStrike" cap="none" dirty="0" err="1">
                <a:solidFill>
                  <a:srgbClr val="000000"/>
                </a:solidFill>
                <a:latin typeface="Trebuchet MS"/>
                <a:ea typeface="Trebuchet MS"/>
                <a:cs typeface="Trebuchet MS"/>
                <a:sym typeface="Trebuchet MS"/>
              </a:rPr>
              <a:t>programa</a:t>
            </a:r>
            <a:r>
              <a:rPr lang="en-US" sz="2700" b="0" i="0" u="none" strike="noStrike" cap="none" dirty="0">
                <a:solidFill>
                  <a:srgbClr val="000000"/>
                </a:solidFill>
                <a:latin typeface="Trebuchet MS"/>
                <a:ea typeface="Trebuchet MS"/>
                <a:cs typeface="Trebuchet MS"/>
                <a:sym typeface="Trebuchet MS"/>
              </a:rPr>
              <a:t> </a:t>
            </a:r>
            <a:r>
              <a:rPr lang="en-US" sz="2700" b="0" i="0" u="none" strike="noStrike" cap="none" dirty="0" err="1">
                <a:solidFill>
                  <a:srgbClr val="000000"/>
                </a:solidFill>
                <a:latin typeface="Trebuchet MS"/>
                <a:ea typeface="Trebuchet MS"/>
                <a:cs typeface="Trebuchet MS"/>
                <a:sym typeface="Trebuchet MS"/>
              </a:rPr>
              <a:t>Participación</a:t>
            </a:r>
            <a:r>
              <a:rPr lang="en-US" sz="2700" b="0" i="0" u="none" strike="noStrike" cap="none" dirty="0">
                <a:solidFill>
                  <a:srgbClr val="000000"/>
                </a:solidFill>
                <a:latin typeface="Trebuchet MS"/>
                <a:ea typeface="Trebuchet MS"/>
                <a:cs typeface="Trebuchet MS"/>
                <a:sym typeface="Trebuchet MS"/>
              </a:rPr>
              <a:t> para </a:t>
            </a:r>
            <a:r>
              <a:rPr lang="en-US" sz="2700" b="0" i="0" u="none" strike="noStrike" cap="none" dirty="0" err="1">
                <a:solidFill>
                  <a:srgbClr val="000000"/>
                </a:solidFill>
                <a:latin typeface="Trebuchet MS"/>
                <a:ea typeface="Trebuchet MS"/>
                <a:cs typeface="Trebuchet MS"/>
                <a:sym typeface="Trebuchet MS"/>
              </a:rPr>
              <a:t>Trabajadores</a:t>
            </a:r>
            <a:r>
              <a:rPr lang="en-US" sz="2700" b="0" i="0" u="none" strike="noStrike" cap="none" dirty="0">
                <a:solidFill>
                  <a:srgbClr val="000000"/>
                </a:solidFill>
                <a:latin typeface="Trebuchet MS"/>
                <a:ea typeface="Trebuchet MS"/>
                <a:cs typeface="Trebuchet MS"/>
                <a:sym typeface="Trebuchet MS"/>
              </a:rPr>
              <a:t> </a:t>
            </a:r>
            <a:r>
              <a:rPr lang="en-US" sz="2700" b="0" i="0" u="none" strike="noStrike" cap="none" dirty="0" err="1">
                <a:solidFill>
                  <a:srgbClr val="000000"/>
                </a:solidFill>
                <a:latin typeface="Trebuchet MS"/>
                <a:ea typeface="Trebuchet MS"/>
                <a:cs typeface="Trebuchet MS"/>
                <a:sym typeface="Trebuchet MS"/>
              </a:rPr>
              <a:t>Adultos</a:t>
            </a:r>
            <a:r>
              <a:rPr lang="en-US" sz="2700" b="0" i="0" u="none" strike="noStrike" cap="none" dirty="0">
                <a:solidFill>
                  <a:srgbClr val="000000"/>
                </a:solidFill>
                <a:latin typeface="Trebuchet MS"/>
                <a:ea typeface="Trebuchet MS"/>
                <a:cs typeface="Trebuchet MS"/>
                <a:sym typeface="Trebuchet MS"/>
              </a:rPr>
              <a:t> con HCBS </a:t>
            </a:r>
            <a:r>
              <a:rPr lang="en-US" sz="2700" b="0" i="0" u="none" strike="noStrike" cap="none" dirty="0" err="1">
                <a:solidFill>
                  <a:srgbClr val="000000"/>
                </a:solidFill>
                <a:latin typeface="Trebuchet MS"/>
                <a:ea typeface="Trebuchet MS"/>
                <a:cs typeface="Trebuchet MS"/>
                <a:sym typeface="Trebuchet MS"/>
              </a:rPr>
              <a:t>en</a:t>
            </a:r>
            <a:r>
              <a:rPr lang="en-US" sz="2700" b="0" i="0" u="none" strike="noStrike" cap="none" dirty="0">
                <a:solidFill>
                  <a:srgbClr val="000000"/>
                </a:solidFill>
                <a:latin typeface="Trebuchet MS"/>
                <a:ea typeface="Trebuchet MS"/>
                <a:cs typeface="Trebuchet MS"/>
                <a:sym typeface="Trebuchet MS"/>
              </a:rPr>
              <a:t> </a:t>
            </a:r>
            <a:r>
              <a:rPr lang="en-US" sz="2700" b="0" i="0" u="none" strike="noStrike" cap="none" dirty="0" err="1">
                <a:solidFill>
                  <a:srgbClr val="000000"/>
                </a:solidFill>
                <a:latin typeface="Trebuchet MS"/>
                <a:ea typeface="Trebuchet MS"/>
                <a:cs typeface="Trebuchet MS"/>
                <a:sym typeface="Trebuchet MS"/>
              </a:rPr>
              <a:t>el</a:t>
            </a:r>
            <a:r>
              <a:rPr lang="en-US" sz="2700" b="0" i="0" u="none" strike="noStrike" cap="none" dirty="0">
                <a:solidFill>
                  <a:srgbClr val="000000"/>
                </a:solidFill>
                <a:latin typeface="Trebuchet MS"/>
                <a:ea typeface="Trebuchet MS"/>
                <a:cs typeface="Trebuchet MS"/>
                <a:sym typeface="Trebuchet MS"/>
              </a:rPr>
              <a:t> </a:t>
            </a:r>
            <a:r>
              <a:rPr lang="en-US" sz="2700" b="0" i="0" u="none" strike="noStrike" cap="none" dirty="0" err="1">
                <a:solidFill>
                  <a:srgbClr val="000000"/>
                </a:solidFill>
                <a:latin typeface="Trebuchet MS"/>
                <a:ea typeface="Trebuchet MS"/>
                <a:cs typeface="Trebuchet MS"/>
                <a:sym typeface="Trebuchet MS"/>
              </a:rPr>
              <a:t>momento</a:t>
            </a:r>
            <a:r>
              <a:rPr lang="en-US" sz="2700" b="0" i="0" u="none" strike="noStrike" cap="none" dirty="0">
                <a:solidFill>
                  <a:srgbClr val="000000"/>
                </a:solidFill>
                <a:latin typeface="Trebuchet MS"/>
                <a:ea typeface="Trebuchet MS"/>
                <a:cs typeface="Trebuchet MS"/>
                <a:sym typeface="Trebuchet MS"/>
              </a:rPr>
              <a:t> de la </a:t>
            </a:r>
            <a:r>
              <a:rPr lang="en-US" sz="2700" b="0" i="0" u="none" strike="noStrike" cap="none" dirty="0" err="1">
                <a:solidFill>
                  <a:srgbClr val="000000"/>
                </a:solidFill>
                <a:latin typeface="Trebuchet MS"/>
                <a:ea typeface="Trebuchet MS"/>
                <a:cs typeface="Trebuchet MS"/>
                <a:sym typeface="Trebuchet MS"/>
              </a:rPr>
              <a:t>inscripción</a:t>
            </a:r>
            <a:r>
              <a:rPr lang="en-US" sz="2700" b="0" i="0" u="none" strike="noStrike" cap="none" dirty="0">
                <a:solidFill>
                  <a:srgbClr val="000000"/>
                </a:solidFill>
                <a:latin typeface="Trebuchet MS"/>
                <a:ea typeface="Trebuchet MS"/>
                <a:cs typeface="Trebuchet MS"/>
                <a:sym typeface="Trebuchet MS"/>
              </a:rPr>
              <a:t> y la </a:t>
            </a:r>
            <a:r>
              <a:rPr lang="en-US" sz="2700" b="0" i="0" u="none" strike="noStrike" cap="none" dirty="0" err="1">
                <a:solidFill>
                  <a:srgbClr val="000000"/>
                </a:solidFill>
                <a:latin typeface="Trebuchet MS"/>
                <a:ea typeface="Trebuchet MS"/>
                <a:cs typeface="Trebuchet MS"/>
                <a:sym typeface="Trebuchet MS"/>
              </a:rPr>
              <a:t>renovación</a:t>
            </a:r>
            <a:r>
              <a:rPr lang="en-US" sz="2700" b="0" i="0" u="none" strike="noStrike" cap="none" dirty="0">
                <a:solidFill>
                  <a:srgbClr val="000000"/>
                </a:solidFill>
                <a:latin typeface="Trebuchet MS"/>
                <a:ea typeface="Trebuchet MS"/>
                <a:cs typeface="Trebuchet MS"/>
                <a:sym typeface="Trebuchet MS"/>
              </a:rPr>
              <a:t> para que los </a:t>
            </a:r>
            <a:r>
              <a:rPr lang="en-US" sz="2700" b="0" i="0" u="none" strike="noStrike" cap="none" dirty="0" err="1">
                <a:solidFill>
                  <a:srgbClr val="000000"/>
                </a:solidFill>
                <a:latin typeface="Trebuchet MS"/>
                <a:ea typeface="Trebuchet MS"/>
                <a:cs typeface="Trebuchet MS"/>
                <a:sym typeface="Trebuchet MS"/>
              </a:rPr>
              <a:t>miembros</a:t>
            </a:r>
            <a:r>
              <a:rPr lang="en-US" sz="2700" b="0" i="0" u="none" strike="noStrike" cap="none" dirty="0">
                <a:solidFill>
                  <a:srgbClr val="000000"/>
                </a:solidFill>
                <a:latin typeface="Trebuchet MS"/>
                <a:ea typeface="Trebuchet MS"/>
                <a:cs typeface="Trebuchet MS"/>
                <a:sym typeface="Trebuchet MS"/>
              </a:rPr>
              <a:t> no se </a:t>
            </a:r>
            <a:r>
              <a:rPr lang="en-US" sz="2700" b="0" i="0" u="none" strike="noStrike" cap="none" dirty="0" err="1">
                <a:solidFill>
                  <a:srgbClr val="000000"/>
                </a:solidFill>
                <a:latin typeface="Trebuchet MS"/>
                <a:ea typeface="Trebuchet MS"/>
                <a:cs typeface="Trebuchet MS"/>
                <a:sym typeface="Trebuchet MS"/>
              </a:rPr>
              <a:t>inscriban</a:t>
            </a:r>
            <a:r>
              <a:rPr lang="en-US" sz="2700" b="0" i="0" u="none" strike="noStrike" cap="none" dirty="0">
                <a:solidFill>
                  <a:srgbClr val="000000"/>
                </a:solidFill>
                <a:latin typeface="Trebuchet MS"/>
                <a:ea typeface="Trebuchet MS"/>
                <a:cs typeface="Trebuchet MS"/>
                <a:sym typeface="Trebuchet MS"/>
              </a:rPr>
              <a:t> </a:t>
            </a:r>
            <a:r>
              <a:rPr lang="en-US" sz="2700" b="0" i="0" u="none" strike="noStrike" cap="none" dirty="0" err="1">
                <a:solidFill>
                  <a:srgbClr val="000000"/>
                </a:solidFill>
                <a:latin typeface="Trebuchet MS"/>
                <a:ea typeface="Trebuchet MS"/>
                <a:cs typeface="Trebuchet MS"/>
                <a:sym typeface="Trebuchet MS"/>
              </a:rPr>
              <a:t>automáticamente</a:t>
            </a:r>
            <a:r>
              <a:rPr lang="en-US" sz="2700" b="0" i="0" u="none" strike="noStrike" cap="none" dirty="0">
                <a:solidFill>
                  <a:srgbClr val="000000"/>
                </a:solidFill>
                <a:latin typeface="Trebuchet MS"/>
                <a:ea typeface="Trebuchet MS"/>
                <a:cs typeface="Trebuchet MS"/>
                <a:sym typeface="Trebuchet MS"/>
              </a:rPr>
              <a:t> </a:t>
            </a:r>
            <a:r>
              <a:rPr lang="en-US" sz="2700" b="0" i="0" u="none" strike="noStrike" cap="none" dirty="0" err="1">
                <a:solidFill>
                  <a:srgbClr val="000000"/>
                </a:solidFill>
                <a:latin typeface="Trebuchet MS"/>
                <a:ea typeface="Trebuchet MS"/>
                <a:cs typeface="Trebuchet MS"/>
                <a:sym typeface="Trebuchet MS"/>
              </a:rPr>
              <a:t>en</a:t>
            </a:r>
            <a:r>
              <a:rPr lang="en-US" sz="2700" b="0" i="0" u="none" strike="noStrike" cap="none" dirty="0">
                <a:solidFill>
                  <a:srgbClr val="000000"/>
                </a:solidFill>
                <a:latin typeface="Trebuchet MS"/>
                <a:ea typeface="Trebuchet MS"/>
                <a:cs typeface="Trebuchet MS"/>
                <a:sym typeface="Trebuchet MS"/>
              </a:rPr>
              <a:t> un </a:t>
            </a:r>
            <a:r>
              <a:rPr lang="en-US" sz="2700" b="0" i="0" u="none" strike="noStrike" cap="none" dirty="0" err="1">
                <a:solidFill>
                  <a:srgbClr val="000000"/>
                </a:solidFill>
                <a:latin typeface="Trebuchet MS"/>
                <a:ea typeface="Trebuchet MS"/>
                <a:cs typeface="Trebuchet MS"/>
                <a:sym typeface="Trebuchet MS"/>
              </a:rPr>
              <a:t>programa</a:t>
            </a:r>
            <a:r>
              <a:rPr lang="en-US" sz="2700" b="0" i="0" u="none" strike="noStrike" cap="none" dirty="0">
                <a:solidFill>
                  <a:srgbClr val="000000"/>
                </a:solidFill>
                <a:latin typeface="Trebuchet MS"/>
                <a:ea typeface="Trebuchet MS"/>
                <a:cs typeface="Trebuchet MS"/>
                <a:sym typeface="Trebuchet MS"/>
              </a:rPr>
              <a:t> con </a:t>
            </a:r>
            <a:r>
              <a:rPr lang="en-US" sz="2700" b="0" i="0" u="none" strike="noStrike" cap="none" dirty="0" err="1">
                <a:solidFill>
                  <a:srgbClr val="000000"/>
                </a:solidFill>
                <a:latin typeface="Trebuchet MS"/>
                <a:ea typeface="Trebuchet MS"/>
                <a:cs typeface="Trebuchet MS"/>
                <a:sym typeface="Trebuchet MS"/>
              </a:rPr>
              <a:t>primas</a:t>
            </a:r>
            <a:r>
              <a:rPr lang="en-US" sz="2700" b="0" i="0" u="none" strike="noStrike" cap="none" dirty="0">
                <a:solidFill>
                  <a:srgbClr val="000000"/>
                </a:solidFill>
                <a:latin typeface="Trebuchet MS"/>
                <a:ea typeface="Trebuchet MS"/>
                <a:cs typeface="Trebuchet MS"/>
                <a:sym typeface="Trebuchet MS"/>
              </a:rPr>
              <a:t> a </a:t>
            </a:r>
            <a:r>
              <a:rPr lang="en-US" sz="2700" b="0" i="0" u="none" strike="noStrike" cap="none" dirty="0" err="1">
                <a:solidFill>
                  <a:srgbClr val="000000"/>
                </a:solidFill>
                <a:latin typeface="Trebuchet MS"/>
                <a:ea typeface="Trebuchet MS"/>
                <a:cs typeface="Trebuchet MS"/>
                <a:sym typeface="Trebuchet MS"/>
              </a:rPr>
              <a:t>pagar</a:t>
            </a:r>
            <a:r>
              <a:rPr lang="en-US" sz="2700" b="0" i="0" u="none" strike="noStrike" cap="none" dirty="0">
                <a:solidFill>
                  <a:srgbClr val="000000"/>
                </a:solidFill>
                <a:latin typeface="Trebuchet MS"/>
                <a:ea typeface="Trebuchet MS"/>
                <a:cs typeface="Trebuchet MS"/>
                <a:sym typeface="Trebuchet MS"/>
              </a:rPr>
              <a:t>. </a:t>
            </a:r>
            <a:endParaRPr dirty="0"/>
          </a:p>
          <a:p>
            <a:pPr marL="411480" marR="433069" lvl="0" indent="-399415" algn="l" rtl="0">
              <a:lnSpc>
                <a:spcPct val="108148"/>
              </a:lnSpc>
              <a:spcBef>
                <a:spcPts val="990"/>
              </a:spcBef>
              <a:spcAft>
                <a:spcPts val="0"/>
              </a:spcAft>
              <a:buClr>
                <a:srgbClr val="000000"/>
              </a:buClr>
              <a:buSzPts val="2700"/>
              <a:buFont typeface="Arial"/>
              <a:buChar char="•"/>
            </a:pPr>
            <a:r>
              <a:rPr lang="en-US" sz="2700" b="0" i="0" u="none" strike="noStrike" cap="none" dirty="0">
                <a:solidFill>
                  <a:srgbClr val="000000"/>
                </a:solidFill>
                <a:latin typeface="Trebuchet MS"/>
                <a:ea typeface="Trebuchet MS"/>
                <a:cs typeface="Trebuchet MS"/>
                <a:sym typeface="Trebuchet MS"/>
              </a:rPr>
              <a:t>Los </a:t>
            </a:r>
            <a:r>
              <a:rPr lang="en-US" sz="2700" b="0" i="0" u="none" strike="noStrike" cap="none" dirty="0" err="1">
                <a:solidFill>
                  <a:srgbClr val="000000"/>
                </a:solidFill>
                <a:latin typeface="Trebuchet MS"/>
                <a:ea typeface="Trebuchet MS"/>
                <a:cs typeface="Trebuchet MS"/>
                <a:sym typeface="Trebuchet MS"/>
              </a:rPr>
              <a:t>miembros</a:t>
            </a:r>
            <a:r>
              <a:rPr lang="en-US" sz="2700" b="0" i="0" u="none" strike="noStrike" cap="none" dirty="0">
                <a:solidFill>
                  <a:srgbClr val="000000"/>
                </a:solidFill>
                <a:latin typeface="Trebuchet MS"/>
                <a:ea typeface="Trebuchet MS"/>
                <a:cs typeface="Trebuchet MS"/>
                <a:sym typeface="Trebuchet MS"/>
              </a:rPr>
              <a:t> </a:t>
            </a:r>
            <a:r>
              <a:rPr lang="en-US" sz="2700" b="0" i="0" u="none" strike="noStrike" cap="none" dirty="0" err="1">
                <a:solidFill>
                  <a:srgbClr val="000000"/>
                </a:solidFill>
                <a:latin typeface="Trebuchet MS"/>
                <a:ea typeface="Trebuchet MS"/>
                <a:cs typeface="Trebuchet MS"/>
                <a:sym typeface="Trebuchet MS"/>
              </a:rPr>
              <a:t>tendrían</a:t>
            </a:r>
            <a:r>
              <a:rPr lang="en-US" sz="2700" b="0" i="0" u="none" strike="noStrike" cap="none" dirty="0">
                <a:solidFill>
                  <a:srgbClr val="000000"/>
                </a:solidFill>
                <a:latin typeface="Trebuchet MS"/>
                <a:ea typeface="Trebuchet MS"/>
                <a:cs typeface="Trebuchet MS"/>
                <a:sym typeface="Trebuchet MS"/>
              </a:rPr>
              <a:t> que </a:t>
            </a:r>
            <a:r>
              <a:rPr lang="en-US" sz="2700" b="0" i="0" u="none" strike="noStrike" cap="none" dirty="0" err="1">
                <a:solidFill>
                  <a:srgbClr val="000000"/>
                </a:solidFill>
                <a:latin typeface="Trebuchet MS"/>
                <a:ea typeface="Trebuchet MS"/>
                <a:cs typeface="Trebuchet MS"/>
                <a:sym typeface="Trebuchet MS"/>
              </a:rPr>
              <a:t>optar</a:t>
            </a:r>
            <a:r>
              <a:rPr lang="en-US" sz="2700" b="0" i="0" u="none" strike="noStrike" cap="none" dirty="0">
                <a:solidFill>
                  <a:srgbClr val="000000"/>
                </a:solidFill>
                <a:latin typeface="Trebuchet MS"/>
                <a:ea typeface="Trebuchet MS"/>
                <a:cs typeface="Trebuchet MS"/>
                <a:sym typeface="Trebuchet MS"/>
              </a:rPr>
              <a:t> por </a:t>
            </a:r>
            <a:r>
              <a:rPr lang="en-US" sz="2700" b="0" i="0" u="none" strike="noStrike" cap="none" dirty="0" err="1">
                <a:solidFill>
                  <a:srgbClr val="000000"/>
                </a:solidFill>
                <a:latin typeface="Trebuchet MS"/>
                <a:ea typeface="Trebuchet MS"/>
                <a:cs typeface="Trebuchet MS"/>
                <a:sym typeface="Trebuchet MS"/>
              </a:rPr>
              <a:t>el</a:t>
            </a:r>
            <a:r>
              <a:rPr lang="en-US" sz="2700" b="0" i="0" u="none" strike="noStrike" cap="none" dirty="0">
                <a:solidFill>
                  <a:srgbClr val="000000"/>
                </a:solidFill>
                <a:latin typeface="Trebuchet MS"/>
                <a:ea typeface="Trebuchet MS"/>
                <a:cs typeface="Trebuchet MS"/>
                <a:sym typeface="Trebuchet MS"/>
              </a:rPr>
              <a:t> </a:t>
            </a:r>
            <a:r>
              <a:rPr lang="en-US" sz="2700" b="0" i="0" u="none" strike="noStrike" cap="none" dirty="0" err="1">
                <a:solidFill>
                  <a:srgbClr val="000000"/>
                </a:solidFill>
                <a:latin typeface="Trebuchet MS"/>
                <a:ea typeface="Trebuchet MS"/>
                <a:cs typeface="Trebuchet MS"/>
                <a:sym typeface="Trebuchet MS"/>
              </a:rPr>
              <a:t>Programa</a:t>
            </a:r>
            <a:r>
              <a:rPr lang="en-US" sz="2700" b="0" i="0" u="none" strike="noStrike" cap="none" dirty="0">
                <a:solidFill>
                  <a:srgbClr val="000000"/>
                </a:solidFill>
                <a:latin typeface="Trebuchet MS"/>
                <a:ea typeface="Trebuchet MS"/>
                <a:cs typeface="Trebuchet MS"/>
                <a:sym typeface="Trebuchet MS"/>
              </a:rPr>
              <a:t> de </a:t>
            </a:r>
            <a:r>
              <a:rPr lang="en-US" sz="2700" b="0" i="0" u="none" strike="noStrike" cap="none" dirty="0" err="1">
                <a:solidFill>
                  <a:srgbClr val="000000"/>
                </a:solidFill>
                <a:latin typeface="Trebuchet MS"/>
                <a:ea typeface="Trebuchet MS"/>
                <a:cs typeface="Trebuchet MS"/>
                <a:sym typeface="Trebuchet MS"/>
              </a:rPr>
              <a:t>Participación</a:t>
            </a:r>
            <a:r>
              <a:rPr lang="en-US" sz="2700" b="0" i="0" u="none" strike="noStrike" cap="none" dirty="0">
                <a:solidFill>
                  <a:srgbClr val="000000"/>
                </a:solidFill>
                <a:latin typeface="Trebuchet MS"/>
                <a:ea typeface="Trebuchet MS"/>
                <a:cs typeface="Trebuchet MS"/>
                <a:sym typeface="Trebuchet MS"/>
              </a:rPr>
              <a:t> para </a:t>
            </a:r>
            <a:r>
              <a:rPr lang="en-US" sz="2700" b="0" i="0" u="none" strike="noStrike" cap="none" dirty="0" err="1">
                <a:solidFill>
                  <a:srgbClr val="000000"/>
                </a:solidFill>
                <a:latin typeface="Trebuchet MS"/>
                <a:ea typeface="Trebuchet MS"/>
                <a:cs typeface="Trebuchet MS"/>
                <a:sym typeface="Trebuchet MS"/>
              </a:rPr>
              <a:t>Trabajadores</a:t>
            </a:r>
            <a:r>
              <a:rPr lang="en-US" sz="2700" b="0" i="0" u="none" strike="noStrike" cap="none" dirty="0">
                <a:solidFill>
                  <a:srgbClr val="000000"/>
                </a:solidFill>
                <a:latin typeface="Trebuchet MS"/>
                <a:ea typeface="Trebuchet MS"/>
                <a:cs typeface="Trebuchet MS"/>
                <a:sym typeface="Trebuchet MS"/>
              </a:rPr>
              <a:t> </a:t>
            </a:r>
            <a:r>
              <a:rPr lang="en-US" sz="2700" b="0" i="0" u="none" strike="noStrike" cap="none" dirty="0" err="1">
                <a:solidFill>
                  <a:srgbClr val="000000"/>
                </a:solidFill>
                <a:latin typeface="Trebuchet MS"/>
                <a:ea typeface="Trebuchet MS"/>
                <a:cs typeface="Trebuchet MS"/>
                <a:sym typeface="Trebuchet MS"/>
              </a:rPr>
              <a:t>Adultos</a:t>
            </a:r>
            <a:r>
              <a:rPr lang="en-US" sz="2700" b="0" i="0" u="none" strike="noStrike" cap="none" dirty="0">
                <a:solidFill>
                  <a:srgbClr val="000000"/>
                </a:solidFill>
                <a:latin typeface="Trebuchet MS"/>
                <a:ea typeface="Trebuchet MS"/>
                <a:cs typeface="Trebuchet MS"/>
                <a:sym typeface="Trebuchet MS"/>
              </a:rPr>
              <a:t> con HCBS</a:t>
            </a:r>
            <a:endParaRPr dirty="0"/>
          </a:p>
          <a:p>
            <a:pPr marL="411480" marR="433069" lvl="0" indent="-399415" algn="l" rtl="0">
              <a:lnSpc>
                <a:spcPct val="108148"/>
              </a:lnSpc>
              <a:spcBef>
                <a:spcPts val="990"/>
              </a:spcBef>
              <a:spcAft>
                <a:spcPts val="0"/>
              </a:spcAft>
              <a:buClr>
                <a:srgbClr val="000000"/>
              </a:buClr>
              <a:buSzPts val="2700"/>
              <a:buFont typeface="Arial"/>
              <a:buChar char="•"/>
            </a:pPr>
            <a:r>
              <a:rPr lang="en-US" sz="2700" b="0" i="0" u="none" strike="noStrike" cap="none" dirty="0">
                <a:solidFill>
                  <a:srgbClr val="000000"/>
                </a:solidFill>
                <a:latin typeface="Trebuchet MS"/>
                <a:ea typeface="Trebuchet MS"/>
                <a:cs typeface="Trebuchet MS"/>
                <a:sym typeface="Trebuchet MS"/>
              </a:rPr>
              <a:t>Los </a:t>
            </a:r>
            <a:r>
              <a:rPr lang="en-US" sz="2700" b="0" i="0" u="none" strike="noStrike" cap="none" dirty="0" err="1">
                <a:solidFill>
                  <a:srgbClr val="000000"/>
                </a:solidFill>
                <a:latin typeface="Trebuchet MS"/>
                <a:ea typeface="Trebuchet MS"/>
                <a:cs typeface="Trebuchet MS"/>
                <a:sym typeface="Trebuchet MS"/>
              </a:rPr>
              <a:t>miembros</a:t>
            </a:r>
            <a:r>
              <a:rPr lang="en-US" sz="2700" b="0" i="0" u="none" strike="noStrike" cap="none" dirty="0">
                <a:solidFill>
                  <a:srgbClr val="000000"/>
                </a:solidFill>
                <a:latin typeface="Trebuchet MS"/>
                <a:ea typeface="Trebuchet MS"/>
                <a:cs typeface="Trebuchet MS"/>
                <a:sym typeface="Trebuchet MS"/>
              </a:rPr>
              <a:t> </a:t>
            </a:r>
            <a:r>
              <a:rPr lang="en-US" sz="2700" b="0" i="0" u="none" strike="noStrike" cap="none" dirty="0" err="1">
                <a:solidFill>
                  <a:srgbClr val="000000"/>
                </a:solidFill>
                <a:latin typeface="Trebuchet MS"/>
                <a:ea typeface="Trebuchet MS"/>
                <a:cs typeface="Trebuchet MS"/>
                <a:sym typeface="Trebuchet MS"/>
              </a:rPr>
              <a:t>serían</a:t>
            </a:r>
            <a:r>
              <a:rPr lang="en-US" sz="2700" b="0" i="0" u="none" strike="noStrike" cap="none" dirty="0">
                <a:solidFill>
                  <a:srgbClr val="000000"/>
                </a:solidFill>
                <a:latin typeface="Trebuchet MS"/>
                <a:ea typeface="Trebuchet MS"/>
                <a:cs typeface="Trebuchet MS"/>
                <a:sym typeface="Trebuchet MS"/>
              </a:rPr>
              <a:t> </a:t>
            </a:r>
            <a:r>
              <a:rPr lang="en-US" sz="2700" b="0" i="0" u="none" strike="noStrike" cap="none" dirty="0" err="1">
                <a:solidFill>
                  <a:srgbClr val="000000"/>
                </a:solidFill>
                <a:latin typeface="Trebuchet MS"/>
                <a:ea typeface="Trebuchet MS"/>
                <a:cs typeface="Trebuchet MS"/>
                <a:sym typeface="Trebuchet MS"/>
              </a:rPr>
              <a:t>automáticamente</a:t>
            </a:r>
            <a:r>
              <a:rPr lang="en-US" sz="2700" b="0" i="0" u="none" strike="noStrike" cap="none" dirty="0">
                <a:solidFill>
                  <a:srgbClr val="000000"/>
                </a:solidFill>
                <a:latin typeface="Trebuchet MS"/>
                <a:ea typeface="Trebuchet MS"/>
                <a:cs typeface="Trebuchet MS"/>
                <a:sym typeface="Trebuchet MS"/>
              </a:rPr>
              <a:t> </a:t>
            </a:r>
            <a:r>
              <a:rPr lang="en-US" sz="2700" b="0" i="0" u="none" strike="noStrike" cap="none" dirty="0" err="1">
                <a:solidFill>
                  <a:srgbClr val="000000"/>
                </a:solidFill>
                <a:latin typeface="Trebuchet MS"/>
                <a:ea typeface="Trebuchet MS"/>
                <a:cs typeface="Trebuchet MS"/>
                <a:sym typeface="Trebuchet MS"/>
              </a:rPr>
              <a:t>revisados</a:t>
            </a:r>
            <a:r>
              <a:rPr lang="en-US" sz="2700" b="0" i="0" u="none" strike="noStrike" cap="none" dirty="0">
                <a:solidFill>
                  <a:srgbClr val="000000"/>
                </a:solidFill>
                <a:latin typeface="Trebuchet MS"/>
                <a:ea typeface="Trebuchet MS"/>
                <a:cs typeface="Trebuchet MS"/>
                <a:sym typeface="Trebuchet MS"/>
              </a:rPr>
              <a:t> para la </a:t>
            </a:r>
            <a:r>
              <a:rPr lang="en-US" sz="2700" b="0" i="0" u="none" strike="noStrike" cap="none" dirty="0" err="1">
                <a:solidFill>
                  <a:srgbClr val="000000"/>
                </a:solidFill>
                <a:latin typeface="Trebuchet MS"/>
                <a:ea typeface="Trebuchet MS"/>
                <a:cs typeface="Trebuchet MS"/>
                <a:sym typeface="Trebuchet MS"/>
              </a:rPr>
              <a:t>elegibilidad</a:t>
            </a:r>
            <a:r>
              <a:rPr lang="en-US" sz="2700" b="0" i="0" u="none" strike="noStrike" cap="none" dirty="0">
                <a:solidFill>
                  <a:srgbClr val="000000"/>
                </a:solidFill>
                <a:latin typeface="Trebuchet MS"/>
                <a:ea typeface="Trebuchet MS"/>
                <a:cs typeface="Trebuchet MS"/>
                <a:sym typeface="Trebuchet MS"/>
              </a:rPr>
              <a:t> de los </a:t>
            </a:r>
            <a:r>
              <a:rPr lang="en-US" sz="2700" b="0" i="0" u="none" strike="noStrike" cap="none" dirty="0" err="1">
                <a:solidFill>
                  <a:srgbClr val="000000"/>
                </a:solidFill>
                <a:latin typeface="Trebuchet MS"/>
                <a:ea typeface="Trebuchet MS"/>
                <a:cs typeface="Trebuchet MS"/>
                <a:sym typeface="Trebuchet MS"/>
              </a:rPr>
              <a:t>cuidados</a:t>
            </a:r>
            <a:r>
              <a:rPr lang="en-US" sz="2700" b="0" i="0" u="none" strike="noStrike" cap="none" dirty="0">
                <a:solidFill>
                  <a:srgbClr val="000000"/>
                </a:solidFill>
                <a:latin typeface="Trebuchet MS"/>
                <a:ea typeface="Trebuchet MS"/>
                <a:cs typeface="Trebuchet MS"/>
                <a:sym typeface="Trebuchet MS"/>
              </a:rPr>
              <a:t> a largo </a:t>
            </a:r>
            <a:r>
              <a:rPr lang="en-US" sz="2700" b="0" i="0" u="none" strike="noStrike" cap="none" dirty="0" err="1">
                <a:solidFill>
                  <a:srgbClr val="000000"/>
                </a:solidFill>
                <a:latin typeface="Trebuchet MS"/>
                <a:ea typeface="Trebuchet MS"/>
                <a:cs typeface="Trebuchet MS"/>
                <a:sym typeface="Trebuchet MS"/>
              </a:rPr>
              <a:t>plazo</a:t>
            </a:r>
            <a:r>
              <a:rPr lang="en-US" sz="2700" b="0" i="0" u="none" strike="noStrike" cap="none" dirty="0">
                <a:solidFill>
                  <a:srgbClr val="000000"/>
                </a:solidFill>
                <a:latin typeface="Trebuchet MS"/>
                <a:ea typeface="Trebuchet MS"/>
                <a:cs typeface="Trebuchet MS"/>
                <a:sym typeface="Trebuchet MS"/>
              </a:rPr>
              <a:t> (LTC).</a:t>
            </a:r>
            <a:endParaRPr sz="5050" b="1" i="0" u="none" strike="noStrike" cap="none" dirty="0">
              <a:solidFill>
                <a:schemeClr val="lt1"/>
              </a:solidFill>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g3542614cfcd_1_296"/>
          <p:cNvSpPr txBox="1">
            <a:spLocks noGrp="1"/>
          </p:cNvSpPr>
          <p:nvPr>
            <p:ph type="sldNum" idx="12"/>
          </p:nvPr>
        </p:nvSpPr>
        <p:spPr>
          <a:xfrm>
            <a:off x="8763778" y="6498672"/>
            <a:ext cx="1176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3</a:t>
            </a:fld>
            <a:endParaRPr/>
          </a:p>
        </p:txBody>
      </p:sp>
      <p:sp>
        <p:nvSpPr>
          <p:cNvPr id="178" name="Google Shape;178;g3542614cfcd_1_296"/>
          <p:cNvSpPr txBox="1">
            <a:spLocks noGrp="1"/>
          </p:cNvSpPr>
          <p:nvPr>
            <p:ph type="title"/>
          </p:nvPr>
        </p:nvSpPr>
        <p:spPr>
          <a:xfrm>
            <a:off x="4355567" y="534760"/>
            <a:ext cx="4692600" cy="8184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accent1"/>
              </a:buClr>
              <a:buSzPts val="4100"/>
              <a:buFont typeface="Trebuchet MS"/>
              <a:buNone/>
            </a:pPr>
            <a:r>
              <a:rPr lang="en-US" sz="3500"/>
              <a:t>Interpretación de idiomas</a:t>
            </a:r>
            <a:endParaRPr sz="3500"/>
          </a:p>
        </p:txBody>
      </p:sp>
      <p:sp>
        <p:nvSpPr>
          <p:cNvPr id="179" name="Google Shape;179;g3542614cfcd_1_296"/>
          <p:cNvSpPr txBox="1"/>
          <p:nvPr/>
        </p:nvSpPr>
        <p:spPr>
          <a:xfrm>
            <a:off x="262111" y="1451713"/>
            <a:ext cx="4127100" cy="5001900"/>
          </a:xfrm>
          <a:prstGeom prst="rect">
            <a:avLst/>
          </a:prstGeom>
          <a:noFill/>
          <a:ln>
            <a:noFill/>
          </a:ln>
        </p:spPr>
        <p:txBody>
          <a:bodyPr spcFirstLastPara="1" wrap="square" lIns="117800" tIns="117800" rIns="117800" bIns="117800" anchor="t" anchorCtr="0">
            <a:spAutoFit/>
          </a:bodyPr>
          <a:lstStyle/>
          <a:p>
            <a:pPr marL="457200" marR="0" lvl="0" indent="-419100" algn="l" rtl="0">
              <a:lnSpc>
                <a:spcPct val="100000"/>
              </a:lnSpc>
              <a:spcBef>
                <a:spcPts val="1300"/>
              </a:spcBef>
              <a:spcAft>
                <a:spcPts val="0"/>
              </a:spcAft>
              <a:buClr>
                <a:schemeClr val="dk2"/>
              </a:buClr>
              <a:buSzPts val="2100"/>
              <a:buFont typeface="Trebuchet MS"/>
              <a:buChar char="●"/>
            </a:pPr>
            <a:r>
              <a:rPr lang="en-US" sz="2100" b="0" i="0" u="none" strike="noStrike" cap="none">
                <a:solidFill>
                  <a:schemeClr val="dk2"/>
                </a:solidFill>
                <a:latin typeface="Trebuchet MS"/>
                <a:ea typeface="Trebuchet MS"/>
                <a:cs typeface="Trebuchet MS"/>
                <a:sym typeface="Trebuchet MS"/>
              </a:rPr>
              <a:t>To access language interpretation, click Interpretation in your meeting/webinar controls.  </a:t>
            </a:r>
            <a:endParaRPr sz="21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100"/>
              <a:buFont typeface="Arial"/>
              <a:buNone/>
            </a:pPr>
            <a:endParaRPr sz="21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100"/>
              <a:buFont typeface="Arial"/>
              <a:buNone/>
            </a:pPr>
            <a:endParaRPr sz="400" b="0" i="0" u="none" strike="noStrike" cap="none">
              <a:solidFill>
                <a:schemeClr val="dk2"/>
              </a:solidFill>
              <a:latin typeface="Trebuchet MS"/>
              <a:ea typeface="Trebuchet MS"/>
              <a:cs typeface="Trebuchet MS"/>
              <a:sym typeface="Trebuchet MS"/>
            </a:endParaRPr>
          </a:p>
          <a:p>
            <a:pPr marL="457200" marR="0" lvl="0" indent="-419100" algn="l" rtl="0">
              <a:lnSpc>
                <a:spcPct val="100000"/>
              </a:lnSpc>
              <a:spcBef>
                <a:spcPts val="1300"/>
              </a:spcBef>
              <a:spcAft>
                <a:spcPts val="0"/>
              </a:spcAft>
              <a:buClr>
                <a:schemeClr val="dk2"/>
              </a:buClr>
              <a:buSzPts val="2100"/>
              <a:buFont typeface="Trebuchet MS"/>
              <a:buChar char="●"/>
            </a:pPr>
            <a:r>
              <a:rPr lang="en-US" sz="2100" b="0" i="0" u="none" strike="noStrike" cap="none">
                <a:solidFill>
                  <a:schemeClr val="dk2"/>
                </a:solidFill>
                <a:latin typeface="Trebuchet MS"/>
                <a:ea typeface="Trebuchet MS"/>
                <a:cs typeface="Trebuchet MS"/>
                <a:sym typeface="Trebuchet MS"/>
              </a:rPr>
              <a:t>If you do not see the Interpretation button, click More, then Interpretation.</a:t>
            </a:r>
            <a:endParaRPr sz="2100" b="0" i="0" u="none" strike="noStrike" cap="none">
              <a:solidFill>
                <a:schemeClr val="dk2"/>
              </a:solidFill>
              <a:latin typeface="Trebuchet MS"/>
              <a:ea typeface="Trebuchet MS"/>
              <a:cs typeface="Trebuchet MS"/>
              <a:sym typeface="Trebuchet MS"/>
            </a:endParaRPr>
          </a:p>
          <a:p>
            <a:pPr marL="457200" marR="0" lvl="0" indent="-419100" algn="l" rtl="0">
              <a:lnSpc>
                <a:spcPct val="100000"/>
              </a:lnSpc>
              <a:spcBef>
                <a:spcPts val="0"/>
              </a:spcBef>
              <a:spcAft>
                <a:spcPts val="0"/>
              </a:spcAft>
              <a:buClr>
                <a:schemeClr val="dk2"/>
              </a:buClr>
              <a:buSzPts val="2100"/>
              <a:buFont typeface="Trebuchet MS"/>
              <a:buChar char="●"/>
            </a:pPr>
            <a:r>
              <a:rPr lang="en-US" sz="2100" b="0" i="0" u="none" strike="noStrike" cap="none">
                <a:solidFill>
                  <a:schemeClr val="dk2"/>
                </a:solidFill>
                <a:latin typeface="Trebuchet MS"/>
                <a:ea typeface="Trebuchet MS"/>
                <a:cs typeface="Trebuchet MS"/>
                <a:sym typeface="Trebuchet MS"/>
              </a:rPr>
              <a:t>Click the language that you would like to hear. Both American Sign Language (ASL) and Spanish are available. </a:t>
            </a:r>
            <a:endParaRPr sz="2100" b="0" i="0" u="none" strike="noStrike" cap="none">
              <a:solidFill>
                <a:schemeClr val="dk2"/>
              </a:solidFill>
              <a:latin typeface="Arial"/>
              <a:ea typeface="Arial"/>
              <a:cs typeface="Arial"/>
              <a:sym typeface="Arial"/>
            </a:endParaRPr>
          </a:p>
        </p:txBody>
      </p:sp>
      <p:sp>
        <p:nvSpPr>
          <p:cNvPr id="180" name="Google Shape;180;g3542614cfcd_1_296"/>
          <p:cNvSpPr txBox="1"/>
          <p:nvPr/>
        </p:nvSpPr>
        <p:spPr>
          <a:xfrm>
            <a:off x="4091825" y="1448025"/>
            <a:ext cx="5039400" cy="4902600"/>
          </a:xfrm>
          <a:prstGeom prst="rect">
            <a:avLst/>
          </a:prstGeom>
          <a:noFill/>
          <a:ln>
            <a:noFill/>
          </a:ln>
        </p:spPr>
        <p:txBody>
          <a:bodyPr spcFirstLastPara="1" wrap="square" lIns="117800" tIns="117800" rIns="117800" bIns="117800" anchor="t" anchorCtr="0">
            <a:spAutoFit/>
          </a:bodyPr>
          <a:lstStyle/>
          <a:p>
            <a:pPr marL="584200" marR="0" lvl="0" indent="-412750" algn="l" rtl="0">
              <a:lnSpc>
                <a:spcPct val="115000"/>
              </a:lnSpc>
              <a:spcBef>
                <a:spcPts val="0"/>
              </a:spcBef>
              <a:spcAft>
                <a:spcPts val="0"/>
              </a:spcAft>
              <a:buClr>
                <a:schemeClr val="dk2"/>
              </a:buClr>
              <a:buSzPts val="1900"/>
              <a:buFont typeface="Trebuchet MS"/>
              <a:buChar char="●"/>
            </a:pPr>
            <a:r>
              <a:rPr lang="en-US" sz="1900" b="0" i="0" u="none" strike="noStrike" cap="none">
                <a:solidFill>
                  <a:schemeClr val="dk2"/>
                </a:solidFill>
                <a:latin typeface="Trebuchet MS"/>
                <a:ea typeface="Trebuchet MS"/>
                <a:cs typeface="Trebuchet MS"/>
                <a:sym typeface="Trebuchet MS"/>
              </a:rPr>
              <a:t>Para acceder a la Interpretación de idiomas, haga click en Interpretaciónen los controles de su reunión/seminario web.</a:t>
            </a:r>
            <a:endParaRPr sz="1900" b="0" i="0" u="none" strike="noStrike" cap="none">
              <a:solidFill>
                <a:schemeClr val="dk2"/>
              </a:solidFill>
              <a:latin typeface="Trebuchet MS"/>
              <a:ea typeface="Trebuchet MS"/>
              <a:cs typeface="Trebuchet MS"/>
              <a:sym typeface="Trebuchet MS"/>
            </a:endParaRPr>
          </a:p>
          <a:p>
            <a:pPr marL="457200" marR="0" lvl="0" indent="0" algn="l" rtl="0">
              <a:lnSpc>
                <a:spcPct val="115000"/>
              </a:lnSpc>
              <a:spcBef>
                <a:spcPts val="0"/>
              </a:spcBef>
              <a:spcAft>
                <a:spcPts val="0"/>
              </a:spcAft>
              <a:buClr>
                <a:srgbClr val="000000"/>
              </a:buClr>
              <a:buSzPts val="1900"/>
              <a:buFont typeface="Arial"/>
              <a:buNone/>
            </a:pPr>
            <a:r>
              <a:rPr lang="en-US" sz="1900" b="0" i="0" u="none" strike="noStrike" cap="none">
                <a:solidFill>
                  <a:schemeClr val="dk2"/>
                </a:solidFill>
                <a:latin typeface="Trebuchet MS"/>
                <a:ea typeface="Trebuchet MS"/>
                <a:cs typeface="Trebuchet MS"/>
                <a:sym typeface="Trebuchet MS"/>
              </a:rPr>
              <a:t>  </a:t>
            </a:r>
            <a:endParaRPr sz="1900" b="0" i="0" u="none" strike="noStrike" cap="none">
              <a:solidFill>
                <a:schemeClr val="dk2"/>
              </a:solidFill>
              <a:latin typeface="Trebuchet MS"/>
              <a:ea typeface="Trebuchet MS"/>
              <a:cs typeface="Trebuchet MS"/>
              <a:sym typeface="Trebuchet MS"/>
            </a:endParaRPr>
          </a:p>
          <a:p>
            <a:pPr marL="584200" marR="0" lvl="0" indent="-412750" algn="l" rtl="0">
              <a:lnSpc>
                <a:spcPct val="115000"/>
              </a:lnSpc>
              <a:spcBef>
                <a:spcPts val="0"/>
              </a:spcBef>
              <a:spcAft>
                <a:spcPts val="0"/>
              </a:spcAft>
              <a:buClr>
                <a:schemeClr val="dk2"/>
              </a:buClr>
              <a:buSzPts val="1900"/>
              <a:buFont typeface="Trebuchet MS"/>
              <a:buChar char="●"/>
            </a:pPr>
            <a:r>
              <a:rPr lang="en-US" sz="1900" b="0" i="0" u="none" strike="noStrike" cap="none">
                <a:solidFill>
                  <a:schemeClr val="dk2"/>
                </a:solidFill>
                <a:latin typeface="Trebuchet MS"/>
                <a:ea typeface="Trebuchet MS"/>
                <a:cs typeface="Trebuchet MS"/>
                <a:sym typeface="Trebuchet MS"/>
              </a:rPr>
              <a:t>Si usted no ve el botón de interpretación, haga click en más y luego en interpretación</a:t>
            </a:r>
            <a:endParaRPr sz="1900" b="0" i="0" u="none" strike="noStrike" cap="none">
              <a:solidFill>
                <a:schemeClr val="dk2"/>
              </a:solidFill>
              <a:latin typeface="Trebuchet MS"/>
              <a:ea typeface="Trebuchet MS"/>
              <a:cs typeface="Trebuchet MS"/>
              <a:sym typeface="Trebuchet MS"/>
            </a:endParaRPr>
          </a:p>
          <a:p>
            <a:pPr marL="584200" marR="0" lvl="0" indent="-412750" algn="l" rtl="0">
              <a:lnSpc>
                <a:spcPct val="115000"/>
              </a:lnSpc>
              <a:spcBef>
                <a:spcPts val="0"/>
              </a:spcBef>
              <a:spcAft>
                <a:spcPts val="0"/>
              </a:spcAft>
              <a:buClr>
                <a:schemeClr val="dk2"/>
              </a:buClr>
              <a:buSzPts val="1900"/>
              <a:buFont typeface="Trebuchet MS"/>
              <a:buChar char="●"/>
            </a:pPr>
            <a:r>
              <a:rPr lang="en-US" sz="1900" b="0" i="0" u="none" strike="noStrike" cap="none">
                <a:solidFill>
                  <a:schemeClr val="dk2"/>
                </a:solidFill>
                <a:latin typeface="Trebuchet MS"/>
                <a:ea typeface="Trebuchet MS"/>
                <a:cs typeface="Trebuchet MS"/>
                <a:sym typeface="Trebuchet MS"/>
              </a:rPr>
              <a:t>Haga click en el idioma que a usted le gustaría </a:t>
            </a:r>
            <a:r>
              <a:rPr lang="en-US" sz="1900" b="0" i="0" u="none" strike="noStrike" cap="none">
                <a:solidFill>
                  <a:schemeClr val="dk2"/>
                </a:solidFill>
                <a:latin typeface="Trebuchet MS"/>
                <a:ea typeface="Trebuchet MS"/>
                <a:cs typeface="Trebuchet MS"/>
                <a:sym typeface="Trebuchet M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escuchar</a:t>
            </a:r>
            <a:r>
              <a:rPr lang="en-US" sz="1900" b="0" i="0" u="none" strike="noStrike" cap="none">
                <a:solidFill>
                  <a:schemeClr val="dk2"/>
                </a:solidFill>
                <a:latin typeface="Trebuchet MS"/>
                <a:ea typeface="Trebuchet MS"/>
                <a:cs typeface="Trebuchet MS"/>
                <a:sym typeface="Trebuchet MS"/>
              </a:rPr>
              <a:t>. Haga clic en el idioma que a usted le gustaría escuchar. Lengua de Señas Americana (ASL, por sus siglas en inglés) y español están disponibles.</a:t>
            </a:r>
            <a:endParaRPr sz="1900" b="0" i="0" u="none" strike="noStrike" cap="none">
              <a:solidFill>
                <a:schemeClr val="dk2"/>
              </a:solidFill>
              <a:latin typeface="Trebuchet MS"/>
              <a:ea typeface="Trebuchet MS"/>
              <a:cs typeface="Trebuchet MS"/>
              <a:sym typeface="Trebuchet MS"/>
            </a:endParaRPr>
          </a:p>
        </p:txBody>
      </p:sp>
      <p:sp>
        <p:nvSpPr>
          <p:cNvPr id="181" name="Google Shape;181;g3542614cfcd_1_296"/>
          <p:cNvSpPr txBox="1"/>
          <p:nvPr/>
        </p:nvSpPr>
        <p:spPr>
          <a:xfrm>
            <a:off x="287126" y="286194"/>
            <a:ext cx="4077000" cy="13155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3500" b="1" i="0" u="none" strike="noStrike" cap="none">
                <a:solidFill>
                  <a:schemeClr val="dk2"/>
                </a:solidFill>
                <a:latin typeface="Trebuchet MS"/>
                <a:ea typeface="Trebuchet MS"/>
                <a:cs typeface="Trebuchet MS"/>
                <a:sym typeface="Trebuchet MS"/>
              </a:rPr>
              <a:t>Language Interpretation</a:t>
            </a:r>
            <a:endParaRPr sz="3500" b="0" i="0" u="none" strike="noStrike" cap="none">
              <a:solidFill>
                <a:schemeClr val="dk2"/>
              </a:solidFill>
              <a:latin typeface="Arial"/>
              <a:ea typeface="Arial"/>
              <a:cs typeface="Arial"/>
              <a:sym typeface="Arial"/>
            </a:endParaRPr>
          </a:p>
        </p:txBody>
      </p:sp>
      <p:pic>
        <p:nvPicPr>
          <p:cNvPr id="182" name="Google Shape;182;g3542614cfcd_1_296"/>
          <p:cNvPicPr preferRelativeResize="0"/>
          <p:nvPr/>
        </p:nvPicPr>
        <p:blipFill rotWithShape="1">
          <a:blip r:embed="rId3">
            <a:alphaModFix/>
          </a:blip>
          <a:srcRect/>
          <a:stretch/>
        </p:blipFill>
        <p:spPr>
          <a:xfrm>
            <a:off x="-1617751" y="2494214"/>
            <a:ext cx="224328" cy="224328"/>
          </a:xfrm>
          <a:prstGeom prst="rect">
            <a:avLst/>
          </a:prstGeom>
          <a:noFill/>
          <a:ln>
            <a:noFill/>
          </a:ln>
        </p:spPr>
      </p:pic>
      <p:pic>
        <p:nvPicPr>
          <p:cNvPr id="183" name="Google Shape;183;g3542614cfcd_1_296" descr="Screenshot of Interpretation icon"/>
          <p:cNvPicPr preferRelativeResize="0"/>
          <p:nvPr/>
        </p:nvPicPr>
        <p:blipFill rotWithShape="1">
          <a:blip r:embed="rId4">
            <a:alphaModFix/>
          </a:blip>
          <a:srcRect r="45048"/>
          <a:stretch/>
        </p:blipFill>
        <p:spPr>
          <a:xfrm>
            <a:off x="1690588" y="2932075"/>
            <a:ext cx="1270075" cy="730125"/>
          </a:xfrm>
          <a:prstGeom prst="rect">
            <a:avLst/>
          </a:prstGeom>
          <a:noFill/>
          <a:ln>
            <a:noFill/>
          </a:ln>
        </p:spPr>
      </p:pic>
      <p:pic>
        <p:nvPicPr>
          <p:cNvPr id="184" name="Google Shape;184;g3542614cfcd_1_296" descr="Screenshot of Interpretation icon"/>
          <p:cNvPicPr preferRelativeResize="0"/>
          <p:nvPr/>
        </p:nvPicPr>
        <p:blipFill rotWithShape="1">
          <a:blip r:embed="rId4">
            <a:alphaModFix/>
          </a:blip>
          <a:srcRect r="45048"/>
          <a:stretch/>
        </p:blipFill>
        <p:spPr>
          <a:xfrm>
            <a:off x="7618700" y="2629900"/>
            <a:ext cx="1064225" cy="611775"/>
          </a:xfrm>
          <a:prstGeom prst="rect">
            <a:avLst/>
          </a:prstGeom>
          <a:noFill/>
          <a:ln>
            <a:noFill/>
          </a:ln>
        </p:spPr>
      </p:pic>
      <p:pic>
        <p:nvPicPr>
          <p:cNvPr id="185" name="Google Shape;185;g3542614cfcd_1_296"/>
          <p:cNvPicPr preferRelativeResize="0"/>
          <p:nvPr/>
        </p:nvPicPr>
        <p:blipFill rotWithShape="1">
          <a:blip r:embed="rId3">
            <a:alphaModFix/>
          </a:blip>
          <a:srcRect/>
          <a:stretch/>
        </p:blipFill>
        <p:spPr>
          <a:xfrm>
            <a:off x="9895423" y="831791"/>
            <a:ext cx="224328" cy="224328"/>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g3542614cfcd_0_78"/>
          <p:cNvSpPr txBox="1">
            <a:spLocks noGrp="1"/>
          </p:cNvSpPr>
          <p:nvPr>
            <p:ph type="title"/>
          </p:nvPr>
        </p:nvSpPr>
        <p:spPr>
          <a:xfrm>
            <a:off x="749200" y="3564193"/>
            <a:ext cx="7632900" cy="1675523"/>
          </a:xfrm>
          <a:prstGeom prst="rect">
            <a:avLst/>
          </a:prstGeom>
          <a:noFill/>
          <a:ln>
            <a:noFill/>
          </a:ln>
        </p:spPr>
        <p:txBody>
          <a:bodyPr spcFirstLastPara="1" wrap="square" lIns="0" tIns="0" rIns="0" bIns="0" anchor="t" anchorCtr="0">
            <a:spAutoFit/>
          </a:bodyPr>
          <a:lstStyle/>
          <a:p>
            <a:pPr marL="457200" marR="5080" lvl="0" indent="-419100" algn="l" rtl="0">
              <a:lnSpc>
                <a:spcPct val="108148"/>
              </a:lnSpc>
              <a:spcBef>
                <a:spcPts val="1000"/>
              </a:spcBef>
              <a:spcAft>
                <a:spcPts val="0"/>
              </a:spcAft>
              <a:buClr>
                <a:schemeClr val="dk1"/>
              </a:buClr>
              <a:buSzPts val="3000"/>
              <a:buFont typeface="Trebuchet MS"/>
              <a:buChar char="●"/>
            </a:pPr>
            <a:r>
              <a:rPr lang="en-US" sz="2000" b="0">
                <a:solidFill>
                  <a:schemeClr val="dk1"/>
                </a:solidFill>
              </a:rPr>
              <a:t>Problemas del sistema y escaladas al restablecer las primas</a:t>
            </a:r>
            <a:br>
              <a:rPr lang="en-US" sz="2000" b="0">
                <a:solidFill>
                  <a:schemeClr val="dk1"/>
                </a:solidFill>
              </a:rPr>
            </a:br>
            <a:endParaRPr sz="1600" b="0">
              <a:solidFill>
                <a:schemeClr val="dk1"/>
              </a:solidFill>
            </a:endParaRPr>
          </a:p>
          <a:p>
            <a:pPr marL="457200" lvl="0" indent="-419100" algn="l" rtl="0">
              <a:lnSpc>
                <a:spcPct val="100000"/>
              </a:lnSpc>
              <a:spcBef>
                <a:spcPts val="200"/>
              </a:spcBef>
              <a:spcAft>
                <a:spcPts val="0"/>
              </a:spcAft>
              <a:buSzPts val="3000"/>
              <a:buFont typeface="Trebuchet MS"/>
              <a:buChar char="●"/>
            </a:pPr>
            <a:r>
              <a:rPr lang="en-US" sz="2000" b="0">
                <a:solidFill>
                  <a:schemeClr val="dk1"/>
                </a:solidFill>
              </a:rPr>
              <a:t>Complejidad con </a:t>
            </a:r>
            <a:r>
              <a:rPr lang="en-US" sz="2000" b="0" u="sng">
                <a:solidFill>
                  <a:srgbClr val="002060"/>
                </a:solidFill>
                <a:hlinkClick r:id="rId3">
                  <a:extLst>
                    <a:ext uri="{A12FA001-AC4F-418D-AE19-62706E023703}">
                      <ahyp:hlinkClr xmlns:ahyp="http://schemas.microsoft.com/office/drawing/2018/hyperlinkcolor" val="tx"/>
                    </a:ext>
                  </a:extLst>
                </a:hlinkClick>
              </a:rPr>
              <a:t>la estabilización de los servicios y apoyos a largo plazo (LTSS)</a:t>
            </a:r>
            <a:r>
              <a:rPr lang="en-US" sz="2000" b="0">
                <a:solidFill>
                  <a:srgbClr val="002060"/>
                </a:solidFill>
              </a:rPr>
              <a:t> </a:t>
            </a:r>
            <a:r>
              <a:rPr lang="en-US" sz="2000" b="0">
                <a:solidFill>
                  <a:schemeClr val="dk1"/>
                </a:solidFill>
              </a:rPr>
              <a:t>y el proyecto CHP+ de elegibilidad continua.</a:t>
            </a:r>
            <a:endParaRPr sz="2000" b="0">
              <a:solidFill>
                <a:schemeClr val="dk1"/>
              </a:solidFill>
            </a:endParaRPr>
          </a:p>
        </p:txBody>
      </p:sp>
      <p:sp>
        <p:nvSpPr>
          <p:cNvPr id="397" name="Google Shape;397;g3542614cfcd_0_78"/>
          <p:cNvSpPr txBox="1">
            <a:spLocks noGrp="1"/>
          </p:cNvSpPr>
          <p:nvPr>
            <p:ph type="body" idx="1"/>
          </p:nvPr>
        </p:nvSpPr>
        <p:spPr>
          <a:xfrm>
            <a:off x="668398" y="250674"/>
            <a:ext cx="7632900" cy="646500"/>
          </a:xfrm>
          <a:prstGeom prst="rect">
            <a:avLst/>
          </a:prstGeom>
          <a:noFill/>
          <a:ln>
            <a:noFill/>
          </a:ln>
        </p:spPr>
        <p:txBody>
          <a:bodyPr spcFirstLastPara="1" wrap="square" lIns="0" tIns="0" rIns="0" bIns="0" anchor="t" anchorCtr="0">
            <a:spAutoFit/>
          </a:bodyPr>
          <a:lstStyle/>
          <a:p>
            <a:pPr marL="12700" marR="0" lvl="0" indent="0" algn="ctr" rtl="0">
              <a:lnSpc>
                <a:spcPct val="100000"/>
              </a:lnSpc>
              <a:spcBef>
                <a:spcPts val="0"/>
              </a:spcBef>
              <a:spcAft>
                <a:spcPts val="0"/>
              </a:spcAft>
              <a:buSzPts val="1400"/>
              <a:buNone/>
            </a:pPr>
            <a:r>
              <a:rPr lang="en-US" sz="4200" b="1">
                <a:solidFill>
                  <a:srgbClr val="00186F"/>
                </a:solidFill>
              </a:rPr>
              <a:t>What Happened</a:t>
            </a:r>
            <a:endParaRPr sz="4200" b="1">
              <a:solidFill>
                <a:srgbClr val="00186F"/>
              </a:solidFill>
            </a:endParaRPr>
          </a:p>
        </p:txBody>
      </p:sp>
      <p:sp>
        <p:nvSpPr>
          <p:cNvPr id="398" name="Google Shape;398;g3542614cfcd_0_78"/>
          <p:cNvSpPr txBox="1"/>
          <p:nvPr/>
        </p:nvSpPr>
        <p:spPr>
          <a:xfrm>
            <a:off x="749200" y="2917693"/>
            <a:ext cx="7632900" cy="646500"/>
          </a:xfrm>
          <a:prstGeom prst="rect">
            <a:avLst/>
          </a:prstGeom>
          <a:noFill/>
          <a:ln>
            <a:noFill/>
          </a:ln>
        </p:spPr>
        <p:txBody>
          <a:bodyPr spcFirstLastPara="1" wrap="square" lIns="0" tIns="0" rIns="0" bIns="0" anchor="t" anchorCtr="0">
            <a:spAutoFit/>
          </a:bodyPr>
          <a:lstStyle/>
          <a:p>
            <a:pPr marL="12700" marR="0" lvl="0" indent="0" algn="ctr" rtl="0">
              <a:lnSpc>
                <a:spcPct val="100000"/>
              </a:lnSpc>
              <a:spcBef>
                <a:spcPts val="0"/>
              </a:spcBef>
              <a:spcAft>
                <a:spcPts val="0"/>
              </a:spcAft>
              <a:buClr>
                <a:srgbClr val="000000"/>
              </a:buClr>
              <a:buSzPts val="1400"/>
              <a:buFont typeface="Arial"/>
              <a:buNone/>
            </a:pPr>
            <a:r>
              <a:rPr lang="en-US" sz="4200" b="1" i="0" u="none" strike="noStrike" cap="none">
                <a:solidFill>
                  <a:srgbClr val="00186F"/>
                </a:solidFill>
                <a:latin typeface="Trebuchet MS"/>
                <a:ea typeface="Trebuchet MS"/>
                <a:cs typeface="Trebuchet MS"/>
                <a:sym typeface="Trebuchet MS"/>
              </a:rPr>
              <a:t>Lo que pasó</a:t>
            </a:r>
            <a:endParaRPr sz="4200" b="1" i="0" u="none" strike="noStrike" cap="none">
              <a:solidFill>
                <a:srgbClr val="00186F"/>
              </a:solidFill>
              <a:latin typeface="Trebuchet MS"/>
              <a:ea typeface="Trebuchet MS"/>
              <a:cs typeface="Trebuchet MS"/>
              <a:sym typeface="Trebuchet MS"/>
            </a:endParaRPr>
          </a:p>
        </p:txBody>
      </p:sp>
      <p:sp>
        <p:nvSpPr>
          <p:cNvPr id="399" name="Google Shape;399;g3542614cfcd_0_78"/>
          <p:cNvSpPr txBox="1"/>
          <p:nvPr/>
        </p:nvSpPr>
        <p:spPr>
          <a:xfrm>
            <a:off x="749200" y="972759"/>
            <a:ext cx="7632900" cy="1495987"/>
          </a:xfrm>
          <a:prstGeom prst="rect">
            <a:avLst/>
          </a:prstGeom>
          <a:noFill/>
          <a:ln>
            <a:noFill/>
          </a:ln>
        </p:spPr>
        <p:txBody>
          <a:bodyPr spcFirstLastPara="1" wrap="square" lIns="0" tIns="0" rIns="0" bIns="0" anchor="t" anchorCtr="0">
            <a:spAutoFit/>
          </a:bodyPr>
          <a:lstStyle/>
          <a:p>
            <a:pPr marL="457200" marR="5080" lvl="0" indent="-419100" algn="l" rtl="0">
              <a:lnSpc>
                <a:spcPct val="108148"/>
              </a:lnSpc>
              <a:spcBef>
                <a:spcPts val="1000"/>
              </a:spcBef>
              <a:spcAft>
                <a:spcPts val="0"/>
              </a:spcAft>
              <a:buClr>
                <a:schemeClr val="dk1"/>
              </a:buClr>
              <a:buSzPts val="3000"/>
              <a:buFont typeface="Trebuchet MS"/>
              <a:buChar char="●"/>
            </a:pPr>
            <a:r>
              <a:rPr lang="en-US" sz="2000" b="0" i="0" u="none" strike="noStrike" cap="none">
                <a:solidFill>
                  <a:schemeClr val="dk1"/>
                </a:solidFill>
                <a:latin typeface="Trebuchet MS"/>
                <a:ea typeface="Trebuchet MS"/>
                <a:cs typeface="Trebuchet MS"/>
                <a:sym typeface="Trebuchet MS"/>
              </a:rPr>
              <a:t>System issues and escalations when reinstating premiums</a:t>
            </a:r>
            <a:endParaRPr/>
          </a:p>
          <a:p>
            <a:pPr marL="457200" marR="5080" lvl="0" indent="0" algn="l" rtl="0">
              <a:lnSpc>
                <a:spcPct val="108148"/>
              </a:lnSpc>
              <a:spcBef>
                <a:spcPts val="1000"/>
              </a:spcBef>
              <a:spcAft>
                <a:spcPts val="0"/>
              </a:spcAft>
              <a:buClr>
                <a:srgbClr val="000000"/>
              </a:buClr>
              <a:buSzPts val="1400"/>
              <a:buFont typeface="Arial"/>
              <a:buNone/>
            </a:pPr>
            <a:endParaRPr sz="1600" b="0" i="0" u="none" strike="noStrike" cap="none">
              <a:solidFill>
                <a:schemeClr val="dk1"/>
              </a:solidFill>
              <a:latin typeface="Trebuchet MS"/>
              <a:ea typeface="Trebuchet MS"/>
              <a:cs typeface="Trebuchet MS"/>
              <a:sym typeface="Trebuchet MS"/>
            </a:endParaRPr>
          </a:p>
          <a:p>
            <a:pPr marL="457200" marR="0" lvl="0" indent="-419100" algn="l" rtl="0">
              <a:lnSpc>
                <a:spcPct val="100000"/>
              </a:lnSpc>
              <a:spcBef>
                <a:spcPts val="200"/>
              </a:spcBef>
              <a:spcAft>
                <a:spcPts val="0"/>
              </a:spcAft>
              <a:buClr>
                <a:srgbClr val="000000"/>
              </a:buClr>
              <a:buSzPts val="3000"/>
              <a:buFont typeface="Trebuchet MS"/>
              <a:buChar char="●"/>
            </a:pPr>
            <a:r>
              <a:rPr lang="en-US" sz="2000" b="0" i="0" u="none" strike="noStrike" cap="none">
                <a:solidFill>
                  <a:schemeClr val="dk1"/>
                </a:solidFill>
                <a:latin typeface="Trebuchet MS"/>
                <a:ea typeface="Trebuchet MS"/>
                <a:cs typeface="Trebuchet MS"/>
                <a:sym typeface="Trebuchet MS"/>
              </a:rPr>
              <a:t>Complexity with </a:t>
            </a:r>
            <a:r>
              <a:rPr lang="en-US" sz="2000" b="0" i="0" u="sng" strike="noStrike" cap="none">
                <a:solidFill>
                  <a:srgbClr val="0000FF"/>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Long Term Services &amp; Supports (LTSS) stabilization</a:t>
            </a:r>
            <a:r>
              <a:rPr lang="en-US" sz="2000" b="0" i="0" u="none" strike="noStrike" cap="none">
                <a:solidFill>
                  <a:schemeClr val="dk1"/>
                </a:solidFill>
                <a:latin typeface="Trebuchet MS"/>
                <a:ea typeface="Trebuchet MS"/>
                <a:cs typeface="Trebuchet MS"/>
                <a:sym typeface="Trebuchet MS"/>
              </a:rPr>
              <a:t> and CHP+ Continuous Eligibility project</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g3542614cfcd_0_67"/>
          <p:cNvSpPr txBox="1">
            <a:spLocks noGrp="1"/>
          </p:cNvSpPr>
          <p:nvPr>
            <p:ph type="title"/>
          </p:nvPr>
        </p:nvSpPr>
        <p:spPr>
          <a:xfrm>
            <a:off x="593800" y="864959"/>
            <a:ext cx="7910400" cy="2282676"/>
          </a:xfrm>
          <a:prstGeom prst="rect">
            <a:avLst/>
          </a:prstGeom>
          <a:noFill/>
          <a:ln>
            <a:noFill/>
          </a:ln>
        </p:spPr>
        <p:txBody>
          <a:bodyPr spcFirstLastPara="1" wrap="square" lIns="0" tIns="0" rIns="0" bIns="0" anchor="t" anchorCtr="0">
            <a:spAutoFit/>
          </a:bodyPr>
          <a:lstStyle/>
          <a:p>
            <a:pPr marL="0" lvl="0" indent="0" algn="ctr" rtl="0">
              <a:lnSpc>
                <a:spcPct val="100000"/>
              </a:lnSpc>
              <a:spcBef>
                <a:spcPts val="200"/>
              </a:spcBef>
              <a:spcAft>
                <a:spcPts val="0"/>
              </a:spcAft>
              <a:buSzPts val="2700"/>
              <a:buNone/>
            </a:pPr>
            <a:r>
              <a:rPr lang="en-US" sz="2000" b="0">
                <a:solidFill>
                  <a:schemeClr val="dk1"/>
                </a:solidFill>
              </a:rPr>
              <a:t>June 2025 Working Adults Buy-In project has been </a:t>
            </a:r>
            <a:r>
              <a:rPr lang="en-US" sz="2000">
                <a:solidFill>
                  <a:schemeClr val="dk1"/>
                </a:solidFill>
              </a:rPr>
              <a:t>DELAYED</a:t>
            </a:r>
            <a:r>
              <a:rPr lang="en-US" sz="2000" b="0">
                <a:solidFill>
                  <a:schemeClr val="dk1"/>
                </a:solidFill>
              </a:rPr>
              <a:t> for at least a year </a:t>
            </a:r>
            <a:endParaRPr sz="2000" b="0">
              <a:solidFill>
                <a:schemeClr val="dk1"/>
              </a:solidFill>
            </a:endParaRPr>
          </a:p>
          <a:p>
            <a:pPr marL="0" lvl="0" indent="0" algn="l" rtl="0">
              <a:lnSpc>
                <a:spcPct val="100000"/>
              </a:lnSpc>
              <a:spcBef>
                <a:spcPts val="200"/>
              </a:spcBef>
              <a:spcAft>
                <a:spcPts val="0"/>
              </a:spcAft>
              <a:buSzPts val="2700"/>
              <a:buNone/>
            </a:pPr>
            <a:endParaRPr sz="2000" b="0">
              <a:solidFill>
                <a:schemeClr val="dk1"/>
              </a:solidFill>
            </a:endParaRPr>
          </a:p>
          <a:p>
            <a:pPr marL="457200" lvl="0" indent="-400050" algn="l" rtl="0">
              <a:lnSpc>
                <a:spcPct val="100000"/>
              </a:lnSpc>
              <a:spcBef>
                <a:spcPts val="200"/>
              </a:spcBef>
              <a:spcAft>
                <a:spcPts val="0"/>
              </a:spcAft>
              <a:buSzPts val="2700"/>
              <a:buChar char="●"/>
            </a:pPr>
            <a:r>
              <a:rPr lang="en-US" sz="2000" b="0">
                <a:solidFill>
                  <a:schemeClr val="dk1"/>
                </a:solidFill>
              </a:rPr>
              <a:t>It is imperative that HCPF does not continue to introduce new system updates until </a:t>
            </a:r>
            <a:r>
              <a:rPr lang="en-US" sz="2000" b="0" u="sng">
                <a:solidFill>
                  <a:srgbClr val="0000FF"/>
                </a:solidFill>
                <a:hlinkClick r:id="rId3">
                  <a:extLst>
                    <a:ext uri="{A12FA001-AC4F-418D-AE19-62706E023703}">
                      <ahyp:hlinkClr xmlns:ahyp="http://schemas.microsoft.com/office/drawing/2018/hyperlinkcolor" val="tx"/>
                    </a:ext>
                  </a:extLst>
                </a:hlinkClick>
              </a:rPr>
              <a:t>Long Term Services &amp; Supports (LTSS) </a:t>
            </a:r>
            <a:r>
              <a:rPr lang="en-US" sz="2000" b="0" u="sng">
                <a:solidFill>
                  <a:srgbClr val="0000FF"/>
                </a:solidFill>
                <a:hlinkClick r:id="rId3">
                  <a:extLst>
                    <a:ext uri="{A12FA001-AC4F-418D-AE19-62706E023703}">
                      <ahyp:hlinkClr xmlns:ahyp="http://schemas.microsoft.com/office/drawing/2018/hyperlinkcolor" val="tx"/>
                    </a:ext>
                  </a:extLst>
                </a:hlinkClick>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6"/>
                  </a:ext>
                </a:extLst>
              </a:rPr>
              <a:t>stabilization</a:t>
            </a:r>
            <a:r>
              <a:rPr lang="en-US" sz="2000" b="0">
                <a:solidFill>
                  <a:schemeClr val="dk1"/>
                </a:solidFill>
              </a:rPr>
              <a:t> is complete (planned through 2025)</a:t>
            </a:r>
            <a:endParaRPr sz="2000" b="0">
              <a:solidFill>
                <a:schemeClr val="dk1"/>
              </a:solidFill>
            </a:endParaRPr>
          </a:p>
          <a:p>
            <a:pPr marL="0" lvl="0" indent="0" algn="l" rtl="0">
              <a:lnSpc>
                <a:spcPct val="100000"/>
              </a:lnSpc>
              <a:spcBef>
                <a:spcPts val="200"/>
              </a:spcBef>
              <a:spcAft>
                <a:spcPts val="200"/>
              </a:spcAft>
              <a:buSzPts val="1400"/>
              <a:buNone/>
            </a:pPr>
            <a:endParaRPr sz="2000" b="0">
              <a:solidFill>
                <a:schemeClr val="dk1"/>
              </a:solidFill>
            </a:endParaRPr>
          </a:p>
        </p:txBody>
      </p:sp>
      <p:sp>
        <p:nvSpPr>
          <p:cNvPr id="405" name="Google Shape;405;g3542614cfcd_0_67"/>
          <p:cNvSpPr txBox="1">
            <a:spLocks noGrp="1"/>
          </p:cNvSpPr>
          <p:nvPr>
            <p:ph type="body" idx="1"/>
          </p:nvPr>
        </p:nvSpPr>
        <p:spPr>
          <a:xfrm>
            <a:off x="441250" y="113702"/>
            <a:ext cx="8215500" cy="646500"/>
          </a:xfrm>
          <a:prstGeom prst="rect">
            <a:avLst/>
          </a:prstGeom>
          <a:noFill/>
          <a:ln>
            <a:noFill/>
          </a:ln>
        </p:spPr>
        <p:txBody>
          <a:bodyPr spcFirstLastPara="1" wrap="square" lIns="0" tIns="0" rIns="0" bIns="0" anchor="t" anchorCtr="0">
            <a:spAutoFit/>
          </a:bodyPr>
          <a:lstStyle/>
          <a:p>
            <a:pPr marL="12700" lvl="0" indent="0" algn="ctr" rtl="0">
              <a:lnSpc>
                <a:spcPct val="100000"/>
              </a:lnSpc>
              <a:spcBef>
                <a:spcPts val="0"/>
              </a:spcBef>
              <a:spcAft>
                <a:spcPts val="0"/>
              </a:spcAft>
              <a:buSzPts val="1400"/>
              <a:buNone/>
            </a:pPr>
            <a:r>
              <a:rPr lang="en-US" sz="4200" b="1">
                <a:solidFill>
                  <a:srgbClr val="00186F"/>
                </a:solidFill>
              </a:rPr>
              <a:t>What’s Happening Now</a:t>
            </a:r>
            <a:endParaRPr sz="2400"/>
          </a:p>
        </p:txBody>
      </p:sp>
      <p:sp>
        <p:nvSpPr>
          <p:cNvPr id="406" name="Google Shape;406;g3542614cfcd_0_67"/>
          <p:cNvSpPr txBox="1"/>
          <p:nvPr/>
        </p:nvSpPr>
        <p:spPr>
          <a:xfrm>
            <a:off x="457900" y="2824385"/>
            <a:ext cx="8215500" cy="646500"/>
          </a:xfrm>
          <a:prstGeom prst="rect">
            <a:avLst/>
          </a:prstGeom>
          <a:noFill/>
          <a:ln>
            <a:noFill/>
          </a:ln>
        </p:spPr>
        <p:txBody>
          <a:bodyPr spcFirstLastPara="1" wrap="square" lIns="0" tIns="0" rIns="0" bIns="0" anchor="t" anchorCtr="0">
            <a:spAutoFit/>
          </a:bodyPr>
          <a:lstStyle/>
          <a:p>
            <a:pPr marL="12700" marR="0" lvl="0" indent="0" algn="ctr" rtl="0">
              <a:lnSpc>
                <a:spcPct val="100000"/>
              </a:lnSpc>
              <a:spcBef>
                <a:spcPts val="0"/>
              </a:spcBef>
              <a:spcAft>
                <a:spcPts val="0"/>
              </a:spcAft>
              <a:buClr>
                <a:srgbClr val="000000"/>
              </a:buClr>
              <a:buSzPts val="1400"/>
              <a:buFont typeface="Arial"/>
              <a:buNone/>
            </a:pPr>
            <a:r>
              <a:rPr lang="en-US" sz="4200" b="1" i="0" u="none" strike="noStrike" cap="none">
                <a:solidFill>
                  <a:srgbClr val="00186F"/>
                </a:solidFill>
                <a:latin typeface="Trebuchet MS"/>
                <a:ea typeface="Trebuchet MS"/>
                <a:cs typeface="Trebuchet MS"/>
                <a:sym typeface="Trebuchet MS"/>
              </a:rPr>
              <a:t>¿Lo que está pasando ahora?</a:t>
            </a:r>
            <a:endParaRPr/>
          </a:p>
        </p:txBody>
      </p:sp>
      <p:sp>
        <p:nvSpPr>
          <p:cNvPr id="407" name="Google Shape;407;g3542614cfcd_0_67"/>
          <p:cNvSpPr txBox="1"/>
          <p:nvPr/>
        </p:nvSpPr>
        <p:spPr>
          <a:xfrm>
            <a:off x="610450" y="3598882"/>
            <a:ext cx="7910400" cy="223138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200"/>
              </a:spcBef>
              <a:spcAft>
                <a:spcPts val="0"/>
              </a:spcAft>
              <a:buClr>
                <a:srgbClr val="000000"/>
              </a:buClr>
              <a:buSzPts val="2700"/>
              <a:buFont typeface="Arial"/>
              <a:buNone/>
            </a:pPr>
            <a:r>
              <a:rPr lang="en-US" sz="2000" b="0" i="0" u="none" strike="noStrike" cap="none" dirty="0">
                <a:solidFill>
                  <a:schemeClr val="dk1"/>
                </a:solidFill>
                <a:latin typeface="Trebuchet MS"/>
                <a:ea typeface="Trebuchet MS"/>
                <a:cs typeface="Trebuchet MS"/>
                <a:sym typeface="Trebuchet MS"/>
              </a:rPr>
              <a:t>El Proyecto de </a:t>
            </a:r>
            <a:r>
              <a:rPr lang="en-US" sz="2000" b="0" i="0" u="none" strike="noStrike" cap="none" dirty="0" err="1">
                <a:solidFill>
                  <a:schemeClr val="dk1"/>
                </a:solidFill>
                <a:latin typeface="Trebuchet MS"/>
                <a:ea typeface="Trebuchet MS"/>
                <a:cs typeface="Trebuchet MS"/>
                <a:sym typeface="Trebuchet MS"/>
              </a:rPr>
              <a:t>Participación</a:t>
            </a:r>
            <a:r>
              <a:rPr lang="en-US" sz="2000" b="0" i="0" u="none" strike="noStrike" cap="none" dirty="0">
                <a:solidFill>
                  <a:schemeClr val="dk1"/>
                </a:solidFill>
                <a:latin typeface="Trebuchet MS"/>
                <a:ea typeface="Trebuchet MS"/>
                <a:cs typeface="Trebuchet MS"/>
                <a:sym typeface="Trebuchet MS"/>
              </a:rPr>
              <a:t> para </a:t>
            </a:r>
            <a:r>
              <a:rPr lang="en-US" sz="2000" b="0" i="0" u="none" strike="noStrike" cap="none" dirty="0" err="1">
                <a:solidFill>
                  <a:schemeClr val="dk1"/>
                </a:solidFill>
                <a:latin typeface="Trebuchet MS"/>
                <a:ea typeface="Trebuchet MS"/>
                <a:cs typeface="Trebuchet MS"/>
                <a:sym typeface="Trebuchet MS"/>
              </a:rPr>
              <a:t>Trabajadores</a:t>
            </a:r>
            <a:r>
              <a:rPr lang="en-US" sz="2000" b="0" i="0" u="none" strike="noStrike" cap="none" dirty="0">
                <a:solidFill>
                  <a:schemeClr val="dk1"/>
                </a:solidFill>
                <a:latin typeface="Trebuchet MS"/>
                <a:ea typeface="Trebuchet MS"/>
                <a:cs typeface="Trebuchet MS"/>
                <a:sym typeface="Trebuchet MS"/>
              </a:rPr>
              <a:t> </a:t>
            </a:r>
            <a:r>
              <a:rPr lang="en-US" sz="2000" b="0" i="0" u="none" strike="noStrike" cap="none" dirty="0" err="1">
                <a:solidFill>
                  <a:schemeClr val="dk1"/>
                </a:solidFill>
                <a:latin typeface="Trebuchet MS"/>
                <a:ea typeface="Trebuchet MS"/>
                <a:cs typeface="Trebuchet MS"/>
                <a:sym typeface="Trebuchet MS"/>
              </a:rPr>
              <a:t>Adultos</a:t>
            </a:r>
            <a:r>
              <a:rPr lang="en-US" sz="2000" b="0" i="0" u="none" strike="noStrike" cap="none" dirty="0">
                <a:solidFill>
                  <a:schemeClr val="dk1"/>
                </a:solidFill>
                <a:latin typeface="Trebuchet MS"/>
                <a:ea typeface="Trebuchet MS"/>
                <a:cs typeface="Trebuchet MS"/>
                <a:sym typeface="Trebuchet MS"/>
              </a:rPr>
              <a:t> de </a:t>
            </a:r>
            <a:r>
              <a:rPr lang="en-US" sz="2000" b="0" i="0" u="none" strike="noStrike" cap="none" dirty="0" err="1">
                <a:solidFill>
                  <a:schemeClr val="dk1"/>
                </a:solidFill>
                <a:latin typeface="Trebuchet MS"/>
                <a:ea typeface="Trebuchet MS"/>
                <a:cs typeface="Trebuchet MS"/>
                <a:sym typeface="Trebuchet MS"/>
              </a:rPr>
              <a:t>junio</a:t>
            </a:r>
            <a:r>
              <a:rPr lang="en-US" sz="2000" b="0" i="0" u="none" strike="noStrike" cap="none" dirty="0">
                <a:solidFill>
                  <a:schemeClr val="dk1"/>
                </a:solidFill>
                <a:latin typeface="Trebuchet MS"/>
                <a:ea typeface="Trebuchet MS"/>
                <a:cs typeface="Trebuchet MS"/>
                <a:sym typeface="Trebuchet MS"/>
              </a:rPr>
              <a:t> de 2025 ha </a:t>
            </a:r>
            <a:r>
              <a:rPr lang="en-US" sz="2000" b="0" i="0" u="none" strike="noStrike" cap="none" dirty="0" err="1">
                <a:solidFill>
                  <a:schemeClr val="dk1"/>
                </a:solidFill>
                <a:latin typeface="Trebuchet MS"/>
                <a:ea typeface="Trebuchet MS"/>
                <a:cs typeface="Trebuchet MS"/>
                <a:sym typeface="Trebuchet MS"/>
              </a:rPr>
              <a:t>sido</a:t>
            </a:r>
            <a:r>
              <a:rPr lang="en-US" sz="2000" b="0" i="0" u="none" strike="noStrike" cap="none" dirty="0">
                <a:solidFill>
                  <a:schemeClr val="dk1"/>
                </a:solidFill>
                <a:latin typeface="Trebuchet MS"/>
                <a:ea typeface="Trebuchet MS"/>
                <a:cs typeface="Trebuchet MS"/>
                <a:sym typeface="Trebuchet MS"/>
              </a:rPr>
              <a:t> </a:t>
            </a:r>
            <a:r>
              <a:rPr lang="en-US" sz="2000" b="1" i="0" u="none" strike="noStrike" cap="none" dirty="0">
                <a:solidFill>
                  <a:schemeClr val="dk1"/>
                </a:solidFill>
                <a:latin typeface="Trebuchet MS"/>
                <a:ea typeface="Trebuchet MS"/>
                <a:cs typeface="Trebuchet MS"/>
                <a:sym typeface="Trebuchet MS"/>
              </a:rPr>
              <a:t>RETRASADO</a:t>
            </a:r>
            <a:r>
              <a:rPr lang="en-US" sz="2000" b="0" i="0" u="none" strike="noStrike" cap="none" dirty="0">
                <a:solidFill>
                  <a:schemeClr val="dk1"/>
                </a:solidFill>
                <a:latin typeface="Trebuchet MS"/>
                <a:ea typeface="Trebuchet MS"/>
                <a:cs typeface="Trebuchet MS"/>
                <a:sym typeface="Trebuchet MS"/>
              </a:rPr>
              <a:t> por al </a:t>
            </a:r>
            <a:r>
              <a:rPr lang="en-US" sz="2000" b="0" i="0" u="none" strike="noStrike" cap="none" dirty="0" err="1">
                <a:solidFill>
                  <a:schemeClr val="dk1"/>
                </a:solidFill>
                <a:latin typeface="Trebuchet MS"/>
                <a:ea typeface="Trebuchet MS"/>
                <a:cs typeface="Trebuchet MS"/>
                <a:sym typeface="Trebuchet MS"/>
              </a:rPr>
              <a:t>menos</a:t>
            </a:r>
            <a:r>
              <a:rPr lang="en-US" sz="2000" b="0" i="0" u="none" strike="noStrike" cap="none" dirty="0">
                <a:solidFill>
                  <a:schemeClr val="dk1"/>
                </a:solidFill>
                <a:latin typeface="Trebuchet MS"/>
                <a:ea typeface="Trebuchet MS"/>
                <a:cs typeface="Trebuchet MS"/>
                <a:sym typeface="Trebuchet MS"/>
              </a:rPr>
              <a:t> un </a:t>
            </a:r>
            <a:r>
              <a:rPr lang="en-US" sz="2000" b="0" i="0" u="none" strike="noStrike" cap="none" dirty="0" err="1">
                <a:solidFill>
                  <a:schemeClr val="dk1"/>
                </a:solidFill>
                <a:latin typeface="Trebuchet MS"/>
                <a:ea typeface="Trebuchet MS"/>
                <a:cs typeface="Trebuchet MS"/>
                <a:sym typeface="Trebuchet MS"/>
              </a:rPr>
              <a:t>año</a:t>
            </a:r>
            <a:r>
              <a:rPr lang="en-US" sz="2000" b="0" i="0" u="none" strike="noStrike" cap="none" dirty="0">
                <a:solidFill>
                  <a:schemeClr val="dk1"/>
                </a:solidFill>
                <a:latin typeface="Trebuchet MS"/>
                <a:ea typeface="Trebuchet MS"/>
                <a:cs typeface="Trebuchet MS"/>
                <a:sym typeface="Trebuchet MS"/>
              </a:rPr>
              <a:t> </a:t>
            </a:r>
            <a:endParaRPr dirty="0"/>
          </a:p>
          <a:p>
            <a:pPr marL="0" marR="0" lvl="0" indent="0" algn="ctr" rtl="0">
              <a:lnSpc>
                <a:spcPct val="100000"/>
              </a:lnSpc>
              <a:spcBef>
                <a:spcPts val="200"/>
              </a:spcBef>
              <a:spcAft>
                <a:spcPts val="0"/>
              </a:spcAft>
              <a:buClr>
                <a:srgbClr val="000000"/>
              </a:buClr>
              <a:buSzPts val="2700"/>
              <a:buFont typeface="Arial"/>
              <a:buNone/>
            </a:pPr>
            <a:endParaRPr sz="2000" b="0" i="0" u="none" strike="noStrike" cap="none" dirty="0">
              <a:solidFill>
                <a:schemeClr val="dk1"/>
              </a:solidFill>
              <a:latin typeface="Trebuchet MS"/>
              <a:ea typeface="Trebuchet MS"/>
              <a:cs typeface="Trebuchet MS"/>
              <a:sym typeface="Trebuchet MS"/>
            </a:endParaRPr>
          </a:p>
          <a:p>
            <a:pPr marL="342900" marR="0" lvl="0" indent="-342900" algn="ctr" rtl="0">
              <a:lnSpc>
                <a:spcPct val="100000"/>
              </a:lnSpc>
              <a:spcBef>
                <a:spcPts val="200"/>
              </a:spcBef>
              <a:spcAft>
                <a:spcPts val="0"/>
              </a:spcAft>
              <a:buClr>
                <a:srgbClr val="000000"/>
              </a:buClr>
              <a:buSzPts val="2700"/>
              <a:buFont typeface="Arial"/>
              <a:buChar char="•"/>
            </a:pPr>
            <a:r>
              <a:rPr lang="en-US" sz="2000" b="0" i="0" u="none" strike="noStrike" cap="none" dirty="0">
                <a:solidFill>
                  <a:schemeClr val="dk1"/>
                </a:solidFill>
                <a:latin typeface="Trebuchet MS"/>
                <a:ea typeface="Trebuchet MS"/>
                <a:cs typeface="Trebuchet MS"/>
                <a:sym typeface="Trebuchet MS"/>
              </a:rPr>
              <a:t>Es </a:t>
            </a:r>
            <a:r>
              <a:rPr lang="en-US" sz="2000" b="0" i="0" u="none" strike="noStrike" cap="none" dirty="0" err="1">
                <a:solidFill>
                  <a:schemeClr val="dk1"/>
                </a:solidFill>
                <a:latin typeface="Trebuchet MS"/>
                <a:ea typeface="Trebuchet MS"/>
                <a:cs typeface="Trebuchet MS"/>
                <a:sym typeface="Trebuchet MS"/>
              </a:rPr>
              <a:t>imperativo</a:t>
            </a:r>
            <a:r>
              <a:rPr lang="en-US" sz="2000" b="0" i="0" u="none" strike="noStrike" cap="none" dirty="0">
                <a:solidFill>
                  <a:schemeClr val="dk1"/>
                </a:solidFill>
                <a:latin typeface="Trebuchet MS"/>
                <a:ea typeface="Trebuchet MS"/>
                <a:cs typeface="Trebuchet MS"/>
                <a:sym typeface="Trebuchet MS"/>
              </a:rPr>
              <a:t> que la HCPF no </a:t>
            </a:r>
            <a:r>
              <a:rPr lang="en-US" sz="2000" b="0" i="0" u="none" strike="noStrike" cap="none" dirty="0" err="1">
                <a:solidFill>
                  <a:schemeClr val="dk1"/>
                </a:solidFill>
                <a:latin typeface="Trebuchet MS"/>
                <a:ea typeface="Trebuchet MS"/>
                <a:cs typeface="Trebuchet MS"/>
                <a:sym typeface="Trebuchet MS"/>
              </a:rPr>
              <a:t>siga</a:t>
            </a:r>
            <a:r>
              <a:rPr lang="en-US" sz="2000" b="0" i="0" u="none" strike="noStrike" cap="none" dirty="0">
                <a:solidFill>
                  <a:schemeClr val="dk1"/>
                </a:solidFill>
                <a:latin typeface="Trebuchet MS"/>
                <a:ea typeface="Trebuchet MS"/>
                <a:cs typeface="Trebuchet MS"/>
                <a:sym typeface="Trebuchet MS"/>
              </a:rPr>
              <a:t> </a:t>
            </a:r>
            <a:r>
              <a:rPr lang="en-US" sz="2000" b="0" i="0" u="none" strike="noStrike" cap="none" dirty="0" err="1">
                <a:solidFill>
                  <a:schemeClr val="dk1"/>
                </a:solidFill>
                <a:latin typeface="Trebuchet MS"/>
                <a:ea typeface="Trebuchet MS"/>
                <a:cs typeface="Trebuchet MS"/>
                <a:sym typeface="Trebuchet MS"/>
              </a:rPr>
              <a:t>introduciendo</a:t>
            </a:r>
            <a:r>
              <a:rPr lang="en-US" sz="2000" b="0" i="0" u="none" strike="noStrike" cap="none" dirty="0">
                <a:solidFill>
                  <a:schemeClr val="dk1"/>
                </a:solidFill>
                <a:latin typeface="Trebuchet MS"/>
                <a:ea typeface="Trebuchet MS"/>
                <a:cs typeface="Trebuchet MS"/>
                <a:sym typeface="Trebuchet MS"/>
              </a:rPr>
              <a:t> </a:t>
            </a:r>
            <a:r>
              <a:rPr lang="en-US" sz="2000" b="0" i="0" u="none" strike="noStrike" cap="none" dirty="0" err="1">
                <a:solidFill>
                  <a:schemeClr val="dk1"/>
                </a:solidFill>
                <a:latin typeface="Trebuchet MS"/>
                <a:ea typeface="Trebuchet MS"/>
                <a:cs typeface="Trebuchet MS"/>
                <a:sym typeface="Trebuchet MS"/>
              </a:rPr>
              <a:t>nuevas</a:t>
            </a:r>
            <a:r>
              <a:rPr lang="en-US" sz="2000" b="0" i="0" u="none" strike="noStrike" cap="none" dirty="0">
                <a:solidFill>
                  <a:schemeClr val="dk1"/>
                </a:solidFill>
                <a:latin typeface="Trebuchet MS"/>
                <a:ea typeface="Trebuchet MS"/>
                <a:cs typeface="Trebuchet MS"/>
                <a:sym typeface="Trebuchet MS"/>
              </a:rPr>
              <a:t> </a:t>
            </a:r>
            <a:r>
              <a:rPr lang="en-US" sz="2000" b="0" i="0" u="none" strike="noStrike" cap="none" dirty="0" err="1">
                <a:solidFill>
                  <a:schemeClr val="dk1"/>
                </a:solidFill>
                <a:latin typeface="Trebuchet MS"/>
                <a:ea typeface="Trebuchet MS"/>
                <a:cs typeface="Trebuchet MS"/>
                <a:sym typeface="Trebuchet MS"/>
              </a:rPr>
              <a:t>actualizaciones</a:t>
            </a:r>
            <a:r>
              <a:rPr lang="en-US" sz="2000" b="0" i="0" u="none" strike="noStrike" cap="none" dirty="0">
                <a:solidFill>
                  <a:schemeClr val="dk1"/>
                </a:solidFill>
                <a:latin typeface="Trebuchet MS"/>
                <a:ea typeface="Trebuchet MS"/>
                <a:cs typeface="Trebuchet MS"/>
                <a:sym typeface="Trebuchet MS"/>
              </a:rPr>
              <a:t> del </a:t>
            </a:r>
            <a:r>
              <a:rPr lang="en-US" sz="2000" b="0" i="0" u="none" strike="noStrike" cap="none" dirty="0" err="1">
                <a:solidFill>
                  <a:schemeClr val="dk1"/>
                </a:solidFill>
                <a:latin typeface="Trebuchet MS"/>
                <a:ea typeface="Trebuchet MS"/>
                <a:cs typeface="Trebuchet MS"/>
                <a:sym typeface="Trebuchet MS"/>
              </a:rPr>
              <a:t>sistema</a:t>
            </a:r>
            <a:r>
              <a:rPr lang="en-US" sz="2000" b="0" i="0" u="none" strike="noStrike" cap="none" dirty="0">
                <a:solidFill>
                  <a:schemeClr val="dk1"/>
                </a:solidFill>
                <a:latin typeface="Trebuchet MS"/>
                <a:ea typeface="Trebuchet MS"/>
                <a:cs typeface="Trebuchet MS"/>
                <a:sym typeface="Trebuchet MS"/>
              </a:rPr>
              <a:t> hasta que </a:t>
            </a:r>
            <a:r>
              <a:rPr lang="en-US" sz="2000" b="0" i="0" u="sng" strike="noStrike" cap="none" dirty="0">
                <a:solidFill>
                  <a:srgbClr val="0000FF"/>
                </a:solidFill>
                <a:latin typeface="Trebuchet MS"/>
                <a:ea typeface="Trebuchet MS"/>
                <a:cs typeface="Trebuchet MS"/>
                <a:sym typeface="Trebuchet MS"/>
              </a:rPr>
              <a:t>la </a:t>
            </a:r>
            <a:r>
              <a:rPr lang="en-US" sz="2000" b="0" i="0" u="sng" strike="noStrike" cap="none" dirty="0" err="1">
                <a:solidFill>
                  <a:srgbClr val="0000FF"/>
                </a:solidFill>
                <a:latin typeface="Trebuchet MS"/>
                <a:ea typeface="Trebuchet MS"/>
                <a:cs typeface="Trebuchet MS"/>
                <a:sym typeface="Trebuchet MS"/>
              </a:rPr>
              <a:t>estabilización</a:t>
            </a:r>
            <a:r>
              <a:rPr lang="en-US" sz="2000" b="0" i="0" u="sng" strike="noStrike" cap="none" dirty="0">
                <a:solidFill>
                  <a:srgbClr val="0000FF"/>
                </a:solidFill>
                <a:latin typeface="Trebuchet MS"/>
                <a:ea typeface="Trebuchet MS"/>
                <a:cs typeface="Trebuchet MS"/>
                <a:sym typeface="Trebuchet MS"/>
              </a:rPr>
              <a:t> de los </a:t>
            </a:r>
            <a:r>
              <a:rPr lang="en-US" sz="2000" b="0" i="0" u="sng" strike="noStrike" cap="none" dirty="0" err="1">
                <a:solidFill>
                  <a:srgbClr val="0000FF"/>
                </a:solidFill>
                <a:latin typeface="Trebuchet MS"/>
                <a:ea typeface="Trebuchet MS"/>
                <a:cs typeface="Trebuchet MS"/>
                <a:sym typeface="Trebuchet MS"/>
              </a:rPr>
              <a:t>servicios</a:t>
            </a:r>
            <a:r>
              <a:rPr lang="en-US" sz="2000" b="0" i="0" u="sng" strike="noStrike" cap="none" dirty="0">
                <a:solidFill>
                  <a:srgbClr val="0000FF"/>
                </a:solidFill>
                <a:latin typeface="Trebuchet MS"/>
                <a:ea typeface="Trebuchet MS"/>
                <a:cs typeface="Trebuchet MS"/>
                <a:sym typeface="Trebuchet MS"/>
              </a:rPr>
              <a:t> y </a:t>
            </a:r>
            <a:r>
              <a:rPr lang="en-US" sz="2000" b="0" i="0" u="sng" strike="noStrike" cap="none" dirty="0" err="1">
                <a:solidFill>
                  <a:srgbClr val="0000FF"/>
                </a:solidFill>
                <a:latin typeface="Trebuchet MS"/>
                <a:ea typeface="Trebuchet MS"/>
                <a:cs typeface="Trebuchet MS"/>
                <a:sym typeface="Trebuchet MS"/>
              </a:rPr>
              <a:t>apoyos</a:t>
            </a:r>
            <a:r>
              <a:rPr lang="en-US" sz="2000" b="0" i="0" u="sng" strike="noStrike" cap="none" dirty="0">
                <a:solidFill>
                  <a:srgbClr val="0000FF"/>
                </a:solidFill>
                <a:latin typeface="Trebuchet MS"/>
                <a:ea typeface="Trebuchet MS"/>
                <a:cs typeface="Trebuchet MS"/>
                <a:sym typeface="Trebuchet MS"/>
              </a:rPr>
              <a:t> a largo </a:t>
            </a:r>
            <a:r>
              <a:rPr lang="en-US" sz="2000" b="0" i="0" u="sng" strike="noStrike" cap="none" dirty="0" err="1">
                <a:solidFill>
                  <a:srgbClr val="0000FF"/>
                </a:solidFill>
                <a:latin typeface="Trebuchet MS"/>
                <a:ea typeface="Trebuchet MS"/>
                <a:cs typeface="Trebuchet MS"/>
                <a:sym typeface="Trebuchet MS"/>
              </a:rPr>
              <a:t>plazo</a:t>
            </a:r>
            <a:r>
              <a:rPr lang="en-US" sz="2000" b="0" i="0" u="sng" strike="noStrike" cap="none" dirty="0">
                <a:solidFill>
                  <a:srgbClr val="0000FF"/>
                </a:solidFill>
                <a:latin typeface="Trebuchet MS"/>
                <a:ea typeface="Trebuchet MS"/>
                <a:cs typeface="Trebuchet MS"/>
                <a:sym typeface="Trebuchet MS"/>
              </a:rPr>
              <a:t> (LTSS)</a:t>
            </a:r>
            <a:r>
              <a:rPr lang="en-US" sz="2000" b="0" i="0" u="none" strike="noStrike" cap="none" dirty="0">
                <a:solidFill>
                  <a:schemeClr val="dk1"/>
                </a:solidFill>
                <a:latin typeface="Trebuchet MS"/>
                <a:ea typeface="Trebuchet MS"/>
                <a:cs typeface="Trebuchet MS"/>
                <a:sym typeface="Trebuchet MS"/>
              </a:rPr>
              <a:t> se </a:t>
            </a:r>
            <a:r>
              <a:rPr lang="en-US" sz="2000" b="0" i="0" u="none" strike="noStrike" cap="none" dirty="0" err="1">
                <a:solidFill>
                  <a:schemeClr val="dk1"/>
                </a:solidFill>
                <a:latin typeface="Trebuchet MS"/>
                <a:ea typeface="Trebuchet MS"/>
                <a:cs typeface="Trebuchet MS"/>
                <a:sym typeface="Trebuchet MS"/>
              </a:rPr>
              <a:t>completen</a:t>
            </a:r>
            <a:r>
              <a:rPr lang="en-US" sz="2000" b="0" i="0" u="none" strike="noStrike" cap="none" dirty="0">
                <a:solidFill>
                  <a:schemeClr val="dk1"/>
                </a:solidFill>
                <a:latin typeface="Trebuchet MS"/>
                <a:ea typeface="Trebuchet MS"/>
                <a:cs typeface="Trebuchet MS"/>
                <a:sym typeface="Trebuchet MS"/>
              </a:rPr>
              <a:t> (</a:t>
            </a:r>
            <a:r>
              <a:rPr lang="en-US" sz="2000" b="0" i="0" u="none" strike="noStrike" cap="none" dirty="0" err="1">
                <a:solidFill>
                  <a:schemeClr val="dk1"/>
                </a:solidFill>
                <a:latin typeface="Trebuchet MS"/>
                <a:ea typeface="Trebuchet MS"/>
                <a:cs typeface="Trebuchet MS"/>
                <a:sym typeface="Trebuchet MS"/>
              </a:rPr>
              <a:t>prevista</a:t>
            </a:r>
            <a:r>
              <a:rPr lang="en-US" sz="2000" b="0" i="0" u="none" strike="noStrike" cap="none" dirty="0">
                <a:solidFill>
                  <a:schemeClr val="dk1"/>
                </a:solidFill>
                <a:latin typeface="Trebuchet MS"/>
                <a:ea typeface="Trebuchet MS"/>
                <a:cs typeface="Trebuchet MS"/>
                <a:sym typeface="Trebuchet MS"/>
              </a:rPr>
              <a:t> a traves 2025).</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g3538af952b8_0_82"/>
          <p:cNvSpPr txBox="1">
            <a:spLocks noGrp="1"/>
          </p:cNvSpPr>
          <p:nvPr>
            <p:ph type="title"/>
          </p:nvPr>
        </p:nvSpPr>
        <p:spPr>
          <a:xfrm>
            <a:off x="658125" y="1630550"/>
            <a:ext cx="7910400" cy="4061100"/>
          </a:xfrm>
          <a:prstGeom prst="rect">
            <a:avLst/>
          </a:prstGeom>
          <a:noFill/>
          <a:ln>
            <a:noFill/>
          </a:ln>
        </p:spPr>
        <p:txBody>
          <a:bodyPr spcFirstLastPara="1" wrap="square" lIns="0" tIns="0" rIns="0" bIns="0" anchor="t" anchorCtr="0">
            <a:spAutoFit/>
          </a:bodyPr>
          <a:lstStyle/>
          <a:p>
            <a:pPr marL="457200" lvl="0" indent="-400050" algn="l" rtl="0">
              <a:lnSpc>
                <a:spcPct val="100000"/>
              </a:lnSpc>
              <a:spcBef>
                <a:spcPts val="100"/>
              </a:spcBef>
              <a:spcAft>
                <a:spcPts val="0"/>
              </a:spcAft>
              <a:buClr>
                <a:schemeClr val="dk1"/>
              </a:buClr>
              <a:buSzPts val="2700"/>
              <a:buChar char="●"/>
            </a:pPr>
            <a:r>
              <a:rPr lang="en-US" sz="2700" b="0">
                <a:solidFill>
                  <a:schemeClr val="dk1"/>
                </a:solidFill>
              </a:rPr>
              <a:t>The process for determining eligibility between HCBS services and Working Adults Buy-In remains the same. </a:t>
            </a:r>
            <a:endParaRPr sz="2700" b="0">
              <a:solidFill>
                <a:schemeClr val="dk1"/>
              </a:solidFill>
            </a:endParaRPr>
          </a:p>
          <a:p>
            <a:pPr marL="457200" lvl="0" indent="0" algn="l" rtl="0">
              <a:lnSpc>
                <a:spcPct val="100000"/>
              </a:lnSpc>
              <a:spcBef>
                <a:spcPts val="100"/>
              </a:spcBef>
              <a:spcAft>
                <a:spcPts val="0"/>
              </a:spcAft>
              <a:buSzPts val="1400"/>
              <a:buNone/>
            </a:pPr>
            <a:endParaRPr sz="2700" b="0">
              <a:solidFill>
                <a:schemeClr val="dk1"/>
              </a:solidFill>
            </a:endParaRPr>
          </a:p>
          <a:p>
            <a:pPr marL="457200" lvl="0" indent="-387350" algn="l" rtl="0">
              <a:lnSpc>
                <a:spcPct val="100000"/>
              </a:lnSpc>
              <a:spcBef>
                <a:spcPts val="200"/>
              </a:spcBef>
              <a:spcAft>
                <a:spcPts val="0"/>
              </a:spcAft>
              <a:buClr>
                <a:schemeClr val="dk1"/>
              </a:buClr>
              <a:buSzPts val="2500"/>
              <a:buChar char="●"/>
            </a:pPr>
            <a:r>
              <a:rPr lang="en-US" sz="2500" b="0">
                <a:solidFill>
                  <a:schemeClr val="dk1"/>
                </a:solidFill>
              </a:rPr>
              <a:t>Any member, including those who are also receiving HCBS services, can opt out of Working Adults Buy-In at any time.</a:t>
            </a:r>
            <a:endParaRPr sz="2500" b="0">
              <a:solidFill>
                <a:schemeClr val="dk1"/>
              </a:solidFill>
            </a:endParaRPr>
          </a:p>
          <a:p>
            <a:pPr marL="0" lvl="0" indent="0" algn="l" rtl="0">
              <a:lnSpc>
                <a:spcPct val="100000"/>
              </a:lnSpc>
              <a:spcBef>
                <a:spcPts val="200"/>
              </a:spcBef>
              <a:spcAft>
                <a:spcPts val="0"/>
              </a:spcAft>
              <a:buSzPts val="1400"/>
              <a:buNone/>
            </a:pPr>
            <a:endParaRPr sz="2500" b="0">
              <a:solidFill>
                <a:schemeClr val="dk1"/>
              </a:solidFill>
            </a:endParaRPr>
          </a:p>
          <a:p>
            <a:pPr marL="457200" lvl="0" indent="-387350" algn="l" rtl="0">
              <a:lnSpc>
                <a:spcPct val="100000"/>
              </a:lnSpc>
              <a:spcBef>
                <a:spcPts val="200"/>
              </a:spcBef>
              <a:spcAft>
                <a:spcPts val="0"/>
              </a:spcAft>
              <a:buClr>
                <a:schemeClr val="dk1"/>
              </a:buClr>
              <a:buSzPts val="2500"/>
              <a:buChar char="●"/>
            </a:pPr>
            <a:r>
              <a:rPr lang="en-US" sz="2500" b="0">
                <a:solidFill>
                  <a:schemeClr val="dk1"/>
                </a:solidFill>
              </a:rPr>
              <a:t>Premiums will be reinstated for Working Adults Buy-In members as previously planned.</a:t>
            </a:r>
            <a:endParaRPr sz="2500" b="0">
              <a:solidFill>
                <a:schemeClr val="dk1"/>
              </a:solidFill>
            </a:endParaRPr>
          </a:p>
        </p:txBody>
      </p:sp>
      <p:sp>
        <p:nvSpPr>
          <p:cNvPr id="413" name="Google Shape;413;g3538af952b8_0_82"/>
          <p:cNvSpPr txBox="1">
            <a:spLocks noGrp="1"/>
          </p:cNvSpPr>
          <p:nvPr>
            <p:ph type="body" idx="1"/>
          </p:nvPr>
        </p:nvSpPr>
        <p:spPr>
          <a:xfrm>
            <a:off x="441250" y="490775"/>
            <a:ext cx="8215500" cy="646500"/>
          </a:xfrm>
          <a:prstGeom prst="rect">
            <a:avLst/>
          </a:prstGeom>
          <a:noFill/>
          <a:ln>
            <a:noFill/>
          </a:ln>
        </p:spPr>
        <p:txBody>
          <a:bodyPr spcFirstLastPara="1" wrap="square" lIns="0" tIns="0" rIns="0" bIns="0" anchor="t" anchorCtr="0">
            <a:spAutoFit/>
          </a:bodyPr>
          <a:lstStyle/>
          <a:p>
            <a:pPr marL="12700" lvl="0" indent="0" algn="ctr" rtl="0">
              <a:lnSpc>
                <a:spcPct val="100000"/>
              </a:lnSpc>
              <a:spcBef>
                <a:spcPts val="0"/>
              </a:spcBef>
              <a:spcAft>
                <a:spcPts val="0"/>
              </a:spcAft>
              <a:buSzPts val="1400"/>
              <a:buNone/>
            </a:pPr>
            <a:r>
              <a:rPr lang="en-US" sz="4200" b="1">
                <a:solidFill>
                  <a:srgbClr val="00186F"/>
                </a:solidFill>
              </a:rPr>
              <a:t>What Does This Mean?</a:t>
            </a:r>
            <a:endParaRPr sz="24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19"/>
          <p:cNvSpPr txBox="1">
            <a:spLocks noGrp="1"/>
          </p:cNvSpPr>
          <p:nvPr>
            <p:ph type="title"/>
          </p:nvPr>
        </p:nvSpPr>
        <p:spPr>
          <a:xfrm>
            <a:off x="610450" y="1057526"/>
            <a:ext cx="7910400" cy="5219378"/>
          </a:xfrm>
          <a:prstGeom prst="rect">
            <a:avLst/>
          </a:prstGeom>
          <a:noFill/>
          <a:ln>
            <a:noFill/>
          </a:ln>
        </p:spPr>
        <p:txBody>
          <a:bodyPr spcFirstLastPara="1" wrap="square" lIns="0" tIns="0" rIns="0" bIns="0" anchor="t" anchorCtr="0">
            <a:spAutoFit/>
          </a:bodyPr>
          <a:lstStyle/>
          <a:p>
            <a:pPr marL="457200" lvl="0" indent="-400050" algn="l" rtl="0">
              <a:lnSpc>
                <a:spcPct val="100000"/>
              </a:lnSpc>
              <a:spcBef>
                <a:spcPts val="100"/>
              </a:spcBef>
              <a:spcAft>
                <a:spcPts val="0"/>
              </a:spcAft>
              <a:buClr>
                <a:schemeClr val="dk1"/>
              </a:buClr>
              <a:buSzPts val="2700"/>
              <a:buChar char="●"/>
            </a:pPr>
            <a:r>
              <a:rPr lang="en-US" sz="2700" b="0">
                <a:solidFill>
                  <a:schemeClr val="dk1"/>
                </a:solidFill>
              </a:rPr>
              <a:t>El proceso para determinar la elegibilidad entre los servicios HCBS y el programa de participación para Trabajadores Adultos sigue siendo el mismo.</a:t>
            </a:r>
            <a:br>
              <a:rPr lang="en-US" sz="2700" b="0">
                <a:solidFill>
                  <a:schemeClr val="dk1"/>
                </a:solidFill>
              </a:rPr>
            </a:br>
            <a:endParaRPr sz="2700" b="0">
              <a:solidFill>
                <a:schemeClr val="dk1"/>
              </a:solidFill>
            </a:endParaRPr>
          </a:p>
          <a:p>
            <a:pPr marL="457200" lvl="0" indent="-387350" algn="l" rtl="0">
              <a:lnSpc>
                <a:spcPct val="100000"/>
              </a:lnSpc>
              <a:spcBef>
                <a:spcPts val="200"/>
              </a:spcBef>
              <a:spcAft>
                <a:spcPts val="0"/>
              </a:spcAft>
              <a:buClr>
                <a:schemeClr val="dk1"/>
              </a:buClr>
              <a:buSzPts val="2500"/>
              <a:buChar char="●"/>
            </a:pPr>
            <a:r>
              <a:rPr lang="en-US" sz="2500" b="0">
                <a:solidFill>
                  <a:schemeClr val="dk1"/>
                </a:solidFill>
              </a:rPr>
              <a:t>Cualquier miembro, incluidos los que también reciben servicios HCBS, puede optar por no participar en el programa Participación para Trabajadores Adultos en cualquier momento.</a:t>
            </a:r>
            <a:br>
              <a:rPr lang="en-US" sz="2500" b="0">
                <a:solidFill>
                  <a:schemeClr val="dk1"/>
                </a:solidFill>
              </a:rPr>
            </a:br>
            <a:endParaRPr sz="2500" b="0">
              <a:solidFill>
                <a:schemeClr val="dk1"/>
              </a:solidFill>
            </a:endParaRPr>
          </a:p>
          <a:p>
            <a:pPr marL="457200" lvl="0" indent="-387350" algn="l" rtl="0">
              <a:lnSpc>
                <a:spcPct val="100000"/>
              </a:lnSpc>
              <a:spcBef>
                <a:spcPts val="200"/>
              </a:spcBef>
              <a:spcAft>
                <a:spcPts val="0"/>
              </a:spcAft>
              <a:buClr>
                <a:schemeClr val="dk1"/>
              </a:buClr>
              <a:buSzPts val="2500"/>
              <a:buChar char="●"/>
            </a:pPr>
            <a:r>
              <a:rPr lang="en-US" sz="2500" b="0">
                <a:solidFill>
                  <a:schemeClr val="dk1"/>
                </a:solidFill>
              </a:rPr>
              <a:t>Las primas serán restablecidas para los miembros del Programa de Participación para Trabajadores Adultos tal y como estaba previsto.</a:t>
            </a:r>
            <a:endParaRPr sz="2500" b="0">
              <a:solidFill>
                <a:schemeClr val="dk1"/>
              </a:solidFill>
            </a:endParaRPr>
          </a:p>
        </p:txBody>
      </p:sp>
      <p:sp>
        <p:nvSpPr>
          <p:cNvPr id="419" name="Google Shape;419;p19"/>
          <p:cNvSpPr txBox="1">
            <a:spLocks noGrp="1"/>
          </p:cNvSpPr>
          <p:nvPr>
            <p:ph type="body" idx="1"/>
          </p:nvPr>
        </p:nvSpPr>
        <p:spPr>
          <a:xfrm>
            <a:off x="457900" y="173783"/>
            <a:ext cx="8215500" cy="646500"/>
          </a:xfrm>
          <a:prstGeom prst="rect">
            <a:avLst/>
          </a:prstGeom>
          <a:noFill/>
          <a:ln>
            <a:noFill/>
          </a:ln>
        </p:spPr>
        <p:txBody>
          <a:bodyPr spcFirstLastPara="1" wrap="square" lIns="0" tIns="0" rIns="0" bIns="0" anchor="t" anchorCtr="0">
            <a:spAutoFit/>
          </a:bodyPr>
          <a:lstStyle/>
          <a:p>
            <a:pPr marL="12700" lvl="0" indent="0" algn="ctr" rtl="0">
              <a:lnSpc>
                <a:spcPct val="100000"/>
              </a:lnSpc>
              <a:spcBef>
                <a:spcPts val="0"/>
              </a:spcBef>
              <a:spcAft>
                <a:spcPts val="0"/>
              </a:spcAft>
              <a:buSzPts val="1400"/>
              <a:buNone/>
            </a:pPr>
            <a:r>
              <a:rPr lang="en-US" sz="4200" b="1">
                <a:solidFill>
                  <a:srgbClr val="00186F"/>
                </a:solidFill>
              </a:rPr>
              <a:t>¿Qué significa esto?</a:t>
            </a:r>
            <a:endParaRPr sz="24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10"/>
          <p:cNvSpPr txBox="1">
            <a:spLocks noGrp="1"/>
          </p:cNvSpPr>
          <p:nvPr>
            <p:ph type="title"/>
          </p:nvPr>
        </p:nvSpPr>
        <p:spPr>
          <a:xfrm>
            <a:off x="908200" y="2346575"/>
            <a:ext cx="7318200" cy="7518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800"/>
              <a:t>Background on Projects</a:t>
            </a:r>
            <a:endParaRPr sz="4800"/>
          </a:p>
        </p:txBody>
      </p:sp>
      <p:sp>
        <p:nvSpPr>
          <p:cNvPr id="425" name="Google Shape;425;p10"/>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34</a:t>
            </a:fld>
            <a:endParaRPr/>
          </a:p>
        </p:txBody>
      </p:sp>
      <p:sp>
        <p:nvSpPr>
          <p:cNvPr id="426" name="Google Shape;426;p10"/>
          <p:cNvSpPr txBox="1"/>
          <p:nvPr/>
        </p:nvSpPr>
        <p:spPr>
          <a:xfrm>
            <a:off x="906550" y="3886743"/>
            <a:ext cx="7318200" cy="1490152"/>
          </a:xfrm>
          <a:prstGeom prst="rect">
            <a:avLst/>
          </a:prstGeom>
          <a:noFill/>
          <a:ln>
            <a:noFill/>
          </a:ln>
        </p:spPr>
        <p:txBody>
          <a:bodyPr spcFirstLastPara="1" wrap="square" lIns="0" tIns="12700" rIns="0" bIns="0" anchor="t" anchorCtr="0">
            <a:spAutoFit/>
          </a:bodyPr>
          <a:lstStyle/>
          <a:p>
            <a:pPr marL="12700" marR="0" lvl="0" indent="0" algn="ctr" rtl="0">
              <a:lnSpc>
                <a:spcPct val="100000"/>
              </a:lnSpc>
              <a:spcBef>
                <a:spcPts val="0"/>
              </a:spcBef>
              <a:spcAft>
                <a:spcPts val="0"/>
              </a:spcAft>
              <a:buClr>
                <a:srgbClr val="000000"/>
              </a:buClr>
              <a:buSzPts val="1400"/>
              <a:buFont typeface="Arial"/>
              <a:buNone/>
            </a:pPr>
            <a:r>
              <a:rPr lang="en-US" sz="4800" b="1" i="0" u="none" strike="noStrike" cap="none">
                <a:solidFill>
                  <a:schemeClr val="lt1"/>
                </a:solidFill>
                <a:latin typeface="Trebuchet MS"/>
                <a:ea typeface="Trebuchet MS"/>
                <a:cs typeface="Trebuchet MS"/>
                <a:sym typeface="Trebuchet MS"/>
              </a:rPr>
              <a:t>Antecedentes de los proyectos</a:t>
            </a:r>
            <a:endParaRPr sz="4800" b="1"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g3542614cfcd_0_48"/>
          <p:cNvSpPr txBox="1">
            <a:spLocks noGrp="1"/>
          </p:cNvSpPr>
          <p:nvPr>
            <p:ph type="title"/>
          </p:nvPr>
        </p:nvSpPr>
        <p:spPr>
          <a:xfrm>
            <a:off x="636625" y="511425"/>
            <a:ext cx="8051400" cy="7056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500">
                <a:solidFill>
                  <a:srgbClr val="00186F"/>
                </a:solidFill>
              </a:rPr>
              <a:t>Buy-In Project Background</a:t>
            </a:r>
            <a:endParaRPr sz="4500"/>
          </a:p>
        </p:txBody>
      </p:sp>
      <p:sp>
        <p:nvSpPr>
          <p:cNvPr id="432" name="Google Shape;432;g3542614cfcd_0_48"/>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35</a:t>
            </a:fld>
            <a:endParaRPr/>
          </a:p>
        </p:txBody>
      </p:sp>
      <p:sp>
        <p:nvSpPr>
          <p:cNvPr id="433" name="Google Shape;433;g3542614cfcd_0_48"/>
          <p:cNvSpPr txBox="1"/>
          <p:nvPr/>
        </p:nvSpPr>
        <p:spPr>
          <a:xfrm>
            <a:off x="525475" y="1418800"/>
            <a:ext cx="8162700" cy="4045500"/>
          </a:xfrm>
          <a:prstGeom prst="rect">
            <a:avLst/>
          </a:prstGeom>
          <a:noFill/>
          <a:ln>
            <a:noFill/>
          </a:ln>
        </p:spPr>
        <p:txBody>
          <a:bodyPr spcFirstLastPara="1" wrap="square" lIns="0" tIns="58400" rIns="0" bIns="0" anchor="t" anchorCtr="0">
            <a:spAutoFit/>
          </a:bodyPr>
          <a:lstStyle/>
          <a:p>
            <a:pPr marL="457200" marR="0" lvl="0" indent="-393700" algn="l" rtl="0">
              <a:lnSpc>
                <a:spcPct val="100000"/>
              </a:lnSpc>
              <a:spcBef>
                <a:spcPts val="750"/>
              </a:spcBef>
              <a:spcAft>
                <a:spcPts val="0"/>
              </a:spcAft>
              <a:buClr>
                <a:schemeClr val="dk1"/>
              </a:buClr>
              <a:buSzPts val="2600"/>
              <a:buFont typeface="Trebuchet MS"/>
              <a:buChar char="•"/>
            </a:pPr>
            <a:r>
              <a:rPr lang="en-US" sz="2600" b="0" i="0" u="none" strike="noStrike" cap="none">
                <a:solidFill>
                  <a:schemeClr val="dk1"/>
                </a:solidFill>
                <a:latin typeface="Trebuchet MS"/>
                <a:ea typeface="Trebuchet MS"/>
                <a:cs typeface="Trebuchet MS"/>
                <a:sym typeface="Trebuchet MS"/>
              </a:rPr>
              <a:t>Buy-In program revamped in February 2020 &amp; then COVID happened</a:t>
            </a:r>
            <a:endParaRPr sz="2600" b="0" i="0" u="none" strike="noStrike" cap="none">
              <a:solidFill>
                <a:schemeClr val="dk1"/>
              </a:solidFill>
              <a:latin typeface="Trebuchet MS"/>
              <a:ea typeface="Trebuchet MS"/>
              <a:cs typeface="Trebuchet MS"/>
              <a:sym typeface="Trebuchet MS"/>
            </a:endParaRPr>
          </a:p>
          <a:p>
            <a:pPr marL="457200" marR="0" lvl="0" indent="-393700" algn="l" rtl="0">
              <a:lnSpc>
                <a:spcPct val="100000"/>
              </a:lnSpc>
              <a:spcBef>
                <a:spcPts val="1000"/>
              </a:spcBef>
              <a:spcAft>
                <a:spcPts val="0"/>
              </a:spcAft>
              <a:buClr>
                <a:schemeClr val="dk1"/>
              </a:buClr>
              <a:buSzPts val="2600"/>
              <a:buFont typeface="Trebuchet MS"/>
              <a:buChar char="•"/>
            </a:pPr>
            <a:r>
              <a:rPr lang="en-US" sz="2600" b="0" i="0" u="sng" strike="noStrike" cap="none">
                <a:solidFill>
                  <a:srgbClr val="001970"/>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LTSS Stabilization</a:t>
            </a:r>
            <a:r>
              <a:rPr lang="en-US" sz="2600" b="0" i="0" u="none" strike="noStrike" cap="none">
                <a:solidFill>
                  <a:srgbClr val="001970"/>
                </a:solidFill>
                <a:latin typeface="Trebuchet MS"/>
                <a:ea typeface="Trebuchet MS"/>
                <a:cs typeface="Trebuchet MS"/>
                <a:sym typeface="Trebuchet MS"/>
              </a:rPr>
              <a:t> </a:t>
            </a:r>
            <a:r>
              <a:rPr lang="en-US" sz="2600" b="0" i="0" u="none" strike="noStrike" cap="none">
                <a:solidFill>
                  <a:schemeClr val="dk1"/>
                </a:solidFill>
                <a:latin typeface="Trebuchet MS"/>
                <a:ea typeface="Trebuchet MS"/>
                <a:cs typeface="Trebuchet MS"/>
                <a:sym typeface="Trebuchet MS"/>
              </a:rPr>
              <a:t>work has been ongoing since February 2024</a:t>
            </a:r>
            <a:endParaRPr sz="2600" b="0" i="0" u="none" strike="noStrike" cap="none">
              <a:solidFill>
                <a:schemeClr val="dk1"/>
              </a:solidFill>
              <a:latin typeface="Trebuchet MS"/>
              <a:ea typeface="Trebuchet MS"/>
              <a:cs typeface="Trebuchet MS"/>
              <a:sym typeface="Trebuchet MS"/>
            </a:endParaRPr>
          </a:p>
          <a:p>
            <a:pPr marL="457200" marR="0" lvl="0" indent="-393700" algn="l" rtl="0">
              <a:lnSpc>
                <a:spcPct val="100000"/>
              </a:lnSpc>
              <a:spcBef>
                <a:spcPts val="1000"/>
              </a:spcBef>
              <a:spcAft>
                <a:spcPts val="0"/>
              </a:spcAft>
              <a:buClr>
                <a:schemeClr val="dk1"/>
              </a:buClr>
              <a:buSzPts val="2600"/>
              <a:buFont typeface="Trebuchet MS"/>
              <a:buChar char="•"/>
            </a:pPr>
            <a:r>
              <a:rPr lang="en-US" sz="2600" b="0" i="0" u="none" strike="noStrike" cap="none">
                <a:solidFill>
                  <a:schemeClr val="dk1"/>
                </a:solidFill>
                <a:latin typeface="Trebuchet MS"/>
                <a:ea typeface="Trebuchet MS"/>
                <a:cs typeface="Trebuchet MS"/>
                <a:sym typeface="Trebuchet MS"/>
              </a:rPr>
              <a:t>Premiums reinstated and letters began to be sent in April 2025</a:t>
            </a:r>
            <a:endParaRPr sz="2600" b="0" i="0" u="none" strike="noStrike" cap="none">
              <a:solidFill>
                <a:schemeClr val="dk1"/>
              </a:solidFill>
              <a:latin typeface="Trebuchet MS"/>
              <a:ea typeface="Trebuchet MS"/>
              <a:cs typeface="Trebuchet MS"/>
              <a:sym typeface="Trebuchet MS"/>
            </a:endParaRPr>
          </a:p>
          <a:p>
            <a:pPr marL="457200" marR="0" lvl="0" indent="-393700" algn="l" rtl="0">
              <a:lnSpc>
                <a:spcPct val="100000"/>
              </a:lnSpc>
              <a:spcBef>
                <a:spcPts val="1000"/>
              </a:spcBef>
              <a:spcAft>
                <a:spcPts val="1000"/>
              </a:spcAft>
              <a:buClr>
                <a:schemeClr val="dk1"/>
              </a:buClr>
              <a:buSzPts val="2600"/>
              <a:buFont typeface="Trebuchet MS"/>
              <a:buChar char="•"/>
            </a:pPr>
            <a:r>
              <a:rPr lang="en-US" sz="2600" b="0" i="0" u="none" strike="noStrike" cap="none">
                <a:solidFill>
                  <a:schemeClr val="dk1"/>
                </a:solidFill>
                <a:latin typeface="Trebuchet MS"/>
                <a:ea typeface="Trebuchet MS"/>
                <a:cs typeface="Trebuchet MS"/>
                <a:sym typeface="Trebuchet MS"/>
              </a:rPr>
              <a:t>Upcoming June 2025 project requiring some members to opt into Buy-In has caused concerns and confusion and will be DELAYED</a:t>
            </a:r>
            <a:endParaRPr sz="2600" b="0" i="0" u="none" strike="noStrike" cap="none">
              <a:solidFill>
                <a:schemeClr val="dk1"/>
              </a:solidFill>
              <a:latin typeface="Trebuchet MS"/>
              <a:ea typeface="Trebuchet MS"/>
              <a:cs typeface="Trebuchet MS"/>
              <a:sym typeface="Trebuchet M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20"/>
          <p:cNvSpPr txBox="1">
            <a:spLocks noGrp="1"/>
          </p:cNvSpPr>
          <p:nvPr>
            <p:ph type="title"/>
          </p:nvPr>
        </p:nvSpPr>
        <p:spPr>
          <a:xfrm>
            <a:off x="0" y="174172"/>
            <a:ext cx="9131300" cy="1397819"/>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500">
                <a:solidFill>
                  <a:srgbClr val="00186F"/>
                </a:solidFill>
              </a:rPr>
              <a:t>Antecedentes del Proyecto de Participación</a:t>
            </a:r>
            <a:endParaRPr sz="4500"/>
          </a:p>
        </p:txBody>
      </p:sp>
      <p:sp>
        <p:nvSpPr>
          <p:cNvPr id="439" name="Google Shape;439;p20"/>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36</a:t>
            </a:fld>
            <a:endParaRPr/>
          </a:p>
        </p:txBody>
      </p:sp>
      <p:sp>
        <p:nvSpPr>
          <p:cNvPr id="440" name="Google Shape;440;p20"/>
          <p:cNvSpPr txBox="1"/>
          <p:nvPr/>
        </p:nvSpPr>
        <p:spPr>
          <a:xfrm>
            <a:off x="484300" y="1571991"/>
            <a:ext cx="8162700" cy="4547379"/>
          </a:xfrm>
          <a:prstGeom prst="rect">
            <a:avLst/>
          </a:prstGeom>
          <a:noFill/>
          <a:ln>
            <a:noFill/>
          </a:ln>
        </p:spPr>
        <p:txBody>
          <a:bodyPr spcFirstLastPara="1" wrap="square" lIns="0" tIns="58400" rIns="0" bIns="0" anchor="t" anchorCtr="0">
            <a:spAutoFit/>
          </a:bodyPr>
          <a:lstStyle/>
          <a:p>
            <a:pPr marL="457200" marR="0" lvl="0" indent="-393700" algn="l" rtl="0">
              <a:lnSpc>
                <a:spcPct val="100000"/>
              </a:lnSpc>
              <a:spcBef>
                <a:spcPts val="750"/>
              </a:spcBef>
              <a:spcAft>
                <a:spcPts val="0"/>
              </a:spcAft>
              <a:buClr>
                <a:schemeClr val="dk1"/>
              </a:buClr>
              <a:buSzPts val="2600"/>
              <a:buFont typeface="Trebuchet MS"/>
              <a:buChar char="•"/>
            </a:pPr>
            <a:r>
              <a:rPr lang="en-US" sz="2600" b="0" i="0" u="none" strike="noStrike" cap="none">
                <a:solidFill>
                  <a:schemeClr val="dk1"/>
                </a:solidFill>
                <a:latin typeface="Trebuchet MS"/>
                <a:ea typeface="Trebuchet MS"/>
                <a:cs typeface="Trebuchet MS"/>
                <a:sym typeface="Trebuchet MS"/>
              </a:rPr>
              <a:t>EL programa de Participación se renovó en febrero de 2020 y luego paso el COVID</a:t>
            </a:r>
            <a:endParaRPr sz="2600" b="0" i="0" u="none" strike="noStrike" cap="none">
              <a:solidFill>
                <a:schemeClr val="dk1"/>
              </a:solidFill>
              <a:latin typeface="Trebuchet MS"/>
              <a:ea typeface="Trebuchet MS"/>
              <a:cs typeface="Trebuchet MS"/>
              <a:sym typeface="Trebuchet MS"/>
            </a:endParaRPr>
          </a:p>
          <a:p>
            <a:pPr marL="457200" marR="0" lvl="0" indent="-393700" algn="l" rtl="0">
              <a:lnSpc>
                <a:spcPct val="100000"/>
              </a:lnSpc>
              <a:spcBef>
                <a:spcPts val="1000"/>
              </a:spcBef>
              <a:spcAft>
                <a:spcPts val="0"/>
              </a:spcAft>
              <a:buClr>
                <a:schemeClr val="dk1"/>
              </a:buClr>
              <a:buSzPts val="2600"/>
              <a:buFont typeface="Trebuchet MS"/>
              <a:buChar char="•"/>
            </a:pPr>
            <a:r>
              <a:rPr lang="en-US" sz="2600" b="0" i="0" u="none" strike="noStrike" cap="none">
                <a:solidFill>
                  <a:schemeClr val="dk1"/>
                </a:solidFill>
                <a:latin typeface="Trebuchet MS"/>
                <a:ea typeface="Trebuchet MS"/>
                <a:cs typeface="Trebuchet MS"/>
                <a:sym typeface="Trebuchet MS"/>
              </a:rPr>
              <a:t>Los trabajos de </a:t>
            </a:r>
            <a:r>
              <a:rPr lang="en-US" sz="2600" b="0" i="0" u="sng" strike="noStrike" cap="none">
                <a:solidFill>
                  <a:srgbClr val="001970"/>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estabilización del LTSS </a:t>
            </a:r>
            <a:r>
              <a:rPr lang="en-US" sz="2600" b="0" i="0" u="none" strike="noStrike" cap="none">
                <a:solidFill>
                  <a:schemeClr val="dk1"/>
                </a:solidFill>
                <a:latin typeface="Trebuchet MS"/>
                <a:ea typeface="Trebuchet MS"/>
                <a:cs typeface="Trebuchet MS"/>
                <a:sym typeface="Trebuchet MS"/>
              </a:rPr>
              <a:t> han estado en marcha desde febrero de 2024</a:t>
            </a:r>
            <a:endParaRPr sz="2600" b="0" i="0" u="none" strike="noStrike" cap="none">
              <a:solidFill>
                <a:schemeClr val="dk1"/>
              </a:solidFill>
              <a:latin typeface="Trebuchet MS"/>
              <a:ea typeface="Trebuchet MS"/>
              <a:cs typeface="Trebuchet MS"/>
              <a:sym typeface="Trebuchet MS"/>
            </a:endParaRPr>
          </a:p>
          <a:p>
            <a:pPr marL="457200" marR="0" lvl="0" indent="-393700" algn="l" rtl="0">
              <a:lnSpc>
                <a:spcPct val="100000"/>
              </a:lnSpc>
              <a:spcBef>
                <a:spcPts val="1000"/>
              </a:spcBef>
              <a:spcAft>
                <a:spcPts val="0"/>
              </a:spcAft>
              <a:buClr>
                <a:schemeClr val="dk1"/>
              </a:buClr>
              <a:buSzPts val="2600"/>
              <a:buFont typeface="Trebuchet MS"/>
              <a:buChar char="•"/>
            </a:pPr>
            <a:r>
              <a:rPr lang="en-US" sz="2600" b="0" i="0" u="none" strike="noStrike" cap="none">
                <a:solidFill>
                  <a:schemeClr val="dk1"/>
                </a:solidFill>
                <a:latin typeface="Trebuchet MS"/>
                <a:ea typeface="Trebuchet MS"/>
                <a:cs typeface="Trebuchet MS"/>
                <a:sym typeface="Trebuchet MS"/>
              </a:rPr>
              <a:t>Las primas se restablecieron y las cartas empezaron a ser enviadas en abril de 2025</a:t>
            </a:r>
            <a:endParaRPr/>
          </a:p>
          <a:p>
            <a:pPr marL="457200" marR="0" lvl="0" indent="-393700" algn="l" rtl="0">
              <a:lnSpc>
                <a:spcPct val="100000"/>
              </a:lnSpc>
              <a:spcBef>
                <a:spcPts val="1000"/>
              </a:spcBef>
              <a:spcAft>
                <a:spcPts val="0"/>
              </a:spcAft>
              <a:buClr>
                <a:schemeClr val="dk1"/>
              </a:buClr>
              <a:buSzPts val="2600"/>
              <a:buFont typeface="Trebuchet MS"/>
              <a:buChar char="•"/>
            </a:pPr>
            <a:r>
              <a:rPr lang="en-US" sz="2600" b="0" i="0" u="none" strike="noStrike" cap="none">
                <a:solidFill>
                  <a:schemeClr val="dk1"/>
                </a:solidFill>
                <a:latin typeface="Trebuchet MS"/>
                <a:ea typeface="Trebuchet MS"/>
                <a:cs typeface="Trebuchet MS"/>
                <a:sym typeface="Trebuchet MS"/>
              </a:rPr>
              <a:t>El próximo Proyecto de junio de 2025, requiriendo que algunos miembros opten por el Programa de Participación, ha causado preocupación y confusión y será RETRASADO.</a:t>
            </a:r>
            <a:endParaRPr sz="2600" b="0" i="0" u="none" strike="noStrike" cap="none">
              <a:solidFill>
                <a:schemeClr val="dk1"/>
              </a:solidFill>
              <a:latin typeface="Trebuchet MS"/>
              <a:ea typeface="Trebuchet MS"/>
              <a:cs typeface="Trebuchet MS"/>
              <a:sym typeface="Trebuchet M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g3542614cfcd_0_20"/>
          <p:cNvSpPr txBox="1">
            <a:spLocks noGrp="1"/>
          </p:cNvSpPr>
          <p:nvPr>
            <p:ph type="title"/>
          </p:nvPr>
        </p:nvSpPr>
        <p:spPr>
          <a:xfrm>
            <a:off x="513550" y="1320449"/>
            <a:ext cx="8104200" cy="1706100"/>
          </a:xfrm>
          <a:prstGeom prst="rect">
            <a:avLst/>
          </a:prstGeom>
          <a:noFill/>
          <a:ln>
            <a:noFill/>
          </a:ln>
        </p:spPr>
        <p:txBody>
          <a:bodyPr spcFirstLastPara="1" wrap="square" lIns="0" tIns="12700" rIns="0" bIns="0" anchor="t" anchorCtr="0">
            <a:spAutoFit/>
          </a:bodyPr>
          <a:lstStyle/>
          <a:p>
            <a:pPr marL="0" lvl="0" indent="0" algn="ctr" rtl="0">
              <a:lnSpc>
                <a:spcPct val="100000"/>
              </a:lnSpc>
              <a:spcBef>
                <a:spcPts val="1680"/>
              </a:spcBef>
              <a:spcAft>
                <a:spcPts val="0"/>
              </a:spcAft>
              <a:buSzPts val="1400"/>
              <a:buNone/>
            </a:pPr>
            <a:r>
              <a:rPr lang="en-US" sz="4800"/>
              <a:t>Identified Issues &amp; </a:t>
            </a:r>
            <a:endParaRPr sz="4800"/>
          </a:p>
          <a:p>
            <a:pPr marL="0" lvl="0" indent="0" algn="ctr" rtl="0">
              <a:lnSpc>
                <a:spcPct val="100000"/>
              </a:lnSpc>
              <a:spcBef>
                <a:spcPts val="1680"/>
              </a:spcBef>
              <a:spcAft>
                <a:spcPts val="0"/>
              </a:spcAft>
              <a:buSzPts val="1400"/>
              <a:buNone/>
            </a:pPr>
            <a:r>
              <a:rPr lang="en-US" sz="4800"/>
              <a:t>Action Taken</a:t>
            </a:r>
            <a:endParaRPr sz="4800"/>
          </a:p>
        </p:txBody>
      </p:sp>
      <p:sp>
        <p:nvSpPr>
          <p:cNvPr id="446" name="Google Shape;446;g3542614cfcd_0_20"/>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37</a:t>
            </a:fld>
            <a:endParaRPr/>
          </a:p>
        </p:txBody>
      </p:sp>
      <p:sp>
        <p:nvSpPr>
          <p:cNvPr id="447" name="Google Shape;447;g3542614cfcd_0_20"/>
          <p:cNvSpPr txBox="1"/>
          <p:nvPr/>
        </p:nvSpPr>
        <p:spPr>
          <a:xfrm>
            <a:off x="281050" y="143200"/>
            <a:ext cx="7106100" cy="419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700"/>
              <a:buFont typeface="Arial"/>
              <a:buNone/>
            </a:pPr>
            <a:endParaRPr sz="2700" b="0" i="0" u="none" strike="noStrike" cap="none">
              <a:solidFill>
                <a:srgbClr val="FF0000"/>
              </a:solidFill>
              <a:latin typeface="Trebuchet MS"/>
              <a:ea typeface="Trebuchet MS"/>
              <a:cs typeface="Trebuchet MS"/>
              <a:sym typeface="Trebuchet MS"/>
            </a:endParaRPr>
          </a:p>
        </p:txBody>
      </p:sp>
      <p:sp>
        <p:nvSpPr>
          <p:cNvPr id="448" name="Google Shape;448;g3542614cfcd_0_20"/>
          <p:cNvSpPr txBox="1"/>
          <p:nvPr/>
        </p:nvSpPr>
        <p:spPr>
          <a:xfrm>
            <a:off x="513550" y="3435350"/>
            <a:ext cx="8104200" cy="17061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1680"/>
              </a:spcBef>
              <a:spcAft>
                <a:spcPts val="0"/>
              </a:spcAft>
              <a:buClr>
                <a:srgbClr val="000000"/>
              </a:buClr>
              <a:buSzPts val="1400"/>
              <a:buFont typeface="Arial"/>
              <a:buNone/>
            </a:pPr>
            <a:r>
              <a:rPr lang="en-US" sz="4800" b="1" i="0" u="none" strike="noStrike" cap="none">
                <a:solidFill>
                  <a:schemeClr val="lt1"/>
                </a:solidFill>
                <a:latin typeface="Trebuchet MS"/>
                <a:ea typeface="Trebuchet MS"/>
                <a:cs typeface="Trebuchet MS"/>
                <a:sym typeface="Trebuchet MS"/>
              </a:rPr>
              <a:t>Problemas identificados y Medidas adoptadas</a:t>
            </a:r>
            <a:endParaRPr sz="4800" b="1"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g3542614cfcd_0_5"/>
          <p:cNvSpPr txBox="1">
            <a:spLocks noGrp="1"/>
          </p:cNvSpPr>
          <p:nvPr>
            <p:ph type="title"/>
          </p:nvPr>
        </p:nvSpPr>
        <p:spPr>
          <a:xfrm>
            <a:off x="765300" y="531500"/>
            <a:ext cx="7922700" cy="7056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500">
                <a:solidFill>
                  <a:srgbClr val="00186F"/>
                </a:solidFill>
              </a:rPr>
              <a:t>Incorrect Denials</a:t>
            </a:r>
            <a:endParaRPr sz="4500"/>
          </a:p>
        </p:txBody>
      </p:sp>
      <p:sp>
        <p:nvSpPr>
          <p:cNvPr id="454" name="Google Shape;454;g3542614cfcd_0_5"/>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38</a:t>
            </a:fld>
            <a:endParaRPr/>
          </a:p>
        </p:txBody>
      </p:sp>
      <p:sp>
        <p:nvSpPr>
          <p:cNvPr id="455" name="Google Shape;455;g3542614cfcd_0_5"/>
          <p:cNvSpPr txBox="1"/>
          <p:nvPr/>
        </p:nvSpPr>
        <p:spPr>
          <a:xfrm>
            <a:off x="267550" y="1387100"/>
            <a:ext cx="8596200" cy="5085000"/>
          </a:xfrm>
          <a:prstGeom prst="rect">
            <a:avLst/>
          </a:prstGeom>
          <a:noFill/>
          <a:ln>
            <a:noFill/>
          </a:ln>
        </p:spPr>
        <p:txBody>
          <a:bodyPr spcFirstLastPara="1" wrap="square" lIns="0" tIns="58400" rIns="0" bIns="0" anchor="t" anchorCtr="0">
            <a:spAutoFit/>
          </a:bodyPr>
          <a:lstStyle/>
          <a:p>
            <a:pPr marL="0" marR="0" lvl="0" indent="0" algn="l" rtl="0">
              <a:lnSpc>
                <a:spcPct val="90000"/>
              </a:lnSpc>
              <a:spcBef>
                <a:spcPts val="1000"/>
              </a:spcBef>
              <a:spcAft>
                <a:spcPts val="0"/>
              </a:spcAft>
              <a:buClr>
                <a:srgbClr val="000000"/>
              </a:buClr>
              <a:buSzPts val="2400"/>
              <a:buFont typeface="Arial"/>
              <a:buNone/>
            </a:pPr>
            <a:r>
              <a:rPr lang="en-US" sz="2400" b="1" i="0" u="none" strike="noStrike" cap="none" dirty="0">
                <a:solidFill>
                  <a:schemeClr val="dk1"/>
                </a:solidFill>
                <a:latin typeface="Trebuchet MS"/>
                <a:ea typeface="Trebuchet MS"/>
                <a:cs typeface="Trebuchet MS"/>
                <a:sym typeface="Trebuchet MS"/>
              </a:rPr>
              <a:t>Issue: </a:t>
            </a:r>
            <a:endParaRPr sz="2400" b="1" i="0" u="none" strike="noStrike" cap="none" dirty="0">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dirty="0">
                <a:solidFill>
                  <a:schemeClr val="dk1"/>
                </a:solidFill>
                <a:latin typeface="Trebuchet MS"/>
                <a:ea typeface="Trebuchet MS"/>
                <a:cs typeface="Trebuchet MS"/>
                <a:sym typeface="Trebuchet MS"/>
              </a:rPr>
              <a:t>March - April 2025 CHP+ Continuous Eligibility project integration caused ~1,900 Buy-In members to receive unnecessary requests for information &amp; incorrect denials</a:t>
            </a:r>
            <a:endParaRPr sz="2400" b="0" i="0" u="none" strike="noStrike" cap="none" dirty="0">
              <a:solidFill>
                <a:schemeClr val="dk1"/>
              </a:solidFill>
              <a:latin typeface="Trebuchet MS"/>
              <a:ea typeface="Trebuchet MS"/>
              <a:cs typeface="Trebuchet MS"/>
              <a:sym typeface="Trebuchet MS"/>
            </a:endParaRPr>
          </a:p>
          <a:p>
            <a:pPr marL="0" marR="0" lvl="0" indent="0" algn="l" rtl="0">
              <a:lnSpc>
                <a:spcPct val="90000"/>
              </a:lnSpc>
              <a:spcBef>
                <a:spcPts val="1000"/>
              </a:spcBef>
              <a:spcAft>
                <a:spcPts val="0"/>
              </a:spcAft>
              <a:buClr>
                <a:srgbClr val="000000"/>
              </a:buClr>
              <a:buSzPts val="400"/>
              <a:buFont typeface="Arial"/>
              <a:buNone/>
            </a:pPr>
            <a:endParaRPr sz="400" b="0" i="0" u="none" strike="noStrike" cap="none" dirty="0">
              <a:solidFill>
                <a:schemeClr val="dk1"/>
              </a:solidFill>
              <a:latin typeface="Trebuchet MS"/>
              <a:ea typeface="Trebuchet MS"/>
              <a:cs typeface="Trebuchet MS"/>
              <a:sym typeface="Trebuchet MS"/>
            </a:endParaRPr>
          </a:p>
          <a:p>
            <a:pPr marL="0" marR="0" lvl="0" indent="0" algn="l" rtl="0">
              <a:lnSpc>
                <a:spcPct val="90000"/>
              </a:lnSpc>
              <a:spcBef>
                <a:spcPts val="1000"/>
              </a:spcBef>
              <a:spcAft>
                <a:spcPts val="0"/>
              </a:spcAft>
              <a:buClr>
                <a:srgbClr val="000000"/>
              </a:buClr>
              <a:buSzPts val="2400"/>
              <a:buFont typeface="Arial"/>
              <a:buNone/>
            </a:pPr>
            <a:r>
              <a:rPr lang="en-US" sz="2400" b="1" i="0" u="none" strike="noStrike" cap="none" dirty="0">
                <a:solidFill>
                  <a:schemeClr val="dk1"/>
                </a:solidFill>
                <a:latin typeface="Trebuchet MS"/>
                <a:ea typeface="Trebuchet MS"/>
                <a:cs typeface="Trebuchet MS"/>
                <a:sym typeface="Trebuchet MS"/>
              </a:rPr>
              <a:t>Action:</a:t>
            </a:r>
            <a:r>
              <a:rPr lang="en-US" sz="2400" b="0" i="0" u="none" strike="noStrike" cap="none" dirty="0">
                <a:solidFill>
                  <a:schemeClr val="dk1"/>
                </a:solidFill>
                <a:latin typeface="Trebuchet MS"/>
                <a:ea typeface="Trebuchet MS"/>
                <a:cs typeface="Trebuchet MS"/>
                <a:sym typeface="Trebuchet MS"/>
              </a:rPr>
              <a:t> </a:t>
            </a:r>
            <a:endParaRPr sz="2400" b="0" i="0" u="none" strike="noStrike" cap="none" dirty="0">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dirty="0">
                <a:solidFill>
                  <a:schemeClr val="dk1"/>
                </a:solidFill>
                <a:latin typeface="Trebuchet MS"/>
                <a:ea typeface="Trebuchet MS"/>
                <a:cs typeface="Trebuchet MS"/>
                <a:sym typeface="Trebuchet MS"/>
              </a:rPr>
              <a:t>HCPF worked with Deloitte to correct this issue &amp; sent out approvals to clear the denials</a:t>
            </a:r>
            <a:endParaRPr sz="2400" b="0" i="0" u="none" strike="noStrike" cap="none" dirty="0">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dirty="0">
                <a:solidFill>
                  <a:schemeClr val="dk1"/>
                </a:solidFill>
                <a:latin typeface="Trebuchet MS"/>
                <a:ea typeface="Trebuchet MS"/>
                <a:cs typeface="Trebuchet MS"/>
                <a:sym typeface="Trebuchet MS"/>
              </a:rPr>
              <a:t>HCPF worked with the Colorado Medical Assistance Program (CMAP) to help identify and resolve issues. </a:t>
            </a:r>
            <a:endParaRPr sz="2400" b="0" i="0" u="none" strike="noStrike" cap="none" dirty="0">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dirty="0">
                <a:solidFill>
                  <a:schemeClr val="dk1"/>
                </a:solidFill>
                <a:latin typeface="Trebuchet MS"/>
                <a:ea typeface="Trebuchet MS"/>
                <a:cs typeface="Trebuchet MS"/>
                <a:sym typeface="Trebuchet MS"/>
              </a:rPr>
              <a:t>The Buy-In phone line was updated to let callers know HCPF is aware of incorrect notices. </a:t>
            </a:r>
            <a:endParaRPr sz="2400" b="0" i="0" u="none" strike="noStrike" cap="none" dirty="0">
              <a:solidFill>
                <a:schemeClr val="dk1"/>
              </a:solidFill>
              <a:latin typeface="Trebuchet MS"/>
              <a:ea typeface="Trebuchet MS"/>
              <a:cs typeface="Trebuchet MS"/>
              <a:sym typeface="Trebuchet MS"/>
            </a:endParaRPr>
          </a:p>
          <a:p>
            <a:pPr marL="0" marR="85725" lvl="0" indent="0" algn="l" rtl="0">
              <a:lnSpc>
                <a:spcPct val="108148"/>
              </a:lnSpc>
              <a:spcBef>
                <a:spcPts val="1000"/>
              </a:spcBef>
              <a:spcAft>
                <a:spcPts val="0"/>
              </a:spcAft>
              <a:buClr>
                <a:srgbClr val="000000"/>
              </a:buClr>
              <a:buSzPts val="2700"/>
              <a:buFont typeface="Arial"/>
              <a:buNone/>
            </a:pPr>
            <a:endParaRPr sz="2700" b="0" i="0" u="none" strike="noStrike" cap="none" dirty="0">
              <a:solidFill>
                <a:schemeClr val="dk1"/>
              </a:solidFill>
              <a:latin typeface="Trebuchet MS"/>
              <a:ea typeface="Trebuchet MS"/>
              <a:cs typeface="Trebuchet MS"/>
              <a:sym typeface="Trebuchet M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22"/>
          <p:cNvSpPr txBox="1">
            <a:spLocks noGrp="1"/>
          </p:cNvSpPr>
          <p:nvPr>
            <p:ph type="title"/>
          </p:nvPr>
        </p:nvSpPr>
        <p:spPr>
          <a:xfrm>
            <a:off x="765369" y="73632"/>
            <a:ext cx="7922700" cy="7056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500">
                <a:solidFill>
                  <a:srgbClr val="00186F"/>
                </a:solidFill>
              </a:rPr>
              <a:t>Denegaciones incorrectas</a:t>
            </a:r>
            <a:endParaRPr sz="4500">
              <a:solidFill>
                <a:srgbClr val="00186F"/>
              </a:solidFill>
            </a:endParaRPr>
          </a:p>
        </p:txBody>
      </p:sp>
      <p:sp>
        <p:nvSpPr>
          <p:cNvPr id="461" name="Google Shape;461;p22"/>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39</a:t>
            </a:fld>
            <a:endParaRPr/>
          </a:p>
        </p:txBody>
      </p:sp>
      <p:sp>
        <p:nvSpPr>
          <p:cNvPr id="462" name="Google Shape;462;p22"/>
          <p:cNvSpPr txBox="1"/>
          <p:nvPr/>
        </p:nvSpPr>
        <p:spPr>
          <a:xfrm>
            <a:off x="247031" y="705024"/>
            <a:ext cx="8884269" cy="5481993"/>
          </a:xfrm>
          <a:prstGeom prst="rect">
            <a:avLst/>
          </a:prstGeom>
          <a:noFill/>
          <a:ln>
            <a:noFill/>
          </a:ln>
        </p:spPr>
        <p:txBody>
          <a:bodyPr spcFirstLastPara="1" wrap="square" lIns="0" tIns="58400" rIns="0" bIns="0" anchor="t" anchorCtr="0">
            <a:spAutoFit/>
          </a:bodyPr>
          <a:lstStyle/>
          <a:p>
            <a:pPr marL="0" marR="0" lvl="0" indent="0" algn="l" rtl="0">
              <a:lnSpc>
                <a:spcPct val="90000"/>
              </a:lnSpc>
              <a:spcBef>
                <a:spcPts val="1000"/>
              </a:spcBef>
              <a:spcAft>
                <a:spcPts val="0"/>
              </a:spcAft>
              <a:buClr>
                <a:srgbClr val="000000"/>
              </a:buClr>
              <a:buSzPts val="2400"/>
              <a:buFont typeface="Arial"/>
              <a:buNone/>
            </a:pPr>
            <a:r>
              <a:rPr lang="en-US" sz="2400" b="1" i="0" u="none" strike="noStrike" cap="none" dirty="0" err="1">
                <a:solidFill>
                  <a:schemeClr val="dk1"/>
                </a:solidFill>
                <a:latin typeface="Trebuchet MS"/>
                <a:ea typeface="Trebuchet MS"/>
                <a:cs typeface="Trebuchet MS"/>
                <a:sym typeface="Trebuchet MS"/>
              </a:rPr>
              <a:t>Problema</a:t>
            </a:r>
            <a:r>
              <a:rPr lang="en-US" sz="2400" b="1" i="0" u="none" strike="noStrike" cap="none" dirty="0">
                <a:solidFill>
                  <a:schemeClr val="dk1"/>
                </a:solidFill>
                <a:latin typeface="Trebuchet MS"/>
                <a:ea typeface="Trebuchet MS"/>
                <a:cs typeface="Trebuchet MS"/>
                <a:sym typeface="Trebuchet MS"/>
              </a:rPr>
              <a:t>: </a:t>
            </a:r>
            <a:endParaRPr sz="2400" b="1" i="0" u="none" strike="noStrike" cap="none" dirty="0">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dirty="0">
                <a:solidFill>
                  <a:schemeClr val="dk1"/>
                </a:solidFill>
                <a:latin typeface="Trebuchet MS"/>
                <a:ea typeface="Trebuchet MS"/>
                <a:cs typeface="Trebuchet MS"/>
                <a:sym typeface="Trebuchet MS"/>
              </a:rPr>
              <a:t>La </a:t>
            </a:r>
            <a:r>
              <a:rPr lang="en-US" sz="2400" b="0" i="0" u="none" strike="noStrike" cap="none" dirty="0" err="1">
                <a:solidFill>
                  <a:schemeClr val="dk1"/>
                </a:solidFill>
                <a:latin typeface="Trebuchet MS"/>
                <a:ea typeface="Trebuchet MS"/>
                <a:cs typeface="Trebuchet MS"/>
                <a:sym typeface="Trebuchet MS"/>
              </a:rPr>
              <a:t>integración</a:t>
            </a:r>
            <a:r>
              <a:rPr lang="en-US" sz="2400" b="0" i="0" u="none" strike="noStrike" cap="none" dirty="0">
                <a:solidFill>
                  <a:schemeClr val="dk1"/>
                </a:solidFill>
                <a:latin typeface="Trebuchet MS"/>
                <a:ea typeface="Trebuchet MS"/>
                <a:cs typeface="Trebuchet MS"/>
                <a:sym typeface="Trebuchet MS"/>
              </a:rPr>
              <a:t> del </a:t>
            </a:r>
            <a:r>
              <a:rPr lang="en-US" sz="2400" b="0" i="0" u="none" strike="noStrike" cap="none" dirty="0" err="1">
                <a:solidFill>
                  <a:schemeClr val="dk1"/>
                </a:solidFill>
                <a:latin typeface="Trebuchet MS"/>
                <a:ea typeface="Trebuchet MS"/>
                <a:cs typeface="Trebuchet MS"/>
                <a:sym typeface="Trebuchet MS"/>
              </a:rPr>
              <a:t>proyecto</a:t>
            </a:r>
            <a:r>
              <a:rPr lang="en-US" sz="2400" b="0" i="0" u="none" strike="noStrike" cap="none" dirty="0">
                <a:solidFill>
                  <a:schemeClr val="dk1"/>
                </a:solidFill>
                <a:latin typeface="Trebuchet MS"/>
                <a:ea typeface="Trebuchet MS"/>
                <a:cs typeface="Trebuchet MS"/>
                <a:sym typeface="Trebuchet MS"/>
              </a:rPr>
              <a:t> CHP+ </a:t>
            </a:r>
            <a:r>
              <a:rPr lang="en-US" sz="2400" b="0" i="0" u="none" strike="noStrike" cap="none" dirty="0" err="1">
                <a:solidFill>
                  <a:schemeClr val="dk1"/>
                </a:solidFill>
                <a:latin typeface="Trebuchet MS"/>
                <a:ea typeface="Trebuchet MS"/>
                <a:cs typeface="Trebuchet MS"/>
                <a:sym typeface="Trebuchet MS"/>
              </a:rPr>
              <a:t>Elegibilidad</a:t>
            </a:r>
            <a:r>
              <a:rPr lang="en-US" sz="2400" b="0" i="0" u="none" strike="noStrike" cap="none" dirty="0">
                <a:solidFill>
                  <a:schemeClr val="dk1"/>
                </a:solidFill>
                <a:latin typeface="Trebuchet MS"/>
                <a:ea typeface="Trebuchet MS"/>
                <a:cs typeface="Trebuchet MS"/>
                <a:sym typeface="Trebuchet MS"/>
              </a:rPr>
              <a:t> continua </a:t>
            </a:r>
            <a:r>
              <a:rPr lang="en-US" sz="2400" b="0" i="0" u="none" strike="noStrike" cap="none" dirty="0" err="1">
                <a:solidFill>
                  <a:schemeClr val="dk1"/>
                </a:solidFill>
                <a:latin typeface="Trebuchet MS"/>
                <a:ea typeface="Trebuchet MS"/>
                <a:cs typeface="Trebuchet MS"/>
                <a:sym typeface="Trebuchet MS"/>
              </a:rPr>
              <a:t>en</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marzo-abril</a:t>
            </a:r>
            <a:r>
              <a:rPr lang="en-US" sz="2400" b="0" i="0" u="none" strike="noStrike" cap="none" dirty="0">
                <a:solidFill>
                  <a:schemeClr val="dk1"/>
                </a:solidFill>
                <a:latin typeface="Trebuchet MS"/>
                <a:ea typeface="Trebuchet MS"/>
                <a:cs typeface="Trebuchet MS"/>
                <a:sym typeface="Trebuchet MS"/>
              </a:rPr>
              <a:t> de 2025 </a:t>
            </a:r>
            <a:r>
              <a:rPr lang="en-US" sz="2400" b="0" i="0" u="none" strike="noStrike" cap="none" dirty="0" err="1">
                <a:solidFill>
                  <a:schemeClr val="dk1"/>
                </a:solidFill>
                <a:latin typeface="Trebuchet MS"/>
                <a:ea typeface="Trebuchet MS"/>
                <a:cs typeface="Trebuchet MS"/>
                <a:sym typeface="Trebuchet MS"/>
              </a:rPr>
              <a:t>provocó</a:t>
            </a:r>
            <a:r>
              <a:rPr lang="en-US" sz="2400" b="0" i="0" u="none" strike="noStrike" cap="none" dirty="0">
                <a:solidFill>
                  <a:schemeClr val="dk1"/>
                </a:solidFill>
                <a:latin typeface="Trebuchet MS"/>
                <a:ea typeface="Trebuchet MS"/>
                <a:cs typeface="Trebuchet MS"/>
                <a:sym typeface="Trebuchet MS"/>
              </a:rPr>
              <a:t> que </a:t>
            </a:r>
            <a:r>
              <a:rPr lang="en-US" sz="2400" b="0" i="0" u="none" strike="noStrike" cap="none" dirty="0" err="1">
                <a:solidFill>
                  <a:schemeClr val="dk1"/>
                </a:solidFill>
                <a:latin typeface="Trebuchet MS"/>
                <a:ea typeface="Trebuchet MS"/>
                <a:cs typeface="Trebuchet MS"/>
                <a:sym typeface="Trebuchet MS"/>
              </a:rPr>
              <a:t>unos</a:t>
            </a:r>
            <a:r>
              <a:rPr lang="en-US" sz="2400" b="0" i="0" u="none" strike="noStrike" cap="none" dirty="0">
                <a:solidFill>
                  <a:schemeClr val="dk1"/>
                </a:solidFill>
                <a:latin typeface="Trebuchet MS"/>
                <a:ea typeface="Trebuchet MS"/>
                <a:cs typeface="Trebuchet MS"/>
                <a:sym typeface="Trebuchet MS"/>
              </a:rPr>
              <a:t> 1.900 </a:t>
            </a:r>
            <a:r>
              <a:rPr lang="en-US" sz="2400" b="0" i="0" u="none" strike="noStrike" cap="none" dirty="0" err="1">
                <a:solidFill>
                  <a:schemeClr val="dk1"/>
                </a:solidFill>
                <a:latin typeface="Trebuchet MS"/>
                <a:ea typeface="Trebuchet MS"/>
                <a:cs typeface="Trebuchet MS"/>
                <a:sym typeface="Trebuchet MS"/>
              </a:rPr>
              <a:t>miembros</a:t>
            </a:r>
            <a:r>
              <a:rPr lang="en-US" sz="2400" b="0" i="0" u="none" strike="noStrike" cap="none" dirty="0">
                <a:solidFill>
                  <a:schemeClr val="dk1"/>
                </a:solidFill>
                <a:latin typeface="Trebuchet MS"/>
                <a:ea typeface="Trebuchet MS"/>
                <a:cs typeface="Trebuchet MS"/>
                <a:sym typeface="Trebuchet MS"/>
              </a:rPr>
              <a:t> de </a:t>
            </a:r>
            <a:r>
              <a:rPr lang="en-US" sz="2400" b="0" i="0" u="none" strike="noStrike" cap="none" dirty="0" err="1">
                <a:solidFill>
                  <a:schemeClr val="dk1"/>
                </a:solidFill>
                <a:latin typeface="Trebuchet MS"/>
                <a:ea typeface="Trebuchet MS"/>
                <a:cs typeface="Trebuchet MS"/>
                <a:sym typeface="Trebuchet MS"/>
              </a:rPr>
              <a:t>participación</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recibieran</a:t>
            </a:r>
            <a:r>
              <a:rPr lang="en-US" sz="2400" b="0" i="0" u="none" strike="noStrike" cap="none" dirty="0">
                <a:solidFill>
                  <a:schemeClr val="dk1"/>
                </a:solidFill>
                <a:latin typeface="Trebuchet MS"/>
                <a:ea typeface="Trebuchet MS"/>
                <a:cs typeface="Trebuchet MS"/>
                <a:sym typeface="Trebuchet MS"/>
              </a:rPr>
              <a:t> solicitudes de </a:t>
            </a:r>
            <a:r>
              <a:rPr lang="en-US" sz="2400" b="0" i="0" u="none" strike="noStrike" cap="none" dirty="0" err="1">
                <a:solidFill>
                  <a:schemeClr val="dk1"/>
                </a:solidFill>
                <a:latin typeface="Trebuchet MS"/>
                <a:ea typeface="Trebuchet MS"/>
                <a:cs typeface="Trebuchet MS"/>
                <a:sym typeface="Trebuchet MS"/>
              </a:rPr>
              <a:t>información</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innecesarias</a:t>
            </a:r>
            <a:r>
              <a:rPr lang="en-US" sz="2400" b="0" i="0" u="none" strike="noStrike" cap="none" dirty="0">
                <a:solidFill>
                  <a:schemeClr val="dk1"/>
                </a:solidFill>
                <a:latin typeface="Trebuchet MS"/>
                <a:ea typeface="Trebuchet MS"/>
                <a:cs typeface="Trebuchet MS"/>
                <a:sym typeface="Trebuchet MS"/>
              </a:rPr>
              <a:t> y </a:t>
            </a:r>
            <a:r>
              <a:rPr lang="en-US" sz="2400" b="0" i="0" u="none" strike="noStrike" cap="none" dirty="0" err="1">
                <a:solidFill>
                  <a:schemeClr val="dk1"/>
                </a:solidFill>
                <a:latin typeface="Trebuchet MS"/>
                <a:ea typeface="Trebuchet MS"/>
                <a:cs typeface="Trebuchet MS"/>
                <a:sym typeface="Trebuchet MS"/>
              </a:rPr>
              <a:t>denegaciones</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incorrectas</a:t>
            </a:r>
            <a:r>
              <a:rPr lang="en-US" sz="2400" b="0" i="0" u="none" strike="noStrike" cap="none" dirty="0">
                <a:solidFill>
                  <a:schemeClr val="dk1"/>
                </a:solidFill>
                <a:latin typeface="Trebuchet MS"/>
                <a:ea typeface="Trebuchet MS"/>
                <a:cs typeface="Trebuchet MS"/>
                <a:sym typeface="Trebuchet MS"/>
              </a:rPr>
              <a:t>.</a:t>
            </a:r>
            <a:endParaRPr sz="400" b="0" i="0" u="none" strike="noStrike" cap="none" dirty="0">
              <a:solidFill>
                <a:schemeClr val="dk1"/>
              </a:solidFill>
              <a:latin typeface="Trebuchet MS"/>
              <a:ea typeface="Trebuchet MS"/>
              <a:cs typeface="Trebuchet MS"/>
              <a:sym typeface="Trebuchet MS"/>
            </a:endParaRPr>
          </a:p>
          <a:p>
            <a:pPr marL="0" marR="0" lvl="0" indent="0" algn="l" rtl="0">
              <a:lnSpc>
                <a:spcPct val="90000"/>
              </a:lnSpc>
              <a:spcBef>
                <a:spcPts val="1000"/>
              </a:spcBef>
              <a:spcAft>
                <a:spcPts val="0"/>
              </a:spcAft>
              <a:buClr>
                <a:srgbClr val="000000"/>
              </a:buClr>
              <a:buSzPts val="2400"/>
              <a:buFont typeface="Arial"/>
              <a:buNone/>
            </a:pPr>
            <a:r>
              <a:rPr lang="en-US" sz="2400" b="1" i="0" u="none" strike="noStrike" cap="none" dirty="0" err="1">
                <a:solidFill>
                  <a:schemeClr val="dk1"/>
                </a:solidFill>
                <a:latin typeface="Trebuchet MS"/>
                <a:ea typeface="Trebuchet MS"/>
                <a:cs typeface="Trebuchet MS"/>
                <a:sym typeface="Trebuchet MS"/>
              </a:rPr>
              <a:t>Acciones</a:t>
            </a:r>
            <a:r>
              <a:rPr lang="en-US" sz="2400" b="1" i="0" u="none" strike="noStrike" cap="none" dirty="0">
                <a:solidFill>
                  <a:schemeClr val="dk1"/>
                </a:solidFill>
                <a:latin typeface="Trebuchet MS"/>
                <a:ea typeface="Trebuchet MS"/>
                <a:cs typeface="Trebuchet MS"/>
                <a:sym typeface="Trebuchet MS"/>
              </a:rPr>
              <a:t>:</a:t>
            </a:r>
            <a:r>
              <a:rPr lang="en-US" sz="2400" b="0" i="0" u="none" strike="noStrike" cap="none" dirty="0">
                <a:solidFill>
                  <a:schemeClr val="dk1"/>
                </a:solidFill>
                <a:latin typeface="Trebuchet MS"/>
                <a:ea typeface="Trebuchet MS"/>
                <a:cs typeface="Trebuchet MS"/>
                <a:sym typeface="Trebuchet MS"/>
              </a:rPr>
              <a:t> </a:t>
            </a:r>
            <a:endParaRPr sz="2400" b="0" i="0" u="none" strike="noStrike" cap="none" dirty="0">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dirty="0">
                <a:solidFill>
                  <a:schemeClr val="dk1"/>
                </a:solidFill>
                <a:latin typeface="Trebuchet MS"/>
                <a:ea typeface="Trebuchet MS"/>
                <a:cs typeface="Trebuchet MS"/>
                <a:sym typeface="Trebuchet MS"/>
              </a:rPr>
              <a:t>HCPF </a:t>
            </a:r>
            <a:r>
              <a:rPr lang="en-US" sz="2400" b="0" i="0" u="none" strike="noStrike" cap="none" dirty="0" err="1">
                <a:solidFill>
                  <a:schemeClr val="dk1"/>
                </a:solidFill>
                <a:latin typeface="Trebuchet MS"/>
                <a:ea typeface="Trebuchet MS"/>
                <a:cs typeface="Trebuchet MS"/>
                <a:sym typeface="Trebuchet MS"/>
              </a:rPr>
              <a:t>trabajó</a:t>
            </a:r>
            <a:r>
              <a:rPr lang="en-US" sz="2400" b="0" i="0" u="none" strike="noStrike" cap="none" dirty="0">
                <a:solidFill>
                  <a:schemeClr val="dk1"/>
                </a:solidFill>
                <a:latin typeface="Trebuchet MS"/>
                <a:ea typeface="Trebuchet MS"/>
                <a:cs typeface="Trebuchet MS"/>
                <a:sym typeface="Trebuchet MS"/>
              </a:rPr>
              <a:t> con Deloitte para </a:t>
            </a:r>
            <a:r>
              <a:rPr lang="en-US" sz="2400" b="0" i="0" u="none" strike="noStrike" cap="none" dirty="0" err="1">
                <a:solidFill>
                  <a:schemeClr val="dk1"/>
                </a:solidFill>
                <a:latin typeface="Trebuchet MS"/>
                <a:ea typeface="Trebuchet MS"/>
                <a:cs typeface="Trebuchet MS"/>
                <a:sym typeface="Trebuchet MS"/>
              </a:rPr>
              <a:t>corregir</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este</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problema</a:t>
            </a:r>
            <a:r>
              <a:rPr lang="en-US" sz="2400" b="0" i="0" u="none" strike="noStrike" cap="none" dirty="0">
                <a:solidFill>
                  <a:schemeClr val="dk1"/>
                </a:solidFill>
                <a:latin typeface="Trebuchet MS"/>
                <a:ea typeface="Trebuchet MS"/>
                <a:cs typeface="Trebuchet MS"/>
                <a:sym typeface="Trebuchet MS"/>
              </a:rPr>
              <a:t> y ha </a:t>
            </a:r>
            <a:r>
              <a:rPr lang="en-US" sz="2400" b="0" i="0" u="none" strike="noStrike" cap="none" dirty="0" err="1">
                <a:solidFill>
                  <a:schemeClr val="dk1"/>
                </a:solidFill>
                <a:latin typeface="Trebuchet MS"/>
                <a:ea typeface="Trebuchet MS"/>
                <a:cs typeface="Trebuchet MS"/>
                <a:sym typeface="Trebuchet MS"/>
              </a:rPr>
              <a:t>enviado</a:t>
            </a:r>
            <a:r>
              <a:rPr lang="en-US" sz="2400" b="0" i="0" u="none" strike="noStrike" cap="none" dirty="0">
                <a:solidFill>
                  <a:schemeClr val="dk1"/>
                </a:solidFill>
                <a:latin typeface="Trebuchet MS"/>
                <a:ea typeface="Trebuchet MS"/>
                <a:cs typeface="Trebuchet MS"/>
                <a:sym typeface="Trebuchet MS"/>
              </a:rPr>
              <a:t> las </a:t>
            </a:r>
            <a:r>
              <a:rPr lang="en-US" sz="2400" b="0" i="0" u="none" strike="noStrike" cap="none" dirty="0" err="1">
                <a:solidFill>
                  <a:schemeClr val="dk1"/>
                </a:solidFill>
                <a:latin typeface="Trebuchet MS"/>
                <a:ea typeface="Trebuchet MS"/>
                <a:cs typeface="Trebuchet MS"/>
                <a:sym typeface="Trebuchet MS"/>
              </a:rPr>
              <a:t>aprobaciones</a:t>
            </a:r>
            <a:r>
              <a:rPr lang="en-US" sz="2400" b="0" i="0" u="none" strike="noStrike" cap="none" dirty="0">
                <a:solidFill>
                  <a:schemeClr val="dk1"/>
                </a:solidFill>
                <a:latin typeface="Trebuchet MS"/>
                <a:ea typeface="Trebuchet MS"/>
                <a:cs typeface="Trebuchet MS"/>
                <a:sym typeface="Trebuchet MS"/>
              </a:rPr>
              <a:t> para </a:t>
            </a:r>
            <a:r>
              <a:rPr lang="en-US" sz="2400" b="0" i="0" u="none" strike="noStrike" cap="none" dirty="0" err="1">
                <a:solidFill>
                  <a:schemeClr val="dk1"/>
                </a:solidFill>
                <a:latin typeface="Trebuchet MS"/>
                <a:ea typeface="Trebuchet MS"/>
                <a:cs typeface="Trebuchet MS"/>
                <a:sym typeface="Trebuchet MS"/>
              </a:rPr>
              <a:t>eliminar</a:t>
            </a:r>
            <a:r>
              <a:rPr lang="en-US" sz="2400" b="0" i="0" u="none" strike="noStrike" cap="none" dirty="0">
                <a:solidFill>
                  <a:schemeClr val="dk1"/>
                </a:solidFill>
                <a:latin typeface="Trebuchet MS"/>
                <a:ea typeface="Trebuchet MS"/>
                <a:cs typeface="Trebuchet MS"/>
                <a:sym typeface="Trebuchet MS"/>
              </a:rPr>
              <a:t> las </a:t>
            </a:r>
            <a:r>
              <a:rPr lang="en-US" sz="2400" b="0" i="0" u="none" strike="noStrike" cap="none" dirty="0" err="1">
                <a:solidFill>
                  <a:schemeClr val="dk1"/>
                </a:solidFill>
                <a:latin typeface="Trebuchet MS"/>
                <a:ea typeface="Trebuchet MS"/>
                <a:cs typeface="Trebuchet MS"/>
                <a:sym typeface="Trebuchet MS"/>
              </a:rPr>
              <a:t>denegaciones</a:t>
            </a:r>
            <a:r>
              <a:rPr lang="en-US" sz="2400" b="0" i="0" u="none" strike="noStrike" cap="none" dirty="0">
                <a:solidFill>
                  <a:schemeClr val="dk1"/>
                </a:solidFill>
                <a:latin typeface="Trebuchet MS"/>
                <a:ea typeface="Trebuchet MS"/>
                <a:cs typeface="Trebuchet MS"/>
                <a:sym typeface="Trebuchet MS"/>
              </a:rPr>
              <a:t>.</a:t>
            </a:r>
            <a:endParaRPr dirty="0"/>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dirty="0">
                <a:solidFill>
                  <a:schemeClr val="dk1"/>
                </a:solidFill>
                <a:latin typeface="Trebuchet MS"/>
                <a:ea typeface="Trebuchet MS"/>
                <a:cs typeface="Trebuchet MS"/>
                <a:sym typeface="Trebuchet MS"/>
              </a:rPr>
              <a:t>HCPF </a:t>
            </a:r>
            <a:r>
              <a:rPr lang="en-US" sz="2400" b="0" i="0" u="none" strike="noStrike" cap="none" dirty="0" err="1">
                <a:solidFill>
                  <a:schemeClr val="dk1"/>
                </a:solidFill>
                <a:latin typeface="Trebuchet MS"/>
                <a:ea typeface="Trebuchet MS"/>
                <a:cs typeface="Trebuchet MS"/>
                <a:sym typeface="Trebuchet MS"/>
              </a:rPr>
              <a:t>trabajó</a:t>
            </a:r>
            <a:r>
              <a:rPr lang="en-US" sz="2400" b="0" i="0" u="none" strike="noStrike" cap="none" dirty="0">
                <a:solidFill>
                  <a:schemeClr val="dk1"/>
                </a:solidFill>
                <a:latin typeface="Trebuchet MS"/>
                <a:ea typeface="Trebuchet MS"/>
                <a:cs typeface="Trebuchet MS"/>
                <a:sym typeface="Trebuchet MS"/>
              </a:rPr>
              <a:t> con </a:t>
            </a:r>
            <a:r>
              <a:rPr lang="en-US" sz="2400" b="0" i="0" u="none" strike="noStrike" cap="none" dirty="0" err="1">
                <a:solidFill>
                  <a:schemeClr val="dk1"/>
                </a:solidFill>
                <a:latin typeface="Trebuchet MS"/>
                <a:ea typeface="Trebuchet MS"/>
                <a:cs typeface="Trebuchet MS"/>
                <a:sym typeface="Trebuchet MS"/>
              </a:rPr>
              <a:t>el</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Programa</a:t>
            </a:r>
            <a:r>
              <a:rPr lang="en-US" sz="2400" b="0" i="0" u="none" strike="noStrike" cap="none" dirty="0">
                <a:solidFill>
                  <a:schemeClr val="dk1"/>
                </a:solidFill>
                <a:latin typeface="Trebuchet MS"/>
                <a:ea typeface="Trebuchet MS"/>
                <a:cs typeface="Trebuchet MS"/>
                <a:sym typeface="Trebuchet MS"/>
              </a:rPr>
              <a:t> de </a:t>
            </a:r>
            <a:r>
              <a:rPr lang="en-US" sz="2400" b="0" i="0" u="none" strike="noStrike" cap="none" dirty="0" err="1">
                <a:solidFill>
                  <a:schemeClr val="dk1"/>
                </a:solidFill>
                <a:latin typeface="Trebuchet MS"/>
                <a:ea typeface="Trebuchet MS"/>
                <a:cs typeface="Trebuchet MS"/>
                <a:sym typeface="Trebuchet MS"/>
              </a:rPr>
              <a:t>Asistencia</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Médica</a:t>
            </a:r>
            <a:r>
              <a:rPr lang="en-US" sz="2400" b="0" i="0" u="none" strike="noStrike" cap="none" dirty="0">
                <a:solidFill>
                  <a:schemeClr val="dk1"/>
                </a:solidFill>
                <a:latin typeface="Trebuchet MS"/>
                <a:ea typeface="Trebuchet MS"/>
                <a:cs typeface="Trebuchet MS"/>
                <a:sym typeface="Trebuchet MS"/>
              </a:rPr>
              <a:t> de Colorado (CMAP) para </a:t>
            </a:r>
            <a:r>
              <a:rPr lang="en-US" sz="2400" b="0" i="0" u="none" strike="noStrike" cap="none" dirty="0" err="1">
                <a:solidFill>
                  <a:schemeClr val="dk1"/>
                </a:solidFill>
                <a:latin typeface="Trebuchet MS"/>
                <a:ea typeface="Trebuchet MS"/>
                <a:cs typeface="Trebuchet MS"/>
                <a:sym typeface="Trebuchet MS"/>
              </a:rPr>
              <a:t>ayudar</a:t>
            </a:r>
            <a:r>
              <a:rPr lang="en-US" sz="2400" b="0" i="0" u="none" strike="noStrike" cap="none" dirty="0">
                <a:solidFill>
                  <a:schemeClr val="dk1"/>
                </a:solidFill>
                <a:latin typeface="Trebuchet MS"/>
                <a:ea typeface="Trebuchet MS"/>
                <a:cs typeface="Trebuchet MS"/>
                <a:sym typeface="Trebuchet MS"/>
              </a:rPr>
              <a:t> a </a:t>
            </a:r>
            <a:r>
              <a:rPr lang="en-US" sz="2400" b="0" i="0" u="none" strike="noStrike" cap="none" dirty="0" err="1">
                <a:solidFill>
                  <a:schemeClr val="dk1"/>
                </a:solidFill>
                <a:latin typeface="Trebuchet MS"/>
                <a:ea typeface="Trebuchet MS"/>
                <a:cs typeface="Trebuchet MS"/>
                <a:sym typeface="Trebuchet MS"/>
              </a:rPr>
              <a:t>identificar</a:t>
            </a:r>
            <a:r>
              <a:rPr lang="en-US" sz="2400" b="0" i="0" u="none" strike="noStrike" cap="none" dirty="0">
                <a:solidFill>
                  <a:schemeClr val="dk1"/>
                </a:solidFill>
                <a:latin typeface="Trebuchet MS"/>
                <a:ea typeface="Trebuchet MS"/>
                <a:cs typeface="Trebuchet MS"/>
                <a:sym typeface="Trebuchet MS"/>
              </a:rPr>
              <a:t> y resolver los </a:t>
            </a:r>
            <a:r>
              <a:rPr lang="en-US" sz="2400" b="0" i="0" u="none" strike="noStrike" cap="none" dirty="0" err="1">
                <a:solidFill>
                  <a:schemeClr val="dk1"/>
                </a:solidFill>
                <a:latin typeface="Trebuchet MS"/>
                <a:ea typeface="Trebuchet MS"/>
                <a:cs typeface="Trebuchet MS"/>
                <a:sym typeface="Trebuchet MS"/>
              </a:rPr>
              <a:t>problemas</a:t>
            </a:r>
            <a:r>
              <a:rPr lang="en-US" sz="2400" b="0" i="0" u="none" strike="noStrike" cap="none" dirty="0">
                <a:solidFill>
                  <a:schemeClr val="dk1"/>
                </a:solidFill>
                <a:latin typeface="Trebuchet MS"/>
                <a:ea typeface="Trebuchet MS"/>
                <a:cs typeface="Trebuchet MS"/>
                <a:sym typeface="Trebuchet MS"/>
              </a:rPr>
              <a:t>. </a:t>
            </a:r>
            <a:endParaRPr dirty="0"/>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dirty="0">
                <a:solidFill>
                  <a:schemeClr val="dk1"/>
                </a:solidFill>
                <a:latin typeface="Trebuchet MS"/>
                <a:ea typeface="Trebuchet MS"/>
                <a:cs typeface="Trebuchet MS"/>
                <a:sym typeface="Trebuchet MS"/>
              </a:rPr>
              <a:t>Se </a:t>
            </a:r>
            <a:r>
              <a:rPr lang="en-US" sz="2400" b="0" i="0" u="none" strike="noStrike" cap="none" dirty="0" err="1">
                <a:solidFill>
                  <a:schemeClr val="dk1"/>
                </a:solidFill>
                <a:latin typeface="Trebuchet MS"/>
                <a:ea typeface="Trebuchet MS"/>
                <a:cs typeface="Trebuchet MS"/>
                <a:sym typeface="Trebuchet MS"/>
              </a:rPr>
              <a:t>actualizó</a:t>
            </a:r>
            <a:r>
              <a:rPr lang="en-US" sz="2400" b="0" i="0" u="none" strike="noStrike" cap="none" dirty="0">
                <a:solidFill>
                  <a:schemeClr val="dk1"/>
                </a:solidFill>
                <a:latin typeface="Trebuchet MS"/>
                <a:ea typeface="Trebuchet MS"/>
                <a:cs typeface="Trebuchet MS"/>
                <a:sym typeface="Trebuchet MS"/>
              </a:rPr>
              <a:t> la </a:t>
            </a:r>
            <a:r>
              <a:rPr lang="en-US" sz="2400" b="0" i="0" u="none" strike="noStrike" cap="none" dirty="0" err="1">
                <a:solidFill>
                  <a:schemeClr val="dk1"/>
                </a:solidFill>
                <a:latin typeface="Trebuchet MS"/>
                <a:ea typeface="Trebuchet MS"/>
                <a:cs typeface="Trebuchet MS"/>
                <a:sym typeface="Trebuchet MS"/>
              </a:rPr>
              <a:t>línea</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telefónica</a:t>
            </a:r>
            <a:r>
              <a:rPr lang="en-US" sz="2400" b="0" i="0" u="none" strike="noStrike" cap="none" dirty="0">
                <a:solidFill>
                  <a:schemeClr val="dk1"/>
                </a:solidFill>
                <a:latin typeface="Trebuchet MS"/>
                <a:ea typeface="Trebuchet MS"/>
                <a:cs typeface="Trebuchet MS"/>
                <a:sym typeface="Trebuchet MS"/>
              </a:rPr>
              <a:t> de </a:t>
            </a:r>
            <a:r>
              <a:rPr lang="en-US" sz="2400" b="0" i="0" u="none" strike="noStrike" cap="none" dirty="0" err="1">
                <a:solidFill>
                  <a:schemeClr val="dk1"/>
                </a:solidFill>
                <a:latin typeface="Trebuchet MS"/>
                <a:ea typeface="Trebuchet MS"/>
                <a:cs typeface="Trebuchet MS"/>
                <a:sym typeface="Trebuchet MS"/>
              </a:rPr>
              <a:t>Participación</a:t>
            </a:r>
            <a:r>
              <a:rPr lang="en-US" sz="2400" b="0" i="0" u="none" strike="noStrike" cap="none" dirty="0">
                <a:solidFill>
                  <a:schemeClr val="dk1"/>
                </a:solidFill>
                <a:latin typeface="Trebuchet MS"/>
                <a:ea typeface="Trebuchet MS"/>
                <a:cs typeface="Trebuchet MS"/>
                <a:sym typeface="Trebuchet MS"/>
              </a:rPr>
              <a:t> para que las personas que </a:t>
            </a:r>
            <a:r>
              <a:rPr lang="en-US" sz="2400" b="0" i="0" u="none" strike="noStrike" cap="none" dirty="0" err="1">
                <a:solidFill>
                  <a:schemeClr val="dk1"/>
                </a:solidFill>
                <a:latin typeface="Trebuchet MS"/>
                <a:ea typeface="Trebuchet MS"/>
                <a:cs typeface="Trebuchet MS"/>
                <a:sym typeface="Trebuchet MS"/>
              </a:rPr>
              <a:t>llaman</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sepan</a:t>
            </a:r>
            <a:r>
              <a:rPr lang="en-US" sz="2400" b="0" i="0" u="none" strike="noStrike" cap="none" dirty="0">
                <a:solidFill>
                  <a:schemeClr val="dk1"/>
                </a:solidFill>
                <a:latin typeface="Trebuchet MS"/>
                <a:ea typeface="Trebuchet MS"/>
                <a:cs typeface="Trebuchet MS"/>
                <a:sym typeface="Trebuchet MS"/>
              </a:rPr>
              <a:t> que HCPF </a:t>
            </a:r>
            <a:r>
              <a:rPr lang="en-US" sz="2400" b="0" i="0" u="none" strike="noStrike" cap="none" dirty="0" err="1">
                <a:solidFill>
                  <a:schemeClr val="dk1"/>
                </a:solidFill>
                <a:latin typeface="Trebuchet MS"/>
                <a:ea typeface="Trebuchet MS"/>
                <a:cs typeface="Trebuchet MS"/>
                <a:sym typeface="Trebuchet MS"/>
              </a:rPr>
              <a:t>está</a:t>
            </a:r>
            <a:r>
              <a:rPr lang="en-US" sz="2400" b="0" i="0" u="none" strike="noStrike" cap="none" dirty="0">
                <a:solidFill>
                  <a:schemeClr val="dk1"/>
                </a:solidFill>
                <a:latin typeface="Trebuchet MS"/>
                <a:ea typeface="Trebuchet MS"/>
                <a:cs typeface="Trebuchet MS"/>
                <a:sym typeface="Trebuchet MS"/>
              </a:rPr>
              <a:t> al tanto de las </a:t>
            </a:r>
            <a:r>
              <a:rPr lang="en-US" sz="2400" b="0" i="0" u="none" strike="noStrike" cap="none" dirty="0" err="1">
                <a:solidFill>
                  <a:schemeClr val="dk1"/>
                </a:solidFill>
                <a:latin typeface="Trebuchet MS"/>
                <a:ea typeface="Trebuchet MS"/>
                <a:cs typeface="Trebuchet MS"/>
                <a:sym typeface="Trebuchet MS"/>
              </a:rPr>
              <a:t>notificaciones</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incorrectas</a:t>
            </a:r>
            <a:r>
              <a:rPr lang="en-US" sz="2400" b="0" i="0" u="none" strike="noStrike" cap="none" dirty="0">
                <a:solidFill>
                  <a:schemeClr val="dk1"/>
                </a:solidFill>
                <a:latin typeface="Trebuchet MS"/>
                <a:ea typeface="Trebuchet MS"/>
                <a:cs typeface="Trebuchet MS"/>
                <a:sym typeface="Trebuchet MS"/>
              </a:rPr>
              <a:t>.</a:t>
            </a:r>
            <a:endParaRPr sz="2700" b="0" i="0" u="none" strike="noStrike" cap="none" dirty="0">
              <a:solidFill>
                <a:schemeClr val="dk1"/>
              </a:solidFill>
              <a:latin typeface="Trebuchet MS"/>
              <a:ea typeface="Trebuchet MS"/>
              <a:cs typeface="Trebuchet MS"/>
              <a:sym typeface="Trebuchet M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g3542614cfcd_1_396"/>
          <p:cNvSpPr txBox="1">
            <a:spLocks noGrp="1"/>
          </p:cNvSpPr>
          <p:nvPr>
            <p:ph type="sldNum" idx="12"/>
          </p:nvPr>
        </p:nvSpPr>
        <p:spPr>
          <a:xfrm>
            <a:off x="8763778" y="6498672"/>
            <a:ext cx="1176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4</a:t>
            </a:fld>
            <a:endParaRPr/>
          </a:p>
        </p:txBody>
      </p:sp>
      <p:sp>
        <p:nvSpPr>
          <p:cNvPr id="191" name="Google Shape;191;g3542614cfcd_1_396"/>
          <p:cNvSpPr txBox="1">
            <a:spLocks noGrp="1"/>
          </p:cNvSpPr>
          <p:nvPr>
            <p:ph type="title"/>
          </p:nvPr>
        </p:nvSpPr>
        <p:spPr>
          <a:xfrm>
            <a:off x="4472480" y="467278"/>
            <a:ext cx="4659000" cy="5388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chemeClr val="accent1"/>
              </a:buClr>
              <a:buSzPts val="4100"/>
              <a:buFont typeface="Trebuchet MS"/>
              <a:buNone/>
            </a:pPr>
            <a:r>
              <a:rPr lang="en-US" sz="3500"/>
              <a:t>Subtítulos cerrados</a:t>
            </a:r>
            <a:endParaRPr sz="6400"/>
          </a:p>
        </p:txBody>
      </p:sp>
      <p:sp>
        <p:nvSpPr>
          <p:cNvPr id="192" name="Google Shape;192;g3542614cfcd_1_396"/>
          <p:cNvSpPr txBox="1"/>
          <p:nvPr/>
        </p:nvSpPr>
        <p:spPr>
          <a:xfrm>
            <a:off x="262085" y="1146349"/>
            <a:ext cx="4237800" cy="5214900"/>
          </a:xfrm>
          <a:prstGeom prst="rect">
            <a:avLst/>
          </a:prstGeom>
          <a:noFill/>
          <a:ln>
            <a:noFill/>
          </a:ln>
        </p:spPr>
        <p:txBody>
          <a:bodyPr spcFirstLastPara="1" wrap="square" lIns="117800" tIns="117800" rIns="117800" bIns="117800" anchor="t" anchorCtr="0">
            <a:spAutoFit/>
          </a:bodyPr>
          <a:lstStyle/>
          <a:p>
            <a:pPr marL="584200" marR="0" lvl="0" indent="-419100" algn="l" rtl="0">
              <a:lnSpc>
                <a:spcPct val="100000"/>
              </a:lnSpc>
              <a:spcBef>
                <a:spcPts val="1300"/>
              </a:spcBef>
              <a:spcAft>
                <a:spcPts val="0"/>
              </a:spcAft>
              <a:buClr>
                <a:schemeClr val="dk2"/>
              </a:buClr>
              <a:buSzPts val="2000"/>
              <a:buFont typeface="Trebuchet MS"/>
              <a:buChar char="●"/>
            </a:pPr>
            <a:r>
              <a:rPr lang="en-US" sz="2000" b="0" i="0" u="none" strike="noStrike" cap="none" dirty="0">
                <a:solidFill>
                  <a:schemeClr val="dk2"/>
                </a:solidFill>
                <a:latin typeface="Trebuchet MS"/>
                <a:ea typeface="Trebuchet MS"/>
                <a:cs typeface="Trebuchet MS"/>
                <a:sym typeface="Trebuchet MS"/>
              </a:rPr>
              <a:t>Closed Captions are available in the meeting controls toolbar at the bottom of your screen. To turn them on, click the Show Captions icon. </a:t>
            </a:r>
            <a:endParaRPr sz="2000" b="0" i="0" u="none" strike="noStrike" cap="none" dirty="0">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000" b="0" i="0" u="none" strike="noStrike" cap="none" dirty="0">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000" b="0" i="0" u="none" strike="noStrike" cap="none" dirty="0">
              <a:solidFill>
                <a:schemeClr val="dk2"/>
              </a:solidFill>
              <a:latin typeface="Trebuchet MS"/>
              <a:ea typeface="Trebuchet MS"/>
              <a:cs typeface="Trebuchet MS"/>
              <a:sym typeface="Trebuchet MS"/>
            </a:endParaRPr>
          </a:p>
          <a:p>
            <a:pPr marL="584200" marR="0" lvl="0" indent="-419100" algn="l" rtl="0">
              <a:lnSpc>
                <a:spcPct val="100000"/>
              </a:lnSpc>
              <a:spcBef>
                <a:spcPts val="1300"/>
              </a:spcBef>
              <a:spcAft>
                <a:spcPts val="0"/>
              </a:spcAft>
              <a:buClr>
                <a:schemeClr val="dk2"/>
              </a:buClr>
              <a:buSzPts val="2000"/>
              <a:buFont typeface="Trebuchet MS"/>
              <a:buChar char="●"/>
            </a:pPr>
            <a:r>
              <a:rPr lang="en-US" sz="2000" b="0" i="0" u="none" strike="noStrike" cap="none" dirty="0">
                <a:solidFill>
                  <a:schemeClr val="dk2"/>
                </a:solidFill>
                <a:latin typeface="Trebuchet MS"/>
                <a:ea typeface="Trebuchet MS"/>
                <a:cs typeface="Trebuchet MS"/>
                <a:sym typeface="Trebuchet MS"/>
              </a:rPr>
              <a:t>Captions can be translated into different languages by clicking on the up arrow next to the Closed Captions button and then selecting your preferred language. </a:t>
            </a:r>
            <a:endParaRPr sz="2000" b="0" i="0" u="none" strike="noStrike" cap="none" dirty="0">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1300"/>
              <a:buFont typeface="Arial"/>
              <a:buNone/>
            </a:pPr>
            <a:endParaRPr sz="2000" b="0" i="0" u="none" strike="noStrike" cap="none" dirty="0">
              <a:solidFill>
                <a:schemeClr val="dk2"/>
              </a:solidFill>
              <a:highlight>
                <a:schemeClr val="lt2"/>
              </a:highlight>
              <a:latin typeface="Arial"/>
              <a:ea typeface="Arial"/>
              <a:cs typeface="Arial"/>
              <a:sym typeface="Arial"/>
            </a:endParaRPr>
          </a:p>
        </p:txBody>
      </p:sp>
      <p:sp>
        <p:nvSpPr>
          <p:cNvPr id="193" name="Google Shape;193;g3542614cfcd_1_396"/>
          <p:cNvSpPr txBox="1"/>
          <p:nvPr/>
        </p:nvSpPr>
        <p:spPr>
          <a:xfrm>
            <a:off x="4312596" y="1033335"/>
            <a:ext cx="4845300" cy="5029725"/>
          </a:xfrm>
          <a:prstGeom prst="rect">
            <a:avLst/>
          </a:prstGeom>
          <a:noFill/>
          <a:ln>
            <a:noFill/>
          </a:ln>
        </p:spPr>
        <p:txBody>
          <a:bodyPr spcFirstLastPara="1" wrap="square" lIns="117800" tIns="117800" rIns="117800" bIns="117800" anchor="t" anchorCtr="0">
            <a:spAutoFit/>
          </a:bodyPr>
          <a:lstStyle/>
          <a:p>
            <a:pPr marL="584200" marR="0" lvl="0" indent="-419100" algn="l" rtl="0">
              <a:lnSpc>
                <a:spcPct val="115000"/>
              </a:lnSpc>
              <a:spcBef>
                <a:spcPts val="0"/>
              </a:spcBef>
              <a:spcAft>
                <a:spcPts val="0"/>
              </a:spcAft>
              <a:buClr>
                <a:schemeClr val="dk2"/>
              </a:buClr>
              <a:buSzPts val="2000"/>
              <a:buFont typeface="Trebuchet MS"/>
              <a:buChar char="●"/>
            </a:pPr>
            <a:r>
              <a:rPr lang="en-US" sz="1950" b="0" i="0" u="none" strike="noStrike" cap="none" dirty="0">
                <a:solidFill>
                  <a:schemeClr val="dk2"/>
                </a:solidFill>
                <a:latin typeface="Trebuchet MS"/>
                <a:ea typeface="Trebuchet MS"/>
                <a:cs typeface="Trebuchet MS"/>
                <a:sym typeface="Trebuchet MS"/>
              </a:rPr>
              <a:t>Los </a:t>
            </a:r>
            <a:r>
              <a:rPr lang="en-US" sz="1950" b="0" i="0" u="none" strike="noStrike" cap="none" dirty="0" err="1">
                <a:solidFill>
                  <a:schemeClr val="dk2"/>
                </a:solidFill>
                <a:latin typeface="Trebuchet MS"/>
                <a:ea typeface="Trebuchet MS"/>
                <a:cs typeface="Trebuchet MS"/>
                <a:sym typeface="Trebuchet MS"/>
              </a:rPr>
              <a:t>subtítulos</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cerrados</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están</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disponibles</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en</a:t>
            </a:r>
            <a:r>
              <a:rPr lang="en-US" sz="1950" b="0" i="0" u="none" strike="noStrike" cap="none" dirty="0">
                <a:solidFill>
                  <a:schemeClr val="dk2"/>
                </a:solidFill>
                <a:latin typeface="Trebuchet MS"/>
                <a:ea typeface="Trebuchet MS"/>
                <a:cs typeface="Trebuchet MS"/>
                <a:sym typeface="Trebuchet MS"/>
              </a:rPr>
              <a:t> la </a:t>
            </a:r>
            <a:r>
              <a:rPr lang="en-US" sz="1950" b="0" i="0" u="none" strike="noStrike" cap="none" dirty="0" err="1">
                <a:solidFill>
                  <a:schemeClr val="dk2"/>
                </a:solidFill>
                <a:latin typeface="Trebuchet MS"/>
                <a:ea typeface="Trebuchet MS"/>
                <a:cs typeface="Trebuchet MS"/>
                <a:sym typeface="Trebuchet MS"/>
              </a:rPr>
              <a:t>barra</a:t>
            </a:r>
            <a:r>
              <a:rPr lang="en-US" sz="1950" b="0" i="0" u="none" strike="noStrike" cap="none" dirty="0">
                <a:solidFill>
                  <a:schemeClr val="dk2"/>
                </a:solidFill>
                <a:latin typeface="Trebuchet MS"/>
                <a:ea typeface="Trebuchet MS"/>
                <a:cs typeface="Trebuchet MS"/>
                <a:sym typeface="Trebuchet MS"/>
              </a:rPr>
              <a:t> de </a:t>
            </a:r>
            <a:r>
              <a:rPr lang="en-US" sz="1950" b="0" i="0" u="none" strike="noStrike" cap="none" dirty="0" err="1">
                <a:solidFill>
                  <a:schemeClr val="dk2"/>
                </a:solidFill>
                <a:latin typeface="Trebuchet MS"/>
                <a:ea typeface="Trebuchet MS"/>
                <a:cs typeface="Trebuchet MS"/>
                <a:sym typeface="Trebuchet MS"/>
              </a:rPr>
              <a:t>herramientas</a:t>
            </a:r>
            <a:r>
              <a:rPr lang="en-US" sz="1950" b="0" i="0" u="none" strike="noStrike" cap="none" dirty="0">
                <a:solidFill>
                  <a:schemeClr val="dk2"/>
                </a:solidFill>
                <a:latin typeface="Trebuchet MS"/>
                <a:ea typeface="Trebuchet MS"/>
                <a:cs typeface="Trebuchet MS"/>
                <a:sym typeface="Trebuchet MS"/>
              </a:rPr>
              <a:t> de </a:t>
            </a:r>
            <a:r>
              <a:rPr lang="en-US" sz="1950" b="0" i="0" u="none" strike="noStrike" cap="none" dirty="0" err="1">
                <a:solidFill>
                  <a:schemeClr val="dk2"/>
                </a:solidFill>
                <a:latin typeface="Trebuchet MS"/>
                <a:ea typeface="Trebuchet MS"/>
                <a:cs typeface="Trebuchet MS"/>
                <a:sym typeface="Trebuchet MS"/>
              </a:rPr>
              <a:t>controles</a:t>
            </a:r>
            <a:r>
              <a:rPr lang="en-US" sz="1950" b="0" i="0" u="none" strike="noStrike" cap="none" dirty="0">
                <a:solidFill>
                  <a:schemeClr val="dk2"/>
                </a:solidFill>
                <a:latin typeface="Trebuchet MS"/>
                <a:ea typeface="Trebuchet MS"/>
                <a:cs typeface="Trebuchet MS"/>
                <a:sym typeface="Trebuchet MS"/>
              </a:rPr>
              <a:t> de la </a:t>
            </a:r>
            <a:r>
              <a:rPr lang="en-US" sz="1950" b="0" i="0" u="none" strike="noStrike" cap="none" dirty="0" err="1">
                <a:solidFill>
                  <a:schemeClr val="dk2"/>
                </a:solidFill>
                <a:latin typeface="Trebuchet MS"/>
                <a:ea typeface="Trebuchet MS"/>
                <a:cs typeface="Trebuchet MS"/>
                <a:sym typeface="Trebuchet MS"/>
              </a:rPr>
              <a:t>reunión</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en</a:t>
            </a:r>
            <a:r>
              <a:rPr lang="en-US" sz="1950" b="0" i="0" u="none" strike="noStrike" cap="none" dirty="0">
                <a:solidFill>
                  <a:schemeClr val="dk2"/>
                </a:solidFill>
                <a:latin typeface="Trebuchet MS"/>
                <a:ea typeface="Trebuchet MS"/>
                <a:cs typeface="Trebuchet MS"/>
                <a:sym typeface="Trebuchet MS"/>
              </a:rPr>
              <a:t> la </a:t>
            </a:r>
            <a:r>
              <a:rPr lang="en-US" sz="1950" b="0" i="0" u="none" strike="noStrike" cap="none" dirty="0" err="1">
                <a:solidFill>
                  <a:schemeClr val="dk2"/>
                </a:solidFill>
                <a:latin typeface="Trebuchet MS"/>
                <a:ea typeface="Trebuchet MS"/>
                <a:cs typeface="Trebuchet MS"/>
                <a:sym typeface="Trebuchet MS"/>
              </a:rPr>
              <a:t>parte</a:t>
            </a:r>
            <a:r>
              <a:rPr lang="en-US" sz="1950" b="0" i="0" u="none" strike="noStrike" cap="none" dirty="0">
                <a:solidFill>
                  <a:schemeClr val="dk2"/>
                </a:solidFill>
                <a:latin typeface="Trebuchet MS"/>
                <a:ea typeface="Trebuchet MS"/>
                <a:cs typeface="Trebuchet MS"/>
                <a:sym typeface="Trebuchet MS"/>
              </a:rPr>
              <a:t> inferior de </a:t>
            </a:r>
            <a:r>
              <a:rPr lang="en-US" sz="1950" b="0" i="0" u="none" strike="noStrike" cap="none" dirty="0" err="1">
                <a:solidFill>
                  <a:schemeClr val="dk2"/>
                </a:solidFill>
                <a:latin typeface="Trebuchet MS"/>
                <a:ea typeface="Trebuchet MS"/>
                <a:cs typeface="Trebuchet MS"/>
                <a:sym typeface="Trebuchet MS"/>
              </a:rPr>
              <a:t>su</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pantalla</a:t>
            </a:r>
            <a:r>
              <a:rPr lang="en-US" sz="1950" b="0" i="0" u="none" strike="noStrike" cap="none" dirty="0">
                <a:solidFill>
                  <a:schemeClr val="dk2"/>
                </a:solidFill>
                <a:latin typeface="Trebuchet MS"/>
                <a:ea typeface="Trebuchet MS"/>
                <a:cs typeface="Trebuchet MS"/>
                <a:sym typeface="Trebuchet MS"/>
              </a:rPr>
              <a:t>. Para </a:t>
            </a:r>
            <a:r>
              <a:rPr lang="en-US" sz="1950" b="0" i="0" u="none" strike="noStrike" cap="none" dirty="0" err="1">
                <a:solidFill>
                  <a:schemeClr val="dk2"/>
                </a:solidFill>
                <a:latin typeface="Trebuchet MS"/>
                <a:ea typeface="Trebuchet MS"/>
                <a:cs typeface="Trebuchet MS"/>
                <a:sym typeface="Trebuchet MS"/>
              </a:rPr>
              <a:t>activarlos</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haga</a:t>
            </a:r>
            <a:r>
              <a:rPr lang="en-US" sz="1950" b="0" i="0" u="none" strike="noStrike" cap="none" dirty="0">
                <a:solidFill>
                  <a:schemeClr val="dk2"/>
                </a:solidFill>
                <a:latin typeface="Trebuchet MS"/>
                <a:ea typeface="Trebuchet MS"/>
                <a:cs typeface="Trebuchet MS"/>
                <a:sym typeface="Trebuchet MS"/>
              </a:rPr>
              <a:t> click </a:t>
            </a:r>
            <a:r>
              <a:rPr lang="en-US" sz="1950" b="0" i="0" u="none" strike="noStrike" cap="none" dirty="0" err="1">
                <a:solidFill>
                  <a:schemeClr val="dk2"/>
                </a:solidFill>
                <a:latin typeface="Trebuchet MS"/>
                <a:ea typeface="Trebuchet MS"/>
                <a:cs typeface="Trebuchet MS"/>
                <a:sym typeface="Trebuchet MS"/>
              </a:rPr>
              <a:t>en</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el</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ícono</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Mostrar</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subtítulos</a:t>
            </a:r>
            <a:r>
              <a:rPr lang="en-US" sz="1950" b="0" i="0" u="none" strike="noStrike" cap="none" dirty="0">
                <a:solidFill>
                  <a:schemeClr val="dk2"/>
                </a:solidFill>
                <a:latin typeface="Arial"/>
                <a:ea typeface="Arial"/>
                <a:cs typeface="Arial"/>
                <a:sym typeface="Arial"/>
              </a:rPr>
              <a:t>.</a:t>
            </a:r>
            <a:endParaRPr sz="1950" b="0" i="0" u="none" strike="noStrike" cap="none" dirty="0">
              <a:solidFill>
                <a:schemeClr val="dk2"/>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100"/>
              <a:buFont typeface="Arial"/>
              <a:buNone/>
            </a:pPr>
            <a:endParaRPr sz="2000" b="0" i="0" u="none" strike="noStrike" cap="none" dirty="0">
              <a:solidFill>
                <a:schemeClr val="dk2"/>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100"/>
              <a:buFont typeface="Arial"/>
              <a:buNone/>
            </a:pPr>
            <a:endParaRPr sz="2000" b="0" i="0" u="none" strike="noStrike" cap="none" dirty="0">
              <a:solidFill>
                <a:schemeClr val="dk2"/>
              </a:solidFill>
              <a:latin typeface="Arial"/>
              <a:ea typeface="Arial"/>
              <a:cs typeface="Arial"/>
              <a:sym typeface="Arial"/>
            </a:endParaRPr>
          </a:p>
          <a:p>
            <a:pPr marL="584200" marR="0" lvl="0" indent="-419100" algn="l" rtl="0">
              <a:lnSpc>
                <a:spcPct val="100000"/>
              </a:lnSpc>
              <a:spcBef>
                <a:spcPts val="1300"/>
              </a:spcBef>
              <a:spcAft>
                <a:spcPts val="0"/>
              </a:spcAft>
              <a:buClr>
                <a:schemeClr val="dk2"/>
              </a:buClr>
              <a:buSzPts val="2000"/>
              <a:buFont typeface="Trebuchet MS"/>
              <a:buChar char="●"/>
            </a:pPr>
            <a:r>
              <a:rPr lang="en-US" sz="1950" b="0" i="0" u="none" strike="noStrike" cap="none" dirty="0">
                <a:solidFill>
                  <a:schemeClr val="dk2"/>
                </a:solidFill>
                <a:latin typeface="Trebuchet MS"/>
                <a:ea typeface="Trebuchet MS"/>
                <a:cs typeface="Trebuchet MS"/>
                <a:sym typeface="Trebuchet MS"/>
              </a:rPr>
              <a:t>Los </a:t>
            </a:r>
            <a:r>
              <a:rPr lang="en-US" sz="1950" b="0" i="0" u="none" strike="noStrike" cap="none" dirty="0" err="1">
                <a:solidFill>
                  <a:schemeClr val="dk2"/>
                </a:solidFill>
                <a:latin typeface="Trebuchet MS"/>
                <a:ea typeface="Trebuchet MS"/>
                <a:cs typeface="Trebuchet MS"/>
                <a:sym typeface="Trebuchet MS"/>
              </a:rPr>
              <a:t>subtítulos</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pueden</a:t>
            </a:r>
            <a:r>
              <a:rPr lang="en-US" sz="1950" b="0" i="0" u="none" strike="noStrike" cap="none" dirty="0">
                <a:solidFill>
                  <a:schemeClr val="dk2"/>
                </a:solidFill>
                <a:latin typeface="Trebuchet MS"/>
                <a:ea typeface="Trebuchet MS"/>
                <a:cs typeface="Trebuchet MS"/>
                <a:sym typeface="Trebuchet MS"/>
              </a:rPr>
              <a:t> ser </a:t>
            </a:r>
            <a:r>
              <a:rPr lang="en-US" sz="1950" b="0" i="0" u="none" strike="noStrike" cap="none" dirty="0" err="1">
                <a:solidFill>
                  <a:schemeClr val="dk2"/>
                </a:solidFill>
                <a:latin typeface="Trebuchet MS"/>
                <a:ea typeface="Trebuchet MS"/>
                <a:cs typeface="Trebuchet MS"/>
                <a:sym typeface="Trebuchet MS"/>
              </a:rPr>
              <a:t>traducidos</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en</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diferentes</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idiomas</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haciendo</a:t>
            </a:r>
            <a:r>
              <a:rPr lang="en-US" sz="1950" b="0" i="0" u="none" strike="noStrike" cap="none" dirty="0">
                <a:solidFill>
                  <a:schemeClr val="dk2"/>
                </a:solidFill>
                <a:latin typeface="Trebuchet MS"/>
                <a:ea typeface="Trebuchet MS"/>
                <a:cs typeface="Trebuchet MS"/>
                <a:sym typeface="Trebuchet MS"/>
              </a:rPr>
              <a:t> click </a:t>
            </a:r>
            <a:r>
              <a:rPr lang="en-US" sz="1950" b="0" i="0" u="none" strike="noStrike" cap="none" dirty="0" err="1">
                <a:solidFill>
                  <a:schemeClr val="dk2"/>
                </a:solidFill>
                <a:latin typeface="Trebuchet MS"/>
                <a:ea typeface="Trebuchet MS"/>
                <a:cs typeface="Trebuchet MS"/>
                <a:sym typeface="Trebuchet MS"/>
              </a:rPr>
              <a:t>en</a:t>
            </a:r>
            <a:r>
              <a:rPr lang="en-US" sz="1950" b="0" i="0" u="none" strike="noStrike" cap="none" dirty="0">
                <a:solidFill>
                  <a:schemeClr val="dk2"/>
                </a:solidFill>
                <a:latin typeface="Trebuchet MS"/>
                <a:ea typeface="Trebuchet MS"/>
                <a:cs typeface="Trebuchet MS"/>
                <a:sym typeface="Trebuchet MS"/>
              </a:rPr>
              <a:t> la </a:t>
            </a:r>
            <a:r>
              <a:rPr lang="en-US" sz="1950" b="0" i="0" u="none" strike="noStrike" cap="none" dirty="0" err="1">
                <a:solidFill>
                  <a:schemeClr val="dk2"/>
                </a:solidFill>
                <a:latin typeface="Trebuchet MS"/>
                <a:ea typeface="Trebuchet MS"/>
                <a:cs typeface="Trebuchet MS"/>
                <a:sym typeface="Trebuchet MS"/>
              </a:rPr>
              <a:t>flecha</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hacia</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arriba</a:t>
            </a:r>
            <a:r>
              <a:rPr lang="en-US" sz="1950" b="0" i="0" u="none" strike="noStrike" cap="none" dirty="0">
                <a:solidFill>
                  <a:schemeClr val="dk2"/>
                </a:solidFill>
                <a:latin typeface="Trebuchet MS"/>
                <a:ea typeface="Trebuchet MS"/>
                <a:cs typeface="Trebuchet MS"/>
                <a:sym typeface="Trebuchet MS"/>
              </a:rPr>
              <a:t> junto al </a:t>
            </a:r>
            <a:r>
              <a:rPr lang="en-US" sz="1950" b="0" i="0" u="none" strike="noStrike" cap="none" dirty="0" err="1">
                <a:solidFill>
                  <a:schemeClr val="dk2"/>
                </a:solidFill>
                <a:latin typeface="Trebuchet MS"/>
                <a:ea typeface="Trebuchet MS"/>
                <a:cs typeface="Trebuchet MS"/>
                <a:sym typeface="Trebuchet MS"/>
              </a:rPr>
              <a:t>botón</a:t>
            </a:r>
            <a:r>
              <a:rPr lang="en-US" sz="1950" b="0" i="0" u="none" strike="noStrike" cap="none" dirty="0">
                <a:solidFill>
                  <a:schemeClr val="dk2"/>
                </a:solidFill>
                <a:latin typeface="Trebuchet MS"/>
                <a:ea typeface="Trebuchet MS"/>
                <a:cs typeface="Trebuchet MS"/>
                <a:sym typeface="Trebuchet MS"/>
              </a:rPr>
              <a:t> de </a:t>
            </a:r>
            <a:r>
              <a:rPr lang="en-US" sz="1950" b="0" i="0" u="none" strike="noStrike" cap="none" dirty="0" err="1">
                <a:solidFill>
                  <a:schemeClr val="dk2"/>
                </a:solidFill>
                <a:latin typeface="Trebuchet MS"/>
                <a:ea typeface="Trebuchet MS"/>
                <a:cs typeface="Trebuchet MS"/>
                <a:sym typeface="Trebuchet MS"/>
              </a:rPr>
              <a:t>subtítulos</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cerrados</a:t>
            </a:r>
            <a:r>
              <a:rPr lang="en-US" sz="1950" b="0" i="0" u="none" strike="noStrike" cap="none" dirty="0">
                <a:solidFill>
                  <a:schemeClr val="dk2"/>
                </a:solidFill>
                <a:latin typeface="Trebuchet MS"/>
                <a:ea typeface="Trebuchet MS"/>
                <a:cs typeface="Trebuchet MS"/>
                <a:sym typeface="Trebuchet MS"/>
              </a:rPr>
              <a:t> y </a:t>
            </a:r>
            <a:r>
              <a:rPr lang="en-US" sz="1950" b="0" i="0" u="none" strike="noStrike" cap="none" dirty="0" err="1">
                <a:solidFill>
                  <a:schemeClr val="dk2"/>
                </a:solidFill>
                <a:latin typeface="Trebuchet MS"/>
                <a:ea typeface="Trebuchet MS"/>
                <a:cs typeface="Trebuchet MS"/>
                <a:sym typeface="Trebuchet MS"/>
              </a:rPr>
              <a:t>luego</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seleccionando</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su</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idioma</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preferido</a:t>
            </a:r>
            <a:r>
              <a:rPr lang="en-US" sz="1950" b="0" i="0" u="none" strike="noStrike" cap="none" dirty="0">
                <a:solidFill>
                  <a:schemeClr val="dk2"/>
                </a:solidFill>
                <a:latin typeface="Trebuchet MS"/>
                <a:ea typeface="Trebuchet MS"/>
                <a:cs typeface="Trebuchet MS"/>
                <a:sym typeface="Trebuchet MS"/>
              </a:rPr>
              <a:t>.</a:t>
            </a:r>
            <a:endParaRPr sz="1950" b="0" i="0" u="none" strike="noStrike" cap="none" dirty="0">
              <a:solidFill>
                <a:schemeClr val="dk2"/>
              </a:solidFill>
              <a:latin typeface="Arial"/>
              <a:ea typeface="Arial"/>
              <a:cs typeface="Arial"/>
              <a:sym typeface="Arial"/>
            </a:endParaRPr>
          </a:p>
        </p:txBody>
      </p:sp>
      <p:sp>
        <p:nvSpPr>
          <p:cNvPr id="194" name="Google Shape;194;g3542614cfcd_1_396"/>
          <p:cNvSpPr txBox="1"/>
          <p:nvPr/>
        </p:nvSpPr>
        <p:spPr>
          <a:xfrm>
            <a:off x="342536" y="331548"/>
            <a:ext cx="4077000"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3500" b="1" i="0" u="none" strike="noStrike" cap="none">
                <a:solidFill>
                  <a:schemeClr val="dk2"/>
                </a:solidFill>
                <a:latin typeface="Trebuchet MS"/>
                <a:ea typeface="Trebuchet MS"/>
                <a:cs typeface="Trebuchet MS"/>
                <a:sym typeface="Trebuchet MS"/>
              </a:rPr>
              <a:t>Closed Captions</a:t>
            </a:r>
            <a:endParaRPr sz="3500" b="0" i="0" u="none" strike="noStrike" cap="none">
              <a:solidFill>
                <a:schemeClr val="dk2"/>
              </a:solidFill>
              <a:latin typeface="Arial"/>
              <a:ea typeface="Arial"/>
              <a:cs typeface="Arial"/>
              <a:sym typeface="Arial"/>
            </a:endParaRPr>
          </a:p>
        </p:txBody>
      </p:sp>
      <p:pic>
        <p:nvPicPr>
          <p:cNvPr id="195" name="Google Shape;195;g3542614cfcd_1_396" descr="Screenshot of Zoom toolbar showing the "/>
          <p:cNvPicPr preferRelativeResize="0"/>
          <p:nvPr/>
        </p:nvPicPr>
        <p:blipFill rotWithShape="1">
          <a:blip r:embed="rId3">
            <a:alphaModFix/>
          </a:blip>
          <a:srcRect/>
          <a:stretch/>
        </p:blipFill>
        <p:spPr>
          <a:xfrm>
            <a:off x="1667605" y="3282755"/>
            <a:ext cx="1426759" cy="612705"/>
          </a:xfrm>
          <a:prstGeom prst="rect">
            <a:avLst/>
          </a:prstGeom>
          <a:noFill/>
          <a:ln>
            <a:noFill/>
          </a:ln>
        </p:spPr>
      </p:pic>
      <p:pic>
        <p:nvPicPr>
          <p:cNvPr id="196" name="Google Shape;196;g3542614cfcd_1_396" descr="Screenshot of Zoom toolbar showing the "/>
          <p:cNvPicPr preferRelativeResize="0"/>
          <p:nvPr/>
        </p:nvPicPr>
        <p:blipFill rotWithShape="1">
          <a:blip r:embed="rId3">
            <a:alphaModFix/>
          </a:blip>
          <a:srcRect/>
          <a:stretch/>
        </p:blipFill>
        <p:spPr>
          <a:xfrm>
            <a:off x="6099290" y="3291601"/>
            <a:ext cx="1405379" cy="61270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g3542614cfcd_0_12"/>
          <p:cNvSpPr txBox="1">
            <a:spLocks noGrp="1"/>
          </p:cNvSpPr>
          <p:nvPr>
            <p:ph type="title"/>
          </p:nvPr>
        </p:nvSpPr>
        <p:spPr>
          <a:xfrm>
            <a:off x="538500" y="511425"/>
            <a:ext cx="8345700" cy="544800"/>
          </a:xfrm>
          <a:prstGeom prst="rect">
            <a:avLst/>
          </a:prstGeom>
          <a:noFill/>
          <a:ln>
            <a:noFill/>
          </a:ln>
        </p:spPr>
        <p:txBody>
          <a:bodyPr spcFirstLastPara="1" wrap="square" lIns="0" tIns="12700" rIns="0" bIns="0" anchor="t" anchorCtr="0">
            <a:spAutoFit/>
          </a:bodyPr>
          <a:lstStyle/>
          <a:p>
            <a:pPr marL="0" lvl="0" indent="0" algn="ctr" rtl="0">
              <a:lnSpc>
                <a:spcPct val="90000"/>
              </a:lnSpc>
              <a:spcBef>
                <a:spcPts val="0"/>
              </a:spcBef>
              <a:spcAft>
                <a:spcPts val="0"/>
              </a:spcAft>
              <a:buClr>
                <a:schemeClr val="dk1"/>
              </a:buClr>
              <a:buSzPts val="4500"/>
              <a:buFont typeface="Arial"/>
              <a:buNone/>
            </a:pPr>
            <a:r>
              <a:rPr lang="en-US" sz="3840">
                <a:solidFill>
                  <a:srgbClr val="232C68"/>
                </a:solidFill>
              </a:rPr>
              <a:t>Incorrect 60-Day &amp; Premium Letters </a:t>
            </a:r>
            <a:endParaRPr sz="4500"/>
          </a:p>
        </p:txBody>
      </p:sp>
      <p:sp>
        <p:nvSpPr>
          <p:cNvPr id="468" name="Google Shape;468;g3542614cfcd_0_12"/>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40</a:t>
            </a:fld>
            <a:endParaRPr/>
          </a:p>
        </p:txBody>
      </p:sp>
      <p:sp>
        <p:nvSpPr>
          <p:cNvPr id="469" name="Google Shape;469;g3542614cfcd_0_12"/>
          <p:cNvSpPr txBox="1"/>
          <p:nvPr/>
        </p:nvSpPr>
        <p:spPr>
          <a:xfrm>
            <a:off x="538625" y="1326850"/>
            <a:ext cx="8149500" cy="4749000"/>
          </a:xfrm>
          <a:prstGeom prst="rect">
            <a:avLst/>
          </a:prstGeom>
          <a:noFill/>
          <a:ln>
            <a:noFill/>
          </a:ln>
        </p:spPr>
        <p:txBody>
          <a:bodyPr spcFirstLastPara="1" wrap="square" lIns="0" tIns="58400" rIns="0" bIns="0" anchor="t" anchorCtr="0">
            <a:spAutoFit/>
          </a:bodyPr>
          <a:lstStyle/>
          <a:p>
            <a:pPr marL="0" marR="0" lvl="0" indent="0" algn="l" rtl="0">
              <a:lnSpc>
                <a:spcPct val="90000"/>
              </a:lnSpc>
              <a:spcBef>
                <a:spcPts val="750"/>
              </a:spcBef>
              <a:spcAft>
                <a:spcPts val="0"/>
              </a:spcAft>
              <a:buClr>
                <a:srgbClr val="000000"/>
              </a:buClr>
              <a:buSzPts val="2500"/>
              <a:buFont typeface="Arial"/>
              <a:buNone/>
            </a:pPr>
            <a:r>
              <a:rPr lang="en-US" sz="2500" b="1" i="0" u="none" strike="noStrike" cap="none" dirty="0">
                <a:solidFill>
                  <a:srgbClr val="1F1F1F"/>
                </a:solidFill>
                <a:latin typeface="Trebuchet MS"/>
                <a:ea typeface="Trebuchet MS"/>
                <a:cs typeface="Trebuchet MS"/>
                <a:sym typeface="Trebuchet MS"/>
              </a:rPr>
              <a:t>Issue:</a:t>
            </a:r>
            <a:r>
              <a:rPr lang="en-US" sz="2500" b="0" i="0" u="none" strike="noStrike" cap="none" dirty="0">
                <a:solidFill>
                  <a:srgbClr val="1F1F1F"/>
                </a:solidFill>
                <a:latin typeface="Trebuchet MS"/>
                <a:ea typeface="Trebuchet MS"/>
                <a:cs typeface="Trebuchet MS"/>
                <a:sym typeface="Trebuchet MS"/>
              </a:rPr>
              <a:t> </a:t>
            </a:r>
            <a:endParaRPr sz="2500" b="0" i="0" u="none" strike="noStrike" cap="none" dirty="0">
              <a:solidFill>
                <a:srgbClr val="1F1F1F"/>
              </a:solidFill>
              <a:latin typeface="Trebuchet MS"/>
              <a:ea typeface="Trebuchet MS"/>
              <a:cs typeface="Trebuchet MS"/>
              <a:sym typeface="Trebuchet MS"/>
            </a:endParaRPr>
          </a:p>
          <a:p>
            <a:pPr marL="457200" marR="0" lvl="0" indent="-387350" algn="l" rtl="0">
              <a:lnSpc>
                <a:spcPct val="90000"/>
              </a:lnSpc>
              <a:spcBef>
                <a:spcPts val="750"/>
              </a:spcBef>
              <a:spcAft>
                <a:spcPts val="0"/>
              </a:spcAft>
              <a:buClr>
                <a:srgbClr val="1F1F1F"/>
              </a:buClr>
              <a:buSzPts val="2500"/>
              <a:buFont typeface="Trebuchet MS"/>
              <a:buChar char="●"/>
            </a:pPr>
            <a:r>
              <a:rPr lang="en-US" sz="2500" b="0" i="0" u="none" strike="noStrike" cap="none" dirty="0">
                <a:solidFill>
                  <a:srgbClr val="1F1F1F"/>
                </a:solidFill>
                <a:latin typeface="Trebuchet MS"/>
                <a:ea typeface="Trebuchet MS"/>
                <a:cs typeface="Trebuchet MS"/>
                <a:sym typeface="Trebuchet MS"/>
              </a:rPr>
              <a:t>6 cases were incorrectly given a 60-day extension with letters that indicated $0 premium was due </a:t>
            </a:r>
            <a:endParaRPr sz="2500" b="0" i="0" u="none" strike="noStrike" cap="none" dirty="0">
              <a:solidFill>
                <a:srgbClr val="1F1F1F"/>
              </a:solidFill>
              <a:latin typeface="Trebuchet MS"/>
              <a:ea typeface="Trebuchet MS"/>
              <a:cs typeface="Trebuchet MS"/>
              <a:sym typeface="Trebuchet MS"/>
            </a:endParaRPr>
          </a:p>
          <a:p>
            <a:pPr marL="0" marR="0" lvl="0" indent="0" algn="l" rtl="0">
              <a:lnSpc>
                <a:spcPct val="90000"/>
              </a:lnSpc>
              <a:spcBef>
                <a:spcPts val="750"/>
              </a:spcBef>
              <a:spcAft>
                <a:spcPts val="0"/>
              </a:spcAft>
              <a:buClr>
                <a:srgbClr val="000000"/>
              </a:buClr>
              <a:buSzPts val="2500"/>
              <a:buFont typeface="Arial"/>
              <a:buNone/>
            </a:pPr>
            <a:r>
              <a:rPr lang="en-US" sz="2500" b="1" i="0" u="none" strike="noStrike" cap="none" dirty="0">
                <a:solidFill>
                  <a:srgbClr val="1F1F1F"/>
                </a:solidFill>
                <a:latin typeface="Trebuchet MS"/>
                <a:ea typeface="Trebuchet MS"/>
                <a:cs typeface="Trebuchet MS"/>
                <a:sym typeface="Trebuchet MS"/>
              </a:rPr>
              <a:t>Action: </a:t>
            </a:r>
            <a:endParaRPr sz="2500" b="1" i="0" u="none" strike="noStrike" cap="none" dirty="0">
              <a:solidFill>
                <a:srgbClr val="1F1F1F"/>
              </a:solidFill>
              <a:latin typeface="Trebuchet MS"/>
              <a:ea typeface="Trebuchet MS"/>
              <a:cs typeface="Trebuchet MS"/>
              <a:sym typeface="Trebuchet MS"/>
            </a:endParaRPr>
          </a:p>
          <a:p>
            <a:pPr marL="457200" marR="0" lvl="0" indent="-387350" algn="l" rtl="0">
              <a:lnSpc>
                <a:spcPct val="90000"/>
              </a:lnSpc>
              <a:spcBef>
                <a:spcPts val="750"/>
              </a:spcBef>
              <a:spcAft>
                <a:spcPts val="0"/>
              </a:spcAft>
              <a:buClr>
                <a:srgbClr val="1F1F1F"/>
              </a:buClr>
              <a:buSzPts val="2500"/>
              <a:buFont typeface="Trebuchet MS"/>
              <a:buChar char="●"/>
            </a:pPr>
            <a:r>
              <a:rPr lang="en-US" sz="2500" b="0" i="0" u="none" strike="noStrike" cap="none" dirty="0">
                <a:solidFill>
                  <a:srgbClr val="1F1F1F"/>
                </a:solidFill>
                <a:latin typeface="Trebuchet MS"/>
                <a:ea typeface="Trebuchet MS"/>
                <a:cs typeface="Trebuchet MS"/>
                <a:sym typeface="Trebuchet MS"/>
              </a:rPr>
              <a:t>Cases fixed and new approvals sent May 2</a:t>
            </a:r>
            <a:endParaRPr sz="2500" b="0" i="0" u="none" strike="noStrike" cap="none" dirty="0">
              <a:solidFill>
                <a:srgbClr val="1F1F1F"/>
              </a:solidFill>
              <a:latin typeface="Trebuchet MS"/>
              <a:ea typeface="Trebuchet MS"/>
              <a:cs typeface="Trebuchet MS"/>
              <a:sym typeface="Trebuchet MS"/>
            </a:endParaRPr>
          </a:p>
          <a:p>
            <a:pPr marL="0" marR="0" lvl="0" indent="0" algn="l" rtl="0">
              <a:lnSpc>
                <a:spcPct val="90000"/>
              </a:lnSpc>
              <a:spcBef>
                <a:spcPts val="750"/>
              </a:spcBef>
              <a:spcAft>
                <a:spcPts val="0"/>
              </a:spcAft>
              <a:buClr>
                <a:srgbClr val="000000"/>
              </a:buClr>
              <a:buSzPts val="800"/>
              <a:buFont typeface="Arial"/>
              <a:buNone/>
            </a:pPr>
            <a:endParaRPr sz="800" b="0" i="0" u="none" strike="noStrike" cap="none" dirty="0">
              <a:solidFill>
                <a:srgbClr val="1F1F1F"/>
              </a:solidFill>
              <a:latin typeface="Trebuchet MS"/>
              <a:ea typeface="Trebuchet MS"/>
              <a:cs typeface="Trebuchet MS"/>
              <a:sym typeface="Trebuchet MS"/>
            </a:endParaRPr>
          </a:p>
          <a:p>
            <a:pPr marL="0" marR="0" lvl="0" indent="0" algn="l" rtl="0">
              <a:lnSpc>
                <a:spcPct val="90000"/>
              </a:lnSpc>
              <a:spcBef>
                <a:spcPts val="750"/>
              </a:spcBef>
              <a:spcAft>
                <a:spcPts val="0"/>
              </a:spcAft>
              <a:buClr>
                <a:srgbClr val="000000"/>
              </a:buClr>
              <a:buSzPts val="2500"/>
              <a:buFont typeface="Arial"/>
              <a:buNone/>
            </a:pPr>
            <a:r>
              <a:rPr lang="en-US" sz="2500" b="1" i="0" u="none" strike="noStrike" cap="none" dirty="0">
                <a:solidFill>
                  <a:srgbClr val="1F1F1F"/>
                </a:solidFill>
                <a:latin typeface="Trebuchet MS"/>
                <a:ea typeface="Trebuchet MS"/>
                <a:cs typeface="Trebuchet MS"/>
                <a:sym typeface="Trebuchet MS"/>
              </a:rPr>
              <a:t>Issue:</a:t>
            </a:r>
            <a:r>
              <a:rPr lang="en-US" sz="2500" b="0" i="0" u="none" strike="noStrike" cap="none" dirty="0">
                <a:solidFill>
                  <a:srgbClr val="1F1F1F"/>
                </a:solidFill>
                <a:latin typeface="Trebuchet MS"/>
                <a:ea typeface="Trebuchet MS"/>
                <a:cs typeface="Trebuchet MS"/>
                <a:sym typeface="Trebuchet MS"/>
              </a:rPr>
              <a:t> </a:t>
            </a:r>
            <a:endParaRPr sz="2500" b="0" i="0" u="none" strike="noStrike" cap="none" dirty="0">
              <a:solidFill>
                <a:srgbClr val="1F1F1F"/>
              </a:solidFill>
              <a:latin typeface="Trebuchet MS"/>
              <a:ea typeface="Trebuchet MS"/>
              <a:cs typeface="Trebuchet MS"/>
              <a:sym typeface="Trebuchet MS"/>
            </a:endParaRPr>
          </a:p>
          <a:p>
            <a:pPr marL="457200" marR="0" lvl="0" indent="-387350" algn="l" rtl="0">
              <a:lnSpc>
                <a:spcPct val="90000"/>
              </a:lnSpc>
              <a:spcBef>
                <a:spcPts val="750"/>
              </a:spcBef>
              <a:spcAft>
                <a:spcPts val="0"/>
              </a:spcAft>
              <a:buClr>
                <a:srgbClr val="1F1F1F"/>
              </a:buClr>
              <a:buSzPts val="2500"/>
              <a:buFont typeface="Trebuchet MS"/>
              <a:buChar char="●"/>
            </a:pPr>
            <a:r>
              <a:rPr lang="en-US" sz="2500" b="0" i="0" u="none" strike="noStrike" cap="none" dirty="0">
                <a:solidFill>
                  <a:srgbClr val="1F1F1F"/>
                </a:solidFill>
                <a:latin typeface="Trebuchet MS"/>
                <a:ea typeface="Trebuchet MS"/>
                <a:cs typeface="Trebuchet MS"/>
                <a:sym typeface="Trebuchet MS"/>
              </a:rPr>
              <a:t>75 members were incorrectly charged a premium in electronic version of letters only </a:t>
            </a:r>
            <a:endParaRPr sz="2500" b="0" i="0" u="none" strike="noStrike" cap="none" dirty="0">
              <a:solidFill>
                <a:srgbClr val="1F1F1F"/>
              </a:solidFill>
              <a:latin typeface="Trebuchet MS"/>
              <a:ea typeface="Trebuchet MS"/>
              <a:cs typeface="Trebuchet MS"/>
              <a:sym typeface="Trebuchet MS"/>
            </a:endParaRPr>
          </a:p>
          <a:p>
            <a:pPr marL="0" marR="0" lvl="0" indent="0" algn="l" rtl="0">
              <a:lnSpc>
                <a:spcPct val="90000"/>
              </a:lnSpc>
              <a:spcBef>
                <a:spcPts val="750"/>
              </a:spcBef>
              <a:spcAft>
                <a:spcPts val="0"/>
              </a:spcAft>
              <a:buClr>
                <a:srgbClr val="000000"/>
              </a:buClr>
              <a:buSzPts val="2500"/>
              <a:buFont typeface="Arial"/>
              <a:buNone/>
            </a:pPr>
            <a:r>
              <a:rPr lang="en-US" sz="2500" b="1" i="0" u="none" strike="noStrike" cap="none" dirty="0">
                <a:solidFill>
                  <a:srgbClr val="1F1F1F"/>
                </a:solidFill>
                <a:latin typeface="Trebuchet MS"/>
                <a:ea typeface="Trebuchet MS"/>
                <a:cs typeface="Trebuchet MS"/>
                <a:sym typeface="Trebuchet MS"/>
              </a:rPr>
              <a:t>Action:</a:t>
            </a:r>
            <a:r>
              <a:rPr lang="en-US" sz="2500" b="0" i="0" u="none" strike="noStrike" cap="none" dirty="0">
                <a:solidFill>
                  <a:srgbClr val="1F1F1F"/>
                </a:solidFill>
                <a:latin typeface="Trebuchet MS"/>
                <a:ea typeface="Trebuchet MS"/>
                <a:cs typeface="Trebuchet MS"/>
                <a:sym typeface="Trebuchet MS"/>
              </a:rPr>
              <a:t> </a:t>
            </a:r>
            <a:endParaRPr sz="2500" b="0" i="0" u="none" strike="noStrike" cap="none" dirty="0">
              <a:solidFill>
                <a:srgbClr val="1F1F1F"/>
              </a:solidFill>
              <a:latin typeface="Trebuchet MS"/>
              <a:ea typeface="Trebuchet MS"/>
              <a:cs typeface="Trebuchet MS"/>
              <a:sym typeface="Trebuchet MS"/>
            </a:endParaRPr>
          </a:p>
          <a:p>
            <a:pPr marL="457200" marR="0" lvl="0" indent="-387350" algn="l" rtl="0">
              <a:lnSpc>
                <a:spcPct val="90000"/>
              </a:lnSpc>
              <a:spcBef>
                <a:spcPts val="750"/>
              </a:spcBef>
              <a:spcAft>
                <a:spcPts val="0"/>
              </a:spcAft>
              <a:buClr>
                <a:srgbClr val="1F1F1F"/>
              </a:buClr>
              <a:buSzPts val="2500"/>
              <a:buFont typeface="Trebuchet MS"/>
              <a:buChar char="●"/>
            </a:pPr>
            <a:r>
              <a:rPr lang="en-US" sz="2500" b="0" i="0" u="none" strike="noStrike" cap="none" dirty="0">
                <a:solidFill>
                  <a:srgbClr val="1F1F1F"/>
                </a:solidFill>
                <a:latin typeface="Trebuchet MS"/>
                <a:ea typeface="Trebuchet MS"/>
                <a:cs typeface="Trebuchet MS"/>
                <a:sym typeface="Trebuchet MS"/>
              </a:rPr>
              <a:t>Letters paused, issue corrected and letters reinstated Apr 24</a:t>
            </a:r>
            <a:endParaRPr sz="2500" b="0" i="0" u="none" strike="noStrike" cap="none" dirty="0">
              <a:solidFill>
                <a:schemeClr val="dk1"/>
              </a:solidFill>
              <a:latin typeface="Trebuchet MS"/>
              <a:ea typeface="Trebuchet MS"/>
              <a:cs typeface="Trebuchet MS"/>
              <a:sym typeface="Trebuchet MS"/>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29"/>
          <p:cNvSpPr txBox="1">
            <a:spLocks noGrp="1"/>
          </p:cNvSpPr>
          <p:nvPr>
            <p:ph type="title"/>
          </p:nvPr>
        </p:nvSpPr>
        <p:spPr>
          <a:xfrm>
            <a:off x="246974" y="388500"/>
            <a:ext cx="8884325" cy="544636"/>
          </a:xfrm>
          <a:prstGeom prst="rect">
            <a:avLst/>
          </a:prstGeom>
          <a:noFill/>
          <a:ln>
            <a:noFill/>
          </a:ln>
        </p:spPr>
        <p:txBody>
          <a:bodyPr spcFirstLastPara="1" wrap="square" lIns="0" tIns="12700" rIns="0" bIns="0" anchor="t" anchorCtr="0">
            <a:spAutoFit/>
          </a:bodyPr>
          <a:lstStyle/>
          <a:p>
            <a:pPr marL="0" lvl="0" indent="0" algn="ctr" rtl="0">
              <a:lnSpc>
                <a:spcPct val="90000"/>
              </a:lnSpc>
              <a:spcBef>
                <a:spcPts val="0"/>
              </a:spcBef>
              <a:spcAft>
                <a:spcPts val="0"/>
              </a:spcAft>
              <a:buClr>
                <a:schemeClr val="dk1"/>
              </a:buClr>
              <a:buSzPts val="4500"/>
              <a:buFont typeface="Arial"/>
              <a:buNone/>
            </a:pPr>
            <a:r>
              <a:rPr lang="en-US" sz="3840">
                <a:solidFill>
                  <a:srgbClr val="232C68"/>
                </a:solidFill>
              </a:rPr>
              <a:t>Cartas incorrectas de 60 días y primas</a:t>
            </a:r>
            <a:endParaRPr/>
          </a:p>
        </p:txBody>
      </p:sp>
      <p:sp>
        <p:nvSpPr>
          <p:cNvPr id="475" name="Google Shape;475;p29"/>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41</a:t>
            </a:fld>
            <a:endParaRPr/>
          </a:p>
        </p:txBody>
      </p:sp>
      <p:sp>
        <p:nvSpPr>
          <p:cNvPr id="476" name="Google Shape;476;p29"/>
          <p:cNvSpPr txBox="1"/>
          <p:nvPr/>
        </p:nvSpPr>
        <p:spPr>
          <a:xfrm>
            <a:off x="490900" y="1104110"/>
            <a:ext cx="8149500" cy="5200891"/>
          </a:xfrm>
          <a:prstGeom prst="rect">
            <a:avLst/>
          </a:prstGeom>
          <a:noFill/>
          <a:ln>
            <a:noFill/>
          </a:ln>
        </p:spPr>
        <p:txBody>
          <a:bodyPr spcFirstLastPara="1" wrap="square" lIns="0" tIns="58400" rIns="0" bIns="0" anchor="t" anchorCtr="0">
            <a:spAutoFit/>
          </a:bodyPr>
          <a:lstStyle/>
          <a:p>
            <a:pPr marL="0" marR="0" lvl="0" indent="0" algn="l" rtl="0">
              <a:lnSpc>
                <a:spcPct val="90000"/>
              </a:lnSpc>
              <a:spcBef>
                <a:spcPts val="750"/>
              </a:spcBef>
              <a:spcAft>
                <a:spcPts val="0"/>
              </a:spcAft>
              <a:buClr>
                <a:srgbClr val="000000"/>
              </a:buClr>
              <a:buSzPts val="2500"/>
              <a:buFont typeface="Arial"/>
              <a:buNone/>
            </a:pPr>
            <a:r>
              <a:rPr lang="en-US" sz="2400" b="1" i="0" u="none" strike="noStrike" cap="none" dirty="0" err="1">
                <a:solidFill>
                  <a:srgbClr val="1F1F1F"/>
                </a:solidFill>
                <a:latin typeface="Trebuchet MS"/>
                <a:ea typeface="Trebuchet MS"/>
                <a:cs typeface="Trebuchet MS"/>
                <a:sym typeface="Trebuchet MS"/>
              </a:rPr>
              <a:t>Problema</a:t>
            </a:r>
            <a:r>
              <a:rPr lang="en-US" sz="2400" b="1" i="0" u="none" strike="noStrike" cap="none" dirty="0">
                <a:solidFill>
                  <a:srgbClr val="1F1F1F"/>
                </a:solidFill>
                <a:latin typeface="Trebuchet MS"/>
                <a:ea typeface="Trebuchet MS"/>
                <a:cs typeface="Trebuchet MS"/>
                <a:sym typeface="Trebuchet MS"/>
              </a:rPr>
              <a:t>:</a:t>
            </a:r>
            <a:r>
              <a:rPr lang="en-US" sz="2400" b="0" i="0" u="none" strike="noStrike" cap="none" dirty="0">
                <a:solidFill>
                  <a:srgbClr val="1F1F1F"/>
                </a:solidFill>
                <a:latin typeface="Trebuchet MS"/>
                <a:ea typeface="Trebuchet MS"/>
                <a:cs typeface="Trebuchet MS"/>
                <a:sym typeface="Trebuchet MS"/>
              </a:rPr>
              <a:t> </a:t>
            </a:r>
            <a:endParaRPr sz="2400" b="0" i="0" u="none" strike="noStrike" cap="none" dirty="0">
              <a:solidFill>
                <a:srgbClr val="1F1F1F"/>
              </a:solidFill>
              <a:latin typeface="Trebuchet MS"/>
              <a:ea typeface="Trebuchet MS"/>
              <a:cs typeface="Trebuchet MS"/>
              <a:sym typeface="Trebuchet MS"/>
            </a:endParaRPr>
          </a:p>
          <a:p>
            <a:pPr marL="457200" marR="0" lvl="0" indent="-387350" algn="l" rtl="0">
              <a:lnSpc>
                <a:spcPct val="90000"/>
              </a:lnSpc>
              <a:spcBef>
                <a:spcPts val="750"/>
              </a:spcBef>
              <a:spcAft>
                <a:spcPts val="0"/>
              </a:spcAft>
              <a:buClr>
                <a:srgbClr val="1F1F1F"/>
              </a:buClr>
              <a:buSzPts val="2500"/>
              <a:buFont typeface="Trebuchet MS"/>
              <a:buChar char="●"/>
            </a:pPr>
            <a:r>
              <a:rPr lang="en-US" sz="2400" b="0" i="0" u="none" strike="noStrike" cap="none" dirty="0">
                <a:solidFill>
                  <a:srgbClr val="1F1F1F"/>
                </a:solidFill>
                <a:latin typeface="Trebuchet MS"/>
                <a:ea typeface="Trebuchet MS"/>
                <a:cs typeface="Trebuchet MS"/>
                <a:sym typeface="Trebuchet MS"/>
              </a:rPr>
              <a:t>6 </a:t>
            </a:r>
            <a:r>
              <a:rPr lang="en-US" sz="2400" b="0" i="0" u="none" strike="noStrike" cap="none" dirty="0" err="1">
                <a:solidFill>
                  <a:srgbClr val="1F1F1F"/>
                </a:solidFill>
                <a:latin typeface="Trebuchet MS"/>
                <a:ea typeface="Trebuchet MS"/>
                <a:cs typeface="Trebuchet MS"/>
                <a:sym typeface="Trebuchet MS"/>
              </a:rPr>
              <a:t>casos</a:t>
            </a:r>
            <a:r>
              <a:rPr lang="en-US" sz="2400" b="0" i="0" u="none" strike="noStrike" cap="none" dirty="0">
                <a:solidFill>
                  <a:srgbClr val="1F1F1F"/>
                </a:solidFill>
                <a:latin typeface="Trebuchet MS"/>
                <a:ea typeface="Trebuchet MS"/>
                <a:cs typeface="Trebuchet MS"/>
                <a:sym typeface="Trebuchet MS"/>
              </a:rPr>
              <a:t> </a:t>
            </a:r>
            <a:r>
              <a:rPr lang="en-US" sz="2400" b="0" i="0" u="none" strike="noStrike" cap="none" dirty="0" err="1">
                <a:solidFill>
                  <a:srgbClr val="1F1F1F"/>
                </a:solidFill>
                <a:latin typeface="Trebuchet MS"/>
                <a:ea typeface="Trebuchet MS"/>
                <a:cs typeface="Trebuchet MS"/>
                <a:sym typeface="Trebuchet MS"/>
              </a:rPr>
              <a:t>recibieron</a:t>
            </a:r>
            <a:r>
              <a:rPr lang="en-US" sz="2400" b="0" i="0" u="none" strike="noStrike" cap="none" dirty="0">
                <a:solidFill>
                  <a:srgbClr val="1F1F1F"/>
                </a:solidFill>
                <a:latin typeface="Trebuchet MS"/>
                <a:ea typeface="Trebuchet MS"/>
                <a:cs typeface="Trebuchet MS"/>
                <a:sym typeface="Trebuchet MS"/>
              </a:rPr>
              <a:t> </a:t>
            </a:r>
            <a:r>
              <a:rPr lang="en-US" sz="2400" b="0" i="0" u="none" strike="noStrike" cap="none" dirty="0" err="1">
                <a:solidFill>
                  <a:srgbClr val="1F1F1F"/>
                </a:solidFill>
                <a:latin typeface="Trebuchet MS"/>
                <a:ea typeface="Trebuchet MS"/>
                <a:cs typeface="Trebuchet MS"/>
                <a:sym typeface="Trebuchet MS"/>
              </a:rPr>
              <a:t>incorrectamente</a:t>
            </a:r>
            <a:r>
              <a:rPr lang="en-US" sz="2400" b="0" i="0" u="none" strike="noStrike" cap="none" dirty="0">
                <a:solidFill>
                  <a:srgbClr val="1F1F1F"/>
                </a:solidFill>
                <a:latin typeface="Trebuchet MS"/>
                <a:ea typeface="Trebuchet MS"/>
                <a:cs typeface="Trebuchet MS"/>
                <a:sym typeface="Trebuchet MS"/>
              </a:rPr>
              <a:t> una </a:t>
            </a:r>
            <a:r>
              <a:rPr lang="en-US" sz="2400" b="0" i="0" u="none" strike="noStrike" cap="none" dirty="0" err="1">
                <a:solidFill>
                  <a:srgbClr val="1F1F1F"/>
                </a:solidFill>
                <a:latin typeface="Trebuchet MS"/>
                <a:ea typeface="Trebuchet MS"/>
                <a:cs typeface="Trebuchet MS"/>
                <a:sym typeface="Trebuchet MS"/>
              </a:rPr>
              <a:t>prórroga</a:t>
            </a:r>
            <a:r>
              <a:rPr lang="en-US" sz="2400" b="0" i="0" u="none" strike="noStrike" cap="none" dirty="0">
                <a:solidFill>
                  <a:srgbClr val="1F1F1F"/>
                </a:solidFill>
                <a:latin typeface="Trebuchet MS"/>
                <a:ea typeface="Trebuchet MS"/>
                <a:cs typeface="Trebuchet MS"/>
                <a:sym typeface="Trebuchet MS"/>
              </a:rPr>
              <a:t> de 60 días con cartas </a:t>
            </a:r>
            <a:r>
              <a:rPr lang="en-US" sz="2400" b="0" i="0" u="none" strike="noStrike" cap="none" dirty="0" err="1">
                <a:solidFill>
                  <a:srgbClr val="1F1F1F"/>
                </a:solidFill>
                <a:latin typeface="Trebuchet MS"/>
                <a:ea typeface="Trebuchet MS"/>
                <a:cs typeface="Trebuchet MS"/>
                <a:sym typeface="Trebuchet MS"/>
              </a:rPr>
              <a:t>en</a:t>
            </a:r>
            <a:r>
              <a:rPr lang="en-US" sz="2400" b="0" i="0" u="none" strike="noStrike" cap="none" dirty="0">
                <a:solidFill>
                  <a:srgbClr val="1F1F1F"/>
                </a:solidFill>
                <a:latin typeface="Trebuchet MS"/>
                <a:ea typeface="Trebuchet MS"/>
                <a:cs typeface="Trebuchet MS"/>
                <a:sym typeface="Trebuchet MS"/>
              </a:rPr>
              <a:t> las que se </a:t>
            </a:r>
            <a:r>
              <a:rPr lang="en-US" sz="2400" b="0" i="0" u="none" strike="noStrike" cap="none" dirty="0" err="1">
                <a:solidFill>
                  <a:srgbClr val="1F1F1F"/>
                </a:solidFill>
                <a:latin typeface="Trebuchet MS"/>
                <a:ea typeface="Trebuchet MS"/>
                <a:cs typeface="Trebuchet MS"/>
                <a:sym typeface="Trebuchet MS"/>
              </a:rPr>
              <a:t>indicaba</a:t>
            </a:r>
            <a:r>
              <a:rPr lang="en-US" sz="2400" b="0" i="0" u="none" strike="noStrike" cap="none" dirty="0">
                <a:solidFill>
                  <a:srgbClr val="1F1F1F"/>
                </a:solidFill>
                <a:latin typeface="Trebuchet MS"/>
                <a:ea typeface="Trebuchet MS"/>
                <a:cs typeface="Trebuchet MS"/>
                <a:sym typeface="Trebuchet MS"/>
              </a:rPr>
              <a:t> que se </a:t>
            </a:r>
            <a:r>
              <a:rPr lang="en-US" sz="2400" b="0" i="0" u="none" strike="noStrike" cap="none" dirty="0" err="1">
                <a:solidFill>
                  <a:srgbClr val="1F1F1F"/>
                </a:solidFill>
                <a:latin typeface="Trebuchet MS"/>
                <a:ea typeface="Trebuchet MS"/>
                <a:cs typeface="Trebuchet MS"/>
                <a:sym typeface="Trebuchet MS"/>
              </a:rPr>
              <a:t>debía</a:t>
            </a:r>
            <a:r>
              <a:rPr lang="en-US" sz="2400" b="0" i="0" u="none" strike="noStrike" cap="none" dirty="0">
                <a:solidFill>
                  <a:srgbClr val="1F1F1F"/>
                </a:solidFill>
                <a:latin typeface="Trebuchet MS"/>
                <a:ea typeface="Trebuchet MS"/>
                <a:cs typeface="Trebuchet MS"/>
                <a:sym typeface="Trebuchet MS"/>
              </a:rPr>
              <a:t> </a:t>
            </a:r>
            <a:r>
              <a:rPr lang="en-US" sz="2400" b="0" i="0" u="none" strike="noStrike" cap="none" dirty="0" err="1">
                <a:solidFill>
                  <a:srgbClr val="1F1F1F"/>
                </a:solidFill>
                <a:latin typeface="Trebuchet MS"/>
                <a:ea typeface="Trebuchet MS"/>
                <a:cs typeface="Trebuchet MS"/>
                <a:sym typeface="Trebuchet MS"/>
              </a:rPr>
              <a:t>pagar</a:t>
            </a:r>
            <a:r>
              <a:rPr lang="en-US" sz="2400" b="0" i="0" u="none" strike="noStrike" cap="none" dirty="0">
                <a:solidFill>
                  <a:srgbClr val="1F1F1F"/>
                </a:solidFill>
                <a:latin typeface="Trebuchet MS"/>
                <a:ea typeface="Trebuchet MS"/>
                <a:cs typeface="Trebuchet MS"/>
                <a:sym typeface="Trebuchet MS"/>
              </a:rPr>
              <a:t> una prima de 0 $ </a:t>
            </a:r>
            <a:endParaRPr sz="2400" dirty="0"/>
          </a:p>
          <a:p>
            <a:pPr marL="69850" marR="0" lvl="0" indent="0" algn="l" rtl="0">
              <a:lnSpc>
                <a:spcPct val="90000"/>
              </a:lnSpc>
              <a:spcBef>
                <a:spcPts val="750"/>
              </a:spcBef>
              <a:spcAft>
                <a:spcPts val="0"/>
              </a:spcAft>
              <a:buNone/>
            </a:pPr>
            <a:r>
              <a:rPr lang="en-US" sz="2400" b="1" i="0" u="none" strike="noStrike" cap="none" dirty="0" err="1">
                <a:solidFill>
                  <a:srgbClr val="1F1F1F"/>
                </a:solidFill>
                <a:latin typeface="Trebuchet MS"/>
                <a:ea typeface="Trebuchet MS"/>
                <a:cs typeface="Trebuchet MS"/>
                <a:sym typeface="Trebuchet MS"/>
              </a:rPr>
              <a:t>Acción</a:t>
            </a:r>
            <a:r>
              <a:rPr lang="en-US" sz="2400" b="1" i="0" u="none" strike="noStrike" cap="none" dirty="0">
                <a:solidFill>
                  <a:srgbClr val="1F1F1F"/>
                </a:solidFill>
                <a:latin typeface="Trebuchet MS"/>
                <a:ea typeface="Trebuchet MS"/>
                <a:cs typeface="Trebuchet MS"/>
                <a:sym typeface="Trebuchet MS"/>
              </a:rPr>
              <a:t>: </a:t>
            </a:r>
            <a:endParaRPr sz="2400" dirty="0"/>
          </a:p>
          <a:p>
            <a:pPr marL="457200" marR="0" lvl="0" indent="-387350" algn="l" rtl="0">
              <a:lnSpc>
                <a:spcPct val="90000"/>
              </a:lnSpc>
              <a:spcBef>
                <a:spcPts val="750"/>
              </a:spcBef>
              <a:spcAft>
                <a:spcPts val="0"/>
              </a:spcAft>
              <a:buClr>
                <a:srgbClr val="1F1F1F"/>
              </a:buClr>
              <a:buSzPts val="2500"/>
              <a:buFont typeface="Trebuchet MS"/>
              <a:buChar char="●"/>
            </a:pPr>
            <a:r>
              <a:rPr lang="en-US" sz="2400" b="0" i="0" u="none" strike="noStrike" cap="none" dirty="0">
                <a:solidFill>
                  <a:srgbClr val="1F1F1F"/>
                </a:solidFill>
                <a:latin typeface="Trebuchet MS"/>
                <a:ea typeface="Trebuchet MS"/>
                <a:cs typeface="Trebuchet MS"/>
                <a:sym typeface="Trebuchet MS"/>
              </a:rPr>
              <a:t>Casos </a:t>
            </a:r>
            <a:r>
              <a:rPr lang="en-US" sz="2400" b="0" i="0" u="none" strike="noStrike" cap="none" dirty="0" err="1">
                <a:solidFill>
                  <a:srgbClr val="1F1F1F"/>
                </a:solidFill>
                <a:latin typeface="Trebuchet MS"/>
                <a:ea typeface="Trebuchet MS"/>
                <a:cs typeface="Trebuchet MS"/>
                <a:sym typeface="Trebuchet MS"/>
              </a:rPr>
              <a:t>corregidos</a:t>
            </a:r>
            <a:r>
              <a:rPr lang="en-US" sz="2400" b="0" i="0" u="none" strike="noStrike" cap="none" dirty="0">
                <a:solidFill>
                  <a:srgbClr val="1F1F1F"/>
                </a:solidFill>
                <a:latin typeface="Trebuchet MS"/>
                <a:ea typeface="Trebuchet MS"/>
                <a:cs typeface="Trebuchet MS"/>
                <a:sym typeface="Trebuchet MS"/>
              </a:rPr>
              <a:t> y </a:t>
            </a:r>
            <a:r>
              <a:rPr lang="en-US" sz="2400" b="0" i="0" u="none" strike="noStrike" cap="none" dirty="0" err="1">
                <a:solidFill>
                  <a:srgbClr val="1F1F1F"/>
                </a:solidFill>
                <a:latin typeface="Trebuchet MS"/>
                <a:ea typeface="Trebuchet MS"/>
                <a:cs typeface="Trebuchet MS"/>
                <a:sym typeface="Trebuchet MS"/>
              </a:rPr>
              <a:t>nuevas</a:t>
            </a:r>
            <a:r>
              <a:rPr lang="en-US" sz="2400" b="0" i="0" u="none" strike="noStrike" cap="none" dirty="0">
                <a:solidFill>
                  <a:srgbClr val="1F1F1F"/>
                </a:solidFill>
                <a:latin typeface="Trebuchet MS"/>
                <a:ea typeface="Trebuchet MS"/>
                <a:cs typeface="Trebuchet MS"/>
                <a:sym typeface="Trebuchet MS"/>
              </a:rPr>
              <a:t> </a:t>
            </a:r>
            <a:r>
              <a:rPr lang="en-US" sz="2400" b="0" i="0" u="none" strike="noStrike" cap="none" dirty="0" err="1">
                <a:solidFill>
                  <a:srgbClr val="1F1F1F"/>
                </a:solidFill>
                <a:latin typeface="Trebuchet MS"/>
                <a:ea typeface="Trebuchet MS"/>
                <a:cs typeface="Trebuchet MS"/>
                <a:sym typeface="Trebuchet MS"/>
              </a:rPr>
              <a:t>aprobaciones</a:t>
            </a:r>
            <a:r>
              <a:rPr lang="en-US" sz="2400" b="0" i="0" u="none" strike="noStrike" cap="none" dirty="0">
                <a:solidFill>
                  <a:srgbClr val="1F1F1F"/>
                </a:solidFill>
                <a:latin typeface="Trebuchet MS"/>
                <a:ea typeface="Trebuchet MS"/>
                <a:cs typeface="Trebuchet MS"/>
                <a:sym typeface="Trebuchet MS"/>
              </a:rPr>
              <a:t> </a:t>
            </a:r>
            <a:r>
              <a:rPr lang="en-US" sz="2400" b="0" i="0" u="none" strike="noStrike" cap="none" dirty="0" err="1">
                <a:solidFill>
                  <a:srgbClr val="1F1F1F"/>
                </a:solidFill>
                <a:latin typeface="Trebuchet MS"/>
                <a:ea typeface="Trebuchet MS"/>
                <a:cs typeface="Trebuchet MS"/>
                <a:sym typeface="Trebuchet MS"/>
              </a:rPr>
              <a:t>enviadas</a:t>
            </a:r>
            <a:r>
              <a:rPr lang="en-US" sz="2400" b="0" i="0" u="none" strike="noStrike" cap="none" dirty="0">
                <a:solidFill>
                  <a:srgbClr val="1F1F1F"/>
                </a:solidFill>
                <a:latin typeface="Trebuchet MS"/>
                <a:ea typeface="Trebuchet MS"/>
                <a:cs typeface="Trebuchet MS"/>
                <a:sym typeface="Trebuchet MS"/>
              </a:rPr>
              <a:t> </a:t>
            </a:r>
            <a:r>
              <a:rPr lang="en-US" sz="2400" b="0" i="0" u="none" strike="noStrike" cap="none" dirty="0" err="1">
                <a:solidFill>
                  <a:srgbClr val="1F1F1F"/>
                </a:solidFill>
                <a:latin typeface="Trebuchet MS"/>
                <a:ea typeface="Trebuchet MS"/>
                <a:cs typeface="Trebuchet MS"/>
                <a:sym typeface="Trebuchet MS"/>
              </a:rPr>
              <a:t>el</a:t>
            </a:r>
            <a:r>
              <a:rPr lang="en-US" sz="2400" b="0" i="0" u="none" strike="noStrike" cap="none" dirty="0">
                <a:solidFill>
                  <a:srgbClr val="1F1F1F"/>
                </a:solidFill>
                <a:latin typeface="Trebuchet MS"/>
                <a:ea typeface="Trebuchet MS"/>
                <a:cs typeface="Trebuchet MS"/>
                <a:sym typeface="Trebuchet MS"/>
              </a:rPr>
              <a:t> 2 de mayo</a:t>
            </a:r>
            <a:endParaRPr sz="2400" b="0" i="0" u="none" strike="noStrike" cap="none" dirty="0">
              <a:solidFill>
                <a:srgbClr val="1F1F1F"/>
              </a:solidFill>
              <a:latin typeface="Trebuchet MS"/>
              <a:ea typeface="Trebuchet MS"/>
              <a:cs typeface="Trebuchet MS"/>
              <a:sym typeface="Trebuchet MS"/>
            </a:endParaRPr>
          </a:p>
          <a:p>
            <a:pPr marL="0" marR="0" lvl="0" indent="0" algn="l" rtl="0">
              <a:lnSpc>
                <a:spcPct val="90000"/>
              </a:lnSpc>
              <a:spcBef>
                <a:spcPts val="750"/>
              </a:spcBef>
              <a:spcAft>
                <a:spcPts val="0"/>
              </a:spcAft>
              <a:buClr>
                <a:srgbClr val="000000"/>
              </a:buClr>
              <a:buSzPts val="2500"/>
              <a:buFont typeface="Arial"/>
              <a:buNone/>
            </a:pPr>
            <a:r>
              <a:rPr lang="en-US" sz="2400" b="1" i="0" u="none" strike="noStrike" cap="none" dirty="0" err="1">
                <a:solidFill>
                  <a:srgbClr val="1F1F1F"/>
                </a:solidFill>
                <a:latin typeface="Trebuchet MS"/>
                <a:ea typeface="Trebuchet MS"/>
                <a:cs typeface="Trebuchet MS"/>
                <a:sym typeface="Trebuchet MS"/>
              </a:rPr>
              <a:t>Problema</a:t>
            </a:r>
            <a:r>
              <a:rPr lang="en-US" sz="2400" b="1" i="0" u="none" strike="noStrike" cap="none" dirty="0">
                <a:solidFill>
                  <a:srgbClr val="1F1F1F"/>
                </a:solidFill>
                <a:latin typeface="Trebuchet MS"/>
                <a:ea typeface="Trebuchet MS"/>
                <a:cs typeface="Trebuchet MS"/>
                <a:sym typeface="Trebuchet MS"/>
              </a:rPr>
              <a:t>:</a:t>
            </a:r>
            <a:r>
              <a:rPr lang="en-US" sz="2400" b="0" i="0" u="none" strike="noStrike" cap="none" dirty="0">
                <a:solidFill>
                  <a:srgbClr val="1F1F1F"/>
                </a:solidFill>
                <a:latin typeface="Trebuchet MS"/>
                <a:ea typeface="Trebuchet MS"/>
                <a:cs typeface="Trebuchet MS"/>
                <a:sym typeface="Trebuchet MS"/>
              </a:rPr>
              <a:t> </a:t>
            </a:r>
            <a:endParaRPr sz="2400" b="0" i="0" u="none" strike="noStrike" cap="none" dirty="0">
              <a:solidFill>
                <a:srgbClr val="1F1F1F"/>
              </a:solidFill>
              <a:latin typeface="Trebuchet MS"/>
              <a:ea typeface="Trebuchet MS"/>
              <a:cs typeface="Trebuchet MS"/>
              <a:sym typeface="Trebuchet MS"/>
            </a:endParaRPr>
          </a:p>
          <a:p>
            <a:pPr marL="457200" marR="0" lvl="0" indent="-387350" algn="l" rtl="0">
              <a:lnSpc>
                <a:spcPct val="90000"/>
              </a:lnSpc>
              <a:spcBef>
                <a:spcPts val="750"/>
              </a:spcBef>
              <a:spcAft>
                <a:spcPts val="0"/>
              </a:spcAft>
              <a:buClr>
                <a:srgbClr val="1F1F1F"/>
              </a:buClr>
              <a:buSzPts val="2500"/>
              <a:buFont typeface="Trebuchet MS"/>
              <a:buChar char="●"/>
            </a:pPr>
            <a:r>
              <a:rPr lang="en-US" sz="2400" b="0" i="0" u="none" strike="noStrike" cap="none" dirty="0">
                <a:solidFill>
                  <a:srgbClr val="1F1F1F"/>
                </a:solidFill>
                <a:latin typeface="Trebuchet MS"/>
                <a:ea typeface="Trebuchet MS"/>
                <a:cs typeface="Trebuchet MS"/>
                <a:sym typeface="Trebuchet MS"/>
              </a:rPr>
              <a:t>75 </a:t>
            </a:r>
            <a:r>
              <a:rPr lang="en-US" sz="2400" b="0" i="0" u="none" strike="noStrike" cap="none" dirty="0" err="1">
                <a:solidFill>
                  <a:srgbClr val="1F1F1F"/>
                </a:solidFill>
                <a:latin typeface="Trebuchet MS"/>
                <a:ea typeface="Trebuchet MS"/>
                <a:cs typeface="Trebuchet MS"/>
                <a:sym typeface="Trebuchet MS"/>
              </a:rPr>
              <a:t>miembros</a:t>
            </a:r>
            <a:r>
              <a:rPr lang="en-US" sz="2400" b="0" i="0" u="none" strike="noStrike" cap="none" dirty="0">
                <a:solidFill>
                  <a:srgbClr val="1F1F1F"/>
                </a:solidFill>
                <a:latin typeface="Trebuchet MS"/>
                <a:ea typeface="Trebuchet MS"/>
                <a:cs typeface="Trebuchet MS"/>
                <a:sym typeface="Trebuchet MS"/>
              </a:rPr>
              <a:t> se les </a:t>
            </a:r>
            <a:r>
              <a:rPr lang="en-US" sz="2400" b="0" i="0" u="none" strike="noStrike" cap="none" dirty="0" err="1">
                <a:solidFill>
                  <a:srgbClr val="1F1F1F"/>
                </a:solidFill>
                <a:latin typeface="Trebuchet MS"/>
                <a:ea typeface="Trebuchet MS"/>
                <a:cs typeface="Trebuchet MS"/>
                <a:sym typeface="Trebuchet MS"/>
              </a:rPr>
              <a:t>cobró</a:t>
            </a:r>
            <a:r>
              <a:rPr lang="en-US" sz="2400" b="0" i="0" u="none" strike="noStrike" cap="none" dirty="0">
                <a:solidFill>
                  <a:srgbClr val="1F1F1F"/>
                </a:solidFill>
                <a:latin typeface="Trebuchet MS"/>
                <a:ea typeface="Trebuchet MS"/>
                <a:cs typeface="Trebuchet MS"/>
                <a:sym typeface="Trebuchet MS"/>
              </a:rPr>
              <a:t> </a:t>
            </a:r>
            <a:r>
              <a:rPr lang="en-US" sz="2400" b="0" i="0" u="none" strike="noStrike" cap="none" dirty="0" err="1">
                <a:solidFill>
                  <a:srgbClr val="1F1F1F"/>
                </a:solidFill>
                <a:latin typeface="Trebuchet MS"/>
                <a:ea typeface="Trebuchet MS"/>
                <a:cs typeface="Trebuchet MS"/>
                <a:sym typeface="Trebuchet MS"/>
              </a:rPr>
              <a:t>incorrectamente</a:t>
            </a:r>
            <a:r>
              <a:rPr lang="en-US" sz="2400" b="0" i="0" u="none" strike="noStrike" cap="none" dirty="0">
                <a:solidFill>
                  <a:srgbClr val="1F1F1F"/>
                </a:solidFill>
                <a:latin typeface="Trebuchet MS"/>
                <a:ea typeface="Trebuchet MS"/>
                <a:cs typeface="Trebuchet MS"/>
                <a:sym typeface="Trebuchet MS"/>
              </a:rPr>
              <a:t> una prima </a:t>
            </a:r>
            <a:r>
              <a:rPr lang="en-US" sz="2400" b="0" i="0" u="none" strike="noStrike" cap="none" dirty="0" err="1">
                <a:solidFill>
                  <a:srgbClr val="1F1F1F"/>
                </a:solidFill>
                <a:latin typeface="Trebuchet MS"/>
                <a:ea typeface="Trebuchet MS"/>
                <a:cs typeface="Trebuchet MS"/>
                <a:sym typeface="Trebuchet MS"/>
              </a:rPr>
              <a:t>en</a:t>
            </a:r>
            <a:r>
              <a:rPr lang="en-US" sz="2400" b="0" i="0" u="none" strike="noStrike" cap="none" dirty="0">
                <a:solidFill>
                  <a:srgbClr val="1F1F1F"/>
                </a:solidFill>
                <a:latin typeface="Trebuchet MS"/>
                <a:ea typeface="Trebuchet MS"/>
                <a:cs typeface="Trebuchet MS"/>
                <a:sym typeface="Trebuchet MS"/>
              </a:rPr>
              <a:t> la </a:t>
            </a:r>
            <a:r>
              <a:rPr lang="en-US" sz="2400" b="0" i="0" u="none" strike="noStrike" cap="none" dirty="0" err="1">
                <a:solidFill>
                  <a:srgbClr val="1F1F1F"/>
                </a:solidFill>
                <a:latin typeface="Trebuchet MS"/>
                <a:ea typeface="Trebuchet MS"/>
                <a:cs typeface="Trebuchet MS"/>
                <a:sym typeface="Trebuchet MS"/>
              </a:rPr>
              <a:t>versión</a:t>
            </a:r>
            <a:r>
              <a:rPr lang="en-US" sz="2400" b="0" i="0" u="none" strike="noStrike" cap="none" dirty="0">
                <a:solidFill>
                  <a:srgbClr val="1F1F1F"/>
                </a:solidFill>
                <a:latin typeface="Trebuchet MS"/>
                <a:ea typeface="Trebuchet MS"/>
                <a:cs typeface="Trebuchet MS"/>
                <a:sym typeface="Trebuchet MS"/>
              </a:rPr>
              <a:t> </a:t>
            </a:r>
            <a:r>
              <a:rPr lang="en-US" sz="2400" b="0" i="0" u="none" strike="noStrike" cap="none" dirty="0" err="1">
                <a:solidFill>
                  <a:srgbClr val="1F1F1F"/>
                </a:solidFill>
                <a:latin typeface="Trebuchet MS"/>
                <a:ea typeface="Trebuchet MS"/>
                <a:cs typeface="Trebuchet MS"/>
                <a:sym typeface="Trebuchet MS"/>
              </a:rPr>
              <a:t>electrónica</a:t>
            </a:r>
            <a:r>
              <a:rPr lang="en-US" sz="2400" b="0" i="0" u="none" strike="noStrike" cap="none" dirty="0">
                <a:solidFill>
                  <a:srgbClr val="1F1F1F"/>
                </a:solidFill>
                <a:latin typeface="Trebuchet MS"/>
                <a:ea typeface="Trebuchet MS"/>
                <a:cs typeface="Trebuchet MS"/>
                <a:sym typeface="Trebuchet MS"/>
              </a:rPr>
              <a:t> de las cartas </a:t>
            </a:r>
            <a:r>
              <a:rPr lang="en-US" sz="2400" b="0" i="0" u="none" strike="noStrike" cap="none" dirty="0" err="1">
                <a:solidFill>
                  <a:srgbClr val="1F1F1F"/>
                </a:solidFill>
                <a:latin typeface="Trebuchet MS"/>
                <a:ea typeface="Trebuchet MS"/>
                <a:cs typeface="Trebuchet MS"/>
                <a:sym typeface="Trebuchet MS"/>
              </a:rPr>
              <a:t>sólo</a:t>
            </a:r>
            <a:r>
              <a:rPr lang="en-US" sz="2400" b="0" i="0" u="none" strike="noStrike" cap="none" dirty="0">
                <a:solidFill>
                  <a:srgbClr val="1F1F1F"/>
                </a:solidFill>
                <a:latin typeface="Trebuchet MS"/>
                <a:ea typeface="Trebuchet MS"/>
                <a:cs typeface="Trebuchet MS"/>
                <a:sym typeface="Trebuchet MS"/>
              </a:rPr>
              <a:t> </a:t>
            </a:r>
            <a:endParaRPr sz="2400" dirty="0"/>
          </a:p>
          <a:p>
            <a:pPr marL="69850" marR="0" lvl="0" indent="0" algn="l" rtl="0">
              <a:lnSpc>
                <a:spcPct val="90000"/>
              </a:lnSpc>
              <a:spcBef>
                <a:spcPts val="750"/>
              </a:spcBef>
              <a:spcAft>
                <a:spcPts val="0"/>
              </a:spcAft>
              <a:buNone/>
            </a:pPr>
            <a:r>
              <a:rPr lang="en-US" sz="2400" b="1" i="0" u="none" strike="noStrike" cap="none" dirty="0" err="1">
                <a:solidFill>
                  <a:srgbClr val="1F1F1F"/>
                </a:solidFill>
                <a:latin typeface="Trebuchet MS"/>
                <a:ea typeface="Trebuchet MS"/>
                <a:cs typeface="Trebuchet MS"/>
                <a:sym typeface="Trebuchet MS"/>
              </a:rPr>
              <a:t>Acción</a:t>
            </a:r>
            <a:r>
              <a:rPr lang="en-US" sz="2400" b="1" i="0" u="none" strike="noStrike" cap="none" dirty="0">
                <a:solidFill>
                  <a:srgbClr val="1F1F1F"/>
                </a:solidFill>
                <a:latin typeface="Trebuchet MS"/>
                <a:ea typeface="Trebuchet MS"/>
                <a:cs typeface="Trebuchet MS"/>
                <a:sym typeface="Trebuchet MS"/>
              </a:rPr>
              <a:t>:</a:t>
            </a:r>
            <a:r>
              <a:rPr lang="en-US" sz="2400" b="0" i="0" u="none" strike="noStrike" cap="none" dirty="0">
                <a:solidFill>
                  <a:srgbClr val="1F1F1F"/>
                </a:solidFill>
                <a:latin typeface="Trebuchet MS"/>
                <a:ea typeface="Trebuchet MS"/>
                <a:cs typeface="Trebuchet MS"/>
                <a:sym typeface="Trebuchet MS"/>
              </a:rPr>
              <a:t> </a:t>
            </a:r>
            <a:endParaRPr sz="2400" b="0" i="0" u="none" strike="noStrike" cap="none" dirty="0">
              <a:solidFill>
                <a:srgbClr val="1F1F1F"/>
              </a:solidFill>
              <a:latin typeface="Trebuchet MS"/>
              <a:ea typeface="Trebuchet MS"/>
              <a:cs typeface="Trebuchet MS"/>
              <a:sym typeface="Trebuchet MS"/>
            </a:endParaRPr>
          </a:p>
          <a:p>
            <a:pPr marL="457200" marR="0" lvl="0" indent="-387350" algn="l" rtl="0">
              <a:lnSpc>
                <a:spcPct val="90000"/>
              </a:lnSpc>
              <a:spcBef>
                <a:spcPts val="750"/>
              </a:spcBef>
              <a:spcAft>
                <a:spcPts val="0"/>
              </a:spcAft>
              <a:buClr>
                <a:srgbClr val="1F1F1F"/>
              </a:buClr>
              <a:buSzPts val="2500"/>
              <a:buFont typeface="Trebuchet MS"/>
              <a:buChar char="●"/>
            </a:pPr>
            <a:r>
              <a:rPr lang="en-US" sz="2400" b="0" i="0" u="none" strike="noStrike" cap="none" dirty="0">
                <a:solidFill>
                  <a:srgbClr val="1F1F1F"/>
                </a:solidFill>
                <a:latin typeface="Trebuchet MS"/>
                <a:ea typeface="Trebuchet MS"/>
                <a:cs typeface="Trebuchet MS"/>
                <a:sym typeface="Trebuchet MS"/>
              </a:rPr>
              <a:t>Cartas </a:t>
            </a:r>
            <a:r>
              <a:rPr lang="en-US" sz="2400" b="0" i="0" u="none" strike="noStrike" cap="none" dirty="0" err="1">
                <a:solidFill>
                  <a:srgbClr val="1F1F1F"/>
                </a:solidFill>
                <a:latin typeface="Trebuchet MS"/>
                <a:ea typeface="Trebuchet MS"/>
                <a:cs typeface="Trebuchet MS"/>
                <a:sym typeface="Trebuchet MS"/>
              </a:rPr>
              <a:t>en</a:t>
            </a:r>
            <a:r>
              <a:rPr lang="en-US" sz="2400" b="0" i="0" u="none" strike="noStrike" cap="none" dirty="0">
                <a:solidFill>
                  <a:srgbClr val="1F1F1F"/>
                </a:solidFill>
                <a:latin typeface="Trebuchet MS"/>
                <a:ea typeface="Trebuchet MS"/>
                <a:cs typeface="Trebuchet MS"/>
                <a:sym typeface="Trebuchet MS"/>
              </a:rPr>
              <a:t> </a:t>
            </a:r>
            <a:r>
              <a:rPr lang="en-US" sz="2400" b="0" i="0" u="none" strike="noStrike" cap="none" dirty="0" err="1">
                <a:solidFill>
                  <a:srgbClr val="1F1F1F"/>
                </a:solidFill>
                <a:latin typeface="Trebuchet MS"/>
                <a:ea typeface="Trebuchet MS"/>
                <a:cs typeface="Trebuchet MS"/>
                <a:sym typeface="Trebuchet MS"/>
              </a:rPr>
              <a:t>pausa</a:t>
            </a:r>
            <a:r>
              <a:rPr lang="en-US" sz="2400" b="0" i="0" u="none" strike="noStrike" cap="none" dirty="0">
                <a:solidFill>
                  <a:srgbClr val="1F1F1F"/>
                </a:solidFill>
                <a:latin typeface="Trebuchet MS"/>
                <a:ea typeface="Trebuchet MS"/>
                <a:cs typeface="Trebuchet MS"/>
                <a:sym typeface="Trebuchet MS"/>
              </a:rPr>
              <a:t>, </a:t>
            </a:r>
            <a:r>
              <a:rPr lang="en-US" sz="2400" b="0" i="0" u="none" strike="noStrike" cap="none" dirty="0" err="1">
                <a:solidFill>
                  <a:srgbClr val="1F1F1F"/>
                </a:solidFill>
                <a:latin typeface="Trebuchet MS"/>
                <a:ea typeface="Trebuchet MS"/>
                <a:cs typeface="Trebuchet MS"/>
                <a:sym typeface="Trebuchet MS"/>
              </a:rPr>
              <a:t>emisión</a:t>
            </a:r>
            <a:r>
              <a:rPr lang="en-US" sz="2400" b="0" i="0" u="none" strike="noStrike" cap="none" dirty="0">
                <a:solidFill>
                  <a:srgbClr val="1F1F1F"/>
                </a:solidFill>
                <a:latin typeface="Trebuchet MS"/>
                <a:ea typeface="Trebuchet MS"/>
                <a:cs typeface="Trebuchet MS"/>
                <a:sym typeface="Trebuchet MS"/>
              </a:rPr>
              <a:t> </a:t>
            </a:r>
            <a:r>
              <a:rPr lang="en-US" sz="2400" b="0" i="0" u="none" strike="noStrike" cap="none" dirty="0" err="1">
                <a:solidFill>
                  <a:srgbClr val="1F1F1F"/>
                </a:solidFill>
                <a:latin typeface="Trebuchet MS"/>
                <a:ea typeface="Trebuchet MS"/>
                <a:cs typeface="Trebuchet MS"/>
                <a:sym typeface="Trebuchet MS"/>
              </a:rPr>
              <a:t>corregida</a:t>
            </a:r>
            <a:r>
              <a:rPr lang="en-US" sz="2400" b="0" i="0" u="none" strike="noStrike" cap="none" dirty="0">
                <a:solidFill>
                  <a:srgbClr val="1F1F1F"/>
                </a:solidFill>
                <a:latin typeface="Trebuchet MS"/>
                <a:ea typeface="Trebuchet MS"/>
                <a:cs typeface="Trebuchet MS"/>
                <a:sym typeface="Trebuchet MS"/>
              </a:rPr>
              <a:t> y cartas </a:t>
            </a:r>
            <a:r>
              <a:rPr lang="en-US" sz="2400" b="0" i="0" u="none" strike="noStrike" cap="none" dirty="0" err="1">
                <a:solidFill>
                  <a:srgbClr val="1F1F1F"/>
                </a:solidFill>
                <a:latin typeface="Trebuchet MS"/>
                <a:ea typeface="Trebuchet MS"/>
                <a:cs typeface="Trebuchet MS"/>
                <a:sym typeface="Trebuchet MS"/>
              </a:rPr>
              <a:t>restablecidas</a:t>
            </a:r>
            <a:r>
              <a:rPr lang="en-US" sz="2400" b="0" i="0" u="none" strike="noStrike" cap="none" dirty="0">
                <a:solidFill>
                  <a:srgbClr val="1F1F1F"/>
                </a:solidFill>
                <a:latin typeface="Trebuchet MS"/>
                <a:ea typeface="Trebuchet MS"/>
                <a:cs typeface="Trebuchet MS"/>
                <a:sym typeface="Trebuchet MS"/>
              </a:rPr>
              <a:t> 24 de </a:t>
            </a:r>
            <a:r>
              <a:rPr lang="en-US" sz="2400" b="0" i="0" u="none" strike="noStrike" cap="none" dirty="0" err="1">
                <a:solidFill>
                  <a:srgbClr val="1F1F1F"/>
                </a:solidFill>
                <a:latin typeface="Trebuchet MS"/>
                <a:ea typeface="Trebuchet MS"/>
                <a:cs typeface="Trebuchet MS"/>
                <a:sym typeface="Trebuchet MS"/>
              </a:rPr>
              <a:t>abril</a:t>
            </a:r>
            <a:endParaRPr sz="2400" b="0" i="0" u="none" strike="noStrike" cap="none" dirty="0">
              <a:solidFill>
                <a:schemeClr val="dk1"/>
              </a:solidFill>
              <a:latin typeface="Trebuchet MS"/>
              <a:ea typeface="Trebuchet MS"/>
              <a:cs typeface="Trebuchet MS"/>
              <a:sym typeface="Trebuchet MS"/>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g3542614cfcd_0_26"/>
          <p:cNvSpPr txBox="1">
            <a:spLocks noGrp="1"/>
          </p:cNvSpPr>
          <p:nvPr>
            <p:ph type="title"/>
          </p:nvPr>
        </p:nvSpPr>
        <p:spPr>
          <a:xfrm>
            <a:off x="765300" y="511425"/>
            <a:ext cx="7922700" cy="627900"/>
          </a:xfrm>
          <a:prstGeom prst="rect">
            <a:avLst/>
          </a:prstGeom>
          <a:noFill/>
          <a:ln>
            <a:noFill/>
          </a:ln>
        </p:spPr>
        <p:txBody>
          <a:bodyPr spcFirstLastPara="1" wrap="square" lIns="0" tIns="12700" rIns="0" bIns="0" anchor="t" anchorCtr="0">
            <a:spAutoFit/>
          </a:bodyPr>
          <a:lstStyle/>
          <a:p>
            <a:pPr marL="0" lvl="0" indent="0" algn="ctr" rtl="0">
              <a:lnSpc>
                <a:spcPct val="90000"/>
              </a:lnSpc>
              <a:spcBef>
                <a:spcPts val="0"/>
              </a:spcBef>
              <a:spcAft>
                <a:spcPts val="0"/>
              </a:spcAft>
              <a:buSzPts val="4500"/>
              <a:buNone/>
            </a:pPr>
            <a:r>
              <a:rPr lang="en-US" sz="4440">
                <a:solidFill>
                  <a:srgbClr val="232C68"/>
                </a:solidFill>
              </a:rPr>
              <a:t>Premium Letters Mailed Late</a:t>
            </a:r>
            <a:endParaRPr sz="4440">
              <a:solidFill>
                <a:srgbClr val="232C68"/>
              </a:solidFill>
            </a:endParaRPr>
          </a:p>
        </p:txBody>
      </p:sp>
      <p:sp>
        <p:nvSpPr>
          <p:cNvPr id="482" name="Google Shape;482;g3542614cfcd_0_26"/>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42</a:t>
            </a:fld>
            <a:endParaRPr/>
          </a:p>
        </p:txBody>
      </p:sp>
      <p:sp>
        <p:nvSpPr>
          <p:cNvPr id="483" name="Google Shape;483;g3542614cfcd_0_26"/>
          <p:cNvSpPr txBox="1"/>
          <p:nvPr/>
        </p:nvSpPr>
        <p:spPr>
          <a:xfrm>
            <a:off x="765300" y="1379400"/>
            <a:ext cx="7592700" cy="4624500"/>
          </a:xfrm>
          <a:prstGeom prst="rect">
            <a:avLst/>
          </a:prstGeom>
          <a:noFill/>
          <a:ln>
            <a:noFill/>
          </a:ln>
        </p:spPr>
        <p:txBody>
          <a:bodyPr spcFirstLastPara="1" wrap="square" lIns="0" tIns="58400" rIns="0" bIns="0" anchor="t" anchorCtr="0">
            <a:spAutoFit/>
          </a:bodyPr>
          <a:lstStyle/>
          <a:p>
            <a:pPr marL="0" marR="0" lvl="0" indent="0" algn="l" rtl="0">
              <a:lnSpc>
                <a:spcPct val="90000"/>
              </a:lnSpc>
              <a:spcBef>
                <a:spcPts val="1000"/>
              </a:spcBef>
              <a:spcAft>
                <a:spcPts val="0"/>
              </a:spcAft>
              <a:buClr>
                <a:schemeClr val="dk1"/>
              </a:buClr>
              <a:buSzPts val="2700"/>
              <a:buFont typeface="Arial"/>
              <a:buNone/>
            </a:pPr>
            <a:r>
              <a:rPr lang="en-US" sz="2800" b="1" i="0" u="none" strike="noStrike" cap="none" dirty="0">
                <a:solidFill>
                  <a:schemeClr val="dk1"/>
                </a:solidFill>
                <a:latin typeface="Trebuchet MS"/>
                <a:ea typeface="Trebuchet MS"/>
                <a:cs typeface="Trebuchet MS"/>
                <a:sym typeface="Trebuchet MS"/>
              </a:rPr>
              <a:t>Issue:</a:t>
            </a:r>
            <a:r>
              <a:rPr lang="en-US" sz="2800" b="0" i="0" u="none" strike="noStrike" cap="none" dirty="0">
                <a:solidFill>
                  <a:schemeClr val="dk1"/>
                </a:solidFill>
                <a:latin typeface="Trebuchet MS"/>
                <a:ea typeface="Trebuchet MS"/>
                <a:cs typeface="Trebuchet MS"/>
                <a:sym typeface="Trebuchet MS"/>
              </a:rPr>
              <a:t> </a:t>
            </a:r>
            <a:endParaRPr sz="2800" b="0" i="0" u="none" strike="noStrike" cap="none" dirty="0">
              <a:solidFill>
                <a:schemeClr val="dk1"/>
              </a:solidFill>
              <a:latin typeface="Trebuchet MS"/>
              <a:ea typeface="Trebuchet MS"/>
              <a:cs typeface="Trebuchet MS"/>
              <a:sym typeface="Trebuchet MS"/>
            </a:endParaRPr>
          </a:p>
          <a:p>
            <a:pPr marL="457200" marR="0" lvl="0" indent="-406400" algn="l" rtl="0">
              <a:lnSpc>
                <a:spcPct val="90000"/>
              </a:lnSpc>
              <a:spcBef>
                <a:spcPts val="1000"/>
              </a:spcBef>
              <a:spcAft>
                <a:spcPts val="0"/>
              </a:spcAft>
              <a:buClr>
                <a:schemeClr val="dk1"/>
              </a:buClr>
              <a:buSzPts val="2800"/>
              <a:buFont typeface="Trebuchet MS"/>
              <a:buChar char="●"/>
            </a:pPr>
            <a:r>
              <a:rPr lang="en-US" sz="2800" b="0" i="0" u="none" strike="noStrike" cap="none" dirty="0">
                <a:solidFill>
                  <a:schemeClr val="dk1"/>
                </a:solidFill>
                <a:latin typeface="Trebuchet MS"/>
                <a:ea typeface="Trebuchet MS"/>
                <a:cs typeface="Trebuchet MS"/>
                <a:sym typeface="Trebuchet MS"/>
              </a:rPr>
              <a:t>~23,000 premium letters not printed/mailed on time (but were electronically visible in CO PEAK)</a:t>
            </a:r>
            <a:endParaRPr sz="2800" b="0" i="0" u="none" strike="noStrike" cap="none" dirty="0">
              <a:solidFill>
                <a:schemeClr val="dk1"/>
              </a:solidFill>
              <a:latin typeface="Trebuchet MS"/>
              <a:ea typeface="Trebuchet MS"/>
              <a:cs typeface="Trebuchet MS"/>
              <a:sym typeface="Trebuchet MS"/>
            </a:endParaRPr>
          </a:p>
          <a:p>
            <a:pPr marL="0" marR="0" lvl="0" indent="0" algn="l" rtl="0">
              <a:lnSpc>
                <a:spcPct val="90000"/>
              </a:lnSpc>
              <a:spcBef>
                <a:spcPts val="1000"/>
              </a:spcBef>
              <a:spcAft>
                <a:spcPts val="0"/>
              </a:spcAft>
              <a:buClr>
                <a:schemeClr val="dk1"/>
              </a:buClr>
              <a:buSzPts val="2700"/>
              <a:buFont typeface="Arial"/>
              <a:buNone/>
            </a:pPr>
            <a:endParaRPr sz="1100" b="0" i="0" u="none" strike="noStrike" cap="none" dirty="0">
              <a:solidFill>
                <a:schemeClr val="dk1"/>
              </a:solidFill>
              <a:latin typeface="Trebuchet MS"/>
              <a:ea typeface="Trebuchet MS"/>
              <a:cs typeface="Trebuchet MS"/>
              <a:sym typeface="Trebuchet MS"/>
            </a:endParaRPr>
          </a:p>
          <a:p>
            <a:pPr marL="0" marR="0" lvl="0" indent="0" algn="l" rtl="0">
              <a:lnSpc>
                <a:spcPct val="90000"/>
              </a:lnSpc>
              <a:spcBef>
                <a:spcPts val="1000"/>
              </a:spcBef>
              <a:spcAft>
                <a:spcPts val="0"/>
              </a:spcAft>
              <a:buClr>
                <a:schemeClr val="dk1"/>
              </a:buClr>
              <a:buSzPts val="2700"/>
              <a:buFont typeface="Arial"/>
              <a:buNone/>
            </a:pPr>
            <a:r>
              <a:rPr lang="en-US" sz="2800" b="1" i="0" u="none" strike="noStrike" cap="none" dirty="0">
                <a:solidFill>
                  <a:schemeClr val="dk1"/>
                </a:solidFill>
                <a:latin typeface="Trebuchet MS"/>
                <a:ea typeface="Trebuchet MS"/>
                <a:cs typeface="Trebuchet MS"/>
                <a:sym typeface="Trebuchet MS"/>
              </a:rPr>
              <a:t>Action: </a:t>
            </a:r>
            <a:endParaRPr sz="2800" b="1" i="0" u="none" strike="noStrike" cap="none" dirty="0">
              <a:solidFill>
                <a:schemeClr val="dk1"/>
              </a:solidFill>
              <a:latin typeface="Trebuchet MS"/>
              <a:ea typeface="Trebuchet MS"/>
              <a:cs typeface="Trebuchet MS"/>
              <a:sym typeface="Trebuchet MS"/>
            </a:endParaRPr>
          </a:p>
          <a:p>
            <a:pPr marL="457200" marR="0" lvl="0" indent="-406400" algn="l" rtl="0">
              <a:lnSpc>
                <a:spcPct val="90000"/>
              </a:lnSpc>
              <a:spcBef>
                <a:spcPts val="1000"/>
              </a:spcBef>
              <a:spcAft>
                <a:spcPts val="0"/>
              </a:spcAft>
              <a:buClr>
                <a:schemeClr val="dk1"/>
              </a:buClr>
              <a:buSzPts val="2800"/>
              <a:buFont typeface="Trebuchet MS"/>
              <a:buChar char="●"/>
            </a:pPr>
            <a:r>
              <a:rPr lang="en-US" sz="2800" b="0" i="0" u="none" strike="noStrike" cap="none" dirty="0">
                <a:solidFill>
                  <a:schemeClr val="dk1"/>
                </a:solidFill>
                <a:latin typeface="Trebuchet MS"/>
                <a:ea typeface="Trebuchet MS"/>
                <a:cs typeface="Trebuchet MS"/>
                <a:sym typeface="Trebuchet MS"/>
              </a:rPr>
              <a:t>New files sent to print vendor</a:t>
            </a:r>
            <a:endParaRPr sz="2800" b="0" i="0" u="none" strike="noStrike" cap="none" dirty="0">
              <a:solidFill>
                <a:schemeClr val="dk1"/>
              </a:solidFill>
              <a:latin typeface="Trebuchet MS"/>
              <a:ea typeface="Trebuchet MS"/>
              <a:cs typeface="Trebuchet MS"/>
              <a:sym typeface="Trebuchet MS"/>
            </a:endParaRPr>
          </a:p>
          <a:p>
            <a:pPr marL="457200" marR="0" lvl="0" indent="-406400" algn="l" rtl="0">
              <a:lnSpc>
                <a:spcPct val="90000"/>
              </a:lnSpc>
              <a:spcBef>
                <a:spcPts val="0"/>
              </a:spcBef>
              <a:spcAft>
                <a:spcPts val="0"/>
              </a:spcAft>
              <a:buClr>
                <a:schemeClr val="dk1"/>
              </a:buClr>
              <a:buSzPts val="2800"/>
              <a:buFont typeface="Trebuchet MS"/>
              <a:buChar char="●"/>
            </a:pPr>
            <a:r>
              <a:rPr lang="en-US" sz="2800" b="0" i="0" u="none" strike="noStrike" cap="none" dirty="0">
                <a:solidFill>
                  <a:schemeClr val="dk1"/>
                </a:solidFill>
                <a:latin typeface="Trebuchet MS"/>
                <a:ea typeface="Trebuchet MS"/>
                <a:cs typeface="Trebuchet MS"/>
                <a:sym typeface="Trebuchet MS"/>
              </a:rPr>
              <a:t>May 15 due date remains as members have 60-day grace period to pay</a:t>
            </a:r>
            <a:endParaRPr sz="2800" b="0" i="0" u="none" strike="noStrike" cap="none" dirty="0">
              <a:solidFill>
                <a:schemeClr val="dk1"/>
              </a:solidFill>
              <a:latin typeface="Trebuchet MS"/>
              <a:ea typeface="Trebuchet MS"/>
              <a:cs typeface="Trebuchet MS"/>
              <a:sym typeface="Trebuchet MS"/>
            </a:endParaRPr>
          </a:p>
          <a:p>
            <a:pPr marL="0" marR="0" lvl="0" indent="0" algn="l" rtl="0">
              <a:lnSpc>
                <a:spcPct val="90000"/>
              </a:lnSpc>
              <a:spcBef>
                <a:spcPts val="1000"/>
              </a:spcBef>
              <a:spcAft>
                <a:spcPts val="0"/>
              </a:spcAft>
              <a:buClr>
                <a:schemeClr val="dk1"/>
              </a:buClr>
              <a:buSzPts val="2700"/>
              <a:buFont typeface="Arial"/>
              <a:buNone/>
            </a:pPr>
            <a:endParaRPr sz="1100" b="0" i="0" u="none" strike="noStrike" cap="none" dirty="0">
              <a:solidFill>
                <a:schemeClr val="dk1"/>
              </a:solidFill>
              <a:latin typeface="Trebuchet MS"/>
              <a:ea typeface="Trebuchet MS"/>
              <a:cs typeface="Trebuchet MS"/>
              <a:sym typeface="Trebuchet MS"/>
            </a:endParaRPr>
          </a:p>
          <a:p>
            <a:pPr marL="0" marR="0" lvl="0" indent="0" algn="ctr" rtl="0">
              <a:lnSpc>
                <a:spcPct val="90000"/>
              </a:lnSpc>
              <a:spcBef>
                <a:spcPts val="1000"/>
              </a:spcBef>
              <a:spcAft>
                <a:spcPts val="0"/>
              </a:spcAft>
              <a:buClr>
                <a:srgbClr val="000000"/>
              </a:buClr>
              <a:buSzPts val="2800"/>
              <a:buFont typeface="Arial"/>
              <a:buNone/>
            </a:pPr>
            <a:r>
              <a:rPr lang="en-US" sz="2800" b="0" i="0" u="none" strike="noStrike" cap="none" dirty="0">
                <a:solidFill>
                  <a:schemeClr val="dk1"/>
                </a:solidFill>
                <a:latin typeface="Trebuchet MS"/>
                <a:ea typeface="Trebuchet MS"/>
                <a:cs typeface="Trebuchet MS"/>
                <a:sym typeface="Trebuchet MS"/>
              </a:rPr>
              <a:t>Please help to spread the word!</a:t>
            </a:r>
            <a:endParaRPr sz="2100" b="0" i="0" u="none" strike="noStrike" cap="none" dirty="0">
              <a:solidFill>
                <a:schemeClr val="dk1"/>
              </a:solidFill>
              <a:latin typeface="Trebuchet MS"/>
              <a:ea typeface="Trebuchet MS"/>
              <a:cs typeface="Trebuchet MS"/>
              <a:sym typeface="Trebuchet MS"/>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30"/>
          <p:cNvSpPr txBox="1">
            <a:spLocks noGrp="1"/>
          </p:cNvSpPr>
          <p:nvPr>
            <p:ph type="title"/>
          </p:nvPr>
        </p:nvSpPr>
        <p:spPr>
          <a:xfrm>
            <a:off x="109728" y="511425"/>
            <a:ext cx="8578272" cy="627736"/>
          </a:xfrm>
          <a:prstGeom prst="rect">
            <a:avLst/>
          </a:prstGeom>
          <a:noFill/>
          <a:ln>
            <a:noFill/>
          </a:ln>
        </p:spPr>
        <p:txBody>
          <a:bodyPr spcFirstLastPara="1" wrap="square" lIns="0" tIns="12700" rIns="0" bIns="0" anchor="t" anchorCtr="0">
            <a:spAutoFit/>
          </a:bodyPr>
          <a:lstStyle/>
          <a:p>
            <a:pPr marL="0" lvl="0" indent="0" algn="ctr" rtl="0">
              <a:lnSpc>
                <a:spcPct val="90000"/>
              </a:lnSpc>
              <a:spcBef>
                <a:spcPts val="0"/>
              </a:spcBef>
              <a:spcAft>
                <a:spcPts val="0"/>
              </a:spcAft>
              <a:buSzPts val="4500"/>
              <a:buNone/>
            </a:pPr>
            <a:r>
              <a:rPr lang="en-US" sz="4440">
                <a:solidFill>
                  <a:srgbClr val="232C68"/>
                </a:solidFill>
              </a:rPr>
              <a:t>Cartas primas enviadas tarde</a:t>
            </a:r>
            <a:endParaRPr sz="4440">
              <a:solidFill>
                <a:srgbClr val="232C68"/>
              </a:solidFill>
            </a:endParaRPr>
          </a:p>
        </p:txBody>
      </p:sp>
      <p:sp>
        <p:nvSpPr>
          <p:cNvPr id="489" name="Google Shape;489;p30"/>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43</a:t>
            </a:fld>
            <a:endParaRPr/>
          </a:p>
        </p:txBody>
      </p:sp>
      <p:sp>
        <p:nvSpPr>
          <p:cNvPr id="490" name="Google Shape;490;p30"/>
          <p:cNvSpPr txBox="1"/>
          <p:nvPr/>
        </p:nvSpPr>
        <p:spPr>
          <a:xfrm>
            <a:off x="602514" y="1139161"/>
            <a:ext cx="7592700" cy="5094195"/>
          </a:xfrm>
          <a:prstGeom prst="rect">
            <a:avLst/>
          </a:prstGeom>
          <a:noFill/>
          <a:ln>
            <a:noFill/>
          </a:ln>
        </p:spPr>
        <p:txBody>
          <a:bodyPr spcFirstLastPara="1" wrap="square" lIns="0" tIns="58400" rIns="0" bIns="0" anchor="t" anchorCtr="0">
            <a:spAutoFit/>
          </a:bodyPr>
          <a:lstStyle/>
          <a:p>
            <a:pPr marL="0" marR="0" lvl="0" indent="0" algn="l" rtl="0">
              <a:lnSpc>
                <a:spcPct val="90000"/>
              </a:lnSpc>
              <a:spcBef>
                <a:spcPts val="1000"/>
              </a:spcBef>
              <a:spcAft>
                <a:spcPts val="0"/>
              </a:spcAft>
              <a:buClr>
                <a:schemeClr val="dk1"/>
              </a:buClr>
              <a:buSzPts val="2700"/>
              <a:buFont typeface="Arial"/>
              <a:buNone/>
            </a:pPr>
            <a:r>
              <a:rPr lang="en-US" sz="2800" b="1" i="0" u="none" strike="noStrike" cap="none" dirty="0" err="1">
                <a:solidFill>
                  <a:schemeClr val="dk1"/>
                </a:solidFill>
                <a:latin typeface="Trebuchet MS"/>
                <a:ea typeface="Trebuchet MS"/>
                <a:cs typeface="Trebuchet MS"/>
                <a:sym typeface="Trebuchet MS"/>
              </a:rPr>
              <a:t>Problema</a:t>
            </a:r>
            <a:r>
              <a:rPr lang="en-US" sz="2800" b="1" i="0" u="none" strike="noStrike" cap="none" dirty="0">
                <a:solidFill>
                  <a:schemeClr val="dk1"/>
                </a:solidFill>
                <a:latin typeface="Trebuchet MS"/>
                <a:ea typeface="Trebuchet MS"/>
                <a:cs typeface="Trebuchet MS"/>
                <a:sym typeface="Trebuchet MS"/>
              </a:rPr>
              <a:t>:</a:t>
            </a:r>
            <a:r>
              <a:rPr lang="en-US" sz="2800" b="0" i="0" u="none" strike="noStrike" cap="none" dirty="0">
                <a:solidFill>
                  <a:schemeClr val="dk1"/>
                </a:solidFill>
                <a:latin typeface="Trebuchet MS"/>
                <a:ea typeface="Trebuchet MS"/>
                <a:cs typeface="Trebuchet MS"/>
                <a:sym typeface="Trebuchet MS"/>
              </a:rPr>
              <a:t> </a:t>
            </a:r>
            <a:endParaRPr sz="2800" b="0" i="0" u="none" strike="noStrike" cap="none" dirty="0">
              <a:solidFill>
                <a:schemeClr val="dk1"/>
              </a:solidFill>
              <a:latin typeface="Trebuchet MS"/>
              <a:ea typeface="Trebuchet MS"/>
              <a:cs typeface="Trebuchet MS"/>
              <a:sym typeface="Trebuchet MS"/>
            </a:endParaRPr>
          </a:p>
          <a:p>
            <a:pPr marL="457200" marR="0" lvl="0" indent="-406400" algn="l" rtl="0">
              <a:lnSpc>
                <a:spcPct val="90000"/>
              </a:lnSpc>
              <a:spcBef>
                <a:spcPts val="1000"/>
              </a:spcBef>
              <a:spcAft>
                <a:spcPts val="0"/>
              </a:spcAft>
              <a:buClr>
                <a:schemeClr val="dk1"/>
              </a:buClr>
              <a:buSzPts val="2800"/>
              <a:buFont typeface="Trebuchet MS"/>
              <a:buChar char="●"/>
            </a:pPr>
            <a:r>
              <a:rPr lang="en-US" sz="2800" b="0" i="0" u="none" strike="noStrike" cap="none" dirty="0">
                <a:solidFill>
                  <a:schemeClr val="dk1"/>
                </a:solidFill>
                <a:latin typeface="Trebuchet MS"/>
                <a:ea typeface="Trebuchet MS"/>
                <a:cs typeface="Trebuchet MS"/>
                <a:sym typeface="Trebuchet MS"/>
              </a:rPr>
              <a:t>~23.000 cartas de </a:t>
            </a:r>
            <a:r>
              <a:rPr lang="en-US" sz="2800" b="0" i="0" u="none" strike="noStrike" cap="none" dirty="0" err="1">
                <a:solidFill>
                  <a:schemeClr val="dk1"/>
                </a:solidFill>
                <a:latin typeface="Trebuchet MS"/>
                <a:ea typeface="Trebuchet MS"/>
                <a:cs typeface="Trebuchet MS"/>
                <a:sym typeface="Trebuchet MS"/>
              </a:rPr>
              <a:t>primas</a:t>
            </a:r>
            <a:r>
              <a:rPr lang="en-US" sz="2800" b="0" i="0" u="none" strike="noStrike" cap="none" dirty="0">
                <a:solidFill>
                  <a:schemeClr val="dk1"/>
                </a:solidFill>
                <a:latin typeface="Trebuchet MS"/>
                <a:ea typeface="Trebuchet MS"/>
                <a:cs typeface="Trebuchet MS"/>
                <a:sym typeface="Trebuchet MS"/>
              </a:rPr>
              <a:t> no impresas/</a:t>
            </a:r>
            <a:r>
              <a:rPr lang="en-US" sz="2800" b="0" i="0" u="none" strike="noStrike" cap="none" dirty="0" err="1">
                <a:solidFill>
                  <a:schemeClr val="dk1"/>
                </a:solidFill>
                <a:latin typeface="Trebuchet MS"/>
                <a:ea typeface="Trebuchet MS"/>
                <a:cs typeface="Trebuchet MS"/>
                <a:sym typeface="Trebuchet MS"/>
              </a:rPr>
              <a:t>enviadas</a:t>
            </a:r>
            <a:r>
              <a:rPr lang="en-US" sz="2800" b="0" i="0" u="none" strike="noStrike" cap="none" dirty="0">
                <a:solidFill>
                  <a:schemeClr val="dk1"/>
                </a:solidFill>
                <a:latin typeface="Trebuchet MS"/>
                <a:ea typeface="Trebuchet MS"/>
                <a:cs typeface="Trebuchet MS"/>
                <a:sym typeface="Trebuchet MS"/>
              </a:rPr>
              <a:t> a </a:t>
            </a:r>
            <a:r>
              <a:rPr lang="en-US" sz="2800" b="0" i="0" u="none" strike="noStrike" cap="none" dirty="0" err="1">
                <a:solidFill>
                  <a:schemeClr val="dk1"/>
                </a:solidFill>
                <a:latin typeface="Trebuchet MS"/>
                <a:ea typeface="Trebuchet MS"/>
                <a:cs typeface="Trebuchet MS"/>
                <a:sym typeface="Trebuchet MS"/>
              </a:rPr>
              <a:t>tiempo</a:t>
            </a:r>
            <a:r>
              <a:rPr lang="en-US" sz="2800" b="0" i="0" u="none" strike="noStrike" cap="none" dirty="0">
                <a:solidFill>
                  <a:schemeClr val="dk1"/>
                </a:solidFill>
                <a:latin typeface="Trebuchet MS"/>
                <a:ea typeface="Trebuchet MS"/>
                <a:cs typeface="Trebuchet MS"/>
                <a:sym typeface="Trebuchet MS"/>
              </a:rPr>
              <a:t> (</a:t>
            </a:r>
            <a:r>
              <a:rPr lang="en-US" sz="2800" b="0" i="0" u="none" strike="noStrike" cap="none" dirty="0" err="1">
                <a:solidFill>
                  <a:schemeClr val="dk1"/>
                </a:solidFill>
                <a:latin typeface="Trebuchet MS"/>
                <a:ea typeface="Trebuchet MS"/>
                <a:cs typeface="Trebuchet MS"/>
                <a:sym typeface="Trebuchet MS"/>
              </a:rPr>
              <a:t>pero</a:t>
            </a:r>
            <a:r>
              <a:rPr lang="en-US" sz="2800" b="0" i="0" u="none" strike="noStrike" cap="none" dirty="0">
                <a:solidFill>
                  <a:schemeClr val="dk1"/>
                </a:solidFill>
                <a:latin typeface="Trebuchet MS"/>
                <a:ea typeface="Trebuchet MS"/>
                <a:cs typeface="Trebuchet MS"/>
                <a:sym typeface="Trebuchet MS"/>
              </a:rPr>
              <a:t> </a:t>
            </a:r>
            <a:r>
              <a:rPr lang="en-US" sz="2800" b="0" i="0" u="none" strike="noStrike" cap="none" dirty="0" err="1">
                <a:solidFill>
                  <a:schemeClr val="dk1"/>
                </a:solidFill>
                <a:latin typeface="Trebuchet MS"/>
                <a:ea typeface="Trebuchet MS"/>
                <a:cs typeface="Trebuchet MS"/>
                <a:sym typeface="Trebuchet MS"/>
              </a:rPr>
              <a:t>estaban</a:t>
            </a:r>
            <a:r>
              <a:rPr lang="en-US" sz="2800" b="0" i="0" u="none" strike="noStrike" cap="none" dirty="0">
                <a:solidFill>
                  <a:schemeClr val="dk1"/>
                </a:solidFill>
                <a:latin typeface="Trebuchet MS"/>
                <a:ea typeface="Trebuchet MS"/>
                <a:cs typeface="Trebuchet MS"/>
                <a:sym typeface="Trebuchet MS"/>
              </a:rPr>
              <a:t> </a:t>
            </a:r>
            <a:r>
              <a:rPr lang="en-US" sz="2800" b="0" i="0" u="none" strike="noStrike" cap="none" dirty="0" err="1">
                <a:solidFill>
                  <a:schemeClr val="dk1"/>
                </a:solidFill>
                <a:latin typeface="Trebuchet MS"/>
                <a:ea typeface="Trebuchet MS"/>
                <a:cs typeface="Trebuchet MS"/>
                <a:sym typeface="Trebuchet MS"/>
              </a:rPr>
              <a:t>visibles</a:t>
            </a:r>
            <a:r>
              <a:rPr lang="en-US" sz="2800" b="0" i="0" u="none" strike="noStrike" cap="none" dirty="0">
                <a:solidFill>
                  <a:schemeClr val="dk1"/>
                </a:solidFill>
                <a:latin typeface="Trebuchet MS"/>
                <a:ea typeface="Trebuchet MS"/>
                <a:cs typeface="Trebuchet MS"/>
                <a:sym typeface="Trebuchet MS"/>
              </a:rPr>
              <a:t> </a:t>
            </a:r>
            <a:r>
              <a:rPr lang="en-US" sz="2800" b="0" i="0" u="none" strike="noStrike" cap="none" dirty="0" err="1">
                <a:solidFill>
                  <a:schemeClr val="dk1"/>
                </a:solidFill>
                <a:latin typeface="Trebuchet MS"/>
                <a:ea typeface="Trebuchet MS"/>
                <a:cs typeface="Trebuchet MS"/>
                <a:sym typeface="Trebuchet MS"/>
              </a:rPr>
              <a:t>electrónicamente</a:t>
            </a:r>
            <a:r>
              <a:rPr lang="en-US" sz="2800" b="0" i="0" u="none" strike="noStrike" cap="none" dirty="0">
                <a:solidFill>
                  <a:schemeClr val="dk1"/>
                </a:solidFill>
                <a:latin typeface="Trebuchet MS"/>
                <a:ea typeface="Trebuchet MS"/>
                <a:cs typeface="Trebuchet MS"/>
                <a:sym typeface="Trebuchet MS"/>
              </a:rPr>
              <a:t> </a:t>
            </a:r>
            <a:r>
              <a:rPr lang="en-US" sz="2800" b="0" i="0" u="none" strike="noStrike" cap="none" dirty="0" err="1">
                <a:solidFill>
                  <a:schemeClr val="dk1"/>
                </a:solidFill>
                <a:latin typeface="Trebuchet MS"/>
                <a:ea typeface="Trebuchet MS"/>
                <a:cs typeface="Trebuchet MS"/>
                <a:sym typeface="Trebuchet MS"/>
              </a:rPr>
              <a:t>en</a:t>
            </a:r>
            <a:r>
              <a:rPr lang="en-US" sz="2800" b="0" i="0" u="none" strike="noStrike" cap="none" dirty="0">
                <a:solidFill>
                  <a:schemeClr val="dk1"/>
                </a:solidFill>
                <a:latin typeface="Trebuchet MS"/>
                <a:ea typeface="Trebuchet MS"/>
                <a:cs typeface="Trebuchet MS"/>
                <a:sym typeface="Trebuchet MS"/>
              </a:rPr>
              <a:t> CO PEAK).</a:t>
            </a:r>
            <a:endParaRPr sz="1100" b="0" i="0" u="none" strike="noStrike" cap="none" dirty="0">
              <a:solidFill>
                <a:schemeClr val="dk1"/>
              </a:solidFill>
              <a:latin typeface="Trebuchet MS"/>
              <a:ea typeface="Trebuchet MS"/>
              <a:cs typeface="Trebuchet MS"/>
              <a:sym typeface="Trebuchet MS"/>
            </a:endParaRPr>
          </a:p>
          <a:p>
            <a:pPr marL="0" marR="0" lvl="0" indent="0" algn="l" rtl="0">
              <a:lnSpc>
                <a:spcPct val="90000"/>
              </a:lnSpc>
              <a:spcBef>
                <a:spcPts val="1000"/>
              </a:spcBef>
              <a:spcAft>
                <a:spcPts val="0"/>
              </a:spcAft>
              <a:buClr>
                <a:schemeClr val="dk1"/>
              </a:buClr>
              <a:buSzPts val="2700"/>
              <a:buFont typeface="Arial"/>
              <a:buNone/>
            </a:pPr>
            <a:r>
              <a:rPr lang="en-US" sz="2800" b="1" i="0" u="none" strike="noStrike" cap="none" dirty="0" err="1">
                <a:solidFill>
                  <a:schemeClr val="dk1"/>
                </a:solidFill>
                <a:latin typeface="Trebuchet MS"/>
                <a:ea typeface="Trebuchet MS"/>
                <a:cs typeface="Trebuchet MS"/>
                <a:sym typeface="Trebuchet MS"/>
              </a:rPr>
              <a:t>Acción</a:t>
            </a:r>
            <a:r>
              <a:rPr lang="en-US" sz="2800" b="1" i="0" u="none" strike="noStrike" cap="none" dirty="0">
                <a:solidFill>
                  <a:schemeClr val="dk1"/>
                </a:solidFill>
                <a:latin typeface="Trebuchet MS"/>
                <a:ea typeface="Trebuchet MS"/>
                <a:cs typeface="Trebuchet MS"/>
                <a:sym typeface="Trebuchet MS"/>
              </a:rPr>
              <a:t>: </a:t>
            </a:r>
            <a:endParaRPr sz="2800" b="1" i="0" u="none" strike="noStrike" cap="none" dirty="0">
              <a:solidFill>
                <a:schemeClr val="dk1"/>
              </a:solidFill>
              <a:latin typeface="Trebuchet MS"/>
              <a:ea typeface="Trebuchet MS"/>
              <a:cs typeface="Trebuchet MS"/>
              <a:sym typeface="Trebuchet MS"/>
            </a:endParaRPr>
          </a:p>
          <a:p>
            <a:pPr marL="457200" marR="0" lvl="0" indent="-406400" algn="l" rtl="0">
              <a:lnSpc>
                <a:spcPct val="90000"/>
              </a:lnSpc>
              <a:spcBef>
                <a:spcPts val="1000"/>
              </a:spcBef>
              <a:spcAft>
                <a:spcPts val="0"/>
              </a:spcAft>
              <a:buClr>
                <a:schemeClr val="dk1"/>
              </a:buClr>
              <a:buSzPts val="2800"/>
              <a:buFont typeface="Trebuchet MS"/>
              <a:buChar char="●"/>
            </a:pPr>
            <a:r>
              <a:rPr lang="en-US" sz="2800" b="0" i="0" u="none" strike="noStrike" cap="none" dirty="0" err="1">
                <a:solidFill>
                  <a:schemeClr val="dk1"/>
                </a:solidFill>
                <a:latin typeface="Trebuchet MS"/>
                <a:ea typeface="Trebuchet MS"/>
                <a:cs typeface="Trebuchet MS"/>
                <a:sym typeface="Trebuchet MS"/>
              </a:rPr>
              <a:t>Envío</a:t>
            </a:r>
            <a:r>
              <a:rPr lang="en-US" sz="2800" b="0" i="0" u="none" strike="noStrike" cap="none" dirty="0">
                <a:solidFill>
                  <a:schemeClr val="dk1"/>
                </a:solidFill>
                <a:latin typeface="Trebuchet MS"/>
                <a:ea typeface="Trebuchet MS"/>
                <a:cs typeface="Trebuchet MS"/>
                <a:sym typeface="Trebuchet MS"/>
              </a:rPr>
              <a:t> de </a:t>
            </a:r>
            <a:r>
              <a:rPr lang="en-US" sz="2800" b="0" i="0" u="none" strike="noStrike" cap="none" dirty="0" err="1">
                <a:solidFill>
                  <a:schemeClr val="dk1"/>
                </a:solidFill>
                <a:latin typeface="Trebuchet MS"/>
                <a:ea typeface="Trebuchet MS"/>
                <a:cs typeface="Trebuchet MS"/>
                <a:sym typeface="Trebuchet MS"/>
              </a:rPr>
              <a:t>nuevos</a:t>
            </a:r>
            <a:r>
              <a:rPr lang="en-US" sz="2800" b="0" i="0" u="none" strike="noStrike" cap="none" dirty="0">
                <a:solidFill>
                  <a:schemeClr val="dk1"/>
                </a:solidFill>
                <a:latin typeface="Trebuchet MS"/>
                <a:ea typeface="Trebuchet MS"/>
                <a:cs typeface="Trebuchet MS"/>
                <a:sym typeface="Trebuchet MS"/>
              </a:rPr>
              <a:t> </a:t>
            </a:r>
            <a:r>
              <a:rPr lang="en-US" sz="2800" b="0" i="0" u="none" strike="noStrike" cap="none" dirty="0" err="1">
                <a:solidFill>
                  <a:schemeClr val="dk1"/>
                </a:solidFill>
                <a:latin typeface="Trebuchet MS"/>
                <a:ea typeface="Trebuchet MS"/>
                <a:cs typeface="Trebuchet MS"/>
                <a:sym typeface="Trebuchet MS"/>
              </a:rPr>
              <a:t>archivos</a:t>
            </a:r>
            <a:r>
              <a:rPr lang="en-US" sz="2800" b="0" i="0" u="none" strike="noStrike" cap="none" dirty="0">
                <a:solidFill>
                  <a:schemeClr val="dk1"/>
                </a:solidFill>
                <a:latin typeface="Trebuchet MS"/>
                <a:ea typeface="Trebuchet MS"/>
                <a:cs typeface="Trebuchet MS"/>
                <a:sym typeface="Trebuchet MS"/>
              </a:rPr>
              <a:t> al </a:t>
            </a:r>
            <a:r>
              <a:rPr lang="en-US" sz="2800" b="0" i="0" u="none" strike="noStrike" cap="none" dirty="0" err="1">
                <a:solidFill>
                  <a:schemeClr val="dk1"/>
                </a:solidFill>
                <a:latin typeface="Trebuchet MS"/>
                <a:ea typeface="Trebuchet MS"/>
                <a:cs typeface="Trebuchet MS"/>
                <a:sym typeface="Trebuchet MS"/>
              </a:rPr>
              <a:t>proveedor</a:t>
            </a:r>
            <a:r>
              <a:rPr lang="en-US" sz="2800" b="0" i="0" u="none" strike="noStrike" cap="none" dirty="0">
                <a:solidFill>
                  <a:schemeClr val="dk1"/>
                </a:solidFill>
                <a:latin typeface="Trebuchet MS"/>
                <a:ea typeface="Trebuchet MS"/>
                <a:cs typeface="Trebuchet MS"/>
                <a:sym typeface="Trebuchet MS"/>
              </a:rPr>
              <a:t> de </a:t>
            </a:r>
            <a:r>
              <a:rPr lang="en-US" sz="2800" b="0" i="0" u="none" strike="noStrike" cap="none" dirty="0" err="1">
                <a:solidFill>
                  <a:schemeClr val="dk1"/>
                </a:solidFill>
                <a:latin typeface="Trebuchet MS"/>
                <a:ea typeface="Trebuchet MS"/>
                <a:cs typeface="Trebuchet MS"/>
                <a:sym typeface="Trebuchet MS"/>
              </a:rPr>
              <a:t>impresión</a:t>
            </a:r>
            <a:endParaRPr dirty="0"/>
          </a:p>
          <a:p>
            <a:pPr marL="457200" marR="0" lvl="0" indent="-406400" algn="l" rtl="0">
              <a:lnSpc>
                <a:spcPct val="90000"/>
              </a:lnSpc>
              <a:spcBef>
                <a:spcPts val="1000"/>
              </a:spcBef>
              <a:spcAft>
                <a:spcPts val="0"/>
              </a:spcAft>
              <a:buClr>
                <a:schemeClr val="dk1"/>
              </a:buClr>
              <a:buSzPts val="2800"/>
              <a:buFont typeface="Trebuchet MS"/>
              <a:buChar char="●"/>
            </a:pPr>
            <a:r>
              <a:rPr lang="en-US" sz="2800" b="0" i="0" u="none" strike="noStrike" cap="none" dirty="0">
                <a:solidFill>
                  <a:schemeClr val="dk1"/>
                </a:solidFill>
                <a:latin typeface="Trebuchet MS"/>
                <a:ea typeface="Trebuchet MS"/>
                <a:cs typeface="Trebuchet MS"/>
                <a:sym typeface="Trebuchet MS"/>
              </a:rPr>
              <a:t>La </a:t>
            </a:r>
            <a:r>
              <a:rPr lang="en-US" sz="2800" b="0" i="0" u="none" strike="noStrike" cap="none" dirty="0" err="1">
                <a:solidFill>
                  <a:schemeClr val="dk1"/>
                </a:solidFill>
                <a:latin typeface="Trebuchet MS"/>
                <a:ea typeface="Trebuchet MS"/>
                <a:cs typeface="Trebuchet MS"/>
                <a:sym typeface="Trebuchet MS"/>
              </a:rPr>
              <a:t>fecha</a:t>
            </a:r>
            <a:r>
              <a:rPr lang="en-US" sz="2800" b="0" i="0" u="none" strike="noStrike" cap="none" dirty="0">
                <a:solidFill>
                  <a:schemeClr val="dk1"/>
                </a:solidFill>
                <a:latin typeface="Trebuchet MS"/>
                <a:ea typeface="Trebuchet MS"/>
                <a:cs typeface="Trebuchet MS"/>
                <a:sym typeface="Trebuchet MS"/>
              </a:rPr>
              <a:t> de </a:t>
            </a:r>
            <a:r>
              <a:rPr lang="en-US" sz="2800" b="0" i="0" u="none" strike="noStrike" cap="none" dirty="0" err="1">
                <a:solidFill>
                  <a:schemeClr val="dk1"/>
                </a:solidFill>
                <a:latin typeface="Trebuchet MS"/>
                <a:ea typeface="Trebuchet MS"/>
                <a:cs typeface="Trebuchet MS"/>
                <a:sym typeface="Trebuchet MS"/>
              </a:rPr>
              <a:t>vencimiento</a:t>
            </a:r>
            <a:r>
              <a:rPr lang="en-US" sz="2800" b="0" i="0" u="none" strike="noStrike" cap="none" dirty="0">
                <a:solidFill>
                  <a:schemeClr val="dk1"/>
                </a:solidFill>
                <a:latin typeface="Trebuchet MS"/>
                <a:ea typeface="Trebuchet MS"/>
                <a:cs typeface="Trebuchet MS"/>
                <a:sym typeface="Trebuchet MS"/>
              </a:rPr>
              <a:t> del 15 de mayo se </a:t>
            </a:r>
            <a:r>
              <a:rPr lang="en-US" sz="2800" b="0" i="0" u="none" strike="noStrike" cap="none" dirty="0" err="1">
                <a:solidFill>
                  <a:schemeClr val="dk1"/>
                </a:solidFill>
                <a:latin typeface="Trebuchet MS"/>
                <a:ea typeface="Trebuchet MS"/>
                <a:cs typeface="Trebuchet MS"/>
                <a:sym typeface="Trebuchet MS"/>
              </a:rPr>
              <a:t>mantiene</a:t>
            </a:r>
            <a:r>
              <a:rPr lang="en-US" sz="2800" b="0" i="0" u="none" strike="noStrike" cap="none" dirty="0">
                <a:solidFill>
                  <a:schemeClr val="dk1"/>
                </a:solidFill>
                <a:latin typeface="Trebuchet MS"/>
                <a:ea typeface="Trebuchet MS"/>
                <a:cs typeface="Trebuchet MS"/>
                <a:sym typeface="Trebuchet MS"/>
              </a:rPr>
              <a:t>, </a:t>
            </a:r>
            <a:r>
              <a:rPr lang="en-US" sz="2800" b="0" i="0" u="none" strike="noStrike" cap="none" dirty="0" err="1">
                <a:solidFill>
                  <a:schemeClr val="dk1"/>
                </a:solidFill>
                <a:latin typeface="Trebuchet MS"/>
                <a:ea typeface="Trebuchet MS"/>
                <a:cs typeface="Trebuchet MS"/>
                <a:sym typeface="Trebuchet MS"/>
              </a:rPr>
              <a:t>ya</a:t>
            </a:r>
            <a:r>
              <a:rPr lang="en-US" sz="2800" b="0" i="0" u="none" strike="noStrike" cap="none" dirty="0">
                <a:solidFill>
                  <a:schemeClr val="dk1"/>
                </a:solidFill>
                <a:latin typeface="Trebuchet MS"/>
                <a:ea typeface="Trebuchet MS"/>
                <a:cs typeface="Trebuchet MS"/>
                <a:sym typeface="Trebuchet MS"/>
              </a:rPr>
              <a:t> que los </a:t>
            </a:r>
            <a:r>
              <a:rPr lang="en-US" sz="2800" b="0" i="0" u="none" strike="noStrike" cap="none" dirty="0" err="1">
                <a:solidFill>
                  <a:schemeClr val="dk1"/>
                </a:solidFill>
                <a:latin typeface="Trebuchet MS"/>
                <a:ea typeface="Trebuchet MS"/>
                <a:cs typeface="Trebuchet MS"/>
                <a:sym typeface="Trebuchet MS"/>
              </a:rPr>
              <a:t>miembros</a:t>
            </a:r>
            <a:r>
              <a:rPr lang="en-US" sz="2800" b="0" i="0" u="none" strike="noStrike" cap="none" dirty="0">
                <a:solidFill>
                  <a:schemeClr val="dk1"/>
                </a:solidFill>
                <a:latin typeface="Trebuchet MS"/>
                <a:ea typeface="Trebuchet MS"/>
                <a:cs typeface="Trebuchet MS"/>
                <a:sym typeface="Trebuchet MS"/>
              </a:rPr>
              <a:t> </a:t>
            </a:r>
            <a:r>
              <a:rPr lang="en-US" sz="2800" b="0" i="0" u="none" strike="noStrike" cap="none" dirty="0" err="1">
                <a:solidFill>
                  <a:schemeClr val="dk1"/>
                </a:solidFill>
                <a:latin typeface="Trebuchet MS"/>
                <a:ea typeface="Trebuchet MS"/>
                <a:cs typeface="Trebuchet MS"/>
                <a:sym typeface="Trebuchet MS"/>
              </a:rPr>
              <a:t>disponen</a:t>
            </a:r>
            <a:r>
              <a:rPr lang="en-US" sz="2800" b="0" i="0" u="none" strike="noStrike" cap="none" dirty="0">
                <a:solidFill>
                  <a:schemeClr val="dk1"/>
                </a:solidFill>
                <a:latin typeface="Trebuchet MS"/>
                <a:ea typeface="Trebuchet MS"/>
                <a:cs typeface="Trebuchet MS"/>
                <a:sym typeface="Trebuchet MS"/>
              </a:rPr>
              <a:t> de un </a:t>
            </a:r>
            <a:r>
              <a:rPr lang="en-US" sz="2800" b="0" i="0" u="none" strike="noStrike" cap="none" dirty="0" err="1">
                <a:solidFill>
                  <a:schemeClr val="dk1"/>
                </a:solidFill>
                <a:latin typeface="Trebuchet MS"/>
                <a:ea typeface="Trebuchet MS"/>
                <a:cs typeface="Trebuchet MS"/>
                <a:sym typeface="Trebuchet MS"/>
              </a:rPr>
              <a:t>periodo</a:t>
            </a:r>
            <a:r>
              <a:rPr lang="en-US" sz="2800" b="0" i="0" u="none" strike="noStrike" cap="none" dirty="0">
                <a:solidFill>
                  <a:schemeClr val="dk1"/>
                </a:solidFill>
                <a:latin typeface="Trebuchet MS"/>
                <a:ea typeface="Trebuchet MS"/>
                <a:cs typeface="Trebuchet MS"/>
                <a:sym typeface="Trebuchet MS"/>
              </a:rPr>
              <a:t> de </a:t>
            </a:r>
            <a:r>
              <a:rPr lang="en-US" sz="2800" b="0" i="0" u="none" strike="noStrike" cap="none" dirty="0" err="1">
                <a:solidFill>
                  <a:schemeClr val="dk1"/>
                </a:solidFill>
                <a:latin typeface="Trebuchet MS"/>
                <a:ea typeface="Trebuchet MS"/>
                <a:cs typeface="Trebuchet MS"/>
                <a:sym typeface="Trebuchet MS"/>
              </a:rPr>
              <a:t>gracia</a:t>
            </a:r>
            <a:r>
              <a:rPr lang="en-US" sz="2800" b="0" i="0" u="none" strike="noStrike" cap="none" dirty="0">
                <a:solidFill>
                  <a:schemeClr val="dk1"/>
                </a:solidFill>
                <a:latin typeface="Trebuchet MS"/>
                <a:ea typeface="Trebuchet MS"/>
                <a:cs typeface="Trebuchet MS"/>
                <a:sym typeface="Trebuchet MS"/>
              </a:rPr>
              <a:t> de 60 días para </a:t>
            </a:r>
            <a:r>
              <a:rPr lang="en-US" sz="2800" b="0" i="0" u="none" strike="noStrike" cap="none" dirty="0" err="1">
                <a:solidFill>
                  <a:schemeClr val="dk1"/>
                </a:solidFill>
                <a:latin typeface="Trebuchet MS"/>
                <a:ea typeface="Trebuchet MS"/>
                <a:cs typeface="Trebuchet MS"/>
                <a:sym typeface="Trebuchet MS"/>
              </a:rPr>
              <a:t>pagar</a:t>
            </a:r>
            <a:r>
              <a:rPr lang="en-US" sz="2800" b="0" i="0" u="none" strike="noStrike" cap="none" dirty="0">
                <a:solidFill>
                  <a:schemeClr val="dk1"/>
                </a:solidFill>
                <a:latin typeface="Trebuchet MS"/>
                <a:ea typeface="Trebuchet MS"/>
                <a:cs typeface="Trebuchet MS"/>
                <a:sym typeface="Trebuchet MS"/>
              </a:rPr>
              <a:t>.</a:t>
            </a:r>
            <a:endParaRPr sz="1100" b="0" i="0" u="none" strike="noStrike" cap="none" dirty="0">
              <a:solidFill>
                <a:schemeClr val="dk1"/>
              </a:solidFill>
              <a:latin typeface="Trebuchet MS"/>
              <a:ea typeface="Trebuchet MS"/>
              <a:cs typeface="Trebuchet MS"/>
              <a:sym typeface="Trebuchet MS"/>
            </a:endParaRPr>
          </a:p>
          <a:p>
            <a:pPr marL="0" marR="0" lvl="0" indent="0" algn="ctr" rtl="0">
              <a:lnSpc>
                <a:spcPct val="90000"/>
              </a:lnSpc>
              <a:spcBef>
                <a:spcPts val="1000"/>
              </a:spcBef>
              <a:spcAft>
                <a:spcPts val="0"/>
              </a:spcAft>
              <a:buClr>
                <a:srgbClr val="000000"/>
              </a:buClr>
              <a:buSzPts val="2800"/>
              <a:buFont typeface="Arial"/>
              <a:buNone/>
            </a:pPr>
            <a:r>
              <a:rPr lang="en-US" sz="2800" b="0" i="0" u="none" strike="noStrike" cap="none" dirty="0">
                <a:solidFill>
                  <a:schemeClr val="dk1"/>
                </a:solidFill>
                <a:latin typeface="Trebuchet MS"/>
                <a:ea typeface="Trebuchet MS"/>
                <a:cs typeface="Trebuchet MS"/>
                <a:sym typeface="Trebuchet MS"/>
              </a:rPr>
              <a:t>Por favor, ¡</a:t>
            </a:r>
            <a:r>
              <a:rPr lang="en-US" sz="2800" b="0" i="0" u="none" strike="noStrike" cap="none" dirty="0" err="1">
                <a:solidFill>
                  <a:schemeClr val="dk1"/>
                </a:solidFill>
                <a:latin typeface="Trebuchet MS"/>
                <a:ea typeface="Trebuchet MS"/>
                <a:cs typeface="Trebuchet MS"/>
                <a:sym typeface="Trebuchet MS"/>
              </a:rPr>
              <a:t>ayude</a:t>
            </a:r>
            <a:r>
              <a:rPr lang="en-US" sz="2800" b="0" i="0" u="none" strike="noStrike" cap="none" dirty="0">
                <a:solidFill>
                  <a:schemeClr val="dk1"/>
                </a:solidFill>
                <a:latin typeface="Trebuchet MS"/>
                <a:ea typeface="Trebuchet MS"/>
                <a:cs typeface="Trebuchet MS"/>
                <a:sym typeface="Trebuchet MS"/>
              </a:rPr>
              <a:t> a </a:t>
            </a:r>
            <a:r>
              <a:rPr lang="en-US" sz="2800" b="0" i="0" u="none" strike="noStrike" cap="none" dirty="0" err="1">
                <a:solidFill>
                  <a:schemeClr val="dk1"/>
                </a:solidFill>
                <a:latin typeface="Trebuchet MS"/>
                <a:ea typeface="Trebuchet MS"/>
                <a:cs typeface="Trebuchet MS"/>
                <a:sym typeface="Trebuchet MS"/>
              </a:rPr>
              <a:t>difundir</a:t>
            </a:r>
            <a:r>
              <a:rPr lang="en-US" sz="2800" b="0" i="0" u="none" strike="noStrike" cap="none" dirty="0">
                <a:solidFill>
                  <a:schemeClr val="dk1"/>
                </a:solidFill>
                <a:latin typeface="Trebuchet MS"/>
                <a:ea typeface="Trebuchet MS"/>
                <a:cs typeface="Trebuchet MS"/>
                <a:sym typeface="Trebuchet MS"/>
              </a:rPr>
              <a:t> </a:t>
            </a:r>
            <a:r>
              <a:rPr lang="en-US" sz="2800" b="0" i="0" u="none" strike="noStrike" cap="none" dirty="0" err="1">
                <a:solidFill>
                  <a:schemeClr val="dk1"/>
                </a:solidFill>
                <a:latin typeface="Trebuchet MS"/>
                <a:ea typeface="Trebuchet MS"/>
                <a:cs typeface="Trebuchet MS"/>
                <a:sym typeface="Trebuchet MS"/>
              </a:rPr>
              <a:t>el</a:t>
            </a:r>
            <a:r>
              <a:rPr lang="en-US" sz="2800" b="0" i="0" u="none" strike="noStrike" cap="none" dirty="0">
                <a:solidFill>
                  <a:schemeClr val="dk1"/>
                </a:solidFill>
                <a:latin typeface="Trebuchet MS"/>
                <a:ea typeface="Trebuchet MS"/>
                <a:cs typeface="Trebuchet MS"/>
                <a:sym typeface="Trebuchet MS"/>
              </a:rPr>
              <a:t> </a:t>
            </a:r>
            <a:r>
              <a:rPr lang="en-US" sz="2800" b="0" i="0" u="none" strike="noStrike" cap="none" dirty="0" err="1">
                <a:solidFill>
                  <a:schemeClr val="dk1"/>
                </a:solidFill>
                <a:latin typeface="Trebuchet MS"/>
                <a:ea typeface="Trebuchet MS"/>
                <a:cs typeface="Trebuchet MS"/>
                <a:sym typeface="Trebuchet MS"/>
              </a:rPr>
              <a:t>mensaje</a:t>
            </a:r>
            <a:r>
              <a:rPr lang="en-US" sz="2800" b="0" i="0" u="none" strike="noStrike" cap="none" dirty="0">
                <a:solidFill>
                  <a:schemeClr val="dk1"/>
                </a:solidFill>
                <a:latin typeface="Trebuchet MS"/>
                <a:ea typeface="Trebuchet MS"/>
                <a:cs typeface="Trebuchet MS"/>
                <a:sym typeface="Trebuchet MS"/>
              </a:rPr>
              <a:t>!</a:t>
            </a:r>
            <a:endParaRPr sz="2100" b="0" i="0" u="none" strike="noStrike" cap="none" dirty="0">
              <a:solidFill>
                <a:schemeClr val="dk1"/>
              </a:solidFill>
              <a:latin typeface="Trebuchet MS"/>
              <a:ea typeface="Trebuchet MS"/>
              <a:cs typeface="Trebuchet MS"/>
              <a:sym typeface="Trebuchet M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g3538af952b8_0_43"/>
          <p:cNvSpPr txBox="1">
            <a:spLocks noGrp="1"/>
          </p:cNvSpPr>
          <p:nvPr>
            <p:ph type="title"/>
          </p:nvPr>
        </p:nvSpPr>
        <p:spPr>
          <a:xfrm>
            <a:off x="765300" y="661150"/>
            <a:ext cx="7922700" cy="636300"/>
          </a:xfrm>
          <a:prstGeom prst="rect">
            <a:avLst/>
          </a:prstGeom>
          <a:noFill/>
          <a:ln>
            <a:noFill/>
          </a:ln>
        </p:spPr>
        <p:txBody>
          <a:bodyPr spcFirstLastPara="1" wrap="square" lIns="0" tIns="12700" rIns="0" bIns="0" anchor="t" anchorCtr="0">
            <a:spAutoFit/>
          </a:bodyPr>
          <a:lstStyle/>
          <a:p>
            <a:pPr marL="0" lvl="0" indent="0" algn="ctr" rtl="0">
              <a:lnSpc>
                <a:spcPct val="90000"/>
              </a:lnSpc>
              <a:spcBef>
                <a:spcPts val="0"/>
              </a:spcBef>
              <a:spcAft>
                <a:spcPts val="0"/>
              </a:spcAft>
              <a:buClr>
                <a:schemeClr val="dk1"/>
              </a:buClr>
              <a:buSzPts val="4500"/>
              <a:buFont typeface="Arial"/>
              <a:buNone/>
            </a:pPr>
            <a:r>
              <a:rPr lang="en-US" sz="4500">
                <a:solidFill>
                  <a:srgbClr val="272E67"/>
                </a:solidFill>
              </a:rPr>
              <a:t>Snippets of Premium Letter</a:t>
            </a:r>
            <a:endParaRPr sz="3840">
              <a:solidFill>
                <a:srgbClr val="232C68"/>
              </a:solidFill>
            </a:endParaRPr>
          </a:p>
        </p:txBody>
      </p:sp>
      <p:sp>
        <p:nvSpPr>
          <p:cNvPr id="496" name="Google Shape;496;g3538af952b8_0_43"/>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44</a:t>
            </a:fld>
            <a:endParaRPr/>
          </a:p>
        </p:txBody>
      </p:sp>
      <p:sp>
        <p:nvSpPr>
          <p:cNvPr id="497" name="Google Shape;497;g3538af952b8_0_43"/>
          <p:cNvSpPr txBox="1"/>
          <p:nvPr/>
        </p:nvSpPr>
        <p:spPr>
          <a:xfrm>
            <a:off x="727300" y="1580900"/>
            <a:ext cx="7592700" cy="614700"/>
          </a:xfrm>
          <a:prstGeom prst="rect">
            <a:avLst/>
          </a:prstGeom>
          <a:noFill/>
          <a:ln>
            <a:noFill/>
          </a:ln>
        </p:spPr>
        <p:txBody>
          <a:bodyPr spcFirstLastPara="1" wrap="square" lIns="0" tIns="58400" rIns="0" bIns="0" anchor="t" anchorCtr="0">
            <a:spAutoFit/>
          </a:bodyPr>
          <a:lstStyle/>
          <a:p>
            <a:pPr marL="0" marR="0" lvl="0" indent="0" algn="l" rtl="0">
              <a:lnSpc>
                <a:spcPct val="90000"/>
              </a:lnSpc>
              <a:spcBef>
                <a:spcPts val="0"/>
              </a:spcBef>
              <a:spcAft>
                <a:spcPts val="0"/>
              </a:spcAft>
              <a:buClr>
                <a:srgbClr val="000000"/>
              </a:buClr>
              <a:buSzPts val="1900"/>
              <a:buFont typeface="Arial"/>
              <a:buNone/>
            </a:pPr>
            <a:endParaRPr sz="1900" b="0" i="0" u="none" strike="noStrike" cap="none">
              <a:solidFill>
                <a:schemeClr val="dk1"/>
              </a:solidFill>
              <a:latin typeface="Trebuchet MS"/>
              <a:ea typeface="Trebuchet MS"/>
              <a:cs typeface="Trebuchet MS"/>
              <a:sym typeface="Trebuchet MS"/>
            </a:endParaRPr>
          </a:p>
          <a:p>
            <a:pPr marL="0" marR="85725" lvl="0" indent="0" algn="l" rtl="0">
              <a:lnSpc>
                <a:spcPct val="108148"/>
              </a:lnSpc>
              <a:spcBef>
                <a:spcPts val="0"/>
              </a:spcBef>
              <a:spcAft>
                <a:spcPts val="0"/>
              </a:spcAft>
              <a:buClr>
                <a:srgbClr val="000000"/>
              </a:buClr>
              <a:buSzPts val="2700"/>
              <a:buFont typeface="Arial"/>
              <a:buNone/>
            </a:pPr>
            <a:endParaRPr sz="1900" b="0" i="0" u="none" strike="noStrike" cap="none">
              <a:solidFill>
                <a:schemeClr val="dk1"/>
              </a:solidFill>
              <a:latin typeface="Trebuchet MS"/>
              <a:ea typeface="Trebuchet MS"/>
              <a:cs typeface="Trebuchet MS"/>
              <a:sym typeface="Trebuchet MS"/>
            </a:endParaRPr>
          </a:p>
        </p:txBody>
      </p:sp>
      <p:pic>
        <p:nvPicPr>
          <p:cNvPr id="498" name="Google Shape;498;g3538af952b8_0_43" title="Screenshot 2025-05-05 131138.png"/>
          <p:cNvPicPr preferRelativeResize="0"/>
          <p:nvPr/>
        </p:nvPicPr>
        <p:blipFill rotWithShape="1">
          <a:blip r:embed="rId3">
            <a:alphaModFix/>
          </a:blip>
          <a:srcRect/>
          <a:stretch/>
        </p:blipFill>
        <p:spPr>
          <a:xfrm>
            <a:off x="141675" y="2060100"/>
            <a:ext cx="4613951" cy="2750500"/>
          </a:xfrm>
          <a:prstGeom prst="rect">
            <a:avLst/>
          </a:prstGeom>
          <a:noFill/>
          <a:ln>
            <a:noFill/>
          </a:ln>
        </p:spPr>
      </p:pic>
      <p:pic>
        <p:nvPicPr>
          <p:cNvPr id="499" name="Google Shape;499;g3538af952b8_0_43" title="Screenshot 2025-05-05 131528.png"/>
          <p:cNvPicPr preferRelativeResize="0"/>
          <p:nvPr/>
        </p:nvPicPr>
        <p:blipFill rotWithShape="1">
          <a:blip r:embed="rId4">
            <a:alphaModFix/>
          </a:blip>
          <a:srcRect/>
          <a:stretch/>
        </p:blipFill>
        <p:spPr>
          <a:xfrm>
            <a:off x="4430275" y="2285875"/>
            <a:ext cx="4519674" cy="18422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31"/>
          <p:cNvSpPr txBox="1">
            <a:spLocks noGrp="1"/>
          </p:cNvSpPr>
          <p:nvPr>
            <p:ph type="title"/>
          </p:nvPr>
        </p:nvSpPr>
        <p:spPr>
          <a:xfrm>
            <a:off x="765300" y="661150"/>
            <a:ext cx="7922700" cy="636072"/>
          </a:xfrm>
          <a:prstGeom prst="rect">
            <a:avLst/>
          </a:prstGeom>
          <a:noFill/>
          <a:ln>
            <a:noFill/>
          </a:ln>
        </p:spPr>
        <p:txBody>
          <a:bodyPr spcFirstLastPara="1" wrap="square" lIns="0" tIns="12700" rIns="0" bIns="0" anchor="t" anchorCtr="0">
            <a:spAutoFit/>
          </a:bodyPr>
          <a:lstStyle/>
          <a:p>
            <a:pPr marL="0" lvl="0" indent="0" algn="ctr" rtl="0">
              <a:lnSpc>
                <a:spcPct val="90000"/>
              </a:lnSpc>
              <a:spcBef>
                <a:spcPts val="0"/>
              </a:spcBef>
              <a:spcAft>
                <a:spcPts val="0"/>
              </a:spcAft>
              <a:buClr>
                <a:schemeClr val="dk1"/>
              </a:buClr>
              <a:buSzPts val="4500"/>
              <a:buFont typeface="Arial"/>
              <a:buNone/>
            </a:pPr>
            <a:r>
              <a:rPr lang="en-US" sz="4500">
                <a:solidFill>
                  <a:srgbClr val="272E67"/>
                </a:solidFill>
              </a:rPr>
              <a:t>Fragmentos de la Carta Prima</a:t>
            </a:r>
            <a:endParaRPr/>
          </a:p>
        </p:txBody>
      </p:sp>
      <p:sp>
        <p:nvSpPr>
          <p:cNvPr id="505" name="Google Shape;505;p31"/>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45</a:t>
            </a:fld>
            <a:endParaRPr/>
          </a:p>
        </p:txBody>
      </p:sp>
      <p:sp>
        <p:nvSpPr>
          <p:cNvPr id="506" name="Google Shape;506;p31"/>
          <p:cNvSpPr txBox="1"/>
          <p:nvPr/>
        </p:nvSpPr>
        <p:spPr>
          <a:xfrm>
            <a:off x="727300" y="1580900"/>
            <a:ext cx="7592700" cy="614700"/>
          </a:xfrm>
          <a:prstGeom prst="rect">
            <a:avLst/>
          </a:prstGeom>
          <a:noFill/>
          <a:ln>
            <a:noFill/>
          </a:ln>
        </p:spPr>
        <p:txBody>
          <a:bodyPr spcFirstLastPara="1" wrap="square" lIns="0" tIns="58400" rIns="0" bIns="0" anchor="t" anchorCtr="0">
            <a:spAutoFit/>
          </a:bodyPr>
          <a:lstStyle/>
          <a:p>
            <a:pPr marL="0" marR="0" lvl="0" indent="0" algn="l" rtl="0">
              <a:lnSpc>
                <a:spcPct val="90000"/>
              </a:lnSpc>
              <a:spcBef>
                <a:spcPts val="0"/>
              </a:spcBef>
              <a:spcAft>
                <a:spcPts val="0"/>
              </a:spcAft>
              <a:buClr>
                <a:srgbClr val="000000"/>
              </a:buClr>
              <a:buSzPts val="1900"/>
              <a:buFont typeface="Arial"/>
              <a:buNone/>
            </a:pPr>
            <a:endParaRPr sz="1900" b="0" i="0" u="none" strike="noStrike" cap="none">
              <a:solidFill>
                <a:schemeClr val="dk1"/>
              </a:solidFill>
              <a:latin typeface="Trebuchet MS"/>
              <a:ea typeface="Trebuchet MS"/>
              <a:cs typeface="Trebuchet MS"/>
              <a:sym typeface="Trebuchet MS"/>
            </a:endParaRPr>
          </a:p>
          <a:p>
            <a:pPr marL="0" marR="85725" lvl="0" indent="0" algn="l" rtl="0">
              <a:lnSpc>
                <a:spcPct val="108148"/>
              </a:lnSpc>
              <a:spcBef>
                <a:spcPts val="0"/>
              </a:spcBef>
              <a:spcAft>
                <a:spcPts val="0"/>
              </a:spcAft>
              <a:buClr>
                <a:srgbClr val="000000"/>
              </a:buClr>
              <a:buSzPts val="2700"/>
              <a:buFont typeface="Arial"/>
              <a:buNone/>
            </a:pPr>
            <a:endParaRPr sz="1900" b="0" i="0" u="none" strike="noStrike" cap="none">
              <a:solidFill>
                <a:schemeClr val="dk1"/>
              </a:solidFill>
              <a:latin typeface="Trebuchet MS"/>
              <a:ea typeface="Trebuchet MS"/>
              <a:cs typeface="Trebuchet MS"/>
              <a:sym typeface="Trebuchet MS"/>
            </a:endParaRPr>
          </a:p>
        </p:txBody>
      </p:sp>
      <p:sp>
        <p:nvSpPr>
          <p:cNvPr id="507" name="Google Shape;507;p31"/>
          <p:cNvSpPr txBox="1"/>
          <p:nvPr/>
        </p:nvSpPr>
        <p:spPr>
          <a:xfrm>
            <a:off x="307473" y="1580900"/>
            <a:ext cx="3256994" cy="3994278"/>
          </a:xfrm>
          <a:prstGeom prst="rect">
            <a:avLst/>
          </a:prstGeom>
          <a:noFill/>
          <a:ln>
            <a:noFill/>
          </a:ln>
        </p:spPr>
        <p:txBody>
          <a:bodyPr spcFirstLastPara="1" wrap="square" lIns="0" tIns="58400" rIns="0" bIns="0" anchor="t" anchorCtr="0">
            <a:spAutoFit/>
          </a:bodyPr>
          <a:lstStyle/>
          <a:p>
            <a:pPr marL="0" marR="0" lvl="0" indent="0" algn="ctr" rtl="0">
              <a:lnSpc>
                <a:spcPct val="90000"/>
              </a:lnSpc>
              <a:spcBef>
                <a:spcPts val="1000"/>
              </a:spcBef>
              <a:spcAft>
                <a:spcPts val="0"/>
              </a:spcAft>
              <a:buClr>
                <a:srgbClr val="000000"/>
              </a:buClr>
              <a:buSzPts val="2300"/>
              <a:buFont typeface="Arial"/>
              <a:buNone/>
            </a:pPr>
            <a:r>
              <a:rPr lang="en-US" sz="1270" b="1" i="0" u="none" strike="noStrike" cap="none" dirty="0">
                <a:solidFill>
                  <a:schemeClr val="dk1"/>
                </a:solidFill>
                <a:latin typeface="Trebuchet MS"/>
                <a:ea typeface="Trebuchet MS"/>
                <a:cs typeface="Trebuchet MS"/>
                <a:sym typeface="Trebuchet MS"/>
              </a:rPr>
              <a:t>ESTA ES UNA FACTURA</a:t>
            </a:r>
            <a:endParaRPr sz="1270" dirty="0"/>
          </a:p>
          <a:p>
            <a:pPr marL="0" marR="0" lvl="0" indent="0" algn="ctr" rtl="0">
              <a:lnSpc>
                <a:spcPct val="90000"/>
              </a:lnSpc>
              <a:spcBef>
                <a:spcPts val="1000"/>
              </a:spcBef>
              <a:spcAft>
                <a:spcPts val="0"/>
              </a:spcAft>
              <a:buClr>
                <a:srgbClr val="000000"/>
              </a:buClr>
              <a:buSzPts val="2300"/>
              <a:buFont typeface="Arial"/>
              <a:buNone/>
            </a:pPr>
            <a:r>
              <a:rPr lang="en-US" sz="1270" b="1" i="0" u="none" strike="noStrike" cap="none" dirty="0" err="1">
                <a:solidFill>
                  <a:schemeClr val="dk1"/>
                </a:solidFill>
                <a:latin typeface="Trebuchet MS"/>
                <a:ea typeface="Trebuchet MS"/>
                <a:cs typeface="Trebuchet MS"/>
                <a:sym typeface="Trebuchet MS"/>
              </a:rPr>
              <a:t>Pague</a:t>
            </a:r>
            <a:r>
              <a:rPr lang="en-US" sz="1270" b="1" i="0" u="none" strike="noStrike" cap="none" dirty="0">
                <a:solidFill>
                  <a:schemeClr val="dk1"/>
                </a:solidFill>
                <a:latin typeface="Trebuchet MS"/>
                <a:ea typeface="Trebuchet MS"/>
                <a:cs typeface="Trebuchet MS"/>
                <a:sym typeface="Trebuchet MS"/>
              </a:rPr>
              <a:t> </a:t>
            </a:r>
            <a:r>
              <a:rPr lang="en-US" sz="1270" b="1" i="0" u="none" strike="noStrike" cap="none" dirty="0" err="1">
                <a:solidFill>
                  <a:schemeClr val="dk1"/>
                </a:solidFill>
                <a:latin typeface="Trebuchet MS"/>
                <a:ea typeface="Trebuchet MS"/>
                <a:cs typeface="Trebuchet MS"/>
                <a:sym typeface="Trebuchet MS"/>
              </a:rPr>
              <a:t>su</a:t>
            </a:r>
            <a:r>
              <a:rPr lang="en-US" sz="1270" b="1" i="0" u="none" strike="noStrike" cap="none" dirty="0">
                <a:solidFill>
                  <a:schemeClr val="dk1"/>
                </a:solidFill>
                <a:latin typeface="Trebuchet MS"/>
                <a:ea typeface="Trebuchet MS"/>
                <a:cs typeface="Trebuchet MS"/>
                <a:sym typeface="Trebuchet MS"/>
              </a:rPr>
              <a:t> prima </a:t>
            </a:r>
            <a:r>
              <a:rPr lang="en-US" sz="1270" b="1" i="0" u="none" strike="noStrike" cap="none" dirty="0" err="1">
                <a:solidFill>
                  <a:schemeClr val="dk1"/>
                </a:solidFill>
                <a:latin typeface="Trebuchet MS"/>
                <a:ea typeface="Trebuchet MS"/>
                <a:cs typeface="Trebuchet MS"/>
                <a:sym typeface="Trebuchet MS"/>
              </a:rPr>
              <a:t>mensual</a:t>
            </a:r>
            <a:r>
              <a:rPr lang="en-US" sz="1270" b="1" i="0" u="none" strike="noStrike" cap="none" dirty="0">
                <a:solidFill>
                  <a:schemeClr val="dk1"/>
                </a:solidFill>
                <a:latin typeface="Trebuchet MS"/>
                <a:ea typeface="Trebuchet MS"/>
                <a:cs typeface="Trebuchet MS"/>
                <a:sym typeface="Trebuchet MS"/>
              </a:rPr>
              <a:t> con </a:t>
            </a:r>
            <a:r>
              <a:rPr lang="en-US" sz="1270" b="1" i="0" u="none" strike="noStrike" cap="none" dirty="0" err="1">
                <a:solidFill>
                  <a:schemeClr val="dk1"/>
                </a:solidFill>
                <a:latin typeface="Trebuchet MS"/>
                <a:ea typeface="Trebuchet MS"/>
                <a:cs typeface="Trebuchet MS"/>
                <a:sym typeface="Trebuchet MS"/>
              </a:rPr>
              <a:t>vencimiento</a:t>
            </a:r>
            <a:r>
              <a:rPr lang="en-US" sz="1270" b="1" i="0" u="none" strike="noStrike" cap="none" dirty="0">
                <a:solidFill>
                  <a:schemeClr val="dk1"/>
                </a:solidFill>
                <a:latin typeface="Trebuchet MS"/>
                <a:ea typeface="Trebuchet MS"/>
                <a:cs typeface="Trebuchet MS"/>
                <a:sym typeface="Trebuchet MS"/>
              </a:rPr>
              <a:t> </a:t>
            </a:r>
            <a:r>
              <a:rPr lang="en-US" sz="1270" b="1" i="0" u="none" strike="noStrike" cap="none" dirty="0" err="1">
                <a:solidFill>
                  <a:schemeClr val="dk1"/>
                </a:solidFill>
                <a:latin typeface="Trebuchet MS"/>
                <a:ea typeface="Trebuchet MS"/>
                <a:cs typeface="Trebuchet MS"/>
                <a:sym typeface="Trebuchet MS"/>
              </a:rPr>
              <a:t>el</a:t>
            </a:r>
            <a:r>
              <a:rPr lang="en-US" sz="1270" b="1" i="0" u="none" strike="noStrike" cap="none" dirty="0">
                <a:solidFill>
                  <a:schemeClr val="dk1"/>
                </a:solidFill>
                <a:latin typeface="Trebuchet MS"/>
                <a:ea typeface="Trebuchet MS"/>
                <a:cs typeface="Trebuchet MS"/>
                <a:sym typeface="Trebuchet MS"/>
              </a:rPr>
              <a:t> 15 DE MAYO DE 2025</a:t>
            </a:r>
            <a:endParaRPr sz="1270" dirty="0"/>
          </a:p>
          <a:p>
            <a:pPr marL="0" marR="0" lvl="0" indent="0" algn="l" rtl="0">
              <a:lnSpc>
                <a:spcPct val="90000"/>
              </a:lnSpc>
              <a:spcBef>
                <a:spcPts val="1000"/>
              </a:spcBef>
              <a:spcAft>
                <a:spcPts val="0"/>
              </a:spcAft>
              <a:buClr>
                <a:srgbClr val="000000"/>
              </a:buClr>
              <a:buSzPts val="2300"/>
              <a:buFont typeface="Arial"/>
              <a:buNone/>
            </a:pPr>
            <a:r>
              <a:rPr lang="en-US" sz="1270" b="0" i="0" u="none" strike="noStrike" cap="none" dirty="0" err="1">
                <a:solidFill>
                  <a:schemeClr val="dk1"/>
                </a:solidFill>
                <a:latin typeface="Trebuchet MS"/>
                <a:ea typeface="Trebuchet MS"/>
                <a:cs typeface="Trebuchet MS"/>
                <a:sym typeface="Trebuchet MS"/>
              </a:rPr>
              <a:t>Usted</a:t>
            </a:r>
            <a:r>
              <a:rPr lang="en-US" sz="1270" b="0" i="0" u="none" strike="noStrike" cap="none" dirty="0">
                <a:solidFill>
                  <a:schemeClr val="dk1"/>
                </a:solidFill>
                <a:latin typeface="Trebuchet MS"/>
                <a:ea typeface="Trebuchet MS"/>
                <a:cs typeface="Trebuchet MS"/>
                <a:sym typeface="Trebuchet MS"/>
              </a:rPr>
              <a:t> </a:t>
            </a:r>
            <a:r>
              <a:rPr lang="en-US" sz="1270" b="0" i="0" u="none" strike="noStrike" cap="none" dirty="0" err="1">
                <a:solidFill>
                  <a:schemeClr val="dk1"/>
                </a:solidFill>
                <a:latin typeface="Trebuchet MS"/>
                <a:ea typeface="Trebuchet MS"/>
                <a:cs typeface="Trebuchet MS"/>
                <a:sym typeface="Trebuchet MS"/>
              </a:rPr>
              <a:t>está</a:t>
            </a:r>
            <a:r>
              <a:rPr lang="en-US" sz="1270" b="0" i="0" u="none" strike="noStrike" cap="none" dirty="0">
                <a:solidFill>
                  <a:schemeClr val="dk1"/>
                </a:solidFill>
                <a:latin typeface="Trebuchet MS"/>
                <a:ea typeface="Trebuchet MS"/>
                <a:cs typeface="Trebuchet MS"/>
                <a:sym typeface="Trebuchet MS"/>
              </a:rPr>
              <a:t> recibiendo </a:t>
            </a:r>
            <a:r>
              <a:rPr lang="en-US" sz="1270" b="0" i="0" u="none" strike="noStrike" cap="none" dirty="0" err="1">
                <a:solidFill>
                  <a:schemeClr val="dk1"/>
                </a:solidFill>
                <a:latin typeface="Trebuchet MS"/>
                <a:ea typeface="Trebuchet MS"/>
                <a:cs typeface="Trebuchet MS"/>
                <a:sym typeface="Trebuchet MS"/>
              </a:rPr>
              <a:t>esta</a:t>
            </a:r>
            <a:r>
              <a:rPr lang="en-US" sz="1270" b="0" i="0" u="none" strike="noStrike" cap="none" dirty="0">
                <a:solidFill>
                  <a:schemeClr val="dk1"/>
                </a:solidFill>
                <a:latin typeface="Trebuchet MS"/>
                <a:ea typeface="Trebuchet MS"/>
                <a:cs typeface="Trebuchet MS"/>
                <a:sym typeface="Trebuchet MS"/>
              </a:rPr>
              <a:t> carta </a:t>
            </a:r>
            <a:r>
              <a:rPr lang="en-US" sz="1270" b="0" i="0" u="none" strike="noStrike" cap="none" dirty="0" err="1">
                <a:solidFill>
                  <a:schemeClr val="dk1"/>
                </a:solidFill>
                <a:latin typeface="Trebuchet MS"/>
                <a:ea typeface="Trebuchet MS"/>
                <a:cs typeface="Trebuchet MS"/>
                <a:sym typeface="Trebuchet MS"/>
              </a:rPr>
              <a:t>porque</a:t>
            </a:r>
            <a:r>
              <a:rPr lang="en-US" sz="1270" b="0" i="0" u="none" strike="noStrike" cap="none" dirty="0">
                <a:solidFill>
                  <a:schemeClr val="dk1"/>
                </a:solidFill>
                <a:latin typeface="Trebuchet MS"/>
                <a:ea typeface="Trebuchet MS"/>
                <a:cs typeface="Trebuchet MS"/>
                <a:sym typeface="Trebuchet MS"/>
              </a:rPr>
              <a:t> </a:t>
            </a:r>
            <a:r>
              <a:rPr lang="en-US" sz="1270" b="0" i="0" u="none" strike="noStrike" cap="none" dirty="0" err="1">
                <a:solidFill>
                  <a:schemeClr val="dk1"/>
                </a:solidFill>
                <a:latin typeface="Trebuchet MS"/>
                <a:ea typeface="Trebuchet MS"/>
                <a:cs typeface="Trebuchet MS"/>
                <a:sym typeface="Trebuchet MS"/>
              </a:rPr>
              <a:t>estos</a:t>
            </a:r>
            <a:r>
              <a:rPr lang="en-US" sz="1270" b="0" i="0" u="none" strike="noStrike" cap="none" dirty="0">
                <a:solidFill>
                  <a:schemeClr val="dk1"/>
                </a:solidFill>
                <a:latin typeface="Trebuchet MS"/>
                <a:ea typeface="Trebuchet MS"/>
                <a:cs typeface="Trebuchet MS"/>
                <a:sym typeface="Trebuchet MS"/>
              </a:rPr>
              <a:t> </a:t>
            </a:r>
            <a:r>
              <a:rPr lang="en-US" sz="1270" b="0" i="0" u="none" strike="noStrike" cap="none" dirty="0" err="1">
                <a:solidFill>
                  <a:schemeClr val="dk1"/>
                </a:solidFill>
                <a:latin typeface="Trebuchet MS"/>
                <a:ea typeface="Trebuchet MS"/>
                <a:cs typeface="Trebuchet MS"/>
                <a:sym typeface="Trebuchet MS"/>
              </a:rPr>
              <a:t>miembros</a:t>
            </a:r>
            <a:r>
              <a:rPr lang="en-US" sz="1270" b="0" i="0" u="none" strike="noStrike" cap="none" dirty="0">
                <a:solidFill>
                  <a:schemeClr val="dk1"/>
                </a:solidFill>
                <a:latin typeface="Trebuchet MS"/>
                <a:ea typeface="Trebuchet MS"/>
                <a:cs typeface="Trebuchet MS"/>
                <a:sym typeface="Trebuchet MS"/>
              </a:rPr>
              <a:t> de </a:t>
            </a:r>
            <a:r>
              <a:rPr lang="en-US" sz="1270" b="0" i="0" u="none" strike="noStrike" cap="none" dirty="0" err="1">
                <a:solidFill>
                  <a:schemeClr val="dk1"/>
                </a:solidFill>
                <a:latin typeface="Trebuchet MS"/>
                <a:ea typeface="Trebuchet MS"/>
                <a:cs typeface="Trebuchet MS"/>
                <a:sym typeface="Trebuchet MS"/>
              </a:rPr>
              <a:t>su</a:t>
            </a:r>
            <a:r>
              <a:rPr lang="en-US" sz="1270" b="0" i="0" u="none" strike="noStrike" cap="none" dirty="0">
                <a:solidFill>
                  <a:schemeClr val="dk1"/>
                </a:solidFill>
                <a:latin typeface="Trebuchet MS"/>
                <a:ea typeface="Trebuchet MS"/>
                <a:cs typeface="Trebuchet MS"/>
                <a:sym typeface="Trebuchet MS"/>
              </a:rPr>
              <a:t> </a:t>
            </a:r>
            <a:r>
              <a:rPr lang="en-US" sz="1270" b="0" i="0" u="none" strike="noStrike" cap="none" dirty="0" err="1">
                <a:solidFill>
                  <a:schemeClr val="dk1"/>
                </a:solidFill>
                <a:latin typeface="Trebuchet MS"/>
                <a:ea typeface="Trebuchet MS"/>
                <a:cs typeface="Trebuchet MS"/>
                <a:sym typeface="Trebuchet MS"/>
              </a:rPr>
              <a:t>hogar</a:t>
            </a:r>
            <a:r>
              <a:rPr lang="en-US" sz="1270" b="0" i="0" u="none" strike="noStrike" cap="none" dirty="0">
                <a:solidFill>
                  <a:schemeClr val="dk1"/>
                </a:solidFill>
                <a:latin typeface="Trebuchet MS"/>
                <a:ea typeface="Trebuchet MS"/>
                <a:cs typeface="Trebuchet MS"/>
                <a:sym typeface="Trebuchet MS"/>
              </a:rPr>
              <a:t> </a:t>
            </a:r>
            <a:r>
              <a:rPr lang="en-US" sz="1270" b="0" i="0" u="none" strike="noStrike" cap="none" dirty="0" err="1">
                <a:solidFill>
                  <a:schemeClr val="dk1"/>
                </a:solidFill>
                <a:latin typeface="Trebuchet MS"/>
                <a:ea typeface="Trebuchet MS"/>
                <a:cs typeface="Trebuchet MS"/>
                <a:sym typeface="Trebuchet MS"/>
              </a:rPr>
              <a:t>están</a:t>
            </a:r>
            <a:r>
              <a:rPr lang="en-US" sz="1270" b="0" i="0" u="none" strike="noStrike" cap="none" dirty="0">
                <a:solidFill>
                  <a:schemeClr val="dk1"/>
                </a:solidFill>
                <a:latin typeface="Trebuchet MS"/>
                <a:ea typeface="Trebuchet MS"/>
                <a:cs typeface="Trebuchet MS"/>
                <a:sym typeface="Trebuchet MS"/>
              </a:rPr>
              <a:t> </a:t>
            </a:r>
            <a:r>
              <a:rPr lang="en-US" sz="1270" b="0" i="0" u="none" strike="noStrike" cap="none" dirty="0" err="1">
                <a:solidFill>
                  <a:schemeClr val="dk1"/>
                </a:solidFill>
                <a:latin typeface="Trebuchet MS"/>
                <a:ea typeface="Trebuchet MS"/>
                <a:cs typeface="Trebuchet MS"/>
                <a:sym typeface="Trebuchet MS"/>
              </a:rPr>
              <a:t>inscritos</a:t>
            </a:r>
            <a:r>
              <a:rPr lang="en-US" sz="1270" b="0" i="0" u="none" strike="noStrike" cap="none" dirty="0">
                <a:solidFill>
                  <a:schemeClr val="dk1"/>
                </a:solidFill>
                <a:latin typeface="Trebuchet MS"/>
                <a:ea typeface="Trebuchet MS"/>
                <a:cs typeface="Trebuchet MS"/>
                <a:sym typeface="Trebuchet MS"/>
              </a:rPr>
              <a:t> </a:t>
            </a:r>
            <a:r>
              <a:rPr lang="en-US" sz="1270" b="0" i="0" u="none" strike="noStrike" cap="none" dirty="0" err="1">
                <a:solidFill>
                  <a:schemeClr val="dk1"/>
                </a:solidFill>
                <a:latin typeface="Trebuchet MS"/>
                <a:ea typeface="Trebuchet MS"/>
                <a:cs typeface="Trebuchet MS"/>
                <a:sym typeface="Trebuchet MS"/>
              </a:rPr>
              <a:t>en</a:t>
            </a:r>
            <a:r>
              <a:rPr lang="en-US" sz="1270" b="0" i="0" u="none" strike="noStrike" cap="none" dirty="0">
                <a:solidFill>
                  <a:schemeClr val="dk1"/>
                </a:solidFill>
                <a:latin typeface="Trebuchet MS"/>
                <a:ea typeface="Trebuchet MS"/>
                <a:cs typeface="Trebuchet MS"/>
                <a:sym typeface="Trebuchet MS"/>
              </a:rPr>
              <a:t> </a:t>
            </a:r>
            <a:r>
              <a:rPr lang="en-US" sz="1270" b="0" i="0" u="none" strike="noStrike" cap="none" dirty="0" err="1">
                <a:solidFill>
                  <a:schemeClr val="dk1"/>
                </a:solidFill>
                <a:latin typeface="Trebuchet MS"/>
                <a:ea typeface="Trebuchet MS"/>
                <a:cs typeface="Trebuchet MS"/>
                <a:sym typeface="Trebuchet MS"/>
              </a:rPr>
              <a:t>el</a:t>
            </a:r>
            <a:r>
              <a:rPr lang="en-US" sz="1270" b="0" i="0" u="none" strike="noStrike" cap="none" dirty="0">
                <a:solidFill>
                  <a:schemeClr val="dk1"/>
                </a:solidFill>
                <a:latin typeface="Trebuchet MS"/>
                <a:ea typeface="Trebuchet MS"/>
                <a:cs typeface="Trebuchet MS"/>
                <a:sym typeface="Trebuchet MS"/>
              </a:rPr>
              <a:t> </a:t>
            </a:r>
            <a:r>
              <a:rPr lang="en-US" sz="1270" b="0" i="0" u="none" strike="noStrike" cap="none" dirty="0" err="1">
                <a:solidFill>
                  <a:schemeClr val="dk1"/>
                </a:solidFill>
                <a:latin typeface="Trebuchet MS"/>
                <a:ea typeface="Trebuchet MS"/>
                <a:cs typeface="Trebuchet MS"/>
                <a:sym typeface="Trebuchet MS"/>
              </a:rPr>
              <a:t>Programa</a:t>
            </a:r>
            <a:r>
              <a:rPr lang="en-US" sz="1270" b="0" i="0" u="none" strike="noStrike" cap="none" dirty="0">
                <a:solidFill>
                  <a:schemeClr val="dk1"/>
                </a:solidFill>
                <a:latin typeface="Trebuchet MS"/>
                <a:ea typeface="Trebuchet MS"/>
                <a:cs typeface="Trebuchet MS"/>
                <a:sym typeface="Trebuchet MS"/>
              </a:rPr>
              <a:t> de </a:t>
            </a:r>
            <a:r>
              <a:rPr lang="en-US" sz="1270" b="0" i="0" u="none" strike="noStrike" cap="none" dirty="0" err="1">
                <a:solidFill>
                  <a:schemeClr val="dk1"/>
                </a:solidFill>
                <a:latin typeface="Trebuchet MS"/>
                <a:ea typeface="Trebuchet MS"/>
                <a:cs typeface="Trebuchet MS"/>
                <a:sym typeface="Trebuchet MS"/>
              </a:rPr>
              <a:t>Participación</a:t>
            </a:r>
            <a:r>
              <a:rPr lang="en-US" sz="1270" b="0" i="0" u="none" strike="noStrike" cap="none" dirty="0">
                <a:solidFill>
                  <a:schemeClr val="dk1"/>
                </a:solidFill>
                <a:latin typeface="Trebuchet MS"/>
                <a:ea typeface="Trebuchet MS"/>
                <a:cs typeface="Trebuchet MS"/>
                <a:sym typeface="Trebuchet MS"/>
              </a:rPr>
              <a:t> de Health First Colorado (</a:t>
            </a:r>
            <a:r>
              <a:rPr lang="en-US" sz="1270" b="0" i="0" u="none" strike="noStrike" cap="none" dirty="0" err="1">
                <a:solidFill>
                  <a:schemeClr val="dk1"/>
                </a:solidFill>
                <a:latin typeface="Trebuchet MS"/>
                <a:ea typeface="Trebuchet MS"/>
                <a:cs typeface="Trebuchet MS"/>
                <a:sym typeface="Trebuchet MS"/>
              </a:rPr>
              <a:t>Programa</a:t>
            </a:r>
            <a:r>
              <a:rPr lang="en-US" sz="1270" b="0" i="0" u="none" strike="noStrike" cap="none" dirty="0">
                <a:solidFill>
                  <a:schemeClr val="dk1"/>
                </a:solidFill>
                <a:latin typeface="Trebuchet MS"/>
                <a:ea typeface="Trebuchet MS"/>
                <a:cs typeface="Trebuchet MS"/>
                <a:sym typeface="Trebuchet MS"/>
              </a:rPr>
              <a:t> Medicaid de Colorado) a </a:t>
            </a:r>
            <a:r>
              <a:rPr lang="en-US" sz="1270" b="0" i="0" u="none" strike="noStrike" cap="none" dirty="0" err="1">
                <a:solidFill>
                  <a:schemeClr val="dk1"/>
                </a:solidFill>
                <a:latin typeface="Trebuchet MS"/>
                <a:ea typeface="Trebuchet MS"/>
                <a:cs typeface="Trebuchet MS"/>
                <a:sym typeface="Trebuchet MS"/>
              </a:rPr>
              <a:t>partir</a:t>
            </a:r>
            <a:r>
              <a:rPr lang="en-US" sz="1270" b="0" i="0" u="none" strike="noStrike" cap="none" dirty="0">
                <a:solidFill>
                  <a:schemeClr val="dk1"/>
                </a:solidFill>
                <a:latin typeface="Trebuchet MS"/>
                <a:ea typeface="Trebuchet MS"/>
                <a:cs typeface="Trebuchet MS"/>
                <a:sym typeface="Trebuchet MS"/>
              </a:rPr>
              <a:t> del 23 DE ABRIL DE 2025:  </a:t>
            </a:r>
            <a:endParaRPr sz="1270" dirty="0"/>
          </a:p>
          <a:p>
            <a:pPr marL="285750" marR="0" lvl="0" indent="-285750" algn="l" rtl="0">
              <a:lnSpc>
                <a:spcPct val="90000"/>
              </a:lnSpc>
              <a:spcBef>
                <a:spcPts val="1000"/>
              </a:spcBef>
              <a:spcAft>
                <a:spcPts val="0"/>
              </a:spcAft>
              <a:buClr>
                <a:srgbClr val="000000"/>
              </a:buClr>
              <a:buSzPts val="2300"/>
              <a:buFont typeface="Arial"/>
              <a:buChar char="•"/>
            </a:pPr>
            <a:r>
              <a:rPr lang="en-US" sz="1270" b="0" i="0" u="none" strike="noStrike" cap="none" dirty="0">
                <a:solidFill>
                  <a:schemeClr val="dk1"/>
                </a:solidFill>
                <a:latin typeface="Trebuchet MS"/>
                <a:ea typeface="Trebuchet MS"/>
                <a:cs typeface="Trebuchet MS"/>
                <a:sym typeface="Trebuchet MS"/>
              </a:rPr>
              <a:t>                       </a:t>
            </a:r>
            <a:r>
              <a:rPr lang="en-US" sz="1270" b="0" i="0" u="none" strike="noStrike" cap="none" dirty="0" err="1">
                <a:solidFill>
                  <a:schemeClr val="dk1"/>
                </a:solidFill>
                <a:latin typeface="Trebuchet MS"/>
                <a:ea typeface="Trebuchet MS"/>
                <a:cs typeface="Trebuchet MS"/>
                <a:sym typeface="Trebuchet MS"/>
              </a:rPr>
              <a:t>Trabajadores</a:t>
            </a:r>
            <a:r>
              <a:rPr lang="en-US" sz="1270" b="0" i="0" u="none" strike="noStrike" cap="none" dirty="0">
                <a:solidFill>
                  <a:schemeClr val="dk1"/>
                </a:solidFill>
                <a:latin typeface="Trebuchet MS"/>
                <a:ea typeface="Trebuchet MS"/>
                <a:cs typeface="Trebuchet MS"/>
                <a:sym typeface="Trebuchet MS"/>
              </a:rPr>
              <a:t> </a:t>
            </a:r>
            <a:r>
              <a:rPr lang="en-US" sz="1270" b="0" i="0" u="none" strike="noStrike" cap="none" dirty="0" err="1">
                <a:solidFill>
                  <a:schemeClr val="dk1"/>
                </a:solidFill>
                <a:latin typeface="Trebuchet MS"/>
                <a:ea typeface="Trebuchet MS"/>
                <a:cs typeface="Trebuchet MS"/>
                <a:sym typeface="Trebuchet MS"/>
              </a:rPr>
              <a:t>Adultos</a:t>
            </a:r>
            <a:r>
              <a:rPr lang="en-US" sz="1270" b="0" i="0" u="none" strike="noStrike" cap="none" dirty="0">
                <a:solidFill>
                  <a:schemeClr val="dk1"/>
                </a:solidFill>
                <a:latin typeface="Trebuchet MS"/>
                <a:ea typeface="Trebuchet MS"/>
                <a:cs typeface="Trebuchet MS"/>
                <a:sym typeface="Trebuchet MS"/>
              </a:rPr>
              <a:t> con </a:t>
            </a:r>
            <a:r>
              <a:rPr lang="en-US" sz="1270" b="0" i="0" u="none" strike="noStrike" cap="none" dirty="0" err="1">
                <a:solidFill>
                  <a:schemeClr val="dk1"/>
                </a:solidFill>
                <a:latin typeface="Trebuchet MS"/>
                <a:ea typeface="Trebuchet MS"/>
                <a:cs typeface="Trebuchet MS"/>
                <a:sym typeface="Trebuchet MS"/>
              </a:rPr>
              <a:t>discapacidades</a:t>
            </a:r>
            <a:endParaRPr sz="1270" dirty="0"/>
          </a:p>
          <a:p>
            <a:pPr marL="0" marR="0" lvl="0" indent="0" algn="l" rtl="0">
              <a:lnSpc>
                <a:spcPct val="90000"/>
              </a:lnSpc>
              <a:spcBef>
                <a:spcPts val="1000"/>
              </a:spcBef>
              <a:spcAft>
                <a:spcPts val="0"/>
              </a:spcAft>
              <a:buClr>
                <a:srgbClr val="000000"/>
              </a:buClr>
              <a:buSzPts val="2300"/>
              <a:buFont typeface="Arial"/>
              <a:buNone/>
            </a:pPr>
            <a:r>
              <a:rPr lang="en-US" sz="1270" b="1" i="0" u="none" strike="noStrike" cap="none" dirty="0">
                <a:solidFill>
                  <a:schemeClr val="dk1"/>
                </a:solidFill>
                <a:latin typeface="Trebuchet MS"/>
                <a:ea typeface="Trebuchet MS"/>
                <a:cs typeface="Trebuchet MS"/>
                <a:sym typeface="Trebuchet MS"/>
              </a:rPr>
              <a:t>Lo que </a:t>
            </a:r>
            <a:r>
              <a:rPr lang="en-US" sz="1270" b="1" i="0" u="none" strike="noStrike" cap="none" dirty="0" err="1">
                <a:solidFill>
                  <a:schemeClr val="dk1"/>
                </a:solidFill>
                <a:latin typeface="Trebuchet MS"/>
                <a:ea typeface="Trebuchet MS"/>
                <a:cs typeface="Trebuchet MS"/>
                <a:sym typeface="Trebuchet MS"/>
              </a:rPr>
              <a:t>usted</a:t>
            </a:r>
            <a:r>
              <a:rPr lang="en-US" sz="1270" b="1" i="0" u="none" strike="noStrike" cap="none" dirty="0">
                <a:solidFill>
                  <a:schemeClr val="dk1"/>
                </a:solidFill>
                <a:latin typeface="Trebuchet MS"/>
                <a:ea typeface="Trebuchet MS"/>
                <a:cs typeface="Trebuchet MS"/>
                <a:sym typeface="Trebuchet MS"/>
              </a:rPr>
              <a:t> debe </a:t>
            </a:r>
            <a:endParaRPr sz="1270" dirty="0"/>
          </a:p>
          <a:p>
            <a:pPr marL="0" marR="0" lvl="0" indent="0" algn="l" rtl="0">
              <a:lnSpc>
                <a:spcPct val="90000"/>
              </a:lnSpc>
              <a:spcBef>
                <a:spcPts val="1000"/>
              </a:spcBef>
              <a:spcAft>
                <a:spcPts val="0"/>
              </a:spcAft>
              <a:buClr>
                <a:srgbClr val="000000"/>
              </a:buClr>
              <a:buSzPts val="2300"/>
              <a:buFont typeface="Arial"/>
              <a:buNone/>
            </a:pPr>
            <a:r>
              <a:rPr lang="en-US" sz="1270" b="0" i="0" u="none" strike="noStrike" cap="none" dirty="0" err="1">
                <a:solidFill>
                  <a:schemeClr val="dk1"/>
                </a:solidFill>
                <a:latin typeface="Trebuchet MS"/>
                <a:ea typeface="Trebuchet MS"/>
                <a:cs typeface="Trebuchet MS"/>
                <a:sym typeface="Trebuchet MS"/>
              </a:rPr>
              <a:t>Usted</a:t>
            </a:r>
            <a:r>
              <a:rPr lang="en-US" sz="1270" b="0" i="0" u="none" strike="noStrike" cap="none" dirty="0">
                <a:solidFill>
                  <a:schemeClr val="dk1"/>
                </a:solidFill>
                <a:latin typeface="Trebuchet MS"/>
                <a:ea typeface="Trebuchet MS"/>
                <a:cs typeface="Trebuchet MS"/>
                <a:sym typeface="Trebuchet MS"/>
              </a:rPr>
              <a:t> debe </a:t>
            </a:r>
            <a:r>
              <a:rPr lang="en-US" sz="1270" b="0" i="0" u="none" strike="noStrike" cap="none" dirty="0" err="1">
                <a:solidFill>
                  <a:schemeClr val="dk1"/>
                </a:solidFill>
                <a:latin typeface="Trebuchet MS"/>
                <a:ea typeface="Trebuchet MS"/>
                <a:cs typeface="Trebuchet MS"/>
                <a:sym typeface="Trebuchet MS"/>
              </a:rPr>
              <a:t>pagar</a:t>
            </a:r>
            <a:r>
              <a:rPr lang="en-US" sz="1270" b="0" i="0" u="none" strike="noStrike" cap="none" dirty="0">
                <a:solidFill>
                  <a:schemeClr val="dk1"/>
                </a:solidFill>
                <a:latin typeface="Trebuchet MS"/>
                <a:ea typeface="Trebuchet MS"/>
                <a:cs typeface="Trebuchet MS"/>
                <a:sym typeface="Trebuchet MS"/>
              </a:rPr>
              <a:t> una prima </a:t>
            </a:r>
            <a:r>
              <a:rPr lang="en-US" sz="1270" b="0" i="0" u="none" strike="noStrike" cap="none" dirty="0" err="1">
                <a:solidFill>
                  <a:schemeClr val="dk1"/>
                </a:solidFill>
                <a:latin typeface="Trebuchet MS"/>
                <a:ea typeface="Trebuchet MS"/>
                <a:cs typeface="Trebuchet MS"/>
                <a:sym typeface="Trebuchet MS"/>
              </a:rPr>
              <a:t>mensual</a:t>
            </a:r>
            <a:r>
              <a:rPr lang="en-US" sz="1270" b="0" i="0" u="none" strike="noStrike" cap="none" dirty="0">
                <a:solidFill>
                  <a:schemeClr val="dk1"/>
                </a:solidFill>
                <a:latin typeface="Trebuchet MS"/>
                <a:ea typeface="Trebuchet MS"/>
                <a:cs typeface="Trebuchet MS"/>
                <a:sym typeface="Trebuchet MS"/>
              </a:rPr>
              <a:t> para </a:t>
            </a:r>
            <a:r>
              <a:rPr lang="en-US" sz="1270" b="0" i="0" u="none" strike="noStrike" cap="none" dirty="0" err="1">
                <a:solidFill>
                  <a:schemeClr val="dk1"/>
                </a:solidFill>
                <a:latin typeface="Trebuchet MS"/>
                <a:ea typeface="Trebuchet MS"/>
                <a:cs typeface="Trebuchet MS"/>
                <a:sym typeface="Trebuchet MS"/>
              </a:rPr>
              <a:t>su</a:t>
            </a:r>
            <a:r>
              <a:rPr lang="en-US" sz="1270" b="0" i="0" u="none" strike="noStrike" cap="none" dirty="0">
                <a:solidFill>
                  <a:schemeClr val="dk1"/>
                </a:solidFill>
                <a:latin typeface="Trebuchet MS"/>
                <a:ea typeface="Trebuchet MS"/>
                <a:cs typeface="Trebuchet MS"/>
                <a:sym typeface="Trebuchet MS"/>
              </a:rPr>
              <a:t> </a:t>
            </a:r>
            <a:r>
              <a:rPr lang="en-US" sz="1270" b="0" i="0" u="none" strike="noStrike" cap="none" dirty="0" err="1">
                <a:solidFill>
                  <a:schemeClr val="dk1"/>
                </a:solidFill>
                <a:latin typeface="Trebuchet MS"/>
                <a:ea typeface="Trebuchet MS"/>
                <a:cs typeface="Trebuchet MS"/>
                <a:sym typeface="Trebuchet MS"/>
              </a:rPr>
              <a:t>cobertura</a:t>
            </a:r>
            <a:r>
              <a:rPr lang="en-US" sz="1270" b="0" i="0" u="none" strike="noStrike" cap="none" dirty="0">
                <a:solidFill>
                  <a:schemeClr val="dk1"/>
                </a:solidFill>
                <a:latin typeface="Trebuchet MS"/>
                <a:ea typeface="Trebuchet MS"/>
                <a:cs typeface="Trebuchet MS"/>
                <a:sym typeface="Trebuchet MS"/>
              </a:rPr>
              <a:t> y </a:t>
            </a:r>
            <a:r>
              <a:rPr lang="en-US" sz="1270" b="0" i="0" u="none" strike="noStrike" cap="none" dirty="0" err="1">
                <a:solidFill>
                  <a:schemeClr val="dk1"/>
                </a:solidFill>
                <a:latin typeface="Trebuchet MS"/>
                <a:ea typeface="Trebuchet MS"/>
                <a:cs typeface="Trebuchet MS"/>
                <a:sym typeface="Trebuchet MS"/>
              </a:rPr>
              <a:t>beneficios</a:t>
            </a:r>
            <a:r>
              <a:rPr lang="en-US" sz="1270" b="0" i="0" u="none" strike="noStrike" cap="none" dirty="0">
                <a:solidFill>
                  <a:schemeClr val="dk1"/>
                </a:solidFill>
                <a:latin typeface="Trebuchet MS"/>
                <a:ea typeface="Trebuchet MS"/>
                <a:cs typeface="Trebuchet MS"/>
                <a:sym typeface="Trebuchet MS"/>
              </a:rPr>
              <a:t> del </a:t>
            </a:r>
            <a:r>
              <a:rPr lang="en-US" sz="1270" b="0" i="0" u="none" strike="noStrike" cap="none" dirty="0" err="1">
                <a:solidFill>
                  <a:schemeClr val="dk1"/>
                </a:solidFill>
                <a:latin typeface="Trebuchet MS"/>
                <a:ea typeface="Trebuchet MS"/>
                <a:cs typeface="Trebuchet MS"/>
                <a:sym typeface="Trebuchet MS"/>
              </a:rPr>
              <a:t>Programa</a:t>
            </a:r>
            <a:r>
              <a:rPr lang="en-US" sz="1270" b="0" i="0" u="none" strike="noStrike" cap="none" dirty="0">
                <a:solidFill>
                  <a:schemeClr val="dk1"/>
                </a:solidFill>
                <a:latin typeface="Trebuchet MS"/>
                <a:ea typeface="Trebuchet MS"/>
                <a:cs typeface="Trebuchet MS"/>
                <a:sym typeface="Trebuchet MS"/>
              </a:rPr>
              <a:t> de </a:t>
            </a:r>
            <a:r>
              <a:rPr lang="en-US" sz="1270" b="0" i="0" u="none" strike="noStrike" cap="none" dirty="0" err="1">
                <a:solidFill>
                  <a:schemeClr val="dk1"/>
                </a:solidFill>
                <a:latin typeface="Trebuchet MS"/>
                <a:ea typeface="Trebuchet MS"/>
                <a:cs typeface="Trebuchet MS"/>
                <a:sym typeface="Trebuchet MS"/>
              </a:rPr>
              <a:t>participación</a:t>
            </a:r>
            <a:r>
              <a:rPr lang="en-US" sz="1270" b="0" i="0" u="none" strike="noStrike" cap="none" dirty="0">
                <a:solidFill>
                  <a:schemeClr val="dk1"/>
                </a:solidFill>
                <a:latin typeface="Trebuchet MS"/>
                <a:ea typeface="Trebuchet MS"/>
                <a:cs typeface="Trebuchet MS"/>
                <a:sym typeface="Trebuchet MS"/>
              </a:rPr>
              <a:t> de Health First Colorado. </a:t>
            </a:r>
            <a:r>
              <a:rPr lang="en-US" sz="1270" b="1" i="0" u="none" strike="noStrike" cap="none" dirty="0" err="1">
                <a:solidFill>
                  <a:schemeClr val="dk1"/>
                </a:solidFill>
                <a:latin typeface="Trebuchet MS"/>
                <a:ea typeface="Trebuchet MS"/>
                <a:cs typeface="Trebuchet MS"/>
                <a:sym typeface="Trebuchet MS"/>
              </a:rPr>
              <a:t>Usted</a:t>
            </a:r>
            <a:r>
              <a:rPr lang="en-US" sz="1270" b="1" i="0" u="none" strike="noStrike" cap="none" dirty="0">
                <a:solidFill>
                  <a:schemeClr val="dk1"/>
                </a:solidFill>
                <a:latin typeface="Trebuchet MS"/>
                <a:ea typeface="Trebuchet MS"/>
                <a:cs typeface="Trebuchet MS"/>
                <a:sym typeface="Trebuchet MS"/>
              </a:rPr>
              <a:t> debe </a:t>
            </a:r>
            <a:r>
              <a:rPr lang="en-US" sz="1270" b="1" i="0" u="none" strike="noStrike" cap="none" dirty="0" err="1">
                <a:solidFill>
                  <a:schemeClr val="dk1"/>
                </a:solidFill>
                <a:latin typeface="Trebuchet MS"/>
                <a:ea typeface="Trebuchet MS"/>
                <a:cs typeface="Trebuchet MS"/>
                <a:sym typeface="Trebuchet MS"/>
              </a:rPr>
              <a:t>pagar</a:t>
            </a:r>
            <a:r>
              <a:rPr lang="en-US" sz="1270" b="1" i="0" u="none" strike="noStrike" cap="none" dirty="0">
                <a:solidFill>
                  <a:schemeClr val="dk1"/>
                </a:solidFill>
                <a:latin typeface="Trebuchet MS"/>
                <a:ea typeface="Trebuchet MS"/>
                <a:cs typeface="Trebuchet MS"/>
                <a:sym typeface="Trebuchet MS"/>
              </a:rPr>
              <a:t> </a:t>
            </a:r>
            <a:r>
              <a:rPr lang="en-US" sz="1270" b="1" i="0" u="none" strike="noStrike" cap="none" dirty="0" err="1">
                <a:solidFill>
                  <a:schemeClr val="dk1"/>
                </a:solidFill>
                <a:latin typeface="Trebuchet MS"/>
                <a:ea typeface="Trebuchet MS"/>
                <a:cs typeface="Trebuchet MS"/>
                <a:sym typeface="Trebuchet MS"/>
              </a:rPr>
              <a:t>su</a:t>
            </a:r>
            <a:r>
              <a:rPr lang="en-US" sz="1270" b="1" i="0" u="none" strike="noStrike" cap="none" dirty="0">
                <a:solidFill>
                  <a:schemeClr val="dk1"/>
                </a:solidFill>
                <a:latin typeface="Trebuchet MS"/>
                <a:ea typeface="Trebuchet MS"/>
                <a:cs typeface="Trebuchet MS"/>
                <a:sym typeface="Trebuchet MS"/>
              </a:rPr>
              <a:t> prima dentro de los </a:t>
            </a:r>
            <a:r>
              <a:rPr lang="en-US" sz="1270" b="1" i="0" u="none" strike="noStrike" cap="none" dirty="0" err="1">
                <a:solidFill>
                  <a:schemeClr val="dk1"/>
                </a:solidFill>
                <a:latin typeface="Trebuchet MS"/>
                <a:ea typeface="Trebuchet MS"/>
                <a:cs typeface="Trebuchet MS"/>
                <a:sym typeface="Trebuchet MS"/>
              </a:rPr>
              <a:t>sesenta</a:t>
            </a:r>
            <a:r>
              <a:rPr lang="en-US" sz="1270" b="1" i="0" u="none" strike="noStrike" cap="none" dirty="0">
                <a:solidFill>
                  <a:schemeClr val="dk1"/>
                </a:solidFill>
                <a:latin typeface="Trebuchet MS"/>
                <a:ea typeface="Trebuchet MS"/>
                <a:cs typeface="Trebuchet MS"/>
                <a:sym typeface="Trebuchet MS"/>
              </a:rPr>
              <a:t> (60) días </a:t>
            </a:r>
            <a:r>
              <a:rPr lang="en-US" sz="1270" b="1" i="0" u="none" strike="noStrike" cap="none" dirty="0" err="1">
                <a:solidFill>
                  <a:schemeClr val="dk1"/>
                </a:solidFill>
                <a:latin typeface="Trebuchet MS"/>
                <a:ea typeface="Trebuchet MS"/>
                <a:cs typeface="Trebuchet MS"/>
                <a:sym typeface="Trebuchet MS"/>
              </a:rPr>
              <a:t>calendario</a:t>
            </a:r>
            <a:r>
              <a:rPr lang="en-US" sz="1270" b="1" i="0" u="none" strike="noStrike" cap="none" dirty="0">
                <a:solidFill>
                  <a:schemeClr val="dk1"/>
                </a:solidFill>
                <a:latin typeface="Trebuchet MS"/>
                <a:ea typeface="Trebuchet MS"/>
                <a:cs typeface="Trebuchet MS"/>
                <a:sym typeface="Trebuchet MS"/>
              </a:rPr>
              <a:t> a </a:t>
            </a:r>
            <a:r>
              <a:rPr lang="en-US" sz="1270" b="1" i="0" u="none" strike="noStrike" cap="none" dirty="0" err="1">
                <a:solidFill>
                  <a:schemeClr val="dk1"/>
                </a:solidFill>
                <a:latin typeface="Trebuchet MS"/>
                <a:ea typeface="Trebuchet MS"/>
                <a:cs typeface="Trebuchet MS"/>
                <a:sym typeface="Trebuchet MS"/>
              </a:rPr>
              <a:t>partir</a:t>
            </a:r>
            <a:r>
              <a:rPr lang="en-US" sz="1270" b="1" i="0" u="none" strike="noStrike" cap="none" dirty="0">
                <a:solidFill>
                  <a:schemeClr val="dk1"/>
                </a:solidFill>
                <a:latin typeface="Trebuchet MS"/>
                <a:ea typeface="Trebuchet MS"/>
                <a:cs typeface="Trebuchet MS"/>
                <a:sym typeface="Trebuchet MS"/>
              </a:rPr>
              <a:t> de la </a:t>
            </a:r>
            <a:r>
              <a:rPr lang="en-US" sz="1270" b="1" i="0" u="none" strike="noStrike" cap="none" dirty="0" err="1">
                <a:solidFill>
                  <a:schemeClr val="dk1"/>
                </a:solidFill>
                <a:latin typeface="Trebuchet MS"/>
                <a:ea typeface="Trebuchet MS"/>
                <a:cs typeface="Trebuchet MS"/>
                <a:sym typeface="Trebuchet MS"/>
              </a:rPr>
              <a:t>fecha</a:t>
            </a:r>
            <a:r>
              <a:rPr lang="en-US" sz="1270" b="1" i="0" u="none" strike="noStrike" cap="none" dirty="0">
                <a:solidFill>
                  <a:schemeClr val="dk1"/>
                </a:solidFill>
                <a:latin typeface="Trebuchet MS"/>
                <a:ea typeface="Trebuchet MS"/>
                <a:cs typeface="Trebuchet MS"/>
                <a:sym typeface="Trebuchet MS"/>
              </a:rPr>
              <a:t> de </a:t>
            </a:r>
            <a:r>
              <a:rPr lang="en-US" sz="1270" b="1" i="0" u="none" strike="noStrike" cap="none" dirty="0" err="1">
                <a:solidFill>
                  <a:schemeClr val="dk1"/>
                </a:solidFill>
                <a:latin typeface="Trebuchet MS"/>
                <a:ea typeface="Trebuchet MS"/>
                <a:cs typeface="Trebuchet MS"/>
                <a:sym typeface="Trebuchet MS"/>
              </a:rPr>
              <a:t>vencimiento</a:t>
            </a:r>
            <a:r>
              <a:rPr lang="en-US" sz="1270" b="1" i="0" u="none" strike="noStrike" cap="none" dirty="0">
                <a:solidFill>
                  <a:schemeClr val="dk1"/>
                </a:solidFill>
                <a:latin typeface="Trebuchet MS"/>
                <a:ea typeface="Trebuchet MS"/>
                <a:cs typeface="Trebuchet MS"/>
                <a:sym typeface="Trebuchet MS"/>
              </a:rPr>
              <a:t> para </a:t>
            </a:r>
            <a:r>
              <a:rPr lang="en-US" sz="1270" b="1" i="0" u="none" strike="noStrike" cap="none" dirty="0" err="1">
                <a:solidFill>
                  <a:schemeClr val="dk1"/>
                </a:solidFill>
                <a:latin typeface="Trebuchet MS"/>
                <a:ea typeface="Trebuchet MS"/>
                <a:cs typeface="Trebuchet MS"/>
                <a:sym typeface="Trebuchet MS"/>
              </a:rPr>
              <a:t>conservar</a:t>
            </a:r>
            <a:r>
              <a:rPr lang="en-US" sz="1270" b="1" i="0" u="none" strike="noStrike" cap="none" dirty="0">
                <a:solidFill>
                  <a:schemeClr val="dk1"/>
                </a:solidFill>
                <a:latin typeface="Trebuchet MS"/>
                <a:ea typeface="Trebuchet MS"/>
                <a:cs typeface="Trebuchet MS"/>
                <a:sym typeface="Trebuchet MS"/>
              </a:rPr>
              <a:t> sus </a:t>
            </a:r>
            <a:r>
              <a:rPr lang="en-US" sz="1270" b="1" i="0" u="none" strike="noStrike" cap="none" dirty="0" err="1">
                <a:solidFill>
                  <a:schemeClr val="dk1"/>
                </a:solidFill>
                <a:latin typeface="Trebuchet MS"/>
                <a:ea typeface="Trebuchet MS"/>
                <a:cs typeface="Trebuchet MS"/>
                <a:sym typeface="Trebuchet MS"/>
              </a:rPr>
              <a:t>beneficios</a:t>
            </a:r>
            <a:r>
              <a:rPr lang="en-US" sz="1270" b="1" i="0" u="none" strike="noStrike" cap="none" dirty="0">
                <a:solidFill>
                  <a:schemeClr val="dk1"/>
                </a:solidFill>
                <a:latin typeface="Trebuchet MS"/>
                <a:ea typeface="Trebuchet MS"/>
                <a:cs typeface="Trebuchet MS"/>
                <a:sym typeface="Trebuchet MS"/>
              </a:rPr>
              <a:t>.</a:t>
            </a:r>
            <a:endParaRPr sz="1270" b="1" i="0" u="none" strike="noStrike" cap="none" dirty="0">
              <a:solidFill>
                <a:schemeClr val="dk1"/>
              </a:solidFill>
              <a:latin typeface="Trebuchet MS"/>
              <a:ea typeface="Trebuchet MS"/>
              <a:cs typeface="Trebuchet MS"/>
              <a:sym typeface="Trebuchet MS"/>
            </a:endParaRPr>
          </a:p>
        </p:txBody>
      </p:sp>
      <p:pic>
        <p:nvPicPr>
          <p:cNvPr id="508" name="Google Shape;508;p31"/>
          <p:cNvPicPr preferRelativeResize="0"/>
          <p:nvPr/>
        </p:nvPicPr>
        <p:blipFill rotWithShape="1">
          <a:blip r:embed="rId3">
            <a:alphaModFix/>
          </a:blip>
          <a:srcRect/>
          <a:stretch/>
        </p:blipFill>
        <p:spPr>
          <a:xfrm>
            <a:off x="4281168" y="2928793"/>
            <a:ext cx="661184" cy="360579"/>
          </a:xfrm>
          <a:prstGeom prst="rect">
            <a:avLst/>
          </a:prstGeom>
          <a:noFill/>
          <a:ln>
            <a:noFill/>
          </a:ln>
        </p:spPr>
      </p:pic>
      <p:pic>
        <p:nvPicPr>
          <p:cNvPr id="509" name="Google Shape;509;p31"/>
          <p:cNvPicPr preferRelativeResize="0"/>
          <p:nvPr/>
        </p:nvPicPr>
        <p:blipFill rotWithShape="1">
          <a:blip r:embed="rId4">
            <a:alphaModFix/>
          </a:blip>
          <a:srcRect/>
          <a:stretch/>
        </p:blipFill>
        <p:spPr>
          <a:xfrm>
            <a:off x="450789" y="3464463"/>
            <a:ext cx="1167447" cy="227151"/>
          </a:xfrm>
          <a:prstGeom prst="rect">
            <a:avLst/>
          </a:prstGeom>
          <a:noFill/>
          <a:ln>
            <a:noFill/>
          </a:ln>
        </p:spPr>
      </p:pic>
      <p:graphicFrame>
        <p:nvGraphicFramePr>
          <p:cNvPr id="510" name="Google Shape;510;p31"/>
          <p:cNvGraphicFramePr/>
          <p:nvPr>
            <p:extLst>
              <p:ext uri="{D42A27DB-BD31-4B8C-83A1-F6EECF244321}">
                <p14:modId xmlns:p14="http://schemas.microsoft.com/office/powerpoint/2010/main" val="3829740770"/>
              </p:ext>
            </p:extLst>
          </p:nvPr>
        </p:nvGraphicFramePr>
        <p:xfrm>
          <a:off x="3564467" y="2114886"/>
          <a:ext cx="5462557" cy="1627814"/>
        </p:xfrm>
        <a:graphic>
          <a:graphicData uri="http://schemas.openxmlformats.org/drawingml/2006/table">
            <a:tbl>
              <a:tblPr firstRow="1" bandRow="1">
                <a:noFill/>
                <a:tableStyleId>{EDBA14D5-A46D-4A26-B8A1-480C7A6CED2E}</a:tableStyleId>
              </a:tblPr>
              <a:tblGrid>
                <a:gridCol w="736600">
                  <a:extLst>
                    <a:ext uri="{9D8B030D-6E8A-4147-A177-3AD203B41FA5}">
                      <a16:colId xmlns:a16="http://schemas.microsoft.com/office/drawing/2014/main" val="20000"/>
                    </a:ext>
                  </a:extLst>
                </a:gridCol>
                <a:gridCol w="728133">
                  <a:extLst>
                    <a:ext uri="{9D8B030D-6E8A-4147-A177-3AD203B41FA5}">
                      <a16:colId xmlns:a16="http://schemas.microsoft.com/office/drawing/2014/main" val="20001"/>
                    </a:ext>
                  </a:extLst>
                </a:gridCol>
                <a:gridCol w="897467">
                  <a:extLst>
                    <a:ext uri="{9D8B030D-6E8A-4147-A177-3AD203B41FA5}">
                      <a16:colId xmlns:a16="http://schemas.microsoft.com/office/drawing/2014/main" val="20002"/>
                    </a:ext>
                  </a:extLst>
                </a:gridCol>
                <a:gridCol w="1232799">
                  <a:extLst>
                    <a:ext uri="{9D8B030D-6E8A-4147-A177-3AD203B41FA5}">
                      <a16:colId xmlns:a16="http://schemas.microsoft.com/office/drawing/2014/main" val="20003"/>
                    </a:ext>
                  </a:extLst>
                </a:gridCol>
                <a:gridCol w="567326">
                  <a:extLst>
                    <a:ext uri="{9D8B030D-6E8A-4147-A177-3AD203B41FA5}">
                      <a16:colId xmlns:a16="http://schemas.microsoft.com/office/drawing/2014/main" val="20004"/>
                    </a:ext>
                  </a:extLst>
                </a:gridCol>
                <a:gridCol w="672141">
                  <a:extLst>
                    <a:ext uri="{9D8B030D-6E8A-4147-A177-3AD203B41FA5}">
                      <a16:colId xmlns:a16="http://schemas.microsoft.com/office/drawing/2014/main" val="20005"/>
                    </a:ext>
                  </a:extLst>
                </a:gridCol>
                <a:gridCol w="628091">
                  <a:extLst>
                    <a:ext uri="{9D8B030D-6E8A-4147-A177-3AD203B41FA5}">
                      <a16:colId xmlns:a16="http://schemas.microsoft.com/office/drawing/2014/main" val="20006"/>
                    </a:ext>
                  </a:extLst>
                </a:gridCol>
              </a:tblGrid>
              <a:tr h="334513">
                <a:tc>
                  <a:txBody>
                    <a:bodyPr/>
                    <a:lstStyle/>
                    <a:p>
                      <a:pPr marL="0" marR="0" lvl="0" indent="0" algn="l" rtl="0">
                        <a:lnSpc>
                          <a:spcPct val="100000"/>
                        </a:lnSpc>
                        <a:spcBef>
                          <a:spcPts val="0"/>
                        </a:spcBef>
                        <a:spcAft>
                          <a:spcPts val="0"/>
                        </a:spcAft>
                        <a:buNone/>
                      </a:pPr>
                      <a:r>
                        <a:rPr lang="en-US" sz="1050" u="none" strike="noStrike" cap="none" dirty="0" err="1"/>
                        <a:t>Mes</a:t>
                      </a:r>
                      <a:r>
                        <a:rPr lang="en-US" sz="1050" u="none" strike="noStrike" cap="none" dirty="0"/>
                        <a:t> de </a:t>
                      </a:r>
                      <a:r>
                        <a:rPr lang="en-US" sz="1050" u="none" strike="noStrike" cap="none" dirty="0" err="1"/>
                        <a:t>elegibilidad</a:t>
                      </a:r>
                      <a:r>
                        <a:rPr lang="en-US" sz="1050" u="none" strike="noStrike" cap="none" dirty="0"/>
                        <a:t>	</a:t>
                      </a:r>
                      <a:endParaRPr sz="105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bg1">
                        <a:lumMod val="75000"/>
                      </a:schemeClr>
                    </a:solidFill>
                  </a:tcPr>
                </a:tc>
                <a:tc>
                  <a:txBody>
                    <a:bodyPr/>
                    <a:lstStyle/>
                    <a:p>
                      <a:pPr marL="0" marR="0" lvl="0" indent="0" algn="l" rtl="0">
                        <a:lnSpc>
                          <a:spcPct val="100000"/>
                        </a:lnSpc>
                        <a:spcBef>
                          <a:spcPts val="0"/>
                        </a:spcBef>
                        <a:spcAft>
                          <a:spcPts val="0"/>
                        </a:spcAft>
                        <a:buNone/>
                      </a:pPr>
                      <a:r>
                        <a:rPr lang="en-US" sz="1050" b="0" i="0" u="none" strike="noStrike" cap="none" dirty="0" err="1">
                          <a:solidFill>
                            <a:srgbClr val="000000"/>
                          </a:solidFill>
                          <a:latin typeface="Arial"/>
                          <a:ea typeface="Arial"/>
                          <a:cs typeface="Arial"/>
                          <a:sym typeface="Arial"/>
                        </a:rPr>
                        <a:t>Miembro</a:t>
                      </a:r>
                      <a:endParaRPr sz="1050" b="0" i="0" u="none" strike="noStrike" cap="none" dirty="0">
                        <a:solidFill>
                          <a:srgbClr val="000000"/>
                        </a:solidFill>
                        <a:latin typeface="Arial"/>
                        <a:ea typeface="Arial"/>
                        <a:cs typeface="Arial"/>
                        <a:sym typeface="Aria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bg1">
                        <a:lumMod val="75000"/>
                      </a:schemeClr>
                    </a:solidFill>
                  </a:tcPr>
                </a:tc>
                <a:tc>
                  <a:txBody>
                    <a:bodyPr/>
                    <a:lstStyle/>
                    <a:p>
                      <a:pPr marL="0" marR="0" lvl="0" indent="0" algn="l" rtl="0">
                        <a:lnSpc>
                          <a:spcPct val="100000"/>
                        </a:lnSpc>
                        <a:spcBef>
                          <a:spcPts val="0"/>
                        </a:spcBef>
                        <a:spcAft>
                          <a:spcPts val="0"/>
                        </a:spcAft>
                        <a:buNone/>
                      </a:pPr>
                      <a:r>
                        <a:rPr lang="en-US" sz="1050" b="0" i="0" u="none" strike="noStrike" cap="none" dirty="0" err="1">
                          <a:solidFill>
                            <a:srgbClr val="000000"/>
                          </a:solidFill>
                          <a:latin typeface="Arial"/>
                          <a:ea typeface="Arial"/>
                          <a:cs typeface="Arial"/>
                          <a:sym typeface="Arial"/>
                        </a:rPr>
                        <a:t>Fecha</a:t>
                      </a:r>
                      <a:r>
                        <a:rPr lang="en-US" sz="1050" b="0" i="0" u="none" strike="noStrike" cap="none" dirty="0">
                          <a:solidFill>
                            <a:srgbClr val="000000"/>
                          </a:solidFill>
                          <a:latin typeface="Arial"/>
                          <a:ea typeface="Arial"/>
                          <a:cs typeface="Arial"/>
                          <a:sym typeface="Arial"/>
                        </a:rPr>
                        <a:t> de </a:t>
                      </a:r>
                      <a:r>
                        <a:rPr lang="en-US" sz="1050" b="0" i="0" u="none" strike="noStrike" cap="none" dirty="0" err="1">
                          <a:solidFill>
                            <a:srgbClr val="000000"/>
                          </a:solidFill>
                          <a:latin typeface="Arial"/>
                          <a:ea typeface="Arial"/>
                          <a:cs typeface="Arial"/>
                          <a:sym typeface="Arial"/>
                        </a:rPr>
                        <a:t>vencimiento</a:t>
                      </a:r>
                      <a:endParaRPr sz="1050" b="0" i="0" u="none" strike="noStrike" cap="none" dirty="0">
                        <a:solidFill>
                          <a:srgbClr val="000000"/>
                        </a:solidFill>
                        <a:latin typeface="Arial"/>
                        <a:ea typeface="Arial"/>
                        <a:cs typeface="Arial"/>
                        <a:sym typeface="Aria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bg1">
                        <a:lumMod val="75000"/>
                      </a:schemeClr>
                    </a:solidFill>
                  </a:tcPr>
                </a:tc>
                <a:tc>
                  <a:txBody>
                    <a:bodyPr/>
                    <a:lstStyle/>
                    <a:p>
                      <a:pPr marL="0" marR="0" lvl="0" indent="0" algn="l" rtl="0">
                        <a:lnSpc>
                          <a:spcPct val="100000"/>
                        </a:lnSpc>
                        <a:spcBef>
                          <a:spcPts val="0"/>
                        </a:spcBef>
                        <a:spcAft>
                          <a:spcPts val="0"/>
                        </a:spcAft>
                        <a:buNone/>
                      </a:pPr>
                      <a:r>
                        <a:rPr lang="en-US" sz="1050" b="0" i="0" u="none" strike="noStrike" cap="none" dirty="0" err="1">
                          <a:solidFill>
                            <a:srgbClr val="000000"/>
                          </a:solidFill>
                          <a:latin typeface="Arial"/>
                          <a:ea typeface="Arial"/>
                          <a:cs typeface="Arial"/>
                          <a:sym typeface="Arial"/>
                        </a:rPr>
                        <a:t>Última</a:t>
                      </a:r>
                      <a:r>
                        <a:rPr lang="en-US" sz="1050" b="0" i="0" u="none" strike="noStrike" cap="none" dirty="0">
                          <a:solidFill>
                            <a:srgbClr val="000000"/>
                          </a:solidFill>
                          <a:latin typeface="Arial"/>
                          <a:ea typeface="Arial"/>
                          <a:cs typeface="Arial"/>
                          <a:sym typeface="Arial"/>
                        </a:rPr>
                        <a:t> </a:t>
                      </a:r>
                      <a:r>
                        <a:rPr lang="en-US" sz="1050" b="0" i="0" u="none" strike="noStrike" cap="none" dirty="0" err="1">
                          <a:solidFill>
                            <a:srgbClr val="000000"/>
                          </a:solidFill>
                          <a:latin typeface="Arial"/>
                          <a:ea typeface="Arial"/>
                          <a:cs typeface="Arial"/>
                          <a:sym typeface="Arial"/>
                        </a:rPr>
                        <a:t>fecha</a:t>
                      </a:r>
                      <a:r>
                        <a:rPr lang="en-US" sz="1050" b="0" i="0" u="none" strike="noStrike" cap="none" dirty="0">
                          <a:solidFill>
                            <a:srgbClr val="000000"/>
                          </a:solidFill>
                          <a:latin typeface="Arial"/>
                          <a:ea typeface="Arial"/>
                          <a:cs typeface="Arial"/>
                          <a:sym typeface="Arial"/>
                        </a:rPr>
                        <a:t> para </a:t>
                      </a:r>
                      <a:r>
                        <a:rPr lang="en-US" sz="1050" b="0" i="0" u="none" strike="noStrike" cap="none" dirty="0" err="1">
                          <a:solidFill>
                            <a:srgbClr val="000000"/>
                          </a:solidFill>
                          <a:latin typeface="Arial"/>
                          <a:ea typeface="Arial"/>
                          <a:cs typeface="Arial"/>
                          <a:sym typeface="Arial"/>
                        </a:rPr>
                        <a:t>pagar</a:t>
                      </a:r>
                      <a:r>
                        <a:rPr lang="en-US" sz="1050" b="0" i="0" u="none" strike="noStrike" cap="none" dirty="0">
                          <a:solidFill>
                            <a:srgbClr val="000000"/>
                          </a:solidFill>
                          <a:latin typeface="Arial"/>
                          <a:ea typeface="Arial"/>
                          <a:cs typeface="Arial"/>
                          <a:sym typeface="Arial"/>
                        </a:rPr>
                        <a:t> la prima y </a:t>
                      </a:r>
                      <a:r>
                        <a:rPr lang="en-US" sz="1050" b="0" i="0" u="none" strike="noStrike" cap="none" dirty="0" err="1">
                          <a:solidFill>
                            <a:srgbClr val="000000"/>
                          </a:solidFill>
                          <a:latin typeface="Arial"/>
                          <a:ea typeface="Arial"/>
                          <a:cs typeface="Arial"/>
                          <a:sym typeface="Arial"/>
                        </a:rPr>
                        <a:t>conservar</a:t>
                      </a:r>
                      <a:r>
                        <a:rPr lang="en-US" sz="1050" b="0" i="0" u="none" strike="noStrike" cap="none" dirty="0">
                          <a:solidFill>
                            <a:srgbClr val="000000"/>
                          </a:solidFill>
                          <a:latin typeface="Arial"/>
                          <a:ea typeface="Arial"/>
                          <a:cs typeface="Arial"/>
                          <a:sym typeface="Arial"/>
                        </a:rPr>
                        <a:t> los </a:t>
                      </a:r>
                      <a:r>
                        <a:rPr lang="en-US" sz="1050" b="0" i="0" u="none" strike="noStrike" cap="none" dirty="0" err="1">
                          <a:solidFill>
                            <a:srgbClr val="000000"/>
                          </a:solidFill>
                          <a:latin typeface="Arial"/>
                          <a:ea typeface="Arial"/>
                          <a:cs typeface="Arial"/>
                          <a:sym typeface="Arial"/>
                        </a:rPr>
                        <a:t>beneficios</a:t>
                      </a:r>
                      <a:endParaRPr sz="1050" b="0" i="0" u="none" strike="noStrike" cap="none" dirty="0">
                        <a:solidFill>
                          <a:srgbClr val="000000"/>
                        </a:solidFill>
                        <a:latin typeface="Arial"/>
                        <a:ea typeface="Arial"/>
                        <a:cs typeface="Arial"/>
                        <a:sym typeface="Aria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bg1">
                        <a:lumMod val="75000"/>
                      </a:schemeClr>
                    </a:solidFill>
                  </a:tcPr>
                </a:tc>
                <a:tc>
                  <a:txBody>
                    <a:bodyPr/>
                    <a:lstStyle/>
                    <a:p>
                      <a:pPr marL="0" marR="0" lvl="0" indent="0" algn="l" rtl="0">
                        <a:lnSpc>
                          <a:spcPct val="100000"/>
                        </a:lnSpc>
                        <a:spcBef>
                          <a:spcPts val="0"/>
                        </a:spcBef>
                        <a:spcAft>
                          <a:spcPts val="0"/>
                        </a:spcAft>
                        <a:buNone/>
                      </a:pPr>
                      <a:r>
                        <a:rPr lang="en-US" sz="1050" u="none" strike="noStrike" cap="none" dirty="0"/>
                        <a:t>Prima</a:t>
                      </a:r>
                      <a:endParaRPr sz="105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bg1">
                        <a:lumMod val="75000"/>
                      </a:schemeClr>
                    </a:solidFill>
                  </a:tcPr>
                </a:tc>
                <a:tc>
                  <a:txBody>
                    <a:bodyPr/>
                    <a:lstStyle/>
                    <a:p>
                      <a:pPr marL="0" marR="0" lvl="0" indent="0" algn="l" rtl="0">
                        <a:lnSpc>
                          <a:spcPct val="100000"/>
                        </a:lnSpc>
                        <a:spcBef>
                          <a:spcPts val="0"/>
                        </a:spcBef>
                        <a:spcAft>
                          <a:spcPts val="0"/>
                        </a:spcAft>
                        <a:buNone/>
                      </a:pPr>
                      <a:r>
                        <a:rPr lang="en-US" sz="1050" b="0" i="0" u="none" strike="noStrike" cap="none" dirty="0">
                          <a:solidFill>
                            <a:srgbClr val="000000"/>
                          </a:solidFill>
                          <a:latin typeface="Arial"/>
                          <a:ea typeface="Arial"/>
                          <a:cs typeface="Arial"/>
                          <a:sym typeface="Arial"/>
                        </a:rPr>
                        <a:t>Monto </a:t>
                      </a:r>
                      <a:r>
                        <a:rPr lang="en-US" sz="1050" b="0" i="0" u="none" strike="noStrike" cap="none" dirty="0" err="1">
                          <a:solidFill>
                            <a:srgbClr val="000000"/>
                          </a:solidFill>
                          <a:latin typeface="Arial"/>
                          <a:ea typeface="Arial"/>
                          <a:cs typeface="Arial"/>
                          <a:sym typeface="Arial"/>
                        </a:rPr>
                        <a:t>pagado</a:t>
                      </a:r>
                      <a:endParaRPr sz="105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bg1">
                        <a:lumMod val="75000"/>
                      </a:schemeClr>
                    </a:solidFill>
                  </a:tcPr>
                </a:tc>
                <a:tc>
                  <a:txBody>
                    <a:bodyPr/>
                    <a:lstStyle/>
                    <a:p>
                      <a:pPr marL="0" marR="0" lvl="0" indent="0" algn="l" rtl="0">
                        <a:lnSpc>
                          <a:spcPct val="100000"/>
                        </a:lnSpc>
                        <a:spcBef>
                          <a:spcPts val="0"/>
                        </a:spcBef>
                        <a:spcAft>
                          <a:spcPts val="0"/>
                        </a:spcAft>
                        <a:buNone/>
                      </a:pPr>
                      <a:r>
                        <a:rPr lang="en-US" sz="1050" u="none" strike="noStrike" cap="none" dirty="0" err="1"/>
                        <a:t>Saldo</a:t>
                      </a:r>
                      <a:r>
                        <a:rPr lang="en-US" sz="1050" u="none" strike="noStrike" cap="none" dirty="0"/>
                        <a:t> </a:t>
                      </a:r>
                      <a:r>
                        <a:rPr lang="en-US" sz="1050" u="none" strike="noStrike" cap="none" dirty="0" err="1"/>
                        <a:t>pendi-ente</a:t>
                      </a:r>
                      <a:endParaRPr sz="105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bg1">
                        <a:lumMod val="75000"/>
                      </a:schemeClr>
                    </a:solidFill>
                  </a:tcPr>
                </a:tc>
                <a:extLst>
                  <a:ext uri="{0D108BD9-81ED-4DB2-BD59-A6C34878D82A}">
                    <a16:rowId xmlns:a16="http://schemas.microsoft.com/office/drawing/2014/main" val="10000"/>
                  </a:ext>
                </a:extLst>
              </a:tr>
              <a:tr h="896284">
                <a:tc>
                  <a:txBody>
                    <a:bodyPr/>
                    <a:lstStyle/>
                    <a:p>
                      <a:pPr marL="0" marR="0" lvl="0" indent="0" algn="l" rtl="0">
                        <a:lnSpc>
                          <a:spcPct val="100000"/>
                        </a:lnSpc>
                        <a:spcBef>
                          <a:spcPts val="0"/>
                        </a:spcBef>
                        <a:spcAft>
                          <a:spcPts val="0"/>
                        </a:spcAft>
                        <a:buNone/>
                      </a:pPr>
                      <a:r>
                        <a:rPr lang="en-US" sz="1050" u="none" strike="noStrike" cap="none" dirty="0"/>
                        <a:t>Mayo 2025	</a:t>
                      </a:r>
                      <a:endParaRPr sz="105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bg1">
                        <a:lumMod val="75000"/>
                        <a:alpha val="0"/>
                      </a:schemeClr>
                    </a:solidFill>
                  </a:tcPr>
                </a:tc>
                <a:tc>
                  <a:txBody>
                    <a:bodyPr/>
                    <a:lstStyle/>
                    <a:p>
                      <a:pPr marL="0" marR="0" lvl="0" indent="0" algn="l" rtl="0">
                        <a:lnSpc>
                          <a:spcPct val="100000"/>
                        </a:lnSpc>
                        <a:spcBef>
                          <a:spcPts val="0"/>
                        </a:spcBef>
                        <a:spcAft>
                          <a:spcPts val="0"/>
                        </a:spcAft>
                        <a:buNone/>
                      </a:pPr>
                      <a:endParaRPr sz="105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bg1">
                        <a:lumMod val="75000"/>
                        <a:alpha val="0"/>
                      </a:schemeClr>
                    </a:solidFill>
                  </a:tcPr>
                </a:tc>
                <a:tc>
                  <a:txBody>
                    <a:bodyPr/>
                    <a:lstStyle/>
                    <a:p>
                      <a:pPr marL="0" marR="0" lvl="0" indent="0" algn="l" rtl="0">
                        <a:lnSpc>
                          <a:spcPct val="100000"/>
                        </a:lnSpc>
                        <a:spcBef>
                          <a:spcPts val="0"/>
                        </a:spcBef>
                        <a:spcAft>
                          <a:spcPts val="0"/>
                        </a:spcAft>
                        <a:buNone/>
                      </a:pPr>
                      <a:r>
                        <a:rPr lang="en-US" sz="1050" u="none" strike="noStrike" cap="none" dirty="0"/>
                        <a:t>mayo 15, 2025</a:t>
                      </a:r>
                      <a:endParaRPr sz="105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bg1">
                        <a:lumMod val="75000"/>
                        <a:alpha val="0"/>
                      </a:schemeClr>
                    </a:solidFill>
                  </a:tcPr>
                </a:tc>
                <a:tc>
                  <a:txBody>
                    <a:bodyPr/>
                    <a:lstStyle/>
                    <a:p>
                      <a:pPr marL="0" marR="0" lvl="0" indent="0" algn="l" rtl="0">
                        <a:lnSpc>
                          <a:spcPct val="100000"/>
                        </a:lnSpc>
                        <a:spcBef>
                          <a:spcPts val="0"/>
                        </a:spcBef>
                        <a:spcAft>
                          <a:spcPts val="0"/>
                        </a:spcAft>
                        <a:buNone/>
                      </a:pPr>
                      <a:r>
                        <a:rPr lang="en-US" sz="1050" u="none" strike="noStrike" cap="none" dirty="0" err="1"/>
                        <a:t>julio</a:t>
                      </a:r>
                      <a:r>
                        <a:rPr lang="en-US" sz="1050" u="none" strike="noStrike" cap="none" dirty="0"/>
                        <a:t> 14, 2025 11:59 PM</a:t>
                      </a:r>
                      <a:endParaRPr sz="105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bg1">
                        <a:lumMod val="75000"/>
                        <a:alpha val="0"/>
                      </a:schemeClr>
                    </a:solidFill>
                  </a:tcPr>
                </a:tc>
                <a:tc>
                  <a:txBody>
                    <a:bodyPr/>
                    <a:lstStyle/>
                    <a:p>
                      <a:pPr marL="0" marR="0" lvl="0" indent="0" algn="l" rtl="0">
                        <a:lnSpc>
                          <a:spcPct val="100000"/>
                        </a:lnSpc>
                        <a:spcBef>
                          <a:spcPts val="0"/>
                        </a:spcBef>
                        <a:spcAft>
                          <a:spcPts val="0"/>
                        </a:spcAft>
                        <a:buNone/>
                      </a:pPr>
                      <a:r>
                        <a:rPr lang="en-US" sz="1000" u="none" strike="noStrike" cap="none" dirty="0"/>
                        <a:t>$25.00</a:t>
                      </a:r>
                      <a:endParaRPr sz="100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bg1">
                        <a:lumMod val="75000"/>
                        <a:alpha val="0"/>
                      </a:schemeClr>
                    </a:solidFill>
                  </a:tcPr>
                </a:tc>
                <a:tc>
                  <a:txBody>
                    <a:bodyPr/>
                    <a:lstStyle/>
                    <a:p>
                      <a:pPr marL="0" marR="0" lvl="0" indent="0" algn="l" rtl="0">
                        <a:lnSpc>
                          <a:spcPct val="100000"/>
                        </a:lnSpc>
                        <a:spcBef>
                          <a:spcPts val="0"/>
                        </a:spcBef>
                        <a:spcAft>
                          <a:spcPts val="0"/>
                        </a:spcAft>
                        <a:buNone/>
                      </a:pPr>
                      <a:r>
                        <a:rPr lang="en-US" sz="1050" u="none" strike="noStrike" cap="none" dirty="0"/>
                        <a:t>$0.00</a:t>
                      </a:r>
                      <a:endParaRPr sz="105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bg1">
                        <a:lumMod val="75000"/>
                        <a:alpha val="0"/>
                      </a:schemeClr>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050" u="none" strike="noStrike" cap="none" dirty="0"/>
                        <a:t>$25.00</a:t>
                      </a:r>
                      <a:endParaRPr sz="1050" dirty="0"/>
                    </a:p>
                    <a:p>
                      <a:pPr marL="0" marR="0" lvl="0" indent="0" algn="l" rtl="0">
                        <a:lnSpc>
                          <a:spcPct val="100000"/>
                        </a:lnSpc>
                        <a:spcBef>
                          <a:spcPts val="0"/>
                        </a:spcBef>
                        <a:spcAft>
                          <a:spcPts val="0"/>
                        </a:spcAft>
                        <a:buNone/>
                      </a:pPr>
                      <a:endParaRPr sz="105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bg1">
                        <a:lumMod val="75000"/>
                        <a:alpha val="0"/>
                      </a:schemeClr>
                    </a:solidFill>
                  </a:tcPr>
                </a:tc>
                <a:extLst>
                  <a:ext uri="{0D108BD9-81ED-4DB2-BD59-A6C34878D82A}">
                    <a16:rowId xmlns:a16="http://schemas.microsoft.com/office/drawing/2014/main" val="10001"/>
                  </a:ext>
                </a:extLst>
              </a:tr>
            </a:tbl>
          </a:graphicData>
        </a:graphic>
      </p:graphicFrame>
      <p:sp>
        <p:nvSpPr>
          <p:cNvPr id="2" name="TextBox 1">
            <a:extLst>
              <a:ext uri="{FF2B5EF4-FFF2-40B4-BE49-F238E27FC236}">
                <a16:creationId xmlns:a16="http://schemas.microsoft.com/office/drawing/2014/main" id="{3F0C54C0-DD1D-4B03-8642-4CD3A3DE3694}"/>
              </a:ext>
            </a:extLst>
          </p:cNvPr>
          <p:cNvSpPr txBox="1"/>
          <p:nvPr/>
        </p:nvSpPr>
        <p:spPr>
          <a:xfrm>
            <a:off x="3488267" y="1665270"/>
            <a:ext cx="2170787" cy="287771"/>
          </a:xfrm>
          <a:prstGeom prst="rect">
            <a:avLst/>
          </a:prstGeom>
          <a:noFill/>
        </p:spPr>
        <p:txBody>
          <a:bodyPr wrap="none" rtlCol="0">
            <a:spAutoFit/>
          </a:bodyPr>
          <a:lstStyle/>
          <a:p>
            <a:r>
              <a:rPr lang="en-US" sz="1270" dirty="0">
                <a:latin typeface="Trebuchet MS" panose="020B0603020202020204" pitchFamily="34" charset="0"/>
              </a:rPr>
              <a:t>Estado de </a:t>
            </a:r>
            <a:r>
              <a:rPr lang="en-US" sz="1270" dirty="0" err="1">
                <a:latin typeface="Trebuchet MS" panose="020B0603020202020204" pitchFamily="34" charset="0"/>
              </a:rPr>
              <a:t>cuenta</a:t>
            </a:r>
            <a:r>
              <a:rPr lang="en-US" sz="1270" dirty="0">
                <a:latin typeface="Trebuchet MS" panose="020B0603020202020204" pitchFamily="34" charset="0"/>
              </a:rPr>
              <a:t> </a:t>
            </a:r>
            <a:r>
              <a:rPr lang="en-US" sz="1270" dirty="0" err="1">
                <a:latin typeface="Trebuchet MS" panose="020B0603020202020204" pitchFamily="34" charset="0"/>
              </a:rPr>
              <a:t>detallado</a:t>
            </a:r>
            <a:endParaRPr lang="es-US" sz="1270" dirty="0">
              <a:latin typeface="Trebuchet MS" panose="020B0603020202020204"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g3542614cfcd_0_34"/>
          <p:cNvSpPr txBox="1">
            <a:spLocks noGrp="1"/>
          </p:cNvSpPr>
          <p:nvPr>
            <p:ph type="title"/>
          </p:nvPr>
        </p:nvSpPr>
        <p:spPr>
          <a:xfrm>
            <a:off x="765300" y="511425"/>
            <a:ext cx="7922700" cy="544800"/>
          </a:xfrm>
          <a:prstGeom prst="rect">
            <a:avLst/>
          </a:prstGeom>
          <a:noFill/>
          <a:ln>
            <a:noFill/>
          </a:ln>
        </p:spPr>
        <p:txBody>
          <a:bodyPr spcFirstLastPara="1" wrap="square" lIns="0" tIns="12700" rIns="0" bIns="0" anchor="t" anchorCtr="0">
            <a:spAutoFit/>
          </a:bodyPr>
          <a:lstStyle/>
          <a:p>
            <a:pPr marL="0" lvl="0" indent="0" algn="ctr" rtl="0">
              <a:lnSpc>
                <a:spcPct val="90000"/>
              </a:lnSpc>
              <a:spcBef>
                <a:spcPts val="0"/>
              </a:spcBef>
              <a:spcAft>
                <a:spcPts val="0"/>
              </a:spcAft>
              <a:buSzPts val="4500"/>
              <a:buNone/>
            </a:pPr>
            <a:r>
              <a:rPr lang="en-US" sz="3840">
                <a:solidFill>
                  <a:srgbClr val="232C68"/>
                </a:solidFill>
              </a:rPr>
              <a:t>Change in Premium Letter</a:t>
            </a:r>
            <a:endParaRPr sz="3840">
              <a:solidFill>
                <a:srgbClr val="232C68"/>
              </a:solidFill>
            </a:endParaRPr>
          </a:p>
        </p:txBody>
      </p:sp>
      <p:sp>
        <p:nvSpPr>
          <p:cNvPr id="516" name="Google Shape;516;g3542614cfcd_0_34"/>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46</a:t>
            </a:fld>
            <a:endParaRPr/>
          </a:p>
        </p:txBody>
      </p:sp>
      <p:sp>
        <p:nvSpPr>
          <p:cNvPr id="517" name="Google Shape;517;g3542614cfcd_0_34"/>
          <p:cNvSpPr txBox="1"/>
          <p:nvPr/>
        </p:nvSpPr>
        <p:spPr>
          <a:xfrm>
            <a:off x="551750" y="1393425"/>
            <a:ext cx="8136300" cy="4523700"/>
          </a:xfrm>
          <a:prstGeom prst="rect">
            <a:avLst/>
          </a:prstGeom>
          <a:noFill/>
          <a:ln>
            <a:noFill/>
          </a:ln>
        </p:spPr>
        <p:txBody>
          <a:bodyPr spcFirstLastPara="1" wrap="square" lIns="0" tIns="58400" rIns="0" bIns="0" anchor="t" anchorCtr="0">
            <a:spAutoFit/>
          </a:bodyPr>
          <a:lstStyle/>
          <a:p>
            <a:pPr marL="0" marR="0" lvl="0" indent="0" algn="l" rtl="0">
              <a:lnSpc>
                <a:spcPct val="90000"/>
              </a:lnSpc>
              <a:spcBef>
                <a:spcPts val="1000"/>
              </a:spcBef>
              <a:spcAft>
                <a:spcPts val="0"/>
              </a:spcAft>
              <a:buClr>
                <a:srgbClr val="000000"/>
              </a:buClr>
              <a:buSzPts val="2300"/>
              <a:buFont typeface="Arial"/>
              <a:buNone/>
            </a:pPr>
            <a:r>
              <a:rPr lang="en-US" sz="2300" b="1" i="0" u="none" strike="noStrike" cap="none">
                <a:solidFill>
                  <a:schemeClr val="dk1"/>
                </a:solidFill>
                <a:latin typeface="Trebuchet MS"/>
                <a:ea typeface="Trebuchet MS"/>
                <a:cs typeface="Trebuchet MS"/>
                <a:sym typeface="Trebuchet MS"/>
              </a:rPr>
              <a:t>Issue: </a:t>
            </a:r>
            <a:endParaRPr sz="2300" b="1" i="0" u="none" strike="noStrike" cap="none">
              <a:solidFill>
                <a:schemeClr val="dk1"/>
              </a:solidFill>
              <a:latin typeface="Trebuchet MS"/>
              <a:ea typeface="Trebuchet MS"/>
              <a:cs typeface="Trebuchet MS"/>
              <a:sym typeface="Trebuchet MS"/>
            </a:endParaRPr>
          </a:p>
          <a:p>
            <a:pPr marL="457200" marR="0" lvl="0" indent="-374650" algn="l" rtl="0">
              <a:lnSpc>
                <a:spcPct val="90000"/>
              </a:lnSpc>
              <a:spcBef>
                <a:spcPts val="100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Change in premium notices were sent out on March 24th (~15,000 letters)</a:t>
            </a:r>
            <a:endParaRPr sz="2300" b="0" i="0" u="none" strike="noStrike" cap="none">
              <a:solidFill>
                <a:schemeClr val="dk1"/>
              </a:solidFill>
              <a:latin typeface="Trebuchet MS"/>
              <a:ea typeface="Trebuchet MS"/>
              <a:cs typeface="Trebuchet MS"/>
              <a:sym typeface="Trebuchet MS"/>
            </a:endParaRPr>
          </a:p>
          <a:p>
            <a:pPr marL="914400" marR="0" lvl="1" indent="-374650" algn="l" rtl="0">
              <a:lnSpc>
                <a:spcPct val="90000"/>
              </a:lnSpc>
              <a:spcBef>
                <a:spcPts val="100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HCPF cleared all premium amounts in the system prior to reinstating premiums</a:t>
            </a:r>
            <a:endParaRPr sz="2300" b="0" i="0" u="none" strike="noStrike" cap="none">
              <a:solidFill>
                <a:schemeClr val="dk1"/>
              </a:solidFill>
              <a:latin typeface="Trebuchet MS"/>
              <a:ea typeface="Trebuchet MS"/>
              <a:cs typeface="Trebuchet MS"/>
              <a:sym typeface="Trebuchet MS"/>
            </a:endParaRPr>
          </a:p>
          <a:p>
            <a:pPr marL="914400" marR="0" lvl="1" indent="-374650" algn="l" rtl="0">
              <a:lnSpc>
                <a:spcPct val="90000"/>
              </a:lnSpc>
              <a:spcBef>
                <a:spcPts val="100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System logic triggers letters to members when premiums increase or decrease </a:t>
            </a:r>
            <a:endParaRPr sz="2300" b="0" i="0" u="none" strike="noStrike" cap="none">
              <a:solidFill>
                <a:schemeClr val="dk1"/>
              </a:solidFill>
              <a:latin typeface="Trebuchet MS"/>
              <a:ea typeface="Trebuchet MS"/>
              <a:cs typeface="Trebuchet MS"/>
              <a:sym typeface="Trebuchet MS"/>
            </a:endParaRPr>
          </a:p>
          <a:p>
            <a:pPr marL="0" marR="0" lvl="0" indent="0" algn="l" rtl="0">
              <a:lnSpc>
                <a:spcPct val="90000"/>
              </a:lnSpc>
              <a:spcBef>
                <a:spcPts val="1000"/>
              </a:spcBef>
              <a:spcAft>
                <a:spcPts val="0"/>
              </a:spcAft>
              <a:buClr>
                <a:srgbClr val="000000"/>
              </a:buClr>
              <a:buSzPts val="2300"/>
              <a:buFont typeface="Arial"/>
              <a:buNone/>
            </a:pPr>
            <a:r>
              <a:rPr lang="en-US" sz="2300" b="1" i="0" u="none" strike="noStrike" cap="none">
                <a:solidFill>
                  <a:schemeClr val="dk1"/>
                </a:solidFill>
                <a:latin typeface="Trebuchet MS"/>
                <a:ea typeface="Trebuchet MS"/>
                <a:cs typeface="Trebuchet MS"/>
                <a:sym typeface="Trebuchet M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
                  </a:ext>
                </a:extLst>
              </a:rPr>
              <a:t>Action: </a:t>
            </a:r>
            <a:endParaRPr sz="2300" b="1" i="0" u="none" strike="noStrike" cap="none">
              <a:solidFill>
                <a:schemeClr val="dk1"/>
              </a:solidFill>
              <a:latin typeface="Trebuchet MS"/>
              <a:ea typeface="Trebuchet MS"/>
              <a:cs typeface="Trebuchet MS"/>
              <a:sym typeface="Trebuchet MS"/>
            </a:endParaRPr>
          </a:p>
          <a:p>
            <a:pPr marL="457200" marR="0" lvl="0" indent="-374650" algn="l" rtl="0">
              <a:lnSpc>
                <a:spcPct val="90000"/>
              </a:lnSpc>
              <a:spcBef>
                <a:spcPts val="100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No action to be taken, awareness on why this was sent. </a:t>
            </a:r>
            <a:endParaRPr sz="2300" b="0" i="0" u="none" strike="noStrike" cap="none">
              <a:solidFill>
                <a:schemeClr val="dk1"/>
              </a:solidFill>
              <a:latin typeface="Trebuchet MS"/>
              <a:ea typeface="Trebuchet MS"/>
              <a:cs typeface="Trebuchet MS"/>
              <a:sym typeface="Trebuchet MS"/>
            </a:endParaRPr>
          </a:p>
          <a:p>
            <a:pPr marL="914400" marR="0" lvl="1" indent="-374650" algn="l" rtl="0">
              <a:lnSpc>
                <a:spcPct val="90000"/>
              </a:lnSpc>
              <a:spcBef>
                <a:spcPts val="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System logic will remain in place as members should be notified when there is an upcoming change in premiums.</a:t>
            </a:r>
            <a:endParaRPr sz="2300" b="0" i="0" u="none" strike="noStrike" cap="none">
              <a:solidFill>
                <a:schemeClr val="dk1"/>
              </a:solidFill>
              <a:latin typeface="Trebuchet MS"/>
              <a:ea typeface="Trebuchet MS"/>
              <a:cs typeface="Trebuchet MS"/>
              <a:sym typeface="Trebuchet MS"/>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32"/>
          <p:cNvSpPr txBox="1">
            <a:spLocks noGrp="1"/>
          </p:cNvSpPr>
          <p:nvPr>
            <p:ph type="title"/>
          </p:nvPr>
        </p:nvSpPr>
        <p:spPr>
          <a:xfrm>
            <a:off x="765300" y="511425"/>
            <a:ext cx="7922700" cy="544800"/>
          </a:xfrm>
          <a:prstGeom prst="rect">
            <a:avLst/>
          </a:prstGeom>
          <a:noFill/>
          <a:ln>
            <a:noFill/>
          </a:ln>
        </p:spPr>
        <p:txBody>
          <a:bodyPr spcFirstLastPara="1" wrap="square" lIns="0" tIns="12700" rIns="0" bIns="0" anchor="t" anchorCtr="0">
            <a:spAutoFit/>
          </a:bodyPr>
          <a:lstStyle/>
          <a:p>
            <a:pPr marL="0" lvl="0" indent="0" algn="ctr" rtl="0">
              <a:lnSpc>
                <a:spcPct val="90000"/>
              </a:lnSpc>
              <a:spcBef>
                <a:spcPts val="0"/>
              </a:spcBef>
              <a:spcAft>
                <a:spcPts val="0"/>
              </a:spcAft>
              <a:buSzPts val="4500"/>
              <a:buNone/>
            </a:pPr>
            <a:r>
              <a:rPr lang="en-US" sz="3840">
                <a:solidFill>
                  <a:srgbClr val="232C68"/>
                </a:solidFill>
              </a:rPr>
              <a:t>Cambio en la Carta Prima</a:t>
            </a:r>
            <a:endParaRPr/>
          </a:p>
        </p:txBody>
      </p:sp>
      <p:sp>
        <p:nvSpPr>
          <p:cNvPr id="523" name="Google Shape;523;p32"/>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47</a:t>
            </a:fld>
            <a:endParaRPr/>
          </a:p>
        </p:txBody>
      </p:sp>
      <p:sp>
        <p:nvSpPr>
          <p:cNvPr id="524" name="Google Shape;524;p32"/>
          <p:cNvSpPr txBox="1"/>
          <p:nvPr/>
        </p:nvSpPr>
        <p:spPr>
          <a:xfrm>
            <a:off x="551700" y="1173969"/>
            <a:ext cx="8136300" cy="4969545"/>
          </a:xfrm>
          <a:prstGeom prst="rect">
            <a:avLst/>
          </a:prstGeom>
          <a:noFill/>
          <a:ln>
            <a:noFill/>
          </a:ln>
        </p:spPr>
        <p:txBody>
          <a:bodyPr spcFirstLastPara="1" wrap="square" lIns="0" tIns="58400" rIns="0" bIns="0" anchor="t" anchorCtr="0">
            <a:spAutoFit/>
          </a:bodyPr>
          <a:lstStyle/>
          <a:p>
            <a:pPr marL="0" marR="0" lvl="0" indent="0" algn="l" rtl="0">
              <a:lnSpc>
                <a:spcPct val="90000"/>
              </a:lnSpc>
              <a:spcBef>
                <a:spcPts val="1000"/>
              </a:spcBef>
              <a:spcAft>
                <a:spcPts val="0"/>
              </a:spcAft>
              <a:buClr>
                <a:srgbClr val="000000"/>
              </a:buClr>
              <a:buSzPts val="2300"/>
              <a:buFont typeface="Arial"/>
              <a:buNone/>
            </a:pPr>
            <a:r>
              <a:rPr lang="en-US" sz="2300" b="1" i="0" u="none" strike="noStrike" cap="none">
                <a:solidFill>
                  <a:schemeClr val="dk1"/>
                </a:solidFill>
                <a:latin typeface="Trebuchet MS"/>
                <a:ea typeface="Trebuchet MS"/>
                <a:cs typeface="Trebuchet MS"/>
                <a:sym typeface="Trebuchet MS"/>
              </a:rPr>
              <a:t>Problema: </a:t>
            </a:r>
            <a:endParaRPr sz="2300" b="1" i="0" u="none" strike="noStrike" cap="none">
              <a:solidFill>
                <a:schemeClr val="dk1"/>
              </a:solidFill>
              <a:latin typeface="Trebuchet MS"/>
              <a:ea typeface="Trebuchet MS"/>
              <a:cs typeface="Trebuchet MS"/>
              <a:sym typeface="Trebuchet MS"/>
            </a:endParaRPr>
          </a:p>
          <a:p>
            <a:pPr marL="457200" marR="0" lvl="0" indent="-374650" algn="l" rtl="0">
              <a:lnSpc>
                <a:spcPct val="90000"/>
              </a:lnSpc>
              <a:spcBef>
                <a:spcPts val="100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Se enviaron avisos de cambio de primas el 24 de marzo (~15.000 cartas)</a:t>
            </a:r>
            <a:endParaRPr sz="2300" b="0" i="0" u="none" strike="noStrike" cap="none">
              <a:solidFill>
                <a:schemeClr val="dk1"/>
              </a:solidFill>
              <a:latin typeface="Trebuchet MS"/>
              <a:ea typeface="Trebuchet MS"/>
              <a:cs typeface="Trebuchet MS"/>
              <a:sym typeface="Trebuchet MS"/>
            </a:endParaRPr>
          </a:p>
          <a:p>
            <a:pPr marL="914400" marR="0" lvl="1" indent="-374650" algn="l" rtl="0">
              <a:lnSpc>
                <a:spcPct val="90000"/>
              </a:lnSpc>
              <a:spcBef>
                <a:spcPts val="100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HCPF borró todos los importes de las primas en el sistema antes de restablecer las primas</a:t>
            </a:r>
            <a:endParaRPr sz="2300" b="0" i="0" u="none" strike="noStrike" cap="none">
              <a:solidFill>
                <a:schemeClr val="dk1"/>
              </a:solidFill>
              <a:latin typeface="Trebuchet MS"/>
              <a:ea typeface="Trebuchet MS"/>
              <a:cs typeface="Trebuchet MS"/>
              <a:sym typeface="Trebuchet MS"/>
            </a:endParaRPr>
          </a:p>
          <a:p>
            <a:pPr marL="914400" marR="0" lvl="1" indent="-374650" algn="l" rtl="0">
              <a:lnSpc>
                <a:spcPct val="90000"/>
              </a:lnSpc>
              <a:spcBef>
                <a:spcPts val="100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La lógica del sistema activa las cartas a los miembros cuando las primas aumentan o disminuyen</a:t>
            </a:r>
            <a:endParaRPr sz="2300" b="0" i="0" u="none" strike="noStrike" cap="none">
              <a:solidFill>
                <a:schemeClr val="dk1"/>
              </a:solidFill>
              <a:latin typeface="Trebuchet MS"/>
              <a:ea typeface="Trebuchet MS"/>
              <a:cs typeface="Trebuchet MS"/>
              <a:sym typeface="Trebuchet MS"/>
            </a:endParaRPr>
          </a:p>
          <a:p>
            <a:pPr marL="0" marR="0" lvl="0" indent="0" algn="l" rtl="0">
              <a:lnSpc>
                <a:spcPct val="90000"/>
              </a:lnSpc>
              <a:spcBef>
                <a:spcPts val="1000"/>
              </a:spcBef>
              <a:spcAft>
                <a:spcPts val="0"/>
              </a:spcAft>
              <a:buClr>
                <a:srgbClr val="000000"/>
              </a:buClr>
              <a:buSzPts val="2300"/>
              <a:buFont typeface="Arial"/>
              <a:buNone/>
            </a:pPr>
            <a:r>
              <a:rPr lang="en-US" sz="2300" b="1" i="0" u="none" strike="noStrike" cap="none">
                <a:solidFill>
                  <a:schemeClr val="dk1"/>
                </a:solidFill>
                <a:latin typeface="Trebuchet MS"/>
                <a:ea typeface="Trebuchet MS"/>
                <a:cs typeface="Trebuchet MS"/>
                <a:sym typeface="Trebuchet MS"/>
              </a:rPr>
              <a:t>Acción: </a:t>
            </a:r>
            <a:endParaRPr sz="2300" b="1" i="0" u="none" strike="noStrike" cap="none">
              <a:solidFill>
                <a:schemeClr val="dk1"/>
              </a:solidFill>
              <a:latin typeface="Trebuchet MS"/>
              <a:ea typeface="Trebuchet MS"/>
              <a:cs typeface="Trebuchet MS"/>
              <a:sym typeface="Trebuchet MS"/>
            </a:endParaRPr>
          </a:p>
          <a:p>
            <a:pPr marL="457200" marR="0" lvl="0" indent="-374650" algn="l" rtl="0">
              <a:lnSpc>
                <a:spcPct val="90000"/>
              </a:lnSpc>
              <a:spcBef>
                <a:spcPts val="100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No se ha tomado ninguna medida, se ha informado del motivo del envío. </a:t>
            </a:r>
            <a:endParaRPr/>
          </a:p>
          <a:p>
            <a:pPr marL="914400" marR="0" lvl="1" indent="-374650" algn="l" rtl="0">
              <a:lnSpc>
                <a:spcPct val="90000"/>
              </a:lnSpc>
              <a:spcBef>
                <a:spcPts val="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Se mantendrá la lógica del sistema, ya que los miembros deben ser notificados cuando se produzca un cambio en las primas.</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g3542614cfcd_0_41"/>
          <p:cNvSpPr txBox="1">
            <a:spLocks noGrp="1"/>
          </p:cNvSpPr>
          <p:nvPr>
            <p:ph type="title"/>
          </p:nvPr>
        </p:nvSpPr>
        <p:spPr>
          <a:xfrm>
            <a:off x="679450" y="511425"/>
            <a:ext cx="8204700" cy="1237500"/>
          </a:xfrm>
          <a:prstGeom prst="rect">
            <a:avLst/>
          </a:prstGeom>
          <a:noFill/>
          <a:ln>
            <a:noFill/>
          </a:ln>
        </p:spPr>
        <p:txBody>
          <a:bodyPr spcFirstLastPara="1" wrap="square" lIns="0" tIns="12700" rIns="0" bIns="0" anchor="t" anchorCtr="0">
            <a:spAutoFit/>
          </a:bodyPr>
          <a:lstStyle/>
          <a:p>
            <a:pPr marL="0" lvl="0" indent="0" algn="ctr" rtl="0">
              <a:lnSpc>
                <a:spcPct val="90000"/>
              </a:lnSpc>
              <a:spcBef>
                <a:spcPts val="0"/>
              </a:spcBef>
              <a:spcAft>
                <a:spcPts val="0"/>
              </a:spcAft>
              <a:buClr>
                <a:schemeClr val="dk1"/>
              </a:buClr>
              <a:buSzPts val="4050"/>
              <a:buFont typeface="Arial"/>
              <a:buNone/>
            </a:pPr>
            <a:r>
              <a:rPr lang="en-US" sz="3840">
                <a:solidFill>
                  <a:srgbClr val="232C68"/>
                </a:solidFill>
              </a:rPr>
              <a:t>$0 Premium &amp; 60-Day Extension</a:t>
            </a:r>
            <a:endParaRPr sz="3750">
              <a:solidFill>
                <a:srgbClr val="272E67"/>
              </a:solidFill>
            </a:endParaRPr>
          </a:p>
          <a:p>
            <a:pPr marL="12700" lvl="0" indent="0" algn="ctr" rtl="0">
              <a:lnSpc>
                <a:spcPct val="100000"/>
              </a:lnSpc>
              <a:spcBef>
                <a:spcPts val="0"/>
              </a:spcBef>
              <a:spcAft>
                <a:spcPts val="0"/>
              </a:spcAft>
              <a:buSzPts val="1400"/>
              <a:buNone/>
            </a:pPr>
            <a:endParaRPr sz="4500">
              <a:solidFill>
                <a:srgbClr val="00186F"/>
              </a:solidFill>
              <a:highlight>
                <a:srgbClr val="FF00FF"/>
              </a:highlight>
            </a:endParaRPr>
          </a:p>
        </p:txBody>
      </p:sp>
      <p:sp>
        <p:nvSpPr>
          <p:cNvPr id="530" name="Google Shape;530;g3542614cfcd_0_41"/>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48</a:t>
            </a:fld>
            <a:endParaRPr/>
          </a:p>
        </p:txBody>
      </p:sp>
      <p:sp>
        <p:nvSpPr>
          <p:cNvPr id="531" name="Google Shape;531;g3542614cfcd_0_41"/>
          <p:cNvSpPr txBox="1"/>
          <p:nvPr/>
        </p:nvSpPr>
        <p:spPr>
          <a:xfrm>
            <a:off x="412150" y="1130175"/>
            <a:ext cx="8307000" cy="5070600"/>
          </a:xfrm>
          <a:prstGeom prst="rect">
            <a:avLst/>
          </a:prstGeom>
          <a:solidFill>
            <a:schemeClr val="lt1"/>
          </a:solidFill>
          <a:ln>
            <a:noFill/>
          </a:ln>
        </p:spPr>
        <p:txBody>
          <a:bodyPr spcFirstLastPara="1" wrap="square" lIns="0" tIns="58400" rIns="0" bIns="0" anchor="t" anchorCtr="0">
            <a:spAutoFit/>
          </a:bodyPr>
          <a:lstStyle/>
          <a:p>
            <a:pPr marL="0" marR="0" lvl="0" indent="0" algn="ctr" rtl="0">
              <a:lnSpc>
                <a:spcPct val="90000"/>
              </a:lnSpc>
              <a:spcBef>
                <a:spcPts val="750"/>
              </a:spcBef>
              <a:spcAft>
                <a:spcPts val="0"/>
              </a:spcAft>
              <a:buClr>
                <a:srgbClr val="000000"/>
              </a:buClr>
              <a:buSzPts val="2200"/>
              <a:buFont typeface="Arial"/>
              <a:buNone/>
            </a:pPr>
            <a:r>
              <a:rPr lang="en-US" sz="2200" b="0" i="0" u="none" strike="noStrike" cap="none" dirty="0">
                <a:solidFill>
                  <a:schemeClr val="dk1"/>
                </a:solidFill>
                <a:latin typeface="Trebuchet MS"/>
                <a:ea typeface="Trebuchet MS"/>
                <a:cs typeface="Trebuchet MS"/>
                <a:sym typeface="Trebuchet MS"/>
              </a:rPr>
              <a:t>HCPF ran eligibility for 23,000+ members to reinstate premiums </a:t>
            </a:r>
            <a:endParaRPr sz="2200" b="0" i="0" u="none" strike="noStrike" cap="none" dirty="0">
              <a:solidFill>
                <a:schemeClr val="dk1"/>
              </a:solidFill>
              <a:latin typeface="Trebuchet MS"/>
              <a:ea typeface="Trebuchet MS"/>
              <a:cs typeface="Trebuchet MS"/>
              <a:sym typeface="Trebuchet MS"/>
            </a:endParaRPr>
          </a:p>
          <a:p>
            <a:pPr marL="0" marR="0" lvl="0" indent="0" algn="l" rtl="0">
              <a:lnSpc>
                <a:spcPct val="90000"/>
              </a:lnSpc>
              <a:spcBef>
                <a:spcPts val="750"/>
              </a:spcBef>
              <a:spcAft>
                <a:spcPts val="0"/>
              </a:spcAft>
              <a:buClr>
                <a:srgbClr val="000000"/>
              </a:buClr>
              <a:buSzPts val="2200"/>
              <a:buFont typeface="Arial"/>
              <a:buNone/>
            </a:pPr>
            <a:r>
              <a:rPr lang="en-US" sz="2200" b="1" i="0" u="none" strike="noStrike" cap="none" dirty="0">
                <a:solidFill>
                  <a:schemeClr val="dk1"/>
                </a:solidFill>
                <a:latin typeface="Trebuchet MS"/>
                <a:ea typeface="Trebuchet MS"/>
                <a:cs typeface="Trebuchet MS"/>
                <a:sym typeface="Trebuchet MS"/>
              </a:rPr>
              <a:t>Issue:</a:t>
            </a:r>
            <a:r>
              <a:rPr lang="en-US" sz="2200" b="0" i="0" u="none" strike="noStrike" cap="none" dirty="0">
                <a:solidFill>
                  <a:schemeClr val="dk1"/>
                </a:solidFill>
                <a:latin typeface="Trebuchet MS"/>
                <a:ea typeface="Trebuchet MS"/>
                <a:cs typeface="Trebuchet MS"/>
                <a:sym typeface="Trebuchet MS"/>
              </a:rPr>
              <a:t> </a:t>
            </a:r>
            <a:endParaRPr sz="2200" b="0" i="0" u="none" strike="noStrike" cap="none" dirty="0">
              <a:solidFill>
                <a:schemeClr val="dk1"/>
              </a:solidFill>
              <a:latin typeface="Trebuchet MS"/>
              <a:ea typeface="Trebuchet MS"/>
              <a:cs typeface="Trebuchet MS"/>
              <a:sym typeface="Trebuchet MS"/>
            </a:endParaRPr>
          </a:p>
          <a:p>
            <a:pPr marL="457200" marR="0" lvl="0" indent="-355600" algn="l" rtl="0">
              <a:lnSpc>
                <a:spcPct val="90000"/>
              </a:lnSpc>
              <a:spcBef>
                <a:spcPts val="750"/>
              </a:spcBef>
              <a:spcAft>
                <a:spcPts val="0"/>
              </a:spcAft>
              <a:buClr>
                <a:schemeClr val="dk1"/>
              </a:buClr>
              <a:buSzPts val="2000"/>
              <a:buFont typeface="Trebuchet MS"/>
              <a:buChar char="●"/>
            </a:pPr>
            <a:r>
              <a:rPr lang="en-US" sz="2000" b="0" i="0" u="none" strike="noStrike" cap="none" dirty="0">
                <a:solidFill>
                  <a:schemeClr val="dk1"/>
                </a:solidFill>
                <a:latin typeface="Trebuchet MS"/>
                <a:ea typeface="Trebuchet MS"/>
                <a:cs typeface="Trebuchet MS"/>
                <a:sym typeface="Trebuchet MS"/>
              </a:rPr>
              <a:t>Influx of eligibility results at one time due to removal of the help desk ticket as part of the 60-day extension logic </a:t>
            </a:r>
            <a:endParaRPr sz="2000" b="0" i="0" u="none" strike="noStrike" cap="none" dirty="0">
              <a:solidFill>
                <a:schemeClr val="dk1"/>
              </a:solidFill>
              <a:latin typeface="Trebuchet MS"/>
              <a:ea typeface="Trebuchet MS"/>
              <a:cs typeface="Trebuchet MS"/>
              <a:sym typeface="Trebuchet MS"/>
            </a:endParaRPr>
          </a:p>
          <a:p>
            <a:pPr marL="0" marR="0" lvl="0" indent="0" algn="l" rtl="0">
              <a:lnSpc>
                <a:spcPct val="90000"/>
              </a:lnSpc>
              <a:spcBef>
                <a:spcPts val="750"/>
              </a:spcBef>
              <a:spcAft>
                <a:spcPts val="0"/>
              </a:spcAft>
              <a:buClr>
                <a:srgbClr val="000000"/>
              </a:buClr>
              <a:buSzPts val="2200"/>
              <a:buFont typeface="Arial"/>
              <a:buNone/>
            </a:pPr>
            <a:r>
              <a:rPr lang="en-US" sz="2200" b="1" i="0" u="none" strike="noStrike" cap="none" dirty="0">
                <a:solidFill>
                  <a:schemeClr val="dk1"/>
                </a:solidFill>
                <a:latin typeface="Trebuchet MS"/>
                <a:ea typeface="Trebuchet MS"/>
                <a:cs typeface="Trebuchet MS"/>
                <a:sym typeface="Trebuchet MS"/>
              </a:rPr>
              <a:t>Action:</a:t>
            </a:r>
            <a:r>
              <a:rPr lang="en-US" sz="2200" b="0" i="0" u="none" strike="noStrike" cap="none" dirty="0">
                <a:solidFill>
                  <a:schemeClr val="dk1"/>
                </a:solidFill>
                <a:latin typeface="Trebuchet MS"/>
                <a:ea typeface="Trebuchet MS"/>
                <a:cs typeface="Trebuchet MS"/>
                <a:sym typeface="Trebuchet MS"/>
              </a:rPr>
              <a:t> </a:t>
            </a:r>
            <a:endParaRPr sz="2200" b="0" i="0" u="none" strike="noStrike" cap="none" dirty="0">
              <a:solidFill>
                <a:schemeClr val="dk1"/>
              </a:solidFill>
              <a:latin typeface="Trebuchet MS"/>
              <a:ea typeface="Trebuchet MS"/>
              <a:cs typeface="Trebuchet MS"/>
              <a:sym typeface="Trebuchet MS"/>
            </a:endParaRPr>
          </a:p>
          <a:p>
            <a:pPr marL="457200" marR="0" lvl="0" indent="-368300" algn="l" rtl="0">
              <a:lnSpc>
                <a:spcPct val="90000"/>
              </a:lnSpc>
              <a:spcBef>
                <a:spcPts val="750"/>
              </a:spcBef>
              <a:spcAft>
                <a:spcPts val="0"/>
              </a:spcAft>
              <a:buClr>
                <a:schemeClr val="dk1"/>
              </a:buClr>
              <a:buSzPts val="2200"/>
              <a:buFont typeface="Trebuchet MS"/>
              <a:buChar char="●"/>
            </a:pPr>
            <a:r>
              <a:rPr lang="en-US" sz="2000" b="0" i="0" u="none" strike="noStrike" cap="none" dirty="0">
                <a:solidFill>
                  <a:schemeClr val="dk1"/>
                </a:solidFill>
                <a:latin typeface="Trebuchet MS"/>
                <a:ea typeface="Trebuchet MS"/>
                <a:cs typeface="Trebuchet MS"/>
                <a:sym typeface="Trebuchet MS"/>
              </a:rPr>
              <a:t>Going forward, eligibility is not run on cases to generate premiums. Premium amounts are updated on case by case as updates are made on case.</a:t>
            </a:r>
            <a:r>
              <a:rPr lang="en-US" sz="2200" b="0" i="0" u="none" strike="noStrike" cap="none" dirty="0">
                <a:solidFill>
                  <a:schemeClr val="dk1"/>
                </a:solidFill>
                <a:latin typeface="Trebuchet MS"/>
                <a:ea typeface="Trebuchet MS"/>
                <a:cs typeface="Trebuchet MS"/>
                <a:sym typeface="Trebuchet MS"/>
              </a:rPr>
              <a:t> </a:t>
            </a:r>
            <a:endParaRPr sz="2200" b="0" i="0" u="none" strike="noStrike" cap="none" dirty="0">
              <a:solidFill>
                <a:schemeClr val="dk1"/>
              </a:solidFill>
              <a:latin typeface="Trebuchet MS"/>
              <a:ea typeface="Trebuchet MS"/>
              <a:cs typeface="Trebuchet MS"/>
              <a:sym typeface="Trebuchet MS"/>
            </a:endParaRPr>
          </a:p>
          <a:p>
            <a:pPr marL="0" marR="0" lvl="0" indent="0" algn="l" rtl="0">
              <a:lnSpc>
                <a:spcPct val="90000"/>
              </a:lnSpc>
              <a:spcBef>
                <a:spcPts val="0"/>
              </a:spcBef>
              <a:spcAft>
                <a:spcPts val="0"/>
              </a:spcAft>
              <a:buClr>
                <a:srgbClr val="000000"/>
              </a:buClr>
              <a:buSzPts val="2200"/>
              <a:buFont typeface="Arial"/>
              <a:buNone/>
            </a:pPr>
            <a:r>
              <a:rPr lang="en-US" sz="2200" b="1" i="0" u="none" strike="noStrike" cap="none" dirty="0">
                <a:solidFill>
                  <a:schemeClr val="dk1"/>
                </a:solidFill>
                <a:latin typeface="Trebuchet MS"/>
                <a:ea typeface="Trebuchet MS"/>
                <a:cs typeface="Trebuchet MS"/>
                <a:sym typeface="Trebuchet MS"/>
              </a:rPr>
              <a:t>Issue:</a:t>
            </a:r>
            <a:r>
              <a:rPr lang="en-US" sz="2200" b="0" i="0" u="none" strike="noStrike" cap="none" dirty="0">
                <a:solidFill>
                  <a:schemeClr val="dk1"/>
                </a:solidFill>
                <a:latin typeface="Trebuchet MS"/>
                <a:ea typeface="Trebuchet MS"/>
                <a:cs typeface="Trebuchet MS"/>
                <a:sym typeface="Trebuchet MS"/>
              </a:rPr>
              <a:t> </a:t>
            </a:r>
            <a:endParaRPr sz="2200" b="0" i="0" u="none" strike="noStrike" cap="none" dirty="0">
              <a:solidFill>
                <a:schemeClr val="dk1"/>
              </a:solidFill>
              <a:latin typeface="Trebuchet MS"/>
              <a:ea typeface="Trebuchet MS"/>
              <a:cs typeface="Trebuchet MS"/>
              <a:sym typeface="Trebuchet MS"/>
            </a:endParaRPr>
          </a:p>
          <a:p>
            <a:pPr marL="457200" marR="0" lvl="0" indent="-355600" algn="l" rtl="0">
              <a:lnSpc>
                <a:spcPct val="90000"/>
              </a:lnSpc>
              <a:spcBef>
                <a:spcPts val="0"/>
              </a:spcBef>
              <a:spcAft>
                <a:spcPts val="0"/>
              </a:spcAft>
              <a:buClr>
                <a:schemeClr val="dk1"/>
              </a:buClr>
              <a:buSzPts val="2000"/>
              <a:buFont typeface="Trebuchet MS"/>
              <a:buChar char="●"/>
            </a:pPr>
            <a:r>
              <a:rPr lang="en-US" sz="2000" b="0" i="0" u="none" strike="noStrike" cap="none" dirty="0">
                <a:solidFill>
                  <a:schemeClr val="dk1"/>
                </a:solidFill>
                <a:latin typeface="Trebuchet MS"/>
                <a:ea typeface="Trebuchet MS"/>
                <a:cs typeface="Trebuchet MS"/>
                <a:sym typeface="Trebuchet MS"/>
              </a:rPr>
              <a:t>Eligibility running on these cases accurately identified ~4,200 cases to fall into 60 day extension for reasons such as failure to provide verifications, respond to renewal, etc.</a:t>
            </a:r>
            <a:endParaRPr sz="2000" b="0" i="0" u="none" strike="noStrike" cap="none" dirty="0">
              <a:solidFill>
                <a:schemeClr val="dk1"/>
              </a:solidFill>
              <a:latin typeface="Trebuchet MS"/>
              <a:ea typeface="Trebuchet MS"/>
              <a:cs typeface="Trebuchet MS"/>
              <a:sym typeface="Trebuchet MS"/>
            </a:endParaRPr>
          </a:p>
          <a:p>
            <a:pPr marL="0" marR="0" lvl="0" indent="0" algn="l" rtl="0">
              <a:lnSpc>
                <a:spcPct val="90000"/>
              </a:lnSpc>
              <a:spcBef>
                <a:spcPts val="0"/>
              </a:spcBef>
              <a:spcAft>
                <a:spcPts val="0"/>
              </a:spcAft>
              <a:buClr>
                <a:srgbClr val="000000"/>
              </a:buClr>
              <a:buSzPts val="2200"/>
              <a:buFont typeface="Arial"/>
              <a:buNone/>
            </a:pPr>
            <a:r>
              <a:rPr lang="en-US" sz="2200" b="1" i="0" u="none" strike="noStrike" cap="none" dirty="0">
                <a:solidFill>
                  <a:schemeClr val="dk1"/>
                </a:solidFill>
                <a:latin typeface="Trebuchet MS"/>
                <a:ea typeface="Trebuchet MS"/>
                <a:cs typeface="Trebuchet MS"/>
                <a:sym typeface="Trebuchet MS"/>
              </a:rPr>
              <a:t>Action:</a:t>
            </a:r>
            <a:r>
              <a:rPr lang="en-US" sz="2200" b="0" i="0" u="none" strike="noStrike" cap="none" dirty="0">
                <a:solidFill>
                  <a:schemeClr val="dk1"/>
                </a:solidFill>
                <a:latin typeface="Trebuchet MS"/>
                <a:ea typeface="Trebuchet MS"/>
                <a:cs typeface="Trebuchet MS"/>
                <a:sym typeface="Trebuchet MS"/>
              </a:rPr>
              <a:t> </a:t>
            </a:r>
            <a:endParaRPr sz="2200" b="0" i="0" u="none" strike="noStrike" cap="none" dirty="0">
              <a:solidFill>
                <a:schemeClr val="dk1"/>
              </a:solidFill>
              <a:latin typeface="Trebuchet MS"/>
              <a:ea typeface="Trebuchet MS"/>
              <a:cs typeface="Trebuchet MS"/>
              <a:sym typeface="Trebuchet MS"/>
            </a:endParaRPr>
          </a:p>
          <a:p>
            <a:pPr marL="457200" marR="0" lvl="0" indent="-355600" algn="l" rtl="0">
              <a:lnSpc>
                <a:spcPct val="90000"/>
              </a:lnSpc>
              <a:spcBef>
                <a:spcPts val="0"/>
              </a:spcBef>
              <a:spcAft>
                <a:spcPts val="0"/>
              </a:spcAft>
              <a:buClr>
                <a:schemeClr val="dk1"/>
              </a:buClr>
              <a:buSzPts val="2000"/>
              <a:buFont typeface="Trebuchet MS"/>
              <a:buChar char="●"/>
            </a:pPr>
            <a:r>
              <a:rPr lang="en-US" sz="2000" b="0" i="0" u="none" strike="noStrike" cap="none" dirty="0">
                <a:solidFill>
                  <a:schemeClr val="dk1"/>
                </a:solidFill>
                <a:latin typeface="Trebuchet MS"/>
                <a:ea typeface="Trebuchet MS"/>
                <a:cs typeface="Trebuchet MS"/>
                <a:sym typeface="Trebuchet MS"/>
              </a:rPr>
              <a:t>The premium letter was set to $0 and will continue as $0 until 60 day extension is resolved. If members do not respond to the 60 day extension, their coverage will be terminated.</a:t>
            </a:r>
            <a:endParaRPr sz="2000" b="0" i="0" u="none" strike="noStrike" cap="none" dirty="0">
              <a:solidFill>
                <a:schemeClr val="dk1"/>
              </a:solidFill>
              <a:latin typeface="Trebuchet MS"/>
              <a:ea typeface="Trebuchet MS"/>
              <a:cs typeface="Trebuchet MS"/>
              <a:sym typeface="Trebuchet MS"/>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33"/>
          <p:cNvSpPr txBox="1">
            <a:spLocks noGrp="1"/>
          </p:cNvSpPr>
          <p:nvPr>
            <p:ph type="title"/>
          </p:nvPr>
        </p:nvSpPr>
        <p:spPr>
          <a:xfrm>
            <a:off x="463300" y="467171"/>
            <a:ext cx="8204700" cy="1167884"/>
          </a:xfrm>
          <a:prstGeom prst="rect">
            <a:avLst/>
          </a:prstGeom>
          <a:noFill/>
          <a:ln>
            <a:noFill/>
          </a:ln>
        </p:spPr>
        <p:txBody>
          <a:bodyPr spcFirstLastPara="1" wrap="square" lIns="0" tIns="12700" rIns="0" bIns="0" anchor="t" anchorCtr="0">
            <a:spAutoFit/>
          </a:bodyPr>
          <a:lstStyle/>
          <a:p>
            <a:pPr marL="0" lvl="0" indent="0" algn="ctr" rtl="0">
              <a:lnSpc>
                <a:spcPct val="90000"/>
              </a:lnSpc>
              <a:spcBef>
                <a:spcPts val="0"/>
              </a:spcBef>
              <a:spcAft>
                <a:spcPts val="0"/>
              </a:spcAft>
              <a:buClr>
                <a:schemeClr val="dk1"/>
              </a:buClr>
              <a:buSzPts val="4050"/>
              <a:buFont typeface="Arial"/>
              <a:buNone/>
            </a:pPr>
            <a:r>
              <a:rPr lang="en-US" sz="3840">
                <a:solidFill>
                  <a:srgbClr val="232C68"/>
                </a:solidFill>
              </a:rPr>
              <a:t>Prima de $0 y extensión de 60 días</a:t>
            </a:r>
            <a:br>
              <a:rPr lang="en-US" sz="3840">
                <a:solidFill>
                  <a:srgbClr val="232C68"/>
                </a:solidFill>
              </a:rPr>
            </a:br>
            <a:endParaRPr sz="4500">
              <a:solidFill>
                <a:srgbClr val="00186F"/>
              </a:solidFill>
              <a:highlight>
                <a:srgbClr val="FF00FF"/>
              </a:highlight>
            </a:endParaRPr>
          </a:p>
        </p:txBody>
      </p:sp>
      <p:sp>
        <p:nvSpPr>
          <p:cNvPr id="537" name="Google Shape;537;p33"/>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49</a:t>
            </a:fld>
            <a:endParaRPr/>
          </a:p>
        </p:txBody>
      </p:sp>
      <p:sp>
        <p:nvSpPr>
          <p:cNvPr id="538" name="Google Shape;538;p33"/>
          <p:cNvSpPr txBox="1"/>
          <p:nvPr/>
        </p:nvSpPr>
        <p:spPr>
          <a:xfrm>
            <a:off x="381069" y="1178016"/>
            <a:ext cx="8307000" cy="4934664"/>
          </a:xfrm>
          <a:prstGeom prst="rect">
            <a:avLst/>
          </a:prstGeom>
          <a:solidFill>
            <a:schemeClr val="lt1"/>
          </a:solidFill>
          <a:ln>
            <a:noFill/>
          </a:ln>
        </p:spPr>
        <p:txBody>
          <a:bodyPr spcFirstLastPara="1" wrap="square" lIns="0" tIns="58400" rIns="0" bIns="0" anchor="t" anchorCtr="0">
            <a:spAutoFit/>
          </a:bodyPr>
          <a:lstStyle/>
          <a:p>
            <a:pPr marL="0" marR="0" lvl="0" indent="0" algn="ctr" rtl="0">
              <a:lnSpc>
                <a:spcPct val="90000"/>
              </a:lnSpc>
              <a:spcBef>
                <a:spcPts val="750"/>
              </a:spcBef>
              <a:spcAft>
                <a:spcPts val="0"/>
              </a:spcAft>
              <a:buClr>
                <a:srgbClr val="000000"/>
              </a:buClr>
              <a:buSzPts val="2200"/>
              <a:buFont typeface="Arial"/>
              <a:buNone/>
            </a:pPr>
            <a:r>
              <a:rPr lang="en-US" sz="1750" b="0" i="0" u="none" strike="noStrike" cap="none" dirty="0">
                <a:solidFill>
                  <a:schemeClr val="dk1"/>
                </a:solidFill>
                <a:latin typeface="Trebuchet MS"/>
                <a:ea typeface="Trebuchet MS"/>
                <a:cs typeface="Trebuchet MS"/>
                <a:sym typeface="Trebuchet MS"/>
              </a:rPr>
              <a:t>HCPF </a:t>
            </a:r>
            <a:r>
              <a:rPr lang="en-US" sz="1750" b="0" i="0" u="none" strike="noStrike" cap="none" dirty="0" err="1">
                <a:solidFill>
                  <a:schemeClr val="dk1"/>
                </a:solidFill>
                <a:latin typeface="Trebuchet MS"/>
                <a:ea typeface="Trebuchet MS"/>
                <a:cs typeface="Trebuchet MS"/>
                <a:sym typeface="Trebuchet MS"/>
              </a:rPr>
              <a:t>evaluó</a:t>
            </a:r>
            <a:r>
              <a:rPr lang="en-US" sz="1750" b="0" i="0" u="none" strike="noStrike" cap="none" dirty="0">
                <a:solidFill>
                  <a:schemeClr val="dk1"/>
                </a:solidFill>
                <a:latin typeface="Trebuchet MS"/>
                <a:ea typeface="Trebuchet MS"/>
                <a:cs typeface="Trebuchet MS"/>
                <a:sym typeface="Trebuchet MS"/>
              </a:rPr>
              <a:t> la </a:t>
            </a:r>
            <a:r>
              <a:rPr lang="en-US" sz="1750" b="0" i="0" u="none" strike="noStrike" cap="none" dirty="0" err="1">
                <a:solidFill>
                  <a:schemeClr val="dk1"/>
                </a:solidFill>
                <a:latin typeface="Trebuchet MS"/>
                <a:ea typeface="Trebuchet MS"/>
                <a:cs typeface="Trebuchet MS"/>
                <a:sym typeface="Trebuchet MS"/>
              </a:rPr>
              <a:t>elegibilidad</a:t>
            </a:r>
            <a:r>
              <a:rPr lang="en-US" sz="1750" b="0" i="0" u="none" strike="noStrike" cap="none" dirty="0">
                <a:solidFill>
                  <a:schemeClr val="dk1"/>
                </a:solidFill>
                <a:latin typeface="Trebuchet MS"/>
                <a:ea typeface="Trebuchet MS"/>
                <a:cs typeface="Trebuchet MS"/>
                <a:sym typeface="Trebuchet MS"/>
              </a:rPr>
              <a:t> de </a:t>
            </a:r>
            <a:r>
              <a:rPr lang="en-US" sz="1750" b="0" i="0" u="none" strike="noStrike" cap="none" dirty="0" err="1">
                <a:solidFill>
                  <a:schemeClr val="dk1"/>
                </a:solidFill>
                <a:latin typeface="Trebuchet MS"/>
                <a:ea typeface="Trebuchet MS"/>
                <a:cs typeface="Trebuchet MS"/>
                <a:sym typeface="Trebuchet MS"/>
              </a:rPr>
              <a:t>más</a:t>
            </a:r>
            <a:r>
              <a:rPr lang="en-US" sz="1750" b="0" i="0" u="none" strike="noStrike" cap="none" dirty="0">
                <a:solidFill>
                  <a:schemeClr val="dk1"/>
                </a:solidFill>
                <a:latin typeface="Trebuchet MS"/>
                <a:ea typeface="Trebuchet MS"/>
                <a:cs typeface="Trebuchet MS"/>
                <a:sym typeface="Trebuchet MS"/>
              </a:rPr>
              <a:t> de 23,000 </a:t>
            </a:r>
            <a:r>
              <a:rPr lang="en-US" sz="1750" b="0" i="0" u="none" strike="noStrike" cap="none" dirty="0" err="1">
                <a:solidFill>
                  <a:schemeClr val="dk1"/>
                </a:solidFill>
                <a:latin typeface="Trebuchet MS"/>
                <a:ea typeface="Trebuchet MS"/>
                <a:cs typeface="Trebuchet MS"/>
                <a:sym typeface="Trebuchet MS"/>
              </a:rPr>
              <a:t>miembros</a:t>
            </a:r>
            <a:r>
              <a:rPr lang="en-US" sz="1750" b="0" i="0" u="none" strike="noStrike" cap="none" dirty="0">
                <a:solidFill>
                  <a:schemeClr val="dk1"/>
                </a:solidFill>
                <a:latin typeface="Trebuchet MS"/>
                <a:ea typeface="Trebuchet MS"/>
                <a:cs typeface="Trebuchet MS"/>
                <a:sym typeface="Trebuchet MS"/>
              </a:rPr>
              <a:t> para </a:t>
            </a:r>
            <a:r>
              <a:rPr lang="en-US" sz="1750" b="0" i="0" u="none" strike="noStrike" cap="none" dirty="0" err="1">
                <a:solidFill>
                  <a:schemeClr val="dk1"/>
                </a:solidFill>
                <a:latin typeface="Trebuchet MS"/>
                <a:ea typeface="Trebuchet MS"/>
                <a:cs typeface="Trebuchet MS"/>
                <a:sym typeface="Trebuchet MS"/>
              </a:rPr>
              <a:t>restablecer</a:t>
            </a:r>
            <a:r>
              <a:rPr lang="en-US" sz="1750" b="0" i="0" u="none" strike="noStrike" cap="none" dirty="0">
                <a:solidFill>
                  <a:schemeClr val="dk1"/>
                </a:solidFill>
                <a:latin typeface="Trebuchet MS"/>
                <a:ea typeface="Trebuchet MS"/>
                <a:cs typeface="Trebuchet MS"/>
                <a:sym typeface="Trebuchet MS"/>
              </a:rPr>
              <a:t> las </a:t>
            </a:r>
            <a:r>
              <a:rPr lang="en-US" sz="1750" b="0" i="0" u="none" strike="noStrike" cap="none" dirty="0" err="1">
                <a:solidFill>
                  <a:schemeClr val="dk1"/>
                </a:solidFill>
                <a:latin typeface="Trebuchet MS"/>
                <a:ea typeface="Trebuchet MS"/>
                <a:cs typeface="Trebuchet MS"/>
                <a:sym typeface="Trebuchet MS"/>
              </a:rPr>
              <a:t>primas</a:t>
            </a:r>
            <a:endParaRPr sz="1750" dirty="0"/>
          </a:p>
          <a:p>
            <a:pPr marL="0" marR="0" lvl="0" indent="0" algn="l" rtl="0">
              <a:lnSpc>
                <a:spcPct val="90000"/>
              </a:lnSpc>
              <a:spcBef>
                <a:spcPts val="750"/>
              </a:spcBef>
              <a:spcAft>
                <a:spcPts val="0"/>
              </a:spcAft>
              <a:buClr>
                <a:srgbClr val="000000"/>
              </a:buClr>
              <a:buSzPts val="2200"/>
              <a:buFont typeface="Arial"/>
              <a:buNone/>
            </a:pPr>
            <a:r>
              <a:rPr lang="en-US" sz="1750" b="1" i="0" u="none" strike="noStrike" cap="none" dirty="0" err="1">
                <a:solidFill>
                  <a:schemeClr val="dk1"/>
                </a:solidFill>
                <a:latin typeface="Trebuchet MS"/>
                <a:ea typeface="Trebuchet MS"/>
                <a:cs typeface="Trebuchet MS"/>
                <a:sym typeface="Trebuchet MS"/>
              </a:rPr>
              <a:t>Problema</a:t>
            </a:r>
            <a:r>
              <a:rPr lang="en-US" sz="1750" b="1" i="0" u="none" strike="noStrike" cap="none" dirty="0">
                <a:solidFill>
                  <a:schemeClr val="dk1"/>
                </a:solidFill>
                <a:latin typeface="Trebuchet MS"/>
                <a:ea typeface="Trebuchet MS"/>
                <a:cs typeface="Trebuchet MS"/>
                <a:sym typeface="Trebuchet MS"/>
              </a:rPr>
              <a:t>:</a:t>
            </a:r>
            <a:r>
              <a:rPr lang="en-US" sz="1750" b="0" i="0" u="none" strike="noStrike" cap="none" dirty="0">
                <a:solidFill>
                  <a:schemeClr val="dk1"/>
                </a:solidFill>
                <a:latin typeface="Trebuchet MS"/>
                <a:ea typeface="Trebuchet MS"/>
                <a:cs typeface="Trebuchet MS"/>
                <a:sym typeface="Trebuchet MS"/>
              </a:rPr>
              <a:t> </a:t>
            </a:r>
            <a:endParaRPr sz="1750" b="0" i="0" u="none" strike="noStrike" cap="none" dirty="0">
              <a:solidFill>
                <a:schemeClr val="dk1"/>
              </a:solidFill>
              <a:latin typeface="Trebuchet MS"/>
              <a:ea typeface="Trebuchet MS"/>
              <a:cs typeface="Trebuchet MS"/>
              <a:sym typeface="Trebuchet MS"/>
            </a:endParaRPr>
          </a:p>
          <a:p>
            <a:pPr marL="457200" marR="0" lvl="0" indent="-355600" algn="l" rtl="0">
              <a:lnSpc>
                <a:spcPct val="90000"/>
              </a:lnSpc>
              <a:spcBef>
                <a:spcPts val="750"/>
              </a:spcBef>
              <a:spcAft>
                <a:spcPts val="0"/>
              </a:spcAft>
              <a:buClr>
                <a:schemeClr val="dk1"/>
              </a:buClr>
              <a:buSzPts val="2000"/>
              <a:buFont typeface="Trebuchet MS"/>
              <a:buChar char="●"/>
            </a:pPr>
            <a:r>
              <a:rPr lang="en-US" sz="1750" b="0" i="0" u="none" strike="noStrike" cap="none" dirty="0" err="1">
                <a:solidFill>
                  <a:schemeClr val="dk1"/>
                </a:solidFill>
                <a:latin typeface="Trebuchet MS"/>
                <a:ea typeface="Trebuchet MS"/>
                <a:cs typeface="Trebuchet MS"/>
                <a:sym typeface="Trebuchet MS"/>
              </a:rPr>
              <a:t>Afluencia</a:t>
            </a:r>
            <a:r>
              <a:rPr lang="en-US" sz="1750" b="0" i="0" u="none" strike="noStrike" cap="none" dirty="0">
                <a:solidFill>
                  <a:schemeClr val="dk1"/>
                </a:solidFill>
                <a:latin typeface="Trebuchet MS"/>
                <a:ea typeface="Trebuchet MS"/>
                <a:cs typeface="Trebuchet MS"/>
                <a:sym typeface="Trebuchet MS"/>
              </a:rPr>
              <a:t> de </a:t>
            </a:r>
            <a:r>
              <a:rPr lang="en-US" sz="1750" b="0" i="0" u="none" strike="noStrike" cap="none" dirty="0" err="1">
                <a:solidFill>
                  <a:schemeClr val="dk1"/>
                </a:solidFill>
                <a:latin typeface="Trebuchet MS"/>
                <a:ea typeface="Trebuchet MS"/>
                <a:cs typeface="Trebuchet MS"/>
                <a:sym typeface="Trebuchet MS"/>
              </a:rPr>
              <a:t>resultados</a:t>
            </a:r>
            <a:r>
              <a:rPr lang="en-US" sz="1750" b="0" i="0" u="none" strike="noStrike" cap="none" dirty="0">
                <a:solidFill>
                  <a:schemeClr val="dk1"/>
                </a:solidFill>
                <a:latin typeface="Trebuchet MS"/>
                <a:ea typeface="Trebuchet MS"/>
                <a:cs typeface="Trebuchet MS"/>
                <a:sym typeface="Trebuchet MS"/>
              </a:rPr>
              <a:t> de </a:t>
            </a:r>
            <a:r>
              <a:rPr lang="en-US" sz="1750" b="0" i="0" u="none" strike="noStrike" cap="none" dirty="0" err="1">
                <a:solidFill>
                  <a:schemeClr val="dk1"/>
                </a:solidFill>
                <a:latin typeface="Trebuchet MS"/>
                <a:ea typeface="Trebuchet MS"/>
                <a:cs typeface="Trebuchet MS"/>
                <a:sym typeface="Trebuchet MS"/>
              </a:rPr>
              <a:t>elegibilidad</a:t>
            </a:r>
            <a:r>
              <a:rPr lang="en-US" sz="1750" b="0" i="0" u="none" strike="noStrike" cap="none" dirty="0">
                <a:solidFill>
                  <a:schemeClr val="dk1"/>
                </a:solidFill>
                <a:latin typeface="Trebuchet MS"/>
                <a:ea typeface="Trebuchet MS"/>
                <a:cs typeface="Trebuchet MS"/>
                <a:sym typeface="Trebuchet MS"/>
              </a:rPr>
              <a:t> de una sola </a:t>
            </a:r>
            <a:r>
              <a:rPr lang="en-US" sz="1750" b="0" i="0" u="none" strike="noStrike" cap="none" dirty="0" err="1">
                <a:solidFill>
                  <a:schemeClr val="dk1"/>
                </a:solidFill>
                <a:latin typeface="Trebuchet MS"/>
                <a:ea typeface="Trebuchet MS"/>
                <a:cs typeface="Trebuchet MS"/>
                <a:sym typeface="Trebuchet MS"/>
              </a:rPr>
              <a:t>vez</a:t>
            </a:r>
            <a:r>
              <a:rPr lang="en-US" sz="1750" b="0" i="0" u="none" strike="noStrike" cap="none" dirty="0">
                <a:solidFill>
                  <a:schemeClr val="dk1"/>
                </a:solidFill>
                <a:latin typeface="Trebuchet MS"/>
                <a:ea typeface="Trebuchet MS"/>
                <a:cs typeface="Trebuchet MS"/>
                <a:sym typeface="Trebuchet MS"/>
              </a:rPr>
              <a:t> </a:t>
            </a:r>
            <a:r>
              <a:rPr lang="en-US" sz="1750" b="0" i="0" u="none" strike="noStrike" cap="none" dirty="0" err="1">
                <a:solidFill>
                  <a:schemeClr val="dk1"/>
                </a:solidFill>
                <a:latin typeface="Trebuchet MS"/>
                <a:ea typeface="Trebuchet MS"/>
                <a:cs typeface="Trebuchet MS"/>
                <a:sym typeface="Trebuchet MS"/>
              </a:rPr>
              <a:t>debido</a:t>
            </a:r>
            <a:r>
              <a:rPr lang="en-US" sz="1750" b="0" i="0" u="none" strike="noStrike" cap="none" dirty="0">
                <a:solidFill>
                  <a:schemeClr val="dk1"/>
                </a:solidFill>
                <a:latin typeface="Trebuchet MS"/>
                <a:ea typeface="Trebuchet MS"/>
                <a:cs typeface="Trebuchet MS"/>
                <a:sym typeface="Trebuchet MS"/>
              </a:rPr>
              <a:t> a la </a:t>
            </a:r>
            <a:r>
              <a:rPr lang="en-US" sz="1750" b="0" i="0" u="none" strike="noStrike" cap="none" dirty="0" err="1">
                <a:solidFill>
                  <a:schemeClr val="dk1"/>
                </a:solidFill>
                <a:latin typeface="Trebuchet MS"/>
                <a:ea typeface="Trebuchet MS"/>
                <a:cs typeface="Trebuchet MS"/>
                <a:sym typeface="Trebuchet MS"/>
              </a:rPr>
              <a:t>eliminación</a:t>
            </a:r>
            <a:r>
              <a:rPr lang="en-US" sz="1750" b="0" i="0" u="none" strike="noStrike" cap="none" dirty="0">
                <a:solidFill>
                  <a:schemeClr val="dk1"/>
                </a:solidFill>
                <a:latin typeface="Trebuchet MS"/>
                <a:ea typeface="Trebuchet MS"/>
                <a:cs typeface="Trebuchet MS"/>
                <a:sym typeface="Trebuchet MS"/>
              </a:rPr>
              <a:t> del ticket del </a:t>
            </a:r>
            <a:r>
              <a:rPr lang="en-US" sz="1750" b="0" i="0" u="none" strike="noStrike" cap="none" dirty="0" err="1">
                <a:solidFill>
                  <a:schemeClr val="dk1"/>
                </a:solidFill>
                <a:latin typeface="Trebuchet MS"/>
                <a:ea typeface="Trebuchet MS"/>
                <a:cs typeface="Trebuchet MS"/>
                <a:sym typeface="Trebuchet MS"/>
              </a:rPr>
              <a:t>servicio</a:t>
            </a:r>
            <a:r>
              <a:rPr lang="en-US" sz="1750" b="0" i="0" u="none" strike="noStrike" cap="none" dirty="0">
                <a:solidFill>
                  <a:schemeClr val="dk1"/>
                </a:solidFill>
                <a:latin typeface="Trebuchet MS"/>
                <a:ea typeface="Trebuchet MS"/>
                <a:cs typeface="Trebuchet MS"/>
                <a:sym typeface="Trebuchet MS"/>
              </a:rPr>
              <a:t> de </a:t>
            </a:r>
            <a:r>
              <a:rPr lang="en-US" sz="1750" b="0" i="0" u="none" strike="noStrike" cap="none" dirty="0" err="1">
                <a:solidFill>
                  <a:schemeClr val="dk1"/>
                </a:solidFill>
                <a:latin typeface="Trebuchet MS"/>
                <a:ea typeface="Trebuchet MS"/>
                <a:cs typeface="Trebuchet MS"/>
                <a:sym typeface="Trebuchet MS"/>
              </a:rPr>
              <a:t>asistencia</a:t>
            </a:r>
            <a:r>
              <a:rPr lang="en-US" sz="1750" b="0" i="0" u="none" strike="noStrike" cap="none" dirty="0">
                <a:solidFill>
                  <a:schemeClr val="dk1"/>
                </a:solidFill>
                <a:latin typeface="Trebuchet MS"/>
                <a:ea typeface="Trebuchet MS"/>
                <a:cs typeface="Trebuchet MS"/>
                <a:sym typeface="Trebuchet MS"/>
              </a:rPr>
              <a:t> </a:t>
            </a:r>
            <a:r>
              <a:rPr lang="en-US" sz="1750" b="0" i="0" u="none" strike="noStrike" cap="none" dirty="0" err="1">
                <a:solidFill>
                  <a:schemeClr val="dk1"/>
                </a:solidFill>
                <a:latin typeface="Trebuchet MS"/>
                <a:ea typeface="Trebuchet MS"/>
                <a:cs typeface="Trebuchet MS"/>
                <a:sym typeface="Trebuchet MS"/>
              </a:rPr>
              <a:t>como</a:t>
            </a:r>
            <a:r>
              <a:rPr lang="en-US" sz="1750" b="0" i="0" u="none" strike="noStrike" cap="none" dirty="0">
                <a:solidFill>
                  <a:schemeClr val="dk1"/>
                </a:solidFill>
                <a:latin typeface="Trebuchet MS"/>
                <a:ea typeface="Trebuchet MS"/>
                <a:cs typeface="Trebuchet MS"/>
                <a:sym typeface="Trebuchet MS"/>
              </a:rPr>
              <a:t> </a:t>
            </a:r>
            <a:r>
              <a:rPr lang="en-US" sz="1750" b="0" i="0" u="none" strike="noStrike" cap="none" dirty="0" err="1">
                <a:solidFill>
                  <a:schemeClr val="dk1"/>
                </a:solidFill>
                <a:latin typeface="Trebuchet MS"/>
                <a:ea typeface="Trebuchet MS"/>
                <a:cs typeface="Trebuchet MS"/>
                <a:sym typeface="Trebuchet MS"/>
              </a:rPr>
              <a:t>parte</a:t>
            </a:r>
            <a:r>
              <a:rPr lang="en-US" sz="1750" b="0" i="0" u="none" strike="noStrike" cap="none" dirty="0">
                <a:solidFill>
                  <a:schemeClr val="dk1"/>
                </a:solidFill>
                <a:latin typeface="Trebuchet MS"/>
                <a:ea typeface="Trebuchet MS"/>
                <a:cs typeface="Trebuchet MS"/>
                <a:sym typeface="Trebuchet MS"/>
              </a:rPr>
              <a:t> de la </a:t>
            </a:r>
            <a:r>
              <a:rPr lang="en-US" sz="1750" b="0" i="0" u="none" strike="noStrike" cap="none" dirty="0" err="1">
                <a:solidFill>
                  <a:schemeClr val="dk1"/>
                </a:solidFill>
                <a:latin typeface="Trebuchet MS"/>
                <a:ea typeface="Trebuchet MS"/>
                <a:cs typeface="Trebuchet MS"/>
                <a:sym typeface="Trebuchet MS"/>
              </a:rPr>
              <a:t>lógica</a:t>
            </a:r>
            <a:r>
              <a:rPr lang="en-US" sz="1750" b="0" i="0" u="none" strike="noStrike" cap="none" dirty="0">
                <a:solidFill>
                  <a:schemeClr val="dk1"/>
                </a:solidFill>
                <a:latin typeface="Trebuchet MS"/>
                <a:ea typeface="Trebuchet MS"/>
                <a:cs typeface="Trebuchet MS"/>
                <a:sym typeface="Trebuchet MS"/>
              </a:rPr>
              <a:t> de </a:t>
            </a:r>
            <a:r>
              <a:rPr lang="en-US" sz="1750" b="0" i="0" u="none" strike="noStrike" cap="none" dirty="0" err="1">
                <a:solidFill>
                  <a:schemeClr val="dk1"/>
                </a:solidFill>
                <a:latin typeface="Trebuchet MS"/>
                <a:ea typeface="Trebuchet MS"/>
                <a:cs typeface="Trebuchet MS"/>
                <a:sym typeface="Trebuchet MS"/>
              </a:rPr>
              <a:t>prórroga</a:t>
            </a:r>
            <a:r>
              <a:rPr lang="en-US" sz="1750" b="0" i="0" u="none" strike="noStrike" cap="none" dirty="0">
                <a:solidFill>
                  <a:schemeClr val="dk1"/>
                </a:solidFill>
                <a:latin typeface="Trebuchet MS"/>
                <a:ea typeface="Trebuchet MS"/>
                <a:cs typeface="Trebuchet MS"/>
                <a:sym typeface="Trebuchet MS"/>
              </a:rPr>
              <a:t> de 60 días </a:t>
            </a:r>
            <a:endParaRPr sz="1750" b="0" i="0" u="none" strike="noStrike" cap="none" dirty="0">
              <a:solidFill>
                <a:schemeClr val="dk1"/>
              </a:solidFill>
              <a:latin typeface="Trebuchet MS"/>
              <a:ea typeface="Trebuchet MS"/>
              <a:cs typeface="Trebuchet MS"/>
              <a:sym typeface="Trebuchet MS"/>
            </a:endParaRPr>
          </a:p>
          <a:p>
            <a:pPr marL="0" marR="0" lvl="0" indent="0" algn="l" rtl="0">
              <a:lnSpc>
                <a:spcPct val="90000"/>
              </a:lnSpc>
              <a:spcBef>
                <a:spcPts val="750"/>
              </a:spcBef>
              <a:spcAft>
                <a:spcPts val="0"/>
              </a:spcAft>
              <a:buClr>
                <a:srgbClr val="000000"/>
              </a:buClr>
              <a:buSzPts val="2200"/>
              <a:buFont typeface="Arial"/>
              <a:buNone/>
            </a:pPr>
            <a:r>
              <a:rPr lang="en-US" sz="1750" b="1" i="0" u="none" strike="noStrike" cap="none" dirty="0" err="1">
                <a:solidFill>
                  <a:schemeClr val="dk1"/>
                </a:solidFill>
                <a:latin typeface="Trebuchet MS"/>
                <a:ea typeface="Trebuchet MS"/>
                <a:cs typeface="Trebuchet MS"/>
                <a:sym typeface="Trebuchet MS"/>
              </a:rPr>
              <a:t>Acción</a:t>
            </a:r>
            <a:r>
              <a:rPr lang="en-US" sz="1750" b="1" i="0" u="none" strike="noStrike" cap="none" dirty="0">
                <a:solidFill>
                  <a:schemeClr val="dk1"/>
                </a:solidFill>
                <a:latin typeface="Trebuchet MS"/>
                <a:ea typeface="Trebuchet MS"/>
                <a:cs typeface="Trebuchet MS"/>
                <a:sym typeface="Trebuchet MS"/>
              </a:rPr>
              <a:t>:</a:t>
            </a:r>
            <a:r>
              <a:rPr lang="en-US" sz="1750" b="0" i="0" u="none" strike="noStrike" cap="none" dirty="0">
                <a:solidFill>
                  <a:schemeClr val="dk1"/>
                </a:solidFill>
                <a:latin typeface="Trebuchet MS"/>
                <a:ea typeface="Trebuchet MS"/>
                <a:cs typeface="Trebuchet MS"/>
                <a:sym typeface="Trebuchet MS"/>
              </a:rPr>
              <a:t> </a:t>
            </a:r>
            <a:endParaRPr sz="1750" b="0" i="0" u="none" strike="noStrike" cap="none" dirty="0">
              <a:solidFill>
                <a:schemeClr val="dk1"/>
              </a:solidFill>
              <a:latin typeface="Trebuchet MS"/>
              <a:ea typeface="Trebuchet MS"/>
              <a:cs typeface="Trebuchet MS"/>
              <a:sym typeface="Trebuchet MS"/>
            </a:endParaRPr>
          </a:p>
          <a:p>
            <a:pPr marL="457200" marR="0" lvl="0" indent="-368300" algn="l" rtl="0">
              <a:lnSpc>
                <a:spcPct val="90000"/>
              </a:lnSpc>
              <a:spcBef>
                <a:spcPts val="750"/>
              </a:spcBef>
              <a:spcAft>
                <a:spcPts val="0"/>
              </a:spcAft>
              <a:buClr>
                <a:schemeClr val="dk1"/>
              </a:buClr>
              <a:buSzPts val="2200"/>
              <a:buFont typeface="Trebuchet MS"/>
              <a:buChar char="●"/>
            </a:pPr>
            <a:r>
              <a:rPr lang="en-US" sz="1750" b="0" i="0" u="none" strike="noStrike" cap="none" dirty="0">
                <a:solidFill>
                  <a:schemeClr val="dk1"/>
                </a:solidFill>
                <a:latin typeface="Trebuchet MS"/>
                <a:ea typeface="Trebuchet MS"/>
                <a:cs typeface="Trebuchet MS"/>
                <a:sym typeface="Trebuchet MS"/>
              </a:rPr>
              <a:t>A </a:t>
            </a:r>
            <a:r>
              <a:rPr lang="en-US" sz="1750" b="0" i="0" u="none" strike="noStrike" cap="none" dirty="0" err="1">
                <a:solidFill>
                  <a:schemeClr val="dk1"/>
                </a:solidFill>
                <a:latin typeface="Trebuchet MS"/>
                <a:ea typeface="Trebuchet MS"/>
                <a:cs typeface="Trebuchet MS"/>
                <a:sym typeface="Trebuchet MS"/>
              </a:rPr>
              <a:t>partir</a:t>
            </a:r>
            <a:r>
              <a:rPr lang="en-US" sz="1750" b="0" i="0" u="none" strike="noStrike" cap="none" dirty="0">
                <a:solidFill>
                  <a:schemeClr val="dk1"/>
                </a:solidFill>
                <a:latin typeface="Trebuchet MS"/>
                <a:ea typeface="Trebuchet MS"/>
                <a:cs typeface="Trebuchet MS"/>
                <a:sym typeface="Trebuchet MS"/>
              </a:rPr>
              <a:t> de </a:t>
            </a:r>
            <a:r>
              <a:rPr lang="en-US" sz="1750" b="0" i="0" u="none" strike="noStrike" cap="none" dirty="0" err="1">
                <a:solidFill>
                  <a:schemeClr val="dk1"/>
                </a:solidFill>
                <a:latin typeface="Trebuchet MS"/>
                <a:ea typeface="Trebuchet MS"/>
                <a:cs typeface="Trebuchet MS"/>
                <a:sym typeface="Trebuchet MS"/>
              </a:rPr>
              <a:t>ahora</a:t>
            </a:r>
            <a:r>
              <a:rPr lang="en-US" sz="1750" b="0" i="0" u="none" strike="noStrike" cap="none" dirty="0">
                <a:solidFill>
                  <a:schemeClr val="dk1"/>
                </a:solidFill>
                <a:latin typeface="Trebuchet MS"/>
                <a:ea typeface="Trebuchet MS"/>
                <a:cs typeface="Trebuchet MS"/>
                <a:sym typeface="Trebuchet MS"/>
              </a:rPr>
              <a:t>, la </a:t>
            </a:r>
            <a:r>
              <a:rPr lang="en-US" sz="1750" b="0" i="0" u="none" strike="noStrike" cap="none" dirty="0" err="1">
                <a:solidFill>
                  <a:schemeClr val="dk1"/>
                </a:solidFill>
                <a:latin typeface="Trebuchet MS"/>
                <a:ea typeface="Trebuchet MS"/>
                <a:cs typeface="Trebuchet MS"/>
                <a:sym typeface="Trebuchet MS"/>
              </a:rPr>
              <a:t>elegibilidad</a:t>
            </a:r>
            <a:r>
              <a:rPr lang="en-US" sz="1750" b="0" i="0" u="none" strike="noStrike" cap="none" dirty="0">
                <a:solidFill>
                  <a:schemeClr val="dk1"/>
                </a:solidFill>
                <a:latin typeface="Trebuchet MS"/>
                <a:ea typeface="Trebuchet MS"/>
                <a:cs typeface="Trebuchet MS"/>
                <a:sym typeface="Trebuchet MS"/>
              </a:rPr>
              <a:t> no se </a:t>
            </a:r>
            <a:r>
              <a:rPr lang="en-US" sz="1750" b="0" i="0" u="none" strike="noStrike" cap="none" dirty="0" err="1">
                <a:solidFill>
                  <a:schemeClr val="dk1"/>
                </a:solidFill>
                <a:latin typeface="Trebuchet MS"/>
                <a:ea typeface="Trebuchet MS"/>
                <a:cs typeface="Trebuchet MS"/>
                <a:sym typeface="Trebuchet MS"/>
              </a:rPr>
              <a:t>ejecuta</a:t>
            </a:r>
            <a:r>
              <a:rPr lang="en-US" sz="1750" b="0" i="0" u="none" strike="noStrike" cap="none" dirty="0">
                <a:solidFill>
                  <a:schemeClr val="dk1"/>
                </a:solidFill>
                <a:latin typeface="Trebuchet MS"/>
                <a:ea typeface="Trebuchet MS"/>
                <a:cs typeface="Trebuchet MS"/>
                <a:sym typeface="Trebuchet MS"/>
              </a:rPr>
              <a:t> </a:t>
            </a:r>
            <a:r>
              <a:rPr lang="en-US" sz="1750" b="0" i="0" u="none" strike="noStrike" cap="none" dirty="0" err="1">
                <a:solidFill>
                  <a:schemeClr val="dk1"/>
                </a:solidFill>
                <a:latin typeface="Trebuchet MS"/>
                <a:ea typeface="Trebuchet MS"/>
                <a:cs typeface="Trebuchet MS"/>
                <a:sym typeface="Trebuchet MS"/>
              </a:rPr>
              <a:t>en</a:t>
            </a:r>
            <a:r>
              <a:rPr lang="en-US" sz="1750" b="0" i="0" u="none" strike="noStrike" cap="none" dirty="0">
                <a:solidFill>
                  <a:schemeClr val="dk1"/>
                </a:solidFill>
                <a:latin typeface="Trebuchet MS"/>
                <a:ea typeface="Trebuchet MS"/>
                <a:cs typeface="Trebuchet MS"/>
                <a:sym typeface="Trebuchet MS"/>
              </a:rPr>
              <a:t> los </a:t>
            </a:r>
            <a:r>
              <a:rPr lang="en-US" sz="1750" b="0" i="0" u="none" strike="noStrike" cap="none" dirty="0" err="1">
                <a:solidFill>
                  <a:schemeClr val="dk1"/>
                </a:solidFill>
                <a:latin typeface="Trebuchet MS"/>
                <a:ea typeface="Trebuchet MS"/>
                <a:cs typeface="Trebuchet MS"/>
                <a:sym typeface="Trebuchet MS"/>
              </a:rPr>
              <a:t>casos</a:t>
            </a:r>
            <a:r>
              <a:rPr lang="en-US" sz="1750" b="0" i="0" u="none" strike="noStrike" cap="none" dirty="0">
                <a:solidFill>
                  <a:schemeClr val="dk1"/>
                </a:solidFill>
                <a:latin typeface="Trebuchet MS"/>
                <a:ea typeface="Trebuchet MS"/>
                <a:cs typeface="Trebuchet MS"/>
                <a:sym typeface="Trebuchet MS"/>
              </a:rPr>
              <a:t> para </a:t>
            </a:r>
            <a:r>
              <a:rPr lang="en-US" sz="1750" b="0" i="0" u="none" strike="noStrike" cap="none" dirty="0" err="1">
                <a:solidFill>
                  <a:schemeClr val="dk1"/>
                </a:solidFill>
                <a:latin typeface="Trebuchet MS"/>
                <a:ea typeface="Trebuchet MS"/>
                <a:cs typeface="Trebuchet MS"/>
                <a:sym typeface="Trebuchet MS"/>
              </a:rPr>
              <a:t>generar</a:t>
            </a:r>
            <a:r>
              <a:rPr lang="en-US" sz="1750" b="0" i="0" u="none" strike="noStrike" cap="none" dirty="0">
                <a:solidFill>
                  <a:schemeClr val="dk1"/>
                </a:solidFill>
                <a:latin typeface="Trebuchet MS"/>
                <a:ea typeface="Trebuchet MS"/>
                <a:cs typeface="Trebuchet MS"/>
                <a:sym typeface="Trebuchet MS"/>
              </a:rPr>
              <a:t> </a:t>
            </a:r>
            <a:r>
              <a:rPr lang="en-US" sz="1750" b="0" i="0" u="none" strike="noStrike" cap="none" dirty="0" err="1">
                <a:solidFill>
                  <a:schemeClr val="dk1"/>
                </a:solidFill>
                <a:latin typeface="Trebuchet MS"/>
                <a:ea typeface="Trebuchet MS"/>
                <a:cs typeface="Trebuchet MS"/>
                <a:sym typeface="Trebuchet MS"/>
              </a:rPr>
              <a:t>primas</a:t>
            </a:r>
            <a:r>
              <a:rPr lang="en-US" sz="1750" b="0" i="0" u="none" strike="noStrike" cap="none" dirty="0">
                <a:solidFill>
                  <a:schemeClr val="dk1"/>
                </a:solidFill>
                <a:latin typeface="Trebuchet MS"/>
                <a:ea typeface="Trebuchet MS"/>
                <a:cs typeface="Trebuchet MS"/>
                <a:sym typeface="Trebuchet MS"/>
              </a:rPr>
              <a:t>. Los </a:t>
            </a:r>
            <a:r>
              <a:rPr lang="en-US" sz="1750" b="0" i="0" u="none" strike="noStrike" cap="none" dirty="0" err="1">
                <a:solidFill>
                  <a:schemeClr val="dk1"/>
                </a:solidFill>
                <a:latin typeface="Trebuchet MS"/>
                <a:ea typeface="Trebuchet MS"/>
                <a:cs typeface="Trebuchet MS"/>
                <a:sym typeface="Trebuchet MS"/>
              </a:rPr>
              <a:t>importes</a:t>
            </a:r>
            <a:r>
              <a:rPr lang="en-US" sz="1750" b="0" i="0" u="none" strike="noStrike" cap="none" dirty="0">
                <a:solidFill>
                  <a:schemeClr val="dk1"/>
                </a:solidFill>
                <a:latin typeface="Trebuchet MS"/>
                <a:ea typeface="Trebuchet MS"/>
                <a:cs typeface="Trebuchet MS"/>
                <a:sym typeface="Trebuchet MS"/>
              </a:rPr>
              <a:t> de las </a:t>
            </a:r>
            <a:r>
              <a:rPr lang="en-US" sz="1750" b="0" i="0" u="none" strike="noStrike" cap="none" dirty="0" err="1">
                <a:solidFill>
                  <a:schemeClr val="dk1"/>
                </a:solidFill>
                <a:latin typeface="Trebuchet MS"/>
                <a:ea typeface="Trebuchet MS"/>
                <a:cs typeface="Trebuchet MS"/>
                <a:sym typeface="Trebuchet MS"/>
              </a:rPr>
              <a:t>primas</a:t>
            </a:r>
            <a:r>
              <a:rPr lang="en-US" sz="1750" b="0" i="0" u="none" strike="noStrike" cap="none" dirty="0">
                <a:solidFill>
                  <a:schemeClr val="dk1"/>
                </a:solidFill>
                <a:latin typeface="Trebuchet MS"/>
                <a:ea typeface="Trebuchet MS"/>
                <a:cs typeface="Trebuchet MS"/>
                <a:sym typeface="Trebuchet MS"/>
              </a:rPr>
              <a:t> se </a:t>
            </a:r>
            <a:r>
              <a:rPr lang="en-US" sz="1750" b="0" i="0" u="none" strike="noStrike" cap="none" dirty="0" err="1">
                <a:solidFill>
                  <a:schemeClr val="dk1"/>
                </a:solidFill>
                <a:latin typeface="Trebuchet MS"/>
                <a:ea typeface="Trebuchet MS"/>
                <a:cs typeface="Trebuchet MS"/>
                <a:sym typeface="Trebuchet MS"/>
              </a:rPr>
              <a:t>actualizan</a:t>
            </a:r>
            <a:r>
              <a:rPr lang="en-US" sz="1750" b="0" i="0" u="none" strike="noStrike" cap="none" dirty="0">
                <a:solidFill>
                  <a:schemeClr val="dk1"/>
                </a:solidFill>
                <a:latin typeface="Trebuchet MS"/>
                <a:ea typeface="Trebuchet MS"/>
                <a:cs typeface="Trebuchet MS"/>
                <a:sym typeface="Trebuchet MS"/>
              </a:rPr>
              <a:t> </a:t>
            </a:r>
            <a:r>
              <a:rPr lang="en-US" sz="1750" b="0" i="0" u="none" strike="noStrike" cap="none" dirty="0" err="1">
                <a:solidFill>
                  <a:schemeClr val="dk1"/>
                </a:solidFill>
                <a:latin typeface="Trebuchet MS"/>
                <a:ea typeface="Trebuchet MS"/>
                <a:cs typeface="Trebuchet MS"/>
                <a:sym typeface="Trebuchet MS"/>
              </a:rPr>
              <a:t>caso</a:t>
            </a:r>
            <a:r>
              <a:rPr lang="en-US" sz="1750" b="0" i="0" u="none" strike="noStrike" cap="none" dirty="0">
                <a:solidFill>
                  <a:schemeClr val="dk1"/>
                </a:solidFill>
                <a:latin typeface="Trebuchet MS"/>
                <a:ea typeface="Trebuchet MS"/>
                <a:cs typeface="Trebuchet MS"/>
                <a:sym typeface="Trebuchet MS"/>
              </a:rPr>
              <a:t> por </a:t>
            </a:r>
            <a:r>
              <a:rPr lang="en-US" sz="1750" b="0" i="0" u="none" strike="noStrike" cap="none" dirty="0" err="1">
                <a:solidFill>
                  <a:schemeClr val="dk1"/>
                </a:solidFill>
                <a:latin typeface="Trebuchet MS"/>
                <a:ea typeface="Trebuchet MS"/>
                <a:cs typeface="Trebuchet MS"/>
                <a:sym typeface="Trebuchet MS"/>
              </a:rPr>
              <a:t>caso</a:t>
            </a:r>
            <a:r>
              <a:rPr lang="en-US" sz="1750" b="0" i="0" u="none" strike="noStrike" cap="none" dirty="0">
                <a:solidFill>
                  <a:schemeClr val="dk1"/>
                </a:solidFill>
                <a:latin typeface="Trebuchet MS"/>
                <a:ea typeface="Trebuchet MS"/>
                <a:cs typeface="Trebuchet MS"/>
                <a:sym typeface="Trebuchet MS"/>
              </a:rPr>
              <a:t> a </a:t>
            </a:r>
            <a:r>
              <a:rPr lang="en-US" sz="1750" b="0" i="0" u="none" strike="noStrike" cap="none" dirty="0" err="1">
                <a:solidFill>
                  <a:schemeClr val="dk1"/>
                </a:solidFill>
                <a:latin typeface="Trebuchet MS"/>
                <a:ea typeface="Trebuchet MS"/>
                <a:cs typeface="Trebuchet MS"/>
                <a:sym typeface="Trebuchet MS"/>
              </a:rPr>
              <a:t>medida</a:t>
            </a:r>
            <a:r>
              <a:rPr lang="en-US" sz="1750" b="0" i="0" u="none" strike="noStrike" cap="none" dirty="0">
                <a:solidFill>
                  <a:schemeClr val="dk1"/>
                </a:solidFill>
                <a:latin typeface="Trebuchet MS"/>
                <a:ea typeface="Trebuchet MS"/>
                <a:cs typeface="Trebuchet MS"/>
                <a:sym typeface="Trebuchet MS"/>
              </a:rPr>
              <a:t> que se </a:t>
            </a:r>
            <a:r>
              <a:rPr lang="en-US" sz="1750" b="0" i="0" u="none" strike="noStrike" cap="none" dirty="0" err="1">
                <a:solidFill>
                  <a:schemeClr val="dk1"/>
                </a:solidFill>
                <a:latin typeface="Trebuchet MS"/>
                <a:ea typeface="Trebuchet MS"/>
                <a:cs typeface="Trebuchet MS"/>
                <a:sym typeface="Trebuchet MS"/>
              </a:rPr>
              <a:t>realizan</a:t>
            </a:r>
            <a:r>
              <a:rPr lang="en-US" sz="1750" b="0" i="0" u="none" strike="noStrike" cap="none" dirty="0">
                <a:solidFill>
                  <a:schemeClr val="dk1"/>
                </a:solidFill>
                <a:latin typeface="Trebuchet MS"/>
                <a:ea typeface="Trebuchet MS"/>
                <a:cs typeface="Trebuchet MS"/>
                <a:sym typeface="Trebuchet MS"/>
              </a:rPr>
              <a:t> las </a:t>
            </a:r>
            <a:r>
              <a:rPr lang="en-US" sz="1750" b="0" i="0" u="none" strike="noStrike" cap="none" dirty="0" err="1">
                <a:solidFill>
                  <a:schemeClr val="dk1"/>
                </a:solidFill>
                <a:latin typeface="Trebuchet MS"/>
                <a:ea typeface="Trebuchet MS"/>
                <a:cs typeface="Trebuchet MS"/>
                <a:sym typeface="Trebuchet MS"/>
              </a:rPr>
              <a:t>actualizaciones</a:t>
            </a:r>
            <a:r>
              <a:rPr lang="en-US" sz="1750" b="0" i="0" u="none" strike="noStrike" cap="none" dirty="0">
                <a:solidFill>
                  <a:schemeClr val="dk1"/>
                </a:solidFill>
                <a:latin typeface="Trebuchet MS"/>
                <a:ea typeface="Trebuchet MS"/>
                <a:cs typeface="Trebuchet MS"/>
                <a:sym typeface="Trebuchet MS"/>
              </a:rPr>
              <a:t>.</a:t>
            </a:r>
            <a:endParaRPr sz="1750" b="0" i="0" u="none" strike="noStrike" cap="none" dirty="0">
              <a:solidFill>
                <a:schemeClr val="dk1"/>
              </a:solidFill>
              <a:latin typeface="Trebuchet MS"/>
              <a:ea typeface="Trebuchet MS"/>
              <a:cs typeface="Trebuchet MS"/>
              <a:sym typeface="Trebuchet MS"/>
            </a:endParaRPr>
          </a:p>
          <a:p>
            <a:pPr marL="0" marR="0" lvl="0" indent="0" algn="l" rtl="0">
              <a:lnSpc>
                <a:spcPct val="90000"/>
              </a:lnSpc>
              <a:spcBef>
                <a:spcPts val="0"/>
              </a:spcBef>
              <a:spcAft>
                <a:spcPts val="0"/>
              </a:spcAft>
              <a:buClr>
                <a:srgbClr val="000000"/>
              </a:buClr>
              <a:buSzPts val="2200"/>
              <a:buFont typeface="Arial"/>
              <a:buNone/>
            </a:pPr>
            <a:r>
              <a:rPr lang="en-US" sz="1750" b="1" i="0" u="none" strike="noStrike" cap="none" dirty="0" err="1">
                <a:solidFill>
                  <a:schemeClr val="dk1"/>
                </a:solidFill>
                <a:latin typeface="Trebuchet MS"/>
                <a:ea typeface="Trebuchet MS"/>
                <a:cs typeface="Trebuchet MS"/>
                <a:sym typeface="Trebuchet MS"/>
              </a:rPr>
              <a:t>Problema</a:t>
            </a:r>
            <a:r>
              <a:rPr lang="en-US" sz="1750" b="1" i="0" u="none" strike="noStrike" cap="none" dirty="0">
                <a:solidFill>
                  <a:schemeClr val="dk1"/>
                </a:solidFill>
                <a:latin typeface="Trebuchet MS"/>
                <a:ea typeface="Trebuchet MS"/>
                <a:cs typeface="Trebuchet MS"/>
                <a:sym typeface="Trebuchet MS"/>
              </a:rPr>
              <a:t>:</a:t>
            </a:r>
            <a:r>
              <a:rPr lang="en-US" sz="1750" b="0" i="0" u="none" strike="noStrike" cap="none" dirty="0">
                <a:solidFill>
                  <a:schemeClr val="dk1"/>
                </a:solidFill>
                <a:latin typeface="Trebuchet MS"/>
                <a:ea typeface="Trebuchet MS"/>
                <a:cs typeface="Trebuchet MS"/>
                <a:sym typeface="Trebuchet MS"/>
              </a:rPr>
              <a:t> </a:t>
            </a:r>
            <a:endParaRPr sz="1750" b="0" i="0" u="none" strike="noStrike" cap="none" dirty="0">
              <a:solidFill>
                <a:schemeClr val="dk1"/>
              </a:solidFill>
              <a:latin typeface="Trebuchet MS"/>
              <a:ea typeface="Trebuchet MS"/>
              <a:cs typeface="Trebuchet MS"/>
              <a:sym typeface="Trebuchet MS"/>
            </a:endParaRPr>
          </a:p>
          <a:p>
            <a:pPr marL="457200" marR="0" lvl="0" indent="-355600" algn="l" rtl="0">
              <a:lnSpc>
                <a:spcPct val="90000"/>
              </a:lnSpc>
              <a:spcBef>
                <a:spcPts val="0"/>
              </a:spcBef>
              <a:spcAft>
                <a:spcPts val="0"/>
              </a:spcAft>
              <a:buClr>
                <a:schemeClr val="dk1"/>
              </a:buClr>
              <a:buSzPts val="2000"/>
              <a:buFont typeface="Trebuchet MS"/>
              <a:buChar char="●"/>
            </a:pPr>
            <a:r>
              <a:rPr lang="en-US" sz="1750" b="0" i="0" u="none" strike="noStrike" cap="none" dirty="0">
                <a:solidFill>
                  <a:schemeClr val="dk1"/>
                </a:solidFill>
                <a:latin typeface="Trebuchet MS"/>
                <a:ea typeface="Trebuchet MS"/>
                <a:cs typeface="Trebuchet MS"/>
                <a:sym typeface="Trebuchet MS"/>
              </a:rPr>
              <a:t>La </a:t>
            </a:r>
            <a:r>
              <a:rPr lang="en-US" sz="1750" b="0" i="0" u="none" strike="noStrike" cap="none" dirty="0" err="1">
                <a:solidFill>
                  <a:schemeClr val="dk1"/>
                </a:solidFill>
                <a:latin typeface="Trebuchet MS"/>
                <a:ea typeface="Trebuchet MS"/>
                <a:cs typeface="Trebuchet MS"/>
                <a:sym typeface="Trebuchet MS"/>
              </a:rPr>
              <a:t>comprobación</a:t>
            </a:r>
            <a:r>
              <a:rPr lang="en-US" sz="1750" b="0" i="0" u="none" strike="noStrike" cap="none" dirty="0">
                <a:solidFill>
                  <a:schemeClr val="dk1"/>
                </a:solidFill>
                <a:latin typeface="Trebuchet MS"/>
                <a:ea typeface="Trebuchet MS"/>
                <a:cs typeface="Trebuchet MS"/>
                <a:sym typeface="Trebuchet MS"/>
              </a:rPr>
              <a:t> de la </a:t>
            </a:r>
            <a:r>
              <a:rPr lang="en-US" sz="1750" b="0" i="0" u="none" strike="noStrike" cap="none" dirty="0" err="1">
                <a:solidFill>
                  <a:schemeClr val="dk1"/>
                </a:solidFill>
                <a:latin typeface="Trebuchet MS"/>
                <a:ea typeface="Trebuchet MS"/>
                <a:cs typeface="Trebuchet MS"/>
                <a:sym typeface="Trebuchet MS"/>
              </a:rPr>
              <a:t>elegibilidad</a:t>
            </a:r>
            <a:r>
              <a:rPr lang="en-US" sz="1750" b="0" i="0" u="none" strike="noStrike" cap="none" dirty="0">
                <a:solidFill>
                  <a:schemeClr val="dk1"/>
                </a:solidFill>
                <a:latin typeface="Trebuchet MS"/>
                <a:ea typeface="Trebuchet MS"/>
                <a:cs typeface="Trebuchet MS"/>
                <a:sym typeface="Trebuchet MS"/>
              </a:rPr>
              <a:t> </a:t>
            </a:r>
            <a:r>
              <a:rPr lang="en-US" sz="1750" b="0" i="0" u="none" strike="noStrike" cap="none" dirty="0" err="1">
                <a:solidFill>
                  <a:schemeClr val="dk1"/>
                </a:solidFill>
                <a:latin typeface="Trebuchet MS"/>
                <a:ea typeface="Trebuchet MS"/>
                <a:cs typeface="Trebuchet MS"/>
                <a:sym typeface="Trebuchet MS"/>
              </a:rPr>
              <a:t>en</a:t>
            </a:r>
            <a:r>
              <a:rPr lang="en-US" sz="1750" b="0" i="0" u="none" strike="noStrike" cap="none" dirty="0">
                <a:solidFill>
                  <a:schemeClr val="dk1"/>
                </a:solidFill>
                <a:latin typeface="Trebuchet MS"/>
                <a:ea typeface="Trebuchet MS"/>
                <a:cs typeface="Trebuchet MS"/>
                <a:sym typeface="Trebuchet MS"/>
              </a:rPr>
              <a:t> </a:t>
            </a:r>
            <a:r>
              <a:rPr lang="en-US" sz="1750" b="0" i="0" u="none" strike="noStrike" cap="none" dirty="0" err="1">
                <a:solidFill>
                  <a:schemeClr val="dk1"/>
                </a:solidFill>
                <a:latin typeface="Trebuchet MS"/>
                <a:ea typeface="Trebuchet MS"/>
                <a:cs typeface="Trebuchet MS"/>
                <a:sym typeface="Trebuchet MS"/>
              </a:rPr>
              <a:t>estos</a:t>
            </a:r>
            <a:r>
              <a:rPr lang="en-US" sz="1750" b="0" i="0" u="none" strike="noStrike" cap="none" dirty="0">
                <a:solidFill>
                  <a:schemeClr val="dk1"/>
                </a:solidFill>
                <a:latin typeface="Trebuchet MS"/>
                <a:ea typeface="Trebuchet MS"/>
                <a:cs typeface="Trebuchet MS"/>
                <a:sym typeface="Trebuchet MS"/>
              </a:rPr>
              <a:t> </a:t>
            </a:r>
            <a:r>
              <a:rPr lang="en-US" sz="1750" b="0" i="0" u="none" strike="noStrike" cap="none" dirty="0" err="1">
                <a:solidFill>
                  <a:schemeClr val="dk1"/>
                </a:solidFill>
                <a:latin typeface="Trebuchet MS"/>
                <a:ea typeface="Trebuchet MS"/>
                <a:cs typeface="Trebuchet MS"/>
                <a:sym typeface="Trebuchet MS"/>
              </a:rPr>
              <a:t>casos</a:t>
            </a:r>
            <a:r>
              <a:rPr lang="en-US" sz="1750" b="0" i="0" u="none" strike="noStrike" cap="none" dirty="0">
                <a:solidFill>
                  <a:schemeClr val="dk1"/>
                </a:solidFill>
                <a:latin typeface="Trebuchet MS"/>
                <a:ea typeface="Trebuchet MS"/>
                <a:cs typeface="Trebuchet MS"/>
                <a:sym typeface="Trebuchet MS"/>
              </a:rPr>
              <a:t> </a:t>
            </a:r>
            <a:r>
              <a:rPr lang="en-US" sz="1750" b="0" i="0" u="none" strike="noStrike" cap="none" dirty="0" err="1">
                <a:solidFill>
                  <a:schemeClr val="dk1"/>
                </a:solidFill>
                <a:latin typeface="Trebuchet MS"/>
                <a:ea typeface="Trebuchet MS"/>
                <a:cs typeface="Trebuchet MS"/>
                <a:sym typeface="Trebuchet MS"/>
              </a:rPr>
              <a:t>identificó</a:t>
            </a:r>
            <a:r>
              <a:rPr lang="en-US" sz="1750" b="0" i="0" u="none" strike="noStrike" cap="none" dirty="0">
                <a:solidFill>
                  <a:schemeClr val="dk1"/>
                </a:solidFill>
                <a:latin typeface="Trebuchet MS"/>
                <a:ea typeface="Trebuchet MS"/>
                <a:cs typeface="Trebuchet MS"/>
                <a:sym typeface="Trebuchet MS"/>
              </a:rPr>
              <a:t> con </a:t>
            </a:r>
            <a:r>
              <a:rPr lang="en-US" sz="1750" b="0" i="0" u="none" strike="noStrike" cap="none" dirty="0" err="1">
                <a:solidFill>
                  <a:schemeClr val="dk1"/>
                </a:solidFill>
                <a:latin typeface="Trebuchet MS"/>
                <a:ea typeface="Trebuchet MS"/>
                <a:cs typeface="Trebuchet MS"/>
                <a:sym typeface="Trebuchet MS"/>
              </a:rPr>
              <a:t>exactitud</a:t>
            </a:r>
            <a:r>
              <a:rPr lang="en-US" sz="1750" b="0" i="0" u="none" strike="noStrike" cap="none" dirty="0">
                <a:solidFill>
                  <a:schemeClr val="dk1"/>
                </a:solidFill>
                <a:latin typeface="Trebuchet MS"/>
                <a:ea typeface="Trebuchet MS"/>
                <a:cs typeface="Trebuchet MS"/>
                <a:sym typeface="Trebuchet MS"/>
              </a:rPr>
              <a:t> </a:t>
            </a:r>
            <a:r>
              <a:rPr lang="en-US" sz="1750" b="0" i="0" u="none" strike="noStrike" cap="none" dirty="0" err="1">
                <a:solidFill>
                  <a:schemeClr val="dk1"/>
                </a:solidFill>
                <a:latin typeface="Trebuchet MS"/>
                <a:ea typeface="Trebuchet MS"/>
                <a:cs typeface="Trebuchet MS"/>
                <a:sym typeface="Trebuchet MS"/>
              </a:rPr>
              <a:t>unos</a:t>
            </a:r>
            <a:r>
              <a:rPr lang="en-US" sz="1750" b="0" i="0" u="none" strike="noStrike" cap="none" dirty="0">
                <a:solidFill>
                  <a:schemeClr val="dk1"/>
                </a:solidFill>
                <a:latin typeface="Trebuchet MS"/>
                <a:ea typeface="Trebuchet MS"/>
                <a:cs typeface="Trebuchet MS"/>
                <a:sym typeface="Trebuchet MS"/>
              </a:rPr>
              <a:t> 4.200 </a:t>
            </a:r>
            <a:r>
              <a:rPr lang="en-US" sz="1750" b="0" i="0" u="none" strike="noStrike" cap="none" dirty="0" err="1">
                <a:solidFill>
                  <a:schemeClr val="dk1"/>
                </a:solidFill>
                <a:latin typeface="Trebuchet MS"/>
                <a:ea typeface="Trebuchet MS"/>
                <a:cs typeface="Trebuchet MS"/>
                <a:sym typeface="Trebuchet MS"/>
              </a:rPr>
              <a:t>casos</a:t>
            </a:r>
            <a:r>
              <a:rPr lang="en-US" sz="1750" b="0" i="0" u="none" strike="noStrike" cap="none" dirty="0">
                <a:solidFill>
                  <a:schemeClr val="dk1"/>
                </a:solidFill>
                <a:latin typeface="Trebuchet MS"/>
                <a:ea typeface="Trebuchet MS"/>
                <a:cs typeface="Trebuchet MS"/>
                <a:sym typeface="Trebuchet MS"/>
              </a:rPr>
              <a:t> que </a:t>
            </a:r>
            <a:r>
              <a:rPr lang="en-US" sz="1750" b="0" i="0" u="none" strike="noStrike" cap="none" dirty="0" err="1">
                <a:solidFill>
                  <a:schemeClr val="dk1"/>
                </a:solidFill>
                <a:latin typeface="Trebuchet MS"/>
                <a:ea typeface="Trebuchet MS"/>
                <a:cs typeface="Trebuchet MS"/>
                <a:sym typeface="Trebuchet MS"/>
              </a:rPr>
              <a:t>debían</a:t>
            </a:r>
            <a:r>
              <a:rPr lang="en-US" sz="1750" b="0" i="0" u="none" strike="noStrike" cap="none" dirty="0">
                <a:solidFill>
                  <a:schemeClr val="dk1"/>
                </a:solidFill>
                <a:latin typeface="Trebuchet MS"/>
                <a:ea typeface="Trebuchet MS"/>
                <a:cs typeface="Trebuchet MS"/>
                <a:sym typeface="Trebuchet MS"/>
              </a:rPr>
              <a:t> </a:t>
            </a:r>
            <a:r>
              <a:rPr lang="en-US" sz="1750" b="0" i="0" u="none" strike="noStrike" cap="none" dirty="0" err="1">
                <a:solidFill>
                  <a:schemeClr val="dk1"/>
                </a:solidFill>
                <a:latin typeface="Trebuchet MS"/>
                <a:ea typeface="Trebuchet MS"/>
                <a:cs typeface="Trebuchet MS"/>
                <a:sym typeface="Trebuchet MS"/>
              </a:rPr>
              <a:t>prorrogarse</a:t>
            </a:r>
            <a:r>
              <a:rPr lang="en-US" sz="1750" b="0" i="0" u="none" strike="noStrike" cap="none" dirty="0">
                <a:solidFill>
                  <a:schemeClr val="dk1"/>
                </a:solidFill>
                <a:latin typeface="Trebuchet MS"/>
                <a:ea typeface="Trebuchet MS"/>
                <a:cs typeface="Trebuchet MS"/>
                <a:sym typeface="Trebuchet MS"/>
              </a:rPr>
              <a:t> 60 días por </a:t>
            </a:r>
            <a:r>
              <a:rPr lang="en-US" sz="1750" b="0" i="0" u="none" strike="noStrike" cap="none" dirty="0" err="1">
                <a:solidFill>
                  <a:schemeClr val="dk1"/>
                </a:solidFill>
                <a:latin typeface="Trebuchet MS"/>
                <a:ea typeface="Trebuchet MS"/>
                <a:cs typeface="Trebuchet MS"/>
                <a:sym typeface="Trebuchet MS"/>
              </a:rPr>
              <a:t>motivos</a:t>
            </a:r>
            <a:r>
              <a:rPr lang="en-US" sz="1750" b="0" i="0" u="none" strike="noStrike" cap="none" dirty="0">
                <a:solidFill>
                  <a:schemeClr val="dk1"/>
                </a:solidFill>
                <a:latin typeface="Trebuchet MS"/>
                <a:ea typeface="Trebuchet MS"/>
                <a:cs typeface="Trebuchet MS"/>
                <a:sym typeface="Trebuchet MS"/>
              </a:rPr>
              <a:t> </a:t>
            </a:r>
            <a:r>
              <a:rPr lang="en-US" sz="1750" b="0" i="0" u="none" strike="noStrike" cap="none" dirty="0" err="1">
                <a:solidFill>
                  <a:schemeClr val="dk1"/>
                </a:solidFill>
                <a:latin typeface="Trebuchet MS"/>
                <a:ea typeface="Trebuchet MS"/>
                <a:cs typeface="Trebuchet MS"/>
                <a:sym typeface="Trebuchet MS"/>
              </a:rPr>
              <a:t>como</a:t>
            </a:r>
            <a:r>
              <a:rPr lang="en-US" sz="1750" b="0" i="0" u="none" strike="noStrike" cap="none" dirty="0">
                <a:solidFill>
                  <a:schemeClr val="dk1"/>
                </a:solidFill>
                <a:latin typeface="Trebuchet MS"/>
                <a:ea typeface="Trebuchet MS"/>
                <a:cs typeface="Trebuchet MS"/>
                <a:sym typeface="Trebuchet MS"/>
              </a:rPr>
              <a:t> la </a:t>
            </a:r>
            <a:r>
              <a:rPr lang="en-US" sz="1750" b="0" i="0" u="none" strike="noStrike" cap="none" dirty="0" err="1">
                <a:solidFill>
                  <a:schemeClr val="dk1"/>
                </a:solidFill>
                <a:latin typeface="Trebuchet MS"/>
                <a:ea typeface="Trebuchet MS"/>
                <a:cs typeface="Trebuchet MS"/>
                <a:sym typeface="Trebuchet MS"/>
              </a:rPr>
              <a:t>falta</a:t>
            </a:r>
            <a:r>
              <a:rPr lang="en-US" sz="1750" b="0" i="0" u="none" strike="noStrike" cap="none" dirty="0">
                <a:solidFill>
                  <a:schemeClr val="dk1"/>
                </a:solidFill>
                <a:latin typeface="Trebuchet MS"/>
                <a:ea typeface="Trebuchet MS"/>
                <a:cs typeface="Trebuchet MS"/>
                <a:sym typeface="Trebuchet MS"/>
              </a:rPr>
              <a:t> de </a:t>
            </a:r>
            <a:r>
              <a:rPr lang="en-US" sz="1750" b="0" i="0" u="none" strike="noStrike" cap="none" dirty="0" err="1">
                <a:solidFill>
                  <a:schemeClr val="dk1"/>
                </a:solidFill>
                <a:latin typeface="Trebuchet MS"/>
                <a:ea typeface="Trebuchet MS"/>
                <a:cs typeface="Trebuchet MS"/>
                <a:sym typeface="Trebuchet MS"/>
              </a:rPr>
              <a:t>verificaciones</a:t>
            </a:r>
            <a:r>
              <a:rPr lang="en-US" sz="1750" b="0" i="0" u="none" strike="noStrike" cap="none" dirty="0">
                <a:solidFill>
                  <a:schemeClr val="dk1"/>
                </a:solidFill>
                <a:latin typeface="Trebuchet MS"/>
                <a:ea typeface="Trebuchet MS"/>
                <a:cs typeface="Trebuchet MS"/>
                <a:sym typeface="Trebuchet MS"/>
              </a:rPr>
              <a:t>, de </a:t>
            </a:r>
            <a:r>
              <a:rPr lang="en-US" sz="1750" b="0" i="0" u="none" strike="noStrike" cap="none" dirty="0" err="1">
                <a:solidFill>
                  <a:schemeClr val="dk1"/>
                </a:solidFill>
                <a:latin typeface="Trebuchet MS"/>
                <a:ea typeface="Trebuchet MS"/>
                <a:cs typeface="Trebuchet MS"/>
                <a:sym typeface="Trebuchet MS"/>
              </a:rPr>
              <a:t>respuesta</a:t>
            </a:r>
            <a:r>
              <a:rPr lang="en-US" sz="1750" b="0" i="0" u="none" strike="noStrike" cap="none" dirty="0">
                <a:solidFill>
                  <a:schemeClr val="dk1"/>
                </a:solidFill>
                <a:latin typeface="Trebuchet MS"/>
                <a:ea typeface="Trebuchet MS"/>
                <a:cs typeface="Trebuchet MS"/>
                <a:sym typeface="Trebuchet MS"/>
              </a:rPr>
              <a:t> a la </a:t>
            </a:r>
            <a:r>
              <a:rPr lang="en-US" sz="1750" b="0" i="0" u="none" strike="noStrike" cap="none" dirty="0" err="1">
                <a:solidFill>
                  <a:schemeClr val="dk1"/>
                </a:solidFill>
                <a:latin typeface="Trebuchet MS"/>
                <a:ea typeface="Trebuchet MS"/>
                <a:cs typeface="Trebuchet MS"/>
                <a:sym typeface="Trebuchet MS"/>
              </a:rPr>
              <a:t>renovación</a:t>
            </a:r>
            <a:r>
              <a:rPr lang="en-US" sz="1750" b="0" i="0" u="none" strike="noStrike" cap="none" dirty="0">
                <a:solidFill>
                  <a:schemeClr val="dk1"/>
                </a:solidFill>
                <a:latin typeface="Trebuchet MS"/>
                <a:ea typeface="Trebuchet MS"/>
                <a:cs typeface="Trebuchet MS"/>
                <a:sym typeface="Trebuchet MS"/>
              </a:rPr>
              <a:t>, etc.</a:t>
            </a:r>
            <a:endParaRPr sz="1750" b="0" i="0" u="none" strike="noStrike" cap="none" dirty="0">
              <a:solidFill>
                <a:schemeClr val="dk1"/>
              </a:solidFill>
              <a:latin typeface="Trebuchet MS"/>
              <a:ea typeface="Trebuchet MS"/>
              <a:cs typeface="Trebuchet MS"/>
              <a:sym typeface="Trebuchet MS"/>
            </a:endParaRPr>
          </a:p>
          <a:p>
            <a:pPr marL="0" marR="0" lvl="0" indent="0" algn="l" rtl="0">
              <a:lnSpc>
                <a:spcPct val="90000"/>
              </a:lnSpc>
              <a:spcBef>
                <a:spcPts val="0"/>
              </a:spcBef>
              <a:spcAft>
                <a:spcPts val="0"/>
              </a:spcAft>
              <a:buClr>
                <a:srgbClr val="000000"/>
              </a:buClr>
              <a:buSzPts val="2200"/>
              <a:buFont typeface="Arial"/>
              <a:buNone/>
            </a:pPr>
            <a:r>
              <a:rPr lang="en-US" sz="1750" b="1" i="0" u="none" strike="noStrike" cap="none" dirty="0" err="1">
                <a:solidFill>
                  <a:schemeClr val="dk1"/>
                </a:solidFill>
                <a:latin typeface="Trebuchet MS"/>
                <a:ea typeface="Trebuchet MS"/>
                <a:cs typeface="Trebuchet MS"/>
                <a:sym typeface="Trebuchet MS"/>
              </a:rPr>
              <a:t>Acción</a:t>
            </a:r>
            <a:r>
              <a:rPr lang="en-US" sz="1750" b="1" i="0" u="none" strike="noStrike" cap="none" dirty="0">
                <a:solidFill>
                  <a:schemeClr val="dk1"/>
                </a:solidFill>
                <a:latin typeface="Trebuchet MS"/>
                <a:ea typeface="Trebuchet MS"/>
                <a:cs typeface="Trebuchet MS"/>
                <a:sym typeface="Trebuchet MS"/>
              </a:rPr>
              <a:t>:</a:t>
            </a:r>
            <a:r>
              <a:rPr lang="en-US" sz="1750" b="0" i="0" u="none" strike="noStrike" cap="none" dirty="0">
                <a:solidFill>
                  <a:schemeClr val="dk1"/>
                </a:solidFill>
                <a:latin typeface="Trebuchet MS"/>
                <a:ea typeface="Trebuchet MS"/>
                <a:cs typeface="Trebuchet MS"/>
                <a:sym typeface="Trebuchet MS"/>
              </a:rPr>
              <a:t> </a:t>
            </a:r>
            <a:endParaRPr sz="1750" b="0" i="0" u="none" strike="noStrike" cap="none" dirty="0">
              <a:solidFill>
                <a:schemeClr val="dk1"/>
              </a:solidFill>
              <a:latin typeface="Trebuchet MS"/>
              <a:ea typeface="Trebuchet MS"/>
              <a:cs typeface="Trebuchet MS"/>
              <a:sym typeface="Trebuchet MS"/>
            </a:endParaRPr>
          </a:p>
          <a:p>
            <a:pPr marL="457200" marR="0" lvl="0" indent="-355600" algn="l" rtl="0">
              <a:lnSpc>
                <a:spcPct val="90000"/>
              </a:lnSpc>
              <a:spcBef>
                <a:spcPts val="0"/>
              </a:spcBef>
              <a:spcAft>
                <a:spcPts val="0"/>
              </a:spcAft>
              <a:buClr>
                <a:schemeClr val="dk1"/>
              </a:buClr>
              <a:buSzPts val="2000"/>
              <a:buFont typeface="Trebuchet MS"/>
              <a:buChar char="●"/>
            </a:pPr>
            <a:r>
              <a:rPr lang="en-US" sz="1750" b="0" i="0" u="none" strike="noStrike" cap="none" dirty="0">
                <a:solidFill>
                  <a:schemeClr val="dk1"/>
                </a:solidFill>
                <a:latin typeface="Trebuchet MS"/>
                <a:ea typeface="Trebuchet MS"/>
                <a:cs typeface="Trebuchet MS"/>
                <a:sym typeface="Trebuchet MS"/>
              </a:rPr>
              <a:t>La carta de prima se </a:t>
            </a:r>
            <a:r>
              <a:rPr lang="en-US" sz="1750" b="0" i="0" u="none" strike="noStrike" cap="none" dirty="0" err="1">
                <a:solidFill>
                  <a:schemeClr val="dk1"/>
                </a:solidFill>
                <a:latin typeface="Trebuchet MS"/>
                <a:ea typeface="Trebuchet MS"/>
                <a:cs typeface="Trebuchet MS"/>
                <a:sym typeface="Trebuchet MS"/>
              </a:rPr>
              <a:t>fijó</a:t>
            </a:r>
            <a:r>
              <a:rPr lang="en-US" sz="1750" b="0" i="0" u="none" strike="noStrike" cap="none" dirty="0">
                <a:solidFill>
                  <a:schemeClr val="dk1"/>
                </a:solidFill>
                <a:latin typeface="Trebuchet MS"/>
                <a:ea typeface="Trebuchet MS"/>
                <a:cs typeface="Trebuchet MS"/>
                <a:sym typeface="Trebuchet MS"/>
              </a:rPr>
              <a:t> </a:t>
            </a:r>
            <a:r>
              <a:rPr lang="en-US" sz="1750" b="0" i="0" u="none" strike="noStrike" cap="none" dirty="0" err="1">
                <a:solidFill>
                  <a:schemeClr val="dk1"/>
                </a:solidFill>
                <a:latin typeface="Trebuchet MS"/>
                <a:ea typeface="Trebuchet MS"/>
                <a:cs typeface="Trebuchet MS"/>
                <a:sym typeface="Trebuchet MS"/>
              </a:rPr>
              <a:t>en</a:t>
            </a:r>
            <a:r>
              <a:rPr lang="en-US" sz="1750" b="0" i="0" u="none" strike="noStrike" cap="none" dirty="0">
                <a:solidFill>
                  <a:schemeClr val="dk1"/>
                </a:solidFill>
                <a:latin typeface="Trebuchet MS"/>
                <a:ea typeface="Trebuchet MS"/>
                <a:cs typeface="Trebuchet MS"/>
                <a:sym typeface="Trebuchet MS"/>
              </a:rPr>
              <a:t> 0 $ y </a:t>
            </a:r>
            <a:r>
              <a:rPr lang="en-US" sz="1750" b="0" i="0" u="none" strike="noStrike" cap="none" dirty="0" err="1">
                <a:solidFill>
                  <a:schemeClr val="dk1"/>
                </a:solidFill>
                <a:latin typeface="Trebuchet MS"/>
                <a:ea typeface="Trebuchet MS"/>
                <a:cs typeface="Trebuchet MS"/>
                <a:sym typeface="Trebuchet MS"/>
              </a:rPr>
              <a:t>seguirá</a:t>
            </a:r>
            <a:r>
              <a:rPr lang="en-US" sz="1750" b="0" i="0" u="none" strike="noStrike" cap="none" dirty="0">
                <a:solidFill>
                  <a:schemeClr val="dk1"/>
                </a:solidFill>
                <a:latin typeface="Trebuchet MS"/>
                <a:ea typeface="Trebuchet MS"/>
                <a:cs typeface="Trebuchet MS"/>
                <a:sym typeface="Trebuchet MS"/>
              </a:rPr>
              <a:t> </a:t>
            </a:r>
            <a:r>
              <a:rPr lang="en-US" sz="1750" b="0" i="0" u="none" strike="noStrike" cap="none" dirty="0" err="1">
                <a:solidFill>
                  <a:schemeClr val="dk1"/>
                </a:solidFill>
                <a:latin typeface="Trebuchet MS"/>
                <a:ea typeface="Trebuchet MS"/>
                <a:cs typeface="Trebuchet MS"/>
                <a:sym typeface="Trebuchet MS"/>
              </a:rPr>
              <a:t>así</a:t>
            </a:r>
            <a:r>
              <a:rPr lang="en-US" sz="1750" b="0" i="0" u="none" strike="noStrike" cap="none" dirty="0">
                <a:solidFill>
                  <a:schemeClr val="dk1"/>
                </a:solidFill>
                <a:latin typeface="Trebuchet MS"/>
                <a:ea typeface="Trebuchet MS"/>
                <a:cs typeface="Trebuchet MS"/>
                <a:sym typeface="Trebuchet MS"/>
              </a:rPr>
              <a:t> hasta que se </a:t>
            </a:r>
            <a:r>
              <a:rPr lang="en-US" sz="1750" b="0" i="0" u="none" strike="noStrike" cap="none" dirty="0" err="1">
                <a:solidFill>
                  <a:schemeClr val="dk1"/>
                </a:solidFill>
                <a:latin typeface="Trebuchet MS"/>
                <a:ea typeface="Trebuchet MS"/>
                <a:cs typeface="Trebuchet MS"/>
                <a:sym typeface="Trebuchet MS"/>
              </a:rPr>
              <a:t>resuelva</a:t>
            </a:r>
            <a:r>
              <a:rPr lang="en-US" sz="1750" b="0" i="0" u="none" strike="noStrike" cap="none" dirty="0">
                <a:solidFill>
                  <a:schemeClr val="dk1"/>
                </a:solidFill>
                <a:latin typeface="Trebuchet MS"/>
                <a:ea typeface="Trebuchet MS"/>
                <a:cs typeface="Trebuchet MS"/>
                <a:sym typeface="Trebuchet MS"/>
              </a:rPr>
              <a:t> la </a:t>
            </a:r>
            <a:r>
              <a:rPr lang="en-US" sz="1750" b="0" i="0" u="none" strike="noStrike" cap="none" dirty="0" err="1">
                <a:solidFill>
                  <a:schemeClr val="dk1"/>
                </a:solidFill>
                <a:latin typeface="Trebuchet MS"/>
                <a:ea typeface="Trebuchet MS"/>
                <a:cs typeface="Trebuchet MS"/>
                <a:sym typeface="Trebuchet MS"/>
              </a:rPr>
              <a:t>prórroga</a:t>
            </a:r>
            <a:r>
              <a:rPr lang="en-US" sz="1750" b="0" i="0" u="none" strike="noStrike" cap="none" dirty="0">
                <a:solidFill>
                  <a:schemeClr val="dk1"/>
                </a:solidFill>
                <a:latin typeface="Trebuchet MS"/>
                <a:ea typeface="Trebuchet MS"/>
                <a:cs typeface="Trebuchet MS"/>
                <a:sym typeface="Trebuchet MS"/>
              </a:rPr>
              <a:t> de 60 días. Si los </a:t>
            </a:r>
            <a:r>
              <a:rPr lang="en-US" sz="1750" b="0" i="0" u="none" strike="noStrike" cap="none" dirty="0" err="1">
                <a:solidFill>
                  <a:schemeClr val="dk1"/>
                </a:solidFill>
                <a:latin typeface="Trebuchet MS"/>
                <a:ea typeface="Trebuchet MS"/>
                <a:cs typeface="Trebuchet MS"/>
                <a:sym typeface="Trebuchet MS"/>
              </a:rPr>
              <a:t>afiliados</a:t>
            </a:r>
            <a:r>
              <a:rPr lang="en-US" sz="1750" b="0" i="0" u="none" strike="noStrike" cap="none" dirty="0">
                <a:solidFill>
                  <a:schemeClr val="dk1"/>
                </a:solidFill>
                <a:latin typeface="Trebuchet MS"/>
                <a:ea typeface="Trebuchet MS"/>
                <a:cs typeface="Trebuchet MS"/>
                <a:sym typeface="Trebuchet MS"/>
              </a:rPr>
              <a:t> no </a:t>
            </a:r>
            <a:r>
              <a:rPr lang="en-US" sz="1750" b="0" i="0" u="none" strike="noStrike" cap="none" dirty="0" err="1">
                <a:solidFill>
                  <a:schemeClr val="dk1"/>
                </a:solidFill>
                <a:latin typeface="Trebuchet MS"/>
                <a:ea typeface="Trebuchet MS"/>
                <a:cs typeface="Trebuchet MS"/>
                <a:sym typeface="Trebuchet MS"/>
              </a:rPr>
              <a:t>responden</a:t>
            </a:r>
            <a:r>
              <a:rPr lang="en-US" sz="1750" b="0" i="0" u="none" strike="noStrike" cap="none" dirty="0">
                <a:solidFill>
                  <a:schemeClr val="dk1"/>
                </a:solidFill>
                <a:latin typeface="Trebuchet MS"/>
                <a:ea typeface="Trebuchet MS"/>
                <a:cs typeface="Trebuchet MS"/>
                <a:sym typeface="Trebuchet MS"/>
              </a:rPr>
              <a:t> a la </a:t>
            </a:r>
            <a:r>
              <a:rPr lang="en-US" sz="1750" b="0" i="0" u="none" strike="noStrike" cap="none" dirty="0" err="1">
                <a:solidFill>
                  <a:schemeClr val="dk1"/>
                </a:solidFill>
                <a:latin typeface="Trebuchet MS"/>
                <a:ea typeface="Trebuchet MS"/>
                <a:cs typeface="Trebuchet MS"/>
                <a:sym typeface="Trebuchet MS"/>
              </a:rPr>
              <a:t>prórroga</a:t>
            </a:r>
            <a:r>
              <a:rPr lang="en-US" sz="1750" b="0" i="0" u="none" strike="noStrike" cap="none" dirty="0">
                <a:solidFill>
                  <a:schemeClr val="dk1"/>
                </a:solidFill>
                <a:latin typeface="Trebuchet MS"/>
                <a:ea typeface="Trebuchet MS"/>
                <a:cs typeface="Trebuchet MS"/>
                <a:sym typeface="Trebuchet MS"/>
              </a:rPr>
              <a:t> de 60 días, sus </a:t>
            </a:r>
            <a:r>
              <a:rPr lang="en-US" sz="1750" b="0" i="0" u="none" strike="noStrike" cap="none" dirty="0" err="1">
                <a:solidFill>
                  <a:schemeClr val="dk1"/>
                </a:solidFill>
                <a:latin typeface="Trebuchet MS"/>
                <a:ea typeface="Trebuchet MS"/>
                <a:cs typeface="Trebuchet MS"/>
                <a:sym typeface="Trebuchet MS"/>
              </a:rPr>
              <a:t>coberturas</a:t>
            </a:r>
            <a:r>
              <a:rPr lang="en-US" sz="1750" b="0" i="0" u="none" strike="noStrike" cap="none" dirty="0">
                <a:solidFill>
                  <a:schemeClr val="dk1"/>
                </a:solidFill>
                <a:latin typeface="Trebuchet MS"/>
                <a:ea typeface="Trebuchet MS"/>
                <a:cs typeface="Trebuchet MS"/>
                <a:sym typeface="Trebuchet MS"/>
              </a:rPr>
              <a:t> </a:t>
            </a:r>
            <a:r>
              <a:rPr lang="en-US" sz="1750" b="0" i="0" u="none" strike="noStrike" cap="none" dirty="0" err="1">
                <a:solidFill>
                  <a:schemeClr val="dk1"/>
                </a:solidFill>
                <a:latin typeface="Trebuchet MS"/>
                <a:ea typeface="Trebuchet MS"/>
                <a:cs typeface="Trebuchet MS"/>
                <a:sym typeface="Trebuchet MS"/>
              </a:rPr>
              <a:t>serán</a:t>
            </a:r>
            <a:r>
              <a:rPr lang="en-US" sz="1750" b="0" i="0" u="none" strike="noStrike" cap="none" dirty="0">
                <a:solidFill>
                  <a:schemeClr val="dk1"/>
                </a:solidFill>
                <a:latin typeface="Trebuchet MS"/>
                <a:ea typeface="Trebuchet MS"/>
                <a:cs typeface="Trebuchet MS"/>
                <a:sym typeface="Trebuchet MS"/>
              </a:rPr>
              <a:t> </a:t>
            </a:r>
            <a:r>
              <a:rPr lang="en-US" sz="1750" b="0" i="0" u="none" strike="noStrike" cap="none" dirty="0" err="1">
                <a:solidFill>
                  <a:schemeClr val="dk1"/>
                </a:solidFill>
                <a:latin typeface="Trebuchet MS"/>
                <a:ea typeface="Trebuchet MS"/>
                <a:cs typeface="Trebuchet MS"/>
                <a:sym typeface="Trebuchet MS"/>
              </a:rPr>
              <a:t>canceladas</a:t>
            </a:r>
            <a:r>
              <a:rPr lang="en-US" sz="1750" b="0" i="0" u="none" strike="noStrike" cap="none" dirty="0">
                <a:solidFill>
                  <a:schemeClr val="dk1"/>
                </a:solidFill>
                <a:latin typeface="Trebuchet MS"/>
                <a:ea typeface="Trebuchet MS"/>
                <a:cs typeface="Trebuchet MS"/>
                <a:sym typeface="Trebuchet MS"/>
              </a:rPr>
              <a:t>.</a:t>
            </a:r>
            <a:endParaRPr sz="1750" b="0" i="0" u="none" strike="noStrike" cap="none" dirty="0">
              <a:solidFill>
                <a:schemeClr val="dk1"/>
              </a:solidFill>
              <a:latin typeface="Trebuchet MS"/>
              <a:ea typeface="Trebuchet MS"/>
              <a:cs typeface="Trebuchet MS"/>
              <a:sym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g3542614cfcd_1_490"/>
          <p:cNvSpPr txBox="1">
            <a:spLocks noGrp="1"/>
          </p:cNvSpPr>
          <p:nvPr>
            <p:ph type="sldNum" idx="12"/>
          </p:nvPr>
        </p:nvSpPr>
        <p:spPr>
          <a:xfrm>
            <a:off x="8763778" y="6498672"/>
            <a:ext cx="1176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5</a:t>
            </a:fld>
            <a:endParaRPr/>
          </a:p>
        </p:txBody>
      </p:sp>
      <p:sp>
        <p:nvSpPr>
          <p:cNvPr id="202" name="Google Shape;202;g3542614cfcd_1_490"/>
          <p:cNvSpPr txBox="1"/>
          <p:nvPr/>
        </p:nvSpPr>
        <p:spPr>
          <a:xfrm>
            <a:off x="262101" y="1145125"/>
            <a:ext cx="8306700" cy="4458000"/>
          </a:xfrm>
          <a:prstGeom prst="rect">
            <a:avLst/>
          </a:prstGeom>
          <a:noFill/>
          <a:ln>
            <a:noFill/>
          </a:ln>
        </p:spPr>
        <p:txBody>
          <a:bodyPr spcFirstLastPara="1" wrap="square" lIns="117800" tIns="117800" rIns="117800" bIns="117800" anchor="t" anchorCtr="0">
            <a:spAutoFit/>
          </a:bodyPr>
          <a:lstStyle/>
          <a:p>
            <a:pPr marL="400050" marR="0" lvl="0" indent="-393700" algn="l" rtl="0">
              <a:lnSpc>
                <a:spcPct val="100000"/>
              </a:lnSpc>
              <a:spcBef>
                <a:spcPts val="1300"/>
              </a:spcBef>
              <a:spcAft>
                <a:spcPts val="0"/>
              </a:spcAft>
              <a:buClr>
                <a:schemeClr val="dk2"/>
              </a:buClr>
              <a:buSzPts val="1700"/>
              <a:buFont typeface="Trebuchet MS"/>
              <a:buChar char="●"/>
            </a:pPr>
            <a:r>
              <a:rPr lang="en-US" sz="2000" b="0" i="0" u="none" strike="noStrike" cap="none">
                <a:solidFill>
                  <a:schemeClr val="dk2"/>
                </a:solidFill>
                <a:latin typeface="Trebuchet MS"/>
                <a:ea typeface="Trebuchet MS"/>
                <a:cs typeface="Trebuchet MS"/>
                <a:sym typeface="Trebuchet MS"/>
              </a:rPr>
              <a:t>We are recording: avoid specific details about medical history or insurance/membership status in comments as this is considered Protected Health Information (PHI) and/or personally identifiable information (PII)  </a:t>
            </a:r>
            <a:endParaRPr sz="2000" b="0" i="0" u="none" strike="noStrike" cap="none">
              <a:solidFill>
                <a:schemeClr val="dk2"/>
              </a:solidFill>
              <a:latin typeface="Trebuchet MS"/>
              <a:ea typeface="Trebuchet MS"/>
              <a:cs typeface="Trebuchet MS"/>
              <a:sym typeface="Trebuchet MS"/>
            </a:endParaRPr>
          </a:p>
          <a:p>
            <a:pPr marL="400050" marR="0" lvl="0" indent="-393700" algn="l" rtl="0">
              <a:lnSpc>
                <a:spcPct val="100000"/>
              </a:lnSpc>
              <a:spcBef>
                <a:spcPts val="1300"/>
              </a:spcBef>
              <a:spcAft>
                <a:spcPts val="0"/>
              </a:spcAft>
              <a:buClr>
                <a:schemeClr val="dk2"/>
              </a:buClr>
              <a:buSzPts val="1700"/>
              <a:buFont typeface="Trebuchet MS"/>
              <a:buChar char="●"/>
            </a:pPr>
            <a:r>
              <a:rPr lang="en-US" sz="2000" b="0" i="0" u="none" strike="noStrike" cap="none">
                <a:solidFill>
                  <a:schemeClr val="dk2"/>
                </a:solidFill>
                <a:latin typeface="Trebuchet MS"/>
                <a:ea typeface="Trebuchet MS"/>
                <a:cs typeface="Trebuchet MS"/>
                <a:sym typeface="Trebuchet MS"/>
              </a:rPr>
              <a:t>If PHI or PII is identified, it will need to be removed from the meeting recording</a:t>
            </a:r>
            <a:endParaRPr sz="2000" b="0" i="0" u="none" strike="noStrike" cap="none">
              <a:solidFill>
                <a:schemeClr val="dk2"/>
              </a:solidFill>
              <a:latin typeface="Trebuchet MS"/>
              <a:ea typeface="Trebuchet MS"/>
              <a:cs typeface="Trebuchet MS"/>
              <a:sym typeface="Trebuchet MS"/>
            </a:endParaRPr>
          </a:p>
          <a:p>
            <a:pPr marL="400050" marR="0" lvl="0" indent="-393700" algn="l" rtl="0">
              <a:lnSpc>
                <a:spcPct val="100000"/>
              </a:lnSpc>
              <a:spcBef>
                <a:spcPts val="1300"/>
              </a:spcBef>
              <a:spcAft>
                <a:spcPts val="0"/>
              </a:spcAft>
              <a:buClr>
                <a:schemeClr val="dk2"/>
              </a:buClr>
              <a:buSzPts val="1700"/>
              <a:buFont typeface="Trebuchet MS"/>
              <a:buChar char="●"/>
            </a:pPr>
            <a:r>
              <a:rPr lang="en-US" sz="2000" b="0" i="0" u="none" strike="noStrike" cap="none">
                <a:solidFill>
                  <a:schemeClr val="dk2"/>
                </a:solidFill>
                <a:latin typeface="Trebuchet MS"/>
                <a:ea typeface="Trebuchet MS"/>
                <a:cs typeface="Trebuchet MS"/>
                <a:sym typeface="Trebuchet MS"/>
              </a:rPr>
              <a:t>Attendees will be muted during the presentation </a:t>
            </a:r>
            <a:endParaRPr sz="1700" b="0" i="0" u="none" strike="noStrike" cap="none">
              <a:solidFill>
                <a:schemeClr val="dk2"/>
              </a:solidFill>
              <a:latin typeface="Trebuchet MS"/>
              <a:ea typeface="Trebuchet MS"/>
              <a:cs typeface="Trebuchet MS"/>
              <a:sym typeface="Trebuchet MS"/>
            </a:endParaRPr>
          </a:p>
          <a:p>
            <a:pPr marL="400050" marR="0" lvl="0" indent="-400050" algn="l" rtl="0">
              <a:lnSpc>
                <a:spcPct val="100000"/>
              </a:lnSpc>
              <a:spcBef>
                <a:spcPts val="1300"/>
              </a:spcBef>
              <a:spcAft>
                <a:spcPts val="0"/>
              </a:spcAft>
              <a:buClr>
                <a:schemeClr val="dk2"/>
              </a:buClr>
              <a:buSzPts val="2000"/>
              <a:buFont typeface="Trebuchet MS"/>
              <a:buChar char="●"/>
            </a:pPr>
            <a:r>
              <a:rPr lang="en-US" sz="2000" b="0" i="0" u="none" strike="noStrike" cap="none">
                <a:solidFill>
                  <a:schemeClr val="dk2"/>
                </a:solidFill>
                <a:latin typeface="Trebuchet MS"/>
                <a:ea typeface="Trebuchet MS"/>
                <a:cs typeface="Trebuchet MS"/>
                <a:sym typeface="Trebuchet MS"/>
              </a:rPr>
              <a:t>Use Q and A feature to ask questions</a:t>
            </a:r>
            <a:endParaRPr sz="2000" b="0" i="0" u="none" strike="noStrike" cap="none">
              <a:solidFill>
                <a:schemeClr val="dk2"/>
              </a:solidFill>
              <a:latin typeface="Trebuchet MS"/>
              <a:ea typeface="Trebuchet MS"/>
              <a:cs typeface="Trebuchet MS"/>
              <a:sym typeface="Trebuchet MS"/>
            </a:endParaRPr>
          </a:p>
          <a:p>
            <a:pPr marL="400050" marR="0" lvl="0" indent="-400050" algn="l" rtl="0">
              <a:lnSpc>
                <a:spcPct val="100000"/>
              </a:lnSpc>
              <a:spcBef>
                <a:spcPts val="1300"/>
              </a:spcBef>
              <a:spcAft>
                <a:spcPts val="0"/>
              </a:spcAft>
              <a:buClr>
                <a:schemeClr val="dk2"/>
              </a:buClr>
              <a:buSzPts val="2000"/>
              <a:buFont typeface="Trebuchet MS"/>
              <a:buChar char="●"/>
            </a:pPr>
            <a:r>
              <a:rPr lang="en-US" sz="2000" b="0" i="0" u="none" strike="noStrike" cap="none">
                <a:solidFill>
                  <a:schemeClr val="dk2"/>
                </a:solidFill>
                <a:latin typeface="Trebuchet MS"/>
                <a:ea typeface="Trebuchet MS"/>
                <a:cs typeface="Trebuchet MS"/>
                <a:sym typeface="Trebuchet MS"/>
              </a:rPr>
              <a:t>Chat will be disabled and used for HCPF staff to share links only </a:t>
            </a:r>
            <a:endParaRPr sz="2000" b="0" i="0" u="none" strike="noStrike" cap="none">
              <a:solidFill>
                <a:schemeClr val="dk2"/>
              </a:solidFill>
              <a:latin typeface="Trebuchet MS"/>
              <a:ea typeface="Trebuchet MS"/>
              <a:cs typeface="Trebuchet MS"/>
              <a:sym typeface="Trebuchet MS"/>
            </a:endParaRPr>
          </a:p>
          <a:p>
            <a:pPr marL="400050" marR="0" lvl="0" indent="-400050" algn="l" rtl="0">
              <a:lnSpc>
                <a:spcPct val="100000"/>
              </a:lnSpc>
              <a:spcBef>
                <a:spcPts val="1300"/>
              </a:spcBef>
              <a:spcAft>
                <a:spcPts val="0"/>
              </a:spcAft>
              <a:buClr>
                <a:schemeClr val="dk2"/>
              </a:buClr>
              <a:buSzPts val="2000"/>
              <a:buFont typeface="Trebuchet MS"/>
              <a:buChar char="●"/>
            </a:pPr>
            <a:r>
              <a:rPr lang="en-US" sz="2000" b="0" i="0" u="none" strike="noStrike" cap="none">
                <a:solidFill>
                  <a:schemeClr val="dk2"/>
                </a:solidFill>
                <a:latin typeface="Trebuchet MS"/>
                <a:ea typeface="Trebuchet MS"/>
                <a:cs typeface="Trebuchet MS"/>
                <a:sym typeface="Trebuchet MS"/>
              </a:rPr>
              <a:t>Attendees can also raise their hand to ask questions. Once called upon, you will be asked to un-mute to ask your question.</a:t>
            </a:r>
            <a:endParaRPr sz="1700" b="0" i="0" u="none" strike="noStrike" cap="none">
              <a:solidFill>
                <a:schemeClr val="dk2"/>
              </a:solidFill>
              <a:latin typeface="Trebuchet MS"/>
              <a:ea typeface="Trebuchet MS"/>
              <a:cs typeface="Trebuchet MS"/>
              <a:sym typeface="Trebuchet MS"/>
            </a:endParaRPr>
          </a:p>
        </p:txBody>
      </p:sp>
      <p:sp>
        <p:nvSpPr>
          <p:cNvPr id="203" name="Google Shape;203;g3542614cfcd_1_490"/>
          <p:cNvSpPr txBox="1"/>
          <p:nvPr/>
        </p:nvSpPr>
        <p:spPr>
          <a:xfrm>
            <a:off x="262100" y="368425"/>
            <a:ext cx="8501700" cy="9306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4500" b="1" i="0" u="none" strike="noStrike" cap="none">
                <a:solidFill>
                  <a:schemeClr val="dk2"/>
                </a:solidFill>
                <a:latin typeface="Trebuchet MS"/>
                <a:ea typeface="Trebuchet MS"/>
                <a:cs typeface="Trebuchet MS"/>
                <a:sym typeface="Trebuchet MS"/>
              </a:rPr>
              <a:t>Meeting Logistics</a:t>
            </a:r>
            <a:endParaRPr sz="4500" b="0" i="0" u="none" strike="noStrike" cap="none">
              <a:solidFill>
                <a:schemeClr val="dk2"/>
              </a:solidFill>
              <a:latin typeface="Arial"/>
              <a:ea typeface="Arial"/>
              <a:cs typeface="Arial"/>
              <a:sym typeface="Arial"/>
            </a:endParaRPr>
          </a:p>
        </p:txBody>
      </p:sp>
      <p:pic>
        <p:nvPicPr>
          <p:cNvPr id="204" name="Google Shape;204;g3542614cfcd_1_490" descr="Screenshot of Raise Hand icon"/>
          <p:cNvPicPr preferRelativeResize="0"/>
          <p:nvPr/>
        </p:nvPicPr>
        <p:blipFill rotWithShape="1">
          <a:blip r:embed="rId3">
            <a:alphaModFix/>
          </a:blip>
          <a:srcRect/>
          <a:stretch/>
        </p:blipFill>
        <p:spPr>
          <a:xfrm>
            <a:off x="7318275" y="5448675"/>
            <a:ext cx="1134000" cy="71817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g3543884d722_0_6"/>
          <p:cNvSpPr txBox="1">
            <a:spLocks noGrp="1"/>
          </p:cNvSpPr>
          <p:nvPr>
            <p:ph type="title"/>
          </p:nvPr>
        </p:nvSpPr>
        <p:spPr>
          <a:xfrm>
            <a:off x="765375" y="486350"/>
            <a:ext cx="7922700" cy="1076700"/>
          </a:xfrm>
          <a:prstGeom prst="rect">
            <a:avLst/>
          </a:prstGeom>
          <a:noFill/>
          <a:ln>
            <a:noFill/>
          </a:ln>
        </p:spPr>
        <p:txBody>
          <a:bodyPr spcFirstLastPara="1" wrap="square" lIns="0" tIns="12700" rIns="0" bIns="0" anchor="t" anchorCtr="0">
            <a:spAutoFit/>
          </a:bodyPr>
          <a:lstStyle/>
          <a:p>
            <a:pPr marL="0" lvl="0" indent="0" algn="ctr" rtl="0">
              <a:lnSpc>
                <a:spcPct val="90000"/>
              </a:lnSpc>
              <a:spcBef>
                <a:spcPts val="0"/>
              </a:spcBef>
              <a:spcAft>
                <a:spcPts val="0"/>
              </a:spcAft>
              <a:buSzPts val="4500"/>
              <a:buNone/>
            </a:pPr>
            <a:r>
              <a:rPr lang="en-US" sz="3840">
                <a:solidFill>
                  <a:srgbClr val="232C68"/>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Members</a:t>
            </a:r>
            <a:r>
              <a:rPr lang="en-US" sz="3840">
                <a:solidFill>
                  <a:srgbClr val="232C68"/>
                </a:solidFill>
              </a:rPr>
              <a:t> on Buy-In Did Not Receive Premium Letter</a:t>
            </a:r>
            <a:endParaRPr sz="3840">
              <a:solidFill>
                <a:srgbClr val="232C68"/>
              </a:solidFill>
            </a:endParaRPr>
          </a:p>
        </p:txBody>
      </p:sp>
      <p:sp>
        <p:nvSpPr>
          <p:cNvPr id="544" name="Google Shape;544;g3543884d722_0_6"/>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50</a:t>
            </a:fld>
            <a:endParaRPr/>
          </a:p>
        </p:txBody>
      </p:sp>
      <p:sp>
        <p:nvSpPr>
          <p:cNvPr id="545" name="Google Shape;545;g3543884d722_0_6"/>
          <p:cNvSpPr txBox="1"/>
          <p:nvPr/>
        </p:nvSpPr>
        <p:spPr>
          <a:xfrm>
            <a:off x="551775" y="1795300"/>
            <a:ext cx="8136300" cy="3820800"/>
          </a:xfrm>
          <a:prstGeom prst="rect">
            <a:avLst/>
          </a:prstGeom>
          <a:noFill/>
          <a:ln>
            <a:noFill/>
          </a:ln>
        </p:spPr>
        <p:txBody>
          <a:bodyPr spcFirstLastPara="1" wrap="square" lIns="0" tIns="58400" rIns="0" bIns="0" anchor="t" anchorCtr="0">
            <a:spAutoFit/>
          </a:bodyPr>
          <a:lstStyle/>
          <a:p>
            <a:pPr marL="0" marR="0" lvl="0" indent="0" algn="l" rtl="0">
              <a:lnSpc>
                <a:spcPct val="90000"/>
              </a:lnSpc>
              <a:spcBef>
                <a:spcPts val="1000"/>
              </a:spcBef>
              <a:spcAft>
                <a:spcPts val="0"/>
              </a:spcAft>
              <a:buClr>
                <a:srgbClr val="000000"/>
              </a:buClr>
              <a:buSzPts val="2400"/>
              <a:buFont typeface="Arial"/>
              <a:buNone/>
            </a:pPr>
            <a:r>
              <a:rPr lang="en-US" sz="2400" b="1" i="0" u="none" strike="noStrike" cap="none" dirty="0">
                <a:solidFill>
                  <a:schemeClr val="dk1"/>
                </a:solidFill>
                <a:latin typeface="Trebuchet MS"/>
                <a:ea typeface="Trebuchet MS"/>
                <a:cs typeface="Trebuchet MS"/>
                <a:sym typeface="Trebuchet MS"/>
              </a:rPr>
              <a:t>Issue: </a:t>
            </a:r>
            <a:endParaRPr sz="2400" b="1" i="0" u="none" strike="noStrike" cap="none" dirty="0">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dirty="0">
                <a:solidFill>
                  <a:schemeClr val="dk1"/>
                </a:solidFill>
                <a:latin typeface="Trebuchet MS"/>
                <a:ea typeface="Trebuchet MS"/>
                <a:cs typeface="Trebuchet MS"/>
                <a:sym typeface="Trebuchet MS"/>
              </a:rPr>
              <a:t>Members who are enrolled in Working Adults Buy-In did not receive any premium letter </a:t>
            </a:r>
            <a:endParaRPr sz="2400" b="0" i="0" u="none" strike="noStrike" cap="none" dirty="0">
              <a:solidFill>
                <a:schemeClr val="dk1"/>
              </a:solidFill>
              <a:latin typeface="Trebuchet MS"/>
              <a:ea typeface="Trebuchet MS"/>
              <a:cs typeface="Trebuchet MS"/>
              <a:sym typeface="Trebuchet MS"/>
            </a:endParaRPr>
          </a:p>
          <a:p>
            <a:pPr marL="914400" marR="0" lvl="1" indent="-381000" algn="l" rtl="0">
              <a:lnSpc>
                <a:spcPct val="90000"/>
              </a:lnSpc>
              <a:spcBef>
                <a:spcPts val="1000"/>
              </a:spcBef>
              <a:spcAft>
                <a:spcPts val="0"/>
              </a:spcAft>
              <a:buClr>
                <a:schemeClr val="dk1"/>
              </a:buClr>
              <a:buSzPts val="2400"/>
              <a:buFont typeface="Trebuchet MS"/>
              <a:buChar char="⮚"/>
            </a:pPr>
            <a:r>
              <a:rPr lang="en-US" sz="2400" b="0" i="0" u="none" strike="noStrike" cap="none" dirty="0">
                <a:solidFill>
                  <a:schemeClr val="dk1"/>
                </a:solidFill>
                <a:latin typeface="Trebuchet MS"/>
                <a:ea typeface="Trebuchet MS"/>
                <a:cs typeface="Trebuchet MS"/>
                <a:sym typeface="Trebuchet MS"/>
              </a:rPr>
              <a:t>HCPF is still analyzing the reasons for this issue</a:t>
            </a:r>
            <a:endParaRPr sz="2400" b="0" i="0" u="none" strike="noStrike" cap="none" dirty="0">
              <a:solidFill>
                <a:schemeClr val="dk1"/>
              </a:solidFill>
              <a:latin typeface="Trebuchet MS"/>
              <a:ea typeface="Trebuchet MS"/>
              <a:cs typeface="Trebuchet MS"/>
              <a:sym typeface="Trebuchet MS"/>
            </a:endParaRPr>
          </a:p>
          <a:p>
            <a:pPr marL="914400" marR="0" lvl="1" indent="-381000" algn="l" rtl="0">
              <a:lnSpc>
                <a:spcPct val="90000"/>
              </a:lnSpc>
              <a:spcBef>
                <a:spcPts val="1000"/>
              </a:spcBef>
              <a:spcAft>
                <a:spcPts val="0"/>
              </a:spcAft>
              <a:buClr>
                <a:schemeClr val="dk1"/>
              </a:buClr>
              <a:buSzPts val="2400"/>
              <a:buFont typeface="Trebuchet MS"/>
              <a:buChar char="⮚"/>
            </a:pPr>
            <a:r>
              <a:rPr lang="en-US" sz="2400" b="0" i="0" u="none" strike="noStrike" cap="none" dirty="0">
                <a:solidFill>
                  <a:schemeClr val="dk1"/>
                </a:solidFill>
                <a:latin typeface="Trebuchet MS"/>
                <a:ea typeface="Trebuchet MS"/>
                <a:cs typeface="Trebuchet MS"/>
                <a:sym typeface="Trebuchet MS"/>
              </a:rPr>
              <a:t>Currently there are ~475 members impacted </a:t>
            </a:r>
            <a:endParaRPr sz="2400" b="0" i="0" u="none" strike="noStrike" cap="none" dirty="0">
              <a:solidFill>
                <a:schemeClr val="dk1"/>
              </a:solidFill>
              <a:latin typeface="Trebuchet MS"/>
              <a:ea typeface="Trebuchet MS"/>
              <a:cs typeface="Trebuchet MS"/>
              <a:sym typeface="Trebuchet MS"/>
            </a:endParaRPr>
          </a:p>
          <a:p>
            <a:pPr marL="0" marR="0" lvl="0" indent="0" algn="l" rtl="0">
              <a:lnSpc>
                <a:spcPct val="90000"/>
              </a:lnSpc>
              <a:spcBef>
                <a:spcPts val="1000"/>
              </a:spcBef>
              <a:spcAft>
                <a:spcPts val="0"/>
              </a:spcAft>
              <a:buClr>
                <a:srgbClr val="000000"/>
              </a:buClr>
              <a:buSzPts val="2400"/>
              <a:buFont typeface="Arial"/>
              <a:buNone/>
            </a:pPr>
            <a:r>
              <a:rPr lang="en-US" sz="2400" b="1" i="0" u="none" strike="noStrike" cap="none" dirty="0">
                <a:solidFill>
                  <a:schemeClr val="dk1"/>
                </a:solidFill>
                <a:latin typeface="Trebuchet MS"/>
                <a:ea typeface="Trebuchet MS"/>
                <a:cs typeface="Trebuchet MS"/>
                <a:sym typeface="Trebuchet M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
                  </a:ext>
                </a:extLst>
              </a:rPr>
              <a:t>Action: </a:t>
            </a:r>
            <a:endParaRPr sz="2400" b="1" i="0" u="none" strike="noStrike" cap="none" dirty="0">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dirty="0">
                <a:solidFill>
                  <a:schemeClr val="dk1"/>
                </a:solidFill>
                <a:latin typeface="Trebuchet MS"/>
                <a:ea typeface="Trebuchet MS"/>
                <a:cs typeface="Trebuchet MS"/>
                <a:sym typeface="Trebuchet MS"/>
              </a:rPr>
              <a:t>Once reason is identified, these members will receive premium letter in the next month</a:t>
            </a:r>
            <a:endParaRPr sz="2400" b="0" i="0" u="none" strike="noStrike" cap="none" dirty="0">
              <a:solidFill>
                <a:schemeClr val="dk1"/>
              </a:solidFill>
              <a:latin typeface="Trebuchet MS"/>
              <a:ea typeface="Trebuchet MS"/>
              <a:cs typeface="Trebuchet MS"/>
              <a:sym typeface="Trebuchet MS"/>
            </a:endParaRPr>
          </a:p>
          <a:p>
            <a:pPr marL="914400" marR="0" lvl="1" indent="-381000" algn="l" rtl="0">
              <a:lnSpc>
                <a:spcPct val="90000"/>
              </a:lnSpc>
              <a:spcBef>
                <a:spcPts val="1000"/>
              </a:spcBef>
              <a:spcAft>
                <a:spcPts val="1000"/>
              </a:spcAft>
              <a:buClr>
                <a:schemeClr val="dk1"/>
              </a:buClr>
              <a:buSzPts val="2400"/>
              <a:buFont typeface="Trebuchet MS"/>
              <a:buChar char="⮚"/>
            </a:pPr>
            <a:r>
              <a:rPr lang="en-US" sz="2400" b="0" i="0" u="none" strike="noStrike" cap="none" dirty="0">
                <a:solidFill>
                  <a:schemeClr val="dk1"/>
                </a:solidFill>
                <a:latin typeface="Trebuchet MS"/>
                <a:ea typeface="Trebuchet MS"/>
                <a:cs typeface="Trebuchet MS"/>
                <a:sym typeface="Trebuchet MS"/>
              </a:rPr>
              <a:t>Premiums will not be charged retroactively</a:t>
            </a:r>
            <a:endParaRPr sz="2400" b="0" i="0" u="none" strike="noStrike" cap="none" dirty="0">
              <a:solidFill>
                <a:schemeClr val="dk1"/>
              </a:solidFill>
              <a:latin typeface="Trebuchet MS"/>
              <a:ea typeface="Trebuchet MS"/>
              <a:cs typeface="Trebuchet MS"/>
              <a:sym typeface="Trebuchet MS"/>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34"/>
          <p:cNvSpPr txBox="1">
            <a:spLocks noGrp="1"/>
          </p:cNvSpPr>
          <p:nvPr>
            <p:ph type="title"/>
          </p:nvPr>
        </p:nvSpPr>
        <p:spPr>
          <a:xfrm>
            <a:off x="656825" y="187039"/>
            <a:ext cx="7922700" cy="1608261"/>
          </a:xfrm>
          <a:prstGeom prst="rect">
            <a:avLst/>
          </a:prstGeom>
          <a:noFill/>
          <a:ln>
            <a:noFill/>
          </a:ln>
        </p:spPr>
        <p:txBody>
          <a:bodyPr spcFirstLastPara="1" wrap="square" lIns="0" tIns="12700" rIns="0" bIns="0" anchor="t" anchorCtr="0">
            <a:spAutoFit/>
          </a:bodyPr>
          <a:lstStyle/>
          <a:p>
            <a:pPr marL="0" lvl="0" indent="0" algn="ctr" rtl="0">
              <a:lnSpc>
                <a:spcPct val="90000"/>
              </a:lnSpc>
              <a:spcBef>
                <a:spcPts val="0"/>
              </a:spcBef>
              <a:spcAft>
                <a:spcPts val="0"/>
              </a:spcAft>
              <a:buSzPts val="4500"/>
              <a:buNone/>
            </a:pPr>
            <a:r>
              <a:rPr lang="en-US" sz="3840">
                <a:solidFill>
                  <a:srgbClr val="232C68"/>
                </a:solidFill>
              </a:rPr>
              <a:t>Los afiliados a la Prima de Participación no recibieron la carta</a:t>
            </a:r>
            <a:endParaRPr sz="3840">
              <a:solidFill>
                <a:srgbClr val="232C68"/>
              </a:solidFill>
            </a:endParaRPr>
          </a:p>
        </p:txBody>
      </p:sp>
      <p:sp>
        <p:nvSpPr>
          <p:cNvPr id="551" name="Google Shape;551;p34"/>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51</a:t>
            </a:fld>
            <a:endParaRPr/>
          </a:p>
        </p:txBody>
      </p:sp>
      <p:sp>
        <p:nvSpPr>
          <p:cNvPr id="552" name="Google Shape;552;p34"/>
          <p:cNvSpPr txBox="1"/>
          <p:nvPr/>
        </p:nvSpPr>
        <p:spPr>
          <a:xfrm>
            <a:off x="551775" y="1588036"/>
            <a:ext cx="8136300" cy="4741278"/>
          </a:xfrm>
          <a:prstGeom prst="rect">
            <a:avLst/>
          </a:prstGeom>
          <a:noFill/>
          <a:ln>
            <a:noFill/>
          </a:ln>
        </p:spPr>
        <p:txBody>
          <a:bodyPr spcFirstLastPara="1" wrap="square" lIns="0" tIns="58400" rIns="0" bIns="0" anchor="t" anchorCtr="0">
            <a:spAutoFit/>
          </a:bodyPr>
          <a:lstStyle/>
          <a:p>
            <a:pPr marL="0" marR="0" lvl="0" indent="0" algn="l" rtl="0">
              <a:lnSpc>
                <a:spcPct val="90000"/>
              </a:lnSpc>
              <a:spcBef>
                <a:spcPts val="1000"/>
              </a:spcBef>
              <a:spcAft>
                <a:spcPts val="0"/>
              </a:spcAft>
              <a:buClr>
                <a:srgbClr val="000000"/>
              </a:buClr>
              <a:buSzPts val="2400"/>
              <a:buFont typeface="Arial"/>
              <a:buNone/>
            </a:pPr>
            <a:r>
              <a:rPr lang="en-US" sz="2400" b="1" i="0" u="none" strike="noStrike" cap="none" dirty="0" err="1">
                <a:solidFill>
                  <a:schemeClr val="dk1"/>
                </a:solidFill>
                <a:latin typeface="Trebuchet MS"/>
                <a:ea typeface="Trebuchet MS"/>
                <a:cs typeface="Trebuchet MS"/>
                <a:sym typeface="Trebuchet MS"/>
              </a:rPr>
              <a:t>Problema</a:t>
            </a:r>
            <a:r>
              <a:rPr lang="en-US" sz="2400" b="1" i="0" u="none" strike="noStrike" cap="none" dirty="0">
                <a:solidFill>
                  <a:schemeClr val="dk1"/>
                </a:solidFill>
                <a:latin typeface="Trebuchet MS"/>
                <a:ea typeface="Trebuchet MS"/>
                <a:cs typeface="Trebuchet MS"/>
                <a:sym typeface="Trebuchet MS"/>
              </a:rPr>
              <a:t>: </a:t>
            </a:r>
            <a:endParaRPr sz="2400" b="1" i="0" u="none" strike="noStrike" cap="none" dirty="0">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dirty="0">
                <a:solidFill>
                  <a:schemeClr val="dk1"/>
                </a:solidFill>
                <a:latin typeface="Trebuchet MS"/>
                <a:ea typeface="Trebuchet MS"/>
                <a:cs typeface="Trebuchet MS"/>
                <a:sym typeface="Trebuchet MS"/>
              </a:rPr>
              <a:t>Los </a:t>
            </a:r>
            <a:r>
              <a:rPr lang="en-US" sz="2400" b="0" i="0" u="none" strike="noStrike" cap="none" dirty="0" err="1">
                <a:solidFill>
                  <a:schemeClr val="dk1"/>
                </a:solidFill>
                <a:latin typeface="Trebuchet MS"/>
                <a:ea typeface="Trebuchet MS"/>
                <a:cs typeface="Trebuchet MS"/>
                <a:sym typeface="Trebuchet MS"/>
              </a:rPr>
              <a:t>miembros</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inscritos</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en</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el</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programa</a:t>
            </a:r>
            <a:r>
              <a:rPr lang="en-US" sz="2400" b="0" i="0" u="none" strike="noStrike" cap="none" dirty="0">
                <a:solidFill>
                  <a:schemeClr val="dk1"/>
                </a:solidFill>
                <a:latin typeface="Trebuchet MS"/>
                <a:ea typeface="Trebuchet MS"/>
                <a:cs typeface="Trebuchet MS"/>
                <a:sym typeface="Trebuchet MS"/>
              </a:rPr>
              <a:t> de </a:t>
            </a:r>
            <a:r>
              <a:rPr lang="en-US" sz="2400" b="0" i="0" u="none" strike="noStrike" cap="none" dirty="0" err="1">
                <a:solidFill>
                  <a:schemeClr val="dk1"/>
                </a:solidFill>
                <a:latin typeface="Trebuchet MS"/>
                <a:ea typeface="Trebuchet MS"/>
                <a:cs typeface="Trebuchet MS"/>
                <a:sym typeface="Trebuchet MS"/>
              </a:rPr>
              <a:t>participación</a:t>
            </a:r>
            <a:r>
              <a:rPr lang="en-US" sz="2400" b="0" i="0" u="none" strike="noStrike" cap="none" dirty="0">
                <a:solidFill>
                  <a:schemeClr val="dk1"/>
                </a:solidFill>
                <a:latin typeface="Trebuchet MS"/>
                <a:ea typeface="Trebuchet MS"/>
                <a:cs typeface="Trebuchet MS"/>
                <a:sym typeface="Trebuchet MS"/>
              </a:rPr>
              <a:t> para </a:t>
            </a:r>
            <a:r>
              <a:rPr lang="en-US" sz="2400" b="0" i="0" u="none" strike="noStrike" cap="none" dirty="0" err="1">
                <a:solidFill>
                  <a:schemeClr val="dk1"/>
                </a:solidFill>
                <a:latin typeface="Trebuchet MS"/>
                <a:ea typeface="Trebuchet MS"/>
                <a:cs typeface="Trebuchet MS"/>
                <a:sym typeface="Trebuchet MS"/>
              </a:rPr>
              <a:t>Trabajadores</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Adultos</a:t>
            </a:r>
            <a:r>
              <a:rPr lang="en-US" sz="2400" b="0" i="0" u="none" strike="noStrike" cap="none" dirty="0">
                <a:solidFill>
                  <a:schemeClr val="dk1"/>
                </a:solidFill>
                <a:latin typeface="Trebuchet MS"/>
                <a:ea typeface="Trebuchet MS"/>
                <a:cs typeface="Trebuchet MS"/>
                <a:sym typeface="Trebuchet MS"/>
              </a:rPr>
              <a:t> no </a:t>
            </a:r>
            <a:r>
              <a:rPr lang="en-US" sz="2400" b="0" i="0" u="none" strike="noStrike" cap="none" dirty="0" err="1">
                <a:solidFill>
                  <a:schemeClr val="dk1"/>
                </a:solidFill>
                <a:latin typeface="Trebuchet MS"/>
                <a:ea typeface="Trebuchet MS"/>
                <a:cs typeface="Trebuchet MS"/>
                <a:sym typeface="Trebuchet MS"/>
              </a:rPr>
              <a:t>han</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recibido</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ninguna</a:t>
            </a:r>
            <a:r>
              <a:rPr lang="en-US" sz="2400" b="0" i="0" u="none" strike="noStrike" cap="none" dirty="0">
                <a:solidFill>
                  <a:schemeClr val="dk1"/>
                </a:solidFill>
                <a:latin typeface="Trebuchet MS"/>
                <a:ea typeface="Trebuchet MS"/>
                <a:cs typeface="Trebuchet MS"/>
                <a:sym typeface="Trebuchet MS"/>
              </a:rPr>
              <a:t> carta de prima</a:t>
            </a:r>
            <a:endParaRPr sz="2400" b="0" i="0" u="none" strike="noStrike" cap="none" dirty="0">
              <a:solidFill>
                <a:schemeClr val="dk1"/>
              </a:solidFill>
              <a:latin typeface="Trebuchet MS"/>
              <a:ea typeface="Trebuchet MS"/>
              <a:cs typeface="Trebuchet MS"/>
              <a:sym typeface="Trebuchet MS"/>
            </a:endParaRPr>
          </a:p>
          <a:p>
            <a:pPr marL="914400" marR="0" lvl="1" indent="-381000" algn="l" rtl="0">
              <a:lnSpc>
                <a:spcPct val="90000"/>
              </a:lnSpc>
              <a:spcBef>
                <a:spcPts val="1000"/>
              </a:spcBef>
              <a:spcAft>
                <a:spcPts val="0"/>
              </a:spcAft>
              <a:buClr>
                <a:schemeClr val="dk1"/>
              </a:buClr>
              <a:buSzPts val="2400"/>
              <a:buFont typeface="Trebuchet MS"/>
              <a:buChar char="⮚"/>
            </a:pPr>
            <a:r>
              <a:rPr lang="en-US" sz="2400" b="0" i="0" u="none" strike="noStrike" cap="none" dirty="0">
                <a:solidFill>
                  <a:schemeClr val="dk1"/>
                </a:solidFill>
                <a:latin typeface="Trebuchet MS"/>
                <a:ea typeface="Trebuchet MS"/>
                <a:cs typeface="Trebuchet MS"/>
                <a:sym typeface="Trebuchet MS"/>
              </a:rPr>
              <a:t>La HCPF </a:t>
            </a:r>
            <a:r>
              <a:rPr lang="en-US" sz="2400" b="0" i="0" u="none" strike="noStrike" cap="none" dirty="0" err="1">
                <a:solidFill>
                  <a:schemeClr val="dk1"/>
                </a:solidFill>
                <a:latin typeface="Trebuchet MS"/>
                <a:ea typeface="Trebuchet MS"/>
                <a:cs typeface="Trebuchet MS"/>
                <a:sym typeface="Trebuchet MS"/>
              </a:rPr>
              <a:t>aún</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está</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analizando</a:t>
            </a:r>
            <a:r>
              <a:rPr lang="en-US" sz="2400" b="0" i="0" u="none" strike="noStrike" cap="none" dirty="0">
                <a:solidFill>
                  <a:schemeClr val="dk1"/>
                </a:solidFill>
                <a:latin typeface="Trebuchet MS"/>
                <a:ea typeface="Trebuchet MS"/>
                <a:cs typeface="Trebuchet MS"/>
                <a:sym typeface="Trebuchet MS"/>
              </a:rPr>
              <a:t> las </a:t>
            </a:r>
            <a:r>
              <a:rPr lang="en-US" sz="2400" b="0" i="0" u="none" strike="noStrike" cap="none" dirty="0" err="1">
                <a:solidFill>
                  <a:schemeClr val="dk1"/>
                </a:solidFill>
                <a:latin typeface="Trebuchet MS"/>
                <a:ea typeface="Trebuchet MS"/>
                <a:cs typeface="Trebuchet MS"/>
                <a:sym typeface="Trebuchet MS"/>
              </a:rPr>
              <a:t>razones</a:t>
            </a:r>
            <a:r>
              <a:rPr lang="en-US" sz="2400" b="0" i="0" u="none" strike="noStrike" cap="none" dirty="0">
                <a:solidFill>
                  <a:schemeClr val="dk1"/>
                </a:solidFill>
                <a:latin typeface="Trebuchet MS"/>
                <a:ea typeface="Trebuchet MS"/>
                <a:cs typeface="Trebuchet MS"/>
                <a:sym typeface="Trebuchet MS"/>
              </a:rPr>
              <a:t> de </a:t>
            </a:r>
            <a:r>
              <a:rPr lang="en-US" sz="2400" b="0" i="0" u="none" strike="noStrike" cap="none" dirty="0" err="1">
                <a:solidFill>
                  <a:schemeClr val="dk1"/>
                </a:solidFill>
                <a:latin typeface="Trebuchet MS"/>
                <a:ea typeface="Trebuchet MS"/>
                <a:cs typeface="Trebuchet MS"/>
                <a:sym typeface="Trebuchet MS"/>
              </a:rPr>
              <a:t>este</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problema</a:t>
            </a:r>
            <a:endParaRPr sz="2400" b="0" i="0" u="none" strike="noStrike" cap="none" dirty="0">
              <a:solidFill>
                <a:schemeClr val="dk1"/>
              </a:solidFill>
              <a:latin typeface="Trebuchet MS"/>
              <a:ea typeface="Trebuchet MS"/>
              <a:cs typeface="Trebuchet MS"/>
              <a:sym typeface="Trebuchet MS"/>
            </a:endParaRPr>
          </a:p>
          <a:p>
            <a:pPr marL="914400" marR="0" lvl="1" indent="-381000" algn="l" rtl="0">
              <a:lnSpc>
                <a:spcPct val="90000"/>
              </a:lnSpc>
              <a:spcBef>
                <a:spcPts val="1000"/>
              </a:spcBef>
              <a:spcAft>
                <a:spcPts val="0"/>
              </a:spcAft>
              <a:buClr>
                <a:schemeClr val="dk1"/>
              </a:buClr>
              <a:buSzPts val="2400"/>
              <a:buFont typeface="Trebuchet MS"/>
              <a:buChar char="⮚"/>
            </a:pPr>
            <a:r>
              <a:rPr lang="en-US" sz="2400" b="0" i="0" u="none" strike="noStrike" cap="none" dirty="0" err="1">
                <a:solidFill>
                  <a:schemeClr val="dk1"/>
                </a:solidFill>
                <a:latin typeface="Trebuchet MS"/>
                <a:ea typeface="Trebuchet MS"/>
                <a:cs typeface="Trebuchet MS"/>
                <a:sym typeface="Trebuchet MS"/>
              </a:rPr>
              <a:t>Actualmente</a:t>
            </a:r>
            <a:r>
              <a:rPr lang="en-US" sz="2400" b="0" i="0" u="none" strike="noStrike" cap="none" dirty="0">
                <a:solidFill>
                  <a:schemeClr val="dk1"/>
                </a:solidFill>
                <a:latin typeface="Trebuchet MS"/>
                <a:ea typeface="Trebuchet MS"/>
                <a:cs typeface="Trebuchet MS"/>
                <a:sym typeface="Trebuchet MS"/>
              </a:rPr>
              <a:t> hay </a:t>
            </a:r>
            <a:r>
              <a:rPr lang="en-US" sz="2400" b="0" i="0" u="none" strike="noStrike" cap="none" dirty="0" err="1">
                <a:solidFill>
                  <a:schemeClr val="dk1"/>
                </a:solidFill>
                <a:latin typeface="Trebuchet MS"/>
                <a:ea typeface="Trebuchet MS"/>
                <a:cs typeface="Trebuchet MS"/>
                <a:sym typeface="Trebuchet MS"/>
              </a:rPr>
              <a:t>unos</a:t>
            </a:r>
            <a:r>
              <a:rPr lang="en-US" sz="2400" b="0" i="0" u="none" strike="noStrike" cap="none" dirty="0">
                <a:solidFill>
                  <a:schemeClr val="dk1"/>
                </a:solidFill>
                <a:latin typeface="Trebuchet MS"/>
                <a:ea typeface="Trebuchet MS"/>
                <a:cs typeface="Trebuchet MS"/>
                <a:sym typeface="Trebuchet MS"/>
              </a:rPr>
              <a:t> 475 </a:t>
            </a:r>
            <a:r>
              <a:rPr lang="en-US" sz="2400" b="0" i="0" u="none" strike="noStrike" cap="none" dirty="0" err="1">
                <a:solidFill>
                  <a:schemeClr val="dk1"/>
                </a:solidFill>
                <a:latin typeface="Trebuchet MS"/>
                <a:ea typeface="Trebuchet MS"/>
                <a:cs typeface="Trebuchet MS"/>
                <a:sym typeface="Trebuchet MS"/>
              </a:rPr>
              <a:t>afiliados</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afectados</a:t>
            </a:r>
            <a:endParaRPr sz="2400" b="0" i="0" u="none" strike="noStrike" cap="none" dirty="0">
              <a:solidFill>
                <a:schemeClr val="dk1"/>
              </a:solidFill>
              <a:latin typeface="Trebuchet MS"/>
              <a:ea typeface="Trebuchet MS"/>
              <a:cs typeface="Trebuchet MS"/>
              <a:sym typeface="Trebuchet MS"/>
            </a:endParaRPr>
          </a:p>
          <a:p>
            <a:pPr marL="0" marR="0" lvl="0" indent="0" algn="l" rtl="0">
              <a:lnSpc>
                <a:spcPct val="90000"/>
              </a:lnSpc>
              <a:spcBef>
                <a:spcPts val="1000"/>
              </a:spcBef>
              <a:spcAft>
                <a:spcPts val="0"/>
              </a:spcAft>
              <a:buClr>
                <a:srgbClr val="000000"/>
              </a:buClr>
              <a:buSzPts val="2400"/>
              <a:buFont typeface="Arial"/>
              <a:buNone/>
            </a:pPr>
            <a:r>
              <a:rPr lang="en-US" sz="2400" b="1" i="0" u="none" strike="noStrike" cap="none" dirty="0" err="1">
                <a:solidFill>
                  <a:schemeClr val="dk1"/>
                </a:solidFill>
                <a:latin typeface="Trebuchet MS"/>
                <a:ea typeface="Trebuchet MS"/>
                <a:cs typeface="Trebuchet MS"/>
                <a:sym typeface="Trebuchet MS"/>
              </a:rPr>
              <a:t>Acción</a:t>
            </a:r>
            <a:r>
              <a:rPr lang="en-US" sz="2400" b="1" i="0" u="none" strike="noStrike" cap="none" dirty="0">
                <a:solidFill>
                  <a:schemeClr val="dk1"/>
                </a:solidFill>
                <a:latin typeface="Trebuchet MS"/>
                <a:ea typeface="Trebuchet MS"/>
                <a:cs typeface="Trebuchet MS"/>
                <a:sym typeface="Trebuchet MS"/>
              </a:rPr>
              <a:t>: </a:t>
            </a:r>
            <a:endParaRPr sz="2400" b="1" i="0" u="none" strike="noStrike" cap="none" dirty="0">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dirty="0">
                <a:solidFill>
                  <a:schemeClr val="dk1"/>
                </a:solidFill>
                <a:latin typeface="Trebuchet MS"/>
                <a:ea typeface="Trebuchet MS"/>
                <a:cs typeface="Trebuchet MS"/>
                <a:sym typeface="Trebuchet MS"/>
              </a:rPr>
              <a:t>Una </a:t>
            </a:r>
            <a:r>
              <a:rPr lang="en-US" sz="2400" b="0" i="0" u="none" strike="noStrike" cap="none" dirty="0" err="1">
                <a:solidFill>
                  <a:schemeClr val="dk1"/>
                </a:solidFill>
                <a:latin typeface="Trebuchet MS"/>
                <a:ea typeface="Trebuchet MS"/>
                <a:cs typeface="Trebuchet MS"/>
                <a:sym typeface="Trebuchet MS"/>
              </a:rPr>
              <a:t>vez</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identificado</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el</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motivo</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estos</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afiliados</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recibirán</a:t>
            </a:r>
            <a:r>
              <a:rPr lang="en-US" sz="2400" b="0" i="0" u="none" strike="noStrike" cap="none" dirty="0">
                <a:solidFill>
                  <a:schemeClr val="dk1"/>
                </a:solidFill>
                <a:latin typeface="Trebuchet MS"/>
                <a:ea typeface="Trebuchet MS"/>
                <a:cs typeface="Trebuchet MS"/>
                <a:sym typeface="Trebuchet MS"/>
              </a:rPr>
              <a:t> la carta de </a:t>
            </a:r>
            <a:r>
              <a:rPr lang="en-US" sz="2400" b="0" i="0" u="none" strike="noStrike" cap="none" dirty="0" err="1">
                <a:solidFill>
                  <a:schemeClr val="dk1"/>
                </a:solidFill>
                <a:latin typeface="Trebuchet MS"/>
                <a:ea typeface="Trebuchet MS"/>
                <a:cs typeface="Trebuchet MS"/>
                <a:sym typeface="Trebuchet MS"/>
              </a:rPr>
              <a:t>primas</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el</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mes</a:t>
            </a:r>
            <a:r>
              <a:rPr lang="en-US" sz="2400" b="0" i="0" u="none" strike="noStrike" cap="none" dirty="0">
                <a:solidFill>
                  <a:schemeClr val="dk1"/>
                </a:solidFill>
                <a:latin typeface="Trebuchet MS"/>
                <a:ea typeface="Trebuchet MS"/>
                <a:cs typeface="Trebuchet MS"/>
                <a:sym typeface="Trebuchet MS"/>
              </a:rPr>
              <a:t> que </a:t>
            </a:r>
            <a:r>
              <a:rPr lang="en-US" sz="2400" b="0" i="0" u="none" strike="noStrike" cap="none" dirty="0" err="1">
                <a:solidFill>
                  <a:schemeClr val="dk1"/>
                </a:solidFill>
                <a:latin typeface="Trebuchet MS"/>
                <a:ea typeface="Trebuchet MS"/>
                <a:cs typeface="Trebuchet MS"/>
                <a:sym typeface="Trebuchet MS"/>
              </a:rPr>
              <a:t>viene</a:t>
            </a:r>
            <a:endParaRPr sz="2400" b="0" i="0" u="none" strike="noStrike" cap="none" dirty="0">
              <a:solidFill>
                <a:schemeClr val="dk1"/>
              </a:solidFill>
              <a:latin typeface="Trebuchet MS"/>
              <a:ea typeface="Trebuchet MS"/>
              <a:cs typeface="Trebuchet MS"/>
              <a:sym typeface="Trebuchet MS"/>
            </a:endParaRPr>
          </a:p>
          <a:p>
            <a:pPr marL="914400" marR="0" lvl="1" indent="-381000" algn="l" rtl="0">
              <a:lnSpc>
                <a:spcPct val="90000"/>
              </a:lnSpc>
              <a:spcBef>
                <a:spcPts val="1000"/>
              </a:spcBef>
              <a:spcAft>
                <a:spcPts val="1000"/>
              </a:spcAft>
              <a:buClr>
                <a:schemeClr val="dk1"/>
              </a:buClr>
              <a:buSzPts val="2400"/>
              <a:buFont typeface="Trebuchet MS"/>
              <a:buChar char="⮚"/>
            </a:pPr>
            <a:r>
              <a:rPr lang="en-US" sz="2400" b="0" i="0" u="none" strike="noStrike" cap="none" dirty="0">
                <a:solidFill>
                  <a:schemeClr val="dk1"/>
                </a:solidFill>
                <a:latin typeface="Trebuchet MS"/>
                <a:ea typeface="Trebuchet MS"/>
                <a:cs typeface="Trebuchet MS"/>
                <a:sym typeface="Trebuchet MS"/>
              </a:rPr>
              <a:t>Las </a:t>
            </a:r>
            <a:r>
              <a:rPr lang="en-US" sz="2400" b="0" i="0" u="none" strike="noStrike" cap="none" dirty="0" err="1">
                <a:solidFill>
                  <a:schemeClr val="dk1"/>
                </a:solidFill>
                <a:latin typeface="Trebuchet MS"/>
                <a:ea typeface="Trebuchet MS"/>
                <a:cs typeface="Trebuchet MS"/>
                <a:sym typeface="Trebuchet MS"/>
              </a:rPr>
              <a:t>primas</a:t>
            </a:r>
            <a:r>
              <a:rPr lang="en-US" sz="2400" b="0" i="0" u="none" strike="noStrike" cap="none" dirty="0">
                <a:solidFill>
                  <a:schemeClr val="dk1"/>
                </a:solidFill>
                <a:latin typeface="Trebuchet MS"/>
                <a:ea typeface="Trebuchet MS"/>
                <a:cs typeface="Trebuchet MS"/>
                <a:sym typeface="Trebuchet MS"/>
              </a:rPr>
              <a:t> no se </a:t>
            </a:r>
            <a:r>
              <a:rPr lang="en-US" sz="2400" b="0" i="0" u="none" strike="noStrike" cap="none" dirty="0" err="1">
                <a:solidFill>
                  <a:schemeClr val="dk1"/>
                </a:solidFill>
                <a:latin typeface="Trebuchet MS"/>
                <a:ea typeface="Trebuchet MS"/>
                <a:cs typeface="Trebuchet MS"/>
                <a:sym typeface="Trebuchet MS"/>
              </a:rPr>
              <a:t>cobrarán</a:t>
            </a:r>
            <a:r>
              <a:rPr lang="en-US" sz="2400" b="0" i="0" u="none" strike="noStrike" cap="none" dirty="0">
                <a:solidFill>
                  <a:schemeClr val="dk1"/>
                </a:solidFill>
                <a:latin typeface="Trebuchet MS"/>
                <a:ea typeface="Trebuchet MS"/>
                <a:cs typeface="Trebuchet MS"/>
                <a:sym typeface="Trebuchet MS"/>
              </a:rPr>
              <a:t> con </a:t>
            </a:r>
            <a:r>
              <a:rPr lang="en-US" sz="2400" b="0" i="0" u="none" strike="noStrike" cap="none" dirty="0" err="1">
                <a:solidFill>
                  <a:schemeClr val="dk1"/>
                </a:solidFill>
                <a:latin typeface="Trebuchet MS"/>
                <a:ea typeface="Trebuchet MS"/>
                <a:cs typeface="Trebuchet MS"/>
                <a:sym typeface="Trebuchet MS"/>
              </a:rPr>
              <a:t>carácter</a:t>
            </a:r>
            <a:r>
              <a:rPr lang="en-US" sz="2400" b="0" i="0" u="none" strike="noStrike" cap="none" dirty="0">
                <a:solidFill>
                  <a:schemeClr val="dk1"/>
                </a:solidFill>
                <a:latin typeface="Trebuchet MS"/>
                <a:ea typeface="Trebuchet MS"/>
                <a:cs typeface="Trebuchet MS"/>
                <a:sym typeface="Trebuchet MS"/>
              </a:rPr>
              <a:t> </a:t>
            </a:r>
            <a:r>
              <a:rPr lang="en-US" sz="2400" b="0" i="0" u="none" strike="noStrike" cap="none" dirty="0" err="1">
                <a:solidFill>
                  <a:schemeClr val="dk1"/>
                </a:solidFill>
                <a:latin typeface="Trebuchet MS"/>
                <a:ea typeface="Trebuchet MS"/>
                <a:cs typeface="Trebuchet MS"/>
                <a:sym typeface="Trebuchet MS"/>
              </a:rPr>
              <a:t>retroactivo</a:t>
            </a:r>
            <a:r>
              <a:rPr lang="en-US" sz="2400" b="0" i="0" u="none" strike="noStrike" cap="none" dirty="0">
                <a:solidFill>
                  <a:schemeClr val="dk1"/>
                </a:solidFill>
                <a:latin typeface="Trebuchet MS"/>
                <a:ea typeface="Trebuchet MS"/>
                <a:cs typeface="Trebuchet MS"/>
                <a:sym typeface="Trebuchet MS"/>
              </a:rPr>
              <a:t>.</a:t>
            </a:r>
            <a:endParaRPr sz="2400" b="0" i="0" u="none" strike="noStrike" cap="none" dirty="0">
              <a:solidFill>
                <a:schemeClr val="dk1"/>
              </a:solidFill>
              <a:latin typeface="Trebuchet MS"/>
              <a:ea typeface="Trebuchet MS"/>
              <a:cs typeface="Trebuchet MS"/>
              <a:sym typeface="Trebuchet MS"/>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g3538af952b8_0_231"/>
          <p:cNvSpPr txBox="1">
            <a:spLocks noGrp="1"/>
          </p:cNvSpPr>
          <p:nvPr>
            <p:ph type="title"/>
          </p:nvPr>
        </p:nvSpPr>
        <p:spPr>
          <a:xfrm>
            <a:off x="513550" y="744124"/>
            <a:ext cx="8104200" cy="751800"/>
          </a:xfrm>
          <a:prstGeom prst="rect">
            <a:avLst/>
          </a:prstGeom>
          <a:noFill/>
          <a:ln>
            <a:noFill/>
          </a:ln>
        </p:spPr>
        <p:txBody>
          <a:bodyPr spcFirstLastPara="1" wrap="square" lIns="0" tIns="12700" rIns="0" bIns="0" anchor="t" anchorCtr="0">
            <a:spAutoFit/>
          </a:bodyPr>
          <a:lstStyle/>
          <a:p>
            <a:pPr marL="0" lvl="0" indent="0" algn="ctr" rtl="0">
              <a:lnSpc>
                <a:spcPct val="100000"/>
              </a:lnSpc>
              <a:spcBef>
                <a:spcPts val="1680"/>
              </a:spcBef>
              <a:spcAft>
                <a:spcPts val="0"/>
              </a:spcAft>
              <a:buSzPts val="1400"/>
              <a:buNone/>
            </a:pPr>
            <a:r>
              <a:rPr lang="en-US" sz="4800"/>
              <a:t>Ongoing Monitoring</a:t>
            </a:r>
            <a:endParaRPr sz="4800"/>
          </a:p>
        </p:txBody>
      </p:sp>
      <p:sp>
        <p:nvSpPr>
          <p:cNvPr id="558" name="Google Shape;558;g3538af952b8_0_231"/>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52</a:t>
            </a:fld>
            <a:endParaRPr/>
          </a:p>
        </p:txBody>
      </p:sp>
      <p:sp>
        <p:nvSpPr>
          <p:cNvPr id="559" name="Google Shape;559;g3538af952b8_0_231"/>
          <p:cNvSpPr txBox="1"/>
          <p:nvPr/>
        </p:nvSpPr>
        <p:spPr>
          <a:xfrm>
            <a:off x="281050" y="143200"/>
            <a:ext cx="7106100" cy="419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700"/>
              <a:buFont typeface="Arial"/>
              <a:buNone/>
            </a:pPr>
            <a:endParaRPr sz="2700" b="0" i="0" u="none" strike="noStrike" cap="none">
              <a:solidFill>
                <a:srgbClr val="FF0000"/>
              </a:solidFill>
              <a:latin typeface="Trebuchet MS"/>
              <a:ea typeface="Trebuchet MS"/>
              <a:cs typeface="Trebuchet MS"/>
              <a:sym typeface="Trebuchet MS"/>
            </a:endParaRPr>
          </a:p>
        </p:txBody>
      </p:sp>
      <p:sp>
        <p:nvSpPr>
          <p:cNvPr id="560" name="Google Shape;560;g3538af952b8_0_231"/>
          <p:cNvSpPr txBox="1"/>
          <p:nvPr/>
        </p:nvSpPr>
        <p:spPr>
          <a:xfrm>
            <a:off x="513550" y="3389003"/>
            <a:ext cx="8104200" cy="969496"/>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1680"/>
              </a:spcBef>
              <a:spcAft>
                <a:spcPts val="0"/>
              </a:spcAft>
              <a:buClr>
                <a:srgbClr val="000000"/>
              </a:buClr>
              <a:buSzPts val="1400"/>
              <a:buFont typeface="Arial"/>
              <a:buNone/>
            </a:pPr>
            <a:r>
              <a:rPr lang="en-US" sz="4800" b="1" i="0" u="none" strike="noStrike" cap="none">
                <a:solidFill>
                  <a:schemeClr val="lt1"/>
                </a:solidFill>
                <a:latin typeface="Trebuchet MS"/>
                <a:ea typeface="Trebuchet MS"/>
                <a:cs typeface="Trebuchet MS"/>
                <a:sym typeface="Trebuchet MS"/>
              </a:rPr>
              <a:t>Monitoreo continuo</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g3538af952b8_0_68"/>
          <p:cNvSpPr txBox="1">
            <a:spLocks noGrp="1"/>
          </p:cNvSpPr>
          <p:nvPr>
            <p:ph type="title"/>
          </p:nvPr>
        </p:nvSpPr>
        <p:spPr>
          <a:xfrm>
            <a:off x="679450" y="511425"/>
            <a:ext cx="8204700" cy="1342800"/>
          </a:xfrm>
          <a:prstGeom prst="rect">
            <a:avLst/>
          </a:prstGeom>
          <a:noFill/>
          <a:ln>
            <a:noFill/>
          </a:ln>
        </p:spPr>
        <p:txBody>
          <a:bodyPr spcFirstLastPara="1" wrap="square" lIns="0" tIns="12700" rIns="0" bIns="0" anchor="t" anchorCtr="0">
            <a:spAutoFit/>
          </a:bodyPr>
          <a:lstStyle/>
          <a:p>
            <a:pPr marL="0" lvl="0" indent="0" algn="ctr" rtl="0">
              <a:lnSpc>
                <a:spcPct val="90000"/>
              </a:lnSpc>
              <a:spcBef>
                <a:spcPts val="0"/>
              </a:spcBef>
              <a:spcAft>
                <a:spcPts val="0"/>
              </a:spcAft>
              <a:buClr>
                <a:schemeClr val="dk1"/>
              </a:buClr>
              <a:buSzPts val="4500"/>
              <a:buFont typeface="Arial"/>
              <a:buNone/>
            </a:pPr>
            <a:r>
              <a:rPr lang="en-US" sz="4600">
                <a:solidFill>
                  <a:srgbClr val="232C68"/>
                </a:solidFill>
              </a:rPr>
              <a:t>Ongoing Monitoring</a:t>
            </a:r>
            <a:endParaRPr sz="3750">
              <a:solidFill>
                <a:srgbClr val="272E67"/>
              </a:solidFill>
            </a:endParaRPr>
          </a:p>
          <a:p>
            <a:pPr marL="12700" lvl="0" indent="0" algn="ctr" rtl="0">
              <a:lnSpc>
                <a:spcPct val="100000"/>
              </a:lnSpc>
              <a:spcBef>
                <a:spcPts val="0"/>
              </a:spcBef>
              <a:spcAft>
                <a:spcPts val="0"/>
              </a:spcAft>
              <a:buSzPts val="1400"/>
              <a:buNone/>
            </a:pPr>
            <a:endParaRPr sz="4500">
              <a:solidFill>
                <a:srgbClr val="00186F"/>
              </a:solidFill>
              <a:highlight>
                <a:srgbClr val="FF00FF"/>
              </a:highlight>
            </a:endParaRPr>
          </a:p>
        </p:txBody>
      </p:sp>
      <p:sp>
        <p:nvSpPr>
          <p:cNvPr id="566" name="Google Shape;566;g3538af952b8_0_68"/>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53</a:t>
            </a:fld>
            <a:endParaRPr/>
          </a:p>
        </p:txBody>
      </p:sp>
      <p:sp>
        <p:nvSpPr>
          <p:cNvPr id="567" name="Google Shape;567;g3538af952b8_0_68"/>
          <p:cNvSpPr txBox="1"/>
          <p:nvPr/>
        </p:nvSpPr>
        <p:spPr>
          <a:xfrm>
            <a:off x="579150" y="1355725"/>
            <a:ext cx="8108700" cy="3692700"/>
          </a:xfrm>
          <a:prstGeom prst="rect">
            <a:avLst/>
          </a:prstGeom>
          <a:solidFill>
            <a:schemeClr val="lt1"/>
          </a:solidFill>
          <a:ln>
            <a:noFill/>
          </a:ln>
        </p:spPr>
        <p:txBody>
          <a:bodyPr spcFirstLastPara="1" wrap="square" lIns="0" tIns="58400" rIns="0" bIns="0" anchor="t" anchorCtr="0">
            <a:spAutoFit/>
          </a:bodyPr>
          <a:lstStyle/>
          <a:p>
            <a:pPr marL="0" marR="0" lvl="0" indent="0" algn="l" rtl="0">
              <a:lnSpc>
                <a:spcPct val="90000"/>
              </a:lnSpc>
              <a:spcBef>
                <a:spcPts val="1000"/>
              </a:spcBef>
              <a:spcAft>
                <a:spcPts val="0"/>
              </a:spcAft>
              <a:buClr>
                <a:srgbClr val="000000"/>
              </a:buClr>
              <a:buSzPts val="2400"/>
              <a:buFont typeface="Arial"/>
              <a:buNone/>
            </a:pPr>
            <a:r>
              <a:rPr lang="en-US" sz="2400" b="0" i="0" u="none" strike="noStrike" cap="none">
                <a:solidFill>
                  <a:schemeClr val="dk1"/>
                </a:solidFill>
                <a:latin typeface="Trebuchet MS"/>
                <a:ea typeface="Trebuchet MS"/>
                <a:cs typeface="Trebuchet MS"/>
                <a:sym typeface="Trebuchet MS"/>
              </a:rPr>
              <a:t>HCPF discussed efforts to monitor and mitigate future issues for this population that include the following: </a:t>
            </a:r>
            <a:endParaRPr sz="2400" b="0" i="0" u="none" strike="noStrike" cap="none">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Verifying/validating the 60-day extension reports</a:t>
            </a:r>
            <a:endParaRPr sz="2400" b="0" i="0" u="none" strike="noStrike" cap="none">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Validating the next group for the premium letters</a:t>
            </a:r>
            <a:endParaRPr sz="2400" b="0" i="0" u="none" strike="noStrike" cap="none">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Staying on top of the help desk tickets</a:t>
            </a:r>
            <a:endParaRPr sz="2400" b="0" i="0" u="none" strike="noStrike" cap="none">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More frequent meetings with the Colorado Medical Assistance Program (CMAP) to identify issues &amp; escalate</a:t>
            </a:r>
            <a:endParaRPr sz="2400" b="0" i="0" u="none" strike="noStrike" cap="none">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Monitor correspondence &amp; unexpected influx for Working Adults Buy-In</a:t>
            </a:r>
            <a:endParaRPr sz="2400" b="0" i="0" u="none" strike="noStrike" cap="none">
              <a:solidFill>
                <a:schemeClr val="dk1"/>
              </a:solidFill>
              <a:latin typeface="Trebuchet MS"/>
              <a:ea typeface="Trebuchet MS"/>
              <a:cs typeface="Trebuchet MS"/>
              <a:sym typeface="Trebuchet MS"/>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35"/>
          <p:cNvSpPr txBox="1">
            <a:spLocks noGrp="1"/>
          </p:cNvSpPr>
          <p:nvPr>
            <p:ph type="title"/>
          </p:nvPr>
        </p:nvSpPr>
        <p:spPr>
          <a:xfrm>
            <a:off x="231648" y="250425"/>
            <a:ext cx="8652502" cy="1273169"/>
          </a:xfrm>
          <a:prstGeom prst="rect">
            <a:avLst/>
          </a:prstGeom>
          <a:noFill/>
          <a:ln>
            <a:noFill/>
          </a:ln>
        </p:spPr>
        <p:txBody>
          <a:bodyPr spcFirstLastPara="1" wrap="square" lIns="0" tIns="12700" rIns="0" bIns="0" anchor="t" anchorCtr="0">
            <a:spAutoFit/>
          </a:bodyPr>
          <a:lstStyle/>
          <a:p>
            <a:pPr marL="0" lvl="0" indent="0" algn="ctr" rtl="0">
              <a:lnSpc>
                <a:spcPct val="90000"/>
              </a:lnSpc>
              <a:spcBef>
                <a:spcPts val="0"/>
              </a:spcBef>
              <a:spcAft>
                <a:spcPts val="0"/>
              </a:spcAft>
              <a:buClr>
                <a:schemeClr val="dk1"/>
              </a:buClr>
              <a:buSzPts val="4500"/>
              <a:buFont typeface="Arial"/>
              <a:buNone/>
            </a:pPr>
            <a:r>
              <a:rPr lang="en-US" sz="4600">
                <a:solidFill>
                  <a:srgbClr val="232C68"/>
                </a:solidFill>
              </a:rPr>
              <a:t>Monitoreo continuo</a:t>
            </a:r>
            <a:br>
              <a:rPr lang="en-US" sz="4600">
                <a:solidFill>
                  <a:srgbClr val="232C68"/>
                </a:solidFill>
              </a:rPr>
            </a:br>
            <a:endParaRPr sz="4500">
              <a:solidFill>
                <a:srgbClr val="00186F"/>
              </a:solidFill>
              <a:highlight>
                <a:srgbClr val="FF00FF"/>
              </a:highlight>
            </a:endParaRPr>
          </a:p>
        </p:txBody>
      </p:sp>
      <p:sp>
        <p:nvSpPr>
          <p:cNvPr id="573" name="Google Shape;573;p35"/>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54</a:t>
            </a:fld>
            <a:endParaRPr/>
          </a:p>
        </p:txBody>
      </p:sp>
      <p:sp>
        <p:nvSpPr>
          <p:cNvPr id="574" name="Google Shape;574;p35"/>
          <p:cNvSpPr txBox="1"/>
          <p:nvPr/>
        </p:nvSpPr>
        <p:spPr>
          <a:xfrm>
            <a:off x="503548" y="1014349"/>
            <a:ext cx="8380601" cy="4817196"/>
          </a:xfrm>
          <a:prstGeom prst="rect">
            <a:avLst/>
          </a:prstGeom>
          <a:solidFill>
            <a:schemeClr val="lt1"/>
          </a:solidFill>
          <a:ln>
            <a:noFill/>
          </a:ln>
        </p:spPr>
        <p:txBody>
          <a:bodyPr spcFirstLastPara="1" wrap="square" lIns="0" tIns="58400" rIns="0" bIns="0" anchor="t" anchorCtr="0">
            <a:spAutoFit/>
          </a:bodyPr>
          <a:lstStyle/>
          <a:p>
            <a:pPr marL="0" marR="0" lvl="0" indent="0" algn="l" rtl="0">
              <a:lnSpc>
                <a:spcPct val="90000"/>
              </a:lnSpc>
              <a:spcBef>
                <a:spcPts val="1000"/>
              </a:spcBef>
              <a:spcAft>
                <a:spcPts val="0"/>
              </a:spcAft>
              <a:buClr>
                <a:srgbClr val="000000"/>
              </a:buClr>
              <a:buSzPts val="2400"/>
              <a:buFont typeface="Arial"/>
              <a:buNone/>
            </a:pPr>
            <a:r>
              <a:rPr lang="en-US" sz="2400" b="0" i="0" u="none" strike="noStrike" cap="none">
                <a:solidFill>
                  <a:schemeClr val="dk1"/>
                </a:solidFill>
                <a:latin typeface="Trebuchet MS"/>
                <a:ea typeface="Trebuchet MS"/>
                <a:cs typeface="Trebuchet MS"/>
                <a:sym typeface="Trebuchet MS"/>
              </a:rPr>
              <a:t>La HCPF debatió los esfuerzos para monitorear y mitigar los futuros problemas para esta población, entre los que se incluyen los siguientes: </a:t>
            </a:r>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Verificación/validación de los informes de prórroga de 60 días</a:t>
            </a:r>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Validación del siguiente grupo para las cartas de primas</a:t>
            </a:r>
            <a:endParaRPr sz="2400" b="0" i="0" u="none" strike="noStrike" cap="none">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Estar al tanto de los tickets de la mesa de ayuda</a:t>
            </a:r>
            <a:endParaRPr sz="2400" b="0" i="0" u="none" strike="noStrike" cap="none">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Reuniones más frecuentes con el Programa de Asistencia Médica de Colorado (CMAP) para identificar problemas y escalares</a:t>
            </a:r>
            <a:endParaRPr sz="2400" b="0" i="0" u="none" strike="noStrike" cap="none">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Monitorear la correspondencia y la afluencia inesperada de Participación  para Trabajadores Adultos</a:t>
            </a:r>
            <a:endParaRPr sz="2400" b="0" i="0" u="none" strike="noStrike" cap="none">
              <a:solidFill>
                <a:schemeClr val="dk1"/>
              </a:solidFill>
              <a:latin typeface="Trebuchet MS"/>
              <a:ea typeface="Trebuchet MS"/>
              <a:cs typeface="Trebuchet MS"/>
              <a:sym typeface="Trebuchet MS"/>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g33162129753_0_526"/>
          <p:cNvSpPr txBox="1">
            <a:spLocks noGrp="1"/>
          </p:cNvSpPr>
          <p:nvPr>
            <p:ph type="title"/>
          </p:nvPr>
        </p:nvSpPr>
        <p:spPr>
          <a:xfrm>
            <a:off x="4894939" y="1903027"/>
            <a:ext cx="4030500" cy="23181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n-US" sz="5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
                  </a:ext>
                </a:extLst>
              </a:rPr>
              <a:t>Q</a:t>
            </a:r>
            <a:r>
              <a:rPr lang="en-US" sz="5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uestions</a:t>
            </a:r>
            <a:r>
              <a:rPr lang="en-US" sz="5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2"/>
                  </a:ext>
                </a:extLst>
              </a:rPr>
              <a:t>?</a:t>
            </a:r>
            <a:endParaRPr sz="5400"/>
          </a:p>
        </p:txBody>
      </p:sp>
      <p:sp>
        <p:nvSpPr>
          <p:cNvPr id="581" name="Google Shape;581;g33162129753_0_526"/>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55</a:t>
            </a:fld>
            <a:endParaRPr/>
          </a:p>
        </p:txBody>
      </p:sp>
      <p:sp>
        <p:nvSpPr>
          <p:cNvPr id="582" name="Google Shape;582;g33162129753_0_526"/>
          <p:cNvSpPr txBox="1"/>
          <p:nvPr/>
        </p:nvSpPr>
        <p:spPr>
          <a:xfrm>
            <a:off x="4894939" y="3614659"/>
            <a:ext cx="4030500" cy="23181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lt1"/>
              </a:buClr>
              <a:buSzPts val="6000"/>
              <a:buFont typeface="Trebuchet MS"/>
              <a:buNone/>
            </a:pPr>
            <a:r>
              <a:rPr lang="en-US" sz="5400" b="1" i="0" u="none" strike="noStrike" cap="none">
                <a:solidFill>
                  <a:schemeClr val="lt1"/>
                </a:solidFill>
                <a:latin typeface="Trebuchet MS"/>
                <a:ea typeface="Trebuchet MS"/>
                <a:cs typeface="Trebuchet MS"/>
                <a:sym typeface="Trebuchet MS"/>
              </a:rPr>
              <a:t>¿Preguntas?</a:t>
            </a:r>
            <a:endParaRPr sz="5400" b="1"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Shape 586"/>
        <p:cNvGrpSpPr/>
        <p:nvPr/>
      </p:nvGrpSpPr>
      <p:grpSpPr>
        <a:xfrm>
          <a:off x="0" y="0"/>
          <a:ext cx="0" cy="0"/>
          <a:chOff x="0" y="0"/>
          <a:chExt cx="0" cy="0"/>
        </a:xfrm>
      </p:grpSpPr>
      <p:sp>
        <p:nvSpPr>
          <p:cNvPr id="587" name="Google Shape;587;p21"/>
          <p:cNvSpPr/>
          <p:nvPr/>
        </p:nvSpPr>
        <p:spPr>
          <a:xfrm>
            <a:off x="0" y="0"/>
            <a:ext cx="9136380" cy="6256655"/>
          </a:xfrm>
          <a:custGeom>
            <a:avLst/>
            <a:gdLst/>
            <a:ahLst/>
            <a:cxnLst/>
            <a:rect l="l" t="t" r="r" b="b"/>
            <a:pathLst>
              <a:path w="9136380" h="6256655" extrusionOk="0">
                <a:moveTo>
                  <a:pt x="0" y="6256655"/>
                </a:moveTo>
                <a:lnTo>
                  <a:pt x="9135998" y="6256655"/>
                </a:lnTo>
                <a:lnTo>
                  <a:pt x="9135998" y="0"/>
                </a:lnTo>
                <a:lnTo>
                  <a:pt x="0" y="0"/>
                </a:lnTo>
                <a:lnTo>
                  <a:pt x="0" y="6256655"/>
                </a:lnTo>
                <a:close/>
              </a:path>
            </a:pathLst>
          </a:custGeom>
          <a:solidFill>
            <a:srgbClr val="00186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8" name="Google Shape;588;p21"/>
          <p:cNvSpPr/>
          <p:nvPr/>
        </p:nvSpPr>
        <p:spPr>
          <a:xfrm>
            <a:off x="0" y="6256655"/>
            <a:ext cx="9136380" cy="608965"/>
          </a:xfrm>
          <a:custGeom>
            <a:avLst/>
            <a:gdLst/>
            <a:ahLst/>
            <a:cxnLst/>
            <a:rect l="l" t="t" r="r" b="b"/>
            <a:pathLst>
              <a:path w="9136380" h="608965" extrusionOk="0">
                <a:moveTo>
                  <a:pt x="0" y="0"/>
                </a:moveTo>
                <a:lnTo>
                  <a:pt x="9135998" y="0"/>
                </a:lnTo>
                <a:lnTo>
                  <a:pt x="9135998" y="608837"/>
                </a:lnTo>
                <a:lnTo>
                  <a:pt x="0" y="608837"/>
                </a:lnTo>
                <a:lnTo>
                  <a:pt x="0"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9" name="Google Shape;589;p21"/>
          <p:cNvSpPr/>
          <p:nvPr/>
        </p:nvSpPr>
        <p:spPr>
          <a:xfrm>
            <a:off x="205993" y="6346698"/>
            <a:ext cx="2596388" cy="43624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0" name="Google Shape;590;p21"/>
          <p:cNvSpPr txBox="1">
            <a:spLocks noGrp="1"/>
          </p:cNvSpPr>
          <p:nvPr>
            <p:ph type="title"/>
          </p:nvPr>
        </p:nvSpPr>
        <p:spPr>
          <a:xfrm>
            <a:off x="683800" y="9949"/>
            <a:ext cx="7763700" cy="7209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6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Contact </a:t>
            </a:r>
            <a:endParaRPr sz="4600"/>
          </a:p>
        </p:txBody>
      </p:sp>
      <p:sp>
        <p:nvSpPr>
          <p:cNvPr id="591" name="Google Shape;591;p21"/>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56</a:t>
            </a:fld>
            <a:endParaRPr/>
          </a:p>
        </p:txBody>
      </p:sp>
      <p:sp>
        <p:nvSpPr>
          <p:cNvPr id="592" name="Google Shape;592;p21"/>
          <p:cNvSpPr txBox="1"/>
          <p:nvPr/>
        </p:nvSpPr>
        <p:spPr>
          <a:xfrm>
            <a:off x="620800" y="716127"/>
            <a:ext cx="7889700" cy="2870016"/>
          </a:xfrm>
          <a:prstGeom prst="rect">
            <a:avLst/>
          </a:prstGeom>
          <a:noFill/>
          <a:ln>
            <a:noFill/>
          </a:ln>
        </p:spPr>
        <p:txBody>
          <a:bodyPr spcFirstLastPara="1" wrap="square" lIns="0" tIns="76200" rIns="0" bIns="0" anchor="t" anchorCtr="0">
            <a:spAutoFit/>
          </a:bodyPr>
          <a:lstStyle/>
          <a:p>
            <a:pPr marL="0" marR="0" lvl="0" indent="0" algn="ctr" rtl="0">
              <a:lnSpc>
                <a:spcPct val="115000"/>
              </a:lnSpc>
              <a:spcBef>
                <a:spcPts val="1200"/>
              </a:spcBef>
              <a:spcAft>
                <a:spcPts val="0"/>
              </a:spcAft>
              <a:buClr>
                <a:schemeClr val="dk1"/>
              </a:buClr>
              <a:buSzPts val="1100"/>
              <a:buFont typeface="Arial"/>
              <a:buNone/>
            </a:pPr>
            <a:r>
              <a:rPr lang="en-US" sz="1800" b="0" i="0" u="none" strike="noStrike" cap="none">
                <a:solidFill>
                  <a:schemeClr val="lt1"/>
                </a:solidFill>
                <a:latin typeface="Trebuchet MS"/>
                <a:ea typeface="Trebuchet MS"/>
                <a:cs typeface="Trebuchet MS"/>
                <a:sym typeface="Trebuchet MS"/>
              </a:rPr>
              <a:t>For Working Adult Buy-In members and advocate questions call the Colorado Medical Assistance Program (CMAP) at 1-(800) 711-6994</a:t>
            </a:r>
            <a:endParaRPr sz="1800" b="0" i="0" u="none" strike="noStrike" cap="none">
              <a:solidFill>
                <a:schemeClr val="lt1"/>
              </a:solidFill>
              <a:latin typeface="Trebuchet MS"/>
              <a:ea typeface="Trebuchet MS"/>
              <a:cs typeface="Trebuchet MS"/>
              <a:sym typeface="Trebuchet MS"/>
            </a:endParaRPr>
          </a:p>
          <a:p>
            <a:pPr marL="0" marR="0" lvl="0" indent="0" algn="ctr" rtl="0">
              <a:lnSpc>
                <a:spcPct val="115000"/>
              </a:lnSpc>
              <a:spcBef>
                <a:spcPts val="1200"/>
              </a:spcBef>
              <a:spcAft>
                <a:spcPts val="0"/>
              </a:spcAft>
              <a:buClr>
                <a:schemeClr val="dk1"/>
              </a:buClr>
              <a:buSzPts val="1100"/>
              <a:buFont typeface="Arial"/>
              <a:buNone/>
            </a:pPr>
            <a:endParaRPr sz="1800" b="0" i="0" u="none" strike="noStrike" cap="none">
              <a:solidFill>
                <a:schemeClr val="lt1"/>
              </a:solidFill>
              <a:latin typeface="Trebuchet MS"/>
              <a:ea typeface="Trebuchet MS"/>
              <a:cs typeface="Trebuchet MS"/>
              <a:sym typeface="Trebuchet MS"/>
            </a:endParaRPr>
          </a:p>
          <a:p>
            <a:pPr marL="0" marR="0" lvl="0" indent="0" algn="ctr" rtl="0">
              <a:lnSpc>
                <a:spcPct val="115000"/>
              </a:lnSpc>
              <a:spcBef>
                <a:spcPts val="1200"/>
              </a:spcBef>
              <a:spcAft>
                <a:spcPts val="0"/>
              </a:spcAft>
              <a:buClr>
                <a:schemeClr val="dk1"/>
              </a:buClr>
              <a:buSzPts val="1100"/>
              <a:buFont typeface="Arial"/>
              <a:buNone/>
            </a:pPr>
            <a:r>
              <a:rPr lang="en-US" sz="1800" b="0" i="0" u="none" strike="noStrike" cap="none">
                <a:solidFill>
                  <a:schemeClr val="lt1"/>
                </a:solidFill>
                <a:latin typeface="Trebuchet MS"/>
                <a:ea typeface="Trebuchet MS"/>
                <a:cs typeface="Trebuchet MS"/>
                <a:sym typeface="Trebuchet MS"/>
              </a:rPr>
              <a:t>For general Working Adults Buy-In program questions email: </a:t>
            </a:r>
            <a:endParaRPr sz="1800" b="0" i="0" u="none" strike="noStrike" cap="none">
              <a:solidFill>
                <a:schemeClr val="lt1"/>
              </a:solidFill>
              <a:latin typeface="Trebuchet MS"/>
              <a:ea typeface="Trebuchet MS"/>
              <a:cs typeface="Trebuchet MS"/>
              <a:sym typeface="Trebuchet MS"/>
            </a:endParaRPr>
          </a:p>
          <a:p>
            <a:pPr marL="12065" marR="5080" lvl="0" indent="0" algn="ctr" rtl="0">
              <a:lnSpc>
                <a:spcPct val="100000"/>
              </a:lnSpc>
              <a:spcBef>
                <a:spcPts val="1200"/>
              </a:spcBef>
              <a:spcAft>
                <a:spcPts val="0"/>
              </a:spcAft>
              <a:buClr>
                <a:schemeClr val="dk1"/>
              </a:buClr>
              <a:buSzPts val="2400"/>
              <a:buFont typeface="Arial"/>
              <a:buNone/>
            </a:pPr>
            <a:r>
              <a:rPr lang="en-US" sz="1800" b="0" i="0" u="sng" strike="noStrike" cap="none">
                <a:solidFill>
                  <a:schemeClr val="lt1"/>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nancy.brenes@state.co.us</a:t>
            </a:r>
            <a:endParaRPr sz="1800" b="0" i="0" u="none" strike="noStrike" cap="none">
              <a:solidFill>
                <a:schemeClr val="dk1"/>
              </a:solidFill>
              <a:latin typeface="Trebuchet MS"/>
              <a:ea typeface="Trebuchet MS"/>
              <a:cs typeface="Trebuchet MS"/>
              <a:sym typeface="Trebuchet MS"/>
            </a:endParaRPr>
          </a:p>
          <a:p>
            <a:pPr marL="0" marR="0" lvl="0" indent="0" algn="ctr" rtl="0">
              <a:lnSpc>
                <a:spcPct val="115000"/>
              </a:lnSpc>
              <a:spcBef>
                <a:spcPts val="1200"/>
              </a:spcBef>
              <a:spcAft>
                <a:spcPts val="1200"/>
              </a:spcAft>
              <a:buClr>
                <a:schemeClr val="dk1"/>
              </a:buClr>
              <a:buSzPts val="11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593" name="Google Shape;593;p21"/>
          <p:cNvSpPr txBox="1"/>
          <p:nvPr/>
        </p:nvSpPr>
        <p:spPr>
          <a:xfrm>
            <a:off x="683800" y="3039359"/>
            <a:ext cx="7763700" cy="720900"/>
          </a:xfrm>
          <a:prstGeom prst="rect">
            <a:avLst/>
          </a:prstGeom>
          <a:noFill/>
          <a:ln>
            <a:noFill/>
          </a:ln>
        </p:spPr>
        <p:txBody>
          <a:bodyPr spcFirstLastPara="1" wrap="square" lIns="0" tIns="12700" rIns="0" bIns="0" anchor="t" anchorCtr="0">
            <a:spAutoFit/>
          </a:bodyPr>
          <a:lstStyle/>
          <a:p>
            <a:pPr marL="12700" marR="0" lvl="0" indent="0" algn="ctr" rtl="0">
              <a:lnSpc>
                <a:spcPct val="100000"/>
              </a:lnSpc>
              <a:spcBef>
                <a:spcPts val="0"/>
              </a:spcBef>
              <a:spcAft>
                <a:spcPts val="0"/>
              </a:spcAft>
              <a:buClr>
                <a:srgbClr val="000000"/>
              </a:buClr>
              <a:buSzPts val="1400"/>
              <a:buFont typeface="Arial"/>
              <a:buNone/>
            </a:pPr>
            <a:r>
              <a:rPr lang="en-US" sz="4600" b="1" i="0" u="none" strike="noStrike" cap="none">
                <a:solidFill>
                  <a:schemeClr val="lt1"/>
                </a:solidFill>
                <a:latin typeface="Trebuchet MS"/>
                <a:ea typeface="Trebuchet MS"/>
                <a:cs typeface="Trebuchet MS"/>
                <a:sym typeface="Trebuchet MS"/>
              </a:rPr>
              <a:t>Contacto </a:t>
            </a:r>
            <a:endParaRPr sz="4600" b="1" i="0" u="none" strike="noStrike" cap="none">
              <a:solidFill>
                <a:schemeClr val="lt1"/>
              </a:solidFill>
              <a:latin typeface="Trebuchet MS"/>
              <a:ea typeface="Trebuchet MS"/>
              <a:cs typeface="Trebuchet MS"/>
              <a:sym typeface="Trebuchet MS"/>
            </a:endParaRPr>
          </a:p>
        </p:txBody>
      </p:sp>
      <p:sp>
        <p:nvSpPr>
          <p:cNvPr id="594" name="Google Shape;594;p21"/>
          <p:cNvSpPr txBox="1"/>
          <p:nvPr/>
        </p:nvSpPr>
        <p:spPr>
          <a:xfrm>
            <a:off x="282803" y="3677034"/>
            <a:ext cx="8642503" cy="3076227"/>
          </a:xfrm>
          <a:prstGeom prst="rect">
            <a:avLst/>
          </a:prstGeom>
          <a:noFill/>
          <a:ln>
            <a:noFill/>
          </a:ln>
        </p:spPr>
        <p:txBody>
          <a:bodyPr spcFirstLastPara="1" wrap="square" lIns="0" tIns="76200" rIns="0" bIns="0" anchor="t" anchorCtr="0">
            <a:spAutoFit/>
          </a:bodyPr>
          <a:lstStyle/>
          <a:p>
            <a:pPr marL="0" marR="0" lvl="0" indent="0" algn="ctr" rtl="0">
              <a:lnSpc>
                <a:spcPct val="115000"/>
              </a:lnSpc>
              <a:spcBef>
                <a:spcPts val="1200"/>
              </a:spcBef>
              <a:spcAft>
                <a:spcPts val="0"/>
              </a:spcAft>
              <a:buClr>
                <a:schemeClr val="dk1"/>
              </a:buClr>
              <a:buSzPts val="1100"/>
              <a:buFont typeface="Arial"/>
              <a:buNone/>
            </a:pPr>
            <a:r>
              <a:rPr lang="en-US" sz="1800" b="0" i="0" u="none" strike="noStrike" cap="none" dirty="0">
                <a:solidFill>
                  <a:schemeClr val="lt1"/>
                </a:solidFill>
                <a:latin typeface="Trebuchet MS"/>
                <a:ea typeface="Trebuchet MS"/>
                <a:cs typeface="Trebuchet MS"/>
                <a:sym typeface="Trebuchet MS"/>
              </a:rPr>
              <a:t>Para los </a:t>
            </a:r>
            <a:r>
              <a:rPr lang="en-US" sz="1800" b="0" i="0" u="none" strike="noStrike" cap="none" dirty="0" err="1">
                <a:solidFill>
                  <a:schemeClr val="lt1"/>
                </a:solidFill>
                <a:latin typeface="Trebuchet MS"/>
                <a:ea typeface="Trebuchet MS"/>
                <a:cs typeface="Trebuchet MS"/>
                <a:sym typeface="Trebuchet MS"/>
              </a:rPr>
              <a:t>miembros</a:t>
            </a:r>
            <a:r>
              <a:rPr lang="en-US" sz="1800" b="0" i="0" u="none" strike="noStrike" cap="none" dirty="0">
                <a:solidFill>
                  <a:schemeClr val="lt1"/>
                </a:solidFill>
                <a:latin typeface="Trebuchet MS"/>
                <a:ea typeface="Trebuchet MS"/>
                <a:cs typeface="Trebuchet MS"/>
                <a:sym typeface="Trebuchet MS"/>
              </a:rPr>
              <a:t> de </a:t>
            </a:r>
            <a:r>
              <a:rPr lang="en-US" sz="1800" b="0" i="0" u="none" strike="noStrike" cap="none" dirty="0" err="1">
                <a:solidFill>
                  <a:schemeClr val="lt1"/>
                </a:solidFill>
                <a:latin typeface="Trebuchet MS"/>
                <a:ea typeface="Trebuchet MS"/>
                <a:cs typeface="Trebuchet MS"/>
                <a:sym typeface="Trebuchet MS"/>
              </a:rPr>
              <a:t>Participación</a:t>
            </a:r>
            <a:r>
              <a:rPr lang="en-US" sz="1800" b="0" i="0" u="none" strike="noStrike" cap="none" dirty="0">
                <a:solidFill>
                  <a:schemeClr val="lt1"/>
                </a:solidFill>
                <a:latin typeface="Trebuchet MS"/>
                <a:ea typeface="Trebuchet MS"/>
                <a:cs typeface="Trebuchet MS"/>
                <a:sym typeface="Trebuchet MS"/>
              </a:rPr>
              <a:t> para </a:t>
            </a:r>
            <a:r>
              <a:rPr lang="en-US" sz="1800" b="0" i="0" u="none" strike="noStrike" cap="none" dirty="0" err="1">
                <a:solidFill>
                  <a:schemeClr val="lt1"/>
                </a:solidFill>
                <a:latin typeface="Trebuchet MS"/>
                <a:ea typeface="Trebuchet MS"/>
                <a:cs typeface="Trebuchet MS"/>
                <a:sym typeface="Trebuchet MS"/>
              </a:rPr>
              <a:t>Trabajadores</a:t>
            </a:r>
            <a:r>
              <a:rPr lang="en-US" sz="1800" b="0" i="0" u="none" strike="noStrike" cap="none" dirty="0">
                <a:solidFill>
                  <a:schemeClr val="lt1"/>
                </a:solidFill>
                <a:latin typeface="Trebuchet MS"/>
                <a:ea typeface="Trebuchet MS"/>
                <a:cs typeface="Trebuchet MS"/>
                <a:sym typeface="Trebuchet MS"/>
              </a:rPr>
              <a:t> </a:t>
            </a:r>
            <a:r>
              <a:rPr lang="en-US" sz="1800" b="0" i="0" u="none" strike="noStrike" cap="none" dirty="0" err="1">
                <a:solidFill>
                  <a:schemeClr val="lt1"/>
                </a:solidFill>
                <a:latin typeface="Trebuchet MS"/>
                <a:ea typeface="Trebuchet MS"/>
                <a:cs typeface="Trebuchet MS"/>
                <a:sym typeface="Trebuchet MS"/>
              </a:rPr>
              <a:t>Adultos</a:t>
            </a:r>
            <a:r>
              <a:rPr lang="en-US" sz="1800" b="0" i="0" u="none" strike="noStrike" cap="none" dirty="0">
                <a:solidFill>
                  <a:schemeClr val="lt1"/>
                </a:solidFill>
                <a:latin typeface="Trebuchet MS"/>
                <a:ea typeface="Trebuchet MS"/>
                <a:cs typeface="Trebuchet MS"/>
                <a:sym typeface="Trebuchet MS"/>
              </a:rPr>
              <a:t> y </a:t>
            </a:r>
            <a:r>
              <a:rPr lang="en-US" sz="1800" b="0" i="0" u="none" strike="noStrike" cap="none" dirty="0" err="1">
                <a:solidFill>
                  <a:schemeClr val="lt1"/>
                </a:solidFill>
                <a:latin typeface="Trebuchet MS"/>
                <a:ea typeface="Trebuchet MS"/>
                <a:cs typeface="Trebuchet MS"/>
                <a:sym typeface="Trebuchet MS"/>
              </a:rPr>
              <a:t>preguntas</a:t>
            </a:r>
            <a:r>
              <a:rPr lang="en-US" sz="1800" b="0" i="0" u="none" strike="noStrike" cap="none" dirty="0">
                <a:solidFill>
                  <a:schemeClr val="lt1"/>
                </a:solidFill>
                <a:latin typeface="Trebuchet MS"/>
                <a:ea typeface="Trebuchet MS"/>
                <a:cs typeface="Trebuchet MS"/>
                <a:sym typeface="Trebuchet MS"/>
              </a:rPr>
              <a:t> de los </a:t>
            </a:r>
            <a:r>
              <a:rPr lang="en-US" sz="1800" b="0" i="0" u="none" strike="noStrike" cap="none" dirty="0" err="1">
                <a:solidFill>
                  <a:schemeClr val="lt1"/>
                </a:solidFill>
                <a:latin typeface="Trebuchet MS"/>
                <a:ea typeface="Trebuchet MS"/>
                <a:cs typeface="Trebuchet MS"/>
                <a:sym typeface="Trebuchet MS"/>
              </a:rPr>
              <a:t>defensores</a:t>
            </a:r>
            <a:r>
              <a:rPr lang="en-US" sz="1800" b="0" i="0" u="none" strike="noStrike" cap="none" dirty="0">
                <a:solidFill>
                  <a:schemeClr val="lt1"/>
                </a:solidFill>
                <a:latin typeface="Trebuchet MS"/>
                <a:ea typeface="Trebuchet MS"/>
                <a:cs typeface="Trebuchet MS"/>
                <a:sym typeface="Trebuchet MS"/>
              </a:rPr>
              <a:t> </a:t>
            </a:r>
            <a:r>
              <a:rPr lang="en-US" sz="1800" b="0" i="0" u="none" strike="noStrike" cap="none" dirty="0" err="1">
                <a:solidFill>
                  <a:schemeClr val="lt1"/>
                </a:solidFill>
                <a:latin typeface="Trebuchet MS"/>
                <a:ea typeface="Trebuchet MS"/>
                <a:cs typeface="Trebuchet MS"/>
                <a:sym typeface="Trebuchet MS"/>
              </a:rPr>
              <a:t>llame</a:t>
            </a:r>
            <a:r>
              <a:rPr lang="en-US" sz="1800" b="0" i="0" u="none" strike="noStrike" cap="none" dirty="0">
                <a:solidFill>
                  <a:schemeClr val="lt1"/>
                </a:solidFill>
                <a:latin typeface="Trebuchet MS"/>
                <a:ea typeface="Trebuchet MS"/>
                <a:cs typeface="Trebuchet MS"/>
                <a:sym typeface="Trebuchet MS"/>
              </a:rPr>
              <a:t> al </a:t>
            </a:r>
            <a:r>
              <a:rPr lang="en-US" sz="1800" b="0" i="0" u="none" strike="noStrike" cap="none" dirty="0" err="1">
                <a:solidFill>
                  <a:schemeClr val="lt1"/>
                </a:solidFill>
                <a:latin typeface="Trebuchet MS"/>
                <a:ea typeface="Trebuchet MS"/>
                <a:cs typeface="Trebuchet MS"/>
                <a:sym typeface="Trebuchet MS"/>
              </a:rPr>
              <a:t>Programa</a:t>
            </a:r>
            <a:r>
              <a:rPr lang="en-US" sz="1800" b="0" i="0" u="none" strike="noStrike" cap="none" dirty="0">
                <a:solidFill>
                  <a:schemeClr val="lt1"/>
                </a:solidFill>
                <a:latin typeface="Trebuchet MS"/>
                <a:ea typeface="Trebuchet MS"/>
                <a:cs typeface="Trebuchet MS"/>
                <a:sym typeface="Trebuchet MS"/>
              </a:rPr>
              <a:t> de </a:t>
            </a:r>
            <a:r>
              <a:rPr lang="en-US" sz="1800" b="0" i="0" u="none" strike="noStrike" cap="none" dirty="0" err="1">
                <a:solidFill>
                  <a:schemeClr val="lt1"/>
                </a:solidFill>
                <a:latin typeface="Trebuchet MS"/>
                <a:ea typeface="Trebuchet MS"/>
                <a:cs typeface="Trebuchet MS"/>
                <a:sym typeface="Trebuchet MS"/>
              </a:rPr>
              <a:t>Asistencia</a:t>
            </a:r>
            <a:r>
              <a:rPr lang="en-US" sz="1800" b="0" i="0" u="none" strike="noStrike" cap="none" dirty="0">
                <a:solidFill>
                  <a:schemeClr val="lt1"/>
                </a:solidFill>
                <a:latin typeface="Trebuchet MS"/>
                <a:ea typeface="Trebuchet MS"/>
                <a:cs typeface="Trebuchet MS"/>
                <a:sym typeface="Trebuchet MS"/>
              </a:rPr>
              <a:t> </a:t>
            </a:r>
            <a:r>
              <a:rPr lang="en-US" sz="1800" b="0" i="0" u="none" strike="noStrike" cap="none" dirty="0" err="1">
                <a:solidFill>
                  <a:schemeClr val="lt1"/>
                </a:solidFill>
                <a:latin typeface="Trebuchet MS"/>
                <a:ea typeface="Trebuchet MS"/>
                <a:cs typeface="Trebuchet MS"/>
                <a:sym typeface="Trebuchet MS"/>
              </a:rPr>
              <a:t>Médica</a:t>
            </a:r>
            <a:r>
              <a:rPr lang="en-US" sz="1800" b="0" i="0" u="none" strike="noStrike" cap="none" dirty="0">
                <a:solidFill>
                  <a:schemeClr val="lt1"/>
                </a:solidFill>
                <a:latin typeface="Trebuchet MS"/>
                <a:ea typeface="Trebuchet MS"/>
                <a:cs typeface="Trebuchet MS"/>
                <a:sym typeface="Trebuchet MS"/>
              </a:rPr>
              <a:t> de Colorado (CMAP) al 1-(800) 711-6994</a:t>
            </a:r>
            <a:endParaRPr sz="1800" b="0" i="0" u="none" strike="noStrike" cap="none" dirty="0">
              <a:solidFill>
                <a:schemeClr val="lt1"/>
              </a:solidFill>
              <a:latin typeface="Trebuchet MS"/>
              <a:ea typeface="Trebuchet MS"/>
              <a:cs typeface="Trebuchet MS"/>
              <a:sym typeface="Trebuchet MS"/>
            </a:endParaRPr>
          </a:p>
          <a:p>
            <a:pPr marL="0" marR="0" lvl="0" indent="0" algn="ctr" rtl="0">
              <a:lnSpc>
                <a:spcPct val="115000"/>
              </a:lnSpc>
              <a:spcBef>
                <a:spcPts val="1200"/>
              </a:spcBef>
              <a:spcAft>
                <a:spcPts val="0"/>
              </a:spcAft>
              <a:buClr>
                <a:schemeClr val="dk1"/>
              </a:buClr>
              <a:buSzPts val="1100"/>
              <a:buFont typeface="Arial"/>
              <a:buNone/>
            </a:pPr>
            <a:r>
              <a:rPr lang="en-US" sz="1800" b="0" i="0" u="none" strike="noStrike" cap="none" dirty="0">
                <a:solidFill>
                  <a:schemeClr val="lt1"/>
                </a:solidFill>
                <a:latin typeface="Trebuchet MS"/>
                <a:ea typeface="Trebuchet MS"/>
                <a:cs typeface="Trebuchet MS"/>
                <a:sym typeface="Trebuchet MS"/>
              </a:rPr>
              <a:t>Para </a:t>
            </a:r>
            <a:r>
              <a:rPr lang="en-US" sz="1800" b="0" i="0" u="none" strike="noStrike" cap="none" dirty="0" err="1">
                <a:solidFill>
                  <a:schemeClr val="lt1"/>
                </a:solidFill>
                <a:latin typeface="Trebuchet MS"/>
                <a:ea typeface="Trebuchet MS"/>
                <a:cs typeface="Trebuchet MS"/>
                <a:sym typeface="Trebuchet MS"/>
              </a:rPr>
              <a:t>preguntas</a:t>
            </a:r>
            <a:r>
              <a:rPr lang="en-US" sz="1800" b="0" i="0" u="none" strike="noStrike" cap="none" dirty="0">
                <a:solidFill>
                  <a:schemeClr val="lt1"/>
                </a:solidFill>
                <a:latin typeface="Trebuchet MS"/>
                <a:ea typeface="Trebuchet MS"/>
                <a:cs typeface="Trebuchet MS"/>
                <a:sym typeface="Trebuchet MS"/>
              </a:rPr>
              <a:t> </a:t>
            </a:r>
            <a:r>
              <a:rPr lang="en-US" sz="1800" b="0" i="0" u="none" strike="noStrike" cap="none" dirty="0" err="1">
                <a:solidFill>
                  <a:schemeClr val="lt1"/>
                </a:solidFill>
                <a:latin typeface="Trebuchet MS"/>
                <a:ea typeface="Trebuchet MS"/>
                <a:cs typeface="Trebuchet MS"/>
                <a:sym typeface="Trebuchet MS"/>
              </a:rPr>
              <a:t>generales</a:t>
            </a:r>
            <a:r>
              <a:rPr lang="en-US" sz="1800" b="0" i="0" u="none" strike="noStrike" cap="none" dirty="0">
                <a:solidFill>
                  <a:schemeClr val="lt1"/>
                </a:solidFill>
                <a:latin typeface="Trebuchet MS"/>
                <a:ea typeface="Trebuchet MS"/>
                <a:cs typeface="Trebuchet MS"/>
                <a:sym typeface="Trebuchet MS"/>
              </a:rPr>
              <a:t> </a:t>
            </a:r>
            <a:r>
              <a:rPr lang="en-US" sz="1800" b="0" i="0" u="none" strike="noStrike" cap="none" dirty="0" err="1">
                <a:solidFill>
                  <a:schemeClr val="lt1"/>
                </a:solidFill>
                <a:latin typeface="Trebuchet MS"/>
                <a:ea typeface="Trebuchet MS"/>
                <a:cs typeface="Trebuchet MS"/>
                <a:sym typeface="Trebuchet MS"/>
              </a:rPr>
              <a:t>sobre</a:t>
            </a:r>
            <a:r>
              <a:rPr lang="en-US" sz="1800" b="0" i="0" u="none" strike="noStrike" cap="none" dirty="0">
                <a:solidFill>
                  <a:schemeClr val="lt1"/>
                </a:solidFill>
                <a:latin typeface="Trebuchet MS"/>
                <a:ea typeface="Trebuchet MS"/>
                <a:cs typeface="Trebuchet MS"/>
                <a:sym typeface="Trebuchet MS"/>
              </a:rPr>
              <a:t> </a:t>
            </a:r>
            <a:r>
              <a:rPr lang="en-US" sz="1800" b="0" i="0" u="none" strike="noStrike" cap="none" dirty="0" err="1">
                <a:solidFill>
                  <a:schemeClr val="lt1"/>
                </a:solidFill>
                <a:latin typeface="Trebuchet MS"/>
                <a:ea typeface="Trebuchet MS"/>
                <a:cs typeface="Trebuchet MS"/>
                <a:sym typeface="Trebuchet MS"/>
              </a:rPr>
              <a:t>el</a:t>
            </a:r>
            <a:r>
              <a:rPr lang="en-US" sz="1800" b="0" i="0" u="none" strike="noStrike" cap="none" dirty="0">
                <a:solidFill>
                  <a:schemeClr val="lt1"/>
                </a:solidFill>
                <a:latin typeface="Trebuchet MS"/>
                <a:ea typeface="Trebuchet MS"/>
                <a:cs typeface="Trebuchet MS"/>
                <a:sym typeface="Trebuchet MS"/>
              </a:rPr>
              <a:t> </a:t>
            </a:r>
            <a:r>
              <a:rPr lang="en-US" sz="1800" b="0" i="0" u="none" strike="noStrike" cap="none" dirty="0" err="1">
                <a:solidFill>
                  <a:schemeClr val="lt1"/>
                </a:solidFill>
                <a:latin typeface="Trebuchet MS"/>
                <a:ea typeface="Trebuchet MS"/>
                <a:cs typeface="Trebuchet MS"/>
                <a:sym typeface="Trebuchet MS"/>
              </a:rPr>
              <a:t>Programa</a:t>
            </a:r>
            <a:r>
              <a:rPr lang="en-US" sz="1800" b="0" i="0" u="none" strike="noStrike" cap="none" dirty="0">
                <a:solidFill>
                  <a:schemeClr val="lt1"/>
                </a:solidFill>
                <a:latin typeface="Trebuchet MS"/>
                <a:ea typeface="Trebuchet MS"/>
                <a:cs typeface="Trebuchet MS"/>
                <a:sym typeface="Trebuchet MS"/>
              </a:rPr>
              <a:t> de </a:t>
            </a:r>
            <a:r>
              <a:rPr lang="en-US" sz="1800" b="0" i="0" u="none" strike="noStrike" cap="none" dirty="0" err="1">
                <a:solidFill>
                  <a:schemeClr val="lt1"/>
                </a:solidFill>
                <a:latin typeface="Trebuchet MS"/>
                <a:ea typeface="Trebuchet MS"/>
                <a:cs typeface="Trebuchet MS"/>
                <a:sym typeface="Trebuchet MS"/>
              </a:rPr>
              <a:t>Participación</a:t>
            </a:r>
            <a:r>
              <a:rPr lang="en-US" sz="1800" b="0" i="0" u="none" strike="noStrike" cap="none" dirty="0">
                <a:solidFill>
                  <a:schemeClr val="lt1"/>
                </a:solidFill>
                <a:latin typeface="Trebuchet MS"/>
                <a:ea typeface="Trebuchet MS"/>
                <a:cs typeface="Trebuchet MS"/>
                <a:sym typeface="Trebuchet MS"/>
              </a:rPr>
              <a:t> para </a:t>
            </a:r>
            <a:r>
              <a:rPr lang="en-US" sz="1800" b="0" i="0" u="none" strike="noStrike" cap="none" dirty="0" err="1">
                <a:solidFill>
                  <a:schemeClr val="lt1"/>
                </a:solidFill>
                <a:latin typeface="Trebuchet MS"/>
                <a:ea typeface="Trebuchet MS"/>
                <a:cs typeface="Trebuchet MS"/>
                <a:sym typeface="Trebuchet MS"/>
              </a:rPr>
              <a:t>Trabajadores</a:t>
            </a:r>
            <a:r>
              <a:rPr lang="en-US" sz="1800" b="0" i="0" u="none" strike="noStrike" cap="none" dirty="0">
                <a:solidFill>
                  <a:schemeClr val="lt1"/>
                </a:solidFill>
                <a:latin typeface="Trebuchet MS"/>
                <a:ea typeface="Trebuchet MS"/>
                <a:cs typeface="Trebuchet MS"/>
                <a:sym typeface="Trebuchet MS"/>
              </a:rPr>
              <a:t> </a:t>
            </a:r>
            <a:r>
              <a:rPr lang="en-US" sz="1800" b="0" i="0" u="none" strike="noStrike" cap="none" dirty="0" err="1">
                <a:solidFill>
                  <a:schemeClr val="lt1"/>
                </a:solidFill>
                <a:latin typeface="Trebuchet MS"/>
                <a:ea typeface="Trebuchet MS"/>
                <a:cs typeface="Trebuchet MS"/>
                <a:sym typeface="Trebuchet MS"/>
              </a:rPr>
              <a:t>Adultos</a:t>
            </a:r>
            <a:r>
              <a:rPr lang="en-US" sz="1800" b="0" i="0" u="none" strike="noStrike" cap="none" dirty="0">
                <a:solidFill>
                  <a:schemeClr val="lt1"/>
                </a:solidFill>
                <a:latin typeface="Trebuchet MS"/>
                <a:ea typeface="Trebuchet MS"/>
                <a:cs typeface="Trebuchet MS"/>
                <a:sym typeface="Trebuchet MS"/>
              </a:rPr>
              <a:t>, </a:t>
            </a:r>
            <a:r>
              <a:rPr lang="en-US" sz="1800" b="0" i="0" u="none" strike="noStrike" cap="none" dirty="0" err="1">
                <a:solidFill>
                  <a:schemeClr val="lt1"/>
                </a:solidFill>
                <a:latin typeface="Trebuchet MS"/>
                <a:ea typeface="Trebuchet MS"/>
                <a:cs typeface="Trebuchet MS"/>
                <a:sym typeface="Trebuchet MS"/>
              </a:rPr>
              <a:t>envíe</a:t>
            </a:r>
            <a:r>
              <a:rPr lang="en-US" sz="1800" b="0" i="0" u="none" strike="noStrike" cap="none" dirty="0">
                <a:solidFill>
                  <a:schemeClr val="lt1"/>
                </a:solidFill>
                <a:latin typeface="Trebuchet MS"/>
                <a:ea typeface="Trebuchet MS"/>
                <a:cs typeface="Trebuchet MS"/>
                <a:sym typeface="Trebuchet MS"/>
              </a:rPr>
              <a:t> un </a:t>
            </a:r>
            <a:r>
              <a:rPr lang="en-US" sz="1800" b="0" i="0" u="none" strike="noStrike" cap="none" dirty="0" err="1">
                <a:solidFill>
                  <a:schemeClr val="lt1"/>
                </a:solidFill>
                <a:latin typeface="Trebuchet MS"/>
                <a:ea typeface="Trebuchet MS"/>
                <a:cs typeface="Trebuchet MS"/>
                <a:sym typeface="Trebuchet MS"/>
              </a:rPr>
              <a:t>correo</a:t>
            </a:r>
            <a:r>
              <a:rPr lang="en-US" sz="1800" b="0" i="0" u="none" strike="noStrike" cap="none" dirty="0">
                <a:solidFill>
                  <a:schemeClr val="lt1"/>
                </a:solidFill>
                <a:latin typeface="Trebuchet MS"/>
                <a:ea typeface="Trebuchet MS"/>
                <a:cs typeface="Trebuchet MS"/>
                <a:sym typeface="Trebuchet MS"/>
              </a:rPr>
              <a:t> </a:t>
            </a:r>
            <a:r>
              <a:rPr lang="en-US" sz="1800" b="0" i="0" u="none" strike="noStrike" cap="none" dirty="0" err="1">
                <a:solidFill>
                  <a:schemeClr val="lt1"/>
                </a:solidFill>
                <a:latin typeface="Trebuchet MS"/>
                <a:ea typeface="Trebuchet MS"/>
                <a:cs typeface="Trebuchet MS"/>
                <a:sym typeface="Trebuchet MS"/>
              </a:rPr>
              <a:t>electrónico</a:t>
            </a:r>
            <a:r>
              <a:rPr lang="en-US" sz="1800" b="0" i="0" u="none" strike="noStrike" cap="none" dirty="0">
                <a:solidFill>
                  <a:schemeClr val="lt1"/>
                </a:solidFill>
                <a:latin typeface="Trebuchet MS"/>
                <a:ea typeface="Trebuchet MS"/>
                <a:cs typeface="Trebuchet MS"/>
                <a:sym typeface="Trebuchet MS"/>
              </a:rPr>
              <a:t>:</a:t>
            </a:r>
            <a:endParaRPr dirty="0"/>
          </a:p>
          <a:p>
            <a:pPr marL="0" marR="0" lvl="0" indent="0" algn="ctr" rtl="0">
              <a:lnSpc>
                <a:spcPct val="115000"/>
              </a:lnSpc>
              <a:spcBef>
                <a:spcPts val="1200"/>
              </a:spcBef>
              <a:spcAft>
                <a:spcPts val="0"/>
              </a:spcAft>
              <a:buClr>
                <a:schemeClr val="dk1"/>
              </a:buClr>
              <a:buSzPts val="1100"/>
              <a:buFont typeface="Arial"/>
              <a:buNone/>
            </a:pPr>
            <a:r>
              <a:rPr lang="en-US" sz="1800" b="0" i="0" u="sng" strike="noStrike" cap="none" dirty="0">
                <a:solidFill>
                  <a:schemeClr val="lt1"/>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nancy.brenes@state.co.us</a:t>
            </a:r>
            <a:endParaRPr sz="1800" b="0" i="0" u="none" strike="noStrike" cap="none" dirty="0">
              <a:solidFill>
                <a:schemeClr val="dk1"/>
              </a:solidFill>
              <a:latin typeface="Trebuchet MS"/>
              <a:ea typeface="Trebuchet MS"/>
              <a:cs typeface="Trebuchet MS"/>
              <a:sym typeface="Trebuchet MS"/>
            </a:endParaRPr>
          </a:p>
          <a:p>
            <a:pPr marL="0" marR="0" lvl="0" indent="0" algn="ctr" rtl="0">
              <a:lnSpc>
                <a:spcPct val="115000"/>
              </a:lnSpc>
              <a:spcBef>
                <a:spcPts val="1200"/>
              </a:spcBef>
              <a:spcAft>
                <a:spcPts val="1200"/>
              </a:spcAft>
              <a:buClr>
                <a:schemeClr val="dk1"/>
              </a:buClr>
              <a:buSzPts val="1100"/>
              <a:buFont typeface="Arial"/>
              <a:buNone/>
            </a:pPr>
            <a:endParaRPr sz="1800" b="0" i="0" u="none" strike="noStrike" cap="none" dirty="0">
              <a:solidFill>
                <a:schemeClr val="lt1"/>
              </a:solidFill>
              <a:latin typeface="Trebuchet MS"/>
              <a:ea typeface="Trebuchet MS"/>
              <a:cs typeface="Trebuchet MS"/>
              <a:sym typeface="Trebuchet MS"/>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g33162129753_0_420"/>
          <p:cNvSpPr txBox="1">
            <a:spLocks noGrp="1"/>
          </p:cNvSpPr>
          <p:nvPr>
            <p:ph type="title"/>
          </p:nvPr>
        </p:nvSpPr>
        <p:spPr>
          <a:xfrm>
            <a:off x="445864" y="1302797"/>
            <a:ext cx="8239500" cy="16293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5000"/>
              <a:buFont typeface="Trebuchet MS"/>
              <a:buNone/>
            </a:pP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4"/>
                  </a:ext>
                </a:extLst>
              </a:rPr>
              <a:t>Thank you!</a:t>
            </a:r>
            <a:endParaRPr dirty="0"/>
          </a:p>
        </p:txBody>
      </p:sp>
      <p:sp>
        <p:nvSpPr>
          <p:cNvPr id="601" name="Google Shape;601;g33162129753_0_420"/>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57</a:t>
            </a:fld>
            <a:endParaRPr dirty="0"/>
          </a:p>
        </p:txBody>
      </p:sp>
      <p:sp>
        <p:nvSpPr>
          <p:cNvPr id="602" name="Google Shape;602;g33162129753_0_420"/>
          <p:cNvSpPr txBox="1"/>
          <p:nvPr/>
        </p:nvSpPr>
        <p:spPr>
          <a:xfrm>
            <a:off x="445864" y="3435350"/>
            <a:ext cx="8239500" cy="16293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lt1"/>
              </a:buClr>
              <a:buSzPts val="5000"/>
              <a:buFont typeface="Trebuchet MS"/>
              <a:buNone/>
            </a:pPr>
            <a:r>
              <a:rPr lang="en-US" sz="5063" b="1" i="0" u="none" strike="noStrike" cap="none" dirty="0">
                <a:solidFill>
                  <a:schemeClr val="lt1"/>
                </a:solidFill>
                <a:latin typeface="Trebuchet MS"/>
                <a:ea typeface="Trebuchet MS"/>
                <a:cs typeface="Trebuchet MS"/>
                <a:sym typeface="Trebuchet MS"/>
              </a:rPr>
              <a:t>¡Gracias!</a:t>
            </a:r>
            <a:endParaRPr sz="5063" b="1" i="0" u="none" strike="noStrike" cap="none" dirty="0">
              <a:solidFill>
                <a:schemeClr val="lt1"/>
              </a:solidFill>
              <a:latin typeface="Trebuchet MS"/>
              <a:ea typeface="Trebuchet MS"/>
              <a:cs typeface="Trebuchet MS"/>
              <a:sym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9"/>
          <p:cNvSpPr txBox="1">
            <a:spLocks noGrp="1"/>
          </p:cNvSpPr>
          <p:nvPr>
            <p:ph type="sldNum" idx="12"/>
          </p:nvPr>
        </p:nvSpPr>
        <p:spPr>
          <a:xfrm>
            <a:off x="8763778" y="6498672"/>
            <a:ext cx="1176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6</a:t>
            </a:fld>
            <a:endParaRPr/>
          </a:p>
        </p:txBody>
      </p:sp>
      <p:sp>
        <p:nvSpPr>
          <p:cNvPr id="210" name="Google Shape;210;p9"/>
          <p:cNvSpPr txBox="1"/>
          <p:nvPr/>
        </p:nvSpPr>
        <p:spPr>
          <a:xfrm>
            <a:off x="262101" y="1145125"/>
            <a:ext cx="8306700" cy="5239270"/>
          </a:xfrm>
          <a:prstGeom prst="rect">
            <a:avLst/>
          </a:prstGeom>
          <a:noFill/>
          <a:ln>
            <a:noFill/>
          </a:ln>
        </p:spPr>
        <p:txBody>
          <a:bodyPr spcFirstLastPara="1" wrap="square" lIns="117800" tIns="117800" rIns="117800" bIns="117800" anchor="t" anchorCtr="0">
            <a:spAutoFit/>
          </a:bodyPr>
          <a:lstStyle/>
          <a:p>
            <a:pPr marL="400050" marR="0" lvl="0" indent="-393700" algn="l" rtl="0">
              <a:lnSpc>
                <a:spcPct val="100000"/>
              </a:lnSpc>
              <a:spcBef>
                <a:spcPts val="1300"/>
              </a:spcBef>
              <a:spcAft>
                <a:spcPts val="0"/>
              </a:spcAft>
              <a:buClr>
                <a:schemeClr val="dk2"/>
              </a:buClr>
              <a:buSzPts val="1700"/>
              <a:buFont typeface="Trebuchet MS"/>
              <a:buChar char="●"/>
            </a:pPr>
            <a:r>
              <a:rPr lang="en-US" sz="1950" b="0" i="0" u="none" strike="noStrike" cap="none" dirty="0" err="1">
                <a:solidFill>
                  <a:schemeClr val="dk2"/>
                </a:solidFill>
                <a:latin typeface="Trebuchet MS"/>
                <a:ea typeface="Trebuchet MS"/>
                <a:cs typeface="Trebuchet MS"/>
                <a:sym typeface="Trebuchet MS"/>
              </a:rPr>
              <a:t>Nosotros</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estamos</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grabando</a:t>
            </a:r>
            <a:r>
              <a:rPr lang="en-US" sz="1950" b="0" i="0" u="none" strike="noStrike" cap="none" dirty="0">
                <a:solidFill>
                  <a:schemeClr val="dk2"/>
                </a:solidFill>
                <a:latin typeface="Trebuchet MS"/>
                <a:ea typeface="Trebuchet MS"/>
                <a:cs typeface="Trebuchet MS"/>
                <a:sym typeface="Trebuchet MS"/>
              </a:rPr>
              <a:t>: evite </a:t>
            </a:r>
            <a:r>
              <a:rPr lang="en-US" sz="1950" b="0" i="0" u="none" strike="noStrike" cap="none" dirty="0" err="1">
                <a:solidFill>
                  <a:schemeClr val="dk2"/>
                </a:solidFill>
                <a:latin typeface="Trebuchet MS"/>
                <a:ea typeface="Trebuchet MS"/>
                <a:cs typeface="Trebuchet MS"/>
                <a:sym typeface="Trebuchet MS"/>
              </a:rPr>
              <a:t>detalles</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específicos</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sobre</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historial</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médico</a:t>
            </a:r>
            <a:r>
              <a:rPr lang="en-US" sz="1950" b="0" i="0" u="none" strike="noStrike" cap="none" dirty="0">
                <a:solidFill>
                  <a:schemeClr val="dk2"/>
                </a:solidFill>
                <a:latin typeface="Trebuchet MS"/>
                <a:ea typeface="Trebuchet MS"/>
                <a:cs typeface="Trebuchet MS"/>
                <a:sym typeface="Trebuchet MS"/>
              </a:rPr>
              <a:t> o </a:t>
            </a:r>
            <a:r>
              <a:rPr lang="en-US" sz="1950" b="0" i="0" u="none" strike="noStrike" cap="none" dirty="0" err="1">
                <a:solidFill>
                  <a:schemeClr val="dk2"/>
                </a:solidFill>
                <a:latin typeface="Trebuchet MS"/>
                <a:ea typeface="Trebuchet MS"/>
                <a:cs typeface="Trebuchet MS"/>
                <a:sym typeface="Trebuchet MS"/>
              </a:rPr>
              <a:t>el</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estatus</a:t>
            </a:r>
            <a:r>
              <a:rPr lang="en-US" sz="1950" b="0" i="0" u="none" strike="noStrike" cap="none" dirty="0">
                <a:solidFill>
                  <a:schemeClr val="dk2"/>
                </a:solidFill>
                <a:latin typeface="Trebuchet MS"/>
                <a:ea typeface="Trebuchet MS"/>
                <a:cs typeface="Trebuchet MS"/>
                <a:sym typeface="Trebuchet MS"/>
              </a:rPr>
              <a:t> de </a:t>
            </a:r>
            <a:r>
              <a:rPr lang="en-US" sz="1950" b="0" i="0" u="none" strike="noStrike" cap="none" dirty="0" err="1">
                <a:solidFill>
                  <a:schemeClr val="dk2"/>
                </a:solidFill>
                <a:latin typeface="Trebuchet MS"/>
                <a:ea typeface="Trebuchet MS"/>
                <a:cs typeface="Trebuchet MS"/>
                <a:sym typeface="Trebuchet MS"/>
              </a:rPr>
              <a:t>seguro</a:t>
            </a:r>
            <a:r>
              <a:rPr lang="en-US" sz="1950" b="0" i="0" u="none" strike="noStrike" cap="none" dirty="0">
                <a:solidFill>
                  <a:schemeClr val="dk2"/>
                </a:solidFill>
                <a:latin typeface="Trebuchet MS"/>
                <a:ea typeface="Trebuchet MS"/>
                <a:cs typeface="Trebuchet MS"/>
                <a:sym typeface="Trebuchet MS"/>
              </a:rPr>
              <a:t>/</a:t>
            </a:r>
            <a:r>
              <a:rPr lang="en-US" sz="1950" b="0" i="0" u="none" strike="noStrike" cap="none" dirty="0" err="1">
                <a:solidFill>
                  <a:schemeClr val="dk2"/>
                </a:solidFill>
                <a:latin typeface="Trebuchet MS"/>
                <a:ea typeface="Trebuchet MS"/>
                <a:cs typeface="Trebuchet MS"/>
                <a:sym typeface="Trebuchet MS"/>
              </a:rPr>
              <a:t>membresía</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en</a:t>
            </a:r>
            <a:r>
              <a:rPr lang="en-US" sz="1950" b="0" i="0" u="none" strike="noStrike" cap="none" dirty="0">
                <a:solidFill>
                  <a:schemeClr val="dk2"/>
                </a:solidFill>
                <a:latin typeface="Trebuchet MS"/>
                <a:ea typeface="Trebuchet MS"/>
                <a:cs typeface="Trebuchet MS"/>
                <a:sym typeface="Trebuchet MS"/>
              </a:rPr>
              <a:t> los </a:t>
            </a:r>
            <a:r>
              <a:rPr lang="en-US" sz="1950" b="0" i="0" u="none" strike="noStrike" cap="none" dirty="0" err="1">
                <a:solidFill>
                  <a:schemeClr val="dk2"/>
                </a:solidFill>
                <a:latin typeface="Trebuchet MS"/>
                <a:ea typeface="Trebuchet MS"/>
                <a:cs typeface="Trebuchet MS"/>
                <a:sym typeface="Trebuchet MS"/>
              </a:rPr>
              <a:t>comentarios</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ya</a:t>
            </a:r>
            <a:r>
              <a:rPr lang="en-US" sz="1950" b="0" i="0" u="none" strike="noStrike" cap="none" dirty="0">
                <a:solidFill>
                  <a:schemeClr val="dk2"/>
                </a:solidFill>
                <a:latin typeface="Trebuchet MS"/>
                <a:ea typeface="Trebuchet MS"/>
                <a:cs typeface="Trebuchet MS"/>
                <a:sym typeface="Trebuchet MS"/>
              </a:rPr>
              <a:t> que </a:t>
            </a:r>
            <a:r>
              <a:rPr lang="en-US" sz="1950" b="0" i="0" u="none" strike="noStrike" cap="none" dirty="0" err="1">
                <a:solidFill>
                  <a:schemeClr val="dk2"/>
                </a:solidFill>
                <a:latin typeface="Trebuchet MS"/>
                <a:ea typeface="Trebuchet MS"/>
                <a:cs typeface="Trebuchet MS"/>
                <a:sym typeface="Trebuchet MS"/>
              </a:rPr>
              <a:t>esto</a:t>
            </a:r>
            <a:r>
              <a:rPr lang="en-US" sz="1950" b="0" i="0" u="none" strike="noStrike" cap="none" dirty="0">
                <a:solidFill>
                  <a:schemeClr val="dk2"/>
                </a:solidFill>
                <a:latin typeface="Trebuchet MS"/>
                <a:ea typeface="Trebuchet MS"/>
                <a:cs typeface="Trebuchet MS"/>
                <a:sym typeface="Trebuchet MS"/>
              </a:rPr>
              <a:t> se </a:t>
            </a:r>
            <a:r>
              <a:rPr lang="en-US" sz="1950" b="0" i="0" u="none" strike="noStrike" cap="none" dirty="0" err="1">
                <a:solidFill>
                  <a:schemeClr val="dk2"/>
                </a:solidFill>
                <a:latin typeface="Trebuchet MS"/>
                <a:ea typeface="Trebuchet MS"/>
                <a:cs typeface="Trebuchet MS"/>
                <a:sym typeface="Trebuchet MS"/>
              </a:rPr>
              <a:t>considera</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Información</a:t>
            </a:r>
            <a:r>
              <a:rPr lang="en-US" sz="1950" b="0" i="0" u="none" strike="noStrike" cap="none" dirty="0">
                <a:solidFill>
                  <a:schemeClr val="dk2"/>
                </a:solidFill>
                <a:latin typeface="Trebuchet MS"/>
                <a:ea typeface="Trebuchet MS"/>
                <a:cs typeface="Trebuchet MS"/>
                <a:sym typeface="Trebuchet MS"/>
              </a:rPr>
              <a:t> sanitaria </a:t>
            </a:r>
            <a:r>
              <a:rPr lang="en-US" sz="1950" b="0" i="0" u="none" strike="noStrike" cap="none" dirty="0" err="1">
                <a:solidFill>
                  <a:schemeClr val="dk2"/>
                </a:solidFill>
                <a:latin typeface="Trebuchet MS"/>
                <a:ea typeface="Trebuchet MS"/>
                <a:cs typeface="Trebuchet MS"/>
                <a:sym typeface="Trebuchet MS"/>
              </a:rPr>
              <a:t>protegida</a:t>
            </a:r>
            <a:r>
              <a:rPr lang="en-US" sz="1950" b="0" i="0" u="none" strike="noStrike" cap="none" dirty="0">
                <a:solidFill>
                  <a:schemeClr val="dk2"/>
                </a:solidFill>
                <a:latin typeface="Trebuchet MS"/>
                <a:ea typeface="Trebuchet MS"/>
                <a:cs typeface="Trebuchet MS"/>
                <a:sym typeface="Trebuchet MS"/>
              </a:rPr>
              <a:t> (PHI) y/o </a:t>
            </a:r>
            <a:r>
              <a:rPr lang="en-US" sz="1950" b="0" i="0" u="none" strike="noStrike" cap="none" dirty="0" err="1">
                <a:solidFill>
                  <a:schemeClr val="dk2"/>
                </a:solidFill>
                <a:latin typeface="Trebuchet MS"/>
                <a:ea typeface="Trebuchet MS"/>
                <a:cs typeface="Trebuchet MS"/>
                <a:sym typeface="Trebuchet MS"/>
              </a:rPr>
              <a:t>información</a:t>
            </a:r>
            <a:r>
              <a:rPr lang="en-US" sz="1950" b="0" i="0" u="none" strike="noStrike" cap="none" dirty="0">
                <a:solidFill>
                  <a:schemeClr val="dk2"/>
                </a:solidFill>
                <a:latin typeface="Trebuchet MS"/>
                <a:ea typeface="Trebuchet MS"/>
                <a:cs typeface="Trebuchet MS"/>
                <a:sym typeface="Trebuchet MS"/>
              </a:rPr>
              <a:t> personal </a:t>
            </a:r>
            <a:r>
              <a:rPr lang="en-US" sz="1950" b="0" i="0" u="none" strike="noStrike" cap="none" dirty="0" err="1">
                <a:solidFill>
                  <a:schemeClr val="dk2"/>
                </a:solidFill>
                <a:latin typeface="Trebuchet MS"/>
                <a:ea typeface="Trebuchet MS"/>
                <a:cs typeface="Trebuchet MS"/>
                <a:sym typeface="Trebuchet MS"/>
              </a:rPr>
              <a:t>identificable</a:t>
            </a:r>
            <a:r>
              <a:rPr lang="en-US" sz="1950" b="0" i="0" u="none" strike="noStrike" cap="none" dirty="0">
                <a:solidFill>
                  <a:schemeClr val="dk2"/>
                </a:solidFill>
                <a:latin typeface="Trebuchet MS"/>
                <a:ea typeface="Trebuchet MS"/>
                <a:cs typeface="Trebuchet MS"/>
                <a:sym typeface="Trebuchet MS"/>
              </a:rPr>
              <a:t> (PII).</a:t>
            </a:r>
            <a:endParaRPr sz="1950" dirty="0"/>
          </a:p>
          <a:p>
            <a:pPr marL="400050" marR="0" lvl="0" indent="-393700" algn="l" rtl="0">
              <a:lnSpc>
                <a:spcPct val="100000"/>
              </a:lnSpc>
              <a:spcBef>
                <a:spcPts val="1300"/>
              </a:spcBef>
              <a:spcAft>
                <a:spcPts val="0"/>
              </a:spcAft>
              <a:buClr>
                <a:schemeClr val="dk2"/>
              </a:buClr>
              <a:buSzPts val="1700"/>
              <a:buFont typeface="Trebuchet MS"/>
              <a:buChar char="●"/>
            </a:pPr>
            <a:r>
              <a:rPr lang="en-US" sz="1950" b="0" i="0" u="none" strike="noStrike" cap="none" dirty="0">
                <a:solidFill>
                  <a:schemeClr val="dk2"/>
                </a:solidFill>
                <a:latin typeface="Trebuchet MS"/>
                <a:ea typeface="Trebuchet MS"/>
                <a:cs typeface="Trebuchet MS"/>
                <a:sym typeface="Trebuchet MS"/>
              </a:rPr>
              <a:t>Si se </a:t>
            </a:r>
            <a:r>
              <a:rPr lang="en-US" sz="1950" b="0" i="0" u="none" strike="noStrike" cap="none" dirty="0" err="1">
                <a:solidFill>
                  <a:schemeClr val="dk2"/>
                </a:solidFill>
                <a:latin typeface="Trebuchet MS"/>
                <a:ea typeface="Trebuchet MS"/>
                <a:cs typeface="Trebuchet MS"/>
                <a:sym typeface="Trebuchet MS"/>
              </a:rPr>
              <a:t>identifica</a:t>
            </a:r>
            <a:r>
              <a:rPr lang="en-US" sz="1950" b="0" i="0" u="none" strike="noStrike" cap="none" dirty="0">
                <a:solidFill>
                  <a:schemeClr val="dk2"/>
                </a:solidFill>
                <a:latin typeface="Trebuchet MS"/>
                <a:ea typeface="Trebuchet MS"/>
                <a:cs typeface="Trebuchet MS"/>
                <a:sym typeface="Trebuchet MS"/>
              </a:rPr>
              <a:t> PHI o PII, </a:t>
            </a:r>
            <a:r>
              <a:rPr lang="en-US" sz="1950" b="0" i="0" u="none" strike="noStrike" cap="none" dirty="0" err="1">
                <a:solidFill>
                  <a:schemeClr val="dk2"/>
                </a:solidFill>
                <a:latin typeface="Trebuchet MS"/>
                <a:ea typeface="Trebuchet MS"/>
                <a:cs typeface="Trebuchet MS"/>
                <a:sym typeface="Trebuchet MS"/>
              </a:rPr>
              <a:t>necesitara</a:t>
            </a:r>
            <a:r>
              <a:rPr lang="en-US" sz="1950" b="0" i="0" u="none" strike="noStrike" cap="none" dirty="0">
                <a:solidFill>
                  <a:schemeClr val="dk2"/>
                </a:solidFill>
                <a:latin typeface="Trebuchet MS"/>
                <a:ea typeface="Trebuchet MS"/>
                <a:cs typeface="Trebuchet MS"/>
                <a:sym typeface="Trebuchet MS"/>
              </a:rPr>
              <a:t> ser </a:t>
            </a:r>
            <a:r>
              <a:rPr lang="en-US" sz="1950" b="0" i="0" u="none" strike="noStrike" cap="none" dirty="0" err="1">
                <a:solidFill>
                  <a:schemeClr val="dk2"/>
                </a:solidFill>
                <a:latin typeface="Trebuchet MS"/>
                <a:ea typeface="Trebuchet MS"/>
                <a:cs typeface="Trebuchet MS"/>
                <a:sym typeface="Trebuchet MS"/>
              </a:rPr>
              <a:t>eliminada</a:t>
            </a:r>
            <a:r>
              <a:rPr lang="en-US" sz="1950" b="0" i="0" u="none" strike="noStrike" cap="none" dirty="0">
                <a:solidFill>
                  <a:schemeClr val="dk2"/>
                </a:solidFill>
                <a:latin typeface="Trebuchet MS"/>
                <a:ea typeface="Trebuchet MS"/>
                <a:cs typeface="Trebuchet MS"/>
                <a:sym typeface="Trebuchet MS"/>
              </a:rPr>
              <a:t> de la </a:t>
            </a:r>
            <a:r>
              <a:rPr lang="en-US" sz="1950" b="0" i="0" u="none" strike="noStrike" cap="none" dirty="0" err="1">
                <a:solidFill>
                  <a:schemeClr val="dk2"/>
                </a:solidFill>
                <a:latin typeface="Trebuchet MS"/>
                <a:ea typeface="Trebuchet MS"/>
                <a:cs typeface="Trebuchet MS"/>
                <a:sym typeface="Trebuchet MS"/>
              </a:rPr>
              <a:t>grabación</a:t>
            </a:r>
            <a:r>
              <a:rPr lang="en-US" sz="1950" b="0" i="0" u="none" strike="noStrike" cap="none" dirty="0">
                <a:solidFill>
                  <a:schemeClr val="dk2"/>
                </a:solidFill>
                <a:latin typeface="Trebuchet MS"/>
                <a:ea typeface="Trebuchet MS"/>
                <a:cs typeface="Trebuchet MS"/>
                <a:sym typeface="Trebuchet MS"/>
              </a:rPr>
              <a:t> de la </a:t>
            </a:r>
            <a:r>
              <a:rPr lang="en-US" sz="1950" b="0" i="0" u="none" strike="noStrike" cap="none" dirty="0" err="1">
                <a:solidFill>
                  <a:schemeClr val="dk2"/>
                </a:solidFill>
                <a:latin typeface="Trebuchet MS"/>
                <a:ea typeface="Trebuchet MS"/>
                <a:cs typeface="Trebuchet MS"/>
                <a:sym typeface="Trebuchet MS"/>
              </a:rPr>
              <a:t>reunión</a:t>
            </a:r>
            <a:r>
              <a:rPr lang="en-US" sz="1950" b="0" i="0" u="none" strike="noStrike" cap="none" dirty="0">
                <a:solidFill>
                  <a:schemeClr val="dk2"/>
                </a:solidFill>
                <a:latin typeface="Trebuchet MS"/>
                <a:ea typeface="Trebuchet MS"/>
                <a:cs typeface="Trebuchet MS"/>
                <a:sym typeface="Trebuchet MS"/>
              </a:rPr>
              <a:t>.</a:t>
            </a:r>
            <a:endParaRPr sz="1950" b="0" i="0" u="none" strike="noStrike" cap="none" dirty="0">
              <a:solidFill>
                <a:schemeClr val="dk2"/>
              </a:solidFill>
              <a:latin typeface="Trebuchet MS"/>
              <a:ea typeface="Trebuchet MS"/>
              <a:cs typeface="Trebuchet MS"/>
              <a:sym typeface="Trebuchet MS"/>
            </a:endParaRPr>
          </a:p>
          <a:p>
            <a:pPr marL="400050" marR="0" lvl="0" indent="-393700" algn="l" rtl="0">
              <a:lnSpc>
                <a:spcPct val="100000"/>
              </a:lnSpc>
              <a:spcBef>
                <a:spcPts val="1300"/>
              </a:spcBef>
              <a:spcAft>
                <a:spcPts val="0"/>
              </a:spcAft>
              <a:buClr>
                <a:schemeClr val="dk2"/>
              </a:buClr>
              <a:buSzPts val="1700"/>
              <a:buFont typeface="Trebuchet MS"/>
              <a:buChar char="●"/>
            </a:pPr>
            <a:r>
              <a:rPr lang="en-US" sz="1950" b="0" i="0" u="none" strike="noStrike" cap="none" dirty="0">
                <a:solidFill>
                  <a:schemeClr val="dk2"/>
                </a:solidFill>
                <a:latin typeface="Trebuchet MS"/>
                <a:ea typeface="Trebuchet MS"/>
                <a:cs typeface="Trebuchet MS"/>
                <a:sym typeface="Trebuchet MS"/>
              </a:rPr>
              <a:t>Los </a:t>
            </a:r>
            <a:r>
              <a:rPr lang="en-US" sz="1950" b="0" i="0" u="none" strike="noStrike" cap="none" dirty="0" err="1">
                <a:solidFill>
                  <a:schemeClr val="dk2"/>
                </a:solidFill>
                <a:latin typeface="Trebuchet MS"/>
                <a:ea typeface="Trebuchet MS"/>
                <a:cs typeface="Trebuchet MS"/>
                <a:sym typeface="Trebuchet MS"/>
              </a:rPr>
              <a:t>asistentes</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serán</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silenciados</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durante</a:t>
            </a:r>
            <a:r>
              <a:rPr lang="en-US" sz="1950" b="0" i="0" u="none" strike="noStrike" cap="none" dirty="0">
                <a:solidFill>
                  <a:schemeClr val="dk2"/>
                </a:solidFill>
                <a:latin typeface="Trebuchet MS"/>
                <a:ea typeface="Trebuchet MS"/>
                <a:cs typeface="Trebuchet MS"/>
                <a:sym typeface="Trebuchet MS"/>
              </a:rPr>
              <a:t> la </a:t>
            </a:r>
            <a:r>
              <a:rPr lang="en-US" sz="1950" b="0" i="0" u="none" strike="noStrike" cap="none" dirty="0" err="1">
                <a:solidFill>
                  <a:schemeClr val="dk2"/>
                </a:solidFill>
                <a:latin typeface="Trebuchet MS"/>
                <a:ea typeface="Trebuchet MS"/>
                <a:cs typeface="Trebuchet MS"/>
                <a:sym typeface="Trebuchet MS"/>
              </a:rPr>
              <a:t>presentación</a:t>
            </a:r>
            <a:r>
              <a:rPr lang="en-US" sz="1950" b="0" i="0" u="none" strike="noStrike" cap="none" dirty="0">
                <a:solidFill>
                  <a:schemeClr val="dk2"/>
                </a:solidFill>
                <a:latin typeface="Trebuchet MS"/>
                <a:ea typeface="Trebuchet MS"/>
                <a:cs typeface="Trebuchet MS"/>
                <a:sym typeface="Trebuchet MS"/>
              </a:rPr>
              <a:t>.</a:t>
            </a:r>
            <a:endParaRPr sz="1950" dirty="0"/>
          </a:p>
          <a:p>
            <a:pPr marL="400050" marR="0" lvl="0" indent="-400050" algn="l" rtl="0">
              <a:lnSpc>
                <a:spcPct val="100000"/>
              </a:lnSpc>
              <a:spcBef>
                <a:spcPts val="1300"/>
              </a:spcBef>
              <a:spcAft>
                <a:spcPts val="0"/>
              </a:spcAft>
              <a:buClr>
                <a:schemeClr val="dk2"/>
              </a:buClr>
              <a:buSzPts val="2000"/>
              <a:buFont typeface="Trebuchet MS"/>
              <a:buChar char="●"/>
            </a:pPr>
            <a:r>
              <a:rPr lang="en-US" sz="1950" b="0" i="0" u="none" strike="noStrike" cap="none" dirty="0" err="1">
                <a:solidFill>
                  <a:schemeClr val="dk2"/>
                </a:solidFill>
                <a:latin typeface="Trebuchet MS"/>
                <a:ea typeface="Trebuchet MS"/>
                <a:cs typeface="Trebuchet MS"/>
                <a:sym typeface="Trebuchet MS"/>
              </a:rPr>
              <a:t>Utilice</a:t>
            </a:r>
            <a:r>
              <a:rPr lang="en-US" sz="1950" b="0" i="0" u="none" strike="noStrike" cap="none" dirty="0">
                <a:solidFill>
                  <a:schemeClr val="dk2"/>
                </a:solidFill>
                <a:latin typeface="Trebuchet MS"/>
                <a:ea typeface="Trebuchet MS"/>
                <a:cs typeface="Trebuchet MS"/>
                <a:sym typeface="Trebuchet MS"/>
              </a:rPr>
              <a:t> la </a:t>
            </a:r>
            <a:r>
              <a:rPr lang="en-US" sz="1950" b="0" i="0" u="none" strike="noStrike" cap="none" dirty="0" err="1">
                <a:solidFill>
                  <a:schemeClr val="dk2"/>
                </a:solidFill>
                <a:latin typeface="Trebuchet MS"/>
                <a:ea typeface="Trebuchet MS"/>
                <a:cs typeface="Trebuchet MS"/>
                <a:sym typeface="Trebuchet MS"/>
              </a:rPr>
              <a:t>función</a:t>
            </a:r>
            <a:r>
              <a:rPr lang="en-US" sz="1950" b="0" i="0" u="none" strike="noStrike" cap="none" dirty="0">
                <a:solidFill>
                  <a:schemeClr val="dk2"/>
                </a:solidFill>
                <a:latin typeface="Trebuchet MS"/>
                <a:ea typeface="Trebuchet MS"/>
                <a:cs typeface="Trebuchet MS"/>
                <a:sym typeface="Trebuchet MS"/>
              </a:rPr>
              <a:t> de </a:t>
            </a:r>
            <a:r>
              <a:rPr lang="en-US" sz="1950" b="0" i="0" u="none" strike="noStrike" cap="none" dirty="0" err="1">
                <a:solidFill>
                  <a:schemeClr val="dk2"/>
                </a:solidFill>
                <a:latin typeface="Trebuchet MS"/>
                <a:ea typeface="Trebuchet MS"/>
                <a:cs typeface="Trebuchet MS"/>
                <a:sym typeface="Trebuchet MS"/>
              </a:rPr>
              <a:t>preguntas</a:t>
            </a:r>
            <a:r>
              <a:rPr lang="en-US" sz="1950" b="0" i="0" u="none" strike="noStrike" cap="none" dirty="0">
                <a:solidFill>
                  <a:schemeClr val="dk2"/>
                </a:solidFill>
                <a:latin typeface="Trebuchet MS"/>
                <a:ea typeface="Trebuchet MS"/>
                <a:cs typeface="Trebuchet MS"/>
                <a:sym typeface="Trebuchet MS"/>
              </a:rPr>
              <a:t> y </a:t>
            </a:r>
            <a:r>
              <a:rPr lang="en-US" sz="1950" b="0" i="0" u="none" strike="noStrike" cap="none" dirty="0" err="1">
                <a:solidFill>
                  <a:schemeClr val="dk2"/>
                </a:solidFill>
                <a:latin typeface="Trebuchet MS"/>
                <a:ea typeface="Trebuchet MS"/>
                <a:cs typeface="Trebuchet MS"/>
                <a:sym typeface="Trebuchet MS"/>
              </a:rPr>
              <a:t>respuestas</a:t>
            </a:r>
            <a:r>
              <a:rPr lang="en-US" sz="1950" b="0" i="0" u="none" strike="noStrike" cap="none" dirty="0">
                <a:solidFill>
                  <a:schemeClr val="dk2"/>
                </a:solidFill>
                <a:latin typeface="Trebuchet MS"/>
                <a:ea typeface="Trebuchet MS"/>
                <a:cs typeface="Trebuchet MS"/>
                <a:sym typeface="Trebuchet MS"/>
              </a:rPr>
              <a:t> para </a:t>
            </a:r>
            <a:r>
              <a:rPr lang="en-US" sz="1950" b="0" i="0" u="none" strike="noStrike" cap="none" dirty="0" err="1">
                <a:solidFill>
                  <a:schemeClr val="dk2"/>
                </a:solidFill>
                <a:latin typeface="Trebuchet MS"/>
                <a:ea typeface="Trebuchet MS"/>
                <a:cs typeface="Trebuchet MS"/>
                <a:sym typeface="Trebuchet MS"/>
              </a:rPr>
              <a:t>hacer</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preguntas</a:t>
            </a:r>
            <a:endParaRPr sz="1950" dirty="0"/>
          </a:p>
          <a:p>
            <a:pPr marL="400050" marR="0" lvl="0" indent="-400050" algn="l" rtl="0">
              <a:lnSpc>
                <a:spcPct val="100000"/>
              </a:lnSpc>
              <a:spcBef>
                <a:spcPts val="1300"/>
              </a:spcBef>
              <a:spcAft>
                <a:spcPts val="0"/>
              </a:spcAft>
              <a:buClr>
                <a:schemeClr val="dk2"/>
              </a:buClr>
              <a:buSzPts val="2000"/>
              <a:buFont typeface="Trebuchet MS"/>
              <a:buChar char="●"/>
            </a:pPr>
            <a:r>
              <a:rPr lang="en-US" sz="1950" b="0" i="0" u="none" strike="noStrike" cap="none" dirty="0">
                <a:solidFill>
                  <a:schemeClr val="dk2"/>
                </a:solidFill>
                <a:latin typeface="Trebuchet MS"/>
                <a:ea typeface="Trebuchet MS"/>
                <a:cs typeface="Trebuchet MS"/>
                <a:sym typeface="Trebuchet MS"/>
              </a:rPr>
              <a:t>El chat </a:t>
            </a:r>
            <a:r>
              <a:rPr lang="en-US" sz="1950" b="0" i="0" u="none" strike="noStrike" cap="none" dirty="0" err="1">
                <a:solidFill>
                  <a:schemeClr val="dk2"/>
                </a:solidFill>
                <a:latin typeface="Trebuchet MS"/>
                <a:ea typeface="Trebuchet MS"/>
                <a:cs typeface="Trebuchet MS"/>
                <a:sym typeface="Trebuchet MS"/>
              </a:rPr>
              <a:t>será</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desactivado</a:t>
            </a:r>
            <a:r>
              <a:rPr lang="en-US" sz="1950" b="0" i="0" u="none" strike="noStrike" cap="none" dirty="0">
                <a:solidFill>
                  <a:schemeClr val="dk2"/>
                </a:solidFill>
                <a:latin typeface="Trebuchet MS"/>
                <a:ea typeface="Trebuchet MS"/>
                <a:cs typeface="Trebuchet MS"/>
                <a:sym typeface="Trebuchet MS"/>
              </a:rPr>
              <a:t> y se </a:t>
            </a:r>
            <a:r>
              <a:rPr lang="en-US" sz="1950" b="0" i="0" u="none" strike="noStrike" cap="none" dirty="0" err="1">
                <a:solidFill>
                  <a:schemeClr val="dk2"/>
                </a:solidFill>
                <a:latin typeface="Trebuchet MS"/>
                <a:ea typeface="Trebuchet MS"/>
                <a:cs typeface="Trebuchet MS"/>
                <a:sym typeface="Trebuchet MS"/>
              </a:rPr>
              <a:t>usará</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únicamente</a:t>
            </a:r>
            <a:r>
              <a:rPr lang="en-US" sz="1950" b="0" i="0" u="none" strike="noStrike" cap="none" dirty="0">
                <a:solidFill>
                  <a:schemeClr val="dk2"/>
                </a:solidFill>
                <a:latin typeface="Trebuchet MS"/>
                <a:ea typeface="Trebuchet MS"/>
                <a:cs typeface="Trebuchet MS"/>
                <a:sym typeface="Trebuchet MS"/>
              </a:rPr>
              <a:t> para que </a:t>
            </a:r>
            <a:r>
              <a:rPr lang="en-US" sz="1950" b="0" i="0" u="none" strike="noStrike" cap="none" dirty="0" err="1">
                <a:solidFill>
                  <a:schemeClr val="dk2"/>
                </a:solidFill>
                <a:latin typeface="Trebuchet MS"/>
                <a:ea typeface="Trebuchet MS"/>
                <a:cs typeface="Trebuchet MS"/>
                <a:sym typeface="Trebuchet MS"/>
              </a:rPr>
              <a:t>el</a:t>
            </a:r>
            <a:r>
              <a:rPr lang="en-US" sz="1950" b="0" i="0" u="none" strike="noStrike" cap="none" dirty="0">
                <a:solidFill>
                  <a:schemeClr val="dk2"/>
                </a:solidFill>
                <a:latin typeface="Trebuchet MS"/>
                <a:ea typeface="Trebuchet MS"/>
                <a:cs typeface="Trebuchet MS"/>
                <a:sym typeface="Trebuchet MS"/>
              </a:rPr>
              <a:t> personal de HCPF </a:t>
            </a:r>
            <a:r>
              <a:rPr lang="en-US" sz="1950" b="0" i="0" u="none" strike="noStrike" cap="none" dirty="0" err="1">
                <a:solidFill>
                  <a:schemeClr val="dk2"/>
                </a:solidFill>
                <a:latin typeface="Trebuchet MS"/>
                <a:ea typeface="Trebuchet MS"/>
                <a:cs typeface="Trebuchet MS"/>
                <a:sym typeface="Trebuchet MS"/>
              </a:rPr>
              <a:t>comparta</a:t>
            </a:r>
            <a:r>
              <a:rPr lang="en-US" sz="1950" b="0" i="0" u="none" strike="noStrike" cap="none" dirty="0">
                <a:solidFill>
                  <a:schemeClr val="dk2"/>
                </a:solidFill>
                <a:latin typeface="Trebuchet MS"/>
                <a:ea typeface="Trebuchet MS"/>
                <a:cs typeface="Trebuchet MS"/>
                <a:sym typeface="Trebuchet MS"/>
              </a:rPr>
              <a:t> enlaces</a:t>
            </a:r>
            <a:endParaRPr sz="1950" dirty="0"/>
          </a:p>
          <a:p>
            <a:pPr marL="400050" marR="0" lvl="0" indent="-400050" algn="l" rtl="0">
              <a:lnSpc>
                <a:spcPct val="100000"/>
              </a:lnSpc>
              <a:spcBef>
                <a:spcPts val="1300"/>
              </a:spcBef>
              <a:spcAft>
                <a:spcPts val="0"/>
              </a:spcAft>
              <a:buClr>
                <a:schemeClr val="dk2"/>
              </a:buClr>
              <a:buSzPts val="2000"/>
              <a:buFont typeface="Trebuchet MS"/>
              <a:buChar char="●"/>
            </a:pPr>
            <a:r>
              <a:rPr lang="en-US" sz="1950" b="0" i="0" u="none" strike="noStrike" cap="none" dirty="0">
                <a:solidFill>
                  <a:schemeClr val="dk2"/>
                </a:solidFill>
                <a:latin typeface="Trebuchet MS"/>
                <a:ea typeface="Trebuchet MS"/>
                <a:cs typeface="Trebuchet MS"/>
                <a:sym typeface="Trebuchet MS"/>
              </a:rPr>
              <a:t>Los </a:t>
            </a:r>
            <a:r>
              <a:rPr lang="en-US" sz="1950" b="0" i="0" u="none" strike="noStrike" cap="none" dirty="0" err="1">
                <a:solidFill>
                  <a:schemeClr val="dk2"/>
                </a:solidFill>
                <a:latin typeface="Trebuchet MS"/>
                <a:ea typeface="Trebuchet MS"/>
                <a:cs typeface="Trebuchet MS"/>
                <a:sym typeface="Trebuchet MS"/>
              </a:rPr>
              <a:t>asistentes</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también</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pueden</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levantar</a:t>
            </a:r>
            <a:r>
              <a:rPr lang="en-US" sz="1950" b="0" i="0" u="none" strike="noStrike" cap="none" dirty="0">
                <a:solidFill>
                  <a:schemeClr val="dk2"/>
                </a:solidFill>
                <a:latin typeface="Trebuchet MS"/>
                <a:ea typeface="Trebuchet MS"/>
                <a:cs typeface="Trebuchet MS"/>
                <a:sym typeface="Trebuchet MS"/>
              </a:rPr>
              <a:t> la mano para </a:t>
            </a:r>
            <a:r>
              <a:rPr lang="en-US" sz="1950" b="0" i="0" u="none" strike="noStrike" cap="none" dirty="0" err="1">
                <a:solidFill>
                  <a:schemeClr val="dk2"/>
                </a:solidFill>
                <a:latin typeface="Trebuchet MS"/>
                <a:ea typeface="Trebuchet MS"/>
                <a:cs typeface="Trebuchet MS"/>
                <a:sym typeface="Trebuchet MS"/>
              </a:rPr>
              <a:t>hacer</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preguntas</a:t>
            </a:r>
            <a:r>
              <a:rPr lang="en-US" sz="1950" b="0" i="0" u="none" strike="noStrike" cap="none" dirty="0">
                <a:solidFill>
                  <a:schemeClr val="dk2"/>
                </a:solidFill>
                <a:latin typeface="Trebuchet MS"/>
                <a:ea typeface="Trebuchet MS"/>
                <a:cs typeface="Trebuchet MS"/>
                <a:sym typeface="Trebuchet MS"/>
              </a:rPr>
              <a:t>. Una </a:t>
            </a:r>
            <a:r>
              <a:rPr lang="en-US" sz="1950" b="0" i="0" u="none" strike="noStrike" cap="none" dirty="0" err="1">
                <a:solidFill>
                  <a:schemeClr val="dk2"/>
                </a:solidFill>
                <a:latin typeface="Trebuchet MS"/>
                <a:ea typeface="Trebuchet MS"/>
                <a:cs typeface="Trebuchet MS"/>
                <a:sym typeface="Trebuchet MS"/>
              </a:rPr>
              <a:t>vez</a:t>
            </a:r>
            <a:r>
              <a:rPr lang="en-US" sz="1950" b="0" i="0" u="none" strike="noStrike" cap="none" dirty="0">
                <a:solidFill>
                  <a:schemeClr val="dk2"/>
                </a:solidFill>
                <a:latin typeface="Trebuchet MS"/>
                <a:ea typeface="Trebuchet MS"/>
                <a:cs typeface="Trebuchet MS"/>
                <a:sym typeface="Trebuchet MS"/>
              </a:rPr>
              <a:t> que se les </a:t>
            </a:r>
            <a:r>
              <a:rPr lang="en-US" sz="1950" b="0" i="0" u="none" strike="noStrike" cap="none" dirty="0" err="1">
                <a:solidFill>
                  <a:schemeClr val="dk2"/>
                </a:solidFill>
                <a:latin typeface="Trebuchet MS"/>
                <a:ea typeface="Trebuchet MS"/>
                <a:cs typeface="Trebuchet MS"/>
                <a:sym typeface="Trebuchet MS"/>
              </a:rPr>
              <a:t>llame</a:t>
            </a:r>
            <a:r>
              <a:rPr lang="en-US" sz="1950" b="0" i="0" u="none" strike="noStrike" cap="none" dirty="0">
                <a:solidFill>
                  <a:schemeClr val="dk2"/>
                </a:solidFill>
                <a:latin typeface="Trebuchet MS"/>
                <a:ea typeface="Trebuchet MS"/>
                <a:cs typeface="Trebuchet MS"/>
                <a:sym typeface="Trebuchet MS"/>
              </a:rPr>
              <a:t>, se les </a:t>
            </a:r>
            <a:r>
              <a:rPr lang="en-US" sz="1950" b="0" i="0" u="none" strike="noStrike" cap="none" dirty="0" err="1">
                <a:solidFill>
                  <a:schemeClr val="dk2"/>
                </a:solidFill>
                <a:latin typeface="Trebuchet MS"/>
                <a:ea typeface="Trebuchet MS"/>
                <a:cs typeface="Trebuchet MS"/>
                <a:sym typeface="Trebuchet MS"/>
              </a:rPr>
              <a:t>pedirá</a:t>
            </a:r>
            <a:r>
              <a:rPr lang="en-US" sz="1950" b="0" i="0" u="none" strike="noStrike" cap="none" dirty="0">
                <a:solidFill>
                  <a:schemeClr val="dk2"/>
                </a:solidFill>
                <a:latin typeface="Trebuchet MS"/>
                <a:ea typeface="Trebuchet MS"/>
                <a:cs typeface="Trebuchet MS"/>
                <a:sym typeface="Trebuchet MS"/>
              </a:rPr>
              <a:t> que </a:t>
            </a:r>
            <a:r>
              <a:rPr lang="en-US" sz="1950" b="0" i="0" u="none" strike="noStrike" cap="none" dirty="0" err="1">
                <a:solidFill>
                  <a:schemeClr val="dk2"/>
                </a:solidFill>
                <a:latin typeface="Trebuchet MS"/>
                <a:ea typeface="Trebuchet MS"/>
                <a:cs typeface="Trebuchet MS"/>
                <a:sym typeface="Trebuchet MS"/>
              </a:rPr>
              <a:t>activen</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el</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sonido</a:t>
            </a:r>
            <a:r>
              <a:rPr lang="en-US" sz="1950" b="0" i="0" u="none" strike="noStrike" cap="none" dirty="0">
                <a:solidFill>
                  <a:schemeClr val="dk2"/>
                </a:solidFill>
                <a:latin typeface="Trebuchet MS"/>
                <a:ea typeface="Trebuchet MS"/>
                <a:cs typeface="Trebuchet MS"/>
                <a:sym typeface="Trebuchet MS"/>
              </a:rPr>
              <a:t> para </a:t>
            </a:r>
            <a:r>
              <a:rPr lang="en-US" sz="1950" b="0" i="0" u="none" strike="noStrike" cap="none" dirty="0" err="1">
                <a:solidFill>
                  <a:schemeClr val="dk2"/>
                </a:solidFill>
                <a:latin typeface="Trebuchet MS"/>
                <a:ea typeface="Trebuchet MS"/>
                <a:cs typeface="Trebuchet MS"/>
                <a:sym typeface="Trebuchet MS"/>
              </a:rPr>
              <a:t>poder</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hacer</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su</a:t>
            </a:r>
            <a:r>
              <a:rPr lang="en-US" sz="1950" b="0" i="0" u="none" strike="noStrike" cap="none" dirty="0">
                <a:solidFill>
                  <a:schemeClr val="dk2"/>
                </a:solidFill>
                <a:latin typeface="Trebuchet MS"/>
                <a:ea typeface="Trebuchet MS"/>
                <a:cs typeface="Trebuchet MS"/>
                <a:sym typeface="Trebuchet MS"/>
              </a:rPr>
              <a:t> </a:t>
            </a:r>
            <a:r>
              <a:rPr lang="en-US" sz="1950" b="0" i="0" u="none" strike="noStrike" cap="none" dirty="0" err="1">
                <a:solidFill>
                  <a:schemeClr val="dk2"/>
                </a:solidFill>
                <a:latin typeface="Trebuchet MS"/>
                <a:ea typeface="Trebuchet MS"/>
                <a:cs typeface="Trebuchet MS"/>
                <a:sym typeface="Trebuchet MS"/>
              </a:rPr>
              <a:t>pregunta</a:t>
            </a:r>
            <a:r>
              <a:rPr lang="en-US" sz="1950" b="0" i="0" u="none" strike="noStrike" cap="none" dirty="0">
                <a:solidFill>
                  <a:schemeClr val="dk2"/>
                </a:solidFill>
                <a:latin typeface="Trebuchet MS"/>
                <a:ea typeface="Trebuchet MS"/>
                <a:cs typeface="Trebuchet MS"/>
                <a:sym typeface="Trebuchet MS"/>
              </a:rPr>
              <a:t>.</a:t>
            </a:r>
            <a:endParaRPr sz="1950" dirty="0"/>
          </a:p>
        </p:txBody>
      </p:sp>
      <p:sp>
        <p:nvSpPr>
          <p:cNvPr id="211" name="Google Shape;211;p9"/>
          <p:cNvSpPr txBox="1"/>
          <p:nvPr/>
        </p:nvSpPr>
        <p:spPr>
          <a:xfrm>
            <a:off x="262100" y="368425"/>
            <a:ext cx="8501700" cy="930398"/>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4500" b="1" i="0" u="none" strike="noStrike" cap="none">
                <a:solidFill>
                  <a:schemeClr val="dk2"/>
                </a:solidFill>
                <a:latin typeface="Trebuchet MS"/>
                <a:ea typeface="Trebuchet MS"/>
                <a:cs typeface="Trebuchet MS"/>
                <a:sym typeface="Trebuchet MS"/>
              </a:rPr>
              <a:t>Logística de reuniones</a:t>
            </a:r>
            <a:endParaRPr/>
          </a:p>
        </p:txBody>
      </p:sp>
      <p:pic>
        <p:nvPicPr>
          <p:cNvPr id="212" name="Google Shape;212;p9" descr="Screenshot of Raise Hand icon"/>
          <p:cNvPicPr preferRelativeResize="0"/>
          <p:nvPr/>
        </p:nvPicPr>
        <p:blipFill rotWithShape="1">
          <a:blip r:embed="rId3">
            <a:alphaModFix/>
          </a:blip>
          <a:srcRect/>
          <a:stretch/>
        </p:blipFill>
        <p:spPr>
          <a:xfrm>
            <a:off x="8139131" y="5725575"/>
            <a:ext cx="859340" cy="5280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g337c6ff00c2_0_0"/>
          <p:cNvSpPr txBox="1">
            <a:spLocks noGrp="1"/>
          </p:cNvSpPr>
          <p:nvPr>
            <p:ph type="title"/>
          </p:nvPr>
        </p:nvSpPr>
        <p:spPr>
          <a:xfrm>
            <a:off x="626905" y="439609"/>
            <a:ext cx="7864800" cy="963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Who is HCPF?</a:t>
            </a:r>
            <a:endParaRPr/>
          </a:p>
        </p:txBody>
      </p:sp>
      <p:sp>
        <p:nvSpPr>
          <p:cNvPr id="219" name="Google Shape;219;g337c6ff00c2_0_0"/>
          <p:cNvSpPr txBox="1">
            <a:spLocks noGrp="1"/>
          </p:cNvSpPr>
          <p:nvPr>
            <p:ph type="body" idx="1"/>
          </p:nvPr>
        </p:nvSpPr>
        <p:spPr>
          <a:xfrm>
            <a:off x="435195" y="1459172"/>
            <a:ext cx="8056510" cy="4392988"/>
          </a:xfrm>
          <a:prstGeom prst="rect">
            <a:avLst/>
          </a:prstGeom>
          <a:noFill/>
          <a:ln>
            <a:noFill/>
          </a:ln>
        </p:spPr>
        <p:txBody>
          <a:bodyPr spcFirstLastPara="1" wrap="square" lIns="91425" tIns="45700" rIns="91425" bIns="45700" anchor="t" anchorCtr="0">
            <a:noAutofit/>
          </a:bodyPr>
          <a:lstStyle/>
          <a:p>
            <a:pPr marL="457200" lvl="0" indent="-400050" algn="l" rtl="0">
              <a:lnSpc>
                <a:spcPct val="115000"/>
              </a:lnSpc>
              <a:spcBef>
                <a:spcPts val="750"/>
              </a:spcBef>
              <a:spcAft>
                <a:spcPts val="0"/>
              </a:spcAft>
              <a:buSzPts val="2700"/>
              <a:buChar char="•"/>
            </a:pPr>
            <a:r>
              <a:rPr lang="en-US"/>
              <a:t>HCPF = Colorado Department of Health Care Policy and Financing</a:t>
            </a:r>
            <a:endParaRPr/>
          </a:p>
          <a:p>
            <a:pPr marL="457200" lvl="0" indent="-400050" algn="l" rtl="0">
              <a:lnSpc>
                <a:spcPct val="115000"/>
              </a:lnSpc>
              <a:spcBef>
                <a:spcPts val="0"/>
              </a:spcBef>
              <a:spcAft>
                <a:spcPts val="0"/>
              </a:spcAft>
              <a:buSzPts val="2700"/>
              <a:buChar char="•"/>
            </a:pPr>
            <a:r>
              <a:rPr lang="en-US"/>
              <a:t>Designated as Colorado’s single state Medicaid agency</a:t>
            </a:r>
            <a:endParaRPr/>
          </a:p>
          <a:p>
            <a:pPr marL="457200" lvl="0" indent="-400050" algn="l" rtl="0">
              <a:lnSpc>
                <a:spcPct val="115000"/>
              </a:lnSpc>
              <a:spcBef>
                <a:spcPts val="0"/>
              </a:spcBef>
              <a:spcAft>
                <a:spcPts val="0"/>
              </a:spcAft>
              <a:buSzPts val="2700"/>
              <a:buChar char="•"/>
            </a:pPr>
            <a:r>
              <a:rPr lang="en-US"/>
              <a:t>Responsible for supervision and oversight of Colorado’s public insurance programs</a:t>
            </a:r>
            <a:endParaRPr/>
          </a:p>
          <a:p>
            <a:pPr marL="457200" lvl="0" indent="0" algn="l" rtl="0">
              <a:lnSpc>
                <a:spcPct val="90000"/>
              </a:lnSpc>
              <a:spcBef>
                <a:spcPts val="750"/>
              </a:spcBef>
              <a:spcAft>
                <a:spcPts val="0"/>
              </a:spcAft>
              <a:buSzPts val="2700"/>
              <a:buNone/>
            </a:pPr>
            <a:endParaRPr/>
          </a:p>
          <a:p>
            <a:pPr marL="457200" lvl="0" indent="-400050" algn="l" rtl="0">
              <a:lnSpc>
                <a:spcPct val="90000"/>
              </a:lnSpc>
              <a:spcBef>
                <a:spcPts val="750"/>
              </a:spcBef>
              <a:spcAft>
                <a:spcPts val="0"/>
              </a:spcAft>
              <a:buSzPts val="2700"/>
              <a:buChar char="•"/>
            </a:pPr>
            <a:r>
              <a:rPr lang="en-US"/>
              <a:t>Visit our website</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 </a:t>
            </a:r>
            <a:r>
              <a:rPr lang="en-US" u="sng">
                <a:solidFill>
                  <a:srgbClr val="00FFFF"/>
                </a:solidFill>
                <a:hlinkClick r:id="rId3">
                  <a:extLst>
                    <a:ext uri="{A12FA001-AC4F-418D-AE19-62706E023703}">
                      <ahyp:hlinkClr xmlns:ahyp="http://schemas.microsoft.com/office/drawing/2018/hyperlinkcolor" val="tx"/>
                    </a:ext>
                  </a:extLst>
                </a:hlinkClick>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https://hcpf.colorado.gov/</a:t>
            </a:r>
            <a:r>
              <a:rPr lang="en-US">
                <a:solidFill>
                  <a:srgbClr val="00FF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 </a:t>
            </a:r>
            <a:endParaRPr>
              <a:solidFill>
                <a:srgbClr val="00FFFF"/>
              </a:solidFill>
            </a:endParaRPr>
          </a:p>
        </p:txBody>
      </p:sp>
      <p:sp>
        <p:nvSpPr>
          <p:cNvPr id="220" name="Google Shape;220;g337c6ff00c2_0_0"/>
          <p:cNvSpPr txBox="1">
            <a:spLocks noGrp="1"/>
          </p:cNvSpPr>
          <p:nvPr>
            <p:ph type="sldNum" idx="12"/>
          </p:nvPr>
        </p:nvSpPr>
        <p:spPr>
          <a:xfrm>
            <a:off x="6861496" y="6394373"/>
            <a:ext cx="2051400" cy="3663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1"/>
          <p:cNvSpPr txBox="1">
            <a:spLocks noGrp="1"/>
          </p:cNvSpPr>
          <p:nvPr>
            <p:ph type="title"/>
          </p:nvPr>
        </p:nvSpPr>
        <p:spPr>
          <a:xfrm>
            <a:off x="626905" y="439609"/>
            <a:ext cx="7864800" cy="963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a:t>¿Quién es HCPF?</a:t>
            </a:r>
            <a:endParaRPr/>
          </a:p>
        </p:txBody>
      </p:sp>
      <p:sp>
        <p:nvSpPr>
          <p:cNvPr id="227" name="Google Shape;227;p11"/>
          <p:cNvSpPr txBox="1">
            <a:spLocks noGrp="1"/>
          </p:cNvSpPr>
          <p:nvPr>
            <p:ph type="body" idx="1"/>
          </p:nvPr>
        </p:nvSpPr>
        <p:spPr>
          <a:xfrm>
            <a:off x="199523" y="1459172"/>
            <a:ext cx="8781957" cy="4392988"/>
          </a:xfrm>
          <a:prstGeom prst="rect">
            <a:avLst/>
          </a:prstGeom>
          <a:noFill/>
          <a:ln>
            <a:noFill/>
          </a:ln>
        </p:spPr>
        <p:txBody>
          <a:bodyPr spcFirstLastPara="1" wrap="square" lIns="91425" tIns="45700" rIns="91425" bIns="45700" anchor="t" anchorCtr="0">
            <a:noAutofit/>
          </a:bodyPr>
          <a:lstStyle/>
          <a:p>
            <a:pPr marL="457200" lvl="0" indent="-400050" algn="l" rtl="0">
              <a:lnSpc>
                <a:spcPct val="115000"/>
              </a:lnSpc>
              <a:spcBef>
                <a:spcPts val="750"/>
              </a:spcBef>
              <a:spcAft>
                <a:spcPts val="0"/>
              </a:spcAft>
              <a:buSzPts val="2700"/>
              <a:buChar char="•"/>
            </a:pPr>
            <a:r>
              <a:rPr lang="en-US"/>
              <a:t>HCPF = Departamento de Política Sanitaria y Financiación de Colorado</a:t>
            </a:r>
            <a:endParaRPr/>
          </a:p>
          <a:p>
            <a:pPr marL="457200" lvl="0" indent="-400050" algn="l" rtl="0">
              <a:lnSpc>
                <a:spcPct val="115000"/>
              </a:lnSpc>
              <a:spcBef>
                <a:spcPts val="750"/>
              </a:spcBef>
              <a:spcAft>
                <a:spcPts val="0"/>
              </a:spcAft>
              <a:buSzPts val="2700"/>
              <a:buChar char="•"/>
            </a:pPr>
            <a:r>
              <a:rPr lang="en-US"/>
              <a:t>Designada como única agencia estatal de Medicaid de Colorado</a:t>
            </a:r>
            <a:endParaRPr/>
          </a:p>
          <a:p>
            <a:pPr marL="457200" lvl="0" indent="-400050" algn="l" rtl="0">
              <a:lnSpc>
                <a:spcPct val="115000"/>
              </a:lnSpc>
              <a:spcBef>
                <a:spcPts val="0"/>
              </a:spcBef>
              <a:spcAft>
                <a:spcPts val="0"/>
              </a:spcAft>
              <a:buSzPts val="2700"/>
              <a:buChar char="•"/>
            </a:pPr>
            <a:r>
              <a:rPr lang="en-US"/>
              <a:t>Responsable de la supervisión y vigilancia de los programas públicos de seguros de Colorado</a:t>
            </a:r>
            <a:endParaRPr/>
          </a:p>
          <a:p>
            <a:pPr marL="57150" lvl="0" indent="0" algn="l" rtl="0">
              <a:lnSpc>
                <a:spcPct val="115000"/>
              </a:lnSpc>
              <a:spcBef>
                <a:spcPts val="0"/>
              </a:spcBef>
              <a:spcAft>
                <a:spcPts val="0"/>
              </a:spcAft>
              <a:buSzPts val="2700"/>
              <a:buNone/>
            </a:pPr>
            <a:endParaRPr/>
          </a:p>
          <a:p>
            <a:pPr marL="457200" lvl="0" indent="-400050" algn="l" rtl="0">
              <a:lnSpc>
                <a:spcPct val="115000"/>
              </a:lnSpc>
              <a:spcBef>
                <a:spcPts val="0"/>
              </a:spcBef>
              <a:spcAft>
                <a:spcPts val="0"/>
              </a:spcAft>
              <a:buSzPts val="2700"/>
              <a:buChar char="•"/>
            </a:pPr>
            <a:r>
              <a:rPr lang="en-US"/>
              <a:t>Visita Nuestro sitio web: </a:t>
            </a:r>
            <a:r>
              <a:rPr lang="en-US" u="sng">
                <a:solidFill>
                  <a:srgbClr val="00FFFF"/>
                </a:solidFill>
                <a:hlinkClick r:id="rId3">
                  <a:extLst>
                    <a:ext uri="{A12FA001-AC4F-418D-AE19-62706E023703}">
                      <ahyp:hlinkClr xmlns:ahyp="http://schemas.microsoft.com/office/drawing/2018/hyperlinkcolor" val="tx"/>
                    </a:ext>
                  </a:extLst>
                </a:hlinkClick>
              </a:rPr>
              <a:t>https://hcpf.colorado.gov/</a:t>
            </a:r>
            <a:r>
              <a:rPr lang="en-US">
                <a:solidFill>
                  <a:srgbClr val="00FFFF"/>
                </a:solidFill>
              </a:rPr>
              <a:t> </a:t>
            </a:r>
            <a:endParaRPr>
              <a:solidFill>
                <a:srgbClr val="00FFFF"/>
              </a:solidFill>
            </a:endParaRPr>
          </a:p>
        </p:txBody>
      </p:sp>
      <p:sp>
        <p:nvSpPr>
          <p:cNvPr id="228" name="Google Shape;228;p11"/>
          <p:cNvSpPr txBox="1">
            <a:spLocks noGrp="1"/>
          </p:cNvSpPr>
          <p:nvPr>
            <p:ph type="sldNum" idx="12"/>
          </p:nvPr>
        </p:nvSpPr>
        <p:spPr>
          <a:xfrm>
            <a:off x="6861496" y="6394373"/>
            <a:ext cx="2051400" cy="3663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232"/>
        <p:cNvGrpSpPr/>
        <p:nvPr/>
      </p:nvGrpSpPr>
      <p:grpSpPr>
        <a:xfrm>
          <a:off x="0" y="0"/>
          <a:ext cx="0" cy="0"/>
          <a:chOff x="0" y="0"/>
          <a:chExt cx="0" cy="0"/>
        </a:xfrm>
      </p:grpSpPr>
      <p:sp>
        <p:nvSpPr>
          <p:cNvPr id="233" name="Google Shape;233;g337c6ff00c2_0_48"/>
          <p:cNvSpPr/>
          <p:nvPr/>
        </p:nvSpPr>
        <p:spPr>
          <a:xfrm>
            <a:off x="0" y="0"/>
            <a:ext cx="9136380" cy="3706495"/>
          </a:xfrm>
          <a:custGeom>
            <a:avLst/>
            <a:gdLst/>
            <a:ahLst/>
            <a:cxnLst/>
            <a:rect l="l" t="t" r="r" b="b"/>
            <a:pathLst>
              <a:path w="9136380" h="3706495" extrusionOk="0">
                <a:moveTo>
                  <a:pt x="0" y="3705987"/>
                </a:moveTo>
                <a:lnTo>
                  <a:pt x="9135998" y="3705987"/>
                </a:lnTo>
                <a:lnTo>
                  <a:pt x="9135998" y="0"/>
                </a:lnTo>
                <a:lnTo>
                  <a:pt x="0" y="0"/>
                </a:lnTo>
                <a:lnTo>
                  <a:pt x="0" y="3705987"/>
                </a:lnTo>
                <a:close/>
              </a:path>
            </a:pathLst>
          </a:custGeom>
          <a:solidFill>
            <a:srgbClr val="00186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4" name="Google Shape;234;g337c6ff00c2_0_48"/>
          <p:cNvSpPr/>
          <p:nvPr/>
        </p:nvSpPr>
        <p:spPr>
          <a:xfrm>
            <a:off x="0" y="5864479"/>
            <a:ext cx="9136380" cy="392429"/>
          </a:xfrm>
          <a:custGeom>
            <a:avLst/>
            <a:gdLst/>
            <a:ahLst/>
            <a:cxnLst/>
            <a:rect l="l" t="t" r="r" b="b"/>
            <a:pathLst>
              <a:path w="9136380" h="392429" extrusionOk="0">
                <a:moveTo>
                  <a:pt x="0" y="392175"/>
                </a:moveTo>
                <a:lnTo>
                  <a:pt x="9135998" y="392175"/>
                </a:lnTo>
                <a:lnTo>
                  <a:pt x="9135998" y="0"/>
                </a:lnTo>
                <a:lnTo>
                  <a:pt x="0" y="0"/>
                </a:lnTo>
                <a:lnTo>
                  <a:pt x="0" y="392175"/>
                </a:lnTo>
                <a:close/>
              </a:path>
            </a:pathLst>
          </a:custGeom>
          <a:solidFill>
            <a:srgbClr val="00186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5" name="Google Shape;235;g337c6ff00c2_0_48"/>
          <p:cNvSpPr/>
          <p:nvPr/>
        </p:nvSpPr>
        <p:spPr>
          <a:xfrm>
            <a:off x="0" y="6256655"/>
            <a:ext cx="9136380" cy="608965"/>
          </a:xfrm>
          <a:custGeom>
            <a:avLst/>
            <a:gdLst/>
            <a:ahLst/>
            <a:cxnLst/>
            <a:rect l="l" t="t" r="r" b="b"/>
            <a:pathLst>
              <a:path w="9136380" h="608965" extrusionOk="0">
                <a:moveTo>
                  <a:pt x="0" y="0"/>
                </a:moveTo>
                <a:lnTo>
                  <a:pt x="9135998" y="0"/>
                </a:lnTo>
                <a:lnTo>
                  <a:pt x="9135998" y="608837"/>
                </a:lnTo>
                <a:lnTo>
                  <a:pt x="0" y="608837"/>
                </a:lnTo>
                <a:lnTo>
                  <a:pt x="0"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6" name="Google Shape;236;g337c6ff00c2_0_48"/>
          <p:cNvSpPr/>
          <p:nvPr/>
        </p:nvSpPr>
        <p:spPr>
          <a:xfrm>
            <a:off x="205993" y="6346698"/>
            <a:ext cx="2596500" cy="4362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7" name="Google Shape;237;g337c6ff00c2_0_48"/>
          <p:cNvSpPr/>
          <p:nvPr/>
        </p:nvSpPr>
        <p:spPr>
          <a:xfrm>
            <a:off x="0" y="0"/>
            <a:ext cx="9135900" cy="6269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8" name="Google Shape;238;g337c6ff00c2_0_48"/>
          <p:cNvSpPr/>
          <p:nvPr/>
        </p:nvSpPr>
        <p:spPr>
          <a:xfrm>
            <a:off x="0" y="3705987"/>
            <a:ext cx="9136380" cy="2159000"/>
          </a:xfrm>
          <a:custGeom>
            <a:avLst/>
            <a:gdLst/>
            <a:ahLst/>
            <a:cxnLst/>
            <a:rect l="l" t="t" r="r" b="b"/>
            <a:pathLst>
              <a:path w="9136380" h="2159000" extrusionOk="0">
                <a:moveTo>
                  <a:pt x="0" y="0"/>
                </a:moveTo>
                <a:lnTo>
                  <a:pt x="9135998" y="0"/>
                </a:lnTo>
                <a:lnTo>
                  <a:pt x="9135998" y="2158491"/>
                </a:lnTo>
                <a:lnTo>
                  <a:pt x="0" y="2158491"/>
                </a:lnTo>
                <a:lnTo>
                  <a:pt x="0" y="0"/>
                </a:lnTo>
                <a:close/>
              </a:path>
            </a:pathLst>
          </a:custGeom>
          <a:solidFill>
            <a:srgbClr val="00186F">
              <a:alpha val="78039"/>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9" name="Google Shape;239;g337c6ff00c2_0_48"/>
          <p:cNvSpPr txBox="1">
            <a:spLocks noGrp="1"/>
          </p:cNvSpPr>
          <p:nvPr>
            <p:ph type="title"/>
          </p:nvPr>
        </p:nvSpPr>
        <p:spPr>
          <a:xfrm>
            <a:off x="278891" y="3754501"/>
            <a:ext cx="8541900" cy="18786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SzPts val="4800"/>
              <a:buNone/>
            </a:pPr>
            <a:r>
              <a:rPr lang="en-US" sz="40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Our Mission:</a:t>
            </a:r>
            <a:endParaRPr sz="4000"/>
          </a:p>
          <a:p>
            <a:pPr marL="12700" marR="5080" lvl="0" indent="0" algn="l" rtl="0">
              <a:lnSpc>
                <a:spcPct val="100000"/>
              </a:lnSpc>
              <a:spcBef>
                <a:spcPts val="25"/>
              </a:spcBef>
              <a:spcAft>
                <a:spcPts val="0"/>
              </a:spcAft>
              <a:buSzPts val="4800"/>
              <a:buNone/>
            </a:pPr>
            <a:r>
              <a:rPr lang="en-US" sz="2700" b="0">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700">
              <a:latin typeface="Trebuchet MS"/>
              <a:ea typeface="Trebuchet MS"/>
              <a:cs typeface="Trebuchet MS"/>
              <a:sym typeface="Trebuchet MS"/>
            </a:endParaRPr>
          </a:p>
        </p:txBody>
      </p:sp>
      <p:sp>
        <p:nvSpPr>
          <p:cNvPr id="240" name="Google Shape;240;g337c6ff00c2_0_48"/>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5032</Words>
  <Application>Microsoft Office PowerPoint</Application>
  <PresentationFormat>Custom</PresentationFormat>
  <Paragraphs>506</Paragraphs>
  <Slides>57</Slides>
  <Notes>57</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57</vt:i4>
      </vt:variant>
    </vt:vector>
  </HeadingPairs>
  <TitlesOfParts>
    <vt:vector size="66" baseType="lpstr">
      <vt:lpstr>Calibri</vt:lpstr>
      <vt:lpstr>Quattrocento Sans</vt:lpstr>
      <vt:lpstr>Trebuchet MS</vt:lpstr>
      <vt:lpstr>Roboto</vt:lpstr>
      <vt:lpstr>Noto Sans Symbols</vt:lpstr>
      <vt:lpstr>Arial</vt:lpstr>
      <vt:lpstr>Office Theme</vt:lpstr>
      <vt:lpstr>White Theme</vt:lpstr>
      <vt:lpstr>Blue Theme</vt:lpstr>
      <vt:lpstr>Buy-In Program for Working Adults with Disabilities (WAwD) with Home &amp; Community Based Services (HCBS)</vt:lpstr>
      <vt:lpstr>Programa de Participación para Trabajadores Adultos con Discapacidades (WAwD) y con Servicios en el Hogar y en la Comunidad (HCBS)</vt:lpstr>
      <vt:lpstr>Interpretación de idiomas</vt:lpstr>
      <vt:lpstr>Subtítulos cerrados</vt:lpstr>
      <vt:lpstr>PowerPoint Presentation</vt:lpstr>
      <vt:lpstr>PowerPoint Presentation</vt:lpstr>
      <vt:lpstr>Who is HCPF?</vt:lpstr>
      <vt:lpstr>¿Quién es HCPF?</vt:lpstr>
      <vt:lpstr>Our Mission: Improving health care equity, access and outcomes  for the people we serve while saving Coloradans  money on health care and driving value for Colorado.</vt:lpstr>
      <vt:lpstr>Nuestra misión: Mejorando la equidad, el acceso y los resultados de la atención sanitaria para las personas a las que servimos, mientras que ahorramos dinero a los habitantes de Colorado en atención sanitaria y generamos valor para Colorado.</vt:lpstr>
      <vt:lpstr>What We Do</vt:lpstr>
      <vt:lpstr>Process &amp; Expectations</vt:lpstr>
      <vt:lpstr>Purpose</vt:lpstr>
      <vt:lpstr>Overview</vt:lpstr>
      <vt:lpstr>What is Working Adults Buy-In?</vt:lpstr>
      <vt:lpstr>Working Adults Buy-In</vt:lpstr>
      <vt:lpstr>Participación para trabajadores adultos</vt:lpstr>
      <vt:lpstr>Eligibility Guidelines</vt:lpstr>
      <vt:lpstr>Directrices de admisibilidad</vt:lpstr>
      <vt:lpstr>Eligibility Guidelines cont.</vt:lpstr>
      <vt:lpstr>Directrices de admisibilidad cont.</vt:lpstr>
      <vt:lpstr>What is Working Adults Buy-In with Home &amp; Community Based Services (HCBS)?</vt:lpstr>
      <vt:lpstr>In addition to Health First Colorado benefits members may also qualify for extra long-term services and supports. These additional services are accessed through the following HCBS waivers: Brain Injury (BI) Waiver Community Mental Health Supports (CMHS) Waiver Complementary &amp; Integrative Health (CIH) Waiver Developmental Disabilities (DD) Waiver Elderly, Blind &amp; Disabled (EBD) Waiver Supported Living Services (SLS) Waiver </vt:lpstr>
      <vt:lpstr>Además de los beneficios de Health First Colorado, los miembros también pueden calificar para servicios y apoyos adicionales a largo plazo. Estos servicios adicionales se acceden a través de las siguientes exenciones de HCBS: Exención por lesión cerebral (BI) Exención para el Apoyo de la Salud Mental en la Comunidad (CMHS) Exención de Salud Complementaria e Integradora (CIH) Exención de Discapacidades del desarrollo (DD) Exención al Anciano, Ciego y Discapacitado (EBD) Exención para los Servicios de Vida Asistida (SLS)</vt:lpstr>
      <vt:lpstr>Working Adults Buy-In &amp; LTC Comparison Chart</vt:lpstr>
      <vt:lpstr>Cuadro Comparativo de la Participación para Trabajadores Adultos y el Cuidado a largo plazo (LTC).</vt:lpstr>
      <vt:lpstr>June 2025 Working Adult Buy-In Project Status</vt:lpstr>
      <vt:lpstr>Discontinue auto-enrollment into Working Adults Buy-In with HCBS at enrollment &amp; renewal so members wouldn’t be auto-enrolled in a program with premiums to pay  Members would need to opt-in to Working Adults Buy-In with HCBS Members would be automatically reviewed for Long Term Care (LTC) eligibility</vt:lpstr>
      <vt:lpstr>PowerPoint Presentation</vt:lpstr>
      <vt:lpstr>Problemas del sistema y escaladas al restablecer las primas  Complejidad con la estabilización de los servicios y apoyos a largo plazo (LTSS) y el proyecto CHP+ de elegibilidad continua.</vt:lpstr>
      <vt:lpstr>June 2025 Working Adults Buy-In project has been DELAYED for at least a year   It is imperative that HCPF does not continue to introduce new system updates until Long Term Services &amp; Supports (LTSS) stabilization is complete (planned through 2025) </vt:lpstr>
      <vt:lpstr>The process for determining eligibility between HCBS services and Working Adults Buy-In remains the same.   Any member, including those who are also receiving HCBS services, can opt out of Working Adults Buy-In at any time.  Premiums will be reinstated for Working Adults Buy-In members as previously planned.</vt:lpstr>
      <vt:lpstr>El proceso para determinar la elegibilidad entre los servicios HCBS y el programa de participación para Trabajadores Adultos sigue siendo el mismo.  Cualquier miembro, incluidos los que también reciben servicios HCBS, puede optar por no participar en el programa Participación para Trabajadores Adultos en cualquier momento.  Las primas serán restablecidas para los miembros del Programa de Participación para Trabajadores Adultos tal y como estaba previsto.</vt:lpstr>
      <vt:lpstr>Background on Projects</vt:lpstr>
      <vt:lpstr>Buy-In Project Background</vt:lpstr>
      <vt:lpstr>Antecedentes del Proyecto de Participación</vt:lpstr>
      <vt:lpstr>Identified Issues &amp;  Action Taken</vt:lpstr>
      <vt:lpstr>Incorrect Denials</vt:lpstr>
      <vt:lpstr>Denegaciones incorrectas</vt:lpstr>
      <vt:lpstr>Incorrect 60-Day &amp; Premium Letters </vt:lpstr>
      <vt:lpstr>Cartas incorrectas de 60 días y primas</vt:lpstr>
      <vt:lpstr>Premium Letters Mailed Late</vt:lpstr>
      <vt:lpstr>Cartas primas enviadas tarde</vt:lpstr>
      <vt:lpstr>Snippets of Premium Letter</vt:lpstr>
      <vt:lpstr>Fragmentos de la Carta Prima</vt:lpstr>
      <vt:lpstr>Change in Premium Letter</vt:lpstr>
      <vt:lpstr>Cambio en la Carta Prima</vt:lpstr>
      <vt:lpstr>$0 Premium &amp; 60-Day Extension </vt:lpstr>
      <vt:lpstr>Prima de $0 y extensión de 60 días </vt:lpstr>
      <vt:lpstr>Members on Buy-In Did Not Receive Premium Letter</vt:lpstr>
      <vt:lpstr>Los afiliados a la Prima de Participación no recibieron la carta</vt:lpstr>
      <vt:lpstr>Ongoing Monitoring</vt:lpstr>
      <vt:lpstr>Ongoing Monitoring </vt:lpstr>
      <vt:lpstr>Monitoreo continuo </vt:lpstr>
      <vt:lpstr>Questions?</vt:lpstr>
      <vt:lpstr>Contact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Buy-In Program for Working Adults with Disabilities (WAwD) with Home &amp; Community Based Services (HCBS)</dc:title>
  <dc:creator>HCPF</dc:creator>
  <cp:lastModifiedBy>Sound Ventures Inc</cp:lastModifiedBy>
  <cp:revision>8</cp:revision>
  <dcterms:created xsi:type="dcterms:W3CDTF">2025-02-06T00:01:24Z</dcterms:created>
  <dcterms:modified xsi:type="dcterms:W3CDTF">2025-05-12T20:20:38Z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2024-12-31T00:00:00Z</vt:filetime>
  </property>
  <property fmtid="{D5CDD505-2E9C-101B-9397-08002B2CF9AE}" pid="3" name="Creator">
    <vt:lpwstr>CommonLook Office-2.1.8.40</vt:lpwstr>
  </property>
  <property fmtid="{D5CDD505-2E9C-101B-9397-08002B2CF9AE}" pid="4" name="LastSaved">
    <vt:filetime>2025-02-06T00:00:00Z</vt:filetime>
  </property>
</Properties>
</file>