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64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+rcE31XBZeRb0l/M2hXXwrhfN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customschemas.google.com/relationships/presentationmetadata" Target="meta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04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1:notes"/>
          <p:cNvSpPr txBox="1">
            <a:spLocks noGrp="1"/>
          </p:cNvSpPr>
          <p:nvPr>
            <p:ph type="body" idx="1"/>
          </p:nvPr>
        </p:nvSpPr>
        <p:spPr>
          <a:xfrm>
            <a:off x="381000" y="3962400"/>
            <a:ext cx="60960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B2C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8c8a444d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358c8a444dd_0_15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358c8a444dd_0_15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58c8a444dd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358c8a444dd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g358c8a444dd_0_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9" name="Google Shape;22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58c8a444dd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g358c8a444dd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g358c8a444dd_0_4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4" name="Google Shape;24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5" name="Google Shape;245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5cae9d876_0_24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2" name="Google Shape;252;g355cae9d876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5cae9d876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355cae9d876_0_25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Stakeholder Engagement team will follow up with all members with instructions for how to be compensated for your time today. 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latin typeface="Calibri"/>
                <a:ea typeface="Calibri"/>
                <a:cs typeface="Calibri"/>
                <a:sym typeface="Calibri"/>
              </a:rPr>
              <a:t>Question</a:t>
            </a:r>
            <a:r>
              <a:rPr lang="en-US"/>
              <a:t>s from discussion came from this doc: https://docs.google.com/document/d/1HEaLBlJHzXv8mU2lz2jSu0lhnr-FkrONQGMQSn7sAAI/edit?tab=t.0</a:t>
            </a:r>
            <a:endParaRPr/>
          </a:p>
        </p:txBody>
      </p:sp>
      <p:sp>
        <p:nvSpPr>
          <p:cNvPr id="259" name="Google Shape;259;g355cae9d876_0_25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8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Stakeholder Engagement team will follow up with all members with instructions for how to be compensated for your time today. 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latin typeface="Calibri"/>
                <a:ea typeface="Calibri"/>
                <a:cs typeface="Calibri"/>
                <a:sym typeface="Calibri"/>
              </a:rPr>
              <a:t>Question</a:t>
            </a:r>
            <a:r>
              <a:rPr lang="en-US"/>
              <a:t>s from discussion came from this doc: https://docs.google.com/document/d/1HEaLBlJHzXv8mU2lz2jSu0lhnr-FkrONQGMQSn7sAAI/edit?tab=t.0</a:t>
            </a:r>
            <a:endParaRPr/>
          </a:p>
        </p:txBody>
      </p:sp>
      <p:sp>
        <p:nvSpPr>
          <p:cNvPr id="267" name="Google Shape;267;p8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5cae9d876_0_26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" name="Google Shape;274;g355cae9d876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304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2:notes"/>
          <p:cNvSpPr txBox="1">
            <a:spLocks noGrp="1"/>
          </p:cNvSpPr>
          <p:nvPr>
            <p:ph type="body" idx="1"/>
          </p:nvPr>
        </p:nvSpPr>
        <p:spPr>
          <a:xfrm>
            <a:off x="381000" y="3962400"/>
            <a:ext cx="6096000" cy="44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72B2C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5cae9d876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g355cae9d876_0_21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355cae9d876_0_21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5cae9d876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g355cae9d876_0_216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Talking point: When you go to a doctor, they might give you a test.. and then another one and another one. You wonder if the number of tests is necessary and improving your health. The Department is working on a maternity alternative payment model, where providers are encouraged to improve quality of care for you all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0">
                <a:latin typeface="Trebuchet MS"/>
                <a:ea typeface="Trebuchet MS"/>
                <a:cs typeface="Trebuchet MS"/>
                <a:sym typeface="Trebuchet MS"/>
              </a:rPr>
              <a:t>HCPF's focus is to align those </a:t>
            </a: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the program</a:t>
            </a:r>
            <a:r>
              <a:rPr lang="en-US" b="0">
                <a:latin typeface="Trebuchet MS"/>
                <a:ea typeface="Trebuchet MS"/>
                <a:cs typeface="Trebuchet MS"/>
                <a:sym typeface="Trebuchet MS"/>
              </a:rPr>
              <a:t> goals to desired patient outcomes, which includes improving member experience</a:t>
            </a:r>
            <a:endParaRPr b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Today’s objective is asking questions on your lived experience to help inform remaining decisions in the model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9" name="Google Shape;159;g355cae9d876_0_216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Talking point: When you go to a doctor, they might give you a test.. and then another one and another one. You wonder if the number of tests is necessary and improving your health. The Department is working on a maternity alternative payment model, where providers are encouraged to improve quality of care for you all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b="0">
                <a:latin typeface="Trebuchet MS"/>
                <a:ea typeface="Trebuchet MS"/>
                <a:cs typeface="Trebuchet MS"/>
                <a:sym typeface="Trebuchet MS"/>
              </a:rPr>
              <a:t>HCPF's focus is to align those </a:t>
            </a: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the program</a:t>
            </a:r>
            <a:r>
              <a:rPr lang="en-US" b="0">
                <a:latin typeface="Trebuchet MS"/>
                <a:ea typeface="Trebuchet MS"/>
                <a:cs typeface="Trebuchet MS"/>
                <a:sym typeface="Trebuchet MS"/>
              </a:rPr>
              <a:t> goals to desired patient outcomes, which includes improving member experience</a:t>
            </a:r>
            <a:endParaRPr b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Today’s objective is asking questions on your lived experience to help inform remaining decisions in the model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6" name="Google Shape;166;p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8c8a444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358c8a444dd_0_0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358c8a444dd_0_0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5cae9d876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55cae9d876_0_373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55cae9d876_0_373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4:notes"/>
          <p:cNvSpPr txBox="1">
            <a:spLocks noGrp="1"/>
          </p:cNvSpPr>
          <p:nvPr>
            <p:ph type="body" idx="1"/>
          </p:nvPr>
        </p:nvSpPr>
        <p:spPr>
          <a:xfrm>
            <a:off x="365263" y="3803373"/>
            <a:ext cx="6127500" cy="45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:notes"/>
          <p:cNvSpPr txBox="1">
            <a:spLocks noGrp="1"/>
          </p:cNvSpPr>
          <p:nvPr>
            <p:ph type="sldNum" idx="12"/>
          </p:nvPr>
        </p:nvSpPr>
        <p:spPr>
          <a:xfrm>
            <a:off x="3520937" y="84996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8c8a444d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358c8a444dd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8" name="Google Shape;198;g358c8a444dd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Main + Image Slide">
  <p:cSld name="1_White Main + Imag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7" descr="&quot;&quot;"/>
          <p:cNvSpPr/>
          <p:nvPr/>
        </p:nvSpPr>
        <p:spPr>
          <a:xfrm>
            <a:off x="-1" y="2026903"/>
            <a:ext cx="12192001" cy="28042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82050" tIns="41025" rIns="82050" bIns="410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66"/>
              <a:buFont typeface="Trebuchet MS"/>
              <a:buNone/>
            </a:pPr>
            <a:endParaRPr sz="1266" b="0" i="0" u="none" strike="noStrike" cap="none">
              <a:solidFill>
                <a:srgbClr val="001254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6" name="Google Shape;16;p17"/>
          <p:cNvSpPr txBox="1">
            <a:spLocks noGrp="1"/>
          </p:cNvSpPr>
          <p:nvPr>
            <p:ph type="body" idx="1"/>
          </p:nvPr>
        </p:nvSpPr>
        <p:spPr>
          <a:xfrm>
            <a:off x="5720964" y="535782"/>
            <a:ext cx="5839837" cy="5460729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00125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409194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7F7F7F"/>
              </a:buClr>
              <a:buSzPts val="2844"/>
              <a:buFont typeface="Arial"/>
              <a:buChar char="•"/>
              <a:defRPr sz="2000" b="0" i="1" u="none" strike="noStrike" cap="non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ldNum" idx="12"/>
          </p:nvPr>
        </p:nvSpPr>
        <p:spPr>
          <a:xfrm>
            <a:off x="9846357" y="6425136"/>
            <a:ext cx="2011698" cy="36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body" idx="2"/>
          </p:nvPr>
        </p:nvSpPr>
        <p:spPr>
          <a:xfrm>
            <a:off x="309741" y="2411016"/>
            <a:ext cx="5143341" cy="2035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4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55cae9d876_0_354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" name="Google Shape;62;g355cae9d876_0_354"/>
          <p:cNvSpPr/>
          <p:nvPr/>
        </p:nvSpPr>
        <p:spPr>
          <a:xfrm>
            <a:off x="838199" y="1873473"/>
            <a:ext cx="104337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b="0" i="1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3" name="Google Shape;63;g355cae9d876_0_354"/>
          <p:cNvSpPr/>
          <p:nvPr/>
        </p:nvSpPr>
        <p:spPr>
          <a:xfrm>
            <a:off x="838199" y="38221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5cae9d876_0_358"/>
          <p:cNvSpPr txBox="1">
            <a:spLocks noGrp="1"/>
          </p:cNvSpPr>
          <p:nvPr>
            <p:ph type="title"/>
          </p:nvPr>
        </p:nvSpPr>
        <p:spPr>
          <a:xfrm>
            <a:off x="807546" y="1806137"/>
            <a:ext cx="48033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Trebuchet MS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355cae9d876_0_358"/>
          <p:cNvSpPr txBox="1">
            <a:spLocks noGrp="1"/>
          </p:cNvSpPr>
          <p:nvPr>
            <p:ph type="body" idx="1"/>
          </p:nvPr>
        </p:nvSpPr>
        <p:spPr>
          <a:xfrm>
            <a:off x="6476562" y="1806136"/>
            <a:ext cx="48558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g355cae9d876_0_35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8" name="Google Shape;68;g355cae9d876_0_358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5cae9d876_0_363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g355cae9d876_0_365" descr="Icon of person with hand raised and empty text bubble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600" y="410308"/>
            <a:ext cx="5962347" cy="5848293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355cae9d876_0_365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400" cy="23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86"/>
              <a:buFont typeface="Trebuchet MS"/>
              <a:buNone/>
              <a:defRPr sz="808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355cae9d876_0_365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5cae9d876_0_369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g355cae9d876_0_369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355cae9d876_0_369"/>
          <p:cNvSpPr txBox="1">
            <a:spLocks noGrp="1"/>
          </p:cNvSpPr>
          <p:nvPr>
            <p:ph type="body" idx="1"/>
          </p:nvPr>
        </p:nvSpPr>
        <p:spPr>
          <a:xfrm>
            <a:off x="2220148" y="2162013"/>
            <a:ext cx="77517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5cae9d876_0_277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355cae9d876_0_277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355cae9d876_0_27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 Info Slide">
  <p:cSld name="Contact Info Slid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5cae9d876_0_312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g355cae9d876_0_312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355cae9d876_0_312"/>
          <p:cNvSpPr txBox="1">
            <a:spLocks noGrp="1"/>
          </p:cNvSpPr>
          <p:nvPr>
            <p:ph type="body" idx="1"/>
          </p:nvPr>
        </p:nvSpPr>
        <p:spPr>
          <a:xfrm>
            <a:off x="2220148" y="2162013"/>
            <a:ext cx="77517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5cae9d876_0_271"/>
          <p:cNvSpPr txBox="1">
            <a:spLocks noGrp="1"/>
          </p:cNvSpPr>
          <p:nvPr>
            <p:ph type="ctrTitle"/>
          </p:nvPr>
        </p:nvSpPr>
        <p:spPr>
          <a:xfrm>
            <a:off x="1040524" y="150515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355cae9d876_0_271"/>
          <p:cNvSpPr txBox="1">
            <a:spLocks noGrp="1"/>
          </p:cNvSpPr>
          <p:nvPr>
            <p:ph type="subTitle" idx="1"/>
          </p:nvPr>
        </p:nvSpPr>
        <p:spPr>
          <a:xfrm>
            <a:off x="1524000" y="2583430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950"/>
              <a:buFont typeface="Arial"/>
              <a:buNone/>
              <a:defRPr sz="495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g355cae9d876_0_271"/>
          <p:cNvSpPr txBox="1">
            <a:spLocks noGrp="1"/>
          </p:cNvSpPr>
          <p:nvPr>
            <p:ph type="dt" idx="10"/>
          </p:nvPr>
        </p:nvSpPr>
        <p:spPr>
          <a:xfrm>
            <a:off x="4724400" y="49175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g355cae9d876_0_27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8" name="Google Shape;98;g355cae9d876_0_271"/>
          <p:cNvSpPr txBox="1">
            <a:spLocks noGrp="1"/>
          </p:cNvSpPr>
          <p:nvPr>
            <p:ph type="body" idx="2"/>
          </p:nvPr>
        </p:nvSpPr>
        <p:spPr>
          <a:xfrm>
            <a:off x="1913861" y="368002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55cae9d876_0_281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g355cae9d876_0_281"/>
          <p:cNvSpPr/>
          <p:nvPr/>
        </p:nvSpPr>
        <p:spPr>
          <a:xfrm>
            <a:off x="838199" y="1873473"/>
            <a:ext cx="10433700" cy="2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55cae9d876_0_281"/>
          <p:cNvSpPr/>
          <p:nvPr/>
        </p:nvSpPr>
        <p:spPr>
          <a:xfrm>
            <a:off x="878391" y="417891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5cae9d876_0_28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g355cae9d876_0_285"/>
          <p:cNvSpPr txBox="1"/>
          <p:nvPr/>
        </p:nvSpPr>
        <p:spPr>
          <a:xfrm>
            <a:off x="13628419" y="8737353"/>
            <a:ext cx="2172000" cy="3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fld id="{00000000-1234-1234-1234-123412341234}" type="slidenum">
              <a:rPr lang="en-US" sz="1801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801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06" name="Google Shape;106;g355cae9d876_0_285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6"/>
          <a:stretch/>
        </p:blipFill>
        <p:spPr>
          <a:xfrm>
            <a:off x="0" y="-1"/>
            <a:ext cx="12191998" cy="6260121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55cae9d876_0_285"/>
          <p:cNvSpPr/>
          <p:nvPr/>
        </p:nvSpPr>
        <p:spPr>
          <a:xfrm>
            <a:off x="0" y="3445746"/>
            <a:ext cx="12216300" cy="25587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ite Contact Info Slide">
  <p:cSld name="1_White Contact Info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/>
          <p:nvPr/>
        </p:nvSpPr>
        <p:spPr>
          <a:xfrm>
            <a:off x="0" y="-48270"/>
            <a:ext cx="12192000" cy="1059560"/>
          </a:xfrm>
          <a:prstGeom prst="rect">
            <a:avLst/>
          </a:prstGeom>
          <a:solidFill>
            <a:srgbClr val="0019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18"/>
          <p:cNvSpPr txBox="1">
            <a:spLocks noGrp="1"/>
          </p:cNvSpPr>
          <p:nvPr>
            <p:ph type="sldNum" idx="12"/>
          </p:nvPr>
        </p:nvSpPr>
        <p:spPr>
          <a:xfrm>
            <a:off x="9846357" y="6425136"/>
            <a:ext cx="2011698" cy="36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body" idx="1"/>
          </p:nvPr>
        </p:nvSpPr>
        <p:spPr>
          <a:xfrm>
            <a:off x="609600" y="1500188"/>
            <a:ext cx="10972800" cy="3857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531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2953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9" b="0" i="0" u="none" strike="noStrike" cap="none">
                <a:solidFill>
                  <a:srgbClr val="5C667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609600" y="295556"/>
            <a:ext cx="10972800" cy="620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18"/>
          <p:cNvSpPr txBox="1"/>
          <p:nvPr/>
        </p:nvSpPr>
        <p:spPr>
          <a:xfrm>
            <a:off x="9997440" y="6496594"/>
            <a:ext cx="13846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accent6"/>
                </a:solidFill>
                <a:latin typeface="Trebuchet MS"/>
                <a:ea typeface="Trebuchet MS"/>
                <a:cs typeface="Trebuchet MS"/>
                <a:sym typeface="Trebuchet MS"/>
              </a:rPr>
              <a:t>DRAFT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375">
          <p15:clr>
            <a:srgbClr val="FBAE40"/>
          </p15:clr>
        </p15:guide>
        <p15:guide id="2" pos="338">
          <p15:clr>
            <a:srgbClr val="FBAE40"/>
          </p15:clr>
        </p15:guide>
        <p15:guide id="3" pos="641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hat We Do">
  <p:cSld name="What We Do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5cae9d876_0_290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g355cae9d876_0_290"/>
          <p:cNvSpPr/>
          <p:nvPr/>
        </p:nvSpPr>
        <p:spPr>
          <a:xfrm>
            <a:off x="838199" y="1873473"/>
            <a:ext cx="104337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The Department of Health Care Policy &amp; Financing administers Health First Colorado (Colorado’s Medicaid program), Child Health Plan </a:t>
            </a:r>
            <a:r>
              <a:rPr lang="en-US" sz="3600" b="0" i="1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Plus </a:t>
            </a:r>
            <a:r>
              <a:rPr lang="en-US"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(CHP+) and other health care programs for Coloradans who qualify. </a:t>
            </a:r>
            <a:endParaRPr sz="3600" b="1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1" name="Google Shape;111;g355cae9d876_0_290"/>
          <p:cNvSpPr/>
          <p:nvPr/>
        </p:nvSpPr>
        <p:spPr>
          <a:xfrm>
            <a:off x="838200" y="382212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232C68"/>
                </a:solidFill>
                <a:latin typeface="Trebuchet MS"/>
                <a:ea typeface="Trebuchet MS"/>
                <a:cs typeface="Trebuchet MS"/>
                <a:sym typeface="Trebuchet MS"/>
              </a:rPr>
              <a:t>What We Do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5cae9d876_0_294"/>
          <p:cNvSpPr txBox="1">
            <a:spLocks noGrp="1"/>
          </p:cNvSpPr>
          <p:nvPr>
            <p:ph type="title"/>
          </p:nvPr>
        </p:nvSpPr>
        <p:spPr>
          <a:xfrm>
            <a:off x="807546" y="1806137"/>
            <a:ext cx="48033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Trebuchet MS"/>
              <a:buNone/>
              <a:defRPr sz="7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g355cae9d876_0_294"/>
          <p:cNvSpPr txBox="1">
            <a:spLocks noGrp="1"/>
          </p:cNvSpPr>
          <p:nvPr>
            <p:ph type="body" idx="1"/>
          </p:nvPr>
        </p:nvSpPr>
        <p:spPr>
          <a:xfrm>
            <a:off x="6476562" y="1806136"/>
            <a:ext cx="4855800" cy="29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084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40"/>
              <a:buFont typeface="Noto Sans Symbols"/>
              <a:buChar char="⮚"/>
              <a:defRPr sz="3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g355cae9d876_0_294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16" name="Google Shape;116;g355cae9d876_0_294"/>
          <p:cNvCxnSpPr/>
          <p:nvPr/>
        </p:nvCxnSpPr>
        <p:spPr>
          <a:xfrm>
            <a:off x="6096000" y="1327150"/>
            <a:ext cx="0" cy="42036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5cae9d876_0_299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355cae9d876_0_299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5cae9d876_0_302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 Slide 1">
  <p:cSld name="Questions Slide 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5cae9d876_0_304"/>
          <p:cNvSpPr txBox="1">
            <a:spLocks noGrp="1"/>
          </p:cNvSpPr>
          <p:nvPr>
            <p:ph type="title"/>
          </p:nvPr>
        </p:nvSpPr>
        <p:spPr>
          <a:xfrm>
            <a:off x="6122788" y="2625328"/>
            <a:ext cx="5381400" cy="23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g355cae9d876_0_304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5" name="Google Shape;125;g355cae9d876_0_304" descr="Icon of two people with a word bubble between them containing a question mark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52499" y="-298450"/>
            <a:ext cx="7429500" cy="742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5cae9d876_0_308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86"/>
              <a:buFont typeface="Trebuchet MS"/>
              <a:buNone/>
              <a:defRPr sz="808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g355cae9d876_0_308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9" name="Google Shape;129;g355cae9d876_0_308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55cae9d876_0_316"/>
          <p:cNvSpPr txBox="1">
            <a:spLocks noGrp="1"/>
          </p:cNvSpPr>
          <p:nvPr>
            <p:ph type="title"/>
          </p:nvPr>
        </p:nvSpPr>
        <p:spPr>
          <a:xfrm>
            <a:off x="595312" y="2180006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750"/>
              <a:buFont typeface="Trebuchet MS"/>
              <a:buNone/>
              <a:defRPr sz="67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355cae9d876_0_31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55cae9d876_0_325"/>
          <p:cNvSpPr txBox="1">
            <a:spLocks noGrp="1"/>
          </p:cNvSpPr>
          <p:nvPr>
            <p:ph type="title"/>
          </p:nvPr>
        </p:nvSpPr>
        <p:spPr>
          <a:xfrm>
            <a:off x="183931" y="2168288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355cae9d876_0_325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t Slide">
  <p:cSld name="Chat Slid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55cae9d876_0_328"/>
          <p:cNvSpPr txBox="1">
            <a:spLocks noGrp="1"/>
          </p:cNvSpPr>
          <p:nvPr>
            <p:ph type="title"/>
          </p:nvPr>
        </p:nvSpPr>
        <p:spPr>
          <a:xfrm>
            <a:off x="6122788" y="2253854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86"/>
              <a:buFont typeface="Trebuchet MS"/>
              <a:buNone/>
              <a:defRPr sz="8086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355cae9d876_0_32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7" name="Google Shape;37;g355cae9d876_0_328" descr="Chat icon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26026" y="107156"/>
            <a:ext cx="6589909" cy="6590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Slide">
  <p:cSld name="Thank You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355cae9d876_0_332"/>
          <p:cNvSpPr txBox="1">
            <a:spLocks noGrp="1"/>
          </p:cNvSpPr>
          <p:nvPr>
            <p:ph type="title"/>
          </p:nvPr>
        </p:nvSpPr>
        <p:spPr>
          <a:xfrm>
            <a:off x="595312" y="2188551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750"/>
              <a:buFont typeface="Trebuchet MS"/>
              <a:buNone/>
              <a:defRPr sz="67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g355cae9d876_0_332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55cae9d876_0_335"/>
          <p:cNvSpPr txBox="1">
            <a:spLocks noGrp="1"/>
          </p:cNvSpPr>
          <p:nvPr>
            <p:ph type="ctrTitle"/>
          </p:nvPr>
        </p:nvSpPr>
        <p:spPr>
          <a:xfrm>
            <a:off x="1040524" y="1505698"/>
            <a:ext cx="10110900" cy="9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355cae9d876_0_335"/>
          <p:cNvSpPr txBox="1">
            <a:spLocks noGrp="1"/>
          </p:cNvSpPr>
          <p:nvPr>
            <p:ph type="subTitle" idx="1"/>
          </p:nvPr>
        </p:nvSpPr>
        <p:spPr>
          <a:xfrm>
            <a:off x="1524000" y="2593827"/>
            <a:ext cx="91440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950"/>
              <a:buFont typeface="Arial"/>
              <a:buNone/>
              <a:defRPr sz="495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g355cae9d876_0_335"/>
          <p:cNvSpPr txBox="1">
            <a:spLocks noGrp="1"/>
          </p:cNvSpPr>
          <p:nvPr>
            <p:ph type="dt" idx="10"/>
          </p:nvPr>
        </p:nvSpPr>
        <p:spPr>
          <a:xfrm>
            <a:off x="4724400" y="491755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355cae9d876_0_335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g355cae9d876_0_335"/>
          <p:cNvSpPr txBox="1">
            <a:spLocks noGrp="1"/>
          </p:cNvSpPr>
          <p:nvPr>
            <p:ph type="body" idx="2"/>
          </p:nvPr>
        </p:nvSpPr>
        <p:spPr>
          <a:xfrm>
            <a:off x="1913861" y="3680568"/>
            <a:ext cx="83643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5cae9d876_0_341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355cae9d876_0_341"/>
          <p:cNvSpPr txBox="1"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7528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310"/>
              <a:buFont typeface="Noto Sans Symbols"/>
              <a:buChar char="⮚"/>
              <a:defRPr sz="33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4000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Noto Sans Symbols"/>
              <a:buChar char="▪"/>
              <a:defRPr sz="2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g355cae9d876_0_341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Text">
  <p:cSld name="Mission 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55cae9d876_0_345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3" name="Google Shape;53;g355cae9d876_0_345"/>
          <p:cNvSpPr/>
          <p:nvPr/>
        </p:nvSpPr>
        <p:spPr>
          <a:xfrm>
            <a:off x="838199" y="1873473"/>
            <a:ext cx="10433700" cy="23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rebuchet MS"/>
              <a:buNone/>
            </a:pPr>
            <a:r>
              <a:rPr lang="en-US" sz="36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 people we serve while saving Coloradans money on health care and driving value for Colorado.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355cae9d876_0_345"/>
          <p:cNvSpPr/>
          <p:nvPr/>
        </p:nvSpPr>
        <p:spPr>
          <a:xfrm>
            <a:off x="838199" y="417889"/>
            <a:ext cx="10433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 Photo">
  <p:cSld name="Mission Photo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55cae9d876_0_349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g355cae9d876_0_349"/>
          <p:cNvSpPr txBox="1"/>
          <p:nvPr/>
        </p:nvSpPr>
        <p:spPr>
          <a:xfrm>
            <a:off x="13628419" y="8737353"/>
            <a:ext cx="2172000" cy="3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1"/>
              <a:buFont typeface="Arial"/>
              <a:buNone/>
            </a:pPr>
            <a:fld id="{00000000-1234-1234-1234-123412341234}" type="slidenum">
              <a:rPr lang="en-US" sz="1801" b="1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  <a:endParaRPr sz="1801" b="1" i="0" u="none" strike="noStrike" cap="non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58" name="Google Shape;58;g355cae9d876_0_349" descr="Father points out something on laptop to family, seated on couch, as wife, son and daughter look on."/>
          <p:cNvPicPr preferRelativeResize="0"/>
          <p:nvPr/>
        </p:nvPicPr>
        <p:blipFill rotWithShape="1">
          <a:blip r:embed="rId2">
            <a:alphaModFix/>
          </a:blip>
          <a:srcRect l="1681" t="12786" b="4826"/>
          <a:stretch/>
        </p:blipFill>
        <p:spPr>
          <a:xfrm>
            <a:off x="0" y="-1"/>
            <a:ext cx="12191998" cy="6260121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55cae9d876_0_349"/>
          <p:cNvSpPr/>
          <p:nvPr/>
        </p:nvSpPr>
        <p:spPr>
          <a:xfrm>
            <a:off x="0" y="3445746"/>
            <a:ext cx="12216300" cy="2558700"/>
          </a:xfrm>
          <a:prstGeom prst="rect">
            <a:avLst/>
          </a:prstGeom>
          <a:solidFill>
            <a:srgbClr val="001970">
              <a:alpha val="80000"/>
            </a:srgbClr>
          </a:solidFill>
          <a:ln>
            <a:noFill/>
          </a:ln>
        </p:spPr>
        <p:txBody>
          <a:bodyPr spcFirstLastPara="1" wrap="square" lIns="130025" tIns="65000" rIns="130025" bIns="182875" anchor="ctr" anchorCtr="0">
            <a:noAutofit/>
          </a:bodyPr>
          <a:lstStyle/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Trebuchet MS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Our Mission: </a:t>
            </a:r>
            <a:endParaRPr sz="5400" b="0" i="0" u="none" strike="noStrike" cap="none">
              <a:solidFill>
                <a:srgbClr val="5C667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16192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rebuchet MS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Improving health care equity, access and outcomes for the people we serve while saving Coloradans money on health care and driving value for Colorado.</a:t>
            </a:r>
            <a:endParaRPr sz="3200" b="0" i="0" u="none" strike="noStrike" cap="none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 descr="&quot;&quot;"/>
          <p:cNvSpPr/>
          <p:nvPr/>
        </p:nvSpPr>
        <p:spPr>
          <a:xfrm>
            <a:off x="2" y="6375798"/>
            <a:ext cx="12191999" cy="48220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26775" tIns="26775" rIns="26775" bIns="267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91"/>
              <a:buFont typeface="Arial"/>
              <a:buNone/>
            </a:pPr>
            <a:endParaRPr sz="791" b="0" i="0" u="none" strike="noStrike" cap="none">
              <a:solidFill>
                <a:srgbClr val="53C1DD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" name="Google Shape;11;p16"/>
          <p:cNvSpPr txBox="1">
            <a:spLocks noGrp="1"/>
          </p:cNvSpPr>
          <p:nvPr>
            <p:ph type="sldNum" idx="12"/>
          </p:nvPr>
        </p:nvSpPr>
        <p:spPr>
          <a:xfrm>
            <a:off x="9846357" y="6425138"/>
            <a:ext cx="2011699" cy="36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12"/>
              <a:buFont typeface="Arial"/>
              <a:buNone/>
              <a:defRPr sz="712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 sz="1400"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010" y="6471126"/>
            <a:ext cx="1916884" cy="276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6"/>
          <p:cNvSpPr txBox="1"/>
          <p:nvPr/>
        </p:nvSpPr>
        <p:spPr>
          <a:xfrm>
            <a:off x="9997440" y="6496594"/>
            <a:ext cx="138466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accent6"/>
                </a:solidFill>
                <a:latin typeface="Trebuchet MS"/>
                <a:ea typeface="Trebuchet MS"/>
                <a:cs typeface="Trebuchet MS"/>
                <a:sym typeface="Trebuchet MS"/>
              </a:rPr>
              <a:t>DRAFT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55cae9d876_0_319"/>
          <p:cNvSpPr txBox="1">
            <a:spLocks noGrp="1"/>
          </p:cNvSpPr>
          <p:nvPr>
            <p:ph type="title"/>
          </p:nvPr>
        </p:nvSpPr>
        <p:spPr>
          <a:xfrm>
            <a:off x="183931" y="2168288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g355cae9d876_0_319"/>
          <p:cNvSpPr txBox="1">
            <a:spLocks noGrp="1"/>
          </p:cNvSpPr>
          <p:nvPr>
            <p:ph type="dt" idx="10"/>
          </p:nvPr>
        </p:nvSpPr>
        <p:spPr>
          <a:xfrm>
            <a:off x="4724400" y="490753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g355cae9d876_0_319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g355cae9d876_0_319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" name="Google Shape;30;g355cae9d876_0_319" descr="Colorado Department of Health Care Policy &amp; Financi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4674" y="6363571"/>
            <a:ext cx="2214120" cy="37949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5cae9d876_0_265"/>
          <p:cNvSpPr txBox="1">
            <a:spLocks noGrp="1"/>
          </p:cNvSpPr>
          <p:nvPr>
            <p:ph type="title"/>
          </p:nvPr>
        </p:nvSpPr>
        <p:spPr>
          <a:xfrm>
            <a:off x="183931" y="2193925"/>
            <a:ext cx="118242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  <a:defRPr sz="6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g355cae9d876_0_265"/>
          <p:cNvSpPr txBox="1">
            <a:spLocks noGrp="1"/>
          </p:cNvSpPr>
          <p:nvPr>
            <p:ph type="dt" idx="10"/>
          </p:nvPr>
        </p:nvSpPr>
        <p:spPr>
          <a:xfrm>
            <a:off x="4724400" y="4907535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355cae9d876_0_265"/>
          <p:cNvSpPr/>
          <p:nvPr/>
        </p:nvSpPr>
        <p:spPr>
          <a:xfrm>
            <a:off x="0" y="6256612"/>
            <a:ext cx="12192000" cy="609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g355cae9d876_0_26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g355cae9d876_0_265" descr="Colorado Department of Health Care Policy &amp; Financi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274320" y="6364224"/>
            <a:ext cx="2268059" cy="38404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hcpf.colorado.gov/maternity-alternative-payment-mod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cpf.colorado.gov/maternity-alternative-payment-mod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" descr="Colorado Department of Health Care Policy &amp; Financing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4406" y="796605"/>
            <a:ext cx="5223550" cy="91623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"/>
          <p:cNvSpPr txBox="1">
            <a:spLocks noGrp="1"/>
          </p:cNvSpPr>
          <p:nvPr>
            <p:ph type="body" idx="2"/>
          </p:nvPr>
        </p:nvSpPr>
        <p:spPr>
          <a:xfrm>
            <a:off x="1917176" y="2411050"/>
            <a:ext cx="9164400" cy="22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6000"/>
              <a:t>New Maternity Alternative Payment Model</a:t>
            </a:r>
            <a:endParaRPr sz="2400"/>
          </a:p>
        </p:txBody>
      </p:sp>
      <p:sp>
        <p:nvSpPr>
          <p:cNvPr id="139" name="Google Shape;139;p1"/>
          <p:cNvSpPr txBox="1"/>
          <p:nvPr/>
        </p:nvSpPr>
        <p:spPr>
          <a:xfrm>
            <a:off x="9672320" y="6421120"/>
            <a:ext cx="1320800" cy="34544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0" name="Google Shape;140;p1"/>
          <p:cNvSpPr txBox="1"/>
          <p:nvPr/>
        </p:nvSpPr>
        <p:spPr>
          <a:xfrm>
            <a:off x="2022343" y="4565247"/>
            <a:ext cx="8411400" cy="22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3600" b="1" i="0" u="none" strike="noStrike" cap="none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May 27th, 2025</a:t>
            </a:r>
            <a:endParaRPr sz="3600" b="1" i="0" u="none" strike="noStrike" cap="none">
              <a:solidFill>
                <a:srgbClr val="37637E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3600" b="1" i="0" u="none" strike="noStrike" cap="none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Maternity Advisory Committee </a:t>
            </a:r>
            <a:endParaRPr sz="4000" b="1" i="0" u="none" strike="noStrike" cap="none">
              <a:solidFill>
                <a:srgbClr val="37637E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209" name="Google Shape;209;p5"/>
          <p:cNvSpPr txBox="1">
            <a:spLocks noGrp="1"/>
          </p:cNvSpPr>
          <p:nvPr>
            <p:ph type="body" idx="1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¿Cuántas visitas prenatales usted cree que son necesarias para tener un embarazo sano y un recién nacido sano? </a:t>
            </a:r>
            <a:endParaRPr sz="35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¿Influye la relación que usted desarrolle con su proveedor de atención prenatal en la prontitud con que acuda a una visita posparto?</a:t>
            </a:r>
            <a:endParaRPr sz="3500"/>
          </a:p>
        </p:txBody>
      </p:sp>
      <p:sp>
        <p:nvSpPr>
          <p:cNvPr id="210" name="Google Shape;210;p5"/>
          <p:cNvSpPr txBox="1">
            <a:spLocks noGrp="1"/>
          </p:cNvSpPr>
          <p:nvPr>
            <p:ph type="title"/>
          </p:nvPr>
        </p:nvSpPr>
        <p:spPr>
          <a:xfrm>
            <a:off x="192504" y="326636"/>
            <a:ext cx="12994105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5000"/>
              <a:t>Puntualidad de los Cuidados Prenatales</a:t>
            </a:r>
            <a:endParaRPr sz="5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8c8a444dd_0_15"/>
          <p:cNvSpPr txBox="1">
            <a:spLocks noGrp="1"/>
          </p:cNvSpPr>
          <p:nvPr>
            <p:ph type="title"/>
          </p:nvPr>
        </p:nvSpPr>
        <p:spPr>
          <a:xfrm>
            <a:off x="647707" y="2479712"/>
            <a:ext cx="10896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/>
              <a:t>Member Experience</a:t>
            </a: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Experiencia de los Miembros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7" name="Google Shape;217;g358c8a444dd_0_15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8c8a444dd_0_3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224" name="Google Shape;224;g358c8a444dd_0_36"/>
          <p:cNvSpPr txBox="1">
            <a:spLocks noGrp="1"/>
          </p:cNvSpPr>
          <p:nvPr>
            <p:ph type="body" idx="1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What questions would be important to ask patients to understand their experience during the perinatal journey?</a:t>
            </a:r>
            <a:endParaRPr sz="35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What would help encourage you to share your experiences about your perinatal experience and care?</a:t>
            </a:r>
            <a:endParaRPr sz="3500"/>
          </a:p>
        </p:txBody>
      </p:sp>
      <p:sp>
        <p:nvSpPr>
          <p:cNvPr id="225" name="Google Shape;225;g358c8a444dd_0_36"/>
          <p:cNvSpPr txBox="1">
            <a:spLocks noGrp="1"/>
          </p:cNvSpPr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Member Experience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232" name="Google Shape;232;p6"/>
          <p:cNvSpPr txBox="1">
            <a:spLocks noGrp="1"/>
          </p:cNvSpPr>
          <p:nvPr>
            <p:ph type="body" idx="1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¿Qué preguntas sería importante hacer a los pacientes para comprender su experiencia durante el viaje perinatal?</a:t>
            </a:r>
            <a:endParaRPr sz="35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¿Qué les animaría a ustedes a compartir sus experiencias sobre su experiencia y cuidados perinatales?</a:t>
            </a:r>
            <a:endParaRPr sz="3500"/>
          </a:p>
        </p:txBody>
      </p:sp>
      <p:sp>
        <p:nvSpPr>
          <p:cNvPr id="233" name="Google Shape;233;p6"/>
          <p:cNvSpPr txBox="1">
            <a:spLocks noGrp="1"/>
          </p:cNvSpPr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Experiencia de los Miembros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58c8a444dd_0_4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240" name="Google Shape;240;g358c8a444dd_0_43"/>
          <p:cNvSpPr txBox="1">
            <a:spLocks noGrp="1"/>
          </p:cNvSpPr>
          <p:nvPr>
            <p:ph type="body" idx="1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How does your RAE (regional accountable entity) support you in your perinatal journey?</a:t>
            </a:r>
            <a:endParaRPr sz="3500"/>
          </a:p>
          <a:p>
            <a:pPr marL="1371600" lvl="2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■"/>
            </a:pP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What would you like to see?</a:t>
            </a:r>
            <a:endParaRPr sz="35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Do you feel telehealth increases your access to care, or is it not as relevant for perinatal care?</a:t>
            </a:r>
            <a:endParaRPr sz="3500"/>
          </a:p>
        </p:txBody>
      </p:sp>
      <p:sp>
        <p:nvSpPr>
          <p:cNvPr id="241" name="Google Shape;241;g358c8a444dd_0_43"/>
          <p:cNvSpPr txBox="1">
            <a:spLocks noGrp="1"/>
          </p:cNvSpPr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RAEs and Health Equity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248" name="Google Shape;248;p7"/>
          <p:cNvSpPr txBox="1">
            <a:spLocks noGrp="1"/>
          </p:cNvSpPr>
          <p:nvPr>
            <p:ph type="body" idx="1"/>
          </p:nvPr>
        </p:nvSpPr>
        <p:spPr>
          <a:xfrm>
            <a:off x="841499" y="1519050"/>
            <a:ext cx="10949447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¿Cómo te apoya tu entidad responsable regional (RAE, Por sus siglas en inglés) en tu viaje perinatal?</a:t>
            </a:r>
            <a:endParaRPr sz="3500"/>
          </a:p>
          <a:p>
            <a:pPr marL="1371600" lvl="2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■"/>
            </a:pP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¿Qué le gustaría a usted ver?</a:t>
            </a:r>
            <a:endParaRPr sz="350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¿Considera que la telesalud aumenta su acceso a la atención sanitaria, o no es tan relevante para el cuidado perinatal?</a:t>
            </a:r>
            <a:endParaRPr sz="3500"/>
          </a:p>
        </p:txBody>
      </p:sp>
      <p:sp>
        <p:nvSpPr>
          <p:cNvPr id="249" name="Google Shape;249;p7"/>
          <p:cNvSpPr txBox="1">
            <a:spLocks noGrp="1"/>
          </p:cNvSpPr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RAEs y Equidad Sanitaria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55cae9d876_0_248"/>
          <p:cNvSpPr txBox="1">
            <a:spLocks noGrp="1"/>
          </p:cNvSpPr>
          <p:nvPr>
            <p:ph type="title"/>
          </p:nvPr>
        </p:nvSpPr>
        <p:spPr>
          <a:xfrm>
            <a:off x="6157926" y="2847412"/>
            <a:ext cx="5759400" cy="23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</a:pPr>
            <a:r>
              <a:rPr lang="en-US" sz="4300"/>
              <a:t>Any final questions or comments about perinatal care experiences?</a:t>
            </a:r>
            <a:br>
              <a:rPr lang="en-US" sz="4300"/>
            </a:br>
            <a:br>
              <a:rPr lang="en-US" sz="4300"/>
            </a:br>
            <a:r>
              <a:rPr lang="en-US" sz="4300"/>
              <a:t>¿Alguna pregunta o comentario final sobre las experiencias de cuidado perinatal?</a:t>
            </a:r>
            <a:br>
              <a:rPr lang="en-US" sz="4800"/>
            </a:br>
            <a:br>
              <a:rPr lang="en-US" sz="4800"/>
            </a:br>
            <a:endParaRPr/>
          </a:p>
        </p:txBody>
      </p:sp>
      <p:sp>
        <p:nvSpPr>
          <p:cNvPr id="255" name="Google Shape;255;g355cae9d876_0_248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5cae9d876_0_253"/>
          <p:cNvSpPr txBox="1">
            <a:spLocks noGrp="1"/>
          </p:cNvSpPr>
          <p:nvPr>
            <p:ph type="title"/>
          </p:nvPr>
        </p:nvSpPr>
        <p:spPr>
          <a:xfrm>
            <a:off x="838200" y="43798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/>
              <a:t>Closing</a:t>
            </a:r>
            <a:endParaRPr/>
          </a:p>
        </p:txBody>
      </p:sp>
      <p:sp>
        <p:nvSpPr>
          <p:cNvPr id="262" name="Google Shape;262;g355cae9d876_0_253"/>
          <p:cNvSpPr txBox="1">
            <a:spLocks noGrp="1"/>
          </p:cNvSpPr>
          <p:nvPr>
            <p:ph type="body" idx="1"/>
          </p:nvPr>
        </p:nvSpPr>
        <p:spPr>
          <a:xfrm>
            <a:off x="838200" y="1575856"/>
            <a:ext cx="10515600" cy="42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4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US" sz="3500"/>
              <a:t>Thank you for your time and sharing your stories!</a:t>
            </a:r>
            <a:endParaRPr sz="3500"/>
          </a:p>
          <a:p>
            <a:pPr marL="342900" lvl="0" indent="-342900" algn="l" rtl="0">
              <a:lnSpc>
                <a:spcPct val="90000"/>
              </a:lnSpc>
              <a:spcBef>
                <a:spcPts val="4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Please refer to the New Maternity APM Website for news and updates, including future public sessions: </a:t>
            </a:r>
            <a:r>
              <a:rPr lang="en-US" sz="3500" u="sng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3"/>
              </a:rPr>
              <a:t>https://hcpf.colorado.gov/maternity-alternative-payment-model</a:t>
            </a:r>
            <a:r>
              <a:rPr lang="en-US" sz="3500"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endParaRPr sz="350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/>
          </a:p>
        </p:txBody>
      </p:sp>
      <p:sp>
        <p:nvSpPr>
          <p:cNvPr id="263" name="Google Shape;263;g355cae9d876_0_25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8"/>
          <p:cNvSpPr txBox="1">
            <a:spLocks noGrp="1"/>
          </p:cNvSpPr>
          <p:nvPr>
            <p:ph type="title"/>
          </p:nvPr>
        </p:nvSpPr>
        <p:spPr>
          <a:xfrm>
            <a:off x="701375" y="18663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/>
              <a:t>Cierre</a:t>
            </a:r>
            <a:endParaRPr/>
          </a:p>
        </p:txBody>
      </p:sp>
      <p:sp>
        <p:nvSpPr>
          <p:cNvPr id="270" name="Google Shape;270;p8"/>
          <p:cNvSpPr txBox="1">
            <a:spLocks noGrp="1"/>
          </p:cNvSpPr>
          <p:nvPr>
            <p:ph type="body" idx="1"/>
          </p:nvPr>
        </p:nvSpPr>
        <p:spPr>
          <a:xfrm>
            <a:off x="281721" y="1265343"/>
            <a:ext cx="11628600" cy="48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4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US" sz="3500" dirty="0"/>
              <a:t>Gracias por </a:t>
            </a:r>
            <a:r>
              <a:rPr lang="en-US" sz="3500" dirty="0" err="1"/>
              <a:t>su</a:t>
            </a:r>
            <a:r>
              <a:rPr lang="en-US" sz="3500" dirty="0"/>
              <a:t> </a:t>
            </a:r>
            <a:r>
              <a:rPr lang="en-US" sz="3500" dirty="0" err="1"/>
              <a:t>tiempo</a:t>
            </a:r>
            <a:r>
              <a:rPr lang="en-US" sz="3500" dirty="0"/>
              <a:t> y por </a:t>
            </a:r>
            <a:r>
              <a:rPr lang="en-US" sz="3500" dirty="0" err="1"/>
              <a:t>compartir</a:t>
            </a:r>
            <a:r>
              <a:rPr lang="en-US" sz="3500" dirty="0"/>
              <a:t> sus </a:t>
            </a:r>
            <a:r>
              <a:rPr lang="en-US" sz="3500" dirty="0" err="1"/>
              <a:t>historias</a:t>
            </a:r>
            <a:r>
              <a:rPr lang="en-US" sz="3500" dirty="0"/>
              <a:t>!</a:t>
            </a:r>
            <a:endParaRPr sz="3500" dirty="0"/>
          </a:p>
          <a:p>
            <a:pPr marL="342900" lvl="0" indent="-342900" algn="l" rtl="0">
              <a:lnSpc>
                <a:spcPct val="90000"/>
              </a:lnSpc>
              <a:spcBef>
                <a:spcPts val="460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/>
              <a:buChar char="•"/>
            </a:pP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Gracias por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su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tiempo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y por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compartir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sus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historias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.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Consulte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el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sitio web de la Nueva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Maternidad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APM para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noticias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y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actualizaciones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,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incluyendo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futuras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sesiones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US" sz="3500" dirty="0" err="1">
                <a:latin typeface="Trebuchet MS"/>
                <a:ea typeface="Trebuchet MS"/>
                <a:cs typeface="Trebuchet MS"/>
                <a:sym typeface="Trebuchet MS"/>
              </a:rPr>
              <a:t>públicas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3500" u="sng" dirty="0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3"/>
              </a:rPr>
              <a:t>https://hcpf.colorado.gov/maternity-alternative-payment-model</a:t>
            </a:r>
            <a:r>
              <a:rPr lang="en-US" sz="3500" dirty="0"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endParaRPr sz="3500" dirty="0"/>
          </a:p>
          <a:p>
            <a:pPr marL="342900" lvl="0" indent="-1651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dirty="0"/>
          </a:p>
        </p:txBody>
      </p:sp>
      <p:sp>
        <p:nvSpPr>
          <p:cNvPr id="271" name="Google Shape;271;p8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55cae9d876_0_260"/>
          <p:cNvSpPr txBox="1">
            <a:spLocks noGrp="1"/>
          </p:cNvSpPr>
          <p:nvPr>
            <p:ph type="title"/>
          </p:nvPr>
        </p:nvSpPr>
        <p:spPr>
          <a:xfrm>
            <a:off x="595312" y="2007477"/>
            <a:ext cx="11001300" cy="1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 sz="6000"/>
              <a:t>Thank you!</a:t>
            </a:r>
            <a:br>
              <a:rPr lang="en-US" sz="6000"/>
            </a:br>
            <a:br>
              <a:rPr lang="en-US" sz="6000"/>
            </a:br>
            <a:br>
              <a:rPr lang="en-US" sz="6000"/>
            </a:br>
            <a:r>
              <a:rPr lang="en-US" sz="6000"/>
              <a:t>¡Gracias!</a:t>
            </a:r>
            <a:endParaRPr/>
          </a:p>
        </p:txBody>
      </p:sp>
      <p:sp>
        <p:nvSpPr>
          <p:cNvPr id="277" name="Google Shape;277;g355cae9d876_0_260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" descr="Colorado Department of Health Care Policy &amp; Financing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14406" y="796605"/>
            <a:ext cx="5223550" cy="916234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"/>
          <p:cNvSpPr txBox="1">
            <a:spLocks noGrp="1"/>
          </p:cNvSpPr>
          <p:nvPr>
            <p:ph type="body" idx="2"/>
          </p:nvPr>
        </p:nvSpPr>
        <p:spPr>
          <a:xfrm>
            <a:off x="1917176" y="2411050"/>
            <a:ext cx="9164400" cy="22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6000"/>
              <a:t>Nuevo Modelo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6000"/>
              <a:t>de Pago Alternativo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Trebuchet MS"/>
              <a:buNone/>
            </a:pPr>
            <a:r>
              <a:rPr lang="en-US" sz="6000"/>
              <a:t>por Maternidad</a:t>
            </a:r>
            <a:endParaRPr sz="2400"/>
          </a:p>
        </p:txBody>
      </p:sp>
      <p:sp>
        <p:nvSpPr>
          <p:cNvPr id="147" name="Google Shape;147;p2"/>
          <p:cNvSpPr txBox="1"/>
          <p:nvPr/>
        </p:nvSpPr>
        <p:spPr>
          <a:xfrm>
            <a:off x="9672320" y="6421120"/>
            <a:ext cx="1320800" cy="34544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8" name="Google Shape;148;p2"/>
          <p:cNvSpPr txBox="1"/>
          <p:nvPr/>
        </p:nvSpPr>
        <p:spPr>
          <a:xfrm>
            <a:off x="2022343" y="4565247"/>
            <a:ext cx="8411400" cy="22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75" tIns="32125" rIns="64275" bIns="321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3600" b="1" i="0" u="none" strike="noStrike" cap="none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27 de mayo de 2025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3600" b="1">
                <a:solidFill>
                  <a:srgbClr val="37637E"/>
                </a:solidFill>
                <a:latin typeface="Trebuchet MS"/>
                <a:ea typeface="Trebuchet MS"/>
                <a:cs typeface="Trebuchet MS"/>
                <a:sym typeface="Trebuchet MS"/>
              </a:rPr>
              <a:t>Comité Asesor de Maternidad</a:t>
            </a:r>
            <a:endParaRPr sz="4000" b="1" i="0" u="none" strike="noStrike" cap="none">
              <a:solidFill>
                <a:srgbClr val="37637E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55cae9d876_0_210"/>
          <p:cNvSpPr txBox="1">
            <a:spLocks noGrp="1"/>
          </p:cNvSpPr>
          <p:nvPr>
            <p:ph type="title"/>
          </p:nvPr>
        </p:nvSpPr>
        <p:spPr>
          <a:xfrm>
            <a:off x="647707" y="2479712"/>
            <a:ext cx="10896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Developing a 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New Maternity APM</a:t>
            </a:r>
            <a:br>
              <a:rPr lang="en-US"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en-US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Desarrollando un </a:t>
            </a:r>
            <a:br>
              <a:rPr lang="en-US"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>
                <a:latin typeface="Trebuchet MS"/>
                <a:ea typeface="Trebuchet MS"/>
                <a:cs typeface="Trebuchet MS"/>
                <a:sym typeface="Trebuchet MS"/>
              </a:rPr>
              <a:t>nuevo APM de maternidad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5" name="Google Shape;155;g355cae9d876_0_210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5cae9d876_0_216"/>
          <p:cNvSpPr txBox="1">
            <a:spLocks noGrp="1"/>
          </p:cNvSpPr>
          <p:nvPr>
            <p:ph type="title"/>
          </p:nvPr>
        </p:nvSpPr>
        <p:spPr>
          <a:xfrm>
            <a:off x="333153" y="3107638"/>
            <a:ext cx="5438700" cy="280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</a:pP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What is the New Maternity Alternative Payment Model?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62" name="Google Shape;162;g355cae9d876_0_216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"/>
          <p:cNvSpPr txBox="1">
            <a:spLocks noGrp="1"/>
          </p:cNvSpPr>
          <p:nvPr>
            <p:ph type="title"/>
          </p:nvPr>
        </p:nvSpPr>
        <p:spPr>
          <a:xfrm>
            <a:off x="333153" y="3107638"/>
            <a:ext cx="5438700" cy="280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Trebuchet MS"/>
              <a:buNone/>
            </a:pP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¿Qué es el nuevo </a:t>
            </a:r>
            <a:r>
              <a:rPr lang="en-US" sz="4800">
                <a:solidFill>
                  <a:schemeClr val="lt1"/>
                </a:solidFill>
              </a:rPr>
              <a:t>M</a:t>
            </a: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odelo de </a:t>
            </a:r>
            <a:r>
              <a:rPr lang="en-US" sz="4800">
                <a:solidFill>
                  <a:schemeClr val="lt1"/>
                </a:solidFill>
              </a:rPr>
              <a:t>P</a:t>
            </a: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ago </a:t>
            </a:r>
            <a:r>
              <a:rPr lang="en-US" sz="4800">
                <a:solidFill>
                  <a:schemeClr val="lt1"/>
                </a:solidFill>
              </a:rPr>
              <a:t>A</a:t>
            </a: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lternativo por </a:t>
            </a:r>
            <a:r>
              <a:rPr lang="en-US" sz="4800">
                <a:solidFill>
                  <a:schemeClr val="lt1"/>
                </a:solidFill>
              </a:rPr>
              <a:t>M</a:t>
            </a:r>
            <a:r>
              <a:rPr lang="en-US" sz="4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aternidad?</a:t>
            </a:r>
            <a:endParaRPr sz="4800">
              <a:solidFill>
                <a:schemeClr val="lt1"/>
              </a:solidFill>
            </a:endParaRPr>
          </a:p>
        </p:txBody>
      </p:sp>
      <p:sp>
        <p:nvSpPr>
          <p:cNvPr id="169" name="Google Shape;169;p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58c8a444dd_0_0"/>
          <p:cNvSpPr txBox="1">
            <a:spLocks noGrp="1"/>
          </p:cNvSpPr>
          <p:nvPr>
            <p:ph type="title"/>
          </p:nvPr>
        </p:nvSpPr>
        <p:spPr>
          <a:xfrm>
            <a:off x="647707" y="2479712"/>
            <a:ext cx="10896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Trebuchet MS"/>
              <a:buNone/>
            </a:pPr>
            <a:r>
              <a:rPr lang="en-US"/>
              <a:t>Prenatal Care</a:t>
            </a: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Cuidado Prenatal</a:t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6" name="Google Shape;176;g358c8a444dd_0_0"/>
          <p:cNvSpPr txBox="1">
            <a:spLocks noGrp="1"/>
          </p:cNvSpPr>
          <p:nvPr>
            <p:ph type="sldNum" idx="12"/>
          </p:nvPr>
        </p:nvSpPr>
        <p:spPr>
          <a:xfrm>
            <a:off x="9174126" y="6370754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55cae9d876_0_373"/>
          <p:cNvSpPr txBox="1">
            <a:spLocks noGrp="1"/>
          </p:cNvSpPr>
          <p:nvPr>
            <p:ph type="body" idx="1"/>
          </p:nvPr>
        </p:nvSpPr>
        <p:spPr>
          <a:xfrm>
            <a:off x="838200" y="1645825"/>
            <a:ext cx="10515600" cy="18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800"/>
              <a:buChar char="•"/>
            </a:pPr>
            <a:r>
              <a:rPr lang="en-US" sz="3500"/>
              <a:t>How soon did you get your first prenatal visit?</a:t>
            </a:r>
            <a:endParaRPr sz="3500"/>
          </a:p>
          <a:p>
            <a:pPr marL="1371600" lvl="1" indent="-450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⮚"/>
            </a:pPr>
            <a:r>
              <a:rPr lang="en-US" sz="3500"/>
              <a:t>What made it easier or harder to get your first prenatal visit when you wanted it? </a:t>
            </a:r>
            <a:endParaRPr sz="3500"/>
          </a:p>
        </p:txBody>
      </p:sp>
      <p:sp>
        <p:nvSpPr>
          <p:cNvPr id="183" name="Google Shape;183;g355cae9d876_0_373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84" name="Google Shape;184;g355cae9d876_0_373"/>
          <p:cNvSpPr txBox="1">
            <a:spLocks noGrp="1"/>
          </p:cNvSpPr>
          <p:nvPr>
            <p:ph type="body" idx="1"/>
          </p:nvPr>
        </p:nvSpPr>
        <p:spPr>
          <a:xfrm>
            <a:off x="838200" y="3801775"/>
            <a:ext cx="10515600" cy="18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800"/>
              <a:buChar char="•"/>
            </a:pPr>
            <a:r>
              <a:rPr lang="en-US" sz="3500"/>
              <a:t>How many prenatal visits did you receive?</a:t>
            </a:r>
            <a:endParaRPr sz="3800"/>
          </a:p>
        </p:txBody>
      </p:sp>
      <p:sp>
        <p:nvSpPr>
          <p:cNvPr id="185" name="Google Shape;185;g355cae9d876_0_373"/>
          <p:cNvSpPr txBox="1">
            <a:spLocks noGrp="1"/>
          </p:cNvSpPr>
          <p:nvPr>
            <p:ph type="title"/>
          </p:nvPr>
        </p:nvSpPr>
        <p:spPr>
          <a:xfrm>
            <a:off x="838200" y="379635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Timeliness of Prenatal Care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"/>
          <p:cNvSpPr txBox="1">
            <a:spLocks noGrp="1"/>
          </p:cNvSpPr>
          <p:nvPr>
            <p:ph type="body" idx="1"/>
          </p:nvPr>
        </p:nvSpPr>
        <p:spPr>
          <a:xfrm>
            <a:off x="593558" y="1645825"/>
            <a:ext cx="11323768" cy="18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800"/>
              <a:buChar char="•"/>
            </a:pPr>
            <a:r>
              <a:rPr lang="en-US" sz="3500" dirty="0"/>
              <a:t>¿</a:t>
            </a:r>
            <a:r>
              <a:rPr lang="es-US" sz="3500" dirty="0"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Trebuchet MS" panose="020B0603020202020204" pitchFamily="34" charset="0"/>
              </a:rPr>
              <a:t>Qué</a:t>
            </a:r>
            <a:r>
              <a:rPr lang="en-US" sz="3500" dirty="0"/>
              <a:t> tan pronto </a:t>
            </a:r>
            <a:r>
              <a:rPr lang="en-US" sz="3500" dirty="0" err="1"/>
              <a:t>usted</a:t>
            </a:r>
            <a:r>
              <a:rPr lang="en-US" sz="3500" dirty="0"/>
              <a:t> </a:t>
            </a:r>
            <a:r>
              <a:rPr lang="en-US" sz="3500" dirty="0" err="1"/>
              <a:t>obtuvo</a:t>
            </a:r>
            <a:r>
              <a:rPr lang="en-US" sz="3500" dirty="0"/>
              <a:t> </a:t>
            </a:r>
            <a:r>
              <a:rPr lang="en-US" sz="3500" dirty="0" err="1"/>
              <a:t>su</a:t>
            </a:r>
            <a:r>
              <a:rPr lang="en-US" sz="3500" dirty="0"/>
              <a:t> </a:t>
            </a:r>
            <a:r>
              <a:rPr lang="en-US" sz="3500" dirty="0" err="1"/>
              <a:t>primera</a:t>
            </a:r>
            <a:r>
              <a:rPr lang="en-US" sz="3500" dirty="0"/>
              <a:t> </a:t>
            </a:r>
            <a:r>
              <a:rPr lang="en-US" sz="3500" dirty="0" err="1"/>
              <a:t>visita</a:t>
            </a:r>
            <a:r>
              <a:rPr lang="en-US" sz="3500" dirty="0"/>
              <a:t> prenatal?</a:t>
            </a:r>
            <a:endParaRPr sz="3500" dirty="0"/>
          </a:p>
          <a:p>
            <a:pPr marL="1371600" lvl="1" indent="-4508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Char char="⮚"/>
            </a:pPr>
            <a:r>
              <a:rPr lang="en-US" sz="3500" dirty="0"/>
              <a:t>¿</a:t>
            </a:r>
            <a:r>
              <a:rPr lang="en-US" sz="3500" dirty="0" err="1"/>
              <a:t>Qué</a:t>
            </a:r>
            <a:r>
              <a:rPr lang="en-US" sz="3500" dirty="0"/>
              <a:t> </a:t>
            </a:r>
            <a:r>
              <a:rPr lang="en-US" sz="3500" dirty="0" err="1"/>
              <a:t>facilitó</a:t>
            </a:r>
            <a:r>
              <a:rPr lang="en-US" sz="3500" dirty="0"/>
              <a:t> o </a:t>
            </a:r>
            <a:r>
              <a:rPr lang="en-US" sz="3500" dirty="0" err="1"/>
              <a:t>dificultó</a:t>
            </a:r>
            <a:r>
              <a:rPr lang="en-US" sz="3500" dirty="0"/>
              <a:t> la </a:t>
            </a:r>
            <a:r>
              <a:rPr lang="en-US" sz="3500" dirty="0" err="1"/>
              <a:t>obtención</a:t>
            </a:r>
            <a:r>
              <a:rPr lang="en-US" sz="3500" dirty="0"/>
              <a:t> de la </a:t>
            </a:r>
            <a:r>
              <a:rPr lang="en-US" sz="3500" dirty="0" err="1"/>
              <a:t>primera</a:t>
            </a:r>
            <a:r>
              <a:rPr lang="en-US" sz="3500" dirty="0"/>
              <a:t> </a:t>
            </a:r>
            <a:r>
              <a:rPr lang="en-US" sz="3500" dirty="0" err="1"/>
              <a:t>visita</a:t>
            </a:r>
            <a:r>
              <a:rPr lang="en-US" sz="3500" dirty="0"/>
              <a:t> prenatal </a:t>
            </a:r>
            <a:r>
              <a:rPr lang="en-US" sz="3500" dirty="0" err="1"/>
              <a:t>en</a:t>
            </a:r>
            <a:r>
              <a:rPr lang="en-US" sz="3500" dirty="0"/>
              <a:t> </a:t>
            </a:r>
            <a:r>
              <a:rPr lang="en-US" sz="3500" dirty="0" err="1"/>
              <a:t>el</a:t>
            </a:r>
            <a:r>
              <a:rPr lang="en-US" sz="3500" dirty="0"/>
              <a:t> </a:t>
            </a:r>
            <a:r>
              <a:rPr lang="en-US" sz="3500" dirty="0" err="1"/>
              <a:t>momento</a:t>
            </a:r>
            <a:r>
              <a:rPr lang="en-US" sz="3500" dirty="0"/>
              <a:t> </a:t>
            </a:r>
            <a:r>
              <a:rPr lang="en-US" sz="3500" dirty="0" err="1"/>
              <a:t>deseado</a:t>
            </a:r>
            <a:r>
              <a:rPr lang="en-US" sz="3500" dirty="0"/>
              <a:t>? </a:t>
            </a:r>
            <a:endParaRPr dirty="0"/>
          </a:p>
        </p:txBody>
      </p:sp>
      <p:sp>
        <p:nvSpPr>
          <p:cNvPr id="192" name="Google Shape;192;p4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93" name="Google Shape;193;p4"/>
          <p:cNvSpPr txBox="1">
            <a:spLocks noGrp="1"/>
          </p:cNvSpPr>
          <p:nvPr>
            <p:ph type="body" idx="1"/>
          </p:nvPr>
        </p:nvSpPr>
        <p:spPr>
          <a:xfrm>
            <a:off x="838200" y="3801775"/>
            <a:ext cx="10515600" cy="18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3800"/>
              <a:buChar char="•"/>
            </a:pPr>
            <a:r>
              <a:rPr lang="en-US" sz="3500" dirty="0"/>
              <a:t>¿</a:t>
            </a:r>
            <a:r>
              <a:rPr lang="en-US" sz="3500" dirty="0" err="1"/>
              <a:t>Cuántas</a:t>
            </a:r>
            <a:r>
              <a:rPr lang="en-US" sz="3500" dirty="0"/>
              <a:t> </a:t>
            </a:r>
            <a:r>
              <a:rPr lang="en-US" sz="3500" dirty="0" err="1"/>
              <a:t>visitas</a:t>
            </a:r>
            <a:r>
              <a:rPr lang="en-US" sz="3500" dirty="0"/>
              <a:t> </a:t>
            </a:r>
            <a:r>
              <a:rPr lang="en-US" sz="3500" dirty="0" err="1"/>
              <a:t>prenatales</a:t>
            </a:r>
            <a:r>
              <a:rPr lang="en-US" sz="3500" dirty="0"/>
              <a:t> </a:t>
            </a:r>
            <a:r>
              <a:rPr lang="en-US" sz="3500" dirty="0" err="1"/>
              <a:t>recibió</a:t>
            </a:r>
            <a:r>
              <a:rPr lang="en-US" sz="3500" dirty="0"/>
              <a:t>?</a:t>
            </a:r>
            <a:endParaRPr sz="3800" dirty="0"/>
          </a:p>
        </p:txBody>
      </p:sp>
      <p:sp>
        <p:nvSpPr>
          <p:cNvPr id="194" name="Google Shape;194;p4"/>
          <p:cNvSpPr txBox="1">
            <a:spLocks noGrp="1"/>
          </p:cNvSpPr>
          <p:nvPr>
            <p:ph type="title"/>
          </p:nvPr>
        </p:nvSpPr>
        <p:spPr>
          <a:xfrm>
            <a:off x="272715" y="557650"/>
            <a:ext cx="12753474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5000"/>
              <a:t>Puntualidad de los Cuidados Prenatales</a:t>
            </a:r>
            <a:endParaRPr sz="5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58c8a444dd_0_7"/>
          <p:cNvSpPr txBox="1">
            <a:spLocks noGrp="1"/>
          </p:cNvSpPr>
          <p:nvPr>
            <p:ph type="sldNum" idx="12"/>
          </p:nvPr>
        </p:nvSpPr>
        <p:spPr>
          <a:xfrm>
            <a:off x="9174126" y="6373686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201" name="Google Shape;201;g358c8a444dd_0_7"/>
          <p:cNvSpPr txBox="1">
            <a:spLocks noGrp="1"/>
          </p:cNvSpPr>
          <p:nvPr>
            <p:ph type="body" idx="1"/>
          </p:nvPr>
        </p:nvSpPr>
        <p:spPr>
          <a:xfrm>
            <a:off x="841500" y="1519050"/>
            <a:ext cx="10509000" cy="381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0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How many prenatal visits do you think are needed to have a healthy pregnancy and healthy newborn? </a:t>
            </a:r>
            <a:endParaRPr sz="3500"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500"/>
          </a:p>
          <a:p>
            <a:pPr marL="457200" lvl="0" indent="-450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500"/>
              <a:buFont typeface="Trebuchet MS"/>
              <a:buChar char="●"/>
            </a:pPr>
            <a:r>
              <a:rPr lang="en-US" sz="3500"/>
              <a:t>Does the relationship you develop with your prenatal care provider influence how soon you come in for a postpartum visit?</a:t>
            </a:r>
            <a:endParaRPr sz="3500"/>
          </a:p>
        </p:txBody>
      </p:sp>
      <p:sp>
        <p:nvSpPr>
          <p:cNvPr id="202" name="Google Shape;202;g358c8a444dd_0_7"/>
          <p:cNvSpPr txBox="1">
            <a:spLocks noGrp="1"/>
          </p:cNvSpPr>
          <p:nvPr>
            <p:ph type="title"/>
          </p:nvPr>
        </p:nvSpPr>
        <p:spPr>
          <a:xfrm>
            <a:off x="838200" y="278510"/>
            <a:ext cx="105156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Timeliness of Prenatal Care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White Master Slide">
  <a:themeElements>
    <a:clrScheme name="Custom 1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882</Words>
  <Application>Microsoft Office PowerPoint</Application>
  <PresentationFormat>Widescreen</PresentationFormat>
  <Paragraphs>100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Noto Sans Symbols</vt:lpstr>
      <vt:lpstr>Trebuchet MS</vt:lpstr>
      <vt:lpstr>2_White Master Slide</vt:lpstr>
      <vt:lpstr>Blue Theme</vt:lpstr>
      <vt:lpstr>White Theme</vt:lpstr>
      <vt:lpstr>PowerPoint Presentation</vt:lpstr>
      <vt:lpstr>PowerPoint Presentation</vt:lpstr>
      <vt:lpstr>Developing a  New Maternity APM  Desarrollando un  nuevo APM de maternidad</vt:lpstr>
      <vt:lpstr>What is the New Maternity Alternative Payment Model?</vt:lpstr>
      <vt:lpstr>¿Qué es el nuevo Modelo de Pago Alternativo por Maternidad?</vt:lpstr>
      <vt:lpstr>Prenatal Care   Cuidado Prenatal</vt:lpstr>
      <vt:lpstr>Timeliness of Prenatal Care</vt:lpstr>
      <vt:lpstr>Puntualidad de los Cuidados Prenatales</vt:lpstr>
      <vt:lpstr>Timeliness of Prenatal Care</vt:lpstr>
      <vt:lpstr>Puntualidad de los Cuidados Prenatales</vt:lpstr>
      <vt:lpstr>Member Experience   Experiencia de los Miembros</vt:lpstr>
      <vt:lpstr>Member Experience</vt:lpstr>
      <vt:lpstr>Experiencia de los Miembros</vt:lpstr>
      <vt:lpstr>RAEs and Health Equity</vt:lpstr>
      <vt:lpstr>RAEs y Equidad Sanitaria</vt:lpstr>
      <vt:lpstr>Any final questions or comments about perinatal care experiences?  ¿Alguna pregunta o comentario final sobre las experiencias de cuidado perinatal?  </vt:lpstr>
      <vt:lpstr>Closing</vt:lpstr>
      <vt:lpstr>Cierre</vt:lpstr>
      <vt:lpstr>Thank you!   ¡Gracias!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Beckert, Aaron B</dc:creator>
  <cp:lastModifiedBy>Sound Ventures Inc</cp:lastModifiedBy>
  <cp:revision>3</cp:revision>
  <dcterms:created xsi:type="dcterms:W3CDTF">2024-03-01T18:57:35Z</dcterms:created>
  <dcterms:modified xsi:type="dcterms:W3CDTF">2025-05-23T15:06:29Z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0x0101000942D84F2EBE2A46B3483F579A3DC063</vt:lpwstr>
  </property>
  <property fmtid="{D5CDD505-2E9C-101B-9397-08002B2CF9AE}" pid="3" name="MediaServiceImageTags">
    <vt:lpwstr/>
  </property>
</Properties>
</file>