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1.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80" r:id="rId3"/>
    <p:sldMasterId id="2147483699" r:id="rId4"/>
    <p:sldMasterId id="2147483713" r:id="rId5"/>
  </p:sldMasterIdLst>
  <p:notesMasterIdLst>
    <p:notesMasterId r:id="rId6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Lst>
  <p:sldSz cx="9144000" cy="5715000" type="screen16x10"/>
  <p:notesSz cx="6858000" cy="9144000"/>
  <p:embeddedFontLst>
    <p:embeddedFont>
      <p:font typeface="Calibri" panose="020F0502020204030204" pitchFamily="34" charset="0"/>
      <p:regular r:id="rId64"/>
      <p:bold r:id="rId65"/>
      <p:italic r:id="rId66"/>
      <p:boldItalic r:id="rId67"/>
    </p:embeddedFont>
    <p:embeddedFont>
      <p:font typeface="Roboto" panose="02000000000000000000" pitchFamily="2" charset="0"/>
      <p:regular r:id="rId68"/>
      <p:bold r:id="rId69"/>
      <p:italic r:id="rId70"/>
      <p:boldItalic r:id="rId71"/>
    </p:embeddedFont>
    <p:embeddedFont>
      <p:font typeface="Roboto Thin" panose="02000000000000000000" pitchFamily="2" charset="0"/>
      <p:regular r:id="rId72"/>
      <p:bold r:id="rId73"/>
      <p:italic r:id="rId74"/>
      <p:boldItalic r:id="rId75"/>
    </p:embeddedFont>
    <p:embeddedFont>
      <p:font typeface="Trebuchet MS" panose="020B0603020202020204" pitchFamily="34" charset="0"/>
      <p:regular r:id="rId76"/>
      <p:bold r:id="rId77"/>
      <p:italic r:id="rId78"/>
      <p:boldItalic r:id="rId7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165">
          <p15:clr>
            <a:srgbClr val="747775"/>
          </p15:clr>
        </p15:guide>
        <p15:guide id="2" orient="horz" pos="761">
          <p15:clr>
            <a:srgbClr val="747775"/>
          </p15:clr>
        </p15:guide>
        <p15:guide id="3" orient="horz" pos="443">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0" roundtripDataSignature="AMtx7mjzhjDqtsXjMGI19P7MXnGtN3WTT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ela Flores-Brennan - HCPF" initials="" lastIdx="1" clrIdx="0"/>
  <p:cmAuthor id="1" name="Patrick Potyondy - HCPF He Him"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593673-E612-4829-BDE9-AA1860112F26}">
  <a:tblStyle styleId="{60593673-E612-4829-BDE9-AA1860112F2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2" d="100"/>
          <a:sy n="132" d="100"/>
        </p:scale>
        <p:origin x="132" y="162"/>
      </p:cViewPr>
      <p:guideLst>
        <p:guide pos="165"/>
        <p:guide orient="horz" pos="761"/>
        <p:guide orient="horz" pos="44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notesMaster" Target="notesMasters/notesMaster1.xml"/><Relationship Id="rId68" Type="http://schemas.openxmlformats.org/officeDocument/2006/relationships/font" Target="fonts/font5.fntdata"/><Relationship Id="rId84"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11.fntdata"/><Relationship Id="rId79" Type="http://schemas.openxmlformats.org/officeDocument/2006/relationships/font" Target="fonts/font16.fntdata"/><Relationship Id="rId5" Type="http://schemas.openxmlformats.org/officeDocument/2006/relationships/slideMaster" Target="slideMasters/slideMaster5.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9.fntdata"/><Relationship Id="rId80" Type="http://customschemas.google.com/relationships/presentationmetadata" Target="metadata"/><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4.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font" Target="fonts/font7.fntdata"/><Relationship Id="rId75" Type="http://schemas.openxmlformats.org/officeDocument/2006/relationships/font" Target="fonts/font12.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font" Target="fonts/font15.fntdata"/><Relationship Id="rId8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13.fntdata"/><Relationship Id="rId7" Type="http://schemas.openxmlformats.org/officeDocument/2006/relationships/slide" Target="slides/slide2.xml"/><Relationship Id="rId71" Type="http://schemas.openxmlformats.org/officeDocument/2006/relationships/font" Target="fonts/font8.fntdata"/><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font" Target="fonts/font3.fntdata"/><Relationship Id="rId61" Type="http://schemas.openxmlformats.org/officeDocument/2006/relationships/slide" Target="slides/slide56.xml"/><Relationship Id="rId8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5-23T16:00:06.238" idx="1">
    <p:pos x="367" y="487"/>
    <p:text>I would propose not handing this slide off to Jen so that we are not bouncing back and forth between presenters.</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kB8_NpI"/>
      </p:ext>
    </p:extLst>
  </p:cm>
  <p:cm authorId="1" dt="2025-05-23T16:00:06.238" idx="1">
    <p:pos x="367" y="487"/>
    <p:text>Yes, sorry, you're up through slide 17, and then at the SUD blue slide, you hand it to Jenn.</p:text>
    <p:extLst>
      <p:ext uri="{C676402C-5697-4E1C-873F-D02D1690AC5C}">
        <p15:threadingInfo xmlns:p15="http://schemas.microsoft.com/office/powerpoint/2012/main" timeZoneBias="0">
          <p15:parentCm authorId="0" idx="1"/>
        </p15:threadingInfo>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kCZUyi4"/>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410817" y="4904133"/>
            <a:ext cx="6042992" cy="290139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1"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482009" y="8053180"/>
            <a:ext cx="2971800" cy="4587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upport.zoom.com/hc/en/article?id=zm_kb&amp;sysparm_article=KB0059762"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support.zoom.com/hc/en/article?id=zm_kb&amp;sysparm_article=KB0060844"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us02web.zoom.us/meeting/register/OBHOLXbtTrKyF6l0vntN7w#/registration"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us02web.zoom.us/meeting/register/K5MD61sjS_WiN_HCRbOwfw"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hcpf.colorado.gov/HRSN" TargetMode="External"/><Relationship Id="rId2" Type="http://schemas.openxmlformats.org/officeDocument/2006/relationships/slide" Target="../slides/slide56.xml"/><Relationship Id="rId1" Type="http://schemas.openxmlformats.org/officeDocument/2006/relationships/notesMaster" Target="../notesMasters/notesMaster1.xml"/><Relationship Id="rId5" Type="http://schemas.openxmlformats.org/officeDocument/2006/relationships/hyperlink" Target="mailto:hcpf_1115waiver@state.co.us" TargetMode="External"/><Relationship Id="rId4" Type="http://schemas.openxmlformats.org/officeDocument/2006/relationships/hyperlink" Target="https://lp.constantcontactpages.com/sl/7WSCigw/HCPFhrsn" TargetMode="Externa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5:notes"/>
          <p:cNvSpPr txBox="1">
            <a:spLocks noGrp="1"/>
          </p:cNvSpPr>
          <p:nvPr>
            <p:ph type="body" idx="1"/>
          </p:nvPr>
        </p:nvSpPr>
        <p:spPr>
          <a:xfrm>
            <a:off x="410817" y="4904133"/>
            <a:ext cx="6042992" cy="290139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Adela </a:t>
            </a:r>
            <a:endParaRPr dirty="0"/>
          </a:p>
        </p:txBody>
      </p:sp>
      <p:sp>
        <p:nvSpPr>
          <p:cNvPr id="343" name="Google Shape;343;p5:notes"/>
          <p:cNvSpPr txBox="1">
            <a:spLocks noGrp="1"/>
          </p:cNvSpPr>
          <p:nvPr>
            <p:ph type="sldNum" idx="12"/>
          </p:nvPr>
        </p:nvSpPr>
        <p:spPr>
          <a:xfrm>
            <a:off x="3482009" y="8053180"/>
            <a:ext cx="2971800" cy="45878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4aa5a3fd7b_0_16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b="0"/>
          </a:p>
        </p:txBody>
      </p:sp>
      <p:sp>
        <p:nvSpPr>
          <p:cNvPr id="431" name="Google Shape;431;g34aa5a3fd7b_0_16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504e056152_0_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Section 1115 of the Social Security Act gives the Secretary of Health and Human Services authority to approve state-specific experimental, pilot, or demonstration projects that promote the objectives of the Medicaid and Children's Health Insurance Program (CHIP) programs as well as provide additional flexibility to design and improve programs.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Section 1115 demonstrations are usually approved for a five-year period and can be extended for up to an additional three to five years, depending on the populations served.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The Centers for Medicare and Medicaid Services (CMS) reviews each application proposal to ensure alignment with Medicaid objectives, waiver expenditure authorities are appropriate, and the proposal is “budget neutral” to the federal government.  Upon review and approval, CMS will begin negotiations with states. </a:t>
            </a:r>
            <a:endParaRPr/>
          </a:p>
        </p:txBody>
      </p:sp>
      <p:sp>
        <p:nvSpPr>
          <p:cNvPr id="438" name="Google Shape;438;g3504e056152_0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5b459958d9_3_22:notes"/>
          <p:cNvSpPr>
            <a:spLocks noGrp="1" noRot="1" noChangeAspect="1"/>
          </p:cNvSpPr>
          <p:nvPr>
            <p:ph type="sldImg" idx="2"/>
          </p:nvPr>
        </p:nvSpPr>
        <p:spPr>
          <a:xfrm>
            <a:off x="-193675" y="279400"/>
            <a:ext cx="725170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35b459958d9_3_22: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lnSpc>
                <a:spcPct val="90000"/>
              </a:lnSpc>
              <a:spcBef>
                <a:spcPts val="500"/>
              </a:spcBef>
              <a:spcAft>
                <a:spcPts val="0"/>
              </a:spcAft>
              <a:buNone/>
            </a:pPr>
            <a:r>
              <a:rPr lang="en-US">
                <a:latin typeface="Arial"/>
                <a:ea typeface="Arial"/>
                <a:cs typeface="Arial"/>
                <a:sym typeface="Arial"/>
              </a:rPr>
              <a:t>ADELA</a:t>
            </a:r>
            <a:endParaRPr>
              <a:latin typeface="Arial"/>
              <a:ea typeface="Arial"/>
              <a:cs typeface="Arial"/>
              <a:sym typeface="Arial"/>
            </a:endParaRPr>
          </a:p>
          <a:p>
            <a:pPr marL="0" lvl="0" indent="0" algn="l" rtl="0">
              <a:lnSpc>
                <a:spcPct val="90000"/>
              </a:lnSpc>
              <a:spcBef>
                <a:spcPts val="500"/>
              </a:spcBef>
              <a:spcAft>
                <a:spcPts val="0"/>
              </a:spcAft>
              <a:buNone/>
            </a:pPr>
            <a:endParaRPr>
              <a:latin typeface="Arial"/>
              <a:ea typeface="Arial"/>
              <a:cs typeface="Arial"/>
              <a:sym typeface="Arial"/>
            </a:endParaRPr>
          </a:p>
          <a:p>
            <a:pPr marL="457200" lvl="0" indent="-304800" algn="l" rtl="0">
              <a:lnSpc>
                <a:spcPct val="90000"/>
              </a:lnSpc>
              <a:spcBef>
                <a:spcPts val="500"/>
              </a:spcBef>
              <a:spcAft>
                <a:spcPts val="0"/>
              </a:spcAft>
              <a:buClr>
                <a:schemeClr val="dk1"/>
              </a:buClr>
              <a:buSzPts val="1200"/>
              <a:buChar char="●"/>
            </a:pPr>
            <a:r>
              <a:rPr lang="en-US" b="0">
                <a:latin typeface="Arial"/>
                <a:ea typeface="Arial"/>
                <a:cs typeface="Arial"/>
                <a:sym typeface="Arial"/>
              </a:rPr>
              <a:t>Passage of Colorado House Bill (HB) 18-1136 in 2018 gave HCPF authority to pursue this Medicaid Section 1115 waiver.</a:t>
            </a:r>
            <a:endParaRPr b="0">
              <a:latin typeface="Arial"/>
              <a:ea typeface="Arial"/>
              <a:cs typeface="Arial"/>
              <a:sym typeface="Arial"/>
            </a:endParaRPr>
          </a:p>
          <a:p>
            <a:pPr marL="457200" lvl="0" indent="-304800" algn="l" rtl="0">
              <a:lnSpc>
                <a:spcPct val="90000"/>
              </a:lnSpc>
              <a:spcBef>
                <a:spcPts val="500"/>
              </a:spcBef>
              <a:spcAft>
                <a:spcPts val="0"/>
              </a:spcAft>
              <a:buClr>
                <a:schemeClr val="dk1"/>
              </a:buClr>
              <a:buSzPts val="1200"/>
              <a:buChar char="●"/>
            </a:pPr>
            <a:r>
              <a:rPr lang="en-US" b="0">
                <a:latin typeface="Arial"/>
                <a:ea typeface="Arial"/>
                <a:cs typeface="Arial"/>
                <a:sym typeface="Arial"/>
              </a:rPr>
              <a:t>Specifically, the bill gave the Department authority to add SUD inpatient and  residential treatment benefits, including withdrawal management services, to the continuum of SUD services available to Medicaid members.</a:t>
            </a:r>
            <a:endParaRPr b="0">
              <a:latin typeface="Arial"/>
              <a:ea typeface="Arial"/>
              <a:cs typeface="Arial"/>
              <a:sym typeface="Arial"/>
            </a:endParaRPr>
          </a:p>
          <a:p>
            <a:pPr marL="457200" lvl="0" indent="-304800" algn="l" rtl="0">
              <a:spcBef>
                <a:spcPts val="0"/>
              </a:spcBef>
              <a:spcAft>
                <a:spcPts val="0"/>
              </a:spcAft>
              <a:buClr>
                <a:schemeClr val="dk1"/>
              </a:buClr>
              <a:buSzPts val="1200"/>
              <a:buChar char="●"/>
            </a:pPr>
            <a:r>
              <a:rPr lang="en-US" b="0">
                <a:latin typeface="Arial"/>
                <a:ea typeface="Arial"/>
                <a:cs typeface="Arial"/>
                <a:sym typeface="Arial"/>
              </a:rPr>
              <a:t>This waiver provides access to residential and inpatient treatment settings, expand the availability of intensive outpatient, withdrawal management and MAT services, and increase access to all SUD treatment for members with SUD including alcohol use disorder (AUD). </a:t>
            </a:r>
            <a:endParaRPr b="0">
              <a:latin typeface="Arial"/>
              <a:ea typeface="Arial"/>
              <a:cs typeface="Arial"/>
              <a:sym typeface="Arial"/>
            </a:endParaRPr>
          </a:p>
          <a:p>
            <a:pPr marL="457200" lvl="0" indent="-304800" algn="l" rtl="0">
              <a:spcBef>
                <a:spcPts val="0"/>
              </a:spcBef>
              <a:spcAft>
                <a:spcPts val="0"/>
              </a:spcAft>
              <a:buClr>
                <a:schemeClr val="dk1"/>
              </a:buClr>
              <a:buSzPts val="1200"/>
              <a:buChar char="●"/>
            </a:pPr>
            <a:r>
              <a:rPr lang="en-US" b="0">
                <a:latin typeface="Arial"/>
                <a:ea typeface="Arial"/>
                <a:cs typeface="Arial"/>
                <a:sym typeface="Arial"/>
              </a:rPr>
              <a:t>HCPF received approval for a demonstration to cover SUD services in Institutions for Mental Disease (IMDs) and other settings for the period of Jan 1, 2021 to December 31, 2025</a:t>
            </a:r>
            <a:endParaRPr sz="1600"/>
          </a:p>
        </p:txBody>
      </p:sp>
      <p:sp>
        <p:nvSpPr>
          <p:cNvPr id="448" name="Google Shape;448;g35b459958d9_3_22: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504e056152_0_2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b="0"/>
          </a:p>
          <a:p>
            <a:pPr marL="0" lvl="0" indent="0" algn="l" rtl="0">
              <a:spcBef>
                <a:spcPts val="0"/>
              </a:spcBef>
              <a:spcAft>
                <a:spcPts val="0"/>
              </a:spcAft>
              <a:buNone/>
            </a:pPr>
            <a:endParaRPr b="0"/>
          </a:p>
          <a:p>
            <a:pPr marL="0" lvl="0" indent="0" algn="l" rtl="0">
              <a:spcBef>
                <a:spcPts val="0"/>
              </a:spcBef>
              <a:spcAft>
                <a:spcPts val="0"/>
              </a:spcAft>
              <a:buNone/>
            </a:pPr>
            <a:r>
              <a:rPr lang="en-US" b="0"/>
              <a:t>Colorado’s current 1115 waiver, now called the Comprehensive Care Waiver, was initially approved in January of 2021 to include a single component that provided additional substance use disorder (SUD) continuum of care services. </a:t>
            </a:r>
            <a:endParaRPr b="0"/>
          </a:p>
          <a:p>
            <a:pPr marL="0" lvl="0" indent="0" algn="l" rtl="0">
              <a:spcBef>
                <a:spcPts val="0"/>
              </a:spcBef>
              <a:spcAft>
                <a:spcPts val="0"/>
              </a:spcAft>
              <a:buNone/>
            </a:pPr>
            <a:endParaRPr b="0"/>
          </a:p>
          <a:p>
            <a:pPr marL="0" lvl="0" indent="0" algn="l" rtl="0">
              <a:spcBef>
                <a:spcPts val="0"/>
              </a:spcBef>
              <a:spcAft>
                <a:spcPts val="0"/>
              </a:spcAft>
              <a:buNone/>
            </a:pPr>
            <a:r>
              <a:rPr lang="en-US" b="0"/>
              <a:t>In April of 2024, Colorado requested an amendment of the initial SUD waiver to include a variety of additional services. The amendment was approved by CMS in January of 2025. The amendment includes these components:</a:t>
            </a:r>
            <a:endParaRPr b="0"/>
          </a:p>
          <a:p>
            <a:pPr marL="457200" lvl="0" indent="-317500" algn="l" rtl="0">
              <a:spcBef>
                <a:spcPts val="0"/>
              </a:spcBef>
              <a:spcAft>
                <a:spcPts val="0"/>
              </a:spcAft>
              <a:buSzPts val="1400"/>
              <a:buChar char="●"/>
            </a:pPr>
            <a:r>
              <a:rPr lang="en-US" b="0"/>
              <a:t>SUD - continuation without change to the initial SUD waiver authority. This component will allow the continuation of high quality, clinically appropriate SUD treatment services for short-term residents in residential and inpatient treatment settings that qualify as an Institution for Mental Disease (IMD).</a:t>
            </a:r>
            <a:endParaRPr b="0"/>
          </a:p>
          <a:p>
            <a:pPr marL="457200" lvl="0" indent="-317500" algn="l" rtl="0">
              <a:spcBef>
                <a:spcPts val="0"/>
              </a:spcBef>
              <a:spcAft>
                <a:spcPts val="0"/>
              </a:spcAft>
              <a:buSzPts val="1400"/>
              <a:buChar char="●"/>
            </a:pPr>
            <a:r>
              <a:rPr lang="en-US" b="0"/>
              <a:t>HRSN - coverage for individuals with chronic conditions who qualify for a housing voucher. Approved for housing and nutrition supports. Exploring additional coverage populations and services (interpersonal violence, transportation)</a:t>
            </a:r>
            <a:endParaRPr b="0"/>
          </a:p>
          <a:p>
            <a:pPr marL="457200" lvl="0" indent="-317500" algn="l" rtl="0">
              <a:spcBef>
                <a:spcPts val="0"/>
              </a:spcBef>
              <a:spcAft>
                <a:spcPts val="0"/>
              </a:spcAft>
              <a:buSzPts val="1400"/>
              <a:buChar char="●"/>
            </a:pPr>
            <a:r>
              <a:rPr lang="en-US" b="0"/>
              <a:t>Re-entry Services - coverage will include case management services and medication-assisted treatment (MAT) for SUD 90 days prior to release,and a 30-day supply of medications upon release from Department of Corrections and Division of Youth Services facilities. </a:t>
            </a:r>
            <a:endParaRPr b="0"/>
          </a:p>
          <a:p>
            <a:pPr marL="457200" lvl="0" indent="-317500" algn="l" rtl="0">
              <a:spcBef>
                <a:spcPts val="0"/>
              </a:spcBef>
              <a:spcAft>
                <a:spcPts val="0"/>
              </a:spcAft>
              <a:buSzPts val="1400"/>
              <a:buChar char="●"/>
            </a:pPr>
            <a:r>
              <a:rPr lang="en-US" b="0"/>
              <a:t>Services for People with Severe Behavioral Health Needs - will allow HCPF to pay for up to 60 days while maintaining an average length of stay of 30 days for members staying in an Institute of Mental Disease (IMD) regardless of the number of days in each episode of care.</a:t>
            </a:r>
            <a:endParaRPr b="0"/>
          </a:p>
          <a:p>
            <a:pPr marL="457200" lvl="0" indent="-317500" algn="l" rtl="0">
              <a:spcBef>
                <a:spcPts val="0"/>
              </a:spcBef>
              <a:spcAft>
                <a:spcPts val="0"/>
              </a:spcAft>
              <a:buSzPts val="1400"/>
              <a:buChar char="●"/>
            </a:pPr>
            <a:r>
              <a:rPr lang="en-US" b="0"/>
              <a:t>Continuous Eligibility - will extend continuous eligibility coverage for children &gt;3 years of age; for 12 months to adults released from a Colorado Department of Corrections facility. </a:t>
            </a:r>
            <a:endParaRPr b="0"/>
          </a:p>
          <a:p>
            <a:pPr marL="457200" lvl="0" indent="-317500" algn="l" rtl="0">
              <a:spcBef>
                <a:spcPts val="0"/>
              </a:spcBef>
              <a:spcAft>
                <a:spcPts val="0"/>
              </a:spcAft>
              <a:buSzPts val="1400"/>
              <a:buChar char="●"/>
            </a:pPr>
            <a:r>
              <a:rPr lang="en-US" b="0"/>
              <a:t>Presumptive Eligibility - will allow eligible individuals in identified crisis situations to self-declare eligibility.</a:t>
            </a:r>
            <a:endParaRPr b="0"/>
          </a:p>
          <a:p>
            <a:pPr marL="0" lvl="0" indent="0" algn="l" rtl="0">
              <a:spcBef>
                <a:spcPts val="0"/>
              </a:spcBef>
              <a:spcAft>
                <a:spcPts val="0"/>
              </a:spcAft>
              <a:buNone/>
            </a:pPr>
            <a:endParaRPr b="0"/>
          </a:p>
          <a:p>
            <a:pPr marL="0" lvl="0" indent="0" algn="l" rtl="0">
              <a:spcBef>
                <a:spcPts val="0"/>
              </a:spcBef>
              <a:spcAft>
                <a:spcPts val="0"/>
              </a:spcAft>
              <a:buNone/>
            </a:pPr>
            <a:endParaRPr b="0"/>
          </a:p>
        </p:txBody>
      </p:sp>
      <p:sp>
        <p:nvSpPr>
          <p:cNvPr id="455" name="Google Shape;455;g3504e056152_0_22: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55d285e6e6_1_122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p>
        </p:txBody>
      </p:sp>
      <p:sp>
        <p:nvSpPr>
          <p:cNvPr id="464" name="Google Shape;464;g355d285e6e6_1_1223: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583f80ee95_0_45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r>
              <a:rPr lang="en-US"/>
              <a:t>For LTSS PE: while the application has been submitted, this amendment is not yet approved by CMS.</a:t>
            </a:r>
            <a:endParaRPr/>
          </a:p>
        </p:txBody>
      </p:sp>
      <p:sp>
        <p:nvSpPr>
          <p:cNvPr id="472" name="Google Shape;472;g3583f80ee95_0_458: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583f80ee95_0_46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p>
        </p:txBody>
      </p:sp>
      <p:sp>
        <p:nvSpPr>
          <p:cNvPr id="480" name="Google Shape;480;g3583f80ee95_0_467: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3583f80ee95_0_47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p>
        </p:txBody>
      </p:sp>
      <p:sp>
        <p:nvSpPr>
          <p:cNvPr id="488" name="Google Shape;488;g3583f80ee95_0_474: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4aa5a3fd7b_0_17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hands off to Jenn</a:t>
            </a:r>
            <a:endParaRPr sz="800"/>
          </a:p>
        </p:txBody>
      </p:sp>
      <p:sp>
        <p:nvSpPr>
          <p:cNvPr id="496" name="Google Shape;496;g34aa5a3fd7b_0_17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34ef5742dae_3_0:notes"/>
          <p:cNvSpPr>
            <a:spLocks noGrp="1" noRot="1" noChangeAspect="1"/>
          </p:cNvSpPr>
          <p:nvPr>
            <p:ph type="sldImg" idx="2"/>
          </p:nvPr>
        </p:nvSpPr>
        <p:spPr>
          <a:xfrm>
            <a:off x="-193675" y="279400"/>
            <a:ext cx="725170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34ef5742dae_3_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lnSpc>
                <a:spcPct val="90000"/>
              </a:lnSpc>
              <a:spcBef>
                <a:spcPts val="500"/>
              </a:spcBef>
              <a:spcAft>
                <a:spcPts val="0"/>
              </a:spcAft>
              <a:buNone/>
            </a:pPr>
            <a:r>
              <a:rPr lang="en-US">
                <a:latin typeface="Arial"/>
                <a:ea typeface="Arial"/>
                <a:cs typeface="Arial"/>
                <a:sym typeface="Arial"/>
              </a:rPr>
              <a:t>JENN</a:t>
            </a:r>
            <a:endParaRPr>
              <a:latin typeface="Arial"/>
              <a:ea typeface="Arial"/>
              <a:cs typeface="Arial"/>
              <a:sym typeface="Arial"/>
            </a:endParaRPr>
          </a:p>
          <a:p>
            <a:pPr marL="0" lvl="0" indent="0" algn="l" rtl="0">
              <a:lnSpc>
                <a:spcPct val="90000"/>
              </a:lnSpc>
              <a:spcBef>
                <a:spcPts val="500"/>
              </a:spcBef>
              <a:spcAft>
                <a:spcPts val="0"/>
              </a:spcAft>
              <a:buNone/>
            </a:pPr>
            <a:endParaRPr>
              <a:latin typeface="Arial"/>
              <a:ea typeface="Arial"/>
              <a:cs typeface="Arial"/>
              <a:sym typeface="Arial"/>
            </a:endParaRPr>
          </a:p>
          <a:p>
            <a:pPr marL="457200" lvl="0" indent="-304800" algn="l" rtl="0">
              <a:lnSpc>
                <a:spcPct val="90000"/>
              </a:lnSpc>
              <a:spcBef>
                <a:spcPts val="500"/>
              </a:spcBef>
              <a:spcAft>
                <a:spcPts val="0"/>
              </a:spcAft>
              <a:buClr>
                <a:schemeClr val="dk1"/>
              </a:buClr>
              <a:buSzPts val="1200"/>
              <a:buChar char="●"/>
            </a:pPr>
            <a:r>
              <a:rPr lang="en-US" b="0">
                <a:latin typeface="Arial"/>
                <a:ea typeface="Arial"/>
                <a:cs typeface="Arial"/>
                <a:sym typeface="Arial"/>
              </a:rPr>
              <a:t>Passage of Colorado House Bill (HB) 18-1136 in 2018 gave HCPF authority to pursue this Medicaid Section 1115 waiver.</a:t>
            </a:r>
            <a:endParaRPr b="0">
              <a:latin typeface="Arial"/>
              <a:ea typeface="Arial"/>
              <a:cs typeface="Arial"/>
              <a:sym typeface="Arial"/>
            </a:endParaRPr>
          </a:p>
          <a:p>
            <a:pPr marL="457200" lvl="0" indent="-304800" algn="l" rtl="0">
              <a:lnSpc>
                <a:spcPct val="90000"/>
              </a:lnSpc>
              <a:spcBef>
                <a:spcPts val="500"/>
              </a:spcBef>
              <a:spcAft>
                <a:spcPts val="0"/>
              </a:spcAft>
              <a:buClr>
                <a:schemeClr val="dk1"/>
              </a:buClr>
              <a:buSzPts val="1200"/>
              <a:buChar char="●"/>
            </a:pPr>
            <a:r>
              <a:rPr lang="en-US" b="0">
                <a:latin typeface="Arial"/>
                <a:ea typeface="Arial"/>
                <a:cs typeface="Arial"/>
                <a:sym typeface="Arial"/>
              </a:rPr>
              <a:t>Specifically, the bill gave the Department authority to add SUD inpatient and  residential treatment benefits, including withdrawal management services, to the continuum of SUD services available to Medicaid members.</a:t>
            </a:r>
            <a:endParaRPr b="0">
              <a:latin typeface="Arial"/>
              <a:ea typeface="Arial"/>
              <a:cs typeface="Arial"/>
              <a:sym typeface="Arial"/>
            </a:endParaRPr>
          </a:p>
          <a:p>
            <a:pPr marL="457200" lvl="0" indent="-304800" algn="l" rtl="0">
              <a:spcBef>
                <a:spcPts val="0"/>
              </a:spcBef>
              <a:spcAft>
                <a:spcPts val="0"/>
              </a:spcAft>
              <a:buClr>
                <a:schemeClr val="dk1"/>
              </a:buClr>
              <a:buSzPts val="1200"/>
              <a:buChar char="●"/>
            </a:pPr>
            <a:r>
              <a:rPr lang="en-US" b="0">
                <a:latin typeface="Arial"/>
                <a:ea typeface="Arial"/>
                <a:cs typeface="Arial"/>
                <a:sym typeface="Arial"/>
              </a:rPr>
              <a:t>This waiver provides access to residential and inpatient treatment settings, expand the availability of intensive outpatient, withdrawal management and MAT services, and increase access to all SUD treatment for members with SUD including alcohol use disorder (AUD). </a:t>
            </a:r>
            <a:endParaRPr b="0">
              <a:latin typeface="Arial"/>
              <a:ea typeface="Arial"/>
              <a:cs typeface="Arial"/>
              <a:sym typeface="Arial"/>
            </a:endParaRPr>
          </a:p>
          <a:p>
            <a:pPr marL="457200" lvl="0" indent="-304800" algn="l" rtl="0">
              <a:spcBef>
                <a:spcPts val="0"/>
              </a:spcBef>
              <a:spcAft>
                <a:spcPts val="0"/>
              </a:spcAft>
              <a:buClr>
                <a:schemeClr val="dk1"/>
              </a:buClr>
              <a:buSzPts val="1200"/>
              <a:buChar char="●"/>
            </a:pPr>
            <a:r>
              <a:rPr lang="en-US" b="0">
                <a:latin typeface="Arial"/>
                <a:ea typeface="Arial"/>
                <a:cs typeface="Arial"/>
                <a:sym typeface="Arial"/>
              </a:rPr>
              <a:t>HCPF received approval for a demonstration to cover SUD services in Institutions for Mental Disease (IMDs) and other settings for the period of Jan 1, 2021 to December 31, 2025</a:t>
            </a:r>
            <a:endParaRPr sz="1600"/>
          </a:p>
        </p:txBody>
      </p:sp>
      <p:sp>
        <p:nvSpPr>
          <p:cNvPr id="504" name="Google Shape;504;g34ef5742dae_3_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36fe059189_0_3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9" name="Google Shape;349;g336fe059189_0_3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r>
              <a:rPr lang="en-US"/>
              <a:t>Adela </a:t>
            </a: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b="0"/>
              <a:t>Welcome to the meeting. </a:t>
            </a:r>
            <a:endParaRPr b="0"/>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r>
              <a:rPr lang="en-US" b="0"/>
              <a:t>I’d like to let the Spanish interpreter introduce themselves right now. </a:t>
            </a:r>
            <a:endParaRPr b="0"/>
          </a:p>
          <a:p>
            <a:pPr marL="0" lvl="0" indent="0" algn="l" rtl="0">
              <a:lnSpc>
                <a:spcPct val="100000"/>
              </a:lnSpc>
              <a:spcBef>
                <a:spcPts val="0"/>
              </a:spcBef>
              <a:spcAft>
                <a:spcPts val="0"/>
              </a:spcAft>
              <a:buClr>
                <a:schemeClr val="dk1"/>
              </a:buClr>
              <a:buSzPts val="1400"/>
              <a:buFont typeface="Arial"/>
              <a:buNone/>
            </a:pPr>
            <a:endParaRPr/>
          </a:p>
          <a:p>
            <a:pPr marL="457200" lvl="0" indent="-304800" algn="l" rtl="0">
              <a:lnSpc>
                <a:spcPct val="100000"/>
              </a:lnSpc>
              <a:spcBef>
                <a:spcPts val="0"/>
              </a:spcBef>
              <a:spcAft>
                <a:spcPts val="0"/>
              </a:spcAft>
              <a:buClr>
                <a:srgbClr val="202124"/>
              </a:buClr>
              <a:buSzPts val="1200"/>
              <a:buFont typeface="Trebuchet MS"/>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marL="457200" lvl="0" indent="0" algn="l" rtl="0">
              <a:lnSpc>
                <a:spcPct val="100000"/>
              </a:lnSpc>
              <a:spcBef>
                <a:spcPts val="0"/>
              </a:spcBef>
              <a:spcAft>
                <a:spcPts val="0"/>
              </a:spcAft>
              <a:buSzPts val="1400"/>
              <a:buNone/>
            </a:pPr>
            <a:r>
              <a:rPr lang="en-US" b="0"/>
              <a:t>Thank you, [</a:t>
            </a:r>
            <a:r>
              <a:rPr lang="en-US"/>
              <a:t>Interpreter Name</a:t>
            </a:r>
            <a:r>
              <a:rPr lang="en-US" b="0"/>
              <a:t>]. If you would like to listen to this webinar in Spanish, please select the “Interpretation” pod on your Zoom toolbar and select “Spanish”. We have also posted instructions for now to access language interpretation in the chat. </a:t>
            </a:r>
            <a:endParaRPr b="0"/>
          </a:p>
          <a:p>
            <a:pPr marL="457200" lvl="0" indent="0" algn="l" rtl="0">
              <a:lnSpc>
                <a:spcPct val="100000"/>
              </a:lnSpc>
              <a:spcBef>
                <a:spcPts val="0"/>
              </a:spcBef>
              <a:spcAft>
                <a:spcPts val="0"/>
              </a:spcAft>
              <a:buSzPts val="1400"/>
              <a:buNone/>
            </a:pPr>
            <a:endParaRPr b="0"/>
          </a:p>
          <a:p>
            <a:pPr marL="457200" lvl="0" indent="0" algn="l" rtl="0">
              <a:lnSpc>
                <a:spcPct val="100000"/>
              </a:lnSpc>
              <a:spcBef>
                <a:spcPts val="0"/>
              </a:spcBef>
              <a:spcAft>
                <a:spcPts val="0"/>
              </a:spcAft>
              <a:buClr>
                <a:schemeClr val="dk1"/>
              </a:buClr>
              <a:buSzPts val="1400"/>
              <a:buFont typeface="Arial"/>
              <a:buNone/>
            </a:pPr>
            <a:endParaRPr b="0"/>
          </a:p>
          <a:p>
            <a:pPr marL="0" lvl="0" indent="0" algn="l" rtl="0">
              <a:lnSpc>
                <a:spcPct val="115000"/>
              </a:lnSpc>
              <a:spcBef>
                <a:spcPts val="0"/>
              </a:spcBef>
              <a:spcAft>
                <a:spcPts val="0"/>
              </a:spcAft>
              <a:buSzPts val="1400"/>
              <a:buNone/>
            </a:pPr>
            <a:r>
              <a:rPr lang="en-US" u="sng">
                <a:solidFill>
                  <a:srgbClr val="444444"/>
                </a:solidFill>
              </a:rPr>
              <a:t>[Webinar Tech] </a:t>
            </a:r>
            <a:r>
              <a:rPr lang="en-US" b="0" u="sng">
                <a:solidFill>
                  <a:srgbClr val="444444"/>
                </a:solidFill>
              </a:rPr>
              <a:t>Post in Chat:​</a:t>
            </a: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00000"/>
              </a:lnSpc>
              <a:spcBef>
                <a:spcPts val="0"/>
              </a:spcBef>
              <a:spcAft>
                <a:spcPts val="0"/>
              </a:spcAft>
              <a:buSzPts val="1400"/>
              <a:buAutoNum type="arabicPeriod"/>
            </a:pPr>
            <a:r>
              <a:rPr lang="en-US"/>
              <a:t>Spanish version of interpreter script: </a:t>
            </a:r>
            <a:r>
              <a:rPr lang="en-US" b="0"/>
              <a:t>Mi nombre es </a:t>
            </a:r>
            <a:r>
              <a:rPr lang="en-US"/>
              <a:t>[Interpreter Name]</a:t>
            </a:r>
            <a:r>
              <a:rPr lang="en-US" b="0"/>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marL="457200" lvl="0" indent="-317500" algn="l" rtl="0">
              <a:lnSpc>
                <a:spcPct val="100000"/>
              </a:lnSpc>
              <a:spcBef>
                <a:spcPts val="0"/>
              </a:spcBef>
              <a:spcAft>
                <a:spcPts val="0"/>
              </a:spcAft>
              <a:buSzPts val="1400"/>
              <a:buAutoNum type="arabicPeriod"/>
            </a:pPr>
            <a:endParaRPr b="0"/>
          </a:p>
          <a:p>
            <a:pPr marL="457200" lvl="0" indent="-317500" algn="l" rtl="0">
              <a:lnSpc>
                <a:spcPct val="100000"/>
              </a:lnSpc>
              <a:spcBef>
                <a:spcPts val="0"/>
              </a:spcBef>
              <a:spcAft>
                <a:spcPts val="0"/>
              </a:spcAft>
              <a:buSzPts val="1400"/>
              <a:buAutoNum type="arabicPeriod"/>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457200" lvl="0" indent="-317500" algn="l" rtl="0">
              <a:lnSpc>
                <a:spcPct val="100000"/>
              </a:lnSpc>
              <a:spcBef>
                <a:spcPts val="0"/>
              </a:spcBef>
              <a:spcAft>
                <a:spcPts val="0"/>
              </a:spcAft>
              <a:buSzPts val="1400"/>
              <a:buAutoNum type="arabicPeriod"/>
            </a:pPr>
            <a:r>
              <a:rPr lang="en-US" b="0"/>
              <a:t> </a:t>
            </a:r>
            <a:endParaRPr b="0"/>
          </a:p>
          <a:p>
            <a:pPr marL="0" lvl="0" indent="0" algn="l" rtl="0">
              <a:lnSpc>
                <a:spcPct val="115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536df538cb_3_24:notes"/>
          <p:cNvSpPr>
            <a:spLocks noGrp="1" noRot="1" noChangeAspect="1"/>
          </p:cNvSpPr>
          <p:nvPr>
            <p:ph type="sldImg" idx="2"/>
          </p:nvPr>
        </p:nvSpPr>
        <p:spPr>
          <a:xfrm>
            <a:off x="-193675" y="279400"/>
            <a:ext cx="725170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3536df538cb_3_24: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600"/>
              <a:t>Jenn</a:t>
            </a:r>
            <a:endParaRPr sz="1600"/>
          </a:p>
          <a:p>
            <a:pPr marL="457200" lvl="0" indent="-304800" algn="l" rtl="0">
              <a:spcBef>
                <a:spcPts val="0"/>
              </a:spcBef>
              <a:spcAft>
                <a:spcPts val="0"/>
              </a:spcAft>
              <a:buClr>
                <a:schemeClr val="dk1"/>
              </a:buClr>
              <a:buSzPts val="1200"/>
              <a:buChar char="●"/>
            </a:pPr>
            <a:r>
              <a:rPr lang="en-US" sz="1600"/>
              <a:t>Talking point- cite source for successes</a:t>
            </a:r>
            <a:endParaRPr sz="1600"/>
          </a:p>
        </p:txBody>
      </p:sp>
      <p:sp>
        <p:nvSpPr>
          <p:cNvPr id="514" name="Google Shape;514;g3536df538cb_3_24: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583f80ee95_0_481:notes"/>
          <p:cNvSpPr>
            <a:spLocks noGrp="1" noRot="1" noChangeAspect="1"/>
          </p:cNvSpPr>
          <p:nvPr>
            <p:ph type="sldImg" idx="2"/>
          </p:nvPr>
        </p:nvSpPr>
        <p:spPr>
          <a:xfrm>
            <a:off x="-193675" y="279400"/>
            <a:ext cx="725170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3583f80ee95_0_481: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600"/>
              <a:t>Jenn</a:t>
            </a:r>
            <a:endParaRPr sz="1600"/>
          </a:p>
        </p:txBody>
      </p:sp>
      <p:sp>
        <p:nvSpPr>
          <p:cNvPr id="524" name="Google Shape;524;g3583f80ee95_0_481: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5b459958d9_1_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Jenn continues</a:t>
            </a:r>
            <a:endParaRPr sz="800"/>
          </a:p>
        </p:txBody>
      </p:sp>
      <p:sp>
        <p:nvSpPr>
          <p:cNvPr id="533" name="Google Shape;533;g35b459958d9_1_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536df538cb_3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Jenn</a:t>
            </a:r>
            <a:endParaRPr/>
          </a:p>
        </p:txBody>
      </p:sp>
      <p:sp>
        <p:nvSpPr>
          <p:cNvPr id="540" name="Google Shape;540;g3536df538cb_3_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55d285e6e6_1_1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a:t>
            </a:r>
            <a:endParaRPr/>
          </a:p>
        </p:txBody>
      </p:sp>
      <p:sp>
        <p:nvSpPr>
          <p:cNvPr id="549" name="Google Shape;549;g355d285e6e6_1_1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5322cf600a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a:t>
            </a:r>
            <a:endParaRPr/>
          </a:p>
          <a:p>
            <a:pPr marL="0" lvl="0" indent="0" algn="l" rtl="0">
              <a:spcBef>
                <a:spcPts val="0"/>
              </a:spcBef>
              <a:spcAft>
                <a:spcPts val="0"/>
              </a:spcAft>
              <a:buNone/>
            </a:pPr>
            <a:endParaRPr/>
          </a:p>
          <a:p>
            <a:pPr marL="0" lvl="0" indent="0" algn="l" rtl="0">
              <a:spcBef>
                <a:spcPts val="0"/>
              </a:spcBef>
              <a:spcAft>
                <a:spcPts val="0"/>
              </a:spcAft>
              <a:buNone/>
            </a:pPr>
            <a:r>
              <a:rPr lang="en-US"/>
              <a:t>These services may become available at different times depending on the voucher a Member has.</a:t>
            </a:r>
            <a:endParaRPr/>
          </a:p>
        </p:txBody>
      </p:sp>
      <p:sp>
        <p:nvSpPr>
          <p:cNvPr id="559" name="Google Shape;559;g35322cf600a_0_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55d285e6e6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a:t>
            </a:r>
            <a:endParaRPr/>
          </a:p>
        </p:txBody>
      </p:sp>
      <p:sp>
        <p:nvSpPr>
          <p:cNvPr id="569" name="Google Shape;569;g355d285e6e6_1_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536df538cb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a:t>
            </a:r>
            <a:endParaRPr/>
          </a:p>
          <a:p>
            <a:pPr marL="0" lvl="0" indent="0" algn="l" rtl="0">
              <a:spcBef>
                <a:spcPts val="0"/>
              </a:spcBef>
              <a:spcAft>
                <a:spcPts val="0"/>
              </a:spcAft>
              <a:buNone/>
            </a:pPr>
            <a:endParaRPr/>
          </a:p>
          <a:p>
            <a:pPr marL="0" lvl="0" indent="0" algn="l" rtl="0">
              <a:spcBef>
                <a:spcPts val="0"/>
              </a:spcBef>
              <a:spcAft>
                <a:spcPts val="0"/>
              </a:spcAft>
              <a:buNone/>
            </a:pPr>
            <a:r>
              <a:rPr lang="en-US"/>
              <a:t>Speaker to explain Clinical Criteria:</a:t>
            </a:r>
            <a:endParaRPr/>
          </a:p>
          <a:p>
            <a:pPr marL="0" lvl="0" indent="0" algn="l" rtl="0">
              <a:lnSpc>
                <a:spcPct val="90000"/>
              </a:lnSpc>
              <a:spcBef>
                <a:spcPts val="300"/>
              </a:spcBef>
              <a:spcAft>
                <a:spcPts val="0"/>
              </a:spcAft>
              <a:buClr>
                <a:schemeClr val="dk1"/>
              </a:buClr>
              <a:buSzPts val="1100"/>
              <a:buFont typeface="Arial"/>
              <a:buNone/>
            </a:pPr>
            <a:r>
              <a:rPr lang="en-US" sz="1500">
                <a:solidFill>
                  <a:srgbClr val="001970"/>
                </a:solidFill>
              </a:rPr>
              <a:t>Behavioral Health Need:</a:t>
            </a:r>
            <a:endParaRPr sz="1500">
              <a:solidFill>
                <a:srgbClr val="001970"/>
              </a:solidFill>
            </a:endParaRPr>
          </a:p>
          <a:p>
            <a:pPr marL="266700" lvl="0" indent="0" algn="l" rtl="0">
              <a:lnSpc>
                <a:spcPct val="90000"/>
              </a:lnSpc>
              <a:spcBef>
                <a:spcPts val="300"/>
              </a:spcBef>
              <a:spcAft>
                <a:spcPts val="0"/>
              </a:spcAft>
              <a:buClr>
                <a:schemeClr val="dk1"/>
              </a:buClr>
              <a:buSzPts val="1100"/>
              <a:buFont typeface="Arial"/>
              <a:buNone/>
            </a:pPr>
            <a:endParaRPr sz="400" b="0">
              <a:solidFill>
                <a:srgbClr val="001970"/>
              </a:solidFill>
            </a:endParaRPr>
          </a:p>
          <a:p>
            <a:pPr marL="0" lvl="0" indent="0" algn="l" rtl="0">
              <a:lnSpc>
                <a:spcPct val="90000"/>
              </a:lnSpc>
              <a:spcBef>
                <a:spcPts val="300"/>
              </a:spcBef>
              <a:spcAft>
                <a:spcPts val="0"/>
              </a:spcAft>
              <a:buClr>
                <a:schemeClr val="dk1"/>
              </a:buClr>
              <a:buSzPts val="1100"/>
              <a:buFont typeface="Arial"/>
              <a:buNone/>
            </a:pPr>
            <a:r>
              <a:rPr lang="en-US" b="0">
                <a:solidFill>
                  <a:srgbClr val="001970"/>
                </a:solidFill>
              </a:rPr>
              <a:t>A diagnosed behavioral health disorder, according to the criteria of the current editions of the Diagnostic and Statistical Manual of Mental Disorders and the International Statistical Classification of Diseases and Related Health Problems where there is a need for improvement, stabilization, or prevention of deterioration of functioning (including ability to live independently without sup</a:t>
            </a:r>
            <a:r>
              <a:rPr lang="en-US" sz="1400" b="0">
                <a:solidFill>
                  <a:srgbClr val="001970"/>
                </a:solidFill>
              </a:rPr>
              <a:t>port) resulting from the presence of a behavioral health condition.</a:t>
            </a:r>
            <a:endParaRPr sz="1400" b="0">
              <a:solidFill>
                <a:srgbClr val="001970"/>
              </a:solidFill>
            </a:endParaRPr>
          </a:p>
          <a:p>
            <a:pPr marL="0" lvl="0" indent="0" algn="l" rtl="0">
              <a:lnSpc>
                <a:spcPct val="90000"/>
              </a:lnSpc>
              <a:spcBef>
                <a:spcPts val="300"/>
              </a:spcBef>
              <a:spcAft>
                <a:spcPts val="0"/>
              </a:spcAft>
              <a:buClr>
                <a:schemeClr val="dk1"/>
              </a:buClr>
              <a:buSzPts val="1100"/>
              <a:buFont typeface="Arial"/>
              <a:buNone/>
            </a:pPr>
            <a:endParaRPr sz="1400" b="0">
              <a:solidFill>
                <a:srgbClr val="001970"/>
              </a:solidFill>
            </a:endParaRPr>
          </a:p>
          <a:p>
            <a:pPr marL="0" lvl="0" indent="0" algn="l" rtl="0">
              <a:lnSpc>
                <a:spcPct val="90000"/>
              </a:lnSpc>
              <a:spcBef>
                <a:spcPts val="300"/>
              </a:spcBef>
              <a:spcAft>
                <a:spcPts val="0"/>
              </a:spcAft>
              <a:buClr>
                <a:schemeClr val="dk1"/>
              </a:buClr>
              <a:buSzPts val="1100"/>
              <a:buFont typeface="Arial"/>
              <a:buNone/>
            </a:pPr>
            <a:r>
              <a:rPr lang="en-US" sz="1400">
                <a:solidFill>
                  <a:srgbClr val="001970"/>
                </a:solidFill>
              </a:rPr>
              <a:t>Chronic Health Condition:</a:t>
            </a:r>
            <a:endParaRPr sz="1400">
              <a:solidFill>
                <a:srgbClr val="001970"/>
              </a:solidFill>
            </a:endParaRPr>
          </a:p>
          <a:p>
            <a:pPr marL="0" lvl="0" indent="0" algn="l" rtl="0">
              <a:lnSpc>
                <a:spcPct val="90000"/>
              </a:lnSpc>
              <a:spcBef>
                <a:spcPts val="300"/>
              </a:spcBef>
              <a:spcAft>
                <a:spcPts val="0"/>
              </a:spcAft>
              <a:buClr>
                <a:schemeClr val="dk1"/>
              </a:buClr>
              <a:buSzPts val="1100"/>
              <a:buFont typeface="Arial"/>
              <a:buNone/>
            </a:pPr>
            <a:endParaRPr sz="1400" b="0">
              <a:solidFill>
                <a:srgbClr val="001970"/>
              </a:solidFill>
            </a:endParaRPr>
          </a:p>
          <a:p>
            <a:pPr marL="0" lvl="0" indent="0" algn="l" rtl="0">
              <a:lnSpc>
                <a:spcPct val="90000"/>
              </a:lnSpc>
              <a:spcBef>
                <a:spcPts val="300"/>
              </a:spcBef>
              <a:spcAft>
                <a:spcPts val="0"/>
              </a:spcAft>
              <a:buClr>
                <a:schemeClr val="dk1"/>
              </a:buClr>
              <a:buSzPts val="1100"/>
              <a:buFont typeface="Arial"/>
              <a:buNone/>
            </a:pPr>
            <a:r>
              <a:rPr lang="en-US" sz="1400" b="0">
                <a:solidFill>
                  <a:srgbClr val="001970"/>
                </a:solidFill>
              </a:rPr>
              <a:t>One or more chronic conditions including but not limited to those identified in Social Security Act section 1945(h)(2). Examples of conditions can include: diabetes, BMI over 25,cardiovascular disease, respiratory disease, HIV/AIDS diagnosis, hypertension, physical disability(e.g. amputation, visual impairment), cancer, hyperlipidemia, chronic obstructive pulmonary diseases, chronic kidney disease</a:t>
            </a:r>
            <a:endParaRPr sz="1400" b="0">
              <a:solidFill>
                <a:srgbClr val="001970"/>
              </a:solidFill>
            </a:endParaRPr>
          </a:p>
          <a:p>
            <a:pPr marL="0" lvl="0" indent="0" algn="l" rtl="0">
              <a:lnSpc>
                <a:spcPct val="90000"/>
              </a:lnSpc>
              <a:spcBef>
                <a:spcPts val="300"/>
              </a:spcBef>
              <a:spcAft>
                <a:spcPts val="0"/>
              </a:spcAft>
              <a:buClr>
                <a:schemeClr val="dk1"/>
              </a:buClr>
              <a:buSzPts val="1100"/>
              <a:buFont typeface="Arial"/>
              <a:buNone/>
            </a:pPr>
            <a:endParaRPr sz="1400" b="0">
              <a:solidFill>
                <a:srgbClr val="001970"/>
              </a:solidFill>
            </a:endParaRPr>
          </a:p>
          <a:p>
            <a:pPr marL="0" lvl="0" indent="0" algn="l" rtl="0">
              <a:spcBef>
                <a:spcPts val="0"/>
              </a:spcBef>
              <a:spcAft>
                <a:spcPts val="0"/>
              </a:spcAft>
              <a:buClr>
                <a:schemeClr val="dk1"/>
              </a:buClr>
              <a:buSzPts val="1100"/>
              <a:buFont typeface="Arial"/>
              <a:buNone/>
            </a:pPr>
            <a:r>
              <a:rPr lang="en-US" sz="1400" b="0">
                <a:solidFill>
                  <a:srgbClr val="001970"/>
                </a:solidFill>
              </a:rPr>
              <a:t>Providers that previously participated in Colorado Medicaid housing demonstrations are enrolling and getting ready to serve Members.</a:t>
            </a:r>
            <a:endParaRPr sz="1400" b="0">
              <a:solidFill>
                <a:srgbClr val="001970"/>
              </a:solidFill>
            </a:endParaRPr>
          </a:p>
          <a:p>
            <a:pPr marL="0" lvl="0" indent="0" algn="l" rtl="0">
              <a:spcBef>
                <a:spcPts val="0"/>
              </a:spcBef>
              <a:spcAft>
                <a:spcPts val="0"/>
              </a:spcAft>
              <a:buClr>
                <a:schemeClr val="dk1"/>
              </a:buClr>
              <a:buSzPts val="1100"/>
              <a:buFont typeface="Arial"/>
              <a:buNone/>
            </a:pPr>
            <a:endParaRPr sz="1400" b="0">
              <a:solidFill>
                <a:srgbClr val="001970"/>
              </a:solidFill>
            </a:endParaRPr>
          </a:p>
          <a:p>
            <a:pPr marL="0" lvl="0" indent="0" algn="l" rtl="0">
              <a:spcBef>
                <a:spcPts val="0"/>
              </a:spcBef>
              <a:spcAft>
                <a:spcPts val="0"/>
              </a:spcAft>
              <a:buClr>
                <a:schemeClr val="dk1"/>
              </a:buClr>
              <a:buSzPts val="1100"/>
              <a:buFont typeface="Arial"/>
              <a:buNone/>
            </a:pPr>
            <a:r>
              <a:rPr lang="en-US" sz="1400" b="0">
                <a:solidFill>
                  <a:srgbClr val="001970"/>
                </a:solidFill>
              </a:rPr>
              <a:t>Only those enrolled as a Supportive Housing Provider (PT 89/208) will be able to bill for the HRSN housing services.</a:t>
            </a:r>
            <a:endParaRPr sz="1400" b="0"/>
          </a:p>
          <a:p>
            <a:pPr marL="0" lvl="0" indent="0" algn="l" rtl="0">
              <a:lnSpc>
                <a:spcPct val="90000"/>
              </a:lnSpc>
              <a:spcBef>
                <a:spcPts val="300"/>
              </a:spcBef>
              <a:spcAft>
                <a:spcPts val="0"/>
              </a:spcAft>
              <a:buClr>
                <a:schemeClr val="dk1"/>
              </a:buClr>
              <a:buSzPts val="1100"/>
              <a:buFont typeface="Arial"/>
              <a:buNone/>
            </a:pPr>
            <a:endParaRPr b="0">
              <a:solidFill>
                <a:srgbClr val="001970"/>
              </a:solidFill>
            </a:endParaRPr>
          </a:p>
        </p:txBody>
      </p:sp>
      <p:sp>
        <p:nvSpPr>
          <p:cNvPr id="578" name="Google Shape;578;g3536df538cb_1_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34aa5a3fd7b_0_25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a:t>
            </a:r>
            <a:endParaRPr/>
          </a:p>
        </p:txBody>
      </p:sp>
      <p:sp>
        <p:nvSpPr>
          <p:cNvPr id="587" name="Google Shape;587;g34aa5a3fd7b_0_255: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55d285e6e6_12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a:t>
            </a:r>
            <a:endParaRPr/>
          </a:p>
        </p:txBody>
      </p:sp>
      <p:sp>
        <p:nvSpPr>
          <p:cNvPr id="596" name="Google Shape;596;g355d285e6e6_12_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2117f6e667_0_10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3" name="Google Shape;363;g32117f6e667_0_10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r>
              <a:rPr lang="en-US"/>
              <a:t>Adela </a:t>
            </a: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r>
              <a:rPr lang="en-US"/>
              <a:t>Links:</a:t>
            </a:r>
            <a:br>
              <a:rPr lang="en-US"/>
            </a:br>
            <a:br>
              <a:rPr lang="en-US"/>
            </a:br>
            <a:r>
              <a:rPr lang="en-US"/>
              <a:t>How to turn on closed captions: </a:t>
            </a:r>
            <a:r>
              <a:rPr lang="en-US" u="sng">
                <a:solidFill>
                  <a:schemeClr val="hlink"/>
                </a:solidFill>
                <a:hlinkClick r:id="rId3"/>
              </a:rPr>
              <a:t>https://support.zoom.com/hc/en/article?id=zm_kb&amp;sysparm_article=KB0059762</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How to turn closed captions on in another language: </a:t>
            </a:r>
            <a:r>
              <a:rPr lang="en-US" u="sng">
                <a:solidFill>
                  <a:schemeClr val="hlink"/>
                </a:solidFill>
                <a:hlinkClick r:id="rId4"/>
              </a:rPr>
              <a:t>https://support.zoom.com/hc/en/article?id=zm_kb&amp;sysparm_article=KB0060844</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b="0"/>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Closed Captions are available in the meeting controls toolbar at the bottom of your screen. To turn them on, click the Show Captions icon.</a:t>
            </a: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Los subtítulos están disponibles en la barra de herramientas de controles de la reunión en la parte inferior de su pantalla. Para activarlos, haga clic en el icono "Mostrar subtítulos".</a:t>
            </a:r>
            <a:endParaRPr b="0">
              <a:solidFill>
                <a:srgbClr val="444444"/>
              </a:solidFill>
            </a:endParaRPr>
          </a:p>
          <a:p>
            <a:pPr marL="914400" lvl="0" indent="0" algn="l" rtl="0">
              <a:lnSpc>
                <a:spcPct val="115000"/>
              </a:lnSpc>
              <a:spcBef>
                <a:spcPts val="0"/>
              </a:spcBef>
              <a:spcAft>
                <a:spcPts val="0"/>
              </a:spcAft>
              <a:buSzPts val="1400"/>
              <a:buNone/>
            </a:pPr>
            <a:endParaRPr b="0">
              <a:solidFill>
                <a:srgbClr val="444444"/>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35322cf600a_0_1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a:t>
            </a:r>
            <a:endParaRPr/>
          </a:p>
        </p:txBody>
      </p:sp>
      <p:sp>
        <p:nvSpPr>
          <p:cNvPr id="605" name="Google Shape;605;g35322cf600a_0_1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3536df538cb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a:t>
            </a:r>
            <a:endParaRPr/>
          </a:p>
        </p:txBody>
      </p:sp>
      <p:sp>
        <p:nvSpPr>
          <p:cNvPr id="615" name="Google Shape;615;g3536df538cb_0_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355d285e6e6_1_113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355d285e6e6_1_11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4aa5a3fd7b_0_26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Jenn hands it off to Alaina and Morgan</a:t>
            </a:r>
            <a:endParaRPr/>
          </a:p>
        </p:txBody>
      </p:sp>
      <p:sp>
        <p:nvSpPr>
          <p:cNvPr id="648" name="Google Shape;648;g34aa5a3fd7b_0_26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35433c2cf89_1_84: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5" name="Google Shape;655;g35433c2cf89_1_8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Alaina and Morgan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Nutrition Counseling: </a:t>
            </a:r>
            <a:r>
              <a:rPr lang="en-US" b="0"/>
              <a:t>Any combination of educational strategies designed to motivate and facilitate voluntary adoption of food choices and other food and nutrition-related behaviors conducive to health and wellbeing</a:t>
            </a:r>
            <a:endParaRPr b="0"/>
          </a:p>
          <a:p>
            <a:pPr marL="0" lvl="0" indent="0" algn="l" rtl="0">
              <a:lnSpc>
                <a:spcPct val="100000"/>
              </a:lnSpc>
              <a:spcBef>
                <a:spcPts val="0"/>
              </a:spcBef>
              <a:spcAft>
                <a:spcPts val="0"/>
              </a:spcAft>
              <a:buSzPts val="1400"/>
              <a:buNone/>
            </a:pPr>
            <a:r>
              <a:rPr lang="en-US" b="0"/>
              <a:t>	</a:t>
            </a:r>
            <a:r>
              <a:rPr lang="en-US" sz="1000" u="sng">
                <a:latin typeface="Roboto"/>
                <a:ea typeface="Roboto"/>
                <a:cs typeface="Roboto"/>
                <a:sym typeface="Roboto"/>
              </a:rPr>
              <a:t>Services may consist of:</a:t>
            </a:r>
            <a:endParaRPr sz="1000" u="sng">
              <a:latin typeface="Roboto"/>
              <a:ea typeface="Roboto"/>
              <a:cs typeface="Roboto"/>
              <a:sym typeface="Roboto"/>
            </a:endParaRPr>
          </a:p>
          <a:p>
            <a:pPr marL="469900" lvl="0" indent="-292100" algn="l" rtl="0">
              <a:lnSpc>
                <a:spcPct val="115000"/>
              </a:lnSpc>
              <a:spcBef>
                <a:spcPts val="0"/>
              </a:spcBef>
              <a:spcAft>
                <a:spcPts val="0"/>
              </a:spcAft>
              <a:buClr>
                <a:schemeClr val="dk1"/>
              </a:buClr>
              <a:buSzPts val="1000"/>
              <a:buFont typeface="Roboto"/>
              <a:buChar char="●"/>
            </a:pPr>
            <a:r>
              <a:rPr lang="en-US" sz="1000" b="0">
                <a:latin typeface="Roboto"/>
                <a:ea typeface="Roboto"/>
                <a:cs typeface="Roboto"/>
                <a:sym typeface="Roboto"/>
              </a:rPr>
              <a:t>Medical nutritional therapy assessment or reassessment</a:t>
            </a:r>
            <a:endParaRPr sz="1000" b="0">
              <a:latin typeface="Roboto"/>
              <a:ea typeface="Roboto"/>
              <a:cs typeface="Roboto"/>
              <a:sym typeface="Roboto"/>
            </a:endParaRPr>
          </a:p>
          <a:p>
            <a:pPr marL="469900" lvl="0" indent="-292100" algn="l" rtl="0">
              <a:lnSpc>
                <a:spcPct val="115000"/>
              </a:lnSpc>
              <a:spcBef>
                <a:spcPts val="0"/>
              </a:spcBef>
              <a:spcAft>
                <a:spcPts val="0"/>
              </a:spcAft>
              <a:buClr>
                <a:schemeClr val="dk1"/>
              </a:buClr>
              <a:buSzPts val="1000"/>
              <a:buFont typeface="Roboto"/>
              <a:buChar char="●"/>
            </a:pPr>
            <a:r>
              <a:rPr lang="en-US" sz="1000" b="0">
                <a:latin typeface="Roboto"/>
                <a:ea typeface="Roboto"/>
                <a:cs typeface="Roboto"/>
                <a:sym typeface="Roboto"/>
              </a:rPr>
              <a:t>Nutrition education or information (evidence-based)</a:t>
            </a:r>
            <a:endParaRPr sz="1000" b="0">
              <a:latin typeface="Roboto"/>
              <a:ea typeface="Roboto"/>
              <a:cs typeface="Roboto"/>
              <a:sym typeface="Roboto"/>
            </a:endParaRPr>
          </a:p>
          <a:p>
            <a:pPr marL="469900" lvl="0" indent="-292100" algn="l" rtl="0">
              <a:lnSpc>
                <a:spcPct val="115000"/>
              </a:lnSpc>
              <a:spcBef>
                <a:spcPts val="0"/>
              </a:spcBef>
              <a:spcAft>
                <a:spcPts val="0"/>
              </a:spcAft>
              <a:buClr>
                <a:schemeClr val="dk1"/>
              </a:buClr>
              <a:buSzPts val="1000"/>
              <a:buFont typeface="Roboto"/>
              <a:buChar char="●"/>
            </a:pPr>
            <a:r>
              <a:rPr lang="en-US" sz="1000" b="0">
                <a:latin typeface="Roboto"/>
                <a:ea typeface="Roboto"/>
                <a:cs typeface="Roboto"/>
                <a:sym typeface="Roboto"/>
              </a:rPr>
              <a:t>Meal preparation education in an individual or group setting</a:t>
            </a:r>
            <a:endParaRPr b="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Home Delivered Meals:</a:t>
            </a:r>
            <a:r>
              <a:rPr lang="en-US" b="0"/>
              <a:t> receipt of prepared hot foods, meal kits, or restaurant meals</a:t>
            </a:r>
            <a:endParaRPr b="0"/>
          </a:p>
          <a:p>
            <a:pPr marL="0" lvl="0" indent="0" algn="l" rtl="0">
              <a:lnSpc>
                <a:spcPct val="115000"/>
              </a:lnSpc>
              <a:spcBef>
                <a:spcPts val="0"/>
              </a:spcBef>
              <a:spcAft>
                <a:spcPts val="0"/>
              </a:spcAft>
              <a:buClr>
                <a:schemeClr val="dk1"/>
              </a:buClr>
              <a:buSzPts val="900"/>
              <a:buFont typeface="Arial"/>
              <a:buNone/>
            </a:pPr>
            <a:r>
              <a:rPr lang="en-US" sz="900" u="sng">
                <a:latin typeface="Roboto"/>
                <a:ea typeface="Roboto"/>
                <a:cs typeface="Roboto"/>
                <a:sym typeface="Roboto"/>
              </a:rPr>
              <a:t>Services may:</a:t>
            </a:r>
            <a:endParaRPr sz="900" u="sng">
              <a:latin typeface="Roboto"/>
              <a:ea typeface="Roboto"/>
              <a:cs typeface="Roboto"/>
              <a:sym typeface="Roboto"/>
            </a:endParaRPr>
          </a:p>
          <a:p>
            <a:pPr marL="355600" lvl="0" indent="-234950" algn="l" rtl="0">
              <a:lnSpc>
                <a:spcPct val="115000"/>
              </a:lnSpc>
              <a:spcBef>
                <a:spcPts val="0"/>
              </a:spcBef>
              <a:spcAft>
                <a:spcPts val="0"/>
              </a:spcAft>
              <a:buClr>
                <a:schemeClr val="dk1"/>
              </a:buClr>
              <a:buSzPts val="900"/>
              <a:buFont typeface="Roboto"/>
              <a:buChar char="●"/>
            </a:pPr>
            <a:r>
              <a:rPr lang="en-US" sz="900" b="0">
                <a:latin typeface="Roboto"/>
                <a:ea typeface="Roboto"/>
                <a:cs typeface="Roboto"/>
                <a:sym typeface="Roboto"/>
              </a:rPr>
              <a:t>Take into account a member’s household size</a:t>
            </a:r>
            <a:endParaRPr sz="900" b="0">
              <a:latin typeface="Roboto"/>
              <a:ea typeface="Roboto"/>
              <a:cs typeface="Roboto"/>
              <a:sym typeface="Roboto"/>
            </a:endParaRPr>
          </a:p>
          <a:p>
            <a:pPr marL="355600" lvl="0" indent="-234950" algn="l" rtl="0">
              <a:lnSpc>
                <a:spcPct val="115000"/>
              </a:lnSpc>
              <a:spcBef>
                <a:spcPts val="0"/>
              </a:spcBef>
              <a:spcAft>
                <a:spcPts val="0"/>
              </a:spcAft>
              <a:buClr>
                <a:schemeClr val="dk1"/>
              </a:buClr>
              <a:buSzPts val="900"/>
              <a:buFont typeface="Roboto"/>
              <a:buChar char="●"/>
            </a:pPr>
            <a:r>
              <a:rPr lang="en-US" sz="900" b="0">
                <a:latin typeface="Roboto"/>
                <a:ea typeface="Roboto"/>
                <a:cs typeface="Roboto"/>
                <a:sym typeface="Roboto"/>
              </a:rPr>
              <a:t>Be administered through a voucher or prepaid card</a:t>
            </a:r>
            <a:endParaRPr sz="900" b="0">
              <a:latin typeface="Roboto"/>
              <a:ea typeface="Roboto"/>
              <a:cs typeface="Roboto"/>
              <a:sym typeface="Roboto"/>
            </a:endParaRPr>
          </a:p>
          <a:p>
            <a:pPr marL="355600" lvl="0" indent="-234950" algn="l" rtl="0">
              <a:lnSpc>
                <a:spcPct val="115000"/>
              </a:lnSpc>
              <a:spcBef>
                <a:spcPts val="0"/>
              </a:spcBef>
              <a:spcAft>
                <a:spcPts val="0"/>
              </a:spcAft>
              <a:buClr>
                <a:schemeClr val="dk1"/>
              </a:buClr>
              <a:buSzPts val="900"/>
              <a:buFont typeface="Roboto"/>
              <a:buChar char="●"/>
            </a:pPr>
            <a:r>
              <a:rPr lang="en-US" sz="900" b="0">
                <a:latin typeface="Roboto"/>
                <a:ea typeface="Roboto"/>
                <a:cs typeface="Roboto"/>
                <a:sym typeface="Roboto"/>
              </a:rPr>
              <a:t>Dietary Guidelines for Americans to encourage healthy food selection.</a:t>
            </a:r>
            <a:endParaRPr b="0"/>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r>
              <a:rPr lang="en-US"/>
              <a:t>Pantry Stocking:</a:t>
            </a:r>
            <a:r>
              <a:rPr lang="en-US" b="0"/>
              <a:t> Groceries that may be picked up or delivered to the member’s home</a:t>
            </a:r>
            <a:endParaRPr b="0"/>
          </a:p>
          <a:p>
            <a:pPr marL="0" lvl="0" indent="0" algn="l" rtl="0">
              <a:lnSpc>
                <a:spcPct val="115000"/>
              </a:lnSpc>
              <a:spcBef>
                <a:spcPts val="0"/>
              </a:spcBef>
              <a:spcAft>
                <a:spcPts val="0"/>
              </a:spcAft>
              <a:buClr>
                <a:schemeClr val="dk1"/>
              </a:buClr>
              <a:buSzPts val="900"/>
              <a:buFont typeface="Arial"/>
              <a:buNone/>
            </a:pPr>
            <a:r>
              <a:rPr lang="en-US" sz="900" u="sng">
                <a:latin typeface="Roboto"/>
                <a:ea typeface="Roboto"/>
                <a:cs typeface="Roboto"/>
                <a:sym typeface="Roboto"/>
              </a:rPr>
              <a:t>Services may:</a:t>
            </a:r>
            <a:endParaRPr sz="900" u="sng">
              <a:latin typeface="Roboto"/>
              <a:ea typeface="Roboto"/>
              <a:cs typeface="Roboto"/>
              <a:sym typeface="Roboto"/>
            </a:endParaRPr>
          </a:p>
          <a:p>
            <a:pPr marL="355600" lvl="0" indent="-234950" algn="l" rtl="0">
              <a:lnSpc>
                <a:spcPct val="115000"/>
              </a:lnSpc>
              <a:spcBef>
                <a:spcPts val="0"/>
              </a:spcBef>
              <a:spcAft>
                <a:spcPts val="0"/>
              </a:spcAft>
              <a:buClr>
                <a:schemeClr val="dk1"/>
              </a:buClr>
              <a:buSzPts val="900"/>
              <a:buFont typeface="Roboto"/>
              <a:buChar char="●"/>
            </a:pPr>
            <a:r>
              <a:rPr lang="en-US" sz="900" b="0">
                <a:latin typeface="Roboto"/>
                <a:ea typeface="Roboto"/>
                <a:cs typeface="Roboto"/>
                <a:sym typeface="Roboto"/>
              </a:rPr>
              <a:t>Take into account a member’s household size</a:t>
            </a:r>
            <a:endParaRPr sz="900" b="0">
              <a:latin typeface="Roboto"/>
              <a:ea typeface="Roboto"/>
              <a:cs typeface="Roboto"/>
              <a:sym typeface="Roboto"/>
            </a:endParaRPr>
          </a:p>
          <a:p>
            <a:pPr marL="355600" lvl="0" indent="-234950" algn="l" rtl="0">
              <a:lnSpc>
                <a:spcPct val="115000"/>
              </a:lnSpc>
              <a:spcBef>
                <a:spcPts val="0"/>
              </a:spcBef>
              <a:spcAft>
                <a:spcPts val="0"/>
              </a:spcAft>
              <a:buClr>
                <a:schemeClr val="dk1"/>
              </a:buClr>
              <a:buSzPts val="900"/>
              <a:buFont typeface="Roboto"/>
              <a:buChar char="●"/>
            </a:pPr>
            <a:r>
              <a:rPr lang="en-US" sz="900" b="0">
                <a:latin typeface="Roboto"/>
                <a:ea typeface="Roboto"/>
                <a:cs typeface="Roboto"/>
                <a:sym typeface="Roboto"/>
              </a:rPr>
              <a:t>Be administered through a voucher or prepaid card</a:t>
            </a:r>
            <a:endParaRPr sz="900" b="0">
              <a:latin typeface="Roboto"/>
              <a:ea typeface="Roboto"/>
              <a:cs typeface="Roboto"/>
              <a:sym typeface="Roboto"/>
            </a:endParaRPr>
          </a:p>
          <a:p>
            <a:pPr marL="355600" lvl="0" indent="-234950" algn="l" rtl="0">
              <a:lnSpc>
                <a:spcPct val="115000"/>
              </a:lnSpc>
              <a:spcBef>
                <a:spcPts val="0"/>
              </a:spcBef>
              <a:spcAft>
                <a:spcPts val="0"/>
              </a:spcAft>
              <a:buClr>
                <a:schemeClr val="dk1"/>
              </a:buClr>
              <a:buSzPts val="900"/>
              <a:buFont typeface="Roboto"/>
              <a:buChar char="●"/>
            </a:pPr>
            <a:r>
              <a:rPr lang="en-US" sz="900" b="0">
                <a:latin typeface="Roboto"/>
                <a:ea typeface="Roboto"/>
                <a:cs typeface="Roboto"/>
                <a:sym typeface="Roboto"/>
              </a:rPr>
              <a:t>Dietary Guidelines for Americans to encourage healthy food selection.</a:t>
            </a:r>
            <a:endParaRPr sz="900" b="0">
              <a:latin typeface="Roboto"/>
              <a:ea typeface="Roboto"/>
              <a:cs typeface="Roboto"/>
              <a:sym typeface="Roboto"/>
            </a:endParaRPr>
          </a:p>
          <a:p>
            <a:pPr marL="0" lvl="0" indent="0" algn="l" rtl="0">
              <a:lnSpc>
                <a:spcPct val="115000"/>
              </a:lnSpc>
              <a:spcBef>
                <a:spcPts val="0"/>
              </a:spcBef>
              <a:spcAft>
                <a:spcPts val="0"/>
              </a:spcAft>
              <a:buNone/>
            </a:pPr>
            <a:endParaRPr sz="900" b="0">
              <a:latin typeface="Roboto"/>
              <a:ea typeface="Roboto"/>
              <a:cs typeface="Roboto"/>
              <a:sym typeface="Roboto"/>
            </a:endParaRPr>
          </a:p>
          <a:p>
            <a:pPr marL="0" lvl="0" indent="0" algn="l" rtl="0">
              <a:lnSpc>
                <a:spcPct val="115000"/>
              </a:lnSpc>
              <a:spcBef>
                <a:spcPts val="0"/>
              </a:spcBef>
              <a:spcAft>
                <a:spcPts val="0"/>
              </a:spcAft>
              <a:buNone/>
            </a:pPr>
            <a:r>
              <a:rPr lang="en-US" sz="900">
                <a:latin typeface="Roboto"/>
                <a:ea typeface="Roboto"/>
                <a:cs typeface="Roboto"/>
                <a:sym typeface="Roboto"/>
              </a:rPr>
              <a:t>Medically Tailored Meals: </a:t>
            </a:r>
            <a:r>
              <a:rPr lang="en-US" sz="900" b="0">
                <a:latin typeface="Roboto"/>
                <a:ea typeface="Roboto"/>
                <a:cs typeface="Roboto"/>
                <a:sym typeface="Roboto"/>
              </a:rPr>
              <a:t>Meals tailored to support specific individuals for which nutrition supports would improve health outcomes including preparation, provision, and delivery of the meal</a:t>
            </a:r>
            <a:endParaRPr sz="900" b="0">
              <a:latin typeface="Roboto"/>
              <a:ea typeface="Roboto"/>
              <a:cs typeface="Roboto"/>
              <a:sym typeface="Roboto"/>
            </a:endParaRPr>
          </a:p>
          <a:p>
            <a:pPr marL="0" lvl="0" indent="0" algn="l" rtl="0">
              <a:lnSpc>
                <a:spcPct val="115000"/>
              </a:lnSpc>
              <a:spcBef>
                <a:spcPts val="0"/>
              </a:spcBef>
              <a:spcAft>
                <a:spcPts val="0"/>
              </a:spcAft>
              <a:buClr>
                <a:schemeClr val="dk1"/>
              </a:buClr>
              <a:buSzPts val="900"/>
              <a:buFont typeface="Arial"/>
              <a:buNone/>
            </a:pPr>
            <a:r>
              <a:rPr lang="en-US" sz="900" u="sng">
                <a:latin typeface="Roboto"/>
                <a:ea typeface="Roboto"/>
                <a:cs typeface="Roboto"/>
                <a:sym typeface="Roboto"/>
              </a:rPr>
              <a:t>Services must:</a:t>
            </a:r>
            <a:endParaRPr sz="900" u="sng">
              <a:latin typeface="Roboto"/>
              <a:ea typeface="Roboto"/>
              <a:cs typeface="Roboto"/>
              <a:sym typeface="Roboto"/>
            </a:endParaRPr>
          </a:p>
          <a:p>
            <a:pPr marL="469900" lvl="0" indent="-285750" algn="l" rtl="0">
              <a:lnSpc>
                <a:spcPct val="115000"/>
              </a:lnSpc>
              <a:spcBef>
                <a:spcPts val="0"/>
              </a:spcBef>
              <a:spcAft>
                <a:spcPts val="0"/>
              </a:spcAft>
              <a:buClr>
                <a:schemeClr val="dk1"/>
              </a:buClr>
              <a:buSzPts val="900"/>
              <a:buFont typeface="Roboto"/>
              <a:buChar char="●"/>
            </a:pPr>
            <a:r>
              <a:rPr lang="en-US" sz="900" b="0">
                <a:latin typeface="Roboto"/>
                <a:ea typeface="Roboto"/>
                <a:cs typeface="Roboto"/>
                <a:sym typeface="Roboto"/>
              </a:rPr>
              <a:t>Preparation and provision must be consistent with a nutrition care plan, 3 meals a day for up to 6 months</a:t>
            </a:r>
            <a:endParaRPr sz="900" b="0">
              <a:latin typeface="Roboto"/>
              <a:ea typeface="Roboto"/>
              <a:cs typeface="Roboto"/>
              <a:sym typeface="Roboto"/>
            </a:endParaRPr>
          </a:p>
          <a:p>
            <a:pPr marL="469900" lvl="0" indent="-285750" algn="l" rtl="0">
              <a:lnSpc>
                <a:spcPct val="115000"/>
              </a:lnSpc>
              <a:spcBef>
                <a:spcPts val="0"/>
              </a:spcBef>
              <a:spcAft>
                <a:spcPts val="0"/>
              </a:spcAft>
              <a:buClr>
                <a:schemeClr val="dk1"/>
              </a:buClr>
              <a:buSzPts val="900"/>
              <a:buFont typeface="Roboto"/>
              <a:buChar char="●"/>
            </a:pPr>
            <a:r>
              <a:rPr lang="en-US" sz="900" b="0">
                <a:latin typeface="Roboto"/>
                <a:ea typeface="Roboto"/>
                <a:cs typeface="Roboto"/>
                <a:sym typeface="Roboto"/>
              </a:rPr>
              <a:t>Each meal must contain sufficient food to support approximately one-third of the individual’s daily nutritional need.</a:t>
            </a:r>
            <a:endParaRPr sz="900" b="0">
              <a:latin typeface="Roboto"/>
              <a:ea typeface="Roboto"/>
              <a:cs typeface="Roboto"/>
              <a:sym typeface="Roboto"/>
            </a:endParaRPr>
          </a:p>
          <a:p>
            <a:pPr marL="0" lvl="0" indent="0" algn="l" rtl="0">
              <a:lnSpc>
                <a:spcPct val="115000"/>
              </a:lnSpc>
              <a:spcBef>
                <a:spcPts val="0"/>
              </a:spcBef>
              <a:spcAft>
                <a:spcPts val="0"/>
              </a:spcAft>
              <a:buNone/>
            </a:pPr>
            <a:endParaRPr sz="900" b="0">
              <a:latin typeface="Roboto"/>
              <a:ea typeface="Roboto"/>
              <a:cs typeface="Roboto"/>
              <a:sym typeface="Roboto"/>
            </a:endParaRPr>
          </a:p>
          <a:p>
            <a:pPr marL="0" lvl="0" indent="0" algn="l" rtl="0">
              <a:lnSpc>
                <a:spcPct val="115000"/>
              </a:lnSpc>
              <a:spcBef>
                <a:spcPts val="0"/>
              </a:spcBef>
              <a:spcAft>
                <a:spcPts val="0"/>
              </a:spcAft>
              <a:buNone/>
            </a:pPr>
            <a:endParaRPr sz="900" b="0">
              <a:latin typeface="Roboto"/>
              <a:ea typeface="Roboto"/>
              <a:cs typeface="Roboto"/>
              <a:sym typeface="Roboto"/>
            </a:endParaRPr>
          </a:p>
        </p:txBody>
      </p:sp>
      <p:sp>
        <p:nvSpPr>
          <p:cNvPr id="656" name="Google Shape;656;g35433c2cf89_1_8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34aa5a3fd7b_0_2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Alaina and Morgan</a:t>
            </a:r>
            <a:endParaRPr sz="1050" b="0">
              <a:solidFill>
                <a:srgbClr val="444746"/>
              </a:solidFill>
              <a:latin typeface="Roboto"/>
              <a:ea typeface="Roboto"/>
              <a:cs typeface="Roboto"/>
              <a:sym typeface="Roboto"/>
            </a:endParaRPr>
          </a:p>
          <a:p>
            <a:pPr marL="0" lvl="0" indent="0" algn="l" rtl="0">
              <a:spcBef>
                <a:spcPts val="0"/>
              </a:spcBef>
              <a:spcAft>
                <a:spcPts val="0"/>
              </a:spcAft>
              <a:buNone/>
            </a:pPr>
            <a:endParaRPr sz="1050" b="0">
              <a:solidFill>
                <a:srgbClr val="444746"/>
              </a:solidFill>
              <a:latin typeface="Roboto"/>
              <a:ea typeface="Roboto"/>
              <a:cs typeface="Roboto"/>
              <a:sym typeface="Roboto"/>
            </a:endParaRPr>
          </a:p>
          <a:p>
            <a:pPr marL="0" lvl="0" indent="0" algn="l" rtl="0">
              <a:spcBef>
                <a:spcPts val="0"/>
              </a:spcBef>
              <a:spcAft>
                <a:spcPts val="0"/>
              </a:spcAft>
              <a:buNone/>
            </a:pPr>
            <a:r>
              <a:rPr lang="en-US" sz="1050" b="0">
                <a:solidFill>
                  <a:srgbClr val="444746"/>
                </a:solidFill>
                <a:latin typeface="Roboto"/>
                <a:ea typeface="Roboto"/>
                <a:cs typeface="Roboto"/>
                <a:sym typeface="Roboto"/>
              </a:rPr>
              <a:t>All nutrition services must be medically appropriate and have a documented need for the services in a member's care plan or medical record. Specific details regarding nutrition screening requirements will be forthcoming</a:t>
            </a:r>
            <a:endParaRPr/>
          </a:p>
        </p:txBody>
      </p:sp>
      <p:sp>
        <p:nvSpPr>
          <p:cNvPr id="678" name="Google Shape;678;g34aa5a3fd7b_0_247: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4f68733575_0_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Alaina and Morgan</a:t>
            </a:r>
            <a:endParaRPr/>
          </a:p>
        </p:txBody>
      </p:sp>
      <p:sp>
        <p:nvSpPr>
          <p:cNvPr id="687" name="Google Shape;687;g34f68733575_0_8: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34aa5a3fd7b_0_19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Alaina and Morgan hand it back to Jenn</a:t>
            </a:r>
            <a:endParaRPr/>
          </a:p>
        </p:txBody>
      </p:sp>
      <p:sp>
        <p:nvSpPr>
          <p:cNvPr id="697" name="Google Shape;697;g34aa5a3fd7b_0_19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55d285e6e6_1_121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100">
                <a:latin typeface="Arial"/>
                <a:ea typeface="Arial"/>
                <a:cs typeface="Arial"/>
                <a:sym typeface="Arial"/>
              </a:rPr>
              <a:t>Jenn</a:t>
            </a:r>
            <a:endParaRPr sz="1100">
              <a:latin typeface="Arial"/>
              <a:ea typeface="Arial"/>
              <a:cs typeface="Arial"/>
              <a:sym typeface="Arial"/>
            </a:endParaRPr>
          </a:p>
          <a:p>
            <a:pPr marL="0" lvl="0" indent="0" algn="l" rtl="0">
              <a:spcBef>
                <a:spcPts val="0"/>
              </a:spcBef>
              <a:spcAft>
                <a:spcPts val="0"/>
              </a:spcAft>
              <a:buClr>
                <a:schemeClr val="dk1"/>
              </a:buClr>
              <a:buSzPts val="1400"/>
              <a:buFont typeface="Arial"/>
              <a:buNone/>
            </a:pPr>
            <a:endParaRPr sz="1100" b="0">
              <a:latin typeface="Arial"/>
              <a:ea typeface="Arial"/>
              <a:cs typeface="Arial"/>
              <a:sym typeface="Arial"/>
            </a:endParaRPr>
          </a:p>
          <a:p>
            <a:pPr marL="0" lvl="0" indent="0" algn="l" rtl="0">
              <a:spcBef>
                <a:spcPts val="0"/>
              </a:spcBef>
              <a:spcAft>
                <a:spcPts val="0"/>
              </a:spcAft>
              <a:buClr>
                <a:schemeClr val="dk1"/>
              </a:buClr>
              <a:buSzPts val="1400"/>
              <a:buFont typeface="Arial"/>
              <a:buNone/>
            </a:pPr>
            <a:r>
              <a:rPr lang="en-US" sz="1100" b="0">
                <a:latin typeface="Arial"/>
                <a:ea typeface="Arial"/>
                <a:cs typeface="Arial"/>
                <a:sym typeface="Arial"/>
              </a:rPr>
              <a:t>Currently Colorado is an ‘in lieu of state’ meaning we can only cover up to 15 days per month in these settings - due to stakeholder feedback and budget approval, we can cover up to 60 days, but maintaining an average 30 day length of stay, CMS will evaluate that at the midpoint of the demonstration</a:t>
            </a:r>
            <a:endParaRPr sz="1100" b="0">
              <a:latin typeface="Arial"/>
              <a:ea typeface="Arial"/>
              <a:cs typeface="Arial"/>
              <a:sym typeface="Arial"/>
            </a:endParaRPr>
          </a:p>
          <a:p>
            <a:pPr marL="0" lvl="0" indent="0" algn="l" rtl="0">
              <a:spcBef>
                <a:spcPts val="0"/>
              </a:spcBef>
              <a:spcAft>
                <a:spcPts val="0"/>
              </a:spcAft>
              <a:buClr>
                <a:schemeClr val="dk1"/>
              </a:buClr>
              <a:buSzPts val="1400"/>
              <a:buFont typeface="Arial"/>
              <a:buNone/>
            </a:pPr>
            <a:endParaRPr sz="1100" b="0">
              <a:latin typeface="Arial"/>
              <a:ea typeface="Arial"/>
              <a:cs typeface="Arial"/>
              <a:sym typeface="Arial"/>
            </a:endParaRPr>
          </a:p>
        </p:txBody>
      </p:sp>
      <p:sp>
        <p:nvSpPr>
          <p:cNvPr id="704" name="Google Shape;704;g355d285e6e6_1_1215: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34aa5a3fd7b_0_19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100">
                <a:latin typeface="Arial"/>
                <a:ea typeface="Arial"/>
                <a:cs typeface="Arial"/>
                <a:sym typeface="Arial"/>
              </a:rPr>
              <a:t>Jenn</a:t>
            </a:r>
            <a:endParaRPr sz="1100" b="0">
              <a:latin typeface="Arial"/>
              <a:ea typeface="Arial"/>
              <a:cs typeface="Arial"/>
              <a:sym typeface="Arial"/>
            </a:endParaRPr>
          </a:p>
          <a:p>
            <a:pPr marL="0" lvl="0" indent="0" algn="l" rtl="0">
              <a:spcBef>
                <a:spcPts val="0"/>
              </a:spcBef>
              <a:spcAft>
                <a:spcPts val="0"/>
              </a:spcAft>
              <a:buClr>
                <a:schemeClr val="dk1"/>
              </a:buClr>
              <a:buSzPts val="1400"/>
              <a:buFont typeface="Arial"/>
              <a:buNone/>
            </a:pPr>
            <a:endParaRPr sz="1100" b="0">
              <a:latin typeface="Arial"/>
              <a:ea typeface="Arial"/>
              <a:cs typeface="Arial"/>
              <a:sym typeface="Arial"/>
            </a:endParaRPr>
          </a:p>
          <a:p>
            <a:pPr marL="0" lvl="0" indent="0" algn="l" rtl="0">
              <a:spcBef>
                <a:spcPts val="0"/>
              </a:spcBef>
              <a:spcAft>
                <a:spcPts val="0"/>
              </a:spcAft>
              <a:buClr>
                <a:schemeClr val="dk1"/>
              </a:buClr>
              <a:buSzPts val="1400"/>
              <a:buFont typeface="Arial"/>
              <a:buNone/>
            </a:pPr>
            <a:r>
              <a:rPr lang="en-US" sz="1100" b="0">
                <a:latin typeface="Arial"/>
                <a:ea typeface="Arial"/>
                <a:cs typeface="Arial"/>
                <a:sym typeface="Arial"/>
              </a:rPr>
              <a:t>Currently Colorado is an ‘in lieu of state’ meaning we can only cover up to 15 days per month in these settings - due to stakeholder feedback and budget approval, we can cover up to 60 days, but maintaining an average 30 day length of stay, CMS will evaluate that at the midpoint of the demonstration</a:t>
            </a:r>
            <a:endParaRPr/>
          </a:p>
        </p:txBody>
      </p:sp>
      <p:sp>
        <p:nvSpPr>
          <p:cNvPr id="713" name="Google Shape;713;g34aa5a3fd7b_0_197: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36fe059189_0_8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4" name="Google Shape;374;g336fe059189_0_8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solidFill>
                <a:srgbClr val="444444"/>
              </a:solidFill>
            </a:endParaRPr>
          </a:p>
          <a:p>
            <a:pPr marL="0" lvl="0" indent="0" algn="l" rtl="0">
              <a:lnSpc>
                <a:spcPct val="115000"/>
              </a:lnSpc>
              <a:spcBef>
                <a:spcPts val="0"/>
              </a:spcBef>
              <a:spcAft>
                <a:spcPts val="0"/>
              </a:spcAft>
              <a:buSzPts val="1400"/>
              <a:buNone/>
            </a:pPr>
            <a:endParaRPr>
              <a:solidFill>
                <a:srgbClr val="444444"/>
              </a:solidFill>
            </a:endParaRPr>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SzPts val="1400"/>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34d78c092f5_0_0:notes"/>
          <p:cNvSpPr>
            <a:spLocks noGrp="1" noRot="1" noChangeAspect="1"/>
          </p:cNvSpPr>
          <p:nvPr>
            <p:ph type="sldImg" idx="2"/>
          </p:nvPr>
        </p:nvSpPr>
        <p:spPr>
          <a:xfrm>
            <a:off x="-193675" y="279400"/>
            <a:ext cx="725170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34d78c092f5_0_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Arial"/>
                <a:ea typeface="Arial"/>
                <a:cs typeface="Arial"/>
                <a:sym typeface="Arial"/>
              </a:rPr>
              <a:t>Jenn</a:t>
            </a:r>
            <a:endParaRPr sz="1100">
              <a:latin typeface="Arial"/>
              <a:ea typeface="Arial"/>
              <a:cs typeface="Arial"/>
              <a:sym typeface="Arial"/>
            </a:endParaRPr>
          </a:p>
          <a:p>
            <a:pPr marL="0" lvl="0" indent="0" algn="l" rtl="0">
              <a:spcBef>
                <a:spcPts val="0"/>
              </a:spcBef>
              <a:spcAft>
                <a:spcPts val="0"/>
              </a:spcAft>
              <a:buClr>
                <a:schemeClr val="dk1"/>
              </a:buClr>
              <a:buSzPts val="1400"/>
              <a:buFont typeface="Arial"/>
              <a:buNone/>
            </a:pPr>
            <a:endParaRPr sz="1100">
              <a:latin typeface="Arial"/>
              <a:ea typeface="Arial"/>
              <a:cs typeface="Arial"/>
              <a:sym typeface="Arial"/>
            </a:endParaRPr>
          </a:p>
          <a:p>
            <a:pPr marL="0" lvl="0" indent="0" algn="l" rtl="0">
              <a:spcBef>
                <a:spcPts val="0"/>
              </a:spcBef>
              <a:spcAft>
                <a:spcPts val="0"/>
              </a:spcAft>
              <a:buNone/>
            </a:pPr>
            <a:r>
              <a:rPr lang="en-US"/>
              <a:t>SMI/SED Forum link: </a:t>
            </a:r>
            <a:r>
              <a:rPr lang="en-US" u="sng">
                <a:solidFill>
                  <a:schemeClr val="hlink"/>
                </a:solidFill>
                <a:hlinkClick r:id="rId3"/>
              </a:rPr>
              <a:t>https://us02web.zoom.us/meeting/register/OBHOLXbtTrKyF6l0vntN7w#/registration</a:t>
            </a:r>
            <a:r>
              <a:rPr lang="en-US"/>
              <a:t> </a:t>
            </a:r>
            <a:endParaRPr/>
          </a:p>
          <a:p>
            <a:pPr marL="0" lvl="0" indent="0" algn="l" rtl="0">
              <a:spcBef>
                <a:spcPts val="0"/>
              </a:spcBef>
              <a:spcAft>
                <a:spcPts val="0"/>
              </a:spcAft>
              <a:buNone/>
            </a:pPr>
            <a:endParaRPr/>
          </a:p>
          <a:p>
            <a:pPr marL="0" lvl="0" indent="0" algn="l" rtl="0">
              <a:spcBef>
                <a:spcPts val="0"/>
              </a:spcBef>
              <a:spcAft>
                <a:spcPts val="0"/>
              </a:spcAft>
              <a:buNone/>
            </a:pPr>
            <a:r>
              <a:rPr lang="en-US"/>
              <a:t>Behavioral Health Hospital and Residential Facility Forum Link: </a:t>
            </a:r>
            <a:endParaRPr/>
          </a:p>
          <a:p>
            <a:pPr marL="0" lvl="0" indent="0" algn="l" rtl="0">
              <a:spcBef>
                <a:spcPts val="0"/>
              </a:spcBef>
              <a:spcAft>
                <a:spcPts val="0"/>
              </a:spcAft>
              <a:buNone/>
            </a:pPr>
            <a:r>
              <a:rPr lang="en-US" sz="1050" b="0" u="sng">
                <a:solidFill>
                  <a:srgbClr val="0B57D0"/>
                </a:solidFill>
                <a:highlight>
                  <a:srgbClr val="F0F4F9"/>
                </a:highlight>
                <a:latin typeface="Roboto"/>
                <a:ea typeface="Roboto"/>
                <a:cs typeface="Roboto"/>
                <a:sym typeface="Roboto"/>
                <a:hlinkClick r:id="rId4">
                  <a:extLst>
                    <a:ext uri="{A12FA001-AC4F-418D-AE19-62706E023703}">
                      <ahyp:hlinkClr xmlns:ahyp="http://schemas.microsoft.com/office/drawing/2018/hyperlinkcolor" val="tx"/>
                    </a:ext>
                  </a:extLst>
                </a:hlinkClick>
              </a:rPr>
              <a:t>https://us02web.zoom.us/meeting/register/K5MD61sjS_WiN_HCRbOwfw#</a:t>
            </a:r>
            <a:endParaRPr/>
          </a:p>
        </p:txBody>
      </p:sp>
      <p:sp>
        <p:nvSpPr>
          <p:cNvPr id="723" name="Google Shape;723;g34d78c092f5_0_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34aa5a3fd7b_0_22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100">
                <a:latin typeface="Arial"/>
                <a:ea typeface="Arial"/>
                <a:cs typeface="Arial"/>
                <a:sym typeface="Arial"/>
              </a:rPr>
              <a:t>Emily</a:t>
            </a:r>
            <a:endParaRPr/>
          </a:p>
        </p:txBody>
      </p:sp>
      <p:sp>
        <p:nvSpPr>
          <p:cNvPr id="732" name="Google Shape;732;g34aa5a3fd7b_0_227: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34aa5a3fd7b_0_17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100">
                <a:latin typeface="Arial"/>
                <a:ea typeface="Arial"/>
                <a:cs typeface="Arial"/>
                <a:sym typeface="Arial"/>
              </a:rPr>
              <a:t>Jenn continues</a:t>
            </a:r>
            <a:endParaRPr/>
          </a:p>
        </p:txBody>
      </p:sp>
      <p:sp>
        <p:nvSpPr>
          <p:cNvPr id="741" name="Google Shape;741;g34aa5a3fd7b_0_17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351c7486174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100">
                <a:latin typeface="Arial"/>
                <a:ea typeface="Arial"/>
                <a:cs typeface="Arial"/>
                <a:sym typeface="Arial"/>
              </a:rPr>
              <a:t>Jenn</a:t>
            </a:r>
            <a:endParaRPr/>
          </a:p>
        </p:txBody>
      </p:sp>
      <p:sp>
        <p:nvSpPr>
          <p:cNvPr id="748" name="Google Shape;748;g351c7486174_0_7: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3583f80ee95_0_50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100">
                <a:latin typeface="Arial"/>
                <a:ea typeface="Arial"/>
                <a:cs typeface="Arial"/>
                <a:sym typeface="Arial"/>
              </a:rPr>
              <a:t>Jenn</a:t>
            </a:r>
            <a:endParaRPr/>
          </a:p>
        </p:txBody>
      </p:sp>
      <p:sp>
        <p:nvSpPr>
          <p:cNvPr id="757" name="Google Shape;757;g3583f80ee95_0_50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351c7486174_0_1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100">
                <a:latin typeface="Arial"/>
                <a:ea typeface="Arial"/>
                <a:cs typeface="Arial"/>
                <a:sym typeface="Arial"/>
              </a:rPr>
              <a:t>Jenn</a:t>
            </a:r>
            <a:endParaRPr/>
          </a:p>
          <a:p>
            <a:pPr marL="0" lvl="0" indent="0" algn="l" rtl="0">
              <a:spcBef>
                <a:spcPts val="0"/>
              </a:spcBef>
              <a:spcAft>
                <a:spcPts val="0"/>
              </a:spcAft>
              <a:buNone/>
            </a:pPr>
            <a:endParaRPr/>
          </a:p>
          <a:p>
            <a:pPr marL="0" lvl="0" indent="0" algn="l" rtl="0">
              <a:spcBef>
                <a:spcPts val="0"/>
              </a:spcBef>
              <a:spcAft>
                <a:spcPts val="0"/>
              </a:spcAft>
              <a:buNone/>
            </a:pPr>
            <a:r>
              <a:rPr lang="en-US"/>
              <a:t>Work with our state partners has focused on topics such as: outlining available services, working on enrolling providers with Medicaid, reviewing Medicaid member enrollment processes and outlining billing pathways including using a Third Party Biller. </a:t>
            </a:r>
            <a:endParaRPr/>
          </a:p>
        </p:txBody>
      </p:sp>
      <p:sp>
        <p:nvSpPr>
          <p:cNvPr id="766" name="Google Shape;766;g351c7486174_0_15: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34aa5a3fd7b_0_26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100">
                <a:latin typeface="Arial"/>
                <a:ea typeface="Arial"/>
                <a:cs typeface="Arial"/>
                <a:sym typeface="Arial"/>
              </a:rPr>
              <a:t>Jenn hands it off to Emily</a:t>
            </a:r>
            <a:endParaRPr/>
          </a:p>
        </p:txBody>
      </p:sp>
      <p:sp>
        <p:nvSpPr>
          <p:cNvPr id="775" name="Google Shape;775;g34aa5a3fd7b_0_26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355d285e6e6_9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Emily</a:t>
            </a:r>
            <a:endParaRPr/>
          </a:p>
        </p:txBody>
      </p:sp>
      <p:sp>
        <p:nvSpPr>
          <p:cNvPr id="782" name="Google Shape;782;g355d285e6e6_9_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3536df538cb_8_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Emily</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457200" lvl="0" indent="-368300" algn="l" rtl="0">
              <a:lnSpc>
                <a:spcPct val="90000"/>
              </a:lnSpc>
              <a:spcBef>
                <a:spcPts val="300"/>
              </a:spcBef>
              <a:spcAft>
                <a:spcPts val="0"/>
              </a:spcAft>
              <a:buClr>
                <a:srgbClr val="001970"/>
              </a:buClr>
              <a:buSzPts val="2200"/>
              <a:buChar char="•"/>
            </a:pPr>
            <a:r>
              <a:rPr lang="en-US" sz="2200" b="0">
                <a:solidFill>
                  <a:srgbClr val="001970"/>
                </a:solidFill>
              </a:rPr>
              <a:t>If a child is already in a 12-month CE period, they must remain in that CE period no less than their 12-month period. </a:t>
            </a:r>
            <a:endParaRPr sz="2200" b="0">
              <a:solidFill>
                <a:srgbClr val="001970"/>
              </a:solidFill>
            </a:endParaRPr>
          </a:p>
          <a:p>
            <a:pPr marL="457200" lvl="0" indent="-368300" algn="l" rtl="0">
              <a:lnSpc>
                <a:spcPct val="90000"/>
              </a:lnSpc>
              <a:spcBef>
                <a:spcPts val="1000"/>
              </a:spcBef>
              <a:spcAft>
                <a:spcPts val="1000"/>
              </a:spcAft>
              <a:buClr>
                <a:srgbClr val="001970"/>
              </a:buClr>
              <a:buSzPts val="2200"/>
              <a:buChar char="•"/>
            </a:pPr>
            <a:r>
              <a:rPr lang="en-US" sz="2200" b="0">
                <a:solidFill>
                  <a:srgbClr val="001970"/>
                </a:solidFill>
              </a:rPr>
              <a:t>Once the 12-month CE period is over, if eligible the child may continue in their CE period until the end of their third birthday month.</a:t>
            </a:r>
            <a:endParaRPr/>
          </a:p>
        </p:txBody>
      </p:sp>
      <p:sp>
        <p:nvSpPr>
          <p:cNvPr id="791" name="Google Shape;791;g3536df538cb_8_8: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34cec379962_8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Emily</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Notes on how this will work: </a:t>
            </a:r>
            <a:r>
              <a:rPr lang="en-US" b="0">
                <a:solidFill>
                  <a:srgbClr val="001970"/>
                </a:solidFill>
              </a:rPr>
              <a:t>CE period is calculated by release date in the CO Benefits Management System.</a:t>
            </a:r>
            <a:endParaRPr b="0">
              <a:solidFill>
                <a:srgbClr val="001970"/>
              </a:solidFill>
            </a:endParaRPr>
          </a:p>
          <a:p>
            <a:pPr marL="457200" lvl="0" indent="-304800" algn="l" rtl="0">
              <a:lnSpc>
                <a:spcPct val="90000"/>
              </a:lnSpc>
              <a:spcBef>
                <a:spcPts val="0"/>
              </a:spcBef>
              <a:spcAft>
                <a:spcPts val="0"/>
              </a:spcAft>
              <a:buClr>
                <a:srgbClr val="001970"/>
              </a:buClr>
              <a:buSzPts val="1200"/>
              <a:buChar char="•"/>
            </a:pPr>
            <a:r>
              <a:rPr lang="en-US" b="0">
                <a:solidFill>
                  <a:srgbClr val="001970"/>
                </a:solidFill>
              </a:rPr>
              <a:t>If a member returns to a DOC institution during the CE period, the CE period will restart</a:t>
            </a:r>
            <a:r>
              <a:rPr lang="en-US" b="0">
                <a:solidFill>
                  <a:srgbClr val="00197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7"/>
                  </a:ext>
                </a:extLst>
              </a:rPr>
              <a:t> on release.</a:t>
            </a:r>
            <a:endParaRPr b="0">
              <a:solidFill>
                <a:srgbClr val="001970"/>
              </a:solidFill>
            </a:endParaRPr>
          </a:p>
          <a:p>
            <a:pPr marL="457200" lvl="0" indent="-304800" algn="l" rtl="0">
              <a:lnSpc>
                <a:spcPct val="90000"/>
              </a:lnSpc>
              <a:spcBef>
                <a:spcPts val="1000"/>
              </a:spcBef>
              <a:spcAft>
                <a:spcPts val="0"/>
              </a:spcAft>
              <a:buClr>
                <a:srgbClr val="001970"/>
              </a:buClr>
              <a:buSzPts val="1200"/>
              <a:buChar char="•"/>
            </a:pPr>
            <a:r>
              <a:rPr lang="en-US" b="0">
                <a:solidFill>
                  <a:srgbClr val="001970"/>
                </a:solidFill>
              </a:rPr>
              <a:t>After 12 months, members must follow the renewal process.</a:t>
            </a:r>
            <a:endParaRPr b="0">
              <a:solidFill>
                <a:srgbClr val="001970"/>
              </a:solidFill>
            </a:endParaRPr>
          </a:p>
          <a:p>
            <a:pPr marL="0" lvl="0" indent="0" algn="l" rtl="0">
              <a:spcBef>
                <a:spcPts val="1000"/>
              </a:spcBef>
              <a:spcAft>
                <a:spcPts val="0"/>
              </a:spcAft>
              <a:buClr>
                <a:schemeClr val="dk1"/>
              </a:buClr>
              <a:buSzPts val="1100"/>
              <a:buFont typeface="Arial"/>
              <a:buNone/>
            </a:pPr>
            <a:endParaRPr sz="1100">
              <a:latin typeface="Arial"/>
              <a:ea typeface="Arial"/>
              <a:cs typeface="Arial"/>
              <a:sym typeface="Arial"/>
            </a:endParaRPr>
          </a:p>
        </p:txBody>
      </p:sp>
      <p:sp>
        <p:nvSpPr>
          <p:cNvPr id="800" name="Google Shape;800;g34cec379962_8_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3a5b1decc7_0_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3" name="Google Shape;383;g33a5b1decc7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solidFill>
                <a:srgbClr val="444444"/>
              </a:solidFill>
            </a:endParaRPr>
          </a:p>
          <a:p>
            <a:pPr marL="0" lvl="0" indent="0" algn="l" rtl="0">
              <a:lnSpc>
                <a:spcPct val="115000"/>
              </a:lnSpc>
              <a:spcBef>
                <a:spcPts val="0"/>
              </a:spcBef>
              <a:spcAft>
                <a:spcPts val="0"/>
              </a:spcAft>
              <a:buSzPts val="1400"/>
              <a:buNone/>
            </a:pPr>
            <a:endParaRPr>
              <a:solidFill>
                <a:srgbClr val="444444"/>
              </a:solidFill>
            </a:endParaRPr>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SzPts val="1400"/>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3536df538cb_8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Emily</a:t>
            </a:r>
            <a:endParaRPr/>
          </a:p>
        </p:txBody>
      </p:sp>
      <p:sp>
        <p:nvSpPr>
          <p:cNvPr id="809" name="Google Shape;809;g3536df538cb_8_0: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4aa5a3fd7b_0_2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Emily hands it off to Amy </a:t>
            </a:r>
            <a:endParaRPr/>
          </a:p>
        </p:txBody>
      </p:sp>
      <p:sp>
        <p:nvSpPr>
          <p:cNvPr id="819" name="Google Shape;819;g34aa5a3fd7b_0_21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34aa5a3fd7b_0_27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t>AMY</a:t>
            </a:r>
            <a:endParaRPr sz="1100"/>
          </a:p>
          <a:p>
            <a:pPr marL="0" lvl="0" indent="0" algn="l" rtl="0">
              <a:spcBef>
                <a:spcPts val="0"/>
              </a:spcBef>
              <a:spcAft>
                <a:spcPts val="0"/>
              </a:spcAft>
              <a:buNone/>
            </a:pPr>
            <a:endParaRPr sz="1100" b="0"/>
          </a:p>
          <a:p>
            <a:pPr marL="457200" lvl="0" indent="-311150" algn="l" rtl="0">
              <a:spcBef>
                <a:spcPts val="0"/>
              </a:spcBef>
              <a:spcAft>
                <a:spcPts val="0"/>
              </a:spcAft>
              <a:buSzPts val="1300"/>
              <a:buChar char="●"/>
            </a:pPr>
            <a:r>
              <a:rPr lang="en-US" sz="1100" b="0"/>
              <a:t>PE currently exists in Colorado for specific populations including BCCP, pregnant women, children, and those supported by the Family Planning Limited program</a:t>
            </a:r>
            <a:endParaRPr sz="1100" b="0"/>
          </a:p>
          <a:p>
            <a:pPr marL="457200" lvl="0" indent="-311150" algn="l" rtl="0">
              <a:spcBef>
                <a:spcPts val="0"/>
              </a:spcBef>
              <a:spcAft>
                <a:spcPts val="0"/>
              </a:spcAft>
              <a:buSzPts val="1300"/>
              <a:buChar char="●"/>
            </a:pPr>
            <a:r>
              <a:rPr lang="en-US" sz="1100" b="0"/>
              <a:t>3rd - because this program supports members in need right away - </a:t>
            </a:r>
            <a:endParaRPr sz="1100" b="0"/>
          </a:p>
        </p:txBody>
      </p:sp>
      <p:sp>
        <p:nvSpPr>
          <p:cNvPr id="826" name="Google Shape;826;g34aa5a3fd7b_0_275: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3583f80ee95_0_50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Amy</a:t>
            </a:r>
            <a:endParaRPr sz="1100" b="0"/>
          </a:p>
          <a:p>
            <a:pPr marL="0" lvl="0" indent="0" algn="l" rtl="0">
              <a:spcBef>
                <a:spcPts val="0"/>
              </a:spcBef>
              <a:spcAft>
                <a:spcPts val="0"/>
              </a:spcAft>
              <a:buNone/>
            </a:pPr>
            <a:endParaRPr sz="1100" b="0"/>
          </a:p>
          <a:p>
            <a:pPr marL="457200" lvl="0" indent="-311150" algn="l" rtl="0">
              <a:spcBef>
                <a:spcPts val="0"/>
              </a:spcBef>
              <a:spcAft>
                <a:spcPts val="0"/>
              </a:spcAft>
              <a:buSzPts val="1300"/>
              <a:buChar char="●"/>
            </a:pPr>
            <a:r>
              <a:rPr lang="en-US" sz="1100" b="0"/>
              <a:t>Will allow the self-declaration of eligibility through an online form</a:t>
            </a:r>
            <a:endParaRPr sz="1100" b="0"/>
          </a:p>
        </p:txBody>
      </p:sp>
      <p:sp>
        <p:nvSpPr>
          <p:cNvPr id="835" name="Google Shape;835;g3583f80ee95_0_509: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35b459958d9_3_1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Arial"/>
                <a:ea typeface="Arial"/>
                <a:cs typeface="Arial"/>
                <a:sym typeface="Arial"/>
              </a:rPr>
              <a:t>Amy</a:t>
            </a:r>
            <a:endParaRPr sz="1100" b="0"/>
          </a:p>
          <a:p>
            <a:pPr marL="0" lvl="0" indent="0" algn="l" rtl="0">
              <a:spcBef>
                <a:spcPts val="0"/>
              </a:spcBef>
              <a:spcAft>
                <a:spcPts val="0"/>
              </a:spcAft>
              <a:buNone/>
            </a:pPr>
            <a:endParaRPr sz="1100" b="0"/>
          </a:p>
          <a:p>
            <a:pPr marL="457200" lvl="0" indent="-311150" algn="l" rtl="0">
              <a:spcBef>
                <a:spcPts val="0"/>
              </a:spcBef>
              <a:spcAft>
                <a:spcPts val="0"/>
              </a:spcAft>
              <a:buSzPts val="1300"/>
              <a:buChar char="●"/>
            </a:pPr>
            <a:r>
              <a:rPr lang="en-US" sz="1100" b="0"/>
              <a:t>We intend to have entities serve as LTSS PE program facilitators, providing an intensive model of support during the PE period which can include assisting with, and monitoring, completion and submission of the individual’s LTC Medicaid application</a:t>
            </a:r>
            <a:endParaRPr sz="1100" b="0"/>
          </a:p>
        </p:txBody>
      </p:sp>
      <p:sp>
        <p:nvSpPr>
          <p:cNvPr id="844" name="Google Shape;844;g35b459958d9_3_11:notes"/>
          <p:cNvSpPr>
            <a:spLocks noGrp="1" noRot="1" noChangeAspect="1"/>
          </p:cNvSpPr>
          <p:nvPr>
            <p:ph type="sldImg" idx="2"/>
          </p:nvPr>
        </p:nvSpPr>
        <p:spPr>
          <a:xfrm>
            <a:off x="671513" y="185738"/>
            <a:ext cx="5514975"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p10: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3" name="Google Shape;853;p10:notes"/>
          <p:cNvSpPr txBox="1">
            <a:spLocks noGrp="1"/>
          </p:cNvSpPr>
          <p:nvPr>
            <p:ph type="body" idx="1"/>
          </p:nvPr>
        </p:nvSpPr>
        <p:spPr>
          <a:xfrm>
            <a:off x="410817" y="4904133"/>
            <a:ext cx="6042992" cy="290139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Amy hands it back off to Adela.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Speaker: Adela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Invites all presenters to come onto camera for the question and answer period.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Reads questions from the Doc provided by Amanda. </a:t>
            </a:r>
            <a:endParaRPr/>
          </a:p>
        </p:txBody>
      </p:sp>
      <p:sp>
        <p:nvSpPr>
          <p:cNvPr id="854" name="Google Shape;854;p10:notes"/>
          <p:cNvSpPr txBox="1">
            <a:spLocks noGrp="1"/>
          </p:cNvSpPr>
          <p:nvPr>
            <p:ph type="sldNum" idx="12"/>
          </p:nvPr>
        </p:nvSpPr>
        <p:spPr>
          <a:xfrm>
            <a:off x="3482009" y="8053180"/>
            <a:ext cx="2971800" cy="45878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g32117f6e667_0_52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60" name="Google Shape;860;g32117f6e667_0_5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solidFill>
                  <a:srgbClr val="444746"/>
                </a:solidFill>
                <a:latin typeface="Roboto"/>
                <a:ea typeface="Roboto"/>
                <a:cs typeface="Roboto"/>
                <a:sym typeface="Roboto"/>
              </a:rPr>
              <a:t>Links to share: </a:t>
            </a:r>
            <a:endParaRPr sz="1000">
              <a:solidFill>
                <a:srgbClr val="444746"/>
              </a:solidFill>
              <a:latin typeface="Roboto"/>
              <a:ea typeface="Roboto"/>
              <a:cs typeface="Roboto"/>
              <a:sym typeface="Roboto"/>
            </a:endParaRPr>
          </a:p>
          <a:p>
            <a:pPr marL="0" lvl="0" indent="0" algn="l" rtl="0">
              <a:lnSpc>
                <a:spcPct val="100000"/>
              </a:lnSpc>
              <a:spcBef>
                <a:spcPts val="0"/>
              </a:spcBef>
              <a:spcAft>
                <a:spcPts val="0"/>
              </a:spcAft>
              <a:buSzPts val="1400"/>
              <a:buNone/>
            </a:pPr>
            <a:endParaRPr sz="1000">
              <a:solidFill>
                <a:srgbClr val="444746"/>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000" u="sng">
                <a:solidFill>
                  <a:schemeClr val="hlink"/>
                </a:solidFill>
                <a:latin typeface="Roboto"/>
                <a:ea typeface="Roboto"/>
                <a:cs typeface="Roboto"/>
                <a:sym typeface="Roboto"/>
                <a:hlinkClick r:id="rId3"/>
              </a:rPr>
              <a:t>https://hcpf.colorado.gov/HRSN</a:t>
            </a:r>
            <a:endParaRPr sz="1000">
              <a:solidFill>
                <a:srgbClr val="444746"/>
              </a:solidFill>
              <a:latin typeface="Roboto"/>
              <a:ea typeface="Roboto"/>
              <a:cs typeface="Roboto"/>
              <a:sym typeface="Roboto"/>
            </a:endParaRPr>
          </a:p>
          <a:p>
            <a:pPr marL="0" lvl="0" indent="0" algn="l" rtl="0">
              <a:lnSpc>
                <a:spcPct val="100000"/>
              </a:lnSpc>
              <a:spcBef>
                <a:spcPts val="0"/>
              </a:spcBef>
              <a:spcAft>
                <a:spcPts val="0"/>
              </a:spcAft>
              <a:buSzPts val="1400"/>
              <a:buNone/>
            </a:pPr>
            <a:endParaRPr sz="1000">
              <a:solidFill>
                <a:srgbClr val="444746"/>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000" u="sng">
                <a:solidFill>
                  <a:schemeClr val="hlink"/>
                </a:solidFill>
                <a:latin typeface="Roboto"/>
                <a:ea typeface="Roboto"/>
                <a:cs typeface="Roboto"/>
                <a:sym typeface="Roboto"/>
                <a:hlinkClick r:id="rId4"/>
              </a:rPr>
              <a:t>https://lp.constantcontactpages.com/sl/7WSCigw/HCPFhrsn</a:t>
            </a:r>
            <a:r>
              <a:rPr lang="en-US" sz="1000">
                <a:solidFill>
                  <a:srgbClr val="444746"/>
                </a:solidFill>
                <a:latin typeface="Roboto"/>
                <a:ea typeface="Roboto"/>
                <a:cs typeface="Roboto"/>
                <a:sym typeface="Roboto"/>
              </a:rPr>
              <a:t> </a:t>
            </a:r>
            <a:endParaRPr sz="1000">
              <a:solidFill>
                <a:srgbClr val="444746"/>
              </a:solidFill>
              <a:latin typeface="Roboto"/>
              <a:ea typeface="Roboto"/>
              <a:cs typeface="Roboto"/>
              <a:sym typeface="Roboto"/>
            </a:endParaRPr>
          </a:p>
          <a:p>
            <a:pPr marL="0" lvl="0" indent="0" algn="l" rtl="0">
              <a:lnSpc>
                <a:spcPct val="100000"/>
              </a:lnSpc>
              <a:spcBef>
                <a:spcPts val="0"/>
              </a:spcBef>
              <a:spcAft>
                <a:spcPts val="0"/>
              </a:spcAft>
              <a:buSzPts val="1400"/>
              <a:buNone/>
            </a:pPr>
            <a:endParaRPr sz="1000">
              <a:solidFill>
                <a:srgbClr val="444746"/>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000" u="sng">
                <a:solidFill>
                  <a:schemeClr val="hlink"/>
                </a:solidFill>
                <a:latin typeface="Roboto"/>
                <a:ea typeface="Roboto"/>
                <a:cs typeface="Roboto"/>
                <a:sym typeface="Roboto"/>
                <a:hlinkClick r:id="rId5"/>
              </a:rPr>
              <a:t>hcpf_1115waiver@state.co.us</a:t>
            </a:r>
            <a:r>
              <a:rPr lang="en-US" sz="1000">
                <a:solidFill>
                  <a:srgbClr val="444746"/>
                </a:solidFill>
                <a:latin typeface="Roboto"/>
                <a:ea typeface="Roboto"/>
                <a:cs typeface="Roboto"/>
                <a:sym typeface="Roboto"/>
              </a:rPr>
              <a:t> </a:t>
            </a:r>
            <a:endParaRPr sz="1000">
              <a:solidFill>
                <a:srgbClr val="444746"/>
              </a:solidFill>
              <a:latin typeface="Roboto"/>
              <a:ea typeface="Roboto"/>
              <a:cs typeface="Roboto"/>
              <a:sym typeface="Roboto"/>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12: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9" name="Google Shape;869;p12:notes"/>
          <p:cNvSpPr txBox="1">
            <a:spLocks noGrp="1"/>
          </p:cNvSpPr>
          <p:nvPr>
            <p:ph type="body" idx="1"/>
          </p:nvPr>
        </p:nvSpPr>
        <p:spPr>
          <a:xfrm>
            <a:off x="410817" y="4904133"/>
            <a:ext cx="6042992" cy="290139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Sarah</a:t>
            </a:r>
            <a:endParaRPr/>
          </a:p>
        </p:txBody>
      </p:sp>
      <p:sp>
        <p:nvSpPr>
          <p:cNvPr id="870" name="Google Shape;870;p12:notes"/>
          <p:cNvSpPr txBox="1">
            <a:spLocks noGrp="1"/>
          </p:cNvSpPr>
          <p:nvPr>
            <p:ph type="sldNum" idx="12"/>
          </p:nvPr>
        </p:nvSpPr>
        <p:spPr>
          <a:xfrm>
            <a:off x="3482009" y="8053180"/>
            <a:ext cx="2971800" cy="45878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2117f6e667_0_30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p>
        </p:txBody>
      </p:sp>
      <p:sp>
        <p:nvSpPr>
          <p:cNvPr id="393" name="Google Shape;393;g32117f6e667_0_30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2117f6e667_0_3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p>
        </p:txBody>
      </p:sp>
      <p:sp>
        <p:nvSpPr>
          <p:cNvPr id="403" name="Google Shape;403;g32117f6e667_0_32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2117f6e667_0_208:notes"/>
          <p:cNvSpPr>
            <a:spLocks noGrp="1" noRot="1" noChangeAspect="1"/>
          </p:cNvSpPr>
          <p:nvPr>
            <p:ph type="sldImg" idx="2"/>
          </p:nvPr>
        </p:nvSpPr>
        <p:spPr>
          <a:xfrm>
            <a:off x="-193675" y="279400"/>
            <a:ext cx="7251700" cy="4532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g32117f6e667_0_208: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p>
        </p:txBody>
      </p:sp>
      <p:sp>
        <p:nvSpPr>
          <p:cNvPr id="413" name="Google Shape;413;g32117f6e667_0_208: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2117f6e667_0_2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Adela </a:t>
            </a:r>
            <a:endParaRPr/>
          </a:p>
        </p:txBody>
      </p:sp>
      <p:sp>
        <p:nvSpPr>
          <p:cNvPr id="422" name="Google Shape;422;g32117f6e667_0_21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12"/>
        <p:cNvGrpSpPr/>
        <p:nvPr/>
      </p:nvGrpSpPr>
      <p:grpSpPr>
        <a:xfrm>
          <a:off x="0" y="0"/>
          <a:ext cx="0" cy="0"/>
          <a:chOff x="0" y="0"/>
          <a:chExt cx="0" cy="0"/>
        </a:xfrm>
      </p:grpSpPr>
      <p:sp>
        <p:nvSpPr>
          <p:cNvPr id="13" name="Google Shape;13;p17"/>
          <p:cNvSpPr txBox="1">
            <a:spLocks noGrp="1"/>
          </p:cNvSpPr>
          <p:nvPr>
            <p:ph type="ctrTitle"/>
          </p:nvPr>
        </p:nvSpPr>
        <p:spPr>
          <a:xfrm>
            <a:off x="780393" y="1176412"/>
            <a:ext cx="7583100" cy="825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800"/>
              <a:buFont typeface="Trebuchet MS"/>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7"/>
          <p:cNvSpPr txBox="1">
            <a:spLocks noGrp="1"/>
          </p:cNvSpPr>
          <p:nvPr>
            <p:ph type="subTitle" idx="1"/>
          </p:nvPr>
        </p:nvSpPr>
        <p:spPr>
          <a:xfrm>
            <a:off x="1143000" y="2074973"/>
            <a:ext cx="6858000" cy="615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lt1"/>
              </a:buClr>
              <a:buSzPts val="3713"/>
              <a:buFont typeface="Arial"/>
              <a:buNone/>
              <a:defRPr sz="3713"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375"/>
              </a:spcBef>
              <a:spcAft>
                <a:spcPts val="0"/>
              </a:spcAft>
              <a:buClr>
                <a:schemeClr val="lt1"/>
              </a:buClr>
              <a:buSzPts val="1350"/>
              <a:buFont typeface="Arial"/>
              <a:buNone/>
              <a:defRPr sz="1350" b="0" i="0" u="none" strike="noStrike" cap="none">
                <a:solidFill>
                  <a:schemeClr val="lt1"/>
                </a:solidFill>
                <a:latin typeface="Calibri"/>
                <a:ea typeface="Calibri"/>
                <a:cs typeface="Calibri"/>
                <a:sym typeface="Calibri"/>
              </a:defRPr>
            </a:lvl3pPr>
            <a:lvl4pPr marR="0" lvl="3"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15" name="Google Shape;15;p17"/>
          <p:cNvSpPr txBox="1">
            <a:spLocks noGrp="1"/>
          </p:cNvSpPr>
          <p:nvPr>
            <p:ph type="body" idx="2"/>
          </p:nvPr>
        </p:nvSpPr>
        <p:spPr>
          <a:xfrm>
            <a:off x="1435396" y="2988803"/>
            <a:ext cx="6273300" cy="762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chemeClr val="lt1"/>
              </a:buClr>
              <a:buSzPts val="2475"/>
              <a:buFont typeface="Arial"/>
              <a:buNone/>
              <a:defRPr sz="2475"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
        <p:nvSpPr>
          <p:cNvPr id="16" name="Google Shape;16;p17"/>
          <p:cNvSpPr txBox="1">
            <a:spLocks noGrp="1"/>
          </p:cNvSpPr>
          <p:nvPr>
            <p:ph type="dt" idx="10"/>
          </p:nvPr>
        </p:nvSpPr>
        <p:spPr>
          <a:xfrm>
            <a:off x="3543300" y="4097964"/>
            <a:ext cx="2057400" cy="304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8"/>
        <p:cNvGrpSpPr/>
        <p:nvPr/>
      </p:nvGrpSpPr>
      <p:grpSpPr>
        <a:xfrm>
          <a:off x="0" y="0"/>
          <a:ext cx="0" cy="0"/>
          <a:chOff x="0" y="0"/>
          <a:chExt cx="0" cy="0"/>
        </a:xfrm>
      </p:grpSpPr>
      <p:sp>
        <p:nvSpPr>
          <p:cNvPr id="49" name="Google Shape;49;p24"/>
          <p:cNvSpPr txBox="1">
            <a:spLocks noGrp="1"/>
          </p:cNvSpPr>
          <p:nvPr>
            <p:ph type="title"/>
          </p:nvPr>
        </p:nvSpPr>
        <p:spPr>
          <a:xfrm>
            <a:off x="605659" y="1505115"/>
            <a:ext cx="3602400" cy="24756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4"/>
          <p:cNvSpPr txBox="1">
            <a:spLocks noGrp="1"/>
          </p:cNvSpPr>
          <p:nvPr>
            <p:ph type="body" idx="1"/>
          </p:nvPr>
        </p:nvSpPr>
        <p:spPr>
          <a:xfrm>
            <a:off x="4857421" y="1505113"/>
            <a:ext cx="3641700" cy="24756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5280" algn="l" rtl="0">
              <a:lnSpc>
                <a:spcPct val="90000"/>
              </a:lnSpc>
              <a:spcBef>
                <a:spcPts val="375"/>
              </a:spcBef>
              <a:spcAft>
                <a:spcPts val="0"/>
              </a:spcAft>
              <a:buClr>
                <a:schemeClr val="lt1"/>
              </a:buClr>
              <a:buSzPts val="1680"/>
              <a:buFont typeface="Noto Sans Symbols"/>
              <a:buChar char="⮚"/>
              <a:defRPr sz="2400" b="0" i="0" u="none" strike="noStrike" cap="none">
                <a:solidFill>
                  <a:schemeClr val="lt1"/>
                </a:solidFill>
                <a:latin typeface="Trebuchet MS"/>
                <a:ea typeface="Trebuchet MS"/>
                <a:cs typeface="Trebuchet MS"/>
                <a:sym typeface="Trebuchet MS"/>
              </a:defRPr>
            </a:lvl2pPr>
            <a:lvl3pPr marL="1371600" marR="0" lvl="2" indent="-361950" algn="l" rtl="0">
              <a:lnSpc>
                <a:spcPct val="90000"/>
              </a:lnSpc>
              <a:spcBef>
                <a:spcPts val="375"/>
              </a:spcBef>
              <a:spcAft>
                <a:spcPts val="0"/>
              </a:spcAft>
              <a:buClr>
                <a:schemeClr val="lt1"/>
              </a:buClr>
              <a:buSzPts val="2100"/>
              <a:buFont typeface="Noto Sans Symbols"/>
              <a:buChar char="▪"/>
              <a:defRPr sz="2100" b="0" i="0" u="none" strike="noStrike" cap="none">
                <a:solidFill>
                  <a:schemeClr val="lt1"/>
                </a:solidFill>
                <a:latin typeface="Trebuchet MS"/>
                <a:ea typeface="Trebuchet MS"/>
                <a:cs typeface="Trebuchet MS"/>
                <a:sym typeface="Trebuchet MS"/>
              </a:defRPr>
            </a:lvl3pPr>
            <a:lvl4pPr marL="1828800" marR="0" lvl="3" indent="-342900" algn="l" rtl="0">
              <a:lnSpc>
                <a:spcPct val="90000"/>
              </a:lnSpc>
              <a:spcBef>
                <a:spcPts val="375"/>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4pPr>
            <a:lvl5pPr marL="2286000" marR="0" lvl="4"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
        <p:nvSpPr>
          <p:cNvPr id="51" name="Google Shape;51;p24"/>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52" name="Google Shape;52;p24"/>
          <p:cNvCxnSpPr/>
          <p:nvPr/>
        </p:nvCxnSpPr>
        <p:spPr>
          <a:xfrm>
            <a:off x="4572000" y="1105958"/>
            <a:ext cx="0" cy="35031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3"/>
        <p:cNvGrpSpPr/>
        <p:nvPr/>
      </p:nvGrpSpPr>
      <p:grpSpPr>
        <a:xfrm>
          <a:off x="0" y="0"/>
          <a:ext cx="0" cy="0"/>
          <a:chOff x="0" y="0"/>
          <a:chExt cx="0" cy="0"/>
        </a:xfrm>
      </p:grpSpPr>
      <p:sp>
        <p:nvSpPr>
          <p:cNvPr id="54" name="Google Shape;54;p27"/>
          <p:cNvSpPr txBox="1">
            <a:spLocks noGrp="1"/>
          </p:cNvSpPr>
          <p:nvPr>
            <p:ph type="title"/>
          </p:nvPr>
        </p:nvSpPr>
        <p:spPr>
          <a:xfrm>
            <a:off x="4592091" y="1878212"/>
            <a:ext cx="4319700" cy="1958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7"/>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56" name="Google Shape;56;p27"/>
          <p:cNvPicPr preferRelativeResize="0"/>
          <p:nvPr/>
        </p:nvPicPr>
        <p:blipFill rotWithShape="1">
          <a:blip r:embed="rId2">
            <a:alphaModFix/>
          </a:blip>
          <a:srcRect/>
          <a:stretch/>
        </p:blipFill>
        <p:spPr>
          <a:xfrm>
            <a:off x="-159245" y="706967"/>
            <a:ext cx="3706824" cy="370682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7"/>
        <p:cNvGrpSpPr/>
        <p:nvPr/>
      </p:nvGrpSpPr>
      <p:grpSpPr>
        <a:xfrm>
          <a:off x="0" y="0"/>
          <a:ext cx="0" cy="0"/>
          <a:chOff x="0" y="0"/>
          <a:chExt cx="0" cy="0"/>
        </a:xfrm>
      </p:grpSpPr>
      <p:sp>
        <p:nvSpPr>
          <p:cNvPr id="58" name="Google Shape;58;g2f646aa875e_0_203"/>
          <p:cNvSpPr txBox="1">
            <a:spLocks noGrp="1"/>
          </p:cNvSpPr>
          <p:nvPr>
            <p:ph type="title"/>
          </p:nvPr>
        </p:nvSpPr>
        <p:spPr>
          <a:xfrm>
            <a:off x="417328" y="304271"/>
            <a:ext cx="8309400" cy="1104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9" name="Google Shape;59;g2f646aa875e_0_203"/>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6"/>
        <p:cNvGrpSpPr/>
        <p:nvPr/>
      </p:nvGrpSpPr>
      <p:grpSpPr>
        <a:xfrm>
          <a:off x="0" y="0"/>
          <a:ext cx="0" cy="0"/>
          <a:chOff x="0" y="0"/>
          <a:chExt cx="0" cy="0"/>
        </a:xfrm>
      </p:grpSpPr>
      <p:sp>
        <p:nvSpPr>
          <p:cNvPr id="67" name="Google Shape;67;g32117f6e667_0_178"/>
          <p:cNvSpPr txBox="1">
            <a:spLocks noGrp="1"/>
          </p:cNvSpPr>
          <p:nvPr>
            <p:ph type="title"/>
          </p:nvPr>
        </p:nvSpPr>
        <p:spPr>
          <a:xfrm>
            <a:off x="311700" y="494473"/>
            <a:ext cx="8520600" cy="636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g32117f6e667_0_178"/>
          <p:cNvSpPr txBox="1">
            <a:spLocks noGrp="1"/>
          </p:cNvSpPr>
          <p:nvPr>
            <p:ph type="body" idx="1"/>
          </p:nvPr>
        </p:nvSpPr>
        <p:spPr>
          <a:xfrm>
            <a:off x="311700" y="1280528"/>
            <a:ext cx="8520600" cy="3795900"/>
          </a:xfrm>
          <a:prstGeom prst="rect">
            <a:avLst/>
          </a:prstGeom>
          <a:noFill/>
          <a:ln>
            <a:noFill/>
          </a:ln>
        </p:spPr>
        <p:txBody>
          <a:bodyPr spcFirstLastPara="1" wrap="square" lIns="121900" tIns="121900" rIns="121900" bIns="121900" anchor="ctr" anchorCtr="0">
            <a:noAutofit/>
          </a:bodyPr>
          <a:lstStyle>
            <a:lvl1pPr marL="457200" marR="0" lvl="0"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1pPr>
            <a:lvl2pPr marL="914400" marR="0" lvl="1"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2pPr>
            <a:lvl3pPr marL="1371600" marR="0" lvl="2"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3pPr>
            <a:lvl4pPr marL="1828800" marR="0" lvl="3"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4pPr>
            <a:lvl5pPr marL="2286000" marR="0" lvl="4"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5pPr>
            <a:lvl6pPr marL="2743200" marR="0" lvl="5"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6pPr>
            <a:lvl7pPr marL="3200400" marR="0" lvl="6"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7pPr>
            <a:lvl8pPr marL="3657600" marR="0" lvl="7"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8pPr>
            <a:lvl9pPr marL="4114800" marR="0" lvl="8"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9pPr>
          </a:lstStyle>
          <a:p>
            <a:endParaRPr/>
          </a:p>
        </p:txBody>
      </p:sp>
      <p:sp>
        <p:nvSpPr>
          <p:cNvPr id="69" name="Google Shape;69;g32117f6e667_0_178"/>
          <p:cNvSpPr txBox="1">
            <a:spLocks noGrp="1"/>
          </p:cNvSpPr>
          <p:nvPr>
            <p:ph type="sldNum" idx="12"/>
          </p:nvPr>
        </p:nvSpPr>
        <p:spPr>
          <a:xfrm>
            <a:off x="8472458" y="5181352"/>
            <a:ext cx="548700" cy="437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
        <p:nvSpPr>
          <p:cNvPr id="71" name="Google Shape;71;g32117f6e667_0_130"/>
          <p:cNvSpPr txBox="1">
            <a:spLocks noGrp="1"/>
          </p:cNvSpPr>
          <p:nvPr>
            <p:ph type="ctrTitle"/>
          </p:nvPr>
        </p:nvSpPr>
        <p:spPr>
          <a:xfrm>
            <a:off x="780393" y="1254298"/>
            <a:ext cx="7583100" cy="825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g32117f6e667_0_130"/>
          <p:cNvSpPr txBox="1">
            <a:spLocks noGrp="1"/>
          </p:cNvSpPr>
          <p:nvPr>
            <p:ph type="subTitle" idx="1"/>
          </p:nvPr>
        </p:nvSpPr>
        <p:spPr>
          <a:xfrm>
            <a:off x="1143000" y="2152858"/>
            <a:ext cx="6858000" cy="615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3" name="Google Shape;73;g32117f6e667_0_130"/>
          <p:cNvSpPr txBox="1">
            <a:spLocks noGrp="1"/>
          </p:cNvSpPr>
          <p:nvPr>
            <p:ph type="dt" idx="10"/>
          </p:nvPr>
        </p:nvSpPr>
        <p:spPr>
          <a:xfrm>
            <a:off x="3543300" y="4097963"/>
            <a:ext cx="2057400" cy="304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g32117f6e667_0_13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g32117f6e667_0_130"/>
          <p:cNvSpPr txBox="1">
            <a:spLocks noGrp="1"/>
          </p:cNvSpPr>
          <p:nvPr>
            <p:ph type="body" idx="2"/>
          </p:nvPr>
        </p:nvSpPr>
        <p:spPr>
          <a:xfrm>
            <a:off x="1435396" y="3066690"/>
            <a:ext cx="6273300" cy="762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6"/>
        <p:cNvGrpSpPr/>
        <p:nvPr/>
      </p:nvGrpSpPr>
      <p:grpSpPr>
        <a:xfrm>
          <a:off x="0" y="0"/>
          <a:ext cx="0" cy="0"/>
          <a:chOff x="0" y="0"/>
          <a:chExt cx="0" cy="0"/>
        </a:xfrm>
      </p:grpSpPr>
      <p:sp>
        <p:nvSpPr>
          <p:cNvPr id="77" name="Google Shape;77;g32117f6e667_0_136"/>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g32117f6e667_0_136"/>
          <p:cNvSpPr txBox="1">
            <a:spLocks noGrp="1"/>
          </p:cNvSpPr>
          <p:nvPr>
            <p:ph type="body" idx="1"/>
          </p:nvPr>
        </p:nvSpPr>
        <p:spPr>
          <a:xfrm>
            <a:off x="628650" y="1083325"/>
            <a:ext cx="3943200" cy="39531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50000"/>
              </a:lnSpc>
              <a:spcBef>
                <a:spcPts val="1000"/>
              </a:spcBef>
              <a:spcAft>
                <a:spcPts val="0"/>
              </a:spcAft>
              <a:buClr>
                <a:schemeClr val="dk1"/>
              </a:buClr>
              <a:buSzPts val="3600"/>
              <a:buFont typeface="Trebuchet MS"/>
              <a:buChar char="•"/>
              <a:defRPr sz="18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79" name="Google Shape;79;g32117f6e667_0_136"/>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80"/>
        <p:cNvGrpSpPr/>
        <p:nvPr/>
      </p:nvGrpSpPr>
      <p:grpSpPr>
        <a:xfrm>
          <a:off x="0" y="0"/>
          <a:ext cx="0" cy="0"/>
          <a:chOff x="0" y="0"/>
          <a:chExt cx="0" cy="0"/>
        </a:xfrm>
      </p:grpSpPr>
      <p:sp>
        <p:nvSpPr>
          <p:cNvPr id="81" name="Google Shape;81;g32117f6e667_0_14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82" name="Google Shape;82;g32117f6e667_0_140"/>
          <p:cNvSpPr/>
          <p:nvPr/>
        </p:nvSpPr>
        <p:spPr>
          <a:xfrm>
            <a:off x="628649" y="1561228"/>
            <a:ext cx="7825200" cy="1923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p:txBody>
      </p:sp>
      <p:sp>
        <p:nvSpPr>
          <p:cNvPr id="83" name="Google Shape;83;g32117f6e667_0_140"/>
          <p:cNvSpPr/>
          <p:nvPr/>
        </p:nvSpPr>
        <p:spPr>
          <a:xfrm>
            <a:off x="658793" y="348243"/>
            <a:ext cx="7825200" cy="846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dk2"/>
                </a:solidFill>
                <a:latin typeface="Trebuchet MS"/>
                <a:ea typeface="Trebuchet MS"/>
                <a:cs typeface="Trebuchet MS"/>
                <a:sym typeface="Trebuchet MS"/>
              </a:rPr>
              <a:t>Our Mission</a:t>
            </a:r>
            <a:endParaRPr sz="18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84"/>
        <p:cNvGrpSpPr/>
        <p:nvPr/>
      </p:nvGrpSpPr>
      <p:grpSpPr>
        <a:xfrm>
          <a:off x="0" y="0"/>
          <a:ext cx="0" cy="0"/>
          <a:chOff x="0" y="0"/>
          <a:chExt cx="0" cy="0"/>
        </a:xfrm>
      </p:grpSpPr>
      <p:sp>
        <p:nvSpPr>
          <p:cNvPr id="85" name="Google Shape;85;g32117f6e667_0_144"/>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g32117f6e667_0_144"/>
          <p:cNvSpPr txBox="1"/>
          <p:nvPr/>
        </p:nvSpPr>
        <p:spPr>
          <a:xfrm>
            <a:off x="10221314" y="7281127"/>
            <a:ext cx="1629000" cy="328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a:buNone/>
            </a:pPr>
            <a:fld id="{00000000-1234-1234-1234-123412341234}" type="slidenum">
              <a:rPr lang="en-US" sz="1801" b="1" i="0" u="none" strike="noStrike" cap="none">
                <a:solidFill>
                  <a:srgbClr val="000000"/>
                </a:solidFill>
                <a:latin typeface="Trebuchet MS"/>
                <a:ea typeface="Trebuchet MS"/>
                <a:cs typeface="Trebuchet MS"/>
                <a:sym typeface="Trebuchet MS"/>
              </a:rPr>
              <a:t>‹#›</a:t>
            </a:fld>
            <a:endParaRPr sz="1801" b="1" i="0" u="none" strike="noStrike" cap="none">
              <a:solidFill>
                <a:srgbClr val="000000"/>
              </a:solidFill>
              <a:latin typeface="Trebuchet MS"/>
              <a:ea typeface="Trebuchet MS"/>
              <a:cs typeface="Trebuchet MS"/>
              <a:sym typeface="Trebuchet MS"/>
            </a:endParaRPr>
          </a:p>
        </p:txBody>
      </p:sp>
      <p:pic>
        <p:nvPicPr>
          <p:cNvPr id="87" name="Google Shape;87;g32117f6e667_0_144" descr="Father points out something on laptop to family, seated on couch, as wife, son and daughter look on."/>
          <p:cNvPicPr preferRelativeResize="0"/>
          <p:nvPr/>
        </p:nvPicPr>
        <p:blipFill rotWithShape="1">
          <a:blip r:embed="rId2">
            <a:alphaModFix/>
          </a:blip>
          <a:srcRect l="1681" t="12786" b="4825"/>
          <a:stretch/>
        </p:blipFill>
        <p:spPr>
          <a:xfrm>
            <a:off x="0" y="-1"/>
            <a:ext cx="9143996" cy="5216768"/>
          </a:xfrm>
          <a:prstGeom prst="rect">
            <a:avLst/>
          </a:prstGeom>
          <a:noFill/>
          <a:ln>
            <a:noFill/>
          </a:ln>
        </p:spPr>
      </p:pic>
      <p:sp>
        <p:nvSpPr>
          <p:cNvPr id="88" name="Google Shape;88;g32117f6e667_0_144"/>
          <p:cNvSpPr/>
          <p:nvPr/>
        </p:nvSpPr>
        <p:spPr>
          <a:xfrm>
            <a:off x="0" y="2871455"/>
            <a:ext cx="9162300" cy="21324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89"/>
        <p:cNvGrpSpPr/>
        <p:nvPr/>
      </p:nvGrpSpPr>
      <p:grpSpPr>
        <a:xfrm>
          <a:off x="0" y="0"/>
          <a:ext cx="0" cy="0"/>
          <a:chOff x="0" y="0"/>
          <a:chExt cx="0" cy="0"/>
        </a:xfrm>
      </p:grpSpPr>
      <p:sp>
        <p:nvSpPr>
          <p:cNvPr id="90" name="Google Shape;90;g32117f6e667_0_149"/>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g32117f6e667_0_149"/>
          <p:cNvSpPr/>
          <p:nvPr/>
        </p:nvSpPr>
        <p:spPr>
          <a:xfrm>
            <a:off x="628649" y="1561228"/>
            <a:ext cx="7825200" cy="2385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b="0" i="1" u="none" strike="noStrike" cap="none">
                <a:solidFill>
                  <a:schemeClr val="dk1"/>
                </a:solidFill>
                <a:latin typeface="Trebuchet MS"/>
                <a:ea typeface="Trebuchet MS"/>
                <a:cs typeface="Trebuchet MS"/>
                <a:sym typeface="Trebuchet MS"/>
              </a:rPr>
              <a:t>Plus </a:t>
            </a:r>
            <a:r>
              <a:rPr lang="en-US" sz="3600" b="0" i="0" u="none" strike="noStrike" cap="none">
                <a:solidFill>
                  <a:schemeClr val="dk1"/>
                </a:solidFill>
                <a:latin typeface="Trebuchet MS"/>
                <a:ea typeface="Trebuchet MS"/>
                <a:cs typeface="Trebuchet MS"/>
                <a:sym typeface="Trebuchet MS"/>
              </a:rPr>
              <a:t>(CHP+) and other health care programs for Coloradans who qualify. </a:t>
            </a:r>
            <a:endParaRPr sz="3600" b="1" i="0" u="none" strike="noStrike" cap="none">
              <a:solidFill>
                <a:schemeClr val="dk1"/>
              </a:solidFill>
              <a:latin typeface="Trebuchet MS"/>
              <a:ea typeface="Trebuchet MS"/>
              <a:cs typeface="Trebuchet MS"/>
              <a:sym typeface="Trebuchet MS"/>
            </a:endParaRPr>
          </a:p>
        </p:txBody>
      </p:sp>
      <p:sp>
        <p:nvSpPr>
          <p:cNvPr id="92" name="Google Shape;92;g32117f6e667_0_149"/>
          <p:cNvSpPr/>
          <p:nvPr/>
        </p:nvSpPr>
        <p:spPr>
          <a:xfrm>
            <a:off x="628650" y="318510"/>
            <a:ext cx="7825200" cy="846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rgbClr val="232C68"/>
                </a:solidFill>
                <a:latin typeface="Trebuchet MS"/>
                <a:ea typeface="Trebuchet MS"/>
                <a:cs typeface="Trebuchet MS"/>
                <a:sym typeface="Trebuchet MS"/>
              </a:rPr>
              <a:t>What We Do</a:t>
            </a: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g32117f6e667_0_153"/>
          <p:cNvSpPr txBox="1">
            <a:spLocks noGrp="1"/>
          </p:cNvSpPr>
          <p:nvPr>
            <p:ph type="title"/>
          </p:nvPr>
        </p:nvSpPr>
        <p:spPr>
          <a:xfrm>
            <a:off x="137948" y="1828271"/>
            <a:ext cx="8868300" cy="11046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g32117f6e667_0_153"/>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8"/>
        <p:cNvGrpSpPr/>
        <p:nvPr/>
      </p:nvGrpSpPr>
      <p:grpSpPr>
        <a:xfrm>
          <a:off x="0" y="0"/>
          <a:ext cx="0" cy="0"/>
          <a:chOff x="0" y="0"/>
          <a:chExt cx="0" cy="0"/>
        </a:xfrm>
      </p:grpSpPr>
      <p:sp>
        <p:nvSpPr>
          <p:cNvPr id="19" name="Google Shape;19;g32117f6e667_0_412"/>
          <p:cNvSpPr/>
          <p:nvPr/>
        </p:nvSpPr>
        <p:spPr>
          <a:xfrm>
            <a:off x="0" y="5213843"/>
            <a:ext cx="9144000" cy="5079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endParaRPr sz="1000" b="0" i="0" u="none" strike="noStrike" cap="none">
              <a:solidFill>
                <a:srgbClr val="FFFFFF"/>
              </a:solidFill>
              <a:latin typeface="Calibri"/>
              <a:ea typeface="Calibri"/>
              <a:cs typeface="Calibri"/>
              <a:sym typeface="Calibri"/>
            </a:endParaRPr>
          </a:p>
        </p:txBody>
      </p:sp>
      <p:pic>
        <p:nvPicPr>
          <p:cNvPr id="20" name="Google Shape;20;g32117f6e667_0_412" descr="Google Shape;76;p17"/>
          <p:cNvPicPr preferRelativeResize="0"/>
          <p:nvPr/>
        </p:nvPicPr>
        <p:blipFill rotWithShape="1">
          <a:blip r:embed="rId2">
            <a:alphaModFix/>
          </a:blip>
          <a:srcRect/>
          <a:stretch/>
        </p:blipFill>
        <p:spPr>
          <a:xfrm>
            <a:off x="206005" y="5288964"/>
            <a:ext cx="1947297" cy="327145"/>
          </a:xfrm>
          <a:prstGeom prst="rect">
            <a:avLst/>
          </a:prstGeom>
          <a:noFill/>
          <a:ln>
            <a:noFill/>
          </a:ln>
        </p:spPr>
      </p:pic>
      <p:sp>
        <p:nvSpPr>
          <p:cNvPr id="21" name="Google Shape;21;g32117f6e667_0_412"/>
          <p:cNvSpPr txBox="1">
            <a:spLocks noGrp="1"/>
          </p:cNvSpPr>
          <p:nvPr>
            <p:ph type="title"/>
          </p:nvPr>
        </p:nvSpPr>
        <p:spPr>
          <a:xfrm>
            <a:off x="628650" y="364987"/>
            <a:ext cx="7886700" cy="800100"/>
          </a:xfrm>
          <a:prstGeom prst="rect">
            <a:avLst/>
          </a:prstGeom>
          <a:noFill/>
          <a:ln>
            <a:noFill/>
          </a:ln>
        </p:spPr>
        <p:txBody>
          <a:bodyPr spcFirstLastPara="1" wrap="square" lIns="35525" tIns="35525" rIns="35525" bIns="35525" anchor="ctr" anchorCtr="0">
            <a:normAutofit/>
          </a:bodyPr>
          <a:lstStyle>
            <a:lvl1pPr lvl="0" algn="ctr">
              <a:lnSpc>
                <a:spcPct val="90000"/>
              </a:lnSpc>
              <a:spcBef>
                <a:spcPts val="0"/>
              </a:spcBef>
              <a:spcAft>
                <a:spcPts val="0"/>
              </a:spcAft>
              <a:buClr>
                <a:srgbClr val="FFFFFF"/>
              </a:buClr>
              <a:buSzPts val="3500"/>
              <a:buFont typeface="Trebuchet MS"/>
              <a:buNone/>
              <a:defRPr sz="3500">
                <a:solidFill>
                  <a:srgbClr val="FFFFFF"/>
                </a:solidFill>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a:endParaRPr/>
          </a:p>
        </p:txBody>
      </p:sp>
      <p:sp>
        <p:nvSpPr>
          <p:cNvPr id="22" name="Google Shape;22;g32117f6e667_0_412"/>
          <p:cNvSpPr txBox="1">
            <a:spLocks noGrp="1"/>
          </p:cNvSpPr>
          <p:nvPr>
            <p:ph type="body" idx="1"/>
          </p:nvPr>
        </p:nvSpPr>
        <p:spPr>
          <a:xfrm>
            <a:off x="628650" y="1543585"/>
            <a:ext cx="7886700" cy="3504900"/>
          </a:xfrm>
          <a:prstGeom prst="rect">
            <a:avLst/>
          </a:prstGeom>
          <a:noFill/>
          <a:ln>
            <a:noFill/>
          </a:ln>
        </p:spPr>
        <p:txBody>
          <a:bodyPr spcFirstLastPara="1" wrap="square" lIns="35525" tIns="35525" rIns="35525" bIns="35525" anchor="t" anchorCtr="0">
            <a:normAutofit/>
          </a:bodyPr>
          <a:lstStyle>
            <a:lvl1pPr marL="457200" marR="0" lvl="0"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1pPr>
            <a:lvl2pPr marL="914400" marR="0" lvl="1"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2pPr>
            <a:lvl3pPr marL="1371600" marR="0" lvl="2"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3pPr>
            <a:lvl4pPr marL="1828800" marR="0" lvl="3"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4pPr>
            <a:lvl5pPr marL="2286000" marR="0" lvl="4"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
        <p:nvSpPr>
          <p:cNvPr id="23" name="Google Shape;23;g32117f6e667_0_412"/>
          <p:cNvSpPr txBox="1">
            <a:spLocks noGrp="1"/>
          </p:cNvSpPr>
          <p:nvPr>
            <p:ph type="sldNum" idx="12"/>
          </p:nvPr>
        </p:nvSpPr>
        <p:spPr>
          <a:xfrm>
            <a:off x="8770009" y="5370087"/>
            <a:ext cx="168000" cy="179400"/>
          </a:xfrm>
          <a:prstGeom prst="rect">
            <a:avLst/>
          </a:prstGeom>
          <a:noFill/>
          <a:ln>
            <a:noFill/>
          </a:ln>
        </p:spPr>
        <p:txBody>
          <a:bodyPr spcFirstLastPara="1" wrap="square" lIns="35525" tIns="35525" rIns="35525" bIns="35525" anchor="ctr" anchorCtr="0">
            <a:spAutoFit/>
          </a:bodyPr>
          <a:lstStyle>
            <a:lvl1pPr marL="0" marR="0" lvl="0"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900">
              <a:solidFill>
                <a:schemeClr val="dk1"/>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96"/>
        <p:cNvGrpSpPr/>
        <p:nvPr/>
      </p:nvGrpSpPr>
      <p:grpSpPr>
        <a:xfrm>
          <a:off x="0" y="0"/>
          <a:ext cx="0" cy="0"/>
          <a:chOff x="0" y="0"/>
          <a:chExt cx="0" cy="0"/>
        </a:xfrm>
      </p:grpSpPr>
      <p:sp>
        <p:nvSpPr>
          <p:cNvPr id="97" name="Google Shape;97;g32117f6e667_0_156"/>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98" name="Google Shape;98;g32117f6e667_0_156"/>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g32117f6e667_0_156"/>
          <p:cNvSpPr txBox="1">
            <a:spLocks noGrp="1"/>
          </p:cNvSpPr>
          <p:nvPr>
            <p:ph type="body" idx="1"/>
          </p:nvPr>
        </p:nvSpPr>
        <p:spPr>
          <a:xfrm>
            <a:off x="1665111" y="1801678"/>
            <a:ext cx="5813700" cy="31833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0"/>
        <p:cNvGrpSpPr/>
        <p:nvPr/>
      </p:nvGrpSpPr>
      <p:grpSpPr>
        <a:xfrm>
          <a:off x="0" y="0"/>
          <a:ext cx="0" cy="0"/>
          <a:chOff x="0" y="0"/>
          <a:chExt cx="0" cy="0"/>
        </a:xfrm>
      </p:grpSpPr>
      <p:sp>
        <p:nvSpPr>
          <p:cNvPr id="101" name="Google Shape;101;g32117f6e667_0_160"/>
          <p:cNvSpPr txBox="1">
            <a:spLocks noGrp="1"/>
          </p:cNvSpPr>
          <p:nvPr>
            <p:ph type="title"/>
          </p:nvPr>
        </p:nvSpPr>
        <p:spPr>
          <a:xfrm>
            <a:off x="605660" y="1505114"/>
            <a:ext cx="3602400" cy="24756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g32117f6e667_0_160"/>
          <p:cNvSpPr txBox="1">
            <a:spLocks noGrp="1"/>
          </p:cNvSpPr>
          <p:nvPr>
            <p:ph type="body" idx="1"/>
          </p:nvPr>
        </p:nvSpPr>
        <p:spPr>
          <a:xfrm>
            <a:off x="4857422" y="1505113"/>
            <a:ext cx="3642000" cy="24756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g32117f6e667_0_16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04" name="Google Shape;104;g32117f6e667_0_160"/>
          <p:cNvCxnSpPr/>
          <p:nvPr/>
        </p:nvCxnSpPr>
        <p:spPr>
          <a:xfrm>
            <a:off x="4572000" y="1105958"/>
            <a:ext cx="0" cy="35031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5"/>
        <p:cNvGrpSpPr/>
        <p:nvPr/>
      </p:nvGrpSpPr>
      <p:grpSpPr>
        <a:xfrm>
          <a:off x="0" y="0"/>
          <a:ext cx="0" cy="0"/>
          <a:chOff x="0" y="0"/>
          <a:chExt cx="0" cy="0"/>
        </a:xfrm>
      </p:grpSpPr>
      <p:sp>
        <p:nvSpPr>
          <p:cNvPr id="106" name="Google Shape;106;g32117f6e667_0_165"/>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07"/>
        <p:cNvGrpSpPr/>
        <p:nvPr/>
      </p:nvGrpSpPr>
      <p:grpSpPr>
        <a:xfrm>
          <a:off x="0" y="0"/>
          <a:ext cx="0" cy="0"/>
          <a:chOff x="0" y="0"/>
          <a:chExt cx="0" cy="0"/>
        </a:xfrm>
      </p:grpSpPr>
      <p:sp>
        <p:nvSpPr>
          <p:cNvPr id="108" name="Google Shape;108;g32117f6e667_0_167"/>
          <p:cNvSpPr txBox="1">
            <a:spLocks noGrp="1"/>
          </p:cNvSpPr>
          <p:nvPr>
            <p:ph type="title"/>
          </p:nvPr>
        </p:nvSpPr>
        <p:spPr>
          <a:xfrm>
            <a:off x="4592091"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32117f6e667_0_167"/>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0" name="Google Shape;110;g32117f6e667_0_167" descr="Icon of two people with a word bubble between them containing a question mark."/>
          <p:cNvPicPr preferRelativeResize="0"/>
          <p:nvPr/>
        </p:nvPicPr>
        <p:blipFill rotWithShape="1">
          <a:blip r:embed="rId2">
            <a:alphaModFix/>
          </a:blip>
          <a:srcRect/>
          <a:stretch/>
        </p:blipFill>
        <p:spPr>
          <a:xfrm>
            <a:off x="-714374" y="-248708"/>
            <a:ext cx="4179094" cy="417909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1"/>
        <p:cNvGrpSpPr/>
        <p:nvPr/>
      </p:nvGrpSpPr>
      <p:grpSpPr>
        <a:xfrm>
          <a:off x="0" y="0"/>
          <a:ext cx="0" cy="0"/>
          <a:chOff x="0" y="0"/>
          <a:chExt cx="0" cy="0"/>
        </a:xfrm>
      </p:grpSpPr>
      <p:sp>
        <p:nvSpPr>
          <p:cNvPr id="112" name="Google Shape;112;g32117f6e667_0_171"/>
          <p:cNvSpPr txBox="1">
            <a:spLocks noGrp="1"/>
          </p:cNvSpPr>
          <p:nvPr>
            <p:ph type="title"/>
          </p:nvPr>
        </p:nvSpPr>
        <p:spPr>
          <a:xfrm>
            <a:off x="4592091" y="1878212"/>
            <a:ext cx="4319400" cy="1958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32117f6e667_0_171"/>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4" name="Google Shape;114;g32117f6e667_0_171" descr="Chat icon"/>
          <p:cNvPicPr preferRelativeResize="0"/>
          <p:nvPr/>
        </p:nvPicPr>
        <p:blipFill rotWithShape="1">
          <a:blip r:embed="rId2">
            <a:alphaModFix/>
          </a:blip>
          <a:srcRect/>
          <a:stretch/>
        </p:blipFill>
        <p:spPr>
          <a:xfrm>
            <a:off x="-169519" y="89297"/>
            <a:ext cx="3706824" cy="3706937"/>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15"/>
        <p:cNvGrpSpPr/>
        <p:nvPr/>
      </p:nvGrpSpPr>
      <p:grpSpPr>
        <a:xfrm>
          <a:off x="0" y="0"/>
          <a:ext cx="0" cy="0"/>
          <a:chOff x="0" y="0"/>
          <a:chExt cx="0" cy="0"/>
        </a:xfrm>
      </p:grpSpPr>
      <p:sp>
        <p:nvSpPr>
          <p:cNvPr id="116" name="Google Shape;116;g32117f6e667_0_175"/>
          <p:cNvSpPr txBox="1">
            <a:spLocks noGrp="1"/>
          </p:cNvSpPr>
          <p:nvPr>
            <p:ph type="title"/>
          </p:nvPr>
        </p:nvSpPr>
        <p:spPr>
          <a:xfrm>
            <a:off x="446484" y="181667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g32117f6e667_0_175"/>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18"/>
        <p:cNvGrpSpPr/>
        <p:nvPr/>
      </p:nvGrpSpPr>
      <p:grpSpPr>
        <a:xfrm>
          <a:off x="0" y="0"/>
          <a:ext cx="0" cy="0"/>
          <a:chOff x="0" y="0"/>
          <a:chExt cx="0" cy="0"/>
        </a:xfrm>
      </p:grpSpPr>
      <p:sp>
        <p:nvSpPr>
          <p:cNvPr id="119" name="Google Shape;119;g32117f6e667_0_182"/>
          <p:cNvSpPr txBox="1">
            <a:spLocks noGrp="1"/>
          </p:cNvSpPr>
          <p:nvPr>
            <p:ph type="title"/>
          </p:nvPr>
        </p:nvSpPr>
        <p:spPr>
          <a:xfrm>
            <a:off x="417328" y="304271"/>
            <a:ext cx="8309400" cy="1104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0" name="Google Shape;120;g32117f6e667_0_182"/>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21"/>
        <p:cNvGrpSpPr/>
        <p:nvPr/>
      </p:nvGrpSpPr>
      <p:grpSpPr>
        <a:xfrm>
          <a:off x="0" y="0"/>
          <a:ext cx="0" cy="0"/>
          <a:chOff x="0" y="0"/>
          <a:chExt cx="0" cy="0"/>
        </a:xfrm>
      </p:grpSpPr>
      <p:sp>
        <p:nvSpPr>
          <p:cNvPr id="122" name="Google Shape;122;g32117f6e667_0_185"/>
          <p:cNvSpPr txBox="1">
            <a:spLocks noGrp="1"/>
          </p:cNvSpPr>
          <p:nvPr>
            <p:ph type="body" idx="1"/>
          </p:nvPr>
        </p:nvSpPr>
        <p:spPr>
          <a:xfrm>
            <a:off x="232304" y="1428750"/>
            <a:ext cx="8679300" cy="3616800"/>
          </a:xfrm>
          <a:prstGeom prst="rect">
            <a:avLst/>
          </a:prstGeom>
          <a:noFill/>
          <a:ln>
            <a:noFill/>
          </a:ln>
        </p:spPr>
        <p:txBody>
          <a:bodyPr spcFirstLastPara="1" wrap="square" lIns="64275" tIns="32125" rIns="64275" bIns="32125" anchor="t" anchorCtr="0">
            <a:noAutofit/>
          </a:bodyPr>
          <a:lstStyle>
            <a:lvl1pPr marL="457200" marR="0" lvl="0" indent="-228600" algn="l" rtl="0">
              <a:lnSpc>
                <a:spcPct val="100000"/>
              </a:lnSpc>
              <a:spcBef>
                <a:spcPts val="3900"/>
              </a:spcBef>
              <a:spcAft>
                <a:spcPts val="0"/>
              </a:spcAft>
              <a:buClr>
                <a:srgbClr val="000000"/>
              </a:buClr>
              <a:buSzPts val="1000"/>
              <a:buFont typeface="Arial"/>
              <a:buNone/>
              <a:defRPr sz="34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00"/>
              </a:spcBef>
              <a:spcAft>
                <a:spcPts val="0"/>
              </a:spcAft>
              <a:buClr>
                <a:srgbClr val="000000"/>
              </a:buClr>
              <a:buSzPts val="10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00"/>
              </a:spcBef>
              <a:spcAft>
                <a:spcPts val="0"/>
              </a:spcAft>
              <a:buClr>
                <a:srgbClr val="000000"/>
              </a:buClr>
              <a:buSzPts val="10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68300" algn="l" rtl="0">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123" name="Google Shape;123;g32117f6e667_0_185"/>
          <p:cNvSpPr txBox="1">
            <a:spLocks noGrp="1"/>
          </p:cNvSpPr>
          <p:nvPr>
            <p:ph type="sldNum" idx="12"/>
          </p:nvPr>
        </p:nvSpPr>
        <p:spPr>
          <a:xfrm>
            <a:off x="7384771" y="5354280"/>
            <a:ext cx="1509000" cy="3042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24" name="Google Shape;124;g32117f6e667_0_185"/>
          <p:cNvSpPr txBox="1">
            <a:spLocks noGrp="1"/>
          </p:cNvSpPr>
          <p:nvPr>
            <p:ph type="title"/>
          </p:nvPr>
        </p:nvSpPr>
        <p:spPr>
          <a:xfrm>
            <a:off x="232304" y="365932"/>
            <a:ext cx="8679300" cy="6807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a:buNone/>
              <a:defRPr sz="62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25"/>
        <p:cNvGrpSpPr/>
        <p:nvPr/>
      </p:nvGrpSpPr>
      <p:grpSpPr>
        <a:xfrm>
          <a:off x="0" y="0"/>
          <a:ext cx="0" cy="0"/>
          <a:chOff x="0" y="0"/>
          <a:chExt cx="0" cy="0"/>
        </a:xfrm>
      </p:grpSpPr>
      <p:sp>
        <p:nvSpPr>
          <p:cNvPr id="126" name="Google Shape;126;g32117f6e667_0_189"/>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7" name="Google Shape;127;g32117f6e667_0_189" descr="Google Shape;11;p1"/>
          <p:cNvPicPr preferRelativeResize="0"/>
          <p:nvPr/>
        </p:nvPicPr>
        <p:blipFill rotWithShape="1">
          <a:blip r:embed="rId2">
            <a:alphaModFix/>
          </a:blip>
          <a:srcRect/>
          <a:stretch/>
        </p:blipFill>
        <p:spPr>
          <a:xfrm>
            <a:off x="205740" y="5303519"/>
            <a:ext cx="1275785" cy="216028"/>
          </a:xfrm>
          <a:prstGeom prst="rect">
            <a:avLst/>
          </a:prstGeom>
          <a:noFill/>
          <a:ln>
            <a:noFill/>
          </a:ln>
        </p:spPr>
      </p:pic>
      <p:sp>
        <p:nvSpPr>
          <p:cNvPr id="128" name="Google Shape;128;g32117f6e667_0_189"/>
          <p:cNvSpPr txBox="1">
            <a:spLocks noGrp="1"/>
          </p:cNvSpPr>
          <p:nvPr>
            <p:ph type="title"/>
          </p:nvPr>
        </p:nvSpPr>
        <p:spPr>
          <a:xfrm>
            <a:off x="780392" y="1254298"/>
            <a:ext cx="7583100" cy="825300"/>
          </a:xfrm>
          <a:prstGeom prst="rect">
            <a:avLst/>
          </a:prstGeom>
          <a:noFill/>
          <a:ln>
            <a:noFill/>
          </a:ln>
        </p:spPr>
        <p:txBody>
          <a:bodyPr spcFirstLastPara="1" wrap="square" lIns="45675" tIns="45675" rIns="45675" bIns="45675" anchor="ctr" anchorCtr="0">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129" name="Google Shape;129;g32117f6e667_0_189"/>
          <p:cNvSpPr txBox="1">
            <a:spLocks noGrp="1"/>
          </p:cNvSpPr>
          <p:nvPr>
            <p:ph type="body" idx="1"/>
          </p:nvPr>
        </p:nvSpPr>
        <p:spPr>
          <a:xfrm>
            <a:off x="1143000" y="2152858"/>
            <a:ext cx="6858000" cy="615600"/>
          </a:xfrm>
          <a:prstGeom prst="rect">
            <a:avLst/>
          </a:prstGeom>
          <a:noFill/>
          <a:ln>
            <a:noFill/>
          </a:ln>
        </p:spPr>
        <p:txBody>
          <a:bodyPr spcFirstLastPara="1" wrap="square" lIns="45675" tIns="45675" rIns="45675" bIns="45675" anchor="ctr" anchorCtr="0">
            <a:normAutofit/>
          </a:bodyPr>
          <a:lstStyle>
            <a:lvl1pPr marL="457200" marR="0" lvl="0" indent="-539750" algn="ctr" rtl="0">
              <a:lnSpc>
                <a:spcPct val="90000"/>
              </a:lnSpc>
              <a:spcBef>
                <a:spcPts val="1000"/>
              </a:spcBef>
              <a:spcAft>
                <a:spcPts val="0"/>
              </a:spcAft>
              <a:buClr>
                <a:srgbClr val="000000"/>
              </a:buClr>
              <a:buSzPts val="4900"/>
              <a:buFont typeface="Trebuchet MS"/>
              <a:buChar char="●"/>
              <a:defRPr sz="4900" b="1" i="0" u="none" strike="noStrike" cap="none">
                <a:solidFill>
                  <a:srgbClr val="000000"/>
                </a:solidFill>
                <a:latin typeface="Trebuchet MS"/>
                <a:ea typeface="Trebuchet MS"/>
                <a:cs typeface="Trebuchet MS"/>
                <a:sym typeface="Trebuchet MS"/>
              </a:defRPr>
            </a:lvl1pPr>
            <a:lvl2pPr marL="914400" marR="0" lvl="1" indent="-539750" algn="ctr" rtl="0">
              <a:lnSpc>
                <a:spcPct val="90000"/>
              </a:lnSpc>
              <a:spcBef>
                <a:spcPts val="1000"/>
              </a:spcBef>
              <a:spcAft>
                <a:spcPts val="0"/>
              </a:spcAft>
              <a:buClr>
                <a:srgbClr val="000000"/>
              </a:buClr>
              <a:buSzPts val="4900"/>
              <a:buFont typeface="Trebuchet MS"/>
              <a:buChar char="○"/>
              <a:defRPr sz="4900" b="1" i="0" u="none" strike="noStrike" cap="none">
                <a:solidFill>
                  <a:srgbClr val="000000"/>
                </a:solidFill>
                <a:latin typeface="Trebuchet MS"/>
                <a:ea typeface="Trebuchet MS"/>
                <a:cs typeface="Trebuchet MS"/>
                <a:sym typeface="Trebuchet MS"/>
              </a:defRPr>
            </a:lvl2pPr>
            <a:lvl3pPr marL="1371600" marR="0" lvl="2" indent="-539750" algn="ctr" rtl="0">
              <a:lnSpc>
                <a:spcPct val="90000"/>
              </a:lnSpc>
              <a:spcBef>
                <a:spcPts val="1000"/>
              </a:spcBef>
              <a:spcAft>
                <a:spcPts val="0"/>
              </a:spcAft>
              <a:buClr>
                <a:srgbClr val="000000"/>
              </a:buClr>
              <a:buSzPts val="4900"/>
              <a:buFont typeface="Trebuchet MS"/>
              <a:buChar char="■"/>
              <a:defRPr sz="4900" b="1" i="0" u="none" strike="noStrike" cap="none">
                <a:solidFill>
                  <a:srgbClr val="000000"/>
                </a:solidFill>
                <a:latin typeface="Trebuchet MS"/>
                <a:ea typeface="Trebuchet MS"/>
                <a:cs typeface="Trebuchet MS"/>
                <a:sym typeface="Trebuchet MS"/>
              </a:defRPr>
            </a:lvl3pPr>
            <a:lvl4pPr marL="1828800" marR="0" lvl="3" indent="-539750" algn="ctr" rtl="0">
              <a:lnSpc>
                <a:spcPct val="90000"/>
              </a:lnSpc>
              <a:spcBef>
                <a:spcPts val="1000"/>
              </a:spcBef>
              <a:spcAft>
                <a:spcPts val="0"/>
              </a:spcAft>
              <a:buClr>
                <a:srgbClr val="000000"/>
              </a:buClr>
              <a:buSzPts val="4900"/>
              <a:buFont typeface="Trebuchet MS"/>
              <a:buChar char="●"/>
              <a:defRPr sz="4900" b="1" i="0" u="none" strike="noStrike" cap="none">
                <a:solidFill>
                  <a:srgbClr val="000000"/>
                </a:solidFill>
                <a:latin typeface="Trebuchet MS"/>
                <a:ea typeface="Trebuchet MS"/>
                <a:cs typeface="Trebuchet MS"/>
                <a:sym typeface="Trebuchet MS"/>
              </a:defRPr>
            </a:lvl4pPr>
            <a:lvl5pPr marL="2286000" marR="0" lvl="4" indent="-539750" algn="ctr" rtl="0">
              <a:lnSpc>
                <a:spcPct val="90000"/>
              </a:lnSpc>
              <a:spcBef>
                <a:spcPts val="1000"/>
              </a:spcBef>
              <a:spcAft>
                <a:spcPts val="0"/>
              </a:spcAft>
              <a:buClr>
                <a:srgbClr val="000000"/>
              </a:buClr>
              <a:buSzPts val="4900"/>
              <a:buFont typeface="Trebuchet MS"/>
              <a:buChar char="○"/>
              <a:defRPr sz="4900" b="1" i="0" u="none" strike="noStrike" cap="none">
                <a:solidFill>
                  <a:srgbClr val="000000"/>
                </a:solidFill>
                <a:latin typeface="Trebuchet MS"/>
                <a:ea typeface="Trebuchet MS"/>
                <a:cs typeface="Trebuchet MS"/>
                <a:sym typeface="Trebuchet MS"/>
              </a:defRPr>
            </a:lvl5pPr>
            <a:lvl6pPr marL="2743200" marR="0" lvl="5"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30" name="Google Shape;130;g32117f6e667_0_189"/>
          <p:cNvSpPr txBox="1">
            <a:spLocks noGrp="1"/>
          </p:cNvSpPr>
          <p:nvPr>
            <p:ph type="sldNum" idx="12"/>
          </p:nvPr>
        </p:nvSpPr>
        <p:spPr>
          <a:xfrm>
            <a:off x="8740038" y="5351373"/>
            <a:ext cx="1980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131" name="Google Shape;131;g32117f6e667_0_189"/>
          <p:cNvSpPr txBox="1">
            <a:spLocks noGrp="1"/>
          </p:cNvSpPr>
          <p:nvPr>
            <p:ph type="body" idx="2"/>
          </p:nvPr>
        </p:nvSpPr>
        <p:spPr>
          <a:xfrm>
            <a:off x="1435395" y="3066690"/>
            <a:ext cx="6273300" cy="762000"/>
          </a:xfrm>
          <a:prstGeom prst="rect">
            <a:avLst/>
          </a:prstGeom>
          <a:noFill/>
          <a:ln>
            <a:noFill/>
          </a:ln>
        </p:spPr>
        <p:txBody>
          <a:bodyPr spcFirstLastPara="1" wrap="square" lIns="45675" tIns="45675" rIns="45675" bIns="45675" anchor="ctr" anchorCtr="0">
            <a:normAutofit/>
          </a:bodyPr>
          <a:lstStyle>
            <a:lvl1pPr marL="457200" marR="0" lvl="0"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32"/>
        <p:cNvGrpSpPr/>
        <p:nvPr/>
      </p:nvGrpSpPr>
      <p:grpSpPr>
        <a:xfrm>
          <a:off x="0" y="0"/>
          <a:ext cx="0" cy="0"/>
          <a:chOff x="0" y="0"/>
          <a:chExt cx="0" cy="0"/>
        </a:xfrm>
      </p:grpSpPr>
      <p:sp>
        <p:nvSpPr>
          <p:cNvPr id="133" name="Google Shape;133;g32117f6e667_0_196"/>
          <p:cNvSpPr/>
          <p:nvPr/>
        </p:nvSpPr>
        <p:spPr>
          <a:xfrm>
            <a:off x="0" y="5213843"/>
            <a:ext cx="9144000" cy="5079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a:solidFill>
                <a:srgbClr val="FFFFFF"/>
              </a:solidFill>
              <a:latin typeface="Calibri"/>
              <a:ea typeface="Calibri"/>
              <a:cs typeface="Calibri"/>
              <a:sym typeface="Calibri"/>
            </a:endParaRPr>
          </a:p>
        </p:txBody>
      </p:sp>
      <p:pic>
        <p:nvPicPr>
          <p:cNvPr id="134" name="Google Shape;134;g32117f6e667_0_196" descr="Google Shape;76;p17"/>
          <p:cNvPicPr preferRelativeResize="0"/>
          <p:nvPr/>
        </p:nvPicPr>
        <p:blipFill rotWithShape="1">
          <a:blip r:embed="rId2">
            <a:alphaModFix/>
          </a:blip>
          <a:srcRect/>
          <a:stretch/>
        </p:blipFill>
        <p:spPr>
          <a:xfrm>
            <a:off x="206005" y="5288964"/>
            <a:ext cx="1460472" cy="245359"/>
          </a:xfrm>
          <a:prstGeom prst="rect">
            <a:avLst/>
          </a:prstGeom>
          <a:noFill/>
          <a:ln>
            <a:noFill/>
          </a:ln>
        </p:spPr>
      </p:pic>
      <p:sp>
        <p:nvSpPr>
          <p:cNvPr id="135" name="Google Shape;135;g32117f6e667_0_196"/>
          <p:cNvSpPr txBox="1">
            <a:spLocks noGrp="1"/>
          </p:cNvSpPr>
          <p:nvPr>
            <p:ph type="title"/>
          </p:nvPr>
        </p:nvSpPr>
        <p:spPr>
          <a:xfrm>
            <a:off x="628650" y="364987"/>
            <a:ext cx="7886700" cy="800100"/>
          </a:xfrm>
          <a:prstGeom prst="rect">
            <a:avLst/>
          </a:prstGeom>
          <a:noFill/>
          <a:ln>
            <a:noFill/>
          </a:ln>
        </p:spPr>
        <p:txBody>
          <a:bodyPr spcFirstLastPara="1" wrap="square" lIns="45675" tIns="45675" rIns="45675" bIns="45675" anchor="ctr" anchorCtr="0">
            <a:normAutofit/>
          </a:bodyPr>
          <a:lstStyle>
            <a:lvl1pPr lvl="0" algn="ctr">
              <a:lnSpc>
                <a:spcPct val="90000"/>
              </a:lnSpc>
              <a:spcBef>
                <a:spcPts val="0"/>
              </a:spcBef>
              <a:spcAft>
                <a:spcPts val="0"/>
              </a:spcAft>
              <a:buClr>
                <a:srgbClr val="FFFFFF"/>
              </a:buClr>
              <a:buSzPts val="4500"/>
              <a:buFont typeface="Trebuchet MS"/>
              <a:buNone/>
              <a:defRPr sz="4500">
                <a:solidFill>
                  <a:srgbClr val="FFFFFF"/>
                </a:solidFill>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136" name="Google Shape;136;g32117f6e667_0_196"/>
          <p:cNvSpPr txBox="1">
            <a:spLocks noGrp="1"/>
          </p:cNvSpPr>
          <p:nvPr>
            <p:ph type="body" idx="1"/>
          </p:nvPr>
        </p:nvSpPr>
        <p:spPr>
          <a:xfrm>
            <a:off x="628650" y="1543585"/>
            <a:ext cx="7886700" cy="3504600"/>
          </a:xfrm>
          <a:prstGeom prst="rect">
            <a:avLst/>
          </a:prstGeom>
          <a:noFill/>
          <a:ln>
            <a:noFill/>
          </a:ln>
        </p:spPr>
        <p:txBody>
          <a:bodyPr spcFirstLastPara="1" wrap="square" lIns="45675" tIns="45675" rIns="45675" bIns="45675" anchor="t" anchorCtr="0">
            <a:normAutofit/>
          </a:bodyPr>
          <a:lstStyle>
            <a:lvl1pPr marL="457200" marR="0" lvl="0" indent="-400050" algn="l" rtl="0">
              <a:lnSpc>
                <a:spcPct val="90000"/>
              </a:lnSpc>
              <a:spcBef>
                <a:spcPts val="7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1pPr>
            <a:lvl2pPr marL="914400" marR="0" lvl="1" indent="-400050" algn="l" rtl="0">
              <a:lnSpc>
                <a:spcPct val="90000"/>
              </a:lnSpc>
              <a:spcBef>
                <a:spcPts val="7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2pPr>
            <a:lvl3pPr marL="1371600" marR="0" lvl="2" indent="-400050" algn="l" rtl="0">
              <a:lnSpc>
                <a:spcPct val="90000"/>
              </a:lnSpc>
              <a:spcBef>
                <a:spcPts val="7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3pPr>
            <a:lvl4pPr marL="1828800" marR="0" lvl="3" indent="-400050" algn="l" rtl="0">
              <a:lnSpc>
                <a:spcPct val="90000"/>
              </a:lnSpc>
              <a:spcBef>
                <a:spcPts val="7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4pPr>
            <a:lvl5pPr marL="2286000" marR="0" lvl="4" indent="-400050" algn="l" rtl="0">
              <a:lnSpc>
                <a:spcPct val="90000"/>
              </a:lnSpc>
              <a:spcBef>
                <a:spcPts val="7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5pPr>
            <a:lvl6pPr marL="2743200" marR="0" lvl="5"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37" name="Google Shape;137;g32117f6e667_0_196"/>
          <p:cNvSpPr txBox="1">
            <a:spLocks noGrp="1"/>
          </p:cNvSpPr>
          <p:nvPr>
            <p:ph type="sldNum" idx="12"/>
          </p:nvPr>
        </p:nvSpPr>
        <p:spPr>
          <a:xfrm>
            <a:off x="8770009" y="5370087"/>
            <a:ext cx="168000" cy="2307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2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4"/>
        <p:cNvGrpSpPr/>
        <p:nvPr/>
      </p:nvGrpSpPr>
      <p:grpSpPr>
        <a:xfrm>
          <a:off x="0" y="0"/>
          <a:ext cx="0" cy="0"/>
          <a:chOff x="0" y="0"/>
          <a:chExt cx="0" cy="0"/>
        </a:xfrm>
      </p:grpSpPr>
      <p:sp>
        <p:nvSpPr>
          <p:cNvPr id="25" name="Google Shape;25;p18"/>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body" idx="1"/>
          </p:nvPr>
        </p:nvSpPr>
        <p:spPr>
          <a:xfrm>
            <a:off x="628650" y="1543585"/>
            <a:ext cx="7886700" cy="35046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8645" algn="l" rtl="0">
              <a:lnSpc>
                <a:spcPct val="90000"/>
              </a:lnSpc>
              <a:spcBef>
                <a:spcPts val="375"/>
              </a:spcBef>
              <a:spcAft>
                <a:spcPts val="0"/>
              </a:spcAft>
              <a:buClr>
                <a:schemeClr val="lt1"/>
              </a:buClr>
              <a:buSzPts val="1733"/>
              <a:buFont typeface="Noto Sans Symbols"/>
              <a:buChar char="⮚"/>
              <a:defRPr sz="2475" b="0" i="0" u="none" strike="noStrike" cap="none">
                <a:solidFill>
                  <a:schemeClr val="lt1"/>
                </a:solidFill>
                <a:latin typeface="Trebuchet MS"/>
                <a:ea typeface="Trebuchet MS"/>
                <a:cs typeface="Trebuchet MS"/>
                <a:sym typeface="Trebuchet MS"/>
              </a:defRPr>
            </a:lvl2pPr>
            <a:lvl3pPr marL="1371600" marR="0" lvl="2" indent="-357187" algn="l" rtl="0">
              <a:lnSpc>
                <a:spcPct val="90000"/>
              </a:lnSpc>
              <a:spcBef>
                <a:spcPts val="375"/>
              </a:spcBef>
              <a:spcAft>
                <a:spcPts val="0"/>
              </a:spcAft>
              <a:buClr>
                <a:schemeClr val="lt1"/>
              </a:buClr>
              <a:buSzPts val="2025"/>
              <a:buFont typeface="Noto Sans Symbols"/>
              <a:buChar char="▪"/>
              <a:defRPr sz="2025" b="0" i="0" u="none" strike="noStrike" cap="none">
                <a:solidFill>
                  <a:schemeClr val="lt1"/>
                </a:solidFill>
                <a:latin typeface="Trebuchet MS"/>
                <a:ea typeface="Trebuchet MS"/>
                <a:cs typeface="Trebuchet MS"/>
                <a:sym typeface="Trebuchet MS"/>
              </a:defRPr>
            </a:lvl3pPr>
            <a:lvl4pPr marL="1828800" marR="0" lvl="3" indent="-342900" algn="l" rtl="0">
              <a:lnSpc>
                <a:spcPct val="90000"/>
              </a:lnSpc>
              <a:spcBef>
                <a:spcPts val="375"/>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27" name="Google Shape;27;p18"/>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138"/>
        <p:cNvGrpSpPr/>
        <p:nvPr/>
      </p:nvGrpSpPr>
      <p:grpSpPr>
        <a:xfrm>
          <a:off x="0" y="0"/>
          <a:ext cx="0" cy="0"/>
          <a:chOff x="0" y="0"/>
          <a:chExt cx="0" cy="0"/>
        </a:xfrm>
      </p:grpSpPr>
      <p:sp>
        <p:nvSpPr>
          <p:cNvPr id="139" name="Google Shape;139;g32117f6e667_0_202"/>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40" name="Google Shape;140;g32117f6e667_0_202" descr="Google Shape;11;p1"/>
          <p:cNvPicPr preferRelativeResize="0"/>
          <p:nvPr/>
        </p:nvPicPr>
        <p:blipFill rotWithShape="1">
          <a:blip r:embed="rId2">
            <a:alphaModFix/>
          </a:blip>
          <a:srcRect/>
          <a:stretch/>
        </p:blipFill>
        <p:spPr>
          <a:xfrm>
            <a:off x="205740" y="5303519"/>
            <a:ext cx="1275785" cy="216028"/>
          </a:xfrm>
          <a:prstGeom prst="rect">
            <a:avLst/>
          </a:prstGeom>
          <a:noFill/>
          <a:ln>
            <a:noFill/>
          </a:ln>
        </p:spPr>
      </p:pic>
      <p:sp>
        <p:nvSpPr>
          <p:cNvPr id="141" name="Google Shape;141;g32117f6e667_0_202"/>
          <p:cNvSpPr txBox="1">
            <a:spLocks noGrp="1"/>
          </p:cNvSpPr>
          <p:nvPr>
            <p:ph type="title"/>
          </p:nvPr>
        </p:nvSpPr>
        <p:spPr>
          <a:xfrm>
            <a:off x="311700" y="494472"/>
            <a:ext cx="8520600" cy="636300"/>
          </a:xfrm>
          <a:prstGeom prst="rect">
            <a:avLst/>
          </a:prstGeom>
          <a:noFill/>
          <a:ln>
            <a:noFill/>
          </a:ln>
        </p:spPr>
        <p:txBody>
          <a:bodyPr spcFirstLastPara="1" wrap="square" lIns="45675" tIns="45675" rIns="45675" bIns="45675" anchor="ctr" anchorCtr="0">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142" name="Google Shape;142;g32117f6e667_0_202"/>
          <p:cNvSpPr txBox="1">
            <a:spLocks noGrp="1"/>
          </p:cNvSpPr>
          <p:nvPr>
            <p:ph type="body" idx="1"/>
          </p:nvPr>
        </p:nvSpPr>
        <p:spPr>
          <a:xfrm>
            <a:off x="311700" y="1280528"/>
            <a:ext cx="8520600" cy="3795900"/>
          </a:xfrm>
          <a:prstGeom prst="rect">
            <a:avLst/>
          </a:prstGeom>
          <a:noFill/>
          <a:ln>
            <a:noFill/>
          </a:ln>
        </p:spPr>
        <p:txBody>
          <a:bodyPr spcFirstLastPara="1" wrap="square" lIns="121875" tIns="121875" rIns="121875" bIns="121875" anchor="ctr" anchorCtr="0">
            <a:normAutofit/>
          </a:bodyPr>
          <a:lstStyle>
            <a:lvl1pPr marL="457200" marR="0" lvl="0"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1pPr>
            <a:lvl2pPr marL="914400" marR="0" lvl="1"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2pPr>
            <a:lvl3pPr marL="1371600" marR="0" lvl="2"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3pPr>
            <a:lvl4pPr marL="1828800" marR="0" lvl="3"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4pPr>
            <a:lvl5pPr marL="2286000" marR="0" lvl="4"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5pPr>
            <a:lvl6pPr marL="2743200" marR="0" lvl="5"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43" name="Google Shape;143;g32117f6e667_0_202"/>
          <p:cNvSpPr txBox="1">
            <a:spLocks noGrp="1"/>
          </p:cNvSpPr>
          <p:nvPr>
            <p:ph type="sldNum" idx="12"/>
          </p:nvPr>
        </p:nvSpPr>
        <p:spPr>
          <a:xfrm>
            <a:off x="8823276" y="5287809"/>
            <a:ext cx="1980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200"/>
              <a:buFont typeface="Trebuchet MS"/>
              <a:buNone/>
              <a:defRPr sz="12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50"/>
        <p:cNvGrpSpPr/>
        <p:nvPr/>
      </p:nvGrpSpPr>
      <p:grpSpPr>
        <a:xfrm>
          <a:off x="0" y="0"/>
          <a:ext cx="0" cy="0"/>
          <a:chOff x="0" y="0"/>
          <a:chExt cx="0" cy="0"/>
        </a:xfrm>
      </p:grpSpPr>
      <p:sp>
        <p:nvSpPr>
          <p:cNvPr id="151" name="Google Shape;151;g32117f6e667_0_56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2" name="Google Shape;152;g32117f6e667_0_560"/>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3" name="Google Shape;153;g32117f6e667_0_560"/>
          <p:cNvSpPr txBox="1">
            <a:spLocks noGrp="1"/>
          </p:cNvSpPr>
          <p:nvPr>
            <p:ph type="body" idx="1"/>
          </p:nvPr>
        </p:nvSpPr>
        <p:spPr>
          <a:xfrm>
            <a:off x="1665111" y="1801678"/>
            <a:ext cx="5813700" cy="3183300"/>
          </a:xfrm>
          <a:prstGeom prst="rect">
            <a:avLst/>
          </a:prstGeom>
          <a:noFill/>
          <a:ln>
            <a:noFill/>
          </a:ln>
        </p:spPr>
        <p:txBody>
          <a:bodyPr spcFirstLastPara="1" wrap="square" lIns="71100" tIns="35550" rIns="71100" bIns="35550" anchor="t" anchorCtr="0">
            <a:noAutofit/>
          </a:bodyPr>
          <a:lstStyle>
            <a:lvl1pPr marL="457200" marR="0" lvl="0" indent="-228600" algn="l" rtl="0">
              <a:lnSpc>
                <a:spcPct val="90000"/>
              </a:lnSpc>
              <a:spcBef>
                <a:spcPts val="800"/>
              </a:spcBef>
              <a:spcAft>
                <a:spcPts val="0"/>
              </a:spcAft>
              <a:buClr>
                <a:schemeClr val="dk1"/>
              </a:buClr>
              <a:buSzPts val="2200"/>
              <a:buFont typeface="Arial"/>
              <a:buNone/>
              <a:defRPr sz="2200" b="0" i="0" u="none" strike="noStrike" cap="none">
                <a:solidFill>
                  <a:schemeClr val="dk1"/>
                </a:solidFill>
                <a:latin typeface="Trebuchet MS"/>
                <a:ea typeface="Trebuchet MS"/>
                <a:cs typeface="Trebuchet MS"/>
                <a:sym typeface="Trebuchet MS"/>
              </a:defRPr>
            </a:lvl1pPr>
            <a:lvl2pPr marL="914400" marR="0" lvl="1"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4"/>
        <p:cNvGrpSpPr/>
        <p:nvPr/>
      </p:nvGrpSpPr>
      <p:grpSpPr>
        <a:xfrm>
          <a:off x="0" y="0"/>
          <a:ext cx="0" cy="0"/>
          <a:chOff x="0" y="0"/>
          <a:chExt cx="0" cy="0"/>
        </a:xfrm>
      </p:grpSpPr>
      <p:sp>
        <p:nvSpPr>
          <p:cNvPr id="155" name="Google Shape;155;g32117f6e667_0_534"/>
          <p:cNvSpPr txBox="1">
            <a:spLocks noGrp="1"/>
          </p:cNvSpPr>
          <p:nvPr>
            <p:ph type="ctrTitle"/>
          </p:nvPr>
        </p:nvSpPr>
        <p:spPr>
          <a:xfrm>
            <a:off x="780393" y="1254298"/>
            <a:ext cx="7583100" cy="8253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6" name="Google Shape;156;g32117f6e667_0_534"/>
          <p:cNvSpPr txBox="1">
            <a:spLocks noGrp="1"/>
          </p:cNvSpPr>
          <p:nvPr>
            <p:ph type="subTitle" idx="1"/>
          </p:nvPr>
        </p:nvSpPr>
        <p:spPr>
          <a:xfrm>
            <a:off x="1143000" y="2152858"/>
            <a:ext cx="6858000" cy="615600"/>
          </a:xfrm>
          <a:prstGeom prst="rect">
            <a:avLst/>
          </a:prstGeom>
          <a:noFill/>
          <a:ln>
            <a:noFill/>
          </a:ln>
        </p:spPr>
        <p:txBody>
          <a:bodyPr spcFirstLastPara="1" wrap="square" lIns="71100" tIns="35550" rIns="71100" bIns="35550" anchor="ctr" anchorCtr="0">
            <a:noAutofit/>
          </a:bodyPr>
          <a:lstStyle>
            <a:lvl1pPr marR="0" lvl="0" algn="ctr" rtl="0">
              <a:lnSpc>
                <a:spcPct val="90000"/>
              </a:lnSpc>
              <a:spcBef>
                <a:spcPts val="800"/>
              </a:spcBef>
              <a:spcAft>
                <a:spcPts val="0"/>
              </a:spcAft>
              <a:buClr>
                <a:schemeClr val="dk1"/>
              </a:buClr>
              <a:buSzPts val="3900"/>
              <a:buFont typeface="Arial"/>
              <a:buNone/>
              <a:defRPr sz="39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57" name="Google Shape;157;g32117f6e667_0_534"/>
          <p:cNvSpPr txBox="1">
            <a:spLocks noGrp="1"/>
          </p:cNvSpPr>
          <p:nvPr>
            <p:ph type="dt" idx="10"/>
          </p:nvPr>
        </p:nvSpPr>
        <p:spPr>
          <a:xfrm>
            <a:off x="3543300" y="4097963"/>
            <a:ext cx="20574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8" name="Google Shape;158;g32117f6e667_0_53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9" name="Google Shape;159;g32117f6e667_0_534"/>
          <p:cNvSpPr txBox="1">
            <a:spLocks noGrp="1"/>
          </p:cNvSpPr>
          <p:nvPr>
            <p:ph type="body" idx="2"/>
          </p:nvPr>
        </p:nvSpPr>
        <p:spPr>
          <a:xfrm>
            <a:off x="1435396" y="3066690"/>
            <a:ext cx="6273300" cy="762000"/>
          </a:xfrm>
          <a:prstGeom prst="rect">
            <a:avLst/>
          </a:prstGeom>
          <a:noFill/>
          <a:ln>
            <a:noFill/>
          </a:ln>
        </p:spPr>
        <p:txBody>
          <a:bodyPr spcFirstLastPara="1" wrap="square" lIns="71100" tIns="35550" rIns="71100" bIns="35550" anchor="ctr" anchorCtr="0">
            <a:noAutofit/>
          </a:bodyPr>
          <a:lstStyle>
            <a:lvl1pPr marL="457200" marR="0" lvl="0" indent="-228600" algn="ctr" rtl="0">
              <a:lnSpc>
                <a:spcPct val="90000"/>
              </a:lnSpc>
              <a:spcBef>
                <a:spcPts val="8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60"/>
        <p:cNvGrpSpPr/>
        <p:nvPr/>
      </p:nvGrpSpPr>
      <p:grpSpPr>
        <a:xfrm>
          <a:off x="0" y="0"/>
          <a:ext cx="0" cy="0"/>
          <a:chOff x="0" y="0"/>
          <a:chExt cx="0" cy="0"/>
        </a:xfrm>
      </p:grpSpPr>
      <p:sp>
        <p:nvSpPr>
          <p:cNvPr id="161" name="Google Shape;161;g32117f6e667_0_540"/>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2" name="Google Shape;162;g32117f6e667_0_540"/>
          <p:cNvSpPr txBox="1">
            <a:spLocks noGrp="1"/>
          </p:cNvSpPr>
          <p:nvPr>
            <p:ph type="body" idx="1"/>
          </p:nvPr>
        </p:nvSpPr>
        <p:spPr>
          <a:xfrm>
            <a:off x="628650" y="1083325"/>
            <a:ext cx="3943200" cy="3953100"/>
          </a:xfrm>
          <a:prstGeom prst="rect">
            <a:avLst/>
          </a:prstGeom>
          <a:noFill/>
          <a:ln>
            <a:noFill/>
          </a:ln>
        </p:spPr>
        <p:txBody>
          <a:bodyPr spcFirstLastPara="1" wrap="square" lIns="71100" tIns="35550" rIns="71100" bIns="35550" anchor="t" anchorCtr="0">
            <a:noAutofit/>
          </a:bodyPr>
          <a:lstStyle>
            <a:lvl1pPr marL="457200" marR="0" lvl="0" indent="-406400" algn="l" rtl="0">
              <a:lnSpc>
                <a:spcPct val="150000"/>
              </a:lnSpc>
              <a:spcBef>
                <a:spcPts val="800"/>
              </a:spcBef>
              <a:spcAft>
                <a:spcPts val="0"/>
              </a:spcAft>
              <a:buClr>
                <a:schemeClr val="dk1"/>
              </a:buClr>
              <a:buSzPts val="2800"/>
              <a:buFont typeface="Trebuchet MS"/>
              <a:buChar char="•"/>
              <a:defRPr sz="14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63" name="Google Shape;163;g32117f6e667_0_54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64"/>
        <p:cNvGrpSpPr/>
        <p:nvPr/>
      </p:nvGrpSpPr>
      <p:grpSpPr>
        <a:xfrm>
          <a:off x="0" y="0"/>
          <a:ext cx="0" cy="0"/>
          <a:chOff x="0" y="0"/>
          <a:chExt cx="0" cy="0"/>
        </a:xfrm>
      </p:grpSpPr>
      <p:sp>
        <p:nvSpPr>
          <p:cNvPr id="165" name="Google Shape;165;g32117f6e667_0_54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g32117f6e667_0_544"/>
          <p:cNvSpPr/>
          <p:nvPr/>
        </p:nvSpPr>
        <p:spPr>
          <a:xfrm>
            <a:off x="628649" y="1561228"/>
            <a:ext cx="7825200" cy="1923600"/>
          </a:xfrm>
          <a:prstGeom prst="rect">
            <a:avLst/>
          </a:prstGeom>
          <a:noFill/>
          <a:ln>
            <a:noFill/>
          </a:ln>
        </p:spPr>
        <p:txBody>
          <a:bodyPr spcFirstLastPara="1" wrap="square" lIns="71100" tIns="35550" rIns="71100" bIns="35550" anchor="t" anchorCtr="0">
            <a:noAutofit/>
          </a:bodyPr>
          <a:lstStyle/>
          <a:p>
            <a:pPr marL="0" marR="0" lvl="0" indent="0" algn="l" rtl="0">
              <a:lnSpc>
                <a:spcPct val="100000"/>
              </a:lnSpc>
              <a:spcBef>
                <a:spcPts val="0"/>
              </a:spcBef>
              <a:spcAft>
                <a:spcPts val="0"/>
              </a:spcAft>
              <a:buClr>
                <a:schemeClr val="dk1"/>
              </a:buClr>
              <a:buSzPts val="2800"/>
              <a:buFont typeface="Trebuchet MS"/>
              <a:buNone/>
            </a:pPr>
            <a:r>
              <a:rPr lang="en-US" sz="28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a:solidFill>
                <a:srgbClr val="000000"/>
              </a:solidFill>
              <a:latin typeface="Arial"/>
              <a:ea typeface="Arial"/>
              <a:cs typeface="Arial"/>
              <a:sym typeface="Arial"/>
            </a:endParaRPr>
          </a:p>
        </p:txBody>
      </p:sp>
      <p:sp>
        <p:nvSpPr>
          <p:cNvPr id="167" name="Google Shape;167;g32117f6e667_0_544"/>
          <p:cNvSpPr/>
          <p:nvPr/>
        </p:nvSpPr>
        <p:spPr>
          <a:xfrm>
            <a:off x="658793" y="348243"/>
            <a:ext cx="7825200" cy="846600"/>
          </a:xfrm>
          <a:prstGeom prst="rect">
            <a:avLst/>
          </a:prstGeom>
          <a:noFill/>
          <a:ln>
            <a:noFill/>
          </a:ln>
        </p:spPr>
        <p:txBody>
          <a:bodyPr spcFirstLastPara="1" wrap="square" lIns="71100" tIns="35550" rIns="71100" bIns="35550" anchor="t" anchorCtr="0">
            <a:noAutofit/>
          </a:bodyPr>
          <a:lstStyle/>
          <a:p>
            <a:pPr marL="0" marR="0" lvl="0" indent="0" algn="ctr" rtl="0">
              <a:lnSpc>
                <a:spcPct val="100000"/>
              </a:lnSpc>
              <a:spcBef>
                <a:spcPts val="0"/>
              </a:spcBef>
              <a:spcAft>
                <a:spcPts val="0"/>
              </a:spcAft>
              <a:buClr>
                <a:srgbClr val="000000"/>
              </a:buClr>
              <a:buSzPts val="4700"/>
              <a:buFont typeface="Arial"/>
              <a:buNone/>
            </a:pPr>
            <a:r>
              <a:rPr lang="en-US" sz="4700" b="1" i="0" u="none" strike="noStrike" cap="none">
                <a:solidFill>
                  <a:schemeClr val="dk2"/>
                </a:solidFill>
                <a:latin typeface="Trebuchet MS"/>
                <a:ea typeface="Trebuchet MS"/>
                <a:cs typeface="Trebuchet MS"/>
                <a:sym typeface="Trebuchet MS"/>
              </a:rPr>
              <a:t>Our Mission</a:t>
            </a:r>
            <a:endParaRPr sz="14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68"/>
        <p:cNvGrpSpPr/>
        <p:nvPr/>
      </p:nvGrpSpPr>
      <p:grpSpPr>
        <a:xfrm>
          <a:off x="0" y="0"/>
          <a:ext cx="0" cy="0"/>
          <a:chOff x="0" y="0"/>
          <a:chExt cx="0" cy="0"/>
        </a:xfrm>
      </p:grpSpPr>
      <p:sp>
        <p:nvSpPr>
          <p:cNvPr id="169" name="Google Shape;169;g32117f6e667_0_54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70" name="Google Shape;170;g32117f6e667_0_548"/>
          <p:cNvSpPr txBox="1"/>
          <p:nvPr/>
        </p:nvSpPr>
        <p:spPr>
          <a:xfrm>
            <a:off x="10221314" y="7281127"/>
            <a:ext cx="1629000" cy="328500"/>
          </a:xfrm>
          <a:prstGeom prst="rect">
            <a:avLst/>
          </a:prstGeom>
          <a:noFill/>
          <a:ln>
            <a:noFill/>
          </a:ln>
        </p:spPr>
        <p:txBody>
          <a:bodyPr spcFirstLastPara="1" wrap="square" lIns="71100" tIns="35550" rIns="71100" bIns="35550"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1" i="0" u="none" strike="noStrike" cap="none">
                <a:solidFill>
                  <a:srgbClr val="000000"/>
                </a:solidFill>
                <a:latin typeface="Trebuchet MS"/>
                <a:ea typeface="Trebuchet MS"/>
                <a:cs typeface="Trebuchet MS"/>
                <a:sym typeface="Trebuchet MS"/>
              </a:rPr>
              <a:t>‹#›</a:t>
            </a:fld>
            <a:endParaRPr sz="1400" b="1" i="0" u="none" strike="noStrike" cap="none">
              <a:solidFill>
                <a:srgbClr val="000000"/>
              </a:solidFill>
              <a:latin typeface="Trebuchet MS"/>
              <a:ea typeface="Trebuchet MS"/>
              <a:cs typeface="Trebuchet MS"/>
              <a:sym typeface="Trebuchet MS"/>
            </a:endParaRPr>
          </a:p>
        </p:txBody>
      </p:sp>
      <p:pic>
        <p:nvPicPr>
          <p:cNvPr id="171" name="Google Shape;171;g32117f6e667_0_548" descr="Father points out something on laptop to family, seated on couch, as wife, son and daughter look on."/>
          <p:cNvPicPr preferRelativeResize="0"/>
          <p:nvPr/>
        </p:nvPicPr>
        <p:blipFill rotWithShape="1">
          <a:blip r:embed="rId2">
            <a:alphaModFix/>
          </a:blip>
          <a:srcRect l="1681" t="12786" b="4825"/>
          <a:stretch/>
        </p:blipFill>
        <p:spPr>
          <a:xfrm>
            <a:off x="0" y="-1"/>
            <a:ext cx="9143996" cy="5216768"/>
          </a:xfrm>
          <a:prstGeom prst="rect">
            <a:avLst/>
          </a:prstGeom>
          <a:noFill/>
          <a:ln>
            <a:noFill/>
          </a:ln>
        </p:spPr>
      </p:pic>
      <p:sp>
        <p:nvSpPr>
          <p:cNvPr id="172" name="Google Shape;172;g32117f6e667_0_548"/>
          <p:cNvSpPr/>
          <p:nvPr/>
        </p:nvSpPr>
        <p:spPr>
          <a:xfrm>
            <a:off x="0" y="2871455"/>
            <a:ext cx="9162300" cy="2132400"/>
          </a:xfrm>
          <a:prstGeom prst="rect">
            <a:avLst/>
          </a:prstGeom>
          <a:solidFill>
            <a:srgbClr val="001970">
              <a:alpha val="80000"/>
            </a:srgbClr>
          </a:solidFill>
          <a:ln>
            <a:noFill/>
          </a:ln>
        </p:spPr>
        <p:txBody>
          <a:bodyPr spcFirstLastPara="1" wrap="square" lIns="101125" tIns="50550" rIns="101125" bIns="142225" anchor="ctr" anchorCtr="0">
            <a:noAutofit/>
          </a:bodyPr>
          <a:lstStyle/>
          <a:p>
            <a:pPr marL="127000" marR="0" lvl="0" indent="0" algn="l" rtl="0">
              <a:lnSpc>
                <a:spcPct val="100000"/>
              </a:lnSpc>
              <a:spcBef>
                <a:spcPts val="0"/>
              </a:spcBef>
              <a:spcAft>
                <a:spcPts val="0"/>
              </a:spcAft>
              <a:buClr>
                <a:srgbClr val="FFFFFF"/>
              </a:buClr>
              <a:buSzPts val="4200"/>
              <a:buFont typeface="Trebuchet MS"/>
              <a:buNone/>
            </a:pPr>
            <a:r>
              <a:rPr lang="en-US" sz="4200" b="1" i="0" u="none" strike="noStrike" cap="none">
                <a:solidFill>
                  <a:srgbClr val="FFFFFF"/>
                </a:solidFill>
                <a:latin typeface="Trebuchet MS"/>
                <a:ea typeface="Trebuchet MS"/>
                <a:cs typeface="Trebuchet MS"/>
                <a:sym typeface="Trebuchet MS"/>
              </a:rPr>
              <a:t>Our Mission: </a:t>
            </a:r>
            <a:endParaRPr sz="42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500"/>
              <a:buFont typeface="Trebuchet MS"/>
              <a:buNone/>
            </a:pPr>
            <a:r>
              <a:rPr lang="en-US" sz="25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5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73"/>
        <p:cNvGrpSpPr/>
        <p:nvPr/>
      </p:nvGrpSpPr>
      <p:grpSpPr>
        <a:xfrm>
          <a:off x="0" y="0"/>
          <a:ext cx="0" cy="0"/>
          <a:chOff x="0" y="0"/>
          <a:chExt cx="0" cy="0"/>
        </a:xfrm>
      </p:grpSpPr>
      <p:sp>
        <p:nvSpPr>
          <p:cNvPr id="174" name="Google Shape;174;g32117f6e667_0_553"/>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75" name="Google Shape;175;g32117f6e667_0_553"/>
          <p:cNvSpPr/>
          <p:nvPr/>
        </p:nvSpPr>
        <p:spPr>
          <a:xfrm>
            <a:off x="628649" y="1561228"/>
            <a:ext cx="7825200" cy="2385300"/>
          </a:xfrm>
          <a:prstGeom prst="rect">
            <a:avLst/>
          </a:prstGeom>
          <a:noFill/>
          <a:ln>
            <a:noFill/>
          </a:ln>
        </p:spPr>
        <p:txBody>
          <a:bodyPr spcFirstLastPara="1" wrap="square" lIns="71100" tIns="35550" rIns="71100" bIns="35550" anchor="t" anchorCtr="0">
            <a:noAutofit/>
          </a:bodyPr>
          <a:lstStyle/>
          <a:p>
            <a:pPr marL="0" marR="0" lvl="0" indent="0" algn="l" rtl="0">
              <a:lnSpc>
                <a:spcPct val="100000"/>
              </a:lnSpc>
              <a:spcBef>
                <a:spcPts val="0"/>
              </a:spcBef>
              <a:spcAft>
                <a:spcPts val="0"/>
              </a:spcAft>
              <a:buClr>
                <a:schemeClr val="dk1"/>
              </a:buClr>
              <a:buSzPts val="2800"/>
              <a:buFont typeface="Trebuchet MS"/>
              <a:buNone/>
            </a:pPr>
            <a:r>
              <a:rPr lang="en-US" sz="28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2800" b="0" i="1" u="none" strike="noStrike" cap="none">
                <a:solidFill>
                  <a:schemeClr val="dk1"/>
                </a:solidFill>
                <a:latin typeface="Trebuchet MS"/>
                <a:ea typeface="Trebuchet MS"/>
                <a:cs typeface="Trebuchet MS"/>
                <a:sym typeface="Trebuchet MS"/>
              </a:rPr>
              <a:t>Plus </a:t>
            </a:r>
            <a:r>
              <a:rPr lang="en-US" sz="2800" b="0" i="0" u="none" strike="noStrike" cap="none">
                <a:solidFill>
                  <a:schemeClr val="dk1"/>
                </a:solidFill>
                <a:latin typeface="Trebuchet MS"/>
                <a:ea typeface="Trebuchet MS"/>
                <a:cs typeface="Trebuchet MS"/>
                <a:sym typeface="Trebuchet MS"/>
              </a:rPr>
              <a:t>(CHP+) and other health care programs for Coloradans who qualify. </a:t>
            </a:r>
            <a:endParaRPr sz="2800" b="1" i="0" u="none" strike="noStrike" cap="none">
              <a:solidFill>
                <a:schemeClr val="dk1"/>
              </a:solidFill>
              <a:latin typeface="Trebuchet MS"/>
              <a:ea typeface="Trebuchet MS"/>
              <a:cs typeface="Trebuchet MS"/>
              <a:sym typeface="Trebuchet MS"/>
            </a:endParaRPr>
          </a:p>
        </p:txBody>
      </p:sp>
      <p:sp>
        <p:nvSpPr>
          <p:cNvPr id="176" name="Google Shape;176;g32117f6e667_0_553"/>
          <p:cNvSpPr/>
          <p:nvPr/>
        </p:nvSpPr>
        <p:spPr>
          <a:xfrm>
            <a:off x="628650" y="318510"/>
            <a:ext cx="7825200" cy="846600"/>
          </a:xfrm>
          <a:prstGeom prst="rect">
            <a:avLst/>
          </a:prstGeom>
          <a:noFill/>
          <a:ln>
            <a:noFill/>
          </a:ln>
        </p:spPr>
        <p:txBody>
          <a:bodyPr spcFirstLastPara="1" wrap="square" lIns="71100" tIns="35550" rIns="71100" bIns="35550" anchor="t" anchorCtr="0">
            <a:noAutofit/>
          </a:bodyPr>
          <a:lstStyle/>
          <a:p>
            <a:pPr marL="0" marR="0" lvl="0" indent="0" algn="ctr" rtl="0">
              <a:lnSpc>
                <a:spcPct val="100000"/>
              </a:lnSpc>
              <a:spcBef>
                <a:spcPts val="0"/>
              </a:spcBef>
              <a:spcAft>
                <a:spcPts val="0"/>
              </a:spcAft>
              <a:buClr>
                <a:srgbClr val="000000"/>
              </a:buClr>
              <a:buSzPts val="4700"/>
              <a:buFont typeface="Arial"/>
              <a:buNone/>
            </a:pPr>
            <a:r>
              <a:rPr lang="en-US" sz="4700" b="1" i="0" u="none" strike="noStrike" cap="none">
                <a:solidFill>
                  <a:srgbClr val="232C68"/>
                </a:solidFill>
                <a:latin typeface="Trebuchet MS"/>
                <a:ea typeface="Trebuchet MS"/>
                <a:cs typeface="Trebuchet MS"/>
                <a:sym typeface="Trebuchet MS"/>
              </a:rPr>
              <a:t>What We Do</a:t>
            </a:r>
            <a:endParaRPr sz="1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7"/>
        <p:cNvGrpSpPr/>
        <p:nvPr/>
      </p:nvGrpSpPr>
      <p:grpSpPr>
        <a:xfrm>
          <a:off x="0" y="0"/>
          <a:ext cx="0" cy="0"/>
          <a:chOff x="0" y="0"/>
          <a:chExt cx="0" cy="0"/>
        </a:xfrm>
      </p:grpSpPr>
      <p:sp>
        <p:nvSpPr>
          <p:cNvPr id="178" name="Google Shape;178;g32117f6e667_0_557"/>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9" name="Google Shape;179;g32117f6e667_0_55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80"/>
        <p:cNvGrpSpPr/>
        <p:nvPr/>
      </p:nvGrpSpPr>
      <p:grpSpPr>
        <a:xfrm>
          <a:off x="0" y="0"/>
          <a:ext cx="0" cy="0"/>
          <a:chOff x="0" y="0"/>
          <a:chExt cx="0" cy="0"/>
        </a:xfrm>
      </p:grpSpPr>
      <p:sp>
        <p:nvSpPr>
          <p:cNvPr id="181" name="Google Shape;181;g32117f6e667_0_564"/>
          <p:cNvSpPr txBox="1">
            <a:spLocks noGrp="1"/>
          </p:cNvSpPr>
          <p:nvPr>
            <p:ph type="title"/>
          </p:nvPr>
        </p:nvSpPr>
        <p:spPr>
          <a:xfrm>
            <a:off x="605660" y="1505114"/>
            <a:ext cx="3602400" cy="2475900"/>
          </a:xfrm>
          <a:prstGeom prst="rect">
            <a:avLst/>
          </a:prstGeom>
          <a:noFill/>
          <a:ln>
            <a:noFill/>
          </a:ln>
        </p:spPr>
        <p:txBody>
          <a:bodyPr spcFirstLastPara="1" wrap="square" lIns="71100" tIns="35550" rIns="71100" bIns="35550" anchor="ctr" anchorCtr="0">
            <a:noAutofit/>
          </a:bodyPr>
          <a:lstStyle>
            <a:lvl1pPr lvl="0" algn="l">
              <a:lnSpc>
                <a:spcPct val="90000"/>
              </a:lnSpc>
              <a:spcBef>
                <a:spcPts val="0"/>
              </a:spcBef>
              <a:spcAft>
                <a:spcPts val="0"/>
              </a:spcAft>
              <a:buClr>
                <a:schemeClr val="dk2"/>
              </a:buClr>
              <a:buSzPts val="5600"/>
              <a:buFont typeface="Trebuchet MS"/>
              <a:buNone/>
              <a:defRPr sz="5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2" name="Google Shape;182;g32117f6e667_0_564"/>
          <p:cNvSpPr txBox="1">
            <a:spLocks noGrp="1"/>
          </p:cNvSpPr>
          <p:nvPr>
            <p:ph type="body" idx="1"/>
          </p:nvPr>
        </p:nvSpPr>
        <p:spPr>
          <a:xfrm>
            <a:off x="4857422" y="1505113"/>
            <a:ext cx="3642000" cy="2475900"/>
          </a:xfrm>
          <a:prstGeom prst="rect">
            <a:avLst/>
          </a:prstGeom>
          <a:noFill/>
          <a:ln>
            <a:noFill/>
          </a:ln>
        </p:spPr>
        <p:txBody>
          <a:bodyPr spcFirstLastPara="1" wrap="square" lIns="71100" tIns="35550" rIns="71100" bIns="35550" anchor="t" anchorCtr="0">
            <a:noAutofit/>
          </a:bodyPr>
          <a:lstStyle>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68300" algn="l" rtl="0">
              <a:lnSpc>
                <a:spcPct val="90000"/>
              </a:lnSpc>
              <a:spcBef>
                <a:spcPts val="400"/>
              </a:spcBef>
              <a:spcAft>
                <a:spcPts val="0"/>
              </a:spcAft>
              <a:buClr>
                <a:schemeClr val="dk1"/>
              </a:buClr>
              <a:buSzPts val="2200"/>
              <a:buFont typeface="Noto Sans Symbols"/>
              <a:buChar char="▪"/>
              <a:defRPr sz="22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83" name="Google Shape;183;g32117f6e667_0_56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84" name="Google Shape;184;g32117f6e667_0_564"/>
          <p:cNvCxnSpPr/>
          <p:nvPr/>
        </p:nvCxnSpPr>
        <p:spPr>
          <a:xfrm>
            <a:off x="4572000" y="1105958"/>
            <a:ext cx="0" cy="35031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5"/>
        <p:cNvGrpSpPr/>
        <p:nvPr/>
      </p:nvGrpSpPr>
      <p:grpSpPr>
        <a:xfrm>
          <a:off x="0" y="0"/>
          <a:ext cx="0" cy="0"/>
          <a:chOff x="0" y="0"/>
          <a:chExt cx="0" cy="0"/>
        </a:xfrm>
      </p:grpSpPr>
      <p:sp>
        <p:nvSpPr>
          <p:cNvPr id="186" name="Google Shape;186;g32117f6e667_0_569"/>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4592092"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0" name="Google Shape;30;p21"/>
          <p:cNvPicPr preferRelativeResize="0"/>
          <p:nvPr/>
        </p:nvPicPr>
        <p:blipFill rotWithShape="1">
          <a:blip r:embed="rId2">
            <a:alphaModFix/>
          </a:blip>
          <a:srcRect/>
          <a:stretch/>
        </p:blipFill>
        <p:spPr>
          <a:xfrm>
            <a:off x="-498616" y="956838"/>
            <a:ext cx="4179094" cy="4179094"/>
          </a:xfrm>
          <a:prstGeom prst="rect">
            <a:avLst/>
          </a:prstGeom>
          <a:noFill/>
          <a:ln>
            <a:noFill/>
          </a:ln>
        </p:spPr>
      </p:pic>
      <p:sp>
        <p:nvSpPr>
          <p:cNvPr id="31" name="Google Shape;31;p21"/>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87"/>
        <p:cNvGrpSpPr/>
        <p:nvPr/>
      </p:nvGrpSpPr>
      <p:grpSpPr>
        <a:xfrm>
          <a:off x="0" y="0"/>
          <a:ext cx="0" cy="0"/>
          <a:chOff x="0" y="0"/>
          <a:chExt cx="0" cy="0"/>
        </a:xfrm>
      </p:grpSpPr>
      <p:sp>
        <p:nvSpPr>
          <p:cNvPr id="188" name="Google Shape;188;g32117f6e667_0_571"/>
          <p:cNvSpPr txBox="1">
            <a:spLocks noGrp="1"/>
          </p:cNvSpPr>
          <p:nvPr>
            <p:ph type="title"/>
          </p:nvPr>
        </p:nvSpPr>
        <p:spPr>
          <a:xfrm>
            <a:off x="4592091"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9" name="Google Shape;189;g32117f6e667_0_57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90" name="Google Shape;190;g32117f6e667_0_571" descr="Icon of two people with a word bubble between them containing a question mark."/>
          <p:cNvPicPr preferRelativeResize="0"/>
          <p:nvPr/>
        </p:nvPicPr>
        <p:blipFill rotWithShape="1">
          <a:blip r:embed="rId2">
            <a:alphaModFix/>
          </a:blip>
          <a:srcRect/>
          <a:stretch/>
        </p:blipFill>
        <p:spPr>
          <a:xfrm>
            <a:off x="-714374" y="-248708"/>
            <a:ext cx="5572125" cy="557212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91"/>
        <p:cNvGrpSpPr/>
        <p:nvPr/>
      </p:nvGrpSpPr>
      <p:grpSpPr>
        <a:xfrm>
          <a:off x="0" y="0"/>
          <a:ext cx="0" cy="0"/>
          <a:chOff x="0" y="0"/>
          <a:chExt cx="0" cy="0"/>
        </a:xfrm>
      </p:grpSpPr>
      <p:sp>
        <p:nvSpPr>
          <p:cNvPr id="192" name="Google Shape;192;g32117f6e667_0_575"/>
          <p:cNvSpPr txBox="1">
            <a:spLocks noGrp="1"/>
          </p:cNvSpPr>
          <p:nvPr>
            <p:ph type="title"/>
          </p:nvPr>
        </p:nvSpPr>
        <p:spPr>
          <a:xfrm>
            <a:off x="4592091" y="1878212"/>
            <a:ext cx="4319400" cy="195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3" name="Google Shape;193;g32117f6e667_0_57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94" name="Google Shape;194;g32117f6e667_0_575" descr="Chat icon"/>
          <p:cNvPicPr preferRelativeResize="0"/>
          <p:nvPr/>
        </p:nvPicPr>
        <p:blipFill rotWithShape="1">
          <a:blip r:embed="rId2">
            <a:alphaModFix/>
          </a:blip>
          <a:srcRect/>
          <a:stretch/>
        </p:blipFill>
        <p:spPr>
          <a:xfrm>
            <a:off x="-169519" y="89297"/>
            <a:ext cx="4942432" cy="494258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95"/>
        <p:cNvGrpSpPr/>
        <p:nvPr/>
      </p:nvGrpSpPr>
      <p:grpSpPr>
        <a:xfrm>
          <a:off x="0" y="0"/>
          <a:ext cx="0" cy="0"/>
          <a:chOff x="0" y="0"/>
          <a:chExt cx="0" cy="0"/>
        </a:xfrm>
      </p:grpSpPr>
      <p:sp>
        <p:nvSpPr>
          <p:cNvPr id="196" name="Google Shape;196;g32117f6e667_0_579"/>
          <p:cNvSpPr txBox="1">
            <a:spLocks noGrp="1"/>
          </p:cNvSpPr>
          <p:nvPr>
            <p:ph type="title"/>
          </p:nvPr>
        </p:nvSpPr>
        <p:spPr>
          <a:xfrm>
            <a:off x="446484" y="181667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300"/>
              <a:buFont typeface="Trebuchet MS"/>
              <a:buNone/>
              <a:defRPr sz="5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7" name="Google Shape;197;g32117f6e667_0_579"/>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8"/>
        <p:cNvGrpSpPr/>
        <p:nvPr/>
      </p:nvGrpSpPr>
      <p:grpSpPr>
        <a:xfrm>
          <a:off x="0" y="0"/>
          <a:ext cx="0" cy="0"/>
          <a:chOff x="0" y="0"/>
          <a:chExt cx="0" cy="0"/>
        </a:xfrm>
      </p:grpSpPr>
      <p:sp>
        <p:nvSpPr>
          <p:cNvPr id="199" name="Google Shape;199;g32117f6e667_0_582"/>
          <p:cNvSpPr txBox="1">
            <a:spLocks noGrp="1"/>
          </p:cNvSpPr>
          <p:nvPr>
            <p:ph type="title"/>
          </p:nvPr>
        </p:nvSpPr>
        <p:spPr>
          <a:xfrm>
            <a:off x="311700" y="494473"/>
            <a:ext cx="8520600" cy="6363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SzPts val="47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0" name="Google Shape;200;g32117f6e667_0_582"/>
          <p:cNvSpPr txBox="1">
            <a:spLocks noGrp="1"/>
          </p:cNvSpPr>
          <p:nvPr>
            <p:ph type="body" idx="1"/>
          </p:nvPr>
        </p:nvSpPr>
        <p:spPr>
          <a:xfrm>
            <a:off x="311700" y="1280528"/>
            <a:ext cx="8520600" cy="3795900"/>
          </a:xfrm>
          <a:prstGeom prst="rect">
            <a:avLst/>
          </a:prstGeom>
          <a:noFill/>
          <a:ln>
            <a:noFill/>
          </a:ln>
        </p:spPr>
        <p:txBody>
          <a:bodyPr spcFirstLastPara="1" wrap="square" lIns="94800" tIns="94800" rIns="94800" bIns="94800" anchor="ctr" anchorCtr="0">
            <a:noAutofit/>
          </a:bodyPr>
          <a:lstStyle>
            <a:lvl1pPr marL="457200" marR="0" lvl="0"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1pPr>
            <a:lvl2pPr marL="914400" marR="0" lvl="1"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2pPr>
            <a:lvl3pPr marL="1371600" marR="0" lvl="2"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3pPr>
            <a:lvl4pPr marL="1828800" marR="0" lvl="3"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4pPr>
            <a:lvl5pPr marL="2286000" marR="0" lvl="4"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5pPr>
            <a:lvl6pPr marL="2743200" marR="0" lvl="5"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6pPr>
            <a:lvl7pPr marL="3200400" marR="0" lvl="6"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7pPr>
            <a:lvl8pPr marL="3657600" marR="0" lvl="7"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8pPr>
            <a:lvl9pPr marL="4114800" marR="0" lvl="8"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9pPr>
          </a:lstStyle>
          <a:p>
            <a:endParaRPr/>
          </a:p>
        </p:txBody>
      </p:sp>
      <p:sp>
        <p:nvSpPr>
          <p:cNvPr id="201" name="Google Shape;201;g32117f6e667_0_582"/>
          <p:cNvSpPr txBox="1">
            <a:spLocks noGrp="1"/>
          </p:cNvSpPr>
          <p:nvPr>
            <p:ph type="sldNum" idx="12"/>
          </p:nvPr>
        </p:nvSpPr>
        <p:spPr>
          <a:xfrm>
            <a:off x="8472458" y="5181352"/>
            <a:ext cx="548700" cy="4374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02"/>
        <p:cNvGrpSpPr/>
        <p:nvPr/>
      </p:nvGrpSpPr>
      <p:grpSpPr>
        <a:xfrm>
          <a:off x="0" y="0"/>
          <a:ext cx="0" cy="0"/>
          <a:chOff x="0" y="0"/>
          <a:chExt cx="0" cy="0"/>
        </a:xfrm>
      </p:grpSpPr>
      <p:sp>
        <p:nvSpPr>
          <p:cNvPr id="203" name="Google Shape;203;g32117f6e667_0_586"/>
          <p:cNvSpPr txBox="1">
            <a:spLocks noGrp="1"/>
          </p:cNvSpPr>
          <p:nvPr>
            <p:ph type="title"/>
          </p:nvPr>
        </p:nvSpPr>
        <p:spPr>
          <a:xfrm>
            <a:off x="417328" y="304271"/>
            <a:ext cx="8309400" cy="1104900"/>
          </a:xfrm>
          <a:prstGeom prst="rect">
            <a:avLst/>
          </a:prstGeom>
          <a:noFill/>
          <a:ln>
            <a:noFill/>
          </a:ln>
        </p:spPr>
        <p:txBody>
          <a:bodyPr spcFirstLastPara="1" wrap="square" lIns="71100" tIns="35550" rIns="71100" bIns="35550" anchor="ctr" anchorCtr="0">
            <a:noAutofit/>
          </a:bodyPr>
          <a:lstStyle>
            <a:lvl1pPr marR="0" lvl="0" algn="ctr">
              <a:lnSpc>
                <a:spcPct val="90000"/>
              </a:lnSpc>
              <a:spcBef>
                <a:spcPts val="0"/>
              </a:spcBef>
              <a:spcAft>
                <a:spcPts val="0"/>
              </a:spcAft>
              <a:buClr>
                <a:schemeClr val="dk2"/>
              </a:buClr>
              <a:buSzPts val="4700"/>
              <a:buFont typeface="Trebuchet MS"/>
              <a:buNone/>
              <a:defRPr sz="4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04" name="Google Shape;204;g32117f6e667_0_58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05"/>
        <p:cNvGrpSpPr/>
        <p:nvPr/>
      </p:nvGrpSpPr>
      <p:grpSpPr>
        <a:xfrm>
          <a:off x="0" y="0"/>
          <a:ext cx="0" cy="0"/>
          <a:chOff x="0" y="0"/>
          <a:chExt cx="0" cy="0"/>
        </a:xfrm>
      </p:grpSpPr>
      <p:sp>
        <p:nvSpPr>
          <p:cNvPr id="206" name="Google Shape;206;g32117f6e667_0_589"/>
          <p:cNvSpPr txBox="1">
            <a:spLocks noGrp="1"/>
          </p:cNvSpPr>
          <p:nvPr>
            <p:ph type="body" idx="1"/>
          </p:nvPr>
        </p:nvSpPr>
        <p:spPr>
          <a:xfrm>
            <a:off x="232304" y="1428750"/>
            <a:ext cx="8679300" cy="3616500"/>
          </a:xfrm>
          <a:prstGeom prst="rect">
            <a:avLst/>
          </a:prstGeom>
          <a:noFill/>
          <a:ln>
            <a:noFill/>
          </a:ln>
        </p:spPr>
        <p:txBody>
          <a:bodyPr spcFirstLastPara="1" wrap="square" lIns="50000" tIns="24975" rIns="50000" bIns="24975" anchor="t" anchorCtr="0">
            <a:noAutofit/>
          </a:bodyPr>
          <a:lstStyle>
            <a:lvl1pPr marL="457200" marR="0" lvl="0" indent="-228600" algn="l" rtl="0">
              <a:lnSpc>
                <a:spcPct val="100000"/>
              </a:lnSpc>
              <a:spcBef>
                <a:spcPts val="3000"/>
              </a:spcBef>
              <a:spcAft>
                <a:spcPts val="0"/>
              </a:spcAft>
              <a:buClr>
                <a:srgbClr val="000000"/>
              </a:buClr>
              <a:buSzPts val="800"/>
              <a:buFont typeface="Arial"/>
              <a:buNone/>
              <a:defRPr sz="26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800"/>
              <a:buFont typeface="Arial"/>
              <a:buNone/>
              <a:defRPr sz="24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8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rtl="0">
              <a:lnSpc>
                <a:spcPct val="100000"/>
              </a:lnSpc>
              <a:spcBef>
                <a:spcPts val="3000"/>
              </a:spcBef>
              <a:spcAft>
                <a:spcPts val="0"/>
              </a:spcAft>
              <a:buClr>
                <a:schemeClr val="dk1"/>
              </a:buClr>
              <a:buSzPts val="1700"/>
              <a:buFont typeface="Noto Sans Symbols"/>
              <a:buChar char="❖"/>
              <a:defRPr sz="17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800"/>
              <a:buFont typeface="Arial"/>
              <a:buNone/>
              <a:defRPr sz="22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800"/>
              <a:buFont typeface="Arial"/>
              <a:buNone/>
              <a:defRPr sz="22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800"/>
              <a:buFont typeface="Arial"/>
              <a:buNone/>
              <a:defRPr sz="22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800"/>
              <a:buFont typeface="Arial"/>
              <a:buNone/>
              <a:defRPr sz="22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800"/>
              <a:buFont typeface="Arial"/>
              <a:buNone/>
              <a:defRPr sz="2200" b="0" i="0" u="none" strike="noStrike" cap="none">
                <a:solidFill>
                  <a:srgbClr val="5C6670"/>
                </a:solidFill>
                <a:latin typeface="Trebuchet MS"/>
                <a:ea typeface="Trebuchet MS"/>
                <a:cs typeface="Trebuchet MS"/>
                <a:sym typeface="Trebuchet MS"/>
              </a:defRPr>
            </a:lvl9pPr>
          </a:lstStyle>
          <a:p>
            <a:endParaRPr/>
          </a:p>
        </p:txBody>
      </p:sp>
      <p:sp>
        <p:nvSpPr>
          <p:cNvPr id="207" name="Google Shape;207;g32117f6e667_0_589"/>
          <p:cNvSpPr txBox="1">
            <a:spLocks noGrp="1"/>
          </p:cNvSpPr>
          <p:nvPr>
            <p:ph type="sldNum" idx="12"/>
          </p:nvPr>
        </p:nvSpPr>
        <p:spPr>
          <a:xfrm>
            <a:off x="7384771" y="5354280"/>
            <a:ext cx="1509000" cy="304200"/>
          </a:xfrm>
          <a:prstGeom prst="rect">
            <a:avLst/>
          </a:prstGeom>
          <a:noFill/>
          <a:ln>
            <a:noFill/>
          </a:ln>
        </p:spPr>
        <p:txBody>
          <a:bodyPr spcFirstLastPara="1" wrap="square" lIns="50000" tIns="24975" rIns="50000" bIns="249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g32117f6e667_0_589"/>
          <p:cNvSpPr txBox="1">
            <a:spLocks noGrp="1"/>
          </p:cNvSpPr>
          <p:nvPr>
            <p:ph type="title"/>
          </p:nvPr>
        </p:nvSpPr>
        <p:spPr>
          <a:xfrm>
            <a:off x="232304" y="365932"/>
            <a:ext cx="8679300" cy="6804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100"/>
              <a:buFont typeface="Arial"/>
              <a:buNone/>
              <a:defRPr sz="48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209"/>
        <p:cNvGrpSpPr/>
        <p:nvPr/>
      </p:nvGrpSpPr>
      <p:grpSpPr>
        <a:xfrm>
          <a:off x="0" y="0"/>
          <a:ext cx="0" cy="0"/>
          <a:chOff x="0" y="0"/>
          <a:chExt cx="0" cy="0"/>
        </a:xfrm>
      </p:grpSpPr>
      <p:sp>
        <p:nvSpPr>
          <p:cNvPr id="210" name="Google Shape;210;g32117f6e667_0_593"/>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211" name="Google Shape;211;g32117f6e667_0_593" descr="Google Shape;11;p1"/>
          <p:cNvPicPr preferRelativeResize="0"/>
          <p:nvPr/>
        </p:nvPicPr>
        <p:blipFill rotWithShape="1">
          <a:blip r:embed="rId2">
            <a:alphaModFix/>
          </a:blip>
          <a:srcRect/>
          <a:stretch/>
        </p:blipFill>
        <p:spPr>
          <a:xfrm>
            <a:off x="205740" y="5303519"/>
            <a:ext cx="1701045" cy="288037"/>
          </a:xfrm>
          <a:prstGeom prst="rect">
            <a:avLst/>
          </a:prstGeom>
          <a:noFill/>
          <a:ln>
            <a:noFill/>
          </a:ln>
        </p:spPr>
      </p:pic>
      <p:sp>
        <p:nvSpPr>
          <p:cNvPr id="212" name="Google Shape;212;g32117f6e667_0_593"/>
          <p:cNvSpPr txBox="1">
            <a:spLocks noGrp="1"/>
          </p:cNvSpPr>
          <p:nvPr>
            <p:ph type="title"/>
          </p:nvPr>
        </p:nvSpPr>
        <p:spPr>
          <a:xfrm>
            <a:off x="780392" y="1254298"/>
            <a:ext cx="7583100" cy="825300"/>
          </a:xfrm>
          <a:prstGeom prst="rect">
            <a:avLst/>
          </a:prstGeom>
          <a:noFill/>
          <a:ln>
            <a:noFill/>
          </a:ln>
        </p:spPr>
        <p:txBody>
          <a:bodyPr spcFirstLastPara="1" wrap="square" lIns="35525" tIns="35525" rIns="35525" bIns="35525" anchor="ctr" anchorCtr="0">
            <a:normAutofit/>
          </a:bodyPr>
          <a:lstStyle>
            <a:lvl1pPr lvl="0" algn="ctr">
              <a:lnSpc>
                <a:spcPct val="90000"/>
              </a:lnSpc>
              <a:spcBef>
                <a:spcPts val="0"/>
              </a:spcBef>
              <a:spcAft>
                <a:spcPts val="0"/>
              </a:spcAft>
              <a:buClr>
                <a:schemeClr val="accent1"/>
              </a:buClr>
              <a:buSzPts val="1400"/>
              <a:buNone/>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a:endParaRPr/>
          </a:p>
        </p:txBody>
      </p:sp>
      <p:sp>
        <p:nvSpPr>
          <p:cNvPr id="213" name="Google Shape;213;g32117f6e667_0_593"/>
          <p:cNvSpPr txBox="1">
            <a:spLocks noGrp="1"/>
          </p:cNvSpPr>
          <p:nvPr>
            <p:ph type="body" idx="1"/>
          </p:nvPr>
        </p:nvSpPr>
        <p:spPr>
          <a:xfrm>
            <a:off x="1143000" y="2152858"/>
            <a:ext cx="6858000" cy="615600"/>
          </a:xfrm>
          <a:prstGeom prst="rect">
            <a:avLst/>
          </a:prstGeom>
          <a:noFill/>
          <a:ln>
            <a:noFill/>
          </a:ln>
        </p:spPr>
        <p:txBody>
          <a:bodyPr spcFirstLastPara="1" wrap="square" lIns="35525" tIns="35525" rIns="35525" bIns="35525" anchor="ctr" anchorCtr="0">
            <a:normAutofit/>
          </a:bodyPr>
          <a:lstStyle>
            <a:lvl1pPr marL="457200" marR="0" lvl="0" indent="-469900" algn="ctr" rtl="0">
              <a:lnSpc>
                <a:spcPct val="90000"/>
              </a:lnSpc>
              <a:spcBef>
                <a:spcPts val="800"/>
              </a:spcBef>
              <a:spcAft>
                <a:spcPts val="0"/>
              </a:spcAft>
              <a:buClr>
                <a:srgbClr val="000000"/>
              </a:buClr>
              <a:buSzPts val="3800"/>
              <a:buFont typeface="Trebuchet MS"/>
              <a:buChar char="●"/>
              <a:defRPr sz="3800" b="1" i="0" u="none" strike="noStrike" cap="none">
                <a:solidFill>
                  <a:srgbClr val="000000"/>
                </a:solidFill>
                <a:latin typeface="Trebuchet MS"/>
                <a:ea typeface="Trebuchet MS"/>
                <a:cs typeface="Trebuchet MS"/>
                <a:sym typeface="Trebuchet MS"/>
              </a:defRPr>
            </a:lvl1pPr>
            <a:lvl2pPr marL="914400" marR="0" lvl="1" indent="-469900" algn="ctr" rtl="0">
              <a:lnSpc>
                <a:spcPct val="90000"/>
              </a:lnSpc>
              <a:spcBef>
                <a:spcPts val="800"/>
              </a:spcBef>
              <a:spcAft>
                <a:spcPts val="0"/>
              </a:spcAft>
              <a:buClr>
                <a:srgbClr val="000000"/>
              </a:buClr>
              <a:buSzPts val="3800"/>
              <a:buFont typeface="Trebuchet MS"/>
              <a:buChar char="○"/>
              <a:defRPr sz="3800" b="1" i="0" u="none" strike="noStrike" cap="none">
                <a:solidFill>
                  <a:srgbClr val="000000"/>
                </a:solidFill>
                <a:latin typeface="Trebuchet MS"/>
                <a:ea typeface="Trebuchet MS"/>
                <a:cs typeface="Trebuchet MS"/>
                <a:sym typeface="Trebuchet MS"/>
              </a:defRPr>
            </a:lvl2pPr>
            <a:lvl3pPr marL="1371600" marR="0" lvl="2" indent="-469900" algn="ctr" rtl="0">
              <a:lnSpc>
                <a:spcPct val="90000"/>
              </a:lnSpc>
              <a:spcBef>
                <a:spcPts val="800"/>
              </a:spcBef>
              <a:spcAft>
                <a:spcPts val="0"/>
              </a:spcAft>
              <a:buClr>
                <a:srgbClr val="000000"/>
              </a:buClr>
              <a:buSzPts val="3800"/>
              <a:buFont typeface="Trebuchet MS"/>
              <a:buChar char="■"/>
              <a:defRPr sz="3800" b="1" i="0" u="none" strike="noStrike" cap="none">
                <a:solidFill>
                  <a:srgbClr val="000000"/>
                </a:solidFill>
                <a:latin typeface="Trebuchet MS"/>
                <a:ea typeface="Trebuchet MS"/>
                <a:cs typeface="Trebuchet MS"/>
                <a:sym typeface="Trebuchet MS"/>
              </a:defRPr>
            </a:lvl3pPr>
            <a:lvl4pPr marL="1828800" marR="0" lvl="3" indent="-469900" algn="ctr" rtl="0">
              <a:lnSpc>
                <a:spcPct val="90000"/>
              </a:lnSpc>
              <a:spcBef>
                <a:spcPts val="800"/>
              </a:spcBef>
              <a:spcAft>
                <a:spcPts val="0"/>
              </a:spcAft>
              <a:buClr>
                <a:srgbClr val="000000"/>
              </a:buClr>
              <a:buSzPts val="3800"/>
              <a:buFont typeface="Trebuchet MS"/>
              <a:buChar char="●"/>
              <a:defRPr sz="3800" b="1" i="0" u="none" strike="noStrike" cap="none">
                <a:solidFill>
                  <a:srgbClr val="000000"/>
                </a:solidFill>
                <a:latin typeface="Trebuchet MS"/>
                <a:ea typeface="Trebuchet MS"/>
                <a:cs typeface="Trebuchet MS"/>
                <a:sym typeface="Trebuchet MS"/>
              </a:defRPr>
            </a:lvl4pPr>
            <a:lvl5pPr marL="2286000" marR="0" lvl="4" indent="-469900" algn="ctr" rtl="0">
              <a:lnSpc>
                <a:spcPct val="90000"/>
              </a:lnSpc>
              <a:spcBef>
                <a:spcPts val="800"/>
              </a:spcBef>
              <a:spcAft>
                <a:spcPts val="0"/>
              </a:spcAft>
              <a:buClr>
                <a:srgbClr val="000000"/>
              </a:buClr>
              <a:buSzPts val="3800"/>
              <a:buFont typeface="Trebuchet MS"/>
              <a:buChar char="○"/>
              <a:defRPr sz="3800" b="1" i="0" u="none" strike="noStrike" cap="none">
                <a:solidFill>
                  <a:srgbClr val="000000"/>
                </a:solidFill>
                <a:latin typeface="Trebuchet MS"/>
                <a:ea typeface="Trebuchet MS"/>
                <a:cs typeface="Trebuchet MS"/>
                <a:sym typeface="Trebuchet MS"/>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
        <p:nvSpPr>
          <p:cNvPr id="214" name="Google Shape;214;g32117f6e667_0_593"/>
          <p:cNvSpPr txBox="1">
            <a:spLocks noGrp="1"/>
          </p:cNvSpPr>
          <p:nvPr>
            <p:ph type="sldNum" idx="12"/>
          </p:nvPr>
        </p:nvSpPr>
        <p:spPr>
          <a:xfrm>
            <a:off x="8740038" y="5351373"/>
            <a:ext cx="198000" cy="210300"/>
          </a:xfrm>
          <a:prstGeom prst="rect">
            <a:avLst/>
          </a:prstGeom>
          <a:noFill/>
          <a:ln>
            <a:noFill/>
          </a:ln>
        </p:spPr>
        <p:txBody>
          <a:bodyPr spcFirstLastPara="1" wrap="square" lIns="35525" tIns="35525" rIns="35525" bIns="35525" anchor="ctr" anchorCtr="0">
            <a:spAutoFit/>
          </a:bodyPr>
          <a:lstStyle>
            <a:lvl1pPr marL="0" marR="0" lvl="0"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215" name="Google Shape;215;g32117f6e667_0_593"/>
          <p:cNvSpPr txBox="1">
            <a:spLocks noGrp="1"/>
          </p:cNvSpPr>
          <p:nvPr>
            <p:ph type="body" idx="2"/>
          </p:nvPr>
        </p:nvSpPr>
        <p:spPr>
          <a:xfrm>
            <a:off x="1435395" y="3066690"/>
            <a:ext cx="6273300" cy="762000"/>
          </a:xfrm>
          <a:prstGeom prst="rect">
            <a:avLst/>
          </a:prstGeom>
          <a:noFill/>
          <a:ln>
            <a:noFill/>
          </a:ln>
        </p:spPr>
        <p:txBody>
          <a:bodyPr spcFirstLastPara="1" wrap="square" lIns="35525" tIns="35525" rIns="35525" bIns="35525" anchor="ctr" anchorCtr="0">
            <a:norm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216"/>
        <p:cNvGrpSpPr/>
        <p:nvPr/>
      </p:nvGrpSpPr>
      <p:grpSpPr>
        <a:xfrm>
          <a:off x="0" y="0"/>
          <a:ext cx="0" cy="0"/>
          <a:chOff x="0" y="0"/>
          <a:chExt cx="0" cy="0"/>
        </a:xfrm>
      </p:grpSpPr>
      <p:sp>
        <p:nvSpPr>
          <p:cNvPr id="217" name="Google Shape;217;g32117f6e667_0_600"/>
          <p:cNvSpPr/>
          <p:nvPr/>
        </p:nvSpPr>
        <p:spPr>
          <a:xfrm>
            <a:off x="0" y="5213843"/>
            <a:ext cx="9144000" cy="5079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endParaRPr sz="1000" b="0" i="0" u="none" strike="noStrike" cap="none">
              <a:solidFill>
                <a:srgbClr val="FFFFFF"/>
              </a:solidFill>
              <a:latin typeface="Calibri"/>
              <a:ea typeface="Calibri"/>
              <a:cs typeface="Calibri"/>
              <a:sym typeface="Calibri"/>
            </a:endParaRPr>
          </a:p>
        </p:txBody>
      </p:sp>
      <p:pic>
        <p:nvPicPr>
          <p:cNvPr id="218" name="Google Shape;218;g32117f6e667_0_600" descr="Google Shape;76;p17"/>
          <p:cNvPicPr preferRelativeResize="0"/>
          <p:nvPr/>
        </p:nvPicPr>
        <p:blipFill rotWithShape="1">
          <a:blip r:embed="rId2">
            <a:alphaModFix/>
          </a:blip>
          <a:srcRect/>
          <a:stretch/>
        </p:blipFill>
        <p:spPr>
          <a:xfrm>
            <a:off x="206005" y="5288964"/>
            <a:ext cx="1947297" cy="327145"/>
          </a:xfrm>
          <a:prstGeom prst="rect">
            <a:avLst/>
          </a:prstGeom>
          <a:noFill/>
          <a:ln>
            <a:noFill/>
          </a:ln>
        </p:spPr>
      </p:pic>
      <p:sp>
        <p:nvSpPr>
          <p:cNvPr id="219" name="Google Shape;219;g32117f6e667_0_600"/>
          <p:cNvSpPr txBox="1">
            <a:spLocks noGrp="1"/>
          </p:cNvSpPr>
          <p:nvPr>
            <p:ph type="title"/>
          </p:nvPr>
        </p:nvSpPr>
        <p:spPr>
          <a:xfrm>
            <a:off x="628650" y="364987"/>
            <a:ext cx="7886700" cy="800100"/>
          </a:xfrm>
          <a:prstGeom prst="rect">
            <a:avLst/>
          </a:prstGeom>
          <a:noFill/>
          <a:ln>
            <a:noFill/>
          </a:ln>
        </p:spPr>
        <p:txBody>
          <a:bodyPr spcFirstLastPara="1" wrap="square" lIns="35525" tIns="35525" rIns="35525" bIns="35525" anchor="ctr" anchorCtr="0">
            <a:normAutofit/>
          </a:bodyPr>
          <a:lstStyle>
            <a:lvl1pPr lvl="0" algn="ctr">
              <a:lnSpc>
                <a:spcPct val="90000"/>
              </a:lnSpc>
              <a:spcBef>
                <a:spcPts val="0"/>
              </a:spcBef>
              <a:spcAft>
                <a:spcPts val="0"/>
              </a:spcAft>
              <a:buClr>
                <a:srgbClr val="FFFFFF"/>
              </a:buClr>
              <a:buSzPts val="3500"/>
              <a:buFont typeface="Trebuchet MS"/>
              <a:buNone/>
              <a:defRPr sz="3500">
                <a:solidFill>
                  <a:srgbClr val="FFFFFF"/>
                </a:solidFill>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a:endParaRPr/>
          </a:p>
        </p:txBody>
      </p:sp>
      <p:sp>
        <p:nvSpPr>
          <p:cNvPr id="220" name="Google Shape;220;g32117f6e667_0_600"/>
          <p:cNvSpPr txBox="1">
            <a:spLocks noGrp="1"/>
          </p:cNvSpPr>
          <p:nvPr>
            <p:ph type="body" idx="1"/>
          </p:nvPr>
        </p:nvSpPr>
        <p:spPr>
          <a:xfrm>
            <a:off x="628650" y="1543585"/>
            <a:ext cx="7886700" cy="3504900"/>
          </a:xfrm>
          <a:prstGeom prst="rect">
            <a:avLst/>
          </a:prstGeom>
          <a:noFill/>
          <a:ln>
            <a:noFill/>
          </a:ln>
        </p:spPr>
        <p:txBody>
          <a:bodyPr spcFirstLastPara="1" wrap="square" lIns="35525" tIns="35525" rIns="35525" bIns="35525" anchor="t" anchorCtr="0">
            <a:normAutofit/>
          </a:bodyPr>
          <a:lstStyle>
            <a:lvl1pPr marL="457200" marR="0" lvl="0"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1pPr>
            <a:lvl2pPr marL="914400" marR="0" lvl="1"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2pPr>
            <a:lvl3pPr marL="1371600" marR="0" lvl="2"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3pPr>
            <a:lvl4pPr marL="1828800" marR="0" lvl="3"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4pPr>
            <a:lvl5pPr marL="2286000" marR="0" lvl="4" indent="-361950" algn="l" rtl="0">
              <a:lnSpc>
                <a:spcPct val="90000"/>
              </a:lnSpc>
              <a:spcBef>
                <a:spcPts val="500"/>
              </a:spcBef>
              <a:spcAft>
                <a:spcPts val="0"/>
              </a:spcAft>
              <a:buClr>
                <a:srgbClr val="FFFFFF"/>
              </a:buClr>
              <a:buSzPts val="2100"/>
              <a:buFont typeface="Arial"/>
              <a:buChar char="○"/>
              <a:defRPr sz="2100" b="0" i="0" u="none" strike="noStrike" cap="none">
                <a:solidFill>
                  <a:srgbClr val="FFFFFF"/>
                </a:solidFill>
                <a:latin typeface="Trebuchet MS"/>
                <a:ea typeface="Trebuchet MS"/>
                <a:cs typeface="Trebuchet MS"/>
                <a:sym typeface="Trebuchet MS"/>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
        <p:nvSpPr>
          <p:cNvPr id="221" name="Google Shape;221;g32117f6e667_0_600"/>
          <p:cNvSpPr txBox="1">
            <a:spLocks noGrp="1"/>
          </p:cNvSpPr>
          <p:nvPr>
            <p:ph type="sldNum" idx="12"/>
          </p:nvPr>
        </p:nvSpPr>
        <p:spPr>
          <a:xfrm>
            <a:off x="8770009" y="5370087"/>
            <a:ext cx="168000" cy="179400"/>
          </a:xfrm>
          <a:prstGeom prst="rect">
            <a:avLst/>
          </a:prstGeom>
          <a:noFill/>
          <a:ln>
            <a:noFill/>
          </a:ln>
        </p:spPr>
        <p:txBody>
          <a:bodyPr spcFirstLastPara="1" wrap="square" lIns="35525" tIns="35525" rIns="35525" bIns="35525" anchor="ctr" anchorCtr="0">
            <a:spAutoFit/>
          </a:bodyPr>
          <a:lstStyle>
            <a:lvl1pPr marL="0" marR="0" lvl="0"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Trebuchet MS"/>
              <a:buNone/>
              <a:defRPr sz="7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900">
              <a:solidFill>
                <a:schemeClr val="lt1"/>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222"/>
        <p:cNvGrpSpPr/>
        <p:nvPr/>
      </p:nvGrpSpPr>
      <p:grpSpPr>
        <a:xfrm>
          <a:off x="0" y="0"/>
          <a:ext cx="0" cy="0"/>
          <a:chOff x="0" y="0"/>
          <a:chExt cx="0" cy="0"/>
        </a:xfrm>
      </p:grpSpPr>
      <p:sp>
        <p:nvSpPr>
          <p:cNvPr id="223" name="Google Shape;223;g32117f6e667_0_606"/>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224" name="Google Shape;224;g32117f6e667_0_606" descr="Google Shape;11;p1"/>
          <p:cNvPicPr preferRelativeResize="0"/>
          <p:nvPr/>
        </p:nvPicPr>
        <p:blipFill rotWithShape="1">
          <a:blip r:embed="rId2">
            <a:alphaModFix/>
          </a:blip>
          <a:srcRect/>
          <a:stretch/>
        </p:blipFill>
        <p:spPr>
          <a:xfrm>
            <a:off x="205740" y="5303519"/>
            <a:ext cx="1701045" cy="288037"/>
          </a:xfrm>
          <a:prstGeom prst="rect">
            <a:avLst/>
          </a:prstGeom>
          <a:noFill/>
          <a:ln>
            <a:noFill/>
          </a:ln>
        </p:spPr>
      </p:pic>
      <p:sp>
        <p:nvSpPr>
          <p:cNvPr id="225" name="Google Shape;225;g32117f6e667_0_606"/>
          <p:cNvSpPr txBox="1">
            <a:spLocks noGrp="1"/>
          </p:cNvSpPr>
          <p:nvPr>
            <p:ph type="title"/>
          </p:nvPr>
        </p:nvSpPr>
        <p:spPr>
          <a:xfrm>
            <a:off x="311700" y="494472"/>
            <a:ext cx="8520600" cy="636300"/>
          </a:xfrm>
          <a:prstGeom prst="rect">
            <a:avLst/>
          </a:prstGeom>
          <a:noFill/>
          <a:ln>
            <a:noFill/>
          </a:ln>
        </p:spPr>
        <p:txBody>
          <a:bodyPr spcFirstLastPara="1" wrap="square" lIns="35525" tIns="35525" rIns="35525" bIns="35525" anchor="ctr" anchorCtr="0">
            <a:normAutofit/>
          </a:bodyPr>
          <a:lstStyle>
            <a:lvl1pPr lvl="0" algn="ctr">
              <a:lnSpc>
                <a:spcPct val="90000"/>
              </a:lnSpc>
              <a:spcBef>
                <a:spcPts val="0"/>
              </a:spcBef>
              <a:spcAft>
                <a:spcPts val="0"/>
              </a:spcAft>
              <a:buClr>
                <a:schemeClr val="accent1"/>
              </a:buClr>
              <a:buSzPts val="1400"/>
              <a:buNone/>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a:endParaRPr/>
          </a:p>
        </p:txBody>
      </p:sp>
      <p:sp>
        <p:nvSpPr>
          <p:cNvPr id="226" name="Google Shape;226;g32117f6e667_0_606"/>
          <p:cNvSpPr txBox="1">
            <a:spLocks noGrp="1"/>
          </p:cNvSpPr>
          <p:nvPr>
            <p:ph type="body" idx="1"/>
          </p:nvPr>
        </p:nvSpPr>
        <p:spPr>
          <a:xfrm>
            <a:off x="311700" y="1280528"/>
            <a:ext cx="8520600" cy="3795900"/>
          </a:xfrm>
          <a:prstGeom prst="rect">
            <a:avLst/>
          </a:prstGeom>
          <a:noFill/>
          <a:ln>
            <a:noFill/>
          </a:ln>
        </p:spPr>
        <p:txBody>
          <a:bodyPr spcFirstLastPara="1" wrap="square" lIns="94800" tIns="94800" rIns="94800" bIns="94800" anchor="ctr" anchorCtr="0">
            <a:normAutofit/>
          </a:bodyPr>
          <a:lstStyle>
            <a:lvl1pPr marL="457200" marR="0" lvl="0"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1pPr>
            <a:lvl2pPr marL="914400" marR="0" lvl="1"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2pPr>
            <a:lvl3pPr marL="1371600" marR="0" lvl="2"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3pPr>
            <a:lvl4pPr marL="1828800" marR="0" lvl="3"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4pPr>
            <a:lvl5pPr marL="2286000" marR="0" lvl="4" indent="-323850" algn="l" rtl="0">
              <a:lnSpc>
                <a:spcPct val="100000"/>
              </a:lnSpc>
              <a:spcBef>
                <a:spcPts val="0"/>
              </a:spcBef>
              <a:spcAft>
                <a:spcPts val="0"/>
              </a:spcAft>
              <a:buClr>
                <a:srgbClr val="000000"/>
              </a:buClr>
              <a:buSzPts val="1500"/>
              <a:buFont typeface="Arial"/>
              <a:buChar char="○"/>
              <a:defRPr sz="15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
        <p:nvSpPr>
          <p:cNvPr id="227" name="Google Shape;227;g32117f6e667_0_606"/>
          <p:cNvSpPr txBox="1">
            <a:spLocks noGrp="1"/>
          </p:cNvSpPr>
          <p:nvPr>
            <p:ph type="sldNum" idx="12"/>
          </p:nvPr>
        </p:nvSpPr>
        <p:spPr>
          <a:xfrm>
            <a:off x="8823276" y="5287809"/>
            <a:ext cx="198000" cy="210300"/>
          </a:xfrm>
          <a:prstGeom prst="rect">
            <a:avLst/>
          </a:prstGeom>
          <a:noFill/>
          <a:ln>
            <a:noFill/>
          </a:ln>
        </p:spPr>
        <p:txBody>
          <a:bodyPr spcFirstLastPara="1" wrap="square" lIns="35525" tIns="35525" rIns="35525" bIns="35525" anchor="ctr" anchorCtr="0">
            <a:spAutoFit/>
          </a:bodyPr>
          <a:lstStyle>
            <a:lvl1pPr marL="0" marR="0" lvl="0"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900"/>
              <a:buFont typeface="Trebuchet MS"/>
              <a:buNone/>
              <a:defRPr sz="9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4"/>
        <p:cNvGrpSpPr/>
        <p:nvPr/>
      </p:nvGrpSpPr>
      <p:grpSpPr>
        <a:xfrm>
          <a:off x="0" y="0"/>
          <a:ext cx="0" cy="0"/>
          <a:chOff x="0" y="0"/>
          <a:chExt cx="0" cy="0"/>
        </a:xfrm>
      </p:grpSpPr>
      <p:sp>
        <p:nvSpPr>
          <p:cNvPr id="235" name="Google Shape;235;g35048012fff_1_28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2"/>
        <p:cNvGrpSpPr/>
        <p:nvPr/>
      </p:nvGrpSpPr>
      <p:grpSpPr>
        <a:xfrm>
          <a:off x="0" y="0"/>
          <a:ext cx="0" cy="0"/>
          <a:chOff x="0" y="0"/>
          <a:chExt cx="0" cy="0"/>
        </a:xfrm>
      </p:grpSpPr>
      <p:sp>
        <p:nvSpPr>
          <p:cNvPr id="33" name="Google Shape;33;p22"/>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2"/>
          <p:cNvSpPr txBox="1">
            <a:spLocks noGrp="1"/>
          </p:cNvSpPr>
          <p:nvPr>
            <p:ph type="body" idx="1"/>
          </p:nvPr>
        </p:nvSpPr>
        <p:spPr>
          <a:xfrm>
            <a:off x="1952714" y="1840549"/>
            <a:ext cx="5238600" cy="25464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75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
        <p:nvSpPr>
          <p:cNvPr id="35" name="Google Shape;35;p22"/>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36"/>
        <p:cNvGrpSpPr/>
        <p:nvPr/>
      </p:nvGrpSpPr>
      <p:grpSpPr>
        <a:xfrm>
          <a:off x="0" y="0"/>
          <a:ext cx="0" cy="0"/>
          <a:chOff x="0" y="0"/>
          <a:chExt cx="0" cy="0"/>
        </a:xfrm>
      </p:grpSpPr>
      <p:sp>
        <p:nvSpPr>
          <p:cNvPr id="237" name="Google Shape;237;g35048012fff_1_287"/>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a:buNone/>
              <a:defRPr sz="4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8" name="Google Shape;238;g35048012fff_1_287"/>
          <p:cNvSpPr txBox="1">
            <a:spLocks noGrp="1"/>
          </p:cNvSpPr>
          <p:nvPr>
            <p:ph type="body" idx="1"/>
          </p:nvPr>
        </p:nvSpPr>
        <p:spPr>
          <a:xfrm>
            <a:off x="628650" y="1543585"/>
            <a:ext cx="7886700" cy="3504900"/>
          </a:xfrm>
          <a:prstGeom prst="rect">
            <a:avLst/>
          </a:prstGeom>
          <a:noFill/>
          <a:ln>
            <a:noFill/>
          </a:ln>
        </p:spPr>
        <p:txBody>
          <a:bodyPr spcFirstLastPara="1" wrap="square" lIns="71100" tIns="35550" rIns="71100" bIns="35550" anchor="t" anchorCtr="0">
            <a:noAutofit/>
          </a:bodyPr>
          <a:lstStyle>
            <a:lvl1pPr marL="457200" marR="0" lvl="0" indent="-406400" algn="l">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39" name="Google Shape;239;g35048012fff_1_28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40"/>
        <p:cNvGrpSpPr/>
        <p:nvPr/>
      </p:nvGrpSpPr>
      <p:grpSpPr>
        <a:xfrm>
          <a:off x="0" y="0"/>
          <a:ext cx="0" cy="0"/>
          <a:chOff x="0" y="0"/>
          <a:chExt cx="0" cy="0"/>
        </a:xfrm>
      </p:grpSpPr>
      <p:sp>
        <p:nvSpPr>
          <p:cNvPr id="241" name="Google Shape;241;g35048012fff_1_291"/>
          <p:cNvSpPr txBox="1">
            <a:spLocks noGrp="1"/>
          </p:cNvSpPr>
          <p:nvPr>
            <p:ph type="ctrTitle"/>
          </p:nvPr>
        </p:nvSpPr>
        <p:spPr>
          <a:xfrm>
            <a:off x="780393" y="1254298"/>
            <a:ext cx="7583100" cy="8253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4700"/>
              <a:buFont typeface="Trebuchet MS"/>
              <a:buNone/>
              <a:defRPr sz="4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2" name="Google Shape;242;g35048012fff_1_291"/>
          <p:cNvSpPr txBox="1">
            <a:spLocks noGrp="1"/>
          </p:cNvSpPr>
          <p:nvPr>
            <p:ph type="subTitle" idx="1"/>
          </p:nvPr>
        </p:nvSpPr>
        <p:spPr>
          <a:xfrm>
            <a:off x="1143000" y="2152858"/>
            <a:ext cx="6858000" cy="615600"/>
          </a:xfrm>
          <a:prstGeom prst="rect">
            <a:avLst/>
          </a:prstGeom>
          <a:noFill/>
          <a:ln>
            <a:noFill/>
          </a:ln>
        </p:spPr>
        <p:txBody>
          <a:bodyPr spcFirstLastPara="1" wrap="square" lIns="71100" tIns="35550" rIns="71100" bIns="35550" anchor="ctr" anchorCtr="0">
            <a:noAutofit/>
          </a:bodyPr>
          <a:lstStyle>
            <a:lvl1pPr marR="0" lvl="0" algn="ctr">
              <a:lnSpc>
                <a:spcPct val="90000"/>
              </a:lnSpc>
              <a:spcBef>
                <a:spcPts val="800"/>
              </a:spcBef>
              <a:spcAft>
                <a:spcPts val="0"/>
              </a:spcAft>
              <a:buClr>
                <a:schemeClr val="dk1"/>
              </a:buClr>
              <a:buSzPts val="3900"/>
              <a:buFont typeface="Arial"/>
              <a:buNone/>
              <a:defRPr sz="39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243" name="Google Shape;243;g35048012fff_1_291"/>
          <p:cNvSpPr txBox="1">
            <a:spLocks noGrp="1"/>
          </p:cNvSpPr>
          <p:nvPr>
            <p:ph type="dt" idx="10"/>
          </p:nvPr>
        </p:nvSpPr>
        <p:spPr>
          <a:xfrm>
            <a:off x="3543300" y="4097963"/>
            <a:ext cx="2057400" cy="304200"/>
          </a:xfrm>
          <a:prstGeom prst="rect">
            <a:avLst/>
          </a:prstGeom>
          <a:noFill/>
          <a:ln>
            <a:noFill/>
          </a:ln>
        </p:spPr>
        <p:txBody>
          <a:bodyPr spcFirstLastPara="1" wrap="square" lIns="71100" tIns="35550" rIns="71100" bIns="35550"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44" name="Google Shape;244;g35048012fff_1_29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5" name="Google Shape;245;g35048012fff_1_291"/>
          <p:cNvSpPr txBox="1">
            <a:spLocks noGrp="1"/>
          </p:cNvSpPr>
          <p:nvPr>
            <p:ph type="body" idx="2"/>
          </p:nvPr>
        </p:nvSpPr>
        <p:spPr>
          <a:xfrm>
            <a:off x="1435396" y="3066690"/>
            <a:ext cx="6273300" cy="762000"/>
          </a:xfrm>
          <a:prstGeom prst="rect">
            <a:avLst/>
          </a:prstGeom>
          <a:noFill/>
          <a:ln>
            <a:noFill/>
          </a:ln>
        </p:spPr>
        <p:txBody>
          <a:bodyPr spcFirstLastPara="1" wrap="square" lIns="71100" tIns="35550" rIns="71100" bIns="35550" anchor="ctr" anchorCtr="0">
            <a:noAutofit/>
          </a:bodyPr>
          <a:lstStyle>
            <a:lvl1pPr marL="457200" marR="0" lvl="0" indent="-228600" algn="ctr">
              <a:lnSpc>
                <a:spcPct val="90000"/>
              </a:lnSpc>
              <a:spcBef>
                <a:spcPts val="8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6"/>
        <p:cNvGrpSpPr/>
        <p:nvPr/>
      </p:nvGrpSpPr>
      <p:grpSpPr>
        <a:xfrm>
          <a:off x="0" y="0"/>
          <a:ext cx="0" cy="0"/>
          <a:chOff x="0" y="0"/>
          <a:chExt cx="0" cy="0"/>
        </a:xfrm>
      </p:grpSpPr>
      <p:sp>
        <p:nvSpPr>
          <p:cNvPr id="247" name="Google Shape;247;g35048012fff_1_29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8" name="Google Shape;248;g35048012fff_1_297"/>
          <p:cNvSpPr/>
          <p:nvPr/>
        </p:nvSpPr>
        <p:spPr>
          <a:xfrm>
            <a:off x="628649" y="1561228"/>
            <a:ext cx="7825200" cy="1923600"/>
          </a:xfrm>
          <a:prstGeom prst="rect">
            <a:avLst/>
          </a:prstGeom>
          <a:noFill/>
          <a:ln>
            <a:noFill/>
          </a:ln>
        </p:spPr>
        <p:txBody>
          <a:bodyPr spcFirstLastPara="1" wrap="square" lIns="71100" tIns="35550" rIns="71100" bIns="35550" anchor="t" anchorCtr="0">
            <a:noAutofit/>
          </a:bodyPr>
          <a:lstStyle/>
          <a:p>
            <a:pPr marL="0" marR="0" lvl="0" indent="0" algn="l" rtl="0">
              <a:spcBef>
                <a:spcPts val="0"/>
              </a:spcBef>
              <a:spcAft>
                <a:spcPts val="0"/>
              </a:spcAft>
              <a:buClr>
                <a:schemeClr val="dk1"/>
              </a:buClr>
              <a:buSzPts val="2800"/>
              <a:buFont typeface="Trebuchet MS"/>
              <a:buNone/>
            </a:pPr>
            <a:r>
              <a:rPr lang="en-US" sz="28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249" name="Google Shape;249;g35048012fff_1_297"/>
          <p:cNvSpPr/>
          <p:nvPr/>
        </p:nvSpPr>
        <p:spPr>
          <a:xfrm>
            <a:off x="658793" y="348243"/>
            <a:ext cx="7825200" cy="846600"/>
          </a:xfrm>
          <a:prstGeom prst="rect">
            <a:avLst/>
          </a:prstGeom>
          <a:noFill/>
          <a:ln>
            <a:noFill/>
          </a:ln>
        </p:spPr>
        <p:txBody>
          <a:bodyPr spcFirstLastPara="1" wrap="square" lIns="71100" tIns="35550" rIns="71100" bIns="35550" anchor="t" anchorCtr="0">
            <a:noAutofit/>
          </a:bodyPr>
          <a:lstStyle/>
          <a:p>
            <a:pPr marL="0" marR="0" lvl="0" indent="0" algn="ctr" rtl="0">
              <a:spcBef>
                <a:spcPts val="0"/>
              </a:spcBef>
              <a:spcAft>
                <a:spcPts val="0"/>
              </a:spcAft>
              <a:buNone/>
            </a:pPr>
            <a:r>
              <a:rPr lang="en-US" sz="4700" b="1" i="0" u="none" strike="noStrike" cap="none">
                <a:solidFill>
                  <a:schemeClr val="dk2"/>
                </a:solidFill>
                <a:latin typeface="Trebuchet MS"/>
                <a:ea typeface="Trebuchet MS"/>
                <a:cs typeface="Trebuchet MS"/>
                <a:sym typeface="Trebuchet MS"/>
              </a:rPr>
              <a:t>Our Mission</a:t>
            </a:r>
            <a:endParaRPr sz="1400">
              <a:solidFill>
                <a:schemeClr val="dk2"/>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50"/>
        <p:cNvGrpSpPr/>
        <p:nvPr/>
      </p:nvGrpSpPr>
      <p:grpSpPr>
        <a:xfrm>
          <a:off x="0" y="0"/>
          <a:ext cx="0" cy="0"/>
          <a:chOff x="0" y="0"/>
          <a:chExt cx="0" cy="0"/>
        </a:xfrm>
      </p:grpSpPr>
      <p:sp>
        <p:nvSpPr>
          <p:cNvPr id="251" name="Google Shape;251;g35048012fff_1_30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52" name="Google Shape;252;g35048012fff_1_301"/>
          <p:cNvSpPr txBox="1"/>
          <p:nvPr/>
        </p:nvSpPr>
        <p:spPr>
          <a:xfrm>
            <a:off x="10221314" y="7281127"/>
            <a:ext cx="1629000" cy="328500"/>
          </a:xfrm>
          <a:prstGeom prst="rect">
            <a:avLst/>
          </a:prstGeom>
          <a:noFill/>
          <a:ln>
            <a:noFill/>
          </a:ln>
        </p:spPr>
        <p:txBody>
          <a:bodyPr spcFirstLastPara="1" wrap="square" lIns="71100" tIns="35550" rIns="71100" bIns="35550" anchor="t" anchorCtr="0">
            <a:noAutofit/>
          </a:bodyPr>
          <a:lstStyle/>
          <a:p>
            <a:pPr marL="0" marR="0" lvl="0" indent="0" algn="r" rtl="0">
              <a:spcBef>
                <a:spcPts val="0"/>
              </a:spcBef>
              <a:spcAft>
                <a:spcPts val="0"/>
              </a:spcAft>
              <a:buNone/>
            </a:pPr>
            <a:fld id="{00000000-1234-1234-1234-123412341234}" type="slidenum">
              <a:rPr lang="en-US" sz="1400" b="1">
                <a:solidFill>
                  <a:srgbClr val="000000"/>
                </a:solidFill>
                <a:latin typeface="Trebuchet MS"/>
                <a:ea typeface="Trebuchet MS"/>
                <a:cs typeface="Trebuchet MS"/>
                <a:sym typeface="Trebuchet MS"/>
              </a:rPr>
              <a:t>‹#›</a:t>
            </a:fld>
            <a:endParaRPr sz="1400" b="1">
              <a:solidFill>
                <a:srgbClr val="000000"/>
              </a:solidFill>
              <a:latin typeface="Trebuchet MS"/>
              <a:ea typeface="Trebuchet MS"/>
              <a:cs typeface="Trebuchet MS"/>
              <a:sym typeface="Trebuchet MS"/>
            </a:endParaRPr>
          </a:p>
        </p:txBody>
      </p:sp>
      <p:pic>
        <p:nvPicPr>
          <p:cNvPr id="253" name="Google Shape;253;g35048012fff_1_301"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9143996" cy="5216768"/>
          </a:xfrm>
          <a:prstGeom prst="rect">
            <a:avLst/>
          </a:prstGeom>
          <a:noFill/>
          <a:ln>
            <a:noFill/>
          </a:ln>
        </p:spPr>
      </p:pic>
      <p:sp>
        <p:nvSpPr>
          <p:cNvPr id="254" name="Google Shape;254;g35048012fff_1_301"/>
          <p:cNvSpPr/>
          <p:nvPr/>
        </p:nvSpPr>
        <p:spPr>
          <a:xfrm>
            <a:off x="0" y="2871455"/>
            <a:ext cx="9162300" cy="2132400"/>
          </a:xfrm>
          <a:prstGeom prst="rect">
            <a:avLst/>
          </a:prstGeom>
          <a:solidFill>
            <a:srgbClr val="001970">
              <a:alpha val="80000"/>
            </a:srgbClr>
          </a:solidFill>
          <a:ln>
            <a:noFill/>
          </a:ln>
        </p:spPr>
        <p:txBody>
          <a:bodyPr spcFirstLastPara="1" wrap="square" lIns="101125" tIns="50550" rIns="101125" bIns="142225" anchor="ctr" anchorCtr="0">
            <a:noAutofit/>
          </a:bodyPr>
          <a:lstStyle/>
          <a:p>
            <a:pPr marL="127000" marR="0" lvl="0" indent="0" algn="l" rtl="0">
              <a:lnSpc>
                <a:spcPct val="100000"/>
              </a:lnSpc>
              <a:spcBef>
                <a:spcPts val="0"/>
              </a:spcBef>
              <a:spcAft>
                <a:spcPts val="0"/>
              </a:spcAft>
              <a:buClr>
                <a:srgbClr val="FFFFFF"/>
              </a:buClr>
              <a:buSzPts val="4200"/>
              <a:buFont typeface="Trebuchet MS"/>
              <a:buNone/>
            </a:pPr>
            <a:r>
              <a:rPr lang="en-US" sz="4200" b="1" i="0" u="none" strike="noStrike" cap="none">
                <a:solidFill>
                  <a:srgbClr val="FFFFFF"/>
                </a:solidFill>
                <a:latin typeface="Trebuchet MS"/>
                <a:ea typeface="Trebuchet MS"/>
                <a:cs typeface="Trebuchet MS"/>
                <a:sym typeface="Trebuchet MS"/>
              </a:rPr>
              <a:t>Our Mission: </a:t>
            </a:r>
            <a:endParaRPr sz="42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500"/>
              <a:buFont typeface="Trebuchet MS"/>
              <a:buNone/>
            </a:pPr>
            <a:r>
              <a:rPr lang="en-US" sz="25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5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55"/>
        <p:cNvGrpSpPr/>
        <p:nvPr/>
      </p:nvGrpSpPr>
      <p:grpSpPr>
        <a:xfrm>
          <a:off x="0" y="0"/>
          <a:ext cx="0" cy="0"/>
          <a:chOff x="0" y="0"/>
          <a:chExt cx="0" cy="0"/>
        </a:xfrm>
      </p:grpSpPr>
      <p:sp>
        <p:nvSpPr>
          <p:cNvPr id="256" name="Google Shape;256;g35048012fff_1_30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57" name="Google Shape;257;g35048012fff_1_306"/>
          <p:cNvSpPr/>
          <p:nvPr/>
        </p:nvSpPr>
        <p:spPr>
          <a:xfrm>
            <a:off x="628649" y="1561228"/>
            <a:ext cx="7825200" cy="2385300"/>
          </a:xfrm>
          <a:prstGeom prst="rect">
            <a:avLst/>
          </a:prstGeom>
          <a:noFill/>
          <a:ln>
            <a:noFill/>
          </a:ln>
        </p:spPr>
        <p:txBody>
          <a:bodyPr spcFirstLastPara="1" wrap="square" lIns="71100" tIns="35550" rIns="71100" bIns="35550" anchor="t" anchorCtr="0">
            <a:noAutofit/>
          </a:bodyPr>
          <a:lstStyle/>
          <a:p>
            <a:pPr marL="0" marR="0" lvl="0" indent="0" algn="l" rtl="0">
              <a:lnSpc>
                <a:spcPct val="100000"/>
              </a:lnSpc>
              <a:spcBef>
                <a:spcPts val="0"/>
              </a:spcBef>
              <a:spcAft>
                <a:spcPts val="0"/>
              </a:spcAft>
              <a:buClr>
                <a:schemeClr val="dk1"/>
              </a:buClr>
              <a:buSzPts val="2800"/>
              <a:buFont typeface="Trebuchet MS"/>
              <a:buNone/>
            </a:pPr>
            <a:r>
              <a:rPr lang="en-US" sz="28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2800" i="1">
                <a:solidFill>
                  <a:schemeClr val="dk1"/>
                </a:solidFill>
                <a:latin typeface="Trebuchet MS"/>
                <a:ea typeface="Trebuchet MS"/>
                <a:cs typeface="Trebuchet MS"/>
                <a:sym typeface="Trebuchet MS"/>
              </a:rPr>
              <a:t>Plus </a:t>
            </a:r>
            <a:r>
              <a:rPr lang="en-US" sz="2800">
                <a:solidFill>
                  <a:schemeClr val="dk1"/>
                </a:solidFill>
                <a:latin typeface="Trebuchet MS"/>
                <a:ea typeface="Trebuchet MS"/>
                <a:cs typeface="Trebuchet MS"/>
                <a:sym typeface="Trebuchet MS"/>
              </a:rPr>
              <a:t>(CHP+) and other health care programs for Coloradans who qualify. </a:t>
            </a:r>
            <a:endParaRPr sz="2800" b="1">
              <a:solidFill>
                <a:schemeClr val="dk1"/>
              </a:solidFill>
              <a:latin typeface="Trebuchet MS"/>
              <a:ea typeface="Trebuchet MS"/>
              <a:cs typeface="Trebuchet MS"/>
              <a:sym typeface="Trebuchet MS"/>
            </a:endParaRPr>
          </a:p>
        </p:txBody>
      </p:sp>
      <p:sp>
        <p:nvSpPr>
          <p:cNvPr id="258" name="Google Shape;258;g35048012fff_1_306"/>
          <p:cNvSpPr/>
          <p:nvPr/>
        </p:nvSpPr>
        <p:spPr>
          <a:xfrm>
            <a:off x="628650" y="318510"/>
            <a:ext cx="7825200" cy="846600"/>
          </a:xfrm>
          <a:prstGeom prst="rect">
            <a:avLst/>
          </a:prstGeom>
          <a:noFill/>
          <a:ln>
            <a:noFill/>
          </a:ln>
        </p:spPr>
        <p:txBody>
          <a:bodyPr spcFirstLastPara="1" wrap="square" lIns="71100" tIns="35550" rIns="71100" bIns="35550" anchor="t" anchorCtr="0">
            <a:noAutofit/>
          </a:bodyPr>
          <a:lstStyle/>
          <a:p>
            <a:pPr marL="0" marR="0" lvl="0" indent="0" algn="ctr" rtl="0">
              <a:spcBef>
                <a:spcPts val="0"/>
              </a:spcBef>
              <a:spcAft>
                <a:spcPts val="0"/>
              </a:spcAft>
              <a:buNone/>
            </a:pPr>
            <a:r>
              <a:rPr lang="en-US" sz="4700" b="1" i="0" u="none" strike="noStrike" cap="none">
                <a:solidFill>
                  <a:srgbClr val="232C68"/>
                </a:solidFill>
                <a:latin typeface="Trebuchet MS"/>
                <a:ea typeface="Trebuchet MS"/>
                <a:cs typeface="Trebuchet MS"/>
                <a:sym typeface="Trebuchet MS"/>
              </a:rPr>
              <a:t>What We Do</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9"/>
        <p:cNvGrpSpPr/>
        <p:nvPr/>
      </p:nvGrpSpPr>
      <p:grpSpPr>
        <a:xfrm>
          <a:off x="0" y="0"/>
          <a:ext cx="0" cy="0"/>
          <a:chOff x="0" y="0"/>
          <a:chExt cx="0" cy="0"/>
        </a:xfrm>
      </p:grpSpPr>
      <p:sp>
        <p:nvSpPr>
          <p:cNvPr id="260" name="Google Shape;260;g35048012fff_1_310"/>
          <p:cNvSpPr txBox="1">
            <a:spLocks noGrp="1"/>
          </p:cNvSpPr>
          <p:nvPr>
            <p:ph type="title"/>
          </p:nvPr>
        </p:nvSpPr>
        <p:spPr>
          <a:xfrm>
            <a:off x="605660" y="1505114"/>
            <a:ext cx="3602400" cy="2475900"/>
          </a:xfrm>
          <a:prstGeom prst="rect">
            <a:avLst/>
          </a:prstGeom>
          <a:noFill/>
          <a:ln>
            <a:noFill/>
          </a:ln>
        </p:spPr>
        <p:txBody>
          <a:bodyPr spcFirstLastPara="1" wrap="square" lIns="71100" tIns="35550" rIns="71100" bIns="35550" anchor="ctr" anchorCtr="0">
            <a:noAutofit/>
          </a:bodyPr>
          <a:lstStyle>
            <a:lvl1pPr lvl="0" algn="l">
              <a:lnSpc>
                <a:spcPct val="90000"/>
              </a:lnSpc>
              <a:spcBef>
                <a:spcPts val="0"/>
              </a:spcBef>
              <a:spcAft>
                <a:spcPts val="0"/>
              </a:spcAft>
              <a:buClr>
                <a:schemeClr val="dk2"/>
              </a:buClr>
              <a:buSzPts val="5600"/>
              <a:buFont typeface="Trebuchet MS"/>
              <a:buNone/>
              <a:defRPr sz="56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1" name="Google Shape;261;g35048012fff_1_310"/>
          <p:cNvSpPr txBox="1">
            <a:spLocks noGrp="1"/>
          </p:cNvSpPr>
          <p:nvPr>
            <p:ph type="body" idx="1"/>
          </p:nvPr>
        </p:nvSpPr>
        <p:spPr>
          <a:xfrm>
            <a:off x="4857422" y="1505113"/>
            <a:ext cx="3642000" cy="2475900"/>
          </a:xfrm>
          <a:prstGeom prst="rect">
            <a:avLst/>
          </a:prstGeom>
          <a:noFill/>
          <a:ln>
            <a:noFill/>
          </a:ln>
        </p:spPr>
        <p:txBody>
          <a:bodyPr spcFirstLastPara="1" wrap="square" lIns="71100" tIns="35550" rIns="71100" bIns="35550" anchor="t" anchorCtr="0">
            <a:noAutofit/>
          </a:bodyPr>
          <a:lstStyle>
            <a:lvl1pPr marL="457200" marR="0" lvl="0" indent="-406400" algn="l">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68300" algn="l">
              <a:lnSpc>
                <a:spcPct val="90000"/>
              </a:lnSpc>
              <a:spcBef>
                <a:spcPts val="400"/>
              </a:spcBef>
              <a:spcAft>
                <a:spcPts val="0"/>
              </a:spcAft>
              <a:buClr>
                <a:schemeClr val="dk1"/>
              </a:buClr>
              <a:buSzPts val="2200"/>
              <a:buFont typeface="Noto Sans Symbols"/>
              <a:buChar char="▪"/>
              <a:defRPr sz="2200" b="0" i="0" u="none" strike="noStrike" cap="none">
                <a:solidFill>
                  <a:schemeClr val="dk1"/>
                </a:solidFill>
                <a:latin typeface="Trebuchet MS"/>
                <a:ea typeface="Trebuchet MS"/>
                <a:cs typeface="Trebuchet MS"/>
                <a:sym typeface="Trebuchet MS"/>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62" name="Google Shape;262;g35048012fff_1_31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263" name="Google Shape;263;g35048012fff_1_310"/>
          <p:cNvCxnSpPr/>
          <p:nvPr/>
        </p:nvCxnSpPr>
        <p:spPr>
          <a:xfrm>
            <a:off x="4572000" y="1105958"/>
            <a:ext cx="0" cy="35031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4"/>
        <p:cNvGrpSpPr/>
        <p:nvPr/>
      </p:nvGrpSpPr>
      <p:grpSpPr>
        <a:xfrm>
          <a:off x="0" y="0"/>
          <a:ext cx="0" cy="0"/>
          <a:chOff x="0" y="0"/>
          <a:chExt cx="0" cy="0"/>
        </a:xfrm>
      </p:grpSpPr>
      <p:sp>
        <p:nvSpPr>
          <p:cNvPr id="265" name="Google Shape;265;g35048012fff_1_315"/>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6" name="Google Shape;266;g35048012fff_1_31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67"/>
        <p:cNvGrpSpPr/>
        <p:nvPr/>
      </p:nvGrpSpPr>
      <p:grpSpPr>
        <a:xfrm>
          <a:off x="0" y="0"/>
          <a:ext cx="0" cy="0"/>
          <a:chOff x="0" y="0"/>
          <a:chExt cx="0" cy="0"/>
        </a:xfrm>
      </p:grpSpPr>
      <p:sp>
        <p:nvSpPr>
          <p:cNvPr id="268" name="Google Shape;268;g35048012fff_1_318"/>
          <p:cNvSpPr txBox="1">
            <a:spLocks noGrp="1"/>
          </p:cNvSpPr>
          <p:nvPr>
            <p:ph type="title"/>
          </p:nvPr>
        </p:nvSpPr>
        <p:spPr>
          <a:xfrm>
            <a:off x="4592091"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a:buNone/>
              <a:defRPr sz="6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9" name="Google Shape;269;g35048012fff_1_31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70" name="Google Shape;270;g35048012fff_1_318" descr="Icon of two people with a word bubble between them containing a question mark."/>
          <p:cNvPicPr preferRelativeResize="0"/>
          <p:nvPr/>
        </p:nvPicPr>
        <p:blipFill rotWithShape="1">
          <a:blip r:embed="rId2">
            <a:alphaModFix/>
          </a:blip>
          <a:srcRect/>
          <a:stretch/>
        </p:blipFill>
        <p:spPr>
          <a:xfrm>
            <a:off x="-714374" y="-248708"/>
            <a:ext cx="5572125" cy="55721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71"/>
        <p:cNvGrpSpPr/>
        <p:nvPr/>
      </p:nvGrpSpPr>
      <p:grpSpPr>
        <a:xfrm>
          <a:off x="0" y="0"/>
          <a:ext cx="0" cy="0"/>
          <a:chOff x="0" y="0"/>
          <a:chExt cx="0" cy="0"/>
        </a:xfrm>
      </p:grpSpPr>
      <p:sp>
        <p:nvSpPr>
          <p:cNvPr id="272" name="Google Shape;272;g35048012fff_1_322"/>
          <p:cNvSpPr txBox="1">
            <a:spLocks noGrp="1"/>
          </p:cNvSpPr>
          <p:nvPr>
            <p:ph type="title"/>
          </p:nvPr>
        </p:nvSpPr>
        <p:spPr>
          <a:xfrm>
            <a:off x="4592091" y="1878212"/>
            <a:ext cx="4319400" cy="195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a:buNone/>
              <a:defRPr sz="6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3" name="Google Shape;273;g35048012fff_1_32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74" name="Google Shape;274;g35048012fff_1_322" descr="Chat icon"/>
          <p:cNvPicPr preferRelativeResize="0"/>
          <p:nvPr/>
        </p:nvPicPr>
        <p:blipFill rotWithShape="1">
          <a:blip r:embed="rId2">
            <a:alphaModFix/>
          </a:blip>
          <a:srcRect/>
          <a:stretch/>
        </p:blipFill>
        <p:spPr>
          <a:xfrm>
            <a:off x="-169519" y="89297"/>
            <a:ext cx="4942432" cy="494258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75"/>
        <p:cNvGrpSpPr/>
        <p:nvPr/>
      </p:nvGrpSpPr>
      <p:grpSpPr>
        <a:xfrm>
          <a:off x="0" y="0"/>
          <a:ext cx="0" cy="0"/>
          <a:chOff x="0" y="0"/>
          <a:chExt cx="0" cy="0"/>
        </a:xfrm>
      </p:grpSpPr>
      <p:sp>
        <p:nvSpPr>
          <p:cNvPr id="276" name="Google Shape;276;g35048012fff_1_32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7" name="Google Shape;277;g35048012fff_1_326"/>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a:buNone/>
              <a:defRPr sz="4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8" name="Google Shape;278;g35048012fff_1_326"/>
          <p:cNvSpPr txBox="1">
            <a:spLocks noGrp="1"/>
          </p:cNvSpPr>
          <p:nvPr>
            <p:ph type="body" idx="1"/>
          </p:nvPr>
        </p:nvSpPr>
        <p:spPr>
          <a:xfrm>
            <a:off x="1665111" y="1801678"/>
            <a:ext cx="5813700" cy="3183300"/>
          </a:xfrm>
          <a:prstGeom prst="rect">
            <a:avLst/>
          </a:prstGeom>
          <a:noFill/>
          <a:ln>
            <a:noFill/>
          </a:ln>
        </p:spPr>
        <p:txBody>
          <a:bodyPr spcFirstLastPara="1" wrap="square" lIns="71100" tIns="35550" rIns="71100" bIns="35550" anchor="t" anchorCtr="0">
            <a:noAutofit/>
          </a:bodyPr>
          <a:lstStyle>
            <a:lvl1pPr marL="457200" marR="0" lvl="0" indent="-228600" algn="l">
              <a:lnSpc>
                <a:spcPct val="90000"/>
              </a:lnSpc>
              <a:spcBef>
                <a:spcPts val="800"/>
              </a:spcBef>
              <a:spcAft>
                <a:spcPts val="0"/>
              </a:spcAft>
              <a:buClr>
                <a:schemeClr val="dk1"/>
              </a:buClr>
              <a:buSzPts val="2200"/>
              <a:buFont typeface="Arial"/>
              <a:buNone/>
              <a:defRPr sz="2200" b="0" i="0" u="none" strike="noStrike" cap="none">
                <a:solidFill>
                  <a:schemeClr val="dk1"/>
                </a:solidFill>
                <a:latin typeface="Trebuchet MS"/>
                <a:ea typeface="Trebuchet MS"/>
                <a:cs typeface="Trebuchet MS"/>
                <a:sym typeface="Trebuchet MS"/>
              </a:defRPr>
            </a:lvl1pPr>
            <a:lvl2pPr marL="914400" marR="0" lvl="1"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6"/>
        <p:cNvGrpSpPr/>
        <p:nvPr/>
      </p:nvGrpSpPr>
      <p:grpSpPr>
        <a:xfrm>
          <a:off x="0" y="0"/>
          <a:ext cx="0" cy="0"/>
          <a:chOff x="0" y="0"/>
          <a:chExt cx="0" cy="0"/>
        </a:xfrm>
      </p:grpSpPr>
      <p:sp>
        <p:nvSpPr>
          <p:cNvPr id="37" name="Google Shape;37;p23"/>
          <p:cNvSpPr txBox="1">
            <a:spLocks noGrp="1"/>
          </p:cNvSpPr>
          <p:nvPr>
            <p:ph type="title"/>
          </p:nvPr>
        </p:nvSpPr>
        <p:spPr>
          <a:xfrm>
            <a:off x="446484" y="176682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063"/>
              <a:buFont typeface="Trebuchet MS"/>
              <a:buNone/>
              <a:defRPr sz="506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3"/>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79"/>
        <p:cNvGrpSpPr/>
        <p:nvPr/>
      </p:nvGrpSpPr>
      <p:grpSpPr>
        <a:xfrm>
          <a:off x="0" y="0"/>
          <a:ext cx="0" cy="0"/>
          <a:chOff x="0" y="0"/>
          <a:chExt cx="0" cy="0"/>
        </a:xfrm>
      </p:grpSpPr>
      <p:sp>
        <p:nvSpPr>
          <p:cNvPr id="280" name="Google Shape;280;g35048012fff_1_330"/>
          <p:cNvSpPr txBox="1">
            <a:spLocks noGrp="1"/>
          </p:cNvSpPr>
          <p:nvPr>
            <p:ph type="title"/>
          </p:nvPr>
        </p:nvSpPr>
        <p:spPr>
          <a:xfrm>
            <a:off x="446484" y="181667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300"/>
              <a:buFont typeface="Trebuchet MS"/>
              <a:buNone/>
              <a:defRPr sz="5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1" name="Google Shape;281;g35048012fff_1_33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2"/>
        <p:cNvGrpSpPr/>
        <p:nvPr/>
      </p:nvGrpSpPr>
      <p:grpSpPr>
        <a:xfrm>
          <a:off x="0" y="0"/>
          <a:ext cx="0" cy="0"/>
          <a:chOff x="0" y="0"/>
          <a:chExt cx="0" cy="0"/>
        </a:xfrm>
      </p:grpSpPr>
      <p:sp>
        <p:nvSpPr>
          <p:cNvPr id="283" name="Google Shape;283;g355d285e6e6_1_1192"/>
          <p:cNvSpPr txBox="1">
            <a:spLocks noGrp="1"/>
          </p:cNvSpPr>
          <p:nvPr>
            <p:ph type="title"/>
          </p:nvPr>
        </p:nvSpPr>
        <p:spPr>
          <a:xfrm>
            <a:off x="311700" y="494472"/>
            <a:ext cx="8520600" cy="636300"/>
          </a:xfrm>
          <a:prstGeom prst="rect">
            <a:avLst/>
          </a:prstGeom>
        </p:spPr>
        <p:txBody>
          <a:bodyPr spcFirstLastPara="1" wrap="square" lIns="71100" tIns="35550" rIns="71100" bIns="35550" anchor="ctr" anchorCtr="0">
            <a:noAutofit/>
          </a:bodyPr>
          <a:lstStyle>
            <a:lvl1pPr lvl="0">
              <a:spcBef>
                <a:spcPts val="0"/>
              </a:spcBef>
              <a:spcAft>
                <a:spcPts val="0"/>
              </a:spcAft>
              <a:buSzPts val="47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4" name="Google Shape;284;g355d285e6e6_1_1192"/>
          <p:cNvSpPr txBox="1">
            <a:spLocks noGrp="1"/>
          </p:cNvSpPr>
          <p:nvPr>
            <p:ph type="body" idx="1"/>
          </p:nvPr>
        </p:nvSpPr>
        <p:spPr>
          <a:xfrm>
            <a:off x="311700" y="1280528"/>
            <a:ext cx="8520600" cy="37959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85" name="Google Shape;285;g355d285e6e6_1_1192"/>
          <p:cNvSpPr txBox="1">
            <a:spLocks noGrp="1"/>
          </p:cNvSpPr>
          <p:nvPr>
            <p:ph type="sldNum" idx="12"/>
          </p:nvPr>
        </p:nvSpPr>
        <p:spPr>
          <a:xfrm>
            <a:off x="8472458" y="5181352"/>
            <a:ext cx="548700" cy="437400"/>
          </a:xfrm>
          <a:prstGeom prst="rect">
            <a:avLst/>
          </a:prstGeom>
        </p:spPr>
        <p:txBody>
          <a:bodyPr spcFirstLastPara="1" wrap="square" lIns="71100" tIns="35550" rIns="71100" bIns="355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92"/>
        <p:cNvGrpSpPr/>
        <p:nvPr/>
      </p:nvGrpSpPr>
      <p:grpSpPr>
        <a:xfrm>
          <a:off x="0" y="0"/>
          <a:ext cx="0" cy="0"/>
          <a:chOff x="0" y="0"/>
          <a:chExt cx="0" cy="0"/>
        </a:xfrm>
      </p:grpSpPr>
      <p:sp>
        <p:nvSpPr>
          <p:cNvPr id="293" name="Google Shape;293;g35433c2cf89_1_117"/>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4" name="Google Shape;294;g35433c2cf89_1_117"/>
          <p:cNvSpPr txBox="1">
            <a:spLocks noGrp="1"/>
          </p:cNvSpPr>
          <p:nvPr>
            <p:ph type="body" idx="1"/>
          </p:nvPr>
        </p:nvSpPr>
        <p:spPr>
          <a:xfrm>
            <a:off x="628650" y="1543585"/>
            <a:ext cx="7886700" cy="3504900"/>
          </a:xfrm>
          <a:prstGeom prst="rect">
            <a:avLst/>
          </a:prstGeom>
          <a:noFill/>
          <a:ln>
            <a:noFill/>
          </a:ln>
        </p:spPr>
        <p:txBody>
          <a:bodyPr spcFirstLastPara="1" wrap="square" lIns="71100" tIns="35550" rIns="71100" bIns="35550" anchor="t" anchorCtr="0">
            <a:noAutofit/>
          </a:bodyPr>
          <a:lstStyle>
            <a:lvl1pPr marL="457200" marR="0" lvl="0" indent="-406400" algn="l">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95" name="Google Shape;295;g35433c2cf89_1_11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6"/>
        <p:cNvGrpSpPr/>
        <p:nvPr/>
      </p:nvGrpSpPr>
      <p:grpSpPr>
        <a:xfrm>
          <a:off x="0" y="0"/>
          <a:ext cx="0" cy="0"/>
          <a:chOff x="0" y="0"/>
          <a:chExt cx="0" cy="0"/>
        </a:xfrm>
      </p:grpSpPr>
      <p:sp>
        <p:nvSpPr>
          <p:cNvPr id="297" name="Google Shape;297;g35433c2cf89_1_12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98"/>
        <p:cNvGrpSpPr/>
        <p:nvPr/>
      </p:nvGrpSpPr>
      <p:grpSpPr>
        <a:xfrm>
          <a:off x="0" y="0"/>
          <a:ext cx="0" cy="0"/>
          <a:chOff x="0" y="0"/>
          <a:chExt cx="0" cy="0"/>
        </a:xfrm>
      </p:grpSpPr>
      <p:sp>
        <p:nvSpPr>
          <p:cNvPr id="299" name="Google Shape;299;g35433c2cf89_1_123"/>
          <p:cNvSpPr txBox="1">
            <a:spLocks noGrp="1"/>
          </p:cNvSpPr>
          <p:nvPr>
            <p:ph type="ctrTitle"/>
          </p:nvPr>
        </p:nvSpPr>
        <p:spPr>
          <a:xfrm>
            <a:off x="780393" y="1254298"/>
            <a:ext cx="7583100" cy="8253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0" name="Google Shape;300;g35433c2cf89_1_123"/>
          <p:cNvSpPr txBox="1">
            <a:spLocks noGrp="1"/>
          </p:cNvSpPr>
          <p:nvPr>
            <p:ph type="subTitle" idx="1"/>
          </p:nvPr>
        </p:nvSpPr>
        <p:spPr>
          <a:xfrm>
            <a:off x="1143000" y="2152858"/>
            <a:ext cx="6858000" cy="615600"/>
          </a:xfrm>
          <a:prstGeom prst="rect">
            <a:avLst/>
          </a:prstGeom>
          <a:noFill/>
          <a:ln>
            <a:noFill/>
          </a:ln>
        </p:spPr>
        <p:txBody>
          <a:bodyPr spcFirstLastPara="1" wrap="square" lIns="71100" tIns="35550" rIns="71100" bIns="35550" anchor="ctr" anchorCtr="0">
            <a:noAutofit/>
          </a:bodyPr>
          <a:lstStyle>
            <a:lvl1pPr marR="0" lvl="0" algn="ctr">
              <a:lnSpc>
                <a:spcPct val="90000"/>
              </a:lnSpc>
              <a:spcBef>
                <a:spcPts val="800"/>
              </a:spcBef>
              <a:spcAft>
                <a:spcPts val="0"/>
              </a:spcAft>
              <a:buClr>
                <a:schemeClr val="dk1"/>
              </a:buClr>
              <a:buSzPts val="3900"/>
              <a:buFont typeface="Arial"/>
              <a:buNone/>
              <a:defRPr sz="39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301" name="Google Shape;301;g35433c2cf89_1_123"/>
          <p:cNvSpPr txBox="1">
            <a:spLocks noGrp="1"/>
          </p:cNvSpPr>
          <p:nvPr>
            <p:ph type="dt" idx="10"/>
          </p:nvPr>
        </p:nvSpPr>
        <p:spPr>
          <a:xfrm>
            <a:off x="3543300" y="4097963"/>
            <a:ext cx="20574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2" name="Google Shape;302;g35433c2cf89_1_123"/>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03" name="Google Shape;303;g35433c2cf89_1_123"/>
          <p:cNvSpPr txBox="1">
            <a:spLocks noGrp="1"/>
          </p:cNvSpPr>
          <p:nvPr>
            <p:ph type="body" idx="2"/>
          </p:nvPr>
        </p:nvSpPr>
        <p:spPr>
          <a:xfrm>
            <a:off x="1435396" y="3066690"/>
            <a:ext cx="6273300" cy="762000"/>
          </a:xfrm>
          <a:prstGeom prst="rect">
            <a:avLst/>
          </a:prstGeom>
          <a:noFill/>
          <a:ln>
            <a:noFill/>
          </a:ln>
        </p:spPr>
        <p:txBody>
          <a:bodyPr spcFirstLastPara="1" wrap="square" lIns="71100" tIns="35550" rIns="71100" bIns="35550" anchor="ctr" anchorCtr="0">
            <a:noAutofit/>
          </a:bodyPr>
          <a:lstStyle>
            <a:lvl1pPr marL="457200" marR="0" lvl="0" indent="-228600" algn="ctr">
              <a:lnSpc>
                <a:spcPct val="90000"/>
              </a:lnSpc>
              <a:spcBef>
                <a:spcPts val="8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04"/>
        <p:cNvGrpSpPr/>
        <p:nvPr/>
      </p:nvGrpSpPr>
      <p:grpSpPr>
        <a:xfrm>
          <a:off x="0" y="0"/>
          <a:ext cx="0" cy="0"/>
          <a:chOff x="0" y="0"/>
          <a:chExt cx="0" cy="0"/>
        </a:xfrm>
      </p:grpSpPr>
      <p:sp>
        <p:nvSpPr>
          <p:cNvPr id="305" name="Google Shape;305;g35433c2cf89_1_129"/>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06" name="Google Shape;306;g35433c2cf89_1_129"/>
          <p:cNvSpPr/>
          <p:nvPr/>
        </p:nvSpPr>
        <p:spPr>
          <a:xfrm>
            <a:off x="628649" y="1561228"/>
            <a:ext cx="7825200" cy="1923600"/>
          </a:xfrm>
          <a:prstGeom prst="rect">
            <a:avLst/>
          </a:prstGeom>
          <a:noFill/>
          <a:ln>
            <a:noFill/>
          </a:ln>
        </p:spPr>
        <p:txBody>
          <a:bodyPr spcFirstLastPara="1" wrap="square" lIns="71100" tIns="35550" rIns="71100" bIns="35550" anchor="t" anchorCtr="0">
            <a:noAutofit/>
          </a:bodyPr>
          <a:lstStyle/>
          <a:p>
            <a:pPr marL="0" marR="0" lvl="0" indent="0" algn="l" rtl="0">
              <a:lnSpc>
                <a:spcPct val="100000"/>
              </a:lnSpc>
              <a:spcBef>
                <a:spcPts val="0"/>
              </a:spcBef>
              <a:spcAft>
                <a:spcPts val="0"/>
              </a:spcAft>
              <a:buClr>
                <a:schemeClr val="dk1"/>
              </a:buClr>
              <a:buSzPts val="2800"/>
              <a:buFont typeface="Trebuchet MS"/>
              <a:buNone/>
            </a:pPr>
            <a:r>
              <a:rPr lang="en-US" sz="28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a:solidFill>
                <a:srgbClr val="000000"/>
              </a:solidFill>
              <a:latin typeface="Arial"/>
              <a:ea typeface="Arial"/>
              <a:cs typeface="Arial"/>
              <a:sym typeface="Arial"/>
            </a:endParaRPr>
          </a:p>
        </p:txBody>
      </p:sp>
      <p:sp>
        <p:nvSpPr>
          <p:cNvPr id="307" name="Google Shape;307;g35433c2cf89_1_129"/>
          <p:cNvSpPr/>
          <p:nvPr/>
        </p:nvSpPr>
        <p:spPr>
          <a:xfrm>
            <a:off x="658793" y="348243"/>
            <a:ext cx="7825200" cy="846600"/>
          </a:xfrm>
          <a:prstGeom prst="rect">
            <a:avLst/>
          </a:prstGeom>
          <a:noFill/>
          <a:ln>
            <a:noFill/>
          </a:ln>
        </p:spPr>
        <p:txBody>
          <a:bodyPr spcFirstLastPara="1" wrap="square" lIns="71100" tIns="35550" rIns="71100" bIns="35550" anchor="t" anchorCtr="0">
            <a:noAutofit/>
          </a:bodyPr>
          <a:lstStyle/>
          <a:p>
            <a:pPr marL="0" marR="0" lvl="0" indent="0" algn="ctr" rtl="0">
              <a:lnSpc>
                <a:spcPct val="100000"/>
              </a:lnSpc>
              <a:spcBef>
                <a:spcPts val="0"/>
              </a:spcBef>
              <a:spcAft>
                <a:spcPts val="0"/>
              </a:spcAft>
              <a:buClr>
                <a:srgbClr val="000000"/>
              </a:buClr>
              <a:buSzPts val="4700"/>
              <a:buFont typeface="Arial"/>
              <a:buNone/>
            </a:pPr>
            <a:r>
              <a:rPr lang="en-US" sz="4700" b="1" i="0" u="none" strike="noStrike" cap="none">
                <a:solidFill>
                  <a:schemeClr val="dk2"/>
                </a:solidFill>
                <a:latin typeface="Trebuchet MS"/>
                <a:ea typeface="Trebuchet MS"/>
                <a:cs typeface="Trebuchet MS"/>
                <a:sym typeface="Trebuchet MS"/>
              </a:rPr>
              <a:t>Our Mission</a:t>
            </a:r>
            <a:endParaRPr sz="14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08"/>
        <p:cNvGrpSpPr/>
        <p:nvPr/>
      </p:nvGrpSpPr>
      <p:grpSpPr>
        <a:xfrm>
          <a:off x="0" y="0"/>
          <a:ext cx="0" cy="0"/>
          <a:chOff x="0" y="0"/>
          <a:chExt cx="0" cy="0"/>
        </a:xfrm>
      </p:grpSpPr>
      <p:sp>
        <p:nvSpPr>
          <p:cNvPr id="309" name="Google Shape;309;g35433c2cf89_1_133"/>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10" name="Google Shape;310;g35433c2cf89_1_133"/>
          <p:cNvSpPr txBox="1"/>
          <p:nvPr/>
        </p:nvSpPr>
        <p:spPr>
          <a:xfrm>
            <a:off x="10221314" y="7281127"/>
            <a:ext cx="1629000" cy="328500"/>
          </a:xfrm>
          <a:prstGeom prst="rect">
            <a:avLst/>
          </a:prstGeom>
          <a:noFill/>
          <a:ln>
            <a:noFill/>
          </a:ln>
        </p:spPr>
        <p:txBody>
          <a:bodyPr spcFirstLastPara="1" wrap="square" lIns="71100" tIns="35550" rIns="71100" bIns="35550"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1" i="0" u="none" strike="noStrike" cap="none">
                <a:solidFill>
                  <a:srgbClr val="000000"/>
                </a:solidFill>
                <a:latin typeface="Trebuchet MS"/>
                <a:ea typeface="Trebuchet MS"/>
                <a:cs typeface="Trebuchet MS"/>
                <a:sym typeface="Trebuchet MS"/>
              </a:rPr>
              <a:t>‹#›</a:t>
            </a:fld>
            <a:endParaRPr sz="1400" b="1" i="0" u="none" strike="noStrike" cap="none">
              <a:solidFill>
                <a:srgbClr val="000000"/>
              </a:solidFill>
              <a:latin typeface="Trebuchet MS"/>
              <a:ea typeface="Trebuchet MS"/>
              <a:cs typeface="Trebuchet MS"/>
              <a:sym typeface="Trebuchet MS"/>
            </a:endParaRPr>
          </a:p>
        </p:txBody>
      </p:sp>
      <p:pic>
        <p:nvPicPr>
          <p:cNvPr id="311" name="Google Shape;311;g35433c2cf89_1_133"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9144000" cy="5216768"/>
          </a:xfrm>
          <a:prstGeom prst="rect">
            <a:avLst/>
          </a:prstGeom>
          <a:noFill/>
          <a:ln>
            <a:noFill/>
          </a:ln>
        </p:spPr>
      </p:pic>
      <p:sp>
        <p:nvSpPr>
          <p:cNvPr id="312" name="Google Shape;312;g35433c2cf89_1_133"/>
          <p:cNvSpPr/>
          <p:nvPr/>
        </p:nvSpPr>
        <p:spPr>
          <a:xfrm>
            <a:off x="0" y="2871455"/>
            <a:ext cx="9162300" cy="2132400"/>
          </a:xfrm>
          <a:prstGeom prst="rect">
            <a:avLst/>
          </a:prstGeom>
          <a:solidFill>
            <a:srgbClr val="001970">
              <a:alpha val="80000"/>
            </a:srgbClr>
          </a:solidFill>
          <a:ln>
            <a:noFill/>
          </a:ln>
        </p:spPr>
        <p:txBody>
          <a:bodyPr spcFirstLastPara="1" wrap="square" lIns="101125" tIns="50550" rIns="101125" bIns="142225" anchor="ctr" anchorCtr="0">
            <a:noAutofit/>
          </a:bodyPr>
          <a:lstStyle/>
          <a:p>
            <a:pPr marL="127000" marR="0" lvl="0" indent="0" algn="l" rtl="0">
              <a:lnSpc>
                <a:spcPct val="100000"/>
              </a:lnSpc>
              <a:spcBef>
                <a:spcPts val="0"/>
              </a:spcBef>
              <a:spcAft>
                <a:spcPts val="0"/>
              </a:spcAft>
              <a:buClr>
                <a:srgbClr val="FFFFFF"/>
              </a:buClr>
              <a:buSzPts val="4200"/>
              <a:buFont typeface="Trebuchet MS"/>
              <a:buNone/>
            </a:pPr>
            <a:r>
              <a:rPr lang="en-US" sz="4200" b="1" i="0" u="none" strike="noStrike" cap="none">
                <a:solidFill>
                  <a:srgbClr val="FFFFFF"/>
                </a:solidFill>
                <a:latin typeface="Trebuchet MS"/>
                <a:ea typeface="Trebuchet MS"/>
                <a:cs typeface="Trebuchet MS"/>
                <a:sym typeface="Trebuchet MS"/>
              </a:rPr>
              <a:t>Our Mission: </a:t>
            </a:r>
            <a:endParaRPr sz="42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500"/>
              <a:buFont typeface="Trebuchet MS"/>
              <a:buNone/>
            </a:pPr>
            <a:r>
              <a:rPr lang="en-US" sz="25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5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13"/>
        <p:cNvGrpSpPr/>
        <p:nvPr/>
      </p:nvGrpSpPr>
      <p:grpSpPr>
        <a:xfrm>
          <a:off x="0" y="0"/>
          <a:ext cx="0" cy="0"/>
          <a:chOff x="0" y="0"/>
          <a:chExt cx="0" cy="0"/>
        </a:xfrm>
      </p:grpSpPr>
      <p:sp>
        <p:nvSpPr>
          <p:cNvPr id="314" name="Google Shape;314;g35433c2cf89_1_13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15" name="Google Shape;315;g35433c2cf89_1_138"/>
          <p:cNvSpPr/>
          <p:nvPr/>
        </p:nvSpPr>
        <p:spPr>
          <a:xfrm>
            <a:off x="628649" y="1561228"/>
            <a:ext cx="7825200" cy="2385300"/>
          </a:xfrm>
          <a:prstGeom prst="rect">
            <a:avLst/>
          </a:prstGeom>
          <a:noFill/>
          <a:ln>
            <a:noFill/>
          </a:ln>
        </p:spPr>
        <p:txBody>
          <a:bodyPr spcFirstLastPara="1" wrap="square" lIns="71100" tIns="35550" rIns="71100" bIns="35550" anchor="t" anchorCtr="0">
            <a:noAutofit/>
          </a:bodyPr>
          <a:lstStyle/>
          <a:p>
            <a:pPr marL="0" marR="0" lvl="0" indent="0" algn="l" rtl="0">
              <a:lnSpc>
                <a:spcPct val="100000"/>
              </a:lnSpc>
              <a:spcBef>
                <a:spcPts val="0"/>
              </a:spcBef>
              <a:spcAft>
                <a:spcPts val="0"/>
              </a:spcAft>
              <a:buClr>
                <a:schemeClr val="dk1"/>
              </a:buClr>
              <a:buSzPts val="2800"/>
              <a:buFont typeface="Trebuchet MS"/>
              <a:buNone/>
            </a:pPr>
            <a:r>
              <a:rPr lang="en-US" sz="28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2800" b="0" i="1" u="none" strike="noStrike" cap="none">
                <a:solidFill>
                  <a:schemeClr val="dk1"/>
                </a:solidFill>
                <a:latin typeface="Trebuchet MS"/>
                <a:ea typeface="Trebuchet MS"/>
                <a:cs typeface="Trebuchet MS"/>
                <a:sym typeface="Trebuchet MS"/>
              </a:rPr>
              <a:t>Plus </a:t>
            </a:r>
            <a:r>
              <a:rPr lang="en-US" sz="2800" b="0" i="0" u="none" strike="noStrike" cap="none">
                <a:solidFill>
                  <a:schemeClr val="dk1"/>
                </a:solidFill>
                <a:latin typeface="Trebuchet MS"/>
                <a:ea typeface="Trebuchet MS"/>
                <a:cs typeface="Trebuchet MS"/>
                <a:sym typeface="Trebuchet MS"/>
              </a:rPr>
              <a:t>(CHP+) and other health care programs for Coloradans who qualify. </a:t>
            </a:r>
            <a:endParaRPr sz="2800" b="1" i="0" u="none" strike="noStrike" cap="none">
              <a:solidFill>
                <a:schemeClr val="dk1"/>
              </a:solidFill>
              <a:latin typeface="Trebuchet MS"/>
              <a:ea typeface="Trebuchet MS"/>
              <a:cs typeface="Trebuchet MS"/>
              <a:sym typeface="Trebuchet MS"/>
            </a:endParaRPr>
          </a:p>
        </p:txBody>
      </p:sp>
      <p:sp>
        <p:nvSpPr>
          <p:cNvPr id="316" name="Google Shape;316;g35433c2cf89_1_138"/>
          <p:cNvSpPr/>
          <p:nvPr/>
        </p:nvSpPr>
        <p:spPr>
          <a:xfrm>
            <a:off x="628650" y="318510"/>
            <a:ext cx="7825200" cy="846600"/>
          </a:xfrm>
          <a:prstGeom prst="rect">
            <a:avLst/>
          </a:prstGeom>
          <a:noFill/>
          <a:ln>
            <a:noFill/>
          </a:ln>
        </p:spPr>
        <p:txBody>
          <a:bodyPr spcFirstLastPara="1" wrap="square" lIns="71100" tIns="35550" rIns="71100" bIns="35550" anchor="t" anchorCtr="0">
            <a:noAutofit/>
          </a:bodyPr>
          <a:lstStyle/>
          <a:p>
            <a:pPr marL="0" marR="0" lvl="0" indent="0" algn="ctr" rtl="0">
              <a:lnSpc>
                <a:spcPct val="100000"/>
              </a:lnSpc>
              <a:spcBef>
                <a:spcPts val="0"/>
              </a:spcBef>
              <a:spcAft>
                <a:spcPts val="0"/>
              </a:spcAft>
              <a:buClr>
                <a:srgbClr val="000000"/>
              </a:buClr>
              <a:buSzPts val="4700"/>
              <a:buFont typeface="Arial"/>
              <a:buNone/>
            </a:pPr>
            <a:r>
              <a:rPr lang="en-US" sz="4700" b="1" i="0" u="none" strike="noStrike" cap="none">
                <a:solidFill>
                  <a:srgbClr val="232C68"/>
                </a:solidFill>
                <a:latin typeface="Trebuchet MS"/>
                <a:ea typeface="Trebuchet MS"/>
                <a:cs typeface="Trebuchet MS"/>
                <a:sym typeface="Trebuchet MS"/>
              </a:rPr>
              <a:t>What We Do</a:t>
            </a:r>
            <a:endParaRPr sz="1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17"/>
        <p:cNvGrpSpPr/>
        <p:nvPr/>
      </p:nvGrpSpPr>
      <p:grpSpPr>
        <a:xfrm>
          <a:off x="0" y="0"/>
          <a:ext cx="0" cy="0"/>
          <a:chOff x="0" y="0"/>
          <a:chExt cx="0" cy="0"/>
        </a:xfrm>
      </p:grpSpPr>
      <p:sp>
        <p:nvSpPr>
          <p:cNvPr id="318" name="Google Shape;318;g35433c2cf89_1_142"/>
          <p:cNvSpPr txBox="1">
            <a:spLocks noGrp="1"/>
          </p:cNvSpPr>
          <p:nvPr>
            <p:ph type="title"/>
          </p:nvPr>
        </p:nvSpPr>
        <p:spPr>
          <a:xfrm>
            <a:off x="605660" y="1505114"/>
            <a:ext cx="3602400" cy="2475900"/>
          </a:xfrm>
          <a:prstGeom prst="rect">
            <a:avLst/>
          </a:prstGeom>
          <a:noFill/>
          <a:ln>
            <a:noFill/>
          </a:ln>
        </p:spPr>
        <p:txBody>
          <a:bodyPr spcFirstLastPara="1" wrap="square" lIns="71100" tIns="35550" rIns="71100" bIns="35550" anchor="ctr" anchorCtr="0">
            <a:noAutofit/>
          </a:bodyPr>
          <a:lstStyle>
            <a:lvl1pPr lvl="0" algn="l">
              <a:lnSpc>
                <a:spcPct val="90000"/>
              </a:lnSpc>
              <a:spcBef>
                <a:spcPts val="0"/>
              </a:spcBef>
              <a:spcAft>
                <a:spcPts val="0"/>
              </a:spcAft>
              <a:buClr>
                <a:schemeClr val="dk2"/>
              </a:buClr>
              <a:buSzPts val="5600"/>
              <a:buFont typeface="Trebuchet MS"/>
              <a:buNone/>
              <a:defRPr sz="5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9" name="Google Shape;319;g35433c2cf89_1_142"/>
          <p:cNvSpPr txBox="1">
            <a:spLocks noGrp="1"/>
          </p:cNvSpPr>
          <p:nvPr>
            <p:ph type="body" idx="1"/>
          </p:nvPr>
        </p:nvSpPr>
        <p:spPr>
          <a:xfrm>
            <a:off x="4857422" y="1505113"/>
            <a:ext cx="3642000" cy="2475900"/>
          </a:xfrm>
          <a:prstGeom prst="rect">
            <a:avLst/>
          </a:prstGeom>
          <a:noFill/>
          <a:ln>
            <a:noFill/>
          </a:ln>
        </p:spPr>
        <p:txBody>
          <a:bodyPr spcFirstLastPara="1" wrap="square" lIns="71100" tIns="35550" rIns="71100" bIns="35550" anchor="t" anchorCtr="0">
            <a:noAutofit/>
          </a:bodyPr>
          <a:lstStyle>
            <a:lvl1pPr marL="457200" marR="0" lvl="0" indent="-406400" algn="l">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68300" algn="l">
              <a:lnSpc>
                <a:spcPct val="90000"/>
              </a:lnSpc>
              <a:spcBef>
                <a:spcPts val="400"/>
              </a:spcBef>
              <a:spcAft>
                <a:spcPts val="0"/>
              </a:spcAft>
              <a:buClr>
                <a:schemeClr val="dk1"/>
              </a:buClr>
              <a:buSzPts val="2200"/>
              <a:buFont typeface="Noto Sans Symbols"/>
              <a:buChar char="▪"/>
              <a:defRPr sz="2200" b="0" i="0" u="none" strike="noStrike" cap="none">
                <a:solidFill>
                  <a:schemeClr val="dk1"/>
                </a:solidFill>
                <a:latin typeface="Trebuchet MS"/>
                <a:ea typeface="Trebuchet MS"/>
                <a:cs typeface="Trebuchet MS"/>
                <a:sym typeface="Trebuchet MS"/>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0" name="Google Shape;320;g35433c2cf89_1_14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321" name="Google Shape;321;g35433c2cf89_1_142"/>
          <p:cNvCxnSpPr/>
          <p:nvPr/>
        </p:nvCxnSpPr>
        <p:spPr>
          <a:xfrm>
            <a:off x="4572000" y="1105958"/>
            <a:ext cx="0" cy="35031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2"/>
        <p:cNvGrpSpPr/>
        <p:nvPr/>
      </p:nvGrpSpPr>
      <p:grpSpPr>
        <a:xfrm>
          <a:off x="0" y="0"/>
          <a:ext cx="0" cy="0"/>
          <a:chOff x="0" y="0"/>
          <a:chExt cx="0" cy="0"/>
        </a:xfrm>
      </p:grpSpPr>
      <p:sp>
        <p:nvSpPr>
          <p:cNvPr id="323" name="Google Shape;323;g35433c2cf89_1_147"/>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4" name="Google Shape;324;g35433c2cf89_1_14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25"/>
          <p:cNvSpPr txBox="1">
            <a:spLocks noGrp="1"/>
          </p:cNvSpPr>
          <p:nvPr>
            <p:ph type="title"/>
          </p:nvPr>
        </p:nvSpPr>
        <p:spPr>
          <a:xfrm>
            <a:off x="68974" y="1764177"/>
            <a:ext cx="9006000" cy="11046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25"/>
        <p:cNvGrpSpPr/>
        <p:nvPr/>
      </p:nvGrpSpPr>
      <p:grpSpPr>
        <a:xfrm>
          <a:off x="0" y="0"/>
          <a:ext cx="0" cy="0"/>
          <a:chOff x="0" y="0"/>
          <a:chExt cx="0" cy="0"/>
        </a:xfrm>
      </p:grpSpPr>
      <p:sp>
        <p:nvSpPr>
          <p:cNvPr id="326" name="Google Shape;326;g35433c2cf89_1_150"/>
          <p:cNvSpPr txBox="1">
            <a:spLocks noGrp="1"/>
          </p:cNvSpPr>
          <p:nvPr>
            <p:ph type="title"/>
          </p:nvPr>
        </p:nvSpPr>
        <p:spPr>
          <a:xfrm>
            <a:off x="4592091"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7" name="Google Shape;327;g35433c2cf89_1_15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328" name="Google Shape;328;g35433c2cf89_1_150" descr="Icon of two people with a word bubble between them containing a question mark."/>
          <p:cNvPicPr preferRelativeResize="0"/>
          <p:nvPr/>
        </p:nvPicPr>
        <p:blipFill rotWithShape="1">
          <a:blip r:embed="rId2">
            <a:alphaModFix/>
          </a:blip>
          <a:srcRect/>
          <a:stretch/>
        </p:blipFill>
        <p:spPr>
          <a:xfrm>
            <a:off x="-714374" y="-248708"/>
            <a:ext cx="5572125" cy="5572125"/>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29"/>
        <p:cNvGrpSpPr/>
        <p:nvPr/>
      </p:nvGrpSpPr>
      <p:grpSpPr>
        <a:xfrm>
          <a:off x="0" y="0"/>
          <a:ext cx="0" cy="0"/>
          <a:chOff x="0" y="0"/>
          <a:chExt cx="0" cy="0"/>
        </a:xfrm>
      </p:grpSpPr>
      <p:sp>
        <p:nvSpPr>
          <p:cNvPr id="330" name="Google Shape;330;g35433c2cf89_1_154"/>
          <p:cNvSpPr txBox="1">
            <a:spLocks noGrp="1"/>
          </p:cNvSpPr>
          <p:nvPr>
            <p:ph type="title"/>
          </p:nvPr>
        </p:nvSpPr>
        <p:spPr>
          <a:xfrm>
            <a:off x="4592091" y="1878212"/>
            <a:ext cx="4319400" cy="195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1" name="Google Shape;331;g35433c2cf89_1_15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332" name="Google Shape;332;g35433c2cf89_1_154" descr="Chat icon"/>
          <p:cNvPicPr preferRelativeResize="0"/>
          <p:nvPr/>
        </p:nvPicPr>
        <p:blipFill rotWithShape="1">
          <a:blip r:embed="rId2">
            <a:alphaModFix/>
          </a:blip>
          <a:srcRect/>
          <a:stretch/>
        </p:blipFill>
        <p:spPr>
          <a:xfrm>
            <a:off x="-169519" y="89297"/>
            <a:ext cx="4942432" cy="4942583"/>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33"/>
        <p:cNvGrpSpPr/>
        <p:nvPr/>
      </p:nvGrpSpPr>
      <p:grpSpPr>
        <a:xfrm>
          <a:off x="0" y="0"/>
          <a:ext cx="0" cy="0"/>
          <a:chOff x="0" y="0"/>
          <a:chExt cx="0" cy="0"/>
        </a:xfrm>
      </p:grpSpPr>
      <p:sp>
        <p:nvSpPr>
          <p:cNvPr id="334" name="Google Shape;334;g35433c2cf89_1_15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35" name="Google Shape;335;g35433c2cf89_1_158"/>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6" name="Google Shape;336;g35433c2cf89_1_158"/>
          <p:cNvSpPr txBox="1">
            <a:spLocks noGrp="1"/>
          </p:cNvSpPr>
          <p:nvPr>
            <p:ph type="body" idx="1"/>
          </p:nvPr>
        </p:nvSpPr>
        <p:spPr>
          <a:xfrm>
            <a:off x="1665111" y="1801678"/>
            <a:ext cx="5813700" cy="3183300"/>
          </a:xfrm>
          <a:prstGeom prst="rect">
            <a:avLst/>
          </a:prstGeom>
          <a:noFill/>
          <a:ln>
            <a:noFill/>
          </a:ln>
        </p:spPr>
        <p:txBody>
          <a:bodyPr spcFirstLastPara="1" wrap="square" lIns="71100" tIns="35550" rIns="71100" bIns="35550" anchor="t" anchorCtr="0">
            <a:noAutofit/>
          </a:bodyPr>
          <a:lstStyle>
            <a:lvl1pPr marL="457200" marR="0" lvl="0" indent="-228600" algn="l">
              <a:lnSpc>
                <a:spcPct val="90000"/>
              </a:lnSpc>
              <a:spcBef>
                <a:spcPts val="800"/>
              </a:spcBef>
              <a:spcAft>
                <a:spcPts val="0"/>
              </a:spcAft>
              <a:buClr>
                <a:schemeClr val="dk1"/>
              </a:buClr>
              <a:buSzPts val="2200"/>
              <a:buFont typeface="Arial"/>
              <a:buNone/>
              <a:defRPr sz="2200" b="0" i="0" u="none" strike="noStrike" cap="none">
                <a:solidFill>
                  <a:schemeClr val="dk1"/>
                </a:solidFill>
                <a:latin typeface="Trebuchet MS"/>
                <a:ea typeface="Trebuchet MS"/>
                <a:cs typeface="Trebuchet MS"/>
                <a:sym typeface="Trebuchet MS"/>
              </a:defRPr>
            </a:lvl1pPr>
            <a:lvl2pPr marL="914400" marR="0" lvl="1"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37"/>
        <p:cNvGrpSpPr/>
        <p:nvPr/>
      </p:nvGrpSpPr>
      <p:grpSpPr>
        <a:xfrm>
          <a:off x="0" y="0"/>
          <a:ext cx="0" cy="0"/>
          <a:chOff x="0" y="0"/>
          <a:chExt cx="0" cy="0"/>
        </a:xfrm>
      </p:grpSpPr>
      <p:sp>
        <p:nvSpPr>
          <p:cNvPr id="338" name="Google Shape;338;g35433c2cf89_1_162"/>
          <p:cNvSpPr txBox="1">
            <a:spLocks noGrp="1"/>
          </p:cNvSpPr>
          <p:nvPr>
            <p:ph type="title"/>
          </p:nvPr>
        </p:nvSpPr>
        <p:spPr>
          <a:xfrm>
            <a:off x="446484" y="181667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300"/>
              <a:buFont typeface="Trebuchet MS"/>
              <a:buNone/>
              <a:defRPr sz="5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9" name="Google Shape;339;g35433c2cf89_1_16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42"/>
        <p:cNvGrpSpPr/>
        <p:nvPr/>
      </p:nvGrpSpPr>
      <p:grpSpPr>
        <a:xfrm>
          <a:off x="0" y="0"/>
          <a:ext cx="0" cy="0"/>
          <a:chOff x="0" y="0"/>
          <a:chExt cx="0" cy="0"/>
        </a:xfrm>
      </p:grpSpPr>
      <p:sp>
        <p:nvSpPr>
          <p:cNvPr id="43" name="Google Shape;43;g28377f75a64_1_75"/>
          <p:cNvSpPr txBox="1">
            <a:spLocks noGrp="1"/>
          </p:cNvSpPr>
          <p:nvPr>
            <p:ph type="body" idx="1"/>
          </p:nvPr>
        </p:nvSpPr>
        <p:spPr>
          <a:xfrm>
            <a:off x="232304" y="1428750"/>
            <a:ext cx="8679300" cy="3616800"/>
          </a:xfrm>
          <a:prstGeom prst="rect">
            <a:avLst/>
          </a:prstGeom>
          <a:noFill/>
          <a:ln>
            <a:noFill/>
          </a:ln>
        </p:spPr>
        <p:txBody>
          <a:bodyPr spcFirstLastPara="1" wrap="square" lIns="64275" tIns="32125" rIns="64275" bIns="32125" anchor="t" anchorCtr="0">
            <a:noAutofit/>
          </a:bodyPr>
          <a:lstStyle>
            <a:lvl1pPr marL="457200" marR="0" lvl="0" indent="-228600" algn="l" rtl="0">
              <a:lnSpc>
                <a:spcPct val="100000"/>
              </a:lnSpc>
              <a:spcBef>
                <a:spcPts val="3900"/>
              </a:spcBef>
              <a:spcAft>
                <a:spcPts val="0"/>
              </a:spcAft>
              <a:buClr>
                <a:srgbClr val="000000"/>
              </a:buClr>
              <a:buSzPts val="1000"/>
              <a:buFont typeface="Arial"/>
              <a:buNone/>
              <a:defRPr sz="34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00"/>
              </a:spcBef>
              <a:spcAft>
                <a:spcPts val="0"/>
              </a:spcAft>
              <a:buClr>
                <a:srgbClr val="000000"/>
              </a:buClr>
              <a:buSzPts val="10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00"/>
              </a:spcBef>
              <a:spcAft>
                <a:spcPts val="0"/>
              </a:spcAft>
              <a:buClr>
                <a:srgbClr val="000000"/>
              </a:buClr>
              <a:buSzPts val="10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68300" algn="l" rtl="0">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4" name="Google Shape;44;g28377f75a64_1_75"/>
          <p:cNvSpPr txBox="1">
            <a:spLocks noGrp="1"/>
          </p:cNvSpPr>
          <p:nvPr>
            <p:ph type="sldNum" idx="12"/>
          </p:nvPr>
        </p:nvSpPr>
        <p:spPr>
          <a:xfrm>
            <a:off x="7384771" y="5354280"/>
            <a:ext cx="1509000" cy="3042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45" name="Google Shape;45;g28377f75a64_1_75"/>
          <p:cNvSpPr txBox="1">
            <a:spLocks noGrp="1"/>
          </p:cNvSpPr>
          <p:nvPr>
            <p:ph type="title"/>
          </p:nvPr>
        </p:nvSpPr>
        <p:spPr>
          <a:xfrm>
            <a:off x="232304" y="365932"/>
            <a:ext cx="8679300" cy="6807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a:buNone/>
              <a:defRPr sz="62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
        <p:nvSpPr>
          <p:cNvPr id="47" name="Google Shape;47;p26"/>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image" Target="../media/image4.pn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theme" Target="../theme/theme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4.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5.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
        <p:cNvGrpSpPr/>
        <p:nvPr/>
      </p:nvGrpSpPr>
      <p:grpSpPr>
        <a:xfrm>
          <a:off x="0" y="0"/>
          <a:ext cx="0" cy="0"/>
          <a:chOff x="0" y="0"/>
          <a:chExt cx="0" cy="0"/>
        </a:xfrm>
      </p:grpSpPr>
      <p:sp>
        <p:nvSpPr>
          <p:cNvPr id="7" name="Google Shape;7;p16"/>
          <p:cNvSpPr txBox="1">
            <a:spLocks noGrp="1"/>
          </p:cNvSpPr>
          <p:nvPr>
            <p:ph type="title"/>
          </p:nvPr>
        </p:nvSpPr>
        <p:spPr>
          <a:xfrm>
            <a:off x="68974" y="1764177"/>
            <a:ext cx="9006000" cy="1104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4800"/>
              <a:buFont typeface="Trebuchet MS"/>
              <a:buNone/>
              <a:defRPr sz="48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16"/>
          <p:cNvSpPr txBox="1">
            <a:spLocks noGrp="1"/>
          </p:cNvSpPr>
          <p:nvPr>
            <p:ph type="dt" idx="10"/>
          </p:nvPr>
        </p:nvSpPr>
        <p:spPr>
          <a:xfrm>
            <a:off x="3543300" y="4089613"/>
            <a:ext cx="2057400" cy="304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5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9" name="Google Shape;9;p16"/>
          <p:cNvSpPr/>
          <p:nvPr/>
        </p:nvSpPr>
        <p:spPr>
          <a:xfrm>
            <a:off x="0" y="5213843"/>
            <a:ext cx="9144000" cy="507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 name="Google Shape;10;p16"/>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6" descr="Colorado Department of Health Care Policy and Financing"/>
          <p:cNvPicPr preferRelativeResize="0"/>
          <p:nvPr/>
        </p:nvPicPr>
        <p:blipFill rotWithShape="1">
          <a:blip r:embed="rId14">
            <a:alphaModFix/>
          </a:blip>
          <a:srcRect/>
          <a:stretch/>
        </p:blipFill>
        <p:spPr>
          <a:xfrm>
            <a:off x="206005" y="5288965"/>
            <a:ext cx="1947297" cy="32714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sp>
        <p:nvSpPr>
          <p:cNvPr id="61" name="Google Shape;61;g32117f6e667_0_124"/>
          <p:cNvSpPr txBox="1">
            <a:spLocks noGrp="1"/>
          </p:cNvSpPr>
          <p:nvPr>
            <p:ph type="title"/>
          </p:nvPr>
        </p:nvSpPr>
        <p:spPr>
          <a:xfrm>
            <a:off x="137948" y="1828271"/>
            <a:ext cx="8868300" cy="1104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g32117f6e667_0_124"/>
          <p:cNvSpPr txBox="1">
            <a:spLocks noGrp="1"/>
          </p:cNvSpPr>
          <p:nvPr>
            <p:ph type="dt" idx="10"/>
          </p:nvPr>
        </p:nvSpPr>
        <p:spPr>
          <a:xfrm>
            <a:off x="3543300" y="4089613"/>
            <a:ext cx="2057400" cy="304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g32117f6e667_0_124"/>
          <p:cNvSpPr/>
          <p:nvPr/>
        </p:nvSpPr>
        <p:spPr>
          <a:xfrm>
            <a:off x="0" y="5213843"/>
            <a:ext cx="9144000" cy="5079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g32117f6e667_0_124"/>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5" name="Google Shape;65;g32117f6e667_0_124" descr="Colorado Department of Health Care Policy &amp; Financing"/>
          <p:cNvPicPr preferRelativeResize="0"/>
          <p:nvPr/>
        </p:nvPicPr>
        <p:blipFill rotWithShape="1">
          <a:blip r:embed="rId20">
            <a:alphaModFix/>
          </a:blip>
          <a:srcRect/>
          <a:stretch/>
        </p:blipFill>
        <p:spPr>
          <a:xfrm>
            <a:off x="205740" y="5303520"/>
            <a:ext cx="1275783" cy="21602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sp>
        <p:nvSpPr>
          <p:cNvPr id="145" name="Google Shape;145;g32117f6e667_0_528"/>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marR="0" lvl="0" algn="ctr" rtl="0">
              <a:lnSpc>
                <a:spcPct val="90000"/>
              </a:lnSpc>
              <a:spcBef>
                <a:spcPts val="0"/>
              </a:spcBef>
              <a:spcAft>
                <a:spcPts val="0"/>
              </a:spcAft>
              <a:buClr>
                <a:schemeClr val="dk2"/>
              </a:buClr>
              <a:buSzPts val="4700"/>
              <a:buFont typeface="Trebuchet MS"/>
              <a:buNone/>
              <a:defRPr sz="47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6" name="Google Shape;146;g32117f6e667_0_528"/>
          <p:cNvSpPr txBox="1">
            <a:spLocks noGrp="1"/>
          </p:cNvSpPr>
          <p:nvPr>
            <p:ph type="dt" idx="10"/>
          </p:nvPr>
        </p:nvSpPr>
        <p:spPr>
          <a:xfrm>
            <a:off x="3543300" y="4089613"/>
            <a:ext cx="2057400" cy="304200"/>
          </a:xfrm>
          <a:prstGeom prst="rect">
            <a:avLst/>
          </a:prstGeom>
          <a:noFill/>
          <a:ln>
            <a:noFill/>
          </a:ln>
        </p:spPr>
        <p:txBody>
          <a:bodyPr spcFirstLastPara="1" wrap="square" lIns="71100" tIns="35550" rIns="71100" bIns="35550" anchor="ctr" anchorCtr="0">
            <a:noAutofit/>
          </a:bodyPr>
          <a:lstStyle>
            <a:lvl1pPr marR="0" lvl="0" algn="ctr" rtl="0">
              <a:lnSpc>
                <a:spcPct val="100000"/>
              </a:lnSpc>
              <a:spcBef>
                <a:spcPts val="0"/>
              </a:spcBef>
              <a:spcAft>
                <a:spcPts val="0"/>
              </a:spcAft>
              <a:buClr>
                <a:srgbClr val="000000"/>
              </a:buClr>
              <a:buSzPts val="1100"/>
              <a:buFont typeface="Arial"/>
              <a:buNone/>
              <a:defRPr sz="16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47" name="Google Shape;147;g32117f6e667_0_528"/>
          <p:cNvSpPr/>
          <p:nvPr/>
        </p:nvSpPr>
        <p:spPr>
          <a:xfrm>
            <a:off x="0" y="5213843"/>
            <a:ext cx="9144000" cy="507900"/>
          </a:xfrm>
          <a:prstGeom prst="rect">
            <a:avLst/>
          </a:prstGeom>
          <a:solidFill>
            <a:schemeClr val="dk2"/>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8" name="Google Shape;148;g32117f6e667_0_52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49" name="Google Shape;149;g32117f6e667_0_528" descr="Colorado Department of Health Care Policy &amp; Financing"/>
          <p:cNvPicPr preferRelativeResize="0"/>
          <p:nvPr/>
        </p:nvPicPr>
        <p:blipFill rotWithShape="1">
          <a:blip r:embed="rId20">
            <a:alphaModFix/>
          </a:blip>
          <a:srcRect/>
          <a:stretch/>
        </p:blipFill>
        <p:spPr>
          <a:xfrm>
            <a:off x="205740" y="5303520"/>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8"/>
        <p:cNvGrpSpPr/>
        <p:nvPr/>
      </p:nvGrpSpPr>
      <p:grpSpPr>
        <a:xfrm>
          <a:off x="0" y="0"/>
          <a:ext cx="0" cy="0"/>
          <a:chOff x="0" y="0"/>
          <a:chExt cx="0" cy="0"/>
        </a:xfrm>
      </p:grpSpPr>
      <p:sp>
        <p:nvSpPr>
          <p:cNvPr id="229" name="Google Shape;229;g35048012fff_1_279"/>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marR="0" lvl="0" algn="ctr">
              <a:lnSpc>
                <a:spcPct val="90000"/>
              </a:lnSpc>
              <a:spcBef>
                <a:spcPts val="0"/>
              </a:spcBef>
              <a:spcAft>
                <a:spcPts val="0"/>
              </a:spcAft>
              <a:buClr>
                <a:schemeClr val="dk2"/>
              </a:buClr>
              <a:buSzPts val="4700"/>
              <a:buFont typeface="Trebuchet MS"/>
              <a:buNone/>
              <a:defRPr sz="47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30" name="Google Shape;230;g35048012fff_1_279"/>
          <p:cNvSpPr txBox="1">
            <a:spLocks noGrp="1"/>
          </p:cNvSpPr>
          <p:nvPr>
            <p:ph type="dt" idx="10"/>
          </p:nvPr>
        </p:nvSpPr>
        <p:spPr>
          <a:xfrm>
            <a:off x="3543300" y="4089613"/>
            <a:ext cx="2057400" cy="304200"/>
          </a:xfrm>
          <a:prstGeom prst="rect">
            <a:avLst/>
          </a:prstGeom>
          <a:noFill/>
          <a:ln>
            <a:noFill/>
          </a:ln>
        </p:spPr>
        <p:txBody>
          <a:bodyPr spcFirstLastPara="1" wrap="square" lIns="71100" tIns="35550" rIns="71100" bIns="35550" anchor="ctr" anchorCtr="0">
            <a:noAutofit/>
          </a:bodyPr>
          <a:lstStyle>
            <a:lvl1pPr marR="0" lvl="0" algn="ctr">
              <a:spcBef>
                <a:spcPts val="0"/>
              </a:spcBef>
              <a:spcAft>
                <a:spcPts val="0"/>
              </a:spcAft>
              <a:buSzPts val="1100"/>
              <a:buNone/>
              <a:defRPr sz="16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31" name="Google Shape;231;g35048012fff_1_279"/>
          <p:cNvSpPr/>
          <p:nvPr/>
        </p:nvSpPr>
        <p:spPr>
          <a:xfrm>
            <a:off x="0" y="5213843"/>
            <a:ext cx="9144000" cy="507900"/>
          </a:xfrm>
          <a:prstGeom prst="rect">
            <a:avLst/>
          </a:prstGeom>
          <a:solidFill>
            <a:schemeClr val="dk2"/>
          </a:solidFill>
          <a:ln>
            <a:noFill/>
          </a:ln>
        </p:spPr>
        <p:txBody>
          <a:bodyPr spcFirstLastPara="1" wrap="square" lIns="71100" tIns="35550" rIns="71100" bIns="35550"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32" name="Google Shape;232;g35048012fff_1_279"/>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33" name="Google Shape;233;g35048012fff_1_279" descr="Colorado Department of Health Care Policy &amp; Financing"/>
          <p:cNvPicPr preferRelativeResize="0"/>
          <p:nvPr/>
        </p:nvPicPr>
        <p:blipFill rotWithShape="1">
          <a:blip r:embed="rId15">
            <a:alphaModFix/>
          </a:blip>
          <a:srcRect/>
          <a:stretch/>
        </p:blipFill>
        <p:spPr>
          <a:xfrm>
            <a:off x="205740" y="5303520"/>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6"/>
        <p:cNvGrpSpPr/>
        <p:nvPr/>
      </p:nvGrpSpPr>
      <p:grpSpPr>
        <a:xfrm>
          <a:off x="0" y="0"/>
          <a:ext cx="0" cy="0"/>
          <a:chOff x="0" y="0"/>
          <a:chExt cx="0" cy="0"/>
        </a:xfrm>
      </p:grpSpPr>
      <p:sp>
        <p:nvSpPr>
          <p:cNvPr id="287" name="Google Shape;287;g35433c2cf89_1_111"/>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marR="0" lvl="0" algn="ctr">
              <a:lnSpc>
                <a:spcPct val="90000"/>
              </a:lnSpc>
              <a:spcBef>
                <a:spcPts val="0"/>
              </a:spcBef>
              <a:spcAft>
                <a:spcPts val="0"/>
              </a:spcAft>
              <a:buClr>
                <a:schemeClr val="dk2"/>
              </a:buClr>
              <a:buSzPts val="4700"/>
              <a:buFont typeface="Trebuchet MS"/>
              <a:buNone/>
              <a:defRPr sz="4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8" name="Google Shape;288;g35433c2cf89_1_111"/>
          <p:cNvSpPr txBox="1">
            <a:spLocks noGrp="1"/>
          </p:cNvSpPr>
          <p:nvPr>
            <p:ph type="dt" idx="10"/>
          </p:nvPr>
        </p:nvSpPr>
        <p:spPr>
          <a:xfrm>
            <a:off x="3543300" y="4089613"/>
            <a:ext cx="2057400" cy="304200"/>
          </a:xfrm>
          <a:prstGeom prst="rect">
            <a:avLst/>
          </a:prstGeom>
          <a:noFill/>
          <a:ln>
            <a:noFill/>
          </a:ln>
        </p:spPr>
        <p:txBody>
          <a:bodyPr spcFirstLastPara="1" wrap="square" lIns="71100" tIns="35550" rIns="71100" bIns="35550" anchor="ctr" anchorCtr="0">
            <a:noAutofit/>
          </a:bodyPr>
          <a:lstStyle>
            <a:lvl1pPr marR="0" lvl="0" algn="ctr">
              <a:lnSpc>
                <a:spcPct val="100000"/>
              </a:lnSpc>
              <a:spcBef>
                <a:spcPts val="0"/>
              </a:spcBef>
              <a:spcAft>
                <a:spcPts val="0"/>
              </a:spcAft>
              <a:buClr>
                <a:srgbClr val="000000"/>
              </a:buClr>
              <a:buSzPts val="1100"/>
              <a:buFont typeface="Arial"/>
              <a:buNone/>
              <a:defRPr sz="1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89" name="Google Shape;289;g35433c2cf89_1_111"/>
          <p:cNvSpPr/>
          <p:nvPr/>
        </p:nvSpPr>
        <p:spPr>
          <a:xfrm>
            <a:off x="0" y="5213843"/>
            <a:ext cx="9144000" cy="507900"/>
          </a:xfrm>
          <a:prstGeom prst="rect">
            <a:avLst/>
          </a:prstGeom>
          <a:solidFill>
            <a:schemeClr val="dk2"/>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90" name="Google Shape;290;g35433c2cf89_1_11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91" name="Google Shape;291;g35433c2cf89_1_111" descr="Colorado Department of Health Care Policy &amp; Financing"/>
          <p:cNvPicPr preferRelativeResize="0"/>
          <p:nvPr/>
        </p:nvPicPr>
        <p:blipFill rotWithShape="1">
          <a:blip r:embed="rId14">
            <a:alphaModFix/>
          </a:blip>
          <a:srcRect/>
          <a:stretch/>
        </p:blipFill>
        <p:spPr>
          <a:xfrm>
            <a:off x="205740" y="5303520"/>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0.xml"/><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6.xml"/><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s://docs.google.com/presentation/d/10Br2W0MrewftIPlxtWsUNiVnIwPGEB37/edit?disco=AAABkKvb9_Y" TargetMode="External"/><Relationship Id="rId2" Type="http://schemas.openxmlformats.org/officeDocument/2006/relationships/notesSlide" Target="../notesSlides/notesSlide40.xml"/><Relationship Id="rId1" Type="http://schemas.openxmlformats.org/officeDocument/2006/relationships/slideLayout" Target="../slideLayouts/slideLayout50.xml"/><Relationship Id="rId4" Type="http://schemas.openxmlformats.org/officeDocument/2006/relationships/hyperlink" Target="https://us02web.zoom.us/meeting/register/K5MD61sjS_WiN_HCRbOwfw"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0.xml"/><Relationship Id="rId1" Type="http://schemas.openxmlformats.org/officeDocument/2006/relationships/slideLayout" Target="../slideLayouts/slideLayout5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hyperlink" Target="https://hcpf.colorado.gov/HRSN" TargetMode="External"/><Relationship Id="rId2" Type="http://schemas.openxmlformats.org/officeDocument/2006/relationships/notesSlide" Target="../notesSlides/notesSlide56.xml"/><Relationship Id="rId1" Type="http://schemas.openxmlformats.org/officeDocument/2006/relationships/slideLayout" Target="../slideLayouts/slideLayout31.xml"/><Relationship Id="rId5" Type="http://schemas.openxmlformats.org/officeDocument/2006/relationships/hyperlink" Target="mailto:hcpf_1115waiver@state.co.us" TargetMode="External"/><Relationship Id="rId4" Type="http://schemas.openxmlformats.org/officeDocument/2006/relationships/hyperlink" Target="https://lp.constantcontactpages.com/sl/7WSCigw/HCPFhrsn"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
          <p:cNvSpPr txBox="1">
            <a:spLocks noGrp="1"/>
          </p:cNvSpPr>
          <p:nvPr>
            <p:ph type="ctrTitle"/>
          </p:nvPr>
        </p:nvSpPr>
        <p:spPr>
          <a:xfrm>
            <a:off x="602700" y="282797"/>
            <a:ext cx="7938600" cy="3693278"/>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3700"/>
              <a:buFont typeface="Arial"/>
              <a:buNone/>
            </a:pPr>
            <a:r>
              <a:rPr lang="en-US" sz="3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Update</a:t>
            </a:r>
            <a:r>
              <a:rPr lang="en-US" sz="3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 </a:t>
            </a:r>
            <a:r>
              <a:rPr lang="en-US" sz="3200" dirty="0"/>
              <a:t>on Comprehensive Care for Colorado</a:t>
            </a:r>
            <a:r>
              <a:rPr lang="en-US" sz="3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br>
              <a:rPr lang="en-US" sz="3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br>
            <a:endParaRPr sz="3200" dirty="0"/>
          </a:p>
          <a:p>
            <a:pPr marL="0" lvl="0" indent="0" algn="ctr" rtl="0">
              <a:lnSpc>
                <a:spcPct val="90000"/>
              </a:lnSpc>
              <a:spcBef>
                <a:spcPts val="0"/>
              </a:spcBef>
              <a:spcAft>
                <a:spcPts val="0"/>
              </a:spcAft>
              <a:buClr>
                <a:schemeClr val="lt1"/>
              </a:buClr>
              <a:buSzPts val="3700"/>
              <a:buFont typeface="Arial"/>
              <a:buNone/>
            </a:pPr>
            <a:r>
              <a:rPr lang="es-ES" sz="3200" dirty="0"/>
              <a:t>Información actualizada sobre la asistencia integral para Colorado </a:t>
            </a:r>
            <a:endParaRPr sz="2400" b="0" dirty="0"/>
          </a:p>
          <a:p>
            <a:pPr marL="0" lvl="0" indent="0" algn="ctr" rtl="0">
              <a:lnSpc>
                <a:spcPct val="90000"/>
              </a:lnSpc>
              <a:spcBef>
                <a:spcPts val="0"/>
              </a:spcBef>
              <a:spcAft>
                <a:spcPts val="0"/>
              </a:spcAft>
              <a:buClr>
                <a:schemeClr val="lt1"/>
              </a:buClr>
              <a:buSzPts val="3700"/>
              <a:buFont typeface="Arial"/>
              <a:buNone/>
            </a:pPr>
            <a:endParaRPr sz="2400" b="0" dirty="0"/>
          </a:p>
          <a:p>
            <a:pPr marL="0" lvl="0" indent="0" algn="ctr" rtl="0">
              <a:lnSpc>
                <a:spcPct val="90000"/>
              </a:lnSpc>
              <a:spcBef>
                <a:spcPts val="0"/>
              </a:spcBef>
              <a:spcAft>
                <a:spcPts val="0"/>
              </a:spcAft>
              <a:buClr>
                <a:schemeClr val="lt1"/>
              </a:buClr>
              <a:buSzPts val="3700"/>
              <a:buFont typeface="Arial"/>
              <a:buNone/>
            </a:pPr>
            <a:r>
              <a:rPr lang="en-US" sz="2400" b="0" dirty="0"/>
              <a:t>Colorado’s Medicaid 1115 Demonstration Waiver</a:t>
            </a:r>
            <a:br>
              <a:rPr lang="en-US" sz="2400" b="0" dirty="0"/>
            </a:br>
            <a:endParaRPr sz="2800" b="0" dirty="0"/>
          </a:p>
          <a:p>
            <a:pPr marL="0" lvl="0" indent="0" algn="ctr" rtl="0">
              <a:lnSpc>
                <a:spcPct val="90000"/>
              </a:lnSpc>
              <a:spcBef>
                <a:spcPts val="0"/>
              </a:spcBef>
              <a:spcAft>
                <a:spcPts val="0"/>
              </a:spcAft>
              <a:buSzPts val="3700"/>
              <a:buNone/>
            </a:pPr>
            <a:r>
              <a:rPr lang="es-ES" sz="2400" b="0" i="1" dirty="0"/>
              <a:t>Exención de Medicaid 1115 de Colorado</a:t>
            </a:r>
            <a:endParaRPr sz="2400" b="0" i="1" dirty="0"/>
          </a:p>
        </p:txBody>
      </p:sp>
      <p:sp>
        <p:nvSpPr>
          <p:cNvPr id="346" name="Google Shape;346;p5"/>
          <p:cNvSpPr txBox="1">
            <a:spLocks noGrp="1"/>
          </p:cNvSpPr>
          <p:nvPr>
            <p:ph type="body" idx="2"/>
          </p:nvPr>
        </p:nvSpPr>
        <p:spPr>
          <a:xfrm>
            <a:off x="602700" y="4471081"/>
            <a:ext cx="7938600" cy="973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r>
              <a:rPr lang="en-US" sz="2400" dirty="0"/>
              <a:t>Date: May 29, 2025</a:t>
            </a:r>
            <a:endParaRPr sz="2400" dirty="0"/>
          </a:p>
          <a:p>
            <a:pPr marL="0" lvl="0" indent="0" algn="ctr" rtl="0">
              <a:lnSpc>
                <a:spcPct val="90000"/>
              </a:lnSpc>
              <a:spcBef>
                <a:spcPts val="0"/>
              </a:spcBef>
              <a:spcAft>
                <a:spcPts val="0"/>
              </a:spcAft>
              <a:buClr>
                <a:schemeClr val="lt1"/>
              </a:buClr>
              <a:buSzPts val="2400"/>
              <a:buNone/>
            </a:pPr>
            <a:r>
              <a:rPr lang="es-ES" sz="2400" i="1" dirty="0"/>
              <a:t>Fecha: 29 de mayo de 2025</a:t>
            </a:r>
            <a:endParaRPr sz="2400" i="1" dirty="0"/>
          </a:p>
          <a:p>
            <a:pPr marL="0" lvl="0" indent="0" algn="ctr" rtl="0">
              <a:lnSpc>
                <a:spcPct val="90000"/>
              </a:lnSpc>
              <a:spcBef>
                <a:spcPts val="0"/>
              </a:spcBef>
              <a:spcAft>
                <a:spcPts val="0"/>
              </a:spcAft>
              <a:buSzPts val="2400"/>
              <a:buNone/>
            </a:pPr>
            <a:endParaRPr sz="2400" dirty="0"/>
          </a:p>
          <a:p>
            <a:pPr marL="0" lvl="0" indent="0" algn="l" rtl="0">
              <a:lnSpc>
                <a:spcPct val="90000"/>
              </a:lnSpc>
              <a:spcBef>
                <a:spcPts val="750"/>
              </a:spcBef>
              <a:spcAft>
                <a:spcPts val="0"/>
              </a:spcAft>
              <a:buClr>
                <a:schemeClr val="lt1"/>
              </a:buClr>
              <a:buSzPts val="1800"/>
              <a:buNone/>
            </a:pPr>
            <a:endParaRPr sz="1600" dirty="0"/>
          </a:p>
        </p:txBody>
      </p:sp>
      <p:sp>
        <p:nvSpPr>
          <p:cNvPr id="5" name="TextBox 4">
            <a:extLst>
              <a:ext uri="{FF2B5EF4-FFF2-40B4-BE49-F238E27FC236}">
                <a16:creationId xmlns:a16="http://schemas.microsoft.com/office/drawing/2014/main" id="{932916EC-AC33-4D20-AB4B-343134484F2B}"/>
              </a:ext>
            </a:extLst>
          </p:cNvPr>
          <p:cNvSpPr txBox="1"/>
          <p:nvPr/>
        </p:nvSpPr>
        <p:spPr>
          <a:xfrm>
            <a:off x="8708571" y="5290392"/>
            <a:ext cx="224972" cy="230832"/>
          </a:xfrm>
          <a:prstGeom prst="rect">
            <a:avLst/>
          </a:prstGeom>
          <a:noFill/>
        </p:spPr>
        <p:txBody>
          <a:bodyPr wrap="square">
            <a:sp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900" smtClean="0">
                <a:latin typeface="Trebuchet MS" panose="020B0603020202020204" pitchFamily="34" charset="0"/>
              </a:rPr>
              <a:pPr marL="0" lvl="0" indent="0" algn="r" rtl="0">
                <a:lnSpc>
                  <a:spcPct val="100000"/>
                </a:lnSpc>
                <a:spcBef>
                  <a:spcPts val="0"/>
                </a:spcBef>
                <a:spcAft>
                  <a:spcPts val="0"/>
                </a:spcAft>
                <a:buClr>
                  <a:srgbClr val="000000"/>
                </a:buClr>
                <a:buSzPts val="1200"/>
                <a:buFont typeface="Arial"/>
                <a:buNone/>
              </a:pPr>
              <a:t>1</a:t>
            </a:fld>
            <a:endParaRPr lang="en-US" sz="900" dirty="0">
              <a:latin typeface="Trebuchet MS" panose="020B0603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4aa5a3fd7b_0_163"/>
          <p:cNvSpPr txBox="1">
            <a:spLocks noGrp="1"/>
          </p:cNvSpPr>
          <p:nvPr>
            <p:ph type="title"/>
          </p:nvPr>
        </p:nvSpPr>
        <p:spPr>
          <a:xfrm>
            <a:off x="436074" y="367225"/>
            <a:ext cx="3664211" cy="3518400"/>
          </a:xfrm>
          <a:prstGeom prst="rect">
            <a:avLst/>
          </a:prstGeom>
          <a:noFill/>
          <a:ln>
            <a:noFill/>
          </a:ln>
        </p:spPr>
        <p:txBody>
          <a:bodyPr spcFirstLastPara="1" wrap="square" lIns="35525" tIns="35525" rIns="35525" bIns="35525" anchor="b" anchorCtr="0">
            <a:noAutofit/>
          </a:bodyPr>
          <a:lstStyle/>
          <a:p>
            <a:pPr marL="0" lvl="0" indent="0" algn="ctr" rtl="0">
              <a:lnSpc>
                <a:spcPct val="90000"/>
              </a:lnSpc>
              <a:spcBef>
                <a:spcPts val="0"/>
              </a:spcBef>
              <a:spcAft>
                <a:spcPts val="0"/>
              </a:spcAft>
              <a:buClr>
                <a:schemeClr val="accent1"/>
              </a:buClr>
              <a:buSzPts val="4700"/>
              <a:buFont typeface="Trebuchet MS"/>
              <a:buNone/>
            </a:pPr>
            <a:r>
              <a:rPr lang="en-U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Overview </a:t>
            </a:r>
            <a:r>
              <a:rPr lang="en-US" sz="3600" dirty="0"/>
              <a:t>of the 1115 Waiver known as Comprehensive Care for Colorado</a:t>
            </a:r>
            <a:endParaRPr sz="3600" dirty="0"/>
          </a:p>
        </p:txBody>
      </p:sp>
      <p:sp>
        <p:nvSpPr>
          <p:cNvPr id="434" name="Google Shape;434;g34aa5a3fd7b_0_163"/>
          <p:cNvSpPr txBox="1">
            <a:spLocks noGrp="1"/>
          </p:cNvSpPr>
          <p:nvPr>
            <p:ph type="sldNum" idx="12"/>
          </p:nvPr>
        </p:nvSpPr>
        <p:spPr>
          <a:xfrm>
            <a:off x="8737600" y="5351363"/>
            <a:ext cx="200379"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10</a:t>
            </a:fld>
            <a:endParaRPr dirty="0"/>
          </a:p>
        </p:txBody>
      </p:sp>
      <p:sp>
        <p:nvSpPr>
          <p:cNvPr id="2" name="Google Shape;433;g34aa5a3fd7b_0_163">
            <a:extLst>
              <a:ext uri="{FF2B5EF4-FFF2-40B4-BE49-F238E27FC236}">
                <a16:creationId xmlns:a16="http://schemas.microsoft.com/office/drawing/2014/main" id="{DD4D9BEA-490C-E742-69C8-8814B3B45B59}"/>
              </a:ext>
            </a:extLst>
          </p:cNvPr>
          <p:cNvSpPr txBox="1">
            <a:spLocks/>
          </p:cNvSpPr>
          <p:nvPr/>
        </p:nvSpPr>
        <p:spPr>
          <a:xfrm>
            <a:off x="4848418" y="367225"/>
            <a:ext cx="3485400" cy="3518400"/>
          </a:xfrm>
          <a:prstGeom prst="rect">
            <a:avLst/>
          </a:prstGeom>
          <a:noFill/>
          <a:ln>
            <a:noFill/>
          </a:ln>
        </p:spPr>
        <p:txBody>
          <a:bodyPr spcFirstLastPara="1" wrap="square" lIns="35525" tIns="35525" rIns="35525" bIns="35525"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500"/>
              <a:buFont typeface="Trebuchet MS"/>
              <a:buNone/>
              <a:defRPr sz="45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accent1"/>
              </a:buClr>
              <a:buSzPts val="4700"/>
            </a:pPr>
            <a:r>
              <a:rPr lang="es-E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Visión general de la exención 1115 conocida como asistencia integral para Colorado</a:t>
            </a:r>
            <a:endParaRPr lang="en-US"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g3504e056152_0_7"/>
          <p:cNvSpPr/>
          <p:nvPr/>
        </p:nvSpPr>
        <p:spPr>
          <a:xfrm>
            <a:off x="579025" y="1745775"/>
            <a:ext cx="3282000" cy="3358350"/>
          </a:xfrm>
          <a:prstGeom prst="flowChartManualOperation">
            <a:avLst/>
          </a:prstGeom>
          <a:solidFill>
            <a:srgbClr val="1155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41" name="Google Shape;441;g3504e056152_0_7"/>
          <p:cNvSpPr txBox="1">
            <a:spLocks noGrp="1"/>
          </p:cNvSpPr>
          <p:nvPr>
            <p:ph type="title"/>
          </p:nvPr>
        </p:nvSpPr>
        <p:spPr>
          <a:xfrm>
            <a:off x="579025" y="490200"/>
            <a:ext cx="3282000" cy="4950000"/>
          </a:xfrm>
          <a:prstGeom prst="rect">
            <a:avLst/>
          </a:prstGeom>
          <a:noFill/>
          <a:ln>
            <a:noFill/>
          </a:ln>
        </p:spPr>
        <p:txBody>
          <a:bodyPr spcFirstLastPara="1" wrap="square" lIns="35525" tIns="35525" rIns="35525" bIns="35525" anchor="t" anchorCtr="0">
            <a:normAutofit fontScale="90000"/>
          </a:bodyPr>
          <a:lstStyle/>
          <a:p>
            <a:pPr marL="0" lvl="0" indent="0" algn="ctr" rtl="0">
              <a:lnSpc>
                <a:spcPct val="90000"/>
              </a:lnSpc>
              <a:spcBef>
                <a:spcPts val="0"/>
              </a:spcBef>
              <a:spcAft>
                <a:spcPts val="0"/>
              </a:spcAft>
              <a:buClr>
                <a:schemeClr val="accent1"/>
              </a:buClr>
              <a:buSzPct val="130555"/>
              <a:buFont typeface="Trebuchet MS"/>
              <a:buNone/>
            </a:pPr>
            <a:r>
              <a:rPr lang="en-U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What</a:t>
            </a:r>
            <a:r>
              <a:rPr lang="en-US" sz="3600" dirty="0"/>
              <a:t> is a waiver?</a:t>
            </a:r>
            <a:endParaRPr sz="3600" dirty="0"/>
          </a:p>
          <a:p>
            <a:pPr marL="0" lvl="0" indent="0" algn="ctr" rtl="0">
              <a:lnSpc>
                <a:spcPct val="90000"/>
              </a:lnSpc>
              <a:spcBef>
                <a:spcPts val="0"/>
              </a:spcBef>
              <a:spcAft>
                <a:spcPts val="0"/>
              </a:spcAft>
              <a:buClr>
                <a:schemeClr val="accent1"/>
              </a:buClr>
              <a:buSzPct val="156666"/>
              <a:buFont typeface="Trebuchet MS"/>
              <a:buNone/>
            </a:pPr>
            <a:endParaRPr sz="3000" dirty="0"/>
          </a:p>
          <a:p>
            <a:pPr marL="0" lvl="0" indent="0" algn="ctr" rtl="0">
              <a:lnSpc>
                <a:spcPct val="115000"/>
              </a:lnSpc>
              <a:spcBef>
                <a:spcPts val="0"/>
              </a:spcBef>
              <a:spcAft>
                <a:spcPts val="0"/>
              </a:spcAft>
              <a:buNone/>
            </a:pPr>
            <a:r>
              <a:rPr lang="en-US" sz="2000" b="0" dirty="0"/>
              <a:t>Federal rules govern Medicaid and CHP+ eligibility, </a:t>
            </a:r>
            <a:endParaRPr sz="2000" b="0" dirty="0"/>
          </a:p>
          <a:p>
            <a:pPr marL="0" lvl="0" indent="0" algn="ctr" rtl="0">
              <a:lnSpc>
                <a:spcPct val="115000"/>
              </a:lnSpc>
              <a:spcBef>
                <a:spcPts val="0"/>
              </a:spcBef>
              <a:spcAft>
                <a:spcPts val="0"/>
              </a:spcAft>
              <a:buNone/>
            </a:pPr>
            <a:r>
              <a:rPr lang="en-US" sz="2000" b="0" dirty="0"/>
              <a:t>required benefits  </a:t>
            </a:r>
            <a:endParaRPr sz="2000" b="0" dirty="0"/>
          </a:p>
          <a:p>
            <a:pPr marL="0" lvl="0" indent="0" algn="ctr" rtl="0">
              <a:lnSpc>
                <a:spcPct val="115000"/>
              </a:lnSpc>
              <a:spcBef>
                <a:spcPts val="0"/>
              </a:spcBef>
              <a:spcAft>
                <a:spcPts val="0"/>
              </a:spcAft>
              <a:buNone/>
            </a:pPr>
            <a:endParaRPr sz="2000" b="0" dirty="0"/>
          </a:p>
          <a:p>
            <a:pPr marL="0" lvl="0" indent="0" algn="ctr" rtl="0">
              <a:lnSpc>
                <a:spcPct val="115000"/>
              </a:lnSpc>
              <a:spcBef>
                <a:spcPts val="0"/>
              </a:spcBef>
              <a:spcAft>
                <a:spcPts val="0"/>
              </a:spcAft>
              <a:buNone/>
            </a:pPr>
            <a:r>
              <a:rPr lang="en-US" sz="2000" b="0" dirty="0"/>
              <a:t>Services in the State Plan meet all of these </a:t>
            </a:r>
            <a:endParaRPr sz="2000" b="0" dirty="0"/>
          </a:p>
          <a:p>
            <a:pPr marL="0" lvl="0" indent="0" algn="ctr" rtl="0">
              <a:lnSpc>
                <a:spcPct val="115000"/>
              </a:lnSpc>
              <a:spcBef>
                <a:spcPts val="0"/>
              </a:spcBef>
              <a:spcAft>
                <a:spcPts val="0"/>
              </a:spcAft>
              <a:buNone/>
            </a:pPr>
            <a:r>
              <a:rPr lang="en-US" sz="2000" b="0" dirty="0"/>
              <a:t>requirements</a:t>
            </a:r>
            <a:endParaRPr sz="2000" b="0" dirty="0"/>
          </a:p>
          <a:p>
            <a:pPr marL="0" lvl="0" indent="0" algn="ctr" rtl="0">
              <a:lnSpc>
                <a:spcPct val="115000"/>
              </a:lnSpc>
              <a:spcBef>
                <a:spcPts val="0"/>
              </a:spcBef>
              <a:spcAft>
                <a:spcPts val="0"/>
              </a:spcAft>
              <a:buNone/>
            </a:pPr>
            <a:endParaRPr sz="1750" b="0" dirty="0"/>
          </a:p>
          <a:p>
            <a:pPr marL="0" lvl="0" indent="0" algn="ctr" rtl="0">
              <a:lnSpc>
                <a:spcPct val="115000"/>
              </a:lnSpc>
              <a:spcBef>
                <a:spcPts val="0"/>
              </a:spcBef>
              <a:spcAft>
                <a:spcPts val="0"/>
              </a:spcAft>
              <a:buNone/>
            </a:pPr>
            <a:endParaRPr sz="1750" dirty="0"/>
          </a:p>
          <a:p>
            <a:pPr marL="0" lvl="0" indent="0" algn="ctr" rtl="0">
              <a:lnSpc>
                <a:spcPct val="115000"/>
              </a:lnSpc>
              <a:spcBef>
                <a:spcPts val="0"/>
              </a:spcBef>
              <a:spcAft>
                <a:spcPts val="0"/>
              </a:spcAft>
              <a:buNone/>
            </a:pPr>
            <a:r>
              <a:rPr lang="en-US" sz="2000" dirty="0"/>
              <a:t>Waiver Request</a:t>
            </a:r>
            <a:endParaRPr sz="2000" dirty="0"/>
          </a:p>
          <a:p>
            <a:pPr marL="0" lvl="0" indent="0" algn="ctr" rtl="0">
              <a:lnSpc>
                <a:spcPct val="90000"/>
              </a:lnSpc>
              <a:spcBef>
                <a:spcPts val="0"/>
              </a:spcBef>
              <a:spcAft>
                <a:spcPts val="0"/>
              </a:spcAft>
              <a:buClr>
                <a:schemeClr val="accent1"/>
              </a:buClr>
              <a:buSzPct val="130555"/>
              <a:buFont typeface="Trebuchet MS"/>
              <a:buNone/>
            </a:pPr>
            <a:endParaRPr sz="3600" dirty="0"/>
          </a:p>
        </p:txBody>
      </p:sp>
      <p:sp>
        <p:nvSpPr>
          <p:cNvPr id="442" name="Google Shape;442;g3504e056152_0_7"/>
          <p:cNvSpPr txBox="1">
            <a:spLocks noGrp="1"/>
          </p:cNvSpPr>
          <p:nvPr>
            <p:ph type="sldNum" idx="12"/>
          </p:nvPr>
        </p:nvSpPr>
        <p:spPr>
          <a:xfrm>
            <a:off x="8715829" y="5351363"/>
            <a:ext cx="222150"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11</a:t>
            </a:fld>
            <a:endParaRPr dirty="0"/>
          </a:p>
        </p:txBody>
      </p:sp>
      <p:sp>
        <p:nvSpPr>
          <p:cNvPr id="443" name="Google Shape;443;g3504e056152_0_7"/>
          <p:cNvSpPr/>
          <p:nvPr/>
        </p:nvSpPr>
        <p:spPr>
          <a:xfrm>
            <a:off x="5168575" y="1745775"/>
            <a:ext cx="3282000" cy="3358350"/>
          </a:xfrm>
          <a:prstGeom prst="flowChartManualOperation">
            <a:avLst/>
          </a:prstGeom>
          <a:solidFill>
            <a:srgbClr val="1155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44" name="Google Shape;444;g3504e056152_0_7"/>
          <p:cNvSpPr txBox="1"/>
          <p:nvPr/>
        </p:nvSpPr>
        <p:spPr>
          <a:xfrm>
            <a:off x="5012875" y="490200"/>
            <a:ext cx="3552100" cy="4613925"/>
          </a:xfrm>
          <a:prstGeom prst="rect">
            <a:avLst/>
          </a:prstGeom>
          <a:noFill/>
          <a:ln>
            <a:noFill/>
          </a:ln>
        </p:spPr>
        <p:txBody>
          <a:bodyPr spcFirstLastPara="1" wrap="square" lIns="35525" tIns="35525" rIns="35525" bIns="35525" anchor="t" anchorCtr="0">
            <a:normAutofit/>
          </a:bodyPr>
          <a:lstStyle/>
          <a:p>
            <a:pPr marL="0" marR="0" lvl="0" indent="0" algn="ctr" rtl="0">
              <a:lnSpc>
                <a:spcPct val="90000"/>
              </a:lnSpc>
              <a:spcBef>
                <a:spcPts val="0"/>
              </a:spcBef>
              <a:spcAft>
                <a:spcPts val="0"/>
              </a:spcAft>
              <a:buClr>
                <a:schemeClr val="accent1"/>
              </a:buClr>
              <a:buSzPts val="4700"/>
              <a:buFont typeface="Trebuchet MS"/>
              <a:buNone/>
            </a:pPr>
            <a:r>
              <a:rPr lang="en-US" sz="3200" b="1" dirty="0">
                <a:solidFill>
                  <a:schemeClr val="lt1"/>
                </a:solidFill>
                <a:latin typeface="Trebuchet MS"/>
                <a:ea typeface="Trebuchet MS"/>
                <a:cs typeface="Trebuchet MS"/>
                <a:sym typeface="Trebuchet MS"/>
              </a:rPr>
              <a:t>¿</a:t>
            </a:r>
            <a:r>
              <a:rPr lang="en-US" sz="3200" b="1" dirty="0" err="1">
                <a:solidFill>
                  <a:schemeClr val="lt1"/>
                </a:solidFill>
                <a:latin typeface="Trebuchet MS"/>
                <a:ea typeface="Trebuchet MS"/>
                <a:cs typeface="Trebuchet MS"/>
                <a:sym typeface="Trebuchet MS"/>
              </a:rPr>
              <a:t>Qué</a:t>
            </a:r>
            <a:r>
              <a:rPr lang="en-US" sz="3200" b="1" dirty="0">
                <a:solidFill>
                  <a:schemeClr val="lt1"/>
                </a:solidFill>
                <a:latin typeface="Trebuchet MS"/>
                <a:ea typeface="Trebuchet MS"/>
                <a:cs typeface="Trebuchet MS"/>
                <a:sym typeface="Trebuchet MS"/>
              </a:rPr>
              <a:t> es una </a:t>
            </a:r>
            <a:r>
              <a:rPr lang="en-US" sz="3200" b="1" dirty="0" err="1">
                <a:solidFill>
                  <a:schemeClr val="lt1"/>
                </a:solidFill>
                <a:latin typeface="Trebuchet MS"/>
                <a:ea typeface="Trebuchet MS"/>
                <a:cs typeface="Trebuchet MS"/>
                <a:sym typeface="Trebuchet MS"/>
              </a:rPr>
              <a:t>exención</a:t>
            </a:r>
            <a:r>
              <a:rPr lang="en-US" sz="3200" b="1" dirty="0">
                <a:solidFill>
                  <a:schemeClr val="lt1"/>
                </a:solidFill>
                <a:latin typeface="Trebuchet MS"/>
                <a:ea typeface="Trebuchet MS"/>
                <a:cs typeface="Trebuchet MS"/>
                <a:sym typeface="Trebuchet MS"/>
              </a:rPr>
              <a:t>?</a:t>
            </a:r>
            <a:endParaRPr sz="3200" b="1" dirty="0">
              <a:solidFill>
                <a:schemeClr val="lt1"/>
              </a:solidFill>
              <a:latin typeface="Trebuchet MS"/>
              <a:ea typeface="Trebuchet MS"/>
              <a:cs typeface="Trebuchet MS"/>
              <a:sym typeface="Trebuchet MS"/>
            </a:endParaRPr>
          </a:p>
          <a:p>
            <a:pPr marL="0" lvl="0" indent="0" algn="ctr" rtl="0">
              <a:lnSpc>
                <a:spcPct val="115000"/>
              </a:lnSpc>
              <a:spcBef>
                <a:spcPts val="0"/>
              </a:spcBef>
              <a:spcAft>
                <a:spcPts val="0"/>
              </a:spcAft>
              <a:buClr>
                <a:schemeClr val="dk1"/>
              </a:buClr>
              <a:buSzPts val="1100"/>
              <a:buFont typeface="Arial"/>
              <a:buNone/>
            </a:pPr>
            <a:endParaRPr sz="1800" dirty="0">
              <a:solidFill>
                <a:schemeClr val="lt1"/>
              </a:solidFill>
              <a:latin typeface="Trebuchet MS"/>
              <a:ea typeface="Trebuchet MS"/>
              <a:cs typeface="Trebuchet MS"/>
              <a:sym typeface="Trebuchet MS"/>
            </a:endParaRPr>
          </a:p>
          <a:p>
            <a:pPr marL="0" lvl="0" indent="0" algn="ctr" rtl="0">
              <a:lnSpc>
                <a:spcPct val="115000"/>
              </a:lnSpc>
              <a:spcBef>
                <a:spcPts val="0"/>
              </a:spcBef>
              <a:spcAft>
                <a:spcPts val="0"/>
              </a:spcAft>
              <a:buClr>
                <a:schemeClr val="dk1"/>
              </a:buClr>
              <a:buSzPts val="1100"/>
              <a:buFont typeface="Arial"/>
              <a:buNone/>
            </a:pPr>
            <a:endParaRPr lang="es-ES" sz="1600" dirty="0">
              <a:solidFill>
                <a:schemeClr val="lt1"/>
              </a:solidFill>
              <a:latin typeface="Trebuchet MS"/>
              <a:ea typeface="Trebuchet MS"/>
              <a:cs typeface="Trebuchet MS"/>
              <a:sym typeface="Trebuchet MS"/>
            </a:endParaRPr>
          </a:p>
          <a:p>
            <a:pPr marL="0" lvl="0" indent="0" algn="ctr" rtl="0">
              <a:lnSpc>
                <a:spcPct val="115000"/>
              </a:lnSpc>
              <a:spcBef>
                <a:spcPts val="0"/>
              </a:spcBef>
              <a:spcAft>
                <a:spcPts val="0"/>
              </a:spcAft>
              <a:buClr>
                <a:schemeClr val="dk1"/>
              </a:buClr>
              <a:buSzPts val="1100"/>
              <a:buFont typeface="Arial"/>
              <a:buNone/>
            </a:pPr>
            <a:r>
              <a:rPr lang="es-ES" sz="1600" dirty="0">
                <a:solidFill>
                  <a:schemeClr val="lt1"/>
                </a:solidFill>
                <a:latin typeface="Trebuchet MS"/>
                <a:ea typeface="Trebuchet MS"/>
                <a:cs typeface="Trebuchet MS"/>
                <a:sym typeface="Trebuchet MS"/>
              </a:rPr>
              <a:t>Las normas federales rigen </a:t>
            </a:r>
          </a:p>
          <a:p>
            <a:pPr marL="0" lvl="0" indent="0" algn="ctr" rtl="0">
              <a:lnSpc>
                <a:spcPct val="115000"/>
              </a:lnSpc>
              <a:spcBef>
                <a:spcPts val="0"/>
              </a:spcBef>
              <a:spcAft>
                <a:spcPts val="0"/>
              </a:spcAft>
              <a:buClr>
                <a:schemeClr val="dk1"/>
              </a:buClr>
              <a:buSzPts val="1100"/>
              <a:buFont typeface="Arial"/>
              <a:buNone/>
            </a:pPr>
            <a:r>
              <a:rPr lang="es-ES" sz="1600" dirty="0">
                <a:solidFill>
                  <a:schemeClr val="lt1"/>
                </a:solidFill>
                <a:latin typeface="Trebuchet MS"/>
                <a:ea typeface="Trebuchet MS"/>
                <a:cs typeface="Trebuchet MS"/>
                <a:sym typeface="Trebuchet MS"/>
              </a:rPr>
              <a:t>la elegibilidad para Medicaid </a:t>
            </a:r>
          </a:p>
          <a:p>
            <a:pPr marL="0" lvl="0" indent="0" algn="ctr" rtl="0">
              <a:lnSpc>
                <a:spcPct val="115000"/>
              </a:lnSpc>
              <a:spcBef>
                <a:spcPts val="0"/>
              </a:spcBef>
              <a:spcAft>
                <a:spcPts val="0"/>
              </a:spcAft>
              <a:buClr>
                <a:schemeClr val="dk1"/>
              </a:buClr>
              <a:buSzPts val="1100"/>
              <a:buFont typeface="Arial"/>
              <a:buNone/>
            </a:pPr>
            <a:r>
              <a:rPr lang="es-ES" sz="1600" dirty="0">
                <a:solidFill>
                  <a:schemeClr val="lt1"/>
                </a:solidFill>
                <a:latin typeface="Trebuchet MS"/>
                <a:ea typeface="Trebuchet MS"/>
                <a:cs typeface="Trebuchet MS"/>
                <a:sym typeface="Trebuchet MS"/>
              </a:rPr>
              <a:t>y CHP+, beneficios </a:t>
            </a:r>
          </a:p>
          <a:p>
            <a:pPr marL="0" lvl="0" indent="0" algn="ctr" rtl="0">
              <a:lnSpc>
                <a:spcPct val="115000"/>
              </a:lnSpc>
              <a:spcBef>
                <a:spcPts val="0"/>
              </a:spcBef>
              <a:spcAft>
                <a:spcPts val="0"/>
              </a:spcAft>
              <a:buClr>
                <a:schemeClr val="dk1"/>
              </a:buClr>
              <a:buSzPts val="1100"/>
              <a:buFont typeface="Arial"/>
              <a:buNone/>
            </a:pPr>
            <a:r>
              <a:rPr lang="es-ES" sz="1600" dirty="0">
                <a:solidFill>
                  <a:schemeClr val="lt1"/>
                </a:solidFill>
                <a:latin typeface="Trebuchet MS"/>
                <a:ea typeface="Trebuchet MS"/>
                <a:cs typeface="Trebuchet MS"/>
                <a:sym typeface="Trebuchet MS"/>
              </a:rPr>
              <a:t>requeridos </a:t>
            </a:r>
            <a:r>
              <a:rPr lang="en-US" sz="1600" dirty="0">
                <a:solidFill>
                  <a:schemeClr val="lt1"/>
                </a:solidFill>
                <a:latin typeface="Trebuchet MS"/>
                <a:ea typeface="Trebuchet MS"/>
                <a:cs typeface="Trebuchet MS"/>
                <a:sym typeface="Trebuchet MS"/>
              </a:rPr>
              <a:t> </a:t>
            </a:r>
          </a:p>
          <a:p>
            <a:pPr marL="0" lvl="0" indent="0" algn="ctr" rtl="0">
              <a:lnSpc>
                <a:spcPct val="115000"/>
              </a:lnSpc>
              <a:spcBef>
                <a:spcPts val="0"/>
              </a:spcBef>
              <a:spcAft>
                <a:spcPts val="0"/>
              </a:spcAft>
              <a:buClr>
                <a:schemeClr val="dk1"/>
              </a:buClr>
              <a:buSzPts val="1100"/>
              <a:buFont typeface="Arial"/>
              <a:buNone/>
            </a:pPr>
            <a:endParaRPr lang="en-US" sz="1600" b="0" i="0" u="none" strike="noStrike" cap="none" dirty="0">
              <a:solidFill>
                <a:schemeClr val="lt1"/>
              </a:solidFill>
              <a:latin typeface="Trebuchet MS"/>
              <a:sym typeface="Trebuchet MS"/>
            </a:endParaRPr>
          </a:p>
          <a:p>
            <a:pPr marL="0" lvl="0" indent="0" algn="ctr" rtl="0">
              <a:lnSpc>
                <a:spcPct val="115000"/>
              </a:lnSpc>
              <a:spcBef>
                <a:spcPts val="0"/>
              </a:spcBef>
              <a:spcAft>
                <a:spcPts val="0"/>
              </a:spcAft>
              <a:buClr>
                <a:schemeClr val="dk1"/>
              </a:buClr>
              <a:buSzPts val="1100"/>
              <a:buFont typeface="Arial"/>
              <a:buNone/>
            </a:pPr>
            <a:r>
              <a:rPr lang="es-ES" sz="1800" dirty="0">
                <a:solidFill>
                  <a:schemeClr val="lt1"/>
                </a:solidFill>
                <a:latin typeface="Trebuchet MS"/>
              </a:rPr>
              <a:t>Los servicios en el plan </a:t>
            </a:r>
          </a:p>
          <a:p>
            <a:pPr marL="0" lvl="0" indent="0" algn="ctr" rtl="0">
              <a:lnSpc>
                <a:spcPct val="115000"/>
              </a:lnSpc>
              <a:spcBef>
                <a:spcPts val="0"/>
              </a:spcBef>
              <a:spcAft>
                <a:spcPts val="0"/>
              </a:spcAft>
              <a:buClr>
                <a:schemeClr val="dk1"/>
              </a:buClr>
              <a:buSzPts val="1100"/>
              <a:buFont typeface="Arial"/>
              <a:buNone/>
            </a:pPr>
            <a:r>
              <a:rPr lang="es-ES" sz="1800" dirty="0">
                <a:solidFill>
                  <a:schemeClr val="lt1"/>
                </a:solidFill>
                <a:latin typeface="Trebuchet MS"/>
              </a:rPr>
              <a:t>estatal cumplen todos </a:t>
            </a:r>
          </a:p>
          <a:p>
            <a:pPr marL="0" lvl="0" indent="0" algn="ctr" rtl="0">
              <a:lnSpc>
                <a:spcPct val="115000"/>
              </a:lnSpc>
              <a:spcBef>
                <a:spcPts val="0"/>
              </a:spcBef>
              <a:spcAft>
                <a:spcPts val="0"/>
              </a:spcAft>
              <a:buClr>
                <a:schemeClr val="dk1"/>
              </a:buClr>
              <a:buSzPts val="1100"/>
              <a:buFont typeface="Arial"/>
              <a:buNone/>
            </a:pPr>
            <a:r>
              <a:rPr lang="es-ES" sz="1800" dirty="0">
                <a:solidFill>
                  <a:schemeClr val="lt1"/>
                </a:solidFill>
                <a:latin typeface="Trebuchet MS"/>
              </a:rPr>
              <a:t>estos requisitos</a:t>
            </a:r>
          </a:p>
          <a:p>
            <a:pPr marL="0" lvl="0" indent="0" algn="ctr" rtl="0">
              <a:lnSpc>
                <a:spcPct val="115000"/>
              </a:lnSpc>
              <a:spcBef>
                <a:spcPts val="0"/>
              </a:spcBef>
              <a:spcAft>
                <a:spcPts val="0"/>
              </a:spcAft>
              <a:buClr>
                <a:schemeClr val="dk1"/>
              </a:buClr>
              <a:buSzPts val="1100"/>
              <a:buFont typeface="Arial"/>
              <a:buNone/>
            </a:pPr>
            <a:endParaRPr lang="es-ES" sz="1800" dirty="0">
              <a:solidFill>
                <a:schemeClr val="lt1"/>
              </a:solidFill>
              <a:latin typeface="Trebuchet MS"/>
            </a:endParaRPr>
          </a:p>
          <a:p>
            <a:pPr marL="0" lvl="0" indent="0" algn="ctr" rtl="0">
              <a:lnSpc>
                <a:spcPct val="115000"/>
              </a:lnSpc>
              <a:spcBef>
                <a:spcPts val="0"/>
              </a:spcBef>
              <a:spcAft>
                <a:spcPts val="0"/>
              </a:spcAft>
              <a:buClr>
                <a:schemeClr val="dk1"/>
              </a:buClr>
              <a:buSzPts val="1100"/>
              <a:buFont typeface="Arial"/>
              <a:buNone/>
            </a:pPr>
            <a:r>
              <a:rPr lang="es-NI" sz="1600" b="1" dirty="0">
                <a:solidFill>
                  <a:schemeClr val="lt1"/>
                </a:solidFill>
                <a:latin typeface="Trebuchet MS"/>
              </a:rPr>
              <a:t>Solicitud de exención</a:t>
            </a:r>
            <a:endParaRPr sz="1600" b="1" dirty="0">
              <a:solidFill>
                <a:schemeClr val="lt1"/>
              </a:solidFill>
              <a:latin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g35b459958d9_3_22"/>
          <p:cNvSpPr txBox="1">
            <a:spLocks noGrp="1"/>
          </p:cNvSpPr>
          <p:nvPr>
            <p:ph type="body" idx="1"/>
          </p:nvPr>
        </p:nvSpPr>
        <p:spPr>
          <a:xfrm>
            <a:off x="645600" y="424933"/>
            <a:ext cx="3926400" cy="4207264"/>
          </a:xfrm>
          <a:prstGeom prst="rect">
            <a:avLst/>
          </a:prstGeom>
        </p:spPr>
        <p:txBody>
          <a:bodyPr spcFirstLastPara="1" wrap="square" lIns="71100" tIns="35550" rIns="71100" bIns="3555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2222" dirty="0">
                <a:solidFill>
                  <a:schemeClr val="dk2"/>
                </a:solidFill>
              </a:rPr>
              <a:t>S</a:t>
            </a:r>
            <a:r>
              <a:rPr lang="en-US" sz="2000" dirty="0">
                <a:solidFill>
                  <a:schemeClr val="dk2"/>
                </a:solidFill>
              </a:rPr>
              <a:t>tates can </a:t>
            </a: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request</a:t>
            </a:r>
            <a:r>
              <a:rPr lang="en-US" sz="2000" dirty="0">
                <a:solidFill>
                  <a:schemeClr val="dk2"/>
                </a:solidFill>
              </a:rPr>
              <a:t> to </a:t>
            </a:r>
            <a:r>
              <a:rPr lang="en-US" sz="2000" b="1" dirty="0">
                <a:solidFill>
                  <a:schemeClr val="dk2"/>
                </a:solidFill>
              </a:rPr>
              <a:t>WAIVE</a:t>
            </a:r>
            <a:r>
              <a:rPr lang="en-US" sz="2000" b="1" i="1" dirty="0">
                <a:solidFill>
                  <a:schemeClr val="dk2"/>
                </a:solidFill>
              </a:rPr>
              <a:t> </a:t>
            </a:r>
            <a:r>
              <a:rPr lang="en-US" sz="2000" b="1" dirty="0">
                <a:solidFill>
                  <a:schemeClr val="dk2"/>
                </a:solidFill>
              </a:rPr>
              <a:t>federal rules </a:t>
            </a:r>
            <a:r>
              <a:rPr lang="en-US" sz="2000" dirty="0">
                <a:solidFill>
                  <a:schemeClr val="dk2"/>
                </a:solidFill>
              </a:rPr>
              <a:t>to have </a:t>
            </a:r>
            <a:r>
              <a:rPr lang="en-US" sz="2000" b="1" dirty="0">
                <a:solidFill>
                  <a:schemeClr val="dk2"/>
                </a:solidFill>
              </a:rPr>
              <a:t>more flexibility</a:t>
            </a:r>
            <a:r>
              <a:rPr lang="en-US" sz="2000" dirty="0">
                <a:solidFill>
                  <a:schemeClr val="dk2"/>
                </a:solidFill>
              </a:rPr>
              <a:t> to offer more coverage to more people and cover more services for certain populations or settings.</a:t>
            </a:r>
            <a:endParaRPr sz="2000" dirty="0">
              <a:solidFill>
                <a:schemeClr val="dk2"/>
              </a:solidFill>
            </a:endParaRPr>
          </a:p>
          <a:p>
            <a:pPr marL="0" lvl="0" indent="0" algn="l" rtl="0">
              <a:lnSpc>
                <a:spcPct val="115000"/>
              </a:lnSpc>
              <a:spcBef>
                <a:spcPts val="1200"/>
              </a:spcBef>
              <a:spcAft>
                <a:spcPts val="0"/>
              </a:spcAft>
              <a:buClr>
                <a:schemeClr val="dk1"/>
              </a:buClr>
              <a:buSzPts val="1100"/>
              <a:buFont typeface="Arial"/>
              <a:buNone/>
            </a:pPr>
            <a:endParaRPr lang="en-US" sz="2000" b="1" dirty="0">
              <a:solidFill>
                <a:schemeClr val="dk2"/>
              </a:solidFill>
            </a:endParaRPr>
          </a:p>
          <a:p>
            <a:pPr marL="0" lvl="0" indent="0" algn="l" rtl="0">
              <a:lnSpc>
                <a:spcPct val="115000"/>
              </a:lnSpc>
              <a:spcBef>
                <a:spcPts val="1200"/>
              </a:spcBef>
              <a:spcAft>
                <a:spcPts val="0"/>
              </a:spcAft>
              <a:buClr>
                <a:schemeClr val="dk1"/>
              </a:buClr>
              <a:buSzPts val="1100"/>
              <a:buFont typeface="Arial"/>
              <a:buNone/>
            </a:pPr>
            <a:r>
              <a:rPr lang="en-US" sz="2000" b="1" dirty="0">
                <a:solidFill>
                  <a:schemeClr val="dk2"/>
                </a:solidFill>
              </a:rPr>
              <a:t>Approval </a:t>
            </a:r>
            <a:r>
              <a:rPr lang="en-US" sz="2000" dirty="0">
                <a:solidFill>
                  <a:schemeClr val="dk2"/>
                </a:solidFill>
              </a:rPr>
              <a:t>comes with additional reporting requirements for a 5-year period.</a:t>
            </a:r>
            <a:endParaRPr sz="2200" dirty="0">
              <a:solidFill>
                <a:schemeClr val="dk2"/>
              </a:solidFill>
            </a:endParaRPr>
          </a:p>
        </p:txBody>
      </p:sp>
      <p:sp>
        <p:nvSpPr>
          <p:cNvPr id="451" name="Google Shape;451;g35b459958d9_3_22"/>
          <p:cNvSpPr txBox="1">
            <a:spLocks noGrp="1"/>
          </p:cNvSpPr>
          <p:nvPr>
            <p:ph type="sldNum" idx="12"/>
          </p:nvPr>
        </p:nvSpPr>
        <p:spPr>
          <a:xfrm>
            <a:off x="6880595" y="5311405"/>
            <a:ext cx="2057400" cy="304200"/>
          </a:xfrm>
          <a:prstGeom prst="rect">
            <a:avLst/>
          </a:prstGeom>
        </p:spPr>
        <p:txBody>
          <a:bodyPr spcFirstLastPara="1" wrap="square" lIns="71100" tIns="35550" rIns="71100" bIns="3555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
        <p:nvSpPr>
          <p:cNvPr id="452" name="Google Shape;452;g35b459958d9_3_22"/>
          <p:cNvSpPr txBox="1">
            <a:spLocks noGrp="1"/>
          </p:cNvSpPr>
          <p:nvPr>
            <p:ph type="body" idx="1"/>
          </p:nvPr>
        </p:nvSpPr>
        <p:spPr>
          <a:xfrm>
            <a:off x="4806995" y="601518"/>
            <a:ext cx="4131000" cy="3864094"/>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300"/>
              </a:spcBef>
              <a:spcAft>
                <a:spcPts val="0"/>
              </a:spcAft>
              <a:buNone/>
            </a:pPr>
            <a:r>
              <a:rPr lang="es-ES" sz="2200" dirty="0">
                <a:solidFill>
                  <a:schemeClr val="dk2"/>
                </a:solidFill>
              </a:rPr>
              <a:t>Los Estados pueden solicitar exonerar las </a:t>
            </a:r>
            <a:r>
              <a:rPr lang="es-ES" sz="2200" b="1" dirty="0">
                <a:solidFill>
                  <a:schemeClr val="dk2"/>
                </a:solidFill>
              </a:rPr>
              <a:t>normas federales</a:t>
            </a:r>
            <a:r>
              <a:rPr lang="es-ES" sz="2200" dirty="0">
                <a:solidFill>
                  <a:schemeClr val="dk2"/>
                </a:solidFill>
              </a:rPr>
              <a:t> para tener más </a:t>
            </a:r>
            <a:r>
              <a:rPr lang="es-ES" sz="2200" b="1" dirty="0">
                <a:solidFill>
                  <a:schemeClr val="dk2"/>
                </a:solidFill>
              </a:rPr>
              <a:t>flexibilidad</a:t>
            </a:r>
            <a:r>
              <a:rPr lang="es-ES" sz="2200" dirty="0">
                <a:solidFill>
                  <a:schemeClr val="dk2"/>
                </a:solidFill>
              </a:rPr>
              <a:t> para ofrecer más cobertura a más personas y cubrir más servicios para determinadas poblaciones o entornos.</a:t>
            </a:r>
          </a:p>
          <a:p>
            <a:pPr marL="0" lvl="0" indent="0" algn="l" rtl="0">
              <a:lnSpc>
                <a:spcPct val="90000"/>
              </a:lnSpc>
              <a:spcBef>
                <a:spcPts val="300"/>
              </a:spcBef>
              <a:spcAft>
                <a:spcPts val="0"/>
              </a:spcAft>
              <a:buNone/>
            </a:pPr>
            <a:endParaRPr lang="es-ES" sz="2200" dirty="0">
              <a:solidFill>
                <a:schemeClr val="dk2"/>
              </a:solidFill>
            </a:endParaRPr>
          </a:p>
          <a:p>
            <a:pPr marL="0" lvl="0" indent="0" algn="l" rtl="0">
              <a:lnSpc>
                <a:spcPct val="90000"/>
              </a:lnSpc>
              <a:spcBef>
                <a:spcPts val="300"/>
              </a:spcBef>
              <a:spcAft>
                <a:spcPts val="0"/>
              </a:spcAft>
              <a:buNone/>
            </a:pPr>
            <a:r>
              <a:rPr lang="es-ES" sz="2200" dirty="0">
                <a:solidFill>
                  <a:schemeClr val="dk2"/>
                </a:solidFill>
              </a:rPr>
              <a:t>La </a:t>
            </a:r>
            <a:r>
              <a:rPr lang="es-ES" sz="2200" b="1" dirty="0">
                <a:solidFill>
                  <a:schemeClr val="dk2"/>
                </a:solidFill>
              </a:rPr>
              <a:t>aprobación</a:t>
            </a:r>
            <a:r>
              <a:rPr lang="es-ES" sz="2200" dirty="0">
                <a:solidFill>
                  <a:schemeClr val="dk2"/>
                </a:solidFill>
              </a:rPr>
              <a:t> conlleva requisitos adicionales de informes para un periodo de 5 años.</a:t>
            </a:r>
            <a:endParaRPr sz="2200" dirty="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3504e056152_0_2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458" name="Google Shape;458;g3504e056152_0_22"/>
          <p:cNvSpPr txBox="1"/>
          <p:nvPr/>
        </p:nvSpPr>
        <p:spPr>
          <a:xfrm>
            <a:off x="845025" y="178059"/>
            <a:ext cx="3431700" cy="11268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Comprehensive</a:t>
            </a:r>
            <a:r>
              <a:rPr lang="en-US" sz="3400" b="1" dirty="0">
                <a:solidFill>
                  <a:schemeClr val="dk2"/>
                </a:solidFill>
                <a:latin typeface="Trebuchet MS"/>
                <a:ea typeface="Trebuchet MS"/>
                <a:cs typeface="Trebuchet MS"/>
                <a:sym typeface="Trebuchet MS"/>
              </a:rPr>
              <a:t> Care Waiver</a:t>
            </a:r>
            <a:endParaRPr sz="3400" b="1" i="0" u="none" strike="noStrike" cap="none" dirty="0">
              <a:solidFill>
                <a:schemeClr val="dk2"/>
              </a:solidFill>
              <a:latin typeface="Trebuchet MS"/>
              <a:ea typeface="Trebuchet MS"/>
              <a:cs typeface="Trebuchet MS"/>
              <a:sym typeface="Trebuchet MS"/>
            </a:endParaRPr>
          </a:p>
        </p:txBody>
      </p:sp>
      <p:sp>
        <p:nvSpPr>
          <p:cNvPr id="459" name="Google Shape;459;g3504e056152_0_22"/>
          <p:cNvSpPr txBox="1">
            <a:spLocks noGrp="1"/>
          </p:cNvSpPr>
          <p:nvPr>
            <p:ph type="title"/>
          </p:nvPr>
        </p:nvSpPr>
        <p:spPr>
          <a:xfrm>
            <a:off x="5118901" y="449901"/>
            <a:ext cx="3523386" cy="47634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200" dirty="0" err="1"/>
              <a:t>Exención</a:t>
            </a:r>
            <a:r>
              <a:rPr lang="en-US" sz="3200" dirty="0"/>
              <a:t> por </a:t>
            </a:r>
            <a:r>
              <a:rPr lang="en-US" sz="3200" dirty="0" err="1"/>
              <a:t>asistencias</a:t>
            </a:r>
            <a:r>
              <a:rPr lang="en-US" sz="3200" dirty="0"/>
              <a:t> </a:t>
            </a:r>
            <a:r>
              <a:rPr lang="en-US" sz="3200" dirty="0" err="1"/>
              <a:t>integrales</a:t>
            </a:r>
            <a:endParaRPr sz="3200" dirty="0">
              <a:solidFill>
                <a:schemeClr val="dk2"/>
              </a:solidFill>
            </a:endParaRPr>
          </a:p>
        </p:txBody>
      </p:sp>
      <p:graphicFrame>
        <p:nvGraphicFramePr>
          <p:cNvPr id="460" name="Google Shape;460;g3504e056152_0_22"/>
          <p:cNvGraphicFramePr/>
          <p:nvPr>
            <p:extLst>
              <p:ext uri="{D42A27DB-BD31-4B8C-83A1-F6EECF244321}">
                <p14:modId xmlns:p14="http://schemas.microsoft.com/office/powerpoint/2010/main" val="69306594"/>
              </p:ext>
            </p:extLst>
          </p:nvPr>
        </p:nvGraphicFramePr>
        <p:xfrm>
          <a:off x="474941" y="1579179"/>
          <a:ext cx="3966430" cy="3291660"/>
        </p:xfrm>
        <a:graphic>
          <a:graphicData uri="http://schemas.openxmlformats.org/drawingml/2006/table">
            <a:tbl>
              <a:tblPr>
                <a:noFill/>
                <a:tableStyleId>{60593673-E612-4829-BDE9-AA1860112F26}</a:tableStyleId>
              </a:tblPr>
              <a:tblGrid>
                <a:gridCol w="396643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sz="1800" dirty="0">
                          <a:solidFill>
                            <a:schemeClr val="lt1"/>
                          </a:solidFill>
                          <a:latin typeface="Trebuchet MS"/>
                          <a:ea typeface="Trebuchet MS"/>
                          <a:cs typeface="Trebuchet MS"/>
                          <a:sym typeface="Trebuchet MS"/>
                        </a:rPr>
                        <a:t>Amendment on </a:t>
                      </a:r>
                      <a:r>
                        <a:rPr lang="en-US" sz="1800" dirty="0">
                          <a:solidFill>
                            <a:schemeClr val="lt1"/>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our</a:t>
                      </a:r>
                      <a:r>
                        <a:rPr lang="en-US" sz="1800" dirty="0">
                          <a:solidFill>
                            <a:schemeClr val="lt1"/>
                          </a:solidFill>
                          <a:latin typeface="Trebuchet MS"/>
                          <a:ea typeface="Trebuchet MS"/>
                          <a:cs typeface="Trebuchet MS"/>
                          <a:sym typeface="Trebuchet MS"/>
                        </a:rPr>
                        <a:t> current SUD 1115 Demonstration Waiver</a:t>
                      </a:r>
                      <a:endParaRPr sz="1800" dirty="0">
                        <a:solidFill>
                          <a:schemeClr val="lt1"/>
                        </a:solidFill>
                        <a:latin typeface="Trebuchet MS"/>
                        <a:ea typeface="Trebuchet MS"/>
                        <a:cs typeface="Trebuchet MS"/>
                        <a:sym typeface="Trebuchet MS"/>
                      </a:endParaRPr>
                    </a:p>
                  </a:txBody>
                  <a:tcPr marL="91425" marR="91425" marT="91425" marB="91425">
                    <a:solidFill>
                      <a:srgbClr val="1C4587"/>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800" dirty="0">
                          <a:solidFill>
                            <a:schemeClr val="lt1"/>
                          </a:solidFill>
                          <a:latin typeface="Trebuchet MS"/>
                          <a:ea typeface="Trebuchet MS"/>
                          <a:cs typeface="Trebuchet MS"/>
                          <a:sym typeface="Trebuchet MS"/>
                        </a:rPr>
                        <a:t>Health-Related Social Need Services</a:t>
                      </a:r>
                      <a:endParaRPr sz="1800" dirty="0">
                        <a:solidFill>
                          <a:schemeClr val="lt1"/>
                        </a:solidFill>
                        <a:latin typeface="Trebuchet MS"/>
                        <a:ea typeface="Trebuchet MS"/>
                        <a:cs typeface="Trebuchet MS"/>
                        <a:sym typeface="Trebuchet MS"/>
                      </a:endParaRPr>
                    </a:p>
                  </a:txBody>
                  <a:tcPr marL="91425" marR="91425" marT="91425" marB="91425">
                    <a:solidFill>
                      <a:srgbClr val="0B5394"/>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800" dirty="0">
                          <a:solidFill>
                            <a:schemeClr val="lt1"/>
                          </a:solidFill>
                          <a:latin typeface="Trebuchet MS"/>
                          <a:ea typeface="Trebuchet MS"/>
                          <a:cs typeface="Trebuchet MS"/>
                          <a:sym typeface="Trebuchet MS"/>
                        </a:rPr>
                        <a:t>Reentry Services (M-REACH)</a:t>
                      </a:r>
                      <a:endParaRPr sz="1800" dirty="0">
                        <a:solidFill>
                          <a:schemeClr val="lt1"/>
                        </a:solidFill>
                        <a:latin typeface="Trebuchet MS"/>
                        <a:ea typeface="Trebuchet MS"/>
                        <a:cs typeface="Trebuchet MS"/>
                        <a:sym typeface="Trebuchet MS"/>
                      </a:endParaRPr>
                    </a:p>
                  </a:txBody>
                  <a:tcPr marL="91425" marR="91425" marT="91425" marB="91425">
                    <a:solidFill>
                      <a:srgbClr val="3D85C6"/>
                    </a:solidFill>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US" sz="1800" dirty="0">
                          <a:latin typeface="Trebuchet MS"/>
                          <a:ea typeface="Trebuchet MS"/>
                          <a:cs typeface="Trebuchet MS"/>
                          <a:sym typeface="Trebuchet MS"/>
                        </a:rPr>
                        <a:t>Services for People with Serious Mental Illness</a:t>
                      </a:r>
                      <a:endParaRPr sz="1800" dirty="0">
                        <a:latin typeface="Trebuchet MS"/>
                        <a:ea typeface="Trebuchet MS"/>
                        <a:cs typeface="Trebuchet MS"/>
                        <a:sym typeface="Trebuchet MS"/>
                      </a:endParaRPr>
                    </a:p>
                  </a:txBody>
                  <a:tcPr marL="91425" marR="91425" marT="91425" marB="91425">
                    <a:solidFill>
                      <a:srgbClr val="6FA8DC"/>
                    </a:solidFill>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US" sz="1800" dirty="0">
                          <a:latin typeface="Trebuchet MS"/>
                          <a:ea typeface="Trebuchet MS"/>
                          <a:cs typeface="Trebuchet MS"/>
                          <a:sym typeface="Trebuchet MS"/>
                        </a:rPr>
                        <a:t>Continuous Eligibility</a:t>
                      </a:r>
                      <a:endParaRPr sz="1800" dirty="0">
                        <a:latin typeface="Trebuchet MS"/>
                        <a:ea typeface="Trebuchet MS"/>
                        <a:cs typeface="Trebuchet MS"/>
                        <a:sym typeface="Trebuchet MS"/>
                      </a:endParaRPr>
                    </a:p>
                  </a:txBody>
                  <a:tcPr marL="91425" marR="91425" marT="91425" marB="91425">
                    <a:solidFill>
                      <a:srgbClr val="9FC5E8"/>
                    </a:solidFill>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US" sz="1800" dirty="0">
                          <a:latin typeface="Trebuchet MS"/>
                          <a:ea typeface="Trebuchet MS"/>
                          <a:cs typeface="Trebuchet MS"/>
                          <a:sym typeface="Trebuchet MS"/>
                        </a:rPr>
                        <a:t>Presumptive Eligibility</a:t>
                      </a:r>
                      <a:endParaRPr sz="1800" dirty="0">
                        <a:latin typeface="Trebuchet MS"/>
                        <a:ea typeface="Trebuchet MS"/>
                        <a:cs typeface="Trebuchet MS"/>
                        <a:sym typeface="Trebuchet MS"/>
                      </a:endParaRPr>
                    </a:p>
                  </a:txBody>
                  <a:tcPr marL="91425" marR="91425" marT="91425" marB="91425">
                    <a:solidFill>
                      <a:srgbClr val="CFE2F3"/>
                    </a:solidFill>
                  </a:tcPr>
                </a:tc>
                <a:extLst>
                  <a:ext uri="{0D108BD9-81ED-4DB2-BD59-A6C34878D82A}">
                    <a16:rowId xmlns:a16="http://schemas.microsoft.com/office/drawing/2014/main" val="10005"/>
                  </a:ext>
                </a:extLst>
              </a:tr>
            </a:tbl>
          </a:graphicData>
        </a:graphic>
      </p:graphicFrame>
      <p:graphicFrame>
        <p:nvGraphicFramePr>
          <p:cNvPr id="461" name="Google Shape;461;g3504e056152_0_22"/>
          <p:cNvGraphicFramePr/>
          <p:nvPr>
            <p:extLst>
              <p:ext uri="{D42A27DB-BD31-4B8C-83A1-F6EECF244321}">
                <p14:modId xmlns:p14="http://schemas.microsoft.com/office/powerpoint/2010/main" val="4123622346"/>
              </p:ext>
            </p:extLst>
          </p:nvPr>
        </p:nvGraphicFramePr>
        <p:xfrm>
          <a:off x="4942937" y="1304859"/>
          <a:ext cx="3875315" cy="3840300"/>
        </p:xfrm>
        <a:graphic>
          <a:graphicData uri="http://schemas.openxmlformats.org/drawingml/2006/table">
            <a:tbl>
              <a:tblPr>
                <a:noFill/>
                <a:tableStyleId>{60593673-E612-4829-BDE9-AA1860112F26}</a:tableStyleId>
              </a:tblPr>
              <a:tblGrid>
                <a:gridCol w="3875315">
                  <a:extLst>
                    <a:ext uri="{9D8B030D-6E8A-4147-A177-3AD203B41FA5}">
                      <a16:colId xmlns:a16="http://schemas.microsoft.com/office/drawing/2014/main" val="20000"/>
                    </a:ext>
                  </a:extLst>
                </a:gridCol>
              </a:tblGrid>
              <a:tr h="987224">
                <a:tc>
                  <a:txBody>
                    <a:bodyPr/>
                    <a:lstStyle/>
                    <a:p>
                      <a:pPr marL="0" lvl="0" indent="0" algn="l" rtl="0">
                        <a:spcBef>
                          <a:spcPts val="0"/>
                        </a:spcBef>
                        <a:spcAft>
                          <a:spcPts val="0"/>
                        </a:spcAft>
                        <a:buNone/>
                      </a:pPr>
                      <a:r>
                        <a:rPr lang="es-ES" sz="1800" dirty="0">
                          <a:solidFill>
                            <a:schemeClr val="lt1"/>
                          </a:solidFill>
                          <a:latin typeface="Trebuchet MS"/>
                          <a:ea typeface="Trebuchet MS"/>
                          <a:cs typeface="Trebuchet MS"/>
                          <a:sym typeface="Trebuchet MS"/>
                        </a:rPr>
                        <a:t>Enmienda sobre nuestra actual exención de demostración SUD 1115</a:t>
                      </a:r>
                      <a:endParaRPr sz="1800" dirty="0">
                        <a:solidFill>
                          <a:schemeClr val="lt1"/>
                        </a:solidFill>
                        <a:latin typeface="Trebuchet MS"/>
                        <a:ea typeface="Trebuchet MS"/>
                        <a:cs typeface="Trebuchet MS"/>
                        <a:sym typeface="Trebuchet MS"/>
                      </a:endParaRPr>
                    </a:p>
                  </a:txBody>
                  <a:tcPr marL="91425" marR="91425" marT="91425" marB="91425">
                    <a:solidFill>
                      <a:srgbClr val="1C4587"/>
                    </a:solidFill>
                  </a:tcPr>
                </a:tc>
                <a:extLst>
                  <a:ext uri="{0D108BD9-81ED-4DB2-BD59-A6C34878D82A}">
                    <a16:rowId xmlns:a16="http://schemas.microsoft.com/office/drawing/2014/main" val="10000"/>
                  </a:ext>
                </a:extLst>
              </a:tr>
              <a:tr h="717973">
                <a:tc>
                  <a:txBody>
                    <a:bodyPr/>
                    <a:lstStyle/>
                    <a:p>
                      <a:pPr marL="0" lvl="0" indent="0" algn="l" rtl="0">
                        <a:spcBef>
                          <a:spcPts val="0"/>
                        </a:spcBef>
                        <a:spcAft>
                          <a:spcPts val="0"/>
                        </a:spcAft>
                        <a:buNone/>
                      </a:pPr>
                      <a:r>
                        <a:rPr lang="es-ES" sz="1800" dirty="0">
                          <a:solidFill>
                            <a:schemeClr val="lt1"/>
                          </a:solidFill>
                          <a:latin typeface="Trebuchet MS"/>
                          <a:ea typeface="Trebuchet MS"/>
                          <a:cs typeface="Trebuchet MS"/>
                          <a:sym typeface="Trebuchet MS"/>
                        </a:rPr>
                        <a:t>Servicios sociales relacionados con la salud</a:t>
                      </a:r>
                      <a:endParaRPr sz="1800" dirty="0">
                        <a:solidFill>
                          <a:schemeClr val="lt1"/>
                        </a:solidFill>
                        <a:latin typeface="Trebuchet MS"/>
                        <a:ea typeface="Trebuchet MS"/>
                        <a:cs typeface="Trebuchet MS"/>
                        <a:sym typeface="Trebuchet MS"/>
                      </a:endParaRPr>
                    </a:p>
                  </a:txBody>
                  <a:tcPr marL="91425" marR="91425" marT="91425" marB="91425">
                    <a:solidFill>
                      <a:srgbClr val="0B5394"/>
                    </a:solidFill>
                  </a:tcPr>
                </a:tc>
                <a:extLst>
                  <a:ext uri="{0D108BD9-81ED-4DB2-BD59-A6C34878D82A}">
                    <a16:rowId xmlns:a16="http://schemas.microsoft.com/office/drawing/2014/main" val="10001"/>
                  </a:ext>
                </a:extLst>
              </a:tr>
              <a:tr h="448722">
                <a:tc>
                  <a:txBody>
                    <a:bodyPr/>
                    <a:lstStyle/>
                    <a:p>
                      <a:pPr marL="0" lvl="0" indent="0" algn="l" rtl="0">
                        <a:spcBef>
                          <a:spcPts val="0"/>
                        </a:spcBef>
                        <a:spcAft>
                          <a:spcPts val="0"/>
                        </a:spcAft>
                        <a:buNone/>
                      </a:pPr>
                      <a:r>
                        <a:rPr lang="en-US" sz="1800" dirty="0" err="1">
                          <a:solidFill>
                            <a:schemeClr val="lt1"/>
                          </a:solidFill>
                          <a:latin typeface="Trebuchet MS"/>
                          <a:ea typeface="Trebuchet MS"/>
                          <a:cs typeface="Trebuchet MS"/>
                          <a:sym typeface="Trebuchet MS"/>
                        </a:rPr>
                        <a:t>Servicios</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reinserción</a:t>
                      </a:r>
                      <a:r>
                        <a:rPr lang="en-US" sz="1800" dirty="0">
                          <a:solidFill>
                            <a:schemeClr val="lt1"/>
                          </a:solidFill>
                          <a:latin typeface="Trebuchet MS"/>
                          <a:ea typeface="Trebuchet MS"/>
                          <a:cs typeface="Trebuchet MS"/>
                          <a:sym typeface="Trebuchet MS"/>
                        </a:rPr>
                        <a:t> (M-REACH)</a:t>
                      </a:r>
                      <a:endParaRPr sz="1800" dirty="0">
                        <a:solidFill>
                          <a:schemeClr val="lt1"/>
                        </a:solidFill>
                        <a:latin typeface="Trebuchet MS"/>
                        <a:ea typeface="Trebuchet MS"/>
                        <a:cs typeface="Trebuchet MS"/>
                        <a:sym typeface="Trebuchet MS"/>
                      </a:endParaRPr>
                    </a:p>
                  </a:txBody>
                  <a:tcPr marL="91425" marR="91425" marT="91425" marB="91425">
                    <a:solidFill>
                      <a:srgbClr val="3D85C6"/>
                    </a:solidFill>
                  </a:tcPr>
                </a:tc>
                <a:extLst>
                  <a:ext uri="{0D108BD9-81ED-4DB2-BD59-A6C34878D82A}">
                    <a16:rowId xmlns:a16="http://schemas.microsoft.com/office/drawing/2014/main" val="10002"/>
                  </a:ext>
                </a:extLst>
              </a:tr>
              <a:tr h="717973">
                <a:tc>
                  <a:txBody>
                    <a:bodyPr/>
                    <a:lstStyle/>
                    <a:p>
                      <a:pPr marL="0" lvl="0" indent="0" algn="l" rtl="0">
                        <a:spcBef>
                          <a:spcPts val="0"/>
                        </a:spcBef>
                        <a:spcAft>
                          <a:spcPts val="0"/>
                        </a:spcAft>
                        <a:buNone/>
                      </a:pPr>
                      <a:r>
                        <a:rPr lang="es-ES" sz="1800" dirty="0">
                          <a:latin typeface="Trebuchet MS"/>
                          <a:ea typeface="Trebuchet MS"/>
                          <a:cs typeface="Trebuchet MS"/>
                          <a:sym typeface="Trebuchet MS"/>
                        </a:rPr>
                        <a:t>Servicios para personas con enfermedades mentales graves</a:t>
                      </a:r>
                      <a:endParaRPr sz="1800" dirty="0">
                        <a:latin typeface="Trebuchet MS"/>
                        <a:ea typeface="Trebuchet MS"/>
                        <a:cs typeface="Trebuchet MS"/>
                        <a:sym typeface="Trebuchet MS"/>
                      </a:endParaRPr>
                    </a:p>
                  </a:txBody>
                  <a:tcPr marL="91425" marR="91425" marT="91425" marB="91425">
                    <a:solidFill>
                      <a:srgbClr val="6FA8DC"/>
                    </a:solidFill>
                  </a:tcPr>
                </a:tc>
                <a:extLst>
                  <a:ext uri="{0D108BD9-81ED-4DB2-BD59-A6C34878D82A}">
                    <a16:rowId xmlns:a16="http://schemas.microsoft.com/office/drawing/2014/main" val="10003"/>
                  </a:ext>
                </a:extLst>
              </a:tr>
              <a:tr h="448722">
                <a:tc>
                  <a:txBody>
                    <a:bodyPr/>
                    <a:lstStyle/>
                    <a:p>
                      <a:pPr marL="0" lvl="0" indent="0" algn="l" rtl="0">
                        <a:spcBef>
                          <a:spcPts val="0"/>
                        </a:spcBef>
                        <a:spcAft>
                          <a:spcPts val="0"/>
                        </a:spcAft>
                        <a:buNone/>
                      </a:pPr>
                      <a:r>
                        <a:rPr lang="en-US" sz="1800" dirty="0" err="1">
                          <a:latin typeface="Trebuchet MS"/>
                          <a:ea typeface="Trebuchet MS"/>
                          <a:cs typeface="Trebuchet MS"/>
                          <a:sym typeface="Trebuchet MS"/>
                        </a:rPr>
                        <a:t>Elegibilidad</a:t>
                      </a:r>
                      <a:r>
                        <a:rPr lang="en-US" sz="1800" dirty="0">
                          <a:latin typeface="Trebuchet MS"/>
                          <a:ea typeface="Trebuchet MS"/>
                          <a:cs typeface="Trebuchet MS"/>
                          <a:sym typeface="Trebuchet MS"/>
                        </a:rPr>
                        <a:t> continua</a:t>
                      </a:r>
                      <a:endParaRPr sz="1800" dirty="0">
                        <a:latin typeface="Trebuchet MS"/>
                        <a:ea typeface="Trebuchet MS"/>
                        <a:cs typeface="Trebuchet MS"/>
                        <a:sym typeface="Trebuchet MS"/>
                      </a:endParaRPr>
                    </a:p>
                  </a:txBody>
                  <a:tcPr marL="91425" marR="91425" marT="91425" marB="91425">
                    <a:solidFill>
                      <a:srgbClr val="9FC5E8"/>
                    </a:solidFill>
                  </a:tcPr>
                </a:tc>
                <a:extLst>
                  <a:ext uri="{0D108BD9-81ED-4DB2-BD59-A6C34878D82A}">
                    <a16:rowId xmlns:a16="http://schemas.microsoft.com/office/drawing/2014/main" val="10004"/>
                  </a:ext>
                </a:extLst>
              </a:tr>
              <a:tr h="448722">
                <a:tc>
                  <a:txBody>
                    <a:bodyPr/>
                    <a:lstStyle/>
                    <a:p>
                      <a:pPr marL="0" lvl="0" indent="0" algn="l" rtl="0">
                        <a:spcBef>
                          <a:spcPts val="0"/>
                        </a:spcBef>
                        <a:spcAft>
                          <a:spcPts val="0"/>
                        </a:spcAft>
                        <a:buNone/>
                      </a:pPr>
                      <a:r>
                        <a:rPr lang="en-US" sz="1800" dirty="0" err="1">
                          <a:latin typeface="Trebuchet MS"/>
                          <a:ea typeface="Trebuchet MS"/>
                          <a:cs typeface="Trebuchet MS"/>
                          <a:sym typeface="Trebuchet MS"/>
                        </a:rPr>
                        <a:t>Presunta</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elegibilidad</a:t>
                      </a:r>
                      <a:endParaRPr sz="1800" dirty="0">
                        <a:latin typeface="Trebuchet MS"/>
                        <a:ea typeface="Trebuchet MS"/>
                        <a:cs typeface="Trebuchet MS"/>
                        <a:sym typeface="Trebuchet MS"/>
                      </a:endParaRPr>
                    </a:p>
                  </a:txBody>
                  <a:tcPr marL="91425" marR="91425" marT="91425" marB="91425">
                    <a:solidFill>
                      <a:srgbClr val="CFE2F3"/>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355d285e6e6_1_1223"/>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467" name="Google Shape;467;g355d285e6e6_1_1223"/>
          <p:cNvSpPr txBox="1"/>
          <p:nvPr/>
        </p:nvSpPr>
        <p:spPr>
          <a:xfrm>
            <a:off x="532350" y="50948"/>
            <a:ext cx="83151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Comprehensive Care Phased </a:t>
            </a:r>
            <a:r>
              <a:rPr lang="en-US" sz="34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Approach</a:t>
            </a:r>
            <a:endParaRPr sz="3400" b="1" dirty="0">
              <a:solidFill>
                <a:schemeClr val="dk2"/>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2700"/>
              <a:buFont typeface="Arial"/>
              <a:buNone/>
            </a:pPr>
            <a:r>
              <a:rPr lang="en-US" sz="3400" b="1" dirty="0" err="1">
                <a:solidFill>
                  <a:schemeClr val="dk2"/>
                </a:solidFill>
                <a:latin typeface="Trebuchet MS"/>
                <a:ea typeface="Trebuchet MS"/>
                <a:cs typeface="Trebuchet MS"/>
                <a:sym typeface="Trebuchet MS"/>
              </a:rPr>
              <a:t>Asistencia</a:t>
            </a:r>
            <a:r>
              <a:rPr lang="en-US" sz="3400" b="1" dirty="0">
                <a:solidFill>
                  <a:schemeClr val="dk2"/>
                </a:solidFill>
                <a:latin typeface="Trebuchet MS"/>
                <a:ea typeface="Trebuchet MS"/>
                <a:cs typeface="Trebuchet MS"/>
                <a:sym typeface="Trebuchet MS"/>
              </a:rPr>
              <a:t> integral </a:t>
            </a:r>
            <a:r>
              <a:rPr lang="en-US" sz="3400" b="1" dirty="0" err="1">
                <a:solidFill>
                  <a:schemeClr val="dk2"/>
                </a:solidFill>
                <a:latin typeface="Trebuchet MS"/>
                <a:ea typeface="Trebuchet MS"/>
                <a:cs typeface="Trebuchet MS"/>
                <a:sym typeface="Trebuchet MS"/>
              </a:rPr>
              <a:t>enfoque</a:t>
            </a:r>
            <a:r>
              <a:rPr lang="en-US" sz="3400" b="1" dirty="0">
                <a:solidFill>
                  <a:schemeClr val="dk2"/>
                </a:solidFill>
                <a:latin typeface="Trebuchet MS"/>
                <a:ea typeface="Trebuchet MS"/>
                <a:cs typeface="Trebuchet MS"/>
                <a:sym typeface="Trebuchet MS"/>
              </a:rPr>
              <a:t> por </a:t>
            </a:r>
            <a:r>
              <a:rPr lang="en-US" sz="3400" b="1" dirty="0" err="1">
                <a:solidFill>
                  <a:schemeClr val="dk2"/>
                </a:solidFill>
                <a:latin typeface="Trebuchet MS"/>
                <a:ea typeface="Trebuchet MS"/>
                <a:cs typeface="Trebuchet MS"/>
                <a:sym typeface="Trebuchet MS"/>
              </a:rPr>
              <a:t>fases</a:t>
            </a:r>
            <a:endParaRPr sz="3400" b="1" dirty="0">
              <a:solidFill>
                <a:schemeClr val="dk2"/>
              </a:solidFill>
              <a:latin typeface="Trebuchet MS"/>
              <a:ea typeface="Trebuchet MS"/>
              <a:cs typeface="Trebuchet MS"/>
              <a:sym typeface="Trebuchet MS"/>
            </a:endParaRPr>
          </a:p>
        </p:txBody>
      </p:sp>
      <p:graphicFrame>
        <p:nvGraphicFramePr>
          <p:cNvPr id="468" name="Google Shape;468;g355d285e6e6_1_1223"/>
          <p:cNvGraphicFramePr/>
          <p:nvPr>
            <p:extLst>
              <p:ext uri="{D42A27DB-BD31-4B8C-83A1-F6EECF244321}">
                <p14:modId xmlns:p14="http://schemas.microsoft.com/office/powerpoint/2010/main" val="729539086"/>
              </p:ext>
            </p:extLst>
          </p:nvPr>
        </p:nvGraphicFramePr>
        <p:xfrm>
          <a:off x="261938" y="1480338"/>
          <a:ext cx="4021550" cy="3387965"/>
        </p:xfrm>
        <a:graphic>
          <a:graphicData uri="http://schemas.openxmlformats.org/drawingml/2006/table">
            <a:tbl>
              <a:tblPr>
                <a:noFill/>
                <a:tableStyleId>{60593673-E612-4829-BDE9-AA1860112F26}</a:tableStyleId>
              </a:tblPr>
              <a:tblGrid>
                <a:gridCol w="4021550">
                  <a:extLst>
                    <a:ext uri="{9D8B030D-6E8A-4147-A177-3AD203B41FA5}">
                      <a16:colId xmlns:a16="http://schemas.microsoft.com/office/drawing/2014/main" val="20000"/>
                    </a:ext>
                  </a:extLst>
                </a:gridCol>
              </a:tblGrid>
              <a:tr h="522875">
                <a:tc>
                  <a:txBody>
                    <a:bodyPr/>
                    <a:lstStyle/>
                    <a:p>
                      <a:pPr marL="0" lvl="0" indent="0" algn="l" rtl="0">
                        <a:spcBef>
                          <a:spcPts val="0"/>
                        </a:spcBef>
                        <a:spcAft>
                          <a:spcPts val="0"/>
                        </a:spcAft>
                        <a:buNone/>
                      </a:pPr>
                      <a:r>
                        <a:rPr lang="en-US" sz="1600" b="1" dirty="0">
                          <a:solidFill>
                            <a:schemeClr val="lt1"/>
                          </a:solidFill>
                          <a:latin typeface="Trebuchet MS"/>
                          <a:ea typeface="Trebuchet MS"/>
                          <a:cs typeface="Trebuchet MS"/>
                          <a:sym typeface="Trebuchet MS"/>
                        </a:rPr>
                        <a:t>Phase 1 2025</a:t>
                      </a:r>
                      <a:endParaRPr sz="1600" b="1" dirty="0">
                        <a:solidFill>
                          <a:schemeClr val="lt1"/>
                        </a:solidFill>
                        <a:latin typeface="Trebuchet MS"/>
                        <a:ea typeface="Trebuchet MS"/>
                        <a:cs typeface="Trebuchet MS"/>
                        <a:sym typeface="Trebuchet MS"/>
                      </a:endParaRPr>
                    </a:p>
                  </a:txBody>
                  <a:tcPr marL="91425" marR="91425" marT="91425" marB="91425">
                    <a:solidFill>
                      <a:schemeClr val="dk2"/>
                    </a:solidFill>
                  </a:tcPr>
                </a:tc>
                <a:extLst>
                  <a:ext uri="{0D108BD9-81ED-4DB2-BD59-A6C34878D82A}">
                    <a16:rowId xmlns:a16="http://schemas.microsoft.com/office/drawing/2014/main" val="10000"/>
                  </a:ext>
                </a:extLst>
              </a:tr>
              <a:tr h="2775475">
                <a:tc>
                  <a:txBody>
                    <a:bodyPr/>
                    <a:lstStyle/>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rPr>
                        <a:t>Summer</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rPr>
                        <a:t>- Phase 1 of Housing Services</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rPr>
                        <a:t>F</a:t>
                      </a:r>
                      <a:r>
                        <a:rPr lang="en-US" sz="16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all/Winter </a:t>
                      </a:r>
                      <a:endParaRPr sz="16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endParaRPr>
                    </a:p>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 Extended i</a:t>
                      </a:r>
                      <a:r>
                        <a:rPr lang="en-US" sz="1600" b="1" dirty="0">
                          <a:solidFill>
                            <a:schemeClr val="dk2"/>
                          </a:solidFill>
                          <a:latin typeface="Trebuchet MS"/>
                          <a:ea typeface="Trebuchet MS"/>
                          <a:cs typeface="Trebuchet MS"/>
                          <a:sym typeface="Trebuchet MS"/>
                        </a:rPr>
                        <a:t>npatient stays for persons with Serious Mental Illness</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rPr>
                        <a:t>- Medicaid Reentry and Community Health Services in state facilities </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rPr>
                        <a:t>*All timelines are based on expected CMS approvals and subject to change</a:t>
                      </a:r>
                      <a:endParaRPr sz="1600" b="1" dirty="0">
                        <a:solidFill>
                          <a:schemeClr val="dk2"/>
                        </a:solidFill>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469" name="Google Shape;469;g355d285e6e6_1_1223"/>
          <p:cNvGraphicFramePr/>
          <p:nvPr>
            <p:extLst>
              <p:ext uri="{D42A27DB-BD31-4B8C-83A1-F6EECF244321}">
                <p14:modId xmlns:p14="http://schemas.microsoft.com/office/powerpoint/2010/main" val="3190994066"/>
              </p:ext>
            </p:extLst>
          </p:nvPr>
        </p:nvGraphicFramePr>
        <p:xfrm>
          <a:off x="4572001" y="1184834"/>
          <a:ext cx="4365994" cy="3875645"/>
        </p:xfrm>
        <a:graphic>
          <a:graphicData uri="http://schemas.openxmlformats.org/drawingml/2006/table">
            <a:tbl>
              <a:tblPr>
                <a:noFill/>
                <a:tableStyleId>{60593673-E612-4829-BDE9-AA1860112F26}</a:tableStyleId>
              </a:tblPr>
              <a:tblGrid>
                <a:gridCol w="4365994">
                  <a:extLst>
                    <a:ext uri="{9D8B030D-6E8A-4147-A177-3AD203B41FA5}">
                      <a16:colId xmlns:a16="http://schemas.microsoft.com/office/drawing/2014/main" val="20000"/>
                    </a:ext>
                  </a:extLst>
                </a:gridCol>
              </a:tblGrid>
              <a:tr h="522875">
                <a:tc>
                  <a:txBody>
                    <a:bodyPr/>
                    <a:lstStyle/>
                    <a:p>
                      <a:pPr marL="0" lvl="0" indent="0" algn="l" rtl="0">
                        <a:spcBef>
                          <a:spcPts val="0"/>
                        </a:spcBef>
                        <a:spcAft>
                          <a:spcPts val="0"/>
                        </a:spcAft>
                        <a:buNone/>
                      </a:pPr>
                      <a:r>
                        <a:rPr lang="en-US" sz="1600" b="1" dirty="0">
                          <a:solidFill>
                            <a:schemeClr val="lt1"/>
                          </a:solidFill>
                          <a:latin typeface="Trebuchet MS"/>
                          <a:ea typeface="Trebuchet MS"/>
                          <a:cs typeface="Trebuchet MS"/>
                          <a:sym typeface="Trebuchet MS"/>
                        </a:rPr>
                        <a:t>Fase 1 2025</a:t>
                      </a:r>
                      <a:endParaRPr sz="1600" b="1" dirty="0">
                        <a:solidFill>
                          <a:schemeClr val="lt1"/>
                        </a:solidFill>
                        <a:latin typeface="Trebuchet MS"/>
                        <a:ea typeface="Trebuchet MS"/>
                        <a:cs typeface="Trebuchet MS"/>
                        <a:sym typeface="Trebuchet MS"/>
                      </a:endParaRPr>
                    </a:p>
                  </a:txBody>
                  <a:tcPr marL="91425" marR="91425" marT="91425" marB="91425">
                    <a:solidFill>
                      <a:schemeClr val="dk2"/>
                    </a:solidFill>
                  </a:tcPr>
                </a:tc>
                <a:extLst>
                  <a:ext uri="{0D108BD9-81ED-4DB2-BD59-A6C34878D82A}">
                    <a16:rowId xmlns:a16="http://schemas.microsoft.com/office/drawing/2014/main" val="10000"/>
                  </a:ext>
                </a:extLst>
              </a:tr>
              <a:tr h="2775475">
                <a:tc>
                  <a:txBody>
                    <a:bodyPr/>
                    <a:lstStyle/>
                    <a:p>
                      <a:pPr marL="0" lvl="0" indent="0" algn="l" rtl="0">
                        <a:spcBef>
                          <a:spcPts val="0"/>
                        </a:spcBef>
                        <a:spcAft>
                          <a:spcPts val="0"/>
                        </a:spcAft>
                        <a:buFontTx/>
                        <a:buNone/>
                      </a:pPr>
                      <a:r>
                        <a:rPr lang="es-ES" sz="1600" b="1" dirty="0">
                          <a:solidFill>
                            <a:schemeClr val="dk2"/>
                          </a:solidFill>
                          <a:latin typeface="Trebuchet MS"/>
                          <a:ea typeface="Trebuchet MS"/>
                          <a:cs typeface="Trebuchet MS"/>
                          <a:sym typeface="Trebuchet MS"/>
                        </a:rPr>
                        <a:t>Verano</a:t>
                      </a:r>
                    </a:p>
                    <a:p>
                      <a:pPr marL="0" lvl="0" indent="0" algn="l" rtl="0">
                        <a:spcBef>
                          <a:spcPts val="0"/>
                        </a:spcBef>
                        <a:spcAft>
                          <a:spcPts val="0"/>
                        </a:spcAft>
                        <a:buFontTx/>
                        <a:buNone/>
                      </a:pPr>
                      <a:r>
                        <a:rPr lang="en-US" sz="1600" b="1" dirty="0">
                          <a:solidFill>
                            <a:schemeClr val="dk2"/>
                          </a:solidFill>
                          <a:latin typeface="Trebuchet MS"/>
                          <a:ea typeface="Trebuchet MS"/>
                          <a:cs typeface="Trebuchet MS"/>
                          <a:sym typeface="Trebuchet MS"/>
                        </a:rPr>
                        <a:t>- </a:t>
                      </a:r>
                      <a:r>
                        <a:rPr lang="es-ES" sz="1600" b="1" dirty="0">
                          <a:solidFill>
                            <a:schemeClr val="dk2"/>
                          </a:solidFill>
                          <a:latin typeface="Trebuchet MS"/>
                          <a:ea typeface="Trebuchet MS"/>
                          <a:cs typeface="Trebuchet MS"/>
                          <a:sym typeface="Trebuchet MS"/>
                        </a:rPr>
                        <a:t>Fase 1 de los servicios de alojamiento</a:t>
                      </a:r>
                    </a:p>
                    <a:p>
                      <a:pPr marL="0" lvl="0" indent="0" algn="l" rtl="0">
                        <a:spcBef>
                          <a:spcPts val="0"/>
                        </a:spcBef>
                        <a:spcAft>
                          <a:spcPts val="0"/>
                        </a:spcAft>
                        <a:buNone/>
                      </a:pPr>
                      <a:endParaRPr lang="es-ES"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s-ES" sz="1600" b="1" dirty="0">
                          <a:solidFill>
                            <a:schemeClr val="dk2"/>
                          </a:solidFill>
                          <a:latin typeface="Trebuchet MS"/>
                          <a:ea typeface="Trebuchet MS"/>
                          <a:cs typeface="Trebuchet MS"/>
                          <a:sym typeface="Trebuchet MS"/>
                        </a:rPr>
                        <a:t>Otoño/invierno </a:t>
                      </a:r>
                    </a:p>
                    <a:p>
                      <a:pPr marL="0" lvl="0" indent="0" algn="l" rtl="0">
                        <a:spcBef>
                          <a:spcPts val="0"/>
                        </a:spcBef>
                        <a:spcAft>
                          <a:spcPts val="0"/>
                        </a:spcAft>
                        <a:buFontTx/>
                        <a:buNone/>
                      </a:pPr>
                      <a:r>
                        <a:rPr lang="en-US" sz="1600" b="1" dirty="0">
                          <a:solidFill>
                            <a:schemeClr val="dk2"/>
                          </a:solidFill>
                          <a:latin typeface="Trebuchet MS"/>
                          <a:ea typeface="Trebuchet MS"/>
                          <a:cs typeface="Trebuchet MS"/>
                          <a:sym typeface="Trebuchet MS"/>
                        </a:rPr>
                        <a:t>- </a:t>
                      </a:r>
                      <a:r>
                        <a:rPr lang="es-ES" sz="1600" b="1" dirty="0">
                          <a:solidFill>
                            <a:schemeClr val="dk2"/>
                          </a:solidFill>
                          <a:latin typeface="Trebuchet MS"/>
                          <a:ea typeface="Trebuchet MS"/>
                          <a:cs typeface="Trebuchet MS"/>
                          <a:sym typeface="Trebuchet MS"/>
                        </a:rPr>
                        <a:t>Estancias prolongadas de hospitalización para personas con enfermedades mentales graves</a:t>
                      </a:r>
                    </a:p>
                    <a:p>
                      <a:pPr marL="0" lvl="0" indent="0" algn="l" rtl="0">
                        <a:spcBef>
                          <a:spcPts val="0"/>
                        </a:spcBef>
                        <a:spcAft>
                          <a:spcPts val="0"/>
                        </a:spcAft>
                        <a:buFontTx/>
                        <a:buNone/>
                      </a:pPr>
                      <a:r>
                        <a:rPr lang="en-US" sz="1600" b="1" dirty="0">
                          <a:solidFill>
                            <a:schemeClr val="dk2"/>
                          </a:solidFill>
                          <a:latin typeface="Trebuchet MS"/>
                          <a:ea typeface="Trebuchet MS"/>
                          <a:cs typeface="Trebuchet MS"/>
                          <a:sym typeface="Trebuchet MS"/>
                        </a:rPr>
                        <a:t>- </a:t>
                      </a:r>
                      <a:r>
                        <a:rPr lang="es-ES" sz="1600" b="1" dirty="0">
                          <a:solidFill>
                            <a:schemeClr val="dk2"/>
                          </a:solidFill>
                          <a:latin typeface="Trebuchet MS"/>
                          <a:ea typeface="Trebuchet MS"/>
                          <a:cs typeface="Trebuchet MS"/>
                          <a:sym typeface="Trebuchet MS"/>
                        </a:rPr>
                        <a:t>Reincorporación a Medicaid y servicios sanitarios comunitarios en instalaciones estatales </a:t>
                      </a:r>
                    </a:p>
                    <a:p>
                      <a:pPr marL="0" lvl="0" indent="0" algn="l" rtl="0">
                        <a:spcBef>
                          <a:spcPts val="0"/>
                        </a:spcBef>
                        <a:spcAft>
                          <a:spcPts val="0"/>
                        </a:spcAft>
                        <a:buFontTx/>
                        <a:buNone/>
                      </a:pPr>
                      <a:r>
                        <a:rPr lang="es-ES" sz="1600" b="1" dirty="0">
                          <a:solidFill>
                            <a:schemeClr val="dk2"/>
                          </a:solidFill>
                          <a:latin typeface="Trebuchet MS"/>
                          <a:ea typeface="Trebuchet MS"/>
                          <a:cs typeface="Trebuchet MS"/>
                          <a:sym typeface="Trebuchet MS"/>
                        </a:rPr>
                        <a:t>*Todos los plazos se basan en las aprobaciones previstas de los CMS y están sujetos a cambios.</a:t>
                      </a:r>
                      <a:endParaRPr sz="1600" b="1" dirty="0">
                        <a:solidFill>
                          <a:schemeClr val="dk2"/>
                        </a:solidFill>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3583f80ee95_0_45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475" name="Google Shape;475;g3583f80ee95_0_458"/>
          <p:cNvSpPr txBox="1"/>
          <p:nvPr/>
        </p:nvSpPr>
        <p:spPr>
          <a:xfrm>
            <a:off x="532350" y="238125"/>
            <a:ext cx="83151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Comprehensive Care Phased Approach</a:t>
            </a:r>
            <a:endParaRPr sz="3400" b="1" dirty="0">
              <a:solidFill>
                <a:schemeClr val="dk2"/>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2700"/>
              <a:buFont typeface="Arial"/>
              <a:buNone/>
            </a:pPr>
            <a:r>
              <a:rPr lang="es-ES" sz="3400" b="1" dirty="0">
                <a:solidFill>
                  <a:schemeClr val="dk2"/>
                </a:solidFill>
                <a:latin typeface="Trebuchet MS"/>
                <a:ea typeface="Trebuchet MS"/>
                <a:cs typeface="Trebuchet MS"/>
                <a:sym typeface="Trebuchet MS"/>
              </a:rPr>
              <a:t>Asistencia integral enfoque por fases</a:t>
            </a:r>
            <a:endParaRPr sz="3400" b="1" dirty="0">
              <a:solidFill>
                <a:schemeClr val="dk2"/>
              </a:solidFill>
              <a:latin typeface="Trebuchet MS"/>
              <a:ea typeface="Trebuchet MS"/>
              <a:cs typeface="Trebuchet MS"/>
              <a:sym typeface="Trebuchet MS"/>
            </a:endParaRPr>
          </a:p>
        </p:txBody>
      </p:sp>
      <p:graphicFrame>
        <p:nvGraphicFramePr>
          <p:cNvPr id="476" name="Google Shape;476;g3583f80ee95_0_458"/>
          <p:cNvGraphicFramePr/>
          <p:nvPr/>
        </p:nvGraphicFramePr>
        <p:xfrm>
          <a:off x="474838" y="1364913"/>
          <a:ext cx="4021550" cy="3738775"/>
        </p:xfrm>
        <a:graphic>
          <a:graphicData uri="http://schemas.openxmlformats.org/drawingml/2006/table">
            <a:tbl>
              <a:tblPr>
                <a:noFill/>
                <a:tableStyleId>{60593673-E612-4829-BDE9-AA1860112F26}</a:tableStyleId>
              </a:tblPr>
              <a:tblGrid>
                <a:gridCol w="4021550">
                  <a:extLst>
                    <a:ext uri="{9D8B030D-6E8A-4147-A177-3AD203B41FA5}">
                      <a16:colId xmlns:a16="http://schemas.microsoft.com/office/drawing/2014/main" val="20000"/>
                    </a:ext>
                  </a:extLst>
                </a:gridCol>
              </a:tblGrid>
              <a:tr h="475525">
                <a:tc>
                  <a:txBody>
                    <a:bodyPr/>
                    <a:lstStyle/>
                    <a:p>
                      <a:pPr marL="0" lvl="0" indent="0" algn="l" rtl="0">
                        <a:spcBef>
                          <a:spcPts val="0"/>
                        </a:spcBef>
                        <a:spcAft>
                          <a:spcPts val="0"/>
                        </a:spcAft>
                        <a:buNone/>
                      </a:pPr>
                      <a:r>
                        <a:rPr lang="en-US" sz="1700" b="1" dirty="0">
                          <a:solidFill>
                            <a:schemeClr val="lt1"/>
                          </a:solidFill>
                          <a:latin typeface="Trebuchet MS"/>
                          <a:ea typeface="Trebuchet MS"/>
                          <a:cs typeface="Trebuchet MS"/>
                          <a:sym typeface="Trebuchet MS"/>
                        </a:rPr>
                        <a:t>Phase 2 Winter 2026</a:t>
                      </a:r>
                      <a:endParaRPr sz="1700" b="1" dirty="0">
                        <a:solidFill>
                          <a:schemeClr val="lt1"/>
                        </a:solidFill>
                        <a:latin typeface="Trebuchet MS"/>
                        <a:ea typeface="Trebuchet MS"/>
                        <a:cs typeface="Trebuchet MS"/>
                        <a:sym typeface="Trebuchet MS"/>
                      </a:endParaRPr>
                    </a:p>
                  </a:txBody>
                  <a:tcPr marL="91425" marR="91425" marT="91425" marB="91425" anchor="ctr">
                    <a:solidFill>
                      <a:schemeClr val="dk2"/>
                    </a:solidFill>
                  </a:tcPr>
                </a:tc>
                <a:extLst>
                  <a:ext uri="{0D108BD9-81ED-4DB2-BD59-A6C34878D82A}">
                    <a16:rowId xmlns:a16="http://schemas.microsoft.com/office/drawing/2014/main" val="10000"/>
                  </a:ext>
                </a:extLst>
              </a:tr>
              <a:tr h="3263250">
                <a:tc>
                  <a:txBody>
                    <a:bodyPr/>
                    <a:lstStyle/>
                    <a:p>
                      <a:pPr marL="0" lvl="0" indent="0" algn="l" rtl="0">
                        <a:spcBef>
                          <a:spcPts val="0"/>
                        </a:spcBef>
                        <a:spcAft>
                          <a:spcPts val="0"/>
                        </a:spcAft>
                        <a:buClr>
                          <a:schemeClr val="dk1"/>
                        </a:buClr>
                        <a:buSzPts val="1100"/>
                        <a:buFont typeface="Arial"/>
                        <a:buNone/>
                      </a:pPr>
                      <a:r>
                        <a:rPr lang="en-US" sz="1600" b="1" dirty="0">
                          <a:solidFill>
                            <a:schemeClr val="dk2"/>
                          </a:solidFill>
                          <a:latin typeface="Trebuchet MS"/>
                          <a:ea typeface="Trebuchet MS"/>
                          <a:cs typeface="Trebuchet MS"/>
                          <a:sym typeface="Trebuchet MS"/>
                        </a:rPr>
                        <a:t>Continuous Eligibility for children 0-3</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600" b="1" dirty="0">
                          <a:solidFill>
                            <a:schemeClr val="dk2"/>
                          </a:solidFill>
                          <a:latin typeface="Trebuchet MS"/>
                          <a:ea typeface="Trebuchet MS"/>
                          <a:cs typeface="Trebuchet MS"/>
                          <a:sym typeface="Trebuchet MS"/>
                        </a:rPr>
                        <a:t>Continuous eligibility for adults exiting carceral setting for a 12 month period</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6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600" b="1" dirty="0">
                          <a:solidFill>
                            <a:schemeClr val="dk2"/>
                          </a:solidFill>
                          <a:latin typeface="Trebuchet MS"/>
                          <a:ea typeface="Trebuchet MS"/>
                          <a:cs typeface="Trebuchet MS"/>
                          <a:sym typeface="Trebuchet MS"/>
                        </a:rPr>
                        <a:t>Long Term Services &amp; Support users receive presumptive eligibility (amendment submitted but not yet approved)</a:t>
                      </a:r>
                      <a:endParaRPr sz="1600" b="1" dirty="0">
                        <a:solidFill>
                          <a:schemeClr val="dk2"/>
                        </a:solidFill>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477" name="Google Shape;477;g3583f80ee95_0_458"/>
          <p:cNvGraphicFramePr/>
          <p:nvPr>
            <p:extLst>
              <p:ext uri="{D42A27DB-BD31-4B8C-83A1-F6EECF244321}">
                <p14:modId xmlns:p14="http://schemas.microsoft.com/office/powerpoint/2010/main" val="3982290870"/>
              </p:ext>
            </p:extLst>
          </p:nvPr>
        </p:nvGraphicFramePr>
        <p:xfrm>
          <a:off x="4695988" y="1364913"/>
          <a:ext cx="4021550" cy="3738775"/>
        </p:xfrm>
        <a:graphic>
          <a:graphicData uri="http://schemas.openxmlformats.org/drawingml/2006/table">
            <a:tbl>
              <a:tblPr>
                <a:noFill/>
                <a:tableStyleId>{60593673-E612-4829-BDE9-AA1860112F26}</a:tableStyleId>
              </a:tblPr>
              <a:tblGrid>
                <a:gridCol w="4021550">
                  <a:extLst>
                    <a:ext uri="{9D8B030D-6E8A-4147-A177-3AD203B41FA5}">
                      <a16:colId xmlns:a16="http://schemas.microsoft.com/office/drawing/2014/main" val="20000"/>
                    </a:ext>
                  </a:extLst>
                </a:gridCol>
              </a:tblGrid>
              <a:tr h="475525">
                <a:tc>
                  <a:txBody>
                    <a:bodyPr/>
                    <a:lstStyle/>
                    <a:p>
                      <a:pPr marL="0" lvl="0" indent="0" algn="l" rtl="0">
                        <a:spcBef>
                          <a:spcPts val="0"/>
                        </a:spcBef>
                        <a:spcAft>
                          <a:spcPts val="0"/>
                        </a:spcAft>
                        <a:buNone/>
                      </a:pPr>
                      <a:r>
                        <a:rPr lang="en-US" sz="1700" b="1" dirty="0">
                          <a:solidFill>
                            <a:schemeClr val="lt1"/>
                          </a:solidFill>
                          <a:latin typeface="Trebuchet MS"/>
                          <a:ea typeface="Trebuchet MS"/>
                          <a:cs typeface="Trebuchet MS"/>
                          <a:sym typeface="Trebuchet MS"/>
                        </a:rPr>
                        <a:t>Fase 2 </a:t>
                      </a:r>
                      <a:r>
                        <a:rPr lang="en-US" sz="1700" b="1" dirty="0" err="1">
                          <a:solidFill>
                            <a:schemeClr val="lt1"/>
                          </a:solidFill>
                          <a:latin typeface="Trebuchet MS"/>
                          <a:ea typeface="Trebuchet MS"/>
                          <a:cs typeface="Trebuchet MS"/>
                          <a:sym typeface="Trebuchet MS"/>
                        </a:rPr>
                        <a:t>invierno</a:t>
                      </a:r>
                      <a:r>
                        <a:rPr lang="en-US" sz="1700" b="1" dirty="0">
                          <a:solidFill>
                            <a:schemeClr val="lt1"/>
                          </a:solidFill>
                          <a:latin typeface="Trebuchet MS"/>
                          <a:ea typeface="Trebuchet MS"/>
                          <a:cs typeface="Trebuchet MS"/>
                          <a:sym typeface="Trebuchet MS"/>
                        </a:rPr>
                        <a:t> 2026</a:t>
                      </a:r>
                      <a:endParaRPr sz="1700" b="1" dirty="0">
                        <a:solidFill>
                          <a:schemeClr val="lt1"/>
                        </a:solidFill>
                        <a:latin typeface="Trebuchet MS"/>
                        <a:ea typeface="Trebuchet MS"/>
                        <a:cs typeface="Trebuchet MS"/>
                        <a:sym typeface="Trebuchet MS"/>
                      </a:endParaRPr>
                    </a:p>
                  </a:txBody>
                  <a:tcPr marL="91425" marR="91425" marT="91425" marB="91425" anchor="ctr">
                    <a:solidFill>
                      <a:schemeClr val="dk2"/>
                    </a:solidFill>
                  </a:tcPr>
                </a:tc>
                <a:extLst>
                  <a:ext uri="{0D108BD9-81ED-4DB2-BD59-A6C34878D82A}">
                    <a16:rowId xmlns:a16="http://schemas.microsoft.com/office/drawing/2014/main" val="10000"/>
                  </a:ext>
                </a:extLst>
              </a:tr>
              <a:tr h="3263250">
                <a:tc>
                  <a:txBody>
                    <a:bodyPr/>
                    <a:lstStyle/>
                    <a:p>
                      <a:pPr marL="0" lvl="0" indent="0" algn="l" rtl="0">
                        <a:spcBef>
                          <a:spcPts val="0"/>
                        </a:spcBef>
                        <a:spcAft>
                          <a:spcPts val="0"/>
                        </a:spcAft>
                        <a:buNone/>
                      </a:pPr>
                      <a:r>
                        <a:rPr lang="es-ES" sz="1600" b="1" dirty="0">
                          <a:solidFill>
                            <a:schemeClr val="dk2"/>
                          </a:solidFill>
                          <a:latin typeface="Trebuchet MS"/>
                          <a:ea typeface="Trebuchet MS"/>
                          <a:cs typeface="Trebuchet MS"/>
                          <a:sym typeface="Trebuchet MS"/>
                        </a:rPr>
                        <a:t>Elegibilidad continua para niños de 0 a 3 años</a:t>
                      </a:r>
                    </a:p>
                    <a:p>
                      <a:pPr marL="0" lvl="0" indent="0" algn="l" rtl="0">
                        <a:spcBef>
                          <a:spcPts val="0"/>
                        </a:spcBef>
                        <a:spcAft>
                          <a:spcPts val="0"/>
                        </a:spcAft>
                        <a:buNone/>
                      </a:pPr>
                      <a:endParaRPr lang="es-ES"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s-ES" sz="1600" b="1" dirty="0">
                          <a:solidFill>
                            <a:schemeClr val="dk2"/>
                          </a:solidFill>
                          <a:latin typeface="Trebuchet MS"/>
                          <a:ea typeface="Trebuchet MS"/>
                          <a:cs typeface="Trebuchet MS"/>
                          <a:sym typeface="Trebuchet MS"/>
                        </a:rPr>
                        <a:t>Elegibilidad continua para adultos que salen del sistema penitenciario para un periodo de 12 meses.</a:t>
                      </a:r>
                    </a:p>
                    <a:p>
                      <a:pPr marL="0" lvl="0" indent="0" algn="l" rtl="0">
                        <a:spcBef>
                          <a:spcPts val="0"/>
                        </a:spcBef>
                        <a:spcAft>
                          <a:spcPts val="0"/>
                        </a:spcAft>
                        <a:buNone/>
                      </a:pPr>
                      <a:endParaRPr lang="es-ES"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s-ES" sz="1600" b="1" dirty="0">
                          <a:solidFill>
                            <a:schemeClr val="dk2"/>
                          </a:solidFill>
                          <a:latin typeface="Trebuchet MS"/>
                          <a:ea typeface="Trebuchet MS"/>
                          <a:cs typeface="Trebuchet MS"/>
                          <a:sym typeface="Trebuchet MS"/>
                        </a:rPr>
                        <a:t>Los usuarios de servicios y apoyos a largo plazo reciben una presunta elegibilidad (enmienda presentada pero aún no aprobada)</a:t>
                      </a: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g3583f80ee95_0_46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483" name="Google Shape;483;g3583f80ee95_0_467"/>
          <p:cNvSpPr txBox="1"/>
          <p:nvPr/>
        </p:nvSpPr>
        <p:spPr>
          <a:xfrm>
            <a:off x="532350" y="238125"/>
            <a:ext cx="83151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Comprehensive Care Phased Approach</a:t>
            </a:r>
            <a:endParaRPr sz="3400" b="1" dirty="0">
              <a:solidFill>
                <a:schemeClr val="dk2"/>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2700"/>
              <a:buFont typeface="Arial"/>
              <a:buNone/>
            </a:pPr>
            <a:r>
              <a:rPr lang="es-ES" sz="3400" b="1" dirty="0">
                <a:solidFill>
                  <a:schemeClr val="dk2"/>
                </a:solidFill>
                <a:latin typeface="Trebuchet MS"/>
                <a:ea typeface="Trebuchet MS"/>
                <a:cs typeface="Trebuchet MS"/>
                <a:sym typeface="Trebuchet MS"/>
              </a:rPr>
              <a:t>Asistencia integral Enfoque por fases</a:t>
            </a:r>
          </a:p>
        </p:txBody>
      </p:sp>
      <p:graphicFrame>
        <p:nvGraphicFramePr>
          <p:cNvPr id="484" name="Google Shape;484;g3583f80ee95_0_467"/>
          <p:cNvGraphicFramePr/>
          <p:nvPr/>
        </p:nvGraphicFramePr>
        <p:xfrm>
          <a:off x="462838" y="1636688"/>
          <a:ext cx="4021550" cy="3121750"/>
        </p:xfrm>
        <a:graphic>
          <a:graphicData uri="http://schemas.openxmlformats.org/drawingml/2006/table">
            <a:tbl>
              <a:tblPr>
                <a:noFill/>
                <a:tableStyleId>{60593673-E612-4829-BDE9-AA1860112F26}</a:tableStyleId>
              </a:tblPr>
              <a:tblGrid>
                <a:gridCol w="4021550">
                  <a:extLst>
                    <a:ext uri="{9D8B030D-6E8A-4147-A177-3AD203B41FA5}">
                      <a16:colId xmlns:a16="http://schemas.microsoft.com/office/drawing/2014/main" val="20000"/>
                    </a:ext>
                  </a:extLst>
                </a:gridCol>
              </a:tblGrid>
              <a:tr h="500500">
                <a:tc>
                  <a:txBody>
                    <a:bodyPr/>
                    <a:lstStyle/>
                    <a:p>
                      <a:pPr marL="0" lvl="0" indent="0" algn="l" rtl="0">
                        <a:spcBef>
                          <a:spcPts val="0"/>
                        </a:spcBef>
                        <a:spcAft>
                          <a:spcPts val="0"/>
                        </a:spcAft>
                        <a:buNone/>
                      </a:pPr>
                      <a:r>
                        <a:rPr lang="en-US" sz="1800" b="1" dirty="0">
                          <a:solidFill>
                            <a:schemeClr val="lt1"/>
                          </a:solidFill>
                          <a:latin typeface="Trebuchet MS"/>
                          <a:ea typeface="Trebuchet MS"/>
                          <a:cs typeface="Trebuchet MS"/>
                          <a:sym typeface="Trebuchet MS"/>
                        </a:rPr>
                        <a:t>Phase 3 Summer 2026</a:t>
                      </a:r>
                      <a:endParaRPr sz="1800" b="1" dirty="0">
                        <a:solidFill>
                          <a:schemeClr val="lt1"/>
                        </a:solidFill>
                        <a:latin typeface="Trebuchet MS"/>
                        <a:ea typeface="Trebuchet MS"/>
                        <a:cs typeface="Trebuchet MS"/>
                        <a:sym typeface="Trebuchet MS"/>
                      </a:endParaRPr>
                    </a:p>
                  </a:txBody>
                  <a:tcPr marL="91425" marR="91425" marT="91425" marB="91425" anchor="ctr">
                    <a:solidFill>
                      <a:schemeClr val="dk2"/>
                    </a:solidFill>
                  </a:tcPr>
                </a:tc>
                <a:extLst>
                  <a:ext uri="{0D108BD9-81ED-4DB2-BD59-A6C34878D82A}">
                    <a16:rowId xmlns:a16="http://schemas.microsoft.com/office/drawing/2014/main" val="10000"/>
                  </a:ext>
                </a:extLst>
              </a:tr>
              <a:tr h="2335875">
                <a:tc>
                  <a:txBody>
                    <a:bodyPr/>
                    <a:lstStyle/>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rPr>
                        <a:t>Pantry Stocking/Delivered meals for Permanent Supportive Housing (PSH) and Community Access Team (CAT) voucher recipients</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6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Additional Housing Services for former foster youth</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rPr>
                        <a:t>Medicaid Reentry and Community Health Services in jails</a:t>
                      </a:r>
                      <a:endParaRPr sz="1600" b="1" dirty="0">
                        <a:solidFill>
                          <a:schemeClr val="dk2"/>
                        </a:solidFill>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485" name="Google Shape;485;g3583f80ee95_0_467"/>
          <p:cNvGraphicFramePr/>
          <p:nvPr>
            <p:extLst>
              <p:ext uri="{D42A27DB-BD31-4B8C-83A1-F6EECF244321}">
                <p14:modId xmlns:p14="http://schemas.microsoft.com/office/powerpoint/2010/main" val="428475723"/>
              </p:ext>
            </p:extLst>
          </p:nvPr>
        </p:nvGraphicFramePr>
        <p:xfrm>
          <a:off x="4707988" y="1636688"/>
          <a:ext cx="4021550" cy="3307020"/>
        </p:xfrm>
        <a:graphic>
          <a:graphicData uri="http://schemas.openxmlformats.org/drawingml/2006/table">
            <a:tbl>
              <a:tblPr>
                <a:noFill/>
                <a:tableStyleId>{60593673-E612-4829-BDE9-AA1860112F26}</a:tableStyleId>
              </a:tblPr>
              <a:tblGrid>
                <a:gridCol w="4021550">
                  <a:extLst>
                    <a:ext uri="{9D8B030D-6E8A-4147-A177-3AD203B41FA5}">
                      <a16:colId xmlns:a16="http://schemas.microsoft.com/office/drawing/2014/main" val="20000"/>
                    </a:ext>
                  </a:extLst>
                </a:gridCol>
              </a:tblGrid>
              <a:tr h="440100">
                <a:tc>
                  <a:txBody>
                    <a:bodyPr/>
                    <a:lstStyle/>
                    <a:p>
                      <a:pPr marL="0" lvl="0" indent="0" algn="l" rtl="0">
                        <a:spcBef>
                          <a:spcPts val="0"/>
                        </a:spcBef>
                        <a:spcAft>
                          <a:spcPts val="0"/>
                        </a:spcAft>
                        <a:buNone/>
                      </a:pPr>
                      <a:r>
                        <a:rPr lang="en-US" sz="1700" b="1" dirty="0">
                          <a:solidFill>
                            <a:schemeClr val="lt1"/>
                          </a:solidFill>
                          <a:latin typeface="Trebuchet MS"/>
                          <a:ea typeface="Trebuchet MS"/>
                          <a:cs typeface="Trebuchet MS"/>
                          <a:sym typeface="Trebuchet MS"/>
                        </a:rPr>
                        <a:t>Fase 3 Verano 2026</a:t>
                      </a:r>
                      <a:endParaRPr sz="1700" b="1" dirty="0">
                        <a:solidFill>
                          <a:schemeClr val="lt1"/>
                        </a:solidFill>
                        <a:latin typeface="Trebuchet MS"/>
                        <a:ea typeface="Trebuchet MS"/>
                        <a:cs typeface="Trebuchet MS"/>
                        <a:sym typeface="Trebuchet MS"/>
                      </a:endParaRPr>
                    </a:p>
                  </a:txBody>
                  <a:tcPr marL="91425" marR="91425" marT="91425" marB="91425" anchor="ctr">
                    <a:solidFill>
                      <a:schemeClr val="dk2"/>
                    </a:solidFill>
                  </a:tcPr>
                </a:tc>
                <a:extLst>
                  <a:ext uri="{0D108BD9-81ED-4DB2-BD59-A6C34878D82A}">
                    <a16:rowId xmlns:a16="http://schemas.microsoft.com/office/drawing/2014/main" val="10000"/>
                  </a:ext>
                </a:extLst>
              </a:tr>
              <a:tr h="2394450">
                <a:tc>
                  <a:txBody>
                    <a:bodyPr/>
                    <a:lstStyle/>
                    <a:p>
                      <a:pPr marL="0" lvl="0" indent="0" algn="l" rtl="0">
                        <a:spcBef>
                          <a:spcPts val="0"/>
                        </a:spcBef>
                        <a:spcAft>
                          <a:spcPts val="0"/>
                        </a:spcAft>
                        <a:buNone/>
                      </a:pPr>
                      <a:r>
                        <a:rPr lang="es-ES" sz="1600" b="1" dirty="0">
                          <a:solidFill>
                            <a:schemeClr val="dk2"/>
                          </a:solidFill>
                          <a:latin typeface="Trebuchet MS"/>
                          <a:ea typeface="Trebuchet MS"/>
                          <a:cs typeface="Trebuchet MS"/>
                          <a:sym typeface="Trebuchet MS"/>
                        </a:rPr>
                        <a:t>Suministro de despensa/comidas a domicilio para </a:t>
                      </a:r>
                      <a:r>
                        <a:rPr lang="es-MX" sz="1600" b="1" dirty="0">
                          <a:solidFill>
                            <a:schemeClr val="dk2"/>
                          </a:solidFill>
                          <a:latin typeface="Trebuchet MS"/>
                          <a:ea typeface="Trebuchet MS"/>
                          <a:cs typeface="Trebuchet MS"/>
                          <a:sym typeface="Trebuchet MS"/>
                        </a:rPr>
                        <a:t>viviendas de apoyo permanente (PSH) </a:t>
                      </a:r>
                      <a:r>
                        <a:rPr lang="es-ES" sz="1600" b="1" dirty="0">
                          <a:solidFill>
                            <a:schemeClr val="dk2"/>
                          </a:solidFill>
                          <a:latin typeface="Trebuchet MS"/>
                          <a:ea typeface="Trebuchet MS"/>
                          <a:cs typeface="Trebuchet MS"/>
                          <a:sym typeface="Trebuchet MS"/>
                        </a:rPr>
                        <a:t>y </a:t>
                      </a:r>
                      <a:r>
                        <a:rPr lang="es-MX" sz="1600" b="1" dirty="0">
                          <a:solidFill>
                            <a:schemeClr val="dk2"/>
                          </a:solidFill>
                          <a:latin typeface="Trebuchet MS"/>
                          <a:ea typeface="Trebuchet MS"/>
                          <a:cs typeface="Trebuchet MS"/>
                          <a:sym typeface="Trebuchet MS"/>
                        </a:rPr>
                        <a:t>beneficiarios de bonos del equipo de acceso comunitario (CAT)</a:t>
                      </a:r>
                      <a:endParaRPr lang="es-ES"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endParaRPr lang="es-ES"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s-ES" sz="1600" b="1" dirty="0">
                          <a:solidFill>
                            <a:schemeClr val="dk2"/>
                          </a:solidFill>
                          <a:latin typeface="Trebuchet MS"/>
                          <a:ea typeface="Trebuchet MS"/>
                          <a:cs typeface="Trebuchet MS"/>
                          <a:sym typeface="Trebuchet MS"/>
                        </a:rPr>
                        <a:t>Servicios adicionales de vivienda para ex jóvenes de acogida</a:t>
                      </a:r>
                    </a:p>
                    <a:p>
                      <a:pPr marL="0" lvl="0" indent="0" algn="l" rtl="0">
                        <a:spcBef>
                          <a:spcPts val="0"/>
                        </a:spcBef>
                        <a:spcAft>
                          <a:spcPts val="0"/>
                        </a:spcAft>
                        <a:buNone/>
                      </a:pPr>
                      <a:endParaRPr lang="es-ES"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s-ES" sz="1600" b="1" dirty="0">
                          <a:solidFill>
                            <a:schemeClr val="dk2"/>
                          </a:solidFill>
                          <a:latin typeface="Trebuchet MS"/>
                          <a:ea typeface="Trebuchet MS"/>
                          <a:cs typeface="Trebuchet MS"/>
                          <a:sym typeface="Trebuchet MS"/>
                        </a:rPr>
                        <a:t>Reingreso a Medicaid y servicios de salud comunitarios en las cárceles</a:t>
                      </a: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3583f80ee95_0_47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491" name="Google Shape;491;g3583f80ee95_0_474"/>
          <p:cNvSpPr txBox="1"/>
          <p:nvPr/>
        </p:nvSpPr>
        <p:spPr>
          <a:xfrm>
            <a:off x="532350" y="238125"/>
            <a:ext cx="83151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Comprehensive Care Phased Approach</a:t>
            </a:r>
            <a:endParaRPr sz="3400" b="1" dirty="0">
              <a:solidFill>
                <a:schemeClr val="dk2"/>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2700"/>
              <a:buFont typeface="Arial"/>
              <a:buNone/>
            </a:pPr>
            <a:r>
              <a:rPr lang="es-ES" sz="3400" b="1" dirty="0">
                <a:solidFill>
                  <a:schemeClr val="dk2"/>
                </a:solidFill>
                <a:latin typeface="Trebuchet MS"/>
                <a:ea typeface="Trebuchet MS"/>
                <a:cs typeface="Trebuchet MS"/>
                <a:sym typeface="Trebuchet MS"/>
              </a:rPr>
              <a:t>Asistencia integral enfoque por fases</a:t>
            </a:r>
          </a:p>
        </p:txBody>
      </p:sp>
      <p:graphicFrame>
        <p:nvGraphicFramePr>
          <p:cNvPr id="492" name="Google Shape;492;g3583f80ee95_0_474"/>
          <p:cNvGraphicFramePr/>
          <p:nvPr/>
        </p:nvGraphicFramePr>
        <p:xfrm>
          <a:off x="462838" y="1636688"/>
          <a:ext cx="4021550" cy="2285900"/>
        </p:xfrm>
        <a:graphic>
          <a:graphicData uri="http://schemas.openxmlformats.org/drawingml/2006/table">
            <a:tbl>
              <a:tblPr>
                <a:noFill/>
                <a:tableStyleId>{60593673-E612-4829-BDE9-AA1860112F26}</a:tableStyleId>
              </a:tblPr>
              <a:tblGrid>
                <a:gridCol w="4021550">
                  <a:extLst>
                    <a:ext uri="{9D8B030D-6E8A-4147-A177-3AD203B41FA5}">
                      <a16:colId xmlns:a16="http://schemas.microsoft.com/office/drawing/2014/main" val="20000"/>
                    </a:ext>
                  </a:extLst>
                </a:gridCol>
              </a:tblGrid>
              <a:tr h="496900">
                <a:tc>
                  <a:txBody>
                    <a:bodyPr/>
                    <a:lstStyle/>
                    <a:p>
                      <a:pPr marL="0" lvl="0" indent="0" algn="l" rtl="0">
                        <a:spcBef>
                          <a:spcPts val="0"/>
                        </a:spcBef>
                        <a:spcAft>
                          <a:spcPts val="0"/>
                        </a:spcAft>
                        <a:buNone/>
                      </a:pPr>
                      <a:r>
                        <a:rPr lang="en-US" sz="1800" b="1" dirty="0">
                          <a:solidFill>
                            <a:schemeClr val="lt1"/>
                          </a:solidFill>
                          <a:latin typeface="Trebuchet MS"/>
                          <a:ea typeface="Trebuchet MS"/>
                          <a:cs typeface="Trebuchet MS"/>
                          <a:sym typeface="Trebuchet MS"/>
                        </a:rPr>
                        <a:t>Phase 4 Summer 2027</a:t>
                      </a:r>
                      <a:endParaRPr sz="1800" b="1" dirty="0">
                        <a:solidFill>
                          <a:schemeClr val="lt1"/>
                        </a:solidFill>
                        <a:latin typeface="Trebuchet MS"/>
                        <a:ea typeface="Trebuchet MS"/>
                        <a:cs typeface="Trebuchet MS"/>
                        <a:sym typeface="Trebuchet MS"/>
                      </a:endParaRPr>
                    </a:p>
                  </a:txBody>
                  <a:tcPr marL="91425" marR="91425" marT="91425" marB="91425" anchor="ctr">
                    <a:solidFill>
                      <a:schemeClr val="dk2"/>
                    </a:solidFill>
                  </a:tcPr>
                </a:tc>
                <a:extLst>
                  <a:ext uri="{0D108BD9-81ED-4DB2-BD59-A6C34878D82A}">
                    <a16:rowId xmlns:a16="http://schemas.microsoft.com/office/drawing/2014/main" val="10000"/>
                  </a:ext>
                </a:extLst>
              </a:tr>
              <a:tr h="1789000">
                <a:tc>
                  <a:txBody>
                    <a:bodyPr/>
                    <a:lstStyle/>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rPr>
                        <a:t>Pantry Stocking/Delivered meals for PSH and CAT voucher Recipients</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n-US" sz="1600" b="1" dirty="0">
                          <a:solidFill>
                            <a:schemeClr val="dk2"/>
                          </a:solidFill>
                          <a:latin typeface="Trebuchet MS"/>
                          <a:ea typeface="Trebuchet MS"/>
                          <a:cs typeface="Trebuchet MS"/>
                          <a:sym typeface="Trebuchet MS"/>
                        </a:rPr>
                        <a:t>Additional Housing Services for former foster youth</a:t>
                      </a:r>
                      <a:endParaRPr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endParaRPr sz="1600" b="1" dirty="0">
                        <a:solidFill>
                          <a:schemeClr val="dk2"/>
                        </a:solidFill>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493" name="Google Shape;493;g3583f80ee95_0_474"/>
          <p:cNvGraphicFramePr/>
          <p:nvPr>
            <p:extLst>
              <p:ext uri="{D42A27DB-BD31-4B8C-83A1-F6EECF244321}">
                <p14:modId xmlns:p14="http://schemas.microsoft.com/office/powerpoint/2010/main" val="113231854"/>
              </p:ext>
            </p:extLst>
          </p:nvPr>
        </p:nvGraphicFramePr>
        <p:xfrm>
          <a:off x="4707988" y="1636688"/>
          <a:ext cx="4021550" cy="2285900"/>
        </p:xfrm>
        <a:graphic>
          <a:graphicData uri="http://schemas.openxmlformats.org/drawingml/2006/table">
            <a:tbl>
              <a:tblPr>
                <a:noFill/>
                <a:tableStyleId>{60593673-E612-4829-BDE9-AA1860112F26}</a:tableStyleId>
              </a:tblPr>
              <a:tblGrid>
                <a:gridCol w="4021550">
                  <a:extLst>
                    <a:ext uri="{9D8B030D-6E8A-4147-A177-3AD203B41FA5}">
                      <a16:colId xmlns:a16="http://schemas.microsoft.com/office/drawing/2014/main" val="20000"/>
                    </a:ext>
                  </a:extLst>
                </a:gridCol>
              </a:tblGrid>
              <a:tr h="499425">
                <a:tc>
                  <a:txBody>
                    <a:bodyPr/>
                    <a:lstStyle/>
                    <a:p>
                      <a:pPr marL="0" lvl="0" indent="0" algn="l" rtl="0">
                        <a:spcBef>
                          <a:spcPts val="0"/>
                        </a:spcBef>
                        <a:spcAft>
                          <a:spcPts val="0"/>
                        </a:spcAft>
                        <a:buNone/>
                      </a:pPr>
                      <a:r>
                        <a:rPr lang="en-US" sz="1800" b="1" dirty="0">
                          <a:solidFill>
                            <a:schemeClr val="lt1"/>
                          </a:solidFill>
                          <a:latin typeface="Trebuchet MS"/>
                          <a:ea typeface="Trebuchet MS"/>
                          <a:cs typeface="Trebuchet MS"/>
                          <a:sym typeface="Trebuchet MS"/>
                        </a:rPr>
                        <a:t>Fase 4 </a:t>
                      </a:r>
                      <a:r>
                        <a:rPr lang="en-US" sz="1800" b="1" dirty="0" err="1">
                          <a:solidFill>
                            <a:schemeClr val="lt1"/>
                          </a:solidFill>
                          <a:latin typeface="Trebuchet MS"/>
                          <a:ea typeface="Trebuchet MS"/>
                          <a:cs typeface="Trebuchet MS"/>
                          <a:sym typeface="Trebuchet MS"/>
                        </a:rPr>
                        <a:t>verano</a:t>
                      </a:r>
                      <a:r>
                        <a:rPr lang="en-US" sz="1800" b="1" dirty="0">
                          <a:solidFill>
                            <a:schemeClr val="lt1"/>
                          </a:solidFill>
                          <a:latin typeface="Trebuchet MS"/>
                          <a:ea typeface="Trebuchet MS"/>
                          <a:cs typeface="Trebuchet MS"/>
                          <a:sym typeface="Trebuchet MS"/>
                        </a:rPr>
                        <a:t> de 2027</a:t>
                      </a:r>
                      <a:endParaRPr sz="1800" b="1" dirty="0">
                        <a:solidFill>
                          <a:schemeClr val="lt1"/>
                        </a:solidFill>
                        <a:latin typeface="Trebuchet MS"/>
                        <a:ea typeface="Trebuchet MS"/>
                        <a:cs typeface="Trebuchet MS"/>
                        <a:sym typeface="Trebuchet MS"/>
                      </a:endParaRPr>
                    </a:p>
                  </a:txBody>
                  <a:tcPr marL="91425" marR="91425" marT="91425" marB="91425" anchor="ctr">
                    <a:solidFill>
                      <a:schemeClr val="dk2"/>
                    </a:solidFill>
                  </a:tcPr>
                </a:tc>
                <a:extLst>
                  <a:ext uri="{0D108BD9-81ED-4DB2-BD59-A6C34878D82A}">
                    <a16:rowId xmlns:a16="http://schemas.microsoft.com/office/drawing/2014/main" val="10000"/>
                  </a:ext>
                </a:extLst>
              </a:tr>
              <a:tr h="1786475">
                <a:tc>
                  <a:txBody>
                    <a:bodyPr/>
                    <a:lstStyle/>
                    <a:p>
                      <a:pPr marL="0" lvl="0" indent="0" algn="l" rtl="0">
                        <a:spcBef>
                          <a:spcPts val="0"/>
                        </a:spcBef>
                        <a:spcAft>
                          <a:spcPts val="0"/>
                        </a:spcAft>
                        <a:buNone/>
                      </a:pPr>
                      <a:r>
                        <a:rPr lang="es-ES" sz="1600" b="1" dirty="0">
                          <a:solidFill>
                            <a:schemeClr val="dk2"/>
                          </a:solidFill>
                          <a:latin typeface="Trebuchet MS"/>
                          <a:ea typeface="Trebuchet MS"/>
                          <a:cs typeface="Trebuchet MS"/>
                          <a:sym typeface="Trebuchet MS"/>
                        </a:rPr>
                        <a:t>Suministro de despensa/comidas a domicilio para beneficiarios de bonos PSH y CAT</a:t>
                      </a:r>
                    </a:p>
                    <a:p>
                      <a:pPr marL="0" lvl="0" indent="0" algn="l" rtl="0">
                        <a:spcBef>
                          <a:spcPts val="0"/>
                        </a:spcBef>
                        <a:spcAft>
                          <a:spcPts val="0"/>
                        </a:spcAft>
                        <a:buNone/>
                      </a:pPr>
                      <a:endParaRPr lang="es-ES" sz="16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s-ES" sz="1600" b="1" dirty="0">
                          <a:solidFill>
                            <a:schemeClr val="dk2"/>
                          </a:solidFill>
                          <a:latin typeface="Trebuchet MS"/>
                          <a:ea typeface="Trebuchet MS"/>
                          <a:cs typeface="Trebuchet MS"/>
                          <a:sym typeface="Trebuchet MS"/>
                        </a:rPr>
                        <a:t>Servicios adicionales de vivienda para ex jóvenes de acogida</a:t>
                      </a: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g34aa5a3fd7b_0_177"/>
          <p:cNvSpPr txBox="1">
            <a:spLocks noGrp="1"/>
          </p:cNvSpPr>
          <p:nvPr>
            <p:ph type="title"/>
          </p:nvPr>
        </p:nvSpPr>
        <p:spPr>
          <a:xfrm>
            <a:off x="455500" y="703275"/>
            <a:ext cx="3793500" cy="2904300"/>
          </a:xfrm>
          <a:prstGeom prst="rect">
            <a:avLst/>
          </a:prstGeom>
          <a:noFill/>
          <a:ln>
            <a:noFill/>
          </a:ln>
        </p:spPr>
        <p:txBody>
          <a:bodyPr spcFirstLastPara="1" wrap="square" lIns="35525" tIns="35525" rIns="35525" bIns="35525" anchor="b" anchorCtr="0">
            <a:normAutofit/>
          </a:bodyPr>
          <a:lstStyle/>
          <a:p>
            <a:pPr marL="0" lvl="0" indent="0" algn="ctr" rtl="0">
              <a:lnSpc>
                <a:spcPct val="90000"/>
              </a:lnSpc>
              <a:spcBef>
                <a:spcPts val="0"/>
              </a:spcBef>
              <a:spcAft>
                <a:spcPts val="0"/>
              </a:spcAft>
              <a:buClr>
                <a:schemeClr val="accent1"/>
              </a:buClr>
              <a:buSzPts val="4700"/>
              <a:buFont typeface="Trebuchet MS"/>
              <a:buNone/>
            </a:pPr>
            <a:r>
              <a:rPr lang="en-US" sz="3600" dirty="0"/>
              <a:t>Substance Use Disorder (</a:t>
            </a:r>
            <a:r>
              <a:rPr lang="en-U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SUD</a:t>
            </a:r>
            <a:r>
              <a:rPr lang="en-US" sz="3600" dirty="0"/>
              <a:t>)</a:t>
            </a:r>
            <a:endParaRPr sz="3600" dirty="0"/>
          </a:p>
          <a:p>
            <a:pPr marL="0" lvl="0" indent="0" algn="ctr" rtl="0">
              <a:lnSpc>
                <a:spcPct val="90000"/>
              </a:lnSpc>
              <a:spcBef>
                <a:spcPts val="0"/>
              </a:spcBef>
              <a:spcAft>
                <a:spcPts val="0"/>
              </a:spcAft>
              <a:buClr>
                <a:schemeClr val="accent1"/>
              </a:buClr>
              <a:buSzPts val="4700"/>
              <a:buFont typeface="Trebuchet MS"/>
              <a:buNone/>
            </a:pPr>
            <a:r>
              <a:rPr lang="en-US" sz="2200" dirty="0"/>
              <a:t>“Expanding the Substance Use Disorder Continuum of Care”</a:t>
            </a:r>
            <a:endParaRPr sz="1911" b="0" dirty="0"/>
          </a:p>
        </p:txBody>
      </p:sp>
      <p:sp>
        <p:nvSpPr>
          <p:cNvPr id="499" name="Google Shape;499;g34aa5a3fd7b_0_177"/>
          <p:cNvSpPr txBox="1">
            <a:spLocks noGrp="1"/>
          </p:cNvSpPr>
          <p:nvPr>
            <p:ph type="sldNum" idx="12"/>
          </p:nvPr>
        </p:nvSpPr>
        <p:spPr>
          <a:xfrm>
            <a:off x="8688500" y="5351392"/>
            <a:ext cx="249479" cy="210243"/>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18</a:t>
            </a:fld>
            <a:endParaRPr dirty="0"/>
          </a:p>
        </p:txBody>
      </p:sp>
      <p:sp>
        <p:nvSpPr>
          <p:cNvPr id="500" name="Google Shape;500;g34aa5a3fd7b_0_177"/>
          <p:cNvSpPr txBox="1"/>
          <p:nvPr/>
        </p:nvSpPr>
        <p:spPr>
          <a:xfrm>
            <a:off x="4833257" y="1115064"/>
            <a:ext cx="3855243" cy="2904300"/>
          </a:xfrm>
          <a:prstGeom prst="rect">
            <a:avLst/>
          </a:prstGeom>
          <a:noFill/>
          <a:ln>
            <a:noFill/>
          </a:ln>
        </p:spPr>
        <p:txBody>
          <a:bodyPr spcFirstLastPara="1" wrap="square" lIns="35525" tIns="35525" rIns="35525" bIns="35525" anchor="b" anchorCtr="0">
            <a:normAutofit/>
          </a:bodyPr>
          <a:lstStyle/>
          <a:p>
            <a:pPr marL="0" marR="0" lvl="0" indent="0" algn="ctr" rtl="0">
              <a:lnSpc>
                <a:spcPct val="90000"/>
              </a:lnSpc>
              <a:spcBef>
                <a:spcPts val="0"/>
              </a:spcBef>
              <a:spcAft>
                <a:spcPts val="0"/>
              </a:spcAft>
              <a:buClr>
                <a:schemeClr val="accent1"/>
              </a:buClr>
              <a:buSzPts val="4700"/>
              <a:buFont typeface="Trebuchet MS"/>
              <a:buNone/>
            </a:pPr>
            <a:r>
              <a:rPr lang="en-US" sz="3600" b="1" dirty="0" err="1">
                <a:solidFill>
                  <a:schemeClr val="lt1"/>
                </a:solidFill>
                <a:latin typeface="Trebuchet MS"/>
                <a:ea typeface="Trebuchet MS"/>
                <a:cs typeface="Trebuchet MS"/>
                <a:sym typeface="Trebuchet MS"/>
              </a:rPr>
              <a:t>Trastornos</a:t>
            </a:r>
            <a:r>
              <a:rPr lang="en-US" sz="3600" b="1" dirty="0">
                <a:solidFill>
                  <a:schemeClr val="lt1"/>
                </a:solidFill>
                <a:latin typeface="Trebuchet MS"/>
                <a:ea typeface="Trebuchet MS"/>
                <a:cs typeface="Trebuchet MS"/>
                <a:sym typeface="Trebuchet MS"/>
              </a:rPr>
              <a:t> por </a:t>
            </a:r>
            <a:r>
              <a:rPr lang="en-US" sz="3600" b="1" dirty="0" err="1">
                <a:solidFill>
                  <a:schemeClr val="lt1"/>
                </a:solidFill>
                <a:latin typeface="Trebuchet MS"/>
                <a:ea typeface="Trebuchet MS"/>
                <a:cs typeface="Trebuchet MS"/>
                <a:sym typeface="Trebuchet MS"/>
              </a:rPr>
              <a:t>uso</a:t>
            </a:r>
            <a:r>
              <a:rPr lang="en-US" sz="3600" b="1" dirty="0">
                <a:solidFill>
                  <a:schemeClr val="lt1"/>
                </a:solidFill>
                <a:latin typeface="Trebuchet MS"/>
                <a:ea typeface="Trebuchet MS"/>
                <a:cs typeface="Trebuchet MS"/>
                <a:sym typeface="Trebuchet MS"/>
              </a:rPr>
              <a:t> de </a:t>
            </a:r>
            <a:r>
              <a:rPr lang="en-US" sz="3600" b="1" dirty="0" err="1">
                <a:solidFill>
                  <a:schemeClr val="lt1"/>
                </a:solidFill>
                <a:latin typeface="Trebuchet MS"/>
                <a:ea typeface="Trebuchet MS"/>
                <a:cs typeface="Trebuchet MS"/>
                <a:sym typeface="Trebuchet MS"/>
              </a:rPr>
              <a:t>sustancias</a:t>
            </a:r>
            <a:r>
              <a:rPr lang="en-US" sz="3600" b="1" dirty="0">
                <a:solidFill>
                  <a:schemeClr val="lt1"/>
                </a:solidFill>
                <a:latin typeface="Trebuchet MS"/>
                <a:ea typeface="Trebuchet MS"/>
                <a:cs typeface="Trebuchet MS"/>
                <a:sym typeface="Trebuchet MS"/>
              </a:rPr>
              <a:t> (TUS)</a:t>
            </a:r>
          </a:p>
          <a:p>
            <a:pPr marL="0" marR="0" lvl="0" indent="0" algn="ctr" rtl="0">
              <a:lnSpc>
                <a:spcPct val="90000"/>
              </a:lnSpc>
              <a:spcBef>
                <a:spcPts val="0"/>
              </a:spcBef>
              <a:spcAft>
                <a:spcPts val="0"/>
              </a:spcAft>
              <a:buClr>
                <a:schemeClr val="accent1"/>
              </a:buClr>
              <a:buSzPts val="4700"/>
              <a:buFont typeface="Trebuchet MS"/>
              <a:buNone/>
            </a:pPr>
            <a:r>
              <a:rPr lang="es-ES" sz="2200" b="1" dirty="0">
                <a:solidFill>
                  <a:schemeClr val="lt1"/>
                </a:solidFill>
                <a:latin typeface="Trebuchet MS"/>
                <a:ea typeface="Trebuchet MS"/>
                <a:cs typeface="Trebuchet MS"/>
                <a:sym typeface="Trebuchet MS"/>
              </a:rPr>
              <a:t>“Ampliación de la continuidad de la asistencia de los trastornos por uso de sustancias”</a:t>
            </a:r>
            <a:endParaRPr sz="2200" b="1" dirty="0">
              <a:solidFill>
                <a:schemeClr val="lt1"/>
              </a:solidFill>
              <a:latin typeface="Trebuchet MS"/>
              <a:ea typeface="Trebuchet MS"/>
              <a:cs typeface="Trebuchet MS"/>
              <a:sym typeface="Trebuchet M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34ef5742dae_3_0"/>
          <p:cNvSpPr txBox="1">
            <a:spLocks noGrp="1"/>
          </p:cNvSpPr>
          <p:nvPr>
            <p:ph type="title"/>
          </p:nvPr>
        </p:nvSpPr>
        <p:spPr>
          <a:xfrm>
            <a:off x="543675" y="365000"/>
            <a:ext cx="4005600" cy="8001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US" sz="3400" dirty="0"/>
              <a:t>SUD Overview</a:t>
            </a:r>
            <a:endParaRPr sz="3400" dirty="0"/>
          </a:p>
        </p:txBody>
      </p:sp>
      <p:sp>
        <p:nvSpPr>
          <p:cNvPr id="507" name="Google Shape;507;g34ef5742dae_3_0"/>
          <p:cNvSpPr txBox="1">
            <a:spLocks noGrp="1"/>
          </p:cNvSpPr>
          <p:nvPr>
            <p:ph type="body" idx="1"/>
          </p:nvPr>
        </p:nvSpPr>
        <p:spPr>
          <a:xfrm>
            <a:off x="583275" y="1323250"/>
            <a:ext cx="3926400" cy="3504900"/>
          </a:xfrm>
          <a:prstGeom prst="rect">
            <a:avLst/>
          </a:prstGeom>
        </p:spPr>
        <p:txBody>
          <a:bodyPr spcFirstLastPara="1" wrap="square" lIns="71100" tIns="35550" rIns="71100" bIns="35550" anchor="t" anchorCtr="0">
            <a:noAutofit/>
          </a:bodyPr>
          <a:lstStyle/>
          <a:p>
            <a:pPr marL="457200" lvl="0" indent="-368300" algn="l" rtl="0">
              <a:lnSpc>
                <a:spcPct val="100000"/>
              </a:lnSpc>
              <a:spcBef>
                <a:spcPts val="0"/>
              </a:spcBef>
              <a:spcAft>
                <a:spcPts val="0"/>
              </a:spcAft>
              <a:buClr>
                <a:schemeClr val="dk2"/>
              </a:buClr>
              <a:buSzPts val="2200"/>
              <a:buChar char="●"/>
            </a:pPr>
            <a:r>
              <a:rPr lang="en-US" sz="2000" dirty="0">
                <a:solidFill>
                  <a:schemeClr val="dk2"/>
                </a:solidFill>
              </a:rPr>
              <a:t>Originally the only services in the waiver. Approved and implemented in Jan 2021. </a:t>
            </a:r>
            <a:endParaRPr sz="2000" dirty="0">
              <a:solidFill>
                <a:schemeClr val="dk2"/>
              </a:solidFill>
            </a:endParaRPr>
          </a:p>
          <a:p>
            <a:pPr marL="457200" lvl="0" indent="-368300" algn="l" rtl="0">
              <a:lnSpc>
                <a:spcPct val="100000"/>
              </a:lnSpc>
              <a:spcBef>
                <a:spcPts val="0"/>
              </a:spcBef>
              <a:spcAft>
                <a:spcPts val="0"/>
              </a:spcAft>
              <a:buClr>
                <a:schemeClr val="dk2"/>
              </a:buClr>
              <a:buSzPts val="2200"/>
              <a:buChar char="●"/>
            </a:pP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Services:</a:t>
            </a: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 </a:t>
            </a:r>
            <a:endParaRPr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endParaRPr>
          </a:p>
          <a:p>
            <a:pPr marL="914400" lvl="1" indent="-342900" algn="l" rtl="0">
              <a:lnSpc>
                <a:spcPct val="100000"/>
              </a:lnSpc>
              <a:spcBef>
                <a:spcPts val="0"/>
              </a:spcBef>
              <a:spcAft>
                <a:spcPts val="0"/>
              </a:spcAft>
              <a:buClr>
                <a:schemeClr val="dk2"/>
              </a:buClr>
              <a:buSzPts val="1800"/>
              <a:buFont typeface="Arial"/>
              <a:buChar cha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Residential SUD treatment </a:t>
            </a:r>
            <a:endParaRPr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endParaRPr>
          </a:p>
          <a:p>
            <a:pPr marL="914400" lvl="1" indent="-342900" algn="l" rtl="0">
              <a:lnSpc>
                <a:spcPct val="100000"/>
              </a:lnSpc>
              <a:spcBef>
                <a:spcPts val="0"/>
              </a:spcBef>
              <a:spcAft>
                <a:spcPts val="0"/>
              </a:spcAft>
              <a:buClr>
                <a:schemeClr val="dk2"/>
              </a:buClr>
              <a:buSzPts val="1800"/>
              <a:buFont typeface="Arial"/>
              <a:buChar cha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Withdrawal management </a:t>
            </a:r>
            <a:endParaRPr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endParaRPr>
          </a:p>
          <a:p>
            <a:pPr marL="914400" lvl="1" indent="-342900" algn="l" rtl="0">
              <a:lnSpc>
                <a:spcPct val="100000"/>
              </a:lnSpc>
              <a:spcBef>
                <a:spcPts val="0"/>
              </a:spcBef>
              <a:spcAft>
                <a:spcPts val="0"/>
              </a:spcAft>
              <a:buClr>
                <a:schemeClr val="dk2"/>
              </a:buClr>
              <a:buSzPts val="1800"/>
              <a:buFont typeface="Arial"/>
              <a:buChar cha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Full continuum of outpatient services </a:t>
            </a:r>
            <a:endParaRPr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6"/>
                </a:ext>
              </a:extLst>
            </a:endParaRPr>
          </a:p>
          <a:p>
            <a:pPr marL="457200" lvl="0" indent="-355600" algn="l" rtl="0">
              <a:lnSpc>
                <a:spcPct val="100000"/>
              </a:lnSpc>
              <a:spcBef>
                <a:spcPts val="0"/>
              </a:spcBef>
              <a:spcAft>
                <a:spcPts val="0"/>
              </a:spcAft>
              <a:buClr>
                <a:schemeClr val="dk2"/>
              </a:buClr>
              <a:buSzPts val="2000"/>
              <a:buChar char="●"/>
            </a:pP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Eligibility:</a:t>
            </a:r>
            <a:endParaRPr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endParaRPr>
          </a:p>
          <a:p>
            <a:pPr marL="914400" lvl="1" indent="-342900" algn="l" rtl="0">
              <a:spcBef>
                <a:spcPts val="300"/>
              </a:spcBef>
              <a:spcAft>
                <a:spcPts val="0"/>
              </a:spcAft>
              <a:buClr>
                <a:schemeClr val="dk2"/>
              </a:buClr>
              <a:buSzPts val="1800"/>
              <a:buFont typeface="Arial"/>
              <a:buChar char="➢"/>
            </a:pPr>
            <a:r>
              <a:rPr lang="en-US" sz="1800" dirty="0">
                <a:solidFill>
                  <a:schemeClr val="dk2"/>
                </a:solidFill>
              </a:rPr>
              <a:t>21-64 years in age</a:t>
            </a:r>
            <a:endParaRPr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endParaRPr>
          </a:p>
          <a:p>
            <a:pPr marL="914400" lvl="0" indent="0" algn="l" rtl="0">
              <a:lnSpc>
                <a:spcPct val="100000"/>
              </a:lnSpc>
              <a:spcBef>
                <a:spcPts val="0"/>
              </a:spcBef>
              <a:spcAft>
                <a:spcPts val="0"/>
              </a:spcAft>
              <a:buNone/>
            </a:pPr>
            <a:endParaRPr sz="1911" dirty="0">
              <a:solidFill>
                <a:schemeClr val="dk2"/>
              </a:solidFill>
            </a:endParaRPr>
          </a:p>
          <a:p>
            <a:pPr marL="457200" lvl="0" indent="0" algn="l" rtl="0">
              <a:lnSpc>
                <a:spcPct val="100000"/>
              </a:lnSpc>
              <a:spcBef>
                <a:spcPts val="0"/>
              </a:spcBef>
              <a:spcAft>
                <a:spcPts val="0"/>
              </a:spcAft>
              <a:buClr>
                <a:schemeClr val="dk1"/>
              </a:buClr>
              <a:buSzPts val="1100"/>
              <a:buFont typeface="Arial"/>
              <a:buNone/>
            </a:pPr>
            <a:endParaRPr sz="1911" dirty="0">
              <a:solidFill>
                <a:schemeClr val="dk2"/>
              </a:solidFill>
            </a:endParaRPr>
          </a:p>
          <a:p>
            <a:pPr marL="0" lvl="0" indent="0" algn="l" rtl="0">
              <a:lnSpc>
                <a:spcPct val="100000"/>
              </a:lnSpc>
              <a:spcBef>
                <a:spcPts val="0"/>
              </a:spcBef>
              <a:spcAft>
                <a:spcPts val="0"/>
              </a:spcAft>
              <a:buNone/>
            </a:pPr>
            <a:endParaRPr dirty="0">
              <a:solidFill>
                <a:schemeClr val="dk2"/>
              </a:solidFill>
            </a:endParaRPr>
          </a:p>
        </p:txBody>
      </p:sp>
      <p:sp>
        <p:nvSpPr>
          <p:cNvPr id="508" name="Google Shape;508;g34ef5742dae_3_0"/>
          <p:cNvSpPr txBox="1">
            <a:spLocks noGrp="1"/>
          </p:cNvSpPr>
          <p:nvPr>
            <p:ph type="sldNum" idx="12"/>
          </p:nvPr>
        </p:nvSpPr>
        <p:spPr>
          <a:xfrm>
            <a:off x="6880595" y="5311405"/>
            <a:ext cx="2057400" cy="304200"/>
          </a:xfrm>
          <a:prstGeom prst="rect">
            <a:avLst/>
          </a:prstGeom>
        </p:spPr>
        <p:txBody>
          <a:bodyPr spcFirstLastPara="1" wrap="square" lIns="71100" tIns="35550" rIns="71100" bIns="3555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
        <p:nvSpPr>
          <p:cNvPr id="509" name="Google Shape;509;g34ef5742dae_3_0"/>
          <p:cNvSpPr txBox="1">
            <a:spLocks noGrp="1"/>
          </p:cNvSpPr>
          <p:nvPr>
            <p:ph type="title"/>
          </p:nvPr>
        </p:nvSpPr>
        <p:spPr>
          <a:xfrm>
            <a:off x="4792275" y="365000"/>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Resumen</a:t>
            </a:r>
            <a:r>
              <a:rPr lang="en-US" sz="3400" dirty="0"/>
              <a:t> del TUS</a:t>
            </a:r>
            <a:endParaRPr sz="3400" dirty="0">
              <a:solidFill>
                <a:schemeClr val="dk2"/>
              </a:solidFill>
            </a:endParaRPr>
          </a:p>
        </p:txBody>
      </p:sp>
      <p:sp>
        <p:nvSpPr>
          <p:cNvPr id="2" name="Google Shape;507;g34ef5742dae_3_0">
            <a:extLst>
              <a:ext uri="{FF2B5EF4-FFF2-40B4-BE49-F238E27FC236}">
                <a16:creationId xmlns:a16="http://schemas.microsoft.com/office/drawing/2014/main" id="{524E20E8-D415-A253-FE52-206F4B1E85D0}"/>
              </a:ext>
            </a:extLst>
          </p:cNvPr>
          <p:cNvSpPr txBox="1">
            <a:spLocks/>
          </p:cNvSpPr>
          <p:nvPr/>
        </p:nvSpPr>
        <p:spPr>
          <a:xfrm>
            <a:off x="4634325" y="1323250"/>
            <a:ext cx="3926400" cy="3504900"/>
          </a:xfrm>
          <a:prstGeom prst="rect">
            <a:avLst/>
          </a:prstGeom>
          <a:noFill/>
          <a:ln>
            <a:noFill/>
          </a:ln>
        </p:spPr>
        <p:txBody>
          <a:bodyPr spcFirstLastPara="1" wrap="square" lIns="71100" tIns="35550" rIns="71100" bIns="3555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68300">
              <a:lnSpc>
                <a:spcPct val="100000"/>
              </a:lnSpc>
              <a:spcBef>
                <a:spcPts val="0"/>
              </a:spcBef>
              <a:buClr>
                <a:schemeClr val="dk2"/>
              </a:buClr>
              <a:buSzPts val="2200"/>
              <a:buFont typeface="Arial"/>
              <a:buChar char="●"/>
            </a:pPr>
            <a:r>
              <a:rPr lang="es-ES" sz="2000" dirty="0">
                <a:solidFill>
                  <a:schemeClr val="dk2"/>
                </a:solidFill>
              </a:rPr>
              <a:t>Originalmente los únicos servicios en la exención. Aprobado e implementado en enero de 2021</a:t>
            </a:r>
            <a:r>
              <a:rPr lang="en-US" sz="2000" dirty="0">
                <a:solidFill>
                  <a:schemeClr val="dk2"/>
                </a:solidFill>
              </a:rPr>
              <a:t>. </a:t>
            </a:r>
          </a:p>
          <a:p>
            <a:pPr indent="-368300">
              <a:lnSpc>
                <a:spcPct val="100000"/>
              </a:lnSpc>
              <a:spcBef>
                <a:spcPts val="0"/>
              </a:spcBef>
              <a:buClr>
                <a:schemeClr val="dk2"/>
              </a:buClr>
              <a:buSzPts val="2200"/>
              <a:buFont typeface="Arial"/>
              <a:buChar char="●"/>
            </a:pPr>
            <a:r>
              <a:rPr lang="en-US" sz="20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Servicios</a:t>
            </a: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a:t>
            </a: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 </a:t>
            </a:r>
            <a:endPar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endParaRPr>
          </a:p>
          <a:p>
            <a:pPr lvl="1">
              <a:lnSpc>
                <a:spcPct val="100000"/>
              </a:lnSpc>
              <a:spcBef>
                <a:spcPts val="0"/>
              </a:spcBef>
              <a:buClr>
                <a:schemeClr val="dk2"/>
              </a:buClr>
              <a:buFont typeface="Arial"/>
              <a:buChar char="➢"/>
            </a:pPr>
            <a:r>
              <a:rPr lang="en-US" sz="1800" dirty="0" err="1">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Tratamiento</a:t>
            </a:r>
            <a:r>
              <a:rPr lang="en-US" sz="18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 </a:t>
            </a:r>
            <a:r>
              <a:rPr lang="en-US" sz="1800" dirty="0" err="1">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residencial</a:t>
            </a:r>
            <a:r>
              <a:rPr lang="en-US" sz="18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 de SUD </a:t>
            </a:r>
          </a:p>
          <a:p>
            <a:pPr lvl="1">
              <a:lnSpc>
                <a:spcPct val="100000"/>
              </a:lnSpc>
              <a:spcBef>
                <a:spcPts val="0"/>
              </a:spcBef>
              <a:buClr>
                <a:schemeClr val="dk2"/>
              </a:buClr>
              <a:buFont typeface="Arial"/>
              <a:buChar char="➢"/>
            </a:pPr>
            <a:r>
              <a:rPr lang="en-US" sz="1800" dirty="0" err="1">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Manejo</a:t>
            </a:r>
            <a:r>
              <a:rPr lang="en-US" sz="18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 de la </a:t>
            </a:r>
            <a:r>
              <a:rPr lang="en-US" sz="1800" dirty="0" err="1">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abstinencia</a:t>
            </a:r>
            <a:endParaRPr lang="en-US" sz="18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endParaRPr>
          </a:p>
          <a:p>
            <a:pPr lvl="1">
              <a:lnSpc>
                <a:spcPct val="100000"/>
              </a:lnSpc>
              <a:spcBef>
                <a:spcPts val="0"/>
              </a:spcBef>
              <a:buClr>
                <a:schemeClr val="dk2"/>
              </a:buClr>
              <a:buFont typeface="Arial"/>
              <a:buChar char="➢"/>
            </a:pP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Continuidad</a:t>
            </a: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completa</a:t>
            </a: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de </a:t>
            </a: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servicios</a:t>
            </a: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ambulatorios</a:t>
            </a: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endParaRPr lang="en-US" sz="18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endParaRPr>
          </a:p>
          <a:p>
            <a:pPr indent="-355600">
              <a:lnSpc>
                <a:spcPct val="100000"/>
              </a:lnSpc>
              <a:spcBef>
                <a:spcPts val="0"/>
              </a:spcBef>
              <a:buClr>
                <a:schemeClr val="dk2"/>
              </a:buClr>
              <a:buSzPts val="2000"/>
              <a:buFont typeface="Arial"/>
              <a:buChar char="●"/>
            </a:pPr>
            <a:r>
              <a:rPr lang="en-US" sz="2000" dirty="0" err="1">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Elegibilidad</a:t>
            </a:r>
            <a:r>
              <a:rPr lang="en-US" sz="20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a:t>
            </a:r>
            <a:endParaRPr lang="en-US" sz="20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endParaRPr>
          </a:p>
          <a:p>
            <a:pPr lvl="1">
              <a:spcBef>
                <a:spcPts val="300"/>
              </a:spcBef>
              <a:buClr>
                <a:schemeClr val="dk2"/>
              </a:buClr>
              <a:buFont typeface="Arial"/>
              <a:buChar char="➢"/>
            </a:pPr>
            <a:r>
              <a:rPr lang="en-US" sz="1800" dirty="0">
                <a:solidFill>
                  <a:schemeClr val="dk2"/>
                </a:solidFill>
              </a:rPr>
              <a:t>21-64 </a:t>
            </a:r>
            <a:r>
              <a:rPr lang="en-US" sz="1800" dirty="0" err="1">
                <a:solidFill>
                  <a:schemeClr val="dk2"/>
                </a:solidFill>
              </a:rPr>
              <a:t>años</a:t>
            </a:r>
            <a:r>
              <a:rPr lang="en-US" sz="1800" dirty="0">
                <a:solidFill>
                  <a:schemeClr val="dk2"/>
                </a:solidFill>
              </a:rPr>
              <a:t> de </a:t>
            </a:r>
            <a:r>
              <a:rPr lang="en-US" sz="1800" dirty="0" err="1">
                <a:solidFill>
                  <a:schemeClr val="dk2"/>
                </a:solidFill>
              </a:rPr>
              <a:t>edad</a:t>
            </a:r>
            <a:endParaRPr lang="en-US" sz="1911" dirty="0">
              <a:solidFill>
                <a:schemeClr val="dk2"/>
              </a:solidFill>
            </a:endParaRPr>
          </a:p>
          <a:p>
            <a:pPr indent="0">
              <a:lnSpc>
                <a:spcPct val="100000"/>
              </a:lnSpc>
              <a:spcBef>
                <a:spcPts val="0"/>
              </a:spcBef>
              <a:buSzPts val="1100"/>
              <a:buFont typeface="Arial"/>
              <a:buNone/>
            </a:pPr>
            <a:endParaRPr lang="en-US" sz="1911" dirty="0">
              <a:solidFill>
                <a:schemeClr val="dk2"/>
              </a:solidFill>
            </a:endParaRPr>
          </a:p>
          <a:p>
            <a:pPr marL="0" indent="0">
              <a:lnSpc>
                <a:spcPct val="100000"/>
              </a:lnSpc>
              <a:spcBef>
                <a:spcPts val="0"/>
              </a:spcBef>
              <a:buFont typeface="Arial"/>
              <a:buNone/>
            </a:pPr>
            <a:endParaRPr lang="en-US" dirty="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g336fe059189_0_39"/>
          <p:cNvSpPr txBox="1">
            <a:spLocks noGrp="1"/>
          </p:cNvSpPr>
          <p:nvPr>
            <p:ph type="sldNum" idx="12"/>
          </p:nvPr>
        </p:nvSpPr>
        <p:spPr>
          <a:xfrm>
            <a:off x="8775967" y="5428660"/>
            <a:ext cx="117600" cy="203377"/>
          </a:xfrm>
          <a:prstGeom prst="rect">
            <a:avLst/>
          </a:prstGeom>
          <a:noFill/>
          <a:ln>
            <a:noFill/>
          </a:ln>
        </p:spPr>
        <p:txBody>
          <a:bodyPr spcFirstLastPara="1" wrap="square" lIns="32125" tIns="32125" rIns="32125" bIns="32125" anchor="ctr" anchorCtr="0">
            <a:sp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900"/>
              <a:t>2</a:t>
            </a:fld>
            <a:endParaRPr sz="900" dirty="0"/>
          </a:p>
        </p:txBody>
      </p:sp>
      <p:sp>
        <p:nvSpPr>
          <p:cNvPr id="352" name="Google Shape;352;g336fe059189_0_39"/>
          <p:cNvSpPr txBox="1">
            <a:spLocks noGrp="1"/>
          </p:cNvSpPr>
          <p:nvPr>
            <p:ph type="title"/>
          </p:nvPr>
        </p:nvSpPr>
        <p:spPr>
          <a:xfrm>
            <a:off x="4361500" y="197850"/>
            <a:ext cx="4699200" cy="6807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3150"/>
              <a:buFont typeface="Trebuchet MS"/>
              <a:buNone/>
            </a:pPr>
            <a:r>
              <a:rPr lang="en-US" sz="2700" dirty="0" err="1"/>
              <a:t>Interpretación</a:t>
            </a:r>
            <a:r>
              <a:rPr lang="en-US" sz="2700" dirty="0"/>
              <a:t> de </a:t>
            </a:r>
            <a:r>
              <a:rPr lang="en-US" sz="2700" dirty="0" err="1"/>
              <a:t>idioma</a:t>
            </a:r>
            <a:endParaRPr sz="2700" dirty="0"/>
          </a:p>
        </p:txBody>
      </p:sp>
      <p:sp>
        <p:nvSpPr>
          <p:cNvPr id="353" name="Google Shape;353;g336fe059189_0_39"/>
          <p:cNvSpPr txBox="1"/>
          <p:nvPr/>
        </p:nvSpPr>
        <p:spPr>
          <a:xfrm>
            <a:off x="245639" y="742235"/>
            <a:ext cx="4132800" cy="4427700"/>
          </a:xfrm>
          <a:prstGeom prst="rect">
            <a:avLst/>
          </a:prstGeom>
          <a:noFill/>
          <a:ln>
            <a:noFill/>
          </a:ln>
        </p:spPr>
        <p:txBody>
          <a:bodyPr spcFirstLastPara="1" wrap="square" lIns="91400" tIns="91400" rIns="91400" bIns="91400" anchor="t" anchorCtr="0">
            <a:spAutoFit/>
          </a:bodyPr>
          <a:lstStyle/>
          <a:p>
            <a:pPr marL="457200" marR="0" lvl="0" indent="-342900" algn="l" rtl="0">
              <a:lnSpc>
                <a:spcPct val="100000"/>
              </a:lnSpc>
              <a:spcBef>
                <a:spcPts val="1000"/>
              </a:spcBef>
              <a:spcAft>
                <a:spcPts val="0"/>
              </a:spcAft>
              <a:buClr>
                <a:schemeClr val="dk2"/>
              </a:buClr>
              <a:buSzPts val="1800"/>
              <a:buFont typeface="Trebuchet MS"/>
              <a:buChar char="●"/>
            </a:pPr>
            <a:r>
              <a:rPr lang="en-US" sz="1800" b="0" i="0" u="none" strike="noStrike" cap="none" dirty="0">
                <a:solidFill>
                  <a:schemeClr val="dk2"/>
                </a:solidFill>
                <a:latin typeface="Trebuchet MS"/>
                <a:ea typeface="Trebuchet MS"/>
                <a:cs typeface="Trebuchet MS"/>
                <a:sym typeface="Trebuchet MS"/>
              </a:rPr>
              <a:t>To access language interpretation, click Interpretation in your meeting/webinar controls.  </a:t>
            </a:r>
            <a:endParaRPr sz="18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800"/>
              <a:buFont typeface="Arial"/>
              <a:buNone/>
            </a:pPr>
            <a:endParaRPr sz="18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800"/>
              <a:buFont typeface="Arial"/>
              <a:buNone/>
            </a:pPr>
            <a:endParaRPr sz="1800" b="0" i="0" u="none" strike="noStrike" cap="none" dirty="0">
              <a:solidFill>
                <a:schemeClr val="dk2"/>
              </a:solidFill>
              <a:latin typeface="Trebuchet MS"/>
              <a:ea typeface="Trebuchet MS"/>
              <a:cs typeface="Trebuchet MS"/>
              <a:sym typeface="Trebuchet MS"/>
            </a:endParaRPr>
          </a:p>
          <a:p>
            <a:pPr marL="457200" marR="0" lvl="0" indent="-342900" algn="l" rtl="0">
              <a:lnSpc>
                <a:spcPct val="100000"/>
              </a:lnSpc>
              <a:spcBef>
                <a:spcPts val="1000"/>
              </a:spcBef>
              <a:spcAft>
                <a:spcPts val="0"/>
              </a:spcAft>
              <a:buClr>
                <a:schemeClr val="dk2"/>
              </a:buClr>
              <a:buSzPts val="1800"/>
              <a:buFont typeface="Trebuchet MS"/>
              <a:buChar char="●"/>
            </a:pPr>
            <a:r>
              <a:rPr lang="en-US" sz="1800" b="0" i="0" u="none" strike="noStrike" cap="none" dirty="0">
                <a:solidFill>
                  <a:schemeClr val="dk2"/>
                </a:solidFill>
                <a:latin typeface="Trebuchet MS"/>
                <a:ea typeface="Trebuchet MS"/>
                <a:cs typeface="Trebuchet MS"/>
                <a:sym typeface="Trebuchet MS"/>
              </a:rPr>
              <a:t>If you do not see the Interpretation button, click </a:t>
            </a:r>
            <a:r>
              <a:rPr lang="en-US" sz="1800" dirty="0">
                <a:solidFill>
                  <a:schemeClr val="dk2"/>
                </a:solidFill>
                <a:latin typeface="Trebuchet MS"/>
                <a:ea typeface="Trebuchet MS"/>
                <a:cs typeface="Trebuchet MS"/>
                <a:sym typeface="Trebuchet MS"/>
              </a:rPr>
              <a:t>“</a:t>
            </a:r>
            <a:r>
              <a:rPr lang="en-US" sz="1800" b="0" i="0" u="none" strike="noStrike" cap="none"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More</a:t>
            </a:r>
            <a:r>
              <a:rPr lang="en-US" sz="1800" dirty="0">
                <a:solidFill>
                  <a:schemeClr val="dk2"/>
                </a:solidFill>
                <a:latin typeface="Trebuchet MS"/>
                <a:ea typeface="Trebuchet MS"/>
                <a:cs typeface="Trebuchet MS"/>
                <a:sym typeface="Trebuchet MS"/>
              </a:rPr>
              <a:t>…”</a:t>
            </a:r>
            <a:r>
              <a:rPr lang="en-US" sz="1800" b="0" i="0" u="none" strike="noStrike" cap="none" dirty="0">
                <a:solidFill>
                  <a:schemeClr val="dk2"/>
                </a:solidFill>
                <a:latin typeface="Trebuchet MS"/>
                <a:ea typeface="Trebuchet MS"/>
                <a:cs typeface="Trebuchet MS"/>
                <a:sym typeface="Trebuchet MS"/>
              </a:rPr>
              <a:t>, then Interpretation.</a:t>
            </a:r>
            <a:endParaRPr sz="18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None/>
            </a:pPr>
            <a:endParaRPr sz="1800"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None/>
            </a:pPr>
            <a:endParaRPr sz="1800" dirty="0">
              <a:solidFill>
                <a:schemeClr val="dk2"/>
              </a:solidFill>
              <a:latin typeface="Trebuchet MS"/>
              <a:ea typeface="Trebuchet MS"/>
              <a:cs typeface="Trebuchet MS"/>
              <a:sym typeface="Trebuchet MS"/>
            </a:endParaRPr>
          </a:p>
          <a:p>
            <a:pPr marL="457200" marR="0" lvl="0" indent="-342900" algn="l" rtl="0">
              <a:lnSpc>
                <a:spcPct val="100000"/>
              </a:lnSpc>
              <a:spcBef>
                <a:spcPts val="0"/>
              </a:spcBef>
              <a:spcAft>
                <a:spcPts val="0"/>
              </a:spcAft>
              <a:buClr>
                <a:schemeClr val="dk2"/>
              </a:buClr>
              <a:buSzPts val="1800"/>
              <a:buFont typeface="Trebuchet MS"/>
              <a:buChar char="●"/>
            </a:pPr>
            <a:r>
              <a:rPr lang="en-US" sz="1800" b="0" i="0" u="none" strike="noStrike" cap="none" dirty="0">
                <a:solidFill>
                  <a:schemeClr val="dk2"/>
                </a:solidFill>
                <a:latin typeface="Trebuchet MS"/>
                <a:ea typeface="Trebuchet MS"/>
                <a:cs typeface="Trebuchet MS"/>
                <a:sym typeface="Trebuchet MS"/>
              </a:rPr>
              <a:t>Click the language that you would like to hear.</a:t>
            </a:r>
            <a:endParaRPr sz="1800" b="0" i="0" u="none" strike="noStrike" cap="none" dirty="0">
              <a:solidFill>
                <a:schemeClr val="dk2"/>
              </a:solidFill>
              <a:latin typeface="Arial"/>
              <a:ea typeface="Arial"/>
              <a:cs typeface="Arial"/>
              <a:sym typeface="Arial"/>
            </a:endParaRPr>
          </a:p>
        </p:txBody>
      </p:sp>
      <p:sp>
        <p:nvSpPr>
          <p:cNvPr id="354" name="Google Shape;354;g336fe059189_0_39"/>
          <p:cNvSpPr txBox="1"/>
          <p:nvPr/>
        </p:nvSpPr>
        <p:spPr>
          <a:xfrm>
            <a:off x="4370225" y="725432"/>
            <a:ext cx="4665300" cy="4644268"/>
          </a:xfrm>
          <a:prstGeom prst="rect">
            <a:avLst/>
          </a:prstGeom>
          <a:noFill/>
          <a:ln>
            <a:noFill/>
          </a:ln>
        </p:spPr>
        <p:txBody>
          <a:bodyPr spcFirstLastPara="1" wrap="square" lIns="91400" tIns="91400" rIns="91400" bIns="91400" anchor="t" anchorCtr="0">
            <a:spAutoFit/>
          </a:bodyPr>
          <a:lstStyle/>
          <a:p>
            <a:pPr marL="457200" marR="0" lvl="0" indent="-342900" algn="l" rtl="0">
              <a:lnSpc>
                <a:spcPct val="115000"/>
              </a:lnSpc>
              <a:spcBef>
                <a:spcPts val="0"/>
              </a:spcBef>
              <a:spcAft>
                <a:spcPts val="0"/>
              </a:spcAft>
              <a:buClr>
                <a:schemeClr val="dk2"/>
              </a:buClr>
              <a:buSzPts val="1800"/>
              <a:buFont typeface="Trebuchet MS"/>
              <a:buChar char="●"/>
            </a:pPr>
            <a:r>
              <a:rPr lang="es-ES" sz="1800" b="0" i="0" u="none" strike="noStrike" cap="none" dirty="0">
                <a:solidFill>
                  <a:schemeClr val="dk2"/>
                </a:solidFill>
                <a:latin typeface="Trebuchet MS"/>
                <a:ea typeface="Trebuchet MS"/>
                <a:cs typeface="Trebuchet MS"/>
                <a:sym typeface="Trebuchet MS"/>
              </a:rPr>
              <a:t>Para acceder a la interpretación de idioma, haga clic en Interpretación en los controles de su reunión o seminario web. </a:t>
            </a:r>
            <a:endParaRPr sz="1800" b="0" i="0" u="none" strike="noStrike" cap="none" dirty="0">
              <a:solidFill>
                <a:schemeClr val="dk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600"/>
              <a:buFont typeface="Arial"/>
              <a:buNone/>
            </a:pPr>
            <a:endParaRPr sz="1800" b="0" i="0" u="none" strike="noStrike" cap="none" dirty="0">
              <a:solidFill>
                <a:schemeClr val="dk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600"/>
              <a:buFont typeface="Arial"/>
              <a:buNone/>
            </a:pPr>
            <a:endParaRPr sz="1800" b="0" i="0" u="none" strike="noStrike" cap="none" dirty="0">
              <a:solidFill>
                <a:schemeClr val="dk2"/>
              </a:solidFill>
              <a:latin typeface="Trebuchet MS"/>
              <a:ea typeface="Trebuchet MS"/>
              <a:cs typeface="Trebuchet MS"/>
              <a:sym typeface="Trebuchet MS"/>
            </a:endParaRPr>
          </a:p>
          <a:p>
            <a:pPr marL="457200" marR="0" lvl="0" indent="-342900" algn="l" rtl="0">
              <a:lnSpc>
                <a:spcPct val="115000"/>
              </a:lnSpc>
              <a:spcBef>
                <a:spcPts val="0"/>
              </a:spcBef>
              <a:spcAft>
                <a:spcPts val="0"/>
              </a:spcAft>
              <a:buClr>
                <a:schemeClr val="dk2"/>
              </a:buClr>
              <a:buSzPts val="1800"/>
              <a:buFont typeface="Trebuchet MS"/>
              <a:buChar char="●"/>
            </a:pPr>
            <a:r>
              <a:rPr lang="es-ES" sz="1800" b="0" i="0" u="none" strike="noStrike" cap="none" dirty="0">
                <a:solidFill>
                  <a:schemeClr val="dk2"/>
                </a:solidFill>
                <a:latin typeface="Trebuchet MS"/>
                <a:ea typeface="Trebuchet MS"/>
                <a:cs typeface="Trebuchet MS"/>
                <a:sym typeface="Trebuchet MS"/>
              </a:rPr>
              <a:t>Si usted no ve el botón Interpretación, haga clic en </a:t>
            </a:r>
            <a:r>
              <a:rPr lang="en-US" sz="1800" dirty="0">
                <a:solidFill>
                  <a:schemeClr val="dk2"/>
                </a:solidFill>
                <a:latin typeface="Trebuchet MS"/>
                <a:ea typeface="Trebuchet MS"/>
                <a:cs typeface="Trebuchet MS"/>
                <a:sym typeface="Trebuchet MS"/>
              </a:rPr>
              <a:t>“</a:t>
            </a:r>
            <a:r>
              <a:rPr lang="es-ES" sz="1800" b="0" i="0" u="none" strike="noStrike" cap="none" dirty="0">
                <a:solidFill>
                  <a:schemeClr val="dk2"/>
                </a:solidFill>
                <a:latin typeface="Trebuchet MS"/>
                <a:ea typeface="Trebuchet MS"/>
                <a:cs typeface="Trebuchet MS"/>
                <a:sym typeface="Trebuchet MS"/>
              </a:rPr>
              <a:t>Más...</a:t>
            </a:r>
            <a:r>
              <a:rPr lang="en-US" sz="1800" dirty="0">
                <a:solidFill>
                  <a:schemeClr val="dk2"/>
                </a:solidFill>
                <a:latin typeface="Trebuchet MS"/>
                <a:ea typeface="Trebuchet MS"/>
                <a:cs typeface="Trebuchet MS"/>
                <a:sym typeface="Trebuchet MS"/>
              </a:rPr>
              <a:t>”</a:t>
            </a:r>
            <a:r>
              <a:rPr lang="es-ES" sz="1800" b="0" i="0" u="none" strike="noStrike" cap="none" dirty="0">
                <a:solidFill>
                  <a:schemeClr val="dk2"/>
                </a:solidFill>
                <a:latin typeface="Trebuchet MS"/>
                <a:ea typeface="Trebuchet MS"/>
                <a:cs typeface="Trebuchet MS"/>
                <a:sym typeface="Trebuchet MS"/>
              </a:rPr>
              <a:t>, y a continuación, en Interpretación.</a:t>
            </a:r>
            <a:endParaRPr sz="1800" b="0" i="0" u="none" strike="noStrike" cap="none" dirty="0">
              <a:solidFill>
                <a:schemeClr val="dk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600"/>
              <a:buFont typeface="Arial"/>
              <a:buNone/>
            </a:pPr>
            <a:endParaRPr sz="1800" b="0" i="0" u="none" strike="noStrike" cap="none" dirty="0">
              <a:solidFill>
                <a:schemeClr val="dk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600"/>
              <a:buFont typeface="Arial"/>
              <a:buNone/>
            </a:pPr>
            <a:endParaRPr sz="1800" b="0" i="0" u="none" strike="noStrike" cap="none" dirty="0">
              <a:solidFill>
                <a:schemeClr val="dk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600"/>
              <a:buFont typeface="Arial"/>
              <a:buNone/>
            </a:pPr>
            <a:endParaRPr sz="1800" b="0" i="0" u="none" strike="noStrike" cap="none" dirty="0">
              <a:solidFill>
                <a:schemeClr val="dk2"/>
              </a:solidFill>
              <a:latin typeface="Trebuchet MS"/>
              <a:ea typeface="Trebuchet MS"/>
              <a:cs typeface="Trebuchet MS"/>
              <a:sym typeface="Trebuchet MS"/>
            </a:endParaRPr>
          </a:p>
          <a:p>
            <a:pPr marL="457200" marR="0" lvl="0" indent="-342900" algn="l" rtl="0">
              <a:lnSpc>
                <a:spcPct val="115000"/>
              </a:lnSpc>
              <a:spcBef>
                <a:spcPts val="0"/>
              </a:spcBef>
              <a:spcAft>
                <a:spcPts val="0"/>
              </a:spcAft>
              <a:buClr>
                <a:schemeClr val="dk2"/>
              </a:buClr>
              <a:buSzPts val="1800"/>
              <a:buFont typeface="Trebuchet MS"/>
              <a:buChar char="●"/>
            </a:pPr>
            <a:r>
              <a:rPr lang="es-ES" sz="1800" b="0" i="0" u="none" strike="noStrike" cap="none" dirty="0">
                <a:solidFill>
                  <a:schemeClr val="dk2"/>
                </a:solidFill>
                <a:latin typeface="Trebuchet MS"/>
                <a:ea typeface="Trebuchet MS"/>
                <a:cs typeface="Trebuchet MS"/>
                <a:sym typeface="Trebuchet MS"/>
              </a:rPr>
              <a:t>Haga clic en el idioma que desea escuchar.</a:t>
            </a:r>
            <a:endParaRPr sz="1800" b="0" i="0" u="none" strike="noStrike" cap="none" dirty="0">
              <a:solidFill>
                <a:schemeClr val="dk2"/>
              </a:solidFill>
              <a:latin typeface="Arial"/>
              <a:ea typeface="Arial"/>
              <a:cs typeface="Arial"/>
              <a:sym typeface="Arial"/>
            </a:endParaRPr>
          </a:p>
        </p:txBody>
      </p:sp>
      <p:sp>
        <p:nvSpPr>
          <p:cNvPr id="355" name="Google Shape;355;g336fe059189_0_39"/>
          <p:cNvSpPr txBox="1"/>
          <p:nvPr/>
        </p:nvSpPr>
        <p:spPr>
          <a:xfrm>
            <a:off x="287525" y="238054"/>
            <a:ext cx="4082700" cy="6003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a:buNone/>
            </a:pPr>
            <a:r>
              <a:rPr lang="en-US" sz="2700" b="1" i="0" u="none" strike="noStrike" cap="none">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Language</a:t>
            </a:r>
            <a:r>
              <a:rPr lang="en-US" sz="2700" b="1" i="0" u="none" strike="noStrike" cap="none">
                <a:solidFill>
                  <a:schemeClr val="dk2"/>
                </a:solidFill>
                <a:latin typeface="Trebuchet MS"/>
                <a:ea typeface="Trebuchet MS"/>
                <a:cs typeface="Trebuchet MS"/>
                <a:sym typeface="Trebuchet MS"/>
              </a:rPr>
              <a:t> Interpretation</a:t>
            </a:r>
            <a:endParaRPr sz="2700" b="0" i="0" u="none" strike="noStrike" cap="none">
              <a:solidFill>
                <a:schemeClr val="dk2"/>
              </a:solidFill>
              <a:latin typeface="Arial"/>
              <a:ea typeface="Arial"/>
              <a:cs typeface="Arial"/>
              <a:sym typeface="Arial"/>
            </a:endParaRPr>
          </a:p>
        </p:txBody>
      </p:sp>
      <p:pic>
        <p:nvPicPr>
          <p:cNvPr id="357" name="Google Shape;357;g336fe059189_0_39"/>
          <p:cNvPicPr preferRelativeResize="0"/>
          <p:nvPr/>
        </p:nvPicPr>
        <p:blipFill rotWithShape="1">
          <a:blip r:embed="rId3">
            <a:alphaModFix/>
          </a:blip>
          <a:srcRect r="45048"/>
          <a:stretch/>
        </p:blipFill>
        <p:spPr>
          <a:xfrm>
            <a:off x="1461849" y="2136503"/>
            <a:ext cx="1271850" cy="666741"/>
          </a:xfrm>
          <a:prstGeom prst="rect">
            <a:avLst/>
          </a:prstGeom>
          <a:noFill/>
          <a:ln>
            <a:noFill/>
          </a:ln>
        </p:spPr>
      </p:pic>
      <p:pic>
        <p:nvPicPr>
          <p:cNvPr id="358" name="Google Shape;358;g336fe059189_0_39"/>
          <p:cNvPicPr preferRelativeResize="0"/>
          <p:nvPr/>
        </p:nvPicPr>
        <p:blipFill rotWithShape="1">
          <a:blip r:embed="rId3">
            <a:alphaModFix/>
          </a:blip>
          <a:srcRect r="45048"/>
          <a:stretch/>
        </p:blipFill>
        <p:spPr>
          <a:xfrm>
            <a:off x="6194416" y="2033471"/>
            <a:ext cx="1236898" cy="680700"/>
          </a:xfrm>
          <a:prstGeom prst="rect">
            <a:avLst/>
          </a:prstGeom>
          <a:noFill/>
          <a:ln>
            <a:noFill/>
          </a:ln>
        </p:spPr>
      </p:pic>
      <p:pic>
        <p:nvPicPr>
          <p:cNvPr id="359" name="Google Shape;359;g336fe059189_0_39"/>
          <p:cNvPicPr preferRelativeResize="0"/>
          <p:nvPr/>
        </p:nvPicPr>
        <p:blipFill rotWithShape="1">
          <a:blip r:embed="rId3">
            <a:alphaModFix/>
          </a:blip>
          <a:srcRect l="65019"/>
          <a:stretch/>
        </p:blipFill>
        <p:spPr>
          <a:xfrm>
            <a:off x="6408052" y="3888339"/>
            <a:ext cx="809625" cy="666750"/>
          </a:xfrm>
          <a:prstGeom prst="rect">
            <a:avLst/>
          </a:prstGeom>
          <a:noFill/>
          <a:ln>
            <a:noFill/>
          </a:ln>
        </p:spPr>
      </p:pic>
      <p:pic>
        <p:nvPicPr>
          <p:cNvPr id="360" name="Google Shape;360;g336fe059189_0_39"/>
          <p:cNvPicPr preferRelativeResize="0"/>
          <p:nvPr/>
        </p:nvPicPr>
        <p:blipFill rotWithShape="1">
          <a:blip r:embed="rId3">
            <a:alphaModFix/>
          </a:blip>
          <a:srcRect l="65020"/>
          <a:stretch/>
        </p:blipFill>
        <p:spPr>
          <a:xfrm>
            <a:off x="1692962" y="3888339"/>
            <a:ext cx="809625" cy="6667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g3536df538cb_3_24"/>
          <p:cNvSpPr txBox="1">
            <a:spLocks noGrp="1"/>
          </p:cNvSpPr>
          <p:nvPr>
            <p:ph type="title"/>
          </p:nvPr>
        </p:nvSpPr>
        <p:spPr>
          <a:xfrm>
            <a:off x="628650" y="550075"/>
            <a:ext cx="3750900" cy="1170300"/>
          </a:xfrm>
          <a:prstGeom prst="rect">
            <a:avLst/>
          </a:prstGeom>
        </p:spPr>
        <p:txBody>
          <a:bodyPr spcFirstLastPara="1" wrap="square" lIns="71100" tIns="35550" rIns="71100" bIns="35550" anchor="b" anchorCtr="0">
            <a:noAutofit/>
          </a:bodyPr>
          <a:lstStyle/>
          <a:p>
            <a:pPr marL="0" lvl="0" indent="0" algn="ctr" rtl="0">
              <a:spcBef>
                <a:spcPts val="0"/>
              </a:spcBef>
              <a:spcAft>
                <a:spcPts val="0"/>
              </a:spcAft>
              <a:buNone/>
            </a:pPr>
            <a:r>
              <a:rPr lang="en-US" sz="2500" dirty="0"/>
              <a:t>Successes of the SUD Demonstration</a:t>
            </a:r>
            <a:endParaRPr sz="2500" dirty="0"/>
          </a:p>
          <a:p>
            <a:pPr marL="0" lvl="0" indent="0" algn="ctr" rtl="0">
              <a:spcBef>
                <a:spcPts val="0"/>
              </a:spcBef>
              <a:spcAft>
                <a:spcPts val="0"/>
              </a:spcAft>
              <a:buNone/>
            </a:pPr>
            <a:r>
              <a:rPr lang="en-US" sz="2500" dirty="0"/>
              <a:t>(July 1, 2021, through June 30, 2023)</a:t>
            </a:r>
            <a:endParaRPr sz="2500" dirty="0"/>
          </a:p>
        </p:txBody>
      </p:sp>
      <p:sp>
        <p:nvSpPr>
          <p:cNvPr id="517" name="Google Shape;517;g3536df538cb_3_24"/>
          <p:cNvSpPr txBox="1">
            <a:spLocks noGrp="1"/>
          </p:cNvSpPr>
          <p:nvPr>
            <p:ph type="body" idx="1"/>
          </p:nvPr>
        </p:nvSpPr>
        <p:spPr>
          <a:xfrm>
            <a:off x="397200" y="1957100"/>
            <a:ext cx="4112400" cy="2755800"/>
          </a:xfrm>
          <a:prstGeom prst="rect">
            <a:avLst/>
          </a:prstGeom>
        </p:spPr>
        <p:txBody>
          <a:bodyPr spcFirstLastPara="1" wrap="square" lIns="71100" tIns="35550" rIns="71100" bIns="35550" anchor="t" anchorCtr="0">
            <a:noAutofit/>
          </a:bodyPr>
          <a:lstStyle/>
          <a:p>
            <a:pPr marL="457200" lvl="0" indent="-342900" algn="l" rtl="0">
              <a:lnSpc>
                <a:spcPct val="100000"/>
              </a:lnSpc>
              <a:spcBef>
                <a:spcPts val="0"/>
              </a:spcBef>
              <a:spcAft>
                <a:spcPts val="0"/>
              </a:spcAft>
              <a:buClr>
                <a:schemeClr val="dk2"/>
              </a:buClr>
              <a:buSzPts val="1800"/>
              <a:buChar char="•"/>
            </a:pPr>
            <a:r>
              <a:rPr lang="en-US" sz="1800" dirty="0">
                <a:solidFill>
                  <a:schemeClr val="dk2"/>
                </a:solidFill>
              </a:rPr>
              <a:t>The State completed significant activities to ensure coverage for the full continuum of care for SUD services</a:t>
            </a:r>
            <a:endParaRPr sz="1800" dirty="0">
              <a:solidFill>
                <a:schemeClr val="dk2"/>
              </a:solidFill>
            </a:endParaRPr>
          </a:p>
          <a:p>
            <a:pPr marL="457200" lvl="0" indent="-342900" algn="l" rtl="0">
              <a:lnSpc>
                <a:spcPct val="100000"/>
              </a:lnSpc>
              <a:spcBef>
                <a:spcPts val="0"/>
              </a:spcBef>
              <a:spcAft>
                <a:spcPts val="0"/>
              </a:spcAft>
              <a:buClr>
                <a:schemeClr val="dk2"/>
              </a:buClr>
              <a:buSzPts val="1800"/>
              <a:buChar cha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Increase in members receiving Opioid Use Disorder (OUD) and SUD services </a:t>
            </a:r>
            <a:endParaRPr sz="1800" dirty="0">
              <a:solidFill>
                <a:schemeClr val="dk2"/>
              </a:solidFill>
            </a:endParaRPr>
          </a:p>
          <a:p>
            <a:pPr marL="457200" lvl="0" indent="-342900" algn="l" rtl="0">
              <a:lnSpc>
                <a:spcPct val="100000"/>
              </a:lnSpc>
              <a:spcBef>
                <a:spcPts val="0"/>
              </a:spcBef>
              <a:spcAft>
                <a:spcPts val="0"/>
              </a:spcAft>
              <a:buClr>
                <a:schemeClr val="dk2"/>
              </a:buClr>
              <a:buSzPts val="1800"/>
              <a:buChar char="•"/>
            </a:pPr>
            <a:r>
              <a:rPr lang="en-US" sz="1800" dirty="0">
                <a:solidFill>
                  <a:schemeClr val="dk2"/>
                </a:solidFill>
              </a:rPr>
              <a:t>Modest increases in network adequacy and provider capacity </a:t>
            </a:r>
            <a:endParaRPr sz="1800" dirty="0">
              <a:solidFill>
                <a:schemeClr val="dk2"/>
              </a:solidFill>
            </a:endParaRPr>
          </a:p>
          <a:p>
            <a:pPr marL="0" lvl="0" indent="0" algn="l" rtl="0">
              <a:lnSpc>
                <a:spcPct val="100000"/>
              </a:lnSpc>
              <a:spcBef>
                <a:spcPts val="0"/>
              </a:spcBef>
              <a:spcAft>
                <a:spcPts val="0"/>
              </a:spcAft>
              <a:buNone/>
            </a:pPr>
            <a:endParaRPr sz="1500" dirty="0">
              <a:solidFill>
                <a:schemeClr val="dk2"/>
              </a:solidFill>
            </a:endParaRPr>
          </a:p>
        </p:txBody>
      </p:sp>
      <p:sp>
        <p:nvSpPr>
          <p:cNvPr id="518" name="Google Shape;518;g3536df538cb_3_24"/>
          <p:cNvSpPr txBox="1">
            <a:spLocks noGrp="1"/>
          </p:cNvSpPr>
          <p:nvPr>
            <p:ph type="sldNum" idx="12"/>
          </p:nvPr>
        </p:nvSpPr>
        <p:spPr>
          <a:xfrm>
            <a:off x="6880595" y="5311405"/>
            <a:ext cx="2057400" cy="304200"/>
          </a:xfrm>
          <a:prstGeom prst="rect">
            <a:avLst/>
          </a:prstGeom>
        </p:spPr>
        <p:txBody>
          <a:bodyPr spcFirstLastPara="1" wrap="square" lIns="71100" tIns="35550" rIns="71100" bIns="3555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519" name="Google Shape;519;g3536df538cb_3_24"/>
          <p:cNvSpPr txBox="1">
            <a:spLocks noGrp="1"/>
          </p:cNvSpPr>
          <p:nvPr>
            <p:ph type="title"/>
          </p:nvPr>
        </p:nvSpPr>
        <p:spPr>
          <a:xfrm>
            <a:off x="4764452" y="364975"/>
            <a:ext cx="3993300" cy="1355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2500" dirty="0"/>
              <a:t>Éxitos de la demostración SUD</a:t>
            </a:r>
            <a:br>
              <a:rPr lang="es-ES" sz="2500" dirty="0"/>
            </a:br>
            <a:r>
              <a:rPr lang="es-ES" sz="2500" dirty="0"/>
              <a:t>(del 1 de julio de 2021 al 30 de junio de 2023)</a:t>
            </a:r>
          </a:p>
        </p:txBody>
      </p:sp>
      <p:sp>
        <p:nvSpPr>
          <p:cNvPr id="2" name="Google Shape;517;g3536df538cb_3_24">
            <a:extLst>
              <a:ext uri="{FF2B5EF4-FFF2-40B4-BE49-F238E27FC236}">
                <a16:creationId xmlns:a16="http://schemas.microsoft.com/office/drawing/2014/main" id="{EC970016-6921-193B-EB6E-B39C623E800E}"/>
              </a:ext>
            </a:extLst>
          </p:cNvPr>
          <p:cNvSpPr txBox="1">
            <a:spLocks/>
          </p:cNvSpPr>
          <p:nvPr/>
        </p:nvSpPr>
        <p:spPr>
          <a:xfrm>
            <a:off x="4645351" y="1957099"/>
            <a:ext cx="4292643" cy="3130157"/>
          </a:xfrm>
          <a:prstGeom prst="rect">
            <a:avLst/>
          </a:prstGeom>
          <a:noFill/>
          <a:ln>
            <a:noFill/>
          </a:ln>
        </p:spPr>
        <p:txBody>
          <a:bodyPr spcFirstLastPara="1" wrap="square" lIns="71100" tIns="35550" rIns="71100" bIns="3555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42900">
              <a:lnSpc>
                <a:spcPct val="100000"/>
              </a:lnSpc>
              <a:spcBef>
                <a:spcPts val="0"/>
              </a:spcBef>
              <a:buClr>
                <a:schemeClr val="dk2"/>
              </a:buClr>
              <a:buSzPts val="1800"/>
            </a:pPr>
            <a:r>
              <a:rPr lang="es-ES" sz="1800" dirty="0">
                <a:solidFill>
                  <a:schemeClr val="dk2"/>
                </a:solidFill>
              </a:rPr>
              <a:t>El Estado completo actividades importantes  para garantizar la cobertura de todos los servicios de asistencia continuada SUD.</a:t>
            </a:r>
          </a:p>
          <a:p>
            <a:pPr indent="-342900">
              <a:lnSpc>
                <a:spcPct val="100000"/>
              </a:lnSpc>
              <a:spcBef>
                <a:spcPts val="0"/>
              </a:spcBef>
              <a:buClr>
                <a:schemeClr val="dk2"/>
              </a:buClr>
              <a:buSzPts val="1800"/>
            </a:pPr>
            <a:r>
              <a:rPr lang="es-E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Aumento del número de miembros que reciben servicios para el trastorno por uso de opiáceos (OUD) y SUD.</a:t>
            </a:r>
          </a:p>
          <a:p>
            <a:pPr indent="-342900">
              <a:lnSpc>
                <a:spcPct val="100000"/>
              </a:lnSpc>
              <a:spcBef>
                <a:spcPts val="0"/>
              </a:spcBef>
              <a:buClr>
                <a:schemeClr val="dk2"/>
              </a:buClr>
              <a:buSzPts val="1800"/>
            </a:pPr>
            <a:r>
              <a:rPr lang="es-ES" sz="1800" dirty="0">
                <a:solidFill>
                  <a:schemeClr val="dk2"/>
                </a:solidFill>
              </a:rPr>
              <a:t>Aumento moderado de la adecuación de la red y de la capacidad de los proveedores </a:t>
            </a:r>
            <a:endParaRPr lang="en-US" sz="1500" dirty="0">
              <a:solidFill>
                <a:schemeClr val="dk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g3583f80ee95_0_481"/>
          <p:cNvSpPr txBox="1">
            <a:spLocks noGrp="1"/>
          </p:cNvSpPr>
          <p:nvPr>
            <p:ph type="title"/>
          </p:nvPr>
        </p:nvSpPr>
        <p:spPr>
          <a:xfrm>
            <a:off x="628650" y="365000"/>
            <a:ext cx="4005600" cy="8001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US" sz="3400" dirty="0"/>
              <a:t>Upcoming</a:t>
            </a:r>
            <a:endParaRPr sz="4300" dirty="0"/>
          </a:p>
        </p:txBody>
      </p:sp>
      <p:sp>
        <p:nvSpPr>
          <p:cNvPr id="527" name="Google Shape;527;g3583f80ee95_0_481"/>
          <p:cNvSpPr txBox="1">
            <a:spLocks noGrp="1"/>
          </p:cNvSpPr>
          <p:nvPr>
            <p:ph type="body" idx="1"/>
          </p:nvPr>
        </p:nvSpPr>
        <p:spPr>
          <a:xfrm>
            <a:off x="261950" y="1208100"/>
            <a:ext cx="4247700" cy="3504900"/>
          </a:xfrm>
          <a:prstGeom prst="rect">
            <a:avLst/>
          </a:prstGeom>
        </p:spPr>
        <p:txBody>
          <a:bodyPr spcFirstLastPara="1" wrap="square" lIns="71100" tIns="35550" rIns="71100" bIns="35550" anchor="t" anchorCtr="0">
            <a:noAutofit/>
          </a:bodyPr>
          <a:lstStyle/>
          <a:p>
            <a:pPr marL="457200" lvl="0" indent="-355600" algn="l" rtl="0">
              <a:lnSpc>
                <a:spcPct val="100000"/>
              </a:lnSpc>
              <a:spcBef>
                <a:spcPts val="0"/>
              </a:spcBef>
              <a:spcAft>
                <a:spcPts val="0"/>
              </a:spcAft>
              <a:buClr>
                <a:schemeClr val="dk2"/>
              </a:buClr>
              <a:buSzPts val="2000"/>
              <a:buChar char="•"/>
            </a:pPr>
            <a:r>
              <a:rPr lang="en-US" sz="2000" dirty="0">
                <a:solidFill>
                  <a:schemeClr val="dk2"/>
                </a:solidFill>
              </a:rPr>
              <a:t>Strengthen access to care across all critical levels of care</a:t>
            </a:r>
            <a:endParaRPr sz="2000" dirty="0">
              <a:solidFill>
                <a:schemeClr val="dk2"/>
              </a:solidFill>
            </a:endParaRPr>
          </a:p>
          <a:p>
            <a:pPr marL="457200" lvl="0" indent="-355600" algn="l" rtl="0">
              <a:lnSpc>
                <a:spcPct val="100000"/>
              </a:lnSpc>
              <a:spcBef>
                <a:spcPts val="0"/>
              </a:spcBef>
              <a:spcAft>
                <a:spcPts val="0"/>
              </a:spcAft>
              <a:buClr>
                <a:schemeClr val="dk2"/>
              </a:buClr>
              <a:buSzPts val="2000"/>
              <a:buChar char="•"/>
            </a:pPr>
            <a:r>
              <a:rPr lang="en-US" sz="2000" dirty="0">
                <a:solidFill>
                  <a:schemeClr val="dk2"/>
                </a:solidFill>
              </a:rPr>
              <a:t>Improve retention in care</a:t>
            </a:r>
            <a:endParaRPr sz="2000" dirty="0">
              <a:solidFill>
                <a:schemeClr val="dk2"/>
              </a:solidFill>
            </a:endParaRPr>
          </a:p>
          <a:p>
            <a:pPr marL="457200" lvl="0" indent="-355600" algn="l" rtl="0">
              <a:lnSpc>
                <a:spcPct val="100000"/>
              </a:lnSpc>
              <a:spcBef>
                <a:spcPts val="0"/>
              </a:spcBef>
              <a:spcAft>
                <a:spcPts val="0"/>
              </a:spcAft>
              <a:buClr>
                <a:schemeClr val="dk2"/>
              </a:buClr>
              <a:buSzPts val="2000"/>
              <a:buChar char="•"/>
            </a:pPr>
            <a:r>
              <a:rPr lang="en-US" sz="2000" dirty="0">
                <a:solidFill>
                  <a:schemeClr val="dk2"/>
                </a:solidFill>
              </a:rPr>
              <a:t>Improve follow-up after hospitalizations and emergency department use</a:t>
            </a:r>
            <a:endParaRPr sz="2000" dirty="0">
              <a:solidFill>
                <a:schemeClr val="dk2"/>
              </a:solidFill>
            </a:endParaRPr>
          </a:p>
          <a:p>
            <a:pPr marL="457200" lvl="0" indent="-355600" algn="l" rtl="0">
              <a:lnSpc>
                <a:spcPct val="100000"/>
              </a:lnSpc>
              <a:spcBef>
                <a:spcPts val="0"/>
              </a:spcBef>
              <a:spcAft>
                <a:spcPts val="0"/>
              </a:spcAft>
              <a:buClr>
                <a:schemeClr val="dk2"/>
              </a:buClr>
              <a:buSzPts val="2000"/>
              <a:buChar char="•"/>
            </a:pPr>
            <a:r>
              <a:rPr lang="en-US" sz="2000" dirty="0">
                <a:solidFill>
                  <a:schemeClr val="dk2"/>
                </a:solidFill>
              </a:rPr>
              <a:t>Improve care coordination and treatment level transitions</a:t>
            </a:r>
            <a:endParaRPr sz="2000" dirty="0">
              <a:solidFill>
                <a:schemeClr val="dk2"/>
              </a:solidFill>
            </a:endParaRPr>
          </a:p>
          <a:p>
            <a:pPr marL="457200" lvl="0" indent="-355600" algn="l" rtl="0">
              <a:lnSpc>
                <a:spcPct val="100000"/>
              </a:lnSpc>
              <a:spcBef>
                <a:spcPts val="0"/>
              </a:spcBef>
              <a:spcAft>
                <a:spcPts val="0"/>
              </a:spcAft>
              <a:buClr>
                <a:schemeClr val="dk2"/>
              </a:buClr>
              <a:buSzPts val="2000"/>
              <a:buChar char="•"/>
            </a:pPr>
            <a:r>
              <a:rPr lang="en-US" sz="2000" dirty="0">
                <a:solidFill>
                  <a:schemeClr val="dk2"/>
                </a:solidFill>
              </a:rPr>
              <a:t>Transition to new ASAM requirements</a:t>
            </a:r>
            <a:endParaRPr sz="2000" dirty="0">
              <a:solidFill>
                <a:schemeClr val="dk2"/>
              </a:solidFill>
            </a:endParaRPr>
          </a:p>
          <a:p>
            <a:pPr marL="0" lvl="0" indent="0" algn="l" rtl="0">
              <a:lnSpc>
                <a:spcPct val="100000"/>
              </a:lnSpc>
              <a:spcBef>
                <a:spcPts val="0"/>
              </a:spcBef>
              <a:spcAft>
                <a:spcPts val="0"/>
              </a:spcAft>
              <a:buNone/>
            </a:pPr>
            <a:endParaRPr sz="1500" dirty="0">
              <a:solidFill>
                <a:schemeClr val="dk2"/>
              </a:solidFill>
            </a:endParaRPr>
          </a:p>
        </p:txBody>
      </p:sp>
      <p:sp>
        <p:nvSpPr>
          <p:cNvPr id="528" name="Google Shape;528;g3583f80ee95_0_481"/>
          <p:cNvSpPr txBox="1">
            <a:spLocks noGrp="1"/>
          </p:cNvSpPr>
          <p:nvPr>
            <p:ph type="sldNum" idx="12"/>
          </p:nvPr>
        </p:nvSpPr>
        <p:spPr>
          <a:xfrm>
            <a:off x="6880595" y="5311405"/>
            <a:ext cx="2057400" cy="304200"/>
          </a:xfrm>
          <a:prstGeom prst="rect">
            <a:avLst/>
          </a:prstGeom>
        </p:spPr>
        <p:txBody>
          <a:bodyPr spcFirstLastPara="1" wrap="square" lIns="71100" tIns="35550" rIns="71100" bIns="3555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
        <p:nvSpPr>
          <p:cNvPr id="529" name="Google Shape;529;g3583f80ee95_0_481"/>
          <p:cNvSpPr txBox="1">
            <a:spLocks noGrp="1"/>
          </p:cNvSpPr>
          <p:nvPr>
            <p:ph type="title"/>
          </p:nvPr>
        </p:nvSpPr>
        <p:spPr>
          <a:xfrm>
            <a:off x="4792275" y="365000"/>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Próximamente</a:t>
            </a:r>
            <a:endParaRPr sz="3400" dirty="0">
              <a:solidFill>
                <a:schemeClr val="dk2"/>
              </a:solidFill>
            </a:endParaRPr>
          </a:p>
        </p:txBody>
      </p:sp>
      <p:sp>
        <p:nvSpPr>
          <p:cNvPr id="2" name="Google Shape;527;g3583f80ee95_0_481">
            <a:extLst>
              <a:ext uri="{FF2B5EF4-FFF2-40B4-BE49-F238E27FC236}">
                <a16:creationId xmlns:a16="http://schemas.microsoft.com/office/drawing/2014/main" id="{6BDD4397-9553-AD00-975A-56DF15C4B1F9}"/>
              </a:ext>
            </a:extLst>
          </p:cNvPr>
          <p:cNvSpPr txBox="1">
            <a:spLocks/>
          </p:cNvSpPr>
          <p:nvPr/>
        </p:nvSpPr>
        <p:spPr>
          <a:xfrm>
            <a:off x="4403558" y="1105050"/>
            <a:ext cx="4656221" cy="3504900"/>
          </a:xfrm>
          <a:prstGeom prst="rect">
            <a:avLst/>
          </a:prstGeom>
          <a:noFill/>
          <a:ln>
            <a:noFill/>
          </a:ln>
        </p:spPr>
        <p:txBody>
          <a:bodyPr spcFirstLastPara="1" wrap="square" lIns="71100" tIns="35550" rIns="71100" bIns="3555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55600">
              <a:lnSpc>
                <a:spcPct val="100000"/>
              </a:lnSpc>
              <a:spcBef>
                <a:spcPts val="0"/>
              </a:spcBef>
              <a:buClr>
                <a:schemeClr val="dk2"/>
              </a:buClr>
              <a:buSzPts val="2000"/>
            </a:pPr>
            <a:r>
              <a:rPr lang="es-ES" sz="2000" dirty="0">
                <a:solidFill>
                  <a:schemeClr val="dk2"/>
                </a:solidFill>
              </a:rPr>
              <a:t>Reforzar el acceso a la asistencia en todos los niveles críticos de asistencia</a:t>
            </a:r>
          </a:p>
          <a:p>
            <a:pPr indent="-355600">
              <a:lnSpc>
                <a:spcPct val="100000"/>
              </a:lnSpc>
              <a:spcBef>
                <a:spcPts val="0"/>
              </a:spcBef>
              <a:buClr>
                <a:schemeClr val="dk2"/>
              </a:buClr>
              <a:buSzPts val="2000"/>
            </a:pPr>
            <a:r>
              <a:rPr lang="es-ES" sz="2000" dirty="0">
                <a:solidFill>
                  <a:schemeClr val="dk2"/>
                </a:solidFill>
              </a:rPr>
              <a:t>Mejorar la retención en la asistencia</a:t>
            </a:r>
          </a:p>
          <a:p>
            <a:pPr indent="-355600">
              <a:lnSpc>
                <a:spcPct val="100000"/>
              </a:lnSpc>
              <a:spcBef>
                <a:spcPts val="0"/>
              </a:spcBef>
              <a:buClr>
                <a:schemeClr val="dk2"/>
              </a:buClr>
              <a:buSzPts val="2000"/>
            </a:pPr>
            <a:r>
              <a:rPr lang="es-ES" sz="2000" dirty="0">
                <a:solidFill>
                  <a:schemeClr val="dk2"/>
                </a:solidFill>
              </a:rPr>
              <a:t>Mejorar el seguimiento después de las hospitalizaciones y el uso del departamento de urgencias</a:t>
            </a:r>
          </a:p>
          <a:p>
            <a:pPr indent="-355600">
              <a:lnSpc>
                <a:spcPct val="100000"/>
              </a:lnSpc>
              <a:spcBef>
                <a:spcPts val="0"/>
              </a:spcBef>
              <a:buClr>
                <a:schemeClr val="dk2"/>
              </a:buClr>
              <a:buSzPts val="2000"/>
            </a:pPr>
            <a:r>
              <a:rPr lang="es-ES" sz="2000" dirty="0">
                <a:solidFill>
                  <a:schemeClr val="dk2"/>
                </a:solidFill>
              </a:rPr>
              <a:t>Mejorar la coordinación de asistencias y las transiciones de nivel de tratamiento</a:t>
            </a:r>
          </a:p>
          <a:p>
            <a:pPr indent="-355600">
              <a:lnSpc>
                <a:spcPct val="100000"/>
              </a:lnSpc>
              <a:spcBef>
                <a:spcPts val="0"/>
              </a:spcBef>
              <a:buClr>
                <a:schemeClr val="dk2"/>
              </a:buClr>
              <a:buSzPts val="2000"/>
            </a:pPr>
            <a:r>
              <a:rPr lang="es-ES" sz="2000" dirty="0">
                <a:solidFill>
                  <a:schemeClr val="dk2"/>
                </a:solidFill>
              </a:rPr>
              <a:t>Transición a los nuevos requisitos de la ASAM</a:t>
            </a:r>
            <a:endParaRPr lang="en-US" sz="1500" dirty="0">
              <a:solidFill>
                <a:schemeClr val="dk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35b459958d9_1_1"/>
          <p:cNvSpPr txBox="1">
            <a:spLocks noGrp="1"/>
          </p:cNvSpPr>
          <p:nvPr>
            <p:ph type="title"/>
          </p:nvPr>
        </p:nvSpPr>
        <p:spPr>
          <a:xfrm>
            <a:off x="506300" y="362189"/>
            <a:ext cx="3793500" cy="2904300"/>
          </a:xfrm>
          <a:prstGeom prst="rect">
            <a:avLst/>
          </a:prstGeom>
          <a:noFill/>
          <a:ln>
            <a:noFill/>
          </a:ln>
        </p:spPr>
        <p:txBody>
          <a:bodyPr spcFirstLastPara="1" wrap="square" lIns="35525" tIns="35525" rIns="35525" bIns="35525" anchor="b" anchorCtr="0">
            <a:normAutofit/>
          </a:bodyPr>
          <a:lstStyle/>
          <a:p>
            <a:pPr marL="0" lvl="0" indent="0" algn="ctr" rtl="0">
              <a:lnSpc>
                <a:spcPct val="90000"/>
              </a:lnSpc>
              <a:spcBef>
                <a:spcPts val="0"/>
              </a:spcBef>
              <a:spcAft>
                <a:spcPts val="0"/>
              </a:spcAft>
              <a:buClr>
                <a:schemeClr val="accent1"/>
              </a:buClr>
              <a:buSzPts val="4700"/>
              <a:buFont typeface="Trebuchet MS"/>
              <a:buNone/>
            </a:pPr>
            <a:r>
              <a:rPr lang="en-US" sz="3600" dirty="0"/>
              <a:t>Health-Related Social Needs (HRSN)</a:t>
            </a:r>
            <a:endParaRPr sz="3600" dirty="0"/>
          </a:p>
          <a:p>
            <a:pPr marL="0" lvl="0" indent="0" algn="ctr" rtl="0">
              <a:lnSpc>
                <a:spcPct val="90000"/>
              </a:lnSpc>
              <a:spcBef>
                <a:spcPts val="0"/>
              </a:spcBef>
              <a:spcAft>
                <a:spcPts val="0"/>
              </a:spcAft>
              <a:buClr>
                <a:schemeClr val="accent1"/>
              </a:buClr>
              <a:buSzPts val="4700"/>
              <a:buFont typeface="Trebuchet MS"/>
              <a:buNone/>
            </a:pPr>
            <a:r>
              <a:rPr lang="en-US" sz="2200" dirty="0"/>
              <a:t>Housing and Nutrition</a:t>
            </a:r>
            <a:endParaRPr sz="1911" b="0" dirty="0"/>
          </a:p>
        </p:txBody>
      </p:sp>
      <p:sp>
        <p:nvSpPr>
          <p:cNvPr id="536" name="Google Shape;536;g35b459958d9_1_1"/>
          <p:cNvSpPr txBox="1">
            <a:spLocks noGrp="1"/>
          </p:cNvSpPr>
          <p:nvPr>
            <p:ph type="sldNum" idx="12"/>
          </p:nvPr>
        </p:nvSpPr>
        <p:spPr>
          <a:xfrm>
            <a:off x="8730343" y="5351363"/>
            <a:ext cx="207636"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22</a:t>
            </a:fld>
            <a:endParaRPr dirty="0"/>
          </a:p>
        </p:txBody>
      </p:sp>
      <p:sp>
        <p:nvSpPr>
          <p:cNvPr id="2" name="Google Shape;535;g35b459958d9_1_1">
            <a:extLst>
              <a:ext uri="{FF2B5EF4-FFF2-40B4-BE49-F238E27FC236}">
                <a16:creationId xmlns:a16="http://schemas.microsoft.com/office/drawing/2014/main" id="{B4599235-AF93-F59C-E8FD-54054E8D591D}"/>
              </a:ext>
            </a:extLst>
          </p:cNvPr>
          <p:cNvSpPr txBox="1">
            <a:spLocks/>
          </p:cNvSpPr>
          <p:nvPr/>
        </p:nvSpPr>
        <p:spPr>
          <a:xfrm>
            <a:off x="4572000" y="703275"/>
            <a:ext cx="3793500" cy="2904300"/>
          </a:xfrm>
          <a:prstGeom prst="rect">
            <a:avLst/>
          </a:prstGeom>
          <a:noFill/>
          <a:ln>
            <a:noFill/>
          </a:ln>
        </p:spPr>
        <p:txBody>
          <a:bodyPr spcFirstLastPara="1" wrap="square" lIns="35525" tIns="35525" rIns="35525" bIns="35525"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500"/>
              <a:buFont typeface="Trebuchet MS"/>
              <a:buNone/>
              <a:defRPr sz="45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accent1"/>
              </a:buClr>
              <a:buSzPts val="4700"/>
            </a:pPr>
            <a:r>
              <a:rPr lang="es-ES" sz="3600" dirty="0"/>
              <a:t>Necesidades sociales relacionadas con la salud (HRSN)</a:t>
            </a:r>
          </a:p>
          <a:p>
            <a:pPr>
              <a:buClr>
                <a:schemeClr val="accent1"/>
              </a:buClr>
              <a:buSzPts val="4700"/>
            </a:pPr>
            <a:r>
              <a:rPr lang="en-US" sz="2200" dirty="0"/>
              <a:t>Vivienda y </a:t>
            </a:r>
            <a:r>
              <a:rPr lang="en-US" sz="2200" dirty="0" err="1"/>
              <a:t>nutrición</a:t>
            </a:r>
            <a:endParaRPr lang="en-US" sz="1911" b="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g3536df538cb_3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543" name="Google Shape;543;g3536df538cb_3_0"/>
          <p:cNvSpPr txBox="1"/>
          <p:nvPr/>
        </p:nvSpPr>
        <p:spPr>
          <a:xfrm>
            <a:off x="334050" y="319575"/>
            <a:ext cx="4527600" cy="1569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dirty="0">
                <a:solidFill>
                  <a:schemeClr val="dk2"/>
                </a:solidFill>
                <a:latin typeface="Trebuchet MS"/>
                <a:ea typeface="Trebuchet MS"/>
                <a:cs typeface="Trebuchet MS"/>
                <a:sym typeface="Trebuchet MS"/>
              </a:rPr>
              <a:t>What are Health-Related Social Needs?</a:t>
            </a:r>
            <a:endParaRPr sz="4400" b="1" i="0" u="none" strike="noStrike" cap="none" dirty="0">
              <a:solidFill>
                <a:schemeClr val="dk2"/>
              </a:solidFill>
              <a:latin typeface="Trebuchet MS"/>
              <a:ea typeface="Trebuchet MS"/>
              <a:cs typeface="Trebuchet MS"/>
              <a:sym typeface="Trebuchet MS"/>
            </a:endParaRPr>
          </a:p>
        </p:txBody>
      </p:sp>
      <p:sp>
        <p:nvSpPr>
          <p:cNvPr id="544" name="Google Shape;544;g3536df538cb_3_0"/>
          <p:cNvSpPr txBox="1">
            <a:spLocks noGrp="1"/>
          </p:cNvSpPr>
          <p:nvPr>
            <p:ph type="title"/>
          </p:nvPr>
        </p:nvSpPr>
        <p:spPr>
          <a:xfrm>
            <a:off x="4813375" y="319575"/>
            <a:ext cx="3993300" cy="1487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000" dirty="0"/>
              <a:t>¿Qué son las necesidades sociales relacionadas con la salud?</a:t>
            </a:r>
            <a:endParaRPr sz="3000" dirty="0">
              <a:solidFill>
                <a:schemeClr val="dk2"/>
              </a:solidFill>
            </a:endParaRPr>
          </a:p>
        </p:txBody>
      </p:sp>
      <p:sp>
        <p:nvSpPr>
          <p:cNvPr id="545" name="Google Shape;545;g3536df538cb_3_0"/>
          <p:cNvSpPr txBox="1">
            <a:spLocks noGrp="1"/>
          </p:cNvSpPr>
          <p:nvPr>
            <p:ph type="body" idx="1"/>
          </p:nvPr>
        </p:nvSpPr>
        <p:spPr>
          <a:xfrm>
            <a:off x="0" y="1834518"/>
            <a:ext cx="4666200" cy="2862900"/>
          </a:xfrm>
          <a:prstGeom prst="rect">
            <a:avLst/>
          </a:prstGeom>
          <a:noFill/>
          <a:ln>
            <a:noFill/>
          </a:ln>
        </p:spPr>
        <p:txBody>
          <a:bodyPr spcFirstLastPara="1" wrap="square" lIns="91425" tIns="45700" rIns="91425" bIns="45700" anchor="t" anchorCtr="0">
            <a:spAutoFit/>
          </a:bodyPr>
          <a:lstStyle/>
          <a:p>
            <a:pPr marL="457200" lvl="0" indent="-342900" algn="l" rtl="0">
              <a:lnSpc>
                <a:spcPct val="100000"/>
              </a:lnSpc>
              <a:spcBef>
                <a:spcPts val="0"/>
              </a:spcBef>
              <a:spcAft>
                <a:spcPts val="0"/>
              </a:spcAft>
              <a:buClr>
                <a:schemeClr val="dk2"/>
              </a:buClr>
              <a:buSzPts val="1800"/>
              <a:buChar char="•"/>
            </a:pPr>
            <a:r>
              <a:rPr lang="en-US" sz="1800" dirty="0">
                <a:solidFill>
                  <a:schemeClr val="dk2"/>
                </a:solidFill>
                <a:highlight>
                  <a:srgbClr val="FFFFFF"/>
                </a:highlight>
              </a:rPr>
              <a:t>Non-medical factors that influence a person’s health and well-being</a:t>
            </a:r>
            <a:endParaRPr sz="1800" dirty="0">
              <a:solidFill>
                <a:schemeClr val="dk2"/>
              </a:solidFill>
              <a:highlight>
                <a:srgbClr val="FFFFFF"/>
              </a:highlight>
            </a:endParaRPr>
          </a:p>
          <a:p>
            <a:pPr marL="457200" lvl="0" indent="-342900" algn="l" rtl="0">
              <a:lnSpc>
                <a:spcPct val="100000"/>
              </a:lnSpc>
              <a:spcBef>
                <a:spcPts val="0"/>
              </a:spcBef>
              <a:spcAft>
                <a:spcPts val="0"/>
              </a:spcAft>
              <a:buClr>
                <a:schemeClr val="dk2"/>
              </a:buClr>
              <a:buSzPts val="1800"/>
              <a:buChar char="•"/>
            </a:pPr>
            <a:r>
              <a:rPr lang="en-US" sz="1800" dirty="0">
                <a:solidFill>
                  <a:schemeClr val="dk2"/>
                </a:solidFill>
                <a:highlight>
                  <a:srgbClr val="FFFFFF"/>
                </a:highlight>
              </a:rPr>
              <a:t>Includes things like housing, utilities, nutrition and food, transportation, employment, environmental safety, and interpersonal violence</a:t>
            </a:r>
            <a:endParaRPr sz="1800" dirty="0">
              <a:solidFill>
                <a:schemeClr val="dk2"/>
              </a:solidFill>
              <a:highlight>
                <a:srgbClr val="FFFFFF"/>
              </a:highlight>
            </a:endParaRPr>
          </a:p>
          <a:p>
            <a:pPr marL="457200" lvl="0" indent="0" algn="l" rtl="0">
              <a:lnSpc>
                <a:spcPct val="100000"/>
              </a:lnSpc>
              <a:spcBef>
                <a:spcPts val="0"/>
              </a:spcBef>
              <a:spcAft>
                <a:spcPts val="0"/>
              </a:spcAft>
              <a:buNone/>
            </a:pPr>
            <a:endParaRPr sz="1800" dirty="0">
              <a:highlight>
                <a:srgbClr val="FFFFFF"/>
              </a:highlight>
            </a:endParaRPr>
          </a:p>
          <a:p>
            <a:pPr marL="0" lvl="0" indent="0" algn="l" rtl="0">
              <a:lnSpc>
                <a:spcPct val="100000"/>
              </a:lnSpc>
              <a:spcBef>
                <a:spcPts val="0"/>
              </a:spcBef>
              <a:spcAft>
                <a:spcPts val="0"/>
              </a:spcAft>
              <a:buNone/>
            </a:pPr>
            <a:r>
              <a:rPr lang="en-US" sz="1800" dirty="0">
                <a:solidFill>
                  <a:schemeClr val="dk2"/>
                </a:solidFill>
                <a:highlight>
                  <a:srgbClr val="FFFFFF"/>
                </a:highlight>
              </a:rPr>
              <a:t>Extensive research has indicated these factors can account for as much as 50% of health outcomes</a:t>
            </a:r>
            <a:endParaRPr sz="1800" dirty="0">
              <a:highlight>
                <a:srgbClr val="FFFFFF"/>
              </a:highlight>
            </a:endParaRPr>
          </a:p>
        </p:txBody>
      </p:sp>
      <p:sp>
        <p:nvSpPr>
          <p:cNvPr id="4" name="Google Shape;545;g3536df538cb_3_0">
            <a:extLst>
              <a:ext uri="{FF2B5EF4-FFF2-40B4-BE49-F238E27FC236}">
                <a16:creationId xmlns:a16="http://schemas.microsoft.com/office/drawing/2014/main" id="{EAAEBC2D-9237-534C-2857-32A5A6C4A9F3}"/>
              </a:ext>
            </a:extLst>
          </p:cNvPr>
          <p:cNvSpPr txBox="1">
            <a:spLocks/>
          </p:cNvSpPr>
          <p:nvPr/>
        </p:nvSpPr>
        <p:spPr>
          <a:xfrm>
            <a:off x="4501063" y="1849520"/>
            <a:ext cx="4666200" cy="28629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42900">
              <a:lnSpc>
                <a:spcPct val="100000"/>
              </a:lnSpc>
              <a:spcBef>
                <a:spcPts val="0"/>
              </a:spcBef>
              <a:buClr>
                <a:schemeClr val="dk2"/>
              </a:buClr>
              <a:buSzPts val="1800"/>
            </a:pPr>
            <a:r>
              <a:rPr lang="es-ES" sz="1800" dirty="0">
                <a:solidFill>
                  <a:schemeClr val="dk2"/>
                </a:solidFill>
                <a:highlight>
                  <a:srgbClr val="FFFFFF"/>
                </a:highlight>
              </a:rPr>
              <a:t>Factores no médicos que influyen en la salud y el bienestar de una persona</a:t>
            </a:r>
          </a:p>
          <a:p>
            <a:pPr indent="-342900">
              <a:lnSpc>
                <a:spcPct val="100000"/>
              </a:lnSpc>
              <a:spcBef>
                <a:spcPts val="0"/>
              </a:spcBef>
              <a:buClr>
                <a:schemeClr val="dk2"/>
              </a:buClr>
              <a:buSzPts val="1800"/>
            </a:pPr>
            <a:r>
              <a:rPr lang="es-ES" sz="1800" dirty="0">
                <a:solidFill>
                  <a:schemeClr val="dk2"/>
                </a:solidFill>
                <a:highlight>
                  <a:srgbClr val="FFFFFF"/>
                </a:highlight>
              </a:rPr>
              <a:t>Incluye cosas como vivienda, servicios públicos, nutrición y alimentación, transporte, empleo, seguridad ambiental y violencia interpersonal.</a:t>
            </a:r>
          </a:p>
          <a:p>
            <a:pPr indent="0">
              <a:lnSpc>
                <a:spcPct val="100000"/>
              </a:lnSpc>
              <a:spcBef>
                <a:spcPts val="0"/>
              </a:spcBef>
              <a:buFont typeface="Arial"/>
              <a:buNone/>
            </a:pPr>
            <a:endParaRPr lang="en-US" sz="1800" dirty="0">
              <a:highlight>
                <a:srgbClr val="FFFFFF"/>
              </a:highlight>
            </a:endParaRPr>
          </a:p>
          <a:p>
            <a:pPr marL="0" indent="0">
              <a:lnSpc>
                <a:spcPct val="100000"/>
              </a:lnSpc>
              <a:spcBef>
                <a:spcPts val="0"/>
              </a:spcBef>
              <a:buFont typeface="Arial"/>
              <a:buNone/>
            </a:pPr>
            <a:r>
              <a:rPr lang="es-ES" sz="1800" dirty="0">
                <a:solidFill>
                  <a:schemeClr val="dk2"/>
                </a:solidFill>
                <a:highlight>
                  <a:srgbClr val="FFFFFF"/>
                </a:highlight>
              </a:rPr>
              <a:t>Una amplia investigación ha indicado que estos factores pueden explicar hasta el 50% de los resultados sanitarios.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355d285e6e6_1_1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552" name="Google Shape;552;g355d285e6e6_1_10"/>
          <p:cNvSpPr txBox="1"/>
          <p:nvPr/>
        </p:nvSpPr>
        <p:spPr>
          <a:xfrm>
            <a:off x="334050" y="319575"/>
            <a:ext cx="4527600" cy="1569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1"/>
                  </a:ext>
                </a:extLst>
              </a:rPr>
              <a:t>What is Colorado doing with HRSN with an Amendment?</a:t>
            </a:r>
            <a:endParaRPr sz="4400" b="1" i="0" u="none" strike="noStrike" cap="none" dirty="0">
              <a:solidFill>
                <a:schemeClr val="dk2"/>
              </a:solidFill>
              <a:latin typeface="Trebuchet MS"/>
              <a:ea typeface="Trebuchet MS"/>
              <a:cs typeface="Trebuchet MS"/>
              <a:sym typeface="Trebuchet MS"/>
            </a:endParaRPr>
          </a:p>
        </p:txBody>
      </p:sp>
      <p:sp>
        <p:nvSpPr>
          <p:cNvPr id="553" name="Google Shape;553;g355d285e6e6_1_10"/>
          <p:cNvSpPr txBox="1">
            <a:spLocks noGrp="1"/>
          </p:cNvSpPr>
          <p:nvPr>
            <p:ph type="title"/>
          </p:nvPr>
        </p:nvSpPr>
        <p:spPr>
          <a:xfrm>
            <a:off x="4930950" y="7044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000" dirty="0"/>
              <a:t>¿Qué hace Colorado con HRSN con una enmienda?</a:t>
            </a:r>
            <a:endParaRPr sz="3000" dirty="0">
              <a:solidFill>
                <a:schemeClr val="dk2"/>
              </a:solidFill>
            </a:endParaRPr>
          </a:p>
        </p:txBody>
      </p:sp>
      <p:sp>
        <p:nvSpPr>
          <p:cNvPr id="554" name="Google Shape;554;g355d285e6e6_1_10"/>
          <p:cNvSpPr txBox="1">
            <a:spLocks noGrp="1"/>
          </p:cNvSpPr>
          <p:nvPr>
            <p:ph type="body" idx="1"/>
          </p:nvPr>
        </p:nvSpPr>
        <p:spPr>
          <a:xfrm>
            <a:off x="264750" y="1889475"/>
            <a:ext cx="4666200" cy="1323600"/>
          </a:xfrm>
          <a:prstGeom prst="rect">
            <a:avLst/>
          </a:prstGeom>
          <a:noFill/>
          <a:ln>
            <a:noFill/>
          </a:ln>
        </p:spPr>
        <p:txBody>
          <a:bodyPr spcFirstLastPara="1" wrap="square" lIns="91425" tIns="45700" rIns="91425" bIns="45700" anchor="t" anchorCtr="0">
            <a:spAutoFit/>
          </a:bodyPr>
          <a:lstStyle/>
          <a:p>
            <a:pPr marL="457200" lvl="0" indent="-355600" algn="l" rtl="0">
              <a:lnSpc>
                <a:spcPct val="100000"/>
              </a:lnSpc>
              <a:spcBef>
                <a:spcPts val="0"/>
              </a:spcBef>
              <a:spcAft>
                <a:spcPts val="0"/>
              </a:spcAft>
              <a:buClr>
                <a:schemeClr val="dk2"/>
              </a:buClr>
              <a:buSzPts val="2000"/>
              <a:buChar char="•"/>
            </a:pPr>
            <a:r>
              <a:rPr lang="en-US" sz="2000" dirty="0">
                <a:solidFill>
                  <a:schemeClr val="dk2"/>
                </a:solidFill>
                <a:highlight>
                  <a:srgbClr val="FFFFFF"/>
                </a:highlight>
              </a:rPr>
              <a:t>Housing Services</a:t>
            </a:r>
            <a:endParaRPr sz="2000" dirty="0">
              <a:solidFill>
                <a:schemeClr val="dk2"/>
              </a:solidFill>
              <a:highlight>
                <a:srgbClr val="FFFFFF"/>
              </a:highlight>
            </a:endParaRPr>
          </a:p>
          <a:p>
            <a:pPr marL="457200" lvl="0" indent="-355600" algn="l" rtl="0">
              <a:lnSpc>
                <a:spcPct val="100000"/>
              </a:lnSpc>
              <a:spcBef>
                <a:spcPts val="0"/>
              </a:spcBef>
              <a:spcAft>
                <a:spcPts val="0"/>
              </a:spcAft>
              <a:buClr>
                <a:schemeClr val="dk2"/>
              </a:buClr>
              <a:buSzPts val="2000"/>
              <a:buChar char="•"/>
            </a:pPr>
            <a:r>
              <a:rPr lang="en-US" sz="2000" dirty="0">
                <a:solidFill>
                  <a:schemeClr val="dk2"/>
                </a:solidFill>
                <a:highlight>
                  <a:srgbClr val="FFFFFF"/>
                </a:highlight>
              </a:rPr>
              <a:t>Nutrition Services</a:t>
            </a:r>
            <a:endParaRPr sz="2000" dirty="0">
              <a:solidFill>
                <a:schemeClr val="dk2"/>
              </a:solidFill>
              <a:highlight>
                <a:srgbClr val="FFFFFF"/>
              </a:highlight>
            </a:endParaRPr>
          </a:p>
          <a:p>
            <a:pPr marL="457200" lvl="0" indent="-355600" algn="l" rtl="0">
              <a:lnSpc>
                <a:spcPct val="100000"/>
              </a:lnSpc>
              <a:spcBef>
                <a:spcPts val="0"/>
              </a:spcBef>
              <a:spcAft>
                <a:spcPts val="0"/>
              </a:spcAft>
              <a:buClr>
                <a:schemeClr val="dk2"/>
              </a:buClr>
              <a:buSzPts val="2000"/>
              <a:buChar char="•"/>
            </a:pPr>
            <a:r>
              <a:rPr lang="en-US" sz="2000" dirty="0">
                <a:solidFill>
                  <a:schemeClr val="dk2"/>
                </a:solidFill>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2"/>
                  </a:ext>
                </a:extLst>
              </a:rPr>
              <a:t>Year 1 Goal: Serve 1,</a:t>
            </a:r>
            <a:r>
              <a:rPr lang="en-US" sz="2000" dirty="0">
                <a:solidFill>
                  <a:schemeClr val="dk2"/>
                </a:solidFill>
                <a:highlight>
                  <a:srgbClr val="FFFFFF"/>
                </a:highlight>
              </a:rPr>
              <a:t>000-1,500 Members</a:t>
            </a:r>
            <a:endParaRPr sz="2000" dirty="0">
              <a:solidFill>
                <a:schemeClr val="dk2"/>
              </a:solidFill>
              <a:highlight>
                <a:srgbClr val="FFFFFF"/>
              </a:highlight>
            </a:endParaRPr>
          </a:p>
        </p:txBody>
      </p:sp>
      <p:pic>
        <p:nvPicPr>
          <p:cNvPr id="556" name="Google Shape;556;g355d285e6e6_1_10" title="Healthy Food.jpeg"/>
          <p:cNvPicPr preferRelativeResize="0"/>
          <p:nvPr/>
        </p:nvPicPr>
        <p:blipFill>
          <a:blip r:embed="rId3">
            <a:alphaModFix/>
          </a:blip>
          <a:stretch>
            <a:fillRect/>
          </a:stretch>
        </p:blipFill>
        <p:spPr>
          <a:xfrm>
            <a:off x="1889449" y="3213075"/>
            <a:ext cx="5257309" cy="1797450"/>
          </a:xfrm>
          <a:prstGeom prst="rect">
            <a:avLst/>
          </a:prstGeom>
          <a:noFill/>
          <a:ln>
            <a:noFill/>
          </a:ln>
        </p:spPr>
      </p:pic>
      <p:sp>
        <p:nvSpPr>
          <p:cNvPr id="2" name="Google Shape;554;g355d285e6e6_1_10">
            <a:extLst>
              <a:ext uri="{FF2B5EF4-FFF2-40B4-BE49-F238E27FC236}">
                <a16:creationId xmlns:a16="http://schemas.microsoft.com/office/drawing/2014/main" id="{F862FABB-EA4F-71C0-BBB2-21C6B430B745}"/>
              </a:ext>
            </a:extLst>
          </p:cNvPr>
          <p:cNvSpPr txBox="1">
            <a:spLocks/>
          </p:cNvSpPr>
          <p:nvPr/>
        </p:nvSpPr>
        <p:spPr>
          <a:xfrm>
            <a:off x="4720926" y="1865763"/>
            <a:ext cx="4217069" cy="13236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55600">
              <a:lnSpc>
                <a:spcPct val="100000"/>
              </a:lnSpc>
              <a:spcBef>
                <a:spcPts val="0"/>
              </a:spcBef>
              <a:buClr>
                <a:schemeClr val="dk2"/>
              </a:buClr>
              <a:buSzPts val="2000"/>
            </a:pPr>
            <a:r>
              <a:rPr lang="en-US" sz="2000" dirty="0" err="1">
                <a:solidFill>
                  <a:schemeClr val="dk2"/>
                </a:solidFill>
                <a:highlight>
                  <a:srgbClr val="FFFFFF"/>
                </a:highlight>
              </a:rPr>
              <a:t>Servicios</a:t>
            </a:r>
            <a:r>
              <a:rPr lang="en-US" sz="2000" dirty="0">
                <a:solidFill>
                  <a:schemeClr val="dk2"/>
                </a:solidFill>
                <a:highlight>
                  <a:srgbClr val="FFFFFF"/>
                </a:highlight>
              </a:rPr>
              <a:t> de </a:t>
            </a:r>
            <a:r>
              <a:rPr lang="en-US" sz="2000" dirty="0" err="1">
                <a:solidFill>
                  <a:schemeClr val="dk2"/>
                </a:solidFill>
                <a:highlight>
                  <a:srgbClr val="FFFFFF"/>
                </a:highlight>
              </a:rPr>
              <a:t>vivienda</a:t>
            </a:r>
            <a:endParaRPr lang="en-US" sz="2000" dirty="0">
              <a:solidFill>
                <a:schemeClr val="dk2"/>
              </a:solidFill>
              <a:highlight>
                <a:srgbClr val="FFFFFF"/>
              </a:highlight>
            </a:endParaRPr>
          </a:p>
          <a:p>
            <a:pPr indent="-355600">
              <a:lnSpc>
                <a:spcPct val="100000"/>
              </a:lnSpc>
              <a:spcBef>
                <a:spcPts val="0"/>
              </a:spcBef>
              <a:buClr>
                <a:schemeClr val="dk2"/>
              </a:buClr>
              <a:buSzPts val="2000"/>
            </a:pPr>
            <a:r>
              <a:rPr lang="en-US" sz="2000" dirty="0" err="1">
                <a:solidFill>
                  <a:schemeClr val="dk2"/>
                </a:solidFill>
                <a:highlight>
                  <a:srgbClr val="FFFFFF"/>
                </a:highlight>
              </a:rPr>
              <a:t>Servicios</a:t>
            </a:r>
            <a:r>
              <a:rPr lang="en-US" sz="2000" dirty="0">
                <a:solidFill>
                  <a:schemeClr val="dk2"/>
                </a:solidFill>
                <a:highlight>
                  <a:srgbClr val="FFFFFF"/>
                </a:highlight>
              </a:rPr>
              <a:t> de </a:t>
            </a:r>
            <a:r>
              <a:rPr lang="en-US" sz="2000" dirty="0" err="1">
                <a:solidFill>
                  <a:schemeClr val="dk2"/>
                </a:solidFill>
                <a:highlight>
                  <a:srgbClr val="FFFFFF"/>
                </a:highlight>
              </a:rPr>
              <a:t>nutrición</a:t>
            </a:r>
            <a:endParaRPr lang="en-US" sz="2000" dirty="0">
              <a:solidFill>
                <a:schemeClr val="dk2"/>
              </a:solidFill>
              <a:highlight>
                <a:srgbClr val="FFFFFF"/>
              </a:highlight>
            </a:endParaRPr>
          </a:p>
          <a:p>
            <a:pPr indent="-355600">
              <a:lnSpc>
                <a:spcPct val="100000"/>
              </a:lnSpc>
              <a:spcBef>
                <a:spcPts val="0"/>
              </a:spcBef>
              <a:buClr>
                <a:schemeClr val="dk2"/>
              </a:buClr>
              <a:buSzPts val="2000"/>
            </a:pPr>
            <a:r>
              <a:rPr lang="es-ES" sz="2000" dirty="0">
                <a:solidFill>
                  <a:schemeClr val="dk2"/>
                </a:solidFill>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2"/>
                  </a:ext>
                </a:extLst>
              </a:rPr>
              <a:t>Meta del año 1: Servir entre 1,000 a 1,500 miembros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g35322cf600a_0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562" name="Google Shape;562;g35322cf600a_0_0"/>
          <p:cNvSpPr txBox="1"/>
          <p:nvPr/>
        </p:nvSpPr>
        <p:spPr>
          <a:xfrm>
            <a:off x="467100" y="842350"/>
            <a:ext cx="38412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2000" b="1" dirty="0">
                <a:solidFill>
                  <a:schemeClr val="dk2"/>
                </a:solidFill>
                <a:latin typeface="Trebuchet MS"/>
                <a:ea typeface="Trebuchet MS"/>
                <a:cs typeface="Trebuchet MS"/>
                <a:sym typeface="Trebuchet MS"/>
              </a:rPr>
              <a:t>Colorado may provide housing-related services in a phased approach:</a:t>
            </a:r>
            <a:endParaRPr sz="2500" b="1" dirty="0">
              <a:solidFill>
                <a:schemeClr val="dk2"/>
              </a:solidFill>
              <a:latin typeface="Trebuchet MS"/>
              <a:ea typeface="Trebuchet MS"/>
              <a:cs typeface="Trebuchet MS"/>
              <a:sym typeface="Trebuchet MS"/>
            </a:endParaRPr>
          </a:p>
        </p:txBody>
      </p:sp>
      <p:sp>
        <p:nvSpPr>
          <p:cNvPr id="563" name="Google Shape;563;g35322cf600a_0_0"/>
          <p:cNvSpPr txBox="1">
            <a:spLocks noGrp="1"/>
          </p:cNvSpPr>
          <p:nvPr>
            <p:ph type="title"/>
          </p:nvPr>
        </p:nvSpPr>
        <p:spPr>
          <a:xfrm>
            <a:off x="4445999" y="231225"/>
            <a:ext cx="4613001"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Servicios</a:t>
            </a:r>
            <a:r>
              <a:rPr lang="en-US" sz="3400" dirty="0"/>
              <a:t> de Vivienda</a:t>
            </a:r>
            <a:br>
              <a:rPr lang="en-US" sz="3400" dirty="0"/>
            </a:br>
            <a:endParaRPr sz="3400" dirty="0">
              <a:solidFill>
                <a:schemeClr val="dk2"/>
              </a:solidFill>
            </a:endParaRPr>
          </a:p>
        </p:txBody>
      </p:sp>
      <p:sp>
        <p:nvSpPr>
          <p:cNvPr id="564" name="Google Shape;564;g35322cf600a_0_0"/>
          <p:cNvSpPr txBox="1">
            <a:spLocks noGrp="1"/>
          </p:cNvSpPr>
          <p:nvPr>
            <p:ph type="body" idx="1"/>
          </p:nvPr>
        </p:nvSpPr>
        <p:spPr>
          <a:xfrm>
            <a:off x="322200" y="1853600"/>
            <a:ext cx="4131000" cy="37620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chemeClr val="dk1"/>
              </a:buClr>
              <a:buSzPts val="1100"/>
              <a:buFont typeface="Arial"/>
              <a:buNone/>
            </a:pPr>
            <a:endParaRPr sz="1200" dirty="0"/>
          </a:p>
          <a:p>
            <a:pPr marL="457200" lvl="0" indent="-342900" algn="l" rtl="0">
              <a:lnSpc>
                <a:spcPct val="100000"/>
              </a:lnSpc>
              <a:spcBef>
                <a:spcPts val="0"/>
              </a:spcBef>
              <a:spcAft>
                <a:spcPts val="0"/>
              </a:spcAft>
              <a:buClr>
                <a:schemeClr val="dk2"/>
              </a:buClr>
              <a:buSzPts val="1800"/>
              <a:buFont typeface="Trebuchet MS"/>
              <a:buChar char="●"/>
            </a:pPr>
            <a:r>
              <a:rPr lang="en-US" sz="1800" dirty="0">
                <a:solidFill>
                  <a:schemeClr val="dk2"/>
                </a:solidFill>
              </a:rPr>
              <a:t>Case management for access to housing supports</a:t>
            </a:r>
            <a:endParaRPr sz="1800" dirty="0">
              <a:solidFill>
                <a:schemeClr val="dk2"/>
              </a:solidFill>
            </a:endParaRPr>
          </a:p>
          <a:p>
            <a:pPr marL="457200" lvl="0" indent="-342900" algn="l" rtl="0">
              <a:lnSpc>
                <a:spcPct val="100000"/>
              </a:lnSpc>
              <a:spcBef>
                <a:spcPts val="0"/>
              </a:spcBef>
              <a:spcAft>
                <a:spcPts val="0"/>
              </a:spcAft>
              <a:buClr>
                <a:schemeClr val="dk2"/>
              </a:buClr>
              <a:buSzPts val="1800"/>
              <a:buFont typeface="Trebuchet MS"/>
              <a:buChar char="●"/>
            </a:pPr>
            <a:r>
              <a:rPr lang="en-US" sz="1800" dirty="0">
                <a:solidFill>
                  <a:schemeClr val="dk2"/>
                </a:solidFill>
              </a:rPr>
              <a:t>Pre-tenancy navigation services</a:t>
            </a:r>
            <a:endParaRPr sz="1800" dirty="0">
              <a:solidFill>
                <a:schemeClr val="dk2"/>
              </a:solidFill>
            </a:endParaRPr>
          </a:p>
          <a:p>
            <a:pPr marL="457200" lvl="0" indent="-342900" algn="l" rtl="0">
              <a:lnSpc>
                <a:spcPct val="100000"/>
              </a:lnSpc>
              <a:spcBef>
                <a:spcPts val="0"/>
              </a:spcBef>
              <a:spcAft>
                <a:spcPts val="0"/>
              </a:spcAft>
              <a:buClr>
                <a:schemeClr val="dk2"/>
              </a:buClr>
              <a:buSzPts val="1800"/>
              <a:buFont typeface="Trebuchet MS"/>
              <a:buChar char="●"/>
            </a:pPr>
            <a:r>
              <a:rPr lang="en-US" sz="1800" dirty="0">
                <a:solidFill>
                  <a:schemeClr val="dk2"/>
                </a:solidFill>
              </a:rPr>
              <a:t>Tenancy sustaining services</a:t>
            </a:r>
            <a:endParaRPr sz="1800" dirty="0">
              <a:solidFill>
                <a:schemeClr val="dk2"/>
              </a:solidFill>
            </a:endParaRPr>
          </a:p>
          <a:p>
            <a:pPr marL="457200" lvl="0" indent="-342900" algn="l" rtl="0">
              <a:lnSpc>
                <a:spcPct val="100000"/>
              </a:lnSpc>
              <a:spcBef>
                <a:spcPts val="0"/>
              </a:spcBef>
              <a:spcAft>
                <a:spcPts val="0"/>
              </a:spcAft>
              <a:buClr>
                <a:schemeClr val="dk2"/>
              </a:buClr>
              <a:buSzPts val="1800"/>
              <a:buFont typeface="Trebuchet MS"/>
              <a:buChar char="●"/>
            </a:pPr>
            <a:r>
              <a:rPr lang="en-US" sz="1800" dirty="0">
                <a:solidFill>
                  <a:schemeClr val="dk2"/>
                </a:solidFill>
              </a:rPr>
              <a:t>One-time transition and moving costs</a:t>
            </a:r>
            <a:endParaRPr sz="1800" dirty="0">
              <a:solidFill>
                <a:schemeClr val="dk2"/>
              </a:solidFill>
            </a:endParaRPr>
          </a:p>
          <a:p>
            <a:pPr marL="457200" lvl="0" indent="-342900" algn="l" rtl="0">
              <a:lnSpc>
                <a:spcPct val="100000"/>
              </a:lnSpc>
              <a:spcBef>
                <a:spcPts val="0"/>
              </a:spcBef>
              <a:spcAft>
                <a:spcPts val="0"/>
              </a:spcAft>
              <a:buClr>
                <a:schemeClr val="dk2"/>
              </a:buClr>
              <a:buSzPts val="1800"/>
              <a:buFont typeface="Trebuchet MS"/>
              <a:buChar char="●"/>
            </a:pPr>
            <a:r>
              <a:rPr lang="en-US" sz="1800" dirty="0">
                <a:solidFill>
                  <a:schemeClr val="dk2"/>
                </a:solidFill>
              </a:rPr>
              <a:t>Rental assistance and utility assistance</a:t>
            </a:r>
            <a:endParaRPr sz="1800" dirty="0">
              <a:solidFill>
                <a:schemeClr val="dk2"/>
              </a:solidFill>
            </a:endParaRPr>
          </a:p>
          <a:p>
            <a:pPr marL="457200" lvl="0" indent="-342900" algn="l" rtl="0">
              <a:lnSpc>
                <a:spcPct val="100000"/>
              </a:lnSpc>
              <a:spcBef>
                <a:spcPts val="0"/>
              </a:spcBef>
              <a:spcAft>
                <a:spcPts val="0"/>
              </a:spcAft>
              <a:buClr>
                <a:schemeClr val="dk2"/>
              </a:buClr>
              <a:buSzPts val="1800"/>
              <a:buChar char="●"/>
            </a:pPr>
            <a:r>
              <a:rPr lang="en-US" sz="1800" dirty="0">
                <a:solidFill>
                  <a:schemeClr val="dk2"/>
                </a:solidFill>
              </a:rPr>
              <a:t>In addition to eligibility criteria, members must qualify for a housing voucher through DOH</a:t>
            </a:r>
            <a:endParaRPr sz="1800" dirty="0">
              <a:solidFill>
                <a:schemeClr val="dk2"/>
              </a:solidFill>
            </a:endParaRPr>
          </a:p>
          <a:p>
            <a:pPr marL="266700" lvl="0" indent="0" algn="l" rtl="0">
              <a:spcBef>
                <a:spcPts val="300"/>
              </a:spcBef>
              <a:spcAft>
                <a:spcPts val="0"/>
              </a:spcAft>
              <a:buNone/>
            </a:pPr>
            <a:r>
              <a:rPr lang="en-US" sz="400" dirty="0">
                <a:solidFill>
                  <a:schemeClr val="dk2"/>
                </a:solidFill>
              </a:rPr>
              <a:t>\\\</a:t>
            </a:r>
            <a:endParaRPr sz="400" dirty="0">
              <a:solidFill>
                <a:schemeClr val="dk2"/>
              </a:solidFill>
            </a:endParaRPr>
          </a:p>
          <a:p>
            <a:pPr marL="0" lvl="0" indent="0" algn="l" rtl="0">
              <a:spcBef>
                <a:spcPts val="300"/>
              </a:spcBef>
              <a:spcAft>
                <a:spcPts val="0"/>
              </a:spcAft>
              <a:buNone/>
            </a:pPr>
            <a:endParaRPr sz="2200" dirty="0">
              <a:solidFill>
                <a:schemeClr val="dk2"/>
              </a:solidFill>
            </a:endParaRPr>
          </a:p>
        </p:txBody>
      </p:sp>
      <p:sp>
        <p:nvSpPr>
          <p:cNvPr id="566" name="Google Shape;566;g35322cf600a_0_0"/>
          <p:cNvSpPr txBox="1">
            <a:spLocks noGrp="1"/>
          </p:cNvSpPr>
          <p:nvPr>
            <p:ph type="title"/>
          </p:nvPr>
        </p:nvSpPr>
        <p:spPr>
          <a:xfrm>
            <a:off x="292050" y="0"/>
            <a:ext cx="4191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3"/>
                  </a:ext>
                </a:extLst>
              </a:rPr>
              <a:t>Housing Services</a:t>
            </a:r>
            <a:endParaRPr sz="3400" dirty="0">
              <a:solidFill>
                <a:schemeClr val="dk2"/>
              </a:solidFill>
            </a:endParaRPr>
          </a:p>
        </p:txBody>
      </p:sp>
      <p:sp>
        <p:nvSpPr>
          <p:cNvPr id="4" name="Google Shape;562;g35322cf600a_0_0">
            <a:extLst>
              <a:ext uri="{FF2B5EF4-FFF2-40B4-BE49-F238E27FC236}">
                <a16:creationId xmlns:a16="http://schemas.microsoft.com/office/drawing/2014/main" id="{FB987BE6-6F06-87DA-28C9-93D71F8BCC4F}"/>
              </a:ext>
            </a:extLst>
          </p:cNvPr>
          <p:cNvSpPr txBox="1"/>
          <p:nvPr/>
        </p:nvSpPr>
        <p:spPr>
          <a:xfrm>
            <a:off x="4571999" y="631275"/>
            <a:ext cx="4279951"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s-ES" sz="2000" b="1" dirty="0">
                <a:solidFill>
                  <a:schemeClr val="dk2"/>
                </a:solidFill>
                <a:latin typeface="Trebuchet MS"/>
                <a:ea typeface="Trebuchet MS"/>
                <a:cs typeface="Trebuchet MS"/>
                <a:sym typeface="Trebuchet MS"/>
              </a:rPr>
              <a:t>Colorado puede proporcionar servicios relacionados con la vivienda en un enfoque por fases:</a:t>
            </a:r>
          </a:p>
        </p:txBody>
      </p:sp>
      <p:sp>
        <p:nvSpPr>
          <p:cNvPr id="5" name="Google Shape;564;g35322cf600a_0_0">
            <a:extLst>
              <a:ext uri="{FF2B5EF4-FFF2-40B4-BE49-F238E27FC236}">
                <a16:creationId xmlns:a16="http://schemas.microsoft.com/office/drawing/2014/main" id="{1A2D99D8-436E-77B1-A4E5-6FD779BF98D5}"/>
              </a:ext>
            </a:extLst>
          </p:cNvPr>
          <p:cNvSpPr txBox="1">
            <a:spLocks/>
          </p:cNvSpPr>
          <p:nvPr/>
        </p:nvSpPr>
        <p:spPr>
          <a:xfrm>
            <a:off x="4308299" y="1431375"/>
            <a:ext cx="4629695" cy="431498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0" indent="0">
              <a:lnSpc>
                <a:spcPct val="100000"/>
              </a:lnSpc>
              <a:spcBef>
                <a:spcPts val="0"/>
              </a:spcBef>
              <a:buSzPts val="1100"/>
              <a:buFont typeface="Arial"/>
              <a:buNone/>
            </a:pPr>
            <a:endParaRPr lang="en-US" sz="1200" dirty="0"/>
          </a:p>
          <a:p>
            <a:pPr indent="-342900">
              <a:lnSpc>
                <a:spcPct val="100000"/>
              </a:lnSpc>
              <a:spcBef>
                <a:spcPts val="0"/>
              </a:spcBef>
              <a:buClr>
                <a:schemeClr val="dk2"/>
              </a:buClr>
              <a:buSzPts val="1800"/>
              <a:buFont typeface="Trebuchet MS"/>
              <a:buChar char="●"/>
            </a:pPr>
            <a:r>
              <a:rPr lang="es-ES" sz="1800" dirty="0">
                <a:solidFill>
                  <a:schemeClr val="dk2"/>
                </a:solidFill>
              </a:rPr>
              <a:t>Gestión de casos para el acceso a apoyos de vivienda</a:t>
            </a:r>
          </a:p>
          <a:p>
            <a:pPr indent="-342900">
              <a:lnSpc>
                <a:spcPct val="100000"/>
              </a:lnSpc>
              <a:spcBef>
                <a:spcPts val="0"/>
              </a:spcBef>
              <a:buClr>
                <a:schemeClr val="dk2"/>
              </a:buClr>
              <a:buSzPts val="1800"/>
              <a:buFont typeface="Trebuchet MS"/>
              <a:buChar char="●"/>
            </a:pPr>
            <a:r>
              <a:rPr lang="es-ES" sz="1800" dirty="0">
                <a:solidFill>
                  <a:schemeClr val="dk2"/>
                </a:solidFill>
              </a:rPr>
              <a:t>Servicios de navegación previos al arrendamiento</a:t>
            </a:r>
          </a:p>
          <a:p>
            <a:pPr indent="-342900">
              <a:lnSpc>
                <a:spcPct val="100000"/>
              </a:lnSpc>
              <a:spcBef>
                <a:spcPts val="0"/>
              </a:spcBef>
              <a:buClr>
                <a:schemeClr val="dk2"/>
              </a:buClr>
              <a:buSzPts val="1800"/>
              <a:buFont typeface="Trebuchet MS"/>
              <a:buChar char="●"/>
            </a:pPr>
            <a:r>
              <a:rPr lang="es-ES" sz="1800" dirty="0">
                <a:solidFill>
                  <a:schemeClr val="dk2"/>
                </a:solidFill>
              </a:rPr>
              <a:t>Servicios de mantenimiento de arrendamiento</a:t>
            </a:r>
          </a:p>
          <a:p>
            <a:pPr indent="-342900">
              <a:lnSpc>
                <a:spcPct val="100000"/>
              </a:lnSpc>
              <a:spcBef>
                <a:spcPts val="0"/>
              </a:spcBef>
              <a:buClr>
                <a:schemeClr val="dk2"/>
              </a:buClr>
              <a:buSzPts val="1800"/>
              <a:buFont typeface="Trebuchet MS"/>
              <a:buChar char="●"/>
            </a:pPr>
            <a:r>
              <a:rPr lang="es-ES" sz="1800" dirty="0">
                <a:solidFill>
                  <a:schemeClr val="dk2"/>
                </a:solidFill>
              </a:rPr>
              <a:t>Costos únicos de transición y mudanza</a:t>
            </a:r>
          </a:p>
          <a:p>
            <a:pPr indent="-342900">
              <a:lnSpc>
                <a:spcPct val="100000"/>
              </a:lnSpc>
              <a:spcBef>
                <a:spcPts val="0"/>
              </a:spcBef>
              <a:buClr>
                <a:schemeClr val="dk2"/>
              </a:buClr>
              <a:buSzPts val="1800"/>
              <a:buFont typeface="Trebuchet MS"/>
              <a:buChar char="●"/>
            </a:pPr>
            <a:r>
              <a:rPr lang="es-ES" sz="1800" dirty="0">
                <a:solidFill>
                  <a:schemeClr val="dk2"/>
                </a:solidFill>
              </a:rPr>
              <a:t>Asistencia para el alquiler y los servicios públicos</a:t>
            </a:r>
          </a:p>
          <a:p>
            <a:pPr indent="-342900">
              <a:lnSpc>
                <a:spcPct val="100000"/>
              </a:lnSpc>
              <a:spcBef>
                <a:spcPts val="0"/>
              </a:spcBef>
              <a:buClr>
                <a:schemeClr val="dk2"/>
              </a:buClr>
              <a:buSzPts val="1800"/>
              <a:buFont typeface="Arial"/>
              <a:buChar char="●"/>
            </a:pPr>
            <a:r>
              <a:rPr lang="es-ES" sz="1800" dirty="0">
                <a:solidFill>
                  <a:schemeClr val="dk2"/>
                </a:solidFill>
              </a:rPr>
              <a:t>Además de los criterios de elegibilidad, los miembros deben calificar para un bono de vivienda a través del DOH.</a:t>
            </a:r>
          </a:p>
          <a:p>
            <a:pPr marL="266700" indent="0">
              <a:spcBef>
                <a:spcPts val="300"/>
              </a:spcBef>
              <a:buFont typeface="Arial"/>
              <a:buNone/>
            </a:pPr>
            <a:r>
              <a:rPr lang="en-US" sz="400" dirty="0">
                <a:solidFill>
                  <a:schemeClr val="dk2"/>
                </a:solidFill>
              </a:rPr>
              <a:t>\\\</a:t>
            </a:r>
          </a:p>
          <a:p>
            <a:pPr marL="0" indent="0">
              <a:spcBef>
                <a:spcPts val="300"/>
              </a:spcBef>
              <a:buFont typeface="Arial"/>
              <a:buNone/>
            </a:pPr>
            <a:endParaRPr lang="en-US" sz="2200" dirty="0">
              <a:solidFill>
                <a:schemeClr val="dk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g355d285e6e6_1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572" name="Google Shape;572;g355d285e6e6_1_0"/>
          <p:cNvSpPr txBox="1"/>
          <p:nvPr/>
        </p:nvSpPr>
        <p:spPr>
          <a:xfrm>
            <a:off x="334050" y="319575"/>
            <a:ext cx="45276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dirty="0">
                <a:solidFill>
                  <a:schemeClr val="dk2"/>
                </a:solidFill>
                <a:latin typeface="Trebuchet MS"/>
                <a:ea typeface="Trebuchet MS"/>
                <a:cs typeface="Trebuchet MS"/>
                <a:sym typeface="Trebuchet MS"/>
              </a:rPr>
              <a:t>HRSN Populations</a:t>
            </a:r>
            <a:endParaRPr sz="4400" b="1" i="0" u="none" strike="noStrike" cap="none" dirty="0">
              <a:solidFill>
                <a:schemeClr val="dk2"/>
              </a:solidFill>
              <a:latin typeface="Trebuchet MS"/>
              <a:ea typeface="Trebuchet MS"/>
              <a:cs typeface="Trebuchet MS"/>
              <a:sym typeface="Trebuchet MS"/>
            </a:endParaRPr>
          </a:p>
        </p:txBody>
      </p:sp>
      <p:sp>
        <p:nvSpPr>
          <p:cNvPr id="573" name="Google Shape;573;g355d285e6e6_1_0"/>
          <p:cNvSpPr txBox="1">
            <a:spLocks noGrp="1"/>
          </p:cNvSpPr>
          <p:nvPr>
            <p:ph type="title"/>
          </p:nvPr>
        </p:nvSpPr>
        <p:spPr>
          <a:xfrm>
            <a:off x="4734450" y="2427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Poblaciones</a:t>
            </a:r>
            <a:r>
              <a:rPr lang="en-US" sz="3400" dirty="0"/>
              <a:t> HRSN</a:t>
            </a:r>
            <a:endParaRPr sz="3400" dirty="0">
              <a:solidFill>
                <a:schemeClr val="dk2"/>
              </a:solidFill>
            </a:endParaRPr>
          </a:p>
        </p:txBody>
      </p:sp>
      <p:sp>
        <p:nvSpPr>
          <p:cNvPr id="574" name="Google Shape;574;g355d285e6e6_1_0"/>
          <p:cNvSpPr txBox="1">
            <a:spLocks noGrp="1"/>
          </p:cNvSpPr>
          <p:nvPr>
            <p:ph type="body" idx="1"/>
          </p:nvPr>
        </p:nvSpPr>
        <p:spPr>
          <a:xfrm>
            <a:off x="264750" y="1038525"/>
            <a:ext cx="4469700" cy="4282800"/>
          </a:xfrm>
          <a:prstGeom prst="rect">
            <a:avLst/>
          </a:prstGeom>
          <a:noFill/>
          <a:ln>
            <a:noFill/>
          </a:ln>
        </p:spPr>
        <p:txBody>
          <a:bodyPr spcFirstLastPara="1" wrap="square" lIns="91425" tIns="45700" rIns="91425" bIns="45700" anchor="t" anchorCtr="0">
            <a:spAutoFit/>
          </a:bodyPr>
          <a:lstStyle/>
          <a:p>
            <a:pPr marL="342900" lvl="0" indent="0" algn="l" rtl="0">
              <a:lnSpc>
                <a:spcPct val="100000"/>
              </a:lnSpc>
              <a:spcBef>
                <a:spcPts val="0"/>
              </a:spcBef>
              <a:spcAft>
                <a:spcPts val="0"/>
              </a:spcAft>
              <a:buNone/>
            </a:pPr>
            <a:endParaRPr sz="200" dirty="0">
              <a:solidFill>
                <a:schemeClr val="dk2"/>
              </a:solidFill>
            </a:endParaRPr>
          </a:p>
          <a:p>
            <a:pPr marL="0" lvl="0" indent="0" algn="l" rtl="0">
              <a:lnSpc>
                <a:spcPct val="100000"/>
              </a:lnSpc>
              <a:spcBef>
                <a:spcPts val="0"/>
              </a:spcBef>
              <a:spcAft>
                <a:spcPts val="0"/>
              </a:spcAft>
              <a:buNone/>
            </a:pPr>
            <a:r>
              <a:rPr lang="en-US" sz="2000" dirty="0">
                <a:solidFill>
                  <a:schemeClr val="dk2"/>
                </a:solidFill>
              </a:rPr>
              <a:t>Housing &amp; nutrition services for the following populations:  </a:t>
            </a:r>
            <a:endParaRPr sz="2000" dirty="0">
              <a:solidFill>
                <a:schemeClr val="dk2"/>
              </a:solidFill>
            </a:endParaRPr>
          </a:p>
          <a:p>
            <a:pPr marL="0" lvl="0" indent="0" algn="l" rtl="0">
              <a:lnSpc>
                <a:spcPct val="100000"/>
              </a:lnSpc>
              <a:spcBef>
                <a:spcPts val="0"/>
              </a:spcBef>
              <a:spcAft>
                <a:spcPts val="0"/>
              </a:spcAft>
              <a:buNone/>
            </a:pPr>
            <a:endParaRPr sz="1800" dirty="0">
              <a:solidFill>
                <a:schemeClr val="dk2"/>
              </a:solidFill>
            </a:endParaRPr>
          </a:p>
          <a:p>
            <a:pPr marL="266700" lvl="0" indent="-203200" algn="l" rtl="0">
              <a:lnSpc>
                <a:spcPct val="100000"/>
              </a:lnSpc>
              <a:spcBef>
                <a:spcPts val="0"/>
              </a:spcBef>
              <a:spcAft>
                <a:spcPts val="0"/>
              </a:spcAft>
              <a:buClr>
                <a:schemeClr val="dk2"/>
              </a:buClr>
              <a:buSzPts val="1800"/>
              <a:buChar char="●"/>
            </a:pPr>
            <a:r>
              <a:rPr lang="en-US" sz="1800" dirty="0">
                <a:solidFill>
                  <a:schemeClr val="dk2"/>
                </a:solidFill>
              </a:rPr>
              <a:t>Individuals eligible for Permanent Supportive Housing (PSH) vouchers experiencing a behavioral health need and/or chronic health condition</a:t>
            </a:r>
            <a:endParaRPr sz="1800" dirty="0">
              <a:solidFill>
                <a:schemeClr val="dk2"/>
              </a:solidFill>
            </a:endParaRPr>
          </a:p>
          <a:p>
            <a:pPr marL="266700" lvl="0" indent="0" algn="l" rtl="0">
              <a:lnSpc>
                <a:spcPct val="100000"/>
              </a:lnSpc>
              <a:spcBef>
                <a:spcPts val="0"/>
              </a:spcBef>
              <a:spcAft>
                <a:spcPts val="0"/>
              </a:spcAft>
              <a:buNone/>
            </a:pPr>
            <a:endParaRPr sz="1800" dirty="0">
              <a:solidFill>
                <a:schemeClr val="dk2"/>
              </a:solidFill>
            </a:endParaRPr>
          </a:p>
          <a:p>
            <a:pPr marL="266700" lvl="0" indent="-203200" algn="l" rtl="0">
              <a:lnSpc>
                <a:spcPct val="100000"/>
              </a:lnSpc>
              <a:spcBef>
                <a:spcPts val="0"/>
              </a:spcBef>
              <a:spcAft>
                <a:spcPts val="0"/>
              </a:spcAft>
              <a:buClr>
                <a:schemeClr val="dk2"/>
              </a:buClr>
              <a:buSzPts val="1800"/>
              <a:buChar char="●"/>
            </a:pPr>
            <a:r>
              <a:rPr lang="en-US" sz="1800" dirty="0">
                <a:solidFill>
                  <a:schemeClr val="dk2"/>
                </a:solidFill>
              </a:rPr>
              <a:t>Individuals eligible for Community Access Team (CAT) vouchers</a:t>
            </a:r>
            <a:endParaRPr sz="1800" dirty="0">
              <a:solidFill>
                <a:schemeClr val="dk2"/>
              </a:solidFill>
            </a:endParaRPr>
          </a:p>
          <a:p>
            <a:pPr marL="266700" lvl="0" indent="0" algn="l" rtl="0">
              <a:lnSpc>
                <a:spcPct val="100000"/>
              </a:lnSpc>
              <a:spcBef>
                <a:spcPts val="0"/>
              </a:spcBef>
              <a:spcAft>
                <a:spcPts val="0"/>
              </a:spcAft>
              <a:buNone/>
            </a:pPr>
            <a:endParaRPr sz="1800" dirty="0">
              <a:solidFill>
                <a:schemeClr val="dk2"/>
              </a:solidFill>
            </a:endParaRPr>
          </a:p>
          <a:p>
            <a:pPr marL="266700" lvl="0" indent="-203200" algn="l" rtl="0">
              <a:lnSpc>
                <a:spcPct val="100000"/>
              </a:lnSpc>
              <a:spcBef>
                <a:spcPts val="0"/>
              </a:spcBef>
              <a:spcAft>
                <a:spcPts val="0"/>
              </a:spcAft>
              <a:buClr>
                <a:schemeClr val="dk2"/>
              </a:buClr>
              <a:buSzPts val="1800"/>
              <a:buChar char="●"/>
            </a:pPr>
            <a:r>
              <a:rPr lang="en-US" sz="1800" dirty="0">
                <a:solidFill>
                  <a:schemeClr val="dk2"/>
                </a:solidFill>
              </a:rPr>
              <a:t>Individuals eligible for Colorado Fostering Success (CFS) vouchers</a:t>
            </a:r>
            <a:endParaRPr sz="1800" dirty="0">
              <a:solidFill>
                <a:schemeClr val="dk2"/>
              </a:solidFill>
            </a:endParaRPr>
          </a:p>
          <a:p>
            <a:pPr marL="266700" lvl="0" indent="0" algn="l" rtl="0">
              <a:lnSpc>
                <a:spcPct val="100000"/>
              </a:lnSpc>
              <a:spcBef>
                <a:spcPts val="0"/>
              </a:spcBef>
              <a:spcAft>
                <a:spcPts val="0"/>
              </a:spcAft>
              <a:buNone/>
            </a:pPr>
            <a:endParaRPr sz="1600" dirty="0">
              <a:solidFill>
                <a:schemeClr val="dk2"/>
              </a:solidFill>
            </a:endParaRPr>
          </a:p>
          <a:p>
            <a:pPr marL="0" lvl="0" indent="0" algn="l" rtl="0">
              <a:lnSpc>
                <a:spcPct val="100000"/>
              </a:lnSpc>
              <a:spcBef>
                <a:spcPts val="0"/>
              </a:spcBef>
              <a:spcAft>
                <a:spcPts val="0"/>
              </a:spcAft>
              <a:buNone/>
            </a:pPr>
            <a:endParaRPr sz="1600" dirty="0">
              <a:solidFill>
                <a:schemeClr val="dk2"/>
              </a:solidFill>
            </a:endParaRPr>
          </a:p>
        </p:txBody>
      </p:sp>
      <p:sp>
        <p:nvSpPr>
          <p:cNvPr id="2" name="Google Shape;574;g355d285e6e6_1_0">
            <a:extLst>
              <a:ext uri="{FF2B5EF4-FFF2-40B4-BE49-F238E27FC236}">
                <a16:creationId xmlns:a16="http://schemas.microsoft.com/office/drawing/2014/main" id="{4C0CDE01-44D9-34C5-A862-215D65D45CFF}"/>
              </a:ext>
            </a:extLst>
          </p:cNvPr>
          <p:cNvSpPr txBox="1">
            <a:spLocks/>
          </p:cNvSpPr>
          <p:nvPr/>
        </p:nvSpPr>
        <p:spPr>
          <a:xfrm>
            <a:off x="4645745" y="992380"/>
            <a:ext cx="4469700" cy="430883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342900" indent="0">
              <a:lnSpc>
                <a:spcPct val="100000"/>
              </a:lnSpc>
              <a:spcBef>
                <a:spcPts val="0"/>
              </a:spcBef>
              <a:buFont typeface="Arial"/>
              <a:buNone/>
            </a:pPr>
            <a:endParaRPr lang="en-US" sz="200" dirty="0">
              <a:solidFill>
                <a:schemeClr val="dk2"/>
              </a:solidFill>
            </a:endParaRPr>
          </a:p>
          <a:p>
            <a:pPr marL="0" indent="0">
              <a:lnSpc>
                <a:spcPct val="100000"/>
              </a:lnSpc>
              <a:spcBef>
                <a:spcPts val="0"/>
              </a:spcBef>
              <a:buFont typeface="Arial"/>
              <a:buNone/>
            </a:pPr>
            <a:r>
              <a:rPr lang="es-ES" sz="2000" dirty="0">
                <a:solidFill>
                  <a:schemeClr val="dk2"/>
                </a:solidFill>
              </a:rPr>
              <a:t>Servicios de vivienda y nutrición para las siguientes poblaciones: </a:t>
            </a:r>
          </a:p>
          <a:p>
            <a:pPr marL="0" indent="0">
              <a:lnSpc>
                <a:spcPct val="100000"/>
              </a:lnSpc>
              <a:spcBef>
                <a:spcPts val="0"/>
              </a:spcBef>
              <a:buFont typeface="Arial"/>
              <a:buNone/>
            </a:pPr>
            <a:endParaRPr lang="en-US" sz="1800" dirty="0">
              <a:solidFill>
                <a:schemeClr val="dk2"/>
              </a:solidFill>
            </a:endParaRPr>
          </a:p>
          <a:p>
            <a:pPr marL="266700" indent="-203200">
              <a:lnSpc>
                <a:spcPct val="100000"/>
              </a:lnSpc>
              <a:spcBef>
                <a:spcPts val="0"/>
              </a:spcBef>
              <a:buClr>
                <a:schemeClr val="dk2"/>
              </a:buClr>
              <a:buSzPts val="1800"/>
              <a:buFont typeface="Arial"/>
              <a:buChar char="●"/>
            </a:pPr>
            <a:r>
              <a:rPr lang="es-ES" sz="1800" dirty="0">
                <a:solidFill>
                  <a:schemeClr val="dk2"/>
                </a:solidFill>
              </a:rPr>
              <a:t>Personas elegibles para bonos de vivienda de apoyo permanente (PSH) que experimentan una necesidad de la salud del comportamiento y/o una condición de salud crónica</a:t>
            </a:r>
          </a:p>
          <a:p>
            <a:pPr marL="266700" indent="0">
              <a:lnSpc>
                <a:spcPct val="100000"/>
              </a:lnSpc>
              <a:spcBef>
                <a:spcPts val="0"/>
              </a:spcBef>
              <a:buFont typeface="Arial"/>
              <a:buNone/>
            </a:pPr>
            <a:endParaRPr lang="en-US" sz="1800" dirty="0">
              <a:solidFill>
                <a:schemeClr val="dk2"/>
              </a:solidFill>
            </a:endParaRPr>
          </a:p>
          <a:p>
            <a:pPr marL="266700" indent="-203200">
              <a:lnSpc>
                <a:spcPct val="100000"/>
              </a:lnSpc>
              <a:spcBef>
                <a:spcPts val="0"/>
              </a:spcBef>
              <a:buClr>
                <a:schemeClr val="dk2"/>
              </a:buClr>
              <a:buSzPts val="1800"/>
              <a:buFont typeface="Arial"/>
              <a:buChar char="●"/>
            </a:pPr>
            <a:r>
              <a:rPr lang="es-ES" sz="1800" dirty="0">
                <a:solidFill>
                  <a:schemeClr val="dk2"/>
                </a:solidFill>
              </a:rPr>
              <a:t>Personas elegibles para los bonos del equipo de acceso comunitario (CAT)</a:t>
            </a:r>
          </a:p>
          <a:p>
            <a:pPr marL="266700" indent="0">
              <a:lnSpc>
                <a:spcPct val="100000"/>
              </a:lnSpc>
              <a:spcBef>
                <a:spcPts val="0"/>
              </a:spcBef>
              <a:buFont typeface="Arial"/>
              <a:buNone/>
            </a:pPr>
            <a:endParaRPr lang="en-US" sz="1800" dirty="0">
              <a:solidFill>
                <a:schemeClr val="dk2"/>
              </a:solidFill>
            </a:endParaRPr>
          </a:p>
          <a:p>
            <a:pPr marL="266700" indent="-203200">
              <a:lnSpc>
                <a:spcPct val="100000"/>
              </a:lnSpc>
              <a:spcBef>
                <a:spcPts val="0"/>
              </a:spcBef>
              <a:buClr>
                <a:schemeClr val="dk2"/>
              </a:buClr>
              <a:buSzPts val="1800"/>
              <a:buFont typeface="Arial"/>
              <a:buChar char="●"/>
            </a:pPr>
            <a:r>
              <a:rPr lang="es-ES" sz="1800" dirty="0">
                <a:solidFill>
                  <a:schemeClr val="dk2"/>
                </a:solidFill>
              </a:rPr>
              <a:t>Personas elegibles para los b</a:t>
            </a:r>
            <a:r>
              <a:rPr lang="es-MX" sz="1800" dirty="0" err="1">
                <a:solidFill>
                  <a:schemeClr val="dk2"/>
                </a:solidFill>
              </a:rPr>
              <a:t>onos</a:t>
            </a:r>
            <a:r>
              <a:rPr lang="es-MX" sz="1800" dirty="0">
                <a:solidFill>
                  <a:schemeClr val="dk2"/>
                </a:solidFill>
              </a:rPr>
              <a:t> de fomento del éxito de Colorado (CFS)</a:t>
            </a:r>
            <a:endParaRPr lang="en-US" sz="1600" dirty="0">
              <a:solidFill>
                <a:schemeClr val="dk2"/>
              </a:solidFill>
            </a:endParaRPr>
          </a:p>
          <a:p>
            <a:pPr marL="0" indent="0">
              <a:lnSpc>
                <a:spcPct val="100000"/>
              </a:lnSpc>
              <a:spcBef>
                <a:spcPts val="0"/>
              </a:spcBef>
              <a:buFont typeface="Arial"/>
              <a:buNone/>
            </a:pPr>
            <a:endParaRPr lang="en-US" sz="1600" dirty="0">
              <a:solidFill>
                <a:schemeClr val="dk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g3536df538cb_1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581" name="Google Shape;581;g3536df538cb_1_0"/>
          <p:cNvSpPr txBox="1"/>
          <p:nvPr/>
        </p:nvSpPr>
        <p:spPr>
          <a:xfrm>
            <a:off x="529532" y="80647"/>
            <a:ext cx="3841200" cy="15285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3600" b="1" dirty="0">
                <a:solidFill>
                  <a:schemeClr val="dk2"/>
                </a:solidFill>
                <a:latin typeface="Trebuchet MS"/>
                <a:ea typeface="Trebuchet MS"/>
                <a:cs typeface="Trebuchet MS"/>
                <a:sym typeface="Trebuchet MS"/>
              </a:rPr>
              <a:t>Eligibility Criteria for PSH</a:t>
            </a:r>
            <a:endParaRPr sz="3600" b="1" dirty="0">
              <a:solidFill>
                <a:schemeClr val="dk2"/>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2700"/>
              <a:buFont typeface="Arial"/>
              <a:buNone/>
            </a:pPr>
            <a:endParaRPr sz="2500" b="1" dirty="0">
              <a:solidFill>
                <a:schemeClr val="dk2"/>
              </a:solidFill>
              <a:latin typeface="Trebuchet MS"/>
              <a:ea typeface="Trebuchet MS"/>
              <a:cs typeface="Trebuchet MS"/>
              <a:sym typeface="Trebuchet MS"/>
            </a:endParaRPr>
          </a:p>
        </p:txBody>
      </p:sp>
      <p:sp>
        <p:nvSpPr>
          <p:cNvPr id="582" name="Google Shape;582;g3536df538cb_1_0"/>
          <p:cNvSpPr txBox="1">
            <a:spLocks noGrp="1"/>
          </p:cNvSpPr>
          <p:nvPr>
            <p:ph type="title"/>
          </p:nvPr>
        </p:nvSpPr>
        <p:spPr>
          <a:xfrm>
            <a:off x="4770452" y="444847"/>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400" dirty="0"/>
              <a:t>Criterios de elegibilidad para la PSH</a:t>
            </a:r>
            <a:endParaRPr sz="3400" dirty="0">
              <a:solidFill>
                <a:schemeClr val="dk2"/>
              </a:solidFill>
            </a:endParaRPr>
          </a:p>
        </p:txBody>
      </p:sp>
      <p:sp>
        <p:nvSpPr>
          <p:cNvPr id="583" name="Google Shape;583;g3536df538cb_1_0"/>
          <p:cNvSpPr txBox="1">
            <a:spLocks noGrp="1"/>
          </p:cNvSpPr>
          <p:nvPr>
            <p:ph type="body" idx="1"/>
          </p:nvPr>
        </p:nvSpPr>
        <p:spPr>
          <a:xfrm>
            <a:off x="239732" y="1426207"/>
            <a:ext cx="4131000" cy="3513900"/>
          </a:xfrm>
          <a:prstGeom prst="rect">
            <a:avLst/>
          </a:prstGeom>
          <a:noFill/>
          <a:ln>
            <a:noFill/>
          </a:ln>
        </p:spPr>
        <p:txBody>
          <a:bodyPr spcFirstLastPara="1" wrap="square" lIns="91425" tIns="45700" rIns="91425" bIns="45700" anchor="t" anchorCtr="0">
            <a:spAutoFit/>
          </a:bodyPr>
          <a:lstStyle/>
          <a:p>
            <a:pPr marL="457200" lvl="0" indent="-342900" algn="l" rtl="0">
              <a:lnSpc>
                <a:spcPct val="100000"/>
              </a:lnSpc>
              <a:spcBef>
                <a:spcPts val="0"/>
              </a:spcBef>
              <a:spcAft>
                <a:spcPts val="0"/>
              </a:spcAft>
              <a:buClr>
                <a:schemeClr val="dk2"/>
              </a:buClr>
              <a:buSzPts val="1800"/>
              <a:buFont typeface="Trebuchet MS"/>
              <a:buChar char="●"/>
            </a:pPr>
            <a:r>
              <a:rPr lang="en-US" sz="1800" dirty="0">
                <a:solidFill>
                  <a:schemeClr val="dk2"/>
                </a:solidFill>
              </a:rPr>
              <a:t>Medicaid eligible</a:t>
            </a:r>
            <a:endParaRPr sz="1800" dirty="0">
              <a:solidFill>
                <a:schemeClr val="dk2"/>
              </a:solidFill>
            </a:endParaRPr>
          </a:p>
          <a:p>
            <a:pPr marL="457200" lvl="0" indent="-342900" algn="l" rtl="0">
              <a:lnSpc>
                <a:spcPct val="115000"/>
              </a:lnSpc>
              <a:spcBef>
                <a:spcPts val="0"/>
              </a:spcBef>
              <a:spcAft>
                <a:spcPts val="0"/>
              </a:spcAft>
              <a:buClr>
                <a:schemeClr val="dk2"/>
              </a:buClr>
              <a:buSzPts val="1800"/>
              <a:buChar char="●"/>
            </a:pPr>
            <a:r>
              <a:rPr lang="en-US" sz="1800" dirty="0">
                <a:solidFill>
                  <a:schemeClr val="dk2"/>
                </a:solidFill>
              </a:rPr>
              <a:t>Be 18 years of age or older</a:t>
            </a:r>
            <a:endParaRPr sz="1800" dirty="0">
              <a:solidFill>
                <a:schemeClr val="dk2"/>
              </a:solidFill>
            </a:endParaRPr>
          </a:p>
          <a:p>
            <a:pPr marL="457200" lvl="0" indent="-342900" algn="l" rtl="0">
              <a:lnSpc>
                <a:spcPct val="115000"/>
              </a:lnSpc>
              <a:spcBef>
                <a:spcPts val="0"/>
              </a:spcBef>
              <a:spcAft>
                <a:spcPts val="0"/>
              </a:spcAft>
              <a:buClr>
                <a:schemeClr val="dk2"/>
              </a:buClr>
              <a:buSzPts val="1800"/>
              <a:buChar char="●"/>
            </a:pPr>
            <a:r>
              <a:rPr lang="en-US" sz="1800" dirty="0">
                <a:solidFill>
                  <a:schemeClr val="dk2"/>
                </a:solidFill>
              </a:rPr>
              <a:t>Have a disabling condition</a:t>
            </a:r>
            <a:endParaRPr sz="1800" dirty="0">
              <a:solidFill>
                <a:schemeClr val="dk2"/>
              </a:solidFill>
            </a:endParaRPr>
          </a:p>
          <a:p>
            <a:pPr marL="457200" lvl="0" indent="-342900" algn="l" rtl="0">
              <a:lnSpc>
                <a:spcPct val="115000"/>
              </a:lnSpc>
              <a:spcBef>
                <a:spcPts val="0"/>
              </a:spcBef>
              <a:spcAft>
                <a:spcPts val="0"/>
              </a:spcAft>
              <a:buClr>
                <a:schemeClr val="dk2"/>
              </a:buClr>
              <a:buSzPts val="1800"/>
              <a:buChar char="●"/>
            </a:pPr>
            <a:r>
              <a:rPr lang="en-US" sz="1800" dirty="0">
                <a:solidFill>
                  <a:schemeClr val="dk2"/>
                </a:solidFill>
              </a:rPr>
              <a:t>Have a history of homelessness or be at risk of homelessness</a:t>
            </a:r>
            <a:endParaRPr sz="1800" dirty="0">
              <a:solidFill>
                <a:schemeClr val="dk2"/>
              </a:solidFill>
            </a:endParaRPr>
          </a:p>
          <a:p>
            <a:pPr marL="457200" lvl="0" indent="-342900" algn="l" rtl="0">
              <a:lnSpc>
                <a:spcPct val="115000"/>
              </a:lnSpc>
              <a:spcBef>
                <a:spcPts val="0"/>
              </a:spcBef>
              <a:spcAft>
                <a:spcPts val="0"/>
              </a:spcAft>
              <a:buClr>
                <a:schemeClr val="dk2"/>
              </a:buClr>
              <a:buSzPts val="1800"/>
              <a:buChar cha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4"/>
                  </a:ext>
                </a:extLst>
              </a:rPr>
              <a:t>Must be at or below 30% of the area median income</a:t>
            </a:r>
            <a:endParaRPr sz="1800" dirty="0">
              <a:solidFill>
                <a:schemeClr val="dk2"/>
              </a:solidFill>
            </a:endParaRPr>
          </a:p>
          <a:p>
            <a:pPr marL="457200" lvl="0" indent="-342900" algn="l" rtl="0">
              <a:lnSpc>
                <a:spcPct val="115000"/>
              </a:lnSpc>
              <a:spcBef>
                <a:spcPts val="0"/>
              </a:spcBef>
              <a:spcAft>
                <a:spcPts val="0"/>
              </a:spcAft>
              <a:buClr>
                <a:schemeClr val="dk2"/>
              </a:buClr>
              <a:buSzPts val="1800"/>
              <a:buChar char="●"/>
            </a:pPr>
            <a:r>
              <a:rPr lang="en-US" sz="1800" dirty="0">
                <a:solidFill>
                  <a:schemeClr val="dk2"/>
                </a:solidFill>
              </a:rPr>
              <a:t>Meet Clinical Criteria</a:t>
            </a:r>
            <a:endParaRPr sz="1800" dirty="0">
              <a:solidFill>
                <a:schemeClr val="dk2"/>
              </a:solidFill>
            </a:endParaRPr>
          </a:p>
          <a:p>
            <a:pPr marL="914400" lvl="1" indent="-342900" algn="l" rtl="0">
              <a:lnSpc>
                <a:spcPct val="115000"/>
              </a:lnSpc>
              <a:spcBef>
                <a:spcPts val="0"/>
              </a:spcBef>
              <a:spcAft>
                <a:spcPts val="0"/>
              </a:spcAft>
              <a:buClr>
                <a:schemeClr val="dk2"/>
              </a:buClr>
              <a:buSzPts val="1800"/>
              <a:buChar char="➢"/>
            </a:pPr>
            <a:r>
              <a:rPr lang="en-US" sz="1800" dirty="0">
                <a:solidFill>
                  <a:schemeClr val="dk2"/>
                </a:solidFill>
              </a:rPr>
              <a:t>Diagnosed behavioral health need, AND/OR</a:t>
            </a:r>
            <a:endParaRPr sz="1800" dirty="0">
              <a:solidFill>
                <a:schemeClr val="dk2"/>
              </a:solidFill>
            </a:endParaRPr>
          </a:p>
          <a:p>
            <a:pPr marL="914400" lvl="1" indent="-342900" algn="l" rtl="0">
              <a:lnSpc>
                <a:spcPct val="115000"/>
              </a:lnSpc>
              <a:spcBef>
                <a:spcPts val="0"/>
              </a:spcBef>
              <a:spcAft>
                <a:spcPts val="0"/>
              </a:spcAft>
              <a:buClr>
                <a:schemeClr val="dk2"/>
              </a:buClr>
              <a:buSzPts val="1800"/>
              <a:buChar char="➢"/>
            </a:pPr>
            <a:r>
              <a:rPr lang="en-US" sz="1800" dirty="0">
                <a:solidFill>
                  <a:schemeClr val="dk2"/>
                </a:solidFill>
              </a:rPr>
              <a:t>Chronic Health Condition</a:t>
            </a:r>
            <a:endParaRPr sz="1800" dirty="0">
              <a:solidFill>
                <a:schemeClr val="dk2"/>
              </a:solidFill>
            </a:endParaRPr>
          </a:p>
        </p:txBody>
      </p:sp>
      <p:sp>
        <p:nvSpPr>
          <p:cNvPr id="4" name="Google Shape;583;g3536df538cb_1_0">
            <a:extLst>
              <a:ext uri="{FF2B5EF4-FFF2-40B4-BE49-F238E27FC236}">
                <a16:creationId xmlns:a16="http://schemas.microsoft.com/office/drawing/2014/main" id="{0E505FEF-C62B-FFEC-3677-FCEB59C45473}"/>
              </a:ext>
            </a:extLst>
          </p:cNvPr>
          <p:cNvSpPr txBox="1">
            <a:spLocks/>
          </p:cNvSpPr>
          <p:nvPr/>
        </p:nvSpPr>
        <p:spPr>
          <a:xfrm>
            <a:off x="4138503" y="1501947"/>
            <a:ext cx="5087441" cy="336241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42900">
              <a:lnSpc>
                <a:spcPct val="100000"/>
              </a:lnSpc>
              <a:spcBef>
                <a:spcPts val="0"/>
              </a:spcBef>
              <a:buClr>
                <a:schemeClr val="dk2"/>
              </a:buClr>
              <a:buSzPts val="1800"/>
              <a:buFont typeface="Trebuchet MS"/>
              <a:buChar char="●"/>
            </a:pPr>
            <a:r>
              <a:rPr lang="en-US" sz="1650" dirty="0">
                <a:solidFill>
                  <a:schemeClr val="dk2"/>
                </a:solidFill>
              </a:rPr>
              <a:t>Eligible para Medicaid</a:t>
            </a:r>
          </a:p>
          <a:p>
            <a:pPr indent="-342900">
              <a:lnSpc>
                <a:spcPct val="115000"/>
              </a:lnSpc>
              <a:spcBef>
                <a:spcPts val="0"/>
              </a:spcBef>
              <a:buClr>
                <a:schemeClr val="dk2"/>
              </a:buClr>
              <a:buSzPts val="1800"/>
              <a:buFont typeface="Arial"/>
              <a:buChar char="●"/>
            </a:pPr>
            <a:r>
              <a:rPr lang="es-ES" sz="1650" dirty="0">
                <a:solidFill>
                  <a:schemeClr val="dk2"/>
                </a:solidFill>
              </a:rPr>
              <a:t>Ser de 18 años o más</a:t>
            </a:r>
          </a:p>
          <a:p>
            <a:pPr indent="-342900">
              <a:lnSpc>
                <a:spcPct val="115000"/>
              </a:lnSpc>
              <a:spcBef>
                <a:spcPts val="0"/>
              </a:spcBef>
              <a:buClr>
                <a:schemeClr val="dk2"/>
              </a:buClr>
              <a:buSzPts val="1800"/>
              <a:buFont typeface="Arial"/>
              <a:buChar char="●"/>
            </a:pPr>
            <a:r>
              <a:rPr lang="en-US" sz="1650" dirty="0">
                <a:solidFill>
                  <a:schemeClr val="dk2"/>
                </a:solidFill>
              </a:rPr>
              <a:t>Tener </a:t>
            </a:r>
            <a:r>
              <a:rPr lang="en-US" sz="1650" dirty="0" err="1">
                <a:solidFill>
                  <a:schemeClr val="dk2"/>
                </a:solidFill>
              </a:rPr>
              <a:t>una</a:t>
            </a:r>
            <a:r>
              <a:rPr lang="en-US" sz="1650" dirty="0">
                <a:solidFill>
                  <a:schemeClr val="dk2"/>
                </a:solidFill>
              </a:rPr>
              <a:t> </a:t>
            </a:r>
            <a:r>
              <a:rPr lang="en-US" sz="1650" dirty="0" err="1">
                <a:solidFill>
                  <a:schemeClr val="dk2"/>
                </a:solidFill>
              </a:rPr>
              <a:t>condición</a:t>
            </a:r>
            <a:r>
              <a:rPr lang="en-US" sz="1650" dirty="0">
                <a:solidFill>
                  <a:schemeClr val="dk2"/>
                </a:solidFill>
              </a:rPr>
              <a:t> </a:t>
            </a:r>
            <a:r>
              <a:rPr lang="en-US" sz="1650" dirty="0" err="1">
                <a:solidFill>
                  <a:schemeClr val="dk2"/>
                </a:solidFill>
              </a:rPr>
              <a:t>discapacitante</a:t>
            </a:r>
            <a:endParaRPr lang="en-US" sz="1650" dirty="0">
              <a:solidFill>
                <a:schemeClr val="dk2"/>
              </a:solidFill>
            </a:endParaRPr>
          </a:p>
          <a:p>
            <a:pPr indent="-342900">
              <a:lnSpc>
                <a:spcPct val="115000"/>
              </a:lnSpc>
              <a:spcBef>
                <a:spcPts val="0"/>
              </a:spcBef>
              <a:buClr>
                <a:schemeClr val="dk2"/>
              </a:buClr>
              <a:buSzPts val="1800"/>
              <a:buFont typeface="Arial"/>
              <a:buChar char="●"/>
            </a:pPr>
            <a:r>
              <a:rPr lang="es-ES" sz="1650" dirty="0">
                <a:solidFill>
                  <a:schemeClr val="dk2"/>
                </a:solidFill>
              </a:rPr>
              <a:t>Tiene antecedentes de falta de vivienda o</a:t>
            </a:r>
          </a:p>
          <a:p>
            <a:pPr marL="114300" indent="0">
              <a:lnSpc>
                <a:spcPct val="115000"/>
              </a:lnSpc>
              <a:spcBef>
                <a:spcPts val="0"/>
              </a:spcBef>
              <a:buClr>
                <a:schemeClr val="dk2"/>
              </a:buClr>
              <a:buSzPts val="1800"/>
              <a:buNone/>
            </a:pPr>
            <a:r>
              <a:rPr lang="es-ES" sz="1650" dirty="0">
                <a:solidFill>
                  <a:schemeClr val="dk2"/>
                </a:solidFill>
              </a:rPr>
              <a:t>     está en riesgo de quedarse sin vivienda</a:t>
            </a:r>
          </a:p>
          <a:p>
            <a:pPr indent="-342900">
              <a:lnSpc>
                <a:spcPct val="115000"/>
              </a:lnSpc>
              <a:spcBef>
                <a:spcPts val="0"/>
              </a:spcBef>
              <a:buClr>
                <a:schemeClr val="dk2"/>
              </a:buClr>
              <a:buSzPts val="1800"/>
              <a:buFont typeface="Arial"/>
              <a:buChar char="●"/>
            </a:pPr>
            <a:r>
              <a:rPr lang="es-ES" sz="165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4"/>
                  </a:ext>
                </a:extLst>
              </a:rPr>
              <a:t>Debe ser igual o inferior al 30% del ingreso medio del área</a:t>
            </a:r>
          </a:p>
          <a:p>
            <a:pPr indent="-342900">
              <a:lnSpc>
                <a:spcPct val="115000"/>
              </a:lnSpc>
              <a:spcBef>
                <a:spcPts val="0"/>
              </a:spcBef>
              <a:buClr>
                <a:schemeClr val="dk2"/>
              </a:buClr>
              <a:buSzPts val="1800"/>
              <a:buFont typeface="Arial"/>
              <a:buChar char="●"/>
            </a:pPr>
            <a:r>
              <a:rPr lang="es-ES" sz="1650" dirty="0">
                <a:solidFill>
                  <a:schemeClr val="dk2"/>
                </a:solidFill>
              </a:rPr>
              <a:t>Cumplir con los criterios clínicos</a:t>
            </a:r>
            <a:endParaRPr lang="en-US" sz="1650" dirty="0">
              <a:solidFill>
                <a:schemeClr val="dk2"/>
              </a:solidFill>
            </a:endParaRPr>
          </a:p>
          <a:p>
            <a:pPr lvl="1">
              <a:lnSpc>
                <a:spcPct val="115000"/>
              </a:lnSpc>
              <a:spcBef>
                <a:spcPts val="0"/>
              </a:spcBef>
              <a:buClr>
                <a:schemeClr val="dk2"/>
              </a:buClr>
              <a:buFont typeface="Noto Sans Symbols"/>
              <a:buChar char="➢"/>
            </a:pPr>
            <a:r>
              <a:rPr lang="es-ES" sz="1650" dirty="0">
                <a:solidFill>
                  <a:schemeClr val="dk2"/>
                </a:solidFill>
              </a:rPr>
              <a:t>Necesidad de salud conductual diagnosticada, Y/O</a:t>
            </a:r>
          </a:p>
          <a:p>
            <a:pPr lvl="1">
              <a:lnSpc>
                <a:spcPct val="115000"/>
              </a:lnSpc>
              <a:spcBef>
                <a:spcPts val="0"/>
              </a:spcBef>
              <a:buClr>
                <a:schemeClr val="dk2"/>
              </a:buClr>
              <a:buFont typeface="Noto Sans Symbols"/>
              <a:buChar char="➢"/>
            </a:pPr>
            <a:r>
              <a:rPr lang="en-US" sz="1650" dirty="0" err="1">
                <a:solidFill>
                  <a:schemeClr val="dk2"/>
                </a:solidFill>
              </a:rPr>
              <a:t>Condición</a:t>
            </a:r>
            <a:r>
              <a:rPr lang="en-US" sz="1650" dirty="0">
                <a:solidFill>
                  <a:schemeClr val="dk2"/>
                </a:solidFill>
              </a:rPr>
              <a:t> de </a:t>
            </a:r>
            <a:r>
              <a:rPr lang="en-US" sz="1650" dirty="0" err="1">
                <a:solidFill>
                  <a:schemeClr val="dk2"/>
                </a:solidFill>
              </a:rPr>
              <a:t>salud</a:t>
            </a:r>
            <a:r>
              <a:rPr lang="en-US" sz="1650" dirty="0">
                <a:solidFill>
                  <a:schemeClr val="dk2"/>
                </a:solidFill>
              </a:rPr>
              <a:t> </a:t>
            </a:r>
            <a:r>
              <a:rPr lang="en-US" sz="1650" dirty="0" err="1">
                <a:solidFill>
                  <a:schemeClr val="dk2"/>
                </a:solidFill>
              </a:rPr>
              <a:t>crónica</a:t>
            </a:r>
            <a:endParaRPr lang="en-US" sz="1650" dirty="0">
              <a:solidFill>
                <a:schemeClr val="dk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g34aa5a3fd7b_0_25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28</a:t>
            </a:fld>
            <a:endParaRPr/>
          </a:p>
        </p:txBody>
      </p:sp>
      <p:sp>
        <p:nvSpPr>
          <p:cNvPr id="590" name="Google Shape;590;g34aa5a3fd7b_0_255"/>
          <p:cNvSpPr txBox="1"/>
          <p:nvPr/>
        </p:nvSpPr>
        <p:spPr>
          <a:xfrm>
            <a:off x="532350" y="238125"/>
            <a:ext cx="34317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5"/>
                  </a:ext>
                </a:extLst>
              </a:rPr>
              <a:t>Eligibility for CAT</a:t>
            </a:r>
            <a:endParaRPr sz="3400" b="1" i="0" u="none" strike="noStrike" cap="none" dirty="0">
              <a:solidFill>
                <a:schemeClr val="dk2"/>
              </a:solidFill>
              <a:latin typeface="Trebuchet MS"/>
              <a:ea typeface="Trebuchet MS"/>
              <a:cs typeface="Trebuchet MS"/>
              <a:sym typeface="Trebuchet MS"/>
            </a:endParaRPr>
          </a:p>
        </p:txBody>
      </p:sp>
      <p:sp>
        <p:nvSpPr>
          <p:cNvPr id="591" name="Google Shape;591;g34aa5a3fd7b_0_255"/>
          <p:cNvSpPr txBox="1">
            <a:spLocks noGrp="1"/>
          </p:cNvSpPr>
          <p:nvPr>
            <p:ph type="title"/>
          </p:nvPr>
        </p:nvSpPr>
        <p:spPr>
          <a:xfrm>
            <a:off x="4804225" y="30322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Elegibilidad</a:t>
            </a:r>
            <a:r>
              <a:rPr lang="en-US" sz="3400" dirty="0"/>
              <a:t> para </a:t>
            </a:r>
            <a:r>
              <a:rPr lang="en-US" sz="3400" dirty="0" err="1"/>
              <a:t>el</a:t>
            </a:r>
            <a:r>
              <a:rPr lang="en-US" sz="3400" dirty="0"/>
              <a:t> CAT</a:t>
            </a:r>
            <a:endParaRPr sz="3400" dirty="0">
              <a:solidFill>
                <a:schemeClr val="dk2"/>
              </a:solidFill>
            </a:endParaRPr>
          </a:p>
        </p:txBody>
      </p:sp>
      <p:sp>
        <p:nvSpPr>
          <p:cNvPr id="592" name="Google Shape;592;g34aa5a3fd7b_0_255"/>
          <p:cNvSpPr txBox="1">
            <a:spLocks noGrp="1"/>
          </p:cNvSpPr>
          <p:nvPr>
            <p:ph type="body" idx="1"/>
          </p:nvPr>
        </p:nvSpPr>
        <p:spPr>
          <a:xfrm>
            <a:off x="482475" y="1188050"/>
            <a:ext cx="4131000" cy="3698700"/>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300"/>
              </a:spcBef>
              <a:spcAft>
                <a:spcPts val="0"/>
              </a:spcAft>
              <a:buNone/>
            </a:pPr>
            <a:r>
              <a:rPr lang="en-US" sz="1800" dirty="0">
                <a:solidFill>
                  <a:schemeClr val="dk2"/>
                </a:solidFill>
              </a:rPr>
              <a:t>Community Access Team (CAT) Vouchers are available to Members that: </a:t>
            </a:r>
            <a:endParaRPr sz="1800" dirty="0">
              <a:solidFill>
                <a:schemeClr val="dk2"/>
              </a:solidFill>
            </a:endParaRPr>
          </a:p>
          <a:p>
            <a:pPr marL="457200" lvl="0" indent="-342900" algn="l" rtl="0">
              <a:lnSpc>
                <a:spcPct val="90000"/>
              </a:lnSpc>
              <a:spcBef>
                <a:spcPts val="300"/>
              </a:spcBef>
              <a:spcAft>
                <a:spcPts val="0"/>
              </a:spcAft>
              <a:buClr>
                <a:schemeClr val="dk2"/>
              </a:buClr>
              <a:buSzPts val="1800"/>
              <a:buChar char="●"/>
            </a:pPr>
            <a:r>
              <a:rPr lang="en-US" sz="1800" dirty="0">
                <a:solidFill>
                  <a:schemeClr val="dk2"/>
                </a:solidFill>
              </a:rPr>
              <a:t>Exiting institutions using Targeted Case Management - Transition Coordination (TCM-TC) and moving into the community using a Home and Community-Based Services (HCBS) waiver and who need a housing voucher to afford housing in the community.</a:t>
            </a:r>
            <a:endParaRPr sz="1800" dirty="0">
              <a:solidFill>
                <a:schemeClr val="dk2"/>
              </a:solidFill>
            </a:endParaRPr>
          </a:p>
          <a:p>
            <a:pPr marL="914400" lvl="0" indent="0" algn="l" rtl="0">
              <a:lnSpc>
                <a:spcPct val="90000"/>
              </a:lnSpc>
              <a:spcBef>
                <a:spcPts val="300"/>
              </a:spcBef>
              <a:spcAft>
                <a:spcPts val="0"/>
              </a:spcAft>
              <a:buNone/>
            </a:pPr>
            <a:endParaRPr sz="1800" dirty="0">
              <a:solidFill>
                <a:schemeClr val="dk2"/>
              </a:solidFill>
            </a:endParaRPr>
          </a:p>
          <a:p>
            <a:pPr marL="457200" lvl="0" indent="-342900" algn="l" rtl="0">
              <a:lnSpc>
                <a:spcPct val="90000"/>
              </a:lnSpc>
              <a:spcBef>
                <a:spcPts val="300"/>
              </a:spcBef>
              <a:spcAft>
                <a:spcPts val="0"/>
              </a:spcAft>
              <a:buClr>
                <a:schemeClr val="dk2"/>
              </a:buClr>
              <a:buSzPts val="1800"/>
              <a:buChar char="●"/>
            </a:pPr>
            <a:r>
              <a:rPr lang="en-US" sz="1800" dirty="0">
                <a:solidFill>
                  <a:schemeClr val="dk2"/>
                </a:solidFill>
              </a:rPr>
              <a:t>At risk of institutionalization due to unstable housing </a:t>
            </a:r>
            <a:endParaRPr sz="1800" dirty="0">
              <a:solidFill>
                <a:schemeClr val="dk2"/>
              </a:solidFill>
            </a:endParaRPr>
          </a:p>
        </p:txBody>
      </p:sp>
      <p:sp>
        <p:nvSpPr>
          <p:cNvPr id="593" name="Google Shape;593;g34aa5a3fd7b_0_255"/>
          <p:cNvSpPr txBox="1">
            <a:spLocks noGrp="1"/>
          </p:cNvSpPr>
          <p:nvPr>
            <p:ph type="body" idx="1"/>
          </p:nvPr>
        </p:nvSpPr>
        <p:spPr>
          <a:xfrm>
            <a:off x="4463717" y="1164769"/>
            <a:ext cx="4597068" cy="3881792"/>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300"/>
              </a:spcBef>
              <a:spcAft>
                <a:spcPts val="0"/>
              </a:spcAft>
              <a:buNone/>
            </a:pPr>
            <a:r>
              <a:rPr lang="es-MX" sz="1750" dirty="0">
                <a:solidFill>
                  <a:schemeClr val="dk2"/>
                </a:solidFill>
              </a:rPr>
              <a:t>Equipo de acceso comunitario (CAT) Los bonos están disponibles para los miembros que: </a:t>
            </a:r>
            <a:endParaRPr sz="1750" dirty="0">
              <a:solidFill>
                <a:schemeClr val="dk2"/>
              </a:solidFill>
            </a:endParaRPr>
          </a:p>
          <a:p>
            <a:pPr marL="457200" lvl="0" indent="-368300" algn="l" rtl="0">
              <a:lnSpc>
                <a:spcPct val="90000"/>
              </a:lnSpc>
              <a:spcBef>
                <a:spcPts val="300"/>
              </a:spcBef>
              <a:spcAft>
                <a:spcPts val="0"/>
              </a:spcAft>
              <a:buClr>
                <a:schemeClr val="dk2"/>
              </a:buClr>
              <a:buSzPts val="2200"/>
              <a:buChar char="•"/>
            </a:pPr>
            <a:r>
              <a:rPr lang="es-MX" sz="1750" dirty="0">
                <a:solidFill>
                  <a:schemeClr val="dk2"/>
                </a:solidFill>
              </a:rPr>
              <a:t>Saliendo de instituciones utilizando Gestión de casos específicos - Coordinación de la transición (TCM-TC) y se trasladan a la comunidad utilizando una exención de servicios en el hogar y en la comunidad (HCBS) y que necesitan un bono de vivienda para permitirse una vivienda en la comunidad.</a:t>
            </a:r>
          </a:p>
          <a:p>
            <a:pPr marL="457200" lvl="0" indent="-368300" algn="l" rtl="0">
              <a:lnSpc>
                <a:spcPct val="90000"/>
              </a:lnSpc>
              <a:spcBef>
                <a:spcPts val="300"/>
              </a:spcBef>
              <a:spcAft>
                <a:spcPts val="0"/>
              </a:spcAft>
              <a:buClr>
                <a:schemeClr val="dk2"/>
              </a:buClr>
              <a:buSzPts val="2200"/>
              <a:buChar char="•"/>
            </a:pPr>
            <a:endParaRPr lang="es-MX" sz="1750" dirty="0">
              <a:solidFill>
                <a:schemeClr val="dk2"/>
              </a:solidFill>
            </a:endParaRPr>
          </a:p>
          <a:p>
            <a:pPr marL="457200" lvl="0" indent="-368300" algn="l" rtl="0">
              <a:lnSpc>
                <a:spcPct val="90000"/>
              </a:lnSpc>
              <a:spcBef>
                <a:spcPts val="300"/>
              </a:spcBef>
              <a:spcAft>
                <a:spcPts val="0"/>
              </a:spcAft>
              <a:buClr>
                <a:schemeClr val="dk2"/>
              </a:buClr>
              <a:buSzPts val="2200"/>
              <a:buChar char="•"/>
            </a:pPr>
            <a:r>
              <a:rPr lang="es-MX" sz="1750" dirty="0">
                <a:solidFill>
                  <a:schemeClr val="dk2"/>
                </a:solidFill>
              </a:rPr>
              <a:t>En riesgo de institucionalización debido a una vivienda inestable</a:t>
            </a:r>
            <a:endParaRPr sz="1750" dirty="0">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g355d285e6e6_12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599" name="Google Shape;599;g355d285e6e6_12_0"/>
          <p:cNvSpPr txBox="1"/>
          <p:nvPr/>
        </p:nvSpPr>
        <p:spPr>
          <a:xfrm>
            <a:off x="532350" y="238125"/>
            <a:ext cx="34317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Eligibility for </a:t>
            </a:r>
            <a:r>
              <a:rPr lang="en-US" sz="3400" b="1" dirty="0">
                <a:solidFill>
                  <a:schemeClr val="dk2"/>
                </a:solidFill>
                <a:latin typeface="Trebuchet MS"/>
                <a:ea typeface="Trebuchet MS"/>
                <a:cs typeface="Trebuchet MS"/>
                <a:sym typeface="Trebuchet MS"/>
              </a:rPr>
              <a:t>CFS (SB23-082)</a:t>
            </a:r>
            <a:endParaRPr sz="3400" b="1" i="0" u="none" strike="noStrike" cap="none" dirty="0">
              <a:solidFill>
                <a:schemeClr val="dk2"/>
              </a:solidFill>
              <a:latin typeface="Trebuchet MS"/>
              <a:ea typeface="Trebuchet MS"/>
              <a:cs typeface="Trebuchet MS"/>
              <a:sym typeface="Trebuchet MS"/>
            </a:endParaRPr>
          </a:p>
        </p:txBody>
      </p:sp>
      <p:sp>
        <p:nvSpPr>
          <p:cNvPr id="600" name="Google Shape;600;g355d285e6e6_12_0"/>
          <p:cNvSpPr txBox="1">
            <a:spLocks noGrp="1"/>
          </p:cNvSpPr>
          <p:nvPr>
            <p:ph type="title"/>
          </p:nvPr>
        </p:nvSpPr>
        <p:spPr>
          <a:xfrm>
            <a:off x="4792275" y="1659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Elegibilidad</a:t>
            </a:r>
            <a:r>
              <a:rPr lang="en-US" sz="3400" dirty="0"/>
              <a:t> para CFS (SB23-082)</a:t>
            </a:r>
            <a:endParaRPr sz="3400" dirty="0">
              <a:solidFill>
                <a:schemeClr val="dk2"/>
              </a:solidFill>
            </a:endParaRPr>
          </a:p>
        </p:txBody>
      </p:sp>
      <p:sp>
        <p:nvSpPr>
          <p:cNvPr id="601" name="Google Shape;601;g355d285e6e6_12_0"/>
          <p:cNvSpPr txBox="1">
            <a:spLocks noGrp="1"/>
          </p:cNvSpPr>
          <p:nvPr>
            <p:ph type="body" idx="1"/>
          </p:nvPr>
        </p:nvSpPr>
        <p:spPr>
          <a:xfrm>
            <a:off x="482475" y="1340450"/>
            <a:ext cx="4131000" cy="3677100"/>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300"/>
              </a:spcBef>
              <a:spcAft>
                <a:spcPts val="0"/>
              </a:spcAft>
              <a:buNone/>
            </a:pPr>
            <a:r>
              <a:rPr lang="en-US" sz="2000" dirty="0">
                <a:solidFill>
                  <a:schemeClr val="dk2"/>
                </a:solidFill>
              </a:rPr>
              <a:t>Colorado Fostering Success (CFS) Vouchers are available to youth: </a:t>
            </a:r>
            <a:endParaRPr sz="2000" dirty="0">
              <a:solidFill>
                <a:schemeClr val="dk2"/>
              </a:solidFill>
            </a:endParaRPr>
          </a:p>
          <a:p>
            <a:pPr marL="457200" lvl="0" indent="-342900" algn="l" rtl="0">
              <a:lnSpc>
                <a:spcPct val="90000"/>
              </a:lnSpc>
              <a:spcBef>
                <a:spcPts val="300"/>
              </a:spcBef>
              <a:spcAft>
                <a:spcPts val="0"/>
              </a:spcAft>
              <a:buClr>
                <a:schemeClr val="dk2"/>
              </a:buClr>
              <a:buSzPts val="1800"/>
              <a:buChar char="●"/>
            </a:pPr>
            <a:r>
              <a:rPr lang="en-US" sz="1800" dirty="0">
                <a:solidFill>
                  <a:schemeClr val="dk2"/>
                </a:solidFill>
              </a:rPr>
              <a:t>Being at least 18 years of age but less than 26 years of age;</a:t>
            </a:r>
            <a:endParaRPr sz="1800" dirty="0">
              <a:solidFill>
                <a:schemeClr val="dk2"/>
              </a:solidFill>
            </a:endParaRPr>
          </a:p>
          <a:p>
            <a:pPr marL="457200" lvl="0" indent="-342900" algn="l" rtl="0">
              <a:lnSpc>
                <a:spcPct val="90000"/>
              </a:lnSpc>
              <a:spcBef>
                <a:spcPts val="0"/>
              </a:spcBef>
              <a:spcAft>
                <a:spcPts val="0"/>
              </a:spcAft>
              <a:buClr>
                <a:schemeClr val="dk2"/>
              </a:buClr>
              <a:buSzPts val="1800"/>
              <a:buChar char="●"/>
            </a:pPr>
            <a:r>
              <a:rPr lang="en-US" sz="1800" dirty="0">
                <a:solidFill>
                  <a:schemeClr val="dk2"/>
                </a:solidFill>
              </a:rPr>
              <a:t>Prior experience in one of several ways with the foster care or kinship care system;</a:t>
            </a:r>
            <a:endParaRPr sz="1800" dirty="0">
              <a:solidFill>
                <a:schemeClr val="dk2"/>
              </a:solidFill>
            </a:endParaRPr>
          </a:p>
          <a:p>
            <a:pPr marL="457200" lvl="0" indent="-342900" algn="l" rtl="0">
              <a:lnSpc>
                <a:spcPct val="90000"/>
              </a:lnSpc>
              <a:spcBef>
                <a:spcPts val="0"/>
              </a:spcBef>
              <a:spcAft>
                <a:spcPts val="0"/>
              </a:spcAft>
              <a:buClr>
                <a:schemeClr val="dk2"/>
              </a:buClr>
              <a:buSzPts val="1800"/>
              <a:buChar char="●"/>
            </a:pPr>
            <a:r>
              <a:rPr lang="en-US" sz="1800" dirty="0">
                <a:solidFill>
                  <a:schemeClr val="dk2"/>
                </a:solidFill>
              </a:rPr>
              <a:t>Currently experiencing homelessness or at imminent risk of homelessness, as defined by the program advisory board;</a:t>
            </a:r>
            <a:endParaRPr sz="1800" dirty="0">
              <a:solidFill>
                <a:schemeClr val="dk2"/>
              </a:solidFill>
            </a:endParaRPr>
          </a:p>
          <a:p>
            <a:pPr marL="457200" lvl="0" indent="-342900" algn="l" rtl="0">
              <a:lnSpc>
                <a:spcPct val="90000"/>
              </a:lnSpc>
              <a:spcBef>
                <a:spcPts val="0"/>
              </a:spcBef>
              <a:spcAft>
                <a:spcPts val="0"/>
              </a:spcAft>
              <a:buClr>
                <a:schemeClr val="dk2"/>
              </a:buClr>
              <a:buSzPts val="1800"/>
              <a:buChar char="●"/>
            </a:pPr>
            <a:r>
              <a:rPr lang="en-US" sz="1800" dirty="0">
                <a:solidFill>
                  <a:schemeClr val="dk2"/>
                </a:solidFill>
              </a:rPr>
              <a:t>Being a Colorado resident; and</a:t>
            </a:r>
            <a:endParaRPr sz="1800" dirty="0">
              <a:solidFill>
                <a:schemeClr val="dk2"/>
              </a:solidFill>
            </a:endParaRPr>
          </a:p>
          <a:p>
            <a:pPr marL="457200" lvl="0" indent="-342900" algn="l" rtl="0">
              <a:lnSpc>
                <a:spcPct val="90000"/>
              </a:lnSpc>
              <a:spcBef>
                <a:spcPts val="0"/>
              </a:spcBef>
              <a:spcAft>
                <a:spcPts val="0"/>
              </a:spcAft>
              <a:buClr>
                <a:schemeClr val="dk2"/>
              </a:buClr>
              <a:buSzPts val="1800"/>
              <a:buChar char="●"/>
            </a:pPr>
            <a:r>
              <a:rPr lang="en-US" sz="1800" dirty="0">
                <a:solidFill>
                  <a:schemeClr val="dk2"/>
                </a:solidFill>
              </a:rPr>
              <a:t>Having an income level below the DOLA determined income level.</a:t>
            </a:r>
            <a:endParaRPr sz="1800" dirty="0">
              <a:solidFill>
                <a:schemeClr val="dk2"/>
              </a:solidFill>
            </a:endParaRPr>
          </a:p>
        </p:txBody>
      </p:sp>
      <p:sp>
        <p:nvSpPr>
          <p:cNvPr id="602" name="Google Shape;602;g355d285e6e6_12_0"/>
          <p:cNvSpPr txBox="1">
            <a:spLocks noGrp="1"/>
          </p:cNvSpPr>
          <p:nvPr>
            <p:ph type="body" idx="1"/>
          </p:nvPr>
        </p:nvSpPr>
        <p:spPr>
          <a:xfrm>
            <a:off x="4663350" y="1188050"/>
            <a:ext cx="4395650" cy="4090310"/>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300"/>
              </a:spcBef>
              <a:spcAft>
                <a:spcPts val="0"/>
              </a:spcAft>
              <a:buNone/>
            </a:pPr>
            <a:r>
              <a:rPr lang="es-MX" sz="1700" dirty="0">
                <a:solidFill>
                  <a:schemeClr val="dk2"/>
                </a:solidFill>
              </a:rPr>
              <a:t>Los bonos de fomento del éxito en Colorado (CFS)están disponibles para los jóvenes: </a:t>
            </a:r>
            <a:endParaRPr sz="1700" dirty="0">
              <a:solidFill>
                <a:schemeClr val="dk2"/>
              </a:solidFill>
            </a:endParaRPr>
          </a:p>
          <a:p>
            <a:pPr marL="457200" lvl="0" indent="-342900" algn="l" rtl="0">
              <a:lnSpc>
                <a:spcPct val="90000"/>
              </a:lnSpc>
              <a:spcBef>
                <a:spcPts val="300"/>
              </a:spcBef>
              <a:spcAft>
                <a:spcPts val="0"/>
              </a:spcAft>
              <a:buClr>
                <a:schemeClr val="dk2"/>
              </a:buClr>
              <a:buSzPts val="1800"/>
              <a:buChar char="•"/>
            </a:pPr>
            <a:r>
              <a:rPr lang="es-MX" sz="1700" dirty="0">
                <a:solidFill>
                  <a:schemeClr val="dk2"/>
                </a:solidFill>
              </a:rPr>
              <a:t>Tener al menos 18 años de edad pero menos de 26 años;</a:t>
            </a:r>
          </a:p>
          <a:p>
            <a:pPr marL="457200" lvl="0" indent="-342900" algn="l" rtl="0">
              <a:lnSpc>
                <a:spcPct val="90000"/>
              </a:lnSpc>
              <a:spcBef>
                <a:spcPts val="300"/>
              </a:spcBef>
              <a:spcAft>
                <a:spcPts val="0"/>
              </a:spcAft>
              <a:buClr>
                <a:schemeClr val="dk2"/>
              </a:buClr>
              <a:buSzPts val="1800"/>
              <a:buChar char="•"/>
            </a:pPr>
            <a:r>
              <a:rPr lang="es-MX" sz="1700" dirty="0">
                <a:solidFill>
                  <a:schemeClr val="dk2"/>
                </a:solidFill>
              </a:rPr>
              <a:t>Experiencia previa de una de varias maneras con el sistema de cuidado de acogida o de acogimiento familiar;</a:t>
            </a:r>
          </a:p>
          <a:p>
            <a:pPr marL="457200" lvl="0" indent="-342900" algn="l" rtl="0">
              <a:lnSpc>
                <a:spcPct val="90000"/>
              </a:lnSpc>
              <a:spcBef>
                <a:spcPts val="300"/>
              </a:spcBef>
              <a:spcAft>
                <a:spcPts val="0"/>
              </a:spcAft>
              <a:buClr>
                <a:schemeClr val="dk2"/>
              </a:buClr>
              <a:buSzPts val="1800"/>
              <a:buChar char="•"/>
            </a:pPr>
            <a:r>
              <a:rPr lang="es-MX" sz="1700" dirty="0">
                <a:solidFill>
                  <a:schemeClr val="dk2"/>
                </a:solidFill>
              </a:rPr>
              <a:t>Actualmente sin hogar o en riesgo inminente de quedarse sin hogar, según la definición de la junta asesora del programa;</a:t>
            </a:r>
          </a:p>
          <a:p>
            <a:pPr marL="457200" lvl="0" indent="-342900" algn="l" rtl="0">
              <a:lnSpc>
                <a:spcPct val="90000"/>
              </a:lnSpc>
              <a:spcBef>
                <a:spcPts val="300"/>
              </a:spcBef>
              <a:spcAft>
                <a:spcPts val="0"/>
              </a:spcAft>
              <a:buClr>
                <a:schemeClr val="dk2"/>
              </a:buClr>
              <a:buSzPts val="1800"/>
              <a:buChar char="•"/>
            </a:pPr>
            <a:r>
              <a:rPr lang="es-MX" sz="1700" dirty="0">
                <a:solidFill>
                  <a:schemeClr val="dk2"/>
                </a:solidFill>
              </a:rPr>
              <a:t>Ser residente de Colorado; y</a:t>
            </a:r>
          </a:p>
          <a:p>
            <a:pPr marL="457200" lvl="0" indent="-342900" algn="l" rtl="0">
              <a:lnSpc>
                <a:spcPct val="90000"/>
              </a:lnSpc>
              <a:spcBef>
                <a:spcPts val="300"/>
              </a:spcBef>
              <a:spcAft>
                <a:spcPts val="0"/>
              </a:spcAft>
              <a:buClr>
                <a:schemeClr val="dk2"/>
              </a:buClr>
              <a:buSzPts val="1800"/>
              <a:buChar char="•"/>
            </a:pPr>
            <a:r>
              <a:rPr lang="es-MX" sz="1700" dirty="0">
                <a:solidFill>
                  <a:schemeClr val="dk2"/>
                </a:solidFill>
              </a:rPr>
              <a:t>Tener un nivel de ingresos inferior al nivel de ingresos determinado por DOLA.</a:t>
            </a:r>
            <a:endParaRPr sz="1700" dirty="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32117f6e667_0_106"/>
          <p:cNvSpPr txBox="1">
            <a:spLocks noGrp="1"/>
          </p:cNvSpPr>
          <p:nvPr>
            <p:ph type="sldNum" idx="12"/>
          </p:nvPr>
        </p:nvSpPr>
        <p:spPr>
          <a:xfrm>
            <a:off x="8775967" y="5428660"/>
            <a:ext cx="117600" cy="203377"/>
          </a:xfrm>
          <a:prstGeom prst="rect">
            <a:avLst/>
          </a:prstGeom>
          <a:noFill/>
          <a:ln>
            <a:noFill/>
          </a:ln>
        </p:spPr>
        <p:txBody>
          <a:bodyPr spcFirstLastPara="1" wrap="square" lIns="32125" tIns="32125" rIns="32125" bIns="32125" anchor="ctr" anchorCtr="0">
            <a:sp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900"/>
              <a:t>3</a:t>
            </a:fld>
            <a:endParaRPr sz="900" dirty="0"/>
          </a:p>
        </p:txBody>
      </p:sp>
      <p:sp>
        <p:nvSpPr>
          <p:cNvPr id="366" name="Google Shape;366;g32117f6e667_0_106"/>
          <p:cNvSpPr txBox="1">
            <a:spLocks noGrp="1"/>
          </p:cNvSpPr>
          <p:nvPr>
            <p:ph type="title"/>
          </p:nvPr>
        </p:nvSpPr>
        <p:spPr>
          <a:xfrm>
            <a:off x="4408763" y="337076"/>
            <a:ext cx="4665300" cy="24622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chemeClr val="accent1"/>
              </a:buClr>
              <a:buSzPts val="3150"/>
              <a:buFont typeface="Trebuchet MS"/>
              <a:buNone/>
            </a:pPr>
            <a:r>
              <a:rPr lang="en-US" sz="1600" dirty="0" err="1"/>
              <a:t>Subtítulos</a:t>
            </a:r>
            <a:r>
              <a:rPr lang="en-US" sz="1600" dirty="0"/>
              <a:t> </a:t>
            </a:r>
            <a:r>
              <a:rPr lang="en-US" sz="1600" dirty="0" err="1"/>
              <a:t>cerrados</a:t>
            </a:r>
            <a:endParaRPr sz="3600" dirty="0"/>
          </a:p>
        </p:txBody>
      </p:sp>
      <p:sp>
        <p:nvSpPr>
          <p:cNvPr id="367" name="Google Shape;367;g32117f6e667_0_106"/>
          <p:cNvSpPr txBox="1"/>
          <p:nvPr/>
        </p:nvSpPr>
        <p:spPr>
          <a:xfrm>
            <a:off x="348265" y="478128"/>
            <a:ext cx="4243800" cy="2256947"/>
          </a:xfrm>
          <a:prstGeom prst="rect">
            <a:avLst/>
          </a:prstGeom>
          <a:noFill/>
          <a:ln>
            <a:noFill/>
          </a:ln>
        </p:spPr>
        <p:txBody>
          <a:bodyPr spcFirstLastPara="1" wrap="square" lIns="91400" tIns="91400" rIns="91400" bIns="91400" anchor="t" anchorCtr="0">
            <a:spAutoFit/>
          </a:bodyPr>
          <a:lstStyle/>
          <a:p>
            <a:pPr marL="457200" marR="0" lvl="0" indent="-342900" algn="l" rtl="0">
              <a:lnSpc>
                <a:spcPct val="100000"/>
              </a:lnSpc>
              <a:spcBef>
                <a:spcPts val="1000"/>
              </a:spcBef>
              <a:spcAft>
                <a:spcPts val="0"/>
              </a:spcAft>
              <a:buClr>
                <a:schemeClr val="dk2"/>
              </a:buClr>
              <a:buSzPts val="1800"/>
              <a:buFont typeface="Trebuchet MS"/>
              <a:buChar char="●"/>
            </a:pPr>
            <a:r>
              <a:rPr lang="en-US" sz="1100" b="0" i="0" u="none" strike="noStrike" cap="none" dirty="0">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sz="11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800"/>
              <a:buFont typeface="Arial"/>
              <a:buNone/>
            </a:pPr>
            <a:endParaRPr sz="11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800"/>
              <a:buFont typeface="Arial"/>
              <a:buNone/>
            </a:pPr>
            <a:endParaRPr sz="1100" b="0" i="0" u="none" strike="noStrike" cap="none" dirty="0">
              <a:solidFill>
                <a:schemeClr val="dk2"/>
              </a:solidFill>
              <a:latin typeface="Trebuchet MS"/>
              <a:ea typeface="Trebuchet MS"/>
              <a:cs typeface="Trebuchet MS"/>
              <a:sym typeface="Trebuchet MS"/>
            </a:endParaRPr>
          </a:p>
          <a:p>
            <a:pPr marL="457200" marR="0" lvl="0" indent="-342900" algn="l" rtl="0">
              <a:lnSpc>
                <a:spcPct val="100000"/>
              </a:lnSpc>
              <a:spcBef>
                <a:spcPts val="1000"/>
              </a:spcBef>
              <a:spcAft>
                <a:spcPts val="0"/>
              </a:spcAft>
              <a:buClr>
                <a:schemeClr val="dk2"/>
              </a:buClr>
              <a:buSzPts val="1800"/>
              <a:buFont typeface="Trebuchet MS"/>
              <a:buChar char="●"/>
            </a:pPr>
            <a:r>
              <a:rPr lang="en-US" sz="1100" b="0" i="0" u="none" strike="noStrike" cap="none" dirty="0">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sz="11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000"/>
              <a:buFont typeface="Arial"/>
              <a:buNone/>
            </a:pPr>
            <a:endParaRPr sz="600" b="0" i="0" u="none" strike="noStrike" cap="none" dirty="0">
              <a:solidFill>
                <a:schemeClr val="dk2"/>
              </a:solidFill>
              <a:highlight>
                <a:schemeClr val="lt2"/>
              </a:highlight>
              <a:latin typeface="Arial"/>
              <a:ea typeface="Arial"/>
              <a:cs typeface="Arial"/>
              <a:sym typeface="Arial"/>
            </a:endParaRPr>
          </a:p>
        </p:txBody>
      </p:sp>
      <p:sp>
        <p:nvSpPr>
          <p:cNvPr id="368" name="Google Shape;368;g32117f6e667_0_106"/>
          <p:cNvSpPr txBox="1"/>
          <p:nvPr/>
        </p:nvSpPr>
        <p:spPr>
          <a:xfrm>
            <a:off x="4341541" y="619705"/>
            <a:ext cx="4606300" cy="2104726"/>
          </a:xfrm>
          <a:prstGeom prst="rect">
            <a:avLst/>
          </a:prstGeom>
          <a:noFill/>
          <a:ln>
            <a:noFill/>
          </a:ln>
        </p:spPr>
        <p:txBody>
          <a:bodyPr spcFirstLastPara="1" wrap="square" lIns="91400" tIns="91400" rIns="91400" bIns="91400" anchor="t" anchorCtr="0">
            <a:spAutoFit/>
          </a:bodyPr>
          <a:lstStyle/>
          <a:p>
            <a:pPr marL="457200" marR="0" lvl="0" indent="-342900" algn="l" rtl="0">
              <a:lnSpc>
                <a:spcPct val="115000"/>
              </a:lnSpc>
              <a:spcBef>
                <a:spcPts val="0"/>
              </a:spcBef>
              <a:spcAft>
                <a:spcPts val="0"/>
              </a:spcAft>
              <a:buClr>
                <a:schemeClr val="dk2"/>
              </a:buClr>
              <a:buSzPts val="1800"/>
              <a:buFont typeface="Trebuchet MS"/>
              <a:buChar char="●"/>
            </a:pPr>
            <a:r>
              <a:rPr lang="es-ES" sz="1100" b="0" i="0" u="none" strike="noStrike" cap="none" dirty="0">
                <a:solidFill>
                  <a:schemeClr val="dk2"/>
                </a:solidFill>
                <a:latin typeface="Arial"/>
                <a:ea typeface="Arial"/>
                <a:cs typeface="Arial"/>
                <a:sym typeface="Arial"/>
              </a:rPr>
              <a:t>Los subtítulos cerrados están disponibles en la barra de herramientas de los controles de la reunión, en la parte inferior de la pantalla. Para activarlos, haga clic en el icono Mostrar subtítulos. </a:t>
            </a:r>
          </a:p>
          <a:p>
            <a:pPr marL="457200" marR="0" lvl="0" indent="-342900" algn="l" rtl="0">
              <a:lnSpc>
                <a:spcPct val="115000"/>
              </a:lnSpc>
              <a:spcBef>
                <a:spcPts val="0"/>
              </a:spcBef>
              <a:spcAft>
                <a:spcPts val="0"/>
              </a:spcAft>
              <a:buClr>
                <a:schemeClr val="dk2"/>
              </a:buClr>
              <a:buSzPts val="1800"/>
              <a:buFont typeface="Trebuchet MS"/>
              <a:buChar char="●"/>
            </a:pPr>
            <a:endParaRPr lang="es-ES" sz="1100" dirty="0">
              <a:solidFill>
                <a:schemeClr val="dk2"/>
              </a:solidFill>
            </a:endParaRPr>
          </a:p>
          <a:p>
            <a:pPr marL="457200" marR="0" lvl="0" indent="-342900" algn="l" rtl="0">
              <a:lnSpc>
                <a:spcPct val="115000"/>
              </a:lnSpc>
              <a:spcBef>
                <a:spcPts val="0"/>
              </a:spcBef>
              <a:spcAft>
                <a:spcPts val="0"/>
              </a:spcAft>
              <a:buClr>
                <a:schemeClr val="dk2"/>
              </a:buClr>
              <a:buSzPts val="1800"/>
              <a:buFont typeface="Trebuchet MS"/>
              <a:buChar char="●"/>
            </a:pPr>
            <a:endParaRPr lang="es-ES" sz="1100" dirty="0">
              <a:solidFill>
                <a:schemeClr val="dk2"/>
              </a:solidFill>
            </a:endParaRPr>
          </a:p>
          <a:p>
            <a:pPr marL="457200" marR="0" lvl="0" indent="-342900" algn="l" rtl="0">
              <a:lnSpc>
                <a:spcPct val="115000"/>
              </a:lnSpc>
              <a:spcBef>
                <a:spcPts val="0"/>
              </a:spcBef>
              <a:spcAft>
                <a:spcPts val="0"/>
              </a:spcAft>
              <a:buClr>
                <a:schemeClr val="dk2"/>
              </a:buClr>
              <a:buSzPts val="1800"/>
              <a:buFont typeface="Trebuchet MS"/>
              <a:buChar char="●"/>
            </a:pPr>
            <a:endParaRPr lang="es-ES" sz="1100" dirty="0">
              <a:solidFill>
                <a:schemeClr val="dk2"/>
              </a:solidFill>
            </a:endParaRPr>
          </a:p>
          <a:p>
            <a:pPr marL="457200" marR="0" lvl="0" indent="-342900" algn="l" rtl="0">
              <a:lnSpc>
                <a:spcPct val="115000"/>
              </a:lnSpc>
              <a:spcBef>
                <a:spcPts val="0"/>
              </a:spcBef>
              <a:spcAft>
                <a:spcPts val="0"/>
              </a:spcAft>
              <a:buClr>
                <a:schemeClr val="dk2"/>
              </a:buClr>
              <a:buSzPts val="1800"/>
              <a:buChar char="●"/>
            </a:pPr>
            <a:r>
              <a:rPr lang="es-ES" sz="1050" dirty="0">
                <a:solidFill>
                  <a:schemeClr val="dk2"/>
                </a:solidFill>
              </a:rPr>
              <a:t>Los subtítulos pueden ser traducidos a diferentes idiomas haciendo clic en la flecha hacia arriba situada junto al botón Subtítulos y seleccionando el idioma que prefiera. </a:t>
            </a:r>
            <a:endParaRPr sz="1050" dirty="0">
              <a:solidFill>
                <a:schemeClr val="dk2"/>
              </a:solidFill>
            </a:endParaRPr>
          </a:p>
        </p:txBody>
      </p:sp>
      <p:sp>
        <p:nvSpPr>
          <p:cNvPr id="369" name="Google Shape;369;g32117f6e667_0_106"/>
          <p:cNvSpPr txBox="1"/>
          <p:nvPr/>
        </p:nvSpPr>
        <p:spPr>
          <a:xfrm>
            <a:off x="489300" y="150877"/>
            <a:ext cx="4082700" cy="430806"/>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a:buNone/>
            </a:pPr>
            <a:r>
              <a:rPr lang="en-US" sz="1600" b="1" i="0" u="none" strike="noStrike" cap="none" dirty="0">
                <a:solidFill>
                  <a:schemeClr val="dk2"/>
                </a:solidFill>
                <a:latin typeface="Trebuchet MS"/>
                <a:ea typeface="Trebuchet MS"/>
                <a:cs typeface="Trebuchet MS"/>
                <a:sym typeface="Trebuchet MS"/>
              </a:rPr>
              <a:t>Closed Captions</a:t>
            </a:r>
            <a:endParaRPr sz="1600" b="0" i="0" u="none" strike="noStrike" cap="none" dirty="0">
              <a:solidFill>
                <a:schemeClr val="dk2"/>
              </a:solidFill>
              <a:latin typeface="Arial"/>
              <a:ea typeface="Arial"/>
              <a:cs typeface="Arial"/>
              <a:sym typeface="Arial"/>
            </a:endParaRPr>
          </a:p>
        </p:txBody>
      </p:sp>
      <p:pic>
        <p:nvPicPr>
          <p:cNvPr id="370" name="Google Shape;370;g32117f6e667_0_106" descr="Screenshot of Zoom toolbar showing the "/>
          <p:cNvPicPr preferRelativeResize="0"/>
          <p:nvPr/>
        </p:nvPicPr>
        <p:blipFill rotWithShape="1">
          <a:blip r:embed="rId3">
            <a:alphaModFix/>
          </a:blip>
          <a:srcRect/>
          <a:stretch/>
        </p:blipFill>
        <p:spPr>
          <a:xfrm>
            <a:off x="1512963" y="3234869"/>
            <a:ext cx="1671825" cy="841675"/>
          </a:xfrm>
          <a:prstGeom prst="rect">
            <a:avLst/>
          </a:prstGeom>
          <a:noFill/>
          <a:ln>
            <a:noFill/>
          </a:ln>
        </p:spPr>
      </p:pic>
      <p:pic>
        <p:nvPicPr>
          <p:cNvPr id="371" name="Google Shape;371;g32117f6e667_0_106" descr="Screenshot of Zoom toolbar showing the "/>
          <p:cNvPicPr preferRelativeResize="0"/>
          <p:nvPr/>
        </p:nvPicPr>
        <p:blipFill rotWithShape="1">
          <a:blip r:embed="rId3">
            <a:alphaModFix/>
          </a:blip>
          <a:srcRect/>
          <a:stretch/>
        </p:blipFill>
        <p:spPr>
          <a:xfrm>
            <a:off x="5959213" y="3234870"/>
            <a:ext cx="1564400" cy="841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g35322cf600a_0_1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608" name="Google Shape;608;g35322cf600a_0_10"/>
          <p:cNvSpPr txBox="1"/>
          <p:nvPr/>
        </p:nvSpPr>
        <p:spPr>
          <a:xfrm>
            <a:off x="532350" y="148125"/>
            <a:ext cx="3841200" cy="835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3400" b="1" dirty="0">
                <a:solidFill>
                  <a:schemeClr val="dk2"/>
                </a:solidFill>
                <a:latin typeface="Trebuchet MS"/>
                <a:ea typeface="Trebuchet MS"/>
                <a:cs typeface="Trebuchet MS"/>
                <a:sym typeface="Trebuchet MS"/>
              </a:rPr>
              <a:t>Recent Progress</a:t>
            </a:r>
            <a:r>
              <a:rPr lang="en-US" sz="4700" b="1" dirty="0">
                <a:solidFill>
                  <a:schemeClr val="dk2"/>
                </a:solidFill>
                <a:latin typeface="Trebuchet MS"/>
                <a:ea typeface="Trebuchet MS"/>
                <a:cs typeface="Trebuchet MS"/>
                <a:sym typeface="Trebuchet MS"/>
              </a:rPr>
              <a:t> </a:t>
            </a:r>
            <a:endParaRPr sz="2500" b="1" dirty="0">
              <a:solidFill>
                <a:schemeClr val="dk2"/>
              </a:solidFill>
              <a:latin typeface="Trebuchet MS"/>
              <a:ea typeface="Trebuchet MS"/>
              <a:cs typeface="Trebuchet MS"/>
              <a:sym typeface="Trebuchet MS"/>
            </a:endParaRPr>
          </a:p>
        </p:txBody>
      </p:sp>
      <p:sp>
        <p:nvSpPr>
          <p:cNvPr id="609" name="Google Shape;609;g35322cf600a_0_10"/>
          <p:cNvSpPr txBox="1">
            <a:spLocks noGrp="1"/>
          </p:cNvSpPr>
          <p:nvPr>
            <p:ph type="title"/>
          </p:nvPr>
        </p:nvSpPr>
        <p:spPr>
          <a:xfrm>
            <a:off x="4792275" y="1659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a:t>Progreso </a:t>
            </a:r>
            <a:r>
              <a:rPr lang="en-US" sz="3400" dirty="0" err="1"/>
              <a:t>reciente</a:t>
            </a:r>
            <a:endParaRPr lang="en-US" sz="3400" dirty="0"/>
          </a:p>
        </p:txBody>
      </p:sp>
      <p:sp>
        <p:nvSpPr>
          <p:cNvPr id="610" name="Google Shape;610;g35322cf600a_0_10"/>
          <p:cNvSpPr txBox="1">
            <a:spLocks noGrp="1"/>
          </p:cNvSpPr>
          <p:nvPr>
            <p:ph type="body" idx="1"/>
          </p:nvPr>
        </p:nvSpPr>
        <p:spPr>
          <a:xfrm>
            <a:off x="532350" y="1073925"/>
            <a:ext cx="4242900" cy="1723800"/>
          </a:xfrm>
          <a:prstGeom prst="rect">
            <a:avLst/>
          </a:prstGeom>
          <a:noFill/>
          <a:ln>
            <a:noFill/>
          </a:ln>
        </p:spPr>
        <p:txBody>
          <a:bodyPr spcFirstLastPara="1" wrap="square" lIns="91425" tIns="45700" rIns="91425" bIns="45700" anchor="t" anchorCtr="0">
            <a:spAutoFit/>
          </a:bodyPr>
          <a:lstStyle/>
          <a:p>
            <a:pPr marL="457200" lvl="0" indent="-355600" algn="l" rtl="0">
              <a:spcBef>
                <a:spcPts val="300"/>
              </a:spcBef>
              <a:spcAft>
                <a:spcPts val="0"/>
              </a:spcAft>
              <a:buClr>
                <a:schemeClr val="dk2"/>
              </a:buClr>
              <a:buSzPts val="2000"/>
              <a:buChar char="•"/>
            </a:pP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Increasing providers to serve PSH clients</a:t>
            </a:r>
            <a:endParaRPr sz="2000" dirty="0">
              <a:solidFill>
                <a:schemeClr val="dk2"/>
              </a:solidFill>
            </a:endParaRPr>
          </a:p>
          <a:p>
            <a:pPr marL="457200" lvl="0" indent="-355600" algn="l" rtl="0">
              <a:spcBef>
                <a:spcPts val="0"/>
              </a:spcBef>
              <a:spcAft>
                <a:spcPts val="0"/>
              </a:spcAft>
              <a:buClr>
                <a:schemeClr val="dk2"/>
              </a:buClr>
              <a:buSzPts val="2000"/>
              <a:buChar char="•"/>
            </a:pPr>
            <a:r>
              <a:rPr lang="en-US" sz="2000" dirty="0">
                <a:solidFill>
                  <a:schemeClr val="dk2"/>
                </a:solidFill>
              </a:rPr>
              <a:t>Building out the medical benefit</a:t>
            </a:r>
            <a:endParaRPr sz="2000" dirty="0">
              <a:solidFill>
                <a:schemeClr val="dk2"/>
              </a:solidFill>
            </a:endParaRPr>
          </a:p>
          <a:p>
            <a:pPr marL="457200" lvl="0" indent="-355600" algn="l" rtl="0">
              <a:spcBef>
                <a:spcPts val="0"/>
              </a:spcBef>
              <a:spcAft>
                <a:spcPts val="0"/>
              </a:spcAft>
              <a:buClr>
                <a:schemeClr val="dk2"/>
              </a:buClr>
              <a:buSzPts val="2000"/>
              <a:buChar char="•"/>
            </a:pPr>
            <a:r>
              <a:rPr lang="en-US" sz="2000" dirty="0">
                <a:solidFill>
                  <a:schemeClr val="dk2"/>
                </a:solidFill>
              </a:rPr>
              <a:t>Finalizing payment mechanisms</a:t>
            </a:r>
            <a:endParaRPr sz="1500" dirty="0">
              <a:solidFill>
                <a:schemeClr val="dk2"/>
              </a:solidFill>
            </a:endParaRPr>
          </a:p>
          <a:p>
            <a:pPr marL="0" lvl="0" indent="0" algn="l" rtl="0">
              <a:spcBef>
                <a:spcPts val="300"/>
              </a:spcBef>
              <a:spcAft>
                <a:spcPts val="0"/>
              </a:spcAft>
              <a:buNone/>
            </a:pPr>
            <a:endParaRPr sz="1500" b="1" dirty="0">
              <a:solidFill>
                <a:schemeClr val="dk2"/>
              </a:solidFill>
            </a:endParaRPr>
          </a:p>
        </p:txBody>
      </p:sp>
      <p:pic>
        <p:nvPicPr>
          <p:cNvPr id="612" name="Google Shape;612;g35322cf600a_0_10" title="AdobeStock_420987221.jpeg"/>
          <p:cNvPicPr preferRelativeResize="0"/>
          <p:nvPr/>
        </p:nvPicPr>
        <p:blipFill>
          <a:blip r:embed="rId3">
            <a:alphaModFix/>
          </a:blip>
          <a:stretch>
            <a:fillRect/>
          </a:stretch>
        </p:blipFill>
        <p:spPr>
          <a:xfrm>
            <a:off x="2804391" y="2636250"/>
            <a:ext cx="3941717" cy="2429045"/>
          </a:xfrm>
          <a:prstGeom prst="rect">
            <a:avLst/>
          </a:prstGeom>
          <a:noFill/>
          <a:ln>
            <a:noFill/>
          </a:ln>
        </p:spPr>
      </p:pic>
      <p:sp>
        <p:nvSpPr>
          <p:cNvPr id="2" name="Google Shape;610;g35322cf600a_0_10">
            <a:extLst>
              <a:ext uri="{FF2B5EF4-FFF2-40B4-BE49-F238E27FC236}">
                <a16:creationId xmlns:a16="http://schemas.microsoft.com/office/drawing/2014/main" id="{63C588C3-AF07-D80D-79E0-CCCF263EE8D3}"/>
              </a:ext>
            </a:extLst>
          </p:cNvPr>
          <p:cNvSpPr txBox="1">
            <a:spLocks/>
          </p:cNvSpPr>
          <p:nvPr/>
        </p:nvSpPr>
        <p:spPr>
          <a:xfrm>
            <a:off x="4571998" y="1073925"/>
            <a:ext cx="4572001" cy="176198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55600">
              <a:spcBef>
                <a:spcPts val="300"/>
              </a:spcBef>
              <a:buClr>
                <a:schemeClr val="dk2"/>
              </a:buClr>
              <a:buSzPts val="2000"/>
            </a:pPr>
            <a:r>
              <a:rPr lang="en-US" sz="20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Incremento</a:t>
            </a: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 de </a:t>
            </a:r>
            <a:r>
              <a:rPr lang="en-US" sz="20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proveedores</a:t>
            </a: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 para </a:t>
            </a:r>
            <a:r>
              <a:rPr lang="en-US" sz="20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servir</a:t>
            </a: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 a </a:t>
            </a: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los</a:t>
            </a: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 </a:t>
            </a:r>
            <a:r>
              <a:rPr lang="en-US" sz="20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clientes</a:t>
            </a:r>
            <a:r>
              <a:rPr lang="en-US" sz="20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 de PSH</a:t>
            </a:r>
          </a:p>
          <a:p>
            <a:pPr indent="-355600">
              <a:spcBef>
                <a:spcPts val="0"/>
              </a:spcBef>
              <a:buClr>
                <a:schemeClr val="dk2"/>
              </a:buClr>
              <a:buSzPts val="2000"/>
            </a:pPr>
            <a:r>
              <a:rPr lang="en-US" sz="2000" dirty="0" err="1">
                <a:solidFill>
                  <a:schemeClr val="dk2"/>
                </a:solidFill>
              </a:rPr>
              <a:t>Ampliación</a:t>
            </a:r>
            <a:r>
              <a:rPr lang="en-US" sz="2000" dirty="0">
                <a:solidFill>
                  <a:schemeClr val="dk2"/>
                </a:solidFill>
              </a:rPr>
              <a:t> del </a:t>
            </a:r>
            <a:r>
              <a:rPr lang="en-US" sz="2000" dirty="0" err="1">
                <a:solidFill>
                  <a:schemeClr val="dk2"/>
                </a:solidFill>
              </a:rPr>
              <a:t>beneficio</a:t>
            </a:r>
            <a:r>
              <a:rPr lang="en-US" sz="2000" dirty="0">
                <a:solidFill>
                  <a:schemeClr val="dk2"/>
                </a:solidFill>
              </a:rPr>
              <a:t> </a:t>
            </a:r>
            <a:r>
              <a:rPr lang="en-US" sz="2000" dirty="0" err="1">
                <a:solidFill>
                  <a:schemeClr val="dk2"/>
                </a:solidFill>
              </a:rPr>
              <a:t>médico</a:t>
            </a:r>
            <a:endParaRPr lang="en-US" sz="2000" dirty="0">
              <a:solidFill>
                <a:schemeClr val="dk2"/>
              </a:solidFill>
            </a:endParaRPr>
          </a:p>
          <a:p>
            <a:pPr indent="-355600">
              <a:spcBef>
                <a:spcPts val="0"/>
              </a:spcBef>
              <a:buClr>
                <a:schemeClr val="dk2"/>
              </a:buClr>
              <a:buSzPts val="2000"/>
            </a:pPr>
            <a:r>
              <a:rPr lang="es-ES" sz="2000" dirty="0">
                <a:solidFill>
                  <a:schemeClr val="dk2"/>
                </a:solidFill>
              </a:rPr>
              <a:t>Finalización de los mecanismos de pago</a:t>
            </a:r>
          </a:p>
          <a:p>
            <a:pPr marL="0" indent="0">
              <a:spcBef>
                <a:spcPts val="300"/>
              </a:spcBef>
              <a:buFont typeface="Arial"/>
              <a:buNone/>
            </a:pPr>
            <a:endParaRPr lang="en-US" sz="1500" b="1" dirty="0">
              <a:solidFill>
                <a:schemeClr val="dk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g3536df538cb_0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31</a:t>
            </a:fld>
            <a:endParaRPr dirty="0"/>
          </a:p>
        </p:txBody>
      </p:sp>
      <p:sp>
        <p:nvSpPr>
          <p:cNvPr id="618" name="Google Shape;618;g3536df538cb_0_0"/>
          <p:cNvSpPr txBox="1"/>
          <p:nvPr/>
        </p:nvSpPr>
        <p:spPr>
          <a:xfrm>
            <a:off x="545400" y="537800"/>
            <a:ext cx="38412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500" b="1">
              <a:solidFill>
                <a:schemeClr val="dk2"/>
              </a:solidFill>
              <a:latin typeface="Trebuchet MS"/>
              <a:ea typeface="Trebuchet MS"/>
              <a:cs typeface="Trebuchet MS"/>
              <a:sym typeface="Trebuchet MS"/>
            </a:endParaRPr>
          </a:p>
        </p:txBody>
      </p:sp>
      <p:sp>
        <p:nvSpPr>
          <p:cNvPr id="619" name="Google Shape;619;g3536df538cb_0_0"/>
          <p:cNvSpPr txBox="1">
            <a:spLocks noGrp="1"/>
          </p:cNvSpPr>
          <p:nvPr>
            <p:ph type="title"/>
          </p:nvPr>
        </p:nvSpPr>
        <p:spPr>
          <a:xfrm>
            <a:off x="4883945" y="521748"/>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400" dirty="0"/>
              <a:t>¿Quién prestará los servicios de alojamiento?</a:t>
            </a:r>
          </a:p>
        </p:txBody>
      </p:sp>
      <p:sp>
        <p:nvSpPr>
          <p:cNvPr id="620" name="Google Shape;620;g3536df538cb_0_0"/>
          <p:cNvSpPr txBox="1">
            <a:spLocks noGrp="1"/>
          </p:cNvSpPr>
          <p:nvPr>
            <p:ph type="body" idx="1"/>
          </p:nvPr>
        </p:nvSpPr>
        <p:spPr>
          <a:xfrm>
            <a:off x="400500" y="1820629"/>
            <a:ext cx="4131000" cy="31617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None/>
            </a:pPr>
            <a:r>
              <a:rPr lang="en-US" sz="1800" dirty="0">
                <a:solidFill>
                  <a:schemeClr val="dk2"/>
                </a:solidFill>
              </a:rPr>
              <a:t>Providers that previously participated in Colorado Medicaid housing demonstrations are enrolling and getting ready to serve Members.</a:t>
            </a:r>
            <a:endParaRPr sz="1800" dirty="0">
              <a:solidFill>
                <a:schemeClr val="dk2"/>
              </a:solidFill>
            </a:endParaRPr>
          </a:p>
          <a:p>
            <a:pPr marL="0" lvl="0" indent="0" algn="l" rtl="0">
              <a:lnSpc>
                <a:spcPct val="100000"/>
              </a:lnSpc>
              <a:spcBef>
                <a:spcPts val="0"/>
              </a:spcBef>
              <a:spcAft>
                <a:spcPts val="0"/>
              </a:spcAft>
              <a:buNone/>
            </a:pPr>
            <a:endParaRPr sz="1800" dirty="0">
              <a:solidFill>
                <a:schemeClr val="dk2"/>
              </a:solidFill>
            </a:endParaRPr>
          </a:p>
          <a:p>
            <a:pPr marL="0" lvl="0" indent="0" algn="l" rtl="0">
              <a:lnSpc>
                <a:spcPct val="100000"/>
              </a:lnSpc>
              <a:spcBef>
                <a:spcPts val="0"/>
              </a:spcBef>
              <a:spcAft>
                <a:spcPts val="0"/>
              </a:spcAft>
              <a:buNone/>
            </a:pPr>
            <a:r>
              <a:rPr lang="en-US" sz="1800" dirty="0">
                <a:solidFill>
                  <a:schemeClr val="dk2"/>
                </a:solidFill>
              </a:rPr>
              <a:t>Only those enrolled as a Supportive Housing Provider (PT 89/208) will be able to bill for the HRSN housing services.</a:t>
            </a:r>
            <a:endParaRPr sz="1800" dirty="0"/>
          </a:p>
          <a:p>
            <a:pPr marL="0" lvl="0" indent="0" algn="l" rtl="0">
              <a:spcBef>
                <a:spcPts val="300"/>
              </a:spcBef>
              <a:spcAft>
                <a:spcPts val="0"/>
              </a:spcAft>
              <a:buNone/>
            </a:pPr>
            <a:endParaRPr sz="1800" dirty="0">
              <a:solidFill>
                <a:schemeClr val="dk2"/>
              </a:solidFill>
            </a:endParaRPr>
          </a:p>
          <a:p>
            <a:pPr marL="0" lvl="0" indent="0" algn="l" rtl="0">
              <a:spcBef>
                <a:spcPts val="300"/>
              </a:spcBef>
              <a:spcAft>
                <a:spcPts val="0"/>
              </a:spcAft>
              <a:buNone/>
            </a:pPr>
            <a:endParaRPr sz="1800" dirty="0">
              <a:solidFill>
                <a:schemeClr val="dk2"/>
              </a:solidFill>
            </a:endParaRPr>
          </a:p>
        </p:txBody>
      </p:sp>
      <p:sp>
        <p:nvSpPr>
          <p:cNvPr id="622" name="Google Shape;622;g3536df538cb_0_0"/>
          <p:cNvSpPr txBox="1"/>
          <p:nvPr/>
        </p:nvSpPr>
        <p:spPr>
          <a:xfrm>
            <a:off x="208775" y="152913"/>
            <a:ext cx="3993300" cy="1597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3400" b="1" dirty="0">
                <a:solidFill>
                  <a:schemeClr val="dk2"/>
                </a:solidFill>
                <a:latin typeface="Trebuchet MS"/>
                <a:ea typeface="Trebuchet MS"/>
                <a:cs typeface="Trebuchet MS"/>
                <a:sym typeface="Trebuchet MS"/>
              </a:rPr>
              <a:t>Who will provide the housing services?</a:t>
            </a:r>
            <a:endParaRPr sz="3400" dirty="0"/>
          </a:p>
        </p:txBody>
      </p:sp>
      <p:sp>
        <p:nvSpPr>
          <p:cNvPr id="2" name="Google Shape;620;g3536df538cb_0_0">
            <a:extLst>
              <a:ext uri="{FF2B5EF4-FFF2-40B4-BE49-F238E27FC236}">
                <a16:creationId xmlns:a16="http://schemas.microsoft.com/office/drawing/2014/main" id="{1FE63BA4-9400-AD9A-4019-EE96ACA0D66B}"/>
              </a:ext>
            </a:extLst>
          </p:cNvPr>
          <p:cNvSpPr txBox="1">
            <a:spLocks/>
          </p:cNvSpPr>
          <p:nvPr/>
        </p:nvSpPr>
        <p:spPr>
          <a:xfrm>
            <a:off x="4883945" y="1750713"/>
            <a:ext cx="4131000" cy="31617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0" indent="0">
              <a:lnSpc>
                <a:spcPct val="100000"/>
              </a:lnSpc>
              <a:spcBef>
                <a:spcPts val="0"/>
              </a:spcBef>
              <a:buFont typeface="Arial"/>
              <a:buNone/>
            </a:pPr>
            <a:r>
              <a:rPr lang="es-ES" sz="1800" dirty="0">
                <a:solidFill>
                  <a:schemeClr val="dk2"/>
                </a:solidFill>
              </a:rPr>
              <a:t>Los proveedores que participaron previamente en las demostraciones de vivienda de Medicaid de Colorado se están inscribiendo y preparándose para servir a los miembros.</a:t>
            </a:r>
          </a:p>
          <a:p>
            <a:pPr marL="0" indent="0">
              <a:lnSpc>
                <a:spcPct val="100000"/>
              </a:lnSpc>
              <a:spcBef>
                <a:spcPts val="0"/>
              </a:spcBef>
              <a:buFont typeface="Arial"/>
              <a:buNone/>
            </a:pPr>
            <a:endParaRPr lang="es-ES" sz="1800" dirty="0">
              <a:solidFill>
                <a:schemeClr val="dk2"/>
              </a:solidFill>
            </a:endParaRPr>
          </a:p>
          <a:p>
            <a:pPr marL="0" indent="0">
              <a:lnSpc>
                <a:spcPct val="100000"/>
              </a:lnSpc>
              <a:spcBef>
                <a:spcPts val="0"/>
              </a:spcBef>
              <a:buFont typeface="Arial"/>
              <a:buNone/>
            </a:pPr>
            <a:r>
              <a:rPr lang="es-ES" sz="1800" dirty="0">
                <a:solidFill>
                  <a:schemeClr val="dk2"/>
                </a:solidFill>
              </a:rPr>
              <a:t>Solo quienes estén inscritos como proveedores de vivienda de apoyo (PT 89/208) podrán facturar los servicios de vivienda de HRSN.</a:t>
            </a:r>
            <a:endParaRPr lang="en-US" sz="1800" dirty="0">
              <a:solidFill>
                <a:schemeClr val="dk2"/>
              </a:solidFill>
            </a:endParaRPr>
          </a:p>
          <a:p>
            <a:pPr marL="0" indent="0">
              <a:spcBef>
                <a:spcPts val="300"/>
              </a:spcBef>
              <a:buFont typeface="Arial"/>
              <a:buNone/>
            </a:pPr>
            <a:endParaRPr lang="en-US" sz="1800" dirty="0">
              <a:solidFill>
                <a:schemeClr val="dk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g355d285e6e6_1_1131"/>
          <p:cNvSpPr txBox="1">
            <a:spLocks noGrp="1"/>
          </p:cNvSpPr>
          <p:nvPr>
            <p:ph type="title"/>
          </p:nvPr>
        </p:nvSpPr>
        <p:spPr>
          <a:xfrm>
            <a:off x="311700" y="502006"/>
            <a:ext cx="8295852" cy="6363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US" sz="3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Housing Services Timeline</a:t>
            </a:r>
            <a:endParaRPr sz="3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9"/>
                </a:ext>
              </a:extLst>
            </a:endParaRPr>
          </a:p>
          <a:p>
            <a:pPr marL="0" lvl="0" indent="0" algn="ctr" rtl="0">
              <a:spcBef>
                <a:spcPts val="0"/>
              </a:spcBef>
              <a:spcAft>
                <a:spcPts val="0"/>
              </a:spcAft>
              <a:buNone/>
            </a:pPr>
            <a:r>
              <a:rPr lang="es-ES" sz="3200" dirty="0"/>
              <a:t>Calendario de los servicios de vivienda</a:t>
            </a:r>
            <a:endParaRPr sz="3200" dirty="0"/>
          </a:p>
        </p:txBody>
      </p:sp>
      <p:sp>
        <p:nvSpPr>
          <p:cNvPr id="628" name="Google Shape;628;g355d285e6e6_1_1131"/>
          <p:cNvSpPr/>
          <p:nvPr/>
        </p:nvSpPr>
        <p:spPr>
          <a:xfrm>
            <a:off x="372900" y="2991161"/>
            <a:ext cx="8398200" cy="804900"/>
          </a:xfrm>
          <a:prstGeom prst="rightArrow">
            <a:avLst>
              <a:gd name="adj1" fmla="val 50000"/>
              <a:gd name="adj2" fmla="val 50000"/>
            </a:avLst>
          </a:prstGeom>
          <a:solidFill>
            <a:srgbClr val="0019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629" name="Google Shape;629;g355d285e6e6_1_1131"/>
          <p:cNvCxnSpPr/>
          <p:nvPr/>
        </p:nvCxnSpPr>
        <p:spPr>
          <a:xfrm rot="10800000" flipH="1">
            <a:off x="442400" y="2200147"/>
            <a:ext cx="15600" cy="1064400"/>
          </a:xfrm>
          <a:prstGeom prst="straightConnector1">
            <a:avLst/>
          </a:prstGeom>
          <a:noFill/>
          <a:ln w="38100" cap="flat" cmpd="sng">
            <a:solidFill>
              <a:srgbClr val="001970"/>
            </a:solidFill>
            <a:prstDash val="solid"/>
            <a:round/>
            <a:headEnd type="none" w="sm" len="sm"/>
            <a:tailEnd type="oval" w="med" len="med"/>
          </a:ln>
        </p:spPr>
      </p:cxnSp>
      <p:sp>
        <p:nvSpPr>
          <p:cNvPr id="630" name="Google Shape;630;g355d285e6e6_1_1131"/>
          <p:cNvSpPr txBox="1"/>
          <p:nvPr/>
        </p:nvSpPr>
        <p:spPr>
          <a:xfrm>
            <a:off x="372900" y="3264550"/>
            <a:ext cx="7108500" cy="470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a:solidFill>
                  <a:schemeClr val="lt1"/>
                </a:solidFill>
                <a:latin typeface="Trebuchet MS"/>
                <a:ea typeface="Trebuchet MS"/>
                <a:cs typeface="Trebuchet MS"/>
                <a:sym typeface="Trebuchet MS"/>
              </a:rPr>
              <a:t>2025						      2026					   2027</a:t>
            </a:r>
            <a:r>
              <a:rPr lang="en-US">
                <a:solidFill>
                  <a:schemeClr val="lt1"/>
                </a:solidFill>
                <a:latin typeface="Trebuchet MS"/>
                <a:ea typeface="Trebuchet MS"/>
                <a:cs typeface="Trebuchet MS"/>
                <a:sym typeface="Trebuchet MS"/>
              </a:rPr>
              <a:t>				</a:t>
            </a:r>
            <a:endParaRPr>
              <a:solidFill>
                <a:schemeClr val="lt1"/>
              </a:solidFill>
              <a:latin typeface="Trebuchet MS"/>
              <a:ea typeface="Trebuchet MS"/>
              <a:cs typeface="Trebuchet MS"/>
              <a:sym typeface="Trebuchet MS"/>
            </a:endParaRPr>
          </a:p>
        </p:txBody>
      </p:sp>
      <p:sp>
        <p:nvSpPr>
          <p:cNvPr id="631" name="Google Shape;631;g355d285e6e6_1_1131"/>
          <p:cNvSpPr txBox="1"/>
          <p:nvPr/>
        </p:nvSpPr>
        <p:spPr>
          <a:xfrm>
            <a:off x="2132950" y="1505725"/>
            <a:ext cx="1574100" cy="139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b="1" dirty="0">
                <a:solidFill>
                  <a:srgbClr val="001970"/>
                </a:solidFill>
                <a:latin typeface="Trebuchet MS"/>
                <a:ea typeface="Trebuchet MS"/>
                <a:cs typeface="Trebuchet MS"/>
                <a:sym typeface="Trebuchet MS"/>
              </a:rPr>
              <a:t>No sooner than July 1, 2025, voucher recipients receive services</a:t>
            </a:r>
            <a:endParaRPr b="1" dirty="0">
              <a:solidFill>
                <a:srgbClr val="001970"/>
              </a:solidFill>
              <a:latin typeface="Trebuchet MS"/>
              <a:ea typeface="Trebuchet MS"/>
              <a:cs typeface="Trebuchet MS"/>
              <a:sym typeface="Trebuchet MS"/>
            </a:endParaRPr>
          </a:p>
        </p:txBody>
      </p:sp>
      <p:sp>
        <p:nvSpPr>
          <p:cNvPr id="632" name="Google Shape;632;g355d285e6e6_1_1131"/>
          <p:cNvSpPr txBox="1"/>
          <p:nvPr/>
        </p:nvSpPr>
        <p:spPr>
          <a:xfrm>
            <a:off x="508425" y="1753517"/>
            <a:ext cx="1574100" cy="895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b="1" dirty="0">
                <a:solidFill>
                  <a:srgbClr val="001970"/>
                </a:solidFill>
                <a:latin typeface="Trebuchet MS"/>
                <a:ea typeface="Trebuchet MS"/>
                <a:cs typeface="Trebuchet MS"/>
                <a:sym typeface="Trebuchet MS"/>
              </a:rPr>
              <a:t>Approved January 13, 2025</a:t>
            </a:r>
            <a:endParaRPr b="1" dirty="0">
              <a:solidFill>
                <a:srgbClr val="001970"/>
              </a:solidFill>
              <a:latin typeface="Trebuchet MS"/>
              <a:ea typeface="Trebuchet MS"/>
              <a:cs typeface="Trebuchet MS"/>
              <a:sym typeface="Trebuchet MS"/>
            </a:endParaRPr>
          </a:p>
        </p:txBody>
      </p:sp>
      <p:cxnSp>
        <p:nvCxnSpPr>
          <p:cNvPr id="633" name="Google Shape;633;g355d285e6e6_1_1131"/>
          <p:cNvCxnSpPr/>
          <p:nvPr/>
        </p:nvCxnSpPr>
        <p:spPr>
          <a:xfrm flipH="1">
            <a:off x="1934738" y="2991160"/>
            <a:ext cx="300" cy="1251900"/>
          </a:xfrm>
          <a:prstGeom prst="straightConnector1">
            <a:avLst/>
          </a:prstGeom>
          <a:noFill/>
          <a:ln w="38100" cap="flat" cmpd="sng">
            <a:solidFill>
              <a:srgbClr val="001970"/>
            </a:solidFill>
            <a:prstDash val="solid"/>
            <a:round/>
            <a:headEnd type="none" w="sm" len="sm"/>
            <a:tailEnd type="oval" w="med" len="med"/>
          </a:ln>
        </p:spPr>
      </p:cxnSp>
      <p:sp>
        <p:nvSpPr>
          <p:cNvPr id="634" name="Google Shape;634;g355d285e6e6_1_1131"/>
          <p:cNvSpPr txBox="1"/>
          <p:nvPr/>
        </p:nvSpPr>
        <p:spPr>
          <a:xfrm>
            <a:off x="4722100" y="1505736"/>
            <a:ext cx="1748400" cy="139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b="1" dirty="0">
                <a:solidFill>
                  <a:srgbClr val="001970"/>
                </a:solidFill>
                <a:latin typeface="Trebuchet MS"/>
                <a:ea typeface="Trebuchet MS"/>
                <a:cs typeface="Trebuchet MS"/>
                <a:sym typeface="Trebuchet MS"/>
              </a:rPr>
              <a:t>July 1, 2026,</a:t>
            </a:r>
            <a:endParaRPr b="1" dirty="0">
              <a:solidFill>
                <a:srgbClr val="001970"/>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US" b="1" dirty="0">
                <a:solidFill>
                  <a:srgbClr val="001970"/>
                </a:solidFill>
                <a:latin typeface="Trebuchet MS"/>
                <a:ea typeface="Trebuchet MS"/>
                <a:cs typeface="Trebuchet MS"/>
                <a:sym typeface="Trebuchet MS"/>
              </a:rPr>
              <a:t>Housing Populations may also be eligible for pantry boxes</a:t>
            </a:r>
            <a:endParaRPr b="1" dirty="0">
              <a:solidFill>
                <a:srgbClr val="001970"/>
              </a:solidFill>
              <a:latin typeface="Trebuchet MS"/>
              <a:ea typeface="Trebuchet MS"/>
              <a:cs typeface="Trebuchet MS"/>
              <a:sym typeface="Trebuchet MS"/>
            </a:endParaRPr>
          </a:p>
        </p:txBody>
      </p:sp>
      <p:sp>
        <p:nvSpPr>
          <p:cNvPr id="635" name="Google Shape;635;g355d285e6e6_1_1131"/>
          <p:cNvSpPr txBox="1"/>
          <p:nvPr/>
        </p:nvSpPr>
        <p:spPr>
          <a:xfrm>
            <a:off x="7105700" y="1505725"/>
            <a:ext cx="1748400" cy="139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b="1" dirty="0">
                <a:solidFill>
                  <a:srgbClr val="001970"/>
                </a:solidFill>
                <a:latin typeface="Trebuchet MS"/>
                <a:ea typeface="Trebuchet MS"/>
                <a:cs typeface="Trebuchet MS"/>
                <a:sym typeface="Trebuchet MS"/>
              </a:rPr>
              <a:t>July 1, 2027,</a:t>
            </a:r>
            <a:endParaRPr b="1" dirty="0">
              <a:solidFill>
                <a:srgbClr val="001970"/>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US" b="1" dirty="0">
                <a:solidFill>
                  <a:srgbClr val="001970"/>
                </a:solidFill>
                <a:latin typeface="Trebuchet MS"/>
                <a:ea typeface="Trebuchet MS"/>
                <a:cs typeface="Trebuchet MS"/>
                <a:sym typeface="Trebuchet MS"/>
              </a:rPr>
              <a:t>Housing recipients may be eligible for medically tailored meals</a:t>
            </a:r>
            <a:endParaRPr b="1" dirty="0">
              <a:solidFill>
                <a:srgbClr val="001970"/>
              </a:solidFill>
              <a:latin typeface="Trebuchet MS"/>
              <a:ea typeface="Trebuchet MS"/>
              <a:cs typeface="Trebuchet MS"/>
              <a:sym typeface="Trebuchet MS"/>
            </a:endParaRPr>
          </a:p>
        </p:txBody>
      </p:sp>
      <p:cxnSp>
        <p:nvCxnSpPr>
          <p:cNvPr id="636" name="Google Shape;636;g355d285e6e6_1_1131"/>
          <p:cNvCxnSpPr/>
          <p:nvPr/>
        </p:nvCxnSpPr>
        <p:spPr>
          <a:xfrm rot="10800000" flipH="1">
            <a:off x="4634313" y="2200147"/>
            <a:ext cx="15600" cy="1064400"/>
          </a:xfrm>
          <a:prstGeom prst="straightConnector1">
            <a:avLst/>
          </a:prstGeom>
          <a:noFill/>
          <a:ln w="38100" cap="flat" cmpd="sng">
            <a:solidFill>
              <a:srgbClr val="001970"/>
            </a:solidFill>
            <a:prstDash val="solid"/>
            <a:round/>
            <a:headEnd type="none" w="sm" len="sm"/>
            <a:tailEnd type="oval" w="med" len="med"/>
          </a:ln>
        </p:spPr>
      </p:cxnSp>
      <p:cxnSp>
        <p:nvCxnSpPr>
          <p:cNvPr id="637" name="Google Shape;637;g355d285e6e6_1_1131"/>
          <p:cNvCxnSpPr/>
          <p:nvPr/>
        </p:nvCxnSpPr>
        <p:spPr>
          <a:xfrm rot="10800000" flipH="1">
            <a:off x="1934750" y="2200147"/>
            <a:ext cx="15600" cy="1064400"/>
          </a:xfrm>
          <a:prstGeom prst="straightConnector1">
            <a:avLst/>
          </a:prstGeom>
          <a:noFill/>
          <a:ln w="38100" cap="flat" cmpd="sng">
            <a:solidFill>
              <a:srgbClr val="001970"/>
            </a:solidFill>
            <a:prstDash val="solid"/>
            <a:round/>
            <a:headEnd type="none" w="sm" len="sm"/>
            <a:tailEnd type="oval" w="med" len="med"/>
          </a:ln>
        </p:spPr>
      </p:cxnSp>
      <p:cxnSp>
        <p:nvCxnSpPr>
          <p:cNvPr id="638" name="Google Shape;638;g355d285e6e6_1_1131"/>
          <p:cNvCxnSpPr/>
          <p:nvPr/>
        </p:nvCxnSpPr>
        <p:spPr>
          <a:xfrm rot="10800000" flipH="1">
            <a:off x="6915450" y="2200147"/>
            <a:ext cx="15600" cy="1064400"/>
          </a:xfrm>
          <a:prstGeom prst="straightConnector1">
            <a:avLst/>
          </a:prstGeom>
          <a:noFill/>
          <a:ln w="38100" cap="flat" cmpd="sng">
            <a:solidFill>
              <a:srgbClr val="001970"/>
            </a:solidFill>
            <a:prstDash val="solid"/>
            <a:round/>
            <a:headEnd type="none" w="sm" len="sm"/>
            <a:tailEnd type="oval" w="med" len="med"/>
          </a:ln>
        </p:spPr>
      </p:cxnSp>
      <p:cxnSp>
        <p:nvCxnSpPr>
          <p:cNvPr id="639" name="Google Shape;639;g355d285e6e6_1_1131"/>
          <p:cNvCxnSpPr/>
          <p:nvPr/>
        </p:nvCxnSpPr>
        <p:spPr>
          <a:xfrm flipH="1">
            <a:off x="6923100" y="3378010"/>
            <a:ext cx="300" cy="1251900"/>
          </a:xfrm>
          <a:prstGeom prst="straightConnector1">
            <a:avLst/>
          </a:prstGeom>
          <a:noFill/>
          <a:ln w="38100" cap="flat" cmpd="sng">
            <a:solidFill>
              <a:srgbClr val="001970"/>
            </a:solidFill>
            <a:prstDash val="solid"/>
            <a:round/>
            <a:headEnd type="none" w="sm" len="sm"/>
            <a:tailEnd type="oval" w="med" len="med"/>
          </a:ln>
        </p:spPr>
      </p:cxnSp>
      <p:sp>
        <p:nvSpPr>
          <p:cNvPr id="640" name="Google Shape;640;g355d285e6e6_1_1131"/>
          <p:cNvSpPr txBox="1"/>
          <p:nvPr/>
        </p:nvSpPr>
        <p:spPr>
          <a:xfrm>
            <a:off x="645038" y="3685810"/>
            <a:ext cx="1077000" cy="6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b="1" dirty="0">
                <a:solidFill>
                  <a:schemeClr val="dk2"/>
                </a:solidFill>
                <a:latin typeface="Trebuchet MS"/>
                <a:ea typeface="Trebuchet MS"/>
                <a:cs typeface="Trebuchet MS"/>
                <a:sym typeface="Trebuchet MS"/>
              </a:rPr>
              <a:t>Aprobado el 13 de enero de 2025</a:t>
            </a:r>
          </a:p>
        </p:txBody>
      </p:sp>
      <p:cxnSp>
        <p:nvCxnSpPr>
          <p:cNvPr id="641" name="Google Shape;641;g355d285e6e6_1_1131"/>
          <p:cNvCxnSpPr/>
          <p:nvPr/>
        </p:nvCxnSpPr>
        <p:spPr>
          <a:xfrm>
            <a:off x="457425" y="3264550"/>
            <a:ext cx="0" cy="1038000"/>
          </a:xfrm>
          <a:prstGeom prst="straightConnector1">
            <a:avLst/>
          </a:prstGeom>
          <a:noFill/>
          <a:ln w="38100" cap="flat" cmpd="sng">
            <a:solidFill>
              <a:srgbClr val="001970"/>
            </a:solidFill>
            <a:prstDash val="solid"/>
            <a:round/>
            <a:headEnd type="none" w="sm" len="sm"/>
            <a:tailEnd type="oval" w="med" len="med"/>
          </a:ln>
        </p:spPr>
      </p:cxnSp>
      <p:cxnSp>
        <p:nvCxnSpPr>
          <p:cNvPr id="642" name="Google Shape;642;g355d285e6e6_1_1131"/>
          <p:cNvCxnSpPr/>
          <p:nvPr/>
        </p:nvCxnSpPr>
        <p:spPr>
          <a:xfrm flipH="1">
            <a:off x="4634313" y="3157610"/>
            <a:ext cx="300" cy="1251900"/>
          </a:xfrm>
          <a:prstGeom prst="straightConnector1">
            <a:avLst/>
          </a:prstGeom>
          <a:noFill/>
          <a:ln w="38100" cap="flat" cmpd="sng">
            <a:solidFill>
              <a:srgbClr val="001970"/>
            </a:solidFill>
            <a:prstDash val="solid"/>
            <a:round/>
            <a:headEnd type="none" w="sm" len="sm"/>
            <a:tailEnd type="oval" w="med" len="med"/>
          </a:ln>
        </p:spPr>
      </p:cxnSp>
      <p:sp>
        <p:nvSpPr>
          <p:cNvPr id="643" name="Google Shape;643;g355d285e6e6_1_1131"/>
          <p:cNvSpPr txBox="1"/>
          <p:nvPr/>
        </p:nvSpPr>
        <p:spPr>
          <a:xfrm>
            <a:off x="2179025" y="3630875"/>
            <a:ext cx="1802400" cy="1423436"/>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s-ES" b="1" dirty="0">
                <a:solidFill>
                  <a:srgbClr val="001970"/>
                </a:solidFill>
                <a:latin typeface="Trebuchet MS"/>
                <a:ea typeface="Trebuchet MS"/>
                <a:cs typeface="Trebuchet MS"/>
                <a:sym typeface="Trebuchet MS"/>
              </a:rPr>
              <a:t>A más tardar el 1 de julio de 2025, los beneficiarios de los bonos recibirán los servicios</a:t>
            </a:r>
          </a:p>
        </p:txBody>
      </p:sp>
      <p:sp>
        <p:nvSpPr>
          <p:cNvPr id="644" name="Google Shape;644;g355d285e6e6_1_1131"/>
          <p:cNvSpPr txBox="1"/>
          <p:nvPr/>
        </p:nvSpPr>
        <p:spPr>
          <a:xfrm>
            <a:off x="4779794" y="3617110"/>
            <a:ext cx="2018700" cy="191895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s-ES" b="1" dirty="0">
                <a:solidFill>
                  <a:srgbClr val="001970"/>
                </a:solidFill>
                <a:latin typeface="Trebuchet MS"/>
                <a:ea typeface="Trebuchet MS"/>
                <a:cs typeface="Trebuchet MS"/>
                <a:sym typeface="Trebuchet MS"/>
              </a:rPr>
              <a:t>1 de julio de 2026, Las poblaciones que viven en viviendas también pueden ser elegibles para cajas de despensa</a:t>
            </a:r>
          </a:p>
          <a:p>
            <a:pPr marL="0" lvl="0" indent="0" algn="l" rtl="0">
              <a:lnSpc>
                <a:spcPct val="115000"/>
              </a:lnSpc>
              <a:spcBef>
                <a:spcPts val="0"/>
              </a:spcBef>
              <a:spcAft>
                <a:spcPts val="0"/>
              </a:spcAft>
              <a:buNone/>
            </a:pPr>
            <a:endParaRPr b="1" dirty="0">
              <a:solidFill>
                <a:srgbClr val="001970"/>
              </a:solidFill>
              <a:latin typeface="Trebuchet MS"/>
              <a:ea typeface="Trebuchet MS"/>
              <a:cs typeface="Trebuchet MS"/>
              <a:sym typeface="Trebuchet MS"/>
            </a:endParaRPr>
          </a:p>
        </p:txBody>
      </p:sp>
      <p:sp>
        <p:nvSpPr>
          <p:cNvPr id="645" name="Google Shape;645;g355d285e6e6_1_1131"/>
          <p:cNvSpPr txBox="1"/>
          <p:nvPr/>
        </p:nvSpPr>
        <p:spPr>
          <a:xfrm>
            <a:off x="6934349" y="3666621"/>
            <a:ext cx="2152631" cy="189779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s-ES" sz="1380" b="1" dirty="0">
                <a:solidFill>
                  <a:schemeClr val="dk2"/>
                </a:solidFill>
                <a:latin typeface="Trebuchet MS"/>
                <a:ea typeface="Trebuchet MS"/>
                <a:cs typeface="Trebuchet MS"/>
                <a:sym typeface="Trebuchet MS"/>
              </a:rPr>
              <a:t>1 de julio de 2027, los beneficiarios de vivienda pueden ser elegibles para comidas adaptadas médicamente</a:t>
            </a:r>
          </a:p>
          <a:p>
            <a:pPr marL="0" lvl="0" indent="0" algn="l" rtl="0">
              <a:lnSpc>
                <a:spcPct val="115000"/>
              </a:lnSpc>
              <a:spcBef>
                <a:spcPts val="0"/>
              </a:spcBef>
              <a:spcAft>
                <a:spcPts val="0"/>
              </a:spcAft>
              <a:buNone/>
            </a:pPr>
            <a:endParaRPr dirty="0"/>
          </a:p>
        </p:txBody>
      </p:sp>
      <p:sp>
        <p:nvSpPr>
          <p:cNvPr id="21" name="Google Shape;617;g3536df538cb_0_0">
            <a:extLst>
              <a:ext uri="{FF2B5EF4-FFF2-40B4-BE49-F238E27FC236}">
                <a16:creationId xmlns:a16="http://schemas.microsoft.com/office/drawing/2014/main" id="{864B6A6C-6FFC-4CFA-9020-4D9C33BC823C}"/>
              </a:ext>
            </a:extLst>
          </p:cNvPr>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32</a:t>
            </a:fld>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g34aa5a3fd7b_0_263"/>
          <p:cNvSpPr txBox="1">
            <a:spLocks noGrp="1"/>
          </p:cNvSpPr>
          <p:nvPr>
            <p:ph type="title"/>
          </p:nvPr>
        </p:nvSpPr>
        <p:spPr>
          <a:xfrm>
            <a:off x="436075" y="367225"/>
            <a:ext cx="3282000" cy="2083800"/>
          </a:xfrm>
          <a:prstGeom prst="rect">
            <a:avLst/>
          </a:prstGeom>
          <a:noFill/>
          <a:ln>
            <a:noFill/>
          </a:ln>
        </p:spPr>
        <p:txBody>
          <a:bodyPr spcFirstLastPara="1" wrap="square" lIns="35525" tIns="35525" rIns="35525" bIns="35525" anchor="b" anchorCtr="0">
            <a:normAutofit/>
          </a:bodyPr>
          <a:lstStyle/>
          <a:p>
            <a:pPr marL="0" lvl="0" indent="0" algn="ctr" rtl="0">
              <a:lnSpc>
                <a:spcPct val="90000"/>
              </a:lnSpc>
              <a:spcBef>
                <a:spcPts val="0"/>
              </a:spcBef>
              <a:spcAft>
                <a:spcPts val="0"/>
              </a:spcAft>
              <a:buClr>
                <a:schemeClr val="accent1"/>
              </a:buClr>
              <a:buSzPts val="4700"/>
              <a:buFont typeface="Trebuchet MS"/>
              <a:buNone/>
            </a:pPr>
            <a:r>
              <a:rPr lang="en-U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0"/>
                  </a:ext>
                </a:extLst>
              </a:rPr>
              <a:t>Nutrition</a:t>
            </a:r>
            <a:endParaRPr sz="3600" dirty="0"/>
          </a:p>
          <a:p>
            <a:pPr marL="0" lvl="0" indent="0" algn="ctr" rtl="0">
              <a:lnSpc>
                <a:spcPct val="90000"/>
              </a:lnSpc>
              <a:spcBef>
                <a:spcPts val="0"/>
              </a:spcBef>
              <a:spcAft>
                <a:spcPts val="0"/>
              </a:spcAft>
              <a:buClr>
                <a:schemeClr val="accent1"/>
              </a:buClr>
              <a:buSzPts val="4700"/>
              <a:buFont typeface="Trebuchet MS"/>
              <a:buNone/>
            </a:pPr>
            <a:r>
              <a:rPr lang="en-US" sz="3600" dirty="0"/>
              <a:t>Services</a:t>
            </a:r>
            <a:endParaRPr sz="3600" dirty="0"/>
          </a:p>
        </p:txBody>
      </p:sp>
      <p:sp>
        <p:nvSpPr>
          <p:cNvPr id="651" name="Google Shape;651;g34aa5a3fd7b_0_263"/>
          <p:cNvSpPr txBox="1">
            <a:spLocks noGrp="1"/>
          </p:cNvSpPr>
          <p:nvPr>
            <p:ph type="sldNum" idx="12"/>
          </p:nvPr>
        </p:nvSpPr>
        <p:spPr>
          <a:xfrm>
            <a:off x="8730343" y="5351363"/>
            <a:ext cx="207636"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33</a:t>
            </a:fld>
            <a:endParaRPr/>
          </a:p>
        </p:txBody>
      </p:sp>
      <p:sp>
        <p:nvSpPr>
          <p:cNvPr id="652" name="Google Shape;652;g34aa5a3fd7b_0_263"/>
          <p:cNvSpPr txBox="1"/>
          <p:nvPr/>
        </p:nvSpPr>
        <p:spPr>
          <a:xfrm>
            <a:off x="5048750" y="794574"/>
            <a:ext cx="3593400" cy="1656600"/>
          </a:xfrm>
          <a:prstGeom prst="rect">
            <a:avLst/>
          </a:prstGeom>
          <a:noFill/>
          <a:ln>
            <a:noFill/>
          </a:ln>
        </p:spPr>
        <p:txBody>
          <a:bodyPr spcFirstLastPara="1" wrap="square" lIns="35525" tIns="35525" rIns="35525" bIns="35525" anchor="b" anchorCtr="0">
            <a:normAutofit/>
          </a:bodyPr>
          <a:lstStyle/>
          <a:p>
            <a:pPr marL="0" marR="0" lvl="0" indent="0" algn="ctr" rtl="0">
              <a:lnSpc>
                <a:spcPct val="90000"/>
              </a:lnSpc>
              <a:spcBef>
                <a:spcPts val="0"/>
              </a:spcBef>
              <a:spcAft>
                <a:spcPts val="0"/>
              </a:spcAft>
              <a:buClr>
                <a:schemeClr val="accent1"/>
              </a:buClr>
              <a:buSzPts val="4700"/>
              <a:buFont typeface="Trebuchet MS"/>
              <a:buNone/>
            </a:pPr>
            <a:r>
              <a:rPr lang="en-US" sz="3600" b="1" dirty="0" err="1">
                <a:solidFill>
                  <a:schemeClr val="lt1"/>
                </a:solidFill>
                <a:latin typeface="Trebuchet MS"/>
                <a:ea typeface="Trebuchet MS"/>
                <a:cs typeface="Trebuchet MS"/>
                <a:sym typeface="Trebuchet MS"/>
              </a:rPr>
              <a:t>Servicios</a:t>
            </a:r>
            <a:r>
              <a:rPr lang="en-US" sz="3600" b="1" dirty="0">
                <a:solidFill>
                  <a:schemeClr val="lt1"/>
                </a:solidFill>
                <a:latin typeface="Trebuchet MS"/>
                <a:ea typeface="Trebuchet MS"/>
                <a:cs typeface="Trebuchet MS"/>
                <a:sym typeface="Trebuchet MS"/>
              </a:rPr>
              <a:t> de </a:t>
            </a:r>
            <a:r>
              <a:rPr lang="en-US" sz="3600" b="1" dirty="0" err="1">
                <a:solidFill>
                  <a:schemeClr val="lt1"/>
                </a:solidFill>
                <a:latin typeface="Trebuchet MS"/>
                <a:ea typeface="Trebuchet MS"/>
                <a:cs typeface="Trebuchet MS"/>
                <a:sym typeface="Trebuchet MS"/>
              </a:rPr>
              <a:t>nutrición</a:t>
            </a:r>
            <a:endParaRPr sz="3600" b="0" i="0" u="none" strike="noStrike" cap="none" dirty="0">
              <a:solidFill>
                <a:schemeClr val="lt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g35433c2cf89_1_84"/>
          <p:cNvSpPr txBox="1">
            <a:spLocks noGrp="1"/>
          </p:cNvSpPr>
          <p:nvPr>
            <p:ph type="title"/>
          </p:nvPr>
        </p:nvSpPr>
        <p:spPr>
          <a:xfrm>
            <a:off x="628647" y="-144392"/>
            <a:ext cx="78867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SzPts val="4700"/>
              <a:buNone/>
            </a:pPr>
            <a:r>
              <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1"/>
                  </a:ext>
                </a:extLst>
              </a:rPr>
              <a:t>Nutrition Services and Go-Live Dates</a:t>
            </a:r>
            <a:endParaRPr sz="2000" dirty="0"/>
          </a:p>
          <a:p>
            <a:pPr marL="0" lvl="0" indent="0" algn="ctr" rtl="0">
              <a:lnSpc>
                <a:spcPct val="90000"/>
              </a:lnSpc>
              <a:spcBef>
                <a:spcPts val="0"/>
              </a:spcBef>
              <a:spcAft>
                <a:spcPts val="0"/>
              </a:spcAft>
              <a:buSzPts val="4700"/>
              <a:buNone/>
            </a:pPr>
            <a:r>
              <a:rPr lang="es-MX" sz="2000" dirty="0"/>
              <a:t>Servicios de nutrición y fechas de lanzamiento</a:t>
            </a:r>
            <a:endParaRPr sz="2000" i="1" dirty="0"/>
          </a:p>
        </p:txBody>
      </p:sp>
      <p:sp>
        <p:nvSpPr>
          <p:cNvPr id="659" name="Google Shape;659;g35433c2cf89_1_8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34</a:t>
            </a:fld>
            <a:endParaRPr/>
          </a:p>
        </p:txBody>
      </p:sp>
      <p:grpSp>
        <p:nvGrpSpPr>
          <p:cNvPr id="660" name="Google Shape;660;g35433c2cf89_1_84"/>
          <p:cNvGrpSpPr/>
          <p:nvPr/>
        </p:nvGrpSpPr>
        <p:grpSpPr>
          <a:xfrm>
            <a:off x="748657" y="750238"/>
            <a:ext cx="2579918" cy="4155839"/>
            <a:chOff x="1092808" y="315510"/>
            <a:chExt cx="2135306" cy="4076400"/>
          </a:xfrm>
        </p:grpSpPr>
        <p:sp>
          <p:nvSpPr>
            <p:cNvPr id="661" name="Google Shape;661;g35433c2cf89_1_84"/>
            <p:cNvSpPr/>
            <p:nvPr/>
          </p:nvSpPr>
          <p:spPr>
            <a:xfrm>
              <a:off x="1145261" y="315510"/>
              <a:ext cx="2030400" cy="4076400"/>
            </a:xfrm>
            <a:prstGeom prst="rect">
              <a:avLst/>
            </a:prstGeom>
            <a:solidFill>
              <a:schemeClr val="accent2"/>
            </a:solidFill>
            <a:ln>
              <a:noFill/>
            </a:ln>
          </p:spPr>
          <p:txBody>
            <a:bodyPr spcFirstLastPara="1" wrap="square" lIns="94800" tIns="94800" rIns="94800" bIns="9480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662" name="Google Shape;662;g35433c2cf89_1_84"/>
            <p:cNvSpPr/>
            <p:nvPr/>
          </p:nvSpPr>
          <p:spPr>
            <a:xfrm>
              <a:off x="1092808" y="341733"/>
              <a:ext cx="2048100" cy="2226600"/>
            </a:xfrm>
            <a:prstGeom prst="rect">
              <a:avLst/>
            </a:prstGeom>
            <a:solidFill>
              <a:srgbClr val="FFFFFF"/>
            </a:solidFill>
            <a:ln w="19050" cap="flat" cmpd="sng">
              <a:solidFill>
                <a:schemeClr val="accent2"/>
              </a:solidFill>
              <a:prstDash val="solid"/>
              <a:round/>
              <a:headEnd type="none" w="sm" len="sm"/>
              <a:tailEnd type="none" w="sm" len="sm"/>
            </a:ln>
          </p:spPr>
          <p:txBody>
            <a:bodyPr spcFirstLastPara="1" wrap="square" lIns="94800" tIns="94800" rIns="94800" bIns="9480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663" name="Google Shape;663;g35433c2cf89_1_84"/>
            <p:cNvSpPr/>
            <p:nvPr/>
          </p:nvSpPr>
          <p:spPr>
            <a:xfrm>
              <a:off x="1286342" y="2568333"/>
              <a:ext cx="1941772" cy="1740300"/>
            </a:xfrm>
            <a:prstGeom prst="rect">
              <a:avLst/>
            </a:prstGeom>
            <a:noFill/>
            <a:ln>
              <a:noFill/>
            </a:ln>
          </p:spPr>
          <p:txBody>
            <a:bodyPr spcFirstLastPara="1" wrap="square" lIns="94800" tIns="94800" rIns="94800" bIns="948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600" b="1" i="0" u="none" strike="noStrike" cap="none" dirty="0">
                  <a:solidFill>
                    <a:schemeClr val="lt1"/>
                  </a:solidFill>
                  <a:latin typeface="Roboto"/>
                  <a:ea typeface="Roboto"/>
                  <a:cs typeface="Roboto"/>
                  <a:sym typeface="Robo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2"/>
                    </a:ext>
                  </a:extLst>
                </a:rPr>
                <a:t>No sooner than Jan 1, 2026</a:t>
              </a:r>
              <a:endParaRPr sz="1600" b="1" i="0" u="none" strike="noStrike" cap="none" dirty="0">
                <a:solidFill>
                  <a:schemeClr val="lt1"/>
                </a:solidFill>
                <a:latin typeface="Roboto"/>
                <a:ea typeface="Roboto"/>
                <a:cs typeface="Roboto"/>
                <a:sym typeface="Robo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3"/>
                  </a:ext>
                </a:extLst>
              </a:endParaRPr>
            </a:p>
            <a:p>
              <a:pPr marL="0" marR="0" lvl="0" indent="0" algn="ctr" rtl="0">
                <a:lnSpc>
                  <a:spcPct val="100000"/>
                </a:lnSpc>
                <a:spcBef>
                  <a:spcPts val="0"/>
                </a:spcBef>
                <a:spcAft>
                  <a:spcPts val="0"/>
                </a:spcAft>
                <a:buClr>
                  <a:srgbClr val="000000"/>
                </a:buClr>
                <a:buSzPts val="1000"/>
                <a:buFont typeface="Arial"/>
                <a:buNone/>
              </a:pPr>
              <a:r>
                <a:rPr lang="en-US" sz="1600" b="1" i="1" u="none" strike="noStrike" cap="none" dirty="0">
                  <a:solidFill>
                    <a:schemeClr val="lt1"/>
                  </a:solidFill>
                  <a:latin typeface="Roboto"/>
                  <a:ea typeface="Roboto"/>
                  <a:cs typeface="Roboto"/>
                  <a:sym typeface="Robo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4"/>
                    </a:ext>
                  </a:extLst>
                </a:rPr>
                <a:t>(Phase 2)</a:t>
              </a:r>
              <a:endParaRPr sz="1600" b="1" i="1" u="none" strike="noStrike" cap="none" dirty="0">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endParaRPr sz="1800" b="1" i="1" dirty="0">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s-ES" sz="1600" i="1" dirty="0">
                  <a:solidFill>
                    <a:schemeClr val="lt1"/>
                  </a:solidFill>
                  <a:latin typeface="Roboto"/>
                  <a:ea typeface="Roboto"/>
                  <a:cs typeface="Roboto"/>
                  <a:sym typeface="Roboto"/>
                </a:rPr>
                <a:t>A más tardar el 1 de enero de 2026(Fase 2)</a:t>
              </a:r>
              <a:endParaRPr sz="1600" i="1" dirty="0">
                <a:solidFill>
                  <a:schemeClr val="lt1"/>
                </a:solidFill>
                <a:latin typeface="Roboto"/>
                <a:ea typeface="Roboto"/>
                <a:cs typeface="Roboto"/>
                <a:sym typeface="Roboto"/>
              </a:endParaRPr>
            </a:p>
          </p:txBody>
        </p:sp>
        <p:sp>
          <p:nvSpPr>
            <p:cNvPr id="664" name="Google Shape;664;g35433c2cf89_1_84"/>
            <p:cNvSpPr/>
            <p:nvPr/>
          </p:nvSpPr>
          <p:spPr>
            <a:xfrm>
              <a:off x="1233858" y="470583"/>
              <a:ext cx="1815000" cy="1972200"/>
            </a:xfrm>
            <a:prstGeom prst="rect">
              <a:avLst/>
            </a:prstGeom>
            <a:noFill/>
            <a:ln>
              <a:noFill/>
            </a:ln>
          </p:spPr>
          <p:txBody>
            <a:bodyPr spcFirstLastPara="1" wrap="square" lIns="94800" tIns="94800" rIns="94800" bIns="948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000" b="1" i="0" u="none" strike="noStrike" cap="none" dirty="0">
                  <a:solidFill>
                    <a:schemeClr val="accent2"/>
                  </a:solidFill>
                  <a:latin typeface="Roboto"/>
                  <a:ea typeface="Roboto"/>
                  <a:cs typeface="Roboto"/>
                  <a:sym typeface="Roboto"/>
                </a:rPr>
                <a:t>Nutrition Counseling</a:t>
              </a:r>
              <a:endParaRPr sz="2000" b="1" i="0" u="none" strike="noStrike" cap="none" dirty="0">
                <a:solidFill>
                  <a:schemeClr val="accent2"/>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2400"/>
                <a:buFont typeface="Arial"/>
                <a:buNone/>
              </a:pPr>
              <a:endParaRPr sz="2000" b="1" dirty="0">
                <a:solidFill>
                  <a:schemeClr val="accent2"/>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2400"/>
                <a:buFont typeface="Arial"/>
                <a:buNone/>
              </a:pPr>
              <a:endParaRPr sz="2000" b="1" dirty="0">
                <a:solidFill>
                  <a:schemeClr val="accent2"/>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2400"/>
                <a:buFont typeface="Arial"/>
                <a:buNone/>
              </a:pPr>
              <a:r>
                <a:rPr lang="en-US" sz="2000" b="1" i="1" dirty="0" err="1">
                  <a:solidFill>
                    <a:schemeClr val="accent2"/>
                  </a:solidFill>
                  <a:latin typeface="Roboto"/>
                  <a:ea typeface="Roboto"/>
                  <a:cs typeface="Roboto"/>
                  <a:sym typeface="Roboto"/>
                </a:rPr>
                <a:t>Asesoramiento</a:t>
              </a:r>
              <a:r>
                <a:rPr lang="en-US" sz="2000" b="1" i="1" dirty="0">
                  <a:solidFill>
                    <a:schemeClr val="accent2"/>
                  </a:solidFill>
                  <a:latin typeface="Roboto"/>
                  <a:ea typeface="Roboto"/>
                  <a:cs typeface="Roboto"/>
                  <a:sym typeface="Roboto"/>
                </a:rPr>
                <a:t> </a:t>
              </a:r>
              <a:r>
                <a:rPr lang="en-US" sz="2000" b="1" i="1" dirty="0" err="1">
                  <a:solidFill>
                    <a:schemeClr val="accent2"/>
                  </a:solidFill>
                  <a:latin typeface="Roboto"/>
                  <a:ea typeface="Roboto"/>
                  <a:cs typeface="Roboto"/>
                  <a:sym typeface="Roboto"/>
                </a:rPr>
                <a:t>nutricional</a:t>
              </a:r>
              <a:endParaRPr lang="en-US" sz="2000" b="1" i="1" dirty="0">
                <a:solidFill>
                  <a:schemeClr val="accent2"/>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2400"/>
                <a:buFont typeface="Arial"/>
                <a:buNone/>
              </a:pPr>
              <a:endParaRPr sz="2000" b="1" i="1" dirty="0">
                <a:solidFill>
                  <a:schemeClr val="accent2"/>
                </a:solidFill>
                <a:latin typeface="Roboto"/>
                <a:ea typeface="Roboto"/>
                <a:cs typeface="Roboto"/>
                <a:sym typeface="Roboto"/>
              </a:endParaRPr>
            </a:p>
          </p:txBody>
        </p:sp>
      </p:grpSp>
      <p:grpSp>
        <p:nvGrpSpPr>
          <p:cNvPr id="665" name="Google Shape;665;g35433c2cf89_1_84"/>
          <p:cNvGrpSpPr/>
          <p:nvPr/>
        </p:nvGrpSpPr>
        <p:grpSpPr>
          <a:xfrm>
            <a:off x="3328575" y="750238"/>
            <a:ext cx="2570269" cy="4123749"/>
            <a:chOff x="1118216" y="283725"/>
            <a:chExt cx="2160980" cy="4076462"/>
          </a:xfrm>
        </p:grpSpPr>
        <p:sp>
          <p:nvSpPr>
            <p:cNvPr id="666" name="Google Shape;666;g35433c2cf89_1_84"/>
            <p:cNvSpPr/>
            <p:nvPr/>
          </p:nvSpPr>
          <p:spPr>
            <a:xfrm>
              <a:off x="1178650" y="283725"/>
              <a:ext cx="2030400" cy="4076400"/>
            </a:xfrm>
            <a:prstGeom prst="rect">
              <a:avLst/>
            </a:prstGeom>
            <a:solidFill>
              <a:schemeClr val="accent1"/>
            </a:solidFill>
            <a:ln>
              <a:noFill/>
            </a:ln>
          </p:spPr>
          <p:txBody>
            <a:bodyPr spcFirstLastPara="1" wrap="square" lIns="94800" tIns="94800" rIns="94800" bIns="9480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667" name="Google Shape;667;g35433c2cf89_1_84"/>
            <p:cNvSpPr/>
            <p:nvPr/>
          </p:nvSpPr>
          <p:spPr>
            <a:xfrm>
              <a:off x="1118216" y="341739"/>
              <a:ext cx="2048100" cy="2265600"/>
            </a:xfrm>
            <a:prstGeom prst="rect">
              <a:avLst/>
            </a:prstGeom>
            <a:solidFill>
              <a:srgbClr val="FFFFFF"/>
            </a:solidFill>
            <a:ln w="19050" cap="flat" cmpd="sng">
              <a:solidFill>
                <a:schemeClr val="dk2"/>
              </a:solidFill>
              <a:prstDash val="solid"/>
              <a:round/>
              <a:headEnd type="none" w="sm" len="sm"/>
              <a:tailEnd type="none" w="sm" len="sm"/>
            </a:ln>
          </p:spPr>
          <p:txBody>
            <a:bodyPr spcFirstLastPara="1" wrap="square" lIns="94800" tIns="94800" rIns="94800" bIns="9480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668" name="Google Shape;668;g35433c2cf89_1_84"/>
            <p:cNvSpPr/>
            <p:nvPr/>
          </p:nvSpPr>
          <p:spPr>
            <a:xfrm>
              <a:off x="1256143" y="2663087"/>
              <a:ext cx="1910174" cy="1697100"/>
            </a:xfrm>
            <a:prstGeom prst="rect">
              <a:avLst/>
            </a:prstGeom>
            <a:noFill/>
            <a:ln>
              <a:noFill/>
            </a:ln>
          </p:spPr>
          <p:txBody>
            <a:bodyPr spcFirstLastPara="1" wrap="square" lIns="94800" tIns="94800" rIns="94800" bIns="948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600" b="1" i="0" u="none" strike="noStrike" cap="none" dirty="0">
                  <a:solidFill>
                    <a:schemeClr val="lt1"/>
                  </a:solidFill>
                  <a:latin typeface="Roboto"/>
                  <a:ea typeface="Roboto"/>
                  <a:cs typeface="Roboto"/>
                  <a:sym typeface="Roboto"/>
                </a:rPr>
                <a:t>No sooner than Jan 1, 2026</a:t>
              </a:r>
              <a:endParaRPr sz="1600" b="1" i="0" u="none" strike="noStrike" cap="none" dirty="0">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US" sz="1600" b="1" i="1" u="none" strike="noStrike" cap="none" dirty="0">
                  <a:solidFill>
                    <a:schemeClr val="lt1"/>
                  </a:solidFill>
                  <a:latin typeface="Roboto"/>
                  <a:ea typeface="Roboto"/>
                  <a:cs typeface="Roboto"/>
                  <a:sym typeface="Roboto"/>
                </a:rPr>
                <a:t>(Phase 2)</a:t>
              </a:r>
              <a:endParaRPr sz="1600" b="1" i="1" u="none" strike="noStrike" cap="none" dirty="0">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endParaRPr sz="1600" b="1" i="1" dirty="0">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s-ES" sz="1600" i="1" dirty="0">
                  <a:solidFill>
                    <a:schemeClr val="lt1"/>
                  </a:solidFill>
                  <a:latin typeface="Roboto"/>
                  <a:ea typeface="Roboto"/>
                  <a:cs typeface="Roboto"/>
                  <a:sym typeface="Roboto"/>
                </a:rPr>
                <a:t>A más tardar el 1 de enero de 2026(Fase 2)</a:t>
              </a:r>
              <a:endParaRPr sz="1600" i="1" dirty="0">
                <a:solidFill>
                  <a:schemeClr val="lt1"/>
                </a:solidFill>
                <a:latin typeface="Roboto"/>
                <a:ea typeface="Roboto"/>
                <a:cs typeface="Roboto"/>
                <a:sym typeface="Roboto"/>
              </a:endParaRPr>
            </a:p>
          </p:txBody>
        </p:sp>
        <p:sp>
          <p:nvSpPr>
            <p:cNvPr id="669" name="Google Shape;669;g35433c2cf89_1_84"/>
            <p:cNvSpPr/>
            <p:nvPr/>
          </p:nvSpPr>
          <p:spPr>
            <a:xfrm>
              <a:off x="1286346" y="493287"/>
              <a:ext cx="1992850" cy="1640025"/>
            </a:xfrm>
            <a:prstGeom prst="rect">
              <a:avLst/>
            </a:prstGeom>
            <a:noFill/>
            <a:ln>
              <a:noFill/>
            </a:ln>
          </p:spPr>
          <p:txBody>
            <a:bodyPr spcFirstLastPara="1" wrap="square" lIns="94800" tIns="94800" rIns="94800" bIns="948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chemeClr val="dk2"/>
                  </a:solidFill>
                  <a:latin typeface="Roboto"/>
                  <a:ea typeface="Roboto"/>
                  <a:cs typeface="Roboto"/>
                  <a:sym typeface="Roboto"/>
                </a:rPr>
                <a:t>Home Delivered Meals &amp; Pantry Stocking</a:t>
              </a:r>
              <a:endParaRPr sz="2000" b="1" i="0" u="none" strike="noStrike" cap="none" dirty="0">
                <a:solidFill>
                  <a:schemeClr val="dk2"/>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2000"/>
                <a:buFont typeface="Arial"/>
                <a:buNone/>
              </a:pPr>
              <a:endParaRPr sz="2000" b="1" dirty="0">
                <a:solidFill>
                  <a:schemeClr val="dk2"/>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2000"/>
                <a:buFont typeface="Arial"/>
                <a:buNone/>
              </a:pPr>
              <a:r>
                <a:rPr lang="es-ES" sz="1800" b="1" i="1" dirty="0">
                  <a:solidFill>
                    <a:schemeClr val="dk2"/>
                  </a:solidFill>
                  <a:latin typeface="Roboto"/>
                  <a:ea typeface="Roboto"/>
                  <a:cs typeface="Roboto"/>
                  <a:sym typeface="Roboto"/>
                </a:rPr>
                <a:t>Comidas a domicilio y aprovisionamiento de despensas</a:t>
              </a:r>
              <a:endParaRPr sz="1800" b="1" i="1" dirty="0">
                <a:solidFill>
                  <a:schemeClr val="dk2"/>
                </a:solidFill>
                <a:latin typeface="Roboto"/>
                <a:ea typeface="Roboto"/>
                <a:cs typeface="Roboto"/>
                <a:sym typeface="Roboto"/>
              </a:endParaRPr>
            </a:p>
          </p:txBody>
        </p:sp>
      </p:grpSp>
      <p:grpSp>
        <p:nvGrpSpPr>
          <p:cNvPr id="670" name="Google Shape;670;g35433c2cf89_1_84"/>
          <p:cNvGrpSpPr/>
          <p:nvPr/>
        </p:nvGrpSpPr>
        <p:grpSpPr>
          <a:xfrm>
            <a:off x="5877800" y="750238"/>
            <a:ext cx="2637547" cy="4123686"/>
            <a:chOff x="1118222" y="283725"/>
            <a:chExt cx="2090828" cy="4076400"/>
          </a:xfrm>
        </p:grpSpPr>
        <p:sp>
          <p:nvSpPr>
            <p:cNvPr id="671" name="Google Shape;671;g35433c2cf89_1_84"/>
            <p:cNvSpPr/>
            <p:nvPr/>
          </p:nvSpPr>
          <p:spPr>
            <a:xfrm>
              <a:off x="1178650" y="283725"/>
              <a:ext cx="2030400" cy="4076400"/>
            </a:xfrm>
            <a:prstGeom prst="rect">
              <a:avLst/>
            </a:prstGeom>
            <a:solidFill>
              <a:schemeClr val="accent3"/>
            </a:solidFill>
            <a:ln>
              <a:noFill/>
            </a:ln>
          </p:spPr>
          <p:txBody>
            <a:bodyPr spcFirstLastPara="1" wrap="square" lIns="94800" tIns="94800" rIns="94800" bIns="9480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672" name="Google Shape;672;g35433c2cf89_1_84"/>
            <p:cNvSpPr/>
            <p:nvPr/>
          </p:nvSpPr>
          <p:spPr>
            <a:xfrm>
              <a:off x="1118222" y="341737"/>
              <a:ext cx="2048100" cy="2265600"/>
            </a:xfrm>
            <a:prstGeom prst="rect">
              <a:avLst/>
            </a:prstGeom>
            <a:solidFill>
              <a:srgbClr val="FFFFFF"/>
            </a:solidFill>
            <a:ln w="19050" cap="flat" cmpd="sng">
              <a:solidFill>
                <a:schemeClr val="accent3"/>
              </a:solidFill>
              <a:prstDash val="solid"/>
              <a:round/>
              <a:headEnd type="none" w="sm" len="sm"/>
              <a:tailEnd type="none" w="sm" len="sm"/>
            </a:ln>
          </p:spPr>
          <p:txBody>
            <a:bodyPr spcFirstLastPara="1" wrap="square" lIns="94800" tIns="94800" rIns="94800" bIns="9480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673" name="Google Shape;673;g35433c2cf89_1_84"/>
            <p:cNvSpPr/>
            <p:nvPr/>
          </p:nvSpPr>
          <p:spPr>
            <a:xfrm>
              <a:off x="1256138" y="2607328"/>
              <a:ext cx="1815000" cy="479100"/>
            </a:xfrm>
            <a:prstGeom prst="rect">
              <a:avLst/>
            </a:prstGeom>
            <a:noFill/>
            <a:ln>
              <a:noFill/>
            </a:ln>
          </p:spPr>
          <p:txBody>
            <a:bodyPr spcFirstLastPara="1" wrap="square" lIns="94800" tIns="94800" rIns="94800" bIns="948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600" b="1" i="0" u="none" strike="noStrike" cap="none" dirty="0">
                  <a:solidFill>
                    <a:schemeClr val="lt1"/>
                  </a:solidFill>
                  <a:latin typeface="Roboto"/>
                  <a:ea typeface="Roboto"/>
                  <a:cs typeface="Roboto"/>
                  <a:sym typeface="Roboto"/>
                </a:rPr>
                <a:t>No sooner than Jan 1, 2027</a:t>
              </a:r>
              <a:endParaRPr sz="1600" b="1" i="0" u="none" strike="noStrike" cap="none" dirty="0">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US" sz="1600" b="1" i="1" u="none" strike="noStrike" cap="none" dirty="0">
                  <a:solidFill>
                    <a:schemeClr val="lt1"/>
                  </a:solidFill>
                  <a:latin typeface="Roboto"/>
                  <a:ea typeface="Roboto"/>
                  <a:cs typeface="Roboto"/>
                  <a:sym typeface="Roboto"/>
                </a:rPr>
                <a:t>(Phase 3)</a:t>
              </a:r>
              <a:endParaRPr sz="1600" b="1" i="1" dirty="0">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endParaRPr sz="1600" b="1" i="1" dirty="0">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s-ES" sz="1600" i="1" dirty="0">
                  <a:solidFill>
                    <a:schemeClr val="lt1"/>
                  </a:solidFill>
                  <a:latin typeface="Roboto"/>
                  <a:ea typeface="Roboto"/>
                  <a:cs typeface="Roboto"/>
                  <a:sym typeface="Roboto"/>
                </a:rPr>
                <a:t>A más tardar el 1 de enero de 2027(Fase 3)</a:t>
              </a:r>
              <a:endParaRPr sz="1800" b="1" i="1" dirty="0">
                <a:solidFill>
                  <a:schemeClr val="accent3"/>
                </a:solidFill>
                <a:latin typeface="Roboto"/>
                <a:ea typeface="Roboto"/>
                <a:cs typeface="Roboto"/>
                <a:sym typeface="Roboto"/>
              </a:endParaRPr>
            </a:p>
          </p:txBody>
        </p:sp>
        <p:sp>
          <p:nvSpPr>
            <p:cNvPr id="674" name="Google Shape;674;g35433c2cf89_1_84"/>
            <p:cNvSpPr/>
            <p:nvPr/>
          </p:nvSpPr>
          <p:spPr>
            <a:xfrm>
              <a:off x="1233848" y="470597"/>
              <a:ext cx="1815000" cy="2011500"/>
            </a:xfrm>
            <a:prstGeom prst="rect">
              <a:avLst/>
            </a:prstGeom>
            <a:noFill/>
            <a:ln>
              <a:noFill/>
            </a:ln>
          </p:spPr>
          <p:txBody>
            <a:bodyPr spcFirstLastPara="1" wrap="square" lIns="94800" tIns="94800" rIns="94800" bIns="94800"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en-US" sz="2000" b="1" i="0" u="none" strike="noStrike" cap="none" dirty="0">
                  <a:solidFill>
                    <a:schemeClr val="accent3"/>
                  </a:solidFill>
                  <a:latin typeface="Roboto"/>
                  <a:ea typeface="Roboto"/>
                  <a:cs typeface="Roboto"/>
                  <a:sym typeface="Roboto"/>
                </a:rPr>
                <a:t>Medically Tailored Meals</a:t>
              </a:r>
              <a:endParaRPr sz="2000" b="1" i="0" u="none" strike="noStrike" cap="none" dirty="0">
                <a:solidFill>
                  <a:schemeClr val="accent3"/>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300"/>
                <a:buFont typeface="Arial"/>
                <a:buNone/>
              </a:pPr>
              <a:endParaRPr sz="2000" b="1" dirty="0">
                <a:solidFill>
                  <a:schemeClr val="accent3"/>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300"/>
                <a:buFont typeface="Arial"/>
                <a:buNone/>
              </a:pPr>
              <a:endParaRPr sz="2000" b="1" dirty="0">
                <a:solidFill>
                  <a:schemeClr val="accent3"/>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2300"/>
                <a:buFont typeface="Arial"/>
                <a:buNone/>
              </a:pPr>
              <a:r>
                <a:rPr lang="en-US" sz="1800" b="1" i="1" dirty="0" err="1">
                  <a:solidFill>
                    <a:schemeClr val="accent3"/>
                  </a:solidFill>
                  <a:latin typeface="Roboto"/>
                  <a:ea typeface="Roboto"/>
                  <a:cs typeface="Roboto"/>
                  <a:sym typeface="Roboto"/>
                </a:rPr>
                <a:t>Comidas</a:t>
              </a:r>
              <a:r>
                <a:rPr lang="en-US" sz="1800" b="1" i="1" dirty="0">
                  <a:solidFill>
                    <a:schemeClr val="accent3"/>
                  </a:solidFill>
                  <a:latin typeface="Roboto"/>
                  <a:ea typeface="Roboto"/>
                  <a:cs typeface="Roboto"/>
                  <a:sym typeface="Roboto"/>
                </a:rPr>
                <a:t> </a:t>
              </a:r>
              <a:r>
                <a:rPr lang="en-US" sz="1800" b="1" i="1" dirty="0" err="1">
                  <a:solidFill>
                    <a:schemeClr val="accent3"/>
                  </a:solidFill>
                  <a:latin typeface="Roboto"/>
                  <a:ea typeface="Roboto"/>
                  <a:cs typeface="Roboto"/>
                  <a:sym typeface="Roboto"/>
                </a:rPr>
                <a:t>adaptadas</a:t>
              </a:r>
              <a:r>
                <a:rPr lang="en-US" sz="1800" b="1" i="1" dirty="0">
                  <a:solidFill>
                    <a:schemeClr val="accent3"/>
                  </a:solidFill>
                  <a:latin typeface="Roboto"/>
                  <a:ea typeface="Roboto"/>
                  <a:cs typeface="Roboto"/>
                  <a:sym typeface="Roboto"/>
                </a:rPr>
                <a:t> </a:t>
              </a:r>
              <a:r>
                <a:rPr lang="en-US" sz="1800" b="1" i="1" dirty="0" err="1">
                  <a:solidFill>
                    <a:schemeClr val="accent3"/>
                  </a:solidFill>
                  <a:latin typeface="Roboto"/>
                  <a:ea typeface="Roboto"/>
                  <a:cs typeface="Roboto"/>
                  <a:sym typeface="Roboto"/>
                </a:rPr>
                <a:t>médicamente</a:t>
              </a:r>
              <a:endParaRPr sz="2000" b="0" i="0" u="none" strike="noStrike" cap="none" dirty="0">
                <a:solidFill>
                  <a:srgbClr val="1D7E75"/>
                </a:solidFill>
                <a:latin typeface="Roboto Thin"/>
                <a:ea typeface="Roboto Thin"/>
                <a:cs typeface="Roboto Thin"/>
                <a:sym typeface="Roboto Thin"/>
              </a:endParaRPr>
            </a:p>
          </p:txBody>
        </p:sp>
      </p:grpSp>
      <p:sp>
        <p:nvSpPr>
          <p:cNvPr id="675" name="Google Shape;675;g35433c2cf89_1_84"/>
          <p:cNvSpPr txBox="1"/>
          <p:nvPr/>
        </p:nvSpPr>
        <p:spPr>
          <a:xfrm>
            <a:off x="1348200" y="4913589"/>
            <a:ext cx="6447600" cy="227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Dependent on funding availability. </a:t>
            </a:r>
            <a:r>
              <a:rPr lang="es-ES" dirty="0"/>
              <a:t>Depende de la disponibilidad de fondos.</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g34aa5a3fd7b_0_24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35</a:t>
            </a:fld>
            <a:endParaRPr/>
          </a:p>
        </p:txBody>
      </p:sp>
      <p:sp>
        <p:nvSpPr>
          <p:cNvPr id="681" name="Google Shape;681;g34aa5a3fd7b_0_247"/>
          <p:cNvSpPr txBox="1"/>
          <p:nvPr/>
        </p:nvSpPr>
        <p:spPr>
          <a:xfrm>
            <a:off x="532350" y="238125"/>
            <a:ext cx="3431700" cy="1597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Eligibility for Nutrition Services</a:t>
            </a:r>
            <a:endParaRPr sz="3400" b="1" i="0" u="none" strike="noStrike" cap="none" dirty="0">
              <a:solidFill>
                <a:schemeClr val="dk2"/>
              </a:solidFill>
              <a:latin typeface="Trebuchet MS"/>
              <a:ea typeface="Trebuchet MS"/>
              <a:cs typeface="Trebuchet MS"/>
              <a:sym typeface="Trebuchet MS"/>
            </a:endParaRPr>
          </a:p>
        </p:txBody>
      </p:sp>
      <p:sp>
        <p:nvSpPr>
          <p:cNvPr id="682" name="Google Shape;682;g34aa5a3fd7b_0_247"/>
          <p:cNvSpPr txBox="1">
            <a:spLocks noGrp="1"/>
          </p:cNvSpPr>
          <p:nvPr>
            <p:ph type="title"/>
          </p:nvPr>
        </p:nvSpPr>
        <p:spPr>
          <a:xfrm>
            <a:off x="4780083" y="6369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400" dirty="0"/>
              <a:t>Elegibilidad para servicios de nutrición</a:t>
            </a:r>
            <a:endParaRPr sz="3400" dirty="0">
              <a:solidFill>
                <a:schemeClr val="dk2"/>
              </a:solidFill>
            </a:endParaRPr>
          </a:p>
        </p:txBody>
      </p:sp>
      <p:sp>
        <p:nvSpPr>
          <p:cNvPr id="683" name="Google Shape;683;g34aa5a3fd7b_0_247"/>
          <p:cNvSpPr txBox="1">
            <a:spLocks noGrp="1"/>
          </p:cNvSpPr>
          <p:nvPr>
            <p:ph type="body" idx="1"/>
          </p:nvPr>
        </p:nvSpPr>
        <p:spPr>
          <a:xfrm>
            <a:off x="479700" y="1884875"/>
            <a:ext cx="4131000" cy="2302800"/>
          </a:xfrm>
          <a:prstGeom prst="rect">
            <a:avLst/>
          </a:prstGeom>
          <a:noFill/>
          <a:ln>
            <a:noFill/>
          </a:ln>
        </p:spPr>
        <p:txBody>
          <a:bodyPr spcFirstLastPara="1" wrap="square" lIns="91425" tIns="45700" rIns="91425" bIns="45700" anchor="t" anchorCtr="0">
            <a:spAutoFit/>
          </a:bodyPr>
          <a:lstStyle/>
          <a:p>
            <a:pPr marL="457200" lvl="0" indent="-368300" algn="l" rtl="0">
              <a:lnSpc>
                <a:spcPct val="90000"/>
              </a:lnSpc>
              <a:spcBef>
                <a:spcPts val="300"/>
              </a:spcBef>
              <a:spcAft>
                <a:spcPts val="0"/>
              </a:spcAft>
              <a:buClr>
                <a:schemeClr val="dk2"/>
              </a:buClr>
              <a:buSzPts val="2200"/>
              <a:buChar char="•"/>
            </a:pP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5"/>
                  </a:ext>
                </a:extLst>
              </a:rPr>
              <a:t>Based on housing voucher eligibility</a:t>
            </a:r>
            <a:endParaRPr sz="2200" dirty="0">
              <a:solidFill>
                <a:schemeClr val="dk2"/>
              </a:solidFill>
            </a:endParaRPr>
          </a:p>
          <a:p>
            <a:pPr marL="457200" lvl="0" indent="-368300" algn="l" rtl="0">
              <a:lnSpc>
                <a:spcPct val="90000"/>
              </a:lnSpc>
              <a:spcBef>
                <a:spcPts val="300"/>
              </a:spcBef>
              <a:spcAft>
                <a:spcPts val="0"/>
              </a:spcAft>
              <a:buClr>
                <a:schemeClr val="dk2"/>
              </a:buClr>
              <a:buSzPts val="2200"/>
              <a:buChar char="•"/>
            </a:pPr>
            <a:r>
              <a:rPr lang="en-US" sz="2200" dirty="0">
                <a:solidFill>
                  <a:schemeClr val="dk2"/>
                </a:solidFill>
              </a:rPr>
              <a:t>Screening requirements- to be determined</a:t>
            </a:r>
            <a:endParaRPr sz="2200" dirty="0">
              <a:solidFill>
                <a:schemeClr val="dk2"/>
              </a:solidFill>
            </a:endParaRPr>
          </a:p>
          <a:p>
            <a:pPr marL="457200" lvl="0" indent="-368300" algn="l" rtl="0">
              <a:lnSpc>
                <a:spcPct val="90000"/>
              </a:lnSpc>
              <a:spcBef>
                <a:spcPts val="300"/>
              </a:spcBef>
              <a:spcAft>
                <a:spcPts val="0"/>
              </a:spcAft>
              <a:buClr>
                <a:schemeClr val="dk2"/>
              </a:buClr>
              <a:buSzPts val="2200"/>
              <a:buChar char="•"/>
            </a:pPr>
            <a:r>
              <a:rPr lang="en-US" sz="2200" dirty="0">
                <a:solidFill>
                  <a:schemeClr val="dk2"/>
                </a:solidFill>
              </a:rPr>
              <a:t>Must be medically appropriate and documented</a:t>
            </a:r>
            <a:endParaRPr sz="2200" dirty="0">
              <a:solidFill>
                <a:schemeClr val="dk2"/>
              </a:solidFill>
            </a:endParaRPr>
          </a:p>
        </p:txBody>
      </p:sp>
      <p:sp>
        <p:nvSpPr>
          <p:cNvPr id="4" name="Google Shape;683;g34aa5a3fd7b_0_247">
            <a:extLst>
              <a:ext uri="{FF2B5EF4-FFF2-40B4-BE49-F238E27FC236}">
                <a16:creationId xmlns:a16="http://schemas.microsoft.com/office/drawing/2014/main" id="{CA302857-C21D-D397-4893-3FC9580B771E}"/>
              </a:ext>
            </a:extLst>
          </p:cNvPr>
          <p:cNvSpPr txBox="1">
            <a:spLocks/>
          </p:cNvSpPr>
          <p:nvPr/>
        </p:nvSpPr>
        <p:spPr>
          <a:xfrm>
            <a:off x="4572000" y="1884875"/>
            <a:ext cx="4131000" cy="203590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68300">
              <a:spcBef>
                <a:spcPts val="300"/>
              </a:spcBef>
              <a:buClr>
                <a:schemeClr val="dk2"/>
              </a:buClr>
              <a:buSzPts val="2200"/>
            </a:pPr>
            <a:r>
              <a:rPr lang="es-ES" sz="22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
                  </a:ext>
                </a:extLst>
              </a:rPr>
              <a:t>Según la elegibilidad para el bono de vivienda</a:t>
            </a:r>
          </a:p>
          <a:p>
            <a:pPr indent="-368300">
              <a:spcBef>
                <a:spcPts val="300"/>
              </a:spcBef>
              <a:buClr>
                <a:schemeClr val="dk2"/>
              </a:buClr>
              <a:buSzPts val="2200"/>
            </a:pPr>
            <a:r>
              <a:rPr lang="es-ES" sz="2200" dirty="0">
                <a:solidFill>
                  <a:schemeClr val="dk2"/>
                </a:solidFill>
              </a:rPr>
              <a:t>Requisitos de evaluación- a ser determinados</a:t>
            </a:r>
          </a:p>
          <a:p>
            <a:pPr indent="-368300">
              <a:spcBef>
                <a:spcPts val="300"/>
              </a:spcBef>
              <a:buClr>
                <a:schemeClr val="dk2"/>
              </a:buClr>
              <a:buSzPts val="2200"/>
            </a:pPr>
            <a:r>
              <a:rPr lang="es-ES" sz="2200" dirty="0">
                <a:solidFill>
                  <a:schemeClr val="dk2"/>
                </a:solidFill>
              </a:rPr>
              <a:t>Debe ser médicamente apropiado y documentado</a:t>
            </a:r>
            <a:endParaRPr lang="en-US" sz="2200" dirty="0">
              <a:solidFill>
                <a:schemeClr val="dk2"/>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g34f68733575_0_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36</a:t>
            </a:fld>
            <a:endParaRPr/>
          </a:p>
        </p:txBody>
      </p:sp>
      <p:sp>
        <p:nvSpPr>
          <p:cNvPr id="690" name="Google Shape;690;g34f68733575_0_8"/>
          <p:cNvSpPr txBox="1"/>
          <p:nvPr/>
        </p:nvSpPr>
        <p:spPr>
          <a:xfrm>
            <a:off x="532350" y="238125"/>
            <a:ext cx="3431700" cy="655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6"/>
                  </a:ext>
                </a:extLst>
              </a:rPr>
              <a:t>Upcoming</a:t>
            </a:r>
            <a:endParaRPr sz="3400" b="1" i="0" u="none" strike="noStrike" cap="none" dirty="0">
              <a:solidFill>
                <a:schemeClr val="dk2"/>
              </a:solidFill>
              <a:latin typeface="Trebuchet MS"/>
              <a:ea typeface="Trebuchet MS"/>
              <a:cs typeface="Trebuchet MS"/>
              <a:sym typeface="Trebuchet MS"/>
            </a:endParaRPr>
          </a:p>
        </p:txBody>
      </p:sp>
      <p:sp>
        <p:nvSpPr>
          <p:cNvPr id="691" name="Google Shape;691;g34f68733575_0_8"/>
          <p:cNvSpPr txBox="1">
            <a:spLocks noGrp="1"/>
          </p:cNvSpPr>
          <p:nvPr>
            <p:ph type="title"/>
          </p:nvPr>
        </p:nvSpPr>
        <p:spPr>
          <a:xfrm>
            <a:off x="4792275" y="1659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Próximamente</a:t>
            </a:r>
            <a:endParaRPr sz="3400" dirty="0">
              <a:solidFill>
                <a:schemeClr val="dk2"/>
              </a:solidFill>
            </a:endParaRPr>
          </a:p>
        </p:txBody>
      </p:sp>
      <p:sp>
        <p:nvSpPr>
          <p:cNvPr id="692" name="Google Shape;692;g34f68733575_0_8"/>
          <p:cNvSpPr txBox="1">
            <a:spLocks noGrp="1"/>
          </p:cNvSpPr>
          <p:nvPr>
            <p:ph type="body" idx="1"/>
          </p:nvPr>
        </p:nvSpPr>
        <p:spPr>
          <a:xfrm>
            <a:off x="378250" y="1291250"/>
            <a:ext cx="4131000" cy="1350000"/>
          </a:xfrm>
          <a:prstGeom prst="rect">
            <a:avLst/>
          </a:prstGeom>
          <a:noFill/>
          <a:ln>
            <a:noFill/>
          </a:ln>
        </p:spPr>
        <p:txBody>
          <a:bodyPr spcFirstLastPara="1" wrap="square" lIns="91425" tIns="45700" rIns="91425" bIns="45700" anchor="t" anchorCtr="0">
            <a:spAutoFit/>
          </a:bodyPr>
          <a:lstStyle/>
          <a:p>
            <a:pPr marL="457200" lvl="0" indent="-368300" algn="l" rtl="0">
              <a:lnSpc>
                <a:spcPct val="90000"/>
              </a:lnSpc>
              <a:spcBef>
                <a:spcPts val="300"/>
              </a:spcBef>
              <a:spcAft>
                <a:spcPts val="0"/>
              </a:spcAft>
              <a:buClr>
                <a:schemeClr val="dk2"/>
              </a:buClr>
              <a:buSzPts val="2200"/>
              <a:buChar char="•"/>
            </a:pPr>
            <a:r>
              <a:rPr lang="en-US" sz="2200" dirty="0">
                <a:solidFill>
                  <a:schemeClr val="dk2"/>
                </a:solidFill>
              </a:rPr>
              <a:t>Benefit Design</a:t>
            </a:r>
            <a:endParaRPr sz="2200" dirty="0">
              <a:solidFill>
                <a:schemeClr val="dk2"/>
              </a:solidFill>
            </a:endParaRPr>
          </a:p>
          <a:p>
            <a:pPr marL="457200" lvl="0" indent="-368300" algn="l" rtl="0">
              <a:lnSpc>
                <a:spcPct val="90000"/>
              </a:lnSpc>
              <a:spcBef>
                <a:spcPts val="300"/>
              </a:spcBef>
              <a:spcAft>
                <a:spcPts val="0"/>
              </a:spcAft>
              <a:buClr>
                <a:schemeClr val="dk2"/>
              </a:buClr>
              <a:buSzPts val="2200"/>
              <a:buChar char="•"/>
            </a:pPr>
            <a:r>
              <a:rPr lang="en-US" sz="2200" dirty="0">
                <a:solidFill>
                  <a:schemeClr val="dk2"/>
                </a:solidFill>
              </a:rPr>
              <a:t>Stakeholder Engagement Opportunity: Late Summer/Early Fall!</a:t>
            </a:r>
            <a:endParaRPr sz="2200" dirty="0">
              <a:solidFill>
                <a:schemeClr val="dk2"/>
              </a:solidFill>
            </a:endParaRPr>
          </a:p>
        </p:txBody>
      </p:sp>
      <p:pic>
        <p:nvPicPr>
          <p:cNvPr id="694" name="Google Shape;694;g34f68733575_0_8" title="Salad.jpeg"/>
          <p:cNvPicPr preferRelativeResize="0"/>
          <p:nvPr/>
        </p:nvPicPr>
        <p:blipFill>
          <a:blip r:embed="rId3">
            <a:alphaModFix/>
          </a:blip>
          <a:stretch>
            <a:fillRect/>
          </a:stretch>
        </p:blipFill>
        <p:spPr>
          <a:xfrm>
            <a:off x="2880736" y="3012937"/>
            <a:ext cx="3257027" cy="2170824"/>
          </a:xfrm>
          <a:prstGeom prst="rect">
            <a:avLst/>
          </a:prstGeom>
          <a:noFill/>
          <a:ln>
            <a:noFill/>
          </a:ln>
        </p:spPr>
      </p:pic>
      <p:sp>
        <p:nvSpPr>
          <p:cNvPr id="4" name="Google Shape;692;g34f68733575_0_8">
            <a:extLst>
              <a:ext uri="{FF2B5EF4-FFF2-40B4-BE49-F238E27FC236}">
                <a16:creationId xmlns:a16="http://schemas.microsoft.com/office/drawing/2014/main" id="{F4C47411-EBBC-82A7-BA35-BAC0166EC1D9}"/>
              </a:ext>
            </a:extLst>
          </p:cNvPr>
          <p:cNvSpPr txBox="1">
            <a:spLocks/>
          </p:cNvSpPr>
          <p:nvPr/>
        </p:nvSpPr>
        <p:spPr>
          <a:xfrm>
            <a:off x="4634750" y="1320206"/>
            <a:ext cx="4655554" cy="169273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68300">
              <a:spcBef>
                <a:spcPts val="300"/>
              </a:spcBef>
              <a:buClr>
                <a:schemeClr val="dk2"/>
              </a:buClr>
              <a:buSzPts val="2200"/>
            </a:pPr>
            <a:r>
              <a:rPr lang="en-US" sz="2200" dirty="0" err="1">
                <a:solidFill>
                  <a:schemeClr val="dk2"/>
                </a:solidFill>
              </a:rPr>
              <a:t>Diseño</a:t>
            </a:r>
            <a:r>
              <a:rPr lang="en-US" sz="2200" dirty="0">
                <a:solidFill>
                  <a:schemeClr val="dk2"/>
                </a:solidFill>
              </a:rPr>
              <a:t> de </a:t>
            </a:r>
            <a:r>
              <a:rPr lang="en-US" sz="2200" dirty="0" err="1">
                <a:solidFill>
                  <a:schemeClr val="dk2"/>
                </a:solidFill>
              </a:rPr>
              <a:t>beneficios</a:t>
            </a:r>
            <a:endParaRPr lang="en-US" sz="2200" dirty="0">
              <a:solidFill>
                <a:schemeClr val="dk2"/>
              </a:solidFill>
            </a:endParaRPr>
          </a:p>
          <a:p>
            <a:pPr indent="-368300">
              <a:spcBef>
                <a:spcPts val="300"/>
              </a:spcBef>
              <a:buClr>
                <a:schemeClr val="dk2"/>
              </a:buClr>
              <a:buSzPts val="2200"/>
            </a:pPr>
            <a:r>
              <a:rPr lang="es-ES" sz="2200" dirty="0">
                <a:solidFill>
                  <a:schemeClr val="dk2"/>
                </a:solidFill>
              </a:rPr>
              <a:t>Oportunidad de participación de las partes interesadas: ¡Finales del verano/principios del otoño!</a:t>
            </a:r>
            <a:endParaRPr lang="en-US" sz="2200" dirty="0">
              <a:solidFill>
                <a:schemeClr val="dk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g34aa5a3fd7b_0_191"/>
          <p:cNvSpPr txBox="1">
            <a:spLocks noGrp="1"/>
          </p:cNvSpPr>
          <p:nvPr>
            <p:ph type="title"/>
          </p:nvPr>
        </p:nvSpPr>
        <p:spPr>
          <a:xfrm>
            <a:off x="629075" y="470100"/>
            <a:ext cx="3674700" cy="4360200"/>
          </a:xfrm>
          <a:prstGeom prst="rect">
            <a:avLst/>
          </a:prstGeom>
          <a:noFill/>
          <a:ln>
            <a:noFill/>
          </a:ln>
        </p:spPr>
        <p:txBody>
          <a:bodyPr spcFirstLastPara="1" wrap="square" lIns="35525" tIns="35525" rIns="35525" bIns="35525" anchor="b" anchorCtr="0">
            <a:noAutofit/>
          </a:bodyPr>
          <a:lstStyle/>
          <a:p>
            <a:pPr marL="0" lvl="0" indent="0" algn="ctr" rtl="0">
              <a:lnSpc>
                <a:spcPct val="100000"/>
              </a:lnSpc>
              <a:spcBef>
                <a:spcPts val="0"/>
              </a:spcBef>
              <a:spcAft>
                <a:spcPts val="0"/>
              </a:spcAft>
              <a:buClr>
                <a:schemeClr val="dk1"/>
              </a:buClr>
              <a:buSzPts val="990"/>
              <a:buFont typeface="Arial"/>
              <a:buNone/>
            </a:pPr>
            <a:r>
              <a:rPr lang="en-US" sz="3200" dirty="0"/>
              <a:t>Changing care for persons experiencing S</a:t>
            </a:r>
            <a:r>
              <a:rPr lang="en-US" sz="3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7"/>
                  </a:ext>
                </a:extLst>
              </a:rPr>
              <a:t>erious Mental Illness and Serious Emotional Disturbance (SMI/SED)</a:t>
            </a:r>
            <a:endParaRPr sz="2540" dirty="0"/>
          </a:p>
        </p:txBody>
      </p:sp>
      <p:sp>
        <p:nvSpPr>
          <p:cNvPr id="700" name="Google Shape;700;g34aa5a3fd7b_0_191"/>
          <p:cNvSpPr txBox="1">
            <a:spLocks noGrp="1"/>
          </p:cNvSpPr>
          <p:nvPr>
            <p:ph type="sldNum" idx="12"/>
          </p:nvPr>
        </p:nvSpPr>
        <p:spPr>
          <a:xfrm>
            <a:off x="8730343" y="5351363"/>
            <a:ext cx="207636"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37</a:t>
            </a:fld>
            <a:endParaRPr/>
          </a:p>
        </p:txBody>
      </p:sp>
      <p:sp>
        <p:nvSpPr>
          <p:cNvPr id="701" name="Google Shape;701;g34aa5a3fd7b_0_191"/>
          <p:cNvSpPr txBox="1"/>
          <p:nvPr/>
        </p:nvSpPr>
        <p:spPr>
          <a:xfrm>
            <a:off x="5012875" y="218214"/>
            <a:ext cx="3593400" cy="4321800"/>
          </a:xfrm>
          <a:prstGeom prst="rect">
            <a:avLst/>
          </a:prstGeom>
          <a:noFill/>
          <a:ln>
            <a:noFill/>
          </a:ln>
        </p:spPr>
        <p:txBody>
          <a:bodyPr spcFirstLastPara="1" wrap="square" lIns="35525" tIns="35525" rIns="35525" bIns="35525" anchor="b" anchorCtr="0">
            <a:normAutofit/>
          </a:bodyPr>
          <a:lstStyle/>
          <a:p>
            <a:pPr marL="0" marR="0" lvl="0" indent="0" algn="ctr" rtl="0">
              <a:lnSpc>
                <a:spcPct val="90000"/>
              </a:lnSpc>
              <a:spcBef>
                <a:spcPts val="0"/>
              </a:spcBef>
              <a:spcAft>
                <a:spcPts val="0"/>
              </a:spcAft>
              <a:buClr>
                <a:schemeClr val="accent1"/>
              </a:buClr>
              <a:buSzPts val="4700"/>
              <a:buFont typeface="Trebuchet MS"/>
              <a:buNone/>
            </a:pPr>
            <a:r>
              <a:rPr lang="es-ES" sz="3200" b="1" dirty="0">
                <a:solidFill>
                  <a:schemeClr val="lt1"/>
                </a:solidFill>
                <a:latin typeface="Trebuchet MS"/>
                <a:ea typeface="Trebuchet MS"/>
                <a:cs typeface="Trebuchet MS"/>
                <a:sym typeface="Trebuchet MS"/>
              </a:rPr>
              <a:t>Cambiar la asistencia a las personas con enfermedades mentales graves y trastornos emocionales graves (SMI/SED)</a:t>
            </a:r>
            <a:endParaRPr sz="3200" b="1" dirty="0">
              <a:solidFill>
                <a:schemeClr val="lt1"/>
              </a:solidFill>
              <a:latin typeface="Trebuchet MS"/>
              <a:ea typeface="Trebuchet MS"/>
              <a:cs typeface="Trebuchet MS"/>
              <a:sym typeface="Trebuchet M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g355d285e6e6_1_121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38</a:t>
            </a:fld>
            <a:endParaRPr/>
          </a:p>
        </p:txBody>
      </p:sp>
      <p:sp>
        <p:nvSpPr>
          <p:cNvPr id="707" name="Google Shape;707;g355d285e6e6_1_1215"/>
          <p:cNvSpPr txBox="1"/>
          <p:nvPr/>
        </p:nvSpPr>
        <p:spPr>
          <a:xfrm>
            <a:off x="489475" y="0"/>
            <a:ext cx="35034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Changes to Inpatient Care</a:t>
            </a:r>
            <a:endParaRPr sz="3400" b="1" i="0" u="none" strike="noStrike" cap="none" dirty="0">
              <a:solidFill>
                <a:schemeClr val="dk2"/>
              </a:solidFill>
              <a:latin typeface="Trebuchet MS"/>
              <a:ea typeface="Trebuchet MS"/>
              <a:cs typeface="Trebuchet MS"/>
              <a:sym typeface="Trebuchet MS"/>
            </a:endParaRPr>
          </a:p>
        </p:txBody>
      </p:sp>
      <p:sp>
        <p:nvSpPr>
          <p:cNvPr id="708" name="Google Shape;708;g355d285e6e6_1_1215"/>
          <p:cNvSpPr txBox="1">
            <a:spLocks noGrp="1"/>
          </p:cNvSpPr>
          <p:nvPr>
            <p:ph type="title"/>
          </p:nvPr>
        </p:nvSpPr>
        <p:spPr>
          <a:xfrm>
            <a:off x="4751052" y="-300355"/>
            <a:ext cx="3993300" cy="2141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400" dirty="0"/>
              <a:t>Cambios en la asistencia hospitalaria</a:t>
            </a:r>
            <a:endParaRPr sz="3400" dirty="0">
              <a:solidFill>
                <a:schemeClr val="dk2"/>
              </a:solidFill>
            </a:endParaRPr>
          </a:p>
        </p:txBody>
      </p:sp>
      <p:sp>
        <p:nvSpPr>
          <p:cNvPr id="709" name="Google Shape;709;g355d285e6e6_1_1215"/>
          <p:cNvSpPr txBox="1">
            <a:spLocks noGrp="1"/>
          </p:cNvSpPr>
          <p:nvPr>
            <p:ph type="body" idx="1"/>
          </p:nvPr>
        </p:nvSpPr>
        <p:spPr>
          <a:xfrm>
            <a:off x="261950" y="1208100"/>
            <a:ext cx="4131000" cy="3521700"/>
          </a:xfrm>
          <a:prstGeom prst="rect">
            <a:avLst/>
          </a:prstGeom>
          <a:noFill/>
          <a:ln>
            <a:noFill/>
          </a:ln>
        </p:spPr>
        <p:txBody>
          <a:bodyPr spcFirstLastPara="1" wrap="square" lIns="91425" tIns="45700" rIns="91425" bIns="45700" anchor="t" anchorCtr="0">
            <a:spAutoFit/>
          </a:bodyPr>
          <a:lstStyle/>
          <a:p>
            <a:pPr marL="266700" lvl="0" indent="-196850" algn="l" rtl="0">
              <a:spcBef>
                <a:spcPts val="300"/>
              </a:spcBef>
              <a:spcAft>
                <a:spcPts val="0"/>
              </a:spcAft>
              <a:buClr>
                <a:schemeClr val="dk2"/>
              </a:buClr>
              <a:buSzPts val="1700"/>
              <a:buFont typeface="Trebuchet MS"/>
              <a:buChar char="•"/>
            </a:pP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8"/>
                  </a:ext>
                </a:extLst>
              </a:rPr>
              <a:t>Serious Mental Illness (SMI) or Children with a Serious Emotional Disturbance (SED)</a:t>
            </a:r>
            <a:endParaRPr sz="2200" dirty="0">
              <a:solidFill>
                <a:schemeClr val="dk2"/>
              </a:solidFill>
            </a:endParaRPr>
          </a:p>
          <a:p>
            <a:pPr marL="266700" lvl="0" indent="-228600" algn="l" rtl="0">
              <a:spcBef>
                <a:spcPts val="300"/>
              </a:spcBef>
              <a:spcAft>
                <a:spcPts val="0"/>
              </a:spcAft>
              <a:buClr>
                <a:schemeClr val="dk2"/>
              </a:buClr>
              <a:buSzPts val="2200"/>
              <a:buChar char="•"/>
            </a:pPr>
            <a:r>
              <a:rPr lang="en-US" sz="2200" dirty="0">
                <a:solidFill>
                  <a:schemeClr val="dk2"/>
                </a:solidFill>
              </a:rPr>
              <a:t>Reimbursement for stays up to 60 days if medically necessary </a:t>
            </a:r>
            <a:endParaRPr sz="2200" dirty="0">
              <a:solidFill>
                <a:schemeClr val="dk2"/>
              </a:solidFill>
            </a:endParaRPr>
          </a:p>
          <a:p>
            <a:pPr marL="266700" lvl="0" indent="-228600" algn="l" rtl="0">
              <a:spcBef>
                <a:spcPts val="300"/>
              </a:spcBef>
              <a:spcAft>
                <a:spcPts val="0"/>
              </a:spcAft>
              <a:buClr>
                <a:schemeClr val="dk2"/>
              </a:buClr>
              <a:buSzPts val="2200"/>
              <a:buChar char="•"/>
            </a:pPr>
            <a:r>
              <a:rPr lang="en-US" sz="2200" dirty="0">
                <a:solidFill>
                  <a:schemeClr val="dk2"/>
                </a:solidFill>
              </a:rPr>
              <a:t>Comprehensive continuum of care to treat SMI/SED including</a:t>
            </a:r>
            <a:r>
              <a:rPr lang="en-US" sz="2200" dirty="0">
                <a:solidFill>
                  <a:schemeClr val="dk2"/>
                </a:solidFill>
                <a:highlight>
                  <a:schemeClr val="lt1"/>
                </a:highlight>
              </a:rPr>
              <a:t> </a:t>
            </a:r>
            <a:r>
              <a:rPr lang="en-US" sz="2200" dirty="0">
                <a:solidFill>
                  <a:schemeClr val="dk2"/>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9"/>
                  </a:ext>
                </a:extLst>
              </a:rPr>
              <a:t>inpatient,</a:t>
            </a:r>
            <a:r>
              <a:rPr lang="en-US" sz="2200" dirty="0">
                <a:solidFill>
                  <a:schemeClr val="dk2"/>
                </a:solidFill>
                <a:highlight>
                  <a:srgbClr val="FFFF00"/>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0"/>
                  </a:ext>
                </a:extLst>
              </a:rPr>
              <a:t> </a:t>
            </a:r>
            <a:r>
              <a:rPr lang="en-US" sz="2200" dirty="0">
                <a:solidFill>
                  <a:schemeClr val="dk2"/>
                </a:solidFill>
              </a:rPr>
              <a:t>outpatient, and community-based services.</a:t>
            </a:r>
            <a:endParaRPr sz="2200" dirty="0">
              <a:solidFill>
                <a:schemeClr val="dk2"/>
              </a:solidFill>
            </a:endParaRPr>
          </a:p>
        </p:txBody>
      </p:sp>
      <p:sp>
        <p:nvSpPr>
          <p:cNvPr id="4" name="Google Shape;709;g355d285e6e6_1_1215">
            <a:extLst>
              <a:ext uri="{FF2B5EF4-FFF2-40B4-BE49-F238E27FC236}">
                <a16:creationId xmlns:a16="http://schemas.microsoft.com/office/drawing/2014/main" id="{3551F8F8-3AC5-1FBB-7870-D804861DF127}"/>
              </a:ext>
            </a:extLst>
          </p:cNvPr>
          <p:cNvSpPr txBox="1">
            <a:spLocks/>
          </p:cNvSpPr>
          <p:nvPr/>
        </p:nvSpPr>
        <p:spPr>
          <a:xfrm>
            <a:off x="4461702" y="1600811"/>
            <a:ext cx="4572000" cy="325469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266700" indent="-196850">
              <a:spcBef>
                <a:spcPts val="300"/>
              </a:spcBef>
              <a:buClr>
                <a:schemeClr val="dk2"/>
              </a:buClr>
              <a:buSzPts val="1700"/>
              <a:buFont typeface="Trebuchet MS"/>
              <a:buChar char="•"/>
            </a:pPr>
            <a:r>
              <a:rPr lang="es-ES" sz="22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8"/>
                  </a:ext>
                </a:extLst>
              </a:rPr>
              <a:t>Enfermedad Mental Grave (SMI) o Niños con Trastorno Emocional Grave (SED)</a:t>
            </a:r>
          </a:p>
          <a:p>
            <a:pPr marL="266700" indent="-196850">
              <a:spcBef>
                <a:spcPts val="300"/>
              </a:spcBef>
              <a:buClr>
                <a:schemeClr val="dk2"/>
              </a:buClr>
              <a:buSzPts val="1700"/>
              <a:buFont typeface="Trebuchet MS"/>
              <a:buChar char="•"/>
            </a:pPr>
            <a:r>
              <a:rPr lang="es-ES" sz="2200" dirty="0">
                <a:solidFill>
                  <a:schemeClr val="dk2"/>
                </a:solidFill>
              </a:rPr>
              <a:t>Reembolso por estadías de hasta 60 días si es médicamente necesario.</a:t>
            </a:r>
          </a:p>
          <a:p>
            <a:pPr marL="266700" indent="-196850">
              <a:spcBef>
                <a:spcPts val="300"/>
              </a:spcBef>
              <a:buClr>
                <a:schemeClr val="dk2"/>
              </a:buClr>
              <a:buSzPts val="1700"/>
              <a:buFont typeface="Trebuchet MS"/>
              <a:buChar char="•"/>
            </a:pPr>
            <a:r>
              <a:rPr lang="es-ES" sz="2200" dirty="0">
                <a:solidFill>
                  <a:schemeClr val="dk2"/>
                </a:solidFill>
              </a:rPr>
              <a:t>Asistencia integral continua para tratar la </a:t>
            </a:r>
            <a:r>
              <a:rPr lang="en-US" sz="2200" dirty="0">
                <a:solidFill>
                  <a:schemeClr val="dk2"/>
                </a:solidFill>
              </a:rPr>
              <a:t>SMI/SED</a:t>
            </a:r>
            <a:r>
              <a:rPr lang="es-ES" sz="2200" dirty="0">
                <a:solidFill>
                  <a:schemeClr val="dk2"/>
                </a:solidFill>
              </a:rPr>
              <a:t>, incluyendo servicios hospitalarios, ambulatorios y comunitarios.</a:t>
            </a:r>
            <a:endParaRPr lang="en-US" sz="2200" dirty="0">
              <a:solidFill>
                <a:schemeClr val="dk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g34aa5a3fd7b_0_19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39</a:t>
            </a:fld>
            <a:endParaRPr/>
          </a:p>
        </p:txBody>
      </p:sp>
      <p:sp>
        <p:nvSpPr>
          <p:cNvPr id="716" name="Google Shape;716;g34aa5a3fd7b_0_197"/>
          <p:cNvSpPr txBox="1"/>
          <p:nvPr/>
        </p:nvSpPr>
        <p:spPr>
          <a:xfrm>
            <a:off x="460600" y="238125"/>
            <a:ext cx="3503400" cy="10437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100" b="1" dirty="0">
                <a:solidFill>
                  <a:schemeClr val="dk2"/>
                </a:solidFill>
                <a:latin typeface="Trebuchet MS"/>
                <a:ea typeface="Trebuchet MS"/>
                <a:cs typeface="Trebuchet MS"/>
                <a:sym typeface="Trebuchet MS"/>
              </a:rPr>
              <a:t>Eligibility for SMI/SED services</a:t>
            </a:r>
            <a:endParaRPr sz="3200" b="1" i="0" u="none" strike="noStrike" cap="none" dirty="0">
              <a:solidFill>
                <a:schemeClr val="dk2"/>
              </a:solidFill>
              <a:latin typeface="Trebuchet MS"/>
              <a:ea typeface="Trebuchet MS"/>
              <a:cs typeface="Trebuchet MS"/>
              <a:sym typeface="Trebuchet MS"/>
            </a:endParaRPr>
          </a:p>
        </p:txBody>
      </p:sp>
      <p:sp>
        <p:nvSpPr>
          <p:cNvPr id="717" name="Google Shape;717;g34aa5a3fd7b_0_197"/>
          <p:cNvSpPr txBox="1">
            <a:spLocks noGrp="1"/>
          </p:cNvSpPr>
          <p:nvPr>
            <p:ph type="title"/>
          </p:nvPr>
        </p:nvSpPr>
        <p:spPr>
          <a:xfrm>
            <a:off x="4292496" y="359925"/>
            <a:ext cx="4645499"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400" dirty="0"/>
              <a:t>Elegibilidad para los servicios SMI/SED</a:t>
            </a:r>
            <a:endParaRPr sz="3400" dirty="0">
              <a:solidFill>
                <a:schemeClr val="dk2"/>
              </a:solidFill>
            </a:endParaRPr>
          </a:p>
        </p:txBody>
      </p:sp>
      <p:sp>
        <p:nvSpPr>
          <p:cNvPr id="718" name="Google Shape;718;g34aa5a3fd7b_0_197"/>
          <p:cNvSpPr txBox="1">
            <a:spLocks noGrp="1"/>
          </p:cNvSpPr>
          <p:nvPr>
            <p:ph type="body" idx="1"/>
          </p:nvPr>
        </p:nvSpPr>
        <p:spPr>
          <a:xfrm>
            <a:off x="261950" y="1188050"/>
            <a:ext cx="4645500" cy="3791100"/>
          </a:xfrm>
          <a:prstGeom prst="rect">
            <a:avLst/>
          </a:prstGeom>
          <a:noFill/>
          <a:ln>
            <a:noFill/>
          </a:ln>
        </p:spPr>
        <p:txBody>
          <a:bodyPr spcFirstLastPara="1" wrap="square" lIns="91425" tIns="45700" rIns="91425" bIns="45700" anchor="t" anchorCtr="0">
            <a:spAutoFit/>
          </a:bodyPr>
          <a:lstStyle/>
          <a:p>
            <a:pPr marL="266700" lvl="0" indent="-196850" algn="l" rtl="0">
              <a:spcBef>
                <a:spcPts val="300"/>
              </a:spcBef>
              <a:spcAft>
                <a:spcPts val="0"/>
              </a:spcAft>
              <a:buClr>
                <a:schemeClr val="dk2"/>
              </a:buClr>
              <a:buSzPts val="1700"/>
              <a:buFont typeface="Trebuchet MS"/>
              <a:buChar char="•"/>
            </a:pPr>
            <a:r>
              <a:rPr lang="en-US" sz="2200" dirty="0">
                <a:solidFill>
                  <a:schemeClr val="dk2"/>
                </a:solidFill>
              </a:rPr>
              <a:t>Eligible Individuals:</a:t>
            </a:r>
            <a:endParaRPr sz="2200" dirty="0">
              <a:solidFill>
                <a:schemeClr val="dk2"/>
              </a:solidFill>
            </a:endParaRPr>
          </a:p>
          <a:p>
            <a:pPr marL="533400" lvl="1" indent="-177800" algn="l" rtl="0">
              <a:spcBef>
                <a:spcPts val="300"/>
              </a:spcBef>
              <a:spcAft>
                <a:spcPts val="0"/>
              </a:spcAft>
              <a:buClr>
                <a:schemeClr val="dk2"/>
              </a:buClr>
              <a:buSzPts val="1800"/>
              <a:buChar char="⮚"/>
            </a:pPr>
            <a:r>
              <a:rPr lang="en-US" sz="1800" dirty="0">
                <a:solidFill>
                  <a:schemeClr val="dk2"/>
                </a:solidFill>
              </a:rPr>
              <a:t>21-64 years in age</a:t>
            </a:r>
            <a:endParaRPr sz="1800" dirty="0">
              <a:solidFill>
                <a:schemeClr val="dk2"/>
              </a:solidFill>
            </a:endParaRPr>
          </a:p>
          <a:p>
            <a:pPr marL="533400" lvl="0" indent="0" algn="l" rtl="0">
              <a:spcBef>
                <a:spcPts val="300"/>
              </a:spcBef>
              <a:spcAft>
                <a:spcPts val="0"/>
              </a:spcAft>
              <a:buNone/>
            </a:pPr>
            <a:endParaRPr sz="1700" dirty="0">
              <a:solidFill>
                <a:schemeClr val="dk2"/>
              </a:solidFill>
            </a:endParaRPr>
          </a:p>
          <a:p>
            <a:pPr marL="266700" lvl="0" indent="-196850" algn="l" rtl="0">
              <a:lnSpc>
                <a:spcPct val="100000"/>
              </a:lnSpc>
              <a:spcBef>
                <a:spcPts val="0"/>
              </a:spcBef>
              <a:spcAft>
                <a:spcPts val="0"/>
              </a:spcAft>
              <a:buClr>
                <a:schemeClr val="dk2"/>
              </a:buClr>
              <a:buSzPts val="1700"/>
              <a:buFont typeface="Trebuchet MS"/>
              <a:buChar char="•"/>
            </a:pPr>
            <a:r>
              <a:rPr lang="en-US" sz="2200" dirty="0">
                <a:solidFill>
                  <a:schemeClr val="dk2"/>
                </a:solidFill>
              </a:rPr>
              <a:t>Eligible Settings: </a:t>
            </a:r>
            <a:endParaRPr sz="1700" dirty="0">
              <a:solidFill>
                <a:schemeClr val="dk2"/>
              </a:solidFill>
            </a:endParaRPr>
          </a:p>
          <a:p>
            <a:pPr marL="533400" lvl="1" indent="-177800" algn="l" rtl="0">
              <a:lnSpc>
                <a:spcPct val="100000"/>
              </a:lnSpc>
              <a:spcBef>
                <a:spcPts val="0"/>
              </a:spcBef>
              <a:spcAft>
                <a:spcPts val="0"/>
              </a:spcAft>
              <a:buClr>
                <a:schemeClr val="dk2"/>
              </a:buClr>
              <a:buSzPts val="1800"/>
              <a:buFont typeface="Trebuchet MS"/>
              <a:buChar char="⮚"/>
            </a:pPr>
            <a:r>
              <a:rPr lang="en-US" sz="1800" dirty="0">
                <a:solidFill>
                  <a:schemeClr val="dk2"/>
                </a:solidFill>
              </a:rPr>
              <a:t>SMI/SED services in Institutions for Mental Disease (IMDs) </a:t>
            </a:r>
            <a:endParaRPr sz="1800" dirty="0">
              <a:solidFill>
                <a:schemeClr val="dk2"/>
              </a:solidFill>
            </a:endParaRPr>
          </a:p>
          <a:p>
            <a:pPr marL="939800" lvl="2" indent="-177800" algn="l" rtl="0">
              <a:lnSpc>
                <a:spcPct val="100000"/>
              </a:lnSpc>
              <a:spcBef>
                <a:spcPts val="0"/>
              </a:spcBef>
              <a:spcAft>
                <a:spcPts val="0"/>
              </a:spcAft>
              <a:buClr>
                <a:schemeClr val="dk2"/>
              </a:buClr>
              <a:buSzPts val="1400"/>
              <a:buFont typeface="Trebuchet MS"/>
              <a:buChar char="▪"/>
            </a:pPr>
            <a:r>
              <a:rPr lang="en-US" sz="1600" dirty="0">
                <a:solidFill>
                  <a:schemeClr val="dk2"/>
                </a:solidFill>
              </a:rPr>
              <a:t>CSU/ATUs</a:t>
            </a:r>
            <a:endParaRPr sz="1600" dirty="0">
              <a:solidFill>
                <a:schemeClr val="dk2"/>
              </a:solidFill>
            </a:endParaRPr>
          </a:p>
          <a:p>
            <a:pPr marL="939800" lvl="2" indent="-177800" algn="l" rtl="0">
              <a:lnSpc>
                <a:spcPct val="100000"/>
              </a:lnSpc>
              <a:spcBef>
                <a:spcPts val="0"/>
              </a:spcBef>
              <a:spcAft>
                <a:spcPts val="0"/>
              </a:spcAft>
              <a:buClr>
                <a:schemeClr val="dk2"/>
              </a:buClr>
              <a:buSzPts val="1400"/>
              <a:buFont typeface="Trebuchet MS"/>
              <a:buChar char="▪"/>
            </a:pPr>
            <a:r>
              <a:rPr lang="en-US" sz="1600" dirty="0">
                <a:solidFill>
                  <a:schemeClr val="dk2"/>
                </a:solidFill>
              </a:rPr>
              <a:t>Free Standing Psych Hospitals </a:t>
            </a:r>
            <a:endParaRPr sz="1500" dirty="0">
              <a:solidFill>
                <a:schemeClr val="dk2"/>
              </a:solidFill>
            </a:endParaRPr>
          </a:p>
          <a:p>
            <a:pPr marL="266700" lvl="0" indent="-196850" algn="l" rtl="0">
              <a:lnSpc>
                <a:spcPct val="100000"/>
              </a:lnSpc>
              <a:spcBef>
                <a:spcPts val="0"/>
              </a:spcBef>
              <a:spcAft>
                <a:spcPts val="0"/>
              </a:spcAft>
              <a:buClr>
                <a:schemeClr val="dk2"/>
              </a:buClr>
              <a:buSzPts val="1700"/>
              <a:buFont typeface="Trebuchet MS"/>
              <a:buChar char="•"/>
            </a:pPr>
            <a:r>
              <a:rPr lang="en-US" sz="2200" dirty="0">
                <a:solidFill>
                  <a:schemeClr val="dk2"/>
                </a:solidFill>
              </a:rPr>
              <a:t>Covered Services: </a:t>
            </a:r>
            <a:endParaRPr sz="2200" dirty="0">
              <a:solidFill>
                <a:schemeClr val="dk2"/>
              </a:solidFill>
            </a:endParaRPr>
          </a:p>
          <a:p>
            <a:pPr marL="533400" lvl="1" indent="-177800" algn="l" rtl="0">
              <a:lnSpc>
                <a:spcPct val="100000"/>
              </a:lnSpc>
              <a:spcBef>
                <a:spcPts val="0"/>
              </a:spcBef>
              <a:spcAft>
                <a:spcPts val="0"/>
              </a:spcAft>
              <a:buClr>
                <a:schemeClr val="dk2"/>
              </a:buClr>
              <a:buSzPts val="1800"/>
              <a:buFont typeface="Trebuchet MS"/>
              <a:buChar char="⮚"/>
            </a:pPr>
            <a:r>
              <a:rPr lang="en-US" sz="1800" dirty="0">
                <a:solidFill>
                  <a:schemeClr val="dk2"/>
                </a:solidFill>
              </a:rPr>
              <a:t>Allow reimbursement for up to 60 days while maintaining an average length of stay of 30 days for each member </a:t>
            </a:r>
            <a:endParaRPr sz="1800" dirty="0">
              <a:solidFill>
                <a:schemeClr val="dk2"/>
              </a:solidFill>
            </a:endParaRPr>
          </a:p>
        </p:txBody>
      </p:sp>
      <p:sp>
        <p:nvSpPr>
          <p:cNvPr id="4" name="Google Shape;718;g34aa5a3fd7b_0_197">
            <a:extLst>
              <a:ext uri="{FF2B5EF4-FFF2-40B4-BE49-F238E27FC236}">
                <a16:creationId xmlns:a16="http://schemas.microsoft.com/office/drawing/2014/main" id="{457D537C-7FAF-D5D5-9A70-3460CF95D44B}"/>
              </a:ext>
            </a:extLst>
          </p:cNvPr>
          <p:cNvSpPr txBox="1">
            <a:spLocks/>
          </p:cNvSpPr>
          <p:nvPr/>
        </p:nvSpPr>
        <p:spPr>
          <a:xfrm>
            <a:off x="4498500" y="1188050"/>
            <a:ext cx="4645500" cy="368962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266700" indent="-196850">
              <a:spcBef>
                <a:spcPts val="300"/>
              </a:spcBef>
              <a:buClr>
                <a:schemeClr val="dk2"/>
              </a:buClr>
              <a:buSzPts val="1700"/>
              <a:buFont typeface="Trebuchet MS"/>
              <a:buChar char="•"/>
            </a:pPr>
            <a:r>
              <a:rPr lang="en-US" sz="1780" dirty="0">
                <a:solidFill>
                  <a:schemeClr val="dk2"/>
                </a:solidFill>
              </a:rPr>
              <a:t>Personas </a:t>
            </a:r>
            <a:r>
              <a:rPr lang="en-US" sz="1780" dirty="0" err="1">
                <a:solidFill>
                  <a:schemeClr val="dk2"/>
                </a:solidFill>
              </a:rPr>
              <a:t>elegibles</a:t>
            </a:r>
            <a:r>
              <a:rPr lang="en-US" sz="1780" dirty="0">
                <a:solidFill>
                  <a:schemeClr val="dk2"/>
                </a:solidFill>
              </a:rPr>
              <a:t>:</a:t>
            </a:r>
          </a:p>
          <a:p>
            <a:pPr marL="533400" lvl="1" indent="-177800">
              <a:spcBef>
                <a:spcPts val="300"/>
              </a:spcBef>
              <a:buClr>
                <a:schemeClr val="dk2"/>
              </a:buClr>
            </a:pPr>
            <a:r>
              <a:rPr lang="en-US" sz="1780" dirty="0">
                <a:solidFill>
                  <a:schemeClr val="dk2"/>
                </a:solidFill>
              </a:rPr>
              <a:t>21-64 </a:t>
            </a:r>
            <a:r>
              <a:rPr lang="en-US" sz="1780" dirty="0" err="1">
                <a:solidFill>
                  <a:schemeClr val="dk2"/>
                </a:solidFill>
              </a:rPr>
              <a:t>años</a:t>
            </a:r>
            <a:r>
              <a:rPr lang="en-US" sz="1780" dirty="0">
                <a:solidFill>
                  <a:schemeClr val="dk2"/>
                </a:solidFill>
              </a:rPr>
              <a:t> de </a:t>
            </a:r>
            <a:r>
              <a:rPr lang="en-US" sz="1780" dirty="0" err="1">
                <a:solidFill>
                  <a:schemeClr val="dk2"/>
                </a:solidFill>
              </a:rPr>
              <a:t>edad</a:t>
            </a:r>
            <a:endParaRPr lang="en-US" sz="1780" dirty="0">
              <a:solidFill>
                <a:schemeClr val="dk2"/>
              </a:solidFill>
            </a:endParaRPr>
          </a:p>
          <a:p>
            <a:pPr marL="533400" indent="0">
              <a:spcBef>
                <a:spcPts val="300"/>
              </a:spcBef>
              <a:buFont typeface="Arial"/>
              <a:buNone/>
            </a:pPr>
            <a:endParaRPr lang="en-US" sz="1780" dirty="0">
              <a:solidFill>
                <a:schemeClr val="dk2"/>
              </a:solidFill>
            </a:endParaRPr>
          </a:p>
          <a:p>
            <a:pPr marL="266700" indent="-196850">
              <a:lnSpc>
                <a:spcPct val="100000"/>
              </a:lnSpc>
              <a:spcBef>
                <a:spcPts val="0"/>
              </a:spcBef>
              <a:buClr>
                <a:schemeClr val="dk2"/>
              </a:buClr>
              <a:buSzPts val="1700"/>
              <a:buFont typeface="Trebuchet MS"/>
              <a:buChar char="•"/>
            </a:pPr>
            <a:r>
              <a:rPr lang="en-US" sz="1780" dirty="0" err="1">
                <a:solidFill>
                  <a:schemeClr val="dk2"/>
                </a:solidFill>
              </a:rPr>
              <a:t>Configuraciones</a:t>
            </a:r>
            <a:r>
              <a:rPr lang="en-US" sz="1780" dirty="0">
                <a:solidFill>
                  <a:schemeClr val="dk2"/>
                </a:solidFill>
              </a:rPr>
              <a:t> </a:t>
            </a:r>
            <a:r>
              <a:rPr lang="en-US" sz="1780" dirty="0" err="1">
                <a:solidFill>
                  <a:schemeClr val="dk2"/>
                </a:solidFill>
              </a:rPr>
              <a:t>elegibles</a:t>
            </a:r>
            <a:r>
              <a:rPr lang="en-US" sz="1780" dirty="0">
                <a:solidFill>
                  <a:schemeClr val="dk2"/>
                </a:solidFill>
              </a:rPr>
              <a:t>: </a:t>
            </a:r>
          </a:p>
          <a:p>
            <a:pPr marL="533400" lvl="1" indent="-177800">
              <a:lnSpc>
                <a:spcPct val="100000"/>
              </a:lnSpc>
              <a:spcBef>
                <a:spcPts val="0"/>
              </a:spcBef>
              <a:buClr>
                <a:schemeClr val="dk2"/>
              </a:buClr>
              <a:buFont typeface="Trebuchet MS"/>
              <a:buChar char="⮚"/>
            </a:pPr>
            <a:r>
              <a:rPr lang="es-ES" sz="1780" dirty="0">
                <a:solidFill>
                  <a:schemeClr val="dk2"/>
                </a:solidFill>
              </a:rPr>
              <a:t>Servicios SMI/SED en instituciones para enfermedades mentales </a:t>
            </a:r>
            <a:r>
              <a:rPr lang="en-US" sz="1780" dirty="0">
                <a:solidFill>
                  <a:schemeClr val="dk2"/>
                </a:solidFill>
              </a:rPr>
              <a:t>(IMDs) </a:t>
            </a:r>
          </a:p>
          <a:p>
            <a:pPr marL="939800" lvl="2" indent="-177800">
              <a:lnSpc>
                <a:spcPct val="100000"/>
              </a:lnSpc>
              <a:spcBef>
                <a:spcPts val="0"/>
              </a:spcBef>
              <a:buClr>
                <a:schemeClr val="dk2"/>
              </a:buClr>
              <a:buSzPts val="1400"/>
              <a:buFont typeface="Trebuchet MS"/>
              <a:buChar char="▪"/>
            </a:pPr>
            <a:r>
              <a:rPr lang="en-US" sz="1780" dirty="0">
                <a:solidFill>
                  <a:schemeClr val="dk2"/>
                </a:solidFill>
              </a:rPr>
              <a:t>CSU/ATU</a:t>
            </a:r>
            <a:r>
              <a:rPr lang="en-US" sz="1800" dirty="0">
                <a:solidFill>
                  <a:schemeClr val="dk2"/>
                </a:solidFill>
              </a:rPr>
              <a:t>s</a:t>
            </a:r>
            <a:endParaRPr lang="en-US" sz="1780" dirty="0">
              <a:solidFill>
                <a:schemeClr val="dk2"/>
              </a:solidFill>
            </a:endParaRPr>
          </a:p>
          <a:p>
            <a:pPr marL="939800" lvl="2" indent="-177800">
              <a:lnSpc>
                <a:spcPct val="100000"/>
              </a:lnSpc>
              <a:spcBef>
                <a:spcPts val="0"/>
              </a:spcBef>
              <a:buClr>
                <a:schemeClr val="dk2"/>
              </a:buClr>
              <a:buSzPts val="1400"/>
              <a:buFont typeface="Trebuchet MS"/>
              <a:buChar char="▪"/>
            </a:pPr>
            <a:r>
              <a:rPr lang="en-US" sz="1780" dirty="0" err="1">
                <a:solidFill>
                  <a:schemeClr val="dk2"/>
                </a:solidFill>
              </a:rPr>
              <a:t>Hospitales</a:t>
            </a:r>
            <a:r>
              <a:rPr lang="en-US" sz="1780" dirty="0">
                <a:solidFill>
                  <a:schemeClr val="dk2"/>
                </a:solidFill>
              </a:rPr>
              <a:t> </a:t>
            </a:r>
            <a:r>
              <a:rPr lang="en-US" sz="1780" dirty="0" err="1">
                <a:solidFill>
                  <a:schemeClr val="dk2"/>
                </a:solidFill>
              </a:rPr>
              <a:t>psiquiátricos</a:t>
            </a:r>
            <a:r>
              <a:rPr lang="en-US" sz="1780" dirty="0">
                <a:solidFill>
                  <a:schemeClr val="dk2"/>
                </a:solidFill>
              </a:rPr>
              <a:t> </a:t>
            </a:r>
            <a:r>
              <a:rPr lang="en-US" sz="1780" dirty="0" err="1">
                <a:solidFill>
                  <a:schemeClr val="dk2"/>
                </a:solidFill>
              </a:rPr>
              <a:t>independientes</a:t>
            </a:r>
            <a:endParaRPr lang="en-US" sz="1780" dirty="0">
              <a:solidFill>
                <a:schemeClr val="dk2"/>
              </a:solidFill>
            </a:endParaRPr>
          </a:p>
          <a:p>
            <a:pPr marL="266700" indent="-196850">
              <a:lnSpc>
                <a:spcPct val="100000"/>
              </a:lnSpc>
              <a:spcBef>
                <a:spcPts val="0"/>
              </a:spcBef>
              <a:buClr>
                <a:schemeClr val="dk2"/>
              </a:buClr>
              <a:buSzPts val="1700"/>
              <a:buFont typeface="Trebuchet MS"/>
              <a:buChar char="•"/>
            </a:pPr>
            <a:r>
              <a:rPr lang="en-US" sz="1780" dirty="0" err="1">
                <a:solidFill>
                  <a:schemeClr val="dk2"/>
                </a:solidFill>
              </a:rPr>
              <a:t>Servicios</a:t>
            </a:r>
            <a:r>
              <a:rPr lang="en-US" sz="1780" dirty="0">
                <a:solidFill>
                  <a:schemeClr val="dk2"/>
                </a:solidFill>
              </a:rPr>
              <a:t> </a:t>
            </a:r>
            <a:r>
              <a:rPr lang="en-US" sz="1780" dirty="0" err="1">
                <a:solidFill>
                  <a:schemeClr val="dk2"/>
                </a:solidFill>
              </a:rPr>
              <a:t>cubiertos</a:t>
            </a:r>
            <a:r>
              <a:rPr lang="en-US" sz="1780" dirty="0">
                <a:solidFill>
                  <a:schemeClr val="dk2"/>
                </a:solidFill>
              </a:rPr>
              <a:t>: </a:t>
            </a:r>
          </a:p>
          <a:p>
            <a:pPr marL="533400" lvl="1" indent="-177800">
              <a:lnSpc>
                <a:spcPct val="100000"/>
              </a:lnSpc>
              <a:spcBef>
                <a:spcPts val="0"/>
              </a:spcBef>
              <a:buClr>
                <a:schemeClr val="dk2"/>
              </a:buClr>
              <a:buFont typeface="Trebuchet MS"/>
              <a:buChar char="⮚"/>
            </a:pPr>
            <a:r>
              <a:rPr lang="es-ES" sz="1780" dirty="0">
                <a:solidFill>
                  <a:schemeClr val="dk2"/>
                </a:solidFill>
              </a:rPr>
              <a:t>Permitir el reembolso de hasta 60 días mientras se mantiene una estancia media de 30 días por miembro. </a:t>
            </a:r>
            <a:endParaRPr lang="en-US" sz="1780" dirty="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336fe059189_0_83"/>
          <p:cNvSpPr txBox="1">
            <a:spLocks noGrp="1"/>
          </p:cNvSpPr>
          <p:nvPr>
            <p:ph type="sldNum" idx="12"/>
          </p:nvPr>
        </p:nvSpPr>
        <p:spPr>
          <a:xfrm>
            <a:off x="8775967" y="5428660"/>
            <a:ext cx="117600" cy="203377"/>
          </a:xfrm>
          <a:prstGeom prst="rect">
            <a:avLst/>
          </a:prstGeom>
          <a:noFill/>
          <a:ln>
            <a:noFill/>
          </a:ln>
        </p:spPr>
        <p:txBody>
          <a:bodyPr spcFirstLastPara="1" wrap="square" lIns="32125" tIns="32125" rIns="32125" bIns="32125" anchor="ctr" anchorCtr="0">
            <a:sp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900"/>
              <a:t>4</a:t>
            </a:fld>
            <a:endParaRPr sz="900" dirty="0"/>
          </a:p>
        </p:txBody>
      </p:sp>
      <p:sp>
        <p:nvSpPr>
          <p:cNvPr id="377" name="Google Shape;377;g336fe059189_0_83"/>
          <p:cNvSpPr txBox="1">
            <a:spLocks noGrp="1"/>
          </p:cNvSpPr>
          <p:nvPr>
            <p:ph type="title"/>
          </p:nvPr>
        </p:nvSpPr>
        <p:spPr>
          <a:xfrm>
            <a:off x="4395400" y="197854"/>
            <a:ext cx="4665300" cy="6807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US" sz="1600"/>
              <a:t>Logística de la reunión</a:t>
            </a:r>
            <a:endParaRPr sz="1600"/>
          </a:p>
        </p:txBody>
      </p:sp>
      <p:sp>
        <p:nvSpPr>
          <p:cNvPr id="378" name="Google Shape;378;g336fe059189_0_83"/>
          <p:cNvSpPr txBox="1"/>
          <p:nvPr/>
        </p:nvSpPr>
        <p:spPr>
          <a:xfrm>
            <a:off x="262475" y="952500"/>
            <a:ext cx="4243800" cy="1754246"/>
          </a:xfrm>
          <a:prstGeom prst="rect">
            <a:avLst/>
          </a:prstGeom>
          <a:noFill/>
          <a:ln>
            <a:noFill/>
          </a:ln>
        </p:spPr>
        <p:txBody>
          <a:bodyPr spcFirstLastPara="1" wrap="square" lIns="91400" tIns="91400" rIns="91400" bIns="91400" anchor="t" anchorCtr="0">
            <a:spAutoFit/>
          </a:bodyPr>
          <a:lstStyle/>
          <a:p>
            <a:pPr marL="457200" marR="0" lvl="0" indent="-342900" algn="l" rtl="0">
              <a:lnSpc>
                <a:spcPct val="100000"/>
              </a:lnSpc>
              <a:spcBef>
                <a:spcPts val="1000"/>
              </a:spcBef>
              <a:spcAft>
                <a:spcPts val="0"/>
              </a:spcAft>
              <a:buClr>
                <a:schemeClr val="dk2"/>
              </a:buClr>
              <a:buSzPts val="1800"/>
              <a:buFont typeface="Trebuchet MS"/>
              <a:buChar char="●"/>
            </a:pPr>
            <a:r>
              <a:rPr lang="en-US" sz="1100" b="0" i="0" u="none" strike="noStrike" cap="none"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We </a:t>
            </a:r>
            <a:r>
              <a:rPr lang="en-US" sz="1100" b="0" i="0" u="none" strike="noStrike" cap="none" dirty="0">
                <a:solidFill>
                  <a:schemeClr val="dk2"/>
                </a:solidFill>
                <a:latin typeface="Trebuchet MS"/>
                <a:ea typeface="Trebuchet MS"/>
                <a:cs typeface="Trebuchet MS"/>
                <a:sym typeface="Trebuchet MS"/>
              </a:rPr>
              <a:t>are recording: avoid specific details about medical history or insurance/membership status in </a:t>
            </a:r>
            <a:r>
              <a:rPr lang="en-US" sz="1100" dirty="0">
                <a:solidFill>
                  <a:schemeClr val="dk2"/>
                </a:solidFill>
                <a:latin typeface="Trebuchet MS"/>
                <a:ea typeface="Trebuchet MS"/>
                <a:cs typeface="Trebuchet MS"/>
                <a:sym typeface="Trebuchet MS"/>
              </a:rPr>
              <a:t>any way</a:t>
            </a:r>
            <a:r>
              <a:rPr lang="en-US" sz="1100" b="0" i="0" u="none" strike="noStrike" cap="none" dirty="0">
                <a:solidFill>
                  <a:schemeClr val="dk2"/>
                </a:solidFill>
                <a:latin typeface="Trebuchet MS"/>
                <a:ea typeface="Trebuchet MS"/>
                <a:cs typeface="Trebuchet MS"/>
                <a:sym typeface="Trebuchet MS"/>
              </a:rPr>
              <a:t> as this is considered Protected Health Information (PHI) and/or personally identifiable information (PII).</a:t>
            </a:r>
            <a:endParaRPr sz="1100" b="0" i="0" u="none" strike="noStrike" cap="none" dirty="0">
              <a:solidFill>
                <a:schemeClr val="dk2"/>
              </a:solidFill>
              <a:latin typeface="Trebuchet MS"/>
              <a:ea typeface="Trebuchet MS"/>
              <a:cs typeface="Trebuchet MS"/>
              <a:sym typeface="Trebuchet MS"/>
            </a:endParaRPr>
          </a:p>
          <a:p>
            <a:pPr marL="457200" marR="0" lvl="0" indent="-342900" algn="l" rtl="0">
              <a:lnSpc>
                <a:spcPct val="100000"/>
              </a:lnSpc>
              <a:spcBef>
                <a:spcPts val="1000"/>
              </a:spcBef>
              <a:spcAft>
                <a:spcPts val="0"/>
              </a:spcAft>
              <a:buClr>
                <a:schemeClr val="dk2"/>
              </a:buClr>
              <a:buSzPts val="1800"/>
              <a:buFont typeface="Trebuchet MS"/>
              <a:buChar char="●"/>
            </a:pPr>
            <a:r>
              <a:rPr lang="en-US" sz="1100" b="0" i="0" u="none" strike="noStrike" cap="none" dirty="0">
                <a:solidFill>
                  <a:schemeClr val="dk2"/>
                </a:solidFill>
                <a:latin typeface="Trebuchet MS"/>
                <a:ea typeface="Trebuchet MS"/>
                <a:cs typeface="Trebuchet MS"/>
                <a:sym typeface="Trebuchet MS"/>
              </a:rPr>
              <a:t>Attendees will be muted during the presentation. </a:t>
            </a:r>
            <a:endParaRPr sz="1100" b="0" i="0" u="none" strike="noStrike" cap="none" dirty="0">
              <a:solidFill>
                <a:schemeClr val="dk2"/>
              </a:solidFill>
              <a:latin typeface="Trebuchet MS"/>
              <a:ea typeface="Trebuchet MS"/>
              <a:cs typeface="Trebuchet MS"/>
              <a:sym typeface="Trebuchet MS"/>
            </a:endParaRPr>
          </a:p>
          <a:p>
            <a:pPr marL="457200" marR="0" lvl="0" indent="-342900" algn="l" rtl="0">
              <a:lnSpc>
                <a:spcPct val="100000"/>
              </a:lnSpc>
              <a:spcBef>
                <a:spcPts val="1000"/>
              </a:spcBef>
              <a:spcAft>
                <a:spcPts val="0"/>
              </a:spcAft>
              <a:buClr>
                <a:schemeClr val="dk2"/>
              </a:buClr>
              <a:buSzPts val="1800"/>
              <a:buFont typeface="Trebuchet MS"/>
              <a:buChar char="●"/>
            </a:pPr>
            <a:r>
              <a:rPr lang="en-US" sz="1100" dirty="0">
                <a:solidFill>
                  <a:schemeClr val="dk2"/>
                </a:solidFill>
                <a:latin typeface="Trebuchet MS"/>
                <a:ea typeface="Trebuchet MS"/>
                <a:cs typeface="Trebuchet MS"/>
                <a:sym typeface="Trebuchet MS"/>
              </a:rPr>
              <a:t>Chat will be used by HCPF staff to share out links and information. </a:t>
            </a:r>
            <a:endParaRPr sz="1100" b="0" i="0" u="none" strike="noStrike" cap="none" dirty="0">
              <a:solidFill>
                <a:schemeClr val="dk2"/>
              </a:solidFill>
              <a:latin typeface="Trebuchet MS"/>
              <a:ea typeface="Trebuchet MS"/>
              <a:cs typeface="Trebuchet MS"/>
              <a:sym typeface="Trebuchet MS"/>
            </a:endParaRPr>
          </a:p>
        </p:txBody>
      </p:sp>
      <p:sp>
        <p:nvSpPr>
          <p:cNvPr id="379" name="Google Shape;379;g336fe059189_0_83"/>
          <p:cNvSpPr txBox="1"/>
          <p:nvPr/>
        </p:nvSpPr>
        <p:spPr>
          <a:xfrm>
            <a:off x="4395400" y="960025"/>
            <a:ext cx="4631400" cy="1547266"/>
          </a:xfrm>
          <a:prstGeom prst="rect">
            <a:avLst/>
          </a:prstGeom>
          <a:noFill/>
          <a:ln>
            <a:noFill/>
          </a:ln>
        </p:spPr>
        <p:txBody>
          <a:bodyPr spcFirstLastPara="1" wrap="square" lIns="91400" tIns="91400" rIns="91400" bIns="91400" anchor="t" anchorCtr="0">
            <a:spAutoFit/>
          </a:bodyPr>
          <a:lstStyle/>
          <a:p>
            <a:pPr marL="457200" marR="0" lvl="0" indent="-342900" algn="l" rtl="0">
              <a:lnSpc>
                <a:spcPct val="115000"/>
              </a:lnSpc>
              <a:spcBef>
                <a:spcPts val="0"/>
              </a:spcBef>
              <a:spcAft>
                <a:spcPts val="0"/>
              </a:spcAft>
              <a:buClr>
                <a:schemeClr val="dk2"/>
              </a:buClr>
              <a:buSzPts val="1800"/>
              <a:buFont typeface="Trebuchet MS"/>
              <a:buChar char="●"/>
            </a:pPr>
            <a:r>
              <a:rPr lang="es-ES" sz="1100" b="0" i="0" u="none" strike="noStrike" cap="none" dirty="0">
                <a:solidFill>
                  <a:schemeClr val="dk2"/>
                </a:solidFill>
                <a:latin typeface="Trebuchet MS"/>
                <a:ea typeface="Trebuchet MS"/>
                <a:cs typeface="Trebuchet MS"/>
                <a:sym typeface="Trebuchet MS"/>
              </a:rPr>
              <a:t>Estamos grabando: evite detalles específicos sobre el historial médico o el estatus de seguro/membresía </a:t>
            </a:r>
            <a:r>
              <a:rPr lang="es-ES" sz="1100" dirty="0">
                <a:solidFill>
                  <a:schemeClr val="dk2"/>
                </a:solidFill>
                <a:latin typeface="Trebuchet MS"/>
                <a:ea typeface="Trebuchet MS"/>
                <a:cs typeface="Trebuchet MS"/>
                <a:sym typeface="Trebuchet MS"/>
              </a:rPr>
              <a:t>en</a:t>
            </a:r>
            <a:r>
              <a:rPr lang="es-ES" sz="1100" b="0" i="0" u="none" strike="noStrike" cap="none" dirty="0">
                <a:solidFill>
                  <a:schemeClr val="dk2"/>
                </a:solidFill>
                <a:latin typeface="Trebuchet MS"/>
                <a:ea typeface="Trebuchet MS"/>
                <a:cs typeface="Trebuchet MS"/>
                <a:sym typeface="Trebuchet MS"/>
              </a:rPr>
              <a:t> cualquier manera ya que esto se considera información </a:t>
            </a:r>
            <a:r>
              <a:rPr lang="es-ES" sz="1100" dirty="0">
                <a:solidFill>
                  <a:schemeClr val="dk2"/>
                </a:solidFill>
                <a:latin typeface="Trebuchet MS"/>
                <a:ea typeface="Trebuchet MS"/>
                <a:cs typeface="Trebuchet MS"/>
                <a:sym typeface="Trebuchet MS"/>
              </a:rPr>
              <a:t>sanitaria p</a:t>
            </a:r>
            <a:r>
              <a:rPr lang="es-ES" sz="1100" b="0" i="0" u="none" strike="noStrike" cap="none" dirty="0">
                <a:solidFill>
                  <a:schemeClr val="dk2"/>
                </a:solidFill>
                <a:latin typeface="Trebuchet MS"/>
                <a:ea typeface="Trebuchet MS"/>
                <a:cs typeface="Trebuchet MS"/>
                <a:sym typeface="Trebuchet MS"/>
              </a:rPr>
              <a:t>rotegida (PHI) y/o información de personal identificable (PII).</a:t>
            </a:r>
          </a:p>
          <a:p>
            <a:pPr marL="457200" marR="0" lvl="0" indent="-342900" algn="l" rtl="0">
              <a:lnSpc>
                <a:spcPct val="115000"/>
              </a:lnSpc>
              <a:spcBef>
                <a:spcPts val="0"/>
              </a:spcBef>
              <a:spcAft>
                <a:spcPts val="0"/>
              </a:spcAft>
              <a:buClr>
                <a:schemeClr val="dk2"/>
              </a:buClr>
              <a:buSzPts val="1800"/>
              <a:buFont typeface="Trebuchet MS"/>
              <a:buChar char="●"/>
            </a:pPr>
            <a:r>
              <a:rPr lang="es-ES" sz="1100" dirty="0">
                <a:solidFill>
                  <a:schemeClr val="dk2"/>
                </a:solidFill>
                <a:latin typeface="Trebuchet MS"/>
                <a:ea typeface="Trebuchet MS"/>
                <a:cs typeface="Trebuchet MS"/>
                <a:sym typeface="Trebuchet MS"/>
              </a:rPr>
              <a:t>L</a:t>
            </a:r>
            <a:r>
              <a:rPr lang="es-ES" sz="1100" b="0" i="0" u="none" strike="noStrike" cap="none" dirty="0">
                <a:solidFill>
                  <a:schemeClr val="dk2"/>
                </a:solidFill>
                <a:latin typeface="Trebuchet MS"/>
                <a:ea typeface="Trebuchet MS"/>
                <a:cs typeface="Trebuchet MS"/>
                <a:sym typeface="Trebuchet MS"/>
              </a:rPr>
              <a:t>os asistentes serán silenciados durante la presentación. </a:t>
            </a:r>
          </a:p>
          <a:p>
            <a:pPr marL="457200" marR="0" lvl="0" indent="-342900" algn="l" rtl="0">
              <a:lnSpc>
                <a:spcPct val="115000"/>
              </a:lnSpc>
              <a:spcBef>
                <a:spcPts val="0"/>
              </a:spcBef>
              <a:spcAft>
                <a:spcPts val="0"/>
              </a:spcAft>
              <a:buClr>
                <a:schemeClr val="dk2"/>
              </a:buClr>
              <a:buSzPts val="1800"/>
              <a:buFont typeface="Trebuchet MS"/>
              <a:buChar char="●"/>
            </a:pPr>
            <a:r>
              <a:rPr lang="es-ES" sz="1100" b="0" i="0" u="none" strike="noStrike" cap="none" dirty="0">
                <a:solidFill>
                  <a:schemeClr val="dk2"/>
                </a:solidFill>
                <a:latin typeface="Trebuchet MS"/>
                <a:ea typeface="Trebuchet MS"/>
                <a:cs typeface="Trebuchet MS"/>
                <a:sym typeface="Trebuchet MS"/>
              </a:rPr>
              <a:t>El personal de HCPF utilizará el chat para compartir enlaces e información. </a:t>
            </a:r>
            <a:endParaRPr sz="1100" b="0" i="0" u="none" strike="noStrike" cap="none" dirty="0">
              <a:solidFill>
                <a:schemeClr val="dk2"/>
              </a:solidFill>
              <a:latin typeface="Trebuchet MS"/>
              <a:ea typeface="Trebuchet MS"/>
              <a:cs typeface="Trebuchet MS"/>
              <a:sym typeface="Trebuchet MS"/>
            </a:endParaRPr>
          </a:p>
        </p:txBody>
      </p:sp>
      <p:sp>
        <p:nvSpPr>
          <p:cNvPr id="380" name="Google Shape;380;g336fe059189_0_83"/>
          <p:cNvSpPr txBox="1"/>
          <p:nvPr/>
        </p:nvSpPr>
        <p:spPr>
          <a:xfrm>
            <a:off x="343025" y="238054"/>
            <a:ext cx="4082700" cy="430806"/>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a:buNone/>
            </a:pPr>
            <a:r>
              <a:rPr lang="en-US" sz="1600" b="1" i="0" u="none" strike="noStrike" cap="none">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Meeting </a:t>
            </a:r>
            <a:r>
              <a:rPr lang="en-US" sz="1600" b="1" i="0" u="none" strike="noStrike" cap="none">
                <a:solidFill>
                  <a:schemeClr val="dk2"/>
                </a:solidFill>
                <a:latin typeface="Trebuchet MS"/>
                <a:ea typeface="Trebuchet MS"/>
                <a:cs typeface="Trebuchet MS"/>
                <a:sym typeface="Trebuchet MS"/>
              </a:rPr>
              <a:t>Logistics</a:t>
            </a:r>
            <a:endParaRPr sz="1600" b="0" i="0" u="none" strike="noStrike" cap="none">
              <a:solidFill>
                <a:schemeClr val="dk2"/>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g34d78c092f5_0_0"/>
          <p:cNvSpPr txBox="1">
            <a:spLocks noGrp="1"/>
          </p:cNvSpPr>
          <p:nvPr>
            <p:ph type="title"/>
          </p:nvPr>
        </p:nvSpPr>
        <p:spPr>
          <a:xfrm>
            <a:off x="628650" y="365000"/>
            <a:ext cx="3321900" cy="800100"/>
          </a:xfrm>
          <a:prstGeom prst="rect">
            <a:avLst/>
          </a:prstGeom>
        </p:spPr>
        <p:txBody>
          <a:bodyPr spcFirstLastPara="1" wrap="square" lIns="71100" tIns="35550" rIns="71100" bIns="35550" anchor="b" anchorCtr="0">
            <a:noAutofit/>
          </a:bodyPr>
          <a:lstStyle/>
          <a:p>
            <a:pPr marL="0" lvl="0" indent="0" algn="ctr" rtl="0">
              <a:spcBef>
                <a:spcPts val="0"/>
              </a:spcBef>
              <a:spcAft>
                <a:spcPts val="0"/>
              </a:spcAft>
              <a:buNone/>
            </a:pPr>
            <a:r>
              <a:rPr lang="en-US" dirty="0"/>
              <a:t>Upcoming</a:t>
            </a:r>
            <a:endParaRPr dirty="0"/>
          </a:p>
        </p:txBody>
      </p:sp>
      <p:sp>
        <p:nvSpPr>
          <p:cNvPr id="726" name="Google Shape;726;g34d78c092f5_0_0"/>
          <p:cNvSpPr txBox="1">
            <a:spLocks noGrp="1"/>
          </p:cNvSpPr>
          <p:nvPr>
            <p:ph type="body" idx="1"/>
          </p:nvPr>
        </p:nvSpPr>
        <p:spPr>
          <a:xfrm>
            <a:off x="653750" y="1208100"/>
            <a:ext cx="4180800" cy="3504900"/>
          </a:xfrm>
          <a:prstGeom prst="rect">
            <a:avLst/>
          </a:prstGeom>
        </p:spPr>
        <p:txBody>
          <a:bodyPr spcFirstLastPara="1" wrap="square" lIns="71100" tIns="35550" rIns="71100" bIns="35550" anchor="t" anchorCtr="0">
            <a:noAutofit/>
          </a:bodyPr>
          <a:lstStyle/>
          <a:p>
            <a:pPr marL="266700" marR="0" lvl="0" indent="-228600" algn="l" rtl="0">
              <a:lnSpc>
                <a:spcPct val="100000"/>
              </a:lnSpc>
              <a:spcBef>
                <a:spcPts val="0"/>
              </a:spcBef>
              <a:spcAft>
                <a:spcPts val="0"/>
              </a:spcAft>
              <a:buClr>
                <a:schemeClr val="dk2"/>
              </a:buClr>
              <a:buSzPts val="2200"/>
              <a:buFont typeface="Trebuchet MS"/>
              <a:buChar char="•"/>
            </a:pPr>
            <a:r>
              <a:rPr lang="en-US" sz="2200" dirty="0">
                <a:solidFill>
                  <a:schemeClr val="dk2"/>
                </a:solidFill>
              </a:rPr>
              <a:t>SMI/SED Stakeholder </a:t>
            </a: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1"/>
                  </a:ext>
                </a:extLst>
              </a:rPr>
              <a:t>Engagement</a:t>
            </a:r>
            <a:r>
              <a:rPr lang="en-US" sz="2200" dirty="0">
                <a:solidFill>
                  <a:schemeClr val="dk2"/>
                </a:solidFill>
              </a:rPr>
              <a:t> forum </a:t>
            </a:r>
            <a:endParaRPr sz="2200" dirty="0">
              <a:solidFill>
                <a:schemeClr val="dk2"/>
              </a:solidFill>
            </a:endParaRPr>
          </a:p>
          <a:p>
            <a:pPr marL="533400" marR="0" lvl="1" indent="-177800" algn="l" rtl="0">
              <a:lnSpc>
                <a:spcPct val="100000"/>
              </a:lnSpc>
              <a:spcBef>
                <a:spcPts val="0"/>
              </a:spcBef>
              <a:spcAft>
                <a:spcPts val="0"/>
              </a:spcAft>
              <a:buClr>
                <a:schemeClr val="dk2"/>
              </a:buClr>
              <a:buSzPts val="1800"/>
              <a:buFont typeface="Trebuchet MS"/>
              <a:buChar cha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2"/>
                  </a:ext>
                </a:extLst>
              </a:rPr>
              <a:t>June 26th, 12-1pm</a:t>
            </a:r>
            <a:endParaRPr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3"/>
                </a:ext>
              </a:extLst>
            </a:endParaRPr>
          </a:p>
          <a:p>
            <a:pPr marL="533400" marR="0" lvl="1" indent="-177800" algn="l" rtl="0">
              <a:lnSpc>
                <a:spcPct val="100000"/>
              </a:lnSpc>
              <a:spcBef>
                <a:spcPts val="0"/>
              </a:spcBef>
              <a:spcAft>
                <a:spcPts val="0"/>
              </a:spcAft>
              <a:buClr>
                <a:schemeClr val="dk2"/>
              </a:buClr>
              <a:buSzPts val="1800"/>
              <a:buFont typeface="Trebuchet MS"/>
              <a:buChar cha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4"/>
                  </a:ext>
                </a:extLst>
              </a:rPr>
              <a:t>Monthly, third Thursday</a:t>
            </a:r>
            <a:endParaRPr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5"/>
                </a:ext>
              </a:extLst>
            </a:endParaRPr>
          </a:p>
          <a:p>
            <a:pPr marL="533400" marR="0" lvl="1" indent="-177800" algn="l" rtl="0">
              <a:lnSpc>
                <a:spcPct val="100000"/>
              </a:lnSpc>
              <a:spcBef>
                <a:spcPts val="0"/>
              </a:spcBef>
              <a:spcAft>
                <a:spcPts val="0"/>
              </a:spcAft>
              <a:buClr>
                <a:schemeClr val="dk2"/>
              </a:buClr>
              <a:buSzPts val="1800"/>
              <a:buChar char="⮚"/>
            </a:pPr>
            <a:r>
              <a:rPr lang="en-US" sz="1800" u="sng" dirty="0">
                <a:solidFill>
                  <a:schemeClr val="hlink"/>
                </a:solidFill>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6"/>
                  </a:ext>
                </a:extLst>
              </a:rPr>
              <a:t>Register to attend</a:t>
            </a:r>
            <a:endParaRPr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7"/>
                </a:ext>
              </a:extLst>
            </a:endParaRPr>
          </a:p>
          <a:p>
            <a:pPr marL="266700" marR="0" lvl="0" indent="0" algn="l" rtl="0">
              <a:lnSpc>
                <a:spcPct val="100000"/>
              </a:lnSpc>
              <a:spcBef>
                <a:spcPts val="0"/>
              </a:spcBef>
              <a:spcAft>
                <a:spcPts val="0"/>
              </a:spcAft>
              <a:buNone/>
            </a:pPr>
            <a:endParaRPr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8"/>
                </a:ext>
              </a:extLst>
            </a:endParaRPr>
          </a:p>
          <a:p>
            <a:pPr marL="266700" marR="0" lvl="0" indent="-228600" algn="l" rtl="0">
              <a:lnSpc>
                <a:spcPct val="100000"/>
              </a:lnSpc>
              <a:spcBef>
                <a:spcPts val="0"/>
              </a:spcBef>
              <a:spcAft>
                <a:spcPts val="0"/>
              </a:spcAft>
              <a:buClr>
                <a:schemeClr val="dk2"/>
              </a:buClr>
              <a:buSzPts val="2200"/>
              <a:buFont typeface="Trebuchet MS"/>
              <a:buChar char="•"/>
            </a:pP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9"/>
                  </a:ext>
                </a:extLst>
              </a:rPr>
              <a:t>Behavioral Health Hospital and Residential Facility Forum </a:t>
            </a:r>
            <a:endParaRPr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0"/>
                </a:ext>
              </a:extLst>
            </a:endParaRPr>
          </a:p>
          <a:p>
            <a:pPr marL="533400" marR="0" lvl="1" indent="-177800" algn="l" rtl="0">
              <a:lnSpc>
                <a:spcPct val="100000"/>
              </a:lnSpc>
              <a:spcBef>
                <a:spcPts val="0"/>
              </a:spcBef>
              <a:spcAft>
                <a:spcPts val="0"/>
              </a:spcAft>
              <a:buClr>
                <a:schemeClr val="dk2"/>
              </a:buClr>
              <a:buSzPts val="1800"/>
              <a:buChar cha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1"/>
                  </a:ext>
                </a:extLst>
              </a:rPr>
              <a:t>July 17th, 12-1pm </a:t>
            </a:r>
            <a:endParaRPr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2"/>
                </a:ext>
              </a:extLst>
            </a:endParaRPr>
          </a:p>
          <a:p>
            <a:pPr marL="533400" marR="0" lvl="1" indent="-177800" algn="l" rtl="0">
              <a:lnSpc>
                <a:spcPct val="100000"/>
              </a:lnSpc>
              <a:spcBef>
                <a:spcPts val="0"/>
              </a:spcBef>
              <a:spcAft>
                <a:spcPts val="0"/>
              </a:spcAft>
              <a:buClr>
                <a:schemeClr val="dk2"/>
              </a:buClr>
              <a:buSzPts val="1800"/>
              <a:buChar cha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3"/>
                  </a:ext>
                </a:extLst>
              </a:rPr>
              <a:t>Quarterly, third Thursda</a:t>
            </a:r>
            <a:r>
              <a:rPr lang="en-US" sz="1800" dirty="0">
                <a:solidFill>
                  <a:schemeClr val="dk2"/>
                </a:solidFill>
              </a:rPr>
              <a:t>y</a:t>
            </a:r>
            <a:endParaRPr sz="1800" dirty="0">
              <a:solidFill>
                <a:schemeClr val="dk2"/>
              </a:solidFill>
            </a:endParaRPr>
          </a:p>
          <a:p>
            <a:pPr marL="533400" marR="0" lvl="1" indent="-177800" algn="l" rtl="0">
              <a:lnSpc>
                <a:spcPct val="100000"/>
              </a:lnSpc>
              <a:spcBef>
                <a:spcPts val="0"/>
              </a:spcBef>
              <a:spcAft>
                <a:spcPts val="0"/>
              </a:spcAft>
              <a:buClr>
                <a:schemeClr val="dk2"/>
              </a:buClr>
              <a:buSzPts val="1800"/>
              <a:buChar char="⮚"/>
            </a:pPr>
            <a:r>
              <a:rPr lang="en-US" sz="1800" u="sng" dirty="0">
                <a:solidFill>
                  <a:schemeClr val="hlink"/>
                </a:solidFill>
                <a:hlinkClick r:id="rId4"/>
              </a:rPr>
              <a:t>Register to attend</a:t>
            </a:r>
            <a:endParaRPr sz="1800" dirty="0">
              <a:solidFill>
                <a:schemeClr val="dk2"/>
              </a:solidFill>
            </a:endParaRPr>
          </a:p>
          <a:p>
            <a:pPr marL="0" lvl="0" indent="0" algn="l" rtl="0">
              <a:lnSpc>
                <a:spcPct val="115000"/>
              </a:lnSpc>
              <a:spcBef>
                <a:spcPts val="0"/>
              </a:spcBef>
              <a:spcAft>
                <a:spcPts val="0"/>
              </a:spcAft>
              <a:buClr>
                <a:schemeClr val="dk1"/>
              </a:buClr>
              <a:buSzPts val="1100"/>
              <a:buFont typeface="Arial"/>
              <a:buNone/>
            </a:pPr>
            <a:endParaRPr sz="1050" dirty="0">
              <a:highlight>
                <a:srgbClr val="FFFFFF"/>
              </a:highlight>
            </a:endParaRPr>
          </a:p>
          <a:p>
            <a:pPr marL="0" marR="0" lvl="0" indent="0" algn="l" rtl="0">
              <a:lnSpc>
                <a:spcPct val="100000"/>
              </a:lnSpc>
              <a:spcBef>
                <a:spcPts val="0"/>
              </a:spcBef>
              <a:spcAft>
                <a:spcPts val="0"/>
              </a:spcAft>
              <a:buNone/>
            </a:pPr>
            <a:endParaRPr sz="2300" dirty="0">
              <a:solidFill>
                <a:schemeClr val="dk2"/>
              </a:solidFill>
            </a:endParaRPr>
          </a:p>
          <a:p>
            <a:pPr marL="0" marR="0" lvl="0" indent="0" algn="l" rtl="0">
              <a:lnSpc>
                <a:spcPct val="100000"/>
              </a:lnSpc>
              <a:spcBef>
                <a:spcPts val="0"/>
              </a:spcBef>
              <a:spcAft>
                <a:spcPts val="0"/>
              </a:spcAft>
              <a:buNone/>
            </a:pPr>
            <a:endParaRPr sz="2300" dirty="0">
              <a:solidFill>
                <a:schemeClr val="dk2"/>
              </a:solidFill>
            </a:endParaRPr>
          </a:p>
          <a:p>
            <a:pPr marL="457200" lvl="0" indent="0" algn="l" rtl="0">
              <a:spcBef>
                <a:spcPts val="300"/>
              </a:spcBef>
              <a:spcAft>
                <a:spcPts val="0"/>
              </a:spcAft>
              <a:buNone/>
            </a:pPr>
            <a:endParaRPr sz="2300" dirty="0">
              <a:solidFill>
                <a:schemeClr val="dk2"/>
              </a:solidFill>
            </a:endParaRPr>
          </a:p>
          <a:p>
            <a:pPr marL="0" lvl="0" indent="0" algn="l" rtl="0">
              <a:spcBef>
                <a:spcPts val="800"/>
              </a:spcBef>
              <a:spcAft>
                <a:spcPts val="0"/>
              </a:spcAft>
              <a:buNone/>
            </a:pPr>
            <a:endParaRPr dirty="0"/>
          </a:p>
        </p:txBody>
      </p:sp>
      <p:sp>
        <p:nvSpPr>
          <p:cNvPr id="727" name="Google Shape;727;g34d78c092f5_0_0"/>
          <p:cNvSpPr txBox="1">
            <a:spLocks noGrp="1"/>
          </p:cNvSpPr>
          <p:nvPr>
            <p:ph type="sldNum" idx="12"/>
          </p:nvPr>
        </p:nvSpPr>
        <p:spPr>
          <a:xfrm>
            <a:off x="6880595" y="5311405"/>
            <a:ext cx="2057400" cy="304200"/>
          </a:xfrm>
          <a:prstGeom prst="rect">
            <a:avLst/>
          </a:prstGeom>
        </p:spPr>
        <p:txBody>
          <a:bodyPr spcFirstLastPara="1" wrap="square" lIns="71100" tIns="35550" rIns="71100" bIns="3555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
        <p:nvSpPr>
          <p:cNvPr id="728" name="Google Shape;728;g34d78c092f5_0_0"/>
          <p:cNvSpPr txBox="1">
            <a:spLocks noGrp="1"/>
          </p:cNvSpPr>
          <p:nvPr>
            <p:ph type="title"/>
          </p:nvPr>
        </p:nvSpPr>
        <p:spPr>
          <a:xfrm>
            <a:off x="4379495" y="365000"/>
            <a:ext cx="4364355"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dirty="0" err="1"/>
              <a:t>Próximamente</a:t>
            </a:r>
            <a:endParaRPr dirty="0">
              <a:solidFill>
                <a:schemeClr val="dk2"/>
              </a:solidFill>
            </a:endParaRPr>
          </a:p>
        </p:txBody>
      </p:sp>
      <p:sp>
        <p:nvSpPr>
          <p:cNvPr id="4" name="Google Shape;726;g34d78c092f5_0_0">
            <a:extLst>
              <a:ext uri="{FF2B5EF4-FFF2-40B4-BE49-F238E27FC236}">
                <a16:creationId xmlns:a16="http://schemas.microsoft.com/office/drawing/2014/main" id="{DABF677B-7B0C-C2B7-36F4-72EECABC310C}"/>
              </a:ext>
            </a:extLst>
          </p:cNvPr>
          <p:cNvSpPr txBox="1">
            <a:spLocks/>
          </p:cNvSpPr>
          <p:nvPr/>
        </p:nvSpPr>
        <p:spPr>
          <a:xfrm>
            <a:off x="4572000" y="1251100"/>
            <a:ext cx="4180800" cy="3504900"/>
          </a:xfrm>
          <a:prstGeom prst="rect">
            <a:avLst/>
          </a:prstGeom>
          <a:noFill/>
          <a:ln>
            <a:noFill/>
          </a:ln>
        </p:spPr>
        <p:txBody>
          <a:bodyPr spcFirstLastPara="1" wrap="square" lIns="71100" tIns="35550" rIns="71100" bIns="3555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266700" indent="-228600">
              <a:lnSpc>
                <a:spcPct val="100000"/>
              </a:lnSpc>
              <a:spcBef>
                <a:spcPts val="0"/>
              </a:spcBef>
              <a:buClr>
                <a:schemeClr val="dk2"/>
              </a:buClr>
              <a:buSzPts val="2200"/>
              <a:buFont typeface="Trebuchet MS"/>
              <a:buChar char="•"/>
            </a:pPr>
            <a:r>
              <a:rPr lang="es-ES" sz="2200" dirty="0">
                <a:solidFill>
                  <a:schemeClr val="dk2"/>
                </a:solidFill>
              </a:rPr>
              <a:t>SMI/SED Foro de participación de las partes interesadas </a:t>
            </a:r>
            <a:endParaRPr lang="en-US" sz="2200" dirty="0">
              <a:solidFill>
                <a:schemeClr val="dk2"/>
              </a:solidFill>
            </a:endParaRPr>
          </a:p>
          <a:p>
            <a:pPr marL="533400" lvl="1" indent="-177800">
              <a:lnSpc>
                <a:spcPct val="100000"/>
              </a:lnSpc>
              <a:spcBef>
                <a:spcPts val="0"/>
              </a:spcBef>
              <a:buClr>
                <a:schemeClr val="dk2"/>
              </a:buClr>
              <a:buFont typeface="Trebuchet MS"/>
              <a:buChar char="⮚"/>
            </a:pPr>
            <a:r>
              <a:rPr lang="es-ES" sz="18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2"/>
                  </a:ext>
                </a:extLst>
              </a:rPr>
              <a:t>26 de junio, de 12:00 a 1:00 pm</a:t>
            </a:r>
            <a:endParaRPr lang="en-US" sz="18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3"/>
                </a:ext>
              </a:extLst>
            </a:endParaRPr>
          </a:p>
          <a:p>
            <a:pPr marL="533400" lvl="1" indent="-177800">
              <a:lnSpc>
                <a:spcPct val="100000"/>
              </a:lnSpc>
              <a:spcBef>
                <a:spcPts val="0"/>
              </a:spcBef>
              <a:buClr>
                <a:schemeClr val="dk2"/>
              </a:buClr>
              <a:buFont typeface="Trebuchet MS"/>
              <a:buChar char="⮚"/>
            </a:pP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4"/>
                  </a:ext>
                </a:extLst>
              </a:rPr>
              <a:t>Mensualmente</a:t>
            </a: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4"/>
                  </a:ext>
                </a:extLst>
              </a:rPr>
              <a:t>, </a:t>
            </a: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4"/>
                  </a:ext>
                </a:extLst>
              </a:rPr>
              <a:t>tercer</a:t>
            </a: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4"/>
                  </a:ext>
                </a:extLst>
              </a:rPr>
              <a:t> </a:t>
            </a: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4"/>
                  </a:ext>
                </a:extLst>
              </a:rPr>
              <a:t>jueves</a:t>
            </a:r>
            <a:endPar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5"/>
                </a:ext>
              </a:extLst>
            </a:endParaRPr>
          </a:p>
          <a:p>
            <a:pPr marL="533400" lvl="1" indent="-177800">
              <a:lnSpc>
                <a:spcPct val="100000"/>
              </a:lnSpc>
              <a:spcBef>
                <a:spcPts val="0"/>
              </a:spcBef>
              <a:buClr>
                <a:schemeClr val="dk2"/>
              </a:buClr>
            </a:pPr>
            <a:r>
              <a:rPr lang="en-US" sz="1800" u="sng" dirty="0">
                <a:solidFill>
                  <a:schemeClr val="hlink"/>
                </a:solidFill>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6"/>
                  </a:ext>
                </a:extLst>
              </a:rPr>
              <a:t>Inscríbase para </a:t>
            </a:r>
            <a:r>
              <a:rPr lang="en-US" sz="1800" u="sng" dirty="0" err="1">
                <a:solidFill>
                  <a:schemeClr val="hlink"/>
                </a:solidFill>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6"/>
                  </a:ext>
                </a:extLst>
              </a:rPr>
              <a:t>asistir</a:t>
            </a:r>
            <a:endParaRPr lang="en-US" sz="1800" u="sng" dirty="0">
              <a:solidFill>
                <a:schemeClr val="hlink"/>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6"/>
                </a:ext>
              </a:extLst>
            </a:endParaRPr>
          </a:p>
          <a:p>
            <a:pPr marL="355600" lvl="1" indent="0">
              <a:lnSpc>
                <a:spcPct val="100000"/>
              </a:lnSpc>
              <a:spcBef>
                <a:spcPts val="0"/>
              </a:spcBef>
              <a:buClr>
                <a:schemeClr val="dk2"/>
              </a:buClr>
              <a:buNone/>
            </a:pPr>
            <a:endParaRPr lang="en-US" sz="22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8"/>
                </a:ext>
              </a:extLst>
            </a:endParaRPr>
          </a:p>
          <a:p>
            <a:pPr marL="266700" indent="-228600">
              <a:lnSpc>
                <a:spcPct val="100000"/>
              </a:lnSpc>
              <a:spcBef>
                <a:spcPts val="0"/>
              </a:spcBef>
              <a:buClr>
                <a:schemeClr val="dk2"/>
              </a:buClr>
              <a:buSzPts val="2200"/>
              <a:buFont typeface="Trebuchet MS"/>
              <a:buChar char="•"/>
            </a:pPr>
            <a:r>
              <a:rPr lang="es-E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9"/>
                  </a:ext>
                </a:extLst>
              </a:rPr>
              <a:t>Foro de hospitales y residencias de salud del comportamiento </a:t>
            </a:r>
            <a:endPar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0"/>
                </a:ext>
              </a:extLst>
            </a:endParaRPr>
          </a:p>
          <a:p>
            <a:pPr marL="533400" lvl="1" indent="-177800">
              <a:lnSpc>
                <a:spcPct val="100000"/>
              </a:lnSpc>
              <a:spcBef>
                <a:spcPts val="0"/>
              </a:spcBef>
              <a:buClr>
                <a:schemeClr val="dk2"/>
              </a:buCl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1"/>
                  </a:ext>
                </a:extLst>
              </a:rPr>
              <a:t>17 de </a:t>
            </a: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1"/>
                  </a:ext>
                </a:extLst>
              </a:rPr>
              <a:t>julio</a:t>
            </a: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1"/>
                  </a:ext>
                </a:extLst>
              </a:rPr>
              <a:t>, de 12.00 a 1.00 pm </a:t>
            </a:r>
            <a:endPar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2"/>
                </a:ext>
              </a:extLst>
            </a:endParaRPr>
          </a:p>
          <a:p>
            <a:pPr marL="533400" lvl="1" indent="-177800">
              <a:lnSpc>
                <a:spcPct val="100000"/>
              </a:lnSpc>
              <a:spcBef>
                <a:spcPts val="0"/>
              </a:spcBef>
              <a:buClr>
                <a:schemeClr val="dk2"/>
              </a:buClr>
            </a:pP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3"/>
                  </a:ext>
                </a:extLst>
              </a:rPr>
              <a:t>Trimestral, </a:t>
            </a: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3"/>
                  </a:ext>
                </a:extLst>
              </a:rPr>
              <a:t>tercer</a:t>
            </a:r>
            <a:r>
              <a:rPr lang="en-US" sz="18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3"/>
                  </a:ext>
                </a:extLst>
              </a:rPr>
              <a:t> </a:t>
            </a:r>
            <a:r>
              <a:rPr lang="en-US" sz="18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3"/>
                  </a:ext>
                </a:extLst>
              </a:rPr>
              <a:t>jueves</a:t>
            </a:r>
            <a:endParaRPr lang="en-US" sz="1800" dirty="0">
              <a:solidFill>
                <a:schemeClr val="dk2"/>
              </a:solidFill>
            </a:endParaRPr>
          </a:p>
          <a:p>
            <a:pPr marL="533400" lvl="1" indent="-177800">
              <a:lnSpc>
                <a:spcPct val="100000"/>
              </a:lnSpc>
              <a:spcBef>
                <a:spcPts val="0"/>
              </a:spcBef>
              <a:buClr>
                <a:schemeClr val="dk2"/>
              </a:buClr>
            </a:pPr>
            <a:r>
              <a:rPr lang="en-US" sz="1800" u="sng" dirty="0">
                <a:solidFill>
                  <a:schemeClr val="hlink"/>
                </a:solidFill>
                <a:hlinkClick r:id="rId4"/>
              </a:rPr>
              <a:t>Inscríbase para </a:t>
            </a:r>
            <a:r>
              <a:rPr lang="en-US" sz="1800" u="sng" dirty="0" err="1">
                <a:solidFill>
                  <a:schemeClr val="hlink"/>
                </a:solidFill>
                <a:hlinkClick r:id="rId4"/>
              </a:rPr>
              <a:t>asistir</a:t>
            </a:r>
            <a:endParaRPr lang="en-US" sz="1050" dirty="0">
              <a:highlight>
                <a:srgbClr val="FFFFFF"/>
              </a:highlight>
            </a:endParaRPr>
          </a:p>
          <a:p>
            <a:pPr marL="0" indent="0">
              <a:lnSpc>
                <a:spcPct val="100000"/>
              </a:lnSpc>
              <a:spcBef>
                <a:spcPts val="0"/>
              </a:spcBef>
              <a:buFont typeface="Arial"/>
              <a:buNone/>
            </a:pPr>
            <a:endParaRPr lang="en-US" sz="2300" dirty="0">
              <a:solidFill>
                <a:schemeClr val="dk2"/>
              </a:solidFill>
            </a:endParaRPr>
          </a:p>
          <a:p>
            <a:pPr marL="0" indent="0">
              <a:lnSpc>
                <a:spcPct val="100000"/>
              </a:lnSpc>
              <a:spcBef>
                <a:spcPts val="0"/>
              </a:spcBef>
              <a:buFont typeface="Arial"/>
              <a:buNone/>
            </a:pPr>
            <a:endParaRPr lang="en-US" sz="2300" dirty="0">
              <a:solidFill>
                <a:schemeClr val="dk2"/>
              </a:solidFill>
            </a:endParaRPr>
          </a:p>
          <a:p>
            <a:pPr indent="0">
              <a:spcBef>
                <a:spcPts val="300"/>
              </a:spcBef>
              <a:buFont typeface="Arial"/>
              <a:buNone/>
            </a:pPr>
            <a:endParaRPr lang="en-US" sz="2300" dirty="0">
              <a:solidFill>
                <a:schemeClr val="dk2"/>
              </a:solidFill>
            </a:endParaRPr>
          </a:p>
          <a:p>
            <a:pPr marL="0" indent="0">
              <a:buFont typeface="Arial"/>
              <a:buNone/>
            </a:pP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g34aa5a3fd7b_0_22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41</a:t>
            </a:fld>
            <a:endParaRPr/>
          </a:p>
        </p:txBody>
      </p:sp>
      <p:sp>
        <p:nvSpPr>
          <p:cNvPr id="735" name="Google Shape;735;g34aa5a3fd7b_0_227"/>
          <p:cNvSpPr txBox="1"/>
          <p:nvPr/>
        </p:nvSpPr>
        <p:spPr>
          <a:xfrm>
            <a:off x="165600" y="5816"/>
            <a:ext cx="43287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Continuous Eligibility (CE)</a:t>
            </a:r>
            <a:endParaRPr sz="3400" b="1" i="0" u="none" strike="noStrike" cap="none" dirty="0">
              <a:solidFill>
                <a:schemeClr val="dk2"/>
              </a:solidFill>
              <a:latin typeface="Trebuchet MS"/>
              <a:ea typeface="Trebuchet MS"/>
              <a:cs typeface="Trebuchet MS"/>
              <a:sym typeface="Trebuchet MS"/>
            </a:endParaRPr>
          </a:p>
        </p:txBody>
      </p:sp>
      <p:sp>
        <p:nvSpPr>
          <p:cNvPr id="736" name="Google Shape;736;g34aa5a3fd7b_0_227"/>
          <p:cNvSpPr txBox="1">
            <a:spLocks noGrp="1"/>
          </p:cNvSpPr>
          <p:nvPr>
            <p:ph type="title"/>
          </p:nvPr>
        </p:nvSpPr>
        <p:spPr>
          <a:xfrm>
            <a:off x="4792275" y="1659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Elegibilidad</a:t>
            </a:r>
            <a:r>
              <a:rPr lang="en-US" sz="3400" dirty="0"/>
              <a:t> continua (CE)</a:t>
            </a:r>
            <a:endParaRPr sz="3400" dirty="0">
              <a:solidFill>
                <a:schemeClr val="dk2"/>
              </a:solidFill>
            </a:endParaRPr>
          </a:p>
        </p:txBody>
      </p:sp>
      <p:sp>
        <p:nvSpPr>
          <p:cNvPr id="737" name="Google Shape;737;g34aa5a3fd7b_0_227"/>
          <p:cNvSpPr txBox="1">
            <a:spLocks noGrp="1"/>
          </p:cNvSpPr>
          <p:nvPr>
            <p:ph type="body" idx="1"/>
          </p:nvPr>
        </p:nvSpPr>
        <p:spPr>
          <a:xfrm>
            <a:off x="0" y="1329075"/>
            <a:ext cx="4659900" cy="3001500"/>
          </a:xfrm>
          <a:prstGeom prst="rect">
            <a:avLst/>
          </a:prstGeom>
          <a:noFill/>
          <a:ln>
            <a:noFill/>
          </a:ln>
        </p:spPr>
        <p:txBody>
          <a:bodyPr spcFirstLastPara="1" wrap="square" lIns="91425" tIns="45700" rIns="91425" bIns="45700" anchor="t" anchorCtr="0">
            <a:spAutoFit/>
          </a:bodyPr>
          <a:lstStyle/>
          <a:p>
            <a:pPr marL="457200" lvl="0" indent="-355600" algn="l" rtl="0">
              <a:lnSpc>
                <a:spcPct val="90000"/>
              </a:lnSpc>
              <a:spcBef>
                <a:spcPts val="300"/>
              </a:spcBef>
              <a:spcAft>
                <a:spcPts val="0"/>
              </a:spcAft>
              <a:buClr>
                <a:schemeClr val="dk2"/>
              </a:buClr>
              <a:buSzPts val="2000"/>
              <a:buChar char="•"/>
            </a:pPr>
            <a:r>
              <a:rPr lang="en-US" sz="2000" dirty="0">
                <a:solidFill>
                  <a:schemeClr val="dk2"/>
                </a:solidFill>
              </a:rPr>
              <a:t>CE means keeping members enrolled for a certain period of time, regardless of life changes that would otherwise cause a loss of coverage like income.</a:t>
            </a:r>
            <a:endParaRPr sz="2000" dirty="0">
              <a:solidFill>
                <a:schemeClr val="dk2"/>
              </a:solidFill>
            </a:endParaRPr>
          </a:p>
          <a:p>
            <a:pPr marL="457200" lvl="0" indent="-355600" algn="l" rtl="0">
              <a:lnSpc>
                <a:spcPct val="90000"/>
              </a:lnSpc>
              <a:spcBef>
                <a:spcPts val="0"/>
              </a:spcBef>
              <a:spcAft>
                <a:spcPts val="0"/>
              </a:spcAft>
              <a:buClr>
                <a:schemeClr val="dk2"/>
              </a:buClr>
              <a:buSzPts val="2000"/>
              <a:buChar char="•"/>
            </a:pPr>
            <a:r>
              <a:rPr lang="en-US" sz="2000" b="1" dirty="0">
                <a:solidFill>
                  <a:schemeClr val="dk2"/>
                </a:solidFill>
              </a:rPr>
              <a:t>Goals:</a:t>
            </a:r>
            <a:endParaRPr sz="2000" b="1" dirty="0">
              <a:solidFill>
                <a:schemeClr val="dk2"/>
              </a:solidFill>
            </a:endParaRPr>
          </a:p>
          <a:p>
            <a:pPr marL="914400" lvl="1" indent="-342900" algn="l" rtl="0">
              <a:lnSpc>
                <a:spcPct val="90000"/>
              </a:lnSpc>
              <a:spcBef>
                <a:spcPts val="0"/>
              </a:spcBef>
              <a:spcAft>
                <a:spcPts val="0"/>
              </a:spcAft>
              <a:buClr>
                <a:schemeClr val="dk2"/>
              </a:buClr>
              <a:buSzPts val="1800"/>
              <a:buChar char="⮚"/>
            </a:pPr>
            <a:r>
              <a:rPr lang="en-US" sz="1800" dirty="0">
                <a:solidFill>
                  <a:schemeClr val="dk2"/>
                </a:solidFill>
              </a:rPr>
              <a:t>Ensure coverage for young children and vulnerable adults.</a:t>
            </a:r>
            <a:endParaRPr sz="1800" dirty="0">
              <a:solidFill>
                <a:schemeClr val="dk2"/>
              </a:solidFill>
            </a:endParaRPr>
          </a:p>
          <a:p>
            <a:pPr marL="914400" lvl="1" indent="-342900" algn="l" rtl="0">
              <a:lnSpc>
                <a:spcPct val="90000"/>
              </a:lnSpc>
              <a:spcBef>
                <a:spcPts val="0"/>
              </a:spcBef>
              <a:spcAft>
                <a:spcPts val="0"/>
              </a:spcAft>
              <a:buClr>
                <a:schemeClr val="dk2"/>
              </a:buClr>
              <a:buSzPts val="1800"/>
              <a:buChar char="⮚"/>
            </a:pPr>
            <a:r>
              <a:rPr lang="en-US" sz="1800" dirty="0">
                <a:solidFill>
                  <a:schemeClr val="dk2"/>
                </a:solidFill>
              </a:rPr>
              <a:t>Promote access to physical, behavioral, dental, and preventive services.</a:t>
            </a:r>
            <a:endParaRPr sz="1800" dirty="0">
              <a:solidFill>
                <a:schemeClr val="dk2"/>
              </a:solidFill>
              <a:highlight>
                <a:srgbClr val="FFFF00"/>
              </a:highlight>
            </a:endParaRPr>
          </a:p>
        </p:txBody>
      </p:sp>
      <p:sp>
        <p:nvSpPr>
          <p:cNvPr id="738" name="Google Shape;738;g34aa5a3fd7b_0_227"/>
          <p:cNvSpPr txBox="1">
            <a:spLocks noGrp="1"/>
          </p:cNvSpPr>
          <p:nvPr>
            <p:ph type="body" idx="1"/>
          </p:nvPr>
        </p:nvSpPr>
        <p:spPr>
          <a:xfrm>
            <a:off x="4328700" y="1132616"/>
            <a:ext cx="4659900" cy="3531696"/>
          </a:xfrm>
          <a:prstGeom prst="rect">
            <a:avLst/>
          </a:prstGeom>
          <a:noFill/>
          <a:ln>
            <a:noFill/>
          </a:ln>
        </p:spPr>
        <p:txBody>
          <a:bodyPr spcFirstLastPara="1" wrap="square" lIns="91425" tIns="45700" rIns="91425" bIns="45700" anchor="t" anchorCtr="0">
            <a:spAutoFit/>
          </a:bodyPr>
          <a:lstStyle/>
          <a:p>
            <a:pPr marL="457200" lvl="0" indent="-368300" rtl="0">
              <a:lnSpc>
                <a:spcPct val="90000"/>
              </a:lnSpc>
              <a:spcBef>
                <a:spcPts val="300"/>
              </a:spcBef>
              <a:spcAft>
                <a:spcPts val="0"/>
              </a:spcAft>
              <a:buClr>
                <a:schemeClr val="dk2"/>
              </a:buClr>
              <a:buSzPts val="2200"/>
              <a:buChar char="•"/>
            </a:pPr>
            <a:r>
              <a:rPr lang="es-ES" sz="2000" dirty="0">
                <a:solidFill>
                  <a:schemeClr val="dk2"/>
                </a:solidFill>
              </a:rPr>
              <a:t>CE significa mantener a los miembros inscritos durante un período de tiempo determinado, independientemente de los cambios de vida que de otra manera causarían una pérdida de cobertura, como el ingreso.</a:t>
            </a:r>
          </a:p>
          <a:p>
            <a:pPr marL="457200" lvl="0" indent="-355600" rtl="0">
              <a:lnSpc>
                <a:spcPct val="90000"/>
              </a:lnSpc>
              <a:spcBef>
                <a:spcPts val="0"/>
              </a:spcBef>
              <a:spcAft>
                <a:spcPts val="0"/>
              </a:spcAft>
              <a:buClr>
                <a:schemeClr val="dk2"/>
              </a:buClr>
              <a:buSzPts val="2000"/>
              <a:buChar char="•"/>
            </a:pPr>
            <a:r>
              <a:rPr lang="en-US" sz="2000" b="1" dirty="0" err="1">
                <a:solidFill>
                  <a:schemeClr val="dk2"/>
                </a:solidFill>
              </a:rPr>
              <a:t>Objetivos</a:t>
            </a:r>
            <a:r>
              <a:rPr lang="en-US" sz="2000" b="1" dirty="0">
                <a:solidFill>
                  <a:schemeClr val="dk2"/>
                </a:solidFill>
              </a:rPr>
              <a:t>:</a:t>
            </a:r>
          </a:p>
          <a:p>
            <a:pPr marL="533400" lvl="1" indent="-177800" rtl="0">
              <a:lnSpc>
                <a:spcPct val="90000"/>
              </a:lnSpc>
              <a:spcBef>
                <a:spcPts val="300"/>
              </a:spcBef>
              <a:spcAft>
                <a:spcPts val="0"/>
              </a:spcAft>
              <a:buClr>
                <a:schemeClr val="dk2"/>
              </a:buClr>
              <a:buSzPts val="1800"/>
              <a:buChar char="⮚"/>
            </a:pPr>
            <a:r>
              <a:rPr lang="es-ES" sz="1600" dirty="0">
                <a:solidFill>
                  <a:schemeClr val="dk2"/>
                </a:solidFill>
              </a:rPr>
              <a:t>Garantizar la cobertura para niños pequeños y adultos vulnerables.</a:t>
            </a:r>
          </a:p>
          <a:p>
            <a:pPr marL="533400" lvl="1" indent="-177800" rtl="0">
              <a:lnSpc>
                <a:spcPct val="90000"/>
              </a:lnSpc>
              <a:spcBef>
                <a:spcPts val="300"/>
              </a:spcBef>
              <a:spcAft>
                <a:spcPts val="0"/>
              </a:spcAft>
              <a:buClr>
                <a:schemeClr val="dk2"/>
              </a:buClr>
              <a:buSzPts val="1800"/>
              <a:buChar char="⮚"/>
            </a:pPr>
            <a:r>
              <a:rPr lang="es-ES" sz="1600" dirty="0">
                <a:solidFill>
                  <a:schemeClr val="dk2"/>
                </a:solidFill>
              </a:rPr>
              <a:t>Promover el acceso a servicios de salud física, del comportamiento, dental y preventivos.</a:t>
            </a:r>
            <a:endParaRPr lang="en-US" sz="1600" dirty="0">
              <a:solidFill>
                <a:schemeClr val="dk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g34aa5a3fd7b_0_171"/>
          <p:cNvSpPr txBox="1">
            <a:spLocks noGrp="1"/>
          </p:cNvSpPr>
          <p:nvPr>
            <p:ph type="title"/>
          </p:nvPr>
        </p:nvSpPr>
        <p:spPr>
          <a:xfrm>
            <a:off x="436075" y="367225"/>
            <a:ext cx="3282000" cy="2960700"/>
          </a:xfrm>
          <a:prstGeom prst="rect">
            <a:avLst/>
          </a:prstGeom>
          <a:noFill/>
          <a:ln>
            <a:noFill/>
          </a:ln>
        </p:spPr>
        <p:txBody>
          <a:bodyPr spcFirstLastPara="1" wrap="square" lIns="35525" tIns="35525" rIns="35525" bIns="35525" anchor="b" anchorCtr="0">
            <a:normAutofit/>
          </a:bodyPr>
          <a:lstStyle/>
          <a:p>
            <a:pPr marL="0" lvl="0" indent="0" algn="ctr" rtl="0">
              <a:lnSpc>
                <a:spcPct val="90000"/>
              </a:lnSpc>
              <a:spcBef>
                <a:spcPts val="0"/>
              </a:spcBef>
              <a:spcAft>
                <a:spcPts val="0"/>
              </a:spcAft>
              <a:buClr>
                <a:schemeClr val="accent1"/>
              </a:buClr>
              <a:buSzPts val="4700"/>
              <a:buFont typeface="Trebuchet MS"/>
              <a:buNone/>
            </a:pPr>
            <a:r>
              <a:rPr lang="en-US" sz="3600" dirty="0"/>
              <a:t>Medicaid Reentry and Community Health (</a:t>
            </a:r>
            <a:r>
              <a:rPr lang="en-U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4"/>
                  </a:ext>
                </a:extLst>
              </a:rPr>
              <a:t>M</a:t>
            </a:r>
            <a:r>
              <a:rPr lang="en-US" sz="3600" dirty="0"/>
              <a:t>-REACH)</a:t>
            </a:r>
            <a:endParaRPr sz="3600" dirty="0"/>
          </a:p>
        </p:txBody>
      </p:sp>
      <p:sp>
        <p:nvSpPr>
          <p:cNvPr id="744" name="Google Shape;744;g34aa5a3fd7b_0_171"/>
          <p:cNvSpPr txBox="1">
            <a:spLocks noGrp="1"/>
          </p:cNvSpPr>
          <p:nvPr>
            <p:ph type="sldNum" idx="12"/>
          </p:nvPr>
        </p:nvSpPr>
        <p:spPr>
          <a:xfrm>
            <a:off x="8799979" y="5351363"/>
            <a:ext cx="138000"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42</a:t>
            </a:fld>
            <a:endParaRPr/>
          </a:p>
        </p:txBody>
      </p:sp>
      <p:sp>
        <p:nvSpPr>
          <p:cNvPr id="745" name="Google Shape;745;g34aa5a3fd7b_0_171"/>
          <p:cNvSpPr txBox="1"/>
          <p:nvPr/>
        </p:nvSpPr>
        <p:spPr>
          <a:xfrm>
            <a:off x="5012875" y="508538"/>
            <a:ext cx="3593400" cy="2819400"/>
          </a:xfrm>
          <a:prstGeom prst="rect">
            <a:avLst/>
          </a:prstGeom>
          <a:noFill/>
          <a:ln>
            <a:noFill/>
          </a:ln>
        </p:spPr>
        <p:txBody>
          <a:bodyPr spcFirstLastPara="1" wrap="square" lIns="35525" tIns="35525" rIns="35525" bIns="35525" anchor="b" anchorCtr="0">
            <a:normAutofit/>
          </a:bodyPr>
          <a:lstStyle/>
          <a:p>
            <a:pPr marL="0" marR="0" lvl="0" indent="0" algn="ctr" rtl="0">
              <a:lnSpc>
                <a:spcPct val="90000"/>
              </a:lnSpc>
              <a:spcBef>
                <a:spcPts val="0"/>
              </a:spcBef>
              <a:spcAft>
                <a:spcPts val="0"/>
              </a:spcAft>
              <a:buClr>
                <a:schemeClr val="accent1"/>
              </a:buClr>
              <a:buSzPts val="4700"/>
              <a:buFont typeface="Trebuchet MS"/>
              <a:buNone/>
            </a:pPr>
            <a:r>
              <a:rPr lang="es-ES" sz="3600" b="1" dirty="0">
                <a:solidFill>
                  <a:schemeClr val="lt1"/>
                </a:solidFill>
                <a:latin typeface="Trebuchet MS"/>
                <a:ea typeface="Trebuchet MS"/>
                <a:cs typeface="Trebuchet MS"/>
                <a:sym typeface="Trebuchet MS"/>
              </a:rPr>
              <a:t>Reincorporación a Medicaid y Salud Comunitaria (M-REACH)</a:t>
            </a:r>
            <a:endParaRPr sz="3600" b="0" i="0" u="none" strike="noStrike" cap="none" dirty="0">
              <a:solidFill>
                <a:schemeClr val="lt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g351c7486174_0_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43</a:t>
            </a:fld>
            <a:endParaRPr/>
          </a:p>
        </p:txBody>
      </p:sp>
      <p:sp>
        <p:nvSpPr>
          <p:cNvPr id="751" name="Google Shape;751;g351c7486174_0_7"/>
          <p:cNvSpPr txBox="1"/>
          <p:nvPr/>
        </p:nvSpPr>
        <p:spPr>
          <a:xfrm>
            <a:off x="370348" y="262188"/>
            <a:ext cx="38313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2700"/>
              <a:buFont typeface="Arial"/>
              <a:buNone/>
            </a:pPr>
            <a:r>
              <a:rPr lang="en-US" sz="3000" b="1" dirty="0">
                <a:solidFill>
                  <a:schemeClr val="dk2"/>
                </a:solidFill>
                <a:latin typeface="Trebuchet MS"/>
                <a:ea typeface="Trebuchet MS"/>
                <a:cs typeface="Trebuchet MS"/>
                <a:sym typeface="Trebuchet MS"/>
              </a:rPr>
              <a:t>M-REACH Overview Continued</a:t>
            </a:r>
            <a:endParaRPr sz="3000" b="1" dirty="0">
              <a:solidFill>
                <a:schemeClr val="dk2"/>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2700"/>
              <a:buFont typeface="Arial"/>
              <a:buNone/>
            </a:pPr>
            <a:endParaRPr sz="3400" b="1" dirty="0">
              <a:solidFill>
                <a:schemeClr val="dk2"/>
              </a:solidFill>
              <a:latin typeface="Trebuchet MS"/>
              <a:ea typeface="Trebuchet MS"/>
              <a:cs typeface="Trebuchet MS"/>
              <a:sym typeface="Trebuchet MS"/>
            </a:endParaRPr>
          </a:p>
        </p:txBody>
      </p:sp>
      <p:sp>
        <p:nvSpPr>
          <p:cNvPr id="752" name="Google Shape;752;g351c7486174_0_7"/>
          <p:cNvSpPr txBox="1">
            <a:spLocks noGrp="1"/>
          </p:cNvSpPr>
          <p:nvPr>
            <p:ph type="title"/>
          </p:nvPr>
        </p:nvSpPr>
        <p:spPr>
          <a:xfrm>
            <a:off x="4316307" y="373239"/>
            <a:ext cx="4457345"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400" dirty="0"/>
              <a:t>Resumen continuado de M-REACH</a:t>
            </a:r>
            <a:endParaRPr sz="3400" dirty="0">
              <a:solidFill>
                <a:schemeClr val="dk2"/>
              </a:solidFill>
            </a:endParaRPr>
          </a:p>
        </p:txBody>
      </p:sp>
      <p:sp>
        <p:nvSpPr>
          <p:cNvPr id="753" name="Google Shape;753;g351c7486174_0_7"/>
          <p:cNvSpPr txBox="1">
            <a:spLocks noGrp="1"/>
          </p:cNvSpPr>
          <p:nvPr>
            <p:ph type="body" idx="1"/>
          </p:nvPr>
        </p:nvSpPr>
        <p:spPr>
          <a:xfrm>
            <a:off x="532350" y="1585250"/>
            <a:ext cx="4131000" cy="2919900"/>
          </a:xfrm>
          <a:prstGeom prst="rect">
            <a:avLst/>
          </a:prstGeom>
          <a:noFill/>
          <a:ln>
            <a:noFill/>
          </a:ln>
        </p:spPr>
        <p:txBody>
          <a:bodyPr spcFirstLastPara="1" wrap="square" lIns="91425" tIns="45700" rIns="91425" bIns="45700" anchor="t" anchorCtr="0">
            <a:spAutoFit/>
          </a:bodyPr>
          <a:lstStyle/>
          <a:p>
            <a:pPr marL="266700" lvl="0" indent="-247650" algn="l" rtl="0">
              <a:spcBef>
                <a:spcPts val="300"/>
              </a:spcBef>
              <a:spcAft>
                <a:spcPts val="0"/>
              </a:spcAft>
              <a:buClr>
                <a:schemeClr val="dk2"/>
              </a:buClr>
              <a:buSzPts val="2500"/>
              <a:buChar char="•"/>
            </a:pPr>
            <a:r>
              <a:rPr lang="en-US" sz="2500" dirty="0">
                <a:solidFill>
                  <a:schemeClr val="dk2"/>
                </a:solidFill>
              </a:rPr>
              <a:t>Covered Services: </a:t>
            </a:r>
            <a:endParaRPr sz="2500" dirty="0">
              <a:solidFill>
                <a:schemeClr val="dk2"/>
              </a:solidFill>
            </a:endParaRPr>
          </a:p>
          <a:p>
            <a:pPr marL="533400" lvl="1" indent="-184150" algn="l" rtl="0">
              <a:spcBef>
                <a:spcPts val="300"/>
              </a:spcBef>
              <a:spcAft>
                <a:spcPts val="0"/>
              </a:spcAft>
              <a:buClr>
                <a:schemeClr val="dk2"/>
              </a:buClr>
              <a:buSzPts val="1900"/>
              <a:buChar char="⮚"/>
            </a:pPr>
            <a:r>
              <a:rPr lang="en-US" sz="1900" dirty="0">
                <a:solidFill>
                  <a:schemeClr val="dk2"/>
                </a:solidFill>
              </a:rPr>
              <a:t>Case management 90 days prior to release</a:t>
            </a:r>
            <a:endParaRPr sz="1900" dirty="0">
              <a:solidFill>
                <a:schemeClr val="dk2"/>
              </a:solidFill>
            </a:endParaRPr>
          </a:p>
          <a:p>
            <a:pPr marL="533400" lvl="1" indent="-184150" algn="l" rtl="0">
              <a:spcBef>
                <a:spcPts val="300"/>
              </a:spcBef>
              <a:spcAft>
                <a:spcPts val="0"/>
              </a:spcAft>
              <a:buClr>
                <a:schemeClr val="dk2"/>
              </a:buClr>
              <a:buSzPts val="1900"/>
              <a:buChar char="⮚"/>
            </a:pPr>
            <a:r>
              <a:rPr lang="en-US" sz="1900" dirty="0">
                <a:solidFill>
                  <a:schemeClr val="dk2"/>
                </a:solidFill>
              </a:rPr>
              <a:t>Medication assisted treatment (MAT), including medications paired with counseling</a:t>
            </a:r>
            <a:endParaRPr sz="1900" dirty="0">
              <a:solidFill>
                <a:schemeClr val="dk2"/>
              </a:solidFill>
            </a:endParaRPr>
          </a:p>
          <a:p>
            <a:pPr marL="533400" lvl="1" indent="-184150" algn="l" rtl="0">
              <a:spcBef>
                <a:spcPts val="300"/>
              </a:spcBef>
              <a:spcAft>
                <a:spcPts val="0"/>
              </a:spcAft>
              <a:buClr>
                <a:schemeClr val="dk2"/>
              </a:buClr>
              <a:buSzPts val="1900"/>
              <a:buChar char="⮚"/>
            </a:pPr>
            <a:r>
              <a:rPr lang="en-US" sz="1900" dirty="0">
                <a:solidFill>
                  <a:schemeClr val="dk2"/>
                </a:solidFill>
              </a:rPr>
              <a:t>A 30-day supply of all prescription medications upon release</a:t>
            </a:r>
            <a:endParaRPr sz="1900" dirty="0">
              <a:solidFill>
                <a:schemeClr val="dk2"/>
              </a:solidFill>
            </a:endParaRPr>
          </a:p>
          <a:p>
            <a:pPr marL="266700" lvl="0" indent="0" algn="l" rtl="0">
              <a:spcBef>
                <a:spcPts val="300"/>
              </a:spcBef>
              <a:spcAft>
                <a:spcPts val="0"/>
              </a:spcAft>
              <a:buNone/>
            </a:pPr>
            <a:endParaRPr sz="1600" dirty="0">
              <a:solidFill>
                <a:schemeClr val="dk2"/>
              </a:solidFill>
            </a:endParaRPr>
          </a:p>
        </p:txBody>
      </p:sp>
      <p:sp>
        <p:nvSpPr>
          <p:cNvPr id="4" name="Google Shape;753;g351c7486174_0_7">
            <a:extLst>
              <a:ext uri="{FF2B5EF4-FFF2-40B4-BE49-F238E27FC236}">
                <a16:creationId xmlns:a16="http://schemas.microsoft.com/office/drawing/2014/main" id="{25A605E1-A33A-F82E-1F41-A6BAC42955A5}"/>
              </a:ext>
            </a:extLst>
          </p:cNvPr>
          <p:cNvSpPr txBox="1">
            <a:spLocks/>
          </p:cNvSpPr>
          <p:nvPr/>
        </p:nvSpPr>
        <p:spPr>
          <a:xfrm>
            <a:off x="4480649" y="1585250"/>
            <a:ext cx="4457345" cy="322084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266700" indent="-247650">
              <a:spcBef>
                <a:spcPts val="300"/>
              </a:spcBef>
              <a:buClr>
                <a:schemeClr val="dk2"/>
              </a:buClr>
              <a:buSzPts val="2500"/>
            </a:pPr>
            <a:r>
              <a:rPr lang="en-US" sz="2500" dirty="0" err="1">
                <a:solidFill>
                  <a:schemeClr val="dk2"/>
                </a:solidFill>
              </a:rPr>
              <a:t>Servicios</a:t>
            </a:r>
            <a:r>
              <a:rPr lang="en-US" sz="2500" dirty="0">
                <a:solidFill>
                  <a:schemeClr val="dk2"/>
                </a:solidFill>
              </a:rPr>
              <a:t> </a:t>
            </a:r>
            <a:r>
              <a:rPr lang="en-US" sz="2500" dirty="0" err="1">
                <a:solidFill>
                  <a:schemeClr val="dk2"/>
                </a:solidFill>
              </a:rPr>
              <a:t>cubiertos</a:t>
            </a:r>
            <a:r>
              <a:rPr lang="en-US" sz="2500" dirty="0">
                <a:solidFill>
                  <a:schemeClr val="dk2"/>
                </a:solidFill>
              </a:rPr>
              <a:t>: </a:t>
            </a:r>
          </a:p>
          <a:p>
            <a:pPr marL="533400" lvl="1" indent="-184150">
              <a:spcBef>
                <a:spcPts val="300"/>
              </a:spcBef>
              <a:buClr>
                <a:schemeClr val="dk2"/>
              </a:buClr>
              <a:buSzPts val="1900"/>
            </a:pPr>
            <a:r>
              <a:rPr lang="es-ES" sz="1900" dirty="0">
                <a:solidFill>
                  <a:schemeClr val="dk2"/>
                </a:solidFill>
              </a:rPr>
              <a:t>Gestión de casos 90 días antes de la liberación</a:t>
            </a:r>
            <a:endParaRPr lang="en-US" sz="1900" dirty="0">
              <a:solidFill>
                <a:schemeClr val="dk2"/>
              </a:solidFill>
            </a:endParaRPr>
          </a:p>
          <a:p>
            <a:pPr marL="533400" lvl="1" indent="-184150">
              <a:spcBef>
                <a:spcPts val="300"/>
              </a:spcBef>
              <a:buClr>
                <a:schemeClr val="dk2"/>
              </a:buClr>
              <a:buSzPts val="1900"/>
            </a:pPr>
            <a:r>
              <a:rPr lang="es-ES" sz="1900" dirty="0">
                <a:solidFill>
                  <a:schemeClr val="dk2"/>
                </a:solidFill>
              </a:rPr>
              <a:t>Tratamiento asistido con medicamentos (MAT), que incluye medicamentos combinados con asesoramiento.</a:t>
            </a:r>
            <a:endParaRPr lang="en-US" sz="1900" dirty="0">
              <a:solidFill>
                <a:schemeClr val="dk2"/>
              </a:solidFill>
            </a:endParaRPr>
          </a:p>
          <a:p>
            <a:pPr marL="533400" lvl="1" indent="-184150">
              <a:spcBef>
                <a:spcPts val="300"/>
              </a:spcBef>
              <a:buClr>
                <a:schemeClr val="dk2"/>
              </a:buClr>
              <a:buSzPts val="1900"/>
            </a:pPr>
            <a:r>
              <a:rPr lang="es-ES" sz="1900" dirty="0">
                <a:solidFill>
                  <a:schemeClr val="dk2"/>
                </a:solidFill>
              </a:rPr>
              <a:t>Un suministro de 30 días de todos los medicamentos recetados al momento de la liberación</a:t>
            </a:r>
            <a:endParaRPr lang="en-US" sz="1900" dirty="0">
              <a:solidFill>
                <a:schemeClr val="dk2"/>
              </a:solidFill>
            </a:endParaRPr>
          </a:p>
          <a:p>
            <a:pPr marL="266700" indent="0">
              <a:spcBef>
                <a:spcPts val="300"/>
              </a:spcBef>
              <a:buFont typeface="Arial"/>
              <a:buNone/>
            </a:pPr>
            <a:endParaRPr lang="en-US" sz="1600" dirty="0">
              <a:solidFill>
                <a:schemeClr val="dk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g3583f80ee95_0_50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44</a:t>
            </a:fld>
            <a:endParaRPr/>
          </a:p>
        </p:txBody>
      </p:sp>
      <p:sp>
        <p:nvSpPr>
          <p:cNvPr id="760" name="Google Shape;760;g3583f80ee95_0_500"/>
          <p:cNvSpPr txBox="1"/>
          <p:nvPr/>
        </p:nvSpPr>
        <p:spPr>
          <a:xfrm>
            <a:off x="482475" y="238125"/>
            <a:ext cx="38592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M-REACH Overview</a:t>
            </a:r>
            <a:endParaRPr sz="3400" b="1" i="0" u="none" strike="noStrike" cap="none" dirty="0">
              <a:solidFill>
                <a:schemeClr val="dk2"/>
              </a:solidFill>
              <a:latin typeface="Trebuchet MS"/>
              <a:ea typeface="Trebuchet MS"/>
              <a:cs typeface="Trebuchet MS"/>
              <a:sym typeface="Trebuchet MS"/>
            </a:endParaRPr>
          </a:p>
        </p:txBody>
      </p:sp>
      <p:sp>
        <p:nvSpPr>
          <p:cNvPr id="761" name="Google Shape;761;g3583f80ee95_0_500"/>
          <p:cNvSpPr txBox="1">
            <a:spLocks noGrp="1"/>
          </p:cNvSpPr>
          <p:nvPr>
            <p:ph type="title"/>
          </p:nvPr>
        </p:nvSpPr>
        <p:spPr>
          <a:xfrm>
            <a:off x="5111718" y="259682"/>
            <a:ext cx="2968614"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Resumen</a:t>
            </a:r>
            <a:r>
              <a:rPr lang="en-US" sz="3400" dirty="0"/>
              <a:t> de M-REACH</a:t>
            </a:r>
            <a:endParaRPr sz="3400" dirty="0">
              <a:solidFill>
                <a:schemeClr val="dk2"/>
              </a:solidFill>
            </a:endParaRPr>
          </a:p>
        </p:txBody>
      </p:sp>
      <p:sp>
        <p:nvSpPr>
          <p:cNvPr id="762" name="Google Shape;762;g3583f80ee95_0_500"/>
          <p:cNvSpPr txBox="1">
            <a:spLocks noGrp="1"/>
          </p:cNvSpPr>
          <p:nvPr>
            <p:ph type="body" idx="1"/>
          </p:nvPr>
        </p:nvSpPr>
        <p:spPr>
          <a:xfrm>
            <a:off x="482475" y="1519500"/>
            <a:ext cx="4131000" cy="3453900"/>
          </a:xfrm>
          <a:prstGeom prst="rect">
            <a:avLst/>
          </a:prstGeom>
          <a:noFill/>
          <a:ln>
            <a:noFill/>
          </a:ln>
        </p:spPr>
        <p:txBody>
          <a:bodyPr spcFirstLastPara="1" wrap="square" lIns="91425" tIns="45700" rIns="91425" bIns="45700" anchor="t" anchorCtr="0">
            <a:spAutoFit/>
          </a:bodyPr>
          <a:lstStyle/>
          <a:p>
            <a:pPr marL="457200" lvl="0" indent="-368300" algn="l" rtl="0">
              <a:lnSpc>
                <a:spcPct val="90000"/>
              </a:lnSpc>
              <a:spcBef>
                <a:spcPts val="300"/>
              </a:spcBef>
              <a:spcAft>
                <a:spcPts val="0"/>
              </a:spcAft>
              <a:buClr>
                <a:schemeClr val="dk2"/>
              </a:buClr>
              <a:buSzPts val="2200"/>
              <a:buChar char="•"/>
            </a:pPr>
            <a:r>
              <a:rPr lang="en-US" sz="2200" dirty="0">
                <a:solidFill>
                  <a:schemeClr val="dk2"/>
                </a:solidFill>
              </a:rPr>
              <a:t>Eligible Individuals:</a:t>
            </a:r>
            <a:endParaRPr sz="2200" dirty="0">
              <a:solidFill>
                <a:schemeClr val="dk2"/>
              </a:solidFill>
            </a:endParaRPr>
          </a:p>
          <a:p>
            <a:pPr marL="533400" lvl="1" indent="-165100" algn="l" rtl="0">
              <a:lnSpc>
                <a:spcPct val="90000"/>
              </a:lnSpc>
              <a:spcBef>
                <a:spcPts val="300"/>
              </a:spcBef>
              <a:spcAft>
                <a:spcPts val="0"/>
              </a:spcAft>
              <a:buClr>
                <a:schemeClr val="dk2"/>
              </a:buClr>
              <a:buSzPts val="1600"/>
              <a:buChar char="⮚"/>
            </a:pPr>
            <a:r>
              <a:rPr lang="en-US" sz="1600" dirty="0">
                <a:solidFill>
                  <a:schemeClr val="dk2"/>
                </a:solidFill>
              </a:rPr>
              <a:t>All incarcerated Medicaid and CHP+ members, 90 days prior to release</a:t>
            </a:r>
            <a:endParaRPr sz="1600" dirty="0">
              <a:solidFill>
                <a:schemeClr val="dk2"/>
              </a:solidFill>
            </a:endParaRPr>
          </a:p>
          <a:p>
            <a:pPr marL="0" lvl="0" indent="0" algn="l" rtl="0">
              <a:lnSpc>
                <a:spcPct val="90000"/>
              </a:lnSpc>
              <a:spcBef>
                <a:spcPts val="300"/>
              </a:spcBef>
              <a:spcAft>
                <a:spcPts val="0"/>
              </a:spcAft>
              <a:buNone/>
            </a:pPr>
            <a:endParaRPr sz="1600" dirty="0">
              <a:solidFill>
                <a:schemeClr val="dk2"/>
              </a:solidFill>
            </a:endParaRPr>
          </a:p>
          <a:p>
            <a:pPr marL="457200" lvl="0" indent="-368300" algn="l" rtl="0">
              <a:lnSpc>
                <a:spcPct val="90000"/>
              </a:lnSpc>
              <a:spcBef>
                <a:spcPts val="300"/>
              </a:spcBef>
              <a:spcAft>
                <a:spcPts val="0"/>
              </a:spcAft>
              <a:buClr>
                <a:schemeClr val="dk2"/>
              </a:buClr>
              <a:buSzPts val="2200"/>
              <a:buChar char="•"/>
            </a:pPr>
            <a:r>
              <a:rPr lang="en-US" sz="2200" dirty="0">
                <a:solidFill>
                  <a:schemeClr val="dk2"/>
                </a:solidFill>
              </a:rPr>
              <a:t>Eligible Settings: </a:t>
            </a:r>
            <a:endParaRPr sz="2200" dirty="0">
              <a:solidFill>
                <a:schemeClr val="dk2"/>
              </a:solidFill>
            </a:endParaRPr>
          </a:p>
          <a:p>
            <a:pPr marL="533400" lvl="1" indent="-165100" algn="l" rtl="0">
              <a:lnSpc>
                <a:spcPct val="90000"/>
              </a:lnSpc>
              <a:spcBef>
                <a:spcPts val="300"/>
              </a:spcBef>
              <a:spcAft>
                <a:spcPts val="0"/>
              </a:spcAft>
              <a:buClr>
                <a:schemeClr val="dk2"/>
              </a:buClr>
              <a:buSzPts val="1600"/>
              <a:buChar char="⮚"/>
            </a:pPr>
            <a:r>
              <a:rPr lang="en-US" sz="1600" dirty="0">
                <a:solidFill>
                  <a:schemeClr val="dk2"/>
                </a:solidFill>
              </a:rPr>
              <a:t>Phase I: Division of Youth Services and Department of Corrections  beginning July 1, 2025 pending outstanding federal authority</a:t>
            </a:r>
            <a:endParaRPr sz="1600" dirty="0">
              <a:solidFill>
                <a:schemeClr val="dk2"/>
              </a:solidFill>
            </a:endParaRPr>
          </a:p>
          <a:p>
            <a:pPr marL="533400" lvl="1" indent="-165100" algn="l" rtl="0">
              <a:lnSpc>
                <a:spcPct val="90000"/>
              </a:lnSpc>
              <a:spcBef>
                <a:spcPts val="300"/>
              </a:spcBef>
              <a:spcAft>
                <a:spcPts val="0"/>
              </a:spcAft>
              <a:buClr>
                <a:schemeClr val="dk2"/>
              </a:buClr>
              <a:buSzPts val="1600"/>
              <a:buChar char="⮚"/>
            </a:pPr>
            <a:r>
              <a:rPr lang="en-US" sz="1600" dirty="0">
                <a:solidFill>
                  <a:schemeClr val="dk2"/>
                </a:solidFill>
              </a:rPr>
              <a:t>Phase 2: Local jails and tribal detention centers beginning July 1, 2026</a:t>
            </a:r>
            <a:endParaRPr sz="1600" dirty="0">
              <a:solidFill>
                <a:schemeClr val="dk2"/>
              </a:solidFill>
            </a:endParaRPr>
          </a:p>
          <a:p>
            <a:pPr marL="0" lvl="0" indent="0" algn="l" rtl="0">
              <a:lnSpc>
                <a:spcPct val="90000"/>
              </a:lnSpc>
              <a:spcBef>
                <a:spcPts val="300"/>
              </a:spcBef>
              <a:spcAft>
                <a:spcPts val="0"/>
              </a:spcAft>
              <a:buNone/>
            </a:pPr>
            <a:endParaRPr sz="2200" dirty="0">
              <a:solidFill>
                <a:schemeClr val="dk2"/>
              </a:solidFill>
            </a:endParaRPr>
          </a:p>
        </p:txBody>
      </p:sp>
      <p:sp>
        <p:nvSpPr>
          <p:cNvPr id="4" name="Google Shape;762;g3583f80ee95_0_500">
            <a:extLst>
              <a:ext uri="{FF2B5EF4-FFF2-40B4-BE49-F238E27FC236}">
                <a16:creationId xmlns:a16="http://schemas.microsoft.com/office/drawing/2014/main" id="{C2E72544-B574-2F60-710E-FD1AB45C42C1}"/>
              </a:ext>
            </a:extLst>
          </p:cNvPr>
          <p:cNvSpPr txBox="1">
            <a:spLocks/>
          </p:cNvSpPr>
          <p:nvPr/>
        </p:nvSpPr>
        <p:spPr>
          <a:xfrm>
            <a:off x="4530525" y="1519500"/>
            <a:ext cx="4131000" cy="3370113"/>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68300">
              <a:spcBef>
                <a:spcPts val="300"/>
              </a:spcBef>
              <a:buClr>
                <a:schemeClr val="dk2"/>
              </a:buClr>
              <a:buSzPts val="2200"/>
            </a:pPr>
            <a:r>
              <a:rPr lang="en-US" sz="2200" dirty="0">
                <a:solidFill>
                  <a:schemeClr val="dk2"/>
                </a:solidFill>
              </a:rPr>
              <a:t>Personas </a:t>
            </a:r>
            <a:r>
              <a:rPr lang="en-US" sz="2200" dirty="0" err="1">
                <a:solidFill>
                  <a:schemeClr val="dk2"/>
                </a:solidFill>
              </a:rPr>
              <a:t>elegibles</a:t>
            </a:r>
            <a:r>
              <a:rPr lang="en-US" sz="2200" dirty="0">
                <a:solidFill>
                  <a:schemeClr val="dk2"/>
                </a:solidFill>
              </a:rPr>
              <a:t>:</a:t>
            </a:r>
          </a:p>
          <a:p>
            <a:pPr marL="533400" lvl="1" indent="-165100">
              <a:spcBef>
                <a:spcPts val="300"/>
              </a:spcBef>
              <a:buClr>
                <a:schemeClr val="dk2"/>
              </a:buClr>
              <a:buSzPts val="1600"/>
            </a:pPr>
            <a:r>
              <a:rPr lang="es-ES" sz="1600" dirty="0">
                <a:solidFill>
                  <a:schemeClr val="dk2"/>
                </a:solidFill>
              </a:rPr>
              <a:t>Todos los miembros de Medicaid y CHP+ encarcelados, 90 días antes de la liberación</a:t>
            </a:r>
            <a:endParaRPr lang="en-US" sz="1600" dirty="0">
              <a:solidFill>
                <a:schemeClr val="dk2"/>
              </a:solidFill>
            </a:endParaRPr>
          </a:p>
          <a:p>
            <a:pPr marL="0" indent="0">
              <a:spcBef>
                <a:spcPts val="300"/>
              </a:spcBef>
              <a:buFont typeface="Arial"/>
              <a:buNone/>
            </a:pPr>
            <a:endParaRPr lang="en-US" sz="1600" dirty="0">
              <a:solidFill>
                <a:schemeClr val="dk2"/>
              </a:solidFill>
            </a:endParaRPr>
          </a:p>
          <a:p>
            <a:pPr indent="-368300">
              <a:spcBef>
                <a:spcPts val="300"/>
              </a:spcBef>
              <a:buClr>
                <a:schemeClr val="dk2"/>
              </a:buClr>
              <a:buSzPts val="2200"/>
            </a:pPr>
            <a:r>
              <a:rPr lang="en-US" sz="2200" dirty="0" err="1">
                <a:solidFill>
                  <a:schemeClr val="dk2"/>
                </a:solidFill>
              </a:rPr>
              <a:t>Configuraciones</a:t>
            </a:r>
            <a:r>
              <a:rPr lang="en-US" sz="2200" dirty="0">
                <a:solidFill>
                  <a:schemeClr val="dk2"/>
                </a:solidFill>
              </a:rPr>
              <a:t> </a:t>
            </a:r>
            <a:r>
              <a:rPr lang="en-US" sz="2200" dirty="0" err="1">
                <a:solidFill>
                  <a:schemeClr val="dk2"/>
                </a:solidFill>
              </a:rPr>
              <a:t>elegibles</a:t>
            </a:r>
            <a:r>
              <a:rPr lang="en-US" sz="2200" dirty="0">
                <a:solidFill>
                  <a:schemeClr val="dk2"/>
                </a:solidFill>
              </a:rPr>
              <a:t>: </a:t>
            </a:r>
          </a:p>
          <a:p>
            <a:pPr marL="533400" lvl="1" indent="-165100">
              <a:spcBef>
                <a:spcPts val="300"/>
              </a:spcBef>
              <a:buClr>
                <a:schemeClr val="dk2"/>
              </a:buClr>
              <a:buSzPts val="1600"/>
            </a:pPr>
            <a:r>
              <a:rPr lang="es-ES" sz="1600" dirty="0">
                <a:solidFill>
                  <a:schemeClr val="dk2"/>
                </a:solidFill>
              </a:rPr>
              <a:t>Fase I: División de servicios juveniles y departamento de correccionales, a partir del 1 de julio de 2025, en espera de la autorización federal.</a:t>
            </a:r>
            <a:endParaRPr lang="en-US" sz="1600" dirty="0">
              <a:solidFill>
                <a:schemeClr val="dk2"/>
              </a:solidFill>
            </a:endParaRPr>
          </a:p>
          <a:p>
            <a:pPr marL="533400" lvl="1" indent="-165100">
              <a:spcBef>
                <a:spcPts val="300"/>
              </a:spcBef>
              <a:buClr>
                <a:schemeClr val="dk2"/>
              </a:buClr>
              <a:buSzPts val="1600"/>
            </a:pPr>
            <a:r>
              <a:rPr lang="es-ES" sz="1600" dirty="0">
                <a:solidFill>
                  <a:schemeClr val="dk2"/>
                </a:solidFill>
              </a:rPr>
              <a:t>Fase 2: Cárceles locales y centros de detención tribales, a partir del 1 de julio de 2026.</a:t>
            </a:r>
            <a:endParaRPr lang="en-US" sz="2200" dirty="0">
              <a:solidFill>
                <a:schemeClr val="dk2"/>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g351c7486174_0_1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45</a:t>
            </a:fld>
            <a:endParaRPr/>
          </a:p>
        </p:txBody>
      </p:sp>
      <p:sp>
        <p:nvSpPr>
          <p:cNvPr id="769" name="Google Shape;769;g351c7486174_0_15"/>
          <p:cNvSpPr txBox="1"/>
          <p:nvPr/>
        </p:nvSpPr>
        <p:spPr>
          <a:xfrm>
            <a:off x="532350" y="238125"/>
            <a:ext cx="37944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5"/>
                  </a:ext>
                </a:extLst>
              </a:rPr>
              <a:t>M-REACH</a:t>
            </a:r>
            <a:r>
              <a:rPr lang="en-US" sz="3400" b="1" dirty="0">
                <a:solidFill>
                  <a:schemeClr val="dk2"/>
                </a:solidFill>
                <a:latin typeface="Trebuchet MS"/>
                <a:ea typeface="Trebuchet MS"/>
                <a:cs typeface="Trebuchet MS"/>
                <a:sym typeface="Trebuchet MS"/>
              </a:rPr>
              <a:t> Recent Progress</a:t>
            </a:r>
            <a:endParaRPr sz="3400" b="1" i="0" u="none" strike="noStrike" cap="none" dirty="0">
              <a:solidFill>
                <a:schemeClr val="dk2"/>
              </a:solidFill>
              <a:latin typeface="Trebuchet MS"/>
              <a:ea typeface="Trebuchet MS"/>
              <a:cs typeface="Trebuchet MS"/>
              <a:sym typeface="Trebuchet MS"/>
            </a:endParaRPr>
          </a:p>
        </p:txBody>
      </p:sp>
      <p:sp>
        <p:nvSpPr>
          <p:cNvPr id="770" name="Google Shape;770;g351c7486174_0_15"/>
          <p:cNvSpPr txBox="1">
            <a:spLocks noGrp="1"/>
          </p:cNvSpPr>
          <p:nvPr>
            <p:ph type="title"/>
          </p:nvPr>
        </p:nvSpPr>
        <p:spPr>
          <a:xfrm>
            <a:off x="4817252" y="23812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a:t>Progreso </a:t>
            </a:r>
            <a:r>
              <a:rPr lang="en-US" sz="3400" dirty="0" err="1"/>
              <a:t>reciente</a:t>
            </a:r>
            <a:r>
              <a:rPr lang="en-US" sz="3400" dirty="0"/>
              <a:t> de M-REACH</a:t>
            </a:r>
            <a:endParaRPr sz="3400" dirty="0">
              <a:solidFill>
                <a:schemeClr val="dk2"/>
              </a:solidFill>
            </a:endParaRPr>
          </a:p>
        </p:txBody>
      </p:sp>
      <p:sp>
        <p:nvSpPr>
          <p:cNvPr id="771" name="Google Shape;771;g351c7486174_0_15"/>
          <p:cNvSpPr txBox="1">
            <a:spLocks noGrp="1"/>
          </p:cNvSpPr>
          <p:nvPr>
            <p:ph type="body" idx="1"/>
          </p:nvPr>
        </p:nvSpPr>
        <p:spPr>
          <a:xfrm>
            <a:off x="261950" y="1364925"/>
            <a:ext cx="4344300" cy="3341100"/>
          </a:xfrm>
          <a:prstGeom prst="rect">
            <a:avLst/>
          </a:prstGeom>
          <a:noFill/>
          <a:ln>
            <a:noFill/>
          </a:ln>
        </p:spPr>
        <p:txBody>
          <a:bodyPr spcFirstLastPara="1" wrap="square" lIns="91425" tIns="45700" rIns="91425" bIns="45700" anchor="t" anchorCtr="0">
            <a:spAutoFit/>
          </a:bodyPr>
          <a:lstStyle/>
          <a:p>
            <a:pPr marL="457200" lvl="0" indent="-342900" algn="l" rtl="0">
              <a:lnSpc>
                <a:spcPct val="90000"/>
              </a:lnSpc>
              <a:spcBef>
                <a:spcPts val="300"/>
              </a:spcBef>
              <a:spcAft>
                <a:spcPts val="0"/>
              </a:spcAft>
              <a:buClr>
                <a:schemeClr val="dk2"/>
              </a:buClr>
              <a:buSzPts val="1800"/>
              <a:buChar char="•"/>
            </a:pPr>
            <a:r>
              <a:rPr lang="en-US" sz="1800" dirty="0">
                <a:solidFill>
                  <a:schemeClr val="dk2"/>
                </a:solidFill>
              </a:rPr>
              <a:t>Applied for the Reentry State Planning Grant to help with implementation</a:t>
            </a:r>
            <a:endParaRPr sz="1800" dirty="0">
              <a:solidFill>
                <a:schemeClr val="dk2"/>
              </a:solidFill>
            </a:endParaRPr>
          </a:p>
          <a:p>
            <a:pPr marL="457200" lvl="0" indent="-342900" algn="l" rtl="0">
              <a:lnSpc>
                <a:spcPct val="90000"/>
              </a:lnSpc>
              <a:spcBef>
                <a:spcPts val="1000"/>
              </a:spcBef>
              <a:spcAft>
                <a:spcPts val="0"/>
              </a:spcAft>
              <a:buClr>
                <a:schemeClr val="dk2"/>
              </a:buClr>
              <a:buSzPts val="1800"/>
              <a:buChar char="•"/>
            </a:pPr>
            <a:r>
              <a:rPr lang="en-US" sz="1800" dirty="0">
                <a:solidFill>
                  <a:schemeClr val="dk2"/>
                </a:solidFill>
              </a:rPr>
              <a:t>HCPF has been working closely with state partners at DOC and DYS to prepare Phase 1 facilities to participate in M-REACH and establish capacity to bill Medicaid</a:t>
            </a:r>
            <a:endParaRPr sz="1800" dirty="0">
              <a:solidFill>
                <a:schemeClr val="dk2"/>
              </a:solidFill>
            </a:endParaRPr>
          </a:p>
          <a:p>
            <a:pPr marL="457200" lvl="0" indent="-342900" algn="l" rtl="0">
              <a:lnSpc>
                <a:spcPct val="90000"/>
              </a:lnSpc>
              <a:spcBef>
                <a:spcPts val="1000"/>
              </a:spcBef>
              <a:spcAft>
                <a:spcPts val="1000"/>
              </a:spcAft>
              <a:buClr>
                <a:schemeClr val="dk2"/>
              </a:buClr>
              <a:buSzPts val="1800"/>
              <a:buChar char="•"/>
            </a:pPr>
            <a:r>
              <a:rPr lang="en-US" sz="1800" dirty="0">
                <a:solidFill>
                  <a:schemeClr val="dk2"/>
                </a:solidFill>
              </a:rPr>
              <a:t>Each facility must pass a Facility Readiness Assessment before HCPF can pay for services provided at that location</a:t>
            </a:r>
            <a:endParaRPr sz="1800" dirty="0">
              <a:solidFill>
                <a:schemeClr val="dk2"/>
              </a:solidFill>
            </a:endParaRPr>
          </a:p>
        </p:txBody>
      </p:sp>
      <p:sp>
        <p:nvSpPr>
          <p:cNvPr id="772" name="Google Shape;772;g351c7486174_0_15"/>
          <p:cNvSpPr txBox="1">
            <a:spLocks noGrp="1"/>
          </p:cNvSpPr>
          <p:nvPr>
            <p:ph type="body" idx="1"/>
          </p:nvPr>
        </p:nvSpPr>
        <p:spPr>
          <a:xfrm>
            <a:off x="4572000" y="1267012"/>
            <a:ext cx="4365995" cy="3697895"/>
          </a:xfrm>
          <a:prstGeom prst="rect">
            <a:avLst/>
          </a:prstGeom>
          <a:noFill/>
          <a:ln>
            <a:noFill/>
          </a:ln>
        </p:spPr>
        <p:txBody>
          <a:bodyPr spcFirstLastPara="1" wrap="square" lIns="91425" tIns="45700" rIns="91425" bIns="45700" anchor="t" anchorCtr="0">
            <a:spAutoFit/>
          </a:bodyPr>
          <a:lstStyle/>
          <a:p>
            <a:pPr marL="457200" lvl="0" indent="-368300" algn="l" rtl="0">
              <a:lnSpc>
                <a:spcPct val="90000"/>
              </a:lnSpc>
              <a:spcBef>
                <a:spcPts val="300"/>
              </a:spcBef>
              <a:spcAft>
                <a:spcPts val="0"/>
              </a:spcAft>
              <a:buClr>
                <a:schemeClr val="dk2"/>
              </a:buClr>
              <a:buSzPts val="2200"/>
              <a:buChar char="•"/>
            </a:pPr>
            <a:r>
              <a:rPr lang="es-ES" sz="1800" dirty="0">
                <a:solidFill>
                  <a:schemeClr val="dk2"/>
                </a:solidFill>
              </a:rPr>
              <a:t>Aplicación de la Subvención Estatal para ayudar con la implementación.</a:t>
            </a:r>
          </a:p>
          <a:p>
            <a:pPr marL="457200" lvl="0" indent="-368300" algn="l" rtl="0">
              <a:lnSpc>
                <a:spcPct val="90000"/>
              </a:lnSpc>
              <a:spcBef>
                <a:spcPts val="300"/>
              </a:spcBef>
              <a:spcAft>
                <a:spcPts val="0"/>
              </a:spcAft>
              <a:buClr>
                <a:schemeClr val="dk2"/>
              </a:buClr>
              <a:buSzPts val="2200"/>
              <a:buChar char="•"/>
            </a:pPr>
            <a:r>
              <a:rPr lang="es-ES" sz="1800" dirty="0">
                <a:solidFill>
                  <a:schemeClr val="dk2"/>
                </a:solidFill>
              </a:rPr>
              <a:t>HCPF ha estado trabajando muy de cerca con socios estatales en el DOC y el DYS para preparar las instalaciones de la Fase 1 para participar en M-REACH y establecer la capacidad para facturar a Medicaid.</a:t>
            </a:r>
          </a:p>
          <a:p>
            <a:pPr marL="457200" lvl="0" indent="-368300" algn="l" rtl="0">
              <a:lnSpc>
                <a:spcPct val="90000"/>
              </a:lnSpc>
              <a:spcBef>
                <a:spcPts val="300"/>
              </a:spcBef>
              <a:spcAft>
                <a:spcPts val="0"/>
              </a:spcAft>
              <a:buClr>
                <a:schemeClr val="dk2"/>
              </a:buClr>
              <a:buSzPts val="2200"/>
              <a:buChar char="•"/>
            </a:pPr>
            <a:r>
              <a:rPr lang="es-ES" sz="1800" dirty="0">
                <a:solidFill>
                  <a:schemeClr val="dk2"/>
                </a:solidFill>
              </a:rPr>
              <a:t>Cada instalación debe aprobar una evaluación de preparación de instalaciones antes de que HCPF pueda pagar los servicios prestados en ese lugar.</a:t>
            </a:r>
            <a:endParaRPr sz="1800" dirty="0">
              <a:solidFill>
                <a:schemeClr val="dk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g34aa5a3fd7b_0_269"/>
          <p:cNvSpPr txBox="1">
            <a:spLocks noGrp="1"/>
          </p:cNvSpPr>
          <p:nvPr>
            <p:ph type="title"/>
          </p:nvPr>
        </p:nvSpPr>
        <p:spPr>
          <a:xfrm>
            <a:off x="436075" y="367225"/>
            <a:ext cx="3282000" cy="2960700"/>
          </a:xfrm>
          <a:prstGeom prst="rect">
            <a:avLst/>
          </a:prstGeom>
          <a:noFill/>
          <a:ln>
            <a:noFill/>
          </a:ln>
        </p:spPr>
        <p:txBody>
          <a:bodyPr spcFirstLastPara="1" wrap="square" lIns="35525" tIns="35525" rIns="35525" bIns="35525" anchor="b" anchorCtr="0">
            <a:normAutofit/>
          </a:bodyPr>
          <a:lstStyle/>
          <a:p>
            <a:pPr marL="0" lvl="0" indent="0" algn="ctr" rtl="0">
              <a:lnSpc>
                <a:spcPct val="90000"/>
              </a:lnSpc>
              <a:spcBef>
                <a:spcPts val="0"/>
              </a:spcBef>
              <a:spcAft>
                <a:spcPts val="0"/>
              </a:spcAft>
              <a:buClr>
                <a:schemeClr val="accent1"/>
              </a:buClr>
              <a:buSzPts val="4700"/>
              <a:buFont typeface="Trebuchet MS"/>
              <a:buNone/>
            </a:pPr>
            <a:r>
              <a:rPr lang="en-U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6"/>
                  </a:ext>
                </a:extLst>
              </a:rPr>
              <a:t>Continuous </a:t>
            </a:r>
            <a:r>
              <a:rPr lang="en-US" sz="3600" dirty="0"/>
              <a:t>Eligibility</a:t>
            </a:r>
            <a:endParaRPr sz="3600" dirty="0"/>
          </a:p>
        </p:txBody>
      </p:sp>
      <p:sp>
        <p:nvSpPr>
          <p:cNvPr id="778" name="Google Shape;778;g34aa5a3fd7b_0_269"/>
          <p:cNvSpPr txBox="1">
            <a:spLocks noGrp="1"/>
          </p:cNvSpPr>
          <p:nvPr>
            <p:ph type="sldNum" idx="12"/>
          </p:nvPr>
        </p:nvSpPr>
        <p:spPr>
          <a:xfrm>
            <a:off x="8799979" y="5351363"/>
            <a:ext cx="138000"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46</a:t>
            </a:fld>
            <a:endParaRPr/>
          </a:p>
        </p:txBody>
      </p:sp>
      <p:sp>
        <p:nvSpPr>
          <p:cNvPr id="779" name="Google Shape;779;g34aa5a3fd7b_0_269"/>
          <p:cNvSpPr txBox="1"/>
          <p:nvPr/>
        </p:nvSpPr>
        <p:spPr>
          <a:xfrm>
            <a:off x="5012875" y="508538"/>
            <a:ext cx="3593400" cy="2819400"/>
          </a:xfrm>
          <a:prstGeom prst="rect">
            <a:avLst/>
          </a:prstGeom>
          <a:noFill/>
          <a:ln>
            <a:noFill/>
          </a:ln>
        </p:spPr>
        <p:txBody>
          <a:bodyPr spcFirstLastPara="1" wrap="square" lIns="35525" tIns="35525" rIns="35525" bIns="35525" anchor="b" anchorCtr="0">
            <a:normAutofit/>
          </a:bodyPr>
          <a:lstStyle/>
          <a:p>
            <a:pPr marL="0" marR="0" lvl="0" indent="0" algn="ctr" rtl="0">
              <a:lnSpc>
                <a:spcPct val="90000"/>
              </a:lnSpc>
              <a:spcBef>
                <a:spcPts val="0"/>
              </a:spcBef>
              <a:spcAft>
                <a:spcPts val="0"/>
              </a:spcAft>
              <a:buClr>
                <a:schemeClr val="accent1"/>
              </a:buClr>
              <a:buSzPts val="4700"/>
              <a:buFont typeface="Trebuchet MS"/>
              <a:buNone/>
            </a:pPr>
            <a:r>
              <a:rPr lang="en-US" sz="3600" b="1" dirty="0" err="1">
                <a:solidFill>
                  <a:schemeClr val="lt1"/>
                </a:solidFill>
                <a:latin typeface="Trebuchet MS"/>
                <a:ea typeface="Trebuchet MS"/>
                <a:cs typeface="Trebuchet MS"/>
                <a:sym typeface="Trebuchet MS"/>
              </a:rPr>
              <a:t>Elegibilidad</a:t>
            </a:r>
            <a:r>
              <a:rPr lang="en-US" sz="3600" b="1" dirty="0">
                <a:solidFill>
                  <a:schemeClr val="lt1"/>
                </a:solidFill>
                <a:latin typeface="Trebuchet MS"/>
                <a:ea typeface="Trebuchet MS"/>
                <a:cs typeface="Trebuchet MS"/>
                <a:sym typeface="Trebuchet MS"/>
              </a:rPr>
              <a:t> continua</a:t>
            </a:r>
            <a:endParaRPr sz="3600" b="0" i="0" u="none" strike="noStrike" cap="none" dirty="0">
              <a:solidFill>
                <a:schemeClr val="lt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g355d285e6e6_9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47</a:t>
            </a:fld>
            <a:endParaRPr/>
          </a:p>
        </p:txBody>
      </p:sp>
      <p:sp>
        <p:nvSpPr>
          <p:cNvPr id="785" name="Google Shape;785;g355d285e6e6_9_0"/>
          <p:cNvSpPr txBox="1"/>
          <p:nvPr/>
        </p:nvSpPr>
        <p:spPr>
          <a:xfrm>
            <a:off x="0" y="238125"/>
            <a:ext cx="43287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Continuous Eligibility</a:t>
            </a:r>
            <a:endParaRPr sz="3400" b="1" i="0" u="none" strike="noStrike" cap="none" dirty="0">
              <a:solidFill>
                <a:schemeClr val="dk2"/>
              </a:solidFill>
              <a:latin typeface="Trebuchet MS"/>
              <a:ea typeface="Trebuchet MS"/>
              <a:cs typeface="Trebuchet MS"/>
              <a:sym typeface="Trebuchet MS"/>
            </a:endParaRPr>
          </a:p>
        </p:txBody>
      </p:sp>
      <p:sp>
        <p:nvSpPr>
          <p:cNvPr id="786" name="Google Shape;786;g355d285e6e6_9_0"/>
          <p:cNvSpPr txBox="1">
            <a:spLocks noGrp="1"/>
          </p:cNvSpPr>
          <p:nvPr>
            <p:ph type="title"/>
          </p:nvPr>
        </p:nvSpPr>
        <p:spPr>
          <a:xfrm>
            <a:off x="4883945" y="4014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Elegibilidad</a:t>
            </a:r>
            <a:r>
              <a:rPr lang="en-US" sz="3400" dirty="0"/>
              <a:t> continua</a:t>
            </a:r>
            <a:endParaRPr sz="3400" dirty="0">
              <a:solidFill>
                <a:schemeClr val="dk2"/>
              </a:solidFill>
            </a:endParaRPr>
          </a:p>
        </p:txBody>
      </p:sp>
      <p:sp>
        <p:nvSpPr>
          <p:cNvPr id="787" name="Google Shape;787;g355d285e6e6_9_0"/>
          <p:cNvSpPr txBox="1">
            <a:spLocks noGrp="1"/>
          </p:cNvSpPr>
          <p:nvPr>
            <p:ph type="body" idx="1"/>
          </p:nvPr>
        </p:nvSpPr>
        <p:spPr>
          <a:xfrm>
            <a:off x="284775" y="1585250"/>
            <a:ext cx="4044000" cy="3091800"/>
          </a:xfrm>
          <a:prstGeom prst="rect">
            <a:avLst/>
          </a:prstGeom>
          <a:noFill/>
          <a:ln>
            <a:noFill/>
          </a:ln>
        </p:spPr>
        <p:txBody>
          <a:bodyPr spcFirstLastPara="1" wrap="square" lIns="91425" tIns="45700" rIns="91425" bIns="45700" anchor="t" anchorCtr="0">
            <a:spAutoFit/>
          </a:bodyPr>
          <a:lstStyle/>
          <a:p>
            <a:pPr marL="457200" lvl="0" indent="-368300" algn="l" rtl="0">
              <a:lnSpc>
                <a:spcPct val="90000"/>
              </a:lnSpc>
              <a:spcBef>
                <a:spcPts val="300"/>
              </a:spcBef>
              <a:spcAft>
                <a:spcPts val="0"/>
              </a:spcAft>
              <a:buClr>
                <a:schemeClr val="dk2"/>
              </a:buClr>
              <a:buSzPts val="2200"/>
              <a:buChar char="•"/>
            </a:pPr>
            <a:r>
              <a:rPr lang="en-US" sz="2200" dirty="0">
                <a:solidFill>
                  <a:schemeClr val="dk2"/>
                </a:solidFill>
              </a:rPr>
              <a:t>Applies to children ages 0 until the end of their 3rd birthday month</a:t>
            </a:r>
            <a:endParaRPr sz="2200" dirty="0">
              <a:solidFill>
                <a:schemeClr val="dk2"/>
              </a:solidFill>
            </a:endParaRPr>
          </a:p>
          <a:p>
            <a:pPr marL="457200" lvl="0" indent="-368300" algn="l" rtl="0">
              <a:lnSpc>
                <a:spcPct val="90000"/>
              </a:lnSpc>
              <a:spcBef>
                <a:spcPts val="1000"/>
              </a:spcBef>
              <a:spcAft>
                <a:spcPts val="0"/>
              </a:spcAft>
              <a:buClr>
                <a:schemeClr val="dk2"/>
              </a:buClr>
              <a:buSzPts val="2200"/>
              <a:buChar char="•"/>
            </a:pPr>
            <a:r>
              <a:rPr lang="en-US" sz="2200" dirty="0">
                <a:solidFill>
                  <a:schemeClr val="dk2"/>
                </a:solidFill>
              </a:rPr>
              <a:t>Adults 19-65 leaving a state Department of Corrections (DOC) facility for 12 months</a:t>
            </a:r>
            <a:endParaRPr sz="2200" dirty="0">
              <a:solidFill>
                <a:schemeClr val="dk2"/>
              </a:solidFill>
            </a:endParaRPr>
          </a:p>
          <a:p>
            <a:pPr marL="457200" lvl="0" indent="-368300" algn="l" rtl="0">
              <a:lnSpc>
                <a:spcPct val="90000"/>
              </a:lnSpc>
              <a:spcBef>
                <a:spcPts val="1000"/>
              </a:spcBef>
              <a:spcAft>
                <a:spcPts val="1000"/>
              </a:spcAft>
              <a:buClr>
                <a:schemeClr val="dk2"/>
              </a:buClr>
              <a:buSzPts val="2200"/>
              <a:buChar char="•"/>
            </a:pPr>
            <a:r>
              <a:rPr lang="en-US" sz="2200" dirty="0">
                <a:solidFill>
                  <a:schemeClr val="dk2"/>
                </a:solidFill>
              </a:rPr>
              <a:t>Planned Effective Date Is January 1, 2026</a:t>
            </a:r>
            <a:endParaRPr sz="2200" dirty="0">
              <a:solidFill>
                <a:schemeClr val="dk2"/>
              </a:solidFill>
            </a:endParaRPr>
          </a:p>
        </p:txBody>
      </p:sp>
      <p:sp>
        <p:nvSpPr>
          <p:cNvPr id="788" name="Google Shape;788;g355d285e6e6_9_0"/>
          <p:cNvSpPr txBox="1">
            <a:spLocks noGrp="1"/>
          </p:cNvSpPr>
          <p:nvPr>
            <p:ph type="body" idx="1"/>
          </p:nvPr>
        </p:nvSpPr>
        <p:spPr>
          <a:xfrm>
            <a:off x="4815227" y="966075"/>
            <a:ext cx="4131000" cy="3941038"/>
          </a:xfrm>
          <a:prstGeom prst="rect">
            <a:avLst/>
          </a:prstGeom>
          <a:noFill/>
          <a:ln>
            <a:noFill/>
          </a:ln>
        </p:spPr>
        <p:txBody>
          <a:bodyPr spcFirstLastPara="1" wrap="square" lIns="91425" tIns="45700" rIns="91425" bIns="45700" anchor="t" anchorCtr="0">
            <a:spAutoFit/>
          </a:bodyPr>
          <a:lstStyle/>
          <a:p>
            <a:pPr marL="88900" lvl="0" indent="0" algn="l" rtl="0">
              <a:lnSpc>
                <a:spcPct val="90000"/>
              </a:lnSpc>
              <a:spcBef>
                <a:spcPts val="300"/>
              </a:spcBef>
              <a:spcAft>
                <a:spcPts val="0"/>
              </a:spcAft>
              <a:buClr>
                <a:schemeClr val="dk2"/>
              </a:buClr>
              <a:buSzPts val="2200"/>
              <a:buNone/>
            </a:pPr>
            <a:endParaRPr lang="es-ES" sz="2200" dirty="0">
              <a:solidFill>
                <a:schemeClr val="dk2"/>
              </a:solidFill>
            </a:endParaRPr>
          </a:p>
          <a:p>
            <a:pPr marL="457200" lvl="0" indent="-368300" algn="l" rtl="0">
              <a:lnSpc>
                <a:spcPct val="90000"/>
              </a:lnSpc>
              <a:spcBef>
                <a:spcPts val="300"/>
              </a:spcBef>
              <a:spcAft>
                <a:spcPts val="0"/>
              </a:spcAft>
              <a:buClr>
                <a:schemeClr val="dk2"/>
              </a:buClr>
              <a:buSzPts val="2200"/>
              <a:buChar char="•"/>
            </a:pPr>
            <a:r>
              <a:rPr lang="es-ES" sz="2200" dirty="0">
                <a:solidFill>
                  <a:schemeClr val="dk2"/>
                </a:solidFill>
              </a:rPr>
              <a:t>Aplica a niños de 0 años hasta el final del tercer mes de su cumpleaños.</a:t>
            </a:r>
          </a:p>
          <a:p>
            <a:pPr marL="457200" lvl="0" indent="-368300" algn="l" rtl="0">
              <a:lnSpc>
                <a:spcPct val="90000"/>
              </a:lnSpc>
              <a:spcBef>
                <a:spcPts val="300"/>
              </a:spcBef>
              <a:spcAft>
                <a:spcPts val="0"/>
              </a:spcAft>
              <a:buClr>
                <a:schemeClr val="dk2"/>
              </a:buClr>
              <a:buSzPts val="2200"/>
              <a:buChar char="•"/>
            </a:pPr>
            <a:r>
              <a:rPr lang="es-ES" sz="2200" dirty="0">
                <a:solidFill>
                  <a:schemeClr val="dk2"/>
                </a:solidFill>
              </a:rPr>
              <a:t>Adultos de 19 a 65 años que salen de una instalación correccional</a:t>
            </a:r>
          </a:p>
          <a:p>
            <a:pPr marL="457200" lvl="0" indent="-368300" algn="l" rtl="0">
              <a:lnSpc>
                <a:spcPct val="90000"/>
              </a:lnSpc>
              <a:spcBef>
                <a:spcPts val="300"/>
              </a:spcBef>
              <a:spcAft>
                <a:spcPts val="0"/>
              </a:spcAft>
              <a:buClr>
                <a:schemeClr val="dk2"/>
              </a:buClr>
              <a:buSzPts val="2200"/>
              <a:buChar char="•"/>
            </a:pPr>
            <a:r>
              <a:rPr lang="es-ES" sz="2200" dirty="0">
                <a:solidFill>
                  <a:schemeClr val="dk2"/>
                </a:solidFill>
              </a:rPr>
              <a:t> del departamento estatal (DOC) por 12 meses.</a:t>
            </a:r>
          </a:p>
          <a:p>
            <a:pPr marL="457200" lvl="0" indent="-368300" algn="l" rtl="0">
              <a:lnSpc>
                <a:spcPct val="90000"/>
              </a:lnSpc>
              <a:spcBef>
                <a:spcPts val="300"/>
              </a:spcBef>
              <a:spcAft>
                <a:spcPts val="0"/>
              </a:spcAft>
              <a:buClr>
                <a:schemeClr val="dk2"/>
              </a:buClr>
              <a:buSzPts val="2200"/>
              <a:buChar char="•"/>
            </a:pPr>
            <a:r>
              <a:rPr lang="es-ES" sz="2200" dirty="0">
                <a:solidFill>
                  <a:schemeClr val="dk2"/>
                </a:solidFill>
              </a:rPr>
              <a:t>Fecha de entrada en vigor prevista: 1 de enero de 2026.</a:t>
            </a:r>
            <a:endParaRPr sz="2200" dirty="0">
              <a:solidFill>
                <a:schemeClr val="dk2"/>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g3536df538cb_8_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48</a:t>
            </a:fld>
            <a:endParaRPr/>
          </a:p>
        </p:txBody>
      </p:sp>
      <p:sp>
        <p:nvSpPr>
          <p:cNvPr id="794" name="Google Shape;794;g3536df538cb_8_8"/>
          <p:cNvSpPr txBox="1"/>
          <p:nvPr/>
        </p:nvSpPr>
        <p:spPr>
          <a:xfrm>
            <a:off x="261950" y="238125"/>
            <a:ext cx="3702000" cy="655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Children Age 0-3</a:t>
            </a:r>
            <a:endParaRPr sz="3400" b="1" i="0" u="none" strike="noStrike" cap="none" dirty="0">
              <a:solidFill>
                <a:schemeClr val="dk2"/>
              </a:solidFill>
              <a:latin typeface="Trebuchet MS"/>
              <a:ea typeface="Trebuchet MS"/>
              <a:cs typeface="Trebuchet MS"/>
              <a:sym typeface="Trebuchet MS"/>
            </a:endParaRPr>
          </a:p>
        </p:txBody>
      </p:sp>
      <p:sp>
        <p:nvSpPr>
          <p:cNvPr id="795" name="Google Shape;795;g3536df538cb_8_8"/>
          <p:cNvSpPr txBox="1">
            <a:spLocks noGrp="1"/>
          </p:cNvSpPr>
          <p:nvPr>
            <p:ph type="title"/>
          </p:nvPr>
        </p:nvSpPr>
        <p:spPr>
          <a:xfrm>
            <a:off x="4572000" y="165975"/>
            <a:ext cx="4213575"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400" dirty="0"/>
              <a:t>Niños de 0 a 3 años</a:t>
            </a:r>
            <a:endParaRPr sz="3400" dirty="0">
              <a:solidFill>
                <a:schemeClr val="dk2"/>
              </a:solidFill>
            </a:endParaRPr>
          </a:p>
        </p:txBody>
      </p:sp>
      <p:sp>
        <p:nvSpPr>
          <p:cNvPr id="796" name="Google Shape;796;g3536df538cb_8_8"/>
          <p:cNvSpPr txBox="1">
            <a:spLocks noGrp="1"/>
          </p:cNvSpPr>
          <p:nvPr>
            <p:ph type="body" idx="1"/>
          </p:nvPr>
        </p:nvSpPr>
        <p:spPr>
          <a:xfrm>
            <a:off x="261950" y="966075"/>
            <a:ext cx="4351500" cy="4134300"/>
          </a:xfrm>
          <a:prstGeom prst="rect">
            <a:avLst/>
          </a:prstGeom>
          <a:noFill/>
          <a:ln>
            <a:noFill/>
          </a:ln>
        </p:spPr>
        <p:txBody>
          <a:bodyPr spcFirstLastPara="1" wrap="square" lIns="91425" tIns="45700" rIns="91425" bIns="45700" anchor="t" anchorCtr="0">
            <a:spAutoFit/>
          </a:bodyPr>
          <a:lstStyle/>
          <a:p>
            <a:pPr marL="457200" lvl="0" indent="-368300" algn="l" rtl="0">
              <a:lnSpc>
                <a:spcPct val="90000"/>
              </a:lnSpc>
              <a:spcBef>
                <a:spcPts val="300"/>
              </a:spcBef>
              <a:spcAft>
                <a:spcPts val="0"/>
              </a:spcAft>
              <a:buClr>
                <a:schemeClr val="dk2"/>
              </a:buClr>
              <a:buSzPts val="2200"/>
              <a:buChar char="•"/>
            </a:pPr>
            <a:r>
              <a:rPr lang="en-US" sz="2200" dirty="0">
                <a:solidFill>
                  <a:schemeClr val="dk2"/>
                </a:solidFill>
              </a:rPr>
              <a:t>Children will be continuously eligible from the day they are born until the end of their third birthday month.</a:t>
            </a:r>
            <a:endParaRPr sz="2200" dirty="0">
              <a:solidFill>
                <a:schemeClr val="dk2"/>
              </a:solidFill>
            </a:endParaRPr>
          </a:p>
          <a:p>
            <a:pPr marL="457200" lvl="0" indent="-368300" algn="l" rtl="0">
              <a:lnSpc>
                <a:spcPct val="90000"/>
              </a:lnSpc>
              <a:spcBef>
                <a:spcPts val="1000"/>
              </a:spcBef>
              <a:spcAft>
                <a:spcPts val="0"/>
              </a:spcAft>
              <a:buClr>
                <a:schemeClr val="dk2"/>
              </a:buClr>
              <a:buSzPts val="2200"/>
              <a:buChar char="•"/>
            </a:pPr>
            <a:r>
              <a:rPr lang="en-US" sz="2200" dirty="0">
                <a:solidFill>
                  <a:schemeClr val="dk2"/>
                </a:solidFill>
              </a:rPr>
              <a:t>Regardless of changes in household income, or immigration status.</a:t>
            </a:r>
            <a:endParaRPr sz="2200" dirty="0">
              <a:solidFill>
                <a:schemeClr val="dk2"/>
              </a:solidFill>
            </a:endParaRPr>
          </a:p>
          <a:p>
            <a:pPr marL="457200" lvl="0" indent="-368300" algn="l" rtl="0">
              <a:lnSpc>
                <a:spcPct val="90000"/>
              </a:lnSpc>
              <a:spcBef>
                <a:spcPts val="1000"/>
              </a:spcBef>
              <a:spcAft>
                <a:spcPts val="0"/>
              </a:spcAft>
              <a:buClr>
                <a:schemeClr val="dk2"/>
              </a:buClr>
              <a:buSzPts val="2200"/>
              <a:buChar char="•"/>
            </a:pPr>
            <a:r>
              <a:rPr lang="en-US" sz="2200" dirty="0">
                <a:solidFill>
                  <a:schemeClr val="dk2"/>
                </a:solidFill>
              </a:rPr>
              <a:t>Applies to children in Health First Colorado and Child Health Plan </a:t>
            </a:r>
            <a:r>
              <a:rPr lang="en-US" sz="2200" i="1" dirty="0">
                <a:solidFill>
                  <a:schemeClr val="dk2"/>
                </a:solidFill>
              </a:rPr>
              <a:t>Plus </a:t>
            </a:r>
            <a:r>
              <a:rPr lang="en-US" sz="2200" dirty="0">
                <a:solidFill>
                  <a:schemeClr val="dk2"/>
                </a:solidFill>
              </a:rPr>
              <a:t>(CHP+).</a:t>
            </a:r>
            <a:endParaRPr sz="2200" dirty="0">
              <a:solidFill>
                <a:schemeClr val="dk2"/>
              </a:solidFill>
            </a:endParaRPr>
          </a:p>
          <a:p>
            <a:pPr marL="457200" lvl="0" indent="-368300" algn="l" rtl="0">
              <a:lnSpc>
                <a:spcPct val="90000"/>
              </a:lnSpc>
              <a:spcBef>
                <a:spcPts val="1000"/>
              </a:spcBef>
              <a:spcAft>
                <a:spcPts val="1000"/>
              </a:spcAft>
              <a:buClr>
                <a:schemeClr val="dk2"/>
              </a:buClr>
              <a:buSzPts val="2200"/>
              <a:buChar char="•"/>
            </a:pPr>
            <a:r>
              <a:rPr lang="en-US" sz="2200" dirty="0">
                <a:solidFill>
                  <a:schemeClr val="dk2"/>
                </a:solidFill>
              </a:rPr>
              <a:t>Annual renewals are automated.</a:t>
            </a:r>
            <a:endParaRPr sz="2200" dirty="0">
              <a:solidFill>
                <a:schemeClr val="dk2"/>
              </a:solidFill>
            </a:endParaRPr>
          </a:p>
        </p:txBody>
      </p:sp>
      <p:sp>
        <p:nvSpPr>
          <p:cNvPr id="797" name="Google Shape;797;g3536df538cb_8_8"/>
          <p:cNvSpPr txBox="1">
            <a:spLocks noGrp="1"/>
          </p:cNvSpPr>
          <p:nvPr>
            <p:ph type="body" idx="1"/>
          </p:nvPr>
        </p:nvSpPr>
        <p:spPr>
          <a:xfrm>
            <a:off x="4613450" y="875886"/>
            <a:ext cx="4332645" cy="3847167"/>
          </a:xfrm>
          <a:prstGeom prst="rect">
            <a:avLst/>
          </a:prstGeom>
          <a:noFill/>
          <a:ln>
            <a:noFill/>
          </a:ln>
        </p:spPr>
        <p:txBody>
          <a:bodyPr spcFirstLastPara="1" wrap="square" lIns="91425" tIns="45700" rIns="91425" bIns="45700" anchor="t" anchorCtr="0">
            <a:spAutoFit/>
          </a:bodyPr>
          <a:lstStyle/>
          <a:p>
            <a:pPr marL="457200" lvl="0" indent="-368300" algn="l" rtl="0">
              <a:lnSpc>
                <a:spcPct val="90000"/>
              </a:lnSpc>
              <a:spcBef>
                <a:spcPts val="300"/>
              </a:spcBef>
              <a:spcAft>
                <a:spcPts val="0"/>
              </a:spcAft>
              <a:buClr>
                <a:schemeClr val="dk2"/>
              </a:buClr>
              <a:buSzPts val="2200"/>
              <a:buChar char="•"/>
            </a:pPr>
            <a:r>
              <a:rPr lang="es-ES" sz="2000" dirty="0">
                <a:solidFill>
                  <a:schemeClr val="dk2"/>
                </a:solidFill>
              </a:rPr>
              <a:t>Los niños serán elegibles de forma continua desde el día en que nacen hasta el final del mes de su tercer cumpleaños.</a:t>
            </a:r>
          </a:p>
          <a:p>
            <a:pPr marL="457200" lvl="0" indent="-368300" algn="l" rtl="0">
              <a:lnSpc>
                <a:spcPct val="90000"/>
              </a:lnSpc>
              <a:spcBef>
                <a:spcPts val="300"/>
              </a:spcBef>
              <a:spcAft>
                <a:spcPts val="0"/>
              </a:spcAft>
              <a:buClr>
                <a:schemeClr val="dk2"/>
              </a:buClr>
              <a:buSzPts val="2200"/>
              <a:buChar char="•"/>
            </a:pPr>
            <a:r>
              <a:rPr lang="es-ES" sz="2000" dirty="0">
                <a:solidFill>
                  <a:schemeClr val="dk2"/>
                </a:solidFill>
              </a:rPr>
              <a:t>Independientemente de los cambios que se produzcan en los ingresos del hogar o en el estatus migratorio.</a:t>
            </a:r>
          </a:p>
          <a:p>
            <a:pPr marL="457200" lvl="0" indent="-368300" algn="l" rtl="0">
              <a:lnSpc>
                <a:spcPct val="90000"/>
              </a:lnSpc>
              <a:spcBef>
                <a:spcPts val="300"/>
              </a:spcBef>
              <a:spcAft>
                <a:spcPts val="0"/>
              </a:spcAft>
              <a:buClr>
                <a:schemeClr val="dk2"/>
              </a:buClr>
              <a:buSzPts val="2200"/>
              <a:buChar char="•"/>
            </a:pPr>
            <a:r>
              <a:rPr lang="es-ES" sz="2000" dirty="0">
                <a:solidFill>
                  <a:schemeClr val="dk2"/>
                </a:solidFill>
              </a:rPr>
              <a:t>Aplica a los niños con </a:t>
            </a:r>
            <a:r>
              <a:rPr lang="es-ES" sz="2000" dirty="0" err="1">
                <a:solidFill>
                  <a:schemeClr val="dk2"/>
                </a:solidFill>
              </a:rPr>
              <a:t>Health</a:t>
            </a:r>
            <a:r>
              <a:rPr lang="es-ES" sz="2000" dirty="0">
                <a:solidFill>
                  <a:schemeClr val="dk2"/>
                </a:solidFill>
              </a:rPr>
              <a:t> </a:t>
            </a:r>
            <a:r>
              <a:rPr lang="es-ES" sz="2000" dirty="0" err="1">
                <a:solidFill>
                  <a:schemeClr val="dk2"/>
                </a:solidFill>
              </a:rPr>
              <a:t>First</a:t>
            </a:r>
            <a:r>
              <a:rPr lang="es-ES" sz="2000" dirty="0">
                <a:solidFill>
                  <a:schemeClr val="dk2"/>
                </a:solidFill>
              </a:rPr>
              <a:t> Colorado y Child </a:t>
            </a:r>
            <a:r>
              <a:rPr lang="es-ES" sz="2000" dirty="0" err="1">
                <a:solidFill>
                  <a:schemeClr val="dk2"/>
                </a:solidFill>
              </a:rPr>
              <a:t>Health</a:t>
            </a:r>
            <a:r>
              <a:rPr lang="es-ES" sz="2000" dirty="0">
                <a:solidFill>
                  <a:schemeClr val="dk2"/>
                </a:solidFill>
              </a:rPr>
              <a:t> Plan Plus (CHP+).</a:t>
            </a:r>
          </a:p>
          <a:p>
            <a:pPr marL="457200" lvl="0" indent="-368300" algn="l" rtl="0">
              <a:lnSpc>
                <a:spcPct val="90000"/>
              </a:lnSpc>
              <a:spcBef>
                <a:spcPts val="300"/>
              </a:spcBef>
              <a:spcAft>
                <a:spcPts val="0"/>
              </a:spcAft>
              <a:buClr>
                <a:schemeClr val="dk2"/>
              </a:buClr>
              <a:buSzPts val="2200"/>
              <a:buChar char="•"/>
            </a:pPr>
            <a:r>
              <a:rPr lang="es-MX" sz="2000" dirty="0">
                <a:solidFill>
                  <a:schemeClr val="dk2"/>
                </a:solidFill>
              </a:rPr>
              <a:t>Las renovaciones anuales están automatizadas.</a:t>
            </a:r>
            <a:endParaRPr sz="2000" dirty="0">
              <a:solidFill>
                <a:schemeClr val="dk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g34cec379962_8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49</a:t>
            </a:fld>
            <a:endParaRPr/>
          </a:p>
        </p:txBody>
      </p:sp>
      <p:sp>
        <p:nvSpPr>
          <p:cNvPr id="803" name="Google Shape;803;g34cec379962_8_0"/>
          <p:cNvSpPr txBox="1"/>
          <p:nvPr/>
        </p:nvSpPr>
        <p:spPr>
          <a:xfrm>
            <a:off x="261950" y="245175"/>
            <a:ext cx="4131000" cy="6417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300" b="1" dirty="0">
                <a:solidFill>
                  <a:schemeClr val="dk2"/>
                </a:solidFill>
                <a:latin typeface="Trebuchet MS"/>
                <a:ea typeface="Trebuchet MS"/>
                <a:cs typeface="Trebuchet MS"/>
                <a:sym typeface="Trebuchet MS"/>
              </a:rPr>
              <a:t>Adults Leaving DOC</a:t>
            </a:r>
            <a:endParaRPr sz="3300" b="1" i="0" u="none" strike="noStrike" cap="none" dirty="0">
              <a:solidFill>
                <a:schemeClr val="dk2"/>
              </a:solidFill>
              <a:latin typeface="Trebuchet MS"/>
              <a:ea typeface="Trebuchet MS"/>
              <a:cs typeface="Trebuchet MS"/>
              <a:sym typeface="Trebuchet MS"/>
            </a:endParaRPr>
          </a:p>
        </p:txBody>
      </p:sp>
      <p:sp>
        <p:nvSpPr>
          <p:cNvPr id="804" name="Google Shape;804;g34cec379962_8_0"/>
          <p:cNvSpPr txBox="1">
            <a:spLocks noGrp="1"/>
          </p:cNvSpPr>
          <p:nvPr>
            <p:ph type="title"/>
          </p:nvPr>
        </p:nvSpPr>
        <p:spPr>
          <a:xfrm>
            <a:off x="4792275" y="1659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s-ES" sz="3400" dirty="0"/>
              <a:t>Adultos que abandonan el DOC</a:t>
            </a:r>
            <a:endParaRPr sz="3400" dirty="0">
              <a:solidFill>
                <a:schemeClr val="dk2"/>
              </a:solidFill>
            </a:endParaRPr>
          </a:p>
        </p:txBody>
      </p:sp>
      <p:sp>
        <p:nvSpPr>
          <p:cNvPr id="805" name="Google Shape;805;g34cec379962_8_0"/>
          <p:cNvSpPr txBox="1">
            <a:spLocks noGrp="1"/>
          </p:cNvSpPr>
          <p:nvPr>
            <p:ph type="body" idx="1"/>
          </p:nvPr>
        </p:nvSpPr>
        <p:spPr>
          <a:xfrm>
            <a:off x="482450" y="1188050"/>
            <a:ext cx="4131000" cy="3268200"/>
          </a:xfrm>
          <a:prstGeom prst="rect">
            <a:avLst/>
          </a:prstGeom>
          <a:noFill/>
          <a:ln>
            <a:noFill/>
          </a:ln>
        </p:spPr>
        <p:txBody>
          <a:bodyPr spcFirstLastPara="1" wrap="square" lIns="91425" tIns="45700" rIns="91425" bIns="45700" anchor="t" anchorCtr="0">
            <a:spAutoFit/>
          </a:bodyPr>
          <a:lstStyle/>
          <a:p>
            <a:pPr marL="457200" lvl="0" indent="-368300" algn="l" rtl="0">
              <a:lnSpc>
                <a:spcPct val="90000"/>
              </a:lnSpc>
              <a:spcBef>
                <a:spcPts val="300"/>
              </a:spcBef>
              <a:spcAft>
                <a:spcPts val="0"/>
              </a:spcAft>
              <a:buClr>
                <a:schemeClr val="dk2"/>
              </a:buClr>
              <a:buSzPts val="2200"/>
              <a:buChar char="•"/>
            </a:pPr>
            <a:r>
              <a:rPr lang="en-US" sz="2200" dirty="0">
                <a:solidFill>
                  <a:schemeClr val="dk2"/>
                </a:solidFill>
              </a:rPr>
              <a:t>Adults ages 19 to 65 who are leaving a state Dept. Of Correction facility are continuously eligible for </a:t>
            </a: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8"/>
                  </a:ext>
                </a:extLst>
              </a:rPr>
              <a:t>Health First Colorado </a:t>
            </a:r>
            <a:r>
              <a:rPr lang="en-US" sz="2200" dirty="0">
                <a:solidFill>
                  <a:schemeClr val="dk2"/>
                </a:solidFill>
              </a:rPr>
              <a:t>or CHP+ coverage for 12 months after release.</a:t>
            </a:r>
            <a:endParaRPr sz="2200" dirty="0">
              <a:solidFill>
                <a:schemeClr val="dk2"/>
              </a:solidFill>
            </a:endParaRPr>
          </a:p>
          <a:p>
            <a:pPr marL="457200" lvl="0" indent="-368300" algn="l" rtl="0">
              <a:lnSpc>
                <a:spcPct val="90000"/>
              </a:lnSpc>
              <a:spcBef>
                <a:spcPts val="1000"/>
              </a:spcBef>
              <a:spcAft>
                <a:spcPts val="1000"/>
              </a:spcAft>
              <a:buClr>
                <a:schemeClr val="dk2"/>
              </a:buClr>
              <a:buSzPts val="2200"/>
              <a:buChar char="•"/>
            </a:pPr>
            <a:r>
              <a:rPr lang="en-US" sz="2200" dirty="0">
                <a:solidFill>
                  <a:schemeClr val="dk2"/>
                </a:solidFill>
              </a:rPr>
              <a:t>They will remain in CE regardless of changes in income, unless requested.</a:t>
            </a:r>
            <a:endParaRPr sz="2200" dirty="0">
              <a:solidFill>
                <a:schemeClr val="dk2"/>
              </a:solidFill>
            </a:endParaRPr>
          </a:p>
        </p:txBody>
      </p:sp>
      <p:sp>
        <p:nvSpPr>
          <p:cNvPr id="806" name="Google Shape;806;g34cec379962_8_0"/>
          <p:cNvSpPr txBox="1">
            <a:spLocks noGrp="1"/>
          </p:cNvSpPr>
          <p:nvPr>
            <p:ph type="body" idx="1"/>
          </p:nvPr>
        </p:nvSpPr>
        <p:spPr>
          <a:xfrm>
            <a:off x="4535920" y="1188050"/>
            <a:ext cx="4402075" cy="3770223"/>
          </a:xfrm>
          <a:prstGeom prst="rect">
            <a:avLst/>
          </a:prstGeom>
          <a:noFill/>
          <a:ln>
            <a:noFill/>
          </a:ln>
        </p:spPr>
        <p:txBody>
          <a:bodyPr spcFirstLastPara="1" wrap="square" lIns="91425" tIns="45700" rIns="91425" bIns="45700" anchor="t" anchorCtr="0">
            <a:spAutoFit/>
          </a:bodyPr>
          <a:lstStyle/>
          <a:p>
            <a:pPr marL="457200" lvl="0" indent="-368300" algn="l" rtl="0">
              <a:lnSpc>
                <a:spcPct val="90000"/>
              </a:lnSpc>
              <a:spcBef>
                <a:spcPts val="300"/>
              </a:spcBef>
              <a:spcAft>
                <a:spcPts val="0"/>
              </a:spcAft>
              <a:buClr>
                <a:schemeClr val="dk2"/>
              </a:buClr>
              <a:buSzPts val="2200"/>
              <a:buChar char="•"/>
            </a:pPr>
            <a:r>
              <a:rPr lang="es-ES" sz="2000" dirty="0">
                <a:solidFill>
                  <a:schemeClr val="dk2"/>
                </a:solidFill>
              </a:rPr>
              <a:t>Los adultos de 19 a 65 años que están saliendo de una instalación correccional del departamento estatal son continuamente elegibles para la cobertura de </a:t>
            </a:r>
            <a:r>
              <a:rPr lang="es-ES" sz="2000" dirty="0" err="1">
                <a:solidFill>
                  <a:schemeClr val="dk2"/>
                </a:solidFill>
              </a:rPr>
              <a:t>Health</a:t>
            </a:r>
            <a:r>
              <a:rPr lang="es-ES" sz="2000" dirty="0">
                <a:solidFill>
                  <a:schemeClr val="dk2"/>
                </a:solidFill>
              </a:rPr>
              <a:t> </a:t>
            </a:r>
            <a:r>
              <a:rPr lang="es-ES" sz="2000" dirty="0" err="1">
                <a:solidFill>
                  <a:schemeClr val="dk2"/>
                </a:solidFill>
              </a:rPr>
              <a:t>First</a:t>
            </a:r>
            <a:r>
              <a:rPr lang="es-ES" sz="2000" dirty="0">
                <a:solidFill>
                  <a:schemeClr val="dk2"/>
                </a:solidFill>
              </a:rPr>
              <a:t> Colorado o CHP+ durante 12 meses después de su liberación.</a:t>
            </a:r>
          </a:p>
          <a:p>
            <a:pPr marL="457200" lvl="0" indent="-368300" algn="l" rtl="0">
              <a:lnSpc>
                <a:spcPct val="90000"/>
              </a:lnSpc>
              <a:spcBef>
                <a:spcPts val="300"/>
              </a:spcBef>
              <a:spcAft>
                <a:spcPts val="0"/>
              </a:spcAft>
              <a:buClr>
                <a:schemeClr val="dk2"/>
              </a:buClr>
              <a:buSzPts val="2200"/>
              <a:buChar char="•"/>
            </a:pPr>
            <a:r>
              <a:rPr lang="es-ES" sz="2000" dirty="0">
                <a:solidFill>
                  <a:schemeClr val="dk2"/>
                </a:solidFill>
              </a:rPr>
              <a:t>Ellos permanecerán en la elegibilidad continua independientemente de los cambios en sus ingresos, a menos que lo soliciten.</a:t>
            </a:r>
            <a:endParaRPr sz="2000" dirty="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g33a5b1decc7_0_9"/>
          <p:cNvSpPr txBox="1">
            <a:spLocks noGrp="1"/>
          </p:cNvSpPr>
          <p:nvPr>
            <p:ph type="sldNum" idx="12"/>
          </p:nvPr>
        </p:nvSpPr>
        <p:spPr>
          <a:xfrm>
            <a:off x="8775967" y="5428660"/>
            <a:ext cx="117600" cy="203377"/>
          </a:xfrm>
          <a:prstGeom prst="rect">
            <a:avLst/>
          </a:prstGeom>
          <a:noFill/>
          <a:ln>
            <a:noFill/>
          </a:ln>
        </p:spPr>
        <p:txBody>
          <a:bodyPr spcFirstLastPara="1" wrap="square" lIns="32125" tIns="32125" rIns="32125" bIns="32125" anchor="ctr" anchorCtr="0">
            <a:sp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900"/>
              <a:t>5</a:t>
            </a:fld>
            <a:endParaRPr sz="900" dirty="0"/>
          </a:p>
        </p:txBody>
      </p:sp>
      <p:sp>
        <p:nvSpPr>
          <p:cNvPr id="386" name="Google Shape;386;g33a5b1decc7_0_9"/>
          <p:cNvSpPr txBox="1">
            <a:spLocks noGrp="1"/>
          </p:cNvSpPr>
          <p:nvPr>
            <p:ph type="title"/>
          </p:nvPr>
        </p:nvSpPr>
        <p:spPr>
          <a:xfrm>
            <a:off x="4395400" y="197854"/>
            <a:ext cx="4665300" cy="6807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US" sz="2700"/>
              <a:t>Logística de la reunión</a:t>
            </a:r>
            <a:endParaRPr sz="2700"/>
          </a:p>
        </p:txBody>
      </p:sp>
      <p:sp>
        <p:nvSpPr>
          <p:cNvPr id="387" name="Google Shape;387;g33a5b1decc7_0_9"/>
          <p:cNvSpPr txBox="1"/>
          <p:nvPr/>
        </p:nvSpPr>
        <p:spPr>
          <a:xfrm>
            <a:off x="262475" y="952500"/>
            <a:ext cx="4243800" cy="1293000"/>
          </a:xfrm>
          <a:prstGeom prst="rect">
            <a:avLst/>
          </a:prstGeom>
          <a:noFill/>
          <a:ln>
            <a:noFill/>
          </a:ln>
        </p:spPr>
        <p:txBody>
          <a:bodyPr spcFirstLastPara="1" wrap="square" lIns="91400" tIns="91400" rIns="91400" bIns="91400" anchor="t" anchorCtr="0">
            <a:spAutoFit/>
          </a:bodyPr>
          <a:lstStyle/>
          <a:p>
            <a:pPr marL="457200" marR="0" lvl="0" indent="-342900" algn="l" rtl="0">
              <a:lnSpc>
                <a:spcPct val="100000"/>
              </a:lnSpc>
              <a:spcBef>
                <a:spcPts val="1000"/>
              </a:spcBef>
              <a:spcAft>
                <a:spcPts val="0"/>
              </a:spcAft>
              <a:buClr>
                <a:schemeClr val="dk2"/>
              </a:buClr>
              <a:buSzPts val="1800"/>
              <a:buFont typeface="Trebuchet MS"/>
              <a:buChar char="●"/>
            </a:pPr>
            <a:r>
              <a:rPr lang="en-US" sz="1800" dirty="0">
                <a:solidFill>
                  <a:schemeClr val="dk2"/>
                </a:solidFill>
                <a:latin typeface="Trebuchet MS"/>
                <a:ea typeface="Trebuchet MS"/>
                <a:cs typeface="Trebuchet MS"/>
                <a:sym typeface="Trebuchet MS"/>
              </a:rPr>
              <a:t>Due to the number of attendees, u</a:t>
            </a:r>
            <a:r>
              <a:rPr lang="en-US" sz="1800" b="0" i="0" u="none" strike="noStrike" cap="none" dirty="0">
                <a:solidFill>
                  <a:schemeClr val="dk2"/>
                </a:solidFill>
                <a:latin typeface="Trebuchet MS"/>
                <a:ea typeface="Trebuchet MS"/>
                <a:cs typeface="Trebuchet MS"/>
                <a:sym typeface="Trebuchet MS"/>
              </a:rPr>
              <a:t>se the Q and A feature at th</a:t>
            </a:r>
            <a:r>
              <a:rPr lang="en-US" sz="1800" dirty="0">
                <a:solidFill>
                  <a:schemeClr val="dk2"/>
                </a:solidFill>
                <a:latin typeface="Trebuchet MS"/>
                <a:ea typeface="Trebuchet MS"/>
                <a:cs typeface="Trebuchet MS"/>
                <a:sym typeface="Trebuchet MS"/>
              </a:rPr>
              <a:t>e bottom of your Zoom window</a:t>
            </a:r>
            <a:r>
              <a:rPr lang="en-US" sz="1800" b="0" i="0" u="none" strike="noStrike" cap="none" dirty="0">
                <a:solidFill>
                  <a:schemeClr val="dk2"/>
                </a:solidFill>
                <a:latin typeface="Trebuchet MS"/>
                <a:ea typeface="Trebuchet MS"/>
                <a:cs typeface="Trebuchet MS"/>
                <a:sym typeface="Trebuchet MS"/>
              </a:rPr>
              <a:t> to ask questions.</a:t>
            </a:r>
            <a:endParaRPr sz="1800" b="0" i="0" u="none" strike="noStrike" cap="none" dirty="0">
              <a:solidFill>
                <a:schemeClr val="dk2"/>
              </a:solidFill>
              <a:latin typeface="Trebuchet MS"/>
              <a:ea typeface="Trebuchet MS"/>
              <a:cs typeface="Trebuchet MS"/>
              <a:sym typeface="Trebuchet MS"/>
            </a:endParaRPr>
          </a:p>
        </p:txBody>
      </p:sp>
      <p:sp>
        <p:nvSpPr>
          <p:cNvPr id="388" name="Google Shape;388;g33a5b1decc7_0_9"/>
          <p:cNvSpPr txBox="1"/>
          <p:nvPr/>
        </p:nvSpPr>
        <p:spPr>
          <a:xfrm>
            <a:off x="4395400" y="960025"/>
            <a:ext cx="4631400" cy="1777329"/>
          </a:xfrm>
          <a:prstGeom prst="rect">
            <a:avLst/>
          </a:prstGeom>
          <a:noFill/>
          <a:ln>
            <a:noFill/>
          </a:ln>
        </p:spPr>
        <p:txBody>
          <a:bodyPr spcFirstLastPara="1" wrap="square" lIns="91400" tIns="91400" rIns="91400" bIns="91400" anchor="t" anchorCtr="0">
            <a:spAutoFit/>
          </a:bodyPr>
          <a:lstStyle/>
          <a:p>
            <a:pPr marL="457200" marR="0" lvl="0" indent="-342900" algn="l" rtl="0">
              <a:lnSpc>
                <a:spcPct val="115000"/>
              </a:lnSpc>
              <a:spcBef>
                <a:spcPts val="0"/>
              </a:spcBef>
              <a:spcAft>
                <a:spcPts val="0"/>
              </a:spcAft>
              <a:buClr>
                <a:schemeClr val="dk2"/>
              </a:buClr>
              <a:buSzPts val="1800"/>
              <a:buFont typeface="Trebuchet MS"/>
              <a:buChar char="●"/>
            </a:pPr>
            <a:r>
              <a:rPr lang="es-ES" sz="1800" b="0" i="0" u="none" strike="noStrike" cap="none" dirty="0">
                <a:solidFill>
                  <a:schemeClr val="dk2"/>
                </a:solidFill>
                <a:latin typeface="Arial"/>
                <a:ea typeface="Arial"/>
                <a:cs typeface="Arial"/>
                <a:sym typeface="Arial"/>
              </a:rPr>
              <a:t>Debido al número de participantes, utilice la función de preguntas y respuestas de la parte inferior de la ventana de Zoom para hacer preguntas.</a:t>
            </a:r>
            <a:endParaRPr sz="1800" b="0" i="0" u="none" strike="noStrike" cap="none" dirty="0">
              <a:solidFill>
                <a:schemeClr val="dk2"/>
              </a:solidFill>
              <a:latin typeface="Arial"/>
              <a:ea typeface="Arial"/>
              <a:cs typeface="Arial"/>
              <a:sym typeface="Arial"/>
            </a:endParaRPr>
          </a:p>
        </p:txBody>
      </p:sp>
      <p:sp>
        <p:nvSpPr>
          <p:cNvPr id="389" name="Google Shape;389;g33a5b1decc7_0_9"/>
          <p:cNvSpPr txBox="1"/>
          <p:nvPr/>
        </p:nvSpPr>
        <p:spPr>
          <a:xfrm>
            <a:off x="343025" y="238054"/>
            <a:ext cx="4082700" cy="6003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a:buNone/>
            </a:pPr>
            <a:r>
              <a:rPr lang="en-US" sz="2700" b="1" i="0" u="none" strike="noStrike" cap="none">
                <a:solidFill>
                  <a:schemeClr val="dk2"/>
                </a:solidFill>
                <a:latin typeface="Trebuchet MS"/>
                <a:ea typeface="Trebuchet MS"/>
                <a:cs typeface="Trebuchet MS"/>
                <a:sym typeface="Trebuchet MS"/>
              </a:rPr>
              <a:t>Meeting Logistics</a:t>
            </a:r>
            <a:endParaRPr sz="2700" b="0" i="0" u="none" strike="noStrike" cap="none">
              <a:solidFill>
                <a:schemeClr val="dk2"/>
              </a:solidFill>
              <a:latin typeface="Arial"/>
              <a:ea typeface="Arial"/>
              <a:cs typeface="Arial"/>
              <a:sym typeface="Arial"/>
            </a:endParaRPr>
          </a:p>
        </p:txBody>
      </p:sp>
      <p:pic>
        <p:nvPicPr>
          <p:cNvPr id="390" name="Google Shape;390;g33a5b1decc7_0_9" descr="The Q and A icon from the Zoom screen window. "/>
          <p:cNvPicPr preferRelativeResize="0"/>
          <p:nvPr/>
        </p:nvPicPr>
        <p:blipFill>
          <a:blip r:embed="rId3">
            <a:alphaModFix/>
          </a:blip>
          <a:stretch>
            <a:fillRect/>
          </a:stretch>
        </p:blipFill>
        <p:spPr>
          <a:xfrm>
            <a:off x="1357189" y="2857500"/>
            <a:ext cx="1557500" cy="1348275"/>
          </a:xfrm>
          <a:prstGeom prst="rect">
            <a:avLst/>
          </a:prstGeom>
          <a:noFill/>
          <a:ln>
            <a:noFill/>
          </a:ln>
        </p:spPr>
      </p:pic>
      <p:pic>
        <p:nvPicPr>
          <p:cNvPr id="8" name="Google Shape;390;g33a5b1decc7_0_9" descr="The Q and A icon from the Zoom screen window. ">
            <a:extLst>
              <a:ext uri="{FF2B5EF4-FFF2-40B4-BE49-F238E27FC236}">
                <a16:creationId xmlns:a16="http://schemas.microsoft.com/office/drawing/2014/main" id="{6A17A8FD-0D7A-4DED-9B5E-03DF45A5A7DE}"/>
              </a:ext>
            </a:extLst>
          </p:cNvPr>
          <p:cNvPicPr preferRelativeResize="0"/>
          <p:nvPr/>
        </p:nvPicPr>
        <p:blipFill>
          <a:blip r:embed="rId3">
            <a:alphaModFix/>
          </a:blip>
          <a:stretch>
            <a:fillRect/>
          </a:stretch>
        </p:blipFill>
        <p:spPr>
          <a:xfrm>
            <a:off x="5949300" y="2857499"/>
            <a:ext cx="1557500" cy="13482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g3536df538cb_8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50</a:t>
            </a:fld>
            <a:endParaRPr/>
          </a:p>
        </p:txBody>
      </p:sp>
      <p:sp>
        <p:nvSpPr>
          <p:cNvPr id="812" name="Google Shape;812;g3536df538cb_8_0"/>
          <p:cNvSpPr txBox="1"/>
          <p:nvPr/>
        </p:nvSpPr>
        <p:spPr>
          <a:xfrm>
            <a:off x="714300" y="165975"/>
            <a:ext cx="3431700" cy="655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9"/>
                  </a:ext>
                </a:extLst>
              </a:rPr>
              <a:t>Upcoming </a:t>
            </a:r>
            <a:endParaRPr sz="3400" b="1" i="0" u="none" strike="noStrike" cap="none" dirty="0">
              <a:solidFill>
                <a:schemeClr val="dk2"/>
              </a:solidFill>
              <a:latin typeface="Trebuchet MS"/>
              <a:ea typeface="Trebuchet MS"/>
              <a:cs typeface="Trebuchet MS"/>
              <a:sym typeface="Trebuchet MS"/>
            </a:endParaRPr>
          </a:p>
        </p:txBody>
      </p:sp>
      <p:sp>
        <p:nvSpPr>
          <p:cNvPr id="813" name="Google Shape;813;g3536df538cb_8_0"/>
          <p:cNvSpPr txBox="1">
            <a:spLocks noGrp="1"/>
          </p:cNvSpPr>
          <p:nvPr>
            <p:ph type="title"/>
          </p:nvPr>
        </p:nvSpPr>
        <p:spPr>
          <a:xfrm>
            <a:off x="4792275" y="1659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Próximamente</a:t>
            </a:r>
            <a:r>
              <a:rPr lang="en-US" sz="3400" dirty="0"/>
              <a:t> </a:t>
            </a:r>
            <a:endParaRPr sz="3400" dirty="0">
              <a:solidFill>
                <a:schemeClr val="dk2"/>
              </a:solidFill>
            </a:endParaRPr>
          </a:p>
        </p:txBody>
      </p:sp>
      <p:sp>
        <p:nvSpPr>
          <p:cNvPr id="814" name="Google Shape;814;g3536df538cb_8_0"/>
          <p:cNvSpPr txBox="1">
            <a:spLocks noGrp="1"/>
          </p:cNvSpPr>
          <p:nvPr>
            <p:ph type="body" idx="1"/>
          </p:nvPr>
        </p:nvSpPr>
        <p:spPr>
          <a:xfrm>
            <a:off x="350400" y="893925"/>
            <a:ext cx="3795600" cy="2056500"/>
          </a:xfrm>
          <a:prstGeom prst="rect">
            <a:avLst/>
          </a:prstGeom>
          <a:noFill/>
          <a:ln>
            <a:noFill/>
          </a:ln>
        </p:spPr>
        <p:txBody>
          <a:bodyPr spcFirstLastPara="1" wrap="square" lIns="91425" tIns="45700" rIns="91425" bIns="45700" anchor="t" anchorCtr="0">
            <a:spAutoFit/>
          </a:bodyPr>
          <a:lstStyle/>
          <a:p>
            <a:pPr marL="457200" lvl="0" indent="-355600" algn="l" rtl="0">
              <a:lnSpc>
                <a:spcPct val="90000"/>
              </a:lnSpc>
              <a:spcBef>
                <a:spcPts val="300"/>
              </a:spcBef>
              <a:spcAft>
                <a:spcPts val="0"/>
              </a:spcAft>
              <a:buClr>
                <a:schemeClr val="dk2"/>
              </a:buClr>
              <a:buSzPts val="2000"/>
              <a:buChar char="•"/>
            </a:pPr>
            <a:r>
              <a:rPr lang="en-US" sz="2000" dirty="0">
                <a:solidFill>
                  <a:schemeClr val="dk2"/>
                </a:solidFill>
              </a:rPr>
              <a:t>Opportunities to be announced in Summer and Fall 2025:</a:t>
            </a:r>
            <a:endParaRPr sz="2000" dirty="0">
              <a:solidFill>
                <a:schemeClr val="dk2"/>
              </a:solidFill>
            </a:endParaRPr>
          </a:p>
          <a:p>
            <a:pPr marL="533400" lvl="1" indent="-177800" algn="l" rtl="0">
              <a:lnSpc>
                <a:spcPct val="90000"/>
              </a:lnSpc>
              <a:spcBef>
                <a:spcPts val="1000"/>
              </a:spcBef>
              <a:spcAft>
                <a:spcPts val="0"/>
              </a:spcAft>
              <a:buClr>
                <a:schemeClr val="dk2"/>
              </a:buClr>
              <a:buSzPts val="1800"/>
              <a:buChar char="⮚"/>
            </a:pPr>
            <a:r>
              <a:rPr lang="en-US" sz="1800" dirty="0">
                <a:solidFill>
                  <a:schemeClr val="dk2"/>
                </a:solidFill>
              </a:rPr>
              <a:t>County trainings</a:t>
            </a:r>
            <a:endParaRPr sz="1800" dirty="0">
              <a:solidFill>
                <a:schemeClr val="dk2"/>
              </a:solidFill>
            </a:endParaRPr>
          </a:p>
          <a:p>
            <a:pPr marL="533400" lvl="1" indent="-177800" algn="l" rtl="0">
              <a:lnSpc>
                <a:spcPct val="90000"/>
              </a:lnSpc>
              <a:spcBef>
                <a:spcPts val="1000"/>
              </a:spcBef>
              <a:spcAft>
                <a:spcPts val="0"/>
              </a:spcAft>
              <a:buClr>
                <a:schemeClr val="dk2"/>
              </a:buClr>
              <a:buSzPts val="1800"/>
              <a:buChar char="⮚"/>
            </a:pPr>
            <a:r>
              <a:rPr lang="en-US" sz="1800" dirty="0">
                <a:solidFill>
                  <a:schemeClr val="dk2"/>
                </a:solidFill>
              </a:rPr>
              <a:t>Member updates</a:t>
            </a:r>
            <a:endParaRPr sz="1800" dirty="0">
              <a:solidFill>
                <a:schemeClr val="dk2"/>
              </a:solidFill>
            </a:endParaRPr>
          </a:p>
          <a:p>
            <a:pPr marL="533400" lvl="1" indent="-177800" algn="l" rtl="0">
              <a:lnSpc>
                <a:spcPct val="90000"/>
              </a:lnSpc>
              <a:spcBef>
                <a:spcPts val="1000"/>
              </a:spcBef>
              <a:spcAft>
                <a:spcPts val="1000"/>
              </a:spcAft>
              <a:buClr>
                <a:schemeClr val="dk2"/>
              </a:buClr>
              <a:buSzPts val="1800"/>
              <a:buChar char="⮚"/>
            </a:pPr>
            <a:r>
              <a:rPr lang="en-US" sz="1800" dirty="0">
                <a:solidFill>
                  <a:schemeClr val="dk2"/>
                </a:solidFill>
              </a:rPr>
              <a:t>Community updates</a:t>
            </a:r>
            <a:endParaRPr sz="1800" dirty="0">
              <a:solidFill>
                <a:schemeClr val="dk2"/>
              </a:solidFill>
            </a:endParaRPr>
          </a:p>
        </p:txBody>
      </p:sp>
      <p:pic>
        <p:nvPicPr>
          <p:cNvPr id="816" name="Google Shape;816;g3536df538cb_8_0" title="shutterstock_101882323.jpg"/>
          <p:cNvPicPr preferRelativeResize="0"/>
          <p:nvPr/>
        </p:nvPicPr>
        <p:blipFill>
          <a:blip r:embed="rId3">
            <a:alphaModFix/>
          </a:blip>
          <a:stretch>
            <a:fillRect/>
          </a:stretch>
        </p:blipFill>
        <p:spPr>
          <a:xfrm>
            <a:off x="2946983" y="3139104"/>
            <a:ext cx="3012050" cy="2004602"/>
          </a:xfrm>
          <a:prstGeom prst="rect">
            <a:avLst/>
          </a:prstGeom>
          <a:noFill/>
          <a:ln>
            <a:noFill/>
          </a:ln>
        </p:spPr>
      </p:pic>
      <p:sp>
        <p:nvSpPr>
          <p:cNvPr id="4" name="Google Shape;814;g3536df538cb_8_0">
            <a:extLst>
              <a:ext uri="{FF2B5EF4-FFF2-40B4-BE49-F238E27FC236}">
                <a16:creationId xmlns:a16="http://schemas.microsoft.com/office/drawing/2014/main" id="{0CB3E74E-9AF4-613D-0AAD-0D8DB89C24DD}"/>
              </a:ext>
            </a:extLst>
          </p:cNvPr>
          <p:cNvSpPr txBox="1">
            <a:spLocks/>
          </p:cNvSpPr>
          <p:nvPr/>
        </p:nvSpPr>
        <p:spPr>
          <a:xfrm>
            <a:off x="4453008" y="821775"/>
            <a:ext cx="3795600" cy="2471918"/>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indent="-355600">
              <a:spcBef>
                <a:spcPts val="300"/>
              </a:spcBef>
              <a:buClr>
                <a:schemeClr val="dk2"/>
              </a:buClr>
              <a:buSzPts val="2000"/>
            </a:pPr>
            <a:r>
              <a:rPr lang="es-ES" sz="2000" dirty="0">
                <a:solidFill>
                  <a:schemeClr val="dk2"/>
                </a:solidFill>
              </a:rPr>
              <a:t>Las oportunidades se anunciarán en verano y otoño de 2025</a:t>
            </a:r>
            <a:r>
              <a:rPr lang="en-US" sz="2000" dirty="0">
                <a:solidFill>
                  <a:schemeClr val="dk2"/>
                </a:solidFill>
              </a:rPr>
              <a:t>:</a:t>
            </a:r>
          </a:p>
          <a:p>
            <a:pPr marL="533400" lvl="1" indent="-177800">
              <a:spcBef>
                <a:spcPts val="1000"/>
              </a:spcBef>
              <a:buClr>
                <a:schemeClr val="dk2"/>
              </a:buClr>
            </a:pPr>
            <a:r>
              <a:rPr lang="en-US" sz="1800" dirty="0" err="1">
                <a:solidFill>
                  <a:schemeClr val="dk2"/>
                </a:solidFill>
              </a:rPr>
              <a:t>Formaciones</a:t>
            </a:r>
            <a:r>
              <a:rPr lang="en-US" sz="1800" dirty="0">
                <a:solidFill>
                  <a:schemeClr val="dk2"/>
                </a:solidFill>
              </a:rPr>
              <a:t> </a:t>
            </a:r>
            <a:r>
              <a:rPr lang="en-US" sz="1800" dirty="0" err="1">
                <a:solidFill>
                  <a:schemeClr val="dk2"/>
                </a:solidFill>
              </a:rPr>
              <a:t>en</a:t>
            </a:r>
            <a:r>
              <a:rPr lang="en-US" sz="1800" dirty="0">
                <a:solidFill>
                  <a:schemeClr val="dk2"/>
                </a:solidFill>
              </a:rPr>
              <a:t> los </a:t>
            </a:r>
            <a:r>
              <a:rPr lang="en-US" sz="1800" dirty="0" err="1">
                <a:solidFill>
                  <a:schemeClr val="dk2"/>
                </a:solidFill>
              </a:rPr>
              <a:t>condados</a:t>
            </a:r>
            <a:r>
              <a:rPr lang="en-US" sz="1800" dirty="0">
                <a:solidFill>
                  <a:schemeClr val="dk2"/>
                </a:solidFill>
              </a:rPr>
              <a:t> </a:t>
            </a:r>
          </a:p>
          <a:p>
            <a:pPr marL="533400" lvl="1" indent="-177800">
              <a:spcBef>
                <a:spcPts val="1000"/>
              </a:spcBef>
              <a:buClr>
                <a:schemeClr val="dk2"/>
              </a:buClr>
            </a:pPr>
            <a:r>
              <a:rPr lang="en-US" sz="1800" dirty="0" err="1">
                <a:solidFill>
                  <a:schemeClr val="dk2"/>
                </a:solidFill>
              </a:rPr>
              <a:t>Actualizaciones</a:t>
            </a:r>
            <a:r>
              <a:rPr lang="en-US" sz="1800" dirty="0">
                <a:solidFill>
                  <a:schemeClr val="dk2"/>
                </a:solidFill>
              </a:rPr>
              <a:t> para </a:t>
            </a:r>
            <a:r>
              <a:rPr lang="en-US" sz="1800" dirty="0" err="1">
                <a:solidFill>
                  <a:schemeClr val="dk2"/>
                </a:solidFill>
              </a:rPr>
              <a:t>los</a:t>
            </a:r>
            <a:r>
              <a:rPr lang="en-US" sz="1800" dirty="0">
                <a:solidFill>
                  <a:schemeClr val="dk2"/>
                </a:solidFill>
              </a:rPr>
              <a:t> </a:t>
            </a:r>
            <a:r>
              <a:rPr lang="en-US" sz="1800" dirty="0" err="1">
                <a:solidFill>
                  <a:schemeClr val="dk2"/>
                </a:solidFill>
              </a:rPr>
              <a:t>miembros</a:t>
            </a:r>
            <a:r>
              <a:rPr lang="en-US" sz="1800" dirty="0">
                <a:solidFill>
                  <a:schemeClr val="dk2"/>
                </a:solidFill>
              </a:rPr>
              <a:t> </a:t>
            </a:r>
          </a:p>
          <a:p>
            <a:pPr marL="533400" lvl="1" indent="-177800">
              <a:spcBef>
                <a:spcPts val="1000"/>
              </a:spcBef>
              <a:spcAft>
                <a:spcPts val="1000"/>
              </a:spcAft>
              <a:buClr>
                <a:schemeClr val="dk2"/>
              </a:buClr>
            </a:pPr>
            <a:r>
              <a:rPr lang="en-US" sz="1800" dirty="0" err="1">
                <a:solidFill>
                  <a:schemeClr val="dk2"/>
                </a:solidFill>
              </a:rPr>
              <a:t>Actualizaciones</a:t>
            </a:r>
            <a:r>
              <a:rPr lang="en-US" sz="1800" dirty="0">
                <a:solidFill>
                  <a:schemeClr val="dk2"/>
                </a:solidFill>
              </a:rPr>
              <a:t> </a:t>
            </a:r>
            <a:r>
              <a:rPr lang="en-US" sz="1800" dirty="0" err="1">
                <a:solidFill>
                  <a:schemeClr val="dk2"/>
                </a:solidFill>
              </a:rPr>
              <a:t>comunitarias</a:t>
            </a:r>
            <a:endParaRPr lang="en-US" sz="1800" dirty="0">
              <a:solidFill>
                <a:schemeClr val="dk2"/>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g34aa5a3fd7b_0_213"/>
          <p:cNvSpPr txBox="1">
            <a:spLocks noGrp="1"/>
          </p:cNvSpPr>
          <p:nvPr>
            <p:ph type="title"/>
          </p:nvPr>
        </p:nvSpPr>
        <p:spPr>
          <a:xfrm>
            <a:off x="436075" y="367225"/>
            <a:ext cx="3282000" cy="2960700"/>
          </a:xfrm>
          <a:prstGeom prst="rect">
            <a:avLst/>
          </a:prstGeom>
          <a:noFill/>
          <a:ln>
            <a:noFill/>
          </a:ln>
        </p:spPr>
        <p:txBody>
          <a:bodyPr spcFirstLastPara="1" wrap="square" lIns="35525" tIns="35525" rIns="35525" bIns="35525" anchor="b" anchorCtr="0">
            <a:normAutofit/>
          </a:bodyPr>
          <a:lstStyle/>
          <a:p>
            <a:pPr marL="0" lvl="0" indent="0" algn="ctr" rtl="0">
              <a:lnSpc>
                <a:spcPct val="90000"/>
              </a:lnSpc>
              <a:spcBef>
                <a:spcPts val="0"/>
              </a:spcBef>
              <a:spcAft>
                <a:spcPts val="0"/>
              </a:spcAft>
              <a:buClr>
                <a:schemeClr val="accent1"/>
              </a:buClr>
              <a:buSzPts val="4700"/>
              <a:buFont typeface="Trebuchet MS"/>
              <a:buNone/>
            </a:pPr>
            <a:r>
              <a:rPr lang="en-U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0"/>
                  </a:ext>
                </a:extLst>
              </a:rPr>
              <a:t>Presumptive </a:t>
            </a:r>
            <a:r>
              <a:rPr lang="en-U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1"/>
                  </a:ext>
                </a:extLst>
              </a:rPr>
              <a:t>Eligibility for Long-Term Services and Supports</a:t>
            </a:r>
            <a:endParaRPr sz="3600" dirty="0"/>
          </a:p>
        </p:txBody>
      </p:sp>
      <p:sp>
        <p:nvSpPr>
          <p:cNvPr id="822" name="Google Shape;822;g34aa5a3fd7b_0_213"/>
          <p:cNvSpPr txBox="1">
            <a:spLocks noGrp="1"/>
          </p:cNvSpPr>
          <p:nvPr>
            <p:ph type="sldNum" idx="12"/>
          </p:nvPr>
        </p:nvSpPr>
        <p:spPr>
          <a:xfrm>
            <a:off x="8799979" y="5351363"/>
            <a:ext cx="138000"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51</a:t>
            </a:fld>
            <a:endParaRPr/>
          </a:p>
        </p:txBody>
      </p:sp>
      <p:sp>
        <p:nvSpPr>
          <p:cNvPr id="823" name="Google Shape;823;g34aa5a3fd7b_0_213"/>
          <p:cNvSpPr txBox="1"/>
          <p:nvPr/>
        </p:nvSpPr>
        <p:spPr>
          <a:xfrm>
            <a:off x="5012875" y="508537"/>
            <a:ext cx="3593400" cy="2819400"/>
          </a:xfrm>
          <a:prstGeom prst="rect">
            <a:avLst/>
          </a:prstGeom>
          <a:noFill/>
          <a:ln>
            <a:noFill/>
          </a:ln>
        </p:spPr>
        <p:txBody>
          <a:bodyPr spcFirstLastPara="1" wrap="square" lIns="35525" tIns="35525" rIns="35525" bIns="35525" anchor="b" anchorCtr="0">
            <a:normAutofit/>
          </a:bodyPr>
          <a:lstStyle/>
          <a:p>
            <a:pPr marL="0" marR="0" lvl="0" indent="0" algn="ctr" rtl="0">
              <a:lnSpc>
                <a:spcPct val="90000"/>
              </a:lnSpc>
              <a:spcBef>
                <a:spcPts val="0"/>
              </a:spcBef>
              <a:spcAft>
                <a:spcPts val="0"/>
              </a:spcAft>
              <a:buClr>
                <a:schemeClr val="accent1"/>
              </a:buClr>
              <a:buSzPts val="4700"/>
              <a:buFont typeface="Trebuchet MS"/>
              <a:buNone/>
            </a:pPr>
            <a:r>
              <a:rPr lang="es-ES" sz="3600" b="1" dirty="0">
                <a:solidFill>
                  <a:schemeClr val="lt1"/>
                </a:solidFill>
                <a:latin typeface="Trebuchet MS"/>
                <a:ea typeface="Trebuchet MS"/>
                <a:cs typeface="Trebuchet MS"/>
                <a:sym typeface="Trebuchet MS"/>
              </a:rPr>
              <a:t>Presunta elegibilidad para servicios y apoyos a largo plazo</a:t>
            </a:r>
            <a:endParaRPr sz="3600" b="0" i="0" u="none" strike="noStrike" cap="none" dirty="0">
              <a:solidFill>
                <a:schemeClr val="lt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g34aa5a3fd7b_0_27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52</a:t>
            </a:fld>
            <a:endParaRPr/>
          </a:p>
        </p:txBody>
      </p:sp>
      <p:sp>
        <p:nvSpPr>
          <p:cNvPr id="829" name="Google Shape;829;g34aa5a3fd7b_0_275"/>
          <p:cNvSpPr txBox="1"/>
          <p:nvPr/>
        </p:nvSpPr>
        <p:spPr>
          <a:xfrm>
            <a:off x="312650" y="139875"/>
            <a:ext cx="38634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LTSS Presumptive Eligibility</a:t>
            </a:r>
            <a:endParaRPr sz="3400" b="1" i="0" u="none" strike="noStrike" cap="none" dirty="0">
              <a:solidFill>
                <a:schemeClr val="dk2"/>
              </a:solidFill>
              <a:latin typeface="Trebuchet MS"/>
              <a:ea typeface="Trebuchet MS"/>
              <a:cs typeface="Trebuchet MS"/>
              <a:sym typeface="Trebuchet MS"/>
            </a:endParaRPr>
          </a:p>
        </p:txBody>
      </p:sp>
      <p:sp>
        <p:nvSpPr>
          <p:cNvPr id="830" name="Google Shape;830;g34aa5a3fd7b_0_275"/>
          <p:cNvSpPr txBox="1">
            <a:spLocks noGrp="1"/>
          </p:cNvSpPr>
          <p:nvPr>
            <p:ph type="title"/>
          </p:nvPr>
        </p:nvSpPr>
        <p:spPr>
          <a:xfrm>
            <a:off x="4838050" y="30322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solidFill>
                  <a:schemeClr val="dk2"/>
                </a:solidFill>
              </a:rPr>
              <a:t>Presunta</a:t>
            </a:r>
            <a:r>
              <a:rPr lang="en-US" sz="3400" dirty="0">
                <a:solidFill>
                  <a:schemeClr val="dk2"/>
                </a:solidFill>
              </a:rPr>
              <a:t> </a:t>
            </a:r>
            <a:r>
              <a:rPr lang="en-US" sz="3400" dirty="0" err="1">
                <a:solidFill>
                  <a:schemeClr val="dk2"/>
                </a:solidFill>
              </a:rPr>
              <a:t>elegibilidad</a:t>
            </a:r>
            <a:r>
              <a:rPr lang="en-US" sz="3400" dirty="0">
                <a:solidFill>
                  <a:schemeClr val="dk2"/>
                </a:solidFill>
              </a:rPr>
              <a:t> para LTSS</a:t>
            </a:r>
            <a:endParaRPr sz="3400" dirty="0">
              <a:solidFill>
                <a:schemeClr val="dk2"/>
              </a:solidFill>
            </a:endParaRPr>
          </a:p>
        </p:txBody>
      </p:sp>
      <p:sp>
        <p:nvSpPr>
          <p:cNvPr id="831" name="Google Shape;831;g34aa5a3fd7b_0_275"/>
          <p:cNvSpPr txBox="1">
            <a:spLocks noGrp="1"/>
          </p:cNvSpPr>
          <p:nvPr>
            <p:ph type="body" idx="1"/>
          </p:nvPr>
        </p:nvSpPr>
        <p:spPr>
          <a:xfrm>
            <a:off x="100700" y="1456200"/>
            <a:ext cx="4287300" cy="3161700"/>
          </a:xfrm>
          <a:prstGeom prst="rect">
            <a:avLst/>
          </a:prstGeom>
          <a:noFill/>
          <a:ln>
            <a:noFill/>
          </a:ln>
        </p:spPr>
        <p:txBody>
          <a:bodyPr spcFirstLastPara="1" wrap="square" lIns="91425" tIns="45700" rIns="91425" bIns="45700" anchor="t" anchorCtr="0">
            <a:spAutoFit/>
          </a:bodyPr>
          <a:lstStyle/>
          <a:p>
            <a:pPr marL="457200" lvl="0" indent="-342900" algn="l" rtl="0">
              <a:lnSpc>
                <a:spcPct val="90000"/>
              </a:lnSpc>
              <a:spcBef>
                <a:spcPts val="300"/>
              </a:spcBef>
              <a:spcAft>
                <a:spcPts val="0"/>
              </a:spcAft>
              <a:buClr>
                <a:schemeClr val="dk2"/>
              </a:buClr>
              <a:buSzPts val="1800"/>
              <a:buChar char="•"/>
            </a:pPr>
            <a:r>
              <a:rPr lang="en-US" sz="1800" dirty="0">
                <a:solidFill>
                  <a:schemeClr val="dk2"/>
                </a:solidFill>
                <a:highlight>
                  <a:srgbClr val="FFFFFF"/>
                </a:highlight>
              </a:rPr>
              <a:t>Presumptive eligibility permits the enrollment of members in benefit programs who are likely to be ultimately eligible for the program</a:t>
            </a:r>
            <a:endParaRPr sz="1800" dirty="0">
              <a:solidFill>
                <a:schemeClr val="dk2"/>
              </a:solidFill>
              <a:highlight>
                <a:srgbClr val="FFFFFF"/>
              </a:highlight>
            </a:endParaRPr>
          </a:p>
          <a:p>
            <a:pPr marL="457200" lvl="0" indent="-342900" algn="l" rtl="0">
              <a:lnSpc>
                <a:spcPct val="90000"/>
              </a:lnSpc>
              <a:spcBef>
                <a:spcPts val="300"/>
              </a:spcBef>
              <a:spcAft>
                <a:spcPts val="0"/>
              </a:spcAft>
              <a:buClr>
                <a:schemeClr val="dk2"/>
              </a:buClr>
              <a:buSzPts val="1800"/>
              <a:buChar char="•"/>
            </a:pPr>
            <a:r>
              <a:rPr lang="en-US" sz="1800" dirty="0">
                <a:solidFill>
                  <a:schemeClr val="dk2"/>
                </a:solidFill>
                <a:highlight>
                  <a:srgbClr val="FFFFFF"/>
                </a:highlight>
              </a:rPr>
              <a:t>Will allow an eligible adult to receive a defined set of benefits and services while their Long-Term Care Medicaid application is processed</a:t>
            </a:r>
            <a:endParaRPr sz="1800" dirty="0">
              <a:solidFill>
                <a:schemeClr val="dk2"/>
              </a:solidFill>
            </a:endParaRPr>
          </a:p>
          <a:p>
            <a:pPr marL="457200" lvl="0" indent="-342900" algn="l" rtl="0">
              <a:lnSpc>
                <a:spcPct val="90000"/>
              </a:lnSpc>
              <a:spcBef>
                <a:spcPts val="300"/>
              </a:spcBef>
              <a:spcAft>
                <a:spcPts val="0"/>
              </a:spcAft>
              <a:buClr>
                <a:schemeClr val="dk2"/>
              </a:buClr>
              <a:buSzPts val="1800"/>
              <a:buChar char="•"/>
            </a:pPr>
            <a:r>
              <a:rPr lang="en-US" sz="1800" dirty="0">
                <a:solidFill>
                  <a:schemeClr val="dk2"/>
                </a:solidFill>
              </a:rPr>
              <a:t>Can allow members a greater chance of residing in their environment of choice</a:t>
            </a:r>
            <a:endParaRPr sz="1900" dirty="0">
              <a:solidFill>
                <a:schemeClr val="dk2"/>
              </a:solidFill>
            </a:endParaRPr>
          </a:p>
        </p:txBody>
      </p:sp>
      <p:sp>
        <p:nvSpPr>
          <p:cNvPr id="832" name="Google Shape;832;g34aa5a3fd7b_0_275"/>
          <p:cNvSpPr txBox="1">
            <a:spLocks noGrp="1"/>
          </p:cNvSpPr>
          <p:nvPr>
            <p:ph type="body" idx="1"/>
          </p:nvPr>
        </p:nvSpPr>
        <p:spPr>
          <a:xfrm>
            <a:off x="4700350" y="1266675"/>
            <a:ext cx="4131000" cy="3736367"/>
          </a:xfrm>
          <a:prstGeom prst="rect">
            <a:avLst/>
          </a:prstGeom>
          <a:noFill/>
          <a:ln>
            <a:noFill/>
          </a:ln>
        </p:spPr>
        <p:txBody>
          <a:bodyPr spcFirstLastPara="1" wrap="square" lIns="91425" tIns="45700" rIns="91425" bIns="45700" anchor="t" anchorCtr="0">
            <a:spAutoFit/>
          </a:bodyPr>
          <a:lstStyle/>
          <a:p>
            <a:pPr marL="88900" lvl="0" indent="0" algn="l" rtl="0">
              <a:lnSpc>
                <a:spcPct val="90000"/>
              </a:lnSpc>
              <a:spcBef>
                <a:spcPts val="300"/>
              </a:spcBef>
              <a:spcAft>
                <a:spcPts val="0"/>
              </a:spcAft>
              <a:buClr>
                <a:schemeClr val="dk2"/>
              </a:buClr>
              <a:buSzPts val="2200"/>
              <a:buNone/>
            </a:pPr>
            <a:endParaRPr lang="es-ES" sz="1800" dirty="0">
              <a:solidFill>
                <a:schemeClr val="dk2"/>
              </a:solidFill>
            </a:endParaRPr>
          </a:p>
          <a:p>
            <a:pPr marL="457200" lvl="0" indent="-368300" algn="l" rtl="0">
              <a:lnSpc>
                <a:spcPct val="90000"/>
              </a:lnSpc>
              <a:spcBef>
                <a:spcPts val="300"/>
              </a:spcBef>
              <a:spcAft>
                <a:spcPts val="0"/>
              </a:spcAft>
              <a:buClr>
                <a:schemeClr val="dk2"/>
              </a:buClr>
              <a:buSzPts val="2200"/>
              <a:buChar char="•"/>
            </a:pPr>
            <a:r>
              <a:rPr lang="es-ES" sz="1800" dirty="0">
                <a:solidFill>
                  <a:schemeClr val="dk2"/>
                </a:solidFill>
              </a:rPr>
              <a:t>La presunta elegibilidad permite la inscripción de miembros en programas de beneficios que probablemente sean elegibles para el programa.</a:t>
            </a:r>
          </a:p>
          <a:p>
            <a:pPr marL="457200" lvl="0" indent="-368300" algn="l" rtl="0">
              <a:lnSpc>
                <a:spcPct val="90000"/>
              </a:lnSpc>
              <a:spcBef>
                <a:spcPts val="300"/>
              </a:spcBef>
              <a:spcAft>
                <a:spcPts val="0"/>
              </a:spcAft>
              <a:buClr>
                <a:schemeClr val="dk2"/>
              </a:buClr>
              <a:buSzPts val="2200"/>
              <a:buChar char="•"/>
            </a:pPr>
            <a:r>
              <a:rPr lang="es-ES" sz="1800" dirty="0">
                <a:solidFill>
                  <a:schemeClr val="dk2"/>
                </a:solidFill>
              </a:rPr>
              <a:t>Permitirá que un adulto elegible reciba un conjunto definido de beneficios y servicios mientras se procesa su aplicación de Medicaid para cuidados a largo plazo.</a:t>
            </a:r>
          </a:p>
          <a:p>
            <a:pPr marL="457200" lvl="0" indent="-368300" algn="l" rtl="0">
              <a:lnSpc>
                <a:spcPct val="90000"/>
              </a:lnSpc>
              <a:spcBef>
                <a:spcPts val="300"/>
              </a:spcBef>
              <a:spcAft>
                <a:spcPts val="0"/>
              </a:spcAft>
              <a:buClr>
                <a:schemeClr val="dk2"/>
              </a:buClr>
              <a:buSzPts val="2200"/>
              <a:buChar char="•"/>
            </a:pPr>
            <a:r>
              <a:rPr lang="es-ES" sz="1800" dirty="0">
                <a:solidFill>
                  <a:schemeClr val="dk2"/>
                </a:solidFill>
              </a:rPr>
              <a:t>Puede brindar a los miembros una mayor probabilidad de residir en el entorno de su elección.</a:t>
            </a:r>
            <a:endParaRPr sz="1800" dirty="0">
              <a:solidFill>
                <a:schemeClr val="dk2"/>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g3583f80ee95_0_509"/>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53</a:t>
            </a:fld>
            <a:endParaRPr/>
          </a:p>
        </p:txBody>
      </p:sp>
      <p:sp>
        <p:nvSpPr>
          <p:cNvPr id="838" name="Google Shape;838;g3583f80ee95_0_509"/>
          <p:cNvSpPr txBox="1"/>
          <p:nvPr/>
        </p:nvSpPr>
        <p:spPr>
          <a:xfrm>
            <a:off x="396075" y="307275"/>
            <a:ext cx="38634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LTSS Presumptive Eligibility</a:t>
            </a:r>
            <a:endParaRPr sz="3400" b="1" i="0" u="none" strike="noStrike" cap="none" dirty="0">
              <a:solidFill>
                <a:schemeClr val="dk2"/>
              </a:solidFill>
              <a:latin typeface="Trebuchet MS"/>
              <a:ea typeface="Trebuchet MS"/>
              <a:cs typeface="Trebuchet MS"/>
              <a:sym typeface="Trebuchet MS"/>
            </a:endParaRPr>
          </a:p>
        </p:txBody>
      </p:sp>
      <p:sp>
        <p:nvSpPr>
          <p:cNvPr id="839" name="Google Shape;839;g3583f80ee95_0_509"/>
          <p:cNvSpPr txBox="1">
            <a:spLocks noGrp="1"/>
          </p:cNvSpPr>
          <p:nvPr>
            <p:ph type="title"/>
          </p:nvPr>
        </p:nvSpPr>
        <p:spPr>
          <a:xfrm>
            <a:off x="4754625" y="307275"/>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Presunta</a:t>
            </a:r>
            <a:r>
              <a:rPr lang="en-US" sz="3400" dirty="0"/>
              <a:t> </a:t>
            </a:r>
            <a:r>
              <a:rPr lang="en-US" sz="3400" dirty="0" err="1"/>
              <a:t>elegibilidad</a:t>
            </a:r>
            <a:r>
              <a:rPr lang="en-US" sz="3400" dirty="0"/>
              <a:t> para LTSS</a:t>
            </a:r>
            <a:endParaRPr sz="3400" dirty="0">
              <a:solidFill>
                <a:schemeClr val="dk2"/>
              </a:solidFill>
            </a:endParaRPr>
          </a:p>
        </p:txBody>
      </p:sp>
      <p:sp>
        <p:nvSpPr>
          <p:cNvPr id="840" name="Google Shape;840;g3583f80ee95_0_509"/>
          <p:cNvSpPr txBox="1">
            <a:spLocks noGrp="1"/>
          </p:cNvSpPr>
          <p:nvPr>
            <p:ph type="body" idx="1"/>
          </p:nvPr>
        </p:nvSpPr>
        <p:spPr>
          <a:xfrm>
            <a:off x="261950" y="1501375"/>
            <a:ext cx="4227300" cy="3190800"/>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300"/>
              </a:spcBef>
              <a:spcAft>
                <a:spcPts val="0"/>
              </a:spcAft>
              <a:buNone/>
            </a:pP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2"/>
                  </a:ext>
                </a:extLst>
              </a:rPr>
              <a:t>Eligibility</a:t>
            </a:r>
            <a:r>
              <a:rPr lang="en-US" sz="2200" dirty="0">
                <a:solidFill>
                  <a:schemeClr val="dk2"/>
                </a:solidFill>
              </a:rPr>
              <a:t> Criteria:</a:t>
            </a:r>
            <a:endParaRPr sz="2200" dirty="0">
              <a:solidFill>
                <a:schemeClr val="dk2"/>
              </a:solidFill>
            </a:endParaRPr>
          </a:p>
          <a:p>
            <a:pPr marL="457200" lvl="0" indent="-346075" algn="l" rtl="0">
              <a:lnSpc>
                <a:spcPct val="90000"/>
              </a:lnSpc>
              <a:spcBef>
                <a:spcPts val="300"/>
              </a:spcBef>
              <a:spcAft>
                <a:spcPts val="0"/>
              </a:spcAft>
              <a:buClr>
                <a:schemeClr val="dk2"/>
              </a:buClr>
              <a:buSzPts val="1850"/>
              <a:buChar char="•"/>
            </a:pPr>
            <a:r>
              <a:rPr lang="en-US" sz="1850" dirty="0">
                <a:solidFill>
                  <a:schemeClr val="dk2"/>
                </a:solidFill>
              </a:rPr>
              <a:t>Meet level-of-care eligibility for Home Community Based Services (HCBS)</a:t>
            </a:r>
            <a:endParaRPr sz="1850" dirty="0">
              <a:solidFill>
                <a:schemeClr val="dk2"/>
              </a:solidFill>
            </a:endParaRPr>
          </a:p>
          <a:p>
            <a:pPr marL="266700" lvl="0" indent="0" algn="l" rtl="0">
              <a:lnSpc>
                <a:spcPct val="90000"/>
              </a:lnSpc>
              <a:spcBef>
                <a:spcPts val="300"/>
              </a:spcBef>
              <a:spcAft>
                <a:spcPts val="0"/>
              </a:spcAft>
              <a:buNone/>
            </a:pPr>
            <a:endParaRPr sz="1850" dirty="0">
              <a:solidFill>
                <a:schemeClr val="dk2"/>
              </a:solidFill>
            </a:endParaRPr>
          </a:p>
          <a:p>
            <a:pPr marL="457200" lvl="0" indent="-346075" algn="l" rtl="0">
              <a:lnSpc>
                <a:spcPct val="90000"/>
              </a:lnSpc>
              <a:spcBef>
                <a:spcPts val="300"/>
              </a:spcBef>
              <a:spcAft>
                <a:spcPts val="0"/>
              </a:spcAft>
              <a:buClr>
                <a:schemeClr val="dk2"/>
              </a:buClr>
              <a:buSzPts val="1850"/>
              <a:buChar char="•"/>
            </a:pPr>
            <a:r>
              <a:rPr lang="en-US" sz="1850" dirty="0">
                <a:solidFill>
                  <a:schemeClr val="dk2"/>
                </a:solidFill>
              </a:rPr>
              <a:t>Meet financial eligibility for Long-Term Care Medicaid</a:t>
            </a:r>
            <a:endParaRPr sz="1850" dirty="0">
              <a:solidFill>
                <a:schemeClr val="dk2"/>
              </a:solidFill>
            </a:endParaRPr>
          </a:p>
          <a:p>
            <a:pPr marL="266700" lvl="0" indent="0" algn="l" rtl="0">
              <a:lnSpc>
                <a:spcPct val="90000"/>
              </a:lnSpc>
              <a:spcBef>
                <a:spcPts val="300"/>
              </a:spcBef>
              <a:spcAft>
                <a:spcPts val="0"/>
              </a:spcAft>
              <a:buNone/>
            </a:pPr>
            <a:endParaRPr sz="1850" dirty="0">
              <a:solidFill>
                <a:schemeClr val="dk2"/>
              </a:solidFill>
            </a:endParaRPr>
          </a:p>
          <a:p>
            <a:pPr marL="457200" lvl="0" indent="-346075" algn="l" rtl="0">
              <a:lnSpc>
                <a:spcPct val="90000"/>
              </a:lnSpc>
              <a:spcBef>
                <a:spcPts val="300"/>
              </a:spcBef>
              <a:spcAft>
                <a:spcPts val="0"/>
              </a:spcAft>
              <a:buClr>
                <a:schemeClr val="dk2"/>
              </a:buClr>
              <a:buSzPts val="1850"/>
              <a:buChar char="•"/>
            </a:pPr>
            <a:r>
              <a:rPr lang="en-US" sz="1850" dirty="0">
                <a:solidFill>
                  <a:schemeClr val="dk2"/>
                </a:solidFill>
              </a:rPr>
              <a:t>Be experiencing one or more defined crisis criteria</a:t>
            </a:r>
            <a:endParaRPr sz="1850" dirty="0">
              <a:solidFill>
                <a:schemeClr val="dk2"/>
              </a:solidFill>
            </a:endParaRPr>
          </a:p>
          <a:p>
            <a:pPr marL="0" lvl="0" indent="0" algn="l" rtl="0">
              <a:lnSpc>
                <a:spcPct val="90000"/>
              </a:lnSpc>
              <a:spcBef>
                <a:spcPts val="300"/>
              </a:spcBef>
              <a:spcAft>
                <a:spcPts val="0"/>
              </a:spcAft>
              <a:buNone/>
            </a:pPr>
            <a:endParaRPr sz="1850" dirty="0">
              <a:solidFill>
                <a:schemeClr val="dk2"/>
              </a:solidFill>
            </a:endParaRPr>
          </a:p>
        </p:txBody>
      </p:sp>
      <p:sp>
        <p:nvSpPr>
          <p:cNvPr id="2" name="Google Shape;840;g3583f80ee95_0_509">
            <a:extLst>
              <a:ext uri="{FF2B5EF4-FFF2-40B4-BE49-F238E27FC236}">
                <a16:creationId xmlns:a16="http://schemas.microsoft.com/office/drawing/2014/main" id="{569C35B0-E8E2-1D49-61A2-513BFF3125DA}"/>
              </a:ext>
            </a:extLst>
          </p:cNvPr>
          <p:cNvSpPr txBox="1">
            <a:spLocks/>
          </p:cNvSpPr>
          <p:nvPr/>
        </p:nvSpPr>
        <p:spPr>
          <a:xfrm>
            <a:off x="4489250" y="1568675"/>
            <a:ext cx="4227300" cy="319006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0" indent="0">
              <a:spcBef>
                <a:spcPts val="300"/>
              </a:spcBef>
              <a:buFont typeface="Arial"/>
              <a:buNone/>
            </a:pPr>
            <a:r>
              <a:rPr lang="en-US" sz="22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2"/>
                  </a:ext>
                </a:extLst>
              </a:rPr>
              <a:t>Criterios</a:t>
            </a: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2"/>
                  </a:ext>
                </a:extLst>
              </a:rPr>
              <a:t> de </a:t>
            </a:r>
            <a:r>
              <a:rPr lang="en-US" sz="22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2"/>
                  </a:ext>
                </a:extLst>
              </a:rPr>
              <a:t>elegibilidad</a:t>
            </a: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2"/>
                  </a:ext>
                </a:extLst>
              </a:rPr>
              <a:t>:</a:t>
            </a:r>
            <a:endParaRPr lang="en-US" sz="2200" dirty="0">
              <a:solidFill>
                <a:schemeClr val="dk2"/>
              </a:solidFill>
            </a:endParaRPr>
          </a:p>
          <a:p>
            <a:pPr indent="-346075">
              <a:spcBef>
                <a:spcPts val="300"/>
              </a:spcBef>
              <a:buClr>
                <a:schemeClr val="dk2"/>
              </a:buClr>
              <a:buSzPts val="1850"/>
            </a:pPr>
            <a:r>
              <a:rPr lang="es-ES" sz="1850" dirty="0">
                <a:solidFill>
                  <a:schemeClr val="dk2"/>
                </a:solidFill>
              </a:rPr>
              <a:t>Cumplir los requisitos de nivel de asistencia para los servicios en el hogar y en la comunidad </a:t>
            </a:r>
            <a:r>
              <a:rPr lang="en-US" sz="1850" dirty="0">
                <a:solidFill>
                  <a:schemeClr val="dk2"/>
                </a:solidFill>
              </a:rPr>
              <a:t>(HCBS)</a:t>
            </a:r>
          </a:p>
          <a:p>
            <a:pPr marL="266700" indent="0">
              <a:spcBef>
                <a:spcPts val="300"/>
              </a:spcBef>
              <a:buFont typeface="Arial"/>
              <a:buNone/>
            </a:pPr>
            <a:endParaRPr lang="en-US" sz="1850" dirty="0">
              <a:solidFill>
                <a:schemeClr val="dk2"/>
              </a:solidFill>
            </a:endParaRPr>
          </a:p>
          <a:p>
            <a:pPr indent="-346075">
              <a:spcBef>
                <a:spcPts val="300"/>
              </a:spcBef>
              <a:buClr>
                <a:schemeClr val="dk2"/>
              </a:buClr>
              <a:buSzPts val="1850"/>
            </a:pPr>
            <a:r>
              <a:rPr lang="es-ES" sz="1850" dirty="0">
                <a:solidFill>
                  <a:schemeClr val="dk2"/>
                </a:solidFill>
              </a:rPr>
              <a:t>Cumplir los requisitos económicos para Medicaid de cuidados a largo plazo</a:t>
            </a:r>
            <a:endParaRPr lang="en-US" sz="1850" dirty="0">
              <a:solidFill>
                <a:schemeClr val="dk2"/>
              </a:solidFill>
            </a:endParaRPr>
          </a:p>
          <a:p>
            <a:pPr marL="266700" indent="0">
              <a:spcBef>
                <a:spcPts val="300"/>
              </a:spcBef>
              <a:buFont typeface="Arial"/>
              <a:buNone/>
            </a:pPr>
            <a:endParaRPr lang="en-US" sz="1850" dirty="0">
              <a:solidFill>
                <a:schemeClr val="dk2"/>
              </a:solidFill>
            </a:endParaRPr>
          </a:p>
          <a:p>
            <a:pPr indent="-346075">
              <a:spcBef>
                <a:spcPts val="300"/>
              </a:spcBef>
              <a:buClr>
                <a:schemeClr val="dk2"/>
              </a:buClr>
              <a:buSzPts val="1850"/>
            </a:pPr>
            <a:r>
              <a:rPr lang="es-ES" sz="1850" dirty="0">
                <a:solidFill>
                  <a:schemeClr val="dk2"/>
                </a:solidFill>
              </a:rPr>
              <a:t>Estar experimentando uno o más criterios de crisis definidos</a:t>
            </a:r>
            <a:endParaRPr lang="en-US" sz="1850" dirty="0">
              <a:solidFill>
                <a:schemeClr val="dk2"/>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g35b459958d9_3_1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spcBef>
                <a:spcPts val="0"/>
              </a:spcBef>
              <a:spcAft>
                <a:spcPts val="0"/>
              </a:spcAft>
              <a:buNone/>
            </a:pPr>
            <a:fld id="{00000000-1234-1234-1234-123412341234}" type="slidenum">
              <a:rPr lang="en-US"/>
              <a:t>54</a:t>
            </a:fld>
            <a:endParaRPr/>
          </a:p>
        </p:txBody>
      </p:sp>
      <p:sp>
        <p:nvSpPr>
          <p:cNvPr id="847" name="Google Shape;847;g35b459958d9_3_11"/>
          <p:cNvSpPr txBox="1"/>
          <p:nvPr/>
        </p:nvSpPr>
        <p:spPr>
          <a:xfrm>
            <a:off x="429350" y="283350"/>
            <a:ext cx="3863400" cy="11268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400" b="1" dirty="0">
                <a:solidFill>
                  <a:schemeClr val="dk2"/>
                </a:solidFill>
                <a:latin typeface="Trebuchet MS"/>
                <a:ea typeface="Trebuchet MS"/>
                <a:cs typeface="Trebuchet MS"/>
                <a:sym typeface="Trebuchet MS"/>
              </a:rPr>
              <a:t>LTSS Presumptive Eligibility</a:t>
            </a:r>
            <a:endParaRPr sz="3400" b="1" i="0" u="none" strike="noStrike" cap="none" dirty="0">
              <a:solidFill>
                <a:schemeClr val="dk2"/>
              </a:solidFill>
              <a:latin typeface="Trebuchet MS"/>
              <a:ea typeface="Trebuchet MS"/>
              <a:cs typeface="Trebuchet MS"/>
              <a:sym typeface="Trebuchet MS"/>
            </a:endParaRPr>
          </a:p>
        </p:txBody>
      </p:sp>
      <p:sp>
        <p:nvSpPr>
          <p:cNvPr id="848" name="Google Shape;848;g35b459958d9_3_11"/>
          <p:cNvSpPr txBox="1">
            <a:spLocks noGrp="1"/>
          </p:cNvSpPr>
          <p:nvPr>
            <p:ph type="title"/>
          </p:nvPr>
        </p:nvSpPr>
        <p:spPr>
          <a:xfrm>
            <a:off x="4851252" y="387950"/>
            <a:ext cx="39933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400" dirty="0" err="1"/>
              <a:t>Presunta</a:t>
            </a:r>
            <a:r>
              <a:rPr lang="en-US" sz="3400" dirty="0"/>
              <a:t> </a:t>
            </a:r>
            <a:r>
              <a:rPr lang="en-US" sz="3400" dirty="0" err="1"/>
              <a:t>elegibilidad</a:t>
            </a:r>
            <a:r>
              <a:rPr lang="en-US" sz="3400" dirty="0"/>
              <a:t> para LTSS</a:t>
            </a:r>
            <a:endParaRPr sz="3400" dirty="0">
              <a:solidFill>
                <a:schemeClr val="dk2"/>
              </a:solidFill>
            </a:endParaRPr>
          </a:p>
        </p:txBody>
      </p:sp>
      <p:sp>
        <p:nvSpPr>
          <p:cNvPr id="849" name="Google Shape;849;g35b459958d9_3_11"/>
          <p:cNvSpPr txBox="1">
            <a:spLocks noGrp="1"/>
          </p:cNvSpPr>
          <p:nvPr>
            <p:ph type="body" idx="1"/>
          </p:nvPr>
        </p:nvSpPr>
        <p:spPr>
          <a:xfrm>
            <a:off x="429350" y="1562250"/>
            <a:ext cx="4233600" cy="2590500"/>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300"/>
              </a:spcBef>
              <a:spcAft>
                <a:spcPts val="0"/>
              </a:spcAft>
              <a:buNone/>
            </a:pP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3"/>
                  </a:ext>
                </a:extLst>
              </a:rPr>
              <a:t>Services</a:t>
            </a:r>
            <a:r>
              <a:rPr lang="en-US" sz="2200" dirty="0">
                <a:solidFill>
                  <a:schemeClr val="dk2"/>
                </a:solidFill>
              </a:rPr>
              <a:t>:</a:t>
            </a:r>
            <a:endParaRPr sz="2200" dirty="0">
              <a:solidFill>
                <a:schemeClr val="dk2"/>
              </a:solidFill>
            </a:endParaRPr>
          </a:p>
          <a:p>
            <a:pPr marL="457200" lvl="0" indent="-346075" algn="l" rtl="0">
              <a:lnSpc>
                <a:spcPct val="90000"/>
              </a:lnSpc>
              <a:spcBef>
                <a:spcPts val="300"/>
              </a:spcBef>
              <a:spcAft>
                <a:spcPts val="0"/>
              </a:spcAft>
              <a:buClr>
                <a:schemeClr val="dk2"/>
              </a:buClr>
              <a:buSzPts val="1850"/>
              <a:buChar char="•"/>
            </a:pPr>
            <a:r>
              <a:rPr lang="en-US" sz="1850" dirty="0">
                <a:solidFill>
                  <a:schemeClr val="dk2"/>
                </a:solidFill>
              </a:rPr>
              <a:t>An established package of services will be offered and may include things like personal care, meals, and/or State Plan Benefits</a:t>
            </a:r>
            <a:endParaRPr sz="1850" dirty="0">
              <a:solidFill>
                <a:schemeClr val="dk2"/>
              </a:solidFill>
            </a:endParaRPr>
          </a:p>
          <a:p>
            <a:pPr marL="266700" lvl="0" indent="0" algn="l" rtl="0">
              <a:spcBef>
                <a:spcPts val="300"/>
              </a:spcBef>
              <a:spcAft>
                <a:spcPts val="0"/>
              </a:spcAft>
              <a:buNone/>
            </a:pPr>
            <a:endParaRPr sz="1900" dirty="0">
              <a:solidFill>
                <a:schemeClr val="dk2"/>
              </a:solidFill>
            </a:endParaRPr>
          </a:p>
          <a:p>
            <a:pPr marL="266700" lvl="0" indent="-206375" algn="l" rtl="0">
              <a:spcBef>
                <a:spcPts val="300"/>
              </a:spcBef>
              <a:spcAft>
                <a:spcPts val="0"/>
              </a:spcAft>
              <a:buClr>
                <a:schemeClr val="dk2"/>
              </a:buClr>
              <a:buSzPts val="1850"/>
              <a:buChar char="•"/>
            </a:pPr>
            <a:r>
              <a:rPr lang="en-US" sz="1900" dirty="0">
                <a:solidFill>
                  <a:schemeClr val="dk2"/>
                </a:solidFill>
              </a:rPr>
              <a:t>Assistance with Long-Term Care Medicaid enrollment and other support </a:t>
            </a:r>
            <a:endParaRPr sz="1850" dirty="0">
              <a:solidFill>
                <a:schemeClr val="dk2"/>
              </a:solidFill>
            </a:endParaRPr>
          </a:p>
        </p:txBody>
      </p:sp>
      <p:sp>
        <p:nvSpPr>
          <p:cNvPr id="4" name="Google Shape;849;g35b459958d9_3_11">
            <a:extLst>
              <a:ext uri="{FF2B5EF4-FFF2-40B4-BE49-F238E27FC236}">
                <a16:creationId xmlns:a16="http://schemas.microsoft.com/office/drawing/2014/main" id="{1220526A-68B8-7D39-C617-D21521115C83}"/>
              </a:ext>
            </a:extLst>
          </p:cNvPr>
          <p:cNvSpPr txBox="1">
            <a:spLocks/>
          </p:cNvSpPr>
          <p:nvPr/>
        </p:nvSpPr>
        <p:spPr>
          <a:xfrm>
            <a:off x="4851252" y="1562250"/>
            <a:ext cx="4233600" cy="262837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0" indent="0">
              <a:spcBef>
                <a:spcPts val="300"/>
              </a:spcBef>
              <a:buFont typeface="Arial"/>
              <a:buNone/>
            </a:pPr>
            <a:r>
              <a:rPr lang="en-US" sz="2200" dirty="0" err="1">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3"/>
                  </a:ext>
                </a:extLst>
              </a:rPr>
              <a:t>Servicios</a:t>
            </a:r>
            <a:r>
              <a:rPr lang="en-US" sz="2200" dirty="0">
                <a:solidFill>
                  <a:schemeClr val="dk2"/>
                </a:solidFill>
              </a:rPr>
              <a:t>:</a:t>
            </a:r>
          </a:p>
          <a:p>
            <a:pPr indent="-346075">
              <a:spcBef>
                <a:spcPts val="300"/>
              </a:spcBef>
              <a:buClr>
                <a:schemeClr val="dk2"/>
              </a:buClr>
              <a:buSzPts val="1850"/>
            </a:pPr>
            <a:r>
              <a:rPr lang="es-ES" sz="1850" dirty="0">
                <a:solidFill>
                  <a:schemeClr val="dk2"/>
                </a:solidFill>
              </a:rPr>
              <a:t>Se ofrecerá un paquete de servicios establecido que puede incluir cuidado personal, comidas y/o beneficios del plan estatal.</a:t>
            </a:r>
            <a:endParaRPr lang="en-US" sz="1850" dirty="0">
              <a:solidFill>
                <a:schemeClr val="dk2"/>
              </a:solidFill>
            </a:endParaRPr>
          </a:p>
          <a:p>
            <a:pPr marL="266700" indent="0">
              <a:spcBef>
                <a:spcPts val="300"/>
              </a:spcBef>
              <a:buFont typeface="Arial"/>
              <a:buNone/>
            </a:pPr>
            <a:endParaRPr lang="en-US" sz="1900" dirty="0">
              <a:solidFill>
                <a:schemeClr val="dk2"/>
              </a:solidFill>
            </a:endParaRPr>
          </a:p>
          <a:p>
            <a:pPr marL="266700" indent="-206375">
              <a:spcBef>
                <a:spcPts val="300"/>
              </a:spcBef>
              <a:buClr>
                <a:schemeClr val="dk2"/>
              </a:buClr>
              <a:buSzPts val="1850"/>
            </a:pPr>
            <a:r>
              <a:rPr lang="es-ES" sz="1900" dirty="0">
                <a:solidFill>
                  <a:schemeClr val="dk2"/>
                </a:solidFill>
              </a:rPr>
              <a:t>Asistencia con la inscripción a Medicaid para cuidados a largo plazo y otros apoyos.</a:t>
            </a:r>
            <a:endParaRPr lang="en-US" sz="1850" dirty="0">
              <a:solidFill>
                <a:schemeClr val="dk2"/>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10"/>
          <p:cNvSpPr txBox="1">
            <a:spLocks noGrp="1"/>
          </p:cNvSpPr>
          <p:nvPr>
            <p:ph type="title"/>
          </p:nvPr>
        </p:nvSpPr>
        <p:spPr>
          <a:xfrm>
            <a:off x="4113951" y="2187775"/>
            <a:ext cx="4514400" cy="19284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6000"/>
              <a:buFont typeface="Trebuchet MS"/>
              <a:buNone/>
            </a:pPr>
            <a:r>
              <a:rPr lang="en-US" sz="6000"/>
              <a:t>Questions?</a:t>
            </a:r>
            <a:endParaRPr sz="6000"/>
          </a:p>
          <a:p>
            <a:pPr marL="0" lvl="0" indent="0" algn="ctr" rtl="0">
              <a:lnSpc>
                <a:spcPct val="90000"/>
              </a:lnSpc>
              <a:spcBef>
                <a:spcPts val="0"/>
              </a:spcBef>
              <a:spcAft>
                <a:spcPts val="0"/>
              </a:spcAft>
              <a:buClr>
                <a:schemeClr val="dk2"/>
              </a:buClr>
              <a:buSzPts val="3400"/>
              <a:buFont typeface="Trebuchet MS"/>
              <a:buNone/>
            </a:pPr>
            <a:r>
              <a:rPr lang="en-US" sz="6000"/>
              <a:t>¿Preguntas?</a:t>
            </a:r>
            <a:endParaRPr sz="6000"/>
          </a:p>
        </p:txBody>
      </p:sp>
      <p:sp>
        <p:nvSpPr>
          <p:cNvPr id="857" name="Google Shape;857;p10"/>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g32117f6e667_0_520"/>
          <p:cNvSpPr txBox="1">
            <a:spLocks noGrp="1"/>
          </p:cNvSpPr>
          <p:nvPr>
            <p:ph type="sldNum" idx="12"/>
          </p:nvPr>
        </p:nvSpPr>
        <p:spPr>
          <a:xfrm>
            <a:off x="6880595" y="5311405"/>
            <a:ext cx="2057400"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56</a:t>
            </a:fld>
            <a:endParaRPr/>
          </a:p>
        </p:txBody>
      </p:sp>
      <p:sp>
        <p:nvSpPr>
          <p:cNvPr id="863" name="Google Shape;863;g32117f6e667_0_520"/>
          <p:cNvSpPr txBox="1">
            <a:spLocks noGrp="1"/>
          </p:cNvSpPr>
          <p:nvPr>
            <p:ph type="title"/>
          </p:nvPr>
        </p:nvSpPr>
        <p:spPr>
          <a:xfrm>
            <a:off x="566494" y="307292"/>
            <a:ext cx="3968700" cy="570600"/>
          </a:xfrm>
          <a:prstGeom prst="rect">
            <a:avLst/>
          </a:prstGeom>
          <a:noFill/>
          <a:ln>
            <a:noFill/>
          </a:ln>
        </p:spPr>
        <p:txBody>
          <a:bodyPr spcFirstLastPara="1" wrap="square" lIns="35525" tIns="35525" rIns="35525" bIns="35525" anchor="b" anchorCtr="0">
            <a:spAutoFit/>
          </a:bodyPr>
          <a:lstStyle/>
          <a:p>
            <a:pPr marL="0" marR="0" lvl="0" indent="0" algn="ctr" rtl="0">
              <a:lnSpc>
                <a:spcPct val="90000"/>
              </a:lnSpc>
              <a:spcBef>
                <a:spcPts val="0"/>
              </a:spcBef>
              <a:spcAft>
                <a:spcPts val="0"/>
              </a:spcAft>
              <a:buClr>
                <a:schemeClr val="accent1"/>
              </a:buClr>
              <a:buSzPts val="2600"/>
              <a:buFont typeface="Trebuchet MS"/>
              <a:buNone/>
            </a:pPr>
            <a:r>
              <a:rPr lang="en-US" sz="3600"/>
              <a:t>Contact </a:t>
            </a:r>
            <a:endParaRPr sz="3600"/>
          </a:p>
        </p:txBody>
      </p:sp>
      <p:sp>
        <p:nvSpPr>
          <p:cNvPr id="864" name="Google Shape;864;g32117f6e667_0_520"/>
          <p:cNvSpPr txBox="1">
            <a:spLocks noGrp="1"/>
          </p:cNvSpPr>
          <p:nvPr>
            <p:ph type="body" idx="1"/>
          </p:nvPr>
        </p:nvSpPr>
        <p:spPr>
          <a:xfrm>
            <a:off x="4535275" y="1208900"/>
            <a:ext cx="4608900" cy="2462142"/>
          </a:xfrm>
          <a:prstGeom prst="rect">
            <a:avLst/>
          </a:prstGeom>
          <a:noFill/>
          <a:ln>
            <a:noFill/>
          </a:ln>
        </p:spPr>
        <p:txBody>
          <a:bodyPr spcFirstLastPara="1" wrap="square" lIns="35525" tIns="35525" rIns="35525" bIns="35525" anchor="t" anchorCtr="0">
            <a:spAutoFit/>
          </a:bodyPr>
          <a:lstStyle/>
          <a:p>
            <a:pPr marL="0" lvl="0" indent="0" algn="ctr" rtl="0">
              <a:lnSpc>
                <a:spcPct val="100000"/>
              </a:lnSpc>
              <a:spcBef>
                <a:spcPts val="0"/>
              </a:spcBef>
              <a:spcAft>
                <a:spcPts val="0"/>
              </a:spcAft>
              <a:buClr>
                <a:schemeClr val="dk2"/>
              </a:buClr>
              <a:buSzPts val="1700"/>
              <a:buFont typeface="Trebuchet MS"/>
              <a:buNone/>
            </a:pPr>
            <a:r>
              <a:rPr lang="en-US" dirty="0">
                <a:hlinkClick r:id="rId3"/>
              </a:rPr>
              <a:t>Página web de HCPF HRSN</a:t>
            </a:r>
            <a:endParaRPr lang="en-US" dirty="0"/>
          </a:p>
          <a:p>
            <a:pPr marL="0" lvl="0" indent="0" algn="ctr" rtl="0">
              <a:lnSpc>
                <a:spcPct val="100000"/>
              </a:lnSpc>
              <a:spcBef>
                <a:spcPts val="0"/>
              </a:spcBef>
              <a:spcAft>
                <a:spcPts val="0"/>
              </a:spcAft>
              <a:buClr>
                <a:schemeClr val="dk2"/>
              </a:buClr>
              <a:buSzPts val="1700"/>
              <a:buFont typeface="Trebuchet MS"/>
              <a:buNone/>
            </a:pPr>
            <a:endParaRPr dirty="0">
              <a:solidFill>
                <a:schemeClr val="accent1"/>
              </a:solidFill>
            </a:endParaRPr>
          </a:p>
          <a:p>
            <a:pPr marL="0" lvl="0" indent="0" algn="ctr" rtl="0">
              <a:lnSpc>
                <a:spcPct val="100000"/>
              </a:lnSpc>
              <a:spcBef>
                <a:spcPts val="700"/>
              </a:spcBef>
              <a:spcAft>
                <a:spcPts val="0"/>
              </a:spcAft>
              <a:buClr>
                <a:srgbClr val="0000FF"/>
              </a:buClr>
              <a:buSzPts val="1700"/>
              <a:buFont typeface="Trebuchet MS"/>
              <a:buNone/>
            </a:pPr>
            <a:r>
              <a:rPr lang="en-US" dirty="0">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4"/>
                  </a:ext>
                </a:extLst>
              </a:rPr>
              <a:t>Suscríbase</a:t>
            </a:r>
            <a:r>
              <a:rPr lang="en-US" dirty="0">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5"/>
                  </a:ext>
                </a:extLst>
              </a:rPr>
              <a:t> a </a:t>
            </a:r>
            <a:r>
              <a:rPr lang="en-US" dirty="0" err="1">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5"/>
                  </a:ext>
                </a:extLst>
              </a:rPr>
              <a:t>nuestro</a:t>
            </a:r>
            <a:r>
              <a:rPr lang="en-US" dirty="0">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5"/>
                  </a:ext>
                </a:extLst>
              </a:rPr>
              <a:t> </a:t>
            </a:r>
            <a:r>
              <a:rPr lang="en-US" dirty="0" err="1">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5"/>
                  </a:ext>
                </a:extLst>
              </a:rPr>
              <a:t>boletín</a:t>
            </a:r>
            <a:endParaRPr dirty="0"/>
          </a:p>
          <a:p>
            <a:pPr marL="0" lvl="0" indent="0" algn="ctr" rtl="0">
              <a:lnSpc>
                <a:spcPct val="100000"/>
              </a:lnSpc>
              <a:spcBef>
                <a:spcPts val="700"/>
              </a:spcBef>
              <a:spcAft>
                <a:spcPts val="0"/>
              </a:spcAft>
              <a:buClr>
                <a:srgbClr val="000000"/>
              </a:buClr>
              <a:buSzPts val="1700"/>
              <a:buFont typeface="Trebuchet MS"/>
              <a:buNone/>
            </a:pPr>
            <a:endParaRPr dirty="0">
              <a:solidFill>
                <a:schemeClr val="accent1"/>
              </a:solidFill>
            </a:endParaRPr>
          </a:p>
          <a:p>
            <a:pPr marL="0" lvl="0" indent="0" algn="ctr" rtl="0">
              <a:lnSpc>
                <a:spcPct val="100000"/>
              </a:lnSpc>
              <a:spcBef>
                <a:spcPts val="700"/>
              </a:spcBef>
              <a:spcAft>
                <a:spcPts val="0"/>
              </a:spcAft>
              <a:buClr>
                <a:srgbClr val="0000FF"/>
              </a:buClr>
              <a:buSzPts val="1600"/>
              <a:buFont typeface="Trebuchet MS"/>
              <a:buNone/>
            </a:pPr>
            <a:r>
              <a:rPr lang="en-US"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6"/>
                  </a:ext>
                </a:extLst>
              </a:rPr>
              <a:t>Preguntas</a:t>
            </a:r>
            <a:r>
              <a:rPr lang="en-US" dirty="0"/>
              <a:t>:</a:t>
            </a:r>
          </a:p>
          <a:p>
            <a:pPr marL="0" lvl="0" indent="0" algn="ctr" rtl="0">
              <a:lnSpc>
                <a:spcPct val="100000"/>
              </a:lnSpc>
              <a:spcBef>
                <a:spcPts val="700"/>
              </a:spcBef>
              <a:spcAft>
                <a:spcPts val="0"/>
              </a:spcAft>
              <a:buClr>
                <a:srgbClr val="0000FF"/>
              </a:buClr>
              <a:buSzPts val="1600"/>
              <a:buFont typeface="Trebuchet MS"/>
              <a:buNone/>
            </a:pPr>
            <a:r>
              <a:rPr lang="en-US" u="sng" dirty="0">
                <a:solidFill>
                  <a:schemeClr val="hlink"/>
                </a:solidFill>
                <a:hlinkClick r:id="rId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81"/>
                  </a:ext>
                </a:extLst>
              </a:rPr>
              <a:t>hcpf_1115waiver@state.co.us</a:t>
            </a:r>
            <a:endParaRPr dirty="0"/>
          </a:p>
        </p:txBody>
      </p:sp>
      <p:sp>
        <p:nvSpPr>
          <p:cNvPr id="865" name="Google Shape;865;g32117f6e667_0_520"/>
          <p:cNvSpPr txBox="1">
            <a:spLocks noGrp="1"/>
          </p:cNvSpPr>
          <p:nvPr>
            <p:ph type="body" idx="1"/>
          </p:nvPr>
        </p:nvSpPr>
        <p:spPr>
          <a:xfrm>
            <a:off x="0" y="1208900"/>
            <a:ext cx="4586400" cy="2462700"/>
          </a:xfrm>
          <a:prstGeom prst="rect">
            <a:avLst/>
          </a:prstGeom>
          <a:noFill/>
          <a:ln>
            <a:noFill/>
          </a:ln>
        </p:spPr>
        <p:txBody>
          <a:bodyPr spcFirstLastPara="1" wrap="square" lIns="35525" tIns="35525" rIns="35525" bIns="35525" anchor="t" anchorCtr="0">
            <a:spAutoFit/>
          </a:bodyPr>
          <a:lstStyle/>
          <a:p>
            <a:pPr marL="0" lvl="0" indent="0" algn="ctr" rtl="0">
              <a:lnSpc>
                <a:spcPct val="100000"/>
              </a:lnSpc>
              <a:spcBef>
                <a:spcPts val="0"/>
              </a:spcBef>
              <a:spcAft>
                <a:spcPts val="0"/>
              </a:spcAft>
              <a:buClr>
                <a:schemeClr val="dk2"/>
              </a:buClr>
              <a:buSzPts val="1700"/>
              <a:buFont typeface="Trebuchet MS"/>
              <a:buNone/>
            </a:pPr>
            <a:r>
              <a:rPr lang="en-US" u="sng" dirty="0">
                <a:solidFill>
                  <a:schemeClr val="hlink"/>
                </a:solidFill>
                <a:hlinkClick r:id="rId3"/>
              </a:rPr>
              <a:t>HCPF HRSN Webpage</a:t>
            </a:r>
            <a:r>
              <a:rPr lang="en-US" dirty="0"/>
              <a:t> </a:t>
            </a:r>
            <a:endParaRPr dirty="0">
              <a:solidFill>
                <a:schemeClr val="dk2"/>
              </a:solidFill>
            </a:endParaRPr>
          </a:p>
          <a:p>
            <a:pPr marL="0" lvl="0" indent="0" algn="ctr" rtl="0">
              <a:lnSpc>
                <a:spcPct val="100000"/>
              </a:lnSpc>
              <a:spcBef>
                <a:spcPts val="700"/>
              </a:spcBef>
              <a:spcAft>
                <a:spcPts val="0"/>
              </a:spcAft>
              <a:buClr>
                <a:schemeClr val="hlink"/>
              </a:buClr>
              <a:buSzPts val="1600"/>
              <a:buFont typeface="Trebuchet MS"/>
              <a:buNone/>
            </a:pPr>
            <a:endParaRPr dirty="0">
              <a:solidFill>
                <a:schemeClr val="dk2"/>
              </a:solidFill>
            </a:endParaRPr>
          </a:p>
          <a:p>
            <a:pPr marL="0" lvl="0" indent="0" algn="ctr" rtl="0">
              <a:lnSpc>
                <a:spcPct val="100000"/>
              </a:lnSpc>
              <a:spcBef>
                <a:spcPts val="700"/>
              </a:spcBef>
              <a:spcAft>
                <a:spcPts val="0"/>
              </a:spcAft>
              <a:buClr>
                <a:schemeClr val="hlink"/>
              </a:buClr>
              <a:buSzPts val="1600"/>
              <a:buFont typeface="Trebuchet MS"/>
              <a:buNone/>
            </a:pPr>
            <a:r>
              <a:rPr lang="en-US" u="sng" dirty="0">
                <a:solidFill>
                  <a:schemeClr val="hlink"/>
                </a:solidFill>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7"/>
                  </a:ext>
                </a:extLst>
              </a:rPr>
              <a:t>Sign up</a:t>
            </a:r>
            <a:r>
              <a:rPr lang="en-US" u="sng" dirty="0">
                <a:solidFill>
                  <a:schemeClr val="hlink"/>
                </a:solidFill>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8"/>
                  </a:ext>
                </a:extLst>
              </a:rPr>
              <a:t> for our </a:t>
            </a:r>
            <a:r>
              <a:rPr lang="en-US" u="sng" dirty="0">
                <a:solidFill>
                  <a:schemeClr val="hlink"/>
                </a:solidFill>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9"/>
                  </a:ext>
                </a:extLst>
              </a:rPr>
              <a:t>updates</a:t>
            </a:r>
            <a:endParaRPr dirty="0"/>
          </a:p>
          <a:p>
            <a:pPr marL="0" lvl="0" indent="0" algn="ctr" rtl="0">
              <a:lnSpc>
                <a:spcPct val="100000"/>
              </a:lnSpc>
              <a:spcBef>
                <a:spcPts val="700"/>
              </a:spcBef>
              <a:spcAft>
                <a:spcPts val="0"/>
              </a:spcAft>
              <a:buClr>
                <a:schemeClr val="hlink"/>
              </a:buClr>
              <a:buSzPts val="1600"/>
              <a:buFont typeface="Trebuchet MS"/>
              <a:buNone/>
            </a:pPr>
            <a:endParaRPr dirty="0">
              <a:solidFill>
                <a:schemeClr val="hlink"/>
              </a:solidFill>
            </a:endParaRPr>
          </a:p>
          <a:p>
            <a:pPr marL="0" lvl="0" indent="0" algn="ctr" rtl="0">
              <a:lnSpc>
                <a:spcPct val="100000"/>
              </a:lnSpc>
              <a:spcBef>
                <a:spcPts val="700"/>
              </a:spcBef>
              <a:spcAft>
                <a:spcPts val="0"/>
              </a:spcAft>
              <a:buClr>
                <a:schemeClr val="hlink"/>
              </a:buClr>
              <a:buSzPts val="1600"/>
              <a:buFont typeface="Trebuchet MS"/>
              <a:buNone/>
            </a:pPr>
            <a:r>
              <a:rPr lang="en-US" dirty="0"/>
              <a:t>Questions:</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0"/>
                  </a:ext>
                </a:extLst>
              </a:rPr>
              <a:t> </a:t>
            </a:r>
            <a:r>
              <a:rPr lang="en-US" u="sng" dirty="0">
                <a:solidFill>
                  <a:schemeClr val="hlink"/>
                </a:solidFill>
                <a:hlinkClick r:id="rId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1"/>
                  </a:ext>
                </a:extLst>
              </a:rPr>
              <a:t>hcpf_1115waiver@state.co.us</a:t>
            </a:r>
            <a:endParaRPr dirty="0">
              <a:solidFill>
                <a:schemeClr val="accent1"/>
              </a:solidFill>
            </a:endParaRPr>
          </a:p>
        </p:txBody>
      </p:sp>
      <p:sp>
        <p:nvSpPr>
          <p:cNvPr id="866" name="Google Shape;866;g32117f6e667_0_520"/>
          <p:cNvSpPr txBox="1"/>
          <p:nvPr/>
        </p:nvSpPr>
        <p:spPr>
          <a:xfrm>
            <a:off x="5662350" y="307292"/>
            <a:ext cx="2250000" cy="642300"/>
          </a:xfrm>
          <a:prstGeom prst="rect">
            <a:avLst/>
          </a:prstGeom>
          <a:noFill/>
          <a:ln>
            <a:noFill/>
          </a:ln>
        </p:spPr>
        <p:txBody>
          <a:bodyPr spcFirstLastPara="1" wrap="square" lIns="71100" tIns="71100" rIns="71100" bIns="71100"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3600" b="1" i="0" u="none" strike="noStrike" cap="none">
                <a:solidFill>
                  <a:schemeClr val="dk2"/>
                </a:solidFill>
                <a:latin typeface="Trebuchet MS"/>
                <a:ea typeface="Trebuchet MS"/>
                <a:cs typeface="Trebuchet MS"/>
                <a:sym typeface="Trebuchet MS"/>
              </a:rPr>
              <a:t>Contacto</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12"/>
          <p:cNvSpPr txBox="1">
            <a:spLocks noGrp="1"/>
          </p:cNvSpPr>
          <p:nvPr>
            <p:ph type="title"/>
          </p:nvPr>
        </p:nvSpPr>
        <p:spPr>
          <a:xfrm>
            <a:off x="446484" y="1766822"/>
            <a:ext cx="8250900" cy="13554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a:buNone/>
            </a:pPr>
            <a:r>
              <a:rPr lang="en-US"/>
              <a:t>Thank you!</a:t>
            </a:r>
            <a:br>
              <a:rPr lang="en-US"/>
            </a:br>
            <a:endParaRPr/>
          </a:p>
          <a:p>
            <a:pPr marL="0" lvl="0" indent="0" algn="ctr" rtl="0">
              <a:lnSpc>
                <a:spcPct val="90000"/>
              </a:lnSpc>
              <a:spcBef>
                <a:spcPts val="0"/>
              </a:spcBef>
              <a:spcAft>
                <a:spcPts val="0"/>
              </a:spcAft>
              <a:buClr>
                <a:schemeClr val="lt1"/>
              </a:buClr>
              <a:buSzPts val="5000"/>
              <a:buFont typeface="Trebuchet MS"/>
              <a:buNone/>
            </a:pPr>
            <a:r>
              <a:rPr lang="en-US" dirty="0"/>
              <a:t>¡Gracias!</a:t>
            </a:r>
            <a:endParaRPr dirty="0"/>
          </a:p>
        </p:txBody>
      </p:sp>
      <p:sp>
        <p:nvSpPr>
          <p:cNvPr id="873" name="Google Shape;873;p12"/>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57</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g32117f6e667_0_309"/>
          <p:cNvSpPr txBox="1"/>
          <p:nvPr/>
        </p:nvSpPr>
        <p:spPr>
          <a:xfrm>
            <a:off x="48775" y="3551999"/>
            <a:ext cx="4474500" cy="1487400"/>
          </a:xfrm>
          <a:prstGeom prst="rect">
            <a:avLst/>
          </a:prstGeom>
          <a:noFill/>
          <a:ln>
            <a:noFill/>
          </a:ln>
        </p:spPr>
        <p:txBody>
          <a:bodyPr spcFirstLastPara="1" wrap="square" lIns="50525" tIns="50525" rIns="50525" bIns="50525" anchor="ctr" anchorCtr="0">
            <a:spAutoFit/>
          </a:bodyPr>
          <a:lstStyle/>
          <a:p>
            <a:pPr marL="0" marR="0" lvl="0" indent="0" algn="l" rtl="0">
              <a:lnSpc>
                <a:spcPct val="100000"/>
              </a:lnSpc>
              <a:spcBef>
                <a:spcPts val="0"/>
              </a:spcBef>
              <a:spcAft>
                <a:spcPts val="0"/>
              </a:spcAft>
              <a:buClr>
                <a:srgbClr val="FFFFFF"/>
              </a:buClr>
              <a:buSzPts val="2700"/>
              <a:buFont typeface="Trebuchet MS"/>
              <a:buNone/>
            </a:pPr>
            <a:r>
              <a:rPr lang="en-US" sz="16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a:solidFill>
                <a:srgbClr val="000000"/>
              </a:solidFill>
              <a:latin typeface="Arial"/>
              <a:ea typeface="Arial"/>
              <a:cs typeface="Arial"/>
              <a:sym typeface="Arial"/>
            </a:endParaRPr>
          </a:p>
          <a:p>
            <a:pPr marL="0" marR="0" lvl="0" indent="127000" algn="l" rtl="0">
              <a:lnSpc>
                <a:spcPct val="100000"/>
              </a:lnSpc>
              <a:spcBef>
                <a:spcPts val="0"/>
              </a:spcBef>
              <a:spcAft>
                <a:spcPts val="0"/>
              </a:spcAft>
              <a:buClr>
                <a:srgbClr val="FFFFFF"/>
              </a:buClr>
              <a:buSzPts val="2600"/>
              <a:buFont typeface="Trebuchet MS"/>
              <a:buNone/>
            </a:pPr>
            <a:r>
              <a:rPr lang="en-US" sz="2600" b="0" i="0" u="none" strike="noStrike" cap="none">
                <a:solidFill>
                  <a:srgbClr val="FFFFFF"/>
                </a:solidFill>
                <a:latin typeface="Trebuchet MS"/>
                <a:ea typeface="Trebuchet MS"/>
                <a:cs typeface="Trebuchet MS"/>
                <a:sym typeface="Trebuchet MS"/>
              </a:rPr>
              <a:t> </a:t>
            </a:r>
            <a:r>
              <a:rPr lang="en-US" sz="2600" b="1" i="0" u="none" strike="noStrike" cap="none">
                <a:solidFill>
                  <a:srgbClr val="FFFFFF"/>
                </a:solidFill>
                <a:latin typeface="Trebuchet MS"/>
                <a:ea typeface="Trebuchet MS"/>
                <a:cs typeface="Trebuchet MS"/>
                <a:sym typeface="Trebuchet MS"/>
              </a:rPr>
              <a:t> </a:t>
            </a:r>
            <a:endParaRPr sz="1100" b="0" i="0" u="none" strike="noStrike" cap="none">
              <a:solidFill>
                <a:srgbClr val="000000"/>
              </a:solidFill>
              <a:latin typeface="Arial"/>
              <a:ea typeface="Arial"/>
              <a:cs typeface="Arial"/>
              <a:sym typeface="Arial"/>
            </a:endParaRPr>
          </a:p>
        </p:txBody>
      </p:sp>
      <p:sp>
        <p:nvSpPr>
          <p:cNvPr id="396" name="Google Shape;396;g32117f6e667_0_309"/>
          <p:cNvSpPr txBox="1">
            <a:spLocks noGrp="1"/>
          </p:cNvSpPr>
          <p:nvPr>
            <p:ph type="sldNum" idx="12"/>
          </p:nvPr>
        </p:nvSpPr>
        <p:spPr>
          <a:xfrm>
            <a:off x="8814950" y="5354662"/>
            <a:ext cx="123000" cy="210243"/>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700"/>
              <a:buFont typeface="Trebuchet MS"/>
              <a:buNone/>
            </a:pPr>
            <a:fld id="{00000000-1234-1234-1234-123412341234}" type="slidenum">
              <a:rPr lang="en-US" sz="900">
                <a:solidFill>
                  <a:srgbClr val="000000"/>
                </a:solidFill>
              </a:rPr>
              <a:t>6</a:t>
            </a:fld>
            <a:endParaRPr dirty="0"/>
          </a:p>
        </p:txBody>
      </p:sp>
      <p:sp>
        <p:nvSpPr>
          <p:cNvPr id="397" name="Google Shape;397;g32117f6e667_0_309"/>
          <p:cNvSpPr txBox="1"/>
          <p:nvPr/>
        </p:nvSpPr>
        <p:spPr>
          <a:xfrm>
            <a:off x="4633500" y="3516025"/>
            <a:ext cx="4414800" cy="1579800"/>
          </a:xfrm>
          <a:prstGeom prst="rect">
            <a:avLst/>
          </a:prstGeom>
          <a:noFill/>
          <a:ln>
            <a:noFill/>
          </a:ln>
        </p:spPr>
        <p:txBody>
          <a:bodyPr spcFirstLastPara="1" wrap="square" lIns="50525" tIns="50525" rIns="50525" bIns="50525" anchor="ctr" anchorCtr="0">
            <a:spAutoFit/>
          </a:bodyPr>
          <a:lstStyle/>
          <a:p>
            <a:pPr marL="0" marR="0" lvl="0" indent="0" algn="l" rtl="0">
              <a:lnSpc>
                <a:spcPct val="100000"/>
              </a:lnSpc>
              <a:spcBef>
                <a:spcPts val="0"/>
              </a:spcBef>
              <a:spcAft>
                <a:spcPts val="0"/>
              </a:spcAft>
              <a:buClr>
                <a:srgbClr val="FFFFFF"/>
              </a:buClr>
              <a:buSzPts val="1600"/>
              <a:buFont typeface="Trebuchet MS"/>
              <a:buNone/>
            </a:pPr>
            <a:r>
              <a:rPr lang="en-US" sz="1600" b="0" i="0" u="none" strike="noStrike" cap="none" dirty="0" err="1">
                <a:solidFill>
                  <a:srgbClr val="FFFFFF"/>
                </a:solidFill>
                <a:latin typeface="Trebuchet MS"/>
                <a:ea typeface="Trebuchet MS"/>
                <a:cs typeface="Trebuchet MS"/>
                <a:sym typeface="Trebuchet MS"/>
              </a:rPr>
              <a:t>Mejorar</a:t>
            </a:r>
            <a:r>
              <a:rPr lang="en-US" sz="1600" b="0" i="0" u="none" strike="noStrike" cap="none" dirty="0">
                <a:solidFill>
                  <a:srgbClr val="FFFFFF"/>
                </a:solidFill>
                <a:latin typeface="Trebuchet MS"/>
                <a:ea typeface="Trebuchet MS"/>
                <a:cs typeface="Trebuchet MS"/>
                <a:sym typeface="Trebuchet MS"/>
              </a:rPr>
              <a:t> la </a:t>
            </a:r>
            <a:r>
              <a:rPr lang="en-US" sz="1600" b="0" i="0" u="none" strike="noStrike" cap="none" dirty="0" err="1">
                <a:solidFill>
                  <a:srgbClr val="FFFFFF"/>
                </a:solidFill>
                <a:latin typeface="Trebuchet MS"/>
                <a:ea typeface="Trebuchet MS"/>
                <a:cs typeface="Trebuchet MS"/>
                <a:sym typeface="Trebuchet MS"/>
              </a:rPr>
              <a:t>equidad</a:t>
            </a:r>
            <a:r>
              <a:rPr lang="en-US" sz="1600" b="0" i="0" u="none" strike="noStrike" cap="none" dirty="0">
                <a:solidFill>
                  <a:srgbClr val="FFFFFF"/>
                </a:solidFill>
                <a:latin typeface="Trebuchet MS"/>
                <a:ea typeface="Trebuchet MS"/>
                <a:cs typeface="Trebuchet MS"/>
                <a:sym typeface="Trebuchet MS"/>
              </a:rPr>
              <a:t> de la </a:t>
            </a:r>
            <a:r>
              <a:rPr lang="en-US" sz="1600" b="0" i="0" u="none" strike="noStrike" cap="none" dirty="0" err="1">
                <a:solidFill>
                  <a:srgbClr val="FFFFFF"/>
                </a:solidFill>
                <a:latin typeface="Trebuchet MS"/>
                <a:ea typeface="Trebuchet MS"/>
                <a:cs typeface="Trebuchet MS"/>
                <a:sym typeface="Trebuchet MS"/>
              </a:rPr>
              <a:t>asistencia</a:t>
            </a:r>
            <a:r>
              <a:rPr lang="en-US" sz="1600" b="0" i="0" u="none" strike="noStrike" cap="none" dirty="0">
                <a:solidFill>
                  <a:srgbClr val="FFFFFF"/>
                </a:solidFill>
                <a:latin typeface="Trebuchet MS"/>
                <a:ea typeface="Trebuchet MS"/>
                <a:cs typeface="Trebuchet MS"/>
                <a:sym typeface="Trebuchet MS"/>
              </a:rPr>
              <a:t> sanitaria, </a:t>
            </a:r>
            <a:r>
              <a:rPr lang="en-US" sz="1600" b="0" i="0" u="none" strike="noStrike" cap="none" dirty="0" err="1">
                <a:solidFill>
                  <a:srgbClr val="FFFFFF"/>
                </a:solidFill>
                <a:latin typeface="Trebuchet MS"/>
                <a:ea typeface="Trebuchet MS"/>
                <a:cs typeface="Trebuchet MS"/>
                <a:sym typeface="Trebuchet MS"/>
              </a:rPr>
              <a:t>el</a:t>
            </a:r>
            <a:r>
              <a:rPr lang="en-US" sz="1600" b="0" i="0" u="none" strike="noStrike" cap="none" dirty="0">
                <a:solidFill>
                  <a:srgbClr val="FFFFFF"/>
                </a:solidFill>
                <a:latin typeface="Trebuchet MS"/>
                <a:ea typeface="Trebuchet MS"/>
                <a:cs typeface="Trebuchet MS"/>
                <a:sym typeface="Trebuchet MS"/>
              </a:rPr>
              <a:t> </a:t>
            </a:r>
            <a:r>
              <a:rPr lang="en-US" sz="1600" b="0" i="0" u="none" strike="noStrike" cap="none" dirty="0" err="1">
                <a:solidFill>
                  <a:srgbClr val="FFFFFF"/>
                </a:solidFill>
                <a:latin typeface="Trebuchet MS"/>
                <a:ea typeface="Trebuchet MS"/>
                <a:cs typeface="Trebuchet MS"/>
                <a:sym typeface="Trebuchet MS"/>
              </a:rPr>
              <a:t>acceso</a:t>
            </a:r>
            <a:r>
              <a:rPr lang="en-US" sz="1600" b="0" i="0" u="none" strike="noStrike" cap="none" dirty="0">
                <a:solidFill>
                  <a:srgbClr val="FFFFFF"/>
                </a:solidFill>
                <a:latin typeface="Trebuchet MS"/>
                <a:ea typeface="Trebuchet MS"/>
                <a:cs typeface="Trebuchet MS"/>
                <a:sym typeface="Trebuchet MS"/>
              </a:rPr>
              <a:t> y los </a:t>
            </a:r>
            <a:r>
              <a:rPr lang="en-US" sz="1600" b="0" i="0" u="none" strike="noStrike" cap="none" dirty="0" err="1">
                <a:solidFill>
                  <a:srgbClr val="FFFFFF"/>
                </a:solidFill>
                <a:latin typeface="Trebuchet MS"/>
                <a:ea typeface="Trebuchet MS"/>
                <a:cs typeface="Trebuchet MS"/>
                <a:sym typeface="Trebuchet MS"/>
              </a:rPr>
              <a:t>resultados</a:t>
            </a:r>
            <a:r>
              <a:rPr lang="en-US" sz="1600" b="0" i="0" u="none" strike="noStrike" cap="none" dirty="0">
                <a:solidFill>
                  <a:srgbClr val="FFFFFF"/>
                </a:solidFill>
                <a:latin typeface="Trebuchet MS"/>
                <a:ea typeface="Trebuchet MS"/>
                <a:cs typeface="Trebuchet MS"/>
                <a:sym typeface="Trebuchet MS"/>
              </a:rPr>
              <a:t> para las personas a las que </a:t>
            </a:r>
            <a:r>
              <a:rPr lang="en-US" sz="1600" b="0" i="0" u="none" strike="noStrike" cap="none" dirty="0" err="1">
                <a:solidFill>
                  <a:srgbClr val="FFFFFF"/>
                </a:solidFill>
                <a:latin typeface="Trebuchet MS"/>
                <a:ea typeface="Trebuchet MS"/>
                <a:cs typeface="Trebuchet MS"/>
                <a:sym typeface="Trebuchet MS"/>
              </a:rPr>
              <a:t>prestamos</a:t>
            </a:r>
            <a:r>
              <a:rPr lang="en-US" sz="1600" b="0" i="0" u="none" strike="noStrike" cap="none" dirty="0">
                <a:solidFill>
                  <a:srgbClr val="FFFFFF"/>
                </a:solidFill>
                <a:latin typeface="Trebuchet MS"/>
                <a:ea typeface="Trebuchet MS"/>
                <a:cs typeface="Trebuchet MS"/>
                <a:sym typeface="Trebuchet MS"/>
              </a:rPr>
              <a:t> </a:t>
            </a:r>
            <a:r>
              <a:rPr lang="en-US" sz="1600" b="0" i="0" u="none" strike="noStrike" cap="none" dirty="0" err="1">
                <a:solidFill>
                  <a:srgbClr val="FFFFFF"/>
                </a:solidFill>
                <a:latin typeface="Trebuchet MS"/>
                <a:ea typeface="Trebuchet MS"/>
                <a:cs typeface="Trebuchet MS"/>
                <a:sym typeface="Trebuchet MS"/>
              </a:rPr>
              <a:t>servicio</a:t>
            </a:r>
            <a:r>
              <a:rPr lang="en-US" sz="1600" b="0" i="0" u="none" strike="noStrike" cap="none" dirty="0">
                <a:solidFill>
                  <a:srgbClr val="FFFFFF"/>
                </a:solidFill>
                <a:latin typeface="Trebuchet MS"/>
                <a:ea typeface="Trebuchet MS"/>
                <a:cs typeface="Trebuchet MS"/>
                <a:sym typeface="Trebuchet MS"/>
              </a:rPr>
              <a:t>, y al </a:t>
            </a:r>
            <a:r>
              <a:rPr lang="en-US" sz="1600" b="0" i="0" u="none" strike="noStrike" cap="none" dirty="0" err="1">
                <a:solidFill>
                  <a:srgbClr val="FFFFFF"/>
                </a:solidFill>
                <a:latin typeface="Trebuchet MS"/>
                <a:ea typeface="Trebuchet MS"/>
                <a:cs typeface="Trebuchet MS"/>
                <a:sym typeface="Trebuchet MS"/>
              </a:rPr>
              <a:t>mismo</a:t>
            </a:r>
            <a:r>
              <a:rPr lang="en-US" sz="1600" b="0" i="0" u="none" strike="noStrike" cap="none" dirty="0">
                <a:solidFill>
                  <a:srgbClr val="FFFFFF"/>
                </a:solidFill>
                <a:latin typeface="Trebuchet MS"/>
                <a:ea typeface="Trebuchet MS"/>
                <a:cs typeface="Trebuchet MS"/>
                <a:sym typeface="Trebuchet MS"/>
              </a:rPr>
              <a:t> </a:t>
            </a:r>
            <a:r>
              <a:rPr lang="en-US" sz="1600" b="0" i="0" u="none" strike="noStrike" cap="none" dirty="0" err="1">
                <a:solidFill>
                  <a:srgbClr val="FFFFFF"/>
                </a:solidFill>
                <a:latin typeface="Trebuchet MS"/>
                <a:ea typeface="Trebuchet MS"/>
                <a:cs typeface="Trebuchet MS"/>
                <a:sym typeface="Trebuchet MS"/>
              </a:rPr>
              <a:t>tiempo</a:t>
            </a:r>
            <a:r>
              <a:rPr lang="en-US" sz="1600" b="0" i="0" u="none" strike="noStrike" cap="none" dirty="0">
                <a:solidFill>
                  <a:srgbClr val="FFFFFF"/>
                </a:solidFill>
                <a:latin typeface="Trebuchet MS"/>
                <a:ea typeface="Trebuchet MS"/>
                <a:cs typeface="Trebuchet MS"/>
                <a:sym typeface="Trebuchet MS"/>
              </a:rPr>
              <a:t> </a:t>
            </a:r>
            <a:r>
              <a:rPr lang="en-US" sz="1600" b="0" i="0" u="none" strike="noStrike" cap="none" dirty="0" err="1">
                <a:solidFill>
                  <a:srgbClr val="FFFFFF"/>
                </a:solidFill>
                <a:latin typeface="Trebuchet MS"/>
                <a:ea typeface="Trebuchet MS"/>
                <a:cs typeface="Trebuchet MS"/>
                <a:sym typeface="Trebuchet MS"/>
              </a:rPr>
              <a:t>ahorrar</a:t>
            </a:r>
            <a:r>
              <a:rPr lang="en-US" sz="1600" b="0" i="0" u="none" strike="noStrike" cap="none" dirty="0">
                <a:solidFill>
                  <a:srgbClr val="FFFFFF"/>
                </a:solidFill>
                <a:latin typeface="Trebuchet MS"/>
                <a:ea typeface="Trebuchet MS"/>
                <a:cs typeface="Trebuchet MS"/>
                <a:sym typeface="Trebuchet MS"/>
              </a:rPr>
              <a:t> dinero a los </a:t>
            </a:r>
            <a:r>
              <a:rPr lang="en-US" sz="1600" b="0" i="0" u="none" strike="noStrike" cap="none" dirty="0" err="1">
                <a:solidFill>
                  <a:srgbClr val="FFFFFF"/>
                </a:solidFill>
                <a:latin typeface="Trebuchet MS"/>
                <a:ea typeface="Trebuchet MS"/>
                <a:cs typeface="Trebuchet MS"/>
                <a:sym typeface="Trebuchet MS"/>
              </a:rPr>
              <a:t>habitantes</a:t>
            </a:r>
            <a:r>
              <a:rPr lang="en-US" sz="1600" b="0" i="0" u="none" strike="noStrike" cap="none" dirty="0">
                <a:solidFill>
                  <a:srgbClr val="FFFFFF"/>
                </a:solidFill>
                <a:latin typeface="Trebuchet MS"/>
                <a:ea typeface="Trebuchet MS"/>
                <a:cs typeface="Trebuchet MS"/>
                <a:sym typeface="Trebuchet MS"/>
              </a:rPr>
              <a:t> de Colorado </a:t>
            </a:r>
            <a:r>
              <a:rPr lang="en-US" sz="1600" b="0" i="0" u="none" strike="noStrike" cap="none" dirty="0" err="1">
                <a:solidFill>
                  <a:srgbClr val="FFFFFF"/>
                </a:solidFill>
                <a:latin typeface="Trebuchet MS"/>
                <a:ea typeface="Trebuchet MS"/>
                <a:cs typeface="Trebuchet MS"/>
                <a:sym typeface="Trebuchet MS"/>
              </a:rPr>
              <a:t>en</a:t>
            </a:r>
            <a:r>
              <a:rPr lang="en-US" sz="1600" b="0" i="0" u="none" strike="noStrike" cap="none" dirty="0">
                <a:solidFill>
                  <a:srgbClr val="FFFFFF"/>
                </a:solidFill>
                <a:latin typeface="Trebuchet MS"/>
                <a:ea typeface="Trebuchet MS"/>
                <a:cs typeface="Trebuchet MS"/>
                <a:sym typeface="Trebuchet MS"/>
              </a:rPr>
              <a:t> </a:t>
            </a:r>
            <a:r>
              <a:rPr lang="en-US" sz="1600" b="0" i="0" u="none" strike="noStrike" cap="none" dirty="0" err="1">
                <a:solidFill>
                  <a:srgbClr val="FFFFFF"/>
                </a:solidFill>
                <a:latin typeface="Trebuchet MS"/>
                <a:ea typeface="Trebuchet MS"/>
                <a:cs typeface="Trebuchet MS"/>
                <a:sym typeface="Trebuchet MS"/>
              </a:rPr>
              <a:t>materia</a:t>
            </a:r>
            <a:r>
              <a:rPr lang="en-US" sz="1600" b="0" i="0" u="none" strike="noStrike" cap="none" dirty="0">
                <a:solidFill>
                  <a:srgbClr val="FFFFFF"/>
                </a:solidFill>
                <a:latin typeface="Trebuchet MS"/>
                <a:ea typeface="Trebuchet MS"/>
                <a:cs typeface="Trebuchet MS"/>
                <a:sym typeface="Trebuchet MS"/>
              </a:rPr>
              <a:t> de </a:t>
            </a:r>
            <a:r>
              <a:rPr lang="en-US" sz="1600" b="0" i="0" u="none" strike="noStrike" cap="none" dirty="0" err="1">
                <a:solidFill>
                  <a:srgbClr val="FFFFFF"/>
                </a:solidFill>
                <a:latin typeface="Trebuchet MS"/>
                <a:ea typeface="Trebuchet MS"/>
                <a:cs typeface="Trebuchet MS"/>
                <a:sym typeface="Trebuchet MS"/>
              </a:rPr>
              <a:t>atención</a:t>
            </a:r>
            <a:r>
              <a:rPr lang="en-US" sz="1600" b="0" i="0" u="none" strike="noStrike" cap="none" dirty="0">
                <a:solidFill>
                  <a:srgbClr val="FFFFFF"/>
                </a:solidFill>
                <a:latin typeface="Trebuchet MS"/>
                <a:ea typeface="Trebuchet MS"/>
                <a:cs typeface="Trebuchet MS"/>
                <a:sym typeface="Trebuchet MS"/>
              </a:rPr>
              <a:t> sanitaria e </a:t>
            </a:r>
            <a:r>
              <a:rPr lang="en-US" sz="1600" b="0" i="0" u="none" strike="noStrike" cap="none" dirty="0" err="1">
                <a:solidFill>
                  <a:srgbClr val="FFFFFF"/>
                </a:solidFill>
                <a:latin typeface="Trebuchet MS"/>
                <a:ea typeface="Trebuchet MS"/>
                <a:cs typeface="Trebuchet MS"/>
                <a:sym typeface="Trebuchet MS"/>
              </a:rPr>
              <a:t>impulsar</a:t>
            </a:r>
            <a:r>
              <a:rPr lang="en-US" sz="1600" b="0" i="0" u="none" strike="noStrike" cap="none" dirty="0">
                <a:solidFill>
                  <a:srgbClr val="FFFFFF"/>
                </a:solidFill>
                <a:latin typeface="Trebuchet MS"/>
                <a:ea typeface="Trebuchet MS"/>
                <a:cs typeface="Trebuchet MS"/>
                <a:sym typeface="Trebuchet MS"/>
              </a:rPr>
              <a:t> </a:t>
            </a:r>
            <a:r>
              <a:rPr lang="en-US" sz="1600" b="0" i="0" u="none" strike="noStrike" cap="none" dirty="0" err="1">
                <a:solidFill>
                  <a:srgbClr val="FFFFFF"/>
                </a:solidFill>
                <a:latin typeface="Trebuchet MS"/>
                <a:ea typeface="Trebuchet MS"/>
                <a:cs typeface="Trebuchet MS"/>
                <a:sym typeface="Trebuchet MS"/>
              </a:rPr>
              <a:t>el</a:t>
            </a:r>
            <a:r>
              <a:rPr lang="en-US" sz="1600" b="0" i="0" u="none" strike="noStrike" cap="none" dirty="0">
                <a:solidFill>
                  <a:srgbClr val="FFFFFF"/>
                </a:solidFill>
                <a:latin typeface="Trebuchet MS"/>
                <a:ea typeface="Trebuchet MS"/>
                <a:cs typeface="Trebuchet MS"/>
                <a:sym typeface="Trebuchet MS"/>
              </a:rPr>
              <a:t> valor de Colorado.</a:t>
            </a:r>
            <a:endParaRPr sz="1100" b="0" i="0" u="none" strike="noStrike" cap="none" dirty="0">
              <a:solidFill>
                <a:srgbClr val="000000"/>
              </a:solidFill>
              <a:latin typeface="Arial"/>
              <a:ea typeface="Arial"/>
              <a:cs typeface="Arial"/>
              <a:sym typeface="Arial"/>
            </a:endParaRPr>
          </a:p>
        </p:txBody>
      </p:sp>
      <p:pic>
        <p:nvPicPr>
          <p:cNvPr id="398" name="Google Shape;398;g32117f6e667_0_309" descr="Boy in a wheelchair smiles while at a park."/>
          <p:cNvPicPr preferRelativeResize="0"/>
          <p:nvPr/>
        </p:nvPicPr>
        <p:blipFill rotWithShape="1">
          <a:blip r:embed="rId3">
            <a:alphaModFix/>
          </a:blip>
          <a:srcRect t="19854" r="18632" b="40625"/>
          <a:stretch/>
        </p:blipFill>
        <p:spPr>
          <a:xfrm>
            <a:off x="0" y="0"/>
            <a:ext cx="9144003" cy="3011251"/>
          </a:xfrm>
          <a:prstGeom prst="rect">
            <a:avLst/>
          </a:prstGeom>
          <a:noFill/>
          <a:ln>
            <a:noFill/>
          </a:ln>
        </p:spPr>
      </p:pic>
      <p:sp>
        <p:nvSpPr>
          <p:cNvPr id="399" name="Google Shape;399;g32117f6e667_0_309"/>
          <p:cNvSpPr txBox="1"/>
          <p:nvPr/>
        </p:nvSpPr>
        <p:spPr>
          <a:xfrm>
            <a:off x="48775" y="3053650"/>
            <a:ext cx="4495800" cy="519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700"/>
              <a:buFont typeface="Trebuchet MS"/>
              <a:buNone/>
            </a:pPr>
            <a:r>
              <a:rPr lang="en-US" sz="2700" b="1" i="0" u="none" strike="noStrike" cap="none">
                <a:solidFill>
                  <a:schemeClr val="lt1"/>
                </a:solidFill>
                <a:latin typeface="Trebuchet MS"/>
                <a:ea typeface="Trebuchet MS"/>
                <a:cs typeface="Trebuchet MS"/>
                <a:sym typeface="Trebuchet MS"/>
              </a:rPr>
              <a:t>Our Mission</a:t>
            </a:r>
            <a:endParaRPr sz="1400" b="0" i="0" u="none" strike="noStrike" cap="none">
              <a:solidFill>
                <a:srgbClr val="000000"/>
              </a:solidFill>
              <a:latin typeface="Arial"/>
              <a:ea typeface="Arial"/>
              <a:cs typeface="Arial"/>
              <a:sym typeface="Arial"/>
            </a:endParaRPr>
          </a:p>
        </p:txBody>
      </p:sp>
      <p:sp>
        <p:nvSpPr>
          <p:cNvPr id="400" name="Google Shape;400;g32117f6e667_0_309"/>
          <p:cNvSpPr txBox="1"/>
          <p:nvPr/>
        </p:nvSpPr>
        <p:spPr>
          <a:xfrm>
            <a:off x="4580625" y="3013300"/>
            <a:ext cx="32754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chemeClr val="lt1"/>
                </a:solidFill>
                <a:latin typeface="Trebuchet MS"/>
                <a:ea typeface="Trebuchet MS"/>
                <a:cs typeface="Trebuchet MS"/>
                <a:sym typeface="Trebuchet MS"/>
              </a:rPr>
              <a:t>Nuestra misión</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32117f6e667_0_320"/>
          <p:cNvSpPr txBox="1">
            <a:spLocks noGrp="1"/>
          </p:cNvSpPr>
          <p:nvPr>
            <p:ph type="title"/>
          </p:nvPr>
        </p:nvSpPr>
        <p:spPr>
          <a:xfrm>
            <a:off x="533000" y="407425"/>
            <a:ext cx="3263700" cy="570600"/>
          </a:xfrm>
          <a:prstGeom prst="rect">
            <a:avLst/>
          </a:prstGeom>
          <a:noFill/>
          <a:ln>
            <a:noFill/>
          </a:ln>
        </p:spPr>
        <p:txBody>
          <a:bodyPr spcFirstLastPara="1" wrap="square" lIns="35525" tIns="35525" rIns="35525" bIns="35525" anchor="b" anchorCtr="0">
            <a:spAutoFit/>
          </a:bodyPr>
          <a:lstStyle/>
          <a:p>
            <a:pPr marL="0" marR="0" lvl="0" indent="0" algn="ctr" rtl="0">
              <a:lnSpc>
                <a:spcPct val="90000"/>
              </a:lnSpc>
              <a:spcBef>
                <a:spcPts val="0"/>
              </a:spcBef>
              <a:spcAft>
                <a:spcPts val="0"/>
              </a:spcAft>
              <a:buClr>
                <a:srgbClr val="FFFFFF"/>
              </a:buClr>
              <a:buSzPts val="2700"/>
              <a:buFont typeface="Trebuchet MS"/>
              <a:buNone/>
            </a:pPr>
            <a:r>
              <a:rPr lang="en-US" sz="3600"/>
              <a:t>What We Do</a:t>
            </a:r>
            <a:endParaRPr sz="3600"/>
          </a:p>
        </p:txBody>
      </p:sp>
      <p:sp>
        <p:nvSpPr>
          <p:cNvPr id="406" name="Google Shape;406;g32117f6e667_0_320"/>
          <p:cNvSpPr txBox="1">
            <a:spLocks noGrp="1"/>
          </p:cNvSpPr>
          <p:nvPr>
            <p:ph type="body" idx="1"/>
          </p:nvPr>
        </p:nvSpPr>
        <p:spPr>
          <a:xfrm>
            <a:off x="262150" y="1207521"/>
            <a:ext cx="3909900" cy="3681300"/>
          </a:xfrm>
          <a:prstGeom prst="rect">
            <a:avLst/>
          </a:prstGeom>
          <a:noFill/>
          <a:ln>
            <a:noFill/>
          </a:ln>
        </p:spPr>
        <p:txBody>
          <a:bodyPr spcFirstLastPara="1" wrap="square" lIns="35525" tIns="35525" rIns="35525" bIns="35525" anchor="t" anchorCtr="0">
            <a:normAutofit/>
          </a:bodyPr>
          <a:lstStyle/>
          <a:p>
            <a:pPr marL="0" lvl="0" indent="0" algn="l" rtl="0">
              <a:lnSpc>
                <a:spcPct val="90000"/>
              </a:lnSpc>
              <a:spcBef>
                <a:spcPts val="0"/>
              </a:spcBef>
              <a:spcAft>
                <a:spcPts val="0"/>
              </a:spcAft>
              <a:buSzPts val="1900"/>
              <a:buNone/>
            </a:pPr>
            <a:r>
              <a:rPr lang="en-US" sz="2200" dirty="0"/>
              <a:t>The Department of Health Care Policy and Financing (HCPF) administers Health First Colorado (Colorado’s Medicaid program), Child Health Plan </a:t>
            </a:r>
            <a:r>
              <a:rPr lang="en-US" sz="2200" i="1" dirty="0"/>
              <a:t>Plus </a:t>
            </a:r>
            <a:r>
              <a:rPr lang="en-US" sz="2200" dirty="0"/>
              <a:t>(CHP+) and other health care programs for Coloradans who qualify. </a:t>
            </a:r>
            <a:endParaRPr sz="2200" dirty="0"/>
          </a:p>
        </p:txBody>
      </p:sp>
      <p:sp>
        <p:nvSpPr>
          <p:cNvPr id="407" name="Google Shape;407;g32117f6e667_0_320"/>
          <p:cNvSpPr txBox="1">
            <a:spLocks noGrp="1"/>
          </p:cNvSpPr>
          <p:nvPr>
            <p:ph type="sldNum" idx="12"/>
          </p:nvPr>
        </p:nvSpPr>
        <p:spPr>
          <a:xfrm>
            <a:off x="8790650" y="5354662"/>
            <a:ext cx="123000" cy="210243"/>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700"/>
              <a:buFont typeface="Trebuchet MS"/>
              <a:buNone/>
            </a:pPr>
            <a:fld id="{00000000-1234-1234-1234-123412341234}" type="slidenum">
              <a:rPr lang="en-US" sz="900">
                <a:solidFill>
                  <a:srgbClr val="000000"/>
                </a:solidFill>
              </a:rPr>
              <a:t>7</a:t>
            </a:fld>
            <a:endParaRPr sz="1200" dirty="0"/>
          </a:p>
        </p:txBody>
      </p:sp>
      <p:sp>
        <p:nvSpPr>
          <p:cNvPr id="408" name="Google Shape;408;g32117f6e667_0_320"/>
          <p:cNvSpPr txBox="1"/>
          <p:nvPr/>
        </p:nvSpPr>
        <p:spPr>
          <a:xfrm>
            <a:off x="4672225" y="1207525"/>
            <a:ext cx="4329600" cy="3760200"/>
          </a:xfrm>
          <a:prstGeom prst="rect">
            <a:avLst/>
          </a:prstGeom>
          <a:noFill/>
          <a:ln>
            <a:noFill/>
          </a:ln>
        </p:spPr>
        <p:txBody>
          <a:bodyPr spcFirstLastPara="1" wrap="square" lIns="35525" tIns="35525" rIns="35525" bIns="35525" anchor="t" anchorCtr="0">
            <a:noAutofit/>
          </a:bodyPr>
          <a:lstStyle/>
          <a:p>
            <a:pPr marL="0" marR="0" lvl="0" indent="0" algn="l" rtl="0">
              <a:lnSpc>
                <a:spcPct val="90000"/>
              </a:lnSpc>
              <a:spcBef>
                <a:spcPts val="0"/>
              </a:spcBef>
              <a:spcAft>
                <a:spcPts val="0"/>
              </a:spcAft>
              <a:buClr>
                <a:srgbClr val="FFFFFF"/>
              </a:buClr>
              <a:buSzPts val="1800"/>
              <a:buFont typeface="Trebuchet MS"/>
              <a:buNone/>
            </a:pPr>
            <a:r>
              <a:rPr lang="en-US" sz="2200" b="0" i="0" u="none" strike="noStrike" cap="none" dirty="0">
                <a:solidFill>
                  <a:srgbClr val="FFFFFF"/>
                </a:solidFill>
                <a:latin typeface="Trebuchet MS"/>
                <a:ea typeface="Trebuchet MS"/>
                <a:cs typeface="Trebuchet MS"/>
                <a:sym typeface="Trebuchet MS"/>
              </a:rPr>
              <a:t>El </a:t>
            </a:r>
            <a:r>
              <a:rPr lang="en-US" sz="2200" dirty="0" err="1">
                <a:solidFill>
                  <a:srgbClr val="FFFFFF"/>
                </a:solidFill>
                <a:latin typeface="Trebuchet MS"/>
                <a:ea typeface="Trebuchet MS"/>
                <a:cs typeface="Trebuchet MS"/>
                <a:sym typeface="Trebuchet MS"/>
              </a:rPr>
              <a:t>d</a:t>
            </a:r>
            <a:r>
              <a:rPr lang="en-US" sz="2200" b="0" i="0" u="none" strike="noStrike" cap="none" dirty="0" err="1">
                <a:solidFill>
                  <a:srgbClr val="FFFFFF"/>
                </a:solidFill>
                <a:latin typeface="Trebuchet MS"/>
                <a:ea typeface="Trebuchet MS"/>
                <a:cs typeface="Trebuchet MS"/>
                <a:sym typeface="Trebuchet MS"/>
              </a:rPr>
              <a:t>epartamento</a:t>
            </a:r>
            <a:r>
              <a:rPr lang="en-US" sz="2200" b="0" i="0" u="none" strike="noStrike" cap="none" dirty="0">
                <a:solidFill>
                  <a:srgbClr val="FFFFFF"/>
                </a:solidFill>
                <a:latin typeface="Trebuchet MS"/>
                <a:ea typeface="Trebuchet MS"/>
                <a:cs typeface="Trebuchet MS"/>
                <a:sym typeface="Trebuchet MS"/>
              </a:rPr>
              <a:t> de </a:t>
            </a:r>
            <a:r>
              <a:rPr lang="en-US" sz="2200" dirty="0" err="1">
                <a:solidFill>
                  <a:srgbClr val="FFFFFF"/>
                </a:solidFill>
                <a:latin typeface="Trebuchet MS"/>
                <a:ea typeface="Trebuchet MS"/>
                <a:cs typeface="Trebuchet MS"/>
                <a:sym typeface="Trebuchet MS"/>
              </a:rPr>
              <a:t>p</a:t>
            </a:r>
            <a:r>
              <a:rPr lang="en-US" sz="2200" b="0" i="0" u="none" strike="noStrike" cap="none" dirty="0" err="1">
                <a:solidFill>
                  <a:srgbClr val="FFFFFF"/>
                </a:solidFill>
                <a:latin typeface="Trebuchet MS"/>
                <a:ea typeface="Trebuchet MS"/>
                <a:cs typeface="Trebuchet MS"/>
                <a:sym typeface="Trebuchet MS"/>
              </a:rPr>
              <a:t>olítica</a:t>
            </a:r>
            <a:r>
              <a:rPr lang="en-US" sz="2200" b="0" i="0" u="none" strike="noStrike" cap="none" dirty="0">
                <a:solidFill>
                  <a:srgbClr val="FFFFFF"/>
                </a:solidFill>
                <a:latin typeface="Trebuchet MS"/>
                <a:ea typeface="Trebuchet MS"/>
                <a:cs typeface="Trebuchet MS"/>
                <a:sym typeface="Trebuchet MS"/>
              </a:rPr>
              <a:t> sanitaria y </a:t>
            </a:r>
            <a:r>
              <a:rPr lang="en-US" sz="2200" dirty="0" err="1">
                <a:solidFill>
                  <a:srgbClr val="FFFFFF"/>
                </a:solidFill>
                <a:latin typeface="Trebuchet MS"/>
                <a:ea typeface="Trebuchet MS"/>
                <a:cs typeface="Trebuchet MS"/>
                <a:sym typeface="Trebuchet MS"/>
              </a:rPr>
              <a:t>f</a:t>
            </a:r>
            <a:r>
              <a:rPr lang="en-US" sz="2200" b="0" i="0" u="none" strike="noStrike" cap="none" dirty="0" err="1">
                <a:solidFill>
                  <a:srgbClr val="FFFFFF"/>
                </a:solidFill>
                <a:latin typeface="Trebuchet MS"/>
                <a:ea typeface="Trebuchet MS"/>
                <a:cs typeface="Trebuchet MS"/>
                <a:sym typeface="Trebuchet MS"/>
              </a:rPr>
              <a:t>inanciación</a:t>
            </a:r>
            <a:r>
              <a:rPr lang="en-US" sz="2200" b="0" i="0" u="none" strike="noStrike" cap="none" dirty="0">
                <a:solidFill>
                  <a:srgbClr val="FFFFFF"/>
                </a:solidFill>
                <a:latin typeface="Trebuchet MS"/>
                <a:ea typeface="Trebuchet MS"/>
                <a:cs typeface="Trebuchet MS"/>
                <a:sym typeface="Trebuchet MS"/>
              </a:rPr>
              <a:t> (</a:t>
            </a:r>
            <a:r>
              <a:rPr lang="en-US" sz="2200" b="0" i="1" u="none" strike="noStrike" cap="none" dirty="0">
                <a:solidFill>
                  <a:srgbClr val="FFFFFF"/>
                </a:solidFill>
                <a:latin typeface="Trebuchet MS"/>
                <a:ea typeface="Trebuchet MS"/>
                <a:cs typeface="Trebuchet MS"/>
                <a:sym typeface="Trebuchet MS"/>
              </a:rPr>
              <a:t>HCPF</a:t>
            </a:r>
            <a:r>
              <a:rPr lang="en-US" sz="2200" b="0" i="0" u="none" strike="noStrike" cap="none" dirty="0">
                <a:solidFill>
                  <a:srgbClr val="FFFFFF"/>
                </a:solidFill>
                <a:latin typeface="Trebuchet MS"/>
                <a:ea typeface="Trebuchet MS"/>
                <a:cs typeface="Trebuchet MS"/>
                <a:sym typeface="Trebuchet MS"/>
              </a:rPr>
              <a:t>) </a:t>
            </a:r>
            <a:r>
              <a:rPr lang="en-US" sz="2200" b="0" i="0" u="none" strike="noStrike" cap="none" dirty="0" err="1">
                <a:solidFill>
                  <a:srgbClr val="FFFFFF"/>
                </a:solidFill>
                <a:latin typeface="Trebuchet MS"/>
                <a:ea typeface="Trebuchet MS"/>
                <a:cs typeface="Trebuchet MS"/>
                <a:sym typeface="Trebuchet MS"/>
              </a:rPr>
              <a:t>administra</a:t>
            </a:r>
            <a:r>
              <a:rPr lang="en-US" sz="2200" b="0" i="0" u="none" strike="noStrike" cap="none" dirty="0">
                <a:solidFill>
                  <a:srgbClr val="FFFFFF"/>
                </a:solidFill>
                <a:latin typeface="Trebuchet MS"/>
                <a:ea typeface="Trebuchet MS"/>
                <a:cs typeface="Trebuchet MS"/>
                <a:sym typeface="Trebuchet MS"/>
              </a:rPr>
              <a:t> Health First Colorado (</a:t>
            </a:r>
            <a:r>
              <a:rPr lang="en-US" sz="2200" b="0" i="0" u="none" strike="noStrike" cap="none" dirty="0" err="1">
                <a:solidFill>
                  <a:srgbClr val="FFFFFF"/>
                </a:solidFill>
                <a:latin typeface="Trebuchet MS"/>
                <a:ea typeface="Trebuchet MS"/>
                <a:cs typeface="Trebuchet MS"/>
                <a:sym typeface="Trebuchet MS"/>
              </a:rPr>
              <a:t>el</a:t>
            </a:r>
            <a:r>
              <a:rPr lang="en-US" sz="2200" b="0" i="0" u="none" strike="noStrike" cap="none" dirty="0">
                <a:solidFill>
                  <a:srgbClr val="FFFFFF"/>
                </a:solidFill>
                <a:latin typeface="Trebuchet MS"/>
                <a:ea typeface="Trebuchet MS"/>
                <a:cs typeface="Trebuchet MS"/>
                <a:sym typeface="Trebuchet MS"/>
              </a:rPr>
              <a:t> </a:t>
            </a:r>
            <a:r>
              <a:rPr lang="en-US" sz="2200" b="0" i="0" u="none" strike="noStrike" cap="none" dirty="0" err="1">
                <a:solidFill>
                  <a:srgbClr val="FFFFFF"/>
                </a:solidFill>
                <a:latin typeface="Trebuchet MS"/>
                <a:ea typeface="Trebuchet MS"/>
                <a:cs typeface="Trebuchet MS"/>
                <a:sym typeface="Trebuchet MS"/>
              </a:rPr>
              <a:t>programa</a:t>
            </a:r>
            <a:r>
              <a:rPr lang="en-US" sz="2200" b="0" i="0" u="none" strike="noStrike" cap="none" dirty="0">
                <a:solidFill>
                  <a:srgbClr val="FFFFFF"/>
                </a:solidFill>
                <a:latin typeface="Trebuchet MS"/>
                <a:ea typeface="Trebuchet MS"/>
                <a:cs typeface="Trebuchet MS"/>
                <a:sym typeface="Trebuchet MS"/>
              </a:rPr>
              <a:t> de Medicaid de Colorado), </a:t>
            </a:r>
            <a:r>
              <a:rPr lang="en-US" sz="2200" b="0" i="1" u="none" strike="noStrike" cap="none" dirty="0">
                <a:solidFill>
                  <a:srgbClr val="FFFFFF"/>
                </a:solidFill>
                <a:latin typeface="Trebuchet MS"/>
                <a:ea typeface="Trebuchet MS"/>
                <a:cs typeface="Trebuchet MS"/>
                <a:sym typeface="Trebuchet MS"/>
              </a:rPr>
              <a:t>Child Health Plan Plus (CHP</a:t>
            </a:r>
            <a:r>
              <a:rPr lang="en-US" sz="2200" b="0" i="0" u="none" strike="noStrike" cap="none" dirty="0">
                <a:solidFill>
                  <a:srgbClr val="FFFFFF"/>
                </a:solidFill>
                <a:latin typeface="Trebuchet MS"/>
                <a:ea typeface="Trebuchet MS"/>
                <a:cs typeface="Trebuchet MS"/>
                <a:sym typeface="Trebuchet MS"/>
              </a:rPr>
              <a:t>+) y </a:t>
            </a:r>
            <a:r>
              <a:rPr lang="en-US" sz="2200" b="0" i="0" u="none" strike="noStrike" cap="none" dirty="0" err="1">
                <a:solidFill>
                  <a:srgbClr val="FFFFFF"/>
                </a:solidFill>
                <a:latin typeface="Trebuchet MS"/>
                <a:ea typeface="Trebuchet MS"/>
                <a:cs typeface="Trebuchet MS"/>
                <a:sym typeface="Trebuchet MS"/>
              </a:rPr>
              <a:t>otros</a:t>
            </a:r>
            <a:r>
              <a:rPr lang="en-US" sz="2200" b="0" i="0" u="none" strike="noStrike" cap="none" dirty="0">
                <a:solidFill>
                  <a:srgbClr val="FFFFFF"/>
                </a:solidFill>
                <a:latin typeface="Trebuchet MS"/>
                <a:ea typeface="Trebuchet MS"/>
                <a:cs typeface="Trebuchet MS"/>
                <a:sym typeface="Trebuchet MS"/>
              </a:rPr>
              <a:t> </a:t>
            </a:r>
            <a:r>
              <a:rPr lang="en-US" sz="2200" b="0" i="0" u="none" strike="noStrike" cap="none" dirty="0" err="1">
                <a:solidFill>
                  <a:srgbClr val="FFFFFF"/>
                </a:solidFill>
                <a:latin typeface="Trebuchet MS"/>
                <a:ea typeface="Trebuchet MS"/>
                <a:cs typeface="Trebuchet MS"/>
                <a:sym typeface="Trebuchet MS"/>
              </a:rPr>
              <a:t>programas</a:t>
            </a:r>
            <a:r>
              <a:rPr lang="en-US" sz="2200" b="0" i="0" u="none" strike="noStrike" cap="none" dirty="0">
                <a:solidFill>
                  <a:srgbClr val="FFFFFF"/>
                </a:solidFill>
                <a:latin typeface="Trebuchet MS"/>
                <a:ea typeface="Trebuchet MS"/>
                <a:cs typeface="Trebuchet MS"/>
                <a:sym typeface="Trebuchet MS"/>
              </a:rPr>
              <a:t> de </a:t>
            </a:r>
            <a:r>
              <a:rPr lang="en-US" sz="2200" b="0" i="0" u="none" strike="noStrike" cap="none" dirty="0" err="1">
                <a:solidFill>
                  <a:srgbClr val="FFFFFF"/>
                </a:solidFill>
                <a:latin typeface="Trebuchet MS"/>
                <a:ea typeface="Trebuchet MS"/>
                <a:cs typeface="Trebuchet MS"/>
                <a:sym typeface="Trebuchet MS"/>
              </a:rPr>
              <a:t>asistencia</a:t>
            </a:r>
            <a:r>
              <a:rPr lang="en-US" sz="2200" b="0" i="0" u="none" strike="noStrike" cap="none" dirty="0">
                <a:solidFill>
                  <a:srgbClr val="FFFFFF"/>
                </a:solidFill>
                <a:latin typeface="Trebuchet MS"/>
                <a:ea typeface="Trebuchet MS"/>
                <a:cs typeface="Trebuchet MS"/>
                <a:sym typeface="Trebuchet MS"/>
              </a:rPr>
              <a:t> sanitaria para los </a:t>
            </a:r>
            <a:r>
              <a:rPr lang="en-US" sz="2200" dirty="0" err="1">
                <a:solidFill>
                  <a:srgbClr val="FFFFFF"/>
                </a:solidFill>
                <a:latin typeface="Trebuchet MS"/>
                <a:ea typeface="Trebuchet MS"/>
                <a:cs typeface="Trebuchet MS"/>
                <a:sym typeface="Trebuchet MS"/>
              </a:rPr>
              <a:t>habitantes</a:t>
            </a:r>
            <a:r>
              <a:rPr lang="en-US" sz="2200" b="0" i="0" u="none" strike="noStrike" cap="none" dirty="0">
                <a:solidFill>
                  <a:srgbClr val="FFFFFF"/>
                </a:solidFill>
                <a:latin typeface="Trebuchet MS"/>
                <a:ea typeface="Trebuchet MS"/>
                <a:cs typeface="Trebuchet MS"/>
                <a:sym typeface="Trebuchet MS"/>
              </a:rPr>
              <a:t> de Colorado que </a:t>
            </a:r>
            <a:r>
              <a:rPr lang="en-US" sz="2200" b="0" i="0" u="none" strike="noStrike" cap="none" dirty="0" err="1">
                <a:solidFill>
                  <a:srgbClr val="FFFFFF"/>
                </a:solidFill>
                <a:latin typeface="Trebuchet MS"/>
                <a:ea typeface="Trebuchet MS"/>
                <a:cs typeface="Trebuchet MS"/>
                <a:sym typeface="Trebuchet MS"/>
              </a:rPr>
              <a:t>califiquen</a:t>
            </a:r>
            <a:r>
              <a:rPr lang="en-US" sz="2200" b="0" i="0" u="none" strike="noStrike" cap="none" dirty="0">
                <a:solidFill>
                  <a:srgbClr val="FFFFFF"/>
                </a:solidFill>
                <a:latin typeface="Trebuchet MS"/>
                <a:ea typeface="Trebuchet MS"/>
                <a:cs typeface="Trebuchet MS"/>
                <a:sym typeface="Trebuchet MS"/>
              </a:rPr>
              <a:t>. </a:t>
            </a:r>
            <a:endParaRPr sz="2200" b="0" i="0" u="none" strike="noStrike" cap="none" dirty="0">
              <a:solidFill>
                <a:srgbClr val="000000"/>
              </a:solidFill>
              <a:latin typeface="Trebuchet MS"/>
              <a:ea typeface="Trebuchet MS"/>
              <a:cs typeface="Trebuchet MS"/>
              <a:sym typeface="Trebuchet MS"/>
            </a:endParaRPr>
          </a:p>
        </p:txBody>
      </p:sp>
      <p:sp>
        <p:nvSpPr>
          <p:cNvPr id="409" name="Google Shape;409;g32117f6e667_0_320"/>
          <p:cNvSpPr txBox="1"/>
          <p:nvPr/>
        </p:nvSpPr>
        <p:spPr>
          <a:xfrm>
            <a:off x="4916437" y="407429"/>
            <a:ext cx="3841200" cy="570600"/>
          </a:xfrm>
          <a:prstGeom prst="rect">
            <a:avLst/>
          </a:prstGeom>
          <a:noFill/>
          <a:ln>
            <a:noFill/>
          </a:ln>
        </p:spPr>
        <p:txBody>
          <a:bodyPr spcFirstLastPara="1" wrap="square" lIns="35525" tIns="35525" rIns="35525" bIns="35525" anchor="b" anchorCtr="0">
            <a:spAutoFit/>
          </a:bodyPr>
          <a:lstStyle/>
          <a:p>
            <a:pPr marL="0" marR="0" lvl="0" indent="0" algn="ctr" rtl="0">
              <a:lnSpc>
                <a:spcPct val="90000"/>
              </a:lnSpc>
              <a:spcBef>
                <a:spcPts val="0"/>
              </a:spcBef>
              <a:spcAft>
                <a:spcPts val="0"/>
              </a:spcAft>
              <a:buClr>
                <a:srgbClr val="FFFFFF"/>
              </a:buClr>
              <a:buSzPts val="2700"/>
              <a:buFont typeface="Trebuchet MS"/>
              <a:buNone/>
            </a:pPr>
            <a:r>
              <a:rPr lang="en-US" sz="3600" b="1" i="0" u="none" strike="noStrike" cap="none">
                <a:solidFill>
                  <a:srgbClr val="FFFFFF"/>
                </a:solidFill>
                <a:latin typeface="Trebuchet MS"/>
                <a:ea typeface="Trebuchet MS"/>
                <a:cs typeface="Trebuchet MS"/>
                <a:sym typeface="Trebuchet MS"/>
              </a:rPr>
              <a:t>Qué hacemos</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32117f6e667_0_208"/>
          <p:cNvSpPr txBox="1">
            <a:spLocks noGrp="1"/>
          </p:cNvSpPr>
          <p:nvPr>
            <p:ph type="title"/>
          </p:nvPr>
        </p:nvSpPr>
        <p:spPr>
          <a:xfrm>
            <a:off x="628650" y="407425"/>
            <a:ext cx="2928000" cy="5910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SzPts val="4500"/>
              <a:buNone/>
            </a:pPr>
            <a:r>
              <a:rPr lang="en-US" sz="3600" dirty="0"/>
              <a:t>Agenda</a:t>
            </a:r>
            <a:endParaRPr sz="3600" dirty="0"/>
          </a:p>
        </p:txBody>
      </p:sp>
      <p:sp>
        <p:nvSpPr>
          <p:cNvPr id="416" name="Google Shape;416;g32117f6e667_0_208"/>
          <p:cNvSpPr txBox="1">
            <a:spLocks noGrp="1"/>
          </p:cNvSpPr>
          <p:nvPr>
            <p:ph type="body" idx="1"/>
          </p:nvPr>
        </p:nvSpPr>
        <p:spPr>
          <a:xfrm>
            <a:off x="262150" y="1207525"/>
            <a:ext cx="3917700" cy="3840900"/>
          </a:xfrm>
          <a:prstGeom prst="rect">
            <a:avLst/>
          </a:prstGeom>
          <a:noFill/>
          <a:ln>
            <a:noFill/>
          </a:ln>
        </p:spPr>
        <p:txBody>
          <a:bodyPr spcFirstLastPara="1" wrap="square" lIns="91425" tIns="45700" rIns="91425" bIns="45700" anchor="t" anchorCtr="0">
            <a:noAutofit/>
          </a:bodyPr>
          <a:lstStyle/>
          <a:p>
            <a:pPr marL="457200" lvl="0" indent="-393700" algn="l" rtl="0">
              <a:lnSpc>
                <a:spcPct val="90000"/>
              </a:lnSpc>
              <a:spcBef>
                <a:spcPts val="0"/>
              </a:spcBef>
              <a:spcAft>
                <a:spcPts val="0"/>
              </a:spcAft>
              <a:buSzPts val="2600"/>
              <a:buChar char="•"/>
            </a:pPr>
            <a:r>
              <a:rPr lang="en-US" sz="2600" dirty="0"/>
              <a:t>Overview of Comprehensive Care for Colorado</a:t>
            </a:r>
            <a:endParaRPr sz="2600" dirty="0"/>
          </a:p>
          <a:p>
            <a:pPr marL="457200" lvl="0" indent="-393700" algn="l" rtl="0">
              <a:lnSpc>
                <a:spcPct val="90000"/>
              </a:lnSpc>
              <a:spcBef>
                <a:spcPts val="0"/>
              </a:spcBef>
              <a:spcAft>
                <a:spcPts val="0"/>
              </a:spcAft>
              <a:buSzPts val="2600"/>
              <a:buChar char="•"/>
            </a:pPr>
            <a:r>
              <a:rPr lang="en-US" sz="2600" dirty="0"/>
              <a:t>Updates from each part included in the 1115 waiver</a:t>
            </a:r>
            <a:endParaRPr sz="2600" dirty="0"/>
          </a:p>
          <a:p>
            <a:pPr marL="457200" lvl="0" indent="-393700" algn="l" rtl="0">
              <a:lnSpc>
                <a:spcPct val="90000"/>
              </a:lnSpc>
              <a:spcBef>
                <a:spcPts val="0"/>
              </a:spcBef>
              <a:spcAft>
                <a:spcPts val="0"/>
              </a:spcAft>
              <a:buSzPts val="2600"/>
              <a:buChar char="•"/>
            </a:pPr>
            <a:r>
              <a:rPr lang="en-US" sz="2600" dirty="0"/>
              <a:t>Questions and Answers</a:t>
            </a:r>
            <a:endParaRPr sz="2600" dirty="0"/>
          </a:p>
        </p:txBody>
      </p:sp>
      <p:sp>
        <p:nvSpPr>
          <p:cNvPr id="417" name="Google Shape;417;g32117f6e667_0_208"/>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8</a:t>
            </a:fld>
            <a:endParaRPr dirty="0"/>
          </a:p>
        </p:txBody>
      </p:sp>
      <p:sp>
        <p:nvSpPr>
          <p:cNvPr id="418" name="Google Shape;418;g32117f6e667_0_208"/>
          <p:cNvSpPr txBox="1">
            <a:spLocks noGrp="1"/>
          </p:cNvSpPr>
          <p:nvPr>
            <p:ph type="title"/>
          </p:nvPr>
        </p:nvSpPr>
        <p:spPr>
          <a:xfrm>
            <a:off x="5015250" y="302875"/>
            <a:ext cx="34959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600" dirty="0"/>
              <a:t>Agenda</a:t>
            </a:r>
            <a:endParaRPr sz="3600" dirty="0"/>
          </a:p>
        </p:txBody>
      </p:sp>
      <p:sp>
        <p:nvSpPr>
          <p:cNvPr id="419" name="Google Shape;419;g32117f6e667_0_208"/>
          <p:cNvSpPr txBox="1">
            <a:spLocks noGrp="1"/>
          </p:cNvSpPr>
          <p:nvPr>
            <p:ph type="body" idx="1"/>
          </p:nvPr>
        </p:nvSpPr>
        <p:spPr>
          <a:xfrm>
            <a:off x="4838250" y="1207525"/>
            <a:ext cx="3849900" cy="3701700"/>
          </a:xfrm>
          <a:prstGeom prst="rect">
            <a:avLst/>
          </a:prstGeom>
          <a:noFill/>
          <a:ln>
            <a:noFill/>
          </a:ln>
        </p:spPr>
        <p:txBody>
          <a:bodyPr spcFirstLastPara="1" wrap="square" lIns="91425" tIns="45700" rIns="91425" bIns="45700" anchor="t" anchorCtr="0">
            <a:noAutofit/>
          </a:bodyPr>
          <a:lstStyle/>
          <a:p>
            <a:pPr marL="457200" lvl="0" indent="-393700" algn="l" rtl="0">
              <a:lnSpc>
                <a:spcPct val="90000"/>
              </a:lnSpc>
              <a:spcBef>
                <a:spcPts val="750"/>
              </a:spcBef>
              <a:spcAft>
                <a:spcPts val="0"/>
              </a:spcAft>
              <a:buSzPts val="2600"/>
              <a:buChar char="•"/>
            </a:pPr>
            <a:r>
              <a:rPr lang="es-ES" sz="2600" dirty="0"/>
              <a:t>Visión general de la asistencia integral para Colorado</a:t>
            </a:r>
          </a:p>
          <a:p>
            <a:pPr marL="457200" lvl="0" indent="-393700" algn="l" rtl="0">
              <a:lnSpc>
                <a:spcPct val="90000"/>
              </a:lnSpc>
              <a:spcBef>
                <a:spcPts val="750"/>
              </a:spcBef>
              <a:spcAft>
                <a:spcPts val="0"/>
              </a:spcAft>
              <a:buSzPts val="2600"/>
              <a:buChar char="•"/>
            </a:pPr>
            <a:r>
              <a:rPr lang="es-ES" sz="2600" dirty="0"/>
              <a:t>Actualizaciones de cada parte incluida en la exención 1115</a:t>
            </a:r>
          </a:p>
          <a:p>
            <a:pPr marL="457200" lvl="0" indent="-393700" algn="l" rtl="0">
              <a:lnSpc>
                <a:spcPct val="90000"/>
              </a:lnSpc>
              <a:spcBef>
                <a:spcPts val="750"/>
              </a:spcBef>
              <a:spcAft>
                <a:spcPts val="0"/>
              </a:spcAft>
              <a:buSzPts val="2600"/>
              <a:buChar char="•"/>
            </a:pPr>
            <a:r>
              <a:rPr lang="es-NI" sz="2600" dirty="0"/>
              <a:t>Preguntas y respuestas</a:t>
            </a:r>
            <a:endParaRPr sz="2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32117f6e667_0_217"/>
          <p:cNvSpPr txBox="1">
            <a:spLocks noGrp="1"/>
          </p:cNvSpPr>
          <p:nvPr>
            <p:ph type="title"/>
          </p:nvPr>
        </p:nvSpPr>
        <p:spPr>
          <a:xfrm>
            <a:off x="640625" y="190200"/>
            <a:ext cx="2831700" cy="800100"/>
          </a:xfrm>
          <a:prstGeom prst="rect">
            <a:avLst/>
          </a:prstGeom>
          <a:noFill/>
          <a:ln>
            <a:noFill/>
          </a:ln>
        </p:spPr>
        <p:txBody>
          <a:bodyPr spcFirstLastPara="1" wrap="square" lIns="35525" tIns="35525" rIns="35525" bIns="35525" anchor="b" anchorCtr="0">
            <a:normAutofit/>
          </a:bodyPr>
          <a:lstStyle/>
          <a:p>
            <a:pPr marL="0" lvl="0" indent="0" algn="ctr" rtl="0">
              <a:lnSpc>
                <a:spcPct val="90000"/>
              </a:lnSpc>
              <a:spcBef>
                <a:spcPts val="0"/>
              </a:spcBef>
              <a:spcAft>
                <a:spcPts val="0"/>
              </a:spcAft>
              <a:buClr>
                <a:schemeClr val="accent1"/>
              </a:buClr>
              <a:buSzPts val="4700"/>
              <a:buFont typeface="Trebuchet MS"/>
              <a:buNone/>
            </a:pPr>
            <a:r>
              <a:rPr lang="en-US" sz="3600" b="1" i="0" u="none" strike="noStrike" cap="none" dirty="0">
                <a:latin typeface="Trebuchet MS"/>
                <a:ea typeface="Trebuchet MS"/>
                <a:cs typeface="Trebuchet MS"/>
                <a:sym typeface="Trebuchet MS"/>
              </a:rPr>
              <a:t>Speakers</a:t>
            </a:r>
            <a:endParaRPr sz="3600" dirty="0"/>
          </a:p>
        </p:txBody>
      </p:sp>
      <p:sp>
        <p:nvSpPr>
          <p:cNvPr id="425" name="Google Shape;425;g32117f6e667_0_217"/>
          <p:cNvSpPr txBox="1">
            <a:spLocks noGrp="1"/>
          </p:cNvSpPr>
          <p:nvPr>
            <p:ph type="sldNum" idx="12"/>
          </p:nvPr>
        </p:nvSpPr>
        <p:spPr>
          <a:xfrm>
            <a:off x="8799979" y="5351363"/>
            <a:ext cx="138000"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9</a:t>
            </a:fld>
            <a:endParaRPr dirty="0"/>
          </a:p>
        </p:txBody>
      </p:sp>
      <p:sp>
        <p:nvSpPr>
          <p:cNvPr id="426" name="Google Shape;426;g32117f6e667_0_217"/>
          <p:cNvSpPr txBox="1"/>
          <p:nvPr/>
        </p:nvSpPr>
        <p:spPr>
          <a:xfrm>
            <a:off x="328300" y="1123875"/>
            <a:ext cx="3962100" cy="3497100"/>
          </a:xfrm>
          <a:prstGeom prst="rect">
            <a:avLst/>
          </a:prstGeom>
          <a:noFill/>
          <a:ln>
            <a:noFill/>
          </a:ln>
        </p:spPr>
        <p:txBody>
          <a:bodyPr spcFirstLastPara="1" wrap="square" lIns="71100" tIns="71100" rIns="71100" bIns="71100" anchor="t" anchorCtr="0">
            <a:spAutoFit/>
          </a:bodyPr>
          <a:lstStyle/>
          <a:p>
            <a:pPr marL="257175" marR="0" lvl="0" indent="-174625" algn="l" rtl="0">
              <a:lnSpc>
                <a:spcPct val="100000"/>
              </a:lnSpc>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Adela Flores-Brennan, Medicaid Director</a:t>
            </a:r>
            <a:endParaRPr dirty="0">
              <a:solidFill>
                <a:schemeClr val="lt1"/>
              </a:solidFill>
              <a:latin typeface="Trebuchet MS"/>
              <a:ea typeface="Trebuchet MS"/>
              <a:cs typeface="Trebuchet MS"/>
              <a:sym typeface="Trebuchet MS"/>
            </a:endParaRPr>
          </a:p>
          <a:p>
            <a:pPr marL="257175" marR="0" lvl="0" indent="-174625" algn="l" rtl="0">
              <a:lnSpc>
                <a:spcPct val="100000"/>
              </a:lnSpc>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Jennifer Holcomb, Behavioral Health Benefits Section Manager</a:t>
            </a:r>
            <a:endParaRPr dirty="0">
              <a:solidFill>
                <a:schemeClr val="lt1"/>
              </a:solidFill>
              <a:latin typeface="Trebuchet MS"/>
              <a:ea typeface="Trebuchet MS"/>
              <a:cs typeface="Trebuchet MS"/>
              <a:sym typeface="Trebuchet MS"/>
            </a:endParaRPr>
          </a:p>
          <a:p>
            <a:pPr marL="257175" marR="0" lvl="0" indent="-174625" algn="l" rtl="0">
              <a:lnSpc>
                <a:spcPct val="100000"/>
              </a:lnSpc>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Alaina Kelley, Prevention Services Policy Specialist</a:t>
            </a:r>
            <a:endParaRPr dirty="0">
              <a:solidFill>
                <a:schemeClr val="lt1"/>
              </a:solidFill>
              <a:latin typeface="Trebuchet MS"/>
              <a:ea typeface="Trebuchet MS"/>
              <a:cs typeface="Trebuchet MS"/>
              <a:sym typeface="Trebuchet MS"/>
            </a:endParaRPr>
          </a:p>
          <a:p>
            <a:pPr marL="257175" marR="0" lvl="0" indent="-174625" algn="l" rtl="0">
              <a:lnSpc>
                <a:spcPct val="100000"/>
              </a:lnSpc>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Morgan Anderson, Primary Care Unit Supervisor</a:t>
            </a:r>
            <a:endParaRPr dirty="0">
              <a:solidFill>
                <a:schemeClr val="lt1"/>
              </a:solidFill>
              <a:latin typeface="Trebuchet MS"/>
              <a:ea typeface="Trebuchet MS"/>
              <a:cs typeface="Trebuchet MS"/>
              <a:sym typeface="Trebuchet MS"/>
            </a:endParaRPr>
          </a:p>
          <a:p>
            <a:pPr marL="257175" marR="0" lvl="0" indent="-174625" algn="l" rtl="0">
              <a:lnSpc>
                <a:spcPct val="100000"/>
              </a:lnSpc>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Emily Holcomb, Waiver Implementation Specialist</a:t>
            </a:r>
            <a:endParaRPr dirty="0">
              <a:solidFill>
                <a:schemeClr val="lt1"/>
              </a:solidFill>
              <a:latin typeface="Trebuchet MS"/>
              <a:ea typeface="Trebuchet MS"/>
              <a:cs typeface="Trebuchet MS"/>
              <a:sym typeface="Trebuchet MS"/>
            </a:endParaRPr>
          </a:p>
          <a:p>
            <a:pPr marL="257175" marR="0" lvl="0" indent="-174625" algn="l" rtl="0">
              <a:lnSpc>
                <a:spcPct val="100000"/>
              </a:lnSpc>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Amy Dearmore, Eligibility Coordinator</a:t>
            </a:r>
            <a:endParaRPr dirty="0">
              <a:solidFill>
                <a:schemeClr val="lt1"/>
              </a:solidFill>
              <a:latin typeface="Trebuchet MS"/>
              <a:ea typeface="Trebuchet MS"/>
              <a:cs typeface="Trebuchet MS"/>
              <a:sym typeface="Trebuchet MS"/>
            </a:endParaRPr>
          </a:p>
          <a:p>
            <a:pPr marL="257175" marR="0" lvl="0" indent="-174625" algn="l" rtl="0">
              <a:lnSpc>
                <a:spcPct val="100000"/>
              </a:lnSpc>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Jill Schnathorst, Compliance &amp; Innovation Division Director</a:t>
            </a:r>
            <a:endParaRPr dirty="0">
              <a:solidFill>
                <a:schemeClr val="lt1"/>
              </a:solidFill>
              <a:latin typeface="Trebuchet MS"/>
              <a:ea typeface="Trebuchet MS"/>
              <a:cs typeface="Trebuchet MS"/>
              <a:sym typeface="Trebuchet MS"/>
            </a:endParaRPr>
          </a:p>
          <a:p>
            <a:pPr marL="257175" marR="0" lvl="0" indent="-174625" algn="l" rtl="0">
              <a:lnSpc>
                <a:spcPct val="100000"/>
              </a:lnSpc>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Kristine Dos Santos, Strategic Implementation Supervisor</a:t>
            </a:r>
            <a:endParaRPr dirty="0">
              <a:solidFill>
                <a:schemeClr val="lt1"/>
              </a:solidFill>
              <a:latin typeface="Trebuchet MS"/>
              <a:ea typeface="Trebuchet MS"/>
              <a:cs typeface="Trebuchet MS"/>
              <a:sym typeface="Trebuchet MS"/>
            </a:endParaRPr>
          </a:p>
        </p:txBody>
      </p:sp>
      <p:sp>
        <p:nvSpPr>
          <p:cNvPr id="427" name="Google Shape;427;g32117f6e667_0_217"/>
          <p:cNvSpPr txBox="1"/>
          <p:nvPr/>
        </p:nvSpPr>
        <p:spPr>
          <a:xfrm>
            <a:off x="4412343" y="1208100"/>
            <a:ext cx="4378132" cy="3570168"/>
          </a:xfrm>
          <a:prstGeom prst="rect">
            <a:avLst/>
          </a:prstGeom>
          <a:noFill/>
          <a:ln>
            <a:noFill/>
          </a:ln>
        </p:spPr>
        <p:txBody>
          <a:bodyPr spcFirstLastPara="1" wrap="square" lIns="71100" tIns="71100" rIns="71100" bIns="71100" anchor="t" anchorCtr="0">
            <a:spAutoFit/>
          </a:bodyPr>
          <a:lstStyle/>
          <a:p>
            <a:pPr marL="257175" lvl="0" indent="-174625" algn="l" rtl="0">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Adela Flores-Brennan, </a:t>
            </a:r>
            <a:r>
              <a:rPr lang="en-US" dirty="0" err="1">
                <a:solidFill>
                  <a:schemeClr val="lt1"/>
                </a:solidFill>
                <a:latin typeface="Trebuchet MS"/>
                <a:ea typeface="Trebuchet MS"/>
                <a:cs typeface="Trebuchet MS"/>
                <a:sym typeface="Trebuchet MS"/>
              </a:rPr>
              <a:t>directora</a:t>
            </a:r>
            <a:r>
              <a:rPr lang="en-US" dirty="0">
                <a:solidFill>
                  <a:schemeClr val="lt1"/>
                </a:solidFill>
                <a:latin typeface="Trebuchet MS"/>
                <a:ea typeface="Trebuchet MS"/>
                <a:cs typeface="Trebuchet MS"/>
                <a:sym typeface="Trebuchet MS"/>
              </a:rPr>
              <a:t> de Medicaid</a:t>
            </a:r>
            <a:endParaRPr dirty="0">
              <a:solidFill>
                <a:schemeClr val="lt1"/>
              </a:solidFill>
              <a:latin typeface="Trebuchet MS"/>
              <a:ea typeface="Trebuchet MS"/>
              <a:cs typeface="Trebuchet MS"/>
              <a:sym typeface="Trebuchet MS"/>
            </a:endParaRPr>
          </a:p>
          <a:p>
            <a:pPr marL="257175" lvl="0" indent="-174625" algn="l" rtl="0">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Jennifer Holcomb, </a:t>
            </a:r>
            <a:r>
              <a:rPr lang="es-ES" dirty="0">
                <a:solidFill>
                  <a:schemeClr val="lt1"/>
                </a:solidFill>
                <a:latin typeface="Trebuchet MS"/>
                <a:ea typeface="Trebuchet MS"/>
                <a:cs typeface="Trebuchet MS"/>
                <a:sym typeface="Trebuchet MS"/>
              </a:rPr>
              <a:t>gestor de la sección de beneficios de la salud del comportamiento</a:t>
            </a:r>
          </a:p>
          <a:p>
            <a:pPr marL="257175" lvl="0" indent="-174625" algn="l" rtl="0">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Alaina Kelley,</a:t>
            </a:r>
            <a:r>
              <a:rPr lang="es-ES" dirty="0">
                <a:solidFill>
                  <a:schemeClr val="lt1"/>
                </a:solidFill>
                <a:latin typeface="Trebuchet MS"/>
                <a:ea typeface="Trebuchet MS"/>
                <a:cs typeface="Trebuchet MS"/>
                <a:sym typeface="Trebuchet MS"/>
              </a:rPr>
              <a:t> especialista en política de servicios de prevención</a:t>
            </a:r>
          </a:p>
          <a:p>
            <a:pPr marL="257175" lvl="0" indent="-174625" algn="l" rtl="0">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Morgan Anderson, </a:t>
            </a:r>
            <a:r>
              <a:rPr lang="es-ES" dirty="0">
                <a:solidFill>
                  <a:schemeClr val="lt1"/>
                </a:solidFill>
                <a:latin typeface="Trebuchet MS"/>
                <a:ea typeface="Trebuchet MS"/>
                <a:cs typeface="Trebuchet MS"/>
                <a:sym typeface="Trebuchet MS"/>
              </a:rPr>
              <a:t>supervisor de la unidad de atención primaria</a:t>
            </a:r>
          </a:p>
          <a:p>
            <a:pPr marL="257175" lvl="0" indent="-174625" algn="l" rtl="0">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Emily Holcomb, </a:t>
            </a:r>
            <a:r>
              <a:rPr lang="es-ES" dirty="0">
                <a:solidFill>
                  <a:schemeClr val="lt1"/>
                </a:solidFill>
                <a:latin typeface="Trebuchet MS"/>
                <a:ea typeface="Trebuchet MS"/>
                <a:cs typeface="Trebuchet MS"/>
                <a:sym typeface="Trebuchet MS"/>
              </a:rPr>
              <a:t>especialista en aplicación de exenciones</a:t>
            </a:r>
          </a:p>
          <a:p>
            <a:pPr marL="257175" lvl="0" indent="-174625" algn="l" rtl="0">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Amy Dearmore, </a:t>
            </a:r>
            <a:r>
              <a:rPr lang="en-US" dirty="0" err="1">
                <a:solidFill>
                  <a:schemeClr val="lt1"/>
                </a:solidFill>
                <a:latin typeface="Trebuchet MS"/>
                <a:ea typeface="Trebuchet MS"/>
                <a:cs typeface="Trebuchet MS"/>
                <a:sym typeface="Trebuchet MS"/>
              </a:rPr>
              <a:t>coordinador</a:t>
            </a:r>
            <a:r>
              <a:rPr lang="en-US" dirty="0">
                <a:solidFill>
                  <a:schemeClr val="lt1"/>
                </a:solidFill>
                <a:latin typeface="Trebuchet MS"/>
                <a:ea typeface="Trebuchet MS"/>
                <a:cs typeface="Trebuchet MS"/>
                <a:sym typeface="Trebuchet MS"/>
              </a:rPr>
              <a:t> de </a:t>
            </a:r>
            <a:r>
              <a:rPr lang="en-US" dirty="0" err="1">
                <a:solidFill>
                  <a:schemeClr val="lt1"/>
                </a:solidFill>
                <a:latin typeface="Trebuchet MS"/>
                <a:ea typeface="Trebuchet MS"/>
                <a:cs typeface="Trebuchet MS"/>
                <a:sym typeface="Trebuchet MS"/>
              </a:rPr>
              <a:t>elegibilidad</a:t>
            </a:r>
            <a:endParaRPr lang="en-US" dirty="0">
              <a:solidFill>
                <a:schemeClr val="lt1"/>
              </a:solidFill>
              <a:latin typeface="Trebuchet MS"/>
              <a:ea typeface="Trebuchet MS"/>
              <a:cs typeface="Trebuchet MS"/>
              <a:sym typeface="Trebuchet MS"/>
            </a:endParaRPr>
          </a:p>
          <a:p>
            <a:pPr marL="257175" lvl="0" indent="-174625" algn="l" rtl="0">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Jill Schnathorst, </a:t>
            </a:r>
            <a:r>
              <a:rPr lang="es-ES" dirty="0">
                <a:solidFill>
                  <a:schemeClr val="lt1"/>
                </a:solidFill>
                <a:latin typeface="Trebuchet MS"/>
                <a:ea typeface="Trebuchet MS"/>
                <a:cs typeface="Trebuchet MS"/>
                <a:sym typeface="Trebuchet MS"/>
              </a:rPr>
              <a:t>director de la división de cumplimiento e innovación</a:t>
            </a:r>
          </a:p>
          <a:p>
            <a:pPr marL="257175" lvl="0" indent="-174625" algn="l" rtl="0">
              <a:spcBef>
                <a:spcPts val="375"/>
              </a:spcBef>
              <a:spcAft>
                <a:spcPts val="0"/>
              </a:spcAft>
              <a:buClr>
                <a:schemeClr val="lt1"/>
              </a:buClr>
              <a:buSzPts val="1400"/>
              <a:buFont typeface="Trebuchet MS"/>
              <a:buChar char="●"/>
            </a:pPr>
            <a:r>
              <a:rPr lang="en-US" dirty="0">
                <a:solidFill>
                  <a:schemeClr val="lt1"/>
                </a:solidFill>
                <a:latin typeface="Trebuchet MS"/>
                <a:ea typeface="Trebuchet MS"/>
                <a:cs typeface="Trebuchet MS"/>
                <a:sym typeface="Trebuchet MS"/>
              </a:rPr>
              <a:t>Kristine Dos Santos, supervisor de </a:t>
            </a:r>
            <a:r>
              <a:rPr lang="en-US" dirty="0" err="1">
                <a:solidFill>
                  <a:schemeClr val="lt1"/>
                </a:solidFill>
                <a:latin typeface="Trebuchet MS"/>
                <a:ea typeface="Trebuchet MS"/>
                <a:cs typeface="Trebuchet MS"/>
                <a:sym typeface="Trebuchet MS"/>
              </a:rPr>
              <a:t>implementación</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estratégica</a:t>
            </a:r>
            <a:endParaRPr dirty="0">
              <a:solidFill>
                <a:schemeClr val="lt1"/>
              </a:solidFill>
              <a:latin typeface="Trebuchet MS"/>
              <a:ea typeface="Trebuchet MS"/>
              <a:cs typeface="Trebuchet MS"/>
              <a:sym typeface="Trebuchet MS"/>
            </a:endParaRPr>
          </a:p>
        </p:txBody>
      </p:sp>
      <p:sp>
        <p:nvSpPr>
          <p:cNvPr id="428" name="Google Shape;428;g32117f6e667_0_217"/>
          <p:cNvSpPr txBox="1"/>
          <p:nvPr/>
        </p:nvSpPr>
        <p:spPr>
          <a:xfrm>
            <a:off x="5012718" y="185695"/>
            <a:ext cx="3593400" cy="809100"/>
          </a:xfrm>
          <a:prstGeom prst="rect">
            <a:avLst/>
          </a:prstGeom>
          <a:noFill/>
          <a:ln>
            <a:noFill/>
          </a:ln>
        </p:spPr>
        <p:txBody>
          <a:bodyPr spcFirstLastPara="1" wrap="square" lIns="35525" tIns="35525" rIns="35525" bIns="35525" anchor="b" anchorCtr="0">
            <a:normAutofit/>
          </a:bodyPr>
          <a:lstStyle/>
          <a:p>
            <a:pPr marL="0" marR="0" lvl="0" indent="0" algn="ctr" rtl="0">
              <a:lnSpc>
                <a:spcPct val="90000"/>
              </a:lnSpc>
              <a:spcBef>
                <a:spcPts val="0"/>
              </a:spcBef>
              <a:spcAft>
                <a:spcPts val="0"/>
              </a:spcAft>
              <a:buClr>
                <a:schemeClr val="accent1"/>
              </a:buClr>
              <a:buSzPts val="4700"/>
              <a:buFont typeface="Trebuchet MS"/>
              <a:buNone/>
            </a:pPr>
            <a:r>
              <a:rPr lang="en-US" sz="3600" b="1" i="0" u="none" strike="noStrike" cap="none" dirty="0" err="1">
                <a:solidFill>
                  <a:schemeClr val="lt1"/>
                </a:solidFill>
                <a:latin typeface="Trebuchet MS"/>
                <a:ea typeface="Trebuchet MS"/>
                <a:cs typeface="Trebuchet MS"/>
                <a:sym typeface="Trebuchet MS"/>
              </a:rPr>
              <a:t>Oradores</a:t>
            </a:r>
            <a:endParaRPr sz="3600" b="0" i="0" u="none" strike="noStrike" cap="none" dirty="0">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TotalTime>
  <Words>6901</Words>
  <Application>Microsoft Office PowerPoint</Application>
  <PresentationFormat>On-screen Show (16:10)</PresentationFormat>
  <Paragraphs>858</Paragraphs>
  <Slides>57</Slides>
  <Notes>57</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57</vt:i4>
      </vt:variant>
    </vt:vector>
  </HeadingPairs>
  <TitlesOfParts>
    <vt:vector size="68" baseType="lpstr">
      <vt:lpstr>Arial</vt:lpstr>
      <vt:lpstr>Noto Sans Symbols</vt:lpstr>
      <vt:lpstr>Calibri</vt:lpstr>
      <vt:lpstr>Roboto Thin</vt:lpstr>
      <vt:lpstr>Trebuchet MS</vt:lpstr>
      <vt:lpstr>Roboto</vt:lpstr>
      <vt:lpstr>Blue Theme</vt:lpstr>
      <vt:lpstr>White Theme</vt:lpstr>
      <vt:lpstr>White Theme</vt:lpstr>
      <vt:lpstr>White Theme</vt:lpstr>
      <vt:lpstr>White Theme</vt:lpstr>
      <vt:lpstr>Update on Comprehensive Care for Colorado   Información actualizada sobre la asistencia integral para Colorado   Colorado’s Medicaid 1115 Demonstration Waiver  Exención de Medicaid 1115 de Colorado</vt:lpstr>
      <vt:lpstr>Interpretación de idioma</vt:lpstr>
      <vt:lpstr>Subtítulos cerrados</vt:lpstr>
      <vt:lpstr>Logística de la reunión</vt:lpstr>
      <vt:lpstr>Logística de la reunión</vt:lpstr>
      <vt:lpstr>PowerPoint Presentation</vt:lpstr>
      <vt:lpstr>What We Do</vt:lpstr>
      <vt:lpstr>Agenda</vt:lpstr>
      <vt:lpstr>Speakers</vt:lpstr>
      <vt:lpstr>Overview of the 1115 Waiver known as Comprehensive Care for Colorado</vt:lpstr>
      <vt:lpstr>What is a waiver?  Federal rules govern Medicaid and CHP+ eligibility,  required benefits    Services in the State Plan meet all of these  requirements   Waiver Request </vt:lpstr>
      <vt:lpstr>PowerPoint Presentation</vt:lpstr>
      <vt:lpstr>Exención por asistencias integrales</vt:lpstr>
      <vt:lpstr>PowerPoint Presentation</vt:lpstr>
      <vt:lpstr>PowerPoint Presentation</vt:lpstr>
      <vt:lpstr>PowerPoint Presentation</vt:lpstr>
      <vt:lpstr>PowerPoint Presentation</vt:lpstr>
      <vt:lpstr>Substance Use Disorder (SUD) “Expanding the Substance Use Disorder Continuum of Care”</vt:lpstr>
      <vt:lpstr>SUD Overview</vt:lpstr>
      <vt:lpstr>Successes of the SUD Demonstration (July 1, 2021, through June 30, 2023)</vt:lpstr>
      <vt:lpstr>Upcoming</vt:lpstr>
      <vt:lpstr>Health-Related Social Needs (HRSN) Housing and Nutrition</vt:lpstr>
      <vt:lpstr>¿Qué son las necesidades sociales relacionadas con la salud?</vt:lpstr>
      <vt:lpstr>¿Qué hace Colorado con HRSN con una enmienda?</vt:lpstr>
      <vt:lpstr>Servicios de Vivienda </vt:lpstr>
      <vt:lpstr>Poblaciones HRSN</vt:lpstr>
      <vt:lpstr>Criterios de elegibilidad para la PSH</vt:lpstr>
      <vt:lpstr>Elegibilidad para el CAT</vt:lpstr>
      <vt:lpstr>Elegibilidad para CFS (SB23-082)</vt:lpstr>
      <vt:lpstr>Progreso reciente</vt:lpstr>
      <vt:lpstr>¿Quién prestará los servicios de alojamiento?</vt:lpstr>
      <vt:lpstr>Housing Services Timeline Calendario de los servicios de vivienda</vt:lpstr>
      <vt:lpstr>Nutrition Services</vt:lpstr>
      <vt:lpstr>Nutrition Services and Go-Live Dates Servicios de nutrición y fechas de lanzamiento</vt:lpstr>
      <vt:lpstr>Elegibilidad para servicios de nutrición</vt:lpstr>
      <vt:lpstr>Próximamente</vt:lpstr>
      <vt:lpstr>Changing care for persons experiencing Serious Mental Illness and Serious Emotional Disturbance (SMI/SED)</vt:lpstr>
      <vt:lpstr>Cambios en la asistencia hospitalaria</vt:lpstr>
      <vt:lpstr>Elegibilidad para los servicios SMI/SED</vt:lpstr>
      <vt:lpstr>Upcoming</vt:lpstr>
      <vt:lpstr>Elegibilidad continua (CE)</vt:lpstr>
      <vt:lpstr>Medicaid Reentry and Community Health (M-REACH)</vt:lpstr>
      <vt:lpstr>Resumen continuado de M-REACH</vt:lpstr>
      <vt:lpstr>Resumen de M-REACH</vt:lpstr>
      <vt:lpstr>Progreso reciente de M-REACH</vt:lpstr>
      <vt:lpstr>Continuous Eligibility</vt:lpstr>
      <vt:lpstr>Elegibilidad continua</vt:lpstr>
      <vt:lpstr>Niños de 0 a 3 años</vt:lpstr>
      <vt:lpstr>Adultos que abandonan el DOC</vt:lpstr>
      <vt:lpstr>Próximamente </vt:lpstr>
      <vt:lpstr>Presumptive Eligibility for Long-Term Services and Supports</vt:lpstr>
      <vt:lpstr>Presunta elegibilidad para LTSS</vt:lpstr>
      <vt:lpstr>Presunta elegibilidad para LTSS</vt:lpstr>
      <vt:lpstr>Presunta elegibilidad para LTSS</vt:lpstr>
      <vt:lpstr>Questions? ¿Preguntas?</vt:lpstr>
      <vt:lpstr>Contact </vt:lpstr>
      <vt:lpstr>Thank you!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Comprehensive Care for Colorado  Información actualizada sobre la atención integral en Colorado   Colorado’s Medicaid 1115 Demonstration Waiver Exención de Medicaid 1115 de Colorado</dc:title>
  <dc:creator>Acuna, Kyra</dc:creator>
  <cp:lastModifiedBy>Sound Ventures Inc</cp:lastModifiedBy>
  <cp:revision>102</cp:revision>
  <dcterms:created xsi:type="dcterms:W3CDTF">2024-05-21T18:40:10Z</dcterms:created>
  <dcterms:modified xsi:type="dcterms:W3CDTF">2025-05-26T17:39:47Z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FFE0E7CC-BC95-465A-B686-30FDBEF952E9</vt:lpwstr>
  </property>
  <property fmtid="{D5CDD505-2E9C-101B-9397-08002B2CF9AE}" pid="3" name="ArticulatePath">
    <vt:lpwstr>HCPF-Widescreen_v03-YK</vt:lpwstr>
  </property>
  <property fmtid="{D5CDD505-2E9C-101B-9397-08002B2CF9AE}" pid="4" name="ContentTypeId">
    <vt:lpwstr>0x010100BE69C82552416F4D9E145593EF3D7295</vt:lpwstr>
  </property>
</Properties>
</file>