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27" r:id="rId1"/>
    <p:sldMasterId id="2147483728" r:id="rId2"/>
    <p:sldMasterId id="2147483729" r:id="rId3"/>
  </p:sldMasterIdLst>
  <p:notesMasterIdLst>
    <p:notesMasterId r:id="rId24"/>
  </p:notesMasterIdLst>
  <p:sldIdLst>
    <p:sldId id="256" r:id="rId4"/>
    <p:sldId id="265" r:id="rId5"/>
    <p:sldId id="266" r:id="rId6"/>
    <p:sldId id="267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Roboto" panose="02000000000000000000" pitchFamily="2" charset="0"/>
      <p:regular r:id="rId29"/>
      <p:bold r:id="rId30"/>
      <p:italic r:id="rId31"/>
      <p:boldItalic r:id="rId32"/>
    </p:embeddedFont>
    <p:embeddedFont>
      <p:font typeface="Trebuchet MS" panose="020B060302020202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rah Davis - HCPF She Her" initials="" lastIdx="4" clrIdx="0"/>
  <p:cmAuthor id="1" name="Ryan Lazo - HCPF He Him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8C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A84CFC-3F46-4663-B915-3496887124C9}">
  <a:tblStyle styleId="{43A84CFC-3F46-4663-B915-3496887124C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 b="off" i="off"/>
      <a:tcStyle>
        <a:tcBdr/>
        <a:fill>
          <a:solidFill>
            <a:srgbClr val="FFFFFF"/>
          </a:solidFill>
        </a:fill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firstCol>
    <a:lastRow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0991092-2E6B-445B-BF36-F9AE7E4B7D2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9" d="100"/>
          <a:sy n="149" d="100"/>
        </p:scale>
        <p:origin x="50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2.fntdata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font" Target="fonts/font10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5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5-07-08T23:23:47.884" idx="1">
    <p:pos x="39" y="70"/>
    <p:text>May need to split this slide into separate Eng/Sp slides for readability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5-07-08T23:28:24.827" idx="2">
    <p:pos x="126" y="714"/>
    <p:text>change to new link</p:text>
  </p:cm>
  <p:cm authorId="0" dt="2025-07-08T23:28:24.827" idx="3">
    <p:pos x="126" y="714"/>
    <p:text>@kristen.lundy@state.co.us Do you want to do a general survey like we've done in the past AND a dedicated feedback form, or a combination of the two?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5184a56ec6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0" name="Google Shape;370;g35184a56ec6_0_203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g35184a56ec6_0_203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35522850fc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Google Shape;547;g35522850fc4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Auditing and monitoring are distinct processes with different purposes, frequency, and scope. Auditing is a periodic, independent assessment of compliance and effectiveness, while monitoring is a continuous process designed to identify potential issues and ensure ongoing adherence to standards.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Auditing: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Purpose: To verify compliance and assess the effectiveness of systems, processes, or programs.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Frequency: Periodic, often annual or based on specific regulatory requirements.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Scope: Broad, encompassing a wide range of areas, including financial statements, internal controls, and compliance with regulations.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Independence: Typically conducted by external or internal auditors who are independent of the area being audited.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Approach: Retrospective, focusing on past actions and their impact.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Monitoring: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Purpose: To track ongoing progress, identify deviations from expected outcomes, and provide feedback for improvement.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Frequency: Continuous, often real-time or near real-time.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Scope: Focused, often targeted at specific areas or processes that may pose a higher risk.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Independence: May be conducted by internal personnel or specialized teams, and may not be entirely independent of the process being monitored.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Approach: Proactive, focusing on preventing issues before they occur.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6b8dc6fbb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36b8dc6fbb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Auditing and monitoring are distinct processes with different purposes, frequency, and scope. Auditing is a periodic, independent assessment of compliance and effectiveness, while monitoring is a continuous process designed to identify potential issues and ensure ongoing adherence to standards.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Auditing: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Purpose: To verify compliance and assess the effectiveness of systems, processes, or programs.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Frequency: Periodic, often annual or based on specific regulatory requirements.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Scope: Broad, encompassing a wide range of areas, including financial statements, internal controls, and compliance with regulations.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Independence: Typically conducted by external or internal auditors who are independent of the area being audited.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Approach: Retrospective, focusing on past actions and their impact.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Monitoring: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Purpose: To track ongoing progress, identify deviations from expected outcomes, and provide feedback for improvement.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Frequency: Continuous, often real-time or near real-time.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Scope: Focused, often targeted at specific areas or processes that may pose a higher risk.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Independence: May be conducted by internal personnel or specialized teams, and may not be entirely independent of the process being monitored.</a:t>
            </a:r>
            <a:endParaRPr sz="1050" dirty="0">
              <a:solidFill>
                <a:srgbClr val="44474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dirty="0">
                <a:solidFill>
                  <a:srgbClr val="444746"/>
                </a:solidFill>
                <a:latin typeface="Roboto"/>
                <a:ea typeface="Roboto"/>
                <a:cs typeface="Roboto"/>
                <a:sym typeface="Roboto"/>
              </a:rPr>
              <a:t>Approach: Proactive, focusing on preventing issues before they occur.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350cea971e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350cea971e4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30 possible points? Or maybe some are weighted more?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369ab35d63c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369ab35d63c_1_6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sample sizes *Monitoring vs auditing </a:t>
            </a:r>
            <a:endParaRPr/>
          </a:p>
        </p:txBody>
      </p:sp>
      <p:sp>
        <p:nvSpPr>
          <p:cNvPr id="566" name="Google Shape;566;g369ab35d63c_1_6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34f4c794a1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34f4c794a15_0_6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sample sizes *Monitoring vs auditing </a:t>
            </a:r>
            <a:endParaRPr/>
          </a:p>
        </p:txBody>
      </p:sp>
      <p:sp>
        <p:nvSpPr>
          <p:cNvPr id="575" name="Google Shape;575;g34f4c794a15_0_6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6b8dc6fbb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6b8dc6fbb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30 possible points? Or maybe some are weighted more?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69cbce60f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369cbce60f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36e2e25161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36e2e25161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3603a26cbb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3603a26cbb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369ab35d63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369ab35d63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5643bf9ebc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96900" y="279400"/>
            <a:ext cx="8058150" cy="4532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35643bf9ebc_0_167:notes"/>
          <p:cNvSpPr txBox="1">
            <a:spLocks noGrp="1"/>
          </p:cNvSpPr>
          <p:nvPr>
            <p:ph type="body" idx="1"/>
          </p:nvPr>
        </p:nvSpPr>
        <p:spPr>
          <a:xfrm>
            <a:off x="410817" y="4904133"/>
            <a:ext cx="6042900" cy="29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Sarah</a:t>
            </a:r>
            <a:endParaRPr/>
          </a:p>
        </p:txBody>
      </p:sp>
      <p:sp>
        <p:nvSpPr>
          <p:cNvPr id="459" name="Google Shape;459;g35643bf9ebc_0_167:notes"/>
          <p:cNvSpPr txBox="1">
            <a:spLocks noGrp="1"/>
          </p:cNvSpPr>
          <p:nvPr>
            <p:ph type="sldNum" idx="12"/>
          </p:nvPr>
        </p:nvSpPr>
        <p:spPr>
          <a:xfrm>
            <a:off x="3482009" y="805318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5643bf9ebc_0_626:notes"/>
          <p:cNvSpPr txBox="1">
            <a:spLocks noGrp="1"/>
          </p:cNvSpPr>
          <p:nvPr>
            <p:ph type="body" idx="1"/>
          </p:nvPr>
        </p:nvSpPr>
        <p:spPr>
          <a:xfrm>
            <a:off x="410817" y="4904133"/>
            <a:ext cx="6042900" cy="29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0" dirty="0"/>
              <a:t>Speaker: Sarah</a:t>
            </a:r>
            <a:endParaRPr b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0" dirty="0"/>
              <a:t>Feedback Form: </a:t>
            </a:r>
            <a:br>
              <a:rPr lang="en" b="0" dirty="0"/>
            </a:br>
            <a:br>
              <a:rPr lang="en" b="0" dirty="0"/>
            </a:br>
            <a:endParaRPr b="0" dirty="0"/>
          </a:p>
        </p:txBody>
      </p:sp>
      <p:sp>
        <p:nvSpPr>
          <p:cNvPr id="613" name="Google Shape;613;g35643bf9ebc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95313" y="279400"/>
            <a:ext cx="8054976" cy="4532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5643bf9ebc_0_17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466" name="Google Shape;466;g35643bf9ebc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5643bf9ebc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595313" y="279400"/>
            <a:ext cx="8054976" cy="4532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3" name="Google Shape;473;g35643bf9ebc_0_63:notes"/>
          <p:cNvSpPr txBox="1">
            <a:spLocks noGrp="1"/>
          </p:cNvSpPr>
          <p:nvPr>
            <p:ph type="body" idx="1"/>
          </p:nvPr>
        </p:nvSpPr>
        <p:spPr>
          <a:xfrm>
            <a:off x="410817" y="4904133"/>
            <a:ext cx="6042900" cy="29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Kristen</a:t>
            </a:r>
            <a:endParaRPr dirty="0"/>
          </a:p>
        </p:txBody>
      </p:sp>
      <p:sp>
        <p:nvSpPr>
          <p:cNvPr id="474" name="Google Shape;474;g35643bf9ebc_0_63:notes"/>
          <p:cNvSpPr txBox="1">
            <a:spLocks noGrp="1"/>
          </p:cNvSpPr>
          <p:nvPr>
            <p:ph type="sldNum" idx="12"/>
          </p:nvPr>
        </p:nvSpPr>
        <p:spPr>
          <a:xfrm>
            <a:off x="3482009" y="805318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3603a26cbb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3603a26cbb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36a92804b2a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36a92804b2a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4f4c794a15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34f4c794a15_0_145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internal team is made up of two health literacy specialists, a partner specialist, a digital content </a:t>
            </a:r>
            <a:endParaRPr dirty="0"/>
          </a:p>
        </p:txBody>
      </p:sp>
      <p:sp>
        <p:nvSpPr>
          <p:cNvPr id="524" name="Google Shape;524;g34f4c794a15_0_145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36c064d2ff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36c064d2ff9_1_0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internal team is made up of two health literacy specialists, a partner specialist, a digital content </a:t>
            </a:r>
            <a:endParaRPr dirty="0"/>
          </a:p>
        </p:txBody>
      </p:sp>
      <p:sp>
        <p:nvSpPr>
          <p:cNvPr id="532" name="Google Shape;532;g36c064d2ff9_1_0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69ab35d63c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369ab35d63c_1_14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g369ab35d63c_1_14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700" cy="17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1" name="Google Shape;51;p11" descr="Ch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1" cy="4942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1665111" y="1621510"/>
            <a:ext cx="5813700" cy="28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446484" y="1635005"/>
            <a:ext cx="8250900" cy="12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Trebuchet MS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O layout 1">
  <p:cSld name="NEO layout 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205841" y="89345"/>
            <a:ext cx="40902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Trebuchet MS"/>
              <a:buNone/>
              <a:defRPr sz="3600" b="0" i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4295956" y="89345"/>
            <a:ext cx="46419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>
            <a:spLocks noGrp="1"/>
          </p:cNvSpPr>
          <p:nvPr>
            <p:ph type="ctrTitle"/>
          </p:nvPr>
        </p:nvSpPr>
        <p:spPr>
          <a:xfrm>
            <a:off x="780393" y="1129274"/>
            <a:ext cx="75831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1450" y="307731"/>
            <a:ext cx="4471761" cy="4386219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9"/>
          <p:cNvSpPr txBox="1">
            <a:spLocks noGrp="1"/>
          </p:cNvSpPr>
          <p:nvPr>
            <p:ph type="title"/>
          </p:nvPr>
        </p:nvSpPr>
        <p:spPr>
          <a:xfrm>
            <a:off x="4592091" y="1968996"/>
            <a:ext cx="4036200" cy="17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body" idx="1"/>
          </p:nvPr>
        </p:nvSpPr>
        <p:spPr>
          <a:xfrm>
            <a:off x="1665111" y="1621510"/>
            <a:ext cx="5813700" cy="28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446484" y="1641413"/>
            <a:ext cx="8250900" cy="12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628650" y="1389226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2"/>
          <p:cNvSpPr txBox="1">
            <a:spLocks noGrp="1"/>
          </p:cNvSpPr>
          <p:nvPr>
            <p:ph type="body" idx="1"/>
          </p:nvPr>
        </p:nvSpPr>
        <p:spPr>
          <a:xfrm>
            <a:off x="628650" y="1389226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22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8" name="Google Shape;98;p23"/>
          <p:cNvSpPr/>
          <p:nvPr/>
        </p:nvSpPr>
        <p:spPr>
          <a:xfrm>
            <a:off x="628649" y="1405105"/>
            <a:ext cx="7825200" cy="17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 sz="1100"/>
          </a:p>
        </p:txBody>
      </p:sp>
      <p:sp>
        <p:nvSpPr>
          <p:cNvPr id="99" name="Google Shape;99;p23"/>
          <p:cNvSpPr/>
          <p:nvPr/>
        </p:nvSpPr>
        <p:spPr>
          <a:xfrm>
            <a:off x="628649" y="313417"/>
            <a:ext cx="7825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4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2" name="Google Shape;102;p24"/>
          <p:cNvSpPr txBox="1"/>
          <p:nvPr/>
        </p:nvSpPr>
        <p:spPr>
          <a:xfrm>
            <a:off x="10221314" y="6553015"/>
            <a:ext cx="1629000" cy="2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400" b="1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03" name="Google Shape;103;p24"/>
          <p:cNvPicPr preferRelativeResize="0"/>
          <p:nvPr/>
        </p:nvPicPr>
        <p:blipFill rotWithShape="1">
          <a:blip r:embed="rId2">
            <a:alphaModFix/>
          </a:blip>
          <a:srcRect l="1681" t="12786" b="4827"/>
          <a:stretch/>
        </p:blipFill>
        <p:spPr>
          <a:xfrm>
            <a:off x="0" y="-1"/>
            <a:ext cx="9143996" cy="4695092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4"/>
          <p:cNvSpPr/>
          <p:nvPr/>
        </p:nvSpPr>
        <p:spPr>
          <a:xfrm>
            <a:off x="0" y="2584310"/>
            <a:ext cx="9162300" cy="19191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Trebuchet MS"/>
              <a:buNone/>
            </a:pPr>
            <a:r>
              <a:rPr lang="en" sz="4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41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en" sz="2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2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7" name="Google Shape;107;p25"/>
          <p:cNvSpPr/>
          <p:nvPr/>
        </p:nvSpPr>
        <p:spPr>
          <a:xfrm>
            <a:off x="628649" y="1405105"/>
            <a:ext cx="7825200" cy="21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Trebuchet MS"/>
              <a:buNone/>
            </a:pPr>
            <a:r>
              <a:rPr lang="en" sz="27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" sz="2700" i="1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" sz="27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2700" b="1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8" name="Google Shape;108;p25"/>
          <p:cNvSpPr/>
          <p:nvPr/>
        </p:nvSpPr>
        <p:spPr>
          <a:xfrm>
            <a:off x="628649" y="286659"/>
            <a:ext cx="7825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 txBox="1">
            <a:spLocks noGrp="1"/>
          </p:cNvSpPr>
          <p:nvPr>
            <p:ph type="title"/>
          </p:nvPr>
        </p:nvSpPr>
        <p:spPr>
          <a:xfrm>
            <a:off x="605659" y="1354603"/>
            <a:ext cx="36024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rebuchet MS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6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20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26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13" name="Google Shape;113;p26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7"/>
          <p:cNvSpPr txBox="1">
            <a:spLocks noGrp="1"/>
          </p:cNvSpPr>
          <p:nvPr>
            <p:ph type="title"/>
          </p:nvPr>
        </p:nvSpPr>
        <p:spPr>
          <a:xfrm>
            <a:off x="137948" y="1626216"/>
            <a:ext cx="8868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7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8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9" name="Google Shape;119;p28"/>
          <p:cNvSpPr txBox="1">
            <a:spLocks noGrp="1"/>
          </p:cNvSpPr>
          <p:nvPr>
            <p:ph type="title"/>
          </p:nvPr>
        </p:nvSpPr>
        <p:spPr>
          <a:xfrm>
            <a:off x="551456" y="2034600"/>
            <a:ext cx="8213700" cy="17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9"/>
          <p:cNvSpPr txBox="1">
            <a:spLocks noGrp="1"/>
          </p:cNvSpPr>
          <p:nvPr>
            <p:ph type="title"/>
          </p:nvPr>
        </p:nvSpPr>
        <p:spPr>
          <a:xfrm>
            <a:off x="4772907" y="1690388"/>
            <a:ext cx="4138800" cy="17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3" name="Google Shape;123;p29" descr="Cha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0367"/>
            <a:ext cx="4942432" cy="4942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_1">
    <p:bg>
      <p:bgPr>
        <a:solidFill>
          <a:schemeClr val="dk2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ctrTitle"/>
          </p:nvPr>
        </p:nvSpPr>
        <p:spPr>
          <a:xfrm>
            <a:off x="780393" y="1058770"/>
            <a:ext cx="75831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rebuchet MS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subTitle" idx="1"/>
          </p:nvPr>
        </p:nvSpPr>
        <p:spPr>
          <a:xfrm>
            <a:off x="1143000" y="1867475"/>
            <a:ext cx="685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3713"/>
              <a:buFont typeface="Arial"/>
              <a:buNone/>
              <a:defRPr sz="3713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1435396" y="2689923"/>
            <a:ext cx="62733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475"/>
              <a:buFont typeface="Arial"/>
              <a:buNone/>
              <a:defRPr sz="2475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dt" idx="10"/>
          </p:nvPr>
        </p:nvSpPr>
        <p:spPr>
          <a:xfrm>
            <a:off x="3543300" y="3688168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marR="0" lvl="0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ctrTitle"/>
          </p:nvPr>
        </p:nvSpPr>
        <p:spPr>
          <a:xfrm>
            <a:off x="780393" y="1128869"/>
            <a:ext cx="75831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ubTitle" idx="1"/>
          </p:nvPr>
        </p:nvSpPr>
        <p:spPr>
          <a:xfrm>
            <a:off x="1143000" y="1937573"/>
            <a:ext cx="685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3543300" y="3688167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2"/>
          </p:nvPr>
        </p:nvSpPr>
        <p:spPr>
          <a:xfrm>
            <a:off x="1435396" y="2760021"/>
            <a:ext cx="62733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_HEADER">
  <p:cSld name="SECTION_HEADER 2">
    <p:bg>
      <p:bgPr>
        <a:solidFill>
          <a:schemeClr val="accent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2"/>
          <p:cNvSpPr/>
          <p:nvPr/>
        </p:nvSpPr>
        <p:spPr>
          <a:xfrm>
            <a:off x="0" y="4692458"/>
            <a:ext cx="91440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32" descr="Google Shape;76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05" y="4760068"/>
            <a:ext cx="1752567" cy="29443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2"/>
          <p:cNvSpPr txBox="1">
            <a:spLocks noGrp="1"/>
          </p:cNvSpPr>
          <p:nvPr>
            <p:ph type="title"/>
          </p:nvPr>
        </p:nvSpPr>
        <p:spPr>
          <a:xfrm>
            <a:off x="628650" y="328488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Trebuchet MS"/>
              <a:buNone/>
              <a:defRPr sz="35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2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•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lvl="1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⮚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lvl="2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▪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lvl="3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•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lvl="4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○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 sz="1100"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 sz="1100"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 sz="1100"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 sz="1100"/>
            </a:lvl9pPr>
          </a:lstStyle>
          <a:p>
            <a:endParaRPr/>
          </a:p>
        </p:txBody>
      </p:sp>
      <p:sp>
        <p:nvSpPr>
          <p:cNvPr id="139" name="Google Shape;139;p32"/>
          <p:cNvSpPr txBox="1">
            <a:spLocks noGrp="1"/>
          </p:cNvSpPr>
          <p:nvPr>
            <p:ph type="sldNum" idx="12"/>
          </p:nvPr>
        </p:nvSpPr>
        <p:spPr>
          <a:xfrm>
            <a:off x="8770009" y="4833078"/>
            <a:ext cx="1680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dk2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4"/>
          <p:cNvSpPr txBox="1">
            <a:spLocks noGrp="1"/>
          </p:cNvSpPr>
          <p:nvPr>
            <p:ph type="ctrTitle"/>
          </p:nvPr>
        </p:nvSpPr>
        <p:spPr>
          <a:xfrm>
            <a:off x="780393" y="1058770"/>
            <a:ext cx="7583100" cy="7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rebuchet MS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34"/>
          <p:cNvSpPr txBox="1">
            <a:spLocks noGrp="1"/>
          </p:cNvSpPr>
          <p:nvPr>
            <p:ph type="subTitle" idx="1"/>
          </p:nvPr>
        </p:nvSpPr>
        <p:spPr>
          <a:xfrm>
            <a:off x="1143000" y="1867475"/>
            <a:ext cx="6858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3713"/>
              <a:buFont typeface="Arial"/>
              <a:buNone/>
              <a:defRPr sz="3713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34"/>
          <p:cNvSpPr txBox="1">
            <a:spLocks noGrp="1"/>
          </p:cNvSpPr>
          <p:nvPr>
            <p:ph type="body" idx="2"/>
          </p:nvPr>
        </p:nvSpPr>
        <p:spPr>
          <a:xfrm>
            <a:off x="1435396" y="2689923"/>
            <a:ext cx="62733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475"/>
              <a:buFont typeface="Arial"/>
              <a:buNone/>
              <a:defRPr sz="2475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Google Shape;150;p34"/>
          <p:cNvSpPr txBox="1">
            <a:spLocks noGrp="1"/>
          </p:cNvSpPr>
          <p:nvPr>
            <p:ph type="dt" idx="10"/>
          </p:nvPr>
        </p:nvSpPr>
        <p:spPr>
          <a:xfrm>
            <a:off x="3543300" y="3688168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4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2">
  <p:cSld name="Content Slide 2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5"/>
          <p:cNvSpPr txBox="1">
            <a:spLocks noGrp="1"/>
          </p:cNvSpPr>
          <p:nvPr>
            <p:ph type="body" idx="1"/>
          </p:nvPr>
        </p:nvSpPr>
        <p:spPr>
          <a:xfrm>
            <a:off x="232304" y="1285875"/>
            <a:ext cx="8679300" cy="32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75" tIns="32125" rIns="64275" bIns="321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3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683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❖"/>
              <a:defRPr sz="2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54" name="Google Shape;154;p35"/>
          <p:cNvSpPr txBox="1">
            <a:spLocks noGrp="1"/>
          </p:cNvSpPr>
          <p:nvPr>
            <p:ph type="sldNum" idx="12"/>
          </p:nvPr>
        </p:nvSpPr>
        <p:spPr>
          <a:xfrm>
            <a:off x="7384771" y="4818852"/>
            <a:ext cx="1509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75" tIns="32125" rIns="64275" bIns="321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5" name="Google Shape;155;p35"/>
          <p:cNvSpPr txBox="1">
            <a:spLocks noGrp="1"/>
          </p:cNvSpPr>
          <p:nvPr>
            <p:ph type="title"/>
          </p:nvPr>
        </p:nvSpPr>
        <p:spPr>
          <a:xfrm>
            <a:off x="232304" y="329339"/>
            <a:ext cx="86793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00" b="0" i="0" u="none" strike="noStrike" cap="none">
                <a:solidFill>
                  <a:srgbClr val="0012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6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6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864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733"/>
              <a:buFont typeface="Noto Sans Symbols"/>
              <a:buChar char="⮚"/>
              <a:defRPr sz="2475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7187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2025"/>
              <a:buFont typeface="Noto Sans Symbols"/>
              <a:buChar char="▪"/>
              <a:defRPr sz="2025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36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7"/>
          <p:cNvSpPr txBox="1">
            <a:spLocks noGrp="1"/>
          </p:cNvSpPr>
          <p:nvPr>
            <p:ph type="title"/>
          </p:nvPr>
        </p:nvSpPr>
        <p:spPr>
          <a:xfrm>
            <a:off x="68974" y="1587759"/>
            <a:ext cx="900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7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0"/>
          <p:cNvSpPr txBox="1">
            <a:spLocks noGrp="1"/>
          </p:cNvSpPr>
          <p:nvPr>
            <p:ph type="title"/>
          </p:nvPr>
        </p:nvSpPr>
        <p:spPr>
          <a:xfrm>
            <a:off x="628650" y="328489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40"/>
          <p:cNvSpPr txBox="1">
            <a:spLocks noGrp="1"/>
          </p:cNvSpPr>
          <p:nvPr>
            <p:ph type="body" idx="1"/>
          </p:nvPr>
        </p:nvSpPr>
        <p:spPr>
          <a:xfrm>
            <a:off x="1952714" y="1656494"/>
            <a:ext cx="5238600" cy="22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40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2"/>
          <p:cNvSpPr txBox="1">
            <a:spLocks noGrp="1"/>
          </p:cNvSpPr>
          <p:nvPr>
            <p:ph type="title"/>
          </p:nvPr>
        </p:nvSpPr>
        <p:spPr>
          <a:xfrm>
            <a:off x="605659" y="1354603"/>
            <a:ext cx="36024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Trebuchet MS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42"/>
          <p:cNvSpPr txBox="1">
            <a:spLocks noGrp="1"/>
          </p:cNvSpPr>
          <p:nvPr>
            <p:ph type="body" idx="1"/>
          </p:nvPr>
        </p:nvSpPr>
        <p:spPr>
          <a:xfrm>
            <a:off x="4857421" y="1354602"/>
            <a:ext cx="36417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528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680"/>
              <a:buFont typeface="Noto Sans Symbols"/>
              <a:buChar char="⮚"/>
              <a:defRPr sz="2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Google Shape;179;p42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80" name="Google Shape;180;p42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3"/>
          <p:cNvSpPr txBox="1">
            <a:spLocks noGrp="1"/>
          </p:cNvSpPr>
          <p:nvPr>
            <p:ph type="title"/>
          </p:nvPr>
        </p:nvSpPr>
        <p:spPr>
          <a:xfrm>
            <a:off x="4592091" y="1690390"/>
            <a:ext cx="4319700" cy="17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65"/>
              <a:buFont typeface="Trebuchet MS"/>
              <a:buNone/>
              <a:defRPr sz="606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43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4" name="Google Shape;184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59245" y="636271"/>
            <a:ext cx="3336142" cy="33361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4"/>
          <p:cNvSpPr txBox="1">
            <a:spLocks noGrp="1"/>
          </p:cNvSpPr>
          <p:nvPr>
            <p:ph type="title"/>
          </p:nvPr>
        </p:nvSpPr>
        <p:spPr>
          <a:xfrm>
            <a:off x="417328" y="273844"/>
            <a:ext cx="83094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7" name="Google Shape;187;p44"/>
          <p:cNvSpPr txBox="1">
            <a:spLocks noGrp="1"/>
          </p:cNvSpPr>
          <p:nvPr>
            <p:ph type="sldNum" idx="12"/>
          </p:nvPr>
        </p:nvSpPr>
        <p:spPr>
          <a:xfrm>
            <a:off x="6880595" y="47802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" name="Google Shape;25;p5"/>
          <p:cNvSpPr/>
          <p:nvPr/>
        </p:nvSpPr>
        <p:spPr>
          <a:xfrm>
            <a:off x="628649" y="1405105"/>
            <a:ext cx="7825200" cy="17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rebuchet MS"/>
              <a:buNone/>
            </a:pPr>
            <a:r>
              <a:rPr lang="en" sz="27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 sz="1100"/>
          </a:p>
        </p:txBody>
      </p:sp>
      <p:sp>
        <p:nvSpPr>
          <p:cNvPr id="26" name="Google Shape;26;p5"/>
          <p:cNvSpPr/>
          <p:nvPr/>
        </p:nvSpPr>
        <p:spPr>
          <a:xfrm>
            <a:off x="658793" y="313418"/>
            <a:ext cx="7825200" cy="7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_HEADER">
  <p:cSld name="SECTION_HEADER 2">
    <p:bg>
      <p:bgPr>
        <a:solidFill>
          <a:schemeClr val="accent1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5"/>
          <p:cNvSpPr/>
          <p:nvPr/>
        </p:nvSpPr>
        <p:spPr>
          <a:xfrm>
            <a:off x="0" y="4692458"/>
            <a:ext cx="91440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p45" descr="Google Shape;76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6005" y="4760068"/>
            <a:ext cx="1752567" cy="29443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45"/>
          <p:cNvSpPr txBox="1">
            <a:spLocks noGrp="1"/>
          </p:cNvSpPr>
          <p:nvPr>
            <p:ph type="title"/>
          </p:nvPr>
        </p:nvSpPr>
        <p:spPr>
          <a:xfrm>
            <a:off x="628650" y="328488"/>
            <a:ext cx="7886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Trebuchet MS"/>
              <a:buNone/>
              <a:defRPr sz="35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45"/>
          <p:cNvSpPr txBox="1">
            <a:spLocks noGrp="1"/>
          </p:cNvSpPr>
          <p:nvPr>
            <p:ph type="body" idx="1"/>
          </p:nvPr>
        </p:nvSpPr>
        <p:spPr>
          <a:xfrm>
            <a:off x="628650" y="1389227"/>
            <a:ext cx="7886700" cy="31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•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lvl="1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⮚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lvl="2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▪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lvl="3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•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lvl="4" indent="-3619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Char char="○"/>
              <a:defRPr sz="2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 sz="1100"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 sz="1100"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 sz="1100"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 sz="1100"/>
            </a:lvl9pPr>
          </a:lstStyle>
          <a:p>
            <a:endParaRPr/>
          </a:p>
        </p:txBody>
      </p:sp>
      <p:sp>
        <p:nvSpPr>
          <p:cNvPr id="193" name="Google Shape;193;p45"/>
          <p:cNvSpPr txBox="1">
            <a:spLocks noGrp="1"/>
          </p:cNvSpPr>
          <p:nvPr>
            <p:ph type="sldNum" idx="12"/>
          </p:nvPr>
        </p:nvSpPr>
        <p:spPr>
          <a:xfrm>
            <a:off x="8770009" y="4833078"/>
            <a:ext cx="1680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Trebuchet MS"/>
              <a:buNone/>
              <a:defRPr sz="700">
                <a:solidFill>
                  <a:srgbClr val="000000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" name="Google Shape;29;p6"/>
          <p:cNvSpPr txBox="1"/>
          <p:nvPr/>
        </p:nvSpPr>
        <p:spPr>
          <a:xfrm>
            <a:off x="10221314" y="6553015"/>
            <a:ext cx="1629000" cy="2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400" b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400" b="1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0" name="Google Shape;30;p6"/>
          <p:cNvPicPr preferRelativeResize="0"/>
          <p:nvPr/>
        </p:nvPicPr>
        <p:blipFill rotWithShape="1">
          <a:blip r:embed="rId2">
            <a:alphaModFix/>
          </a:blip>
          <a:srcRect l="1681" t="12786" b="4827"/>
          <a:stretch/>
        </p:blipFill>
        <p:spPr>
          <a:xfrm>
            <a:off x="0" y="-1"/>
            <a:ext cx="9144004" cy="469509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6"/>
          <p:cNvSpPr/>
          <p:nvPr/>
        </p:nvSpPr>
        <p:spPr>
          <a:xfrm>
            <a:off x="0" y="2584310"/>
            <a:ext cx="9162300" cy="19191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97525" tIns="48750" rIns="97525" bIns="137150" anchor="ctr" anchorCtr="0">
            <a:noAutofit/>
          </a:bodyPr>
          <a:lstStyle/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Trebuchet MS"/>
              <a:buNone/>
            </a:pPr>
            <a:r>
              <a:rPr lang="en" sz="41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41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27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</a:pPr>
            <a:r>
              <a:rPr lang="en" sz="2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2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" name="Google Shape;34;p7"/>
          <p:cNvSpPr/>
          <p:nvPr/>
        </p:nvSpPr>
        <p:spPr>
          <a:xfrm>
            <a:off x="628649" y="1405105"/>
            <a:ext cx="7825200" cy="21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rebuchet MS"/>
              <a:buNone/>
            </a:pPr>
            <a:r>
              <a:rPr lang="en" sz="27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" sz="2700" i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" sz="27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2700" b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5" name="Google Shape;35;p7"/>
          <p:cNvSpPr/>
          <p:nvPr/>
        </p:nvSpPr>
        <p:spPr>
          <a:xfrm>
            <a:off x="628650" y="286659"/>
            <a:ext cx="7825200" cy="7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 i="0" u="none" strike="noStrike" cap="none">
                <a:solidFill>
                  <a:srgbClr val="232C68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605659" y="1354603"/>
            <a:ext cx="36024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rebuchet MS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4857422" y="1354602"/>
            <a:ext cx="3641700" cy="22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4000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▪"/>
              <a:defRPr sz="2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0" name="Google Shape;40;p8"/>
          <p:cNvCxnSpPr/>
          <p:nvPr/>
        </p:nvCxnSpPr>
        <p:spPr>
          <a:xfrm>
            <a:off x="4572000" y="995363"/>
            <a:ext cx="0" cy="3152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137948" y="1645444"/>
            <a:ext cx="8868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title"/>
          </p:nvPr>
        </p:nvSpPr>
        <p:spPr>
          <a:xfrm>
            <a:off x="4592091" y="1968996"/>
            <a:ext cx="4036200" cy="17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100"/>
              <a:buFont typeface="Trebuchet MS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7" name="Google Shape;47;p10" descr="Question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14374" y="-223837"/>
            <a:ext cx="5572125" cy="557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37948" y="1645444"/>
            <a:ext cx="8868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6880594" y="4780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" name="Google Shape;10;p1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205740" y="4773168"/>
            <a:ext cx="1701044" cy="2880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>
            <a:spLocks noGrp="1"/>
          </p:cNvSpPr>
          <p:nvPr>
            <p:ph type="title"/>
          </p:nvPr>
        </p:nvSpPr>
        <p:spPr>
          <a:xfrm>
            <a:off x="137948" y="1626216"/>
            <a:ext cx="8868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dt" idx="10"/>
          </p:nvPr>
        </p:nvSpPr>
        <p:spPr>
          <a:xfrm>
            <a:off x="3543300" y="368065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5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17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7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spcBef>
                <a:spcPts val="0"/>
              </a:spcBef>
              <a:buNone/>
              <a:defRPr sz="9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6" name="Google Shape;76;p17" descr="A picture containing clock&#10;&#10;Description automatically generated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206006" y="4772678"/>
            <a:ext cx="1660592" cy="28461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3"/>
          <p:cNvSpPr txBox="1">
            <a:spLocks noGrp="1"/>
          </p:cNvSpPr>
          <p:nvPr>
            <p:ph type="title"/>
          </p:nvPr>
        </p:nvSpPr>
        <p:spPr>
          <a:xfrm>
            <a:off x="68974" y="1587759"/>
            <a:ext cx="9006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rebuchet MS"/>
              <a:buNone/>
              <a:defRPr sz="48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Google Shape;142;p33"/>
          <p:cNvSpPr txBox="1">
            <a:spLocks noGrp="1"/>
          </p:cNvSpPr>
          <p:nvPr>
            <p:ph type="dt" idx="10"/>
          </p:nvPr>
        </p:nvSpPr>
        <p:spPr>
          <a:xfrm>
            <a:off x="3543300" y="368065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33"/>
          <p:cNvSpPr/>
          <p:nvPr/>
        </p:nvSpPr>
        <p:spPr>
          <a:xfrm>
            <a:off x="0" y="4692459"/>
            <a:ext cx="91440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33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5" name="Google Shape;145;p33" descr="Colorado Department of Health Care Policy and Financi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06005" y="4760069"/>
            <a:ext cx="1752567" cy="29443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4" r:id="rId6"/>
    <p:sldLayoutId id="2147483686" r:id="rId7"/>
    <p:sldLayoutId id="2147483687" r:id="rId8"/>
    <p:sldLayoutId id="2147483688" r:id="rId9"/>
    <p:sldLayoutId id="214748368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s02web.zoom.us/webinar/register/WN_zI5xXdjiR5a8N8loyay_iA#/registration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vicix2DeqAMin42T8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3.xml"/><Relationship Id="rId4" Type="http://schemas.openxmlformats.org/officeDocument/2006/relationships/comments" Target="../comments/commen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85"/>
          <p:cNvSpPr txBox="1">
            <a:spLocks noGrp="1"/>
          </p:cNvSpPr>
          <p:nvPr>
            <p:ph type="ctrTitle"/>
          </p:nvPr>
        </p:nvSpPr>
        <p:spPr>
          <a:xfrm>
            <a:off x="0" y="2060028"/>
            <a:ext cx="9259614" cy="118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</a:pPr>
            <a:r>
              <a:rPr lang="en" dirty="0"/>
              <a:t>Member Correspondence Improvements </a:t>
            </a:r>
            <a:endParaRPr dirty="0"/>
          </a:p>
          <a:p>
            <a:r>
              <a:rPr lang="en" dirty="0"/>
              <a:t>Fiscal Year 2025-26</a:t>
            </a:r>
            <a:br>
              <a:rPr lang="en" dirty="0"/>
            </a:br>
            <a:br>
              <a:rPr lang="en" dirty="0"/>
            </a:br>
            <a:r>
              <a:rPr lang="es-419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Mejoras en la </a:t>
            </a:r>
            <a:r>
              <a:rPr lang="es-419" dirty="0"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419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orrespondencia para miembros</a:t>
            </a:r>
            <a:br>
              <a:rPr lang="es-419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Año fiscal 2025-26</a:t>
            </a:r>
            <a:br>
              <a:rPr lang="es-419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dirty="0"/>
          </a:p>
        </p:txBody>
      </p:sp>
      <p:sp>
        <p:nvSpPr>
          <p:cNvPr id="374" name="Google Shape;374;p85"/>
          <p:cNvSpPr txBox="1">
            <a:spLocks noGrp="1"/>
          </p:cNvSpPr>
          <p:nvPr>
            <p:ph type="sldNum" idx="12"/>
          </p:nvPr>
        </p:nvSpPr>
        <p:spPr>
          <a:xfrm>
            <a:off x="6880594" y="4778065"/>
            <a:ext cx="2057400" cy="273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05"/>
          <p:cNvSpPr txBox="1">
            <a:spLocks noGrp="1"/>
          </p:cNvSpPr>
          <p:nvPr>
            <p:ph type="title" idx="4294967295"/>
          </p:nvPr>
        </p:nvSpPr>
        <p:spPr>
          <a:xfrm>
            <a:off x="321475" y="186650"/>
            <a:ext cx="3901800" cy="472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Proactive Monitoring </a:t>
            </a:r>
            <a:endParaRPr sz="3000" dirty="0"/>
          </a:p>
        </p:txBody>
      </p:sp>
      <p:sp>
        <p:nvSpPr>
          <p:cNvPr id="550" name="Google Shape;550;p105"/>
          <p:cNvSpPr txBox="1">
            <a:spLocks noGrp="1"/>
          </p:cNvSpPr>
          <p:nvPr>
            <p:ph type="body" idx="1"/>
          </p:nvPr>
        </p:nvSpPr>
        <p:spPr>
          <a:xfrm>
            <a:off x="321475" y="712175"/>
            <a:ext cx="4096800" cy="3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Trebuchet MS"/>
                <a:ea typeface="Trebuchet MS"/>
                <a:cs typeface="Trebuchet MS"/>
                <a:sym typeface="Trebuchet MS"/>
              </a:rPr>
              <a:t>Goal: Catch issues in real time letters (could be system or language)</a:t>
            </a:r>
            <a:endParaRPr sz="2000" b="1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Weekly live letter review (currently 100 CBMS letters, with goal to expand to all areas over the next year)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Monitored for defects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Continuation of effort started after 2024 Office of the State Auditor (OSA) audit</a:t>
            </a:r>
            <a:endParaRPr sz="200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698CA1F0-91C9-EF50-A7CB-4FB14849F3B9}"/>
              </a:ext>
            </a:extLst>
          </p:cNvPr>
          <p:cNvSpPr txBox="1">
            <a:spLocks/>
          </p:cNvSpPr>
          <p:nvPr/>
        </p:nvSpPr>
        <p:spPr>
          <a:xfrm>
            <a:off x="4223276" y="659450"/>
            <a:ext cx="4567608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419" sz="1900" b="1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Meta: </a:t>
            </a:r>
            <a:r>
              <a:rPr lang="es-MX" sz="1900" b="1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Cartas en tiempo real para detectar problemas</a:t>
            </a:r>
            <a:r>
              <a:rPr lang="es-419" sz="1900" b="1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(pueden ser del sistema o del lenguaje)</a:t>
            </a:r>
            <a:endParaRPr lang="es-419" sz="19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3564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19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Revisión semanal de cartas en vivo (actualmente 100 cartas del CBMS, con la meta de expandirse a todas las áreas en el próximo año)</a:t>
            </a:r>
            <a:endParaRPr lang="es-419" sz="19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3564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19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monitorea para detectar defectos</a:t>
            </a:r>
            <a:endParaRPr lang="es-419" sz="19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3564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19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Continuación del esfuerzo iniciado tras la auditoría de 2024 de la Oficina del Auditor del Estado (OSA)</a:t>
            </a:r>
            <a:endParaRPr lang="es-419" sz="19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>
              <a:buSzPts val="1800"/>
            </a:pPr>
            <a:endParaRPr lang="en-US" sz="1800" dirty="0">
              <a:solidFill>
                <a:schemeClr val="bg2"/>
              </a:solidFill>
            </a:endParaRP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867C194E-22D0-A73C-ADD9-E439033D8A7D}"/>
              </a:ext>
            </a:extLst>
          </p:cNvPr>
          <p:cNvSpPr txBox="1">
            <a:spLocks/>
          </p:cNvSpPr>
          <p:nvPr/>
        </p:nvSpPr>
        <p:spPr>
          <a:xfrm>
            <a:off x="4653680" y="-7825"/>
            <a:ext cx="3901799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000" dirty="0" err="1">
                <a:solidFill>
                  <a:schemeClr val="bg2"/>
                </a:solidFill>
              </a:rPr>
              <a:t>Monitoreo</a:t>
            </a:r>
            <a:r>
              <a:rPr lang="en-US" sz="3000" dirty="0">
                <a:solidFill>
                  <a:schemeClr val="bg2"/>
                </a:solidFill>
              </a:rPr>
              <a:t> </a:t>
            </a:r>
            <a:r>
              <a:rPr lang="en-US" sz="3000" dirty="0" err="1">
                <a:solidFill>
                  <a:schemeClr val="bg2"/>
                </a:solidFill>
              </a:rPr>
              <a:t>proactivo</a:t>
            </a:r>
            <a:endParaRPr lang="en-US" sz="30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06"/>
          <p:cNvSpPr txBox="1">
            <a:spLocks noGrp="1"/>
          </p:cNvSpPr>
          <p:nvPr>
            <p:ph type="body" idx="1"/>
          </p:nvPr>
        </p:nvSpPr>
        <p:spPr>
          <a:xfrm>
            <a:off x="138612" y="1045382"/>
            <a:ext cx="4280400" cy="32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Trebuchet MS"/>
                <a:ea typeface="Trebuchet MS"/>
                <a:cs typeface="Trebuchet MS"/>
                <a:sym typeface="Trebuchet MS"/>
              </a:rPr>
              <a:t>Goal: Verify compliance with SB 17-121 and HCPF member communications standards criteria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Periodic review of templates and live letters with 25 question auditing tool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New effort in response to Office of the State auditor (OSA) audit to proactively examine both templates and live letters against SB 17-121 criteria</a:t>
            </a:r>
            <a:endParaRPr sz="200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56" name="Google Shape;556;p106"/>
          <p:cNvSpPr txBox="1"/>
          <p:nvPr/>
        </p:nvSpPr>
        <p:spPr>
          <a:xfrm>
            <a:off x="218125" y="122900"/>
            <a:ext cx="38229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Ongoing Auditing</a:t>
            </a:r>
            <a:endParaRPr sz="2700" b="1" dirty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0585BD59-AF07-9351-7A6F-557162DB0670}"/>
              </a:ext>
            </a:extLst>
          </p:cNvPr>
          <p:cNvSpPr txBox="1">
            <a:spLocks/>
          </p:cNvSpPr>
          <p:nvPr/>
        </p:nvSpPr>
        <p:spPr>
          <a:xfrm>
            <a:off x="4170234" y="644231"/>
            <a:ext cx="4755641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56400">
              <a:lnSpc>
                <a:spcPct val="100000"/>
              </a:lnSpc>
              <a:spcBef>
                <a:spcPts val="0"/>
              </a:spcBef>
              <a:buSzPts val="1800"/>
              <a:buNone/>
            </a:pPr>
            <a:r>
              <a:rPr lang="es-419" sz="2000" b="1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Meta: Verificar el cumplimiento con SB 17-121 y los criterios de estándares de comunicación del HCPF</a:t>
            </a:r>
            <a:endParaRPr lang="es-419" sz="2000" b="1" dirty="0">
              <a:solidFill>
                <a:schemeClr val="tx1"/>
              </a:solidFill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564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Revisión periódica de plantillas y cartas en vivo con una herramienta de auditoría de 25 preguntas</a:t>
            </a:r>
            <a:endParaRPr lang="es-419" sz="2000" dirty="0">
              <a:solidFill>
                <a:schemeClr val="tx1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564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MX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Nuevo esfuerzo en respuesta a la auditoría de la Oficina del Auditor del Estado (OSA) para examinar de forma proactiva tanto las plantillas como las cartas en vivo en relación con los criterios del SB 17-121.</a:t>
            </a:r>
            <a:endParaRPr lang="es-419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>
              <a:buSzPts val="1800"/>
            </a:pPr>
            <a:endParaRPr lang="en-US" sz="1800" dirty="0">
              <a:solidFill>
                <a:schemeClr val="bg2"/>
              </a:solidFill>
            </a:endParaRP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13DA7893-E1BD-3EC5-1D02-0BB755639137}"/>
              </a:ext>
            </a:extLst>
          </p:cNvPr>
          <p:cNvSpPr txBox="1">
            <a:spLocks/>
          </p:cNvSpPr>
          <p:nvPr/>
        </p:nvSpPr>
        <p:spPr>
          <a:xfrm>
            <a:off x="4851600" y="-136539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 err="1">
                <a:solidFill>
                  <a:schemeClr val="bg2"/>
                </a:solidFill>
              </a:rPr>
              <a:t>Auditoría</a:t>
            </a:r>
            <a:r>
              <a:rPr lang="en-US" sz="3600" dirty="0">
                <a:solidFill>
                  <a:schemeClr val="bg2"/>
                </a:solidFill>
              </a:rPr>
              <a:t> continua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107"/>
          <p:cNvSpPr txBox="1">
            <a:spLocks noGrp="1"/>
          </p:cNvSpPr>
          <p:nvPr>
            <p:ph type="title"/>
          </p:nvPr>
        </p:nvSpPr>
        <p:spPr>
          <a:xfrm>
            <a:off x="262325" y="261575"/>
            <a:ext cx="43704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/>
              <a:t>Internal Auditing Practices</a:t>
            </a:r>
            <a:endParaRPr sz="2600" dirty="0"/>
          </a:p>
        </p:txBody>
      </p:sp>
      <p:sp>
        <p:nvSpPr>
          <p:cNvPr id="562" name="Google Shape;562;p107"/>
          <p:cNvSpPr txBox="1">
            <a:spLocks noGrp="1"/>
          </p:cNvSpPr>
          <p:nvPr>
            <p:ph type="body" idx="1"/>
          </p:nvPr>
        </p:nvSpPr>
        <p:spPr>
          <a:xfrm>
            <a:off x="274050" y="1038875"/>
            <a:ext cx="3839100" cy="34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Auditing Tool -  25 questions corresponding to areas identified by SB 121: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Plain Language standards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Communication and Brand Guidelines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Accessibility standards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Additional Rights and Notices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Completeness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Other- Template Specific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678C8A5B-D50B-0190-C46C-489F1C6A7F38}"/>
              </a:ext>
            </a:extLst>
          </p:cNvPr>
          <p:cNvSpPr txBox="1">
            <a:spLocks/>
          </p:cNvSpPr>
          <p:nvPr/>
        </p:nvSpPr>
        <p:spPr>
          <a:xfrm>
            <a:off x="4467275" y="1003250"/>
            <a:ext cx="4179768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Herramienta de Auditoría – 25 preguntas que corresponden a áreas identificadas en el SB 121:</a:t>
            </a:r>
            <a:endParaRPr lang="es-419" sz="20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Estándares de lenguaje sencillo</a:t>
            </a:r>
            <a:endParaRPr lang="es-419" sz="2000" dirty="0">
              <a:solidFill>
                <a:schemeClr val="tx1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Guías de comunicación y marca</a:t>
            </a:r>
            <a:endParaRPr lang="es-419" sz="2000" dirty="0">
              <a:solidFill>
                <a:schemeClr val="tx1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Estándares de accesibilidad</a:t>
            </a:r>
            <a:endParaRPr lang="es-419" sz="2000" dirty="0">
              <a:solidFill>
                <a:schemeClr val="tx1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Derechos y avisos adicionales</a:t>
            </a:r>
            <a:endParaRPr lang="es-419" sz="2000" dirty="0">
              <a:solidFill>
                <a:schemeClr val="tx1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Integridad</a:t>
            </a:r>
            <a:endParaRPr lang="es-419" sz="2000" dirty="0">
              <a:solidFill>
                <a:schemeClr val="tx1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Otros – Específicos a la plantilla</a:t>
            </a:r>
            <a:endParaRPr lang="en-US" sz="20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3E1F9F06-95E4-D27F-3170-7BC8A48C51DB}"/>
              </a:ext>
            </a:extLst>
          </p:cNvPr>
          <p:cNvSpPr txBox="1">
            <a:spLocks/>
          </p:cNvSpPr>
          <p:nvPr/>
        </p:nvSpPr>
        <p:spPr>
          <a:xfrm>
            <a:off x="4467275" y="318875"/>
            <a:ext cx="4547517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2600" dirty="0" err="1">
                <a:solidFill>
                  <a:schemeClr val="bg2"/>
                </a:solidFill>
              </a:rPr>
              <a:t>Prácticas</a:t>
            </a:r>
            <a:r>
              <a:rPr lang="en-US" sz="2600" dirty="0">
                <a:solidFill>
                  <a:schemeClr val="bg2"/>
                </a:solidFill>
              </a:rPr>
              <a:t> de </a:t>
            </a:r>
            <a:r>
              <a:rPr lang="en-US" sz="2600" dirty="0" err="1">
                <a:solidFill>
                  <a:schemeClr val="bg2"/>
                </a:solidFill>
              </a:rPr>
              <a:t>auditoría</a:t>
            </a:r>
            <a:r>
              <a:rPr lang="en-US" sz="2600" dirty="0">
                <a:solidFill>
                  <a:schemeClr val="bg2"/>
                </a:solidFill>
              </a:rPr>
              <a:t> interna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8"/>
          <p:cNvSpPr txBox="1">
            <a:spLocks noGrp="1"/>
          </p:cNvSpPr>
          <p:nvPr>
            <p:ph type="title"/>
          </p:nvPr>
        </p:nvSpPr>
        <p:spPr>
          <a:xfrm>
            <a:off x="237350" y="217950"/>
            <a:ext cx="4488000" cy="429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/>
              <a:t>Internal Auditing Practices</a:t>
            </a:r>
            <a:endParaRPr sz="2600" dirty="0"/>
          </a:p>
        </p:txBody>
      </p:sp>
      <p:sp>
        <p:nvSpPr>
          <p:cNvPr id="569" name="Google Shape;569;p108"/>
          <p:cNvSpPr txBox="1">
            <a:spLocks noGrp="1"/>
          </p:cNvSpPr>
          <p:nvPr>
            <p:ph type="body" idx="1"/>
          </p:nvPr>
        </p:nvSpPr>
        <p:spPr>
          <a:xfrm>
            <a:off x="237350" y="731625"/>
            <a:ext cx="4725300" cy="10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Trebuchet MS"/>
                <a:ea typeface="Trebuchet MS"/>
                <a:cs typeface="Trebuchet MS"/>
                <a:sym typeface="Trebuchet MS"/>
              </a:rPr>
              <a:t>Starting July 1, 2025, *HSAG and HCPF’s internal member correspondence compliance team will review </a:t>
            </a:r>
            <a:r>
              <a:rPr lang="en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50 unique templates across 9 different areas sending member letters:</a:t>
            </a:r>
            <a:endParaRPr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419"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419" sz="3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0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*HSAG = Health Services Advisory Group, a vendor we received funding in the                           FY24-25 long bill to contract with for support in auditing letters</a:t>
            </a:r>
            <a:endParaRPr lang="en-US"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1600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70" name="Google Shape;570;p108"/>
          <p:cNvSpPr txBox="1">
            <a:spLocks noGrp="1"/>
          </p:cNvSpPr>
          <p:nvPr>
            <p:ph type="sldNum" idx="12"/>
          </p:nvPr>
        </p:nvSpPr>
        <p:spPr>
          <a:xfrm>
            <a:off x="6354343" y="3497413"/>
            <a:ext cx="411600" cy="295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9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13</a:t>
            </a:fld>
            <a:endParaRPr sz="9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aphicFrame>
        <p:nvGraphicFramePr>
          <p:cNvPr id="571" name="Google Shape;571;p108"/>
          <p:cNvGraphicFramePr/>
          <p:nvPr>
            <p:extLst>
              <p:ext uri="{D42A27DB-BD31-4B8C-83A1-F6EECF244321}">
                <p14:modId xmlns:p14="http://schemas.microsoft.com/office/powerpoint/2010/main" val="3096408422"/>
              </p:ext>
            </p:extLst>
          </p:nvPr>
        </p:nvGraphicFramePr>
        <p:xfrm>
          <a:off x="172884" y="1684610"/>
          <a:ext cx="4487962" cy="2514480"/>
        </p:xfrm>
        <a:graphic>
          <a:graphicData uri="http://schemas.openxmlformats.org/drawingml/2006/table">
            <a:tbl>
              <a:tblPr>
                <a:noFill/>
                <a:tableStyleId>{C0991092-2E6B-445B-BF36-F9AE7E4B7D29}</a:tableStyleId>
              </a:tblPr>
              <a:tblGrid>
                <a:gridCol w="1874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3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7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Colorado Benefits Management System - CBMS</a:t>
                      </a:r>
                      <a:endParaRPr sz="1300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Medicaid Eligibility decisions and requests for additional information </a:t>
                      </a:r>
                      <a:endParaRPr sz="1300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Office of Community Living</a:t>
                      </a:r>
                      <a:endParaRPr sz="1300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Long-term service and support letters from case management agencies</a:t>
                      </a:r>
                      <a:endParaRPr sz="1300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8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Pharmacy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Medication request decisions</a:t>
                      </a:r>
                      <a:endParaRPr sz="1300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Non-Emergent Medical Transportation (NEMT)</a:t>
                      </a:r>
                      <a:endParaRPr sz="1300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NEMT Transportation request decisions</a:t>
                      </a:r>
                      <a:endParaRPr sz="1300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F41BD8BA-21EE-C2FE-7B4C-A951F96DA703}"/>
              </a:ext>
            </a:extLst>
          </p:cNvPr>
          <p:cNvSpPr txBox="1">
            <a:spLocks/>
          </p:cNvSpPr>
          <p:nvPr/>
        </p:nvSpPr>
        <p:spPr>
          <a:xfrm>
            <a:off x="4725311" y="649610"/>
            <a:ext cx="4467626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SzPts val="1800"/>
              <a:buNone/>
            </a:pPr>
            <a:r>
              <a:rPr lang="es-419" sz="14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partir del 1 de julio de 2025, *HSAG y el equipo interno de cumplimiento de correspondencia del HCPF revisarán 50 plantillas únicas en 9 áreas diferentes que envían cartas a los miembros:</a:t>
            </a:r>
          </a:p>
          <a:p>
            <a:pPr marL="114300" indent="0">
              <a:buSzPts val="1800"/>
              <a:buNone/>
            </a:pPr>
            <a:endParaRPr lang="es-419" sz="14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>
              <a:buSzPts val="1800"/>
            </a:pPr>
            <a:endParaRPr lang="en-US" sz="1800" dirty="0">
              <a:solidFill>
                <a:schemeClr val="bg2"/>
              </a:solidFill>
            </a:endParaRP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75580B03-16BA-C213-FB16-B28B885B8AE4}"/>
              </a:ext>
            </a:extLst>
          </p:cNvPr>
          <p:cNvSpPr txBox="1">
            <a:spLocks/>
          </p:cNvSpPr>
          <p:nvPr/>
        </p:nvSpPr>
        <p:spPr>
          <a:xfrm>
            <a:off x="4962650" y="447130"/>
            <a:ext cx="383078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 err="1">
                <a:solidFill>
                  <a:schemeClr val="bg2"/>
                </a:solidFill>
              </a:rPr>
              <a:t>Prácticas</a:t>
            </a:r>
            <a:r>
              <a:rPr lang="en-US" sz="3600" dirty="0">
                <a:solidFill>
                  <a:schemeClr val="bg2"/>
                </a:solidFill>
              </a:rPr>
              <a:t> de </a:t>
            </a:r>
            <a:r>
              <a:rPr lang="en-US" sz="3600" dirty="0" err="1">
                <a:solidFill>
                  <a:schemeClr val="bg2"/>
                </a:solidFill>
              </a:rPr>
              <a:t>auditoría</a:t>
            </a:r>
            <a:r>
              <a:rPr lang="en-US" sz="3600" dirty="0">
                <a:solidFill>
                  <a:schemeClr val="bg2"/>
                </a:solidFill>
              </a:rPr>
              <a:t> interna</a:t>
            </a:r>
          </a:p>
          <a:p>
            <a:pPr>
              <a:buClr>
                <a:srgbClr val="FFFFFF"/>
              </a:buClr>
              <a:buSzPts val="2700"/>
            </a:pPr>
            <a:endParaRPr lang="en-US" sz="3600" dirty="0">
              <a:solidFill>
                <a:schemeClr val="bg2"/>
              </a:solidFill>
            </a:endParaRP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DDA10184-D050-423C-B3A3-761B4AE1ED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703634"/>
              </p:ext>
            </p:extLst>
          </p:nvPr>
        </p:nvGraphicFramePr>
        <p:xfrm>
          <a:off x="4725311" y="1553545"/>
          <a:ext cx="4339176" cy="2674620"/>
        </p:xfrm>
        <a:graphic>
          <a:graphicData uri="http://schemas.openxmlformats.org/drawingml/2006/table">
            <a:tbl>
              <a:tblPr firstRow="1" bandRow="1">
                <a:tableStyleId>{43A84CFC-3F46-4663-B915-3496887124C9}</a:tableStyleId>
              </a:tblPr>
              <a:tblGrid>
                <a:gridCol w="2169588">
                  <a:extLst>
                    <a:ext uri="{9D8B030D-6E8A-4147-A177-3AD203B41FA5}">
                      <a16:colId xmlns:a16="http://schemas.microsoft.com/office/drawing/2014/main" val="1388402835"/>
                    </a:ext>
                  </a:extLst>
                </a:gridCol>
                <a:gridCol w="2169588">
                  <a:extLst>
                    <a:ext uri="{9D8B030D-6E8A-4147-A177-3AD203B41FA5}">
                      <a16:colId xmlns:a16="http://schemas.microsoft.com/office/drawing/2014/main" val="3345685222"/>
                    </a:ext>
                  </a:extLst>
                </a:gridCol>
              </a:tblGrid>
              <a:tr h="661386">
                <a:tc>
                  <a:txBody>
                    <a:bodyPr/>
                    <a:lstStyle/>
                    <a:p>
                      <a:pPr algn="ctr"/>
                      <a:r>
                        <a:rPr lang="es-419" sz="13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Sistema de gestión de beneficios de Colorado CBMS</a:t>
                      </a:r>
                      <a:endParaRPr lang="es-419" sz="1300" b="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419" sz="125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Decisiones de elegibilidad de Medicaid y solicitudes de información adicional</a:t>
                      </a:r>
                      <a:endParaRPr lang="es-419" sz="125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6048394"/>
                  </a:ext>
                </a:extLst>
              </a:tr>
              <a:tr h="851440">
                <a:tc>
                  <a:txBody>
                    <a:bodyPr/>
                    <a:lstStyle/>
                    <a:p>
                      <a:pPr algn="ctr"/>
                      <a:r>
                        <a:rPr lang="es-419" sz="13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Oficina de vida comunitaria</a:t>
                      </a:r>
                      <a:endParaRPr lang="es-419" sz="1300" b="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419" sz="125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Cartas de servicio y apoyo a largo plazo desde agencias de gestión de casos</a:t>
                      </a:r>
                      <a:endParaRPr lang="es-419" sz="125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14047"/>
                  </a:ext>
                </a:extLst>
              </a:tr>
              <a:tr h="471333">
                <a:tc>
                  <a:txBody>
                    <a:bodyPr/>
                    <a:lstStyle/>
                    <a:p>
                      <a:pPr algn="ctr"/>
                      <a:r>
                        <a:rPr lang="es-419" sz="13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Farmacia</a:t>
                      </a:r>
                      <a:endParaRPr lang="es-419" sz="1300" b="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419" sz="125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Decisiones sobre solicitudes de medicamentos</a:t>
                      </a:r>
                      <a:endParaRPr lang="es-419" sz="125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280931"/>
                  </a:ext>
                </a:extLst>
              </a:tr>
              <a:tr h="661386">
                <a:tc>
                  <a:txBody>
                    <a:bodyPr/>
                    <a:lstStyle/>
                    <a:p>
                      <a:pPr algn="ctr"/>
                      <a:r>
                        <a:rPr lang="es-419" sz="13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Transporte médico que no es emergencia(NEMT)</a:t>
                      </a:r>
                      <a:endParaRPr lang="es-419" sz="1300" b="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419" sz="125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Decisiones sobre solicitudes de transporte </a:t>
                      </a:r>
                      <a:r>
                        <a:rPr lang="en" sz="1250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NEMT</a:t>
                      </a:r>
                      <a:endParaRPr lang="es-419" sz="1250" b="0" i="0" u="none" strike="noStrike" cap="non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endParaRPr lang="es-419" sz="125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9315126"/>
                  </a:ext>
                </a:extLst>
              </a:tr>
            </a:tbl>
          </a:graphicData>
        </a:graphic>
      </p:graphicFrame>
      <p:sp>
        <p:nvSpPr>
          <p:cNvPr id="5" name="Rectángulo 4">
            <a:extLst>
              <a:ext uri="{FF2B5EF4-FFF2-40B4-BE49-F238E27FC236}">
                <a16:creationId xmlns:a16="http://schemas.microsoft.com/office/drawing/2014/main" id="{C74CE278-6C6C-44CE-968C-CDD22DFC444F}"/>
              </a:ext>
            </a:extLst>
          </p:cNvPr>
          <p:cNvSpPr/>
          <p:nvPr/>
        </p:nvSpPr>
        <p:spPr>
          <a:xfrm>
            <a:off x="4725311" y="4333025"/>
            <a:ext cx="4418689" cy="2573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419" sz="9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*HSAG = Grupo asesor de servicios de salud, </a:t>
            </a:r>
            <a:r>
              <a:rPr lang="es-MX" sz="9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proveedor para el que recibimos financiación para el proyecto de ley de presupuesto en el año fiscal 24-25 para contratarlo para apoyo en la auditoría de cartas.</a:t>
            </a:r>
            <a:endParaRPr lang="es-419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09"/>
          <p:cNvSpPr txBox="1">
            <a:spLocks noGrp="1"/>
          </p:cNvSpPr>
          <p:nvPr>
            <p:ph type="sldNum" idx="12"/>
          </p:nvPr>
        </p:nvSpPr>
        <p:spPr>
          <a:xfrm>
            <a:off x="6354343" y="3497413"/>
            <a:ext cx="411600" cy="295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9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14</a:t>
            </a:fld>
            <a:endParaRPr sz="9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aphicFrame>
        <p:nvGraphicFramePr>
          <p:cNvPr id="578" name="Google Shape;578;p109"/>
          <p:cNvGraphicFramePr/>
          <p:nvPr>
            <p:extLst>
              <p:ext uri="{D42A27DB-BD31-4B8C-83A1-F6EECF244321}">
                <p14:modId xmlns:p14="http://schemas.microsoft.com/office/powerpoint/2010/main" val="500997690"/>
              </p:ext>
            </p:extLst>
          </p:nvPr>
        </p:nvGraphicFramePr>
        <p:xfrm>
          <a:off x="116940" y="1423842"/>
          <a:ext cx="4286354" cy="3093570"/>
        </p:xfrm>
        <a:graphic>
          <a:graphicData uri="http://schemas.openxmlformats.org/drawingml/2006/table">
            <a:tbl>
              <a:tblPr>
                <a:noFill/>
                <a:tableStyleId>{C0991092-2E6B-445B-BF36-F9AE7E4B7D29}</a:tableStyleId>
              </a:tblPr>
              <a:tblGrid>
                <a:gridCol w="1426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9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098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Dentaquest</a:t>
                      </a:r>
                      <a:endParaRPr sz="130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Dental request decisions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564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Regional Accountability Entities (RAEs)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Issues decisions for certain Medicaid benefits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31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Arbor Action Review Group 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Issues disability determination decisions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64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Health Insurance Buy In (HIBI)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Program decisions regarding eligibility for covering private insurance</a:t>
                      </a:r>
                      <a:endParaRPr sz="13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98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Acentra </a:t>
                      </a:r>
                      <a:endParaRPr sz="1300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Issues private duty nursing decisions</a:t>
                      </a:r>
                      <a:endParaRPr sz="1300" dirty="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79" name="Google Shape;579;p109"/>
          <p:cNvSpPr txBox="1">
            <a:spLocks noGrp="1"/>
          </p:cNvSpPr>
          <p:nvPr>
            <p:ph type="title"/>
          </p:nvPr>
        </p:nvSpPr>
        <p:spPr>
          <a:xfrm>
            <a:off x="237350" y="87213"/>
            <a:ext cx="4488000" cy="429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Internal Auditing Practices</a:t>
            </a:r>
            <a:endParaRPr sz="2400" dirty="0"/>
          </a:p>
        </p:txBody>
      </p:sp>
      <p:sp>
        <p:nvSpPr>
          <p:cNvPr id="580" name="Google Shape;580;p109"/>
          <p:cNvSpPr txBox="1">
            <a:spLocks noGrp="1"/>
          </p:cNvSpPr>
          <p:nvPr>
            <p:ph type="body" idx="1"/>
          </p:nvPr>
        </p:nvSpPr>
        <p:spPr>
          <a:xfrm>
            <a:off x="173100" y="393694"/>
            <a:ext cx="4230193" cy="10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Trebuchet MS"/>
                <a:ea typeface="Trebuchet MS"/>
                <a:cs typeface="Trebuchet MS"/>
                <a:sym typeface="Trebuchet MS"/>
              </a:rPr>
              <a:t>Starting July 1, 2025, *HSAG and HCPF’s internal member correspondence compliance team will review </a:t>
            </a:r>
            <a:r>
              <a:rPr lang="en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50 unique templates across 9 different areas sending member letters:</a:t>
            </a:r>
            <a:endParaRPr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600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3429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AB639353-F19F-A69A-39AC-281386D131D2}"/>
              </a:ext>
            </a:extLst>
          </p:cNvPr>
          <p:cNvSpPr txBox="1">
            <a:spLocks/>
          </p:cNvSpPr>
          <p:nvPr/>
        </p:nvSpPr>
        <p:spPr>
          <a:xfrm>
            <a:off x="4467543" y="341720"/>
            <a:ext cx="4580298" cy="914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SzPts val="1800"/>
              <a:buNone/>
            </a:pPr>
            <a:r>
              <a:rPr lang="es-419" sz="14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partir del 1 de julio de 2025, *HSAG y el equipo interno de cumplimiento de correspondencia del HCPF revisarán 50 plantillas únicas en 9 áreas diferentes que envían cartas a los miembros: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040AC8F2-DC8F-7FAC-2349-4F3FA10BAA3D}"/>
              </a:ext>
            </a:extLst>
          </p:cNvPr>
          <p:cNvSpPr txBox="1">
            <a:spLocks/>
          </p:cNvSpPr>
          <p:nvPr/>
        </p:nvSpPr>
        <p:spPr>
          <a:xfrm>
            <a:off x="4403293" y="-237447"/>
            <a:ext cx="47253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2400" dirty="0" err="1">
                <a:solidFill>
                  <a:schemeClr val="bg2"/>
                </a:solidFill>
              </a:rPr>
              <a:t>Prácticas</a:t>
            </a:r>
            <a:r>
              <a:rPr lang="en-US" sz="2400" dirty="0">
                <a:solidFill>
                  <a:schemeClr val="bg2"/>
                </a:solidFill>
              </a:rPr>
              <a:t> de </a:t>
            </a:r>
            <a:r>
              <a:rPr lang="en-US" sz="2400" dirty="0" err="1">
                <a:solidFill>
                  <a:schemeClr val="bg2"/>
                </a:solidFill>
              </a:rPr>
              <a:t>auditoría</a:t>
            </a:r>
            <a:r>
              <a:rPr lang="en-US" sz="2400" dirty="0">
                <a:solidFill>
                  <a:schemeClr val="bg2"/>
                </a:solidFill>
              </a:rPr>
              <a:t> interna </a:t>
            </a:r>
          </a:p>
        </p:txBody>
      </p:sp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738D6B9A-0AA2-44E5-8026-3A5A0961FA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078087"/>
              </p:ext>
            </p:extLst>
          </p:nvPr>
        </p:nvGraphicFramePr>
        <p:xfrm>
          <a:off x="4572000" y="1248507"/>
          <a:ext cx="4498050" cy="3444240"/>
        </p:xfrm>
        <a:graphic>
          <a:graphicData uri="http://schemas.openxmlformats.org/drawingml/2006/table">
            <a:tbl>
              <a:tblPr firstRow="1" bandRow="1">
                <a:tableStyleId>{43A84CFC-3F46-4663-B915-3496887124C9}</a:tableStyleId>
              </a:tblPr>
              <a:tblGrid>
                <a:gridCol w="2249025">
                  <a:extLst>
                    <a:ext uri="{9D8B030D-6E8A-4147-A177-3AD203B41FA5}">
                      <a16:colId xmlns:a16="http://schemas.microsoft.com/office/drawing/2014/main" val="4165626661"/>
                    </a:ext>
                  </a:extLst>
                </a:gridCol>
                <a:gridCol w="2249025">
                  <a:extLst>
                    <a:ext uri="{9D8B030D-6E8A-4147-A177-3AD203B41FA5}">
                      <a16:colId xmlns:a16="http://schemas.microsoft.com/office/drawing/2014/main" val="233858631"/>
                    </a:ext>
                  </a:extLst>
                </a:gridCol>
              </a:tblGrid>
              <a:tr h="474717">
                <a:tc>
                  <a:txBody>
                    <a:bodyPr/>
                    <a:lstStyle/>
                    <a:p>
                      <a:pPr algn="ctr"/>
                      <a:endParaRPr lang="es-419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419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Dentaquest</a:t>
                      </a:r>
                      <a:endParaRPr lang="es-419" sz="1400" b="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419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Decisiones sobre solicitudes dentales</a:t>
                      </a:r>
                      <a:endParaRPr lang="es-419" sz="14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702641"/>
                  </a:ext>
                </a:extLst>
              </a:tr>
              <a:tr h="670189">
                <a:tc>
                  <a:txBody>
                    <a:bodyPr/>
                    <a:lstStyle/>
                    <a:p>
                      <a:pPr algn="l"/>
                      <a:r>
                        <a:rPr lang="es-419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Entidades regionales de responsabilidad (</a:t>
                      </a:r>
                      <a:r>
                        <a:rPr lang="es-419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RAEs</a:t>
                      </a:r>
                      <a:r>
                        <a:rPr lang="es-419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lang="es-419" sz="1400" b="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419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Emiten decisiones para ciertos beneficios de Medicaid</a:t>
                      </a:r>
                      <a:endParaRPr lang="es-419" sz="14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9050588"/>
                  </a:ext>
                </a:extLst>
              </a:tr>
              <a:tr h="670189">
                <a:tc>
                  <a:txBody>
                    <a:bodyPr/>
                    <a:lstStyle/>
                    <a:p>
                      <a:r>
                        <a:rPr lang="es-419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Grupo de revisión de acción Arbor</a:t>
                      </a:r>
                      <a:endParaRPr lang="es-419" sz="1400" b="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419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Emite decisiones de determinación de discapacidad</a:t>
                      </a:r>
                      <a:endParaRPr lang="es-419" sz="14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009492"/>
                  </a:ext>
                </a:extLst>
              </a:tr>
              <a:tr h="670189">
                <a:tc>
                  <a:txBody>
                    <a:bodyPr/>
                    <a:lstStyle/>
                    <a:p>
                      <a:r>
                        <a:rPr lang="es-419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Programa de participación de seguro de salud (HIBI)</a:t>
                      </a:r>
                      <a:endParaRPr lang="es-419" sz="1400" b="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419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Decisiones del programa sobre la elegibilidad para cubrir seguro privado</a:t>
                      </a:r>
                      <a:endParaRPr lang="es-419" sz="14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051565"/>
                  </a:ext>
                </a:extLst>
              </a:tr>
              <a:tr h="670189">
                <a:tc>
                  <a:txBody>
                    <a:bodyPr/>
                    <a:lstStyle/>
                    <a:p>
                      <a:pPr algn="ctr"/>
                      <a:endParaRPr lang="es-419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algn="ctr"/>
                      <a:r>
                        <a:rPr lang="es-419" sz="1400" b="0" i="0" u="none" strike="noStrike" cap="none" dirty="0" err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Acentra</a:t>
                      </a:r>
                      <a:br>
                        <a:rPr lang="es-419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</a:br>
                      <a:endParaRPr lang="es-419" sz="1400" b="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419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Arial"/>
                          <a:cs typeface="Arial"/>
                          <a:sym typeface="Arial"/>
                        </a:rPr>
                        <a:t>Emite decisiones sobre servicios de enfermería privada</a:t>
                      </a:r>
                      <a:endParaRPr lang="es-419" sz="14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38089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110"/>
          <p:cNvSpPr txBox="1">
            <a:spLocks noGrp="1"/>
          </p:cNvSpPr>
          <p:nvPr>
            <p:ph type="body" idx="1"/>
          </p:nvPr>
        </p:nvSpPr>
        <p:spPr>
          <a:xfrm>
            <a:off x="73850" y="1525357"/>
            <a:ext cx="4150280" cy="252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Additional Compliance Requirements Reviewed: 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Documented Plain Language Review 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Documented Stakeholder Engagement 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Documented Member Feedback 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Documented Accessibility Review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241300" algn="l" rtl="0">
              <a:spcBef>
                <a:spcPts val="0"/>
              </a:spcBef>
              <a:spcAft>
                <a:spcPts val="0"/>
              </a:spcAft>
              <a:buSzPts val="2000"/>
              <a:buFont typeface="Trebuchet MS"/>
              <a:buChar char="●"/>
            </a:pPr>
            <a:r>
              <a:rPr lang="en" sz="2000" dirty="0">
                <a:latin typeface="Trebuchet MS"/>
                <a:ea typeface="Trebuchet MS"/>
                <a:cs typeface="Trebuchet MS"/>
                <a:sym typeface="Trebuchet MS"/>
              </a:rPr>
              <a:t>Documented Spanish Version Review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86" name="Google Shape;586;p110"/>
          <p:cNvSpPr txBox="1">
            <a:spLocks noGrp="1"/>
          </p:cNvSpPr>
          <p:nvPr>
            <p:ph type="title"/>
          </p:nvPr>
        </p:nvSpPr>
        <p:spPr>
          <a:xfrm>
            <a:off x="237350" y="217950"/>
            <a:ext cx="4488000" cy="429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/>
              <a:t>Internal Auditing Practices</a:t>
            </a:r>
            <a:endParaRPr sz="2600" dirty="0"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85104369-D301-5B56-4F61-5E9FB3EE7516}"/>
              </a:ext>
            </a:extLst>
          </p:cNvPr>
          <p:cNvSpPr txBox="1">
            <a:spLocks/>
          </p:cNvSpPr>
          <p:nvPr/>
        </p:nvSpPr>
        <p:spPr>
          <a:xfrm>
            <a:off x="4268163" y="891574"/>
            <a:ext cx="473636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Requisitos de cumplimiento adicionales revisados:</a:t>
            </a:r>
            <a:endParaRPr lang="es-419" sz="20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Revisión documentada de lenguaje sencillo</a:t>
            </a:r>
            <a:endParaRPr lang="es-419" sz="20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Participación documentada de partes interesadas</a:t>
            </a:r>
            <a:endParaRPr lang="es-419" sz="20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Comentarios documentados de los miembros</a:t>
            </a:r>
            <a:endParaRPr lang="es-419" sz="20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Revisión documentada de accesibilidad</a:t>
            </a:r>
            <a:endParaRPr lang="es-419" sz="20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Revisión documentada de la versión en español</a:t>
            </a:r>
            <a:endParaRPr lang="es-419" sz="20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>
              <a:buSzPts val="1800"/>
            </a:pPr>
            <a:endParaRPr lang="en-US" sz="1800" dirty="0">
              <a:solidFill>
                <a:schemeClr val="bg2"/>
              </a:solidFill>
            </a:endParaRP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819CAF51-F50A-B560-44F7-B3F727630A11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4020742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600" dirty="0" err="1">
                <a:solidFill>
                  <a:schemeClr val="bg2"/>
                </a:solidFill>
              </a:rPr>
              <a:t>Prácticas</a:t>
            </a:r>
            <a:r>
              <a:rPr lang="en-US" sz="3600" dirty="0">
                <a:solidFill>
                  <a:schemeClr val="bg2"/>
                </a:solidFill>
              </a:rPr>
              <a:t> de </a:t>
            </a:r>
            <a:r>
              <a:rPr lang="en-US" sz="3600" dirty="0" err="1">
                <a:solidFill>
                  <a:schemeClr val="bg2"/>
                </a:solidFill>
              </a:rPr>
              <a:t>auditoría</a:t>
            </a:r>
            <a:r>
              <a:rPr lang="en-US" sz="3600" dirty="0">
                <a:solidFill>
                  <a:schemeClr val="bg2"/>
                </a:solidFill>
              </a:rPr>
              <a:t> interna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11"/>
          <p:cNvSpPr txBox="1">
            <a:spLocks noGrp="1"/>
          </p:cNvSpPr>
          <p:nvPr>
            <p:ph type="title"/>
          </p:nvPr>
        </p:nvSpPr>
        <p:spPr>
          <a:xfrm>
            <a:off x="-111457" y="716900"/>
            <a:ext cx="45894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/>
              <a:t>Feedback Opportunity: Notice of Adverse Benefit Determination</a:t>
            </a:r>
            <a:endParaRPr sz="2600" dirty="0"/>
          </a:p>
        </p:txBody>
      </p:sp>
      <p:sp>
        <p:nvSpPr>
          <p:cNvPr id="592" name="Google Shape;592;p111"/>
          <p:cNvSpPr txBox="1">
            <a:spLocks noGrp="1"/>
          </p:cNvSpPr>
          <p:nvPr>
            <p:ph type="body" idx="1"/>
          </p:nvPr>
        </p:nvSpPr>
        <p:spPr>
          <a:xfrm>
            <a:off x="311700" y="1218425"/>
            <a:ext cx="4260300" cy="314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202124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The Notice of Adverse Benefit Determination informs members of the regional organization's decision for member service requests. This is a new letter that all regional organizations will use to issue these decisions.</a:t>
            </a:r>
            <a:endParaRPr sz="20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2AE94121-6510-0ABE-2C91-B1B95FECC524}"/>
              </a:ext>
            </a:extLst>
          </p:cNvPr>
          <p:cNvSpPr txBox="1">
            <a:spLocks/>
          </p:cNvSpPr>
          <p:nvPr/>
        </p:nvSpPr>
        <p:spPr>
          <a:xfrm>
            <a:off x="4572000" y="1566650"/>
            <a:ext cx="4260300" cy="2973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SzPts val="1800"/>
              <a:buNone/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aviso de determinación adversa de beneficios informa a los miembros sobre la decisión de la organización regional respecto a solicitudes de servicios de los miembros. Esta es una carta nueva que todas las organizaciones regionales utilizarán para emitir estas decisiones.</a:t>
            </a:r>
            <a:endParaRPr lang="es-419" sz="20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>
              <a:buSzPts val="1800"/>
            </a:pPr>
            <a:endParaRPr lang="en-US" sz="1800" dirty="0">
              <a:solidFill>
                <a:schemeClr val="bg2"/>
              </a:solidFill>
            </a:endParaRP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7E67108D-1616-5EFC-7B45-56EC13ED8C80}"/>
              </a:ext>
            </a:extLst>
          </p:cNvPr>
          <p:cNvSpPr txBox="1">
            <a:spLocks/>
          </p:cNvSpPr>
          <p:nvPr/>
        </p:nvSpPr>
        <p:spPr>
          <a:xfrm>
            <a:off x="4369121" y="781375"/>
            <a:ext cx="4666057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2500" dirty="0" err="1">
                <a:solidFill>
                  <a:schemeClr val="bg2"/>
                </a:solidFill>
              </a:rPr>
              <a:t>Oportunidad</a:t>
            </a:r>
            <a:r>
              <a:rPr lang="en-US" sz="2500" dirty="0">
                <a:solidFill>
                  <a:schemeClr val="bg2"/>
                </a:solidFill>
              </a:rPr>
              <a:t> de </a:t>
            </a:r>
            <a:r>
              <a:rPr lang="en-US" sz="2500" dirty="0" err="1">
                <a:solidFill>
                  <a:schemeClr val="bg2"/>
                </a:solidFill>
              </a:rPr>
              <a:t>comentarios</a:t>
            </a:r>
            <a:r>
              <a:rPr lang="en-US" sz="2500" dirty="0">
                <a:solidFill>
                  <a:schemeClr val="bg2"/>
                </a:solidFill>
              </a:rPr>
              <a:t>: Aviso de </a:t>
            </a:r>
            <a:r>
              <a:rPr lang="en-US" sz="2500" dirty="0" err="1">
                <a:solidFill>
                  <a:schemeClr val="bg2"/>
                </a:solidFill>
              </a:rPr>
              <a:t>determinación</a:t>
            </a:r>
            <a:r>
              <a:rPr lang="en-US" sz="2500" dirty="0">
                <a:solidFill>
                  <a:schemeClr val="bg2"/>
                </a:solidFill>
              </a:rPr>
              <a:t> </a:t>
            </a:r>
            <a:r>
              <a:rPr lang="en-US" sz="2500" dirty="0" err="1">
                <a:solidFill>
                  <a:schemeClr val="bg2"/>
                </a:solidFill>
              </a:rPr>
              <a:t>adversa</a:t>
            </a:r>
            <a:r>
              <a:rPr lang="en-US" sz="2500" dirty="0">
                <a:solidFill>
                  <a:schemeClr val="bg2"/>
                </a:solidFill>
              </a:rPr>
              <a:t> de </a:t>
            </a:r>
            <a:r>
              <a:rPr lang="en-US" sz="2500" dirty="0" err="1">
                <a:solidFill>
                  <a:schemeClr val="bg2"/>
                </a:solidFill>
              </a:rPr>
              <a:t>beneficios</a:t>
            </a:r>
            <a:endParaRPr lang="en-US" sz="25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12"/>
          <p:cNvSpPr txBox="1">
            <a:spLocks noGrp="1"/>
          </p:cNvSpPr>
          <p:nvPr>
            <p:ph type="title"/>
          </p:nvPr>
        </p:nvSpPr>
        <p:spPr>
          <a:xfrm>
            <a:off x="0" y="645725"/>
            <a:ext cx="45894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/>
              <a:t>Feedback Opportunity: DentaQuest </a:t>
            </a:r>
            <a:endParaRPr sz="2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/>
              <a:t>Communications</a:t>
            </a:r>
            <a:endParaRPr sz="2600" dirty="0"/>
          </a:p>
        </p:txBody>
      </p:sp>
      <p:sp>
        <p:nvSpPr>
          <p:cNvPr id="598" name="Google Shape;598;p112"/>
          <p:cNvSpPr txBox="1">
            <a:spLocks noGrp="1"/>
          </p:cNvSpPr>
          <p:nvPr>
            <p:ph type="body" idx="1"/>
          </p:nvPr>
        </p:nvSpPr>
        <p:spPr>
          <a:xfrm>
            <a:off x="311700" y="945850"/>
            <a:ext cx="42603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202124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Various communications from DentaQuest, the contractor for the Health First Colorado (Colorado's Medicaid program) dental program. Including the notice of action, grievance letters, and state fair hearing letter.</a:t>
            </a:r>
            <a:endParaRPr sz="2000" dirty="0">
              <a:solidFill>
                <a:srgbClr val="202124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44E5FAF0-2390-DAFF-E00E-9B12A55CBA1E}"/>
              </a:ext>
            </a:extLst>
          </p:cNvPr>
          <p:cNvSpPr txBox="1">
            <a:spLocks/>
          </p:cNvSpPr>
          <p:nvPr/>
        </p:nvSpPr>
        <p:spPr>
          <a:xfrm>
            <a:off x="4572000" y="1607701"/>
            <a:ext cx="4424929" cy="2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Diversas comunicaciones de DentaQuest, el contratista del programa dental de </a:t>
            </a:r>
            <a:r>
              <a:rPr lang="es-419" sz="20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419" sz="20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Colorado (el programa Medicaid de Colorado). Incluyendo</a:t>
            </a:r>
            <a:r>
              <a:rPr lang="es-419" sz="2000" dirty="0">
                <a:solidFill>
                  <a:schemeClr val="tx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 a</a:t>
            </a: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viso de acción</a:t>
            </a:r>
            <a:r>
              <a:rPr lang="es-419" sz="2000" dirty="0">
                <a:solidFill>
                  <a:schemeClr val="tx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</a:t>
            </a:r>
            <a:r>
              <a:rPr lang="es-419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artas de quejas, </a:t>
            </a:r>
            <a:r>
              <a:rPr lang="es-MX" sz="20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carta de audiencia imparcial del estado.</a:t>
            </a:r>
            <a:endParaRPr lang="es-419" sz="20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>
              <a:buSzPts val="1800"/>
            </a:pPr>
            <a:endParaRPr lang="en-US" sz="1800" dirty="0">
              <a:solidFill>
                <a:schemeClr val="bg2"/>
              </a:solidFill>
            </a:endParaRP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47803E7C-3447-3CCF-D268-A2B39C4EE971}"/>
              </a:ext>
            </a:extLst>
          </p:cNvPr>
          <p:cNvSpPr txBox="1">
            <a:spLocks/>
          </p:cNvSpPr>
          <p:nvPr/>
        </p:nvSpPr>
        <p:spPr>
          <a:xfrm>
            <a:off x="4233607" y="766713"/>
            <a:ext cx="4763322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2600" dirty="0" err="1">
                <a:solidFill>
                  <a:schemeClr val="bg2"/>
                </a:solidFill>
              </a:rPr>
              <a:t>Oportunidad</a:t>
            </a:r>
            <a:r>
              <a:rPr lang="en-US" sz="2600" dirty="0">
                <a:solidFill>
                  <a:schemeClr val="bg2"/>
                </a:solidFill>
              </a:rPr>
              <a:t> de </a:t>
            </a:r>
            <a:r>
              <a:rPr lang="en-US" sz="2600" dirty="0" err="1">
                <a:solidFill>
                  <a:schemeClr val="bg2"/>
                </a:solidFill>
              </a:rPr>
              <a:t>comentarios</a:t>
            </a:r>
            <a:r>
              <a:rPr lang="en-US" sz="2600" dirty="0">
                <a:solidFill>
                  <a:schemeClr val="bg2"/>
                </a:solidFill>
              </a:rPr>
              <a:t>: Comunicaciones de </a:t>
            </a:r>
            <a:r>
              <a:rPr lang="en-US" sz="2600" dirty="0" err="1">
                <a:solidFill>
                  <a:schemeClr val="bg2"/>
                </a:solidFill>
              </a:rPr>
              <a:t>DentaQuest</a:t>
            </a:r>
            <a:endParaRPr lang="en-US" sz="26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113"/>
          <p:cNvSpPr txBox="1">
            <a:spLocks noGrp="1"/>
          </p:cNvSpPr>
          <p:nvPr>
            <p:ph type="title"/>
          </p:nvPr>
        </p:nvSpPr>
        <p:spPr>
          <a:xfrm>
            <a:off x="103200" y="218379"/>
            <a:ext cx="4468800" cy="4233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/>
              <a:t>Future Feedback Opportunities</a:t>
            </a:r>
            <a:endParaRPr sz="2600" dirty="0"/>
          </a:p>
        </p:txBody>
      </p:sp>
      <p:sp>
        <p:nvSpPr>
          <p:cNvPr id="604" name="Google Shape;604;p113"/>
          <p:cNvSpPr txBox="1">
            <a:spLocks noGrp="1"/>
          </p:cNvSpPr>
          <p:nvPr>
            <p:ph type="body" idx="1"/>
          </p:nvPr>
        </p:nvSpPr>
        <p:spPr>
          <a:xfrm>
            <a:off x="93809" y="1288350"/>
            <a:ext cx="4279409" cy="29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●"/>
            </a:pPr>
            <a:r>
              <a:rPr lang="en" sz="1900" dirty="0">
                <a:latin typeface="Trebuchet MS"/>
                <a:ea typeface="Trebuchet MS"/>
                <a:cs typeface="Trebuchet MS"/>
                <a:sym typeface="Trebuchet MS"/>
              </a:rPr>
              <a:t>Feedback can be provided through the Member Correspondence Feedback Form which is on the Member Correspondence Improvements website.</a:t>
            </a:r>
            <a:endParaRPr sz="19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Trebuchet MS"/>
              <a:buChar char="●"/>
            </a:pPr>
            <a:r>
              <a:rPr lang="en" sz="1900" dirty="0">
                <a:latin typeface="Trebuchet MS"/>
                <a:ea typeface="Trebuchet MS"/>
                <a:cs typeface="Trebuchet MS"/>
                <a:sym typeface="Trebuchet MS"/>
              </a:rPr>
              <a:t>Moving forward, the Current Projects section on the website will be maintained to keep stakeholders up to date on projects, provide a link to the latest version, and give an opportunity to provide feedback. </a:t>
            </a:r>
            <a:endParaRPr sz="19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92D0882D-4567-2EB9-A86A-4A7BD4E22444}"/>
              </a:ext>
            </a:extLst>
          </p:cNvPr>
          <p:cNvSpPr txBox="1">
            <a:spLocks/>
          </p:cNvSpPr>
          <p:nvPr/>
        </p:nvSpPr>
        <p:spPr>
          <a:xfrm>
            <a:off x="4025349" y="873530"/>
            <a:ext cx="4880112" cy="3787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492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MX" sz="19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Puede enviar sus comentarios a través del formulario de comentarios sobre la correspondencia de los miembros, que se encuentra en el sitio web de mejoras en la correspondencia de los miembros.</a:t>
            </a:r>
          </a:p>
          <a:p>
            <a:pPr indent="-3492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MX" sz="19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el futuro, se mantendrá la sección de proyectos </a:t>
            </a:r>
            <a:r>
              <a:rPr lang="es-MX" sz="1900" dirty="0">
                <a:solidFill>
                  <a:schemeClr val="tx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MX" sz="19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ctuales en el sitio web para mantener a las partes interesadas al día sobre los proyectos, proporcionar un enlace a la última versión y dar la oportunidad de proporcionar comentarios.</a:t>
            </a:r>
            <a:endParaRPr lang="en-US" sz="1800" dirty="0">
              <a:solidFill>
                <a:schemeClr val="bg2"/>
              </a:solidFill>
            </a:endParaRP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D5943E0C-15D0-3ECC-5F97-19413E67EAF5}"/>
              </a:ext>
            </a:extLst>
          </p:cNvPr>
          <p:cNvSpPr txBox="1">
            <a:spLocks/>
          </p:cNvSpPr>
          <p:nvPr/>
        </p:nvSpPr>
        <p:spPr>
          <a:xfrm>
            <a:off x="4854901" y="217475"/>
            <a:ext cx="37761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2600" dirty="0" err="1">
                <a:solidFill>
                  <a:schemeClr val="bg2"/>
                </a:solidFill>
              </a:rPr>
              <a:t>Futuras</a:t>
            </a:r>
            <a:r>
              <a:rPr lang="en-US" sz="2600" dirty="0">
                <a:solidFill>
                  <a:schemeClr val="bg2"/>
                </a:solidFill>
              </a:rPr>
              <a:t> </a:t>
            </a:r>
            <a:r>
              <a:rPr lang="en-US" sz="2600" dirty="0" err="1">
                <a:solidFill>
                  <a:schemeClr val="bg2"/>
                </a:solidFill>
              </a:rPr>
              <a:t>oportunidades</a:t>
            </a:r>
            <a:r>
              <a:rPr lang="en-US" sz="2600" dirty="0">
                <a:solidFill>
                  <a:schemeClr val="bg2"/>
                </a:solidFill>
              </a:rPr>
              <a:t> de </a:t>
            </a:r>
            <a:r>
              <a:rPr lang="en-US" sz="2600" dirty="0" err="1">
                <a:solidFill>
                  <a:schemeClr val="bg2"/>
                </a:solidFill>
              </a:rPr>
              <a:t>comentarios</a:t>
            </a:r>
            <a:endParaRPr lang="en-US" sz="26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114"/>
          <p:cNvSpPr txBox="1">
            <a:spLocks noGrp="1"/>
          </p:cNvSpPr>
          <p:nvPr>
            <p:ph type="title"/>
          </p:nvPr>
        </p:nvSpPr>
        <p:spPr>
          <a:xfrm>
            <a:off x="117975" y="336375"/>
            <a:ext cx="3885300" cy="72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HCPF Annual Stakeholder Webinar</a:t>
            </a:r>
            <a:endParaRPr sz="2800" dirty="0"/>
          </a:p>
        </p:txBody>
      </p:sp>
      <p:sp>
        <p:nvSpPr>
          <p:cNvPr id="610" name="Google Shape;610;p114"/>
          <p:cNvSpPr txBox="1">
            <a:spLocks noGrp="1"/>
          </p:cNvSpPr>
          <p:nvPr>
            <p:ph type="body" idx="1"/>
          </p:nvPr>
        </p:nvSpPr>
        <p:spPr>
          <a:xfrm>
            <a:off x="118050" y="1160625"/>
            <a:ext cx="3885225" cy="315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When: August 12 from 9 to 11 a.m.</a:t>
            </a:r>
            <a:endParaRPr sz="18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dirty="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/>
              <a:t>This event will discuss emerging federal threats to Medicaid, state budget challenges, Medicaid cost trend drivers, and priorities for fiscal year 2025-2026. We look forward to your engagement and feedback at this important event.</a:t>
            </a:r>
            <a:endParaRPr sz="1800" dirty="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700" dirty="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u="sng" dirty="0">
                <a:hlinkClick r:id="rId3"/>
              </a:rPr>
              <a:t>Register here</a:t>
            </a:r>
            <a:endParaRPr sz="1800" dirty="0"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A628B856-B266-E972-FBAE-75BE041CECD1}"/>
              </a:ext>
            </a:extLst>
          </p:cNvPr>
          <p:cNvSpPr txBox="1">
            <a:spLocks/>
          </p:cNvSpPr>
          <p:nvPr/>
        </p:nvSpPr>
        <p:spPr>
          <a:xfrm>
            <a:off x="4300658" y="1311365"/>
            <a:ext cx="4725292" cy="266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14000"/>
              </a:lnSpc>
              <a:spcBef>
                <a:spcPts val="0"/>
              </a:spcBef>
              <a:buSzPts val="1800"/>
              <a:buNone/>
            </a:pPr>
            <a: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Cuándo</a:t>
            </a:r>
            <a:r>
              <a:rPr lang="es-419" sz="18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12 de agosto, de 9 a 11 a.m.</a:t>
            </a:r>
            <a:b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 evento discutirá amenazas federales emergentes para Medicaid, desafíos presupuestarios estatales, factores que impulsan los costos de Medicaid y prioridades para el año fiscal 2025-2026.</a:t>
            </a:r>
            <a:b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Esperamos su participación y comentarios en este importante evento.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SzPts val="1800"/>
              <a:buNone/>
            </a:pPr>
            <a:endParaRPr lang="es-419" sz="1800" dirty="0"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SzPts val="1800"/>
              <a:buNone/>
            </a:pPr>
            <a:endParaRPr lang="es-419" sz="18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SzPts val="1800"/>
              <a:buNone/>
            </a:pPr>
            <a:endParaRPr lang="es-419" sz="1800" dirty="0"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SzPts val="1800"/>
              <a:buNone/>
            </a:pPr>
            <a:endParaRPr lang="es-419" sz="18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SzPts val="1800"/>
              <a:buNone/>
            </a:pPr>
            <a:endParaRPr lang="es-419" sz="1800" dirty="0"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SzPts val="1800"/>
              <a:buNone/>
            </a:pPr>
            <a:endParaRPr lang="es-419" sz="18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SzPts val="1800"/>
              <a:buNone/>
            </a:pPr>
            <a:endParaRPr lang="es-419" sz="1800" u="sng" dirty="0">
              <a:hlinkClick r:id="rId3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SzPts val="1800"/>
              <a:buNone/>
            </a:pPr>
            <a:r>
              <a:rPr lang="es-419" sz="1800" u="sng" dirty="0"/>
              <a:t> </a:t>
            </a:r>
            <a:endParaRPr lang="es-419" sz="1800" dirty="0"/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SzPts val="1800"/>
              <a:buNone/>
            </a:pPr>
            <a:endParaRPr lang="es-419" sz="18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SzPts val="1800"/>
              <a:buNone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97859D85-1DA7-40C9-618F-863E4984F73D}"/>
              </a:ext>
            </a:extLst>
          </p:cNvPr>
          <p:cNvSpPr txBox="1">
            <a:spLocks/>
          </p:cNvSpPr>
          <p:nvPr/>
        </p:nvSpPr>
        <p:spPr>
          <a:xfrm>
            <a:off x="4300658" y="696375"/>
            <a:ext cx="4026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s-419" sz="112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Seminario web </a:t>
            </a:r>
            <a:r>
              <a:rPr lang="es-419" sz="11200" dirty="0"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419" sz="112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nual para partes </a:t>
            </a:r>
            <a:r>
              <a:rPr lang="es-419" sz="11200" dirty="0"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419" sz="112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nteresadas del HCPF</a:t>
            </a:r>
            <a:endParaRPr lang="es-419" sz="112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FFFFFF"/>
              </a:buClr>
              <a:buSzPts val="2700"/>
            </a:pP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A2B6946-B004-4505-AC23-A9ADD3139B38}"/>
              </a:ext>
            </a:extLst>
          </p:cNvPr>
          <p:cNvSpPr/>
          <p:nvPr/>
        </p:nvSpPr>
        <p:spPr>
          <a:xfrm>
            <a:off x="5863296" y="3975652"/>
            <a:ext cx="1858617" cy="3776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800" b="1" u="sng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Regístrese aquí</a:t>
            </a:r>
            <a:endParaRPr lang="es-419" u="sng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94"/>
          <p:cNvSpPr txBox="1">
            <a:spLocks noGrp="1"/>
          </p:cNvSpPr>
          <p:nvPr>
            <p:ph type="body" idx="1"/>
          </p:nvPr>
        </p:nvSpPr>
        <p:spPr>
          <a:xfrm>
            <a:off x="546675" y="1003250"/>
            <a:ext cx="3776100" cy="3297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en" sz="1800" dirty="0"/>
              <a:t>Welcome and Introductions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 dirty="0"/>
              <a:t>Purpose and Check In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 dirty="0"/>
              <a:t>Renewal Redesign Updates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 dirty="0"/>
              <a:t>Recent Accomplishments and FY 2025/26 Wildly Important Goal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 dirty="0"/>
              <a:t>Roll out of Internal Auditing Practices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 dirty="0"/>
              <a:t>Questions, Comments, and Wrap Up</a:t>
            </a:r>
            <a:endParaRPr sz="1800" dirty="0"/>
          </a:p>
        </p:txBody>
      </p:sp>
      <p:sp>
        <p:nvSpPr>
          <p:cNvPr id="462" name="Google Shape;462;p94"/>
          <p:cNvSpPr txBox="1">
            <a:spLocks noGrp="1"/>
          </p:cNvSpPr>
          <p:nvPr>
            <p:ph type="sldNum" idx="12"/>
          </p:nvPr>
        </p:nvSpPr>
        <p:spPr>
          <a:xfrm>
            <a:off x="6880594" y="4300259"/>
            <a:ext cx="2057400" cy="246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463" name="Google Shape;463;p94"/>
          <p:cNvSpPr txBox="1">
            <a:spLocks noGrp="1"/>
          </p:cNvSpPr>
          <p:nvPr>
            <p:ph type="title"/>
          </p:nvPr>
        </p:nvSpPr>
        <p:spPr>
          <a:xfrm>
            <a:off x="923525" y="122302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Trebuchet MS"/>
              <a:buNone/>
            </a:pPr>
            <a:r>
              <a:rPr lang="en" sz="3600" dirty="0"/>
              <a:t>Agenda</a:t>
            </a:r>
            <a:endParaRPr sz="3600" dirty="0"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A922831F-1D17-87FD-370B-EEA4F663827C}"/>
              </a:ext>
            </a:extLst>
          </p:cNvPr>
          <p:cNvSpPr txBox="1">
            <a:spLocks/>
          </p:cNvSpPr>
          <p:nvPr/>
        </p:nvSpPr>
        <p:spPr>
          <a:xfrm>
            <a:off x="4322776" y="1126559"/>
            <a:ext cx="4453756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 indent="-342900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Bienvenida y presentaciones</a:t>
            </a:r>
            <a:endParaRPr lang="es-419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342900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Propósito y registro</a:t>
            </a:r>
            <a:endParaRPr lang="es-419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342900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Actualizaciones </a:t>
            </a:r>
            <a:r>
              <a:rPr lang="es-419" sz="1800" dirty="0"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rediseño de la renovación</a:t>
            </a:r>
            <a:endParaRPr lang="es-419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342900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Logros recientes y meta sumamente Importante para el año fiscal 2025/26</a:t>
            </a:r>
            <a:endParaRPr lang="es-419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342900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Implementación de prácticas de auditoría internas</a:t>
            </a:r>
            <a:endParaRPr lang="es-419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342900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Preguntas, comentarios y cierre</a:t>
            </a:r>
            <a:endParaRPr lang="es-419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>
              <a:buSzPts val="1800"/>
            </a:pPr>
            <a:endParaRPr lang="en-US" sz="1800" dirty="0"/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AF3BDEFD-174C-0AA2-5458-749D88F165FD}"/>
              </a:ext>
            </a:extLst>
          </p:cNvPr>
          <p:cNvSpPr txBox="1">
            <a:spLocks/>
          </p:cNvSpPr>
          <p:nvPr/>
        </p:nvSpPr>
        <p:spPr>
          <a:xfrm>
            <a:off x="4666058" y="171574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419" sz="36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  <a:endParaRPr lang="es-419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115"/>
          <p:cNvSpPr txBox="1">
            <a:spLocks noGrp="1"/>
          </p:cNvSpPr>
          <p:nvPr>
            <p:ph type="title"/>
          </p:nvPr>
        </p:nvSpPr>
        <p:spPr>
          <a:xfrm>
            <a:off x="628650" y="329175"/>
            <a:ext cx="3602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</a:pPr>
            <a:r>
              <a:rPr lang="en" sz="3600" dirty="0"/>
              <a:t>Recording and Feedback</a:t>
            </a:r>
            <a:endParaRPr sz="3600" dirty="0"/>
          </a:p>
        </p:txBody>
      </p:sp>
      <p:sp>
        <p:nvSpPr>
          <p:cNvPr id="616" name="Google Shape;616;p115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617" name="Google Shape;617;p115"/>
          <p:cNvSpPr txBox="1"/>
          <p:nvPr/>
        </p:nvSpPr>
        <p:spPr>
          <a:xfrm>
            <a:off x="201375" y="1133600"/>
            <a:ext cx="40296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Trebuchet MS"/>
              <a:buChar char="●"/>
            </a:pPr>
            <a:r>
              <a:rPr lang="en" sz="2100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 recording of this meeting will be provided to everyone who registered. </a:t>
            </a:r>
            <a:endParaRPr sz="2100" b="0" i="0" u="none" strike="noStrike" cap="none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100" b="0" i="0" u="none" strike="noStrike" cap="none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Trebuchet MS"/>
              <a:buChar char="●"/>
            </a:pPr>
            <a:r>
              <a:rPr lang="en" sz="2100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Please consider submitting feedback via the online </a:t>
            </a:r>
            <a:r>
              <a:rPr lang="en" sz="2100" b="0" i="0" u="sng" strike="noStrike" cap="none" dirty="0">
                <a:solidFill>
                  <a:srgbClr val="83E3DA"/>
                </a:solid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Member Correspondence Improvements feedback form</a:t>
            </a:r>
            <a:r>
              <a:rPr lang="en" sz="2100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no later than </a:t>
            </a:r>
            <a:r>
              <a:rPr lang="en" sz="21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July 31</a:t>
            </a:r>
            <a:r>
              <a:rPr lang="en" sz="2100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, 202</a:t>
            </a:r>
            <a:r>
              <a:rPr lang="en" sz="21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5.</a:t>
            </a:r>
            <a:endParaRPr sz="2100" b="0" i="0" u="none" strike="noStrike" cap="none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B7D20236-1BA1-EBE4-A537-31EA76744EF4}"/>
              </a:ext>
            </a:extLst>
          </p:cNvPr>
          <p:cNvSpPr txBox="1">
            <a:spLocks/>
          </p:cNvSpPr>
          <p:nvPr/>
        </p:nvSpPr>
        <p:spPr>
          <a:xfrm>
            <a:off x="3951156" y="1153893"/>
            <a:ext cx="4952404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800100" lvl="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1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grabación de esta reunión será proporcionada a todos los que se registraron.</a:t>
            </a:r>
          </a:p>
          <a:p>
            <a:pPr lvl="0" indent="0">
              <a:lnSpc>
                <a:spcPct val="100000"/>
              </a:lnSpc>
              <a:spcBef>
                <a:spcPts val="0"/>
              </a:spcBef>
              <a:buClrTx/>
              <a:buSzPct val="100000"/>
              <a:buNone/>
              <a:tabLst>
                <a:tab pos="457200" algn="l"/>
              </a:tabLst>
            </a:pPr>
            <a:endParaRPr lang="es-419" sz="21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1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 favor considere someter comentarios en línea mediante el </a:t>
            </a:r>
            <a:r>
              <a:rPr lang="es-MX" sz="2100" b="0" i="0" u="sng" strike="noStrike" cap="none" dirty="0">
                <a:solidFill>
                  <a:srgbClr val="3C8C94"/>
                </a:solid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formulario de mejoras a la correspondencia para miembros</a:t>
            </a:r>
            <a:r>
              <a:rPr lang="en" sz="2100" dirty="0">
                <a:solidFill>
                  <a:srgbClr val="3C8C94"/>
                </a:solidFill>
              </a:rPr>
              <a:t> </a:t>
            </a:r>
            <a:r>
              <a:rPr lang="es-419" sz="21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antes del 31 de julio de 2025.</a:t>
            </a:r>
          </a:p>
          <a:p>
            <a:pPr marL="800100" lvl="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endParaRPr lang="es-419" sz="21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>
              <a:buSzPts val="1800"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86D77D90-AF6D-42F0-D08B-7025B1AEE9BA}"/>
              </a:ext>
            </a:extLst>
          </p:cNvPr>
          <p:cNvSpPr txBox="1">
            <a:spLocks/>
          </p:cNvSpPr>
          <p:nvPr/>
        </p:nvSpPr>
        <p:spPr>
          <a:xfrm>
            <a:off x="4412558" y="483250"/>
            <a:ext cx="4029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s-419" sz="144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Grabación y comentarios</a:t>
            </a:r>
            <a:endParaRPr lang="es-419" sz="144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FFFFFF"/>
              </a:buClr>
              <a:buSzPts val="2700"/>
            </a:pPr>
            <a:endParaRPr lang="es-419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5"/>
          <p:cNvSpPr txBox="1">
            <a:spLocks noGrp="1"/>
          </p:cNvSpPr>
          <p:nvPr>
            <p:ph type="sldNum" idx="12"/>
          </p:nvPr>
        </p:nvSpPr>
        <p:spPr>
          <a:xfrm>
            <a:off x="8799979" y="4816227"/>
            <a:ext cx="138000" cy="2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69" name="Google Shape;469;p95"/>
          <p:cNvSpPr txBox="1"/>
          <p:nvPr/>
        </p:nvSpPr>
        <p:spPr>
          <a:xfrm>
            <a:off x="479750" y="762875"/>
            <a:ext cx="4092300" cy="31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t" anchorCtr="0">
            <a:spAutoFit/>
          </a:bodyPr>
          <a:lstStyle/>
          <a:p>
            <a:pPr marL="0" lvl="0" indent="0" algn="l" rtl="0">
              <a:spcBef>
                <a:spcPts val="375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Kristen Lundy, Member Content Strategy &amp; Compliance Manager</a:t>
            </a:r>
            <a:endParaRPr sz="2400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375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375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Marivel Klueckman, Eligibility Division Director</a:t>
            </a:r>
            <a:endParaRPr sz="2400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375"/>
              </a:spcBef>
              <a:spcAft>
                <a:spcPts val="0"/>
              </a:spcAft>
              <a:buNone/>
            </a:pPr>
            <a:endParaRPr sz="2000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Trebuchet MS"/>
              <a:buNone/>
            </a:pPr>
            <a:endParaRPr sz="1900" b="1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70" name="Google Shape;470;p95"/>
          <p:cNvSpPr txBox="1">
            <a:spLocks noGrp="1"/>
          </p:cNvSpPr>
          <p:nvPr>
            <p:ph type="title"/>
          </p:nvPr>
        </p:nvSpPr>
        <p:spPr>
          <a:xfrm>
            <a:off x="393650" y="99300"/>
            <a:ext cx="3980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en" sz="3600" dirty="0"/>
              <a:t>Presenter</a:t>
            </a:r>
            <a:endParaRPr sz="3600" dirty="0"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1D2710E7-6090-DA5E-402E-CDF6CA586533}"/>
              </a:ext>
            </a:extLst>
          </p:cNvPr>
          <p:cNvSpPr txBox="1">
            <a:spLocks/>
          </p:cNvSpPr>
          <p:nvPr/>
        </p:nvSpPr>
        <p:spPr>
          <a:xfrm>
            <a:off x="4658149" y="762875"/>
            <a:ext cx="4279829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SzPts val="1800"/>
              <a:buNone/>
            </a:pPr>
            <a:r>
              <a:rPr lang="es-419" sz="24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Kristen </a:t>
            </a:r>
            <a:r>
              <a:rPr lang="es-419" sz="2400" dirty="0" err="1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Lundy</a:t>
            </a:r>
            <a:r>
              <a:rPr lang="es-419" sz="24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Gerente </a:t>
            </a:r>
            <a:r>
              <a:rPr lang="es-US" sz="24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Estrategia de Contenidos y Cumplimiento de los Miembros</a:t>
            </a:r>
            <a:endParaRPr lang="es-419" sz="24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SzPts val="1800"/>
              <a:buNone/>
            </a:pPr>
            <a:endParaRPr lang="es-419" sz="2400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marL="114300" indent="0">
              <a:buSzPts val="1800"/>
              <a:buNone/>
            </a:pPr>
            <a:r>
              <a:rPr lang="es-419" sz="2400" dirty="0" err="1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Marivel</a:t>
            </a:r>
            <a:r>
              <a:rPr lang="es-419" sz="24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419" sz="2400" dirty="0" err="1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Klueckman</a:t>
            </a:r>
            <a:r>
              <a:rPr lang="es-419" sz="24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US" sz="24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Directora de la División de Elegibilidad</a:t>
            </a:r>
            <a:endParaRPr lang="en-US" sz="2400" dirty="0"/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A8BCF684-C720-A53B-18D9-3889FEB63A68}"/>
              </a:ext>
            </a:extLst>
          </p:cNvPr>
          <p:cNvSpPr txBox="1">
            <a:spLocks/>
          </p:cNvSpPr>
          <p:nvPr/>
        </p:nvSpPr>
        <p:spPr>
          <a:xfrm>
            <a:off x="4666058" y="42875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s-419" sz="18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419" sz="36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Presentadoras</a:t>
            </a:r>
            <a:endParaRPr lang="en-US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96"/>
          <p:cNvSpPr txBox="1">
            <a:spLocks noGrp="1"/>
          </p:cNvSpPr>
          <p:nvPr>
            <p:ph type="title"/>
          </p:nvPr>
        </p:nvSpPr>
        <p:spPr>
          <a:xfrm>
            <a:off x="259525" y="297125"/>
            <a:ext cx="36963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en" sz="3600" dirty="0"/>
              <a:t>Purpose for Today</a:t>
            </a:r>
            <a:endParaRPr sz="3600" dirty="0"/>
          </a:p>
        </p:txBody>
      </p:sp>
      <p:sp>
        <p:nvSpPr>
          <p:cNvPr id="477" name="Google Shape;477;p96"/>
          <p:cNvSpPr txBox="1">
            <a:spLocks noGrp="1"/>
          </p:cNvSpPr>
          <p:nvPr>
            <p:ph type="body" idx="1"/>
          </p:nvPr>
        </p:nvSpPr>
        <p:spPr>
          <a:xfrm>
            <a:off x="284475" y="1281950"/>
            <a:ext cx="4020000" cy="31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 dirty="0"/>
              <a:t>Provide an update on renewal project discussed last meeting</a:t>
            </a:r>
            <a:endParaRPr sz="1800"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 dirty="0"/>
              <a:t>Discuss roll out of internal auditing practices and ongoing monitoring going forward</a:t>
            </a:r>
            <a:endParaRPr sz="1800"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 sz="1800" dirty="0"/>
              <a:t>Discuss the plan for future stakeholder meetings</a:t>
            </a:r>
            <a:endParaRPr sz="1800" dirty="0"/>
          </a:p>
        </p:txBody>
      </p:sp>
      <p:sp>
        <p:nvSpPr>
          <p:cNvPr id="478" name="Google Shape;478;p96"/>
          <p:cNvSpPr txBox="1">
            <a:spLocks noGrp="1"/>
          </p:cNvSpPr>
          <p:nvPr>
            <p:ph type="sldNum" idx="12"/>
          </p:nvPr>
        </p:nvSpPr>
        <p:spPr>
          <a:xfrm>
            <a:off x="6880595" y="4778066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449DE845-7A55-D319-C0EB-6FAECAA466FE}"/>
              </a:ext>
            </a:extLst>
          </p:cNvPr>
          <p:cNvSpPr txBox="1">
            <a:spLocks/>
          </p:cNvSpPr>
          <p:nvPr/>
        </p:nvSpPr>
        <p:spPr>
          <a:xfrm>
            <a:off x="4447795" y="1208259"/>
            <a:ext cx="441173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742950" lvl="0" indent="-285750"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Brindar una actualización sobre el proyecto de renovación discutido en la reunión anterior</a:t>
            </a:r>
          </a:p>
          <a:p>
            <a:pPr lvl="0" indent="0">
              <a:spcBef>
                <a:spcPts val="0"/>
              </a:spcBef>
              <a:buSzPts val="1000"/>
              <a:buNone/>
              <a:tabLst>
                <a:tab pos="457200" algn="l"/>
              </a:tabLst>
            </a:pPr>
            <a:endParaRPr lang="es-419" sz="18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0" indent="-285750"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419" sz="1800" dirty="0"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Discutir la implementación de prácticas de auditoría internas y el monitoreo continuo en adelante</a:t>
            </a:r>
          </a:p>
          <a:p>
            <a:pPr marL="742950" lvl="0" indent="-285750"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s-419" sz="18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0" indent="-285750"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419" sz="18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Discutir el plan para futuras reuniones con partes interesadas</a:t>
            </a:r>
            <a:endParaRPr lang="es-419" sz="18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>
              <a:buSzPts val="1800"/>
            </a:pPr>
            <a:endParaRPr lang="en-US" sz="1800" dirty="0"/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8B1A2AD8-7DFC-C6A0-CD52-3A55EE7A5429}"/>
              </a:ext>
            </a:extLst>
          </p:cNvPr>
          <p:cNvSpPr txBox="1">
            <a:spLocks/>
          </p:cNvSpPr>
          <p:nvPr/>
        </p:nvSpPr>
        <p:spPr>
          <a:xfrm>
            <a:off x="4811222" y="479538"/>
            <a:ext cx="348577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s-419" sz="144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Propósito de hoy</a:t>
            </a:r>
            <a:endParaRPr lang="es-419" sz="144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FFFFFF"/>
              </a:buClr>
              <a:buSzPts val="2700"/>
            </a:pP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00"/>
          <p:cNvSpPr txBox="1">
            <a:spLocks noGrp="1"/>
          </p:cNvSpPr>
          <p:nvPr>
            <p:ph type="title"/>
          </p:nvPr>
        </p:nvSpPr>
        <p:spPr>
          <a:xfrm>
            <a:off x="157556" y="234100"/>
            <a:ext cx="3995700" cy="72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dirty="0"/>
              <a:t>Renewal Redesign- NOW ON HOLD</a:t>
            </a:r>
            <a:endParaRPr sz="3100" dirty="0"/>
          </a:p>
        </p:txBody>
      </p:sp>
      <p:sp>
        <p:nvSpPr>
          <p:cNvPr id="514" name="Google Shape;514;p100"/>
          <p:cNvSpPr txBox="1">
            <a:spLocks noGrp="1"/>
          </p:cNvSpPr>
          <p:nvPr>
            <p:ph type="body" idx="1"/>
          </p:nvPr>
        </p:nvSpPr>
        <p:spPr>
          <a:xfrm>
            <a:off x="-214975" y="1096900"/>
            <a:ext cx="4530600" cy="3154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96900" marR="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●"/>
            </a:pPr>
            <a:r>
              <a:rPr lang="en" sz="1800" dirty="0"/>
              <a:t>Since October 2024 HCPF has been gathering feedback for a significant renewal redesign with an original project release date of June 2025. </a:t>
            </a:r>
            <a:endParaRPr sz="1800" dirty="0"/>
          </a:p>
          <a:p>
            <a:pPr marL="596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 sz="1800" dirty="0"/>
              <a:t>Our leadership team is trying to find ways to create bandwidth for pending federal changes. As a result, the decision has been made to </a:t>
            </a:r>
            <a:r>
              <a:rPr lang="en" sz="1800" b="1" dirty="0"/>
              <a:t>hold </a:t>
            </a:r>
            <a:r>
              <a:rPr lang="en" sz="1800" dirty="0"/>
              <a:t>on renewal packet redesign until federal changes are definitive.</a:t>
            </a:r>
            <a:endParaRPr sz="18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3EA5D1BD-5E4D-F259-95CE-BD9891FC091B}"/>
              </a:ext>
            </a:extLst>
          </p:cNvPr>
          <p:cNvSpPr txBox="1">
            <a:spLocks/>
          </p:cNvSpPr>
          <p:nvPr/>
        </p:nvSpPr>
        <p:spPr>
          <a:xfrm>
            <a:off x="4050707" y="1096900"/>
            <a:ext cx="5093293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97600" indent="-342900">
              <a:lnSpc>
                <a:spcPct val="114000"/>
              </a:lnSpc>
              <a:spcBef>
                <a:spcPts val="0"/>
              </a:spcBef>
              <a:buSzPts val="1800"/>
              <a:buFontTx/>
              <a:buChar char="●"/>
            </a:pPr>
            <a:r>
              <a:rPr lang="es-419" sz="175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Desde octubre de 2024, HCPF ha estado recopilando comentarios </a:t>
            </a:r>
            <a:r>
              <a:rPr lang="es-MX" sz="175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 un importante rediseño de la renovación</a:t>
            </a:r>
            <a:r>
              <a:rPr lang="es-419" sz="175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una fecha original de lanzamiento del proyecto en junio de 2025.</a:t>
            </a:r>
          </a:p>
          <a:p>
            <a:pPr marL="597600" indent="-342900">
              <a:lnSpc>
                <a:spcPct val="114000"/>
              </a:lnSpc>
              <a:spcBef>
                <a:spcPts val="0"/>
              </a:spcBef>
              <a:buSzPts val="1800"/>
              <a:buFontTx/>
              <a:buChar char="●"/>
            </a:pPr>
            <a:r>
              <a:rPr lang="es-419" sz="175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equipo de liderazgo está buscando </a:t>
            </a:r>
            <a:r>
              <a:rPr lang="es-MX" sz="175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formas de crear ancho de banda para los cambios federales pendientes</a:t>
            </a:r>
            <a:r>
              <a:rPr lang="es-419" sz="175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Como resultado, se ha decidido pausar el rediseño del paquete de renovación hasta que los cambios federales sean definitivos.</a:t>
            </a:r>
            <a:endParaRPr lang="es-419" sz="17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>
              <a:buSzPts val="1800"/>
            </a:pPr>
            <a:endParaRPr lang="en-US" sz="1800" dirty="0"/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ECD73014-D748-4392-9426-8DFD68AEA14B}"/>
              </a:ext>
            </a:extLst>
          </p:cNvPr>
          <p:cNvSpPr txBox="1">
            <a:spLocks/>
          </p:cNvSpPr>
          <p:nvPr/>
        </p:nvSpPr>
        <p:spPr>
          <a:xfrm>
            <a:off x="4230168" y="305500"/>
            <a:ext cx="473437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s-419" sz="31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Rediseño de renovación</a:t>
            </a:r>
            <a:r>
              <a:rPr lang="en" sz="3100" dirty="0"/>
              <a:t>-</a:t>
            </a:r>
            <a:r>
              <a:rPr lang="es-419" sz="31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AHORA EN PAUSA</a:t>
            </a:r>
            <a:endParaRPr lang="en-US" sz="3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01"/>
          <p:cNvSpPr txBox="1">
            <a:spLocks noGrp="1"/>
          </p:cNvSpPr>
          <p:nvPr>
            <p:ph type="title"/>
          </p:nvPr>
        </p:nvSpPr>
        <p:spPr>
          <a:xfrm>
            <a:off x="162591" y="484062"/>
            <a:ext cx="3943200" cy="72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dirty="0"/>
              <a:t>Renewal Redesign- NOW ON HOLD</a:t>
            </a:r>
            <a:endParaRPr sz="3100" dirty="0"/>
          </a:p>
        </p:txBody>
      </p:sp>
      <p:sp>
        <p:nvSpPr>
          <p:cNvPr id="520" name="Google Shape;520;p101"/>
          <p:cNvSpPr txBox="1">
            <a:spLocks noGrp="1"/>
          </p:cNvSpPr>
          <p:nvPr>
            <p:ph type="body" idx="1"/>
          </p:nvPr>
        </p:nvSpPr>
        <p:spPr>
          <a:xfrm>
            <a:off x="141575" y="1297725"/>
            <a:ext cx="4176300" cy="3154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969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rebuchet MS"/>
              <a:buChar char="●"/>
            </a:pPr>
            <a:r>
              <a:rPr lang="en" sz="2000" dirty="0"/>
              <a:t>While we will not be moving forward with a complete renewal redesign, we will continue to remain focused on overall member correspondence improvements and have committed to a Wildly Important Goal for FY 25/26.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59124FAB-434E-1AD0-37A8-74E12C5B4D26}"/>
              </a:ext>
            </a:extLst>
          </p:cNvPr>
          <p:cNvSpPr txBox="1">
            <a:spLocks/>
          </p:cNvSpPr>
          <p:nvPr/>
        </p:nvSpPr>
        <p:spPr>
          <a:xfrm>
            <a:off x="4717279" y="1297725"/>
            <a:ext cx="3990885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2900" lvl="0" indent="-342900">
              <a:lnSpc>
                <a:spcPct val="107000"/>
              </a:lnSpc>
              <a:spcAft>
                <a:spcPts val="800"/>
              </a:spcAft>
              <a:buSzPct val="10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419" sz="2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Aunque no avanzaremos con un rediseño de renovación completo, nosotros seguiremos enfocados en mejorar la correspondencia general para los miembros y hemos asumido una </a:t>
            </a:r>
            <a:r>
              <a:rPr lang="es-419" sz="2000" b="1" dirty="0"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419" sz="20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eta </a:t>
            </a:r>
            <a:r>
              <a:rPr lang="es-419" sz="2000" b="1" dirty="0"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s-419" sz="20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umamente </a:t>
            </a:r>
            <a:r>
              <a:rPr lang="es-419" sz="2000" b="1" dirty="0"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419" sz="20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mportante (WIG)</a:t>
            </a:r>
            <a:r>
              <a:rPr lang="es-419" sz="20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para el año fiscal 25/26.</a:t>
            </a:r>
            <a:endParaRPr lang="es-419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DC2B3123-CD06-6489-9D28-52A2793B0169}"/>
              </a:ext>
            </a:extLst>
          </p:cNvPr>
          <p:cNvSpPr txBox="1">
            <a:spLocks/>
          </p:cNvSpPr>
          <p:nvPr/>
        </p:nvSpPr>
        <p:spPr>
          <a:xfrm>
            <a:off x="4243014" y="577725"/>
            <a:ext cx="462218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s-419" sz="31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Rediseño de renovación</a:t>
            </a:r>
            <a:r>
              <a:rPr lang="en" sz="3100" dirty="0"/>
              <a:t>-</a:t>
            </a:r>
            <a:r>
              <a:rPr lang="es-419" sz="31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AHORA EN PAUSA</a:t>
            </a:r>
            <a:endParaRPr lang="en-US" sz="3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02"/>
          <p:cNvSpPr txBox="1">
            <a:spLocks noGrp="1"/>
          </p:cNvSpPr>
          <p:nvPr>
            <p:ph type="title"/>
          </p:nvPr>
        </p:nvSpPr>
        <p:spPr>
          <a:xfrm>
            <a:off x="211150" y="176250"/>
            <a:ext cx="4810800" cy="429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Accomplishments</a:t>
            </a:r>
            <a:endParaRPr sz="3000" dirty="0"/>
          </a:p>
        </p:txBody>
      </p:sp>
      <p:sp>
        <p:nvSpPr>
          <p:cNvPr id="527" name="Google Shape;527;p102"/>
          <p:cNvSpPr txBox="1">
            <a:spLocks noGrp="1"/>
          </p:cNvSpPr>
          <p:nvPr>
            <p:ph type="body" idx="1"/>
          </p:nvPr>
        </p:nvSpPr>
        <p:spPr>
          <a:xfrm>
            <a:off x="-89995" y="779950"/>
            <a:ext cx="4810800" cy="10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Char char="●"/>
            </a:pPr>
            <a:r>
              <a:rPr lang="en" sz="2200" dirty="0">
                <a:latin typeface="Trebuchet MS"/>
                <a:ea typeface="Trebuchet MS"/>
                <a:cs typeface="Trebuchet MS"/>
                <a:sym typeface="Trebuchet MS"/>
              </a:rPr>
              <a:t>Hired all FTE allocated in the Long Bill </a:t>
            </a:r>
            <a:endParaRPr sz="22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○"/>
            </a:pPr>
            <a:r>
              <a:rPr lang="en" sz="2200" dirty="0">
                <a:latin typeface="Trebuchet MS"/>
                <a:ea typeface="Trebuchet MS"/>
                <a:cs typeface="Trebuchet MS"/>
                <a:sym typeface="Trebuchet MS"/>
              </a:rPr>
              <a:t>Adapted to a reduction of one FTE due to budget constraints </a:t>
            </a:r>
            <a:endParaRPr sz="22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○"/>
            </a:pPr>
            <a:r>
              <a:rPr lang="en" sz="2200" dirty="0">
                <a:latin typeface="Trebuchet MS"/>
                <a:ea typeface="Trebuchet MS"/>
                <a:cs typeface="Trebuchet MS"/>
                <a:sym typeface="Trebuchet MS"/>
              </a:rPr>
              <a:t>Hired a bilingual auditor to support efforts and ensure communications in Spanish are held to the same standard</a:t>
            </a:r>
            <a:endParaRPr sz="22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28" name="Google Shape;528;p102"/>
          <p:cNvSpPr txBox="1">
            <a:spLocks noGrp="1"/>
          </p:cNvSpPr>
          <p:nvPr>
            <p:ph type="sldNum" idx="12"/>
          </p:nvPr>
        </p:nvSpPr>
        <p:spPr>
          <a:xfrm>
            <a:off x="6354343" y="3497413"/>
            <a:ext cx="411600" cy="295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6396525D-CDE4-D123-3D56-2240F7B6F36B}"/>
              </a:ext>
            </a:extLst>
          </p:cNvPr>
          <p:cNvSpPr txBox="1">
            <a:spLocks/>
          </p:cNvSpPr>
          <p:nvPr/>
        </p:nvSpPr>
        <p:spPr>
          <a:xfrm>
            <a:off x="4022042" y="779950"/>
            <a:ext cx="5076202" cy="394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>
              <a:lnSpc>
                <a:spcPct val="100000"/>
              </a:lnSpc>
              <a:spcBef>
                <a:spcPts val="0"/>
              </a:spcBef>
              <a:buClrTx/>
              <a:buSzPct val="127000"/>
              <a:buFontTx/>
              <a:buChar char="●"/>
            </a:pPr>
            <a:r>
              <a:rPr lang="es-419" sz="2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s-MX" sz="21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Contratación de todos los FTE asignados en</a:t>
            </a:r>
            <a:r>
              <a:rPr lang="es-419" sz="21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 Proyecto de Ley de Presupuesto</a:t>
            </a:r>
          </a:p>
          <a:p>
            <a:pPr marL="1257300" lvl="1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Courier New" panose="02070309020205020404" pitchFamily="49" charset="0"/>
              <a:buChar char="o"/>
            </a:pPr>
            <a:r>
              <a:rPr lang="es-419" sz="21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adaptó a una reducción de un FTE debido a limitaciones presupuestarias</a:t>
            </a:r>
          </a:p>
          <a:p>
            <a:pPr marL="1257300" lvl="1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Courier New" panose="02070309020205020404" pitchFamily="49" charset="0"/>
              <a:buChar char="o"/>
            </a:pPr>
            <a:r>
              <a:rPr lang="es-419" sz="21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Contratación de un auditor bilingüe para apoyar los esfuerzos y garantizar que las comunicaciones en español cumplan con los mismos estándares</a:t>
            </a:r>
            <a:endParaRPr lang="es-419" sz="21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>
              <a:buClrTx/>
              <a:buSzPct val="127000"/>
              <a:buFontTx/>
              <a:buChar char="●"/>
            </a:pPr>
            <a:endParaRPr lang="es-419" sz="21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>
              <a:buSzPts val="1800"/>
            </a:pPr>
            <a:endParaRPr lang="en-US" sz="1800" dirty="0">
              <a:solidFill>
                <a:schemeClr val="bg2"/>
              </a:solidFill>
            </a:endParaRP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24C4837C-4B7C-72BA-027B-EFF542FD6381}"/>
              </a:ext>
            </a:extLst>
          </p:cNvPr>
          <p:cNvSpPr txBox="1">
            <a:spLocks/>
          </p:cNvSpPr>
          <p:nvPr/>
        </p:nvSpPr>
        <p:spPr>
          <a:xfrm>
            <a:off x="5325888" y="176250"/>
            <a:ext cx="3263700" cy="516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000" dirty="0">
                <a:solidFill>
                  <a:schemeClr val="bg2"/>
                </a:solidFill>
              </a:rPr>
              <a:t>Logros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03"/>
          <p:cNvSpPr txBox="1">
            <a:spLocks noGrp="1"/>
          </p:cNvSpPr>
          <p:nvPr>
            <p:ph type="title"/>
          </p:nvPr>
        </p:nvSpPr>
        <p:spPr>
          <a:xfrm>
            <a:off x="211150" y="176250"/>
            <a:ext cx="4810800" cy="429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Accomplishments</a:t>
            </a:r>
            <a:endParaRPr sz="3000" dirty="0"/>
          </a:p>
        </p:txBody>
      </p:sp>
      <p:sp>
        <p:nvSpPr>
          <p:cNvPr id="535" name="Google Shape;535;p103"/>
          <p:cNvSpPr txBox="1">
            <a:spLocks noGrp="1"/>
          </p:cNvSpPr>
          <p:nvPr>
            <p:ph type="body" idx="1"/>
          </p:nvPr>
        </p:nvSpPr>
        <p:spPr>
          <a:xfrm>
            <a:off x="-68366" y="605850"/>
            <a:ext cx="4640366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●"/>
            </a:pPr>
            <a:r>
              <a:rPr lang="en" sz="2200" dirty="0">
                <a:latin typeface="Trebuchet MS"/>
                <a:ea typeface="Trebuchet MS"/>
                <a:cs typeface="Trebuchet MS"/>
                <a:sym typeface="Trebuchet MS"/>
              </a:rPr>
              <a:t>Amended contract with Health Services Advisory Group (HSAG), a vendor we received funding for in the FY 2024-25 long bill to support in auditing letters </a:t>
            </a:r>
            <a:br>
              <a:rPr lang="en" sz="2200" dirty="0">
                <a:latin typeface="Trebuchet MS"/>
                <a:ea typeface="Trebuchet MS"/>
                <a:cs typeface="Trebuchet MS"/>
                <a:sym typeface="Trebuchet MS"/>
              </a:rPr>
            </a:br>
            <a:endParaRPr sz="22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Trebuchet MS"/>
              <a:buChar char="●"/>
            </a:pPr>
            <a:r>
              <a:rPr lang="en" sz="2200" dirty="0">
                <a:latin typeface="Trebuchet MS"/>
                <a:ea typeface="Trebuchet MS"/>
                <a:cs typeface="Trebuchet MS"/>
                <a:sym typeface="Trebuchet MS"/>
              </a:rPr>
              <a:t>Contracted with AODocs to build a documentation management system to serve as our inventory </a:t>
            </a:r>
            <a:endParaRPr sz="22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36" name="Google Shape;536;p103"/>
          <p:cNvSpPr txBox="1">
            <a:spLocks noGrp="1"/>
          </p:cNvSpPr>
          <p:nvPr>
            <p:ph type="sldNum" idx="12"/>
          </p:nvPr>
        </p:nvSpPr>
        <p:spPr>
          <a:xfrm>
            <a:off x="6354343" y="3497413"/>
            <a:ext cx="411600" cy="295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9EAB8203-9863-D0E3-5F37-E253F0B63257}"/>
              </a:ext>
            </a:extLst>
          </p:cNvPr>
          <p:cNvSpPr txBox="1">
            <a:spLocks/>
          </p:cNvSpPr>
          <p:nvPr/>
        </p:nvSpPr>
        <p:spPr>
          <a:xfrm>
            <a:off x="4445760" y="647201"/>
            <a:ext cx="4640366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3290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1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enmendó el contrato con el grupo </a:t>
            </a:r>
            <a:r>
              <a:rPr lang="es-419" sz="2100" dirty="0">
                <a:solidFill>
                  <a:schemeClr val="tx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419" sz="21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sesor de servicios de salud (HSAG), </a:t>
            </a:r>
            <a:r>
              <a:rPr lang="es-MX" sz="21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proveedor para el que recibimos financiación para el proyecto de ley de presupuesto en el año fiscal 2024-25 para apoyar en la auditoría de cartas</a:t>
            </a:r>
            <a:endParaRPr lang="es-419" sz="21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00" indent="0">
              <a:lnSpc>
                <a:spcPct val="100000"/>
              </a:lnSpc>
              <a:spcBef>
                <a:spcPts val="0"/>
              </a:spcBef>
              <a:buClrTx/>
              <a:buSzPct val="100000"/>
              <a:buNone/>
              <a:tabLst>
                <a:tab pos="457200" algn="l"/>
              </a:tabLst>
            </a:pPr>
            <a:endParaRPr lang="es-419" sz="2100" dirty="0">
              <a:solidFill>
                <a:schemeClr val="tx1"/>
              </a:solidFill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2900" indent="-342900">
              <a:lnSpc>
                <a:spcPct val="100000"/>
              </a:lnSpc>
              <a:spcBef>
                <a:spcPts val="0"/>
              </a:spcBef>
              <a:buClrTx/>
              <a:buSzPct val="100000"/>
              <a:buFont typeface="Trebuchet MS" panose="020B0603020202020204" pitchFamily="34" charset="0"/>
              <a:buChar char="●"/>
              <a:tabLst>
                <a:tab pos="457200" algn="l"/>
              </a:tabLst>
            </a:pPr>
            <a:r>
              <a:rPr lang="es-419" sz="21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contrató a </a:t>
            </a:r>
            <a:r>
              <a:rPr lang="es-419" sz="21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AODocs</a:t>
            </a:r>
            <a:r>
              <a:rPr lang="es-419" sz="21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para desarrollar un sistema de gestión documental que funcione como nuestro inventario</a:t>
            </a:r>
            <a:endParaRPr lang="es-419" sz="21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>
              <a:buSzPts val="1800"/>
            </a:pPr>
            <a:endParaRPr lang="en-US" sz="1800" dirty="0">
              <a:solidFill>
                <a:schemeClr val="bg2"/>
              </a:solidFill>
            </a:endParaRP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BE7D9FD0-0A79-4FBF-88E4-8CE932CFFA56}"/>
              </a:ext>
            </a:extLst>
          </p:cNvPr>
          <p:cNvSpPr txBox="1">
            <a:spLocks/>
          </p:cNvSpPr>
          <p:nvPr/>
        </p:nvSpPr>
        <p:spPr>
          <a:xfrm>
            <a:off x="5134093" y="-72799"/>
            <a:ext cx="32637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3000" dirty="0">
                <a:solidFill>
                  <a:schemeClr val="bg2"/>
                </a:solidFill>
              </a:rPr>
              <a:t>Logros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04"/>
          <p:cNvSpPr txBox="1">
            <a:spLocks noGrp="1"/>
          </p:cNvSpPr>
          <p:nvPr>
            <p:ph type="title"/>
          </p:nvPr>
        </p:nvSpPr>
        <p:spPr>
          <a:xfrm>
            <a:off x="111676" y="142763"/>
            <a:ext cx="4488900" cy="429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Wildly Important Goal (WIG) </a:t>
            </a:r>
            <a:endParaRPr sz="2400" dirty="0"/>
          </a:p>
        </p:txBody>
      </p:sp>
      <p:sp>
        <p:nvSpPr>
          <p:cNvPr id="543" name="Google Shape;543;p104"/>
          <p:cNvSpPr txBox="1">
            <a:spLocks noGrp="1"/>
          </p:cNvSpPr>
          <p:nvPr>
            <p:ph type="body" idx="1"/>
          </p:nvPr>
        </p:nvSpPr>
        <p:spPr>
          <a:xfrm>
            <a:off x="158868" y="510413"/>
            <a:ext cx="4488900" cy="12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80" dirty="0">
                <a:latin typeface="Trebuchet MS"/>
                <a:ea typeface="Trebuchet MS"/>
                <a:cs typeface="Trebuchet MS"/>
                <a:sym typeface="Trebuchet MS"/>
              </a:rPr>
              <a:t>To ensure that member communications are reviewed for plain language and accessibility and audited at a regular cadence to reduce duplicative and confusing notices, </a:t>
            </a:r>
            <a:r>
              <a:rPr lang="en" sz="1880" b="1" dirty="0">
                <a:latin typeface="Trebuchet MS"/>
                <a:ea typeface="Trebuchet MS"/>
                <a:cs typeface="Trebuchet MS"/>
                <a:sym typeface="Trebuchet MS"/>
              </a:rPr>
              <a:t>create a new auditing tool for standardizing reviews by July 31, 2025, implement a document management system by September 30, 2025, and implement a new process to inventory and audit member correspondence by November 30, 2025, </a:t>
            </a:r>
            <a:r>
              <a:rPr lang="en" sz="1880" dirty="0">
                <a:latin typeface="Trebuchet MS"/>
                <a:ea typeface="Trebuchet MS"/>
                <a:cs typeface="Trebuchet MS"/>
                <a:sym typeface="Trebuchet MS"/>
              </a:rPr>
              <a:t>pending no major federal changes.</a:t>
            </a:r>
            <a:endParaRPr sz="188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44" name="Google Shape;544;p104"/>
          <p:cNvSpPr txBox="1">
            <a:spLocks noGrp="1"/>
          </p:cNvSpPr>
          <p:nvPr>
            <p:ph type="sldNum" idx="12"/>
          </p:nvPr>
        </p:nvSpPr>
        <p:spPr>
          <a:xfrm>
            <a:off x="6354343" y="3497413"/>
            <a:ext cx="411600" cy="295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2" name="Google Shape;461;p94">
            <a:extLst>
              <a:ext uri="{FF2B5EF4-FFF2-40B4-BE49-F238E27FC236}">
                <a16:creationId xmlns:a16="http://schemas.microsoft.com/office/drawing/2014/main" id="{94E72416-74C6-9BEF-55F9-063883B852F4}"/>
              </a:ext>
            </a:extLst>
          </p:cNvPr>
          <p:cNvSpPr txBox="1">
            <a:spLocks/>
          </p:cNvSpPr>
          <p:nvPr/>
        </p:nvSpPr>
        <p:spPr>
          <a:xfrm>
            <a:off x="4378461" y="620796"/>
            <a:ext cx="4606671" cy="3901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00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Noto Sans Symbols"/>
              <a:buChar char="⮚"/>
              <a:defRPr sz="25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SzPts val="1800"/>
              <a:buNone/>
            </a:pPr>
            <a:r>
              <a:rPr lang="es-419" sz="1800" dirty="0">
                <a:solidFill>
                  <a:schemeClr val="tx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 a</a:t>
            </a:r>
            <a:r>
              <a:rPr lang="es-419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segurar que las comunicaciones a los miembros sean revisadas por su lenguaje sencillo, accesibilidad, y auditadas de forma regular para reducir avisos duplicados o confusos, </a:t>
            </a:r>
            <a:r>
              <a:rPr lang="es-419" sz="1800" b="1" dirty="0">
                <a:solidFill>
                  <a:schemeClr val="tx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s-419" sz="1800" b="1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rear una nueva herramienta de auditoría para estandarizar las revisiones antes del 31 de julio de 2025, implementar un sistema de gestión documental antes del 30 de septiembre de 2025, e implementar un nuevo proceso para inventariar y auditar la correspondencia para los miembros antes del 30 de noviembre de 2025</a:t>
            </a:r>
            <a:r>
              <a:rPr lang="es-419" sz="18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US" sz="1800" dirty="0">
                <a:solidFill>
                  <a:schemeClr val="tx1"/>
                </a:solidFill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la espera de que no se produzcan cambios federales importantes.</a:t>
            </a:r>
            <a:endParaRPr lang="es-419" sz="18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>
              <a:buSzPts val="1800"/>
            </a:pPr>
            <a:endParaRPr lang="en-US" sz="1800" dirty="0">
              <a:solidFill>
                <a:schemeClr val="bg2"/>
              </a:solidFill>
            </a:endParaRPr>
          </a:p>
        </p:txBody>
      </p:sp>
      <p:sp>
        <p:nvSpPr>
          <p:cNvPr id="3" name="Google Shape;463;p94">
            <a:extLst>
              <a:ext uri="{FF2B5EF4-FFF2-40B4-BE49-F238E27FC236}">
                <a16:creationId xmlns:a16="http://schemas.microsoft.com/office/drawing/2014/main" id="{2A94314C-FB51-3F56-201B-B378DF5CA07D}"/>
              </a:ext>
            </a:extLst>
          </p:cNvPr>
          <p:cNvSpPr txBox="1">
            <a:spLocks/>
          </p:cNvSpPr>
          <p:nvPr/>
        </p:nvSpPr>
        <p:spPr>
          <a:xfrm>
            <a:off x="4438584" y="142763"/>
            <a:ext cx="443174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rebuchet MS"/>
              <a:buNone/>
              <a:defRPr sz="45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FFFF"/>
              </a:buClr>
              <a:buSzPts val="2700"/>
            </a:pPr>
            <a:r>
              <a:rPr lang="en-US" sz="2300" dirty="0">
                <a:solidFill>
                  <a:schemeClr val="bg2"/>
                </a:solidFill>
              </a:rPr>
              <a:t>Meta </a:t>
            </a:r>
            <a:r>
              <a:rPr lang="en-US" sz="2300" dirty="0" err="1">
                <a:solidFill>
                  <a:schemeClr val="bg2"/>
                </a:solidFill>
              </a:rPr>
              <a:t>sumamente</a:t>
            </a:r>
            <a:r>
              <a:rPr lang="en-US" sz="2300" dirty="0">
                <a:solidFill>
                  <a:schemeClr val="bg2"/>
                </a:solidFill>
              </a:rPr>
              <a:t> </a:t>
            </a:r>
            <a:r>
              <a:rPr lang="en-US" sz="2300" dirty="0" err="1">
                <a:solidFill>
                  <a:schemeClr val="bg2"/>
                </a:solidFill>
              </a:rPr>
              <a:t>importante</a:t>
            </a:r>
            <a:r>
              <a:rPr lang="en-US" sz="2300" dirty="0">
                <a:solidFill>
                  <a:schemeClr val="bg2"/>
                </a:solidFill>
              </a:rPr>
              <a:t> (WIG)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t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u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lu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2645</Words>
  <Application>Microsoft Office PowerPoint</Application>
  <PresentationFormat>On-screen Show (16:9)</PresentationFormat>
  <Paragraphs>288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Trebuchet MS</vt:lpstr>
      <vt:lpstr>Arial</vt:lpstr>
      <vt:lpstr>Courier New</vt:lpstr>
      <vt:lpstr>Noto Sans Symbols</vt:lpstr>
      <vt:lpstr>Calibri</vt:lpstr>
      <vt:lpstr>Symbol</vt:lpstr>
      <vt:lpstr>Roboto</vt:lpstr>
      <vt:lpstr>White Theme</vt:lpstr>
      <vt:lpstr>Blue Theme</vt:lpstr>
      <vt:lpstr>Blue Theme</vt:lpstr>
      <vt:lpstr>Member Correspondence Improvements  Fiscal Year 2025-26  Mejoras en la correspondencia para miembros Año fiscal 2025-26 </vt:lpstr>
      <vt:lpstr>Agenda</vt:lpstr>
      <vt:lpstr>Presenter</vt:lpstr>
      <vt:lpstr>Purpose for Today</vt:lpstr>
      <vt:lpstr>Renewal Redesign- NOW ON HOLD</vt:lpstr>
      <vt:lpstr>Renewal Redesign- NOW ON HOLD</vt:lpstr>
      <vt:lpstr>Accomplishments</vt:lpstr>
      <vt:lpstr>Accomplishments</vt:lpstr>
      <vt:lpstr>Wildly Important Goal (WIG) </vt:lpstr>
      <vt:lpstr>Proactive Monitoring </vt:lpstr>
      <vt:lpstr>PowerPoint Presentation</vt:lpstr>
      <vt:lpstr>Internal Auditing Practices</vt:lpstr>
      <vt:lpstr>Internal Auditing Practices</vt:lpstr>
      <vt:lpstr>Internal Auditing Practices</vt:lpstr>
      <vt:lpstr>Internal Auditing Practices</vt:lpstr>
      <vt:lpstr>Feedback Opportunity: Notice of Adverse Benefit Determination</vt:lpstr>
      <vt:lpstr>Feedback Opportunity: DentaQuest  Communications</vt:lpstr>
      <vt:lpstr>Future Feedback Opportunities</vt:lpstr>
      <vt:lpstr>HCPF Annual Stakeholder Webinar</vt:lpstr>
      <vt:lpstr>Recording and Feedback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Member Correspondence Improvements  Fiscal Year 2025-26  XX</dc:title>
  <dc:creator>Lazo, Ryan</dc:creator>
  <cp:lastModifiedBy>Sound Ventures Inc</cp:lastModifiedBy>
  <cp:revision>57</cp:revision>
  <dcterms:modified xsi:type="dcterms:W3CDTF">2025-07-11T16:47:32Z</dcterms:modified>
</cp:coreProperties>
</file>