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5.xml" ContentType="application/vnd.openxmlformats-officedocument.presentationml.tags+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17.xml" ContentType="application/vnd.openxmlformats-officedocument.presentationml.tags+xml"/>
  <Override PartName="/ppt/notesSlides/notesSlide35.xml" ContentType="application/vnd.openxmlformats-officedocument.presentationml.notesSlide+xml"/>
  <Override PartName="/ppt/tags/tag18.xml" ContentType="application/vnd.openxmlformats-officedocument.presentationml.tags+xml"/>
  <Override PartName="/ppt/notesSlides/notesSlide36.xml" ContentType="application/vnd.openxmlformats-officedocument.presentationml.notesSlide+xml"/>
  <Override PartName="/ppt/tags/tag19.xml" ContentType="application/vnd.openxmlformats-officedocument.presentationml.tags+xml"/>
  <Override PartName="/ppt/notesSlides/notesSlide37.xml" ContentType="application/vnd.openxmlformats-officedocument.presentationml.notesSlide+xml"/>
  <Override PartName="/ppt/tags/tag20.xml" ContentType="application/vnd.openxmlformats-officedocument.presentationml.tags+xml"/>
  <Override PartName="/ppt/notesSlides/notesSlide38.xml" ContentType="application/vnd.openxmlformats-officedocument.presentationml.notesSlide+xml"/>
  <Override PartName="/ppt/tags/tag21.xml" ContentType="application/vnd.openxmlformats-officedocument.presentationml.tags+xml"/>
  <Override PartName="/ppt/notesSlides/notesSlide39.xml" ContentType="application/vnd.openxmlformats-officedocument.presentationml.notesSlide+xml"/>
  <Override PartName="/ppt/tags/tag22.xml" ContentType="application/vnd.openxmlformats-officedocument.presentationml.tags+xml"/>
  <Override PartName="/ppt/notesSlides/notesSlide40.xml" ContentType="application/vnd.openxmlformats-officedocument.presentationml.notesSlide+xml"/>
  <Override PartName="/ppt/tags/tag23.xml" ContentType="application/vnd.openxmlformats-officedocument.presentationml.tags+xml"/>
  <Override PartName="/ppt/notesSlides/notesSlide41.xml" ContentType="application/vnd.openxmlformats-officedocument.presentationml.notesSlide+xml"/>
  <Override PartName="/ppt/tags/tag24.xml" ContentType="application/vnd.openxmlformats-officedocument.presentationml.tags+xml"/>
  <Override PartName="/ppt/notesSlides/notesSlide42.xml" ContentType="application/vnd.openxmlformats-officedocument.presentationml.notesSlide+xml"/>
  <Override PartName="/ppt/tags/tag25.xml" ContentType="application/vnd.openxmlformats-officedocument.presentationml.tags+xml"/>
  <Override PartName="/ppt/notesSlides/notesSlide43.xml" ContentType="application/vnd.openxmlformats-officedocument.presentationml.notesSlide+xml"/>
  <Override PartName="/ppt/tags/tag26.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27.xml" ContentType="application/vnd.openxmlformats-officedocument.presentationml.tags+xml"/>
  <Override PartName="/ppt/notesSlides/notesSlide49.xml" ContentType="application/vnd.openxmlformats-officedocument.presentationml.notesSlide+xml"/>
  <Override PartName="/ppt/tags/tag28.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29.xml" ContentType="application/vnd.openxmlformats-officedocument.presentationml.tags+xml"/>
  <Override PartName="/ppt/notesSlides/notesSlide53.xml" ContentType="application/vnd.openxmlformats-officedocument.presentationml.notesSlide+xml"/>
  <Override PartName="/ppt/tags/tag30.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ags/tag31.xml" ContentType="application/vnd.openxmlformats-officedocument.presentationml.tags+xml"/>
  <Override PartName="/ppt/notesSlides/notesSlide59.xml" ContentType="application/vnd.openxmlformats-officedocument.presentationml.notesSlide+xml"/>
  <Override PartName="/ppt/tags/tag32.xml" ContentType="application/vnd.openxmlformats-officedocument.presentationml.tags+xml"/>
  <Override PartName="/ppt/notesSlides/notesSlide60.xml" ContentType="application/vnd.openxmlformats-officedocument.presentationml.notesSlide+xml"/>
  <Override PartName="/ppt/tags/tag33.xml" ContentType="application/vnd.openxmlformats-officedocument.presentationml.tags+xml"/>
  <Override PartName="/ppt/notesSlides/notesSlide61.xml" ContentType="application/vnd.openxmlformats-officedocument.presentationml.notesSlide+xml"/>
  <Override PartName="/ppt/tags/tag34.xml" ContentType="application/vnd.openxmlformats-officedocument.presentationml.tags+xml"/>
  <Override PartName="/ppt/notesSlides/notesSlide62.xml" ContentType="application/vnd.openxmlformats-officedocument.presentationml.notesSlide+xml"/>
  <Override PartName="/ppt/tags/tag35.xml" ContentType="application/vnd.openxmlformats-officedocument.presentationml.tags+xml"/>
  <Override PartName="/ppt/notesSlides/notesSlide63.xml" ContentType="application/vnd.openxmlformats-officedocument.presentationml.notesSlide+xml"/>
  <Override PartName="/ppt/tags/tag36.xml" ContentType="application/vnd.openxmlformats-officedocument.presentationml.tags+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tags/tag37.xml" ContentType="application/vnd.openxmlformats-officedocument.presentationml.tags+xml"/>
  <Override PartName="/ppt/notesSlides/notesSlide83.xml" ContentType="application/vnd.openxmlformats-officedocument.presentationml.notesSlide+xml"/>
  <Override PartName="/ppt/tags/tag38.xml" ContentType="application/vnd.openxmlformats-officedocument.presentationml.tags+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tags/tag39.xml" ContentType="application/vnd.openxmlformats-officedocument.presentationml.tags+xml"/>
  <Override PartName="/ppt/notesSlides/notesSlide101.xml" ContentType="application/vnd.openxmlformats-officedocument.presentationml.notesSlide+xml"/>
  <Override PartName="/ppt/tags/tag40.xml" ContentType="application/vnd.openxmlformats-officedocument.presentationml.tags+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tags/tag41.xml" ContentType="application/vnd.openxmlformats-officedocument.presentationml.tags+xml"/>
  <Override PartName="/ppt/notesSlides/notesSlide105.xml" ContentType="application/vnd.openxmlformats-officedocument.presentationml.notesSlide+xml"/>
  <Override PartName="/ppt/tags/tag42.xml" ContentType="application/vnd.openxmlformats-officedocument.presentationml.tags+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tags/tag43.xml" ContentType="application/vnd.openxmlformats-officedocument.presentationml.tags+xml"/>
  <Override PartName="/ppt/notesSlides/notesSlide111.xml" ContentType="application/vnd.openxmlformats-officedocument.presentationml.notesSlide+xml"/>
  <Override PartName="/ppt/tags/tag44.xml" ContentType="application/vnd.openxmlformats-officedocument.presentationml.tags+xml"/>
  <Override PartName="/ppt/notesSlides/notesSlide112.xml" ContentType="application/vnd.openxmlformats-officedocument.presentationml.notesSlide+xml"/>
  <Override PartName="/ppt/tags/tag45.xml" ContentType="application/vnd.openxmlformats-officedocument.presentationml.tags+xml"/>
  <Override PartName="/ppt/notesSlides/notesSlide113.xml" ContentType="application/vnd.openxmlformats-officedocument.presentationml.notesSlide+xml"/>
  <Override PartName="/ppt/tags/tag46.xml" ContentType="application/vnd.openxmlformats-officedocument.presentationml.tags+xml"/>
  <Override PartName="/ppt/notesSlides/notesSlide114.xml" ContentType="application/vnd.openxmlformats-officedocument.presentationml.notesSlide+xml"/>
  <Override PartName="/ppt/tags/tag47.xml" ContentType="application/vnd.openxmlformats-officedocument.presentationml.tags+xml"/>
  <Override PartName="/ppt/notesSlides/notesSlide115.xml" ContentType="application/vnd.openxmlformats-officedocument.presentationml.notesSlide+xml"/>
  <Override PartName="/ppt/tags/tag48.xml" ContentType="application/vnd.openxmlformats-officedocument.presentationml.tags+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tags/tag49.xml" ContentType="application/vnd.openxmlformats-officedocument.presentationml.tags+xml"/>
  <Override PartName="/ppt/notesSlides/notesSlide119.xml" ContentType="application/vnd.openxmlformats-officedocument.presentationml.notesSlide+xml"/>
  <Override PartName="/ppt/tags/tag50.xml" ContentType="application/vnd.openxmlformats-officedocument.presentationml.tags+xml"/>
  <Override PartName="/ppt/notesSlides/notesSlide120.xml" ContentType="application/vnd.openxmlformats-officedocument.presentationml.notesSlide+xml"/>
  <Override PartName="/ppt/tags/tag51.xml" ContentType="application/vnd.openxmlformats-officedocument.presentationml.tags+xml"/>
  <Override PartName="/ppt/notesSlides/notesSlide121.xml" ContentType="application/vnd.openxmlformats-officedocument.presentationml.notesSlide+xml"/>
  <Override PartName="/ppt/tags/tag52.xml" ContentType="application/vnd.openxmlformats-officedocument.presentationml.tags+xml"/>
  <Override PartName="/ppt/notesSlides/notesSlide122.xml" ContentType="application/vnd.openxmlformats-officedocument.presentationml.notesSlide+xml"/>
  <Override PartName="/ppt/tags/tag53.xml" ContentType="application/vnd.openxmlformats-officedocument.presentationml.tags+xml"/>
  <Override PartName="/ppt/notesSlides/notesSlide123.xml" ContentType="application/vnd.openxmlformats-officedocument.presentationml.notesSlide+xml"/>
  <Override PartName="/ppt/tags/tag54.xml" ContentType="application/vnd.openxmlformats-officedocument.presentationml.tags+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tags/tag55.xml" ContentType="application/vnd.openxmlformats-officedocument.presentationml.tags+xml"/>
  <Override PartName="/ppt/notesSlides/notesSlide129.xml" ContentType="application/vnd.openxmlformats-officedocument.presentationml.notesSlide+xml"/>
  <Override PartName="/ppt/tags/tag56.xml" ContentType="application/vnd.openxmlformats-officedocument.presentationml.tags+xml"/>
  <Override PartName="/ppt/notesSlides/notesSlide130.xml" ContentType="application/vnd.openxmlformats-officedocument.presentationml.notesSlide+xml"/>
  <Override PartName="/ppt/tags/tag57.xml" ContentType="application/vnd.openxmlformats-officedocument.presentationml.tags+xml"/>
  <Override PartName="/ppt/notesSlides/notesSlide131.xml" ContentType="application/vnd.openxmlformats-officedocument.presentationml.notesSlide+xml"/>
  <Override PartName="/ppt/tags/tag58.xml" ContentType="application/vnd.openxmlformats-officedocument.presentationml.tags+xml"/>
  <Override PartName="/ppt/notesSlides/notesSlide132.xml" ContentType="application/vnd.openxmlformats-officedocument.presentationml.notesSlide+xml"/>
  <Override PartName="/ppt/tags/tag59.xml" ContentType="application/vnd.openxmlformats-officedocument.presentationml.tags+xml"/>
  <Override PartName="/ppt/notesSlides/notesSlide133.xml" ContentType="application/vnd.openxmlformats-officedocument.presentationml.notesSlide+xml"/>
  <Override PartName="/ppt/tags/tag60.xml" ContentType="application/vnd.openxmlformats-officedocument.presentationml.tags+xml"/>
  <Override PartName="/ppt/notesSlides/notesSlide134.xml" ContentType="application/vnd.openxmlformats-officedocument.presentationml.notesSlide+xml"/>
  <Override PartName="/ppt/tags/tag61.xml" ContentType="application/vnd.openxmlformats-officedocument.presentationml.tags+xml"/>
  <Override PartName="/ppt/notesSlides/notesSlide135.xml" ContentType="application/vnd.openxmlformats-officedocument.presentationml.notesSlide+xml"/>
  <Override PartName="/ppt/tags/tag62.xml" ContentType="application/vnd.openxmlformats-officedocument.presentationml.tags+xml"/>
  <Override PartName="/ppt/notesSlides/notesSlide136.xml" ContentType="application/vnd.openxmlformats-officedocument.presentationml.notesSlide+xml"/>
  <Override PartName="/ppt/tags/tag63.xml" ContentType="application/vnd.openxmlformats-officedocument.presentationml.tags+xml"/>
  <Override PartName="/ppt/notesSlides/notesSlide137.xml" ContentType="application/vnd.openxmlformats-officedocument.presentationml.notesSlide+xml"/>
  <Override PartName="/ppt/comments/comment1.xml" ContentType="application/vnd.openxmlformats-officedocument.presentationml.comments+xml"/>
  <Override PartName="/ppt/tags/tag64.xml" ContentType="application/vnd.openxmlformats-officedocument.presentationml.tags+xml"/>
  <Override PartName="/ppt/notesSlides/notesSlide138.xml" ContentType="application/vnd.openxmlformats-officedocument.presentationml.notesSlide+xml"/>
  <Override PartName="/ppt/comments/comment2.xml" ContentType="application/vnd.openxmlformats-officedocument.presentationml.comments+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tags/tag65.xml" ContentType="application/vnd.openxmlformats-officedocument.presentationml.tags+xml"/>
  <Override PartName="/ppt/notesSlides/notesSlide143.xml" ContentType="application/vnd.openxmlformats-officedocument.presentationml.notesSlide+xml"/>
  <Override PartName="/ppt/tags/tag66.xml" ContentType="application/vnd.openxmlformats-officedocument.presentationml.tags+xml"/>
  <Override PartName="/ppt/notesSlides/notesSlide144.xml" ContentType="application/vnd.openxmlformats-officedocument.presentationml.notesSlide+xml"/>
  <Override PartName="/ppt/tags/tag67.xml" ContentType="application/vnd.openxmlformats-officedocument.presentationml.tags+xml"/>
  <Override PartName="/ppt/notesSlides/notesSlide145.xml" ContentType="application/vnd.openxmlformats-officedocument.presentationml.notesSlide+xml"/>
  <Override PartName="/ppt/tags/tag68.xml" ContentType="application/vnd.openxmlformats-officedocument.presentationml.tags+xml"/>
  <Override PartName="/ppt/notesSlides/notesSlide146.xml" ContentType="application/vnd.openxmlformats-officedocument.presentationml.notesSlide+xml"/>
  <Override PartName="/ppt/tags/tag69.xml" ContentType="application/vnd.openxmlformats-officedocument.presentationml.tags+xml"/>
  <Override PartName="/ppt/notesSlides/notesSlide147.xml" ContentType="application/vnd.openxmlformats-officedocument.presentationml.notesSlide+xml"/>
  <Override PartName="/ppt/tags/tag70.xml" ContentType="application/vnd.openxmlformats-officedocument.presentationml.tags+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tags/tag71.xml" ContentType="application/vnd.openxmlformats-officedocument.presentationml.tags+xml"/>
  <Override PartName="/ppt/notesSlides/notesSlide153.xml" ContentType="application/vnd.openxmlformats-officedocument.presentationml.notesSlide+xml"/>
  <Override PartName="/ppt/tags/tag72.xml" ContentType="application/vnd.openxmlformats-officedocument.presentationml.tags+xml"/>
  <Override PartName="/ppt/notesSlides/notesSlide154.xml" ContentType="application/vnd.openxmlformats-officedocument.presentationml.notesSlide+xml"/>
  <Override PartName="/ppt/tags/tag73.xml" ContentType="application/vnd.openxmlformats-officedocument.presentationml.tags+xml"/>
  <Override PartName="/ppt/notesSlides/notesSlide155.xml" ContentType="application/vnd.openxmlformats-officedocument.presentationml.notesSlide+xml"/>
  <Override PartName="/ppt/tags/tag74.xml" ContentType="application/vnd.openxmlformats-officedocument.presentationml.tags+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tags/tag75.xml" ContentType="application/vnd.openxmlformats-officedocument.presentationml.tags+xml"/>
  <Override PartName="/ppt/notesSlides/notesSlide169.xml" ContentType="application/vnd.openxmlformats-officedocument.presentationml.notesSlide+xml"/>
  <Override PartName="/ppt/tags/tag76.xml" ContentType="application/vnd.openxmlformats-officedocument.presentationml.tags+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comments/comment3.xml" ContentType="application/vnd.openxmlformats-officedocument.presentationml.comments+xml"/>
  <Override PartName="/ppt/notesSlides/notesSlide196.xml" ContentType="application/vnd.openxmlformats-officedocument.presentationml.notesSlide+xml"/>
  <Override PartName="/ppt/comments/comment4.xml" ContentType="application/vnd.openxmlformats-officedocument.presentationml.comments+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tags/tag77.xml" ContentType="application/vnd.openxmlformats-officedocument.presentationml.tags+xml"/>
  <Override PartName="/ppt/notesSlides/notesSlide207.xml" ContentType="application/vnd.openxmlformats-officedocument.presentationml.notesSlide+xml"/>
  <Override PartName="/ppt/tags/tag78.xml" ContentType="application/vnd.openxmlformats-officedocument.presentationml.tags+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tags/tag79.xml" ContentType="application/vnd.openxmlformats-officedocument.presentationml.tags+xml"/>
  <Override PartName="/ppt/notesSlides/notesSlide217.xml" ContentType="application/vnd.openxmlformats-officedocument.presentationml.notesSlide+xml"/>
  <Override PartName="/ppt/tags/tag80.xml" ContentType="application/vnd.openxmlformats-officedocument.presentationml.tags+xml"/>
  <Override PartName="/ppt/notesSlides/notesSlide218.xml" ContentType="application/vnd.openxmlformats-officedocument.presentationml.notesSlide+xml"/>
  <Override PartName="/ppt/tags/tag81.xml" ContentType="application/vnd.openxmlformats-officedocument.presentationml.tags+xml"/>
  <Override PartName="/ppt/notesSlides/notesSlide219.xml" ContentType="application/vnd.openxmlformats-officedocument.presentationml.notesSlide+xml"/>
  <Override PartName="/ppt/tags/tag82.xml" ContentType="application/vnd.openxmlformats-officedocument.presentationml.tags+xml"/>
  <Override PartName="/ppt/notesSlides/notesSlide2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25"/>
  </p:notesMasterIdLst>
  <p:sldIdLst>
    <p:sldId id="256" r:id="rId5"/>
    <p:sldId id="366" r:id="rId6"/>
    <p:sldId id="257" r:id="rId7"/>
    <p:sldId id="367" r:id="rId8"/>
    <p:sldId id="258" r:id="rId9"/>
    <p:sldId id="368" r:id="rId10"/>
    <p:sldId id="259" r:id="rId11"/>
    <p:sldId id="369" r:id="rId12"/>
    <p:sldId id="260" r:id="rId13"/>
    <p:sldId id="370" r:id="rId14"/>
    <p:sldId id="261" r:id="rId15"/>
    <p:sldId id="371" r:id="rId16"/>
    <p:sldId id="262" r:id="rId17"/>
    <p:sldId id="372" r:id="rId18"/>
    <p:sldId id="263" r:id="rId19"/>
    <p:sldId id="373" r:id="rId20"/>
    <p:sldId id="264" r:id="rId21"/>
    <p:sldId id="374" r:id="rId22"/>
    <p:sldId id="265" r:id="rId23"/>
    <p:sldId id="375" r:id="rId24"/>
    <p:sldId id="266" r:id="rId25"/>
    <p:sldId id="376" r:id="rId26"/>
    <p:sldId id="267" r:id="rId27"/>
    <p:sldId id="377" r:id="rId28"/>
    <p:sldId id="268" r:id="rId29"/>
    <p:sldId id="378" r:id="rId30"/>
    <p:sldId id="269" r:id="rId31"/>
    <p:sldId id="379" r:id="rId32"/>
    <p:sldId id="270" r:id="rId33"/>
    <p:sldId id="380" r:id="rId34"/>
    <p:sldId id="271" r:id="rId35"/>
    <p:sldId id="381" r:id="rId36"/>
    <p:sldId id="272" r:id="rId37"/>
    <p:sldId id="382" r:id="rId38"/>
    <p:sldId id="273" r:id="rId39"/>
    <p:sldId id="383" r:id="rId40"/>
    <p:sldId id="274" r:id="rId41"/>
    <p:sldId id="384" r:id="rId42"/>
    <p:sldId id="275" r:id="rId43"/>
    <p:sldId id="385" r:id="rId44"/>
    <p:sldId id="276" r:id="rId45"/>
    <p:sldId id="386" r:id="rId46"/>
    <p:sldId id="277" r:id="rId47"/>
    <p:sldId id="387" r:id="rId48"/>
    <p:sldId id="278" r:id="rId49"/>
    <p:sldId id="388" r:id="rId50"/>
    <p:sldId id="279" r:id="rId51"/>
    <p:sldId id="389" r:id="rId52"/>
    <p:sldId id="280" r:id="rId53"/>
    <p:sldId id="390" r:id="rId54"/>
    <p:sldId id="281" r:id="rId55"/>
    <p:sldId id="391" r:id="rId56"/>
    <p:sldId id="282" r:id="rId57"/>
    <p:sldId id="392" r:id="rId58"/>
    <p:sldId id="283" r:id="rId59"/>
    <p:sldId id="393" r:id="rId60"/>
    <p:sldId id="284" r:id="rId61"/>
    <p:sldId id="394" r:id="rId62"/>
    <p:sldId id="285" r:id="rId63"/>
    <p:sldId id="395" r:id="rId64"/>
    <p:sldId id="286" r:id="rId65"/>
    <p:sldId id="396" r:id="rId66"/>
    <p:sldId id="287" r:id="rId67"/>
    <p:sldId id="397" r:id="rId68"/>
    <p:sldId id="288" r:id="rId69"/>
    <p:sldId id="398" r:id="rId70"/>
    <p:sldId id="289" r:id="rId71"/>
    <p:sldId id="399" r:id="rId72"/>
    <p:sldId id="290" r:id="rId73"/>
    <p:sldId id="400" r:id="rId74"/>
    <p:sldId id="291" r:id="rId75"/>
    <p:sldId id="401" r:id="rId76"/>
    <p:sldId id="292" r:id="rId77"/>
    <p:sldId id="402" r:id="rId78"/>
    <p:sldId id="293" r:id="rId79"/>
    <p:sldId id="403" r:id="rId80"/>
    <p:sldId id="294" r:id="rId81"/>
    <p:sldId id="404" r:id="rId82"/>
    <p:sldId id="295" r:id="rId83"/>
    <p:sldId id="405" r:id="rId84"/>
    <p:sldId id="296" r:id="rId85"/>
    <p:sldId id="406" r:id="rId86"/>
    <p:sldId id="297" r:id="rId87"/>
    <p:sldId id="407" r:id="rId88"/>
    <p:sldId id="298" r:id="rId89"/>
    <p:sldId id="408" r:id="rId90"/>
    <p:sldId id="299" r:id="rId91"/>
    <p:sldId id="409" r:id="rId92"/>
    <p:sldId id="300" r:id="rId93"/>
    <p:sldId id="410" r:id="rId94"/>
    <p:sldId id="301" r:id="rId95"/>
    <p:sldId id="411" r:id="rId96"/>
    <p:sldId id="302" r:id="rId97"/>
    <p:sldId id="412" r:id="rId98"/>
    <p:sldId id="303" r:id="rId99"/>
    <p:sldId id="413" r:id="rId100"/>
    <p:sldId id="304" r:id="rId101"/>
    <p:sldId id="414" r:id="rId102"/>
    <p:sldId id="305" r:id="rId103"/>
    <p:sldId id="478" r:id="rId104"/>
    <p:sldId id="306" r:id="rId105"/>
    <p:sldId id="416" r:id="rId106"/>
    <p:sldId id="307" r:id="rId107"/>
    <p:sldId id="417" r:id="rId108"/>
    <p:sldId id="308" r:id="rId109"/>
    <p:sldId id="418" r:id="rId110"/>
    <p:sldId id="309" r:id="rId111"/>
    <p:sldId id="419" r:id="rId112"/>
    <p:sldId id="310" r:id="rId113"/>
    <p:sldId id="420" r:id="rId114"/>
    <p:sldId id="311" r:id="rId115"/>
    <p:sldId id="421" r:id="rId116"/>
    <p:sldId id="312" r:id="rId117"/>
    <p:sldId id="422" r:id="rId118"/>
    <p:sldId id="313" r:id="rId119"/>
    <p:sldId id="423" r:id="rId120"/>
    <p:sldId id="477" r:id="rId121"/>
    <p:sldId id="424" r:id="rId122"/>
    <p:sldId id="315" r:id="rId123"/>
    <p:sldId id="425" r:id="rId124"/>
    <p:sldId id="316" r:id="rId125"/>
    <p:sldId id="426" r:id="rId126"/>
    <p:sldId id="317" r:id="rId127"/>
    <p:sldId id="427" r:id="rId128"/>
    <p:sldId id="318" r:id="rId129"/>
    <p:sldId id="428" r:id="rId130"/>
    <p:sldId id="319" r:id="rId131"/>
    <p:sldId id="429" r:id="rId132"/>
    <p:sldId id="320" r:id="rId133"/>
    <p:sldId id="430" r:id="rId134"/>
    <p:sldId id="321" r:id="rId135"/>
    <p:sldId id="431" r:id="rId136"/>
    <p:sldId id="322" r:id="rId137"/>
    <p:sldId id="432" r:id="rId138"/>
    <p:sldId id="323" r:id="rId139"/>
    <p:sldId id="433" r:id="rId140"/>
    <p:sldId id="324" r:id="rId141"/>
    <p:sldId id="434" r:id="rId142"/>
    <p:sldId id="325" r:id="rId143"/>
    <p:sldId id="435" r:id="rId144"/>
    <p:sldId id="326" r:id="rId145"/>
    <p:sldId id="436" r:id="rId146"/>
    <p:sldId id="327" r:id="rId147"/>
    <p:sldId id="437" r:id="rId148"/>
    <p:sldId id="328" r:id="rId149"/>
    <p:sldId id="438" r:id="rId150"/>
    <p:sldId id="329" r:id="rId151"/>
    <p:sldId id="439" r:id="rId152"/>
    <p:sldId id="330" r:id="rId153"/>
    <p:sldId id="440" r:id="rId154"/>
    <p:sldId id="331" r:id="rId155"/>
    <p:sldId id="441" r:id="rId156"/>
    <p:sldId id="332" r:id="rId157"/>
    <p:sldId id="442" r:id="rId158"/>
    <p:sldId id="333" r:id="rId159"/>
    <p:sldId id="443" r:id="rId160"/>
    <p:sldId id="334" r:id="rId161"/>
    <p:sldId id="445" r:id="rId162"/>
    <p:sldId id="335" r:id="rId163"/>
    <p:sldId id="446" r:id="rId164"/>
    <p:sldId id="336" r:id="rId165"/>
    <p:sldId id="447" r:id="rId166"/>
    <p:sldId id="337" r:id="rId167"/>
    <p:sldId id="448" r:id="rId168"/>
    <p:sldId id="338" r:id="rId169"/>
    <p:sldId id="449" r:id="rId170"/>
    <p:sldId id="339" r:id="rId171"/>
    <p:sldId id="450" r:id="rId172"/>
    <p:sldId id="340" r:id="rId173"/>
    <p:sldId id="451" r:id="rId174"/>
    <p:sldId id="341" r:id="rId175"/>
    <p:sldId id="452" r:id="rId176"/>
    <p:sldId id="342" r:id="rId177"/>
    <p:sldId id="453" r:id="rId178"/>
    <p:sldId id="343" r:id="rId179"/>
    <p:sldId id="454" r:id="rId180"/>
    <p:sldId id="344" r:id="rId181"/>
    <p:sldId id="455" r:id="rId182"/>
    <p:sldId id="345" r:id="rId183"/>
    <p:sldId id="456" r:id="rId184"/>
    <p:sldId id="346" r:id="rId185"/>
    <p:sldId id="457" r:id="rId186"/>
    <p:sldId id="347" r:id="rId187"/>
    <p:sldId id="458" r:id="rId188"/>
    <p:sldId id="348" r:id="rId189"/>
    <p:sldId id="459" r:id="rId190"/>
    <p:sldId id="349" r:id="rId191"/>
    <p:sldId id="460" r:id="rId192"/>
    <p:sldId id="350" r:id="rId193"/>
    <p:sldId id="461" r:id="rId194"/>
    <p:sldId id="351" r:id="rId195"/>
    <p:sldId id="462" r:id="rId196"/>
    <p:sldId id="352" r:id="rId197"/>
    <p:sldId id="463" r:id="rId198"/>
    <p:sldId id="353" r:id="rId199"/>
    <p:sldId id="464" r:id="rId200"/>
    <p:sldId id="354" r:id="rId201"/>
    <p:sldId id="465" r:id="rId202"/>
    <p:sldId id="355" r:id="rId203"/>
    <p:sldId id="466" r:id="rId204"/>
    <p:sldId id="356" r:id="rId205"/>
    <p:sldId id="467" r:id="rId206"/>
    <p:sldId id="357" r:id="rId207"/>
    <p:sldId id="468" r:id="rId208"/>
    <p:sldId id="358" r:id="rId209"/>
    <p:sldId id="469" r:id="rId210"/>
    <p:sldId id="359" r:id="rId211"/>
    <p:sldId id="470" r:id="rId212"/>
    <p:sldId id="360" r:id="rId213"/>
    <p:sldId id="471" r:id="rId214"/>
    <p:sldId id="361" r:id="rId215"/>
    <p:sldId id="472" r:id="rId216"/>
    <p:sldId id="362" r:id="rId217"/>
    <p:sldId id="473" r:id="rId218"/>
    <p:sldId id="363" r:id="rId219"/>
    <p:sldId id="474" r:id="rId220"/>
    <p:sldId id="364" r:id="rId221"/>
    <p:sldId id="475" r:id="rId222"/>
    <p:sldId id="365" r:id="rId223"/>
    <p:sldId id="476" r:id="rId224"/>
  </p:sldIdLst>
  <p:sldSz cx="12192000" cy="6858000"/>
  <p:notesSz cx="6858000" cy="9144000"/>
  <p:embeddedFontLst>
    <p:embeddedFont>
      <p:font typeface="Noto Sans Symbols" panose="020B0604020202020204" charset="0"/>
      <p:regular r:id="rId226"/>
      <p:bold r:id="rId227"/>
    </p:embeddedFont>
    <p:embeddedFont>
      <p:font typeface="Play" panose="020B0604020202020204" charset="0"/>
      <p:regular r:id="rId228"/>
      <p:bold r:id="rId229"/>
    </p:embeddedFont>
    <p:embeddedFont>
      <p:font typeface="Quattrocento Sans" panose="020B0604020202020204" charset="0"/>
      <p:regular r:id="rId230"/>
      <p:bold r:id="rId231"/>
      <p:italic r:id="rId232"/>
      <p:boldItalic r:id="rId233"/>
    </p:embeddedFont>
    <p:embeddedFont>
      <p:font typeface="Trebuchet MS" panose="020B0603020202020204" pitchFamily="34" charset="0"/>
      <p:regular r:id="rId234"/>
      <p:bold r:id="rId235"/>
      <p:italic r:id="rId236"/>
      <p:boldItalic r:id="rId2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39" roundtripDataSignature="AMtx7mgicQaQCUvcOF6XNqSv2t+eW5WHn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ette Dayley - HCPF She Her" initials="" lastIdx="9" clrIdx="0"/>
  <p:cmAuthor id="1" name="Anna Allison" initials="AA" lastIdx="8" clrIdx="1">
    <p:extLst>
      <p:ext uri="{19B8F6BF-5375-455C-9EA6-DF929625EA0E}">
        <p15:presenceInfo xmlns:p15="http://schemas.microsoft.com/office/powerpoint/2012/main" userId="S::aallison@mission-ag.com::092490b4-10b7-4e27-98da-a9c8e8df2f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6E1"/>
    <a:srgbClr val="D7E0E5"/>
    <a:srgbClr val="D7D1D3"/>
    <a:srgbClr val="E4CFD3"/>
    <a:srgbClr val="EDE1F7"/>
    <a:srgbClr val="EBD1F3"/>
    <a:srgbClr val="DDC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C58389-85C5-4C7D-B2AB-451E1EE4B55D}">
  <a:tblStyle styleId="{E6C58389-85C5-4C7D-B2AB-451E1EE4B55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1B55FC7-65A2-487D-836A-1CE18B8BC7D7}" styleName="Table_1">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004" autoAdjust="0"/>
  </p:normalViewPr>
  <p:slideViewPr>
    <p:cSldViewPr snapToGrid="0">
      <p:cViewPr>
        <p:scale>
          <a:sx n="100" d="100"/>
          <a:sy n="100" d="100"/>
        </p:scale>
        <p:origin x="954" y="72"/>
      </p:cViewPr>
      <p:guideLst>
        <p:guide orient="horz" pos="2160"/>
        <p:guide pos="384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font" Target="fonts/font1.fntdata"/><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font" Target="fonts/font12.fntdata"/><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font" Target="fonts/font2.fntdata"/><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font" Target="fonts/font3.fntdata"/><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customschemas.google.com/relationships/presentationmetadata" Target="metadata"/><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font" Target="fonts/font4.fntdata"/><Relationship Id="rId240" Type="http://schemas.openxmlformats.org/officeDocument/2006/relationships/commentAuthors" Target="commentAuthors.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font" Target="fonts/font5.fntdata"/><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font" Target="fonts/font11.fntdata"/><Relationship Id="rId26" Type="http://schemas.openxmlformats.org/officeDocument/2006/relationships/slide" Target="slides/slide22.xml"/><Relationship Id="rId231" Type="http://schemas.openxmlformats.org/officeDocument/2006/relationships/font" Target="fonts/font6.fntdata"/><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viewProps" Target="viewProps.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font" Target="fonts/font7.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theme" Target="theme/theme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font" Target="fonts/font8.fnt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tableStyles" Target="tableStyle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font" Target="fonts/font10.fntdata"/><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6-23T16:04:55.943" idx="5">
    <p:pos x="5570" y="2704"/>
    <p:text>Liability insurance is required of all Providers enrolling with HFC</p:text>
    <p:extLst>
      <p:ext uri="{C676402C-5697-4E1C-873F-D02D1690AC5C}">
        <p15:threadingInfo xmlns:p15="http://schemas.microsoft.com/office/powerpoint/2012/main" timeZoneBias="0"/>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commentPostId="AAABl4CuTik"/>
      </p:ext>
    </p:extLst>
  </p:cm>
  <p:cm authorId="1" dt="2025-06-24T11:16:42.793" idx="3">
    <p:pos x="5570" y="2800"/>
    <p:text>addressed</p:text>
    <p:extLst>
      <p:ext uri="{C676402C-5697-4E1C-873F-D02D1690AC5C}">
        <p15:threadingInfo xmlns:p15="http://schemas.microsoft.com/office/powerpoint/2012/main" timeZoneBias="420">
          <p15:parentCm authorId="0" idx="5"/>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5-06-23T16:04:55.943" idx="8">
    <p:pos x="5570" y="2704"/>
    <p:text>Liability insurance is required of all Providers enrolling with HFC</p:text>
    <p:extLst>
      <p:ext uri="{C676402C-5697-4E1C-873F-D02D1690AC5C}">
        <p15:threadingInfo xmlns:p15="http://schemas.microsoft.com/office/powerpoint/2012/main" timeZoneBias="0"/>
      </p:ext>
    </p:extLst>
  </p:cm>
  <p:cm authorId="1" dt="2025-06-24T11:16:42.793" idx="7">
    <p:pos x="5570" y="2800"/>
    <p:text>addressed</p:text>
    <p:extLst>
      <p:ext uri="{C676402C-5697-4E1C-873F-D02D1690AC5C}">
        <p15:threadingInfo xmlns:p15="http://schemas.microsoft.com/office/powerpoint/2012/main" timeZoneBias="420">
          <p15:parentCm authorId="0" idx="8"/>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5-06-23T16:08:52.949" idx="7">
    <p:pos x="543" y="916"/>
    <p:text>please add that they can provide needed correction and resubmit claim for payment. And guidance to contact call center (link) for support</p:text>
    <p:extLst>
      <p:ext uri="{C676402C-5697-4E1C-873F-D02D1690AC5C}">
        <p15:threadingInfo xmlns:p15="http://schemas.microsoft.com/office/powerpoint/2012/main" timeZoneBias="0"/>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commentPostId="AAABl4CuTi0"/>
      </p:ext>
    </p:extLst>
  </p:cm>
  <p:cm authorId="1" dt="2025-06-24T11:42:27.449" idx="4">
    <p:pos x="543" y="1012"/>
    <p:text>Added on slide 102</p:text>
    <p:extLst>
      <p:ext uri="{C676402C-5697-4E1C-873F-D02D1690AC5C}">
        <p15:threadingInfo xmlns:p15="http://schemas.microsoft.com/office/powerpoint/2012/main" timeZoneBias="420">
          <p15:parentCm authorId="0" idx="7"/>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5-06-23T16:08:52.949" idx="9">
    <p:pos x="543" y="916"/>
    <p:text>please add that they can provide needed correction and resubmit claim for payment. And guidance to contact call center (link) for support</p:text>
    <p:extLst>
      <p:ext uri="{C676402C-5697-4E1C-873F-D02D1690AC5C}">
        <p15:threadingInfo xmlns:p15="http://schemas.microsoft.com/office/powerpoint/2012/main" timeZoneBias="0"/>
      </p:ext>
    </p:extLst>
  </p:cm>
  <p:cm authorId="1" dt="2025-06-24T11:42:27.449" idx="8">
    <p:pos x="543" y="1012"/>
    <p:text>Added on slide 102</p:text>
    <p:extLst>
      <p:ext uri="{C676402C-5697-4E1C-873F-D02D1690AC5C}">
        <p15:threadingInfo xmlns:p15="http://schemas.microsoft.com/office/powerpoint/2012/main" timeZoneBias="420">
          <p15:parentCm authorId="0" idx="9"/>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Aptos" panose="020B0004020202020204" pitchFamily="34" charset="0"/>
              </a:defRPr>
            </a:lvl1pPr>
          </a:lstStyle>
          <a:p>
            <a:pPr algn="r"/>
            <a:fld id="{00000000-1234-1234-1234-123412341234}" type="slidenum">
              <a:rPr lang="en-US" sz="1200" smtClean="0">
                <a:solidFill>
                  <a:schemeClr val="dk1"/>
                </a:solidFill>
              </a:rPr>
              <a:pPr algn="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panose="020B0004020202020204" pitchFamily="34" charset="0"/>
        <a:ea typeface="Aptos"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www.identogo.com/contact" TargetMode="External"/><Relationship Id="rId2" Type="http://schemas.openxmlformats.org/officeDocument/2006/relationships/slide" Target="../slides/slide101.xml"/><Relationship Id="rId1" Type="http://schemas.openxmlformats.org/officeDocument/2006/relationships/notesMaster" Target="../notesMasters/notesMaster1.xml"/><Relationship Id="rId4" Type="http://schemas.openxmlformats.org/officeDocument/2006/relationships/hyperlink" Target="https://co4kids.org/child-abuse-prevention/mandatory-reporters" TargetMode="Externa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www.identogo.com/contact" TargetMode="External"/><Relationship Id="rId2" Type="http://schemas.openxmlformats.org/officeDocument/2006/relationships/slide" Target="../slides/slide102.xml"/><Relationship Id="rId1" Type="http://schemas.openxmlformats.org/officeDocument/2006/relationships/notesMaster" Target="../notesMasters/notesMaster1.xml"/><Relationship Id="rId4" Type="http://schemas.openxmlformats.org/officeDocument/2006/relationships/hyperlink" Target="https://co4kids.org/child-abuse-prevention/mandatory-reporters" TargetMode="Externa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https://www.irs.gov/forms-pubs/about-form-w-9/" TargetMode="External"/><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www.irs.gov/forms-pubs/about-form-w-9/"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ProviderEnrollment/EnrollmentWelcome/tabid/442/Default.aspx?p231=jLa6zgO8W0A%3d&amp;p6=EvKP1fYqPRZTLxw077CAio9dQ6EtWB%2bQvH5JJw0l6Ac%3d" TargetMode="External"/><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ProviderEnrollment/EnrollmentWelcome/tabid/442/Default.aspx?p231=jLa6zgO8W0A%3d&amp;p6=EvKP1fYqPRZTLxw077CAio9dQ6EtWB%2bQvH5JJw0l6Ac%3d" TargetMode="External"/><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tabid/135/Default.aspx" TargetMode="External"/><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3" Type="http://schemas.openxmlformats.org/officeDocument/2006/relationships/hyperlink" Target="https://colorado-hcp-portal.coxix.gainwelltechnologies.com/hcp/provider/Home/tabid/135/Default.aspx" TargetMode="External"/><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sos.state.co.us/pubs/business/businessHome.html"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sos.state.co.us/pubs/info_center/eLearningCourses/StartingABusinessInColoradoEnglish/index.html"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sos.state.co.us/pubs/business/businessHome.html"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sos.state.co.us/pubs/info_center/eLearningCourses/StartingABusinessInColoradoEnglish/index.html"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taxonomy.nucc.org/"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npiregistry.cms.hhs.gov/search"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taxonomy.nucc.org/"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npiregistry.cms.hhs.gov/search"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hcpf.colorado.gov/verifying-eligibility-quickguide#memElig"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hcpf.colorado.gov/verifying-eligibility-quickguide#memElig"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healthfirstcolorado.com/apply-now"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This training is sponsored by the Colorado Department of Health Care Policy and Financing or HCPF, sometimes referred to as "the Department“ in this presentation.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A doula can be reimbursed for up to 180 minutes of prenatal care per member at (2) $25 per 15 minutes of service. (3) There is a cap of 12 units or $300 per member during a 12-month period.</a:t>
            </a:r>
            <a:endParaRPr>
              <a:latin typeface="Aptos" panose="020B0004020202020204" pitchFamily="34" charset="0"/>
            </a:endParaRPr>
          </a:p>
          <a:p>
            <a:pPr marL="342900" lvl="0" indent="-22860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The period starts at the time of the first doula claim.</a:t>
            </a:r>
            <a:endParaRPr>
              <a:latin typeface="Aptos" panose="020B0004020202020204" pitchFamily="34" charset="0"/>
            </a:endParaRPr>
          </a:p>
        </p:txBody>
      </p:sp>
      <p:sp>
        <p:nvSpPr>
          <p:cNvPr id="134" name="Google Shape;1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0" name="Google Shape;90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letter of recommendation form can also be found on the HCPF website in English and Spanish. </a:t>
            </a:r>
            <a:endParaRPr>
              <a:latin typeface="Aptos" panose="020B0004020202020204" pitchFamily="34" charset="0"/>
            </a:endParaRPr>
          </a:p>
        </p:txBody>
      </p:sp>
      <p:sp>
        <p:nvSpPr>
          <p:cNvPr id="901" name="Google Shape;90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 care is a high-risk service, meaning you’ll have to go through a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(1) Make an appointment with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IdentoGO</a:t>
            </a:r>
            <a:r>
              <a:rPr lang="en-US" sz="1800">
                <a:solidFill>
                  <a:srgbClr val="000000"/>
                </a:solidFill>
                <a:latin typeface="Aptos" panose="020B0004020202020204" pitchFamily="34" charset="0"/>
                <a:sym typeface="Arial"/>
              </a:rPr>
              <a:t> and use the code displayed on the screen. The Department will then check to ensure that all the owners listed in your application have received the completed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(2) Doulas are also required to have insurance; it can be professional insurance or insurance through your doula group, such as liability insurance. There may be a cost associated with this insurance policy.  </a:t>
            </a:r>
            <a:endParaRPr sz="1800">
              <a:latin typeface="Aptos" panose="020B0004020202020204" pitchFamily="34" charset="0"/>
              <a:sym typeface="Arial"/>
            </a:endParaRPr>
          </a:p>
          <a:p>
            <a:pPr marL="0" marR="0" lvl="0" indent="0" algn="l" rtl="0">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r>
              <a:rPr lang="en-US" sz="1800">
                <a:latin typeface="Aptos" panose="020B0004020202020204" pitchFamily="34" charset="0"/>
                <a:sym typeface="Arial"/>
              </a:rPr>
              <a:t>(3) Doulas are </a:t>
            </a:r>
            <a:r>
              <a:rPr lang="en-US" sz="1800" i="1">
                <a:latin typeface="Aptos" panose="020B0004020202020204" pitchFamily="34" charset="0"/>
                <a:sym typeface="Arial"/>
              </a:rPr>
              <a:t>not </a:t>
            </a:r>
            <a:r>
              <a:rPr lang="en-US" sz="1800">
                <a:latin typeface="Aptos" panose="020B0004020202020204" pitchFamily="34" charset="0"/>
                <a:sym typeface="Arial"/>
              </a:rPr>
              <a:t>mandatory reporters</a:t>
            </a:r>
            <a:r>
              <a:rPr lang="en-US" sz="1800" u="none">
                <a:latin typeface="Aptos" panose="020B0004020202020204" pitchFamily="34" charset="0"/>
                <a:sym typeface="Arial"/>
              </a:rPr>
              <a:t>, but doulas may still take The Colorado Department of Human Services </a:t>
            </a:r>
            <a:r>
              <a:rPr lang="en-US" sz="1800" u="none">
                <a:solidFill>
                  <a:schemeClr val="dk1"/>
                </a:solidFill>
                <a:latin typeface="Aptos" panose="020B0004020202020204" pitchFamily="34" charset="0"/>
                <a:sym typeface="Arial"/>
              </a:rPr>
              <a:t>free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mandatory reporting training</a:t>
            </a:r>
            <a:r>
              <a:rPr lang="en-US" sz="1800">
                <a:latin typeface="Aptos" panose="020B0004020202020204" pitchFamily="34" charset="0"/>
                <a:sym typeface="Arial"/>
              </a:rPr>
              <a:t> if they want to</a:t>
            </a:r>
            <a:r>
              <a:rPr lang="en-US" sz="1800" u="none">
                <a:solidFill>
                  <a:schemeClr val="dk1"/>
                </a:solidFill>
                <a:latin typeface="Aptos" panose="020B0004020202020204" pitchFamily="34" charset="0"/>
                <a:sym typeface="Arial"/>
              </a:rPr>
              <a:t>.</a:t>
            </a:r>
            <a:r>
              <a:rPr lang="en-US" sz="1800" u="none">
                <a:latin typeface="Aptos" panose="020B0004020202020204" pitchFamily="34" charset="0"/>
                <a:sym typeface="Arial"/>
              </a:rPr>
              <a:t> </a:t>
            </a:r>
            <a:r>
              <a:rPr lang="en-US" sz="1800">
                <a:latin typeface="Aptos" panose="020B0004020202020204" pitchFamily="34" charset="0"/>
                <a:sym typeface="Arial"/>
              </a:rPr>
              <a:t>While doulas are not mandatory reporters, this</a:t>
            </a:r>
            <a:r>
              <a:rPr lang="en-US" sz="1800" u="none">
                <a:latin typeface="Aptos" panose="020B0004020202020204" pitchFamily="34" charset="0"/>
                <a:sym typeface="Arial"/>
              </a:rPr>
              <a:t> training may empower providers to recognize the signs and symptoms of abuse and instill confidence their ability to take appropriate action should they suspect abuse.</a:t>
            </a:r>
            <a:r>
              <a:rPr lang="en-US" sz="1800">
                <a:latin typeface="Aptos" panose="020B0004020202020204" pitchFamily="34" charset="0"/>
                <a:sym typeface="Arial"/>
              </a:rPr>
              <a:t> </a:t>
            </a:r>
            <a:endParaRPr sz="1800" u="none">
              <a:latin typeface="Aptos" panose="020B0004020202020204" pitchFamily="34" charset="0"/>
              <a:sym typeface="Arial"/>
            </a:endParaRPr>
          </a:p>
          <a:p>
            <a:pPr marL="0" lvl="0" indent="0" algn="l" rtl="0">
              <a:spcBef>
                <a:spcPts val="0"/>
              </a:spcBef>
              <a:spcAft>
                <a:spcPts val="0"/>
              </a:spcAft>
              <a:buNone/>
            </a:pPr>
            <a:endParaRPr sz="1800" u="none">
              <a:solidFill>
                <a:schemeClr val="dk1"/>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909" name="Google Shape;90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101</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 care is a high-risk service, meaning you’ll have to go through a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(1) Make an appointment with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IdentoGO</a:t>
            </a:r>
            <a:r>
              <a:rPr lang="en-US" sz="1800">
                <a:solidFill>
                  <a:srgbClr val="000000"/>
                </a:solidFill>
                <a:latin typeface="Aptos" panose="020B0004020202020204" pitchFamily="34" charset="0"/>
                <a:sym typeface="Arial"/>
              </a:rPr>
              <a:t> and use the code displayed on the screen. The Department will then check to ensure that all the owners listed in your application have received the completed background check. </a:t>
            </a: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(2) Doulas are also required to have insurance; it can be professional insurance or insurance through your doula group, such as liability insurance. There may be a cost associated with this insurance policy.  </a:t>
            </a:r>
            <a:endParaRPr sz="1800">
              <a:latin typeface="Aptos" panose="020B0004020202020204" pitchFamily="34" charset="0"/>
              <a:sym typeface="Arial"/>
            </a:endParaRPr>
          </a:p>
          <a:p>
            <a:pPr marL="0" marR="0" lvl="0" indent="0" algn="l" rtl="0">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r>
              <a:rPr lang="en-US" sz="1800">
                <a:latin typeface="Aptos" panose="020B0004020202020204" pitchFamily="34" charset="0"/>
                <a:sym typeface="Arial"/>
              </a:rPr>
              <a:t>(3) Doulas are </a:t>
            </a:r>
            <a:r>
              <a:rPr lang="en-US" sz="1800" i="1">
                <a:latin typeface="Aptos" panose="020B0004020202020204" pitchFamily="34" charset="0"/>
                <a:sym typeface="Arial"/>
              </a:rPr>
              <a:t>not </a:t>
            </a:r>
            <a:r>
              <a:rPr lang="en-US" sz="1800">
                <a:latin typeface="Aptos" panose="020B0004020202020204" pitchFamily="34" charset="0"/>
                <a:sym typeface="Arial"/>
              </a:rPr>
              <a:t>mandatory reporters</a:t>
            </a:r>
            <a:r>
              <a:rPr lang="en-US" sz="1800" u="none">
                <a:latin typeface="Aptos" panose="020B0004020202020204" pitchFamily="34" charset="0"/>
                <a:sym typeface="Arial"/>
              </a:rPr>
              <a:t>, but doulas may still take The Colorado Department of Human Services </a:t>
            </a:r>
            <a:r>
              <a:rPr lang="en-US" sz="1800" u="none">
                <a:solidFill>
                  <a:schemeClr val="dk1"/>
                </a:solidFill>
                <a:latin typeface="Aptos" panose="020B0004020202020204" pitchFamily="34" charset="0"/>
                <a:sym typeface="Arial"/>
              </a:rPr>
              <a:t>free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mandatory reporting training</a:t>
            </a:r>
            <a:r>
              <a:rPr lang="en-US" sz="1800">
                <a:latin typeface="Aptos" panose="020B0004020202020204" pitchFamily="34" charset="0"/>
                <a:sym typeface="Arial"/>
              </a:rPr>
              <a:t> if they want to</a:t>
            </a:r>
            <a:r>
              <a:rPr lang="en-US" sz="1800" u="none">
                <a:solidFill>
                  <a:schemeClr val="dk1"/>
                </a:solidFill>
                <a:latin typeface="Aptos" panose="020B0004020202020204" pitchFamily="34" charset="0"/>
                <a:sym typeface="Arial"/>
              </a:rPr>
              <a:t>.</a:t>
            </a:r>
            <a:r>
              <a:rPr lang="en-US" sz="1800" u="none">
                <a:latin typeface="Aptos" panose="020B0004020202020204" pitchFamily="34" charset="0"/>
                <a:sym typeface="Arial"/>
              </a:rPr>
              <a:t> </a:t>
            </a:r>
            <a:r>
              <a:rPr lang="en-US" sz="1800">
                <a:latin typeface="Aptos" panose="020B0004020202020204" pitchFamily="34" charset="0"/>
                <a:sym typeface="Arial"/>
              </a:rPr>
              <a:t>While doulas are not mandatory reporters, this</a:t>
            </a:r>
            <a:r>
              <a:rPr lang="en-US" sz="1800" u="none">
                <a:latin typeface="Aptos" panose="020B0004020202020204" pitchFamily="34" charset="0"/>
                <a:sym typeface="Arial"/>
              </a:rPr>
              <a:t> training may empower providers to recognize the signs and symptoms of abuse and instill confidence their ability to take appropriate action should they suspect abuse.</a:t>
            </a:r>
            <a:r>
              <a:rPr lang="en-US" sz="1800">
                <a:latin typeface="Aptos" panose="020B0004020202020204" pitchFamily="34" charset="0"/>
                <a:sym typeface="Arial"/>
              </a:rPr>
              <a:t> </a:t>
            </a:r>
            <a:endParaRPr sz="1800" u="none">
              <a:latin typeface="Aptos" panose="020B0004020202020204" pitchFamily="34" charset="0"/>
              <a:sym typeface="Arial"/>
            </a:endParaRPr>
          </a:p>
          <a:p>
            <a:pPr marL="0" lvl="0" indent="0" algn="l" rtl="0">
              <a:spcBef>
                <a:spcPts val="0"/>
              </a:spcBef>
              <a:spcAft>
                <a:spcPts val="0"/>
              </a:spcAft>
              <a:buNone/>
            </a:pPr>
            <a:endParaRPr sz="1800" u="none">
              <a:solidFill>
                <a:schemeClr val="dk1"/>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909" name="Google Shape;909;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enrolling through the Medicaid provider web portal. </a:t>
            </a:r>
            <a:endParaRPr>
              <a:latin typeface="Aptos" panose="020B0004020202020204" pitchFamily="34" charset="0"/>
            </a:endParaRPr>
          </a:p>
        </p:txBody>
      </p:sp>
      <p:sp>
        <p:nvSpPr>
          <p:cNvPr id="919" name="Google Shape;9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103</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enrolling through the Medicaid provider web portal. </a:t>
            </a:r>
            <a:endParaRPr>
              <a:latin typeface="Aptos" panose="020B0004020202020204" pitchFamily="34" charset="0"/>
            </a:endParaRPr>
          </a:p>
        </p:txBody>
      </p:sp>
      <p:sp>
        <p:nvSpPr>
          <p:cNvPr id="919" name="Google Shape;9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first step to enrollment is to make sure you have everything you need to register through the Medicaid Provider Web Application. </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(1) Providers must be registered and in good standing with the Colorado Secretary of State. Have this certificate available.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need your taxonomy code and NPI number.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also need the address where you provide services and a voided check or bank letter and a completed IRS Form </a:t>
            </a:r>
            <a:r>
              <a:rPr lang="en-US" sz="1800" u="sng">
                <a:solidFill>
                  <a:srgbClr val="0563C1"/>
                </a:solidFill>
                <a:latin typeface="Noto Sans Symbols"/>
                <a:ea typeface="Noto Sans Symbols"/>
                <a:cs typeface="Noto Sans Symbols"/>
                <a:sym typeface="Noto Sans Symbols"/>
                <a:hlinkClick r:id="rId3">
                  <a:extLst>
                    <a:ext uri="{A12FA001-AC4F-418D-AE19-62706E023703}">
                      <ahyp:hlinkClr xmlns:ahyp="http://schemas.microsoft.com/office/drawing/2018/hyperlinkcolor" val="tx"/>
                    </a:ext>
                  </a:extLst>
                </a:hlinkClick>
              </a:rPr>
              <a:t>W-9</a:t>
            </a:r>
            <a:r>
              <a:rPr lang="en-US" sz="1800">
                <a:solidFill>
                  <a:srgbClr val="000000"/>
                </a:solidFill>
                <a:latin typeface="Noto Sans Symbols"/>
                <a:ea typeface="Noto Sans Symbols"/>
                <a:cs typeface="Noto Sans Symbols"/>
                <a:sym typeface="Noto Sans Symbols"/>
              </a:rPr>
              <a:t> to ensure payment.</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Make sure to have other documents to upload, including a copy of your driver’s license, insurance policy, </a:t>
            </a:r>
            <a:r>
              <a:rPr lang="en-US" sz="1800">
                <a:latin typeface="Noto Sans Symbols"/>
                <a:ea typeface="Noto Sans Symbols"/>
                <a:cs typeface="Noto Sans Symbols"/>
                <a:sym typeface="Noto Sans Symbols"/>
              </a:rPr>
              <a:t>attestation, doula code of conduct, and information corresponding to your selected pathway. </a:t>
            </a:r>
            <a:endParaRPr>
              <a:latin typeface="Aptos" panose="020B0004020202020204" pitchFamily="34" charset="0"/>
            </a:endParaRPr>
          </a:p>
          <a:p>
            <a:pPr marL="342900" marR="0" lvl="0" indent="-228600" algn="l" rtl="0">
              <a:lnSpc>
                <a:spcPct val="107000"/>
              </a:lnSpc>
              <a:spcBef>
                <a:spcPts val="600"/>
              </a:spcBef>
              <a:spcAft>
                <a:spcPts val="0"/>
              </a:spcAft>
              <a:buClr>
                <a:schemeClr val="dk1"/>
              </a:buClr>
              <a:buSzPts val="1800"/>
              <a:buFont typeface="Arial"/>
              <a:buNone/>
            </a:pP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chemeClr val="dk1"/>
              </a:buClr>
              <a:buSzPts val="1800"/>
              <a:buFont typeface="Arial"/>
              <a:buChar char="●"/>
            </a:pPr>
            <a:r>
              <a:rPr lang="en-US" sz="1800">
                <a:latin typeface="Noto Sans Symbols"/>
                <a:ea typeface="Noto Sans Symbols"/>
                <a:cs typeface="Noto Sans Symbols"/>
                <a:sym typeface="Noto Sans Symbols"/>
              </a:rPr>
              <a:t>Once again, use your legal name on all your documents and when filling out fields in the system.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929" name="Google Shape;929;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105</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first step to enrollment is to make sure you have everything you need to register through the Medicaid Provider Web Application. </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(1) Providers must be registered and in good standing with the Colorado Secretary of State. Have this certificate available.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need your taxonomy code and NPI number. </a:t>
            </a: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You will also need the address where you provide services and a voided check or bank letter and a completed IRS Form </a:t>
            </a:r>
            <a:r>
              <a:rPr lang="en-US" sz="1800" u="sng">
                <a:solidFill>
                  <a:srgbClr val="0563C1"/>
                </a:solidFill>
                <a:latin typeface="Noto Sans Symbols"/>
                <a:ea typeface="Noto Sans Symbols"/>
                <a:cs typeface="Noto Sans Symbols"/>
                <a:sym typeface="Noto Sans Symbols"/>
                <a:hlinkClick r:id="rId3">
                  <a:extLst>
                    <a:ext uri="{A12FA001-AC4F-418D-AE19-62706E023703}">
                      <ahyp:hlinkClr xmlns:ahyp="http://schemas.microsoft.com/office/drawing/2018/hyperlinkcolor" val="tx"/>
                    </a:ext>
                  </a:extLst>
                </a:hlinkClick>
              </a:rPr>
              <a:t>W-9</a:t>
            </a:r>
            <a:r>
              <a:rPr lang="en-US" sz="1800">
                <a:solidFill>
                  <a:srgbClr val="000000"/>
                </a:solidFill>
                <a:latin typeface="Noto Sans Symbols"/>
                <a:ea typeface="Noto Sans Symbols"/>
                <a:cs typeface="Noto Sans Symbols"/>
                <a:sym typeface="Noto Sans Symbols"/>
              </a:rPr>
              <a:t> to ensure payment.</a:t>
            </a:r>
            <a:endParaRPr>
              <a:latin typeface="Aptos" panose="020B0004020202020204" pitchFamily="34" charset="0"/>
            </a:endParaRPr>
          </a:p>
          <a:p>
            <a:pPr marL="342900" marR="0" lvl="0" indent="-342900" algn="l" rtl="0">
              <a:lnSpc>
                <a:spcPct val="107000"/>
              </a:lnSpc>
              <a:spcBef>
                <a:spcPts val="600"/>
              </a:spcBef>
              <a:spcAft>
                <a:spcPts val="0"/>
              </a:spcAft>
              <a:buClr>
                <a:srgbClr val="000000"/>
              </a:buClr>
              <a:buSzPts val="1800"/>
              <a:buFont typeface="Arial"/>
              <a:buChar char="●"/>
            </a:pPr>
            <a:r>
              <a:rPr lang="en-US" sz="1800">
                <a:solidFill>
                  <a:srgbClr val="000000"/>
                </a:solidFill>
                <a:latin typeface="Noto Sans Symbols"/>
                <a:ea typeface="Noto Sans Symbols"/>
                <a:cs typeface="Noto Sans Symbols"/>
                <a:sym typeface="Noto Sans Symbols"/>
              </a:rPr>
              <a:t>Make sure to have other documents to upload, including a copy of your driver’s license, insurance policy, </a:t>
            </a:r>
            <a:r>
              <a:rPr lang="en-US" sz="1800">
                <a:latin typeface="Noto Sans Symbols"/>
                <a:ea typeface="Noto Sans Symbols"/>
                <a:cs typeface="Noto Sans Symbols"/>
                <a:sym typeface="Noto Sans Symbols"/>
              </a:rPr>
              <a:t>attestation, doula code of conduct, and information corresponding to your selected pathway. </a:t>
            </a:r>
            <a:endParaRPr>
              <a:latin typeface="Aptos" panose="020B0004020202020204" pitchFamily="34" charset="0"/>
            </a:endParaRPr>
          </a:p>
          <a:p>
            <a:pPr marL="342900" marR="0" lvl="0" indent="-228600" algn="l" rtl="0">
              <a:lnSpc>
                <a:spcPct val="107000"/>
              </a:lnSpc>
              <a:spcBef>
                <a:spcPts val="600"/>
              </a:spcBef>
              <a:spcAft>
                <a:spcPts val="0"/>
              </a:spcAft>
              <a:buClr>
                <a:schemeClr val="dk1"/>
              </a:buClr>
              <a:buSzPts val="1800"/>
              <a:buFont typeface="Arial"/>
              <a:buNone/>
            </a:pPr>
            <a:endParaRPr sz="1800">
              <a:latin typeface="Noto Sans Symbols"/>
              <a:ea typeface="Noto Sans Symbols"/>
              <a:cs typeface="Noto Sans Symbols"/>
              <a:sym typeface="Noto Sans Symbols"/>
            </a:endParaRPr>
          </a:p>
          <a:p>
            <a:pPr marL="342900" marR="0" lvl="0" indent="-342900" algn="l" rtl="0">
              <a:lnSpc>
                <a:spcPct val="107000"/>
              </a:lnSpc>
              <a:spcBef>
                <a:spcPts val="600"/>
              </a:spcBef>
              <a:spcAft>
                <a:spcPts val="0"/>
              </a:spcAft>
              <a:buClr>
                <a:schemeClr val="dk1"/>
              </a:buClr>
              <a:buSzPts val="1800"/>
              <a:buFont typeface="Arial"/>
              <a:buChar char="●"/>
            </a:pPr>
            <a:r>
              <a:rPr lang="en-US" sz="1800">
                <a:latin typeface="Noto Sans Symbols"/>
                <a:ea typeface="Noto Sans Symbols"/>
                <a:cs typeface="Noto Sans Symbols"/>
                <a:sym typeface="Noto Sans Symbols"/>
              </a:rPr>
              <a:t>Once again, use your legal name on all your documents and when filling out fields in the system.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929" name="Google Shape;929;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1" name="Google Shape;94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u="none">
                <a:latin typeface="Aptos" panose="020B0004020202020204" pitchFamily="34" charset="0"/>
                <a:sym typeface="Arial"/>
              </a:rPr>
              <a:t>To begin enrollment, access the Enrollment Application through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u="none">
                <a:solidFill>
                  <a:srgbClr val="467886"/>
                </a:solidFill>
                <a:latin typeface="Aptos" panose="020B0004020202020204" pitchFamily="34" charset="0"/>
                <a:sym typeface="Arial"/>
              </a:rPr>
              <a:t> Then r</a:t>
            </a:r>
            <a:r>
              <a:rPr lang="en-US" sz="1800" u="none">
                <a:latin typeface="Aptos" panose="020B0004020202020204" pitchFamily="34" charset="0"/>
                <a:sym typeface="Arial"/>
              </a:rPr>
              <a:t>ead the accompanying message and hit continue.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942" name="Google Shape;94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107</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1" name="Google Shape;94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u="none" dirty="0">
                <a:latin typeface="Aptos" panose="020B0004020202020204" pitchFamily="34" charset="0"/>
                <a:sym typeface="Arial"/>
              </a:rPr>
              <a:t>To begin enrollment, access the Enrollment Application through the </a:t>
            </a:r>
            <a:r>
              <a:rPr lang="en-US" sz="1800" u="sng" dirty="0">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u="none" dirty="0">
                <a:solidFill>
                  <a:srgbClr val="467886"/>
                </a:solidFill>
                <a:latin typeface="Aptos" panose="020B0004020202020204" pitchFamily="34" charset="0"/>
                <a:sym typeface="Arial"/>
              </a:rPr>
              <a:t> Then r</a:t>
            </a:r>
            <a:r>
              <a:rPr lang="en-US" sz="1800" u="none" dirty="0">
                <a:latin typeface="Aptos" panose="020B0004020202020204" pitchFamily="34" charset="0"/>
                <a:sym typeface="Arial"/>
              </a:rPr>
              <a:t>ead the accompanying message and hit continue. </a:t>
            </a:r>
            <a:endParaRPr dirty="0">
              <a:latin typeface="Aptos" panose="020B0004020202020204" pitchFamily="34" charset="0"/>
            </a:endParaRPr>
          </a:p>
          <a:p>
            <a:pPr marL="0" lvl="0" indent="0" algn="l" rtl="0">
              <a:spcBef>
                <a:spcPts val="600"/>
              </a:spcBef>
              <a:spcAft>
                <a:spcPts val="0"/>
              </a:spcAft>
              <a:buNone/>
            </a:pPr>
            <a:endParaRPr dirty="0">
              <a:latin typeface="Aptos" panose="020B0004020202020204" pitchFamily="34" charset="0"/>
            </a:endParaRPr>
          </a:p>
        </p:txBody>
      </p:sp>
      <p:sp>
        <p:nvSpPr>
          <p:cNvPr id="942" name="Google Shape;942;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9" name="Google Shape;9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On the next page, you’ll first select your enrollment type.</a:t>
            </a:r>
            <a:endParaRPr sz="1800">
              <a:latin typeface="Aptos" panose="020B0004020202020204" pitchFamily="34" charset="0"/>
              <a:sym typeface="Arial"/>
            </a:endParaRPr>
          </a:p>
        </p:txBody>
      </p:sp>
      <p:sp>
        <p:nvSpPr>
          <p:cNvPr id="950" name="Google Shape;950;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109</a:t>
            </a:fld>
            <a:endParaRPr sz="1200" b="0" i="0" u="none" strike="noStrike" cap="none">
              <a:solidFill>
                <a:srgbClr val="000000"/>
              </a:solidFil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A doula can also be reimbursed for supporting the member during labor and delivery.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46" name="Google Shape;1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9" name="Google Shape;9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On the next page, you’ll first select your enrollment type.</a:t>
            </a:r>
            <a:endParaRPr sz="1800">
              <a:latin typeface="Aptos" panose="020B0004020202020204" pitchFamily="34" charset="0"/>
              <a:sym typeface="Arial"/>
            </a:endParaRPr>
          </a:p>
        </p:txBody>
      </p:sp>
      <p:sp>
        <p:nvSpPr>
          <p:cNvPr id="950" name="Google Shape;950;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There are three types that relate to doulas:</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Group</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Billing Individual </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Individual within a Group</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Doulas should select Billing Individual if they are a sole proprietor, or Individual within Group if they are a part of a doula group or health care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Note that the group must already be enrolled in the Medicaid program before you can apply as an individual within a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59" name="Google Shape;959;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111</a:t>
            </a:fld>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8" name="Google Shape;95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There are three types that relate to doulas:</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Group</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Billing Individual </a:t>
            </a:r>
            <a:endParaRPr>
              <a:latin typeface="Aptos" panose="020B0004020202020204" pitchFamily="34" charset="0"/>
            </a:endParaRPr>
          </a:p>
          <a:p>
            <a:pPr marL="285750" marR="0" lvl="0" indent="-285750" algn="l" rtl="0">
              <a:lnSpc>
                <a:spcPct val="107000"/>
              </a:lnSpc>
              <a:spcBef>
                <a:spcPts val="600"/>
              </a:spcBef>
              <a:spcAft>
                <a:spcPts val="0"/>
              </a:spcAft>
              <a:buClr>
                <a:schemeClr val="dk1"/>
              </a:buClr>
              <a:buSzPts val="1800"/>
              <a:buFont typeface="Arial"/>
              <a:buChar char="•"/>
            </a:pPr>
            <a:r>
              <a:rPr lang="en-US" sz="1800">
                <a:latin typeface="Aptos" panose="020B0004020202020204" pitchFamily="34" charset="0"/>
                <a:sym typeface="Arial"/>
              </a:rPr>
              <a:t>Individual within a Group</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Doulas should select Billing Individual if they are a sole proprietor, or Individual within Group if they are a part of a doula group or health care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Note that the group must already be enrolled in the Medicaid program before you can apply as an individual within a group. </a:t>
            </a:r>
            <a:endParaRPr>
              <a:latin typeface="Aptos" panose="020B0004020202020204" pitchFamily="34" charset="0"/>
            </a:endParaRPr>
          </a:p>
          <a:p>
            <a:pPr marL="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59" name="Google Shape;959;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Then, select your Provider Type. If you’re enrolling as a Group, you’ll select code 72, if you’re enrolling as a billing individual or individual with in a group, you’ll select code 79.</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The requesting enrollment effective date should be the date you submit your application.</a:t>
            </a:r>
            <a:endParaRPr sz="1800">
              <a:latin typeface="Aptos" panose="020B0004020202020204" pitchFamily="34" charset="0"/>
              <a:sym typeface="Arial"/>
            </a:endParaRPr>
          </a:p>
        </p:txBody>
      </p:sp>
      <p:sp>
        <p:nvSpPr>
          <p:cNvPr id="970" name="Google Shape;970;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113</a:t>
            </a:fld>
            <a:endParaRPr sz="1200" b="0" i="0" u="none" strike="noStrike" cap="none">
              <a:solidFill>
                <a:srgbClr val="000000"/>
              </a:solidFill>
              <a:sym typeface="Arial"/>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Then, select your Provider Type. If you’re enrolling as a Group, you’ll select code 72, if you’re enrolling as a billing individual or individual with in a group, you’ll select code 79.</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The requesting enrollment effective date should be the date you submit your application.</a:t>
            </a:r>
            <a:endParaRPr sz="1800">
              <a:latin typeface="Aptos" panose="020B0004020202020204" pitchFamily="34" charset="0"/>
              <a:sym typeface="Arial"/>
            </a:endParaRPr>
          </a:p>
        </p:txBody>
      </p:sp>
      <p:sp>
        <p:nvSpPr>
          <p:cNvPr id="970" name="Google Shape;970;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Then enter your NPI.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When entering your zip code, use the nine-digit zip code associated with your NPI. You can find this ZIP code on the USPS website.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Next, enter your taxonomy code. The doula taxonomy code is displayed on the screen.</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tax ID should be your social security number if you’re enrolling as an individual or an EIN if you’re enrolling as a group.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requesting enrollment effective date should be the date you submit your application.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Finally, you’ll enter your contact information.</a:t>
            </a:r>
            <a:endParaRPr>
              <a:latin typeface="Aptos" panose="020B0004020202020204" pitchFamily="34" charset="0"/>
            </a:endParaRPr>
          </a:p>
          <a:p>
            <a:pPr marL="0" lvl="0" indent="0" algn="l" rtl="0">
              <a:lnSpc>
                <a:spcPct val="107000"/>
              </a:lnSpc>
              <a:spcBef>
                <a:spcPts val="60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lnSpc>
                <a:spcPct val="107000"/>
              </a:lnSpc>
              <a:spcBef>
                <a:spcPts val="600"/>
              </a:spcBef>
              <a:spcAft>
                <a:spcPts val="0"/>
              </a:spcAft>
              <a:buClr>
                <a:schemeClr val="dk1"/>
              </a:buClr>
              <a:buSzPts val="1800"/>
              <a:buFont typeface="Arial"/>
              <a:buNone/>
            </a:pPr>
            <a:r>
              <a:rPr lang="en-US" sz="1800">
                <a:latin typeface="Aptos" panose="020B0004020202020204" pitchFamily="34" charset="0"/>
                <a:sym typeface="Arial"/>
              </a:rPr>
              <a:t>Make sure to enter your legal name as it appears on all the documentation you’ll need to submit. </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80" name="Google Shape;98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115</a:t>
            </a:fld>
            <a:endParaRPr sz="1200" b="0" i="0" u="none" strike="noStrike" cap="none">
              <a:solidFill>
                <a:srgbClr val="000000"/>
              </a:solidFill>
              <a:sym typeface="Arial"/>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Then enter your NPI.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When entering your zip code, use the nine-digit zip code associated with your NPI. You can find this ZIP code on the USPS website.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Next, enter your taxonomy code. The doula taxonomy code is displayed on the screen.</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tax ID should be your social security number if you’re enrolling as an individual or an EIN if you’re enrolling as a group.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The requesting enrollment effective date should be the date you submit your application. </a:t>
            </a:r>
            <a:endParaRPr>
              <a:latin typeface="Aptos" panose="020B0004020202020204" pitchFamily="34" charset="0"/>
            </a:endParaRPr>
          </a:p>
          <a:p>
            <a:pPr marL="342900" lvl="0" indent="-342900" algn="l" rtl="0">
              <a:lnSpc>
                <a:spcPct val="107000"/>
              </a:lnSpc>
              <a:spcBef>
                <a:spcPts val="600"/>
              </a:spcBef>
              <a:spcAft>
                <a:spcPts val="0"/>
              </a:spcAft>
              <a:buClr>
                <a:schemeClr val="dk1"/>
              </a:buClr>
              <a:buSzPts val="1800"/>
              <a:buFont typeface="Arial"/>
              <a:buAutoNum type="arabicParenBoth"/>
            </a:pPr>
            <a:r>
              <a:rPr lang="en-US" sz="1800">
                <a:latin typeface="Aptos" panose="020B0004020202020204" pitchFamily="34" charset="0"/>
                <a:sym typeface="Arial"/>
              </a:rPr>
              <a:t>Finally, you’ll enter your contact information.</a:t>
            </a:r>
            <a:endParaRPr>
              <a:latin typeface="Aptos" panose="020B0004020202020204" pitchFamily="34" charset="0"/>
            </a:endParaRPr>
          </a:p>
          <a:p>
            <a:pPr marL="0" lvl="0" indent="0" algn="l" rtl="0">
              <a:lnSpc>
                <a:spcPct val="107000"/>
              </a:lnSpc>
              <a:spcBef>
                <a:spcPts val="60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lnSpc>
                <a:spcPct val="107000"/>
              </a:lnSpc>
              <a:spcBef>
                <a:spcPts val="600"/>
              </a:spcBef>
              <a:spcAft>
                <a:spcPts val="0"/>
              </a:spcAft>
              <a:buClr>
                <a:schemeClr val="dk1"/>
              </a:buClr>
              <a:buSzPts val="1800"/>
              <a:buFont typeface="Arial"/>
              <a:buNone/>
            </a:pPr>
            <a:r>
              <a:rPr lang="en-US" sz="1800">
                <a:latin typeface="Aptos" panose="020B0004020202020204" pitchFamily="34" charset="0"/>
                <a:sym typeface="Arial"/>
              </a:rPr>
              <a:t>Make sure to enter your legal name as it appears on all the documentation you’ll need to submit. </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p:txBody>
      </p:sp>
      <p:sp>
        <p:nvSpPr>
          <p:cNvPr id="980" name="Google Shape;980;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116</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After entering your contact information, you will create a password for your account and answer three security questions. This will allow you to pause and resume the application if needed by clicking “Finish Later.” You will also be provided with an Application Tracking Number, which can be used to check the application status. Make sure to save your username, password, and tracking number somewhere safe so you can reference it later.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999" name="Google Shape;999;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117</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After entering your contact information, you will create a password for your account and answer three security questions. This will allow you to pause and resume the application if needed by clicking “Finish Later.” You will also be provided with an Application Tracking Number, which can be used to check the application status. Make sure to save your username, password, and tracking number somewhere safe so you can reference it later.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999" name="Google Shape;999;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When selecting a (1) specialty, you should select Doula for Specialty and Taxonomy, make today’s date the Specialty Effective Date, and leave the End Date blank.</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008" name="Google Shape;100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119</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A doula can also be reimbursed for supporting the member during labor and delivery.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46" name="Google Shape;1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When selecting a (1) specialty, you should select Doula for Specialty and Taxonomy, make today’s date the Specialty Effective Date, and leave the End Date blank.</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008" name="Google Shape;1008;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following addresses tab, add the address where you (2) bill for services, (3) provide services, and  (4) receive your mail. You need to enter an address for each of these address types, but they can be the same address. Use the address you registered for your business with the Colorado Secretary of State. When entering the addresses, click add at the bottom of the page to save the address. You’ll receive an error if you click submit before you add all three address types.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Your must put office phone. You will receive an error if you only provide a cell phone number. It is okay if your office number is the same as your cell phone number. </a:t>
            </a:r>
            <a:endParaRPr>
              <a:latin typeface="Aptos" panose="020B0004020202020204" pitchFamily="34" charset="0"/>
            </a:endParaRPr>
          </a:p>
        </p:txBody>
      </p:sp>
      <p:sp>
        <p:nvSpPr>
          <p:cNvPr id="1020" name="Google Shape;102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121</a:t>
            </a:fld>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following addresses tab, add the address where you (2) bill for services, (3) provide services, and  (4) receive your mail. You need to enter an address for each of these address types, but they can be the same address. Use the address you registered for your business with the Colorado Secretary of State. When entering the addresses, click add at the bottom of the page to save the address. You’ll receive an error if you click submit before you add all three address types.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Your must put office phone. You will receive an error if you only provide a cell phone number. It is okay if your office number is the same as your cell phone number. </a:t>
            </a:r>
            <a:endParaRPr>
              <a:latin typeface="Aptos" panose="020B0004020202020204" pitchFamily="34" charset="0"/>
            </a:endParaRPr>
          </a:p>
        </p:txBody>
      </p:sp>
      <p:sp>
        <p:nvSpPr>
          <p:cNvPr id="1020" name="Google Shape;102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next page complete the provider identification information. (2) Enter your legal provider name or (3) “doing business as” name. Please note that your legal name should be different from your DBA name. If you do not have a DBA name, leave it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(4) Even if you have a relevant degree, you should leave the degree, school and year of graduation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Select your organization type. The organization type should be sole proprietor if you are a billing individual or individual within a group. If you’re applying as an individual within a group, you will enter your group’s type 2 NPI and select the type, such as an LLC or non-profit.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041" name="Google Shape;104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123</a:t>
            </a:fld>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arenBoth"/>
            </a:pPr>
            <a:r>
              <a:rPr lang="en-US" sz="1800">
                <a:latin typeface="Aptos" panose="020B0004020202020204" pitchFamily="34" charset="0"/>
                <a:sym typeface="Arial"/>
              </a:rPr>
              <a:t>On the next page complete the provider identification information. (2) Enter your legal provider name or (3) “doing business as” name. Please note that your legal name should be different from your DBA name. If you do not have a DBA name, leave it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(4) Even if you have a relevant degree, you should leave the degree, school and year of graduation blank.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(5) Select your organization type. The organization type should be sole proprietor if you are a billing individual or individual within a group. If you’re applying as an individual within a group, you will enter your group’s type 2 NPI and select the type, such as an LLC or non-profit.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041" name="Google Shape;104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3" name="Google Shape;105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Select Title XIX Payer. You should also skip the License section; it is not required.</a:t>
            </a: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54" name="Google Shape;105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125</a:t>
            </a:fld>
            <a:endParaRPr sz="1200" b="0" i="0" u="none" strike="noStrike" cap="none">
              <a:solidFill>
                <a:srgbClr val="000000"/>
              </a:solidFill>
              <a:sym typeface="Arial"/>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3" name="Google Shape;105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Select Title XIX Payer. You should also skip the License section; it is not required.</a:t>
            </a: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54" name="Google Shape;1054;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126</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All doulas should fill out the certification section regardless of the pathway they are applying under. Enter “doula” as the specialty and “other” for certification type. Input the </a:t>
            </a:r>
            <a:r>
              <a:rPr lang="en-US" sz="1200">
                <a:latin typeface="Aptos" panose="020B0004020202020204" pitchFamily="34" charset="0"/>
                <a:sym typeface="Arial"/>
              </a:rPr>
              <a:t>effective start and end date of your certification or training certificate. (1) If you don’t have a certificate number, then enter 00000.</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Make sure to click Add to save the information to your application. </a:t>
            </a:r>
            <a:endParaRPr>
              <a:latin typeface="Aptos" panose="020B0004020202020204" pitchFamily="34" charset="0"/>
            </a:endParaRPr>
          </a:p>
        </p:txBody>
      </p:sp>
      <p:sp>
        <p:nvSpPr>
          <p:cNvPr id="1063" name="Google Shape;106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127</a:t>
            </a:fld>
            <a:endParaRPr sz="1200" b="0" i="0" u="none" strike="noStrike" cap="none">
              <a:solidFill>
                <a:srgbClr val="000000"/>
              </a:solidFill>
              <a:sym typeface="Arial"/>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2" name="Google Shape;106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All doulas should fill out the certification section regardless of the pathway they are applying under. Enter “doula” as the specialty and “other” for certification type. Input the </a:t>
            </a:r>
            <a:r>
              <a:rPr lang="en-US" sz="1200">
                <a:latin typeface="Aptos" panose="020B0004020202020204" pitchFamily="34" charset="0"/>
                <a:sym typeface="Arial"/>
              </a:rPr>
              <a:t>effective start and end date of your certification or training certificate. (1) If you don’t have a certificate number, then enter 00000.</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Make sure to click Add to save the information to your application. </a:t>
            </a:r>
            <a:endParaRPr>
              <a:latin typeface="Aptos" panose="020B0004020202020204" pitchFamily="34" charset="0"/>
            </a:endParaRPr>
          </a:p>
        </p:txBody>
      </p:sp>
      <p:sp>
        <p:nvSpPr>
          <p:cNvPr id="1063" name="Google Shape;106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2) You don’t need to fill out information on Medicare and Managed Care Network participation.</a:t>
            </a:r>
            <a:endParaRPr sz="1800">
              <a:latin typeface="Noto Sans Symbols"/>
              <a:ea typeface="Noto Sans Symbols"/>
              <a:cs typeface="Noto Sans Symbols"/>
              <a:sym typeface="Noto Sans Symbols"/>
            </a:endParaRPr>
          </a:p>
          <a:p>
            <a:pPr marL="0" lvl="0" indent="0" algn="l" rtl="0">
              <a:spcBef>
                <a:spcPts val="600"/>
              </a:spcBef>
              <a:spcAft>
                <a:spcPts val="0"/>
              </a:spcAft>
              <a:buNone/>
            </a:pPr>
            <a:endParaRPr>
              <a:latin typeface="Aptos" panose="020B0004020202020204" pitchFamily="34" charset="0"/>
            </a:endParaRPr>
          </a:p>
        </p:txBody>
      </p:sp>
      <p:sp>
        <p:nvSpPr>
          <p:cNvPr id="1072" name="Google Shape;1072;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129</a:t>
            </a:fld>
            <a:endParaRPr sz="1200" b="0" i="0" u="none" strike="noStrike" cap="none">
              <a:solidFill>
                <a:srgbClr val="000000"/>
              </a:solidFil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(1, 2, 3) The reimbursement structure for postpartum care is the same as that of prenatal care.</a:t>
            </a:r>
            <a:endParaRPr>
              <a:latin typeface="Aptos" panose="020B0004020202020204" pitchFamily="34" charset="0"/>
            </a:endParaRPr>
          </a:p>
        </p:txBody>
      </p:sp>
      <p:sp>
        <p:nvSpPr>
          <p:cNvPr id="156" name="Google Shape;15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1" name="Google Shape;107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2) You don’t need to fill out information on Medicare and Managed Care Network participation.</a:t>
            </a:r>
            <a:endParaRPr sz="1800">
              <a:latin typeface="Noto Sans Symbols"/>
              <a:ea typeface="Noto Sans Symbols"/>
              <a:cs typeface="Noto Sans Symbols"/>
              <a:sym typeface="Noto Sans Symbols"/>
            </a:endParaRPr>
          </a:p>
          <a:p>
            <a:pPr marL="0" lvl="0" indent="0" algn="l" rtl="0">
              <a:spcBef>
                <a:spcPts val="600"/>
              </a:spcBef>
              <a:spcAft>
                <a:spcPts val="0"/>
              </a:spcAft>
              <a:buNone/>
            </a:pPr>
            <a:endParaRPr>
              <a:latin typeface="Aptos" panose="020B0004020202020204" pitchFamily="34" charset="0"/>
            </a:endParaRPr>
          </a:p>
        </p:txBody>
      </p:sp>
      <p:sp>
        <p:nvSpPr>
          <p:cNvPr id="1072" name="Google Shape;1072;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(1 ) Add languages you speak on the languages page. (2) Add languages only if you speak them fluently. (3) You will need to select at least one language.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81" name="Google Shape;1081;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131</a:t>
            </a:fld>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(1 ) Add languages you speak on the languages page. (2) Add languages only if you speak them fluently. (3) You will need to select at least one language.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081" name="Google Shape;1081;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1" name="Google Shape;109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the EFT enrollment tab, you can skip over the (1) Other Identifier, (2) Trading Partner ID, and (3) Assigning Authority boxes.</a:t>
            </a:r>
            <a:endParaRPr>
              <a:latin typeface="Aptos" panose="020B0004020202020204" pitchFamily="34" charset="0"/>
            </a:endParaRPr>
          </a:p>
        </p:txBody>
      </p:sp>
      <p:sp>
        <p:nvSpPr>
          <p:cNvPr id="1092" name="Google Shape;1092;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133</a:t>
            </a:fld>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1" name="Google Shape;109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the EFT enrollment tab, you can skip over the (1) Other Identifier, (2) Trading Partner ID, and (3) Assigning Authority boxes.</a:t>
            </a:r>
            <a:endParaRPr>
              <a:latin typeface="Aptos" panose="020B0004020202020204" pitchFamily="34" charset="0"/>
            </a:endParaRPr>
          </a:p>
        </p:txBody>
      </p:sp>
      <p:sp>
        <p:nvSpPr>
          <p:cNvPr id="1092" name="Google Shape;1092;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Your will need to fill out bank information so you can receive automatic payment. Your NPI and tax ID will be prepopulated at the top of this page, check this information to ensure it is accurate. (1) Enter information into the Financial Institution screen at the bottom of the page to ensure payment. Make sure the information you enter matches the information in the voided check or bank letter you will need to upload later in the application. </a:t>
            </a:r>
            <a:r>
              <a:rPr lang="en-US">
                <a:latin typeface="Aptos" panose="020B0004020202020204" pitchFamily="34" charset="0"/>
              </a:rPr>
              <a:t>Please note that a direct deposit form is not an acceptable replacement for a voided check or bank letter.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Skip through the addendums page, as no additional addendums are required for doulas. Read any disclosures that appear on the disclosures page by clicking on the disclosure name, answering the accompanying questions, and then clicking add for each disclosure.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Make sure to only enter the (2) NPI number, not the (3) TIN on this screen.</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109" name="Google Shape;1109;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135</a:t>
            </a:fld>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Your will need to fill out bank information so you can receive automatic payment. Your NPI and tax ID will be prepopulated at the top of this page, check this information to ensure it is accurate. (1) Enter information into the Financial Institution screen at the bottom of the page to ensure payment. Make sure the information you enter matches the information in the voided check or bank letter you will need to upload later in the application. </a:t>
            </a:r>
            <a:r>
              <a:rPr lang="en-US">
                <a:latin typeface="Aptos" panose="020B0004020202020204" pitchFamily="34" charset="0"/>
              </a:rPr>
              <a:t>Please note that a direct deposit form is not an acceptable replacement for a voided check or bank letter.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Skip through the addendums page, as no additional addendums are required for doulas. Read any disclosures that appear on the disclosures page by clicking on the disclosure name, answering the accompanying questions, and then clicking add for each disclosure.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a:latin typeface="Aptos" panose="020B0004020202020204" pitchFamily="34" charset="0"/>
                <a:sym typeface="Arial"/>
              </a:rPr>
              <a:t>Make sure to only enter the (2) NPI number, not the (3) TIN on this screen.</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1109" name="Google Shape;1109;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Enter your insurance information under the (1) other information tab. This includes your (2) carrier name, (2) policy ID, (3) insurance tyle, (4) effective and (5) expiration date. (6) As a doula you must have liability or professional insurance. </a:t>
            </a:r>
            <a:endParaRPr>
              <a:latin typeface="Aptos" panose="020B0004020202020204" pitchFamily="34" charset="0"/>
            </a:endParaRPr>
          </a:p>
        </p:txBody>
      </p:sp>
      <p:sp>
        <p:nvSpPr>
          <p:cNvPr id="1120" name="Google Shape;1120;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137</a:t>
            </a:fld>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9" name="Google Shape;111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Enter your insurance information under the (1) other information tab. This includes your (2) carrier name, (2) policy ID, (3) insurance tyle, (4) effective and (5) expiration date. (6) As a doula you must have liability or professional insurance. </a:t>
            </a:r>
            <a:endParaRPr>
              <a:latin typeface="Aptos" panose="020B0004020202020204" pitchFamily="34" charset="0"/>
            </a:endParaRPr>
          </a:p>
        </p:txBody>
      </p:sp>
      <p:sp>
        <p:nvSpPr>
          <p:cNvPr id="1120" name="Google Shape;1120;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4" name="Google Shape;113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you will complete the Medicaid Participation questions. </a:t>
            </a:r>
            <a:endParaRPr>
              <a:latin typeface="Aptos" panose="020B0004020202020204" pitchFamily="34" charset="0"/>
            </a:endParaRPr>
          </a:p>
        </p:txBody>
      </p:sp>
      <p:sp>
        <p:nvSpPr>
          <p:cNvPr id="1135" name="Google Shape;113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139</a:t>
            </a:fld>
            <a:endParaRPr sz="1200" b="0" i="0" u="none" strike="noStrike" cap="none">
              <a:solidFill>
                <a:srgbClr val="000000"/>
              </a:solidFil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(1, 2, 3) The reimbursement structure for postpartum care is the same as that of prenatal care.</a:t>
            </a:r>
            <a:endParaRPr>
              <a:latin typeface="Aptos" panose="020B0004020202020204" pitchFamily="34" charset="0"/>
            </a:endParaRPr>
          </a:p>
        </p:txBody>
      </p:sp>
      <p:sp>
        <p:nvSpPr>
          <p:cNvPr id="156" name="Google Shape;15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4" name="Google Shape;113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you will complete the Medicaid Participation questions. </a:t>
            </a:r>
            <a:endParaRPr>
              <a:latin typeface="Aptos" panose="020B0004020202020204" pitchFamily="34" charset="0"/>
            </a:endParaRPr>
          </a:p>
        </p:txBody>
      </p:sp>
      <p:sp>
        <p:nvSpPr>
          <p:cNvPr id="1135" name="Google Shape;1135;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2" name="Google Shape;1142;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Click on the link for each disclosure, complete information, and click add and submit.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Groups must list owners’ social security numbers, practice address, and date of birth. Once all are completed, click continue.</a:t>
            </a:r>
            <a:endParaRPr>
              <a:latin typeface="Aptos" panose="020B0004020202020204" pitchFamily="34" charset="0"/>
            </a:endParaRPr>
          </a:p>
        </p:txBody>
      </p:sp>
      <p:sp>
        <p:nvSpPr>
          <p:cNvPr id="1143" name="Google Shape;1143;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141</a:t>
            </a:fld>
            <a:endParaRPr sz="1200" b="0" i="0" u="none" strike="noStrike" cap="none">
              <a:solidFill>
                <a:srgbClr val="000000"/>
              </a:solidFill>
              <a:sym typeface="Arial"/>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2" name="Google Shape;1142;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Click on the link for each disclosure, complete information, and click add and submit.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Groups must list owners’ social security numbers, practice address, and date of birth. Once all are completed, click continue.</a:t>
            </a:r>
            <a:endParaRPr>
              <a:latin typeface="Aptos" panose="020B0004020202020204" pitchFamily="34" charset="0"/>
            </a:endParaRPr>
          </a:p>
        </p:txBody>
      </p:sp>
      <p:sp>
        <p:nvSpPr>
          <p:cNvPr id="1143" name="Google Shape;1143;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142</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Complete the background check information on the next page. (1) Fingerprinting background checks are required for doulas. You will need to pay to be fingerprinted. (2) Be sure to use the code displayed on the screen when making an appointment with IdentoGO, the agency that conducts the background check. HPCF will then check to ensure that all the individuals listed in your application have received the background check.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In 2025, the cost of fingerprinting was $16.50.</a:t>
            </a:r>
            <a:endParaRPr>
              <a:latin typeface="Aptos" panose="020B0004020202020204" pitchFamily="34" charset="0"/>
            </a:endParaRPr>
          </a:p>
        </p:txBody>
      </p:sp>
      <p:sp>
        <p:nvSpPr>
          <p:cNvPr id="1151" name="Google Shape;1151;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143</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Complete the background check information on the next page. (1) Fingerprinting background checks are required for doulas. You will need to pay to be fingerprinted. (2) Be sure to use the code displayed on the screen when making an appointment with IdentoGO, the agency that conducts the background check. HPCF will then check to ensure that all the individuals listed in your application have received the background check.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In 2025, the cost of fingerprinting was $16.50.</a:t>
            </a:r>
            <a:endParaRPr>
              <a:latin typeface="Aptos" panose="020B0004020202020204" pitchFamily="34" charset="0"/>
            </a:endParaRPr>
          </a:p>
        </p:txBody>
      </p:sp>
      <p:sp>
        <p:nvSpPr>
          <p:cNvPr id="1151" name="Google Shape;1151;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dirty="0">
                <a:latin typeface="Aptos" panose="020B0004020202020204" pitchFamily="34" charset="0"/>
                <a:sym typeface="Arial"/>
              </a:rPr>
              <a:t>(1) Upload supporting documents on the attachments and fees page.</a:t>
            </a:r>
            <a:endParaRPr dirty="0">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dirty="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dirty="0">
                <a:latin typeface="Aptos" panose="020B0004020202020204" pitchFamily="34" charset="0"/>
                <a:sym typeface="Arial"/>
              </a:rPr>
              <a:t>(2) Your W9 and Voided check/bank letter should be filed as their specific attachment type. All other documents will be listed as “Other.”</a:t>
            </a:r>
            <a:endParaRPr dirty="0">
              <a:latin typeface="Aptos" panose="020B0004020202020204" pitchFamily="34" charset="0"/>
            </a:endParaRPr>
          </a:p>
        </p:txBody>
      </p:sp>
      <p:sp>
        <p:nvSpPr>
          <p:cNvPr id="1165" name="Google Shape;1165;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145</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a:latin typeface="Aptos" panose="020B0004020202020204" pitchFamily="34" charset="0"/>
                <a:sym typeface="Arial"/>
              </a:rPr>
              <a:t>(1) Upload supporting documents on the attachments and fees page.</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a:latin typeface="Aptos" panose="020B0004020202020204" pitchFamily="34" charset="0"/>
                <a:sym typeface="Arial"/>
              </a:rPr>
              <a:t>(2) Your W9 and Voided check/bank letter should be filed as their specific attachment type. All other documents will be listed as “Other.”</a:t>
            </a:r>
            <a:endParaRPr>
              <a:latin typeface="Aptos" panose="020B0004020202020204" pitchFamily="34" charset="0"/>
            </a:endParaRPr>
          </a:p>
        </p:txBody>
      </p:sp>
      <p:sp>
        <p:nvSpPr>
          <p:cNvPr id="1165" name="Google Shape;1165;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(1)Read and agree to the Provider Enrollment Agreement on the agreement tab. Be sure to (2) print or save the agreement for your files or records. The final summary tab will give you a chance to (3) review the information you provided. (4) Click submit once the information is correct and you’re done!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solidFill>
                <a:srgbClr val="FF0000"/>
              </a:solidFill>
              <a:latin typeface="Aptos" panose="020B0004020202020204" pitchFamily="34" charset="0"/>
              <a:sym typeface="Arial"/>
            </a:endParaRPr>
          </a:p>
          <a:p>
            <a:pPr marL="0" lvl="0" indent="0" algn="l" rtl="0">
              <a:spcBef>
                <a:spcPts val="0"/>
              </a:spcBef>
              <a:spcAft>
                <a:spcPts val="0"/>
              </a:spcAft>
              <a:buNone/>
            </a:pPr>
            <a:r>
              <a:rPr lang="en-US" sz="1800">
                <a:solidFill>
                  <a:srgbClr val="FF0000"/>
                </a:solidFill>
                <a:highlight>
                  <a:srgbClr val="FF0000"/>
                </a:highlight>
                <a:latin typeface="Aptos" panose="020B0004020202020204" pitchFamily="34" charset="0"/>
                <a:sym typeface="Arial"/>
              </a:rPr>
              <a:t>Please note that some providers of moderate-to high-risk specialties undergo a virtual site visit with the Fiscal Agent to ensure that the provider is operating as a legitimate business. However, this is NOT required for doulas. </a:t>
            </a:r>
            <a:endParaRPr sz="1800">
              <a:solidFill>
                <a:srgbClr val="FF0000"/>
              </a:solidFill>
              <a:highlight>
                <a:srgbClr val="FF0000"/>
              </a:highlight>
              <a:latin typeface="Aptos" panose="020B0004020202020204" pitchFamily="34" charset="0"/>
              <a:sym typeface="Arial"/>
            </a:endParaRPr>
          </a:p>
        </p:txBody>
      </p:sp>
      <p:sp>
        <p:nvSpPr>
          <p:cNvPr id="1176" name="Google Shape;1176;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147</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(1)Read and agree to the Provider Enrollment Agreement on the agreement tab. Be sure to (2) print or save the agreement for your files or records. The final summary tab will give you a chance to (3) review the information you provided. (4) Click submit once the information is correct and you’re done!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solidFill>
                <a:srgbClr val="FF0000"/>
              </a:solidFill>
              <a:latin typeface="Aptos" panose="020B0004020202020204" pitchFamily="34" charset="0"/>
              <a:sym typeface="Arial"/>
            </a:endParaRPr>
          </a:p>
          <a:p>
            <a:pPr marL="0" lvl="0" indent="0" algn="l" rtl="0">
              <a:spcBef>
                <a:spcPts val="0"/>
              </a:spcBef>
              <a:spcAft>
                <a:spcPts val="0"/>
              </a:spcAft>
              <a:buNone/>
            </a:pPr>
            <a:r>
              <a:rPr lang="en-US" sz="1800">
                <a:solidFill>
                  <a:srgbClr val="FF0000"/>
                </a:solidFill>
                <a:highlight>
                  <a:srgbClr val="FF0000"/>
                </a:highlight>
                <a:latin typeface="Aptos" panose="020B0004020202020204" pitchFamily="34" charset="0"/>
                <a:sym typeface="Arial"/>
              </a:rPr>
              <a:t>Please note that some providers of moderate-to high-risk specialties undergo a virtual site visit with the Fiscal Agent to ensure that the provider is operating as a legitimate business. However, this is NOT required for doulas. </a:t>
            </a:r>
            <a:endParaRPr sz="1800">
              <a:solidFill>
                <a:srgbClr val="FF0000"/>
              </a:solidFill>
              <a:highlight>
                <a:srgbClr val="FF0000"/>
              </a:highlight>
              <a:latin typeface="Aptos" panose="020B0004020202020204" pitchFamily="34" charset="0"/>
              <a:sym typeface="Arial"/>
            </a:endParaRPr>
          </a:p>
        </p:txBody>
      </p:sp>
      <p:sp>
        <p:nvSpPr>
          <p:cNvPr id="1176" name="Google Shape;1176;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9" name="Google Shape;119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Let’s move on to how you bill for services. </a:t>
            </a:r>
            <a:endParaRPr>
              <a:latin typeface="Aptos" panose="020B0004020202020204" pitchFamily="34" charset="0"/>
            </a:endParaRPr>
          </a:p>
        </p:txBody>
      </p:sp>
      <p:sp>
        <p:nvSpPr>
          <p:cNvPr id="1200" name="Google Shape;1200;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doula benefit is meant to offer doulas and their clients flexibility, so services can best meet member needs.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(1,2) For example, one member may prefer to use benefits equally in the prenatal and postpartum period.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(3,4) Another may want more frequent, shorter visits during the postpartum period.</a:t>
            </a:r>
            <a:endParaRPr>
              <a:latin typeface="Aptos" panose="020B0004020202020204" pitchFamily="34" charset="0"/>
            </a:endParaRPr>
          </a:p>
          <a:p>
            <a:pPr marL="0" marR="0" lvl="0" indent="0" algn="l" rtl="0">
              <a:lnSpc>
                <a:spcPct val="107000"/>
              </a:lnSpc>
              <a:spcBef>
                <a:spcPts val="1400"/>
              </a:spcBef>
              <a:spcAft>
                <a:spcPts val="0"/>
              </a:spcAft>
              <a:buNone/>
            </a:pPr>
            <a:endParaRPr sz="1800" b="1" u="sng">
              <a:solidFill>
                <a:srgbClr val="0F4761"/>
              </a:solidFill>
              <a:latin typeface="Aptos" panose="020B0004020202020204" pitchFamily="34" charset="0"/>
              <a:sym typeface="Arial"/>
            </a:endParaRPr>
          </a:p>
          <a:p>
            <a:pPr marL="0" marR="0" lvl="0" indent="0" algn="l" rtl="0">
              <a:lnSpc>
                <a:spcPct val="107000"/>
              </a:lnSpc>
              <a:spcBef>
                <a:spcPts val="400"/>
              </a:spcBef>
              <a:spcAft>
                <a:spcPts val="0"/>
              </a:spcAft>
              <a:buNone/>
            </a:pPr>
            <a:r>
              <a:rPr lang="en-US" sz="1800">
                <a:latin typeface="Aptos" panose="020B0004020202020204" pitchFamily="34" charset="0"/>
                <a:sym typeface="Arial"/>
              </a:rPr>
              <a:t>(5,6) Finally, a member may start accessing services after delivery and just receive postpartum doula care.</a:t>
            </a:r>
            <a:endParaRPr>
              <a:latin typeface="Aptos" panose="020B0004020202020204" pitchFamily="34" charset="0"/>
            </a:endParaRPr>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15</a:t>
            </a:fld>
            <a:endParaRPr sz="1200" b="0" i="0" u="none" strike="noStrike" cap="none">
              <a:solidFill>
                <a:srgbClr val="000000"/>
              </a:solidFill>
              <a:sym typeface="Arial"/>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9" name="Google Shape;119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Let’s move on to how you bill for services. </a:t>
            </a:r>
            <a:endParaRPr>
              <a:latin typeface="Aptos" panose="020B0004020202020204" pitchFamily="34" charset="0"/>
            </a:endParaRPr>
          </a:p>
        </p:txBody>
      </p:sp>
      <p:sp>
        <p:nvSpPr>
          <p:cNvPr id="1200" name="Google Shape;1200;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Once you are registered in the Medicaid Provider Web Portal and begin to provide services, you will submit electronic claims directly through the portal to be reimbursed for services to the bank account provided. The claim will include information on the services you provided and will be reimbursed on a fee-for-service basis, meaning that you get paid for exactly whatever services you rendered.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It is your responsibility to submit billing information. You will have up to 365 days from the date of service to submit your claim; after 365 days from the date of service, a claim is no longer eligible to be paid.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1210" name="Google Shape;1210;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151</a:t>
            </a:fld>
            <a:endParaRPr sz="1200" b="0" i="0" u="none" strike="noStrike" cap="none">
              <a:solidFill>
                <a:srgbClr val="000000"/>
              </a:solidFill>
              <a:sym typeface="Arial"/>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Once you are registered in the Medicaid Provider Web Portal and begin to provide services, you will submit electronic claims directly through the portal to be reimbursed for services to the bank account provided. The claim will include information on the services you provided and will be reimbursed on a fee-for-service basis, meaning that you get paid for exactly whatever services you rendered.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It is your responsibility to submit billing information. You will have up to 365 days from the date of service to submit your claim; after 365 days from the date of service, a claim is no longer eligible to be paid.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1210" name="Google Shape;1210;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152</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5" name="Google Shape;122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(1) For prenatal and postpartum care, you will bill time in 15-minute increments up to a maximum of 180 minutes each. The number and length of visits is at your discretion (for example, three hour-long visits and six 30-minute visits are both equivalent to 12 units). For attending labor and delivery, you will bill one unit of service. </a:t>
            </a:r>
            <a:endParaRPr>
              <a:latin typeface="Aptos" panose="020B0004020202020204" pitchFamily="34" charset="0"/>
            </a:endParaRPr>
          </a:p>
        </p:txBody>
      </p:sp>
      <p:sp>
        <p:nvSpPr>
          <p:cNvPr id="1226" name="Google Shape;122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153</a:t>
            </a:fld>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5" name="Google Shape;122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(1) For prenatal and postpartum care, you will bill time in 15-minute increments up to a maximum of 180 minutes each. The number and length of visits is at your discretion (for example, three hour-long visits and six 30-minute visits are both equivalent to 12 units). For attending labor and delivery, you will bill one unit of service. </a:t>
            </a:r>
            <a:endParaRPr>
              <a:latin typeface="Aptos" panose="020B0004020202020204" pitchFamily="34" charset="0"/>
            </a:endParaRPr>
          </a:p>
        </p:txBody>
      </p:sp>
      <p:sp>
        <p:nvSpPr>
          <p:cNvPr id="1226" name="Google Shape;122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6" name="Google Shape;1236;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 Following information is required to submit a successful claim:</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First, your Medicaid Provider ID. You will be provided this number once you are enrolled in Health First Colorado.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37" name="Google Shape;1237;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155</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6" name="Google Shape;1236;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 Following information is required to submit a successful claim:</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First, your Medicaid Provider ID. You will be provided this number once you are enrolled in Health First Colorado.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37" name="Google Shape;1237;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5" name="Google Shape;1245;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your provider NPI number: You included this code as part of your Health First Colorado application. See the Preparing Your Business for Health First Colorado training for more information.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46" name="Google Shape;1246;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157</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5" name="Google Shape;1245;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your provider NPI number: You included this code as part of your Health First Colorado application. See the Preparing Your Business for Health First Colorado training for more information.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1246" name="Google Shape;1246;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4" name="Google Shape;125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the NPI number of the client’s recommending provider. See the Establishing Good Processes for Doula Practices section for more information. </a:t>
            </a:r>
            <a:endParaRPr>
              <a:latin typeface="Aptos" panose="020B0004020202020204" pitchFamily="34" charset="0"/>
            </a:endParaRPr>
          </a:p>
        </p:txBody>
      </p:sp>
      <p:sp>
        <p:nvSpPr>
          <p:cNvPr id="1255" name="Google Shape;1255;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159</a:t>
            </a:fld>
            <a:endParaRPr sz="1200" b="0" i="0" u="none" strike="noStrike" cap="none">
              <a:solidFill>
                <a:srgbClr val="000000"/>
              </a:solidFil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The doula benefit is meant to offer doulas and their clients flexibility, so services can best meet member needs.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(1,2) For example, one member may prefer to use benefits equally in the prenatal and postpartum period.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(3,4) Another may want more frequent, shorter visits during the postpartum period.</a:t>
            </a:r>
            <a:endParaRPr>
              <a:latin typeface="Aptos" panose="020B0004020202020204" pitchFamily="34" charset="0"/>
            </a:endParaRPr>
          </a:p>
          <a:p>
            <a:pPr marL="0" marR="0" lvl="0" indent="0" algn="l" rtl="0">
              <a:lnSpc>
                <a:spcPct val="107000"/>
              </a:lnSpc>
              <a:spcBef>
                <a:spcPts val="1400"/>
              </a:spcBef>
              <a:spcAft>
                <a:spcPts val="0"/>
              </a:spcAft>
              <a:buNone/>
            </a:pPr>
            <a:endParaRPr sz="1800" b="1" u="sng">
              <a:solidFill>
                <a:srgbClr val="0F4761"/>
              </a:solidFill>
              <a:latin typeface="Aptos" panose="020B0004020202020204" pitchFamily="34" charset="0"/>
              <a:sym typeface="Arial"/>
            </a:endParaRPr>
          </a:p>
          <a:p>
            <a:pPr marL="0" marR="0" lvl="0" indent="0" algn="l" rtl="0">
              <a:lnSpc>
                <a:spcPct val="107000"/>
              </a:lnSpc>
              <a:spcBef>
                <a:spcPts val="400"/>
              </a:spcBef>
              <a:spcAft>
                <a:spcPts val="0"/>
              </a:spcAft>
              <a:buNone/>
            </a:pPr>
            <a:r>
              <a:rPr lang="en-US" sz="1800">
                <a:latin typeface="Aptos" panose="020B0004020202020204" pitchFamily="34" charset="0"/>
                <a:sym typeface="Arial"/>
              </a:rPr>
              <a:t>(5,6) Finally, a member may start accessing services after delivery and just receive postpartum doula care.</a:t>
            </a:r>
            <a:endParaRPr>
              <a:latin typeface="Aptos" panose="020B0004020202020204" pitchFamily="34" charset="0"/>
            </a:endParaRPr>
          </a:p>
        </p:txBody>
      </p:sp>
      <p:sp>
        <p:nvSpPr>
          <p:cNvPr id="168" name="Google Shape;16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4" name="Google Shape;1254;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You will also need the NPI number of the client’s recommending provider. See the Establishing Good Processes for Doula Practices section for more information. </a:t>
            </a:r>
            <a:endParaRPr>
              <a:latin typeface="Aptos" panose="020B0004020202020204" pitchFamily="34" charset="0"/>
            </a:endParaRPr>
          </a:p>
        </p:txBody>
      </p:sp>
      <p:sp>
        <p:nvSpPr>
          <p:cNvPr id="1255" name="Google Shape;1255;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3" name="Google Shape;1263;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Make sure you include your member Medicaid ID: This code is assigned to people who are covered by Medicaid.</a:t>
            </a:r>
          </a:p>
          <a:p>
            <a:pPr marL="0" marR="0" lvl="0" indent="0" algn="l" rtl="0">
              <a:lnSpc>
                <a:spcPct val="100000"/>
              </a:lnSpc>
              <a:spcBef>
                <a:spcPts val="0"/>
              </a:spcBef>
              <a:spcAft>
                <a:spcPts val="0"/>
              </a:spcAft>
              <a:buClr>
                <a:schemeClr val="dk1"/>
              </a:buClr>
              <a:buSzPts val="1800"/>
              <a:buFont typeface="Arial"/>
              <a:buNone/>
            </a:pPr>
            <a:endParaRPr lang="en-US"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effectLst/>
                <a:latin typeface="Aptos" panose="020B0004020202020204" pitchFamily="34" charset="0"/>
              </a:rPr>
              <a:t>Note that clients enrolled in CHP+ are eligible for doula services, but t</a:t>
            </a:r>
            <a:r>
              <a:rPr lang="en-US" sz="1800">
                <a:latin typeface="Aptos" panose="020B0004020202020204" pitchFamily="34" charset="0"/>
              </a:rPr>
              <a:t>he doula billing manual applies to both Health First Colorado and CHP+ enrollees. </a:t>
            </a:r>
            <a:endParaRPr>
              <a:latin typeface="Aptos" panose="020B0004020202020204" pitchFamily="34" charset="0"/>
            </a:endParaRPr>
          </a:p>
        </p:txBody>
      </p:sp>
      <p:sp>
        <p:nvSpPr>
          <p:cNvPr id="1264" name="Google Shape;1264;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161</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3" name="Google Shape;1263;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Make sure you include your member Medicaid ID: This code is assigned to people who are covered by Medicaid.</a:t>
            </a:r>
          </a:p>
          <a:p>
            <a:pPr marL="0" marR="0" lvl="0" indent="0" algn="l" rtl="0">
              <a:lnSpc>
                <a:spcPct val="100000"/>
              </a:lnSpc>
              <a:spcBef>
                <a:spcPts val="0"/>
              </a:spcBef>
              <a:spcAft>
                <a:spcPts val="0"/>
              </a:spcAft>
              <a:buClr>
                <a:schemeClr val="dk1"/>
              </a:buClr>
              <a:buSzPts val="1800"/>
              <a:buFont typeface="Arial"/>
              <a:buNone/>
            </a:pPr>
            <a:endParaRPr lang="en-US"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effectLst/>
                <a:latin typeface="Aptos" panose="020B0004020202020204" pitchFamily="34" charset="0"/>
              </a:rPr>
              <a:t>Note that clients enrolled in CHP+ are eligible for doula services, but t</a:t>
            </a:r>
            <a:r>
              <a:rPr lang="en-US" sz="1800">
                <a:latin typeface="Aptos" panose="020B0004020202020204" pitchFamily="34" charset="0"/>
              </a:rPr>
              <a:t>he doula billing manual applies to both Health First Colorado and CHP+ enrollees. </a:t>
            </a:r>
            <a:endParaRPr>
              <a:latin typeface="Aptos" panose="020B0004020202020204" pitchFamily="34" charset="0"/>
            </a:endParaRPr>
          </a:p>
        </p:txBody>
      </p:sp>
      <p:sp>
        <p:nvSpPr>
          <p:cNvPr id="1264" name="Google Shape;1264;p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2" name="Google Shape;1272;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Remember to check Health First Colorado eligibility and document the client’s Medicaid ID </a:t>
            </a:r>
            <a:r>
              <a:rPr lang="en-US" sz="1800" u="sng">
                <a:latin typeface="Aptos" panose="020B0004020202020204" pitchFamily="34" charset="0"/>
                <a:sym typeface="Arial"/>
              </a:rPr>
              <a:t>before</a:t>
            </a:r>
            <a:r>
              <a:rPr lang="en-US" sz="1800">
                <a:latin typeface="Aptos" panose="020B0004020202020204" pitchFamily="34" charset="0"/>
                <a:sym typeface="Arial"/>
              </a:rPr>
              <a:t> providing services. The person must be eligible for Medicaid at the time services are rendered for you to be reimbursed. </a:t>
            </a:r>
            <a:endParaRPr>
              <a:latin typeface="Aptos" panose="020B0004020202020204" pitchFamily="34" charset="0"/>
            </a:endParaRPr>
          </a:p>
        </p:txBody>
      </p:sp>
      <p:sp>
        <p:nvSpPr>
          <p:cNvPr id="1273" name="Google Shape;1273;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163</a:t>
            </a:fld>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2" name="Google Shape;1272;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(1) Remember to check Health First Colorado eligibility and document the client’s Medicaid ID </a:t>
            </a:r>
            <a:r>
              <a:rPr lang="en-US" sz="1800" u="sng">
                <a:latin typeface="Aptos" panose="020B0004020202020204" pitchFamily="34" charset="0"/>
                <a:sym typeface="Arial"/>
              </a:rPr>
              <a:t>before</a:t>
            </a:r>
            <a:r>
              <a:rPr lang="en-US" sz="1800">
                <a:latin typeface="Aptos" panose="020B0004020202020204" pitchFamily="34" charset="0"/>
                <a:sym typeface="Arial"/>
              </a:rPr>
              <a:t> providing services. The person must be eligible for Medicaid at the time services are rendered for you to be reimbursed. </a:t>
            </a:r>
            <a:endParaRPr>
              <a:latin typeface="Aptos" panose="020B0004020202020204" pitchFamily="34" charset="0"/>
            </a:endParaRPr>
          </a:p>
        </p:txBody>
      </p:sp>
      <p:sp>
        <p:nvSpPr>
          <p:cNvPr id="1273" name="Google Shape;1273;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Include the member information such as their name, address, and date of birth. </a:t>
            </a:r>
            <a:endParaRPr>
              <a:latin typeface="Aptos" panose="020B0004020202020204" pitchFamily="34" charset="0"/>
            </a:endParaRPr>
          </a:p>
        </p:txBody>
      </p:sp>
      <p:sp>
        <p:nvSpPr>
          <p:cNvPr id="1284" name="Google Shape;1284;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165</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Include the member information such as their name, address, and date of birth. </a:t>
            </a:r>
            <a:endParaRPr>
              <a:latin typeface="Aptos" panose="020B0004020202020204" pitchFamily="34" charset="0"/>
            </a:endParaRPr>
          </a:p>
        </p:txBody>
      </p:sp>
      <p:sp>
        <p:nvSpPr>
          <p:cNvPr id="1284" name="Google Shape;1284;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2" name="Google Shape;1292;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will also need a diagnosis code. These diagnostic codes communicate the condition being treated. </a:t>
            </a:r>
            <a:endParaRPr>
              <a:latin typeface="Aptos" panose="020B0004020202020204" pitchFamily="34" charset="0"/>
            </a:endParaRPr>
          </a:p>
        </p:txBody>
      </p:sp>
      <p:sp>
        <p:nvSpPr>
          <p:cNvPr id="1293" name="Google Shape;1293;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167</a:t>
            </a:fld>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2" name="Google Shape;1292;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will also need a diagnosis code. These diagnostic codes communicate the condition being treated. </a:t>
            </a:r>
            <a:endParaRPr>
              <a:latin typeface="Aptos" panose="020B0004020202020204" pitchFamily="34" charset="0"/>
            </a:endParaRPr>
          </a:p>
        </p:txBody>
      </p:sp>
      <p:sp>
        <p:nvSpPr>
          <p:cNvPr id="1293" name="Google Shape;1293;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1" name="Google Shape;1301;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diagnosis code of Z33.1 indicating “pregnant state” for prenatal visits and labor and delivery. (1) Report Z39.2 for “routine postpartum follow up” for postpartum visits. </a:t>
            </a:r>
            <a:endParaRPr>
              <a:latin typeface="Aptos" panose="020B0004020202020204" pitchFamily="34" charset="0"/>
            </a:endParaRPr>
          </a:p>
        </p:txBody>
      </p:sp>
      <p:sp>
        <p:nvSpPr>
          <p:cNvPr id="1302" name="Google Shape;1302;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Some important considerations.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Both prenatal care and postpartum care have individual caps. So, a member cannot forfeit prenatal care for more postpartum care beyond the $300 postpartum cap.</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All benefits relate to the member. If more than one doula supports the member, then the combined time across those doulas cannot exceed the caps.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b="0">
                <a:latin typeface="Aptos" panose="020B0004020202020204" pitchFamily="34" charset="0"/>
                <a:sym typeface="Arial"/>
              </a:rPr>
              <a:t>The reimbursement per delivery is $900 regardless of how long labor and delivery lasts. The doula and member should discuss expectations and processes should the labor and delivery exceed the time that the doula is able to assist.</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07" name="Google Shape;20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17</a:t>
            </a:fld>
            <a:endParaRPr sz="1200" b="0" i="0" u="none" strike="noStrike" cap="none">
              <a:solidFill>
                <a:srgbClr val="000000"/>
              </a:solidFill>
              <a:sym typeface="Arial"/>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1" name="Google Shape;1301;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diagnosis code of Z33.1 indicating “pregnant state” for prenatal visits and labor and delivery. (1) Report Z39.2 for “routine postpartum follow up” for postpartum visits. </a:t>
            </a:r>
            <a:endParaRPr>
              <a:latin typeface="Aptos" panose="020B0004020202020204" pitchFamily="34" charset="0"/>
            </a:endParaRPr>
          </a:p>
        </p:txBody>
      </p:sp>
      <p:sp>
        <p:nvSpPr>
          <p:cNvPr id="1302" name="Google Shape;1302;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2" name="Google Shape;1312;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a:latin typeface="Aptos" panose="020B0004020202020204" pitchFamily="34" charset="0"/>
                <a:sym typeface="Arial"/>
              </a:rPr>
              <a:t>Include the (pronunciation: hick-picks) HCPCS Code. These procedure codes communicate what services were delivered. </a:t>
            </a:r>
            <a:endParaRPr>
              <a:latin typeface="Aptos" panose="020B0004020202020204" pitchFamily="34" charset="0"/>
            </a:endParaRPr>
          </a:p>
        </p:txBody>
      </p:sp>
      <p:sp>
        <p:nvSpPr>
          <p:cNvPr id="1313" name="Google Shape;1313;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171</a:t>
            </a:fld>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2" name="Google Shape;1312;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a:latin typeface="Aptos" panose="020B0004020202020204" pitchFamily="34" charset="0"/>
                <a:sym typeface="Arial"/>
              </a:rPr>
              <a:t>Include the (pronunciation: hick-picks) HCPCS Code. These procedure codes communicate what services were delivered. </a:t>
            </a:r>
            <a:endParaRPr>
              <a:latin typeface="Aptos" panose="020B0004020202020204" pitchFamily="34" charset="0"/>
            </a:endParaRPr>
          </a:p>
        </p:txBody>
      </p:sp>
      <p:sp>
        <p:nvSpPr>
          <p:cNvPr id="1313" name="Google Shape;1313;p8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1" name="Google Shape;1321;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T1032 indicating doula birth worker services for prenatal and postpartum visits. </a:t>
            </a:r>
            <a:endParaRPr>
              <a:latin typeface="Aptos" panose="020B0004020202020204" pitchFamily="34" charset="0"/>
            </a:endParaRPr>
          </a:p>
        </p:txBody>
      </p:sp>
      <p:sp>
        <p:nvSpPr>
          <p:cNvPr id="1322" name="Google Shape;1322;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173</a:t>
            </a:fld>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1" name="Google Shape;1321;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T1032 indicating doula birth worker services for prenatal and postpartum visits. </a:t>
            </a:r>
            <a:endParaRPr>
              <a:latin typeface="Aptos" panose="020B0004020202020204" pitchFamily="34" charset="0"/>
            </a:endParaRPr>
          </a:p>
        </p:txBody>
      </p:sp>
      <p:sp>
        <p:nvSpPr>
          <p:cNvPr id="1322" name="Google Shape;1322;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T1033 indicating doula birth worker services for labor and delivery.</a:t>
            </a:r>
            <a:endParaRPr>
              <a:latin typeface="Aptos" panose="020B0004020202020204" pitchFamily="34" charset="0"/>
            </a:endParaRPr>
          </a:p>
        </p:txBody>
      </p:sp>
      <p:sp>
        <p:nvSpPr>
          <p:cNvPr id="1332" name="Google Shape;1332;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175</a:t>
            </a:fld>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a HCPCS code of T1033 indicating doula birth worker services for labor and delivery.</a:t>
            </a:r>
            <a:endParaRPr>
              <a:latin typeface="Aptos" panose="020B0004020202020204" pitchFamily="34" charset="0"/>
            </a:endParaRPr>
          </a:p>
        </p:txBody>
      </p:sp>
      <p:sp>
        <p:nvSpPr>
          <p:cNvPr id="1332" name="Google Shape;1332;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Units indicate the number of services represented in the claim. </a:t>
            </a:r>
            <a:endParaRPr>
              <a:latin typeface="Aptos" panose="020B0004020202020204" pitchFamily="34" charset="0"/>
            </a:endParaRPr>
          </a:p>
        </p:txBody>
      </p:sp>
      <p:sp>
        <p:nvSpPr>
          <p:cNvPr id="1343" name="Google Shape;1343;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177</a:t>
            </a:fld>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Units indicate the number of services represented in the claim. </a:t>
            </a:r>
            <a:endParaRPr>
              <a:latin typeface="Aptos" panose="020B0004020202020204" pitchFamily="34" charset="0"/>
            </a:endParaRPr>
          </a:p>
        </p:txBody>
      </p:sp>
      <p:sp>
        <p:nvSpPr>
          <p:cNvPr id="1343" name="Google Shape;1343;p8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1" name="Google Shape;1351;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a:t>
            </a:r>
            <a:r>
              <a:rPr lang="en-US" sz="1200" u="sng">
                <a:latin typeface="Aptos" panose="020B0004020202020204" pitchFamily="34" charset="0"/>
                <a:sym typeface="Arial"/>
              </a:rPr>
              <a:t>each 15 minutes</a:t>
            </a:r>
            <a:r>
              <a:rPr lang="en-US" sz="1200">
                <a:latin typeface="Aptos" panose="020B0004020202020204" pitchFamily="34" charset="0"/>
                <a:sym typeface="Arial"/>
              </a:rPr>
              <a:t> of a prenatal or postpartum visit. For example, an hour-long visit is 4 units of 15 minutes. </a:t>
            </a:r>
            <a:endParaRPr>
              <a:latin typeface="Aptos" panose="020B0004020202020204" pitchFamily="34" charset="0"/>
            </a:endParaRPr>
          </a:p>
        </p:txBody>
      </p:sp>
      <p:sp>
        <p:nvSpPr>
          <p:cNvPr id="1352" name="Google Shape;1352;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Some important considerations.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Both prenatal care and postpartum care have individual caps. So, a member cannot forfeit prenatal care for more postpartum care beyond the $300 postpartum cap.</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a:latin typeface="Aptos" panose="020B0004020202020204" pitchFamily="34" charset="0"/>
                <a:sym typeface="Arial"/>
              </a:rPr>
              <a:t>All benefits relate to the member. If more than one doula supports the member, then the combined time across those doulas cannot exceed the caps.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sz="1200" b="0">
                <a:latin typeface="Aptos" panose="020B0004020202020204" pitchFamily="34" charset="0"/>
                <a:sym typeface="Arial"/>
              </a:rPr>
              <a:t>The reimbursement per delivery is $900 regardless of how long labor and delivery lasts. The doula and member should discuss expectations and processes should the labor and delivery exceed the time that the doula is able to assist.</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07" name="Google Shape;20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1" name="Google Shape;1351;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a:t>
            </a:r>
            <a:r>
              <a:rPr lang="en-US" sz="1200" u="sng">
                <a:latin typeface="Aptos" panose="020B0004020202020204" pitchFamily="34" charset="0"/>
                <a:sym typeface="Arial"/>
              </a:rPr>
              <a:t>each 15 minutes</a:t>
            </a:r>
            <a:r>
              <a:rPr lang="en-US" sz="1200">
                <a:latin typeface="Aptos" panose="020B0004020202020204" pitchFamily="34" charset="0"/>
                <a:sym typeface="Arial"/>
              </a:rPr>
              <a:t> of a prenatal or postpartum visit. For example, an hour-long visit is 4 units of 15 minutes. </a:t>
            </a:r>
            <a:endParaRPr>
              <a:latin typeface="Aptos" panose="020B0004020202020204" pitchFamily="34" charset="0"/>
            </a:endParaRPr>
          </a:p>
        </p:txBody>
      </p:sp>
      <p:sp>
        <p:nvSpPr>
          <p:cNvPr id="1352" name="Google Shape;1352;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1" name="Google Shape;1361;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labor and delivery. </a:t>
            </a:r>
            <a:endParaRPr>
              <a:latin typeface="Aptos" panose="020B0004020202020204" pitchFamily="34" charset="0"/>
            </a:endParaRPr>
          </a:p>
        </p:txBody>
      </p:sp>
      <p:sp>
        <p:nvSpPr>
          <p:cNvPr id="1362" name="Google Shape;1362;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181</a:t>
            </a:fld>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1" name="Google Shape;1361;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Report one unit for labor and delivery. </a:t>
            </a:r>
            <a:endParaRPr>
              <a:latin typeface="Aptos" panose="020B0004020202020204" pitchFamily="34" charset="0"/>
            </a:endParaRPr>
          </a:p>
        </p:txBody>
      </p:sp>
      <p:sp>
        <p:nvSpPr>
          <p:cNvPr id="1362" name="Google Shape;1362;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2" name="Google Shape;1372;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For labor and delivery services that occur on multiple dates, report only the first day of labor in the claim. </a:t>
            </a:r>
            <a:endParaRPr>
              <a:latin typeface="Aptos" panose="020B0004020202020204" pitchFamily="34" charset="0"/>
            </a:endParaRPr>
          </a:p>
        </p:txBody>
      </p:sp>
      <p:sp>
        <p:nvSpPr>
          <p:cNvPr id="1373" name="Google Shape;1373;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183</a:t>
            </a:fld>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2" name="Google Shape;1372;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For labor and delivery services that occur on multiple dates, report only the first day of labor in the claim. </a:t>
            </a:r>
            <a:endParaRPr>
              <a:latin typeface="Aptos" panose="020B0004020202020204" pitchFamily="34" charset="0"/>
            </a:endParaRPr>
          </a:p>
        </p:txBody>
      </p:sp>
      <p:sp>
        <p:nvSpPr>
          <p:cNvPr id="1373" name="Google Shape;1373;p9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3" name="Google Shape;1383;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steps to submitting a claim include:</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(1, 2) Logging into the system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(3, 4) Filling out necessary information</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(5, 6) Navigating between pages of the form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(7, 8) and submitting the claim </a:t>
            </a:r>
            <a:endParaRPr>
              <a:latin typeface="Aptos" panose="020B0004020202020204" pitchFamily="34" charset="0"/>
            </a:endParaRPr>
          </a:p>
        </p:txBody>
      </p:sp>
      <p:sp>
        <p:nvSpPr>
          <p:cNvPr id="1384" name="Google Shape;1384;p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185</a:t>
            </a:fld>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3" name="Google Shape;1383;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steps to submitting a claim include:</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(1, 2) Logging into the system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(3, 4) Filling out necessary information</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(5, 6) Navigating between pages of the form</a:t>
            </a: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	- (7, 8) and submitting the claim </a:t>
            </a:r>
            <a:endParaRPr>
              <a:latin typeface="Aptos" panose="020B0004020202020204" pitchFamily="34" charset="0"/>
            </a:endParaRPr>
          </a:p>
        </p:txBody>
      </p:sp>
      <p:sp>
        <p:nvSpPr>
          <p:cNvPr id="1384" name="Google Shape;1384;p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9" name="Google Shape;1399;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After submission you will receive immediate feedback on whether your claim is accepted directly in the Medicaid Provider Web Portal. </a:t>
            </a:r>
            <a:endParaRPr>
              <a:latin typeface="Aptos" panose="020B0004020202020204" pitchFamily="34" charset="0"/>
            </a:endParaRPr>
          </a:p>
        </p:txBody>
      </p:sp>
      <p:sp>
        <p:nvSpPr>
          <p:cNvPr id="1400" name="Google Shape;1400;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187</a:t>
            </a:fld>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9" name="Google Shape;1399;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After submission you will receive immediate feedback on whether your claim is accepted directly in the Medicaid Provider Web Portal. </a:t>
            </a:r>
            <a:endParaRPr>
              <a:latin typeface="Aptos" panose="020B0004020202020204" pitchFamily="34" charset="0"/>
            </a:endParaRPr>
          </a:p>
        </p:txBody>
      </p:sp>
      <p:sp>
        <p:nvSpPr>
          <p:cNvPr id="1400" name="Google Shape;1400;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7" name="Google Shape;1407;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 </a:t>
            </a:r>
            <a:r>
              <a:rPr lang="en-US" sz="1800" i="1">
                <a:latin typeface="Aptos" panose="020B0004020202020204" pitchFamily="34" charset="0"/>
                <a:sym typeface="Arial"/>
              </a:rPr>
              <a:t>paid</a:t>
            </a:r>
            <a:r>
              <a:rPr lang="en-US" sz="1800">
                <a:latin typeface="Aptos" panose="020B0004020202020204" pitchFamily="34" charset="0"/>
                <a:sym typeface="Arial"/>
              </a:rPr>
              <a:t> status indicates that the claim is complete, does not require additional review, and no further action is necessary on your part. Claims will generally be paid within two weeks of receipt. </a:t>
            </a:r>
            <a:endParaRPr>
              <a:latin typeface="Aptos" panose="020B0004020202020204" pitchFamily="34" charset="0"/>
            </a:endParaRPr>
          </a:p>
        </p:txBody>
      </p:sp>
      <p:sp>
        <p:nvSpPr>
          <p:cNvPr id="1408" name="Google Shape;1408;p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Doulas can provide prenatal and postpartum care in the member’s home, in any other community-based setting (such as an office), or via telehealth. (2)</a:t>
            </a:r>
            <a:endParaRPr>
              <a:latin typeface="Aptos" panose="020B0004020202020204" pitchFamily="34" charset="0"/>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Labor and delivery services cannot be provided via telehealth. While doulas must provide in-person labor and delivery support, location can vary. </a:t>
            </a:r>
            <a:endParaRPr>
              <a:latin typeface="Aptos" panose="020B0004020202020204" pitchFamily="34" charset="0"/>
            </a:endParaRPr>
          </a:p>
        </p:txBody>
      </p:sp>
      <p:sp>
        <p:nvSpPr>
          <p:cNvPr id="228" name="Google Shape;2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19</a:t>
            </a:fld>
            <a:endParaRPr sz="1200" b="0" i="0" u="none" strike="noStrike" cap="none">
              <a:solidFill>
                <a:srgbClr val="000000"/>
              </a:solidFill>
              <a:sym typeface="Arial"/>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7" name="Google Shape;1407;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A </a:t>
            </a:r>
            <a:r>
              <a:rPr lang="en-US" sz="1800" i="1">
                <a:latin typeface="Aptos" panose="020B0004020202020204" pitchFamily="34" charset="0"/>
                <a:sym typeface="Arial"/>
              </a:rPr>
              <a:t>paid</a:t>
            </a:r>
            <a:r>
              <a:rPr lang="en-US" sz="1800">
                <a:latin typeface="Aptos" panose="020B0004020202020204" pitchFamily="34" charset="0"/>
                <a:sym typeface="Arial"/>
              </a:rPr>
              <a:t> status indicates that the claim is complete, does not require additional review, and no further action is necessary on your part. Claims will generally be paid within two weeks of receipt. </a:t>
            </a:r>
            <a:endParaRPr>
              <a:latin typeface="Aptos" panose="020B0004020202020204" pitchFamily="34" charset="0"/>
            </a:endParaRPr>
          </a:p>
        </p:txBody>
      </p:sp>
      <p:sp>
        <p:nvSpPr>
          <p:cNvPr id="1408" name="Google Shape;1408;p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6" name="Google Shape;1416;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suspended</a:t>
            </a:r>
            <a:r>
              <a:rPr lang="en-US" sz="1800">
                <a:latin typeface="Aptos" panose="020B0004020202020204" pitchFamily="34" charset="0"/>
                <a:sym typeface="Arial"/>
              </a:rPr>
              <a:t> status means that the claim needs additional manual review by the Fiscal Agent. The claim will advance to “paid” status if subsequent review finds that no additional information is needed.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p:txBody>
      </p:sp>
      <p:sp>
        <p:nvSpPr>
          <p:cNvPr id="1417" name="Google Shape;1417;p9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191</a:t>
            </a:fld>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6" name="Google Shape;1416;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suspended</a:t>
            </a:r>
            <a:r>
              <a:rPr lang="en-US" sz="1800">
                <a:latin typeface="Aptos" panose="020B0004020202020204" pitchFamily="34" charset="0"/>
                <a:sym typeface="Arial"/>
              </a:rPr>
              <a:t> status means that the claim needs additional manual review by the Fiscal Agent. The claim will advance to “paid” status if subsequent review finds that no additional information is needed.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p:txBody>
      </p:sp>
      <p:sp>
        <p:nvSpPr>
          <p:cNvPr id="1417" name="Google Shape;1417;p9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6" name="Google Shape;1426;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denied</a:t>
            </a:r>
            <a:r>
              <a:rPr lang="en-US" sz="1800">
                <a:latin typeface="Aptos" panose="020B0004020202020204" pitchFamily="34" charset="0"/>
                <a:sym typeface="Arial"/>
              </a:rPr>
              <a:t> status means that the claim needs additional manual review A </a:t>
            </a:r>
            <a:r>
              <a:rPr lang="en-US" sz="1800" i="1">
                <a:latin typeface="Aptos" panose="020B0004020202020204" pitchFamily="34" charset="0"/>
                <a:sym typeface="Arial"/>
              </a:rPr>
              <a:t>denied</a:t>
            </a:r>
            <a:r>
              <a:rPr lang="en-US" sz="1800">
                <a:latin typeface="Aptos" panose="020B0004020202020204" pitchFamily="34" charset="0"/>
                <a:sym typeface="Arial"/>
              </a:rPr>
              <a:t> claim, either in the initial submission or after review, will be returned to you with the reason for denial. You may resubmit the claim the claim after addressing issues (e.g., missing or incorrect information). </a:t>
            </a:r>
            <a:endParaRPr sz="1800">
              <a:latin typeface="Aptos" panose="020B0004020202020204" pitchFamily="34" charset="0"/>
              <a:sym typeface="Arial"/>
            </a:endParaRPr>
          </a:p>
        </p:txBody>
      </p:sp>
      <p:sp>
        <p:nvSpPr>
          <p:cNvPr id="1427" name="Google Shape;1427;p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193</a:t>
            </a:fld>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6" name="Google Shape;1426;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Arial"/>
              <a:buNone/>
            </a:pPr>
            <a:r>
              <a:rPr lang="en-US" sz="1800">
                <a:latin typeface="Aptos" panose="020B0004020202020204" pitchFamily="34" charset="0"/>
                <a:sym typeface="Arial"/>
              </a:rPr>
              <a:t>A </a:t>
            </a:r>
            <a:r>
              <a:rPr lang="en-US" sz="1800" i="1">
                <a:latin typeface="Aptos" panose="020B0004020202020204" pitchFamily="34" charset="0"/>
                <a:sym typeface="Arial"/>
              </a:rPr>
              <a:t>denied</a:t>
            </a:r>
            <a:r>
              <a:rPr lang="en-US" sz="1800">
                <a:latin typeface="Aptos" panose="020B0004020202020204" pitchFamily="34" charset="0"/>
                <a:sym typeface="Arial"/>
              </a:rPr>
              <a:t> status means that the claim needs additional manual review A </a:t>
            </a:r>
            <a:r>
              <a:rPr lang="en-US" sz="1800" i="1">
                <a:latin typeface="Aptos" panose="020B0004020202020204" pitchFamily="34" charset="0"/>
                <a:sym typeface="Arial"/>
              </a:rPr>
              <a:t>denied</a:t>
            </a:r>
            <a:r>
              <a:rPr lang="en-US" sz="1800">
                <a:latin typeface="Aptos" panose="020B0004020202020204" pitchFamily="34" charset="0"/>
                <a:sym typeface="Arial"/>
              </a:rPr>
              <a:t> claim, either in the initial submission or after review, will be returned to you with the reason for denial. You may resubmit the claim the claim after addressing issues (e.g., missing or incorrect information). </a:t>
            </a:r>
            <a:endParaRPr sz="1800">
              <a:latin typeface="Aptos" panose="020B0004020202020204" pitchFamily="34" charset="0"/>
              <a:sym typeface="Arial"/>
            </a:endParaRPr>
          </a:p>
        </p:txBody>
      </p:sp>
      <p:sp>
        <p:nvSpPr>
          <p:cNvPr id="1427" name="Google Shape;1427;p9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7" name="Google Shape;1437;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1">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342900" marR="0" lvl="0" indent="-342900" algn="l" rtl="0">
              <a:lnSpc>
                <a:spcPct val="107000"/>
              </a:lnSpc>
              <a:spcBef>
                <a:spcPts val="600"/>
              </a:spcBef>
              <a:spcAft>
                <a:spcPts val="0"/>
              </a:spcAft>
              <a:buClr>
                <a:schemeClr val="dk1"/>
              </a:buClr>
              <a:buSzPts val="1800"/>
              <a:buFont typeface="Noto Sans Symbols"/>
              <a:buChar char="∙"/>
            </a:pPr>
            <a:r>
              <a:rPr lang="en-US" sz="1800" b="1">
                <a:latin typeface="Aptos" panose="020B0004020202020204" pitchFamily="34" charset="0"/>
                <a:sym typeface="Arial"/>
              </a:rPr>
              <a:t>The Client is not enrolled in Health First Colorado:</a:t>
            </a:r>
            <a:r>
              <a:rPr lang="en-US" sz="1800">
                <a:latin typeface="Aptos" panose="020B0004020202020204" pitchFamily="34" charset="0"/>
                <a:sym typeface="Arial"/>
              </a:rPr>
              <a:t> Check the system to make sure the member is enrolled in Health First Colorado and eligible to receive services </a:t>
            </a:r>
            <a:r>
              <a:rPr lang="en-US" sz="1800" i="1">
                <a:latin typeface="Aptos" panose="020B0004020202020204" pitchFamily="34" charset="0"/>
                <a:sym typeface="Arial"/>
              </a:rPr>
              <a:t>prior to providing services</a:t>
            </a:r>
            <a:r>
              <a:rPr lang="en-US" sz="1800">
                <a:latin typeface="Aptos" panose="020B0004020202020204" pitchFamily="34" charset="0"/>
                <a:sym typeface="Arial"/>
              </a:rPr>
              <a:t>. If the client is not enrolled in Health First Colorado, refer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38" name="Google Shape;1438;p9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195</a:t>
            </a:fld>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5"/>
        <p:cNvGrpSpPr/>
        <p:nvPr/>
      </p:nvGrpSpPr>
      <p:grpSpPr>
        <a:xfrm>
          <a:off x="0" y="0"/>
          <a:ext cx="0" cy="0"/>
          <a:chOff x="0" y="0"/>
          <a:chExt cx="0" cy="0"/>
        </a:xfrm>
      </p:grpSpPr>
      <p:sp>
        <p:nvSpPr>
          <p:cNvPr id="1436" name="Google Shape;1436;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7" name="Google Shape;1437;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1">
                <a:latin typeface="Aptos" panose="020B0004020202020204" pitchFamily="34" charset="0"/>
                <a:sym typeface="Arial"/>
              </a:rPr>
              <a:t>Razones comunes para la denegación incluyen:</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342900" marR="0" lvl="0" indent="-342900" algn="l" rtl="0">
              <a:lnSpc>
                <a:spcPct val="107000"/>
              </a:lnSpc>
              <a:spcBef>
                <a:spcPts val="600"/>
              </a:spcBef>
              <a:spcAft>
                <a:spcPts val="0"/>
              </a:spcAft>
              <a:buClr>
                <a:schemeClr val="dk1"/>
              </a:buClr>
              <a:buSzPts val="1800"/>
              <a:buFont typeface="Noto Sans Symbols"/>
              <a:buChar char="∙"/>
            </a:pPr>
            <a:r>
              <a:rPr lang="en-US" sz="1800" b="1">
                <a:latin typeface="Aptos" panose="020B0004020202020204" pitchFamily="34" charset="0"/>
                <a:sym typeface="Arial"/>
              </a:rPr>
              <a:t>The Client is not enrolled in Health First Colorado:</a:t>
            </a:r>
            <a:r>
              <a:rPr lang="en-US" sz="1800">
                <a:latin typeface="Aptos" panose="020B0004020202020204" pitchFamily="34" charset="0"/>
                <a:sym typeface="Arial"/>
              </a:rPr>
              <a:t> Check the system to make sure the member is enrolled in Health First Colorado and eligible to receive services </a:t>
            </a:r>
            <a:r>
              <a:rPr lang="en-US" sz="1800" i="1">
                <a:latin typeface="Aptos" panose="020B0004020202020204" pitchFamily="34" charset="0"/>
                <a:sym typeface="Arial"/>
              </a:rPr>
              <a:t>prior to providing services</a:t>
            </a:r>
            <a:r>
              <a:rPr lang="en-US" sz="1800">
                <a:latin typeface="Aptos" panose="020B0004020202020204" pitchFamily="34" charset="0"/>
                <a:sym typeface="Arial"/>
              </a:rPr>
              <a:t>. If the client is not enrolled in Health First Colorado, refer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38" name="Google Shape;1438;p9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6" name="Google Shape;1446;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There may also be a Missing or incorrect Diagnosis Codes or HCPCS Codes:</a:t>
            </a:r>
            <a:r>
              <a:rPr lang="en-US" sz="1800">
                <a:latin typeface="Aptos" panose="020B0004020202020204" pitchFamily="34" charset="0"/>
                <a:sym typeface="Arial"/>
              </a:rPr>
              <a:t> Make sure you use the correct combination of Diagnosis and HCPCS Codes.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47" name="Google Shape;1447;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197</a:t>
            </a:fld>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6" name="Google Shape;1446;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There may also be a Missing or incorrect Diagnosis Codes or HCPCS Codes:</a:t>
            </a:r>
            <a:r>
              <a:rPr lang="en-US" sz="1800">
                <a:latin typeface="Aptos" panose="020B0004020202020204" pitchFamily="34" charset="0"/>
                <a:sym typeface="Arial"/>
              </a:rPr>
              <a:t> Make sure you use the correct combination of Diagnosis and HCPCS Codes.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47" name="Google Shape;1447;p9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possible the member cap has been exceeded:</a:t>
            </a:r>
            <a:r>
              <a:rPr lang="en-US" sz="1800">
                <a:latin typeface="Aptos" panose="020B0004020202020204" pitchFamily="34" charset="0"/>
                <a:sym typeface="Arial"/>
              </a:rPr>
              <a:t> All benefits relate to the member. If more than one doula supports the member, then the combined time across those doulas cannot exceed the caps. For example, if one doula is reimbursed for one 60-minute visit and one 90-minute visit during the prenatal period, a second doula can only be reimbursed for one 30-minute visit or two 15-minute visits.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56" name="Google Shape;1456;p10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This training is sponsored by the Colorado Department of Health Care Policy and Financing or HCPF, sometimes referred to as "the Department“ in this presentation.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(1) Doulas can provide prenatal and postpartum care in the member’s home, in any other community-based setting (such as an office), or via telehealth. (2)</a:t>
            </a:r>
            <a:endParaRPr>
              <a:latin typeface="Aptos" panose="020B0004020202020204" pitchFamily="34" charset="0"/>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Labor and delivery services cannot be provided via telehealth. While doulas must provide in-person labor and delivery support, location can vary. </a:t>
            </a:r>
            <a:endParaRPr>
              <a:latin typeface="Aptos" panose="020B0004020202020204" pitchFamily="34" charset="0"/>
            </a:endParaRPr>
          </a:p>
        </p:txBody>
      </p:sp>
      <p:sp>
        <p:nvSpPr>
          <p:cNvPr id="228" name="Google Shape;22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possible the member cap has been exceeded:</a:t>
            </a:r>
            <a:r>
              <a:rPr lang="en-US" sz="1800">
                <a:latin typeface="Aptos" panose="020B0004020202020204" pitchFamily="34" charset="0"/>
                <a:sym typeface="Arial"/>
              </a:rPr>
              <a:t> All benefits relate to the member. If more than one doula supports the member, then the combined time across those doulas cannot exceed the caps. For example, if one doula is reimbursed for one 60-minute visit and one 90-minute visit during the prenatal period, a second doula can only be reimbursed for one 30-minute visit or two 15-minute visits.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1456" name="Google Shape;1456;p10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also possible your claim does not align with an approved NPI. Make sure the NPI you include on the claim matches the NPI you used to enrolled as a Health First Colorado provider. </a:t>
            </a: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465" name="Google Shape;1465;p10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201</a:t>
            </a:fld>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It is also possible your claim does not align with an approved NPI. Make sure the NPI you include on the claim matches the NPI you used to enrolled as a Health First Colorado provider. </a:t>
            </a: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1465" name="Google Shape;1465;p10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3" name="Google Shape;1473;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Finally, the claim may not have the NPI of the recommending licensed provider. You should have collected and stored the provider recommendation form when you first enrolled the client in doula services. </a:t>
            </a:r>
            <a:endParaRPr sz="1800">
              <a:latin typeface="Aptos" panose="020B0004020202020204" pitchFamily="34" charset="0"/>
              <a:sym typeface="Arial"/>
            </a:endParaRPr>
          </a:p>
          <a:p>
            <a:pPr marL="0" lvl="0" indent="0" algn="l" rtl="0">
              <a:spcBef>
                <a:spcPts val="600"/>
              </a:spcBef>
              <a:spcAft>
                <a:spcPts val="0"/>
              </a:spcAft>
              <a:buNone/>
            </a:pPr>
            <a:endParaRPr lang="en-US">
              <a:latin typeface="Aptos" panose="020B0004020202020204" pitchFamily="34" charset="0"/>
            </a:endParaRPr>
          </a:p>
          <a:p>
            <a:pPr marL="0" lvl="0" indent="0" algn="l" rtl="0">
              <a:spcBef>
                <a:spcPts val="600"/>
              </a:spcBef>
              <a:spcAft>
                <a:spcPts val="0"/>
              </a:spcAft>
              <a:buNone/>
            </a:pPr>
            <a:r>
              <a:rPr lang="en-US">
                <a:latin typeface="Aptos" panose="020B0004020202020204" pitchFamily="34" charset="0"/>
              </a:rPr>
              <a:t>If your claim is denied, you can make the needed corrections and resubmit the claim for payment. If you need help resubmitting your claim, you can contact the help number shown on the screen. </a:t>
            </a:r>
            <a:endParaRPr>
              <a:latin typeface="Aptos" panose="020B0004020202020204" pitchFamily="34" charset="0"/>
            </a:endParaRPr>
          </a:p>
        </p:txBody>
      </p:sp>
      <p:sp>
        <p:nvSpPr>
          <p:cNvPr id="1474" name="Google Shape;1474;p10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203</a:t>
            </a:fld>
            <a:endParaRPr sz="1200" b="0" i="0" u="none" strike="noStrike" cap="none">
              <a:solidFill>
                <a:srgbClr val="000000"/>
              </a:solidFill>
              <a:sym typeface="Arial"/>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3" name="Google Shape;1473;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0"/>
              </a:spcBef>
              <a:spcAft>
                <a:spcPts val="0"/>
              </a:spcAft>
              <a:buClr>
                <a:schemeClr val="dk1"/>
              </a:buClr>
              <a:buSzPts val="1800"/>
              <a:buFont typeface="Noto Sans Symbols"/>
              <a:buChar char="∙"/>
            </a:pPr>
            <a:r>
              <a:rPr lang="en-US" sz="1800" b="1">
                <a:latin typeface="Aptos" panose="020B0004020202020204" pitchFamily="34" charset="0"/>
                <a:sym typeface="Arial"/>
              </a:rPr>
              <a:t>Finally, the claim may not have the NPI of the recommending licensed provider. You should have collected and stored the provider recommendation form when you first enrolled the client in doula services. </a:t>
            </a:r>
            <a:endParaRPr sz="1800">
              <a:latin typeface="Aptos" panose="020B0004020202020204" pitchFamily="34" charset="0"/>
              <a:sym typeface="Arial"/>
            </a:endParaRPr>
          </a:p>
          <a:p>
            <a:pPr marL="0" lvl="0" indent="0" algn="l" rtl="0">
              <a:spcBef>
                <a:spcPts val="600"/>
              </a:spcBef>
              <a:spcAft>
                <a:spcPts val="0"/>
              </a:spcAft>
              <a:buNone/>
            </a:pPr>
            <a:endParaRPr lang="en-US">
              <a:latin typeface="Aptos" panose="020B0004020202020204" pitchFamily="34" charset="0"/>
            </a:endParaRPr>
          </a:p>
          <a:p>
            <a:pPr marL="0" lvl="0" indent="0" algn="l" rtl="0">
              <a:spcBef>
                <a:spcPts val="600"/>
              </a:spcBef>
              <a:spcAft>
                <a:spcPts val="0"/>
              </a:spcAft>
              <a:buNone/>
            </a:pPr>
            <a:r>
              <a:rPr lang="en-US">
                <a:latin typeface="Aptos" panose="020B0004020202020204" pitchFamily="34" charset="0"/>
              </a:rPr>
              <a:t>If your claim is denied, you can make the needed corrections and resubmit the claim for payment. If you need help resubmitting your claim, you can contact the help number shown on the screen. </a:t>
            </a:r>
            <a:endParaRPr>
              <a:latin typeface="Aptos" panose="020B0004020202020204" pitchFamily="34" charset="0"/>
            </a:endParaRPr>
          </a:p>
        </p:txBody>
      </p:sp>
      <p:sp>
        <p:nvSpPr>
          <p:cNvPr id="1474" name="Google Shape;1474;p10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204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2" name="Google Shape;148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Finally, we’ll talk about provider maintenance and revalidation. It is essential that doulas keep information in the Medicaid Provider Web Portal up to date through regular provider maintenance. In addition, doulas, like all Health First Colorado providers, need to revalidate every five years. Please regularly read email communications from Health First Colorado and sign up for the MCH listserv to make sure that you stay current on the latest information and requirements. </a:t>
            </a:r>
            <a:endParaRPr>
              <a:latin typeface="Aptos" panose="020B0004020202020204" pitchFamily="34" charset="0"/>
            </a:endParaRPr>
          </a:p>
        </p:txBody>
      </p:sp>
      <p:sp>
        <p:nvSpPr>
          <p:cNvPr id="1483" name="Google Shape;1483;p10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205</a:t>
            </a:fld>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2" name="Google Shape;1482;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Finally, we’ll talk about provider maintenance and revalidation. It is essential that doulas keep information in the Medicaid Provider Web Portal up to date through regular provider maintenance. In addition, doulas, like all Health First Colorado providers, need to revalidate every five years. Please regularly read email communications from Health First Colorado and sign up for the MCH listserv to make sure that you stay current on the latest information and requirements. </a:t>
            </a:r>
            <a:endParaRPr>
              <a:latin typeface="Aptos" panose="020B0004020202020204" pitchFamily="34" charset="0"/>
            </a:endParaRPr>
          </a:p>
        </p:txBody>
      </p:sp>
      <p:sp>
        <p:nvSpPr>
          <p:cNvPr id="1483" name="Google Shape;1483;p10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2" name="Google Shape;1492;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order to keep their information up-to-date with Health First Colorado, occasionally providers must submit Provider Maintenance requests. This information includes your specialty, address changes, and insurance updates. If </a:t>
            </a:r>
            <a:r>
              <a:rPr lang="en-US" b="0" i="0">
                <a:solidFill>
                  <a:srgbClr val="000000"/>
                </a:solidFill>
                <a:highlight>
                  <a:srgbClr val="FFFFFF"/>
                </a:highlight>
                <a:latin typeface="Aptos" panose="020B0004020202020204" pitchFamily="34" charset="0"/>
                <a:sym typeface="Arial"/>
              </a:rPr>
              <a:t>applicable, doulas should log into the Medicaid Provider Web Portal and click “Provider Maintenance” to update their information. Detailed information about Provider Maintenance requests can be found on the Provider Web Portal Quick Guide on </a:t>
            </a:r>
            <a:r>
              <a:rPr lang="en-US">
                <a:solidFill>
                  <a:srgbClr val="000000"/>
                </a:solidFill>
                <a:highlight>
                  <a:srgbClr val="FFFFFF"/>
                </a:highlight>
                <a:latin typeface="Aptos" panose="020B0004020202020204" pitchFamily="34" charset="0"/>
                <a:sym typeface="Arial"/>
              </a:rPr>
              <a:t>the Department's</a:t>
            </a:r>
            <a:r>
              <a:rPr lang="en-US" b="0" i="0">
                <a:solidFill>
                  <a:srgbClr val="000000"/>
                </a:solidFill>
                <a:highlight>
                  <a:srgbClr val="FFFFFF"/>
                </a:highlight>
                <a:latin typeface="Aptos" panose="020B0004020202020204" pitchFamily="34" charset="0"/>
                <a:sym typeface="Arial"/>
              </a:rPr>
              <a:t> website.</a:t>
            </a:r>
            <a:endParaRPr>
              <a:latin typeface="Aptos" panose="020B0004020202020204" pitchFamily="34" charset="0"/>
              <a:sym typeface="Arial"/>
            </a:endParaRPr>
          </a:p>
        </p:txBody>
      </p:sp>
      <p:sp>
        <p:nvSpPr>
          <p:cNvPr id="1493" name="Google Shape;1493;p10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207</a:t>
            </a:fld>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2" name="Google Shape;1492;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In order to keep their information up-to-date with Health First Colorado, occasionally providers must submit Provider Maintenance requests. This information includes your specialty, address changes, and insurance updates. If </a:t>
            </a:r>
            <a:r>
              <a:rPr lang="en-US" b="0" i="0">
                <a:solidFill>
                  <a:srgbClr val="000000"/>
                </a:solidFill>
                <a:highlight>
                  <a:srgbClr val="FFFFFF"/>
                </a:highlight>
                <a:latin typeface="Aptos" panose="020B0004020202020204" pitchFamily="34" charset="0"/>
                <a:sym typeface="Arial"/>
              </a:rPr>
              <a:t>applicable, doulas should log into the Medicaid Provider Web Portal and click “Provider Maintenance” to update their information. Detailed information about Provider Maintenance requests can be found on the Provider Web Portal Quick Guide on </a:t>
            </a:r>
            <a:r>
              <a:rPr lang="en-US">
                <a:solidFill>
                  <a:srgbClr val="000000"/>
                </a:solidFill>
                <a:highlight>
                  <a:srgbClr val="FFFFFF"/>
                </a:highlight>
                <a:latin typeface="Aptos" panose="020B0004020202020204" pitchFamily="34" charset="0"/>
                <a:sym typeface="Arial"/>
              </a:rPr>
              <a:t>the Department's</a:t>
            </a:r>
            <a:r>
              <a:rPr lang="en-US" b="0" i="0">
                <a:solidFill>
                  <a:srgbClr val="000000"/>
                </a:solidFill>
                <a:highlight>
                  <a:srgbClr val="FFFFFF"/>
                </a:highlight>
                <a:latin typeface="Aptos" panose="020B0004020202020204" pitchFamily="34" charset="0"/>
                <a:sym typeface="Arial"/>
              </a:rPr>
              <a:t> website.</a:t>
            </a:r>
            <a:endParaRPr>
              <a:latin typeface="Aptos" panose="020B0004020202020204" pitchFamily="34" charset="0"/>
              <a:sym typeface="Arial"/>
            </a:endParaRPr>
          </a:p>
        </p:txBody>
      </p:sp>
      <p:sp>
        <p:nvSpPr>
          <p:cNvPr id="1493" name="Google Shape;1493;p10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4" name="Google Shape;150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always maintain current doula training and CPR certificates, and you are responsible for uploading the required documentation to the Medicaid Provider Web Portal in accordance with the expiration dates of the relevant trainings. Since CPR certificates and Doula training certificates have different expiration dates than the rest of the Doula requirements, these must be updated through provider maintenance requests</a:t>
            </a:r>
            <a:endParaRPr>
              <a:latin typeface="Aptos" panose="020B0004020202020204" pitchFamily="34" charset="0"/>
            </a:endParaRPr>
          </a:p>
        </p:txBody>
      </p:sp>
      <p:sp>
        <p:nvSpPr>
          <p:cNvPr id="1505" name="Google Shape;1505;p10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209</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Individuals and organizations interested in providing doula services to Health First Colorado members must first prepare their business for enrollment.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Then, doulas must determine how they will meet qualifying requirements. The Department does not require a specific doula certification. Instead, doulas select a pathway (certification or experience) and gather documentation and attestations demonstrating they meet requirements associated with the selected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then enroll through the Medicaid Provider Web Portal.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Once enrollment is complete, doulas provide and bill for services.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revalidate through the Medicaid Provider Web Portal every five years to demonstrate ongoing compliance with the pathway and other requirements.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46" name="Google Shape;24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4" name="Google Shape;1504;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always maintain current doula training and CPR certificates, and you are responsible for uploading the required documentation to the Medicaid Provider Web Portal in accordance with the expiration dates of the relevant trainings. Since CPR certificates and Doula training certificates have different expiration dates than the rest of the Doula requirements, these must be updated through provider maintenance requests</a:t>
            </a:r>
            <a:endParaRPr>
              <a:latin typeface="Aptos" panose="020B0004020202020204" pitchFamily="34" charset="0"/>
            </a:endParaRPr>
          </a:p>
        </p:txBody>
      </p:sp>
      <p:sp>
        <p:nvSpPr>
          <p:cNvPr id="1505" name="Google Shape;1505;p10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6" name="Google Shape;15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provide </a:t>
            </a:r>
            <a:r>
              <a:rPr lang="en-US" sz="1800">
                <a:solidFill>
                  <a:srgbClr val="000000"/>
                </a:solidFill>
                <a:highlight>
                  <a:srgbClr val="FFFFFF"/>
                </a:highlight>
                <a:latin typeface="Aptos" panose="020B0004020202020204" pitchFamily="34" charset="0"/>
                <a:sym typeface="Arial"/>
              </a:rPr>
              <a:t>the Department</a:t>
            </a:r>
            <a:r>
              <a:rPr lang="en-US" sz="1800" b="0" i="0">
                <a:solidFill>
                  <a:srgbClr val="000000"/>
                </a:solidFill>
                <a:highlight>
                  <a:srgbClr val="FFFFFF"/>
                </a:highlight>
                <a:latin typeface="Aptos" panose="020B0004020202020204" pitchFamily="34" charset="0"/>
                <a:sym typeface="Arial"/>
              </a:rPr>
              <a:t> with updated information on business practices through the revalidation process, which </a:t>
            </a:r>
            <a:r>
              <a:rPr lang="en-US" sz="1800" b="0" i="0" u="sng">
                <a:solidFill>
                  <a:srgbClr val="000000"/>
                </a:solidFill>
                <a:highlight>
                  <a:srgbClr val="FFFFFF"/>
                </a:highlight>
                <a:latin typeface="Aptos" panose="020B0004020202020204" pitchFamily="34" charset="0"/>
                <a:sym typeface="Arial"/>
              </a:rPr>
              <a:t>occurs every five years</a:t>
            </a:r>
            <a:r>
              <a:rPr lang="en-US" sz="1800" b="0" i="0">
                <a:solidFill>
                  <a:srgbClr val="000000"/>
                </a:solidFill>
                <a:highlight>
                  <a:srgbClr val="FFFFFF"/>
                </a:highlight>
                <a:latin typeface="Aptos" panose="020B0004020202020204" pitchFamily="34" charset="0"/>
                <a:sym typeface="Arial"/>
              </a:rPr>
              <a:t>. This process is important to ensure that the information on file for each provider in the Medicaid Provider Web Portal remains current, including any needed certification and attestation forms. This information allows</a:t>
            </a:r>
            <a:r>
              <a:rPr lang="en-US" sz="1800">
                <a:solidFill>
                  <a:srgbClr val="000000"/>
                </a:solidFill>
                <a:highlight>
                  <a:srgbClr val="FFFFFF"/>
                </a:highlight>
                <a:latin typeface="Aptos" panose="020B0004020202020204" pitchFamily="34" charset="0"/>
                <a:sym typeface="Arial"/>
              </a:rPr>
              <a:t> the Department </a:t>
            </a:r>
            <a:r>
              <a:rPr lang="en-US" sz="1800" b="0" i="0">
                <a:solidFill>
                  <a:srgbClr val="000000"/>
                </a:solidFill>
                <a:highlight>
                  <a:srgbClr val="FFFFFF"/>
                </a:highlight>
                <a:latin typeface="Aptos" panose="020B0004020202020204" pitchFamily="34" charset="0"/>
                <a:sym typeface="Arial"/>
              </a:rPr>
              <a:t>to properly screen providers to ensure that they remain eligible and for providers to continue to offer services to members.  </a:t>
            </a:r>
            <a:endParaRPr>
              <a:latin typeface="Aptos" panose="020B0004020202020204" pitchFamily="34" charset="0"/>
            </a:endParaRPr>
          </a:p>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Ineligible and inactive providers will be removed during the revalidation process. Active providers that do not complete revalidation by the due date risk suspension of claims. You will be expected to re-sign the attestation documents that were required in the initial application and always maintain current doula certification documentation within the Medicaid Provider Web Portal, even between revalidations. </a:t>
            </a:r>
            <a:endParaRPr>
              <a:latin typeface="Aptos" panose="020B0004020202020204" pitchFamily="34" charset="0"/>
              <a:sym typeface="Arial"/>
            </a:endParaRPr>
          </a:p>
        </p:txBody>
      </p:sp>
      <p:sp>
        <p:nvSpPr>
          <p:cNvPr id="1517" name="Google Shape;151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211</a:t>
            </a:fld>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6" name="Google Shape;151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be expected to provide </a:t>
            </a:r>
            <a:r>
              <a:rPr lang="en-US" sz="1800">
                <a:solidFill>
                  <a:srgbClr val="000000"/>
                </a:solidFill>
                <a:highlight>
                  <a:srgbClr val="FFFFFF"/>
                </a:highlight>
                <a:latin typeface="Aptos" panose="020B0004020202020204" pitchFamily="34" charset="0"/>
                <a:sym typeface="Arial"/>
              </a:rPr>
              <a:t>the Department</a:t>
            </a:r>
            <a:r>
              <a:rPr lang="en-US" sz="1800" b="0" i="0">
                <a:solidFill>
                  <a:srgbClr val="000000"/>
                </a:solidFill>
                <a:highlight>
                  <a:srgbClr val="FFFFFF"/>
                </a:highlight>
                <a:latin typeface="Aptos" panose="020B0004020202020204" pitchFamily="34" charset="0"/>
                <a:sym typeface="Arial"/>
              </a:rPr>
              <a:t> with updated information on business practices through the revalidation process, which </a:t>
            </a:r>
            <a:r>
              <a:rPr lang="en-US" sz="1800" b="0" i="0" u="sng">
                <a:solidFill>
                  <a:srgbClr val="000000"/>
                </a:solidFill>
                <a:highlight>
                  <a:srgbClr val="FFFFFF"/>
                </a:highlight>
                <a:latin typeface="Aptos" panose="020B0004020202020204" pitchFamily="34" charset="0"/>
                <a:sym typeface="Arial"/>
              </a:rPr>
              <a:t>occurs every five years</a:t>
            </a:r>
            <a:r>
              <a:rPr lang="en-US" sz="1800" b="0" i="0">
                <a:solidFill>
                  <a:srgbClr val="000000"/>
                </a:solidFill>
                <a:highlight>
                  <a:srgbClr val="FFFFFF"/>
                </a:highlight>
                <a:latin typeface="Aptos" panose="020B0004020202020204" pitchFamily="34" charset="0"/>
                <a:sym typeface="Arial"/>
              </a:rPr>
              <a:t>. This process is important to ensure that the information on file for each provider in the Medicaid Provider Web Portal remains current, including any needed certification and attestation forms. This information allows</a:t>
            </a:r>
            <a:r>
              <a:rPr lang="en-US" sz="1800">
                <a:solidFill>
                  <a:srgbClr val="000000"/>
                </a:solidFill>
                <a:highlight>
                  <a:srgbClr val="FFFFFF"/>
                </a:highlight>
                <a:latin typeface="Aptos" panose="020B0004020202020204" pitchFamily="34" charset="0"/>
                <a:sym typeface="Arial"/>
              </a:rPr>
              <a:t> the Department </a:t>
            </a:r>
            <a:r>
              <a:rPr lang="en-US" sz="1800" b="0" i="0">
                <a:solidFill>
                  <a:srgbClr val="000000"/>
                </a:solidFill>
                <a:highlight>
                  <a:srgbClr val="FFFFFF"/>
                </a:highlight>
                <a:latin typeface="Aptos" panose="020B0004020202020204" pitchFamily="34" charset="0"/>
                <a:sym typeface="Arial"/>
              </a:rPr>
              <a:t>to properly screen providers to ensure that they remain eligible and for providers to continue to offer services to members.  </a:t>
            </a:r>
            <a:endParaRPr>
              <a:latin typeface="Aptos" panose="020B0004020202020204" pitchFamily="34" charset="0"/>
            </a:endParaRPr>
          </a:p>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Ineligible and inactive providers will be removed during the revalidation process. Active providers that do not complete revalidation by the due date risk suspension of claims. You will be expected to re-sign the attestation documents that were required in the initial application and always maintain current doula certification documentation within the Medicaid Provider Web Portal, even between revalidations. </a:t>
            </a:r>
            <a:endParaRPr>
              <a:latin typeface="Aptos" panose="020B0004020202020204" pitchFamily="34" charset="0"/>
              <a:sym typeface="Arial"/>
            </a:endParaRPr>
          </a:p>
        </p:txBody>
      </p:sp>
      <p:sp>
        <p:nvSpPr>
          <p:cNvPr id="1517" name="Google Shape;1517;p10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1" name="Google Shape;153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000000"/>
                </a:solidFill>
                <a:latin typeface="Aptos" panose="020B0004020202020204" pitchFamily="34" charset="0"/>
                <a:sym typeface="Arial"/>
              </a:rPr>
              <a:t>There are several steps to take to make sure your revalidation runs smoothly: keeping your email addresses current, submitting provider maintenance requests before revalidation, logging into the Medicaid Provider Web Portal, and applying for revalidation. We will dive deeper into each of these steps in the following slides.</a:t>
            </a:r>
            <a:endParaRPr>
              <a:latin typeface="Aptos" panose="020B0004020202020204" pitchFamily="34" charset="0"/>
            </a:endParaRPr>
          </a:p>
        </p:txBody>
      </p:sp>
      <p:sp>
        <p:nvSpPr>
          <p:cNvPr id="1532" name="Google Shape;1532;p10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213</a:t>
            </a:fld>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1" name="Google Shape;153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000000"/>
                </a:solidFill>
                <a:latin typeface="Aptos" panose="020B0004020202020204" pitchFamily="34" charset="0"/>
                <a:sym typeface="Arial"/>
              </a:rPr>
              <a:t>There are several steps to take to make sure your revalidation runs smoothly: keeping your email addresses current, submitting provider maintenance requests before revalidation, logging into the Medicaid Provider Web Portal, and applying for revalidation. We will dive deeper into each of these steps in the following slides.</a:t>
            </a:r>
            <a:endParaRPr>
              <a:latin typeface="Aptos" panose="020B0004020202020204" pitchFamily="34" charset="0"/>
            </a:endParaRPr>
          </a:p>
        </p:txBody>
      </p:sp>
      <p:sp>
        <p:nvSpPr>
          <p:cNvPr id="1532" name="Google Shape;1532;p10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0" name="Google Shape;1550;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receive an email six months before their revalidation deadline informing them of the need to revalidate; they will receive monthly reminders after the initial email. Once you receive this initial email, access the </a:t>
            </a:r>
            <a:r>
              <a:rPr lang="en-US" sz="1800" b="0" i="0" u="sng" strike="noStrike">
                <a:solidFill>
                  <a:srgbClr val="0563C1"/>
                </a:solidFill>
                <a:highlight>
                  <a:srgbClr val="FFFFFF"/>
                </a:highlight>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b="0" i="0">
                <a:solidFill>
                  <a:srgbClr val="000000"/>
                </a:solidFill>
                <a:highlight>
                  <a:srgbClr val="FFFFFF"/>
                </a:highlight>
                <a:latin typeface="Aptos" panose="020B0004020202020204" pitchFamily="34" charset="0"/>
                <a:sym typeface="Arial"/>
              </a:rPr>
              <a:t> and supply the necessary information. Revalidation notices will be sent to the email addresses listed in the Medicaid Provider Web Portal. To avoid missing critical emails: keep an active and up-to-date email address in the Medicaid Provider Web Portal. If you </a:t>
            </a:r>
            <a:r>
              <a:rPr lang="en-US" b="0" i="0">
                <a:solidFill>
                  <a:srgbClr val="000000"/>
                </a:solidFill>
                <a:highlight>
                  <a:srgbClr val="FFFFFF"/>
                </a:highlight>
                <a:latin typeface="Aptos" panose="020B0004020202020204" pitchFamily="34" charset="0"/>
                <a:sym typeface="Arial"/>
              </a:rPr>
              <a:t>work for a doula organization, consider using a generic email address to ensure that the given email address is not linked to a staff member who may leave the organization, and regularly check your email for messages regarding revalidation.</a:t>
            </a:r>
            <a:endParaRPr>
              <a:latin typeface="Aptos" panose="020B0004020202020204" pitchFamily="34" charset="0"/>
            </a:endParaRPr>
          </a:p>
        </p:txBody>
      </p:sp>
      <p:sp>
        <p:nvSpPr>
          <p:cNvPr id="1551" name="Google Shape;1551;p10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215</a:t>
            </a:fld>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0" name="Google Shape;1550;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Doulas will receive an email six months before their revalidation deadline informing them of the need to revalidate; they will receive monthly reminders after the initial email. Once you receive this initial email, access the </a:t>
            </a:r>
            <a:r>
              <a:rPr lang="en-US" sz="1800" b="0" i="0" u="sng" strike="noStrike">
                <a:solidFill>
                  <a:srgbClr val="0563C1"/>
                </a:solidFill>
                <a:highlight>
                  <a:srgbClr val="FFFFFF"/>
                </a:highlight>
                <a:latin typeface="Aptos" panose="020B0004020202020204" pitchFamily="34" charset="0"/>
                <a:sym typeface="Arial"/>
                <a:hlinkClick r:id="rId3">
                  <a:extLst>
                    <a:ext uri="{A12FA001-AC4F-418D-AE19-62706E023703}">
                      <ahyp:hlinkClr xmlns:ahyp="http://schemas.microsoft.com/office/drawing/2018/hyperlinkcolor" val="tx"/>
                    </a:ext>
                  </a:extLst>
                </a:hlinkClick>
              </a:rPr>
              <a:t>Medicaid Provider Web Portal</a:t>
            </a:r>
            <a:r>
              <a:rPr lang="en-US" sz="1800" b="0" i="0">
                <a:solidFill>
                  <a:srgbClr val="000000"/>
                </a:solidFill>
                <a:highlight>
                  <a:srgbClr val="FFFFFF"/>
                </a:highlight>
                <a:latin typeface="Aptos" panose="020B0004020202020204" pitchFamily="34" charset="0"/>
                <a:sym typeface="Arial"/>
              </a:rPr>
              <a:t> and supply the necessary information. Revalidation notices will be sent to the email addresses listed in the Medicaid Provider Web Portal. To avoid missing critical emails: keep an active and up-to-date email address in the Medicaid Provider Web Portal. If you </a:t>
            </a:r>
            <a:r>
              <a:rPr lang="en-US" b="0" i="0">
                <a:solidFill>
                  <a:srgbClr val="000000"/>
                </a:solidFill>
                <a:highlight>
                  <a:srgbClr val="FFFFFF"/>
                </a:highlight>
                <a:latin typeface="Aptos" panose="020B0004020202020204" pitchFamily="34" charset="0"/>
                <a:sym typeface="Arial"/>
              </a:rPr>
              <a:t>work for a doula organization, consider using a generic email address to ensure that the given email address is not linked to a staff member who may leave the organization, and regularly check your email for messages regarding revalidation.</a:t>
            </a:r>
            <a:endParaRPr>
              <a:latin typeface="Aptos" panose="020B0004020202020204" pitchFamily="34" charset="0"/>
            </a:endParaRPr>
          </a:p>
        </p:txBody>
      </p:sp>
      <p:sp>
        <p:nvSpPr>
          <p:cNvPr id="1551" name="Google Shape;1551;p10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4" name="Google Shape;156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Once you begin the revalidation application, you cannot submit Provider Maintenance Requests. This means that you cannot edit the prepopulated information (e.g., business name, address, insurance, specialty, and ownership) during revalidation. To prevent this, log into the Medicaid Provider Web Portal and review the information saved in the portal </a:t>
            </a:r>
            <a:r>
              <a:rPr lang="en-US" sz="1800" b="0" i="1">
                <a:solidFill>
                  <a:srgbClr val="000000"/>
                </a:solidFill>
                <a:highlight>
                  <a:srgbClr val="FFFFFF"/>
                </a:highlight>
                <a:latin typeface="Aptos" panose="020B0004020202020204" pitchFamily="34" charset="0"/>
                <a:sym typeface="Arial"/>
              </a:rPr>
              <a:t>before </a:t>
            </a:r>
            <a:r>
              <a:rPr lang="en-US" sz="1800" b="0" i="0">
                <a:solidFill>
                  <a:srgbClr val="000000"/>
                </a:solidFill>
                <a:highlight>
                  <a:srgbClr val="FFFFFF"/>
                </a:highlight>
                <a:latin typeface="Aptos" panose="020B0004020202020204" pitchFamily="34" charset="0"/>
                <a:sym typeface="Arial"/>
              </a:rPr>
              <a:t>beginning the revalidation application. If you find incorrect or out-of-date information in the portal, submit the Provider Maintenance Request before beginning the revalidation application. </a:t>
            </a:r>
            <a:endParaRPr>
              <a:latin typeface="Aptos" panose="020B0004020202020204" pitchFamily="34" charset="0"/>
            </a:endParaRPr>
          </a:p>
        </p:txBody>
      </p:sp>
      <p:sp>
        <p:nvSpPr>
          <p:cNvPr id="1565" name="Google Shape;1565;p10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217</a:t>
            </a:fld>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4" name="Google Shape;1564;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a:solidFill>
                  <a:srgbClr val="000000"/>
                </a:solidFill>
                <a:highlight>
                  <a:srgbClr val="FFFFFF"/>
                </a:highlight>
                <a:latin typeface="Aptos" panose="020B0004020202020204" pitchFamily="34" charset="0"/>
                <a:sym typeface="Arial"/>
              </a:rPr>
              <a:t>Once you begin the revalidation application, you cannot submit Provider Maintenance Requests. This means that you cannot edit the prepopulated information (e.g., business name, address, insurance, specialty, and ownership) during revalidation. To prevent this, log into the Medicaid Provider Web Portal and review the information saved in the portal </a:t>
            </a:r>
            <a:r>
              <a:rPr lang="en-US" sz="1800" b="0" i="1">
                <a:solidFill>
                  <a:srgbClr val="000000"/>
                </a:solidFill>
                <a:highlight>
                  <a:srgbClr val="FFFFFF"/>
                </a:highlight>
                <a:latin typeface="Aptos" panose="020B0004020202020204" pitchFamily="34" charset="0"/>
                <a:sym typeface="Arial"/>
              </a:rPr>
              <a:t>before </a:t>
            </a:r>
            <a:r>
              <a:rPr lang="en-US" sz="1800" b="0" i="0">
                <a:solidFill>
                  <a:srgbClr val="000000"/>
                </a:solidFill>
                <a:highlight>
                  <a:srgbClr val="FFFFFF"/>
                </a:highlight>
                <a:latin typeface="Aptos" panose="020B0004020202020204" pitchFamily="34" charset="0"/>
                <a:sym typeface="Arial"/>
              </a:rPr>
              <a:t>beginning the revalidation application. If you find incorrect or out-of-date information in the portal, submit the Provider Maintenance Request before beginning the revalidation application. </a:t>
            </a:r>
            <a:endParaRPr>
              <a:latin typeface="Aptos" panose="020B0004020202020204" pitchFamily="34" charset="0"/>
            </a:endParaRPr>
          </a:p>
        </p:txBody>
      </p:sp>
      <p:sp>
        <p:nvSpPr>
          <p:cNvPr id="1565" name="Google Shape;1565;p10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3" name="Google Shape;1583;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0" i="0">
                <a:solidFill>
                  <a:srgbClr val="000000"/>
                </a:solidFill>
                <a:highlight>
                  <a:srgbClr val="FFFFFF"/>
                </a:highlight>
                <a:latin typeface="Quattrocento Sans"/>
                <a:ea typeface="Quattrocento Sans"/>
                <a:cs typeface="Quattrocento Sans"/>
                <a:sym typeface="Quattrocento Sans"/>
              </a:rPr>
              <a:t>We’ve reached the end of this presentation. Thank you all for attending. If you have questions about the polices discussed during this presentation, contact the Department using the contact information displayed on the screen. If you have questions about enrolling in Health First Colorado, contact the fiscal agent using the contact information on the screen. </a:t>
            </a:r>
            <a:endParaRPr>
              <a:latin typeface="Aptos" panose="020B0004020202020204" pitchFamily="34" charset="0"/>
            </a:endParaRPr>
          </a:p>
        </p:txBody>
      </p:sp>
      <p:sp>
        <p:nvSpPr>
          <p:cNvPr id="1584" name="Google Shape;1584;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219</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Individuals and organizations interested in providing doula services to Health First Colorado members must first prepare their business for enrollment.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Then, doulas must determine how they will meet qualifying requirements. The Department does not require a specific doula certification. Instead, doulas select a pathway (certification or experience) and gather documentation and attestations demonstrating they meet requirements associated with the selected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then enroll through the Medicaid Provider Web Portal.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Once enrollment is complete, doulas provide and bill for services.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revalidate through the Medicaid Provider Web Portal every five years to demonstrate ongoing compliance with the pathway and other requirements.    </a:t>
            </a: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246" name="Google Shape;24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3" name="Google Shape;1583;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0" i="0">
                <a:solidFill>
                  <a:srgbClr val="000000"/>
                </a:solidFill>
                <a:highlight>
                  <a:srgbClr val="FFFFFF"/>
                </a:highlight>
                <a:latin typeface="Quattrocento Sans"/>
                <a:ea typeface="Quattrocento Sans"/>
                <a:cs typeface="Quattrocento Sans"/>
                <a:sym typeface="Quattrocento Sans"/>
              </a:rPr>
              <a:t>We’ve reached the end of this presentation. Thank you all for attending. If you have questions about the polices discussed during this presentation, contact the Department using the contact information displayed on the screen. If you have questions about enrolling in Health First Colorado, contact the fiscal agent using the contact information on the screen. </a:t>
            </a:r>
            <a:endParaRPr>
              <a:latin typeface="Aptos" panose="020B0004020202020204" pitchFamily="34" charset="0"/>
            </a:endParaRPr>
          </a:p>
        </p:txBody>
      </p:sp>
      <p:sp>
        <p:nvSpPr>
          <p:cNvPr id="1584" name="Google Shape;1584;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Before we go into each of these steps in more detail, we want to present the list of required documents you’ll need –to upload to the Medicaid Provider Web portal or to keep in your records. As you can see by the table, the documents depend on the enrollment pathway you select.</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(1) All doulas will need administrative documents, including copies of a driver’s license or state ID, an insurance policy, a voided check, and a W-9 with Social Security Number.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(2) Doulas also need common forms that demonstrate they meet qualifying criteria.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(3) The final set of documents depend on the pathway. Those who pursue the Certification Pathway need a doula certification. Those who pursue the experience pathway, need a training certificate and letters of recommendation.</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rgbClr val="FF0000"/>
              </a:buClr>
              <a:buSzPts val="1200"/>
              <a:buFont typeface="Arial"/>
              <a:buNone/>
            </a:pPr>
            <a:r>
              <a:rPr lang="en-US">
                <a:solidFill>
                  <a:srgbClr val="FF0000"/>
                </a:solidFill>
                <a:latin typeface="Aptos" panose="020B0004020202020204" pitchFamily="34" charset="0"/>
              </a:rPr>
              <a:t>It is critically important to use your legal name across all these documents. This name should appear on your driver’s license, W-9, training certifications, liability insurance, and fingerprinting card. If your name is not consistent across all your required documents, your application could be rejected.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We’ll describe these documents later in the training.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256" name="Google Shape;25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23</a:t>
            </a:fld>
            <a:endParaRPr sz="1200" b="0" i="0" u="none" strike="noStrike" cap="none">
              <a:solidFill>
                <a:srgbClr val="000000"/>
              </a:solidFil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Before we go into each of these steps in more detail, we want to present the list of required documents you’ll need –to upload to the Medicaid Provider Web portal or to keep in your records. As you can see by the table, the documents depend on the enrollment pathway you select.</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(1) All doulas will need administrative documents, including copies of a driver’s license or state ID, an insurance policy, a voided check, and a W-9 with Social Security Number.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(2) Doulas also need common forms that demonstrate they meet qualifying criteria.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(3) The final set of documents depend on the pathway. Those who pursue the Certification Pathway need a doula certification. Those who pursue the experience pathway, need a training certificate and letters of recommendation.</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marR="0" lvl="0" indent="0" algn="l" rtl="0">
              <a:lnSpc>
                <a:spcPct val="100000"/>
              </a:lnSpc>
              <a:spcBef>
                <a:spcPts val="0"/>
              </a:spcBef>
              <a:spcAft>
                <a:spcPts val="0"/>
              </a:spcAft>
              <a:buClr>
                <a:srgbClr val="FF0000"/>
              </a:buClr>
              <a:buSzPts val="1200"/>
              <a:buFont typeface="Arial"/>
              <a:buNone/>
            </a:pPr>
            <a:r>
              <a:rPr lang="en-US">
                <a:solidFill>
                  <a:srgbClr val="FF0000"/>
                </a:solidFill>
                <a:latin typeface="Aptos" panose="020B0004020202020204" pitchFamily="34" charset="0"/>
              </a:rPr>
              <a:t>It is critically important to use your legal name across all these documents. This name should appear on your driver’s license, W-9, training certifications, liability insurance, and fingerprinting card. If your name is not consistent across all your required documents, your application could be rejected. </a:t>
            </a: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We’ll describe these documents later in the training.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256" name="Google Shape;25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This training will discuss each step in more detail. </a:t>
            </a:r>
            <a:endParaRPr>
              <a:latin typeface="Aptos" panose="020B0004020202020204" pitchFamily="34" charset="0"/>
            </a:endParaRPr>
          </a:p>
        </p:txBody>
      </p:sp>
      <p:sp>
        <p:nvSpPr>
          <p:cNvPr id="277" name="Google Shape;27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This training will discuss each step in more detail. </a:t>
            </a:r>
            <a:endParaRPr>
              <a:latin typeface="Aptos" panose="020B0004020202020204" pitchFamily="34" charset="0"/>
            </a:endParaRPr>
          </a:p>
        </p:txBody>
      </p:sp>
      <p:sp>
        <p:nvSpPr>
          <p:cNvPr id="277" name="Google Shape;27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eriod"/>
            </a:pPr>
            <a:r>
              <a:rPr lang="en-US" sz="1800">
                <a:latin typeface="Aptos" panose="020B0004020202020204" pitchFamily="34" charset="0"/>
                <a:sym typeface="Arial"/>
              </a:rPr>
              <a:t>First, it can help you prepare for Health First Colorado Enrollment. You may choose to register as a business with the Colorado Secretary of State and will need to obtain identifiers required for enrollment.</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also discuss sound business practices, so you can provide person-centered care, maintain client confidentiality, and meet federal and state requirements.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Then, we’ll review general requirements and those specific to each pathway.</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 next section walks you through how to register for the Medicaid Provider Web Portal and submit an application. In order to process your application as efficiently as possible, you’ll want to gather your documentation prior to starting your application on the Medicaid Provider Web Portal.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discuss the billing processes.</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And, finally, provider maintenance and revalidation. </a:t>
            </a:r>
            <a:endParaRPr>
              <a:latin typeface="Aptos" panose="020B0004020202020204" pitchFamily="34" charset="0"/>
            </a:endParaRPr>
          </a:p>
        </p:txBody>
      </p:sp>
      <p:sp>
        <p:nvSpPr>
          <p:cNvPr id="287" name="Google Shape;28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chemeClr val="dk1"/>
              </a:buClr>
              <a:buSzPts val="1800"/>
              <a:buFont typeface="Play"/>
              <a:buAutoNum type="arabicPeriod"/>
            </a:pPr>
            <a:r>
              <a:rPr lang="en-US" sz="1800">
                <a:latin typeface="Aptos" panose="020B0004020202020204" pitchFamily="34" charset="0"/>
                <a:sym typeface="Arial"/>
              </a:rPr>
              <a:t>First, it can help you prepare for Health First Colorado Enrollment. You may choose to register as a business with the Colorado Secretary of State and will need to obtain identifiers required for enrollment.</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also discuss sound business practices, so you can provide person-centered care, maintain client confidentiality, and meet federal and state requirements.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Then, we’ll review general requirements and those specific to each pathway.</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The next section walks you through how to register for the Medicaid Provider Web Portal and submit an application. In order to process your application as efficiently as possible, you’ll want to gather your documentation prior to starting your application on the Medicaid Provider Web Portal. </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We’ll discuss the billing processes.</a:t>
            </a:r>
            <a:endParaRPr>
              <a:latin typeface="Aptos" panose="020B0004020202020204" pitchFamily="34" charset="0"/>
            </a:endParaRPr>
          </a:p>
          <a:p>
            <a:pPr marL="342900" marR="0" lvl="0" indent="-342900" algn="l" rtl="0">
              <a:lnSpc>
                <a:spcPct val="107000"/>
              </a:lnSpc>
              <a:spcBef>
                <a:spcPts val="600"/>
              </a:spcBef>
              <a:spcAft>
                <a:spcPts val="0"/>
              </a:spcAft>
              <a:buClr>
                <a:schemeClr val="dk1"/>
              </a:buClr>
              <a:buSzPts val="1800"/>
              <a:buFont typeface="Play"/>
              <a:buAutoNum type="arabicPeriod"/>
            </a:pPr>
            <a:r>
              <a:rPr lang="en-US" sz="1800">
                <a:latin typeface="Aptos" panose="020B0004020202020204" pitchFamily="34" charset="0"/>
                <a:sym typeface="Arial"/>
              </a:rPr>
              <a:t>And, finally, provider maintenance and revalidation. </a:t>
            </a:r>
            <a:endParaRPr>
              <a:latin typeface="Aptos" panose="020B0004020202020204" pitchFamily="34" charset="0"/>
            </a:endParaRPr>
          </a:p>
        </p:txBody>
      </p:sp>
      <p:sp>
        <p:nvSpPr>
          <p:cNvPr id="287" name="Google Shape;28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Now we will talk about preparing your business for Health First Colorado Enrollment.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enroll in the Health First Colorado program to bill for services provided to members. To do so, some doulas may want to start a business; some doulas are operating within a group already enrolled in Health First Colorado. </a:t>
            </a:r>
            <a:endParaRPr>
              <a:latin typeface="Aptos" panose="020B0004020202020204" pitchFamily="34" charset="0"/>
            </a:endParaRPr>
          </a:p>
        </p:txBody>
      </p:sp>
      <p:sp>
        <p:nvSpPr>
          <p:cNvPr id="302" name="Google Shape;3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dirty="0">
              <a:latin typeface="Aptos" panose="020B0004020202020204" pitchFamily="34" charset="0"/>
            </a:endParaRPr>
          </a:p>
          <a:p>
            <a:pPr marL="0" lvl="0" indent="0" algn="l" rtl="0">
              <a:spcBef>
                <a:spcPts val="0"/>
              </a:spcBef>
              <a:spcAft>
                <a:spcPts val="0"/>
              </a:spcAft>
              <a:buNone/>
            </a:pPr>
            <a:endParaRPr dirty="0">
              <a:latin typeface="Aptos" panose="020B0004020202020204" pitchFamily="34" charset="0"/>
            </a:endParaRPr>
          </a:p>
          <a:p>
            <a:pPr marL="0" lvl="0" indent="0" algn="l" rtl="0">
              <a:spcBef>
                <a:spcPts val="0"/>
              </a:spcBef>
              <a:spcAft>
                <a:spcPts val="0"/>
              </a:spcAft>
              <a:buNone/>
            </a:pPr>
            <a:r>
              <a:rPr lang="en-US" dirty="0">
                <a:latin typeface="Aptos" panose="020B0004020202020204" pitchFamily="34" charset="0"/>
              </a:rPr>
              <a:t>This training is sponsored by the Colorado Department of Health Care Policy and Financing or HCPF, sometimes referred to as "the Department“ in this presentation. </a:t>
            </a:r>
            <a:endParaRPr dirty="0">
              <a:latin typeface="Aptos" panose="020B0004020202020204" pitchFamily="34" charset="0"/>
            </a:endParaRPr>
          </a:p>
          <a:p>
            <a:pPr marL="0" lvl="0" indent="0" algn="l" rtl="0">
              <a:spcBef>
                <a:spcPts val="0"/>
              </a:spcBef>
              <a:spcAft>
                <a:spcPts val="0"/>
              </a:spcAft>
              <a:buNone/>
            </a:pPr>
            <a:endParaRPr dirty="0">
              <a:latin typeface="Aptos" panose="020B0004020202020204" pitchFamily="34" charset="0"/>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Now we will talk about preparing your business for Health First Colorado Enrollment.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Doulas must enroll in the Health First Colorado program to bill for services provided to members. To do so, some doulas may want to start a business; some doulas are operating within a group already enrolled in Health First Colorado. </a:t>
            </a:r>
            <a:endParaRPr>
              <a:latin typeface="Aptos" panose="020B0004020202020204" pitchFamily="34" charset="0"/>
            </a:endParaRPr>
          </a:p>
        </p:txBody>
      </p:sp>
      <p:sp>
        <p:nvSpPr>
          <p:cNvPr id="302" name="Google Shape;30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When preparing your business for enrollment into Health First Colorado, there are several steps to consider: you may want to establish a business name that is consistent across all your legal forms and enrollment documentation, registering with the Colorado Secretary of state, and applying for a national provider identifier or NPI. (1) </a:t>
            </a:r>
            <a:r>
              <a:rPr lang="en-US">
                <a:solidFill>
                  <a:srgbClr val="FF0000"/>
                </a:solidFill>
                <a:latin typeface="Aptos" panose="020B0004020202020204" pitchFamily="34" charset="0"/>
                <a:sym typeface="Arial"/>
              </a:rPr>
              <a:t>There may also be minimal administrative costs associated with starting a business in Colorado, such as paying the Colorado Secretary of State’s filing fee. </a:t>
            </a:r>
            <a:r>
              <a:rPr lang="en-US">
                <a:latin typeface="Aptos" panose="020B0004020202020204" pitchFamily="34" charset="0"/>
              </a:rPr>
              <a:t>We dive deeper into each of these steps in the forthcoming slides.</a:t>
            </a:r>
            <a:endParaRPr>
              <a:latin typeface="Aptos" panose="020B0004020202020204" pitchFamily="34" charset="0"/>
            </a:endParaRPr>
          </a:p>
        </p:txBody>
      </p:sp>
      <p:sp>
        <p:nvSpPr>
          <p:cNvPr id="312" name="Google Shape;31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When preparing your business for enrollment into Health First Colorado, there are several steps to consider: you may want to establish a business name that is consistent across all your legal forms and enrollment documentation, registering with the Colorado Secretary of state, and applying for a national provider identifier or NPI. (1) </a:t>
            </a:r>
            <a:r>
              <a:rPr lang="en-US">
                <a:solidFill>
                  <a:srgbClr val="FF0000"/>
                </a:solidFill>
                <a:latin typeface="Aptos" panose="020B0004020202020204" pitchFamily="34" charset="0"/>
                <a:sym typeface="Arial"/>
              </a:rPr>
              <a:t>There may also be minimal administrative costs associated with starting a business in Colorado, such as paying the Colorado Secretary of State’s filing fee. </a:t>
            </a:r>
            <a:r>
              <a:rPr lang="en-US">
                <a:latin typeface="Aptos" panose="020B0004020202020204" pitchFamily="34" charset="0"/>
              </a:rPr>
              <a:t>We dive deeper into each of these steps in the forthcoming slides.</a:t>
            </a:r>
            <a:endParaRPr>
              <a:latin typeface="Aptos" panose="020B0004020202020204" pitchFamily="34" charset="0"/>
            </a:endParaRPr>
          </a:p>
        </p:txBody>
      </p:sp>
      <p:sp>
        <p:nvSpPr>
          <p:cNvPr id="312" name="Google Shape;31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a:latin typeface="Aptos" panose="020B0004020202020204" pitchFamily="34" charset="0"/>
                <a:sym typeface="Arial"/>
              </a:rPr>
              <a:t>The steps you need to take depend on how you operate.</a:t>
            </a:r>
            <a:r>
              <a:rPr lang="en-US" sz="1800">
                <a:latin typeface="Aptos" panose="020B0004020202020204" pitchFamily="34" charset="0"/>
                <a:sym typeface="Arial"/>
              </a:rPr>
              <a:t>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Sole proprietor doulas may want to register as a business and will need an NPI to enroll. </a:t>
            </a:r>
            <a:endParaRPr>
              <a:latin typeface="Aptos" panose="020B0004020202020204" pitchFamily="34" charset="0"/>
            </a:endParaRPr>
          </a:p>
          <a:p>
            <a:pPr marL="0" lvl="0" indent="0" algn="l" rtl="0">
              <a:spcBef>
                <a:spcPts val="0"/>
              </a:spcBef>
              <a:spcAft>
                <a:spcPts val="0"/>
              </a:spcAft>
              <a:buNone/>
            </a:pPr>
            <a:endParaRPr sz="1200" b="0" i="0" u="none" strike="noStrike" cap="none">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Each doula within an existing doula group or health care group will need an NPI and submit an individual application. </a:t>
            </a:r>
            <a:r>
              <a:rPr lang="en-US" b="0" i="0" u="none" strike="noStrike" cap="none">
                <a:latin typeface="Aptos" panose="020B0004020202020204" pitchFamily="34" charset="0"/>
                <a:sym typeface="Arial"/>
              </a:rPr>
              <a:t>Note that these groups need to already be enrolled in Health First Colorado.</a:t>
            </a:r>
            <a:endParaRPr sz="1200" b="0" i="0" u="none" strike="noStrike" cap="none">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p:txBody>
      </p:sp>
      <p:sp>
        <p:nvSpPr>
          <p:cNvPr id="328" name="Google Shape;3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33</a:t>
            </a:fld>
            <a:endParaRPr sz="1200" b="0" i="0" u="none" strike="noStrike" cap="none">
              <a:solidFill>
                <a:srgbClr val="000000"/>
              </a:solidFil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a:latin typeface="Aptos" panose="020B0004020202020204" pitchFamily="34" charset="0"/>
                <a:sym typeface="Arial"/>
              </a:rPr>
              <a:t>The steps you need to take depend on how you operate.</a:t>
            </a:r>
            <a:r>
              <a:rPr lang="en-US" sz="1800">
                <a:latin typeface="Aptos" panose="020B0004020202020204" pitchFamily="34" charset="0"/>
                <a:sym typeface="Arial"/>
              </a:rPr>
              <a:t> </a:t>
            </a:r>
            <a:endParaRPr sz="1800" b="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b="0">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Sole proprietor doulas may want to register as a business and will need an NPI to enroll. </a:t>
            </a:r>
            <a:endParaRPr>
              <a:latin typeface="Aptos" panose="020B0004020202020204" pitchFamily="34" charset="0"/>
            </a:endParaRPr>
          </a:p>
          <a:p>
            <a:pPr marL="0" lvl="0" indent="0" algn="l" rtl="0">
              <a:spcBef>
                <a:spcPts val="0"/>
              </a:spcBef>
              <a:spcAft>
                <a:spcPts val="0"/>
              </a:spcAft>
              <a:buNone/>
            </a:pPr>
            <a:endParaRPr sz="1200" b="0" i="0" u="none" strike="noStrike" cap="none">
              <a:latin typeface="Aptos" panose="020B0004020202020204" pitchFamily="34" charset="0"/>
              <a:sym typeface="Arial"/>
            </a:endParaRPr>
          </a:p>
          <a:p>
            <a:pPr marL="0" lvl="0" indent="0" algn="l" rtl="0">
              <a:spcBef>
                <a:spcPts val="0"/>
              </a:spcBef>
              <a:spcAft>
                <a:spcPts val="0"/>
              </a:spcAft>
              <a:buNone/>
            </a:pPr>
            <a:r>
              <a:rPr lang="en-US" sz="1200" b="0" i="0" u="none" strike="noStrike" cap="none">
                <a:latin typeface="Aptos" panose="020B0004020202020204" pitchFamily="34" charset="0"/>
                <a:sym typeface="Arial"/>
              </a:rPr>
              <a:t>Each doula within an existing doula group or health care group will need an NPI and submit an individual application. </a:t>
            </a:r>
            <a:r>
              <a:rPr lang="en-US" b="0" i="0" u="none" strike="noStrike" cap="none">
                <a:latin typeface="Aptos" panose="020B0004020202020204" pitchFamily="34" charset="0"/>
                <a:sym typeface="Arial"/>
              </a:rPr>
              <a:t>Note that these groups need to already be enrolled in Health First Colorado.</a:t>
            </a:r>
            <a:endParaRPr sz="1200" b="0" i="0" u="none" strike="noStrike" cap="none">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FFFFFF"/>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endParaRPr sz="1200" b="0">
              <a:latin typeface="Aptos" panose="020B0004020202020204" pitchFamily="34" charset="0"/>
              <a:sym typeface="Arial"/>
            </a:endParaRPr>
          </a:p>
        </p:txBody>
      </p:sp>
      <p:sp>
        <p:nvSpPr>
          <p:cNvPr id="328" name="Google Shape;3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Establishing a business name  and using it consistently throughout the enrollment process is crucial. (1) Your business name must be the same on your application submitted through the (2) Medicaid Provider Web Portal,  (3) your attestation forms, (4) your Internal Revenue Service forms, (5) and your registration for an NPI.  (6) Any slight mismatch can mean your application is not approved.</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spcBef>
                <a:spcPts val="600"/>
              </a:spcBef>
              <a:spcAft>
                <a:spcPts val="0"/>
              </a:spcAft>
              <a:buNone/>
            </a:pPr>
            <a:r>
              <a:rPr lang="en-US">
                <a:latin typeface="Aptos" panose="020B0004020202020204" pitchFamily="34" charset="0"/>
              </a:rPr>
              <a:t>If you choose to use a “doing business as” or DBA, which is separate from your business name, it must also be consistent across the enrollment process.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349" name="Google Shape;34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Establishing a business name  and using it consistently throughout the enrollment process is crucial. (1) Your business name must be the same on your application submitted through the (2) Medicaid Provider Web Portal,  (3) your attestation forms, (4) your Internal Revenue Service forms, (5) and your registration for an NPI.  (6) Any slight mismatch can mean your application is not approved.</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spcBef>
                <a:spcPts val="600"/>
              </a:spcBef>
              <a:spcAft>
                <a:spcPts val="0"/>
              </a:spcAft>
              <a:buNone/>
            </a:pPr>
            <a:r>
              <a:rPr lang="en-US">
                <a:latin typeface="Aptos" panose="020B0004020202020204" pitchFamily="34" charset="0"/>
              </a:rPr>
              <a:t>If you choose to use a “doing business as” or DBA, which is separate from your business name, it must also be consistent across the enrollment process.</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349" name="Google Shape;34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If you decide to register as a business you will apply through the Colorado Secretary of State </a:t>
            </a:r>
            <a:r>
              <a:rPr lang="en-US" sz="1800" u="sng">
                <a:solidFill>
                  <a:schemeClr val="dk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Business Organizations</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website.  (1) The agency offers a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Starting a Business in Colorado eLearning module</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that walks you through your (2) legal structure, (3) creating a business name, and  (4) filing out the correct forms. Be sure to save your login credentials so you can access your account later. (7) It is also important to save the business registration document and Certificate of Good Standing. However, you can access these documents on the Colorado Secretary of State website anytime</a:t>
            </a:r>
            <a:endParaRPr>
              <a:latin typeface="Aptos" panose="020B0004020202020204" pitchFamily="34" charset="0"/>
            </a:endParaRPr>
          </a:p>
        </p:txBody>
      </p:sp>
      <p:sp>
        <p:nvSpPr>
          <p:cNvPr id="366" name="Google Shape;3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If you decide to register as a business you will apply through the Colorado Secretary of State </a:t>
            </a:r>
            <a:r>
              <a:rPr lang="en-US" sz="1800" u="sng">
                <a:solidFill>
                  <a:schemeClr val="dk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Business Organizations</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website.  (1) The agency offers a </a:t>
            </a:r>
            <a:r>
              <a:rPr lang="en-US" sz="18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Starting a Business in Colorado eLearning module</a:t>
            </a:r>
            <a:r>
              <a:rPr lang="en-US" sz="1800" u="none">
                <a:solidFill>
                  <a:schemeClr val="dk1"/>
                </a:solidFill>
                <a:latin typeface="Aptos" panose="020B0004020202020204" pitchFamily="34" charset="0"/>
                <a:sym typeface="Arial"/>
              </a:rPr>
              <a:t> </a:t>
            </a:r>
            <a:r>
              <a:rPr lang="en-US" sz="1800">
                <a:latin typeface="Aptos" panose="020B0004020202020204" pitchFamily="34" charset="0"/>
                <a:sym typeface="Arial"/>
              </a:rPr>
              <a:t>that walks you through your (2) legal structure, (3) creating a business name, and  (4) filing out the correct forms. Be sure to save your login credentials so you can access your account later. (7) It is also important to save the business registration document and Certificate of Good Standing. However, you can access these documents on the Colorado Secretary of State website anytime</a:t>
            </a:r>
            <a:endParaRPr>
              <a:latin typeface="Aptos" panose="020B0004020202020204" pitchFamily="34" charset="0"/>
            </a:endParaRPr>
          </a:p>
        </p:txBody>
      </p:sp>
      <p:sp>
        <p:nvSpPr>
          <p:cNvPr id="366" name="Google Shape;3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need your business structure or organization type to enter into the Medicaid Provider Web Portal. (1) When registering your business, be sure to follow the instructions clearly, including adding an abbreviation of the name depending on the type of business you choose, such as LLC. </a:t>
            </a:r>
            <a:endParaRPr>
              <a:latin typeface="Aptos" panose="020B0004020202020204" pitchFamily="34" charset="0"/>
            </a:endParaRPr>
          </a:p>
          <a:p>
            <a:pPr marL="0" lvl="0" indent="0" algn="l" rtl="0">
              <a:spcBef>
                <a:spcPts val="0"/>
              </a:spcBef>
              <a:spcAft>
                <a:spcPts val="0"/>
              </a:spcAft>
              <a:buNone/>
            </a:pPr>
            <a:r>
              <a:rPr lang="en-US" sz="1800">
                <a:latin typeface="Aptos" panose="020B0004020202020204" pitchFamily="34" charset="0"/>
                <a:sym typeface="Arial"/>
              </a:rPr>
              <a:t>(2) If you have questions, you can contact the Colorado Secretary of State using the contact information displayed on the screen. </a:t>
            </a:r>
            <a:endParaRPr>
              <a:latin typeface="Aptos" panose="020B0004020202020204" pitchFamily="34" charset="0"/>
            </a:endParaRPr>
          </a:p>
        </p:txBody>
      </p:sp>
      <p:sp>
        <p:nvSpPr>
          <p:cNvPr id="384" name="Google Shape;38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Hello, and welcome to our provider training on the Health First Colorado doula benefit. The goal of this training is to support doulas in enrolling in Health First Colorado, the state’s Medicaid program, and to bill for services.</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a:p>
            <a:pPr marL="0" lvl="0" indent="0" algn="l" rtl="0">
              <a:spcBef>
                <a:spcPts val="0"/>
              </a:spcBef>
              <a:spcAft>
                <a:spcPts val="0"/>
              </a:spcAft>
              <a:buNone/>
            </a:pPr>
            <a:r>
              <a:rPr lang="en-US">
                <a:latin typeface="Aptos" panose="020B0004020202020204" pitchFamily="34" charset="0"/>
              </a:rPr>
              <a:t>This training is sponsored by the Colorado Department of Health Care Policy and Financing or HCPF, sometimes referred to as "the Department“ in this presentation. </a:t>
            </a:r>
            <a:endParaRPr>
              <a:latin typeface="Aptos" panose="020B0004020202020204" pitchFamily="34" charset="0"/>
            </a:endParaRPr>
          </a:p>
          <a:p>
            <a:pPr marL="0" lvl="0" indent="0" algn="l" rtl="0">
              <a:spcBef>
                <a:spcPts val="0"/>
              </a:spcBef>
              <a:spcAft>
                <a:spcPts val="0"/>
              </a:spcAft>
              <a:buNone/>
            </a:pPr>
            <a:endParaRPr>
              <a:latin typeface="Aptos" panose="020B0004020202020204" pitchFamily="34" charset="0"/>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You need your business structure or organization type to enter into the Medicaid Provider Web Portal. (1) When registering your business, be sure to follow the instructions clearly, including adding an abbreviation of the name depending on the type of business you choose, such as LLC. </a:t>
            </a:r>
            <a:endParaRPr>
              <a:latin typeface="Aptos" panose="020B0004020202020204" pitchFamily="34" charset="0"/>
            </a:endParaRPr>
          </a:p>
          <a:p>
            <a:pPr marL="0" lvl="0" indent="0" algn="l" rtl="0">
              <a:spcBef>
                <a:spcPts val="0"/>
              </a:spcBef>
              <a:spcAft>
                <a:spcPts val="0"/>
              </a:spcAft>
              <a:buNone/>
            </a:pPr>
            <a:r>
              <a:rPr lang="en-US" sz="1800">
                <a:latin typeface="Aptos" panose="020B0004020202020204" pitchFamily="34" charset="0"/>
                <a:sym typeface="Arial"/>
              </a:rPr>
              <a:t>(2) If you have questions, you can contact the Colorado Secretary of State using the contact information displayed on the screen. </a:t>
            </a:r>
            <a:endParaRPr>
              <a:latin typeface="Aptos" panose="020B0004020202020204" pitchFamily="34" charset="0"/>
            </a:endParaRPr>
          </a:p>
        </p:txBody>
      </p:sp>
      <p:sp>
        <p:nvSpPr>
          <p:cNvPr id="384" name="Google Shape;38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Doulas need an NPI, a unique 10-digit identification number for covered health care providers, obtained from the National Plan &amp; Provider Enumeration System or NPPES (pronounced: N-PEZ). The NPPES assigns NPIs. You can apply online.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(1) NPIs are needed for billing, eligibility and enrollment, and referrals and authorizations. Individual practitioners, organizations, and individuals a part of a group can all have an NPI. (2) Individual practitioners and individuals a part of a group need their own NPI if they perform standard transactions on their own (separately from their parent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(3) </a:t>
            </a:r>
            <a:r>
              <a:rPr lang="en-US" sz="1800">
                <a:latin typeface="Aptos" panose="020B0004020202020204" pitchFamily="34" charset="0"/>
                <a:sym typeface="Arial"/>
              </a:rPr>
              <a:t>A doula group may have a Type 2 NPI.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(4) Sole proprietors and individuals within a doula group need their own NPI, a Type 1 NPI, for Health First Colorado enrollment and billing purposes.</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398" name="Google Shape;39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Doulas need an NPI, a unique 10-digit identification number for covered health care providers, obtained from the National Plan &amp; Provider Enumeration System or NPPES (pronounced: N-PEZ). The NPPES assigns NPIs. You can apply online.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(1) NPIs are needed for billing, eligibility and enrollment, and referrals and authorizations. Individual practitioners, organizations, and individuals a part of a group can all have an NPI. (2) Individual practitioners and individuals a part of a group need their own NPI if they perform standard transactions on their own (separately from their parent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a:solidFill>
                  <a:srgbClr val="000000"/>
                </a:solidFill>
                <a:latin typeface="Aptos" panose="020B0004020202020204" pitchFamily="34" charset="0"/>
                <a:sym typeface="Arial"/>
              </a:rPr>
              <a:t>(3) </a:t>
            </a:r>
            <a:r>
              <a:rPr lang="en-US" sz="1800">
                <a:latin typeface="Aptos" panose="020B0004020202020204" pitchFamily="34" charset="0"/>
                <a:sym typeface="Arial"/>
              </a:rPr>
              <a:t>A doula group may have a Type 2 NPI.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(4) Sole proprietors and individuals within a doula group need their own NPI, a Type 1 NPI, for Health First Colorado enrollment and billing purposes.</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398" name="Google Shape;39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Part of the information you need to apply for an NPI is your Taxonomy code. (1) The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provider taxonomy code</a:t>
            </a:r>
            <a:r>
              <a:rPr lang="en-US" sz="1800">
                <a:latin typeface="Aptos" panose="020B0004020202020204" pitchFamily="34" charset="0"/>
                <a:sym typeface="Arial"/>
              </a:rPr>
              <a:t> specifies the services you provide. (2) The doula taxonomy code is displayed on the screen. You must also enter this taxonomy code into the Medicaid Provider Web Portal.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(3) At least one of the taxonomy codes in the Health First Colorado application must match one of the codes you use when applying for the NPI. If not, your Health First Colorado application will be rejected. The </a:t>
            </a:r>
            <a:r>
              <a:rPr lang="en-US" sz="1800" u="sng">
                <a:solidFill>
                  <a:srgbClr val="0563C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NPPES NPI Registry lookup</a:t>
            </a:r>
            <a:r>
              <a:rPr lang="en-US" sz="1800">
                <a:latin typeface="Aptos" panose="020B0004020202020204" pitchFamily="34" charset="0"/>
                <a:sym typeface="Arial"/>
              </a:rPr>
              <a:t> can be used to see the taxonomy codes currently associated with the NPI. You can always add a taxonomy code through NPPES to ensure that it matches the one in the Medicaid Enrollment Portal.</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(4) If you have any questions about obtaining an NPI, you can contact NPPES using the contact information displayed on the screen. </a:t>
            </a:r>
            <a:endParaRPr>
              <a:latin typeface="Aptos" panose="020B0004020202020204" pitchFamily="34" charset="0"/>
            </a:endParaRPr>
          </a:p>
        </p:txBody>
      </p:sp>
      <p:sp>
        <p:nvSpPr>
          <p:cNvPr id="412" name="Google Shape;41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Part of the information you need to apply for an NPI is your Taxonomy code. (1) The </a:t>
            </a:r>
            <a:r>
              <a:rPr lang="en-US" sz="1800" u="sng">
                <a:solidFill>
                  <a:srgbClr val="0563C1"/>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provider taxonomy code</a:t>
            </a:r>
            <a:r>
              <a:rPr lang="en-US" sz="1800">
                <a:latin typeface="Aptos" panose="020B0004020202020204" pitchFamily="34" charset="0"/>
                <a:sym typeface="Arial"/>
              </a:rPr>
              <a:t> specifies the services you provide. (2) The doula taxonomy code is displayed on the screen. You must also enter this taxonomy code into the Medicaid Provider Web Portal.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(3) At least one of the taxonomy codes in the Health First Colorado application must match one of the codes you use when applying for the NPI. If not, your Health First Colorado application will be rejected. The </a:t>
            </a:r>
            <a:r>
              <a:rPr lang="en-US" sz="1800" u="sng">
                <a:solidFill>
                  <a:srgbClr val="0563C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NPPES NPI Registry lookup</a:t>
            </a:r>
            <a:r>
              <a:rPr lang="en-US" sz="1800">
                <a:latin typeface="Aptos" panose="020B0004020202020204" pitchFamily="34" charset="0"/>
                <a:sym typeface="Arial"/>
              </a:rPr>
              <a:t> can be used to see the taxonomy codes currently associated with the NPI. You can always add a taxonomy code through NPPES to ensure that it matches the one in the Medicaid Enrollment Portal.</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(4) If you have any questions about obtaining an NPI, you can contact NPPES using the contact information displayed on the screen. </a:t>
            </a:r>
            <a:endParaRPr>
              <a:latin typeface="Aptos" panose="020B0004020202020204" pitchFamily="34" charset="0"/>
            </a:endParaRPr>
          </a:p>
        </p:txBody>
      </p:sp>
      <p:sp>
        <p:nvSpPr>
          <p:cNvPr id="412" name="Google Shape;41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Doulas enrolled in Health First Colorado must also establish sound business practices that allow them to provide person-centered and responsive client care, while maintaining client confidentiality. </a:t>
            </a:r>
            <a:endParaRPr>
              <a:latin typeface="Aptos" panose="020B0004020202020204" pitchFamily="34" charset="0"/>
            </a:endParaRPr>
          </a:p>
        </p:txBody>
      </p:sp>
      <p:sp>
        <p:nvSpPr>
          <p:cNvPr id="426" name="Google Shape;42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ptos" panose="020B0004020202020204" pitchFamily="34" charset="0"/>
                <a:sym typeface="Arial"/>
              </a:rPr>
              <a:t>Doulas enrolled in Health First Colorado must also establish sound business practices that allow them to provide person-centered and responsive client care, while maintaining client confidentiality. </a:t>
            </a:r>
            <a:endParaRPr>
              <a:latin typeface="Aptos" panose="020B0004020202020204" pitchFamily="34" charset="0"/>
            </a:endParaRPr>
          </a:p>
        </p:txBody>
      </p:sp>
      <p:sp>
        <p:nvSpPr>
          <p:cNvPr id="426" name="Google Shape;42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There is a lot you can do to manage a successful business. Today, we’ll touch on just a couple of these.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Many relate to being good stewards of Medicaid funding, which </a:t>
            </a:r>
            <a:r>
              <a:rPr lang="en-US" sz="1200" b="0">
                <a:latin typeface="Aptos" panose="020B0004020202020204" pitchFamily="34" charset="0"/>
                <a:sym typeface="Arial"/>
              </a:rPr>
              <a:t>comes from taxpayer dollars and has obligations. Make sure you understand your responsibilities as they relate to service compliance, accurate billing, and being prepared for audits.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436" name="Google Shape;43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There is a lot you can do to manage a successful business. Today, we’ll touch on just a couple of these.</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Many relate to being good stewards of Medicaid funding, which </a:t>
            </a:r>
            <a:r>
              <a:rPr lang="en-US" sz="1200" b="0">
                <a:latin typeface="Aptos" panose="020B0004020202020204" pitchFamily="34" charset="0"/>
                <a:sym typeface="Arial"/>
              </a:rPr>
              <a:t>comes from taxpayer dollars and has obligations. Make sure you understand your responsibilities as they relate to service compliance, accurate billing, and being prepared for audits.</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a:latin typeface="Aptos" panose="020B0004020202020204" pitchFamily="34" charset="0"/>
            </a:endParaRPr>
          </a:p>
        </p:txBody>
      </p:sp>
      <p:sp>
        <p:nvSpPr>
          <p:cNvPr id="436" name="Google Shape;43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First, you’ll want to create a standard client intake process.</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Intake forms can capture (2, 3) client contact and demographic information and information to help you provide comprehensive care that is responsive to the client’s birth desires, including (4, 5, 6) health information and support needs and (7) birth preferences. </a:t>
            </a:r>
            <a:endParaRPr>
              <a:latin typeface="Aptos" panose="020B0004020202020204" pitchFamily="34" charset="0"/>
            </a:endParaRPr>
          </a:p>
          <a:p>
            <a:pPr marL="0" lvl="0" indent="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(8) We’ll talk about securing client information later in the presentation.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454" name="Google Shape;45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A doula is a “trained professional who provides continuous physical, emotional, and informational support to people before, during, and shortly after childbirth to help them achieve the healthiest, most satisfying experience possible.”</a:t>
            </a:r>
            <a:r>
              <a:rPr lang="en-US" sz="1800" baseline="30000" dirty="0">
                <a:latin typeface="Aptos" panose="020B0004020202020204" pitchFamily="34" charset="0"/>
                <a:sym typeface="Arial"/>
              </a:rPr>
              <a:t>1</a:t>
            </a:r>
            <a:r>
              <a:rPr lang="en-US" sz="1800" dirty="0">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Examples of this support includes (1) providing information about what to expect at different stages of pregnancy and postpartum, (2) suggesting relaxation or breathing techniques to manage pain during labor, (3) improving the focus on patient-centered care, and (4) offering culturally appropriate birth practices. (5) This support is shown to improve health outcomes and advance health equity.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Let’s start with an overview of the benefit. </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101" name="Google Shape;10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First, you’ll want to create a standard client intake process.</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Intake forms can capture (2, 3) client contact and demographic information and information to help you provide comprehensive care that is responsive to the client’s birth desires, including (4, 5, 6) health information and support needs and (7) birth preferences. </a:t>
            </a:r>
            <a:endParaRPr>
              <a:latin typeface="Aptos" panose="020B0004020202020204" pitchFamily="34" charset="0"/>
            </a:endParaRPr>
          </a:p>
          <a:p>
            <a:pPr marL="0" lvl="0" indent="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(8) We’ll talk about securing client information later in the presentation. </a:t>
            </a:r>
            <a:endParaRPr>
              <a:latin typeface="Aptos" panose="020B0004020202020204" pitchFamily="34" charset="0"/>
            </a:endParaRPr>
          </a:p>
          <a:p>
            <a:pPr marL="0" lvl="0" indent="0" algn="l" rtl="0">
              <a:spcBef>
                <a:spcPts val="0"/>
              </a:spcBef>
              <a:spcAft>
                <a:spcPts val="0"/>
              </a:spcAft>
              <a:buNone/>
            </a:pPr>
            <a:endParaRPr sz="1800">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454" name="Google Shape;45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Part of your intake process should be to verify client enrollment into Health First </a:t>
            </a:r>
            <a:r>
              <a:rPr lang="en-US">
                <a:latin typeface="Aptos" panose="020B0004020202020204" pitchFamily="34" charset="0"/>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0"/>
                  </a:ext>
                </a:extLst>
              </a:rPr>
              <a:t>Colorado</a:t>
            </a:r>
            <a:r>
              <a:rPr lang="en-US">
                <a:latin typeface="Aptos" panose="020B0004020202020204" pitchFamily="34" charset="0"/>
              </a:rPr>
              <a:t>.</a:t>
            </a:r>
          </a:p>
          <a:p>
            <a:pPr marL="0" lvl="0" indent="0" algn="l" rtl="0">
              <a:spcBef>
                <a:spcPts val="0"/>
              </a:spcBef>
              <a:spcAft>
                <a:spcPts val="0"/>
              </a:spcAft>
              <a:buNone/>
            </a:pPr>
            <a:endParaRPr lang="en-US">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ptos" panose="020B0004020202020204" pitchFamily="34" charset="0"/>
              </a:rPr>
              <a:t>Once you’re enrolled as a provider, you will have access to member eligibility in the Medicaid Provider Web Portal.</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477" name="Google Shape;47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Part of your intake process should be to verify client enrollment into Health First </a:t>
            </a:r>
            <a:r>
              <a:rPr lang="en-US">
                <a:latin typeface="Aptos" panose="020B0004020202020204" pitchFamily="34" charset="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Colorado</a:t>
            </a:r>
            <a:r>
              <a:rPr lang="en-US">
                <a:latin typeface="Aptos" panose="020B0004020202020204" pitchFamily="34" charset="0"/>
              </a:rPr>
              <a:t>.</a:t>
            </a:r>
          </a:p>
          <a:p>
            <a:pPr marL="0" lvl="0" indent="0" algn="l" rtl="0">
              <a:spcBef>
                <a:spcPts val="0"/>
              </a:spcBef>
              <a:spcAft>
                <a:spcPts val="0"/>
              </a:spcAft>
              <a:buNone/>
            </a:pPr>
            <a:endParaRPr lang="en-US">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r>
              <a:rPr lang="en-US" sz="1200">
                <a:solidFill>
                  <a:schemeClr val="dk1"/>
                </a:solidFill>
                <a:latin typeface="Aptos" panose="020B0004020202020204" pitchFamily="34" charset="0"/>
              </a:rPr>
              <a:t>Once you’re enrolled as a provider, you will have access to member eligibility in the Medicaid Provider Web Portal.</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477" name="Google Shape;47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200"/>
              <a:buFont typeface="Noto Sans Symbols"/>
              <a:buNone/>
            </a:pPr>
            <a:r>
              <a:rPr lang="en-US" sz="1200">
                <a:latin typeface="Aptos" panose="020B0004020202020204" pitchFamily="34" charset="0"/>
                <a:sym typeface="Arial"/>
              </a:rPr>
              <a:t>Take the </a:t>
            </a:r>
            <a:r>
              <a:rPr lang="en-US" sz="12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following steps</a:t>
            </a:r>
            <a:r>
              <a:rPr lang="en-US" sz="1200">
                <a:latin typeface="Aptos" panose="020B0004020202020204" pitchFamily="34" charset="0"/>
                <a:sym typeface="Arial"/>
              </a:rPr>
              <a:t>:</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(1) Request insurance information during client intake, including Medicaid ID. </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(2) Log in to the Provider Medicaid Web Portal.</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(3) Click on the Eligibility tab.</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(4) Enter client details and click “Submit.”  (5) If you do not have the member’s Medicaid ID, then enter two of the following: SSN, date of birth, or name.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488" name="Google Shape;48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200"/>
              <a:buFont typeface="Noto Sans Symbols"/>
              <a:buNone/>
            </a:pPr>
            <a:r>
              <a:rPr lang="en-US" sz="1200">
                <a:latin typeface="Aptos" panose="020B0004020202020204" pitchFamily="34" charset="0"/>
                <a:sym typeface="Arial"/>
              </a:rPr>
              <a:t>Take the </a:t>
            </a:r>
            <a:r>
              <a:rPr lang="en-US" sz="12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following steps</a:t>
            </a:r>
            <a:r>
              <a:rPr lang="en-US" sz="1200">
                <a:latin typeface="Aptos" panose="020B0004020202020204" pitchFamily="34" charset="0"/>
                <a:sym typeface="Arial"/>
              </a:rPr>
              <a:t>:</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(1) Request insurance information during client intake, including Medicaid ID. </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(2) Log in to the Provider Medicaid Web Portal.</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(3) Click on the Eligibility tab.</a:t>
            </a:r>
            <a:endParaRPr>
              <a:latin typeface="Aptos" panose="020B0004020202020204" pitchFamily="34" charset="0"/>
            </a:endParaRPr>
          </a:p>
          <a:p>
            <a:pPr marL="742950" marR="0" lvl="1" indent="-285750" algn="l" rtl="0">
              <a:lnSpc>
                <a:spcPct val="107000"/>
              </a:lnSpc>
              <a:spcBef>
                <a:spcPts val="600"/>
              </a:spcBef>
              <a:spcAft>
                <a:spcPts val="0"/>
              </a:spcAft>
              <a:buClr>
                <a:schemeClr val="dk1"/>
              </a:buClr>
              <a:buSzPts val="1200"/>
              <a:buFont typeface="Courier New"/>
              <a:buChar char="o"/>
            </a:pPr>
            <a:r>
              <a:rPr lang="en-US" sz="1200">
                <a:latin typeface="Aptos" panose="020B0004020202020204" pitchFamily="34" charset="0"/>
                <a:sym typeface="Arial"/>
              </a:rPr>
              <a:t>(4) Enter client details and click “Submit.”  (5) If you do not have the member’s Medicaid ID, then enter two of the following: SSN, date of birth, or name.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488" name="Google Shape;488;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If the client is not enrolled in Health First </a:t>
            </a:r>
            <a:r>
              <a:rPr lang="en-US" sz="1800">
                <a:latin typeface="Aptos" panose="020B0004020202020204" pitchFamily="34" charset="0"/>
                <a:sym typeface="Arial"/>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1"/>
                  </a:ext>
                </a:extLst>
              </a:rPr>
              <a:t>Colorado</a:t>
            </a:r>
            <a:r>
              <a:rPr lang="en-US" sz="1800">
                <a:latin typeface="Aptos" panose="020B0004020202020204" pitchFamily="34" charset="0"/>
                <a:sym typeface="Arial"/>
              </a:rPr>
              <a:t>, support enrollment by pointing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504" name="Google Shape;50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55</a:t>
            </a:fld>
            <a:endParaRPr sz="1200" b="0" i="0" u="none" strike="noStrike" cap="none">
              <a:solidFill>
                <a:srgbClr val="000000"/>
              </a:solidFill>
              <a:sym typeface="Aria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ptos" panose="020B0004020202020204" pitchFamily="34" charset="0"/>
                <a:sym typeface="Arial"/>
              </a:rPr>
              <a:t>If the client is not enrolled in Health First </a:t>
            </a:r>
            <a:r>
              <a:rPr lang="en-US" sz="1800">
                <a:latin typeface="Aptos" panose="020B0004020202020204" pitchFamily="34" charset="0"/>
                <a:sym typeface="Aria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Colorado</a:t>
            </a:r>
            <a:r>
              <a:rPr lang="en-US" sz="1800">
                <a:latin typeface="Aptos" panose="020B0004020202020204" pitchFamily="34" charset="0"/>
                <a:sym typeface="Arial"/>
              </a:rPr>
              <a:t>, support enrollment by pointing the client to the </a:t>
            </a:r>
            <a:r>
              <a:rPr lang="en-US" sz="1800" u="sng">
                <a:solidFill>
                  <a:srgbClr val="467886"/>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Colorado PEAK system</a:t>
            </a:r>
            <a:r>
              <a:rPr lang="en-US" sz="1800">
                <a:latin typeface="Aptos" panose="020B0004020202020204" pitchFamily="34" charset="0"/>
                <a:sym typeface="Arial"/>
              </a:rPr>
              <a:t>. Clients can also contact their County government agency, which may have trained enrollment specialists.  </a:t>
            </a:r>
            <a:endParaRPr lang="en-US">
              <a:latin typeface="Aptos" panose="020B0004020202020204" pitchFamily="34" charset="0"/>
            </a:endParaRPr>
          </a:p>
          <a:p>
            <a:pPr marL="0" lvl="0" indent="0" algn="l" rtl="0">
              <a:spcBef>
                <a:spcPts val="0"/>
              </a:spcBef>
              <a:spcAft>
                <a:spcPts val="0"/>
              </a:spcAft>
              <a:buNone/>
            </a:pPr>
            <a:endParaRPr lang="en-US">
              <a:latin typeface="Aptos" panose="020B0004020202020204" pitchFamily="34" charset="0"/>
            </a:endParaRPr>
          </a:p>
        </p:txBody>
      </p:sp>
      <p:sp>
        <p:nvSpPr>
          <p:cNvPr id="504" name="Google Shape;50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56</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0">
                <a:latin typeface="Aptos" panose="020B0004020202020204" pitchFamily="34" charset="0"/>
                <a:sym typeface="Arial"/>
              </a:rPr>
              <a:t>Finally, to be eligible for doula services, members need to be recommended by a clinical provider, such as an OB/GYN, midwife, or therapist. </a:t>
            </a:r>
            <a:r>
              <a:rPr lang="en-US" sz="1800">
                <a:latin typeface="Aptos" panose="020B0004020202020204" pitchFamily="34" charset="0"/>
                <a:sym typeface="Arial"/>
              </a:rPr>
              <a:t>This will promote better coordination across the clients’ providers, especially during labor and delivery.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r>
              <a:rPr lang="en-US" sz="1800" b="0">
                <a:latin typeface="Aptos" panose="020B0004020202020204" pitchFamily="34" charset="0"/>
                <a:sym typeface="Arial"/>
              </a:rPr>
              <a:t>Clients can obtain a recommendation form from their provider and give it to you. Keep this form in your records for auditing purposes and document the NPI for later submission. You must enter the provider’s NPI in your claim for payment.</a:t>
            </a: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515" name="Google Shape;51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57</a:t>
            </a:fld>
            <a:endParaRPr sz="1200" b="0" i="0" u="none" strike="noStrike" cap="none">
              <a:solidFill>
                <a:srgbClr val="000000"/>
              </a:solidFil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Noto Sans Symbols"/>
              <a:buNone/>
            </a:pPr>
            <a:r>
              <a:rPr lang="en-US" sz="1800" b="0">
                <a:latin typeface="Aptos" panose="020B0004020202020204" pitchFamily="34" charset="0"/>
                <a:sym typeface="Arial"/>
              </a:rPr>
              <a:t>Finally, to be eligible for doula services, members need to be recommended by a clinical provider, such as an OB/GYN, midwife, or therapist. </a:t>
            </a:r>
            <a:r>
              <a:rPr lang="en-US" sz="1800">
                <a:latin typeface="Aptos" panose="020B0004020202020204" pitchFamily="34" charset="0"/>
                <a:sym typeface="Arial"/>
              </a:rPr>
              <a:t>This will promote better coordination across the clients’ providers, especially during labor and delivery.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Noto Sans Symbols"/>
              <a:buNone/>
            </a:pP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r>
              <a:rPr lang="en-US" sz="1800" b="0">
                <a:latin typeface="Aptos" panose="020B0004020202020204" pitchFamily="34" charset="0"/>
                <a:sym typeface="Arial"/>
              </a:rPr>
              <a:t>Clients can obtain a recommendation form from their provider and give it to you. Keep this form in your records for auditing purposes and document the NPI for later submission. You must enter the provider’s NPI in your claim for payment.</a:t>
            </a:r>
            <a:endParaRPr sz="1800" b="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Noto Sans Symbols"/>
              <a:buNone/>
            </a:pPr>
            <a:endParaRPr sz="1800" b="1">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515" name="Google Shape;51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You should also develop and maintain a records management system that allows you to securely collect and store information about your clients and services. </a:t>
            </a:r>
            <a:endParaRPr dirty="0">
              <a:latin typeface="Aptos" panose="020B0004020202020204" pitchFamily="34" charset="0"/>
            </a:endParaRPr>
          </a:p>
          <a:p>
            <a:pPr marL="342900" marR="0" lvl="0" indent="-22860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These systems are crucial for effective care provision as they enable doulas to track the specific needs of each client and thus support families and their personal preferences.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(3) Well-maintained records also facilitate efficient communication between you, your clients, and other providers.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(4) In addition, a secure records management system can help you maintain client confidentiality and thus comply with state and federal regulations. Finally, if you are audited by Medicaid, you will be required to pull records for a sample of Health First Colorado members. Your records management system should allow you to quickly identify and share those records. Out-of-date records can delay the audit process and potentially lead to financial penalties.</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527" name="Google Shape;52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A doula is a “trained professional who provides continuous physical, emotional, and informational support to people before, during, and shortly after childbirth to help them achieve the healthiest, most satisfying experience possible.”</a:t>
            </a:r>
            <a:r>
              <a:rPr lang="en-US" sz="1800" baseline="30000" dirty="0">
                <a:latin typeface="Aptos" panose="020B0004020202020204" pitchFamily="34" charset="0"/>
                <a:sym typeface="Arial"/>
              </a:rPr>
              <a:t>1</a:t>
            </a:r>
            <a:r>
              <a:rPr lang="en-US" sz="1800" dirty="0">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Examples of this support includes (1) providing information about what to expect at different stages of pregnancy and postpartum, (2) suggesting relaxation or breathing techniques to manage pain during labor, (3) improving the focus on patient-centered care, and (4) offering culturally appropriate birth practices. (5) This support is shown to improve health outcomes and advance health equity.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r>
              <a:rPr lang="en-US" sz="1800" dirty="0">
                <a:latin typeface="Aptos" panose="020B0004020202020204" pitchFamily="34" charset="0"/>
                <a:sym typeface="Arial"/>
              </a:rPr>
              <a:t>Let’s start with an overview of the benefit. </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101" name="Google Shape;10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You should also develop and maintain a records management system that allows you to securely collect and store information about your clients and services. </a:t>
            </a:r>
            <a:endParaRPr dirty="0">
              <a:latin typeface="Aptos" panose="020B0004020202020204" pitchFamily="34" charset="0"/>
            </a:endParaRPr>
          </a:p>
          <a:p>
            <a:pPr marL="342900" marR="0" lvl="0" indent="-22860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342900" marR="0" lvl="0" indent="-342900" algn="l" rtl="0">
              <a:lnSpc>
                <a:spcPct val="100000"/>
              </a:lnSpc>
              <a:spcBef>
                <a:spcPts val="0"/>
              </a:spcBef>
              <a:spcAft>
                <a:spcPts val="0"/>
              </a:spcAft>
              <a:buClr>
                <a:srgbClr val="000000"/>
              </a:buClr>
              <a:buSzPts val="1800"/>
              <a:buFont typeface="Arial"/>
              <a:buAutoNum type="arabicParenBoth"/>
            </a:pPr>
            <a:r>
              <a:rPr lang="en-US" sz="1800" dirty="0">
                <a:solidFill>
                  <a:srgbClr val="000000"/>
                </a:solidFill>
                <a:latin typeface="Aptos" panose="020B0004020202020204" pitchFamily="34" charset="0"/>
                <a:sym typeface="Arial"/>
              </a:rPr>
              <a:t>These systems are crucial for effective care provision as they enable doulas to track the specific needs of each client and thus support families and their personal preferences.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(3) Well-maintained records also facilitate efficient communication between you, your clients, and other providers. </a:t>
            </a:r>
            <a:endParaRPr dirty="0">
              <a:latin typeface="Aptos" panose="020B0004020202020204" pitchFamily="34" charset="0"/>
            </a:endParaRPr>
          </a:p>
          <a:p>
            <a:pPr marL="0" marR="0" lvl="0" indent="0" algn="l" rtl="0">
              <a:lnSpc>
                <a:spcPct val="100000"/>
              </a:lnSpc>
              <a:spcBef>
                <a:spcPts val="0"/>
              </a:spcBef>
              <a:spcAft>
                <a:spcPts val="0"/>
              </a:spcAft>
              <a:buClr>
                <a:schemeClr val="dk1"/>
              </a:buClr>
              <a:buSzPts val="1800"/>
              <a:buFont typeface="Arial"/>
              <a:buNone/>
            </a:pPr>
            <a:endParaRPr sz="1800"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rgbClr val="000000"/>
              </a:buClr>
              <a:buSzPts val="1800"/>
              <a:buFont typeface="Arial"/>
              <a:buNone/>
            </a:pPr>
            <a:r>
              <a:rPr lang="en-US" sz="1800" dirty="0">
                <a:solidFill>
                  <a:srgbClr val="000000"/>
                </a:solidFill>
                <a:latin typeface="Aptos" panose="020B0004020202020204" pitchFamily="34" charset="0"/>
                <a:sym typeface="Arial"/>
              </a:rPr>
              <a:t>(4) In addition, a secure records management system can help you maintain client confidentiality and thus comply with state and federal regulations. Finally, if you are audited by Medicaid, you will be required to pull records for a sample of Health First Colorado members. Your records management system should allow you to quickly identify and share those records. Out-of-date records can delay the audit process and potentially lead to financial penalties.</a:t>
            </a:r>
            <a:endParaRPr sz="1800" dirty="0">
              <a:latin typeface="Aptos" panose="020B0004020202020204" pitchFamily="34" charset="0"/>
              <a:sym typeface="Arial"/>
            </a:endParaRPr>
          </a:p>
          <a:p>
            <a:pPr marL="0" lvl="0" indent="0" algn="l" rtl="0">
              <a:spcBef>
                <a:spcPts val="0"/>
              </a:spcBef>
              <a:spcAft>
                <a:spcPts val="0"/>
              </a:spcAft>
              <a:buNone/>
            </a:pPr>
            <a:endParaRPr dirty="0">
              <a:latin typeface="Aptos" panose="020B0004020202020204" pitchFamily="34" charset="0"/>
            </a:endParaRPr>
          </a:p>
        </p:txBody>
      </p:sp>
      <p:sp>
        <p:nvSpPr>
          <p:cNvPr id="527" name="Google Shape;52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Some examples of key information to store in records to promote a successful audit are (1) member name,  (2) member Medicaid ID, (3) all visits including dates, length, services provided, and mode, and (4) essential client information. </a:t>
            </a:r>
            <a:endParaRPr>
              <a:latin typeface="Aptos" panose="020B0004020202020204" pitchFamily="34" charset="0"/>
            </a:endParaRPr>
          </a:p>
        </p:txBody>
      </p:sp>
      <p:sp>
        <p:nvSpPr>
          <p:cNvPr id="550" name="Google Shape;55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61</a:t>
            </a:fld>
            <a:endParaRPr sz="1200" b="0" i="0" u="none" strike="noStrike" cap="none">
              <a:solidFill>
                <a:srgbClr val="000000"/>
              </a:solidFil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Some examples of key information to store in records to promote a successful audit are (1) member name,  (2) member Medicaid ID, (3) all visits including dates, length, services provided, and mode, and (4) essential client information. </a:t>
            </a:r>
            <a:endParaRPr>
              <a:latin typeface="Aptos" panose="020B0004020202020204" pitchFamily="34" charset="0"/>
            </a:endParaRPr>
          </a:p>
        </p:txBody>
      </p:sp>
      <p:sp>
        <p:nvSpPr>
          <p:cNvPr id="550" name="Google Shape;55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62</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Doulas may choose to manage their records (1) through paper charts, (2) by developing or purchasing an electronic data management system, or by relying on a combination of both. For example, clients may fill out intake forms via paper, and information is then entered into an electronic system. </a:t>
            </a:r>
            <a:endParaRPr>
              <a:latin typeface="Aptos" panose="020B0004020202020204" pitchFamily="34" charset="0"/>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Regardless, ensure you are following federal and state requirements related to data security. (1) Paper records should be securely locked. (2, 3, 4) Electronic data management systems should require log in credentials and have appropriate firewalls to protect personal health information or PHI. (5) Client communication and information sharing should also follow the highest security standards. For example, do not email client information unencrypted. </a:t>
            </a:r>
            <a:endParaRPr sz="1800">
              <a:latin typeface="Aptos" panose="020B0004020202020204" pitchFamily="34" charset="0"/>
              <a:sym typeface="Arial"/>
            </a:endParaRPr>
          </a:p>
        </p:txBody>
      </p:sp>
      <p:sp>
        <p:nvSpPr>
          <p:cNvPr id="567" name="Google Shape;56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63</a:t>
            </a:fld>
            <a:endParaRPr sz="1200" b="0" i="0" u="none" strike="noStrike" cap="none">
              <a:solidFill>
                <a:srgbClr val="000000"/>
              </a:solidFil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solidFill>
                  <a:srgbClr val="000000"/>
                </a:solidFill>
                <a:latin typeface="Aptos" panose="020B0004020202020204" pitchFamily="34" charset="0"/>
                <a:sym typeface="Arial"/>
              </a:rPr>
              <a:t>Doulas may choose to manage their records (1) through paper charts, (2) by developing or purchasing an electronic data management system, or by relying on a combination of both. For example, clients may fill out intake forms via paper, and information is then entered into an electronic system. </a:t>
            </a:r>
            <a:endParaRPr>
              <a:latin typeface="Aptos" panose="020B0004020202020204" pitchFamily="34" charset="0"/>
            </a:endParaRPr>
          </a:p>
          <a:p>
            <a:pPr marL="0" marR="0" lvl="0" indent="0" algn="l" rtl="0">
              <a:lnSpc>
                <a:spcPct val="107000"/>
              </a:lnSpc>
              <a:spcBef>
                <a:spcPts val="600"/>
              </a:spcBef>
              <a:spcAft>
                <a:spcPts val="0"/>
              </a:spcAft>
              <a:buNone/>
            </a:pPr>
            <a:endParaRPr sz="1800">
              <a:solidFill>
                <a:srgbClr val="000000"/>
              </a:solidFill>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solidFill>
                  <a:srgbClr val="000000"/>
                </a:solidFill>
                <a:latin typeface="Aptos" panose="020B0004020202020204" pitchFamily="34" charset="0"/>
                <a:sym typeface="Arial"/>
              </a:rPr>
              <a:t>Regardless, ensure you are following federal and state requirements related to data security. (1) Paper records should be securely locked. (2, 3, 4) Electronic data management systems should require log in credentials and have appropriate firewalls to protect personal health information or PHI. (5) Client communication and information sharing should also follow the highest security standards. For example, do not email client information unencrypted. </a:t>
            </a:r>
            <a:endParaRPr sz="1800">
              <a:latin typeface="Aptos" panose="020B0004020202020204" pitchFamily="34" charset="0"/>
              <a:sym typeface="Arial"/>
            </a:endParaRPr>
          </a:p>
        </p:txBody>
      </p:sp>
      <p:sp>
        <p:nvSpPr>
          <p:cNvPr id="567" name="Google Shape;56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meeting Health First Colorado Doula requirements. </a:t>
            </a:r>
            <a:endParaRPr>
              <a:latin typeface="Aptos" panose="020B0004020202020204" pitchFamily="34" charset="0"/>
            </a:endParaRPr>
          </a:p>
        </p:txBody>
      </p:sp>
      <p:sp>
        <p:nvSpPr>
          <p:cNvPr id="602" name="Google Shape;60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Next we’ll talk about meeting Health First Colorado Doula requirements. </a:t>
            </a:r>
            <a:endParaRPr>
              <a:latin typeface="Aptos" panose="020B0004020202020204" pitchFamily="34" charset="0"/>
            </a:endParaRPr>
          </a:p>
        </p:txBody>
      </p:sp>
      <p:sp>
        <p:nvSpPr>
          <p:cNvPr id="602" name="Google Shape;60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There are two pathways for doulas to satisfy requirements to become enrolled: the certification pathway and the experience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certification pathway is for doulas who completed formal training with a Department-approved doula training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experience pathway does not require formal training but does have a higher requirement for birth attendance.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p:txBody>
      </p:sp>
      <p:sp>
        <p:nvSpPr>
          <p:cNvPr id="612" name="Google Shape;612;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67</a:t>
            </a:fld>
            <a:endParaRPr sz="1200" b="0" i="0" u="none" strike="noStrike" cap="none">
              <a:solidFill>
                <a:srgbClr val="000000"/>
              </a:solidFil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There are two pathways for doulas to satisfy requirements to become enrolled: the certification pathway and the experience pathway.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certification pathway is for doulas who completed formal training with a Department-approved doula training organization.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None/>
            </a:pPr>
            <a:r>
              <a:rPr lang="en-US" sz="1800">
                <a:latin typeface="Aptos" panose="020B0004020202020204" pitchFamily="34" charset="0"/>
                <a:sym typeface="Arial"/>
              </a:rPr>
              <a:t>The experience pathway does not require formal training but does have a higher requirement for birth attendance. </a:t>
            </a:r>
            <a:endParaRPr sz="1800">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800"/>
              <a:buFont typeface="Arial"/>
              <a:buNone/>
            </a:pPr>
            <a:endParaRPr sz="1800">
              <a:latin typeface="Aptos" panose="020B0004020202020204" pitchFamily="34" charset="0"/>
              <a:sym typeface="Arial"/>
            </a:endParaRPr>
          </a:p>
        </p:txBody>
      </p:sp>
      <p:sp>
        <p:nvSpPr>
          <p:cNvPr id="612" name="Google Shape;612;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rPr>
              <a:t>All individuals must meet pathway requirements, including all individuals within a group practice who want to bill for services. </a:t>
            </a:r>
            <a:endParaRPr sz="1800">
              <a:latin typeface="Aptos" panose="020B0004020202020204" pitchFamily="34" charset="0"/>
              <a:sym typeface="Arial"/>
            </a:endParaRPr>
          </a:p>
        </p:txBody>
      </p:sp>
      <p:sp>
        <p:nvSpPr>
          <p:cNvPr id="626" name="Google Shape;62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69</a:t>
            </a:fld>
            <a:endParaRPr sz="1200" b="0" i="0" u="none" strike="noStrike" cap="none">
              <a:solidFill>
                <a:srgbClr val="000000"/>
              </a:solidFil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Health First Colorado’s doula benefit covers three important services: (1) prenatal care, (2) labor and delivery, and (3) postpartum care.</a:t>
            </a:r>
            <a:endParaRPr>
              <a:latin typeface="Aptos" panose="020B0004020202020204" pitchFamily="34" charset="0"/>
            </a:endParaRPr>
          </a:p>
        </p:txBody>
      </p:sp>
      <p:sp>
        <p:nvSpPr>
          <p:cNvPr id="118" name="Google Shape;1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rPr>
              <a:t>All individuals must meet pathway requirements, including all individuals within a group practice who want to bill for services. </a:t>
            </a:r>
            <a:endParaRPr sz="1800">
              <a:latin typeface="Aptos" panose="020B0004020202020204" pitchFamily="34" charset="0"/>
              <a:sym typeface="Arial"/>
            </a:endParaRPr>
          </a:p>
        </p:txBody>
      </p:sp>
      <p:sp>
        <p:nvSpPr>
          <p:cNvPr id="626" name="Google Shape;62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and experience pathway each have their own documentation requirements. Some documents, such as CPR certification, are required by both pathways. Some requirements, like a Letter of recommendation from a clinical provider, is just required for the experience pathways. A list of documentation requirements for each pathways is displayed on the screen.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FF0000"/>
              </a:buClr>
              <a:buSzPts val="1800"/>
              <a:buFont typeface="Arial"/>
              <a:buNone/>
            </a:pPr>
            <a:r>
              <a:rPr lang="en-US" sz="1800">
                <a:solidFill>
                  <a:srgbClr val="FF0000"/>
                </a:solidFill>
                <a:latin typeface="Aptos" panose="020B0004020202020204" pitchFamily="34" charset="0"/>
              </a:rPr>
              <a:t>I’d like to remind you again to use your legal name on all of these documents to expedite approval.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p:txBody>
      </p:sp>
      <p:sp>
        <p:nvSpPr>
          <p:cNvPr id="649" name="Google Shape;64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and experience pathway each have their own documentation requirements. Some documents, such as CPR certification, are required by both pathways. Some requirements, like a Letter of recommendation from a clinical provider, is just required for the experience pathways. A list of documentation requirements for each pathways is displayed on the screen.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a:p>
            <a:pPr marL="0" marR="0" lvl="0" indent="0" algn="l" rtl="0">
              <a:lnSpc>
                <a:spcPct val="100000"/>
              </a:lnSpc>
              <a:spcBef>
                <a:spcPts val="600"/>
              </a:spcBef>
              <a:spcAft>
                <a:spcPts val="0"/>
              </a:spcAft>
              <a:buClr>
                <a:srgbClr val="FF0000"/>
              </a:buClr>
              <a:buSzPts val="1800"/>
              <a:buFont typeface="Arial"/>
              <a:buNone/>
            </a:pPr>
            <a:r>
              <a:rPr lang="en-US" sz="1800">
                <a:solidFill>
                  <a:srgbClr val="FF0000"/>
                </a:solidFill>
                <a:latin typeface="Aptos" panose="020B0004020202020204" pitchFamily="34" charset="0"/>
              </a:rPr>
              <a:t>I’d like to remind you again to use your legal name on all of these documents to expedite approval. </a:t>
            </a:r>
            <a:endParaRPr>
              <a:latin typeface="Aptos" panose="020B0004020202020204" pitchFamily="34" charset="0"/>
            </a:endParaRPr>
          </a:p>
          <a:p>
            <a:pPr marL="0" marR="0" lvl="0" indent="0" algn="l" rtl="0">
              <a:spcBef>
                <a:spcPts val="600"/>
              </a:spcBef>
              <a:spcAft>
                <a:spcPts val="0"/>
              </a:spcAft>
              <a:buNone/>
            </a:pPr>
            <a:endParaRPr sz="1800">
              <a:latin typeface="Aptos" panose="020B0004020202020204" pitchFamily="34" charset="0"/>
              <a:sym typeface="Arial"/>
            </a:endParaRPr>
          </a:p>
        </p:txBody>
      </p:sp>
      <p:sp>
        <p:nvSpPr>
          <p:cNvPr id="649" name="Google Shape;64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pathway requires four signed attestations to be submitted, which we will go over in more detail.</a:t>
            </a:r>
            <a:endParaRPr sz="1800">
              <a:latin typeface="Aptos" panose="020B0004020202020204" pitchFamily="34" charset="0"/>
              <a:sym typeface="Arial"/>
            </a:endParaRPr>
          </a:p>
        </p:txBody>
      </p:sp>
      <p:sp>
        <p:nvSpPr>
          <p:cNvPr id="671" name="Google Shape;67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latin typeface="Aptos" panose="020B0004020202020204" pitchFamily="34" charset="0"/>
                <a:sym typeface="Arial"/>
              </a:rPr>
              <a:t>The certification pathway requires four signed attestations to be submitted, which we will go over in more detail.</a:t>
            </a:r>
            <a:endParaRPr sz="1800">
              <a:latin typeface="Aptos" panose="020B0004020202020204" pitchFamily="34" charset="0"/>
              <a:sym typeface="Arial"/>
            </a:endParaRPr>
          </a:p>
        </p:txBody>
      </p:sp>
      <p:sp>
        <p:nvSpPr>
          <p:cNvPr id="671" name="Google Shape;671;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74</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First, “I attest that I have received training as a doula from one of the HCPF-approved training organizations.”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You will need to complete at least 18 hours of training, and you will attach a copy of your certification of training completion with your application in the Medicaid Provider Web Portal.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In order to become a Colorado State Certified Doula or Community Birthing Partner to serve Colorado members and be reimbursed for those services, training entities must complete the application requirements to be considered for the approval process. They must indicate the number of hours that correspond to each competency and attach a syllabus.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689" name="Google Shape;68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First, “I attest that I have received training as a doula from one of the HCPF-approved training organizations.”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You will need to complete at least 18 hours of training, and you will attach a copy of your certification of training completion with your application in the Medicaid Provider Web Portal.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lnSpc>
                <a:spcPct val="107000"/>
              </a:lnSpc>
              <a:spcBef>
                <a:spcPts val="600"/>
              </a:spcBef>
              <a:spcAft>
                <a:spcPts val="0"/>
              </a:spcAft>
              <a:buNone/>
            </a:pPr>
            <a:r>
              <a:rPr lang="en-US" sz="1800">
                <a:latin typeface="Aptos" panose="020B0004020202020204" pitchFamily="34" charset="0"/>
                <a:sym typeface="Arial"/>
              </a:rPr>
              <a:t>In order to become a Colorado State Certified Doula or Community Birthing Partner to serve Colorado members and be reimbursed for those services, training entities must complete the application requirements to be considered for the approval process. They must indicate the number of hours that correspond to each competency and attach a syllabus. </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689" name="Google Shape;689;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Second, “I attest that I have attended at least three births within the last five years.”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Your own experience giving birth does not count for births attended. You will complete the Birth Attendance Attestation Form stating that you meet this requirement.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698" name="Google Shape;69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7" name="Google Shape;697;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Second, “I attest that I have attended at least three births within the last five years.”</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Your own experience giving birth does not count for births attended. You will complete the Birth Attendance Attestation Form stating that you meet this requirement.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698" name="Google Shape;698;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Third, “I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Different training programs may have different durations – make sure that you’ve taken training recently enough to have active training credentials. Doulas are required to receive adult and infant CPR certification. You will upload a copy of your certifications with your application.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Please note that there may be costs associated with becoming CPR certified. For 2025, we found they ranged from approximately </a:t>
            </a:r>
            <a:r>
              <a:rPr lang="en-US">
                <a:latin typeface="Aptos" panose="020B0004020202020204" pitchFamily="34" charset="0"/>
              </a:rPr>
              <a:t>$30-$150 in Colorado.</a:t>
            </a:r>
            <a:endParaRPr>
              <a:latin typeface="Aptos" panose="020B0004020202020204" pitchFamily="34" charset="0"/>
            </a:endParaRPr>
          </a:p>
        </p:txBody>
      </p:sp>
      <p:sp>
        <p:nvSpPr>
          <p:cNvPr id="711" name="Google Shape;71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Health First Colorado’s doula benefit covers three important services: (1) prenatal care, (2) labor and delivery, and (3) postpartum care.</a:t>
            </a:r>
            <a:endParaRPr>
              <a:latin typeface="Aptos" panose="020B0004020202020204" pitchFamily="34" charset="0"/>
            </a:endParaRPr>
          </a:p>
        </p:txBody>
      </p:sp>
      <p:sp>
        <p:nvSpPr>
          <p:cNvPr id="118" name="Google Shape;1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Third, “I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Different training programs may have different durations – make sure that you’ve taken training recently enough to have active training credentials. Doulas are required to receive adult and infant CPR certification. You will upload a copy of your certifications with your application.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Please note that there may be costs associated with becoming CPR certified. For 2025, we found they ranged from approximately </a:t>
            </a:r>
            <a:r>
              <a:rPr lang="en-US">
                <a:latin typeface="Aptos" panose="020B0004020202020204" pitchFamily="34" charset="0"/>
              </a:rPr>
              <a:t>$30-$150 in Colorado.</a:t>
            </a:r>
            <a:endParaRPr>
              <a:latin typeface="Aptos" panose="020B0004020202020204" pitchFamily="34" charset="0"/>
            </a:endParaRPr>
          </a:p>
        </p:txBody>
      </p:sp>
      <p:sp>
        <p:nvSpPr>
          <p:cNvPr id="711" name="Google Shape;71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80</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Finally, “I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Review the code, sign it, and submit the signed copy.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726" name="Google Shape;72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Google Shape;72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Finally, “I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Review the code, sign it, and submit the signed copy.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726" name="Google Shape;72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82</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doula code of conduct, which highlights your commitment to:</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culturally competent and respectful care,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professional conduct,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client privacy, and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continuing education, </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can be found on the HCPF website in English and Spanish. </a:t>
            </a:r>
            <a:endParaRPr>
              <a:latin typeface="Aptos" panose="020B0004020202020204" pitchFamily="34" charset="0"/>
            </a:endParaRPr>
          </a:p>
        </p:txBody>
      </p:sp>
      <p:sp>
        <p:nvSpPr>
          <p:cNvPr id="743" name="Google Shape;74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83</a:t>
            </a:fld>
            <a:endParaRPr sz="1200" b="0" i="0" u="none" strike="noStrike" cap="none">
              <a:solidFill>
                <a:srgbClr val="000000"/>
              </a:solidFill>
              <a:sym typeface="Aria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doula code of conduct, which highlights your commitment to:</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culturally competent and respectful care,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professional conduct,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client privacy, and </a:t>
            </a:r>
            <a:endParaRPr>
              <a:latin typeface="Aptos" panose="020B0004020202020204" pitchFamily="34" charset="0"/>
            </a:endParaRPr>
          </a:p>
          <a:p>
            <a:pPr marL="171450" lvl="0" indent="-171450" algn="l" rtl="0">
              <a:spcBef>
                <a:spcPts val="0"/>
              </a:spcBef>
              <a:spcAft>
                <a:spcPts val="0"/>
              </a:spcAft>
              <a:buClr>
                <a:schemeClr val="dk1"/>
              </a:buClr>
              <a:buSzPts val="1200"/>
              <a:buFont typeface="Arial"/>
              <a:buChar char="•"/>
            </a:pPr>
            <a:r>
              <a:rPr lang="en-US">
                <a:latin typeface="Aptos" panose="020B0004020202020204" pitchFamily="34" charset="0"/>
              </a:rPr>
              <a:t>continuing education, </a:t>
            </a:r>
            <a:endParaRPr>
              <a:latin typeface="Aptos" panose="020B0004020202020204" pitchFamily="34" charset="0"/>
            </a:endParaRPr>
          </a:p>
          <a:p>
            <a:pPr marL="171450" lvl="0" indent="-95250" algn="l" rtl="0">
              <a:spcBef>
                <a:spcPts val="0"/>
              </a:spcBef>
              <a:spcAft>
                <a:spcPts val="0"/>
              </a:spcAft>
              <a:buClr>
                <a:schemeClr val="dk1"/>
              </a:buClr>
              <a:buSzPts val="1200"/>
              <a:buFont typeface="Arial"/>
              <a:buNone/>
            </a:pPr>
            <a:endParaRPr>
              <a:latin typeface="Aptos" panose="020B0004020202020204" pitchFamily="34" charset="0"/>
            </a:endParaRPr>
          </a:p>
          <a:p>
            <a:pPr marL="0" lvl="0" indent="0" algn="l" rtl="0">
              <a:spcBef>
                <a:spcPts val="0"/>
              </a:spcBef>
              <a:spcAft>
                <a:spcPts val="0"/>
              </a:spcAft>
              <a:buClr>
                <a:schemeClr val="dk1"/>
              </a:buClr>
              <a:buSzPts val="1200"/>
              <a:buFont typeface="Arial"/>
              <a:buNone/>
            </a:pPr>
            <a:r>
              <a:rPr lang="en-US">
                <a:latin typeface="Aptos" panose="020B0004020202020204" pitchFamily="34" charset="0"/>
              </a:rPr>
              <a:t>can be found on the HCPF website in English and Spanish. </a:t>
            </a:r>
            <a:endParaRPr>
              <a:latin typeface="Aptos" panose="020B0004020202020204" pitchFamily="34" charset="0"/>
            </a:endParaRPr>
          </a:p>
        </p:txBody>
      </p:sp>
      <p:sp>
        <p:nvSpPr>
          <p:cNvPr id="743" name="Google Shape;743;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 experience pathway shares three attestations with the certification pathway. The experience pathway differs from the certification pathway in that it does not require any specific training other than CPR certification and lived experiences. </a:t>
            </a:r>
            <a:r>
              <a:rPr lang="en-US" sz="1200">
                <a:latin typeface="Aptos" panose="020B0004020202020204" pitchFamily="34" charset="0"/>
                <a:sym typeface="Arial"/>
              </a:rPr>
              <a:t>Note that the birth attendance attestation requires the same paperwork but has different requirements, which we will go over now. </a:t>
            </a:r>
            <a:endParaRPr>
              <a:latin typeface="Aptos" panose="020B0004020202020204" pitchFamily="34" charset="0"/>
            </a:endParaRPr>
          </a:p>
        </p:txBody>
      </p:sp>
      <p:sp>
        <p:nvSpPr>
          <p:cNvPr id="766" name="Google Shape;766;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The experience pathway shares three attestations with the certification pathway. The experience pathway differs from the certification pathway in that it does not require any specific training other than CPR certification and lived experiences. </a:t>
            </a:r>
            <a:r>
              <a:rPr lang="en-US" sz="1200">
                <a:latin typeface="Aptos" panose="020B0004020202020204" pitchFamily="34" charset="0"/>
                <a:sym typeface="Arial"/>
              </a:rPr>
              <a:t>Note that the birth attendance attestation requires the same paperwork but has different requirements, which we will go over now. </a:t>
            </a:r>
            <a:endParaRPr>
              <a:latin typeface="Aptos" panose="020B0004020202020204" pitchFamily="34" charset="0"/>
            </a:endParaRPr>
          </a:p>
        </p:txBody>
      </p:sp>
      <p:sp>
        <p:nvSpPr>
          <p:cNvPr id="766" name="Google Shape;766;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0">
                <a:latin typeface="Aptos" panose="020B0004020202020204" pitchFamily="34" charset="0"/>
                <a:sym typeface="Arial"/>
              </a:rPr>
              <a:t>Two attestations are exactly the same as the certification pathway:</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And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790" name="Google Shape;79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87</a:t>
            </a:fld>
            <a:endParaRPr sz="1200" b="0" i="0" u="none" strike="noStrike" cap="none">
              <a:solidFill>
                <a:srgbClr val="000000"/>
              </a:solidFil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9" name="Google Shape;7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0">
                <a:latin typeface="Aptos" panose="020B0004020202020204" pitchFamily="34" charset="0"/>
                <a:sym typeface="Arial"/>
              </a:rPr>
              <a:t>Two attestations are exactly the same as the certification pathway:</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that I have current CPR training credentials.”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And </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r>
              <a:rPr lang="en-US" sz="1800" b="1">
                <a:latin typeface="Aptos" panose="020B0004020202020204" pitchFamily="34" charset="0"/>
                <a:sym typeface="Arial"/>
              </a:rPr>
              <a:t>“I attest to follow the doula Code of Conduct.”</a:t>
            </a:r>
            <a:endParaRPr sz="1800">
              <a:latin typeface="Aptos" panose="020B0004020202020204" pitchFamily="34" charset="0"/>
              <a:sym typeface="Arial"/>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790" name="Google Shape;79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The experience pathway requires more lived experience in births than the certification pathway. For the experience pathway, you must “attest that I have attended at least ten births in my role as a doula, and at least five births in the last two years.”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As already mentioned, your own birth does not count for births attended. You will complete the Birth Attendance Attestation Form stating that you meet this requirement.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801" name="Google Shape;801;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89</a:t>
            </a:fld>
            <a:endParaRPr sz="1200" b="0" i="0" u="none" strike="noStrike" cap="none">
              <a:solidFill>
                <a:srgbClr val="000000"/>
              </a:solidFil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AutoNum type="arabicParenBoth"/>
            </a:pPr>
            <a:r>
              <a:rPr lang="en-US" sz="1800">
                <a:latin typeface="Aptos" panose="020B0004020202020204" pitchFamily="34" charset="0"/>
                <a:sym typeface="Arial"/>
              </a:rPr>
              <a:t>A doula can be reimbursed for up to 180 minutes of prenatal care per member at (2) $25 per 15 minutes of service. (3) There is a cap of 12 units or $300 per member during a 12-month period.</a:t>
            </a:r>
            <a:endParaRPr>
              <a:latin typeface="Aptos" panose="020B0004020202020204" pitchFamily="34" charset="0"/>
            </a:endParaRPr>
          </a:p>
          <a:p>
            <a:pPr marL="342900" lvl="0" indent="-228600" algn="l" rtl="0">
              <a:spcBef>
                <a:spcPts val="0"/>
              </a:spcBef>
              <a:spcAft>
                <a:spcPts val="0"/>
              </a:spcAft>
              <a:buClr>
                <a:schemeClr val="dk1"/>
              </a:buClr>
              <a:buSzPts val="1800"/>
              <a:buFont typeface="Arial"/>
              <a:buNone/>
            </a:pPr>
            <a:endParaRPr sz="1800">
              <a:latin typeface="Aptos" panose="020B0004020202020204" pitchFamily="34" charset="0"/>
              <a:sym typeface="Arial"/>
            </a:endParaRPr>
          </a:p>
          <a:p>
            <a:pPr marL="0" lvl="0" indent="0" algn="l" rtl="0">
              <a:spcBef>
                <a:spcPts val="0"/>
              </a:spcBef>
              <a:spcAft>
                <a:spcPts val="0"/>
              </a:spcAft>
              <a:buClr>
                <a:schemeClr val="dk1"/>
              </a:buClr>
              <a:buSzPts val="1800"/>
              <a:buFont typeface="Arial"/>
              <a:buNone/>
            </a:pPr>
            <a:r>
              <a:rPr lang="en-US" sz="1800">
                <a:latin typeface="Aptos" panose="020B0004020202020204" pitchFamily="34" charset="0"/>
                <a:sym typeface="Arial"/>
              </a:rPr>
              <a:t>The period starts at the time of the first doula claim.</a:t>
            </a:r>
            <a:endParaRPr>
              <a:latin typeface="Aptos" panose="020B0004020202020204" pitchFamily="34" charset="0"/>
            </a:endParaRPr>
          </a:p>
        </p:txBody>
      </p:sp>
      <p:sp>
        <p:nvSpPr>
          <p:cNvPr id="134" name="Google Shape;13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The experience pathway requires more lived experience in births than the certification pathway. For the experience pathway, you must “attest that I have attended at least ten births in my role as a doula, and at least five births in the last two years.”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As already mentioned, your own birth does not count for births attended. You will complete the Birth Attendance Attestation Form stating that you meet this requirement. </a:t>
            </a:r>
            <a:endParaRPr>
              <a:latin typeface="Aptos" panose="020B0004020202020204" pitchFamily="34" charset="0"/>
            </a:endParaRPr>
          </a:p>
          <a:p>
            <a:pPr marL="0" marR="0" lvl="0" indent="0" algn="l" rtl="0">
              <a:lnSpc>
                <a:spcPct val="107000"/>
              </a:lnSpc>
              <a:spcBef>
                <a:spcPts val="600"/>
              </a:spcBef>
              <a:spcAft>
                <a:spcPts val="0"/>
              </a:spcAft>
              <a:buClr>
                <a:schemeClr val="dk1"/>
              </a:buClr>
              <a:buSzPts val="1800"/>
              <a:buFont typeface="Play"/>
              <a:buNone/>
            </a:pPr>
            <a:endParaRPr sz="1800">
              <a:latin typeface="Aptos" panose="020B0004020202020204" pitchFamily="34" charset="0"/>
              <a:sym typeface="Arial"/>
            </a:endParaRPr>
          </a:p>
          <a:p>
            <a:pPr marL="0" lvl="0" indent="0" algn="l" rtl="0">
              <a:spcBef>
                <a:spcPts val="600"/>
              </a:spcBef>
              <a:spcAft>
                <a:spcPts val="0"/>
              </a:spcAft>
              <a:buNone/>
            </a:pPr>
            <a:endParaRPr>
              <a:latin typeface="Aptos" panose="020B0004020202020204" pitchFamily="34" charset="0"/>
            </a:endParaRPr>
          </a:p>
        </p:txBody>
      </p:sp>
      <p:sp>
        <p:nvSpPr>
          <p:cNvPr id="801" name="Google Shape;801;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90</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In addition, “I attest that I have attached four letters of recommendations.”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 will submit a total of four letters of recommendation with your application. Of the four letters, two must be from clinicians who were the primary obstetric provider at birth you have attended. The other two must be from previous clients that you worked with as a doula.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823" name="Google Shape;823;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91</a:t>
            </a:fld>
            <a:endParaRPr sz="1200" b="0" i="0" u="none" strike="noStrike" cap="none">
              <a:solidFill>
                <a:srgbClr val="000000"/>
              </a:solidFil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chemeClr val="dk1"/>
              </a:buClr>
              <a:buSzPts val="1800"/>
              <a:buFont typeface="Play"/>
              <a:buNone/>
            </a:pPr>
            <a:r>
              <a:rPr lang="en-US" sz="1800" b="1">
                <a:latin typeface="Aptos" panose="020B0004020202020204" pitchFamily="34" charset="0"/>
                <a:sym typeface="Arial"/>
              </a:rPr>
              <a:t>In addition, “I attest that I have attached four letters of recommendations.”</a:t>
            </a: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You will submit a total of four letters of recommendation with your application. Of the four letters, two must be from clinicians who were the primary obstetric provider at birth you have attended. The other two must be from previous clients that you worked with as a doula. </a:t>
            </a:r>
            <a:endParaRPr>
              <a:latin typeface="Aptos" panose="020B0004020202020204" pitchFamily="34" charset="0"/>
            </a:endParaRPr>
          </a:p>
          <a:p>
            <a:pPr marL="0" lvl="0" indent="0" algn="l" rtl="0">
              <a:spcBef>
                <a:spcPts val="600"/>
              </a:spcBef>
              <a:spcAft>
                <a:spcPts val="0"/>
              </a:spcAft>
              <a:buNone/>
            </a:pPr>
            <a:endParaRPr>
              <a:latin typeface="Aptos" panose="020B0004020202020204" pitchFamily="34" charset="0"/>
            </a:endParaRPr>
          </a:p>
        </p:txBody>
      </p:sp>
      <p:sp>
        <p:nvSpPr>
          <p:cNvPr id="823" name="Google Shape;823;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92</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Finally, you will need to submit an attestation that you have knowledge and competency in the following areas:</a:t>
            </a:r>
            <a:endParaRPr>
              <a:latin typeface="Aptos" panose="020B0004020202020204" pitchFamily="34" charset="0"/>
            </a:endParaRPr>
          </a:p>
        </p:txBody>
      </p:sp>
      <p:sp>
        <p:nvSpPr>
          <p:cNvPr id="847" name="Google Shape;847;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93</a:t>
            </a:fld>
            <a:endParaRPr sz="1200" b="0" i="0" u="none" strike="noStrike" cap="none">
              <a:solidFill>
                <a:srgbClr val="000000"/>
              </a:solidFil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6" name="Google Shape;84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ptos" panose="020B0004020202020204" pitchFamily="34" charset="0"/>
                <a:sym typeface="Arial"/>
              </a:rPr>
              <a:t>Finally, you will need to submit an attestation that you have knowledge and competency in the following areas:</a:t>
            </a:r>
            <a:endParaRPr>
              <a:latin typeface="Aptos" panose="020B0004020202020204" pitchFamily="34" charset="0"/>
            </a:endParaRPr>
          </a:p>
        </p:txBody>
      </p:sp>
      <p:sp>
        <p:nvSpPr>
          <p:cNvPr id="847" name="Google Shape;847;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94</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2" name="Google Shape;87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Prenatal, labor and delivery, and postpartum care. Initial beside each of the competencies and submit the form with your application.</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Some of the competencies related to these domains are displayed on the screen. For example, doulas should have a good understanding of childbirth education in the prenatal period, labor support techniques during labor and delivery, and feeding and lactation support during the postpartum period. </a:t>
            </a:r>
            <a:endParaRPr>
              <a:latin typeface="Aptos" panose="020B0004020202020204" pitchFamily="34" charset="0"/>
            </a:endParaRPr>
          </a:p>
        </p:txBody>
      </p:sp>
      <p:sp>
        <p:nvSpPr>
          <p:cNvPr id="873" name="Google Shape;87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95</a:t>
            </a:fld>
            <a:endParaRPr sz="1200" b="0" i="0" u="none" strike="noStrike" cap="none">
              <a:solidFill>
                <a:srgbClr val="000000"/>
              </a:solidFil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2" name="Google Shape;87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Aptos" panose="020B0004020202020204" pitchFamily="34" charset="0"/>
                <a:sym typeface="Arial"/>
              </a:rPr>
              <a:t>Prenatal, labor and delivery, and postpartum care. Initial beside each of the competencies and submit the form with your application.</a:t>
            </a:r>
            <a:endParaRPr>
              <a:latin typeface="Aptos" panose="020B0004020202020204" pitchFamily="34" charset="0"/>
            </a:endParaRPr>
          </a:p>
          <a:p>
            <a:pPr marL="0" marR="0" lvl="0" indent="0" algn="l" rtl="0">
              <a:lnSpc>
                <a:spcPct val="107000"/>
              </a:lnSpc>
              <a:spcBef>
                <a:spcPts val="600"/>
              </a:spcBef>
              <a:spcAft>
                <a:spcPts val="0"/>
              </a:spcAft>
              <a:buNone/>
            </a:pPr>
            <a:endParaRPr sz="1800">
              <a:latin typeface="Aptos" panose="020B0004020202020204" pitchFamily="34" charset="0"/>
              <a:sym typeface="Arial"/>
            </a:endParaRPr>
          </a:p>
          <a:p>
            <a:pPr marL="0" marR="0" lvl="0" indent="0" algn="l" rtl="0">
              <a:lnSpc>
                <a:spcPct val="107000"/>
              </a:lnSpc>
              <a:spcBef>
                <a:spcPts val="600"/>
              </a:spcBef>
              <a:spcAft>
                <a:spcPts val="0"/>
              </a:spcAft>
              <a:buNone/>
            </a:pPr>
            <a:r>
              <a:rPr lang="en-US" sz="1800">
                <a:latin typeface="Aptos" panose="020B0004020202020204" pitchFamily="34" charset="0"/>
                <a:sym typeface="Arial"/>
              </a:rPr>
              <a:t>Some of the competencies related to these domains are displayed on the screen. For example, doulas should have a good understanding of childbirth education in the prenatal period, labor support techniques during labor and delivery, and feeding and lactation support during the postpartum period. </a:t>
            </a:r>
            <a:endParaRPr>
              <a:latin typeface="Aptos" panose="020B0004020202020204" pitchFamily="34" charset="0"/>
            </a:endParaRPr>
          </a:p>
        </p:txBody>
      </p:sp>
      <p:sp>
        <p:nvSpPr>
          <p:cNvPr id="873" name="Google Shape;873;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96</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1" name="Google Shape;89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ptos" panose="020B0004020202020204" pitchFamily="34" charset="0"/>
                <a:sym typeface="Arial"/>
              </a:rPr>
              <a:t>Attestations should be filled out by each doula, signed, and uploaded to the Medicaid Provider Web Portal.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The doula provider attestation form is displayed on this screen. These form can also be found on the HCPF website on English and Spanish.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892" name="Google Shape;89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97</a:t>
            </a:fld>
            <a:endParaRPr sz="1200" b="0" i="0" u="none" strike="noStrike" cap="none">
              <a:solidFill>
                <a:srgbClr val="000000"/>
              </a:solidFil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1" name="Google Shape;89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ptos" panose="020B0004020202020204" pitchFamily="34" charset="0"/>
                <a:sym typeface="Arial"/>
              </a:rPr>
              <a:t>Attestations should be filled out by each doula, signed, and uploaded to the Medicaid Provider Web Portal.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Clr>
                <a:schemeClr val="dk1"/>
              </a:buClr>
              <a:buSzPts val="1200"/>
              <a:buFont typeface="Arial"/>
              <a:buNone/>
            </a:pPr>
            <a:r>
              <a:rPr lang="en-US">
                <a:latin typeface="Aptos" panose="020B0004020202020204" pitchFamily="34" charset="0"/>
              </a:rPr>
              <a:t>The doula provider attestation form is displayed on this screen. These form can also be found on the HCPF website on English and Spanish. </a:t>
            </a:r>
            <a:endParaRPr>
              <a:latin typeface="Aptos" panose="020B0004020202020204" pitchFamily="34" charset="0"/>
            </a:endParaRPr>
          </a:p>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rgbClr val="000000"/>
              </a:solidFill>
              <a:latin typeface="Aptos" panose="020B0004020202020204" pitchFamily="34" charset="0"/>
              <a:sym typeface="Arial"/>
            </a:endParaRPr>
          </a:p>
          <a:p>
            <a:pPr marL="0" lvl="0" indent="0" algn="l" rtl="0">
              <a:spcBef>
                <a:spcPts val="0"/>
              </a:spcBef>
              <a:spcAft>
                <a:spcPts val="0"/>
              </a:spcAft>
              <a:buNone/>
            </a:pPr>
            <a:endParaRPr>
              <a:latin typeface="Aptos" panose="020B0004020202020204" pitchFamily="34" charset="0"/>
            </a:endParaRPr>
          </a:p>
        </p:txBody>
      </p:sp>
      <p:sp>
        <p:nvSpPr>
          <p:cNvPr id="892" name="Google Shape;89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98</a:t>
            </a:fld>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0" name="Google Shape;90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Aptos" panose="020B0004020202020204" pitchFamily="34" charset="0"/>
              </a:rPr>
              <a:t>The letter of recommendation form can also be found on the HCPF website in English and Spanish. </a:t>
            </a:r>
            <a:endParaRPr>
              <a:latin typeface="Aptos" panose="020B0004020202020204" pitchFamily="34" charset="0"/>
            </a:endParaRPr>
          </a:p>
        </p:txBody>
      </p:sp>
      <p:sp>
        <p:nvSpPr>
          <p:cNvPr id="901" name="Google Shape;90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sym typeface="Arial"/>
              </a:rPr>
              <a:t>99</a:t>
            </a:fld>
            <a:endParaRPr sz="1200" b="0" i="0" u="none" strike="noStrike" cap="none">
              <a:solidFill>
                <a:srgbClr val="000000"/>
              </a:solidFil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7" name="Google Shape;17;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8" name="Google Shape;18;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6" name="Google Shape;76;p1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7" name="Google Shape;77;p1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82" name="Google Shape;82;p1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83" name="Google Shape;83;p1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3" name="Google Shape;23;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4" name="Google Shape;24;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8" name="Google Shape;28;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9" name="Google Shape;29;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1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1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Aptos" panose="020B0004020202020204" pitchFamily="34" charset="0"/>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3" name="Google Shape;33;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4" name="Google Shape;34;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5" name="Google Shape;35;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1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latin typeface="Aptos" panose="020B0004020202020204" pitchFamily="34" charset="0"/>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9" name="Google Shape;39;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0" name="Google Shape;40;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1" name="Google Shape;41;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7" name="Google Shape;47;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8" name="Google Shape;48;p1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1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Aptos" panose="020B000402020202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Aptos" panose="020B0004020202020204" pitchFamily="34"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Aptos" panose="020B0004020202020204" pitchFamily="34"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6" name="Google Shape;56;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7" name="Google Shape;57;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Aptos" panose="020B0004020202020204" pitchFamily="34" charset="0"/>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Aptos" panose="020B0004020202020204" pitchFamily="34"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3" name="Google Shape;63;p1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64" name="Google Shape;64;p1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atin typeface="Aptos Display" panose="020B000402020202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0"/>
          <p:cNvSpPr>
            <a:spLocks noGrp="1"/>
          </p:cNvSpPr>
          <p:nvPr>
            <p:ph type="pic" idx="2"/>
          </p:nvPr>
        </p:nvSpPr>
        <p:spPr>
          <a:xfrm>
            <a:off x="5183188" y="987425"/>
            <a:ext cx="6172200" cy="4873625"/>
          </a:xfrm>
          <a:prstGeom prst="rect">
            <a:avLst/>
          </a:prstGeom>
          <a:noFill/>
          <a:ln>
            <a:noFill/>
          </a:ln>
        </p:spPr>
      </p:sp>
      <p:sp>
        <p:nvSpPr>
          <p:cNvPr id="68" name="Google Shape;68;p1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Aptos" panose="020B0004020202020204" pitchFamily="34"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0" name="Google Shape;70;p1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1" name="Google Shape;71;p1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3" name="Google Shape;13;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4" name="Google Shape;14;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ptos" panose="020B0004020202020204" pitchFamily="34" charset="0"/>
                <a:ea typeface="Aptos" panose="020B0004020202020204" pitchFamily="34" charset="0"/>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Display" panose="020B0004020202020204" pitchFamily="34" charset="0"/>
          <a:ea typeface="Aptos Display"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ptos" panose="020B0004020202020204" pitchFamily="34" charset="0"/>
          <a:ea typeface="Aptos" panose="020B0004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hyperlink" Target="https://co4kids.org/child-abuse-prevention/mandatory-reporters/" TargetMode="Externa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hyperlink" Target="https://co4kids.org/child-abuse-prevention/mandatory-reporters/" TargetMode="Externa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51.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51.png"/></Relationships>
</file>

<file path=ppt/slides/_rels/slide10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9.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0.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3.xml"/><Relationship Id="rId1" Type="http://schemas.openxmlformats.org/officeDocument/2006/relationships/tags" Target="../tags/tag43.xml"/><Relationship Id="rId6" Type="http://schemas.openxmlformats.org/officeDocument/2006/relationships/image" Target="../media/image54.png"/><Relationship Id="rId5" Type="http://schemas.openxmlformats.org/officeDocument/2006/relationships/image" Target="../media/image58.jpeg"/><Relationship Id="rId4" Type="http://schemas.openxmlformats.org/officeDocument/2006/relationships/image" Target="../media/image57.pn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3.xml"/><Relationship Id="rId1" Type="http://schemas.openxmlformats.org/officeDocument/2006/relationships/tags" Target="../tags/tag44.xml"/><Relationship Id="rId6" Type="http://schemas.openxmlformats.org/officeDocument/2006/relationships/image" Target="../media/image54.png"/><Relationship Id="rId5" Type="http://schemas.openxmlformats.org/officeDocument/2006/relationships/image" Target="../media/image58.jpeg"/><Relationship Id="rId4" Type="http://schemas.openxmlformats.org/officeDocument/2006/relationships/image" Target="../media/image57.pn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7" Type="http://schemas.openxmlformats.org/officeDocument/2006/relationships/image" Target="../media/image61.png"/><Relationship Id="rId2" Type="http://schemas.openxmlformats.org/officeDocument/2006/relationships/slideLayout" Target="../slideLayouts/slideLayout3.xml"/><Relationship Id="rId1" Type="http://schemas.openxmlformats.org/officeDocument/2006/relationships/tags" Target="../tags/tag45.xml"/><Relationship Id="rId6" Type="http://schemas.openxmlformats.org/officeDocument/2006/relationships/image" Target="../media/image57.png"/><Relationship Id="rId5" Type="http://schemas.openxmlformats.org/officeDocument/2006/relationships/image" Target="../media/image60.png"/><Relationship Id="rId4" Type="http://schemas.openxmlformats.org/officeDocument/2006/relationships/image" Target="../media/image59.png"/></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7" Type="http://schemas.openxmlformats.org/officeDocument/2006/relationships/image" Target="../media/image61.png"/><Relationship Id="rId2" Type="http://schemas.openxmlformats.org/officeDocument/2006/relationships/slideLayout" Target="../slideLayouts/slideLayout3.xml"/><Relationship Id="rId1" Type="http://schemas.openxmlformats.org/officeDocument/2006/relationships/tags" Target="../tags/tag46.xml"/><Relationship Id="rId6" Type="http://schemas.openxmlformats.org/officeDocument/2006/relationships/image" Target="../media/image57.png"/><Relationship Id="rId5" Type="http://schemas.openxmlformats.org/officeDocument/2006/relationships/image" Target="../media/image60.png"/><Relationship Id="rId4" Type="http://schemas.openxmlformats.org/officeDocument/2006/relationships/image" Target="../media/image62.png"/></Relationships>
</file>

<file path=ppt/slides/_rels/slide115.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notesSlide" Target="../notesSlides/notesSlide115.xml"/><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slideLayout" Target="../slideLayouts/slideLayout3.xml"/><Relationship Id="rId1" Type="http://schemas.openxmlformats.org/officeDocument/2006/relationships/tags" Target="../tags/tag47.xml"/><Relationship Id="rId6" Type="http://schemas.openxmlformats.org/officeDocument/2006/relationships/image" Target="../media/image54.png"/><Relationship Id="rId11" Type="http://schemas.openxmlformats.org/officeDocument/2006/relationships/image" Target="../media/image67.png"/><Relationship Id="rId5" Type="http://schemas.openxmlformats.org/officeDocument/2006/relationships/image" Target="../media/image59.png"/><Relationship Id="rId10" Type="http://schemas.openxmlformats.org/officeDocument/2006/relationships/image" Target="../media/image66.png"/><Relationship Id="rId4" Type="http://schemas.openxmlformats.org/officeDocument/2006/relationships/image" Target="../media/image58.jpeg"/><Relationship Id="rId9" Type="http://schemas.openxmlformats.org/officeDocument/2006/relationships/image" Target="../media/image65.png"/></Relationships>
</file>

<file path=ppt/slides/_rels/slide11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notesSlide" Target="../notesSlides/notesSlide116.xml"/><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slideLayout" Target="../slideLayouts/slideLayout3.xml"/><Relationship Id="rId1" Type="http://schemas.openxmlformats.org/officeDocument/2006/relationships/tags" Target="../tags/tag48.xml"/><Relationship Id="rId6" Type="http://schemas.openxmlformats.org/officeDocument/2006/relationships/image" Target="../media/image54.png"/><Relationship Id="rId11" Type="http://schemas.openxmlformats.org/officeDocument/2006/relationships/image" Target="../media/image67.png"/><Relationship Id="rId5" Type="http://schemas.openxmlformats.org/officeDocument/2006/relationships/image" Target="../media/image59.png"/><Relationship Id="rId10" Type="http://schemas.openxmlformats.org/officeDocument/2006/relationships/image" Target="../media/image66.png"/><Relationship Id="rId4" Type="http://schemas.openxmlformats.org/officeDocument/2006/relationships/image" Target="../media/image58.jpeg"/><Relationship Id="rId9" Type="http://schemas.openxmlformats.org/officeDocument/2006/relationships/image" Target="../media/image65.png"/></Relationships>
</file>

<file path=ppt/slides/_rels/slide1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7.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1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8.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3.xml"/><Relationship Id="rId1" Type="http://schemas.openxmlformats.org/officeDocument/2006/relationships/tags" Target="../tags/tag49.xml"/><Relationship Id="rId5" Type="http://schemas.openxmlformats.org/officeDocument/2006/relationships/image" Target="../media/image74.png"/><Relationship Id="rId4" Type="http://schemas.openxmlformats.org/officeDocument/2006/relationships/image" Target="../media/image7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3.xml"/><Relationship Id="rId1" Type="http://schemas.openxmlformats.org/officeDocument/2006/relationships/tags" Target="../tags/tag50.xml"/><Relationship Id="rId5" Type="http://schemas.openxmlformats.org/officeDocument/2006/relationships/image" Target="../media/image74.png"/><Relationship Id="rId4" Type="http://schemas.openxmlformats.org/officeDocument/2006/relationships/image" Target="../media/image73.png"/></Relationships>
</file>

<file path=ppt/slides/_rels/slide12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notesSlide" Target="../notesSlides/notesSlide121.xml"/><Relationship Id="rId7" Type="http://schemas.openxmlformats.org/officeDocument/2006/relationships/image" Target="../media/image78.png"/><Relationship Id="rId2" Type="http://schemas.openxmlformats.org/officeDocument/2006/relationships/slideLayout" Target="../slideLayouts/slideLayout3.xml"/><Relationship Id="rId1" Type="http://schemas.openxmlformats.org/officeDocument/2006/relationships/tags" Target="../tags/tag5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_rels/slide122.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122.xml"/><Relationship Id="rId7" Type="http://schemas.openxmlformats.org/officeDocument/2006/relationships/image" Target="../media/image79.png"/><Relationship Id="rId2" Type="http://schemas.openxmlformats.org/officeDocument/2006/relationships/slideLayout" Target="../slideLayouts/slideLayout3.xml"/><Relationship Id="rId1" Type="http://schemas.openxmlformats.org/officeDocument/2006/relationships/tags" Target="../tags/tag5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81.png"/></Relationships>
</file>

<file path=ppt/slides/_rels/slide12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notesSlide" Target="../notesSlides/notesSlide123.xml"/><Relationship Id="rId7" Type="http://schemas.openxmlformats.org/officeDocument/2006/relationships/image" Target="../media/image85.png"/><Relationship Id="rId2" Type="http://schemas.openxmlformats.org/officeDocument/2006/relationships/slideLayout" Target="../slideLayouts/slideLayout3.xml"/><Relationship Id="rId1" Type="http://schemas.openxmlformats.org/officeDocument/2006/relationships/tags" Target="../tags/tag5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7" Type="http://schemas.openxmlformats.org/officeDocument/2006/relationships/image" Target="../media/image85.png"/><Relationship Id="rId2" Type="http://schemas.openxmlformats.org/officeDocument/2006/relationships/slideLayout" Target="../slideLayouts/slideLayout3.xml"/><Relationship Id="rId1" Type="http://schemas.openxmlformats.org/officeDocument/2006/relationships/tags" Target="../tags/tag54.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7.png"/></Relationships>
</file>

<file path=ppt/slides/_rels/slide12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pn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7" Type="http://schemas.openxmlformats.org/officeDocument/2006/relationships/image" Target="../media/image94.png"/><Relationship Id="rId2" Type="http://schemas.openxmlformats.org/officeDocument/2006/relationships/slideLayout" Target="../slideLayouts/slideLayout3.xml"/><Relationship Id="rId1" Type="http://schemas.openxmlformats.org/officeDocument/2006/relationships/tags" Target="../tags/tag5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3.xml"/><Relationship Id="rId1" Type="http://schemas.openxmlformats.org/officeDocument/2006/relationships/tags" Target="../tags/tag58.xml"/><Relationship Id="rId6" Type="http://schemas.openxmlformats.org/officeDocument/2006/relationships/image" Target="../media/image95.png"/><Relationship Id="rId5" Type="http://schemas.openxmlformats.org/officeDocument/2006/relationships/image" Target="../media/image93.png"/><Relationship Id="rId4" Type="http://schemas.openxmlformats.org/officeDocument/2006/relationships/image" Target="../media/image92.png"/></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1.xml"/><Relationship Id="rId1" Type="http://schemas.openxmlformats.org/officeDocument/2006/relationships/tags" Target="../tags/tag59.xml"/><Relationship Id="rId4" Type="http://schemas.openxmlformats.org/officeDocument/2006/relationships/image" Target="../media/image96.pn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1.xml"/><Relationship Id="rId1" Type="http://schemas.openxmlformats.org/officeDocument/2006/relationships/tags" Target="../tags/tag60.xml"/><Relationship Id="rId4" Type="http://schemas.openxmlformats.org/officeDocument/2006/relationships/image" Target="../media/image97.png"/></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3.xml"/><Relationship Id="rId1" Type="http://schemas.openxmlformats.org/officeDocument/2006/relationships/tags" Target="../tags/tag61.xml"/><Relationship Id="rId5" Type="http://schemas.openxmlformats.org/officeDocument/2006/relationships/image" Target="../media/image99.png"/><Relationship Id="rId4" Type="http://schemas.openxmlformats.org/officeDocument/2006/relationships/image" Target="../media/image98.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3.xml"/><Relationship Id="rId1" Type="http://schemas.openxmlformats.org/officeDocument/2006/relationships/tags" Target="../tags/tag62.xml"/><Relationship Id="rId5" Type="http://schemas.openxmlformats.org/officeDocument/2006/relationships/image" Target="../media/image99.png"/><Relationship Id="rId4" Type="http://schemas.openxmlformats.org/officeDocument/2006/relationships/image" Target="../media/image98.png"/></Relationships>
</file>

<file path=ppt/slides/_rels/slide13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notesSlide" Target="../notesSlides/notesSlide137.xml"/><Relationship Id="rId7" Type="http://schemas.openxmlformats.org/officeDocument/2006/relationships/image" Target="../media/image103.png"/><Relationship Id="rId2" Type="http://schemas.openxmlformats.org/officeDocument/2006/relationships/slideLayout" Target="../slideLayouts/slideLayout3.xml"/><Relationship Id="rId1" Type="http://schemas.openxmlformats.org/officeDocument/2006/relationships/tags" Target="../tags/tag63.xml"/><Relationship Id="rId6" Type="http://schemas.openxmlformats.org/officeDocument/2006/relationships/image" Target="../media/image102.png"/><Relationship Id="rId11" Type="http://schemas.openxmlformats.org/officeDocument/2006/relationships/comments" Target="../comments/comment1.xml"/><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13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notesSlide" Target="../notesSlides/notesSlide138.xml"/><Relationship Id="rId7" Type="http://schemas.openxmlformats.org/officeDocument/2006/relationships/image" Target="../media/image105.png"/><Relationship Id="rId2" Type="http://schemas.openxmlformats.org/officeDocument/2006/relationships/slideLayout" Target="../slideLayouts/slideLayout3.xml"/><Relationship Id="rId1" Type="http://schemas.openxmlformats.org/officeDocument/2006/relationships/tags" Target="../tags/tag64.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comments" Target="../comments/comment2.xml"/><Relationship Id="rId4" Type="http://schemas.openxmlformats.org/officeDocument/2006/relationships/image" Target="../media/image102.png"/><Relationship Id="rId9" Type="http://schemas.openxmlformats.org/officeDocument/2006/relationships/image" Target="../media/image107.png"/></Relationships>
</file>

<file path=ppt/slides/_rels/slide13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3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png"/></Relationships>
</file>

<file path=ppt/slides/_rels/slide14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40.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42.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3.xml"/><Relationship Id="rId1" Type="http://schemas.openxmlformats.org/officeDocument/2006/relationships/tags" Target="../tags/tag65.xml"/><Relationship Id="rId5" Type="http://schemas.openxmlformats.org/officeDocument/2006/relationships/image" Target="../media/image111.png"/><Relationship Id="rId4" Type="http://schemas.openxmlformats.org/officeDocument/2006/relationships/image" Target="../media/image110.png"/></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3.xml"/><Relationship Id="rId1" Type="http://schemas.openxmlformats.org/officeDocument/2006/relationships/tags" Target="../tags/tag66.xml"/><Relationship Id="rId5" Type="http://schemas.openxmlformats.org/officeDocument/2006/relationships/image" Target="../media/image111.png"/><Relationship Id="rId4" Type="http://schemas.openxmlformats.org/officeDocument/2006/relationships/image" Target="../media/image112.png"/></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3.xml"/><Relationship Id="rId1" Type="http://schemas.openxmlformats.org/officeDocument/2006/relationships/tags" Target="../tags/tag67.xml"/><Relationship Id="rId5" Type="http://schemas.openxmlformats.org/officeDocument/2006/relationships/image" Target="../media/image114.png"/><Relationship Id="rId4" Type="http://schemas.openxmlformats.org/officeDocument/2006/relationships/image" Target="../media/image113.png"/></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3.xml"/><Relationship Id="rId1" Type="http://schemas.openxmlformats.org/officeDocument/2006/relationships/tags" Target="../tags/tag68.xml"/><Relationship Id="rId5" Type="http://schemas.openxmlformats.org/officeDocument/2006/relationships/image" Target="../media/image115.png"/><Relationship Id="rId4" Type="http://schemas.openxmlformats.org/officeDocument/2006/relationships/image" Target="../media/image113.png"/></Relationships>
</file>

<file path=ppt/slides/_rels/slide147.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notesSlide" Target="../notesSlides/notesSlide147.xml"/><Relationship Id="rId7" Type="http://schemas.openxmlformats.org/officeDocument/2006/relationships/image" Target="../media/image119.png"/><Relationship Id="rId2" Type="http://schemas.openxmlformats.org/officeDocument/2006/relationships/slideLayout" Target="../slideLayouts/slideLayout3.xml"/><Relationship Id="rId1" Type="http://schemas.openxmlformats.org/officeDocument/2006/relationships/tags" Target="../tags/tag69.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png"/></Relationships>
</file>

<file path=ppt/slides/_rels/slide14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notesSlide" Target="../notesSlides/notesSlide148.xml"/><Relationship Id="rId7" Type="http://schemas.openxmlformats.org/officeDocument/2006/relationships/image" Target="../media/image119.png"/><Relationship Id="rId2" Type="http://schemas.openxmlformats.org/officeDocument/2006/relationships/slideLayout" Target="../slideLayouts/slideLayout3.xml"/><Relationship Id="rId1" Type="http://schemas.openxmlformats.org/officeDocument/2006/relationships/tags" Target="../tags/tag70.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pn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5.png"/><Relationship Id="rId4"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5.png"/><Relationship Id="rId4"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5.png"/><Relationship Id="rId5" Type="http://schemas.openxmlformats.org/officeDocument/2006/relationships/image" Target="../media/image123.png"/><Relationship Id="rId4"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5.png"/><Relationship Id="rId5" Type="http://schemas.openxmlformats.org/officeDocument/2006/relationships/image" Target="../media/image123.png"/><Relationship Id="rId4"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png"/></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png"/></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3.xml"/><Relationship Id="rId1" Type="http://schemas.openxmlformats.org/officeDocument/2006/relationships/tags" Target="../tags/tag77.xml"/><Relationship Id="rId5" Type="http://schemas.openxmlformats.org/officeDocument/2006/relationships/image" Target="../media/image124.png"/><Relationship Id="rId4" Type="http://schemas.openxmlformats.org/officeDocument/2006/relationships/hyperlink" Target="https://hcpf.colorado.gov/prov-maintenance" TargetMode="Externa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208.xml"/><Relationship Id="rId2" Type="http://schemas.openxmlformats.org/officeDocument/2006/relationships/slideLayout" Target="../slideLayouts/slideLayout3.xml"/><Relationship Id="rId1" Type="http://schemas.openxmlformats.org/officeDocument/2006/relationships/tags" Target="../tags/tag78.xml"/><Relationship Id="rId5" Type="http://schemas.openxmlformats.org/officeDocument/2006/relationships/image" Target="../media/image125.png"/><Relationship Id="rId4" Type="http://schemas.openxmlformats.org/officeDocument/2006/relationships/hyperlink" Target="https://hcpf.colorado.gov/prov-maintenance" TargetMode="External"/></Relationships>
</file>

<file path=ppt/slides/_rels/slide20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0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210.xml"/><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11.xml"/><Relationship Id="rId1" Type="http://schemas.openxmlformats.org/officeDocument/2006/relationships/slideLayout" Target="../slideLayouts/slideLayout3.xml"/><Relationship Id="rId4" Type="http://schemas.openxmlformats.org/officeDocument/2006/relationships/image" Target="../media/image128.png"/></Relationships>
</file>

<file path=ppt/slides/_rels/slide21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12.xml"/><Relationship Id="rId1" Type="http://schemas.openxmlformats.org/officeDocument/2006/relationships/slideLayout" Target="../slideLayouts/slideLayout3.xml"/><Relationship Id="rId4" Type="http://schemas.openxmlformats.org/officeDocument/2006/relationships/image" Target="../media/image128.png"/></Relationships>
</file>

<file path=ppt/slides/_rels/slide21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3.xml"/><Relationship Id="rId1" Type="http://schemas.openxmlformats.org/officeDocument/2006/relationships/slideLayout" Target="../slideLayouts/slideLayout3.xml"/><Relationship Id="rId6" Type="http://schemas.openxmlformats.org/officeDocument/2006/relationships/image" Target="../media/image131.png"/><Relationship Id="rId5" Type="http://schemas.openxmlformats.org/officeDocument/2006/relationships/image" Target="../media/image19.png"/><Relationship Id="rId4" Type="http://schemas.openxmlformats.org/officeDocument/2006/relationships/image" Target="../media/image130.png"/></Relationships>
</file>

<file path=ppt/slides/_rels/slide21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14.xml"/><Relationship Id="rId1" Type="http://schemas.openxmlformats.org/officeDocument/2006/relationships/slideLayout" Target="../slideLayouts/slideLayout3.xml"/><Relationship Id="rId6" Type="http://schemas.openxmlformats.org/officeDocument/2006/relationships/image" Target="../media/image131.png"/><Relationship Id="rId5" Type="http://schemas.openxmlformats.org/officeDocument/2006/relationships/image" Target="../media/image19.png"/><Relationship Id="rId4" Type="http://schemas.openxmlformats.org/officeDocument/2006/relationships/image" Target="../media/image130.png"/></Relationships>
</file>

<file path=ppt/slides/_rels/slide21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15.xml"/><Relationship Id="rId1" Type="http://schemas.openxmlformats.org/officeDocument/2006/relationships/slideLayout" Target="../slideLayouts/slideLayout3.xml"/></Relationships>
</file>

<file path=ppt/slides/_rels/slide21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16.xml"/><Relationship Id="rId1" Type="http://schemas.openxmlformats.org/officeDocument/2006/relationships/slideLayout" Target="../slideLayouts/slideLayout3.xm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217.xml"/><Relationship Id="rId2" Type="http://schemas.openxmlformats.org/officeDocument/2006/relationships/slideLayout" Target="../slideLayouts/slideLayout3.xml"/><Relationship Id="rId1" Type="http://schemas.openxmlformats.org/officeDocument/2006/relationships/tags" Target="../tags/tag79.xml"/><Relationship Id="rId5" Type="http://schemas.openxmlformats.org/officeDocument/2006/relationships/image" Target="../media/image126.jpeg"/><Relationship Id="rId4" Type="http://schemas.openxmlformats.org/officeDocument/2006/relationships/image" Target="../media/image19.png"/></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218.xml"/><Relationship Id="rId2" Type="http://schemas.openxmlformats.org/officeDocument/2006/relationships/slideLayout" Target="../slideLayouts/slideLayout3.xml"/><Relationship Id="rId1" Type="http://schemas.openxmlformats.org/officeDocument/2006/relationships/tags" Target="../tags/tag80.xml"/><Relationship Id="rId5" Type="http://schemas.openxmlformats.org/officeDocument/2006/relationships/image" Target="../media/image133.png"/><Relationship Id="rId4" Type="http://schemas.openxmlformats.org/officeDocument/2006/relationships/image" Target="../media/image19.png"/></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219.xml"/><Relationship Id="rId2" Type="http://schemas.openxmlformats.org/officeDocument/2006/relationships/slideLayout" Target="../slideLayouts/slideLayout3.xml"/><Relationship Id="rId1" Type="http://schemas.openxmlformats.org/officeDocument/2006/relationships/tags" Target="../tags/tag81.xml"/><Relationship Id="rId5" Type="http://schemas.openxmlformats.org/officeDocument/2006/relationships/image" Target="../media/image135.png"/><Relationship Id="rId4" Type="http://schemas.openxmlformats.org/officeDocument/2006/relationships/image" Target="../media/image134.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220.xml"/><Relationship Id="rId2" Type="http://schemas.openxmlformats.org/officeDocument/2006/relationships/slideLayout" Target="../slideLayouts/slideLayout3.xml"/><Relationship Id="rId1" Type="http://schemas.openxmlformats.org/officeDocument/2006/relationships/tags" Target="../tags/tag82.xml"/><Relationship Id="rId5" Type="http://schemas.openxmlformats.org/officeDocument/2006/relationships/image" Target="../media/image135.png"/><Relationship Id="rId4" Type="http://schemas.openxmlformats.org/officeDocument/2006/relationships/image" Target="../media/image13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15.png"/><Relationship Id="rId2" Type="http://schemas.microsoft.com/office/2007/relationships/media" Target="../media/media1.m4a"/><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15.png"/><Relationship Id="rId2" Type="http://schemas.microsoft.com/office/2007/relationships/media" Target="../media/media1.m4a"/><Relationship Id="rId1" Type="http://schemas.openxmlformats.org/officeDocument/2006/relationships/tags" Target="../tags/tag18.xml"/><Relationship Id="rId6" Type="http://schemas.openxmlformats.org/officeDocument/2006/relationships/image" Target="../media/image11.pn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11.png"/><Relationship Id="rId4" Type="http://schemas.openxmlformats.org/officeDocument/2006/relationships/hyperlink" Target="mailto:customerservice@npinumerator.com" TargetMode="Externa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6.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9.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9.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19.png"/><Relationship Id="rId4" Type="http://schemas.openxmlformats.org/officeDocument/2006/relationships/image" Target="../media/image27.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19.png"/><Relationship Id="rId4" Type="http://schemas.openxmlformats.org/officeDocument/2006/relationships/image" Target="../media/image2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7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7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3.pn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5.png"/></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35.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36.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36.png"/></Relationships>
</file>

<file path=ppt/slides/_rels/slide85.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8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8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8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5.png"/></Relationships>
</file>

<file path=ppt/slides/_rels/slide9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5.png"/><Relationship Id="rId5" Type="http://schemas.openxmlformats.org/officeDocument/2006/relationships/image" Target="../media/image42.png"/><Relationship Id="rId4" Type="http://schemas.openxmlformats.org/officeDocument/2006/relationships/notesSlide" Target="../notesSlides/notesSlide91.xml"/><Relationship Id="rId9" Type="http://schemas.openxmlformats.org/officeDocument/2006/relationships/image" Target="../media/image15.png"/></Relationships>
</file>

<file path=ppt/slides/_rels/slide9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openxmlformats.org/officeDocument/2006/relationships/image" Target="../media/image3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5.png"/><Relationship Id="rId5" Type="http://schemas.openxmlformats.org/officeDocument/2006/relationships/image" Target="../media/image42.png"/><Relationship Id="rId4" Type="http://schemas.openxmlformats.org/officeDocument/2006/relationships/notesSlide" Target="../notesSlides/notesSlide92.xml"/><Relationship Id="rId9" Type="http://schemas.openxmlformats.org/officeDocument/2006/relationships/image" Target="../media/image15.png"/></Relationships>
</file>

<file path=ppt/slides/_rels/slide9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33.png"/></Relationships>
</file>

<file path=ppt/slides/_rels/slide9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33.png"/></Relationships>
</file>

<file path=ppt/slides/_rels/slide9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9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9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0" name="Google Shape;90;p1" descr="A close-up of a blue and white logo&#10;&#10;Description automatically generated"/>
          <p:cNvPicPr preferRelativeResize="0"/>
          <p:nvPr/>
        </p:nvPicPr>
        <p:blipFill rotWithShape="1">
          <a:blip r:embed="rId3">
            <a:alphaModFix/>
          </a:blip>
          <a:srcRect/>
          <a:stretch/>
        </p:blipFill>
        <p:spPr>
          <a:xfrm>
            <a:off x="0" y="30996"/>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7071"/>
    </mc:Choice>
    <mc:Fallback xmlns="">
      <p:transition spd="slow" advTm="2707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5130325" y="1691726"/>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Cuidado Prenatal</a:t>
            </a:r>
            <a:endParaRPr/>
          </a:p>
        </p:txBody>
      </p:sp>
      <p:sp>
        <p:nvSpPr>
          <p:cNvPr id="137" name="Google Shape;137;p5"/>
          <p:cNvSpPr/>
          <p:nvPr/>
        </p:nvSpPr>
        <p:spPr>
          <a:xfrm>
            <a:off x="6095999" y="2786063"/>
            <a:ext cx="505515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Reembolso por hasta 180 minutos de cuidado prenatal por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8" name="Google Shape;138;p5"/>
          <p:cNvSpPr/>
          <p:nvPr/>
        </p:nvSpPr>
        <p:spPr>
          <a:xfrm>
            <a:off x="6095999" y="4254292"/>
            <a:ext cx="173236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$25 por 15 minutos de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 name="Google Shape;139;p5"/>
          <p:cNvSpPr/>
          <p:nvPr/>
        </p:nvSpPr>
        <p:spPr>
          <a:xfrm>
            <a:off x="8068530" y="4254292"/>
            <a:ext cx="3082622"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Límite</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12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unidades</a:t>
            </a:r>
            <a:endParaRPr kumimoji="0"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o </a:t>
            </a:r>
            <a:endParaRPr kumimoji="0"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$300 por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miembro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atendido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un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período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12 meses</a:t>
            </a:r>
            <a:endParaRPr kumimoji="0"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0" name="Google Shape;140;p5"/>
          <p:cNvSpPr/>
          <p:nvPr/>
        </p:nvSpPr>
        <p:spPr>
          <a:xfrm>
            <a:off x="941659" y="1691726"/>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41" name="Google Shape;141;p5"/>
          <p:cNvPicPr preferRelativeResize="0">
            <a:picLocks noGrp="1"/>
          </p:cNvPicPr>
          <p:nvPr>
            <p:ph type="body" idx="1"/>
          </p:nvPr>
        </p:nvPicPr>
        <p:blipFill rotWithShape="1">
          <a:blip r:embed="rId4">
            <a:alphaModFix/>
          </a:blip>
          <a:srcRect/>
          <a:stretch/>
        </p:blipFill>
        <p:spPr>
          <a:xfrm>
            <a:off x="721560" y="1792382"/>
            <a:ext cx="3947241" cy="3787471"/>
          </a:xfrm>
          <a:prstGeom prst="rect">
            <a:avLst/>
          </a:prstGeom>
          <a:noFill/>
          <a:ln>
            <a:noFill/>
          </a:ln>
        </p:spPr>
      </p:pic>
      <p:sp>
        <p:nvSpPr>
          <p:cNvPr id="142" name="Google Shape;14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1256"/>
    </mc:Choice>
    <mc:Fallback xmlns="">
      <p:transition spd="slow" advTm="212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animEffect transition="in" filter="fade">
                                      <p:cBhvr>
                                        <p:cTn id="1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D7D1D3"/>
        </a:solidFill>
        <a:effectLst/>
      </p:bgPr>
    </p:bg>
    <p:spTree>
      <p:nvGrpSpPr>
        <p:cNvPr id="1" name="Shape 902"/>
        <p:cNvGrpSpPr/>
        <p:nvPr/>
      </p:nvGrpSpPr>
      <p:grpSpPr>
        <a:xfrm>
          <a:off x="0" y="0"/>
          <a:ext cx="0" cy="0"/>
          <a:chOff x="0" y="0"/>
          <a:chExt cx="0" cy="0"/>
        </a:xfrm>
      </p:grpSpPr>
      <p:sp>
        <p:nvSpPr>
          <p:cNvPr id="903" name="Google Shape;903;p50"/>
          <p:cNvSpPr txBox="1">
            <a:spLocks noGrp="1"/>
          </p:cNvSpPr>
          <p:nvPr>
            <p:ph type="title"/>
          </p:nvPr>
        </p:nvSpPr>
        <p:spPr>
          <a:xfrm>
            <a:off x="1282570" y="136525"/>
            <a:ext cx="10515600" cy="1002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dirty="0"/>
              <a:t>Cartas de </a:t>
            </a:r>
            <a:r>
              <a:rPr lang="en-US" dirty="0" err="1"/>
              <a:t>recomendación</a:t>
            </a:r>
            <a:r>
              <a:rPr lang="en-US" dirty="0"/>
              <a:t> </a:t>
            </a:r>
            <a:endParaRPr dirty="0"/>
          </a:p>
        </p:txBody>
      </p:sp>
      <p:sp>
        <p:nvSpPr>
          <p:cNvPr id="904" name="Google Shape;90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100</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905" name="Google Shape;905;p50"/>
          <p:cNvPicPr preferRelativeResize="0"/>
          <p:nvPr/>
        </p:nvPicPr>
        <p:blipFill rotWithShape="1">
          <a:blip r:embed="rId3">
            <a:alphaModFix/>
          </a:blip>
          <a:srcRect/>
          <a:stretch/>
        </p:blipFill>
        <p:spPr>
          <a:xfrm>
            <a:off x="1463498" y="946242"/>
            <a:ext cx="9445932" cy="5775233"/>
          </a:xfrm>
          <a:prstGeom prst="rect">
            <a:avLst/>
          </a:prstGeom>
          <a:noFill/>
          <a:ln>
            <a:noFill/>
          </a:ln>
        </p:spPr>
      </p:pic>
      <p:sp>
        <p:nvSpPr>
          <p:cNvPr id="2" name="CuadroTexto 1">
            <a:extLst>
              <a:ext uri="{FF2B5EF4-FFF2-40B4-BE49-F238E27FC236}">
                <a16:creationId xmlns:a16="http://schemas.microsoft.com/office/drawing/2014/main" id="{878B061D-54AE-46A3-B426-710D0CE5B26F}"/>
              </a:ext>
            </a:extLst>
          </p:cNvPr>
          <p:cNvSpPr txBox="1"/>
          <p:nvPr/>
        </p:nvSpPr>
        <p:spPr>
          <a:xfrm>
            <a:off x="1562987" y="1012056"/>
            <a:ext cx="4533013" cy="574772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1" i="0" u="none" strike="noStrike" kern="0" cap="none" spc="0" normalizeH="0" baseline="0" noProof="0" dirty="0">
                <a:ln>
                  <a:noFill/>
                </a:ln>
                <a:solidFill>
                  <a:srgbClr val="000000"/>
                </a:solidFill>
                <a:effectLst/>
                <a:uLnTx/>
                <a:uFillTx/>
                <a:latin typeface="Arial"/>
                <a:cs typeface="Arial"/>
                <a:sym typeface="Arial"/>
              </a:rPr>
              <a:t>Carta de recomendación para la inscripción de </a:t>
            </a:r>
            <a:r>
              <a:rPr kumimoji="0" lang="es-MX" sz="1050" b="1" i="0" u="none" strike="noStrike" kern="0" cap="none" spc="0" normalizeH="0" baseline="0" noProof="0" dirty="0" err="1">
                <a:ln>
                  <a:noFill/>
                </a:ln>
                <a:solidFill>
                  <a:srgbClr val="000000"/>
                </a:solidFill>
                <a:effectLst/>
                <a:uLnTx/>
                <a:uFillTx/>
                <a:latin typeface="Arial"/>
                <a:cs typeface="Arial"/>
                <a:sym typeface="Arial"/>
              </a:rPr>
              <a:t>Doula</a:t>
            </a:r>
            <a:endParaRPr kumimoji="0" lang="es-MX" sz="105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Nombre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Cargo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Organización/institución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Dirección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Correo electrónico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Número de teléfono del solicitante: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Fecha de hoy: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A ser completado por 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Nombre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Cargo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 (Obstetra, Cliente, etc.)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Organización/institución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Dirección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Correo electrónico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Número de teléfono del </a:t>
            </a:r>
            <a:r>
              <a:rPr kumimoji="0" lang="es-MX" sz="1050" b="0" i="0" u="none" strike="noStrike" kern="0" cap="none" spc="0" normalizeH="0" baseline="0" noProof="0" dirty="0" err="1">
                <a:ln>
                  <a:noFill/>
                </a:ln>
                <a:solidFill>
                  <a:srgbClr val="000000"/>
                </a:solidFill>
                <a:effectLst/>
                <a:uLnTx/>
                <a:uFillTx/>
                <a:latin typeface="Arial"/>
                <a:cs typeface="Arial"/>
                <a:sym typeface="Arial"/>
              </a:rPr>
              <a:t>recomendador</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Fecha de finalización: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Estimado HCPF,</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MX" sz="1050" dirty="0"/>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Recomiendo a ______________y he conocido al solicitante mencionado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                    (nombre de la </a:t>
            </a:r>
            <a:r>
              <a:rPr kumimoji="0" lang="es-MX" sz="105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050" b="0" i="0" u="none" strike="noStrike" kern="0" cap="none" spc="0" normalizeH="0" baseline="0" noProof="0" dirty="0">
                <a:ln>
                  <a:noFill/>
                </a:ln>
                <a:solidFill>
                  <a:srgbClr val="000000"/>
                </a:solidFill>
                <a:effectLst/>
                <a:uLnTx/>
                <a:uFillTx/>
                <a:latin typeface="Arial"/>
                <a:cs typeface="Arial"/>
                <a:sym typeface="Arial"/>
              </a:rPr>
              <a:t>)</a:t>
            </a:r>
            <a:endParaRPr lang="es-MX" sz="1050" dirty="0"/>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 anteriormente durante___________________</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                            (cantidad de tiempo en años/meses)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.Mi relación con el solicitante fue (o es) en la siguiente capacidad: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Tx/>
              <a:buChar char="-"/>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Compañero-     Cliente-      Líder relacionado con la profesión-   </a:t>
            </a:r>
          </a:p>
          <a:p>
            <a:pPr marL="171450" marR="0" lvl="0" indent="-171450" algn="l" defTabSz="914400" rtl="0" eaLnBrk="1" fontAlgn="auto" latinLnBrk="0" hangingPunct="1">
              <a:lnSpc>
                <a:spcPct val="100000"/>
              </a:lnSpc>
              <a:spcBef>
                <a:spcPts val="0"/>
              </a:spcBef>
              <a:spcAft>
                <a:spcPts val="0"/>
              </a:spcAft>
              <a:buClr>
                <a:srgbClr val="000000"/>
              </a:buClr>
              <a:buSzTx/>
              <a:buFontTx/>
              <a:buChar char="-"/>
              <a:tabLst/>
              <a:defRPr/>
            </a:pPr>
            <a:endParaRPr lang="es-MX" sz="1050" dirty="0"/>
          </a:p>
          <a:p>
            <a:pPr marL="171450" marR="0" lvl="0" indent="-171450" algn="l" defTabSz="914400" rtl="0" eaLnBrk="1" fontAlgn="auto" latinLnBrk="0" hangingPunct="1">
              <a:lnSpc>
                <a:spcPct val="100000"/>
              </a:lnSpc>
              <a:spcBef>
                <a:spcPts val="0"/>
              </a:spcBef>
              <a:spcAft>
                <a:spcPts val="0"/>
              </a:spcAft>
              <a:buClr>
                <a:srgbClr val="000000"/>
              </a:buClr>
              <a:buSzTx/>
              <a:buFontTx/>
              <a:buChar char="-"/>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 Proveedor licenciado-         Doula o partera en ejercicio</a:t>
            </a:r>
          </a:p>
          <a:p>
            <a:pPr marL="171450" marR="0" lvl="0" indent="-171450" algn="l" defTabSz="914400" rtl="0" eaLnBrk="1" fontAlgn="auto" latinLnBrk="0" hangingPunct="1">
              <a:lnSpc>
                <a:spcPct val="100000"/>
              </a:lnSpc>
              <a:spcBef>
                <a:spcPts val="0"/>
              </a:spcBef>
              <a:spcAft>
                <a:spcPts val="0"/>
              </a:spcAft>
              <a:buClr>
                <a:srgbClr val="000000"/>
              </a:buClr>
              <a:buSzTx/>
              <a:buFontTx/>
              <a:buChar char="-"/>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Tx/>
              <a:buChar char="-"/>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CuadroTexto 8">
            <a:extLst>
              <a:ext uri="{FF2B5EF4-FFF2-40B4-BE49-F238E27FC236}">
                <a16:creationId xmlns:a16="http://schemas.microsoft.com/office/drawing/2014/main" id="{FA9858AC-12D9-43AE-BB42-6719E685A1CD}"/>
              </a:ext>
            </a:extLst>
          </p:cNvPr>
          <p:cNvSpPr txBox="1"/>
          <p:nvPr/>
        </p:nvSpPr>
        <p:spPr>
          <a:xfrm>
            <a:off x="6514970" y="1012056"/>
            <a:ext cx="4280030" cy="170816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Por la presente, certifico que he estado personalmente familiarizado con el solicitante mencionado anteriormente y que, según mi leal saber y entender, creo que exhibe el carácter ético y profesional que se espera de un profesional de la comunidad en el ámbito del parto.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s-MX" sz="1050" dirty="0"/>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Confirmo que él o ella posee las cualidades y competencias profesionales esperadas de una </a:t>
            </a:r>
            <a:r>
              <a:rPr kumimoji="0" lang="es-MX" sz="105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050" b="0" i="0" u="none" strike="noStrike" kern="0" cap="none" spc="0" normalizeH="0" baseline="0" noProof="0" dirty="0">
                <a:ln>
                  <a:noFill/>
                </a:ln>
                <a:solidFill>
                  <a:srgbClr val="000000"/>
                </a:solidFill>
                <a:effectLst/>
                <a:uLnTx/>
                <a:uFillTx/>
                <a:latin typeface="Arial"/>
                <a:cs typeface="Arial"/>
                <a:sym typeface="Arial"/>
              </a:rPr>
              <a:t> que asiste a individuos y familias como compañero de parto.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05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50" b="0" i="0" u="none" strike="noStrike" kern="0" cap="none" spc="0" normalizeH="0" baseline="0" noProof="0" dirty="0">
                <a:ln>
                  <a:noFill/>
                </a:ln>
                <a:solidFill>
                  <a:srgbClr val="000000"/>
                </a:solidFill>
                <a:effectLst/>
                <a:uLnTx/>
                <a:uFillTx/>
                <a:latin typeface="Arial"/>
                <a:cs typeface="Arial"/>
                <a:sym typeface="Arial"/>
              </a:rPr>
              <a:t>Notas adicionales:</a:t>
            </a:r>
            <a:endParaRPr kumimoji="0" lang="es-CO" sz="105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Rectangle 2">
            <a:extLst>
              <a:ext uri="{FF2B5EF4-FFF2-40B4-BE49-F238E27FC236}">
                <a16:creationId xmlns:a16="http://schemas.microsoft.com/office/drawing/2014/main" id="{76E4162D-CD15-4141-B9A3-7174549EC260}"/>
              </a:ext>
            </a:extLst>
          </p:cNvPr>
          <p:cNvSpPr/>
          <p:nvPr/>
        </p:nvSpPr>
        <p:spPr>
          <a:xfrm>
            <a:off x="1632951" y="5711702"/>
            <a:ext cx="180754" cy="1295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US"/>
          </a:p>
        </p:txBody>
      </p:sp>
      <p:sp>
        <p:nvSpPr>
          <p:cNvPr id="8" name="Rectangle 7">
            <a:extLst>
              <a:ext uri="{FF2B5EF4-FFF2-40B4-BE49-F238E27FC236}">
                <a16:creationId xmlns:a16="http://schemas.microsoft.com/office/drawing/2014/main" id="{80333986-AD9E-471C-AFF4-278DCA6B5C97}"/>
              </a:ext>
            </a:extLst>
          </p:cNvPr>
          <p:cNvSpPr/>
          <p:nvPr/>
        </p:nvSpPr>
        <p:spPr>
          <a:xfrm>
            <a:off x="2619577" y="5711702"/>
            <a:ext cx="180754" cy="1295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US"/>
          </a:p>
        </p:txBody>
      </p:sp>
      <p:sp>
        <p:nvSpPr>
          <p:cNvPr id="10" name="Rectangle 9">
            <a:extLst>
              <a:ext uri="{FF2B5EF4-FFF2-40B4-BE49-F238E27FC236}">
                <a16:creationId xmlns:a16="http://schemas.microsoft.com/office/drawing/2014/main" id="{42A40DF9-86B7-457C-8861-EB2734166E60}"/>
              </a:ext>
            </a:extLst>
          </p:cNvPr>
          <p:cNvSpPr/>
          <p:nvPr/>
        </p:nvSpPr>
        <p:spPr>
          <a:xfrm>
            <a:off x="3244701" y="5713720"/>
            <a:ext cx="180754" cy="1295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US"/>
          </a:p>
        </p:txBody>
      </p:sp>
      <p:sp>
        <p:nvSpPr>
          <p:cNvPr id="11" name="Rectangle 10">
            <a:extLst>
              <a:ext uri="{FF2B5EF4-FFF2-40B4-BE49-F238E27FC236}">
                <a16:creationId xmlns:a16="http://schemas.microsoft.com/office/drawing/2014/main" id="{DE6D19AE-DDEE-4A6C-90E0-BBF5DC8BFC84}"/>
              </a:ext>
            </a:extLst>
          </p:cNvPr>
          <p:cNvSpPr/>
          <p:nvPr/>
        </p:nvSpPr>
        <p:spPr>
          <a:xfrm>
            <a:off x="1634722" y="6054171"/>
            <a:ext cx="180754" cy="1295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US"/>
          </a:p>
        </p:txBody>
      </p:sp>
      <p:sp>
        <p:nvSpPr>
          <p:cNvPr id="12" name="Rectangle 11">
            <a:extLst>
              <a:ext uri="{FF2B5EF4-FFF2-40B4-BE49-F238E27FC236}">
                <a16:creationId xmlns:a16="http://schemas.microsoft.com/office/drawing/2014/main" id="{A3FEE22C-EBA9-419D-AEEF-6FF0EFCB5653}"/>
              </a:ext>
            </a:extLst>
          </p:cNvPr>
          <p:cNvSpPr/>
          <p:nvPr/>
        </p:nvSpPr>
        <p:spPr>
          <a:xfrm>
            <a:off x="3244701" y="6054171"/>
            <a:ext cx="180754" cy="12951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US"/>
          </a:p>
        </p:txBody>
      </p:sp>
      <p:pic>
        <p:nvPicPr>
          <p:cNvPr id="13" name="Google Shape;905;p50">
            <a:extLst>
              <a:ext uri="{FF2B5EF4-FFF2-40B4-BE49-F238E27FC236}">
                <a16:creationId xmlns:a16="http://schemas.microsoft.com/office/drawing/2014/main" id="{1D0E5675-A954-4D4D-88AF-6F13E0CD82AE}"/>
              </a:ext>
            </a:extLst>
          </p:cNvPr>
          <p:cNvPicPr preferRelativeResize="0"/>
          <p:nvPr/>
        </p:nvPicPr>
        <p:blipFill rotWithShape="1">
          <a:blip r:embed="rId3">
            <a:alphaModFix/>
          </a:blip>
          <a:srcRect/>
          <a:stretch/>
        </p:blipFill>
        <p:spPr>
          <a:xfrm>
            <a:off x="1282570" y="946242"/>
            <a:ext cx="9854003" cy="5775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746"/>
    </mc:Choice>
    <mc:Fallback xmlns="">
      <p:transition spd="slow" advTm="6746"/>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910"/>
        <p:cNvGrpSpPr/>
        <p:nvPr/>
      </p:nvGrpSpPr>
      <p:grpSpPr>
        <a:xfrm>
          <a:off x="0" y="0"/>
          <a:ext cx="0" cy="0"/>
          <a:chOff x="0" y="0"/>
          <a:chExt cx="0" cy="0"/>
        </a:xfrm>
      </p:grpSpPr>
      <p:sp>
        <p:nvSpPr>
          <p:cNvPr id="911" name="Google Shape;911;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Additional Requirements </a:t>
            </a:r>
            <a:endParaRPr/>
          </a:p>
        </p:txBody>
      </p:sp>
      <p:sp>
        <p:nvSpPr>
          <p:cNvPr id="912" name="Google Shape;912;p51"/>
          <p:cNvSpPr/>
          <p:nvPr/>
        </p:nvSpPr>
        <p:spPr>
          <a:xfrm>
            <a:off x="3249523" y="3461662"/>
            <a:ext cx="5720305" cy="209808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dk1"/>
                </a:solidFill>
                <a:latin typeface="Aptos" panose="020B0004020202020204" pitchFamily="34" charset="0"/>
                <a:sym typeface="Arial"/>
              </a:rPr>
              <a:t>Optional</a:t>
            </a:r>
            <a:r>
              <a:rPr lang="en-US" sz="2400">
                <a:solidFill>
                  <a:schemeClr val="dk1"/>
                </a:solidFill>
                <a:latin typeface="Aptos" panose="020B0004020202020204" pitchFamily="34" charset="0"/>
                <a:sym typeface="Arial"/>
              </a:rPr>
              <a:t>: Mandatory Reporting of Child Abuse and Neglect training </a:t>
            </a:r>
            <a:endParaRPr>
              <a:latin typeface="Aptos" panose="020B0004020202020204" pitchFamily="34" charset="0"/>
            </a:endParaRPr>
          </a:p>
          <a:p>
            <a:pPr marL="0" marR="0" lvl="0" indent="0" algn="ctr" rtl="0">
              <a:spcBef>
                <a:spcPts val="0"/>
              </a:spcBef>
              <a:spcAft>
                <a:spcPts val="0"/>
              </a:spcAft>
              <a:buNone/>
            </a:pPr>
            <a:r>
              <a:rPr lang="en-US" sz="24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https://co4kids.org/child-abuse-prevention/mandatory-reporters/</a:t>
            </a:r>
            <a:r>
              <a:rPr lang="en-US" sz="2400">
                <a:solidFill>
                  <a:schemeClr val="dk1"/>
                </a:solidFill>
                <a:latin typeface="Aptos" panose="020B0004020202020204" pitchFamily="34" charset="0"/>
                <a:sym typeface="Arial"/>
              </a:rPr>
              <a:t> </a:t>
            </a:r>
            <a:endParaRPr>
              <a:latin typeface="Aptos" panose="020B0004020202020204" pitchFamily="34" charset="0"/>
            </a:endParaRPr>
          </a:p>
        </p:txBody>
      </p:sp>
      <p:sp>
        <p:nvSpPr>
          <p:cNvPr id="913" name="Google Shape;913;p51"/>
          <p:cNvSpPr/>
          <p:nvPr/>
        </p:nvSpPr>
        <p:spPr>
          <a:xfrm>
            <a:off x="6199114"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Insurance, either professional insurance or liability insurance through a doula group</a:t>
            </a:r>
            <a:endParaRPr>
              <a:latin typeface="Aptos" panose="020B0004020202020204" pitchFamily="34" charset="0"/>
            </a:endParaRPr>
          </a:p>
        </p:txBody>
      </p:sp>
      <p:sp>
        <p:nvSpPr>
          <p:cNvPr id="914" name="Google Shape;91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101</a:t>
            </a:fld>
            <a:endParaRPr/>
          </a:p>
        </p:txBody>
      </p:sp>
      <p:sp>
        <p:nvSpPr>
          <p:cNvPr id="915" name="Google Shape;915;p51"/>
          <p:cNvSpPr/>
          <p:nvPr/>
        </p:nvSpPr>
        <p:spPr>
          <a:xfrm>
            <a:off x="838200"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Background Checks: Make an appointment with IdentoGO and use code 25YQG9*</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415"/>
    </mc:Choice>
    <mc:Fallback xmlns="">
      <p:transition spd="slow" advTm="564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5"/>
                                        </p:tgtEl>
                                        <p:attrNameLst>
                                          <p:attrName>style.visibility</p:attrName>
                                        </p:attrNameLst>
                                      </p:cBhvr>
                                      <p:to>
                                        <p:strVal val="visible"/>
                                      </p:to>
                                    </p:set>
                                    <p:animEffect transition="in" filter="fade">
                                      <p:cBhvr>
                                        <p:cTn id="7" dur="1000"/>
                                        <p:tgtEl>
                                          <p:spTgt spid="9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3"/>
                                        </p:tgtEl>
                                        <p:attrNameLst>
                                          <p:attrName>style.visibility</p:attrName>
                                        </p:attrNameLst>
                                      </p:cBhvr>
                                      <p:to>
                                        <p:strVal val="visible"/>
                                      </p:to>
                                    </p:set>
                                    <p:animEffect transition="in" filter="fade">
                                      <p:cBhvr>
                                        <p:cTn id="12" dur="1000"/>
                                        <p:tgtEl>
                                          <p:spTgt spid="9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12"/>
                                        </p:tgtEl>
                                        <p:attrNameLst>
                                          <p:attrName>style.visibility</p:attrName>
                                        </p:attrNameLst>
                                      </p:cBhvr>
                                      <p:to>
                                        <p:strVal val="visible"/>
                                      </p:to>
                                    </p:set>
                                    <p:animEffect transition="in" filter="fade">
                                      <p:cBhvr>
                                        <p:cTn id="17" dur="1000"/>
                                        <p:tgtEl>
                                          <p:spTgt spid="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910"/>
        <p:cNvGrpSpPr/>
        <p:nvPr/>
      </p:nvGrpSpPr>
      <p:grpSpPr>
        <a:xfrm>
          <a:off x="0" y="0"/>
          <a:ext cx="0" cy="0"/>
          <a:chOff x="0" y="0"/>
          <a:chExt cx="0" cy="0"/>
        </a:xfrm>
      </p:grpSpPr>
      <p:sp>
        <p:nvSpPr>
          <p:cNvPr id="911" name="Google Shape;911;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Requisitos adicionales </a:t>
            </a:r>
            <a:endParaRPr/>
          </a:p>
        </p:txBody>
      </p:sp>
      <p:sp>
        <p:nvSpPr>
          <p:cNvPr id="912" name="Google Shape;912;p51"/>
          <p:cNvSpPr/>
          <p:nvPr/>
        </p:nvSpPr>
        <p:spPr>
          <a:xfrm>
            <a:off x="3249523" y="3461662"/>
            <a:ext cx="5720305" cy="209808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Opcional: Capacitación obligatoria sobre denuncia de abuso y negligencia infantil</a:t>
            </a: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sng" strike="noStrike" kern="0" cap="none" spc="0" normalizeH="0" baseline="0" noProof="0">
                <a:ln>
                  <a:noFill/>
                </a:ln>
                <a:solidFill>
                  <a:srgbClr val="000000"/>
                </a:solidFill>
                <a:effectLst/>
                <a:uLnTx/>
                <a:uFillTx/>
                <a:latin typeface="Aptos" panose="020B0004020202020204" pitchFamily="34" charset="0"/>
                <a:cs typeface="Arial"/>
                <a:sym typeface="Arial"/>
                <a:hlinkClick r:id="rId4">
                  <a:extLst>
                    <a:ext uri="{A12FA001-AC4F-418D-AE19-62706E023703}">
                      <ahyp:hlinkClr xmlns:ahyp="http://schemas.microsoft.com/office/drawing/2018/hyperlinkcolor" val="tx"/>
                    </a:ext>
                  </a:extLst>
                </a:hlinkClick>
              </a:rPr>
              <a:t>https://co4kids.org/child-abuse-prevention/mandatory-reporters/</a:t>
            </a: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913" name="Google Shape;913;p51"/>
          <p:cNvSpPr/>
          <p:nvPr/>
        </p:nvSpPr>
        <p:spPr>
          <a:xfrm>
            <a:off x="6199114"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Seguro, ya sea seguro profesional o de responsabilidad civil a través de un grupo de doulas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914" name="Google Shape;914;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915" name="Google Shape;915;p51"/>
          <p:cNvSpPr/>
          <p:nvPr/>
        </p:nvSpPr>
        <p:spPr>
          <a:xfrm>
            <a:off x="838200" y="1916329"/>
            <a:ext cx="5166335" cy="132556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Verificaciones de Antecedentes: Programa una cita con IdentoGO y utiliza el código 25YQG9*</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415"/>
    </mc:Choice>
    <mc:Fallback xmlns="">
      <p:transition spd="slow" advTm="564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5"/>
                                        </p:tgtEl>
                                        <p:attrNameLst>
                                          <p:attrName>style.visibility</p:attrName>
                                        </p:attrNameLst>
                                      </p:cBhvr>
                                      <p:to>
                                        <p:strVal val="visible"/>
                                      </p:to>
                                    </p:set>
                                    <p:animEffect transition="in" filter="fade">
                                      <p:cBhvr>
                                        <p:cTn id="7" dur="1000"/>
                                        <p:tgtEl>
                                          <p:spTgt spid="9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13"/>
                                        </p:tgtEl>
                                        <p:attrNameLst>
                                          <p:attrName>style.visibility</p:attrName>
                                        </p:attrNameLst>
                                      </p:cBhvr>
                                      <p:to>
                                        <p:strVal val="visible"/>
                                      </p:to>
                                    </p:set>
                                    <p:animEffect transition="in" filter="fade">
                                      <p:cBhvr>
                                        <p:cTn id="12" dur="1000"/>
                                        <p:tgtEl>
                                          <p:spTgt spid="9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12"/>
                                        </p:tgtEl>
                                        <p:attrNameLst>
                                          <p:attrName>style.visibility</p:attrName>
                                        </p:attrNameLst>
                                      </p:cBhvr>
                                      <p:to>
                                        <p:strVal val="visible"/>
                                      </p:to>
                                    </p:set>
                                    <p:animEffect transition="in" filter="fade">
                                      <p:cBhvr>
                                        <p:cTn id="17" dur="1000"/>
                                        <p:tgtEl>
                                          <p:spTgt spid="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920"/>
        <p:cNvGrpSpPr/>
        <p:nvPr/>
      </p:nvGrpSpPr>
      <p:grpSpPr>
        <a:xfrm>
          <a:off x="0" y="0"/>
          <a:ext cx="0" cy="0"/>
          <a:chOff x="0" y="0"/>
          <a:chExt cx="0" cy="0"/>
        </a:xfrm>
      </p:grpSpPr>
      <p:sp>
        <p:nvSpPr>
          <p:cNvPr id="921" name="Google Shape;921;p52"/>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2" name="Google Shape;922;p52"/>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3" name="Google Shape;923;p52"/>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24" name="Google Shape;924;p52"/>
          <p:cNvSpPr txBox="1"/>
          <p:nvPr/>
        </p:nvSpPr>
        <p:spPr>
          <a:xfrm>
            <a:off x="3143250" y="2766218"/>
            <a:ext cx="5905499" cy="132556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Enrolling Through the Medicaid Provider Web Portal</a:t>
            </a:r>
            <a:endParaRPr>
              <a:latin typeface="Aptos" panose="020B0004020202020204" pitchFamily="34" charset="0"/>
            </a:endParaRPr>
          </a:p>
        </p:txBody>
      </p:sp>
      <p:sp>
        <p:nvSpPr>
          <p:cNvPr id="925" name="Google Shape;92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732"/>
    </mc:Choice>
    <mc:Fallback xmlns="">
      <p:transition spd="slow" advTm="4732"/>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920"/>
        <p:cNvGrpSpPr/>
        <p:nvPr/>
      </p:nvGrpSpPr>
      <p:grpSpPr>
        <a:xfrm>
          <a:off x="0" y="0"/>
          <a:ext cx="0" cy="0"/>
          <a:chOff x="0" y="0"/>
          <a:chExt cx="0" cy="0"/>
        </a:xfrm>
      </p:grpSpPr>
      <p:sp>
        <p:nvSpPr>
          <p:cNvPr id="921" name="Google Shape;921;p52"/>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22" name="Google Shape;922;p52"/>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23" name="Google Shape;923;p52"/>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24" name="Google Shape;924;p52"/>
          <p:cNvSpPr txBox="1"/>
          <p:nvPr/>
        </p:nvSpPr>
        <p:spPr>
          <a:xfrm>
            <a:off x="3143250" y="2766218"/>
            <a:ext cx="5905499" cy="1325563"/>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Inscribirse a través del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925" name="Google Shape;92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732"/>
    </mc:Choice>
    <mc:Fallback xmlns="">
      <p:transition spd="slow" advTm="4732"/>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30"/>
        <p:cNvGrpSpPr/>
        <p:nvPr/>
      </p:nvGrpSpPr>
      <p:grpSpPr>
        <a:xfrm>
          <a:off x="0" y="0"/>
          <a:ext cx="0" cy="0"/>
          <a:chOff x="0" y="0"/>
          <a:chExt cx="0" cy="0"/>
        </a:xfrm>
      </p:grpSpPr>
      <p:sp>
        <p:nvSpPr>
          <p:cNvPr id="931" name="Google Shape;931;p53"/>
          <p:cNvSpPr/>
          <p:nvPr/>
        </p:nvSpPr>
        <p:spPr>
          <a:xfrm>
            <a:off x="10545133" y="4097438"/>
            <a:ext cx="785515" cy="682906"/>
          </a:xfrm>
          <a:prstGeom prst="rect">
            <a:avLst/>
          </a:prstGeom>
          <a:solidFill>
            <a:srgbClr val="6675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2" name="Google Shape;932;p53"/>
          <p:cNvSpPr/>
          <p:nvPr/>
        </p:nvSpPr>
        <p:spPr>
          <a:xfrm>
            <a:off x="10741306" y="5416952"/>
            <a:ext cx="381965" cy="324091"/>
          </a:xfrm>
          <a:prstGeom prst="ellipse">
            <a:avLst/>
          </a:prstGeom>
          <a:solidFill>
            <a:srgbClr val="6675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3" name="Google Shape;933;p53"/>
          <p:cNvSpPr/>
          <p:nvPr/>
        </p:nvSpPr>
        <p:spPr>
          <a:xfrm>
            <a:off x="8345347" y="4097438"/>
            <a:ext cx="1817225" cy="1319514"/>
          </a:xfrm>
          <a:prstGeom prst="rect">
            <a:avLst/>
          </a:prstGeom>
          <a:solidFill>
            <a:srgbClr val="99A3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34" name="Google Shape;934;p53"/>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Registering for the System</a:t>
            </a:r>
            <a:endParaRPr/>
          </a:p>
        </p:txBody>
      </p:sp>
      <p:sp>
        <p:nvSpPr>
          <p:cNvPr id="935" name="Google Shape;935;p53"/>
          <p:cNvSpPr/>
          <p:nvPr/>
        </p:nvSpPr>
        <p:spPr>
          <a:xfrm>
            <a:off x="838200" y="1008639"/>
            <a:ext cx="6347691" cy="107716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All doulas must enroll in Health First Colorado through the Medicaid Provider Web Portal</a:t>
            </a:r>
            <a:endParaRPr>
              <a:latin typeface="Aptos" panose="020B0004020202020204" pitchFamily="34" charset="0"/>
            </a:endParaRPr>
          </a:p>
        </p:txBody>
      </p:sp>
      <p:sp>
        <p:nvSpPr>
          <p:cNvPr id="936" name="Google Shape;936;p53"/>
          <p:cNvSpPr/>
          <p:nvPr/>
        </p:nvSpPr>
        <p:spPr>
          <a:xfrm>
            <a:off x="838202" y="2334203"/>
            <a:ext cx="6347689" cy="4158672"/>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dk1"/>
                </a:solidFill>
                <a:latin typeface="Aptos" panose="020B0004020202020204" pitchFamily="34" charset="0"/>
                <a:sym typeface="Arial"/>
              </a:rPr>
              <a:t>You will need:</a:t>
            </a:r>
            <a:endParaRPr sz="1800" b="1">
              <a:solidFill>
                <a:schemeClr val="dk1"/>
              </a:solidFill>
              <a:latin typeface="Aptos" panose="020B0004020202020204" pitchFamily="34" charset="0"/>
              <a:sym typeface="Arial"/>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business license </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The doula taxonomy code (374J00000X)</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NPI number</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Your address with nine-digit ZIP code</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Copy of driver’s license/state ID</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A voided check or bank letter</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Completed IRS Form W-9</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Insurance policy</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CPR card, attestation, doula code of conduct</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Arial"/>
              <a:buAutoNum type="arabicPeriod"/>
            </a:pPr>
            <a:r>
              <a:rPr lang="en-US" sz="2000">
                <a:solidFill>
                  <a:schemeClr val="dk1"/>
                </a:solidFill>
                <a:latin typeface="Aptos" panose="020B0004020202020204" pitchFamily="34" charset="0"/>
                <a:sym typeface="Arial"/>
              </a:rPr>
              <a:t>Certification, training certificate, or letters of recommendation (depending on your pathway)</a:t>
            </a:r>
            <a:endParaRPr>
              <a:latin typeface="Aptos" panose="020B0004020202020204" pitchFamily="34" charset="0"/>
            </a:endParaRPr>
          </a:p>
        </p:txBody>
      </p:sp>
      <p:pic>
        <p:nvPicPr>
          <p:cNvPr id="937" name="Google Shape;937;p53" descr="Computer with solid fill"/>
          <p:cNvPicPr preferRelativeResize="0"/>
          <p:nvPr/>
        </p:nvPicPr>
        <p:blipFill rotWithShape="1">
          <a:blip r:embed="rId4">
            <a:alphaModFix/>
          </a:blip>
          <a:srcRect/>
          <a:stretch/>
        </p:blipFill>
        <p:spPr>
          <a:xfrm>
            <a:off x="8157258" y="3321403"/>
            <a:ext cx="3319638" cy="3319638"/>
          </a:xfrm>
          <a:prstGeom prst="rect">
            <a:avLst/>
          </a:prstGeom>
          <a:noFill/>
          <a:ln>
            <a:noFill/>
          </a:ln>
        </p:spPr>
      </p:pic>
      <p:sp>
        <p:nvSpPr>
          <p:cNvPr id="938" name="Google Shape;93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105</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9797"/>
    </mc:Choice>
    <mc:Fallback xmlns="">
      <p:transition spd="slow" advTm="497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6"/>
                                        </p:tgtEl>
                                        <p:attrNameLst>
                                          <p:attrName>style.visibility</p:attrName>
                                        </p:attrNameLst>
                                      </p:cBhvr>
                                      <p:to>
                                        <p:strVal val="visible"/>
                                      </p:to>
                                    </p:set>
                                    <p:animEffect transition="in" filter="fade">
                                      <p:cBhvr>
                                        <p:cTn id="7" dur="500"/>
                                        <p:tgtEl>
                                          <p:spTgt spid="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30"/>
        <p:cNvGrpSpPr/>
        <p:nvPr/>
      </p:nvGrpSpPr>
      <p:grpSpPr>
        <a:xfrm>
          <a:off x="0" y="0"/>
          <a:ext cx="0" cy="0"/>
          <a:chOff x="0" y="0"/>
          <a:chExt cx="0" cy="0"/>
        </a:xfrm>
      </p:grpSpPr>
      <p:sp>
        <p:nvSpPr>
          <p:cNvPr id="931" name="Google Shape;931;p53"/>
          <p:cNvSpPr/>
          <p:nvPr/>
        </p:nvSpPr>
        <p:spPr>
          <a:xfrm>
            <a:off x="10545133" y="4097438"/>
            <a:ext cx="785515" cy="682906"/>
          </a:xfrm>
          <a:prstGeom prst="rect">
            <a:avLst/>
          </a:prstGeom>
          <a:solidFill>
            <a:srgbClr val="6675A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32" name="Google Shape;932;p53"/>
          <p:cNvSpPr/>
          <p:nvPr/>
        </p:nvSpPr>
        <p:spPr>
          <a:xfrm>
            <a:off x="10741306" y="5416952"/>
            <a:ext cx="381965" cy="324091"/>
          </a:xfrm>
          <a:prstGeom prst="ellipse">
            <a:avLst/>
          </a:prstGeom>
          <a:solidFill>
            <a:srgbClr val="6675A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33" name="Google Shape;933;p53"/>
          <p:cNvSpPr/>
          <p:nvPr/>
        </p:nvSpPr>
        <p:spPr>
          <a:xfrm>
            <a:off x="8345347" y="4097438"/>
            <a:ext cx="1817225" cy="1319514"/>
          </a:xfrm>
          <a:prstGeom prst="rect">
            <a:avLst/>
          </a:prstGeom>
          <a:solidFill>
            <a:srgbClr val="99A3C6"/>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34" name="Google Shape;934;p53"/>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Registro en el sistema</a:t>
            </a:r>
            <a:endParaRPr/>
          </a:p>
        </p:txBody>
      </p:sp>
      <p:sp>
        <p:nvSpPr>
          <p:cNvPr id="935" name="Google Shape;935;p53"/>
          <p:cNvSpPr/>
          <p:nvPr/>
        </p:nvSpPr>
        <p:spPr>
          <a:xfrm>
            <a:off x="838200" y="1008639"/>
            <a:ext cx="6347691" cy="107716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Todas las doulas deben inscribirse en Health First Colorado a través del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936" name="Google Shape;936;p53"/>
          <p:cNvSpPr/>
          <p:nvPr/>
        </p:nvSpPr>
        <p:spPr>
          <a:xfrm>
            <a:off x="838202" y="2334203"/>
            <a:ext cx="6347689" cy="4158672"/>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ptos" panose="020B0004020202020204" pitchFamily="34" charset="0"/>
                <a:cs typeface="Arial"/>
                <a:sym typeface="Arial"/>
              </a:rPr>
              <a:t>Necesitarás:</a:t>
            </a:r>
            <a:endParaRPr kumimoji="0" sz="1800" b="1"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Tu licencia de negocio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Código de Taxonomía para Doulas: 374J00000X</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Tu número de NPI</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Tu dirección con código postal de nueve dígitos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Copia de la licencia de conducir/ID estatal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Cheque anulado/carta del banco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Formulario W-9 del IRS completado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Póliza de seguros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Tarjeta de RCP, atestación,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Arial"/>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CertifCertificación, certificado de capacitación o cartas de recomendación (dependiendo de tu ruta)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937" name="Google Shape;937;p53" descr="Computer with solid fill"/>
          <p:cNvPicPr preferRelativeResize="0"/>
          <p:nvPr/>
        </p:nvPicPr>
        <p:blipFill rotWithShape="1">
          <a:blip r:embed="rId4">
            <a:alphaModFix/>
          </a:blip>
          <a:srcRect/>
          <a:stretch/>
        </p:blipFill>
        <p:spPr>
          <a:xfrm>
            <a:off x="8157258" y="3321403"/>
            <a:ext cx="3319638" cy="3319638"/>
          </a:xfrm>
          <a:prstGeom prst="rect">
            <a:avLst/>
          </a:prstGeom>
          <a:noFill/>
          <a:ln>
            <a:noFill/>
          </a:ln>
        </p:spPr>
      </p:pic>
      <p:sp>
        <p:nvSpPr>
          <p:cNvPr id="938" name="Google Shape;93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9797"/>
    </mc:Choice>
    <mc:Fallback xmlns="">
      <p:transition spd="slow" advTm="497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6"/>
                                        </p:tgtEl>
                                        <p:attrNameLst>
                                          <p:attrName>style.visibility</p:attrName>
                                        </p:attrNameLst>
                                      </p:cBhvr>
                                      <p:to>
                                        <p:strVal val="visible"/>
                                      </p:to>
                                    </p:set>
                                    <p:animEffect transition="in" filter="fade">
                                      <p:cBhvr>
                                        <p:cTn id="7" dur="500"/>
                                        <p:tgtEl>
                                          <p:spTgt spid="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43"/>
        <p:cNvGrpSpPr/>
        <p:nvPr/>
      </p:nvGrpSpPr>
      <p:grpSpPr>
        <a:xfrm>
          <a:off x="0" y="0"/>
          <a:ext cx="0" cy="0"/>
          <a:chOff x="0" y="0"/>
          <a:chExt cx="0" cy="0"/>
        </a:xfrm>
      </p:grpSpPr>
      <p:sp>
        <p:nvSpPr>
          <p:cNvPr id="944" name="Google Shape;944;p54"/>
          <p:cNvSpPr/>
          <p:nvPr/>
        </p:nvSpPr>
        <p:spPr>
          <a:xfrm>
            <a:off x="2060813" y="136525"/>
            <a:ext cx="8003700" cy="65849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945" name="Google Shape;94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107</a:t>
            </a:fld>
            <a:endParaRPr/>
          </a:p>
        </p:txBody>
      </p:sp>
      <p:pic>
        <p:nvPicPr>
          <p:cNvPr id="946" name="Google Shape;946;p54"/>
          <p:cNvPicPr preferRelativeResize="0"/>
          <p:nvPr/>
        </p:nvPicPr>
        <p:blipFill rotWithShape="1">
          <a:blip r:embed="rId3">
            <a:alphaModFix/>
          </a:blip>
          <a:srcRect/>
          <a:stretch/>
        </p:blipFill>
        <p:spPr>
          <a:xfrm>
            <a:off x="2165451" y="297995"/>
            <a:ext cx="7838358" cy="62802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0895"/>
    </mc:Choice>
    <mc:Fallback xmlns="">
      <p:transition spd="slow" advTm="10895"/>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43"/>
        <p:cNvGrpSpPr/>
        <p:nvPr/>
      </p:nvGrpSpPr>
      <p:grpSpPr>
        <a:xfrm>
          <a:off x="0" y="0"/>
          <a:ext cx="0" cy="0"/>
          <a:chOff x="0" y="0"/>
          <a:chExt cx="0" cy="0"/>
        </a:xfrm>
      </p:grpSpPr>
      <p:sp>
        <p:nvSpPr>
          <p:cNvPr id="944" name="Google Shape;944;p54"/>
          <p:cNvSpPr/>
          <p:nvPr/>
        </p:nvSpPr>
        <p:spPr>
          <a:xfrm>
            <a:off x="2060813" y="136525"/>
            <a:ext cx="8003700" cy="65849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45" name="Google Shape;94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946" name="Google Shape;946;p54"/>
          <p:cNvPicPr preferRelativeResize="0"/>
          <p:nvPr/>
        </p:nvPicPr>
        <p:blipFill>
          <a:blip r:embed="rId3"/>
          <a:srcRect/>
          <a:stretch/>
        </p:blipFill>
        <p:spPr>
          <a:xfrm>
            <a:off x="2169004" y="297995"/>
            <a:ext cx="7831251" cy="62802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0895"/>
    </mc:Choice>
    <mc:Fallback xmlns="">
      <p:transition spd="slow" advTm="10895"/>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51"/>
        <p:cNvGrpSpPr/>
        <p:nvPr/>
      </p:nvGrpSpPr>
      <p:grpSpPr>
        <a:xfrm>
          <a:off x="0" y="0"/>
          <a:ext cx="0" cy="0"/>
          <a:chOff x="0" y="0"/>
          <a:chExt cx="0" cy="0"/>
        </a:xfrm>
      </p:grpSpPr>
      <p:sp>
        <p:nvSpPr>
          <p:cNvPr id="952" name="Google Shape;952;p55"/>
          <p:cNvSpPr/>
          <p:nvPr/>
        </p:nvSpPr>
        <p:spPr>
          <a:xfrm>
            <a:off x="3124200" y="143157"/>
            <a:ext cx="5669280" cy="657831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953" name="Google Shape;953;p55"/>
          <p:cNvPicPr preferRelativeResize="0"/>
          <p:nvPr/>
        </p:nvPicPr>
        <p:blipFill rotWithShape="1">
          <a:blip r:embed="rId3">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54" name="Google Shape;95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109</a:t>
            </a:fld>
            <a:endParaRPr sz="1200" b="0" i="0" u="none" strike="noStrike" cap="none">
              <a:solidFill>
                <a:srgbClr val="757575"/>
              </a:solidFill>
              <a:ea typeface="Arial"/>
              <a:sym typeface="Arial"/>
            </a:endParaRPr>
          </a:p>
        </p:txBody>
      </p:sp>
      <p:pic>
        <p:nvPicPr>
          <p:cNvPr id="955" name="Google Shape;955;p55"/>
          <p:cNvPicPr preferRelativeResize="0"/>
          <p:nvPr/>
        </p:nvPicPr>
        <p:blipFill rotWithShape="1">
          <a:blip r:embed="rId4">
            <a:alphaModFix/>
          </a:blip>
          <a:srcRect/>
          <a:stretch/>
        </p:blipFill>
        <p:spPr>
          <a:xfrm>
            <a:off x="3567815" y="247878"/>
            <a:ext cx="4964929" cy="63622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958">
        <p:fade/>
      </p:transition>
    </mc:Choice>
    <mc:Fallback xmlns="">
      <p:transition spd="med" advTm="5958">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47"/>
        <p:cNvGrpSpPr/>
        <p:nvPr/>
      </p:nvGrpSpPr>
      <p:grpSpPr>
        <a:xfrm>
          <a:off x="0" y="0"/>
          <a:ext cx="0" cy="0"/>
          <a:chOff x="0" y="0"/>
          <a:chExt cx="0" cy="0"/>
        </a:xfrm>
      </p:grpSpPr>
      <p:sp>
        <p:nvSpPr>
          <p:cNvPr id="148" name="Google Shape;148;p6"/>
          <p:cNvSpPr txBox="1">
            <a:spLocks noGrp="1"/>
          </p:cNvSpPr>
          <p:nvPr>
            <p:ph type="title"/>
          </p:nvPr>
        </p:nvSpPr>
        <p:spPr>
          <a:xfrm>
            <a:off x="1066976" y="1627599"/>
            <a:ext cx="70254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Labor and Delivery</a:t>
            </a:r>
            <a:endParaRPr/>
          </a:p>
        </p:txBody>
      </p:sp>
      <p:sp>
        <p:nvSpPr>
          <p:cNvPr id="149" name="Google Shape;149;p6"/>
          <p:cNvSpPr/>
          <p:nvPr/>
        </p:nvSpPr>
        <p:spPr>
          <a:xfrm>
            <a:off x="1066977" y="2953162"/>
            <a:ext cx="4448175" cy="107632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$900 </a:t>
            </a:r>
            <a:endParaRPr>
              <a:latin typeface="Aptos" panose="020B0004020202020204" pitchFamily="34" charset="0"/>
            </a:endParaRPr>
          </a:p>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per delivery</a:t>
            </a:r>
            <a:endParaRPr>
              <a:latin typeface="Aptos" panose="020B0004020202020204" pitchFamily="34" charset="0"/>
            </a:endParaRPr>
          </a:p>
        </p:txBody>
      </p:sp>
      <p:sp>
        <p:nvSpPr>
          <p:cNvPr id="150" name="Google Shape;150;p6"/>
          <p:cNvSpPr/>
          <p:nvPr/>
        </p:nvSpPr>
        <p:spPr>
          <a:xfrm>
            <a:off x="7506249" y="1747838"/>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51" name="Google Shape;151;p6"/>
          <p:cNvPicPr preferRelativeResize="0"/>
          <p:nvPr/>
        </p:nvPicPr>
        <p:blipFill rotWithShape="1">
          <a:blip r:embed="rId3">
            <a:alphaModFix/>
          </a:blip>
          <a:srcRect/>
          <a:stretch/>
        </p:blipFill>
        <p:spPr>
          <a:xfrm>
            <a:off x="7296832" y="2129147"/>
            <a:ext cx="3949831" cy="3119793"/>
          </a:xfrm>
          <a:prstGeom prst="rect">
            <a:avLst/>
          </a:prstGeom>
          <a:noFill/>
          <a:ln>
            <a:noFill/>
          </a:ln>
        </p:spPr>
      </p:pic>
      <p:sp>
        <p:nvSpPr>
          <p:cNvPr id="152" name="Google Shape;15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741"/>
    </mc:Choice>
    <mc:Fallback xmlns="">
      <p:transition spd="slow" advTm="5741"/>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51"/>
        <p:cNvGrpSpPr/>
        <p:nvPr/>
      </p:nvGrpSpPr>
      <p:grpSpPr>
        <a:xfrm>
          <a:off x="0" y="0"/>
          <a:ext cx="0" cy="0"/>
          <a:chOff x="0" y="0"/>
          <a:chExt cx="0" cy="0"/>
        </a:xfrm>
      </p:grpSpPr>
      <p:sp>
        <p:nvSpPr>
          <p:cNvPr id="952" name="Google Shape;952;p55"/>
          <p:cNvSpPr/>
          <p:nvPr/>
        </p:nvSpPr>
        <p:spPr>
          <a:xfrm>
            <a:off x="3124200" y="143157"/>
            <a:ext cx="5669280" cy="657831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953" name="Google Shape;953;p55"/>
          <p:cNvPicPr preferRelativeResize="0"/>
          <p:nvPr/>
        </p:nvPicPr>
        <p:blipFill rotWithShape="1">
          <a:blip r:embed="rId3">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54" name="Google Shape;954;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110</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955" name="Google Shape;955;p55"/>
          <p:cNvPicPr preferRelativeResize="0"/>
          <p:nvPr/>
        </p:nvPicPr>
        <p:blipFill>
          <a:blip r:embed="rId4"/>
          <a:srcRect/>
          <a:stretch/>
        </p:blipFill>
        <p:spPr>
          <a:xfrm>
            <a:off x="3569195" y="247878"/>
            <a:ext cx="4962169" cy="63622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advTm="5958">
        <p:fade/>
      </p:transition>
    </mc:Choice>
    <mc:Fallback xmlns="">
      <p:transition spd="med" advTm="5958">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60"/>
        <p:cNvGrpSpPr/>
        <p:nvPr/>
      </p:nvGrpSpPr>
      <p:grpSpPr>
        <a:xfrm>
          <a:off x="0" y="0"/>
          <a:ext cx="0" cy="0"/>
          <a:chOff x="0" y="0"/>
          <a:chExt cx="0" cy="0"/>
        </a:xfrm>
      </p:grpSpPr>
      <p:pic>
        <p:nvPicPr>
          <p:cNvPr id="961" name="Google Shape;961;p56"/>
          <p:cNvPicPr preferRelativeResize="0"/>
          <p:nvPr/>
        </p:nvPicPr>
        <p:blipFill rotWithShape="1">
          <a:blip r:embed="rId4">
            <a:alphaModFix/>
          </a:blip>
          <a:srcRect b="10901"/>
          <a:stretch/>
        </p:blipFill>
        <p:spPr>
          <a:xfrm>
            <a:off x="2052918" y="115860"/>
            <a:ext cx="8080888" cy="6605616"/>
          </a:xfrm>
          <a:prstGeom prst="roundRect">
            <a:avLst>
              <a:gd name="adj" fmla="val 3965"/>
            </a:avLst>
          </a:prstGeom>
          <a:noFill/>
          <a:ln>
            <a:noFill/>
          </a:ln>
        </p:spPr>
      </p:pic>
      <p:pic>
        <p:nvPicPr>
          <p:cNvPr id="962" name="Google Shape;962;p56"/>
          <p:cNvPicPr preferRelativeResize="0"/>
          <p:nvPr/>
        </p:nvPicPr>
        <p:blipFill rotWithShape="1">
          <a:blip r:embed="rId5">
            <a:alphaModFix/>
          </a:blip>
          <a:srcRect t="50" b="49"/>
          <a:stretch/>
        </p:blipFill>
        <p:spPr>
          <a:xfrm>
            <a:off x="2068114" y="115859"/>
            <a:ext cx="8080888" cy="6631191"/>
          </a:xfrm>
          <a:prstGeom prst="roundRect">
            <a:avLst>
              <a:gd name="adj" fmla="val 3622"/>
            </a:avLst>
          </a:prstGeom>
          <a:noFill/>
          <a:ln>
            <a:noFill/>
          </a:ln>
        </p:spPr>
      </p:pic>
      <p:pic>
        <p:nvPicPr>
          <p:cNvPr id="963" name="Google Shape;963;p56"/>
          <p:cNvPicPr preferRelativeResize="0"/>
          <p:nvPr/>
        </p:nvPicPr>
        <p:blipFill rotWithShape="1">
          <a:blip r:embed="rId6">
            <a:alphaModFix/>
          </a:blip>
          <a:srcRect/>
          <a:stretch/>
        </p:blipFill>
        <p:spPr>
          <a:xfrm>
            <a:off x="4216640" y="2286358"/>
            <a:ext cx="4012097" cy="1658334"/>
          </a:xfrm>
          <a:custGeom>
            <a:avLst/>
            <a:gdLst/>
            <a:ahLst/>
            <a:cxnLst/>
            <a:rect l="l" t="t" r="r" b="b"/>
            <a:pathLst>
              <a:path w="2857899" h="1181265" extrusionOk="0">
                <a:moveTo>
                  <a:pt x="0" y="0"/>
                </a:moveTo>
                <a:lnTo>
                  <a:pt x="2857899" y="0"/>
                </a:lnTo>
                <a:lnTo>
                  <a:pt x="2857899" y="1181265"/>
                </a:lnTo>
                <a:lnTo>
                  <a:pt x="1025406" y="1181265"/>
                </a:lnTo>
                <a:lnTo>
                  <a:pt x="1025406" y="179125"/>
                </a:lnTo>
                <a:lnTo>
                  <a:pt x="0" y="179125"/>
                </a:lnTo>
                <a:lnTo>
                  <a:pt x="0" y="0"/>
                </a:lnTo>
                <a:close/>
              </a:path>
            </a:pathLst>
          </a:custGeom>
          <a:noFill/>
          <a:ln w="57150" cap="flat" cmpd="sng">
            <a:solidFill>
              <a:srgbClr val="4D5E9B"/>
            </a:solidFill>
            <a:prstDash val="solid"/>
            <a:round/>
            <a:headEnd type="none" w="sm" len="sm"/>
            <a:tailEnd type="none" w="sm" len="sm"/>
          </a:ln>
        </p:spPr>
      </p:pic>
      <p:pic>
        <p:nvPicPr>
          <p:cNvPr id="964" name="Google Shape;964;p56"/>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65" name="Google Shape;965;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111</a:t>
            </a:fld>
            <a:endParaRPr/>
          </a:p>
        </p:txBody>
      </p:sp>
      <p:pic>
        <p:nvPicPr>
          <p:cNvPr id="966" name="Google Shape;966;p56"/>
          <p:cNvPicPr preferRelativeResize="0"/>
          <p:nvPr/>
        </p:nvPicPr>
        <p:blipFill rotWithShape="1">
          <a:blip r:embed="rId4">
            <a:alphaModFix/>
          </a:blip>
          <a:srcRect l="213" t="6316" r="84543" b="88031"/>
          <a:stretch/>
        </p:blipFill>
        <p:spPr>
          <a:xfrm>
            <a:off x="2068114" y="571500"/>
            <a:ext cx="1231900" cy="419100"/>
          </a:xfrm>
          <a:custGeom>
            <a:avLst/>
            <a:gdLst/>
            <a:ahLst/>
            <a:cxnLst/>
            <a:rect l="l" t="t" r="r" b="b"/>
            <a:pathLst>
              <a:path w="1231900" h="419100" extrusionOk="0">
                <a:moveTo>
                  <a:pt x="0" y="0"/>
                </a:moveTo>
                <a:lnTo>
                  <a:pt x="1231900" y="0"/>
                </a:lnTo>
                <a:lnTo>
                  <a:pt x="1231900" y="419100"/>
                </a:lnTo>
                <a:lnTo>
                  <a:pt x="0" y="419100"/>
                </a:lnTo>
                <a:close/>
              </a:path>
            </a:pathLst>
          </a:custGeom>
          <a:noFill/>
          <a:ln w="5715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5796">
        <p:fade/>
      </p:transition>
    </mc:Choice>
    <mc:Fallback xmlns="">
      <p:transition spd="med" advTm="2579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2"/>
                                        </p:tgtEl>
                                        <p:attrNameLst>
                                          <p:attrName>style.visibility</p:attrName>
                                        </p:attrNameLst>
                                      </p:cBhvr>
                                      <p:to>
                                        <p:strVal val="visible"/>
                                      </p:to>
                                    </p:set>
                                    <p:animEffect transition="in" filter="fade">
                                      <p:cBhvr>
                                        <p:cTn id="7" dur="500"/>
                                        <p:tgtEl>
                                          <p:spTgt spid="96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60"/>
        <p:cNvGrpSpPr/>
        <p:nvPr/>
      </p:nvGrpSpPr>
      <p:grpSpPr>
        <a:xfrm>
          <a:off x="0" y="0"/>
          <a:ext cx="0" cy="0"/>
          <a:chOff x="0" y="0"/>
          <a:chExt cx="0" cy="0"/>
        </a:xfrm>
      </p:grpSpPr>
      <p:pic>
        <p:nvPicPr>
          <p:cNvPr id="961" name="Google Shape;961;p56"/>
          <p:cNvPicPr preferRelativeResize="0"/>
          <p:nvPr/>
        </p:nvPicPr>
        <p:blipFill rotWithShape="1">
          <a:blip r:embed="rId4">
            <a:alphaModFix/>
          </a:blip>
          <a:srcRect b="10901"/>
          <a:stretch/>
        </p:blipFill>
        <p:spPr>
          <a:xfrm>
            <a:off x="2052918" y="115860"/>
            <a:ext cx="8080888" cy="6605616"/>
          </a:xfrm>
          <a:prstGeom prst="roundRect">
            <a:avLst>
              <a:gd name="adj" fmla="val 3965"/>
            </a:avLst>
          </a:prstGeom>
          <a:noFill/>
          <a:ln>
            <a:noFill/>
          </a:ln>
        </p:spPr>
      </p:pic>
      <p:pic>
        <p:nvPicPr>
          <p:cNvPr id="962" name="Google Shape;962;p56"/>
          <p:cNvPicPr preferRelativeResize="0"/>
          <p:nvPr/>
        </p:nvPicPr>
        <p:blipFill rotWithShape="1">
          <a:blip r:embed="rId5">
            <a:alphaModFix/>
          </a:blip>
          <a:srcRect t="50" b="49"/>
          <a:stretch/>
        </p:blipFill>
        <p:spPr>
          <a:xfrm>
            <a:off x="2068114" y="115859"/>
            <a:ext cx="8080888" cy="6631191"/>
          </a:xfrm>
          <a:prstGeom prst="roundRect">
            <a:avLst>
              <a:gd name="adj" fmla="val 3622"/>
            </a:avLst>
          </a:prstGeom>
          <a:noFill/>
          <a:ln>
            <a:noFill/>
          </a:ln>
        </p:spPr>
      </p:pic>
      <p:pic>
        <p:nvPicPr>
          <p:cNvPr id="963" name="Google Shape;963;p56"/>
          <p:cNvPicPr preferRelativeResize="0"/>
          <p:nvPr/>
        </p:nvPicPr>
        <p:blipFill rotWithShape="1">
          <a:blip r:embed="rId6">
            <a:alphaModFix/>
          </a:blip>
          <a:srcRect/>
          <a:stretch/>
        </p:blipFill>
        <p:spPr>
          <a:xfrm>
            <a:off x="4216640" y="2286358"/>
            <a:ext cx="4012097" cy="1658334"/>
          </a:xfrm>
          <a:custGeom>
            <a:avLst/>
            <a:gdLst/>
            <a:ahLst/>
            <a:cxnLst/>
            <a:rect l="l" t="t" r="r" b="b"/>
            <a:pathLst>
              <a:path w="2857899" h="1181265" extrusionOk="0">
                <a:moveTo>
                  <a:pt x="0" y="0"/>
                </a:moveTo>
                <a:lnTo>
                  <a:pt x="2857899" y="0"/>
                </a:lnTo>
                <a:lnTo>
                  <a:pt x="2857899" y="1181265"/>
                </a:lnTo>
                <a:lnTo>
                  <a:pt x="1025406" y="1181265"/>
                </a:lnTo>
                <a:lnTo>
                  <a:pt x="1025406" y="179125"/>
                </a:lnTo>
                <a:lnTo>
                  <a:pt x="0" y="179125"/>
                </a:lnTo>
                <a:lnTo>
                  <a:pt x="0" y="0"/>
                </a:lnTo>
                <a:close/>
              </a:path>
            </a:pathLst>
          </a:custGeom>
          <a:noFill/>
          <a:ln w="57150" cap="flat" cmpd="sng">
            <a:solidFill>
              <a:srgbClr val="4D5E9B"/>
            </a:solidFill>
            <a:prstDash val="solid"/>
            <a:round/>
            <a:headEnd type="none" w="sm" len="sm"/>
            <a:tailEnd type="none" w="sm" len="sm"/>
          </a:ln>
        </p:spPr>
      </p:pic>
      <p:pic>
        <p:nvPicPr>
          <p:cNvPr id="964" name="Google Shape;964;p56"/>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sp>
        <p:nvSpPr>
          <p:cNvPr id="965" name="Google Shape;965;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966" name="Google Shape;966;p56"/>
          <p:cNvPicPr preferRelativeResize="0"/>
          <p:nvPr/>
        </p:nvPicPr>
        <p:blipFill rotWithShape="1">
          <a:blip r:embed="rId4">
            <a:alphaModFix/>
          </a:blip>
          <a:srcRect l="213" t="6316" r="84543" b="88031"/>
          <a:stretch/>
        </p:blipFill>
        <p:spPr>
          <a:xfrm>
            <a:off x="2068114" y="571500"/>
            <a:ext cx="1231900" cy="419100"/>
          </a:xfrm>
          <a:custGeom>
            <a:avLst/>
            <a:gdLst/>
            <a:ahLst/>
            <a:cxnLst/>
            <a:rect l="l" t="t" r="r" b="b"/>
            <a:pathLst>
              <a:path w="1231900" h="419100" extrusionOk="0">
                <a:moveTo>
                  <a:pt x="0" y="0"/>
                </a:moveTo>
                <a:lnTo>
                  <a:pt x="1231900" y="0"/>
                </a:lnTo>
                <a:lnTo>
                  <a:pt x="1231900" y="419100"/>
                </a:lnTo>
                <a:lnTo>
                  <a:pt x="0" y="419100"/>
                </a:lnTo>
                <a:close/>
              </a:path>
            </a:pathLst>
          </a:custGeom>
          <a:noFill/>
          <a:ln w="57150" cap="flat" cmpd="sng">
            <a:solidFill>
              <a:srgbClr val="4D5E9B"/>
            </a:solidFill>
            <a:prstDash val="solid"/>
            <a:round/>
            <a:headEnd type="none" w="sm" len="sm"/>
            <a:tailEnd type="none" w="sm" len="sm"/>
          </a:ln>
        </p:spPr>
      </p:pic>
      <p:sp>
        <p:nvSpPr>
          <p:cNvPr id="2" name="CuadroTexto 1">
            <a:extLst>
              <a:ext uri="{FF2B5EF4-FFF2-40B4-BE49-F238E27FC236}">
                <a16:creationId xmlns:a16="http://schemas.microsoft.com/office/drawing/2014/main" id="{6895A7A8-C5F2-4733-AD55-3B8BF9497547}"/>
              </a:ext>
            </a:extLst>
          </p:cNvPr>
          <p:cNvSpPr txBox="1"/>
          <p:nvPr/>
        </p:nvSpPr>
        <p:spPr>
          <a:xfrm>
            <a:off x="2104387" y="605879"/>
            <a:ext cx="1067914" cy="359517"/>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Solicitar Información</a:t>
            </a:r>
          </a:p>
        </p:txBody>
      </p:sp>
      <p:sp>
        <p:nvSpPr>
          <p:cNvPr id="9" name="CuadroTexto 8">
            <a:extLst>
              <a:ext uri="{FF2B5EF4-FFF2-40B4-BE49-F238E27FC236}">
                <a16:creationId xmlns:a16="http://schemas.microsoft.com/office/drawing/2014/main" id="{206B4BAF-E33E-474D-93F2-1178115A6A7B}"/>
              </a:ext>
            </a:extLst>
          </p:cNvPr>
          <p:cNvSpPr txBox="1"/>
          <p:nvPr/>
        </p:nvSpPr>
        <p:spPr>
          <a:xfrm>
            <a:off x="4344507" y="2347675"/>
            <a:ext cx="1231900" cy="14400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Tipo de Inscripción</a:t>
            </a:r>
          </a:p>
        </p:txBody>
      </p:sp>
      <p:sp>
        <p:nvSpPr>
          <p:cNvPr id="10" name="CuadroTexto 9">
            <a:extLst>
              <a:ext uri="{FF2B5EF4-FFF2-40B4-BE49-F238E27FC236}">
                <a16:creationId xmlns:a16="http://schemas.microsoft.com/office/drawing/2014/main" id="{83A3AFF2-6717-49A1-93A1-A08412153A70}"/>
              </a:ext>
            </a:extLst>
          </p:cNvPr>
          <p:cNvSpPr txBox="1"/>
          <p:nvPr/>
        </p:nvSpPr>
        <p:spPr>
          <a:xfrm>
            <a:off x="5686289" y="2731542"/>
            <a:ext cx="2463942" cy="116743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Atípico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Instalación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Grupo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Individuo de facturación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Individuo dentro del grupo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Solicitante, Prescriptor, Referente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Subcontratista solo de PACE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5796">
        <p:fade/>
      </p:transition>
    </mc:Choice>
    <mc:Fallback xmlns="">
      <p:transition spd="med" advTm="2579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2"/>
                                        </p:tgtEl>
                                        <p:attrNameLst>
                                          <p:attrName>style.visibility</p:attrName>
                                        </p:attrNameLst>
                                      </p:cBhvr>
                                      <p:to>
                                        <p:strVal val="visible"/>
                                      </p:to>
                                    </p:set>
                                    <p:animEffect transition="in" filter="fade">
                                      <p:cBhvr>
                                        <p:cTn id="7" dur="500"/>
                                        <p:tgtEl>
                                          <p:spTgt spid="96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71"/>
        <p:cNvGrpSpPr/>
        <p:nvPr/>
      </p:nvGrpSpPr>
      <p:grpSpPr>
        <a:xfrm>
          <a:off x="0" y="0"/>
          <a:ext cx="0" cy="0"/>
          <a:chOff x="0" y="0"/>
          <a:chExt cx="0" cy="0"/>
        </a:xfrm>
      </p:grpSpPr>
      <p:pic>
        <p:nvPicPr>
          <p:cNvPr id="972" name="Google Shape;972;p57"/>
          <p:cNvPicPr preferRelativeResize="0"/>
          <p:nvPr/>
        </p:nvPicPr>
        <p:blipFill rotWithShape="1">
          <a:blip r:embed="rId4">
            <a:alphaModFix/>
          </a:blip>
          <a:srcRect b="10901"/>
          <a:stretch/>
        </p:blipFill>
        <p:spPr>
          <a:xfrm>
            <a:off x="2052918" y="115860"/>
            <a:ext cx="8080888" cy="6605616"/>
          </a:xfrm>
          <a:prstGeom prst="roundRect">
            <a:avLst>
              <a:gd name="adj" fmla="val 3965"/>
            </a:avLst>
          </a:prstGeom>
          <a:noFill/>
          <a:ln>
            <a:noFill/>
          </a:ln>
        </p:spPr>
      </p:pic>
      <p:sp>
        <p:nvSpPr>
          <p:cNvPr id="973" name="Google Shape;973;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113</a:t>
            </a:fld>
            <a:endParaRPr sz="1200" b="0" i="0" u="none" strike="noStrike" cap="none">
              <a:solidFill>
                <a:srgbClr val="757575"/>
              </a:solidFill>
              <a:ea typeface="Arial"/>
              <a:sym typeface="Arial"/>
            </a:endParaRPr>
          </a:p>
        </p:txBody>
      </p:sp>
      <p:pic>
        <p:nvPicPr>
          <p:cNvPr id="974" name="Google Shape;974;p57"/>
          <p:cNvPicPr preferRelativeResize="0"/>
          <p:nvPr/>
        </p:nvPicPr>
        <p:blipFill rotWithShape="1">
          <a:blip r:embed="rId5">
            <a:alphaModFix/>
          </a:blip>
          <a:srcRect b="2268"/>
          <a:stretch/>
        </p:blipFill>
        <p:spPr>
          <a:xfrm>
            <a:off x="13157422" y="143156"/>
            <a:ext cx="10469436" cy="6107519"/>
          </a:xfrm>
          <a:prstGeom prst="rect">
            <a:avLst/>
          </a:prstGeom>
          <a:noFill/>
          <a:ln>
            <a:noFill/>
          </a:ln>
        </p:spPr>
      </p:pic>
      <p:pic>
        <p:nvPicPr>
          <p:cNvPr id="975" name="Google Shape;975;p57"/>
          <p:cNvPicPr preferRelativeResize="0"/>
          <p:nvPr/>
        </p:nvPicPr>
        <p:blipFill rotWithShape="1">
          <a:blip r:embed="rId6">
            <a:alphaModFix/>
          </a:blip>
          <a:srcRect b="10901"/>
          <a:stretch/>
        </p:blipFill>
        <p:spPr>
          <a:xfrm>
            <a:off x="13157422" y="30586"/>
            <a:ext cx="8080888" cy="6605616"/>
          </a:xfrm>
          <a:prstGeom prst="roundRect">
            <a:avLst>
              <a:gd name="adj" fmla="val 3965"/>
            </a:avLst>
          </a:prstGeom>
          <a:noFill/>
          <a:ln>
            <a:noFill/>
          </a:ln>
        </p:spPr>
      </p:pic>
      <p:pic>
        <p:nvPicPr>
          <p:cNvPr id="976" name="Google Shape;976;p57"/>
          <p:cNvPicPr preferRelativeResize="0"/>
          <p:nvPr/>
        </p:nvPicPr>
        <p:blipFill rotWithShape="1">
          <a:blip r:embed="rId7">
            <a:alphaModFix/>
          </a:blip>
          <a:srcRect/>
          <a:stretch/>
        </p:blipFill>
        <p:spPr>
          <a:xfrm>
            <a:off x="3486313" y="2234756"/>
            <a:ext cx="6373968" cy="1127444"/>
          </a:xfrm>
          <a:prstGeom prst="rect">
            <a:avLst/>
          </a:prstGeom>
          <a:noFill/>
          <a:ln w="5080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8064">
        <p:fade/>
      </p:transition>
    </mc:Choice>
    <mc:Fallback xmlns="">
      <p:transition spd="med" advTm="1806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71"/>
        <p:cNvGrpSpPr/>
        <p:nvPr/>
      </p:nvGrpSpPr>
      <p:grpSpPr>
        <a:xfrm>
          <a:off x="0" y="0"/>
          <a:ext cx="0" cy="0"/>
          <a:chOff x="0" y="0"/>
          <a:chExt cx="0" cy="0"/>
        </a:xfrm>
      </p:grpSpPr>
      <p:pic>
        <p:nvPicPr>
          <p:cNvPr id="972" name="Google Shape;972;p57"/>
          <p:cNvPicPr preferRelativeResize="0"/>
          <p:nvPr/>
        </p:nvPicPr>
        <p:blipFill>
          <a:blip r:embed="rId4"/>
          <a:srcRect t="737" b="737"/>
          <a:stretch/>
        </p:blipFill>
        <p:spPr>
          <a:xfrm>
            <a:off x="2052918" y="115860"/>
            <a:ext cx="8080888" cy="6605616"/>
          </a:xfrm>
          <a:prstGeom prst="roundRect">
            <a:avLst>
              <a:gd name="adj" fmla="val 3965"/>
            </a:avLst>
          </a:prstGeom>
          <a:noFill/>
          <a:ln>
            <a:noFill/>
          </a:ln>
        </p:spPr>
      </p:pic>
      <p:sp>
        <p:nvSpPr>
          <p:cNvPr id="973" name="Google Shape;973;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114</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974" name="Google Shape;974;p57"/>
          <p:cNvPicPr preferRelativeResize="0"/>
          <p:nvPr/>
        </p:nvPicPr>
        <p:blipFill rotWithShape="1">
          <a:blip r:embed="rId5">
            <a:alphaModFix/>
          </a:blip>
          <a:srcRect b="2268"/>
          <a:stretch/>
        </p:blipFill>
        <p:spPr>
          <a:xfrm>
            <a:off x="13157422" y="143156"/>
            <a:ext cx="10469436" cy="6107519"/>
          </a:xfrm>
          <a:prstGeom prst="rect">
            <a:avLst/>
          </a:prstGeom>
          <a:noFill/>
          <a:ln>
            <a:noFill/>
          </a:ln>
        </p:spPr>
      </p:pic>
      <p:pic>
        <p:nvPicPr>
          <p:cNvPr id="975" name="Google Shape;975;p57"/>
          <p:cNvPicPr preferRelativeResize="0"/>
          <p:nvPr/>
        </p:nvPicPr>
        <p:blipFill rotWithShape="1">
          <a:blip r:embed="rId6">
            <a:alphaModFix/>
          </a:blip>
          <a:srcRect b="10901"/>
          <a:stretch/>
        </p:blipFill>
        <p:spPr>
          <a:xfrm>
            <a:off x="13157422" y="30586"/>
            <a:ext cx="8080888" cy="6605616"/>
          </a:xfrm>
          <a:prstGeom prst="roundRect">
            <a:avLst>
              <a:gd name="adj" fmla="val 3965"/>
            </a:avLst>
          </a:prstGeom>
          <a:noFill/>
          <a:ln>
            <a:noFill/>
          </a:ln>
        </p:spPr>
      </p:pic>
      <p:pic>
        <p:nvPicPr>
          <p:cNvPr id="976" name="Google Shape;976;p57"/>
          <p:cNvPicPr preferRelativeResize="0"/>
          <p:nvPr/>
        </p:nvPicPr>
        <p:blipFill rotWithShape="1">
          <a:blip r:embed="rId7">
            <a:alphaModFix/>
          </a:blip>
          <a:srcRect/>
          <a:stretch/>
        </p:blipFill>
        <p:spPr>
          <a:xfrm>
            <a:off x="3486313" y="2234756"/>
            <a:ext cx="6373968" cy="1127444"/>
          </a:xfrm>
          <a:prstGeom prst="rect">
            <a:avLst/>
          </a:prstGeom>
          <a:noFill/>
          <a:ln w="50800" cap="flat" cmpd="sng">
            <a:solidFill>
              <a:srgbClr val="4D5E9B"/>
            </a:solidFill>
            <a:prstDash val="solid"/>
            <a:round/>
            <a:headEnd type="none" w="sm" len="sm"/>
            <a:tailEnd type="none" w="sm" len="sm"/>
          </a:ln>
        </p:spPr>
      </p:pic>
      <p:sp>
        <p:nvSpPr>
          <p:cNvPr id="7" name="CuadroTexto 6">
            <a:extLst>
              <a:ext uri="{FF2B5EF4-FFF2-40B4-BE49-F238E27FC236}">
                <a16:creationId xmlns:a16="http://schemas.microsoft.com/office/drawing/2014/main" id="{11C11114-FA6C-4D9E-877F-C386CD1DFC29}"/>
              </a:ext>
            </a:extLst>
          </p:cNvPr>
          <p:cNvSpPr txBox="1"/>
          <p:nvPr/>
        </p:nvSpPr>
        <p:spPr>
          <a:xfrm>
            <a:off x="5087457" y="2342911"/>
            <a:ext cx="1513367" cy="221018"/>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Tipo de Inscripción</a:t>
            </a:r>
          </a:p>
        </p:txBody>
      </p:sp>
      <p:sp>
        <p:nvSpPr>
          <p:cNvPr id="8" name="CuadroTexto 7">
            <a:extLst>
              <a:ext uri="{FF2B5EF4-FFF2-40B4-BE49-F238E27FC236}">
                <a16:creationId xmlns:a16="http://schemas.microsoft.com/office/drawing/2014/main" id="{C4CD1D3E-3CB6-4930-B916-37256170E418}"/>
              </a:ext>
            </a:extLst>
          </p:cNvPr>
          <p:cNvSpPr txBox="1"/>
          <p:nvPr/>
        </p:nvSpPr>
        <p:spPr>
          <a:xfrm>
            <a:off x="6638927" y="2333708"/>
            <a:ext cx="2463942" cy="18000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Individuo de facturación</a:t>
            </a:r>
          </a:p>
        </p:txBody>
      </p:sp>
      <p:sp>
        <p:nvSpPr>
          <p:cNvPr id="9" name="CuadroTexto 8">
            <a:extLst>
              <a:ext uri="{FF2B5EF4-FFF2-40B4-BE49-F238E27FC236}">
                <a16:creationId xmlns:a16="http://schemas.microsoft.com/office/drawing/2014/main" id="{4357BA7F-B1BE-46F7-A965-290C0F109BA0}"/>
              </a:ext>
            </a:extLst>
          </p:cNvPr>
          <p:cNvSpPr txBox="1"/>
          <p:nvPr/>
        </p:nvSpPr>
        <p:spPr>
          <a:xfrm>
            <a:off x="5205650" y="2606141"/>
            <a:ext cx="1440000" cy="221018"/>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Tipo de Proveedor</a:t>
            </a:r>
          </a:p>
        </p:txBody>
      </p:sp>
      <p:sp>
        <p:nvSpPr>
          <p:cNvPr id="10" name="CuadroTexto 9">
            <a:extLst>
              <a:ext uri="{FF2B5EF4-FFF2-40B4-BE49-F238E27FC236}">
                <a16:creationId xmlns:a16="http://schemas.microsoft.com/office/drawing/2014/main" id="{114E98DE-8008-47CA-8251-EB38B63D2BF3}"/>
              </a:ext>
            </a:extLst>
          </p:cNvPr>
          <p:cNvSpPr txBox="1"/>
          <p:nvPr/>
        </p:nvSpPr>
        <p:spPr>
          <a:xfrm>
            <a:off x="3742610" y="2869371"/>
            <a:ext cx="2795350" cy="405683"/>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Fecha de solicitud de inscripción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200" b="1" i="0" u="none" strike="noStrike" kern="0" cap="none" spc="0" normalizeH="0" baseline="0" noProof="0" dirty="0">
              <a:ln>
                <a:noFill/>
              </a:ln>
              <a:solidFill>
                <a:srgbClr val="000000"/>
              </a:solidFill>
              <a:effectLst/>
              <a:uLnTx/>
              <a:uFillTx/>
              <a:latin typeface="Arial"/>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8064">
        <p:fade/>
      </p:transition>
    </mc:Choice>
    <mc:Fallback xmlns="">
      <p:transition spd="med" advTm="1806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81"/>
        <p:cNvGrpSpPr/>
        <p:nvPr/>
      </p:nvGrpSpPr>
      <p:grpSpPr>
        <a:xfrm>
          <a:off x="0" y="0"/>
          <a:ext cx="0" cy="0"/>
          <a:chOff x="0" y="0"/>
          <a:chExt cx="0" cy="0"/>
        </a:xfrm>
      </p:grpSpPr>
      <p:sp>
        <p:nvSpPr>
          <p:cNvPr id="982" name="Google Shape;982;p58"/>
          <p:cNvSpPr/>
          <p:nvPr/>
        </p:nvSpPr>
        <p:spPr>
          <a:xfrm>
            <a:off x="2019300" y="143157"/>
            <a:ext cx="8153400" cy="6571687"/>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983" name="Google Shape;983;p58"/>
          <p:cNvPicPr preferRelativeResize="0"/>
          <p:nvPr/>
        </p:nvPicPr>
        <p:blipFill rotWithShape="1">
          <a:blip r:embed="rId4">
            <a:alphaModFix/>
          </a:blip>
          <a:srcRect t="50" b="49"/>
          <a:stretch/>
        </p:blipFill>
        <p:spPr>
          <a:xfrm>
            <a:off x="2090997" y="143155"/>
            <a:ext cx="8008375" cy="6571687"/>
          </a:xfrm>
          <a:prstGeom prst="roundRect">
            <a:avLst>
              <a:gd name="adj" fmla="val 3622"/>
            </a:avLst>
          </a:prstGeom>
          <a:noFill/>
          <a:ln>
            <a:noFill/>
          </a:ln>
        </p:spPr>
      </p:pic>
      <p:pic>
        <p:nvPicPr>
          <p:cNvPr id="984" name="Google Shape;984;p58"/>
          <p:cNvPicPr preferRelativeResize="0"/>
          <p:nvPr/>
        </p:nvPicPr>
        <p:blipFill rotWithShape="1">
          <a:blip r:embed="rId5">
            <a:alphaModFix/>
          </a:blip>
          <a:srcRect b="10901"/>
          <a:stretch/>
        </p:blipFill>
        <p:spPr>
          <a:xfrm>
            <a:off x="2052918" y="115860"/>
            <a:ext cx="8080888" cy="6605616"/>
          </a:xfrm>
          <a:prstGeom prst="roundRect">
            <a:avLst>
              <a:gd name="adj" fmla="val 3965"/>
            </a:avLst>
          </a:prstGeom>
          <a:noFill/>
          <a:ln>
            <a:noFill/>
          </a:ln>
        </p:spPr>
      </p:pic>
      <p:pic>
        <p:nvPicPr>
          <p:cNvPr id="985" name="Google Shape;985;p58"/>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pic>
        <p:nvPicPr>
          <p:cNvPr id="986" name="Google Shape;986;p58"/>
          <p:cNvPicPr preferRelativeResize="0"/>
          <p:nvPr/>
        </p:nvPicPr>
        <p:blipFill rotWithShape="1">
          <a:blip r:embed="rId7">
            <a:alphaModFix/>
          </a:blip>
          <a:srcRect/>
          <a:stretch/>
        </p:blipFill>
        <p:spPr>
          <a:xfrm>
            <a:off x="3690382" y="4184458"/>
            <a:ext cx="1475106" cy="252495"/>
          </a:xfrm>
          <a:prstGeom prst="rect">
            <a:avLst/>
          </a:prstGeom>
          <a:noFill/>
          <a:ln w="57150" cap="flat" cmpd="sng">
            <a:solidFill>
              <a:srgbClr val="4D5E9B"/>
            </a:solidFill>
            <a:prstDash val="solid"/>
            <a:round/>
            <a:headEnd type="none" w="sm" len="sm"/>
            <a:tailEnd type="none" w="sm" len="sm"/>
          </a:ln>
        </p:spPr>
      </p:pic>
      <p:pic>
        <p:nvPicPr>
          <p:cNvPr id="987" name="Google Shape;987;p58"/>
          <p:cNvPicPr preferRelativeResize="0"/>
          <p:nvPr/>
        </p:nvPicPr>
        <p:blipFill rotWithShape="1">
          <a:blip r:embed="rId8">
            <a:alphaModFix/>
          </a:blip>
          <a:srcRect/>
          <a:stretch/>
        </p:blipFill>
        <p:spPr>
          <a:xfrm>
            <a:off x="3392024" y="4455873"/>
            <a:ext cx="1724517" cy="363055"/>
          </a:xfrm>
          <a:prstGeom prst="rect">
            <a:avLst/>
          </a:prstGeom>
          <a:noFill/>
          <a:ln w="57150" cap="flat" cmpd="sng">
            <a:solidFill>
              <a:srgbClr val="4D5E9B"/>
            </a:solidFill>
            <a:prstDash val="solid"/>
            <a:round/>
            <a:headEnd type="none" w="sm" len="sm"/>
            <a:tailEnd type="none" w="sm" len="sm"/>
          </a:ln>
        </p:spPr>
      </p:pic>
      <p:pic>
        <p:nvPicPr>
          <p:cNvPr id="988" name="Google Shape;988;p58"/>
          <p:cNvPicPr preferRelativeResize="0"/>
          <p:nvPr/>
        </p:nvPicPr>
        <p:blipFill rotWithShape="1">
          <a:blip r:embed="rId9">
            <a:alphaModFix/>
          </a:blip>
          <a:srcRect/>
          <a:stretch/>
        </p:blipFill>
        <p:spPr>
          <a:xfrm>
            <a:off x="5115527" y="4489819"/>
            <a:ext cx="3495073" cy="252495"/>
          </a:xfrm>
          <a:prstGeom prst="rect">
            <a:avLst/>
          </a:prstGeom>
          <a:noFill/>
          <a:ln w="57150" cap="flat" cmpd="sng">
            <a:solidFill>
              <a:srgbClr val="4D5E9B"/>
            </a:solidFill>
            <a:prstDash val="solid"/>
            <a:round/>
            <a:headEnd type="none" w="sm" len="sm"/>
            <a:tailEnd type="none" w="sm" len="sm"/>
          </a:ln>
        </p:spPr>
      </p:pic>
      <p:pic>
        <p:nvPicPr>
          <p:cNvPr id="989" name="Google Shape;989;p58"/>
          <p:cNvPicPr preferRelativeResize="0"/>
          <p:nvPr/>
        </p:nvPicPr>
        <p:blipFill rotWithShape="1">
          <a:blip r:embed="rId10">
            <a:alphaModFix/>
          </a:blip>
          <a:srcRect r="13615"/>
          <a:stretch/>
        </p:blipFill>
        <p:spPr>
          <a:xfrm>
            <a:off x="3277152" y="5491028"/>
            <a:ext cx="6855838" cy="1223815"/>
          </a:xfrm>
          <a:prstGeom prst="rect">
            <a:avLst/>
          </a:prstGeom>
          <a:noFill/>
          <a:ln w="57150" cap="flat" cmpd="sng">
            <a:solidFill>
              <a:srgbClr val="4D5E9B"/>
            </a:solidFill>
            <a:prstDash val="solid"/>
            <a:round/>
            <a:headEnd type="none" w="sm" len="sm"/>
            <a:tailEnd type="none" w="sm" len="sm"/>
          </a:ln>
        </p:spPr>
      </p:pic>
      <p:sp>
        <p:nvSpPr>
          <p:cNvPr id="990" name="Google Shape;99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115</a:t>
            </a:fld>
            <a:endParaRPr sz="1200" b="0" i="0" u="none" strike="noStrike" cap="none">
              <a:solidFill>
                <a:srgbClr val="757575"/>
              </a:solidFill>
              <a:ea typeface="Arial"/>
              <a:sym typeface="Arial"/>
            </a:endParaRPr>
          </a:p>
        </p:txBody>
      </p:sp>
      <p:pic>
        <p:nvPicPr>
          <p:cNvPr id="991" name="Google Shape;991;p58"/>
          <p:cNvPicPr preferRelativeResize="0"/>
          <p:nvPr/>
        </p:nvPicPr>
        <p:blipFill rotWithShape="1">
          <a:blip r:embed="rId11">
            <a:alphaModFix/>
          </a:blip>
          <a:srcRect l="15796" t="37648" r="29371" b="47420"/>
          <a:stretch/>
        </p:blipFill>
        <p:spPr>
          <a:xfrm>
            <a:off x="3323737" y="2300941"/>
            <a:ext cx="5069885" cy="824124"/>
          </a:xfrm>
          <a:custGeom>
            <a:avLst/>
            <a:gdLst/>
            <a:ahLst/>
            <a:cxnLst/>
            <a:rect l="l" t="t" r="r" b="b"/>
            <a:pathLst>
              <a:path w="5867400" h="965200" extrusionOk="0">
                <a:moveTo>
                  <a:pt x="0" y="0"/>
                </a:moveTo>
                <a:lnTo>
                  <a:pt x="5867400" y="0"/>
                </a:lnTo>
                <a:lnTo>
                  <a:pt x="5867400" y="965200"/>
                </a:lnTo>
                <a:lnTo>
                  <a:pt x="0" y="965200"/>
                </a:lnTo>
                <a:close/>
              </a:path>
            </a:pathLst>
          </a:custGeom>
          <a:noFill/>
          <a:ln>
            <a:noFill/>
          </a:ln>
        </p:spPr>
      </p:pic>
      <p:sp>
        <p:nvSpPr>
          <p:cNvPr id="992" name="Google Shape;992;p58"/>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Doula Taxonomy Code:</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374J00000X</a:t>
            </a:r>
            <a:endParaRPr sz="2000" b="0" i="0" u="none" strike="noStrike" cap="none">
              <a:solidFill>
                <a:srgbClr val="FFFFFF"/>
              </a:solidFill>
              <a:latin typeface="Aptos" panose="020B0004020202020204" pitchFamily="34" charset="0"/>
              <a:sym typeface="Arial"/>
            </a:endParaRPr>
          </a:p>
        </p:txBody>
      </p:sp>
      <p:sp>
        <p:nvSpPr>
          <p:cNvPr id="993" name="Google Shape;993;p58"/>
          <p:cNvSpPr/>
          <p:nvPr/>
        </p:nvSpPr>
        <p:spPr>
          <a:xfrm>
            <a:off x="219575" y="360179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USPS Website:</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https://tools.usps.com/zip-code-lookup.htm</a:t>
            </a:r>
            <a:endParaRPr sz="2000" b="0" i="0" u="none" strike="noStrike" cap="none">
              <a:solidFill>
                <a:srgbClr val="FFFFFF"/>
              </a:solidFill>
              <a:latin typeface="Aptos" panose="020B0004020202020204" pitchFamily="34" charset="0"/>
              <a:sym typeface="Arial"/>
            </a:endParaRPr>
          </a:p>
        </p:txBody>
      </p:sp>
      <p:pic>
        <p:nvPicPr>
          <p:cNvPr id="994" name="Google Shape;994;p58"/>
          <p:cNvPicPr preferRelativeResize="0"/>
          <p:nvPr/>
        </p:nvPicPr>
        <p:blipFill rotWithShape="1">
          <a:blip r:embed="rId12">
            <a:alphaModFix/>
          </a:blip>
          <a:srcRect/>
          <a:stretch/>
        </p:blipFill>
        <p:spPr>
          <a:xfrm>
            <a:off x="3392023" y="5313173"/>
            <a:ext cx="2466656" cy="269581"/>
          </a:xfrm>
          <a:prstGeom prst="rect">
            <a:avLst/>
          </a:prstGeom>
          <a:noFill/>
          <a:ln w="57150" cap="flat" cmpd="sng">
            <a:solidFill>
              <a:srgbClr val="4D5E9B"/>
            </a:solidFill>
            <a:prstDash val="solid"/>
            <a:round/>
            <a:headEnd type="none" w="sm" len="sm"/>
            <a:tailEnd type="none" w="sm" len="sm"/>
          </a:ln>
        </p:spPr>
      </p:pic>
      <p:pic>
        <p:nvPicPr>
          <p:cNvPr id="995" name="Google Shape;995;p58"/>
          <p:cNvPicPr preferRelativeResize="0"/>
          <p:nvPr/>
        </p:nvPicPr>
        <p:blipFill rotWithShape="1">
          <a:blip r:embed="rId13">
            <a:alphaModFix/>
          </a:blip>
          <a:srcRect/>
          <a:stretch/>
        </p:blipFill>
        <p:spPr>
          <a:xfrm>
            <a:off x="3541898" y="4881298"/>
            <a:ext cx="4801270" cy="342948"/>
          </a:xfrm>
          <a:prstGeom prst="rect">
            <a:avLst/>
          </a:prstGeom>
          <a:noFill/>
          <a:ln w="57150" cap="flat" cmpd="sng">
            <a:solidFill>
              <a:srgbClr val="4D5E9B"/>
            </a:solidFill>
            <a:prstDash val="solid"/>
            <a:round/>
            <a:headEnd type="none" w="sm" len="sm"/>
            <a:tailEnd type="none" w="sm" len="sm"/>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3543">
        <p:fade/>
      </p:transition>
    </mc:Choice>
    <mc:Fallback xmlns="">
      <p:transition spd="med" advTm="4354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7"/>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993"/>
                                        </p:tgtEl>
                                        <p:attrNameLst>
                                          <p:attrName>style.visibility</p:attrName>
                                        </p:attrNameLst>
                                      </p:cBhvr>
                                      <p:to>
                                        <p:strVal val="visible"/>
                                      </p:to>
                                    </p:set>
                                    <p:animEffect transition="in" filter="fade">
                                      <p:cBhvr>
                                        <p:cTn id="13" dur="1000"/>
                                        <p:tgtEl>
                                          <p:spTgt spid="99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88"/>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992"/>
                                        </p:tgtEl>
                                        <p:attrNameLst>
                                          <p:attrName>style.visibility</p:attrName>
                                        </p:attrNameLst>
                                      </p:cBhvr>
                                      <p:to>
                                        <p:strVal val="visible"/>
                                      </p:to>
                                    </p:set>
                                    <p:animEffect transition="in" filter="fade">
                                      <p:cBhvr>
                                        <p:cTn id="20" dur="1000"/>
                                        <p:tgtEl>
                                          <p:spTgt spid="99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9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9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89"/>
                                        </p:tgtEl>
                                        <p:attrNameLst>
                                          <p:attrName>style.visibility</p:attrName>
                                        </p:attrNameLst>
                                      </p:cBhvr>
                                      <p:to>
                                        <p:strVal val="visible"/>
                                      </p:to>
                                    </p:set>
                                    <p:animEffect transition="in" filter="fade">
                                      <p:cBhvr>
                                        <p:cTn id="33" dur="500"/>
                                        <p:tgtEl>
                                          <p:spTgt spid="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981"/>
        <p:cNvGrpSpPr/>
        <p:nvPr/>
      </p:nvGrpSpPr>
      <p:grpSpPr>
        <a:xfrm>
          <a:off x="0" y="0"/>
          <a:ext cx="0" cy="0"/>
          <a:chOff x="0" y="0"/>
          <a:chExt cx="0" cy="0"/>
        </a:xfrm>
      </p:grpSpPr>
      <p:sp>
        <p:nvSpPr>
          <p:cNvPr id="982" name="Google Shape;982;p58"/>
          <p:cNvSpPr/>
          <p:nvPr/>
        </p:nvSpPr>
        <p:spPr>
          <a:xfrm>
            <a:off x="2019300" y="143157"/>
            <a:ext cx="8153400" cy="6571687"/>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983" name="Google Shape;983;p58"/>
          <p:cNvPicPr preferRelativeResize="0"/>
          <p:nvPr/>
        </p:nvPicPr>
        <p:blipFill rotWithShape="1">
          <a:blip r:embed="rId4">
            <a:alphaModFix/>
          </a:blip>
          <a:srcRect t="50" b="49"/>
          <a:stretch/>
        </p:blipFill>
        <p:spPr>
          <a:xfrm>
            <a:off x="2090997" y="143155"/>
            <a:ext cx="8008375" cy="6571687"/>
          </a:xfrm>
          <a:prstGeom prst="roundRect">
            <a:avLst>
              <a:gd name="adj" fmla="val 3622"/>
            </a:avLst>
          </a:prstGeom>
          <a:noFill/>
          <a:ln>
            <a:noFill/>
          </a:ln>
        </p:spPr>
      </p:pic>
      <p:pic>
        <p:nvPicPr>
          <p:cNvPr id="984" name="Google Shape;984;p58"/>
          <p:cNvPicPr preferRelativeResize="0"/>
          <p:nvPr/>
        </p:nvPicPr>
        <p:blipFill rotWithShape="1">
          <a:blip r:embed="rId5">
            <a:alphaModFix/>
          </a:blip>
          <a:srcRect b="10901"/>
          <a:stretch/>
        </p:blipFill>
        <p:spPr>
          <a:xfrm>
            <a:off x="2052918" y="115860"/>
            <a:ext cx="8080888" cy="6605616"/>
          </a:xfrm>
          <a:prstGeom prst="roundRect">
            <a:avLst>
              <a:gd name="adj" fmla="val 3965"/>
            </a:avLst>
          </a:prstGeom>
          <a:noFill/>
          <a:ln>
            <a:noFill/>
          </a:ln>
        </p:spPr>
      </p:pic>
      <p:pic>
        <p:nvPicPr>
          <p:cNvPr id="985" name="Google Shape;985;p58"/>
          <p:cNvPicPr preferRelativeResize="0"/>
          <p:nvPr/>
        </p:nvPicPr>
        <p:blipFill rotWithShape="1">
          <a:blip r:embed="rId6">
            <a:alphaModFix/>
          </a:blip>
          <a:srcRect l="-4426" t="15164" r="64119" b="-29768"/>
          <a:stretch/>
        </p:blipFill>
        <p:spPr>
          <a:xfrm>
            <a:off x="3640687" y="3017490"/>
            <a:ext cx="1151907" cy="1353787"/>
          </a:xfrm>
          <a:custGeom>
            <a:avLst/>
            <a:gdLst/>
            <a:ahLst/>
            <a:cxnLst/>
            <a:rect l="l" t="t" r="r" b="b"/>
            <a:pathLst>
              <a:path w="1151907" h="1353787" extrusionOk="0">
                <a:moveTo>
                  <a:pt x="0" y="0"/>
                </a:moveTo>
                <a:lnTo>
                  <a:pt x="126501" y="0"/>
                </a:lnTo>
                <a:lnTo>
                  <a:pt x="126501" y="1002140"/>
                </a:lnTo>
                <a:lnTo>
                  <a:pt x="1151907" y="1002140"/>
                </a:lnTo>
                <a:lnTo>
                  <a:pt x="1151907" y="1353787"/>
                </a:lnTo>
                <a:lnTo>
                  <a:pt x="0" y="1353787"/>
                </a:lnTo>
                <a:lnTo>
                  <a:pt x="0" y="0"/>
                </a:lnTo>
                <a:close/>
              </a:path>
            </a:pathLst>
          </a:custGeom>
          <a:noFill/>
          <a:ln>
            <a:noFill/>
          </a:ln>
        </p:spPr>
      </p:pic>
      <p:pic>
        <p:nvPicPr>
          <p:cNvPr id="986" name="Google Shape;986;p58"/>
          <p:cNvPicPr preferRelativeResize="0"/>
          <p:nvPr/>
        </p:nvPicPr>
        <p:blipFill rotWithShape="1">
          <a:blip r:embed="rId7">
            <a:alphaModFix/>
          </a:blip>
          <a:srcRect/>
          <a:stretch/>
        </p:blipFill>
        <p:spPr>
          <a:xfrm>
            <a:off x="3690382" y="4184458"/>
            <a:ext cx="1475106" cy="252495"/>
          </a:xfrm>
          <a:prstGeom prst="rect">
            <a:avLst/>
          </a:prstGeom>
          <a:noFill/>
          <a:ln w="57150" cap="flat" cmpd="sng">
            <a:solidFill>
              <a:srgbClr val="4D5E9B"/>
            </a:solidFill>
            <a:prstDash val="solid"/>
            <a:round/>
            <a:headEnd type="none" w="sm" len="sm"/>
            <a:tailEnd type="none" w="sm" len="sm"/>
          </a:ln>
        </p:spPr>
      </p:pic>
      <p:pic>
        <p:nvPicPr>
          <p:cNvPr id="987" name="Google Shape;987;p58"/>
          <p:cNvPicPr preferRelativeResize="0"/>
          <p:nvPr/>
        </p:nvPicPr>
        <p:blipFill rotWithShape="1">
          <a:blip r:embed="rId8">
            <a:alphaModFix/>
          </a:blip>
          <a:srcRect/>
          <a:stretch/>
        </p:blipFill>
        <p:spPr>
          <a:xfrm>
            <a:off x="3392024" y="4455873"/>
            <a:ext cx="1724517" cy="363055"/>
          </a:xfrm>
          <a:prstGeom prst="rect">
            <a:avLst/>
          </a:prstGeom>
          <a:noFill/>
          <a:ln w="57150" cap="flat" cmpd="sng">
            <a:solidFill>
              <a:srgbClr val="4D5E9B"/>
            </a:solidFill>
            <a:prstDash val="solid"/>
            <a:round/>
            <a:headEnd type="none" w="sm" len="sm"/>
            <a:tailEnd type="none" w="sm" len="sm"/>
          </a:ln>
        </p:spPr>
      </p:pic>
      <p:pic>
        <p:nvPicPr>
          <p:cNvPr id="988" name="Google Shape;988;p58"/>
          <p:cNvPicPr preferRelativeResize="0"/>
          <p:nvPr/>
        </p:nvPicPr>
        <p:blipFill rotWithShape="1">
          <a:blip r:embed="rId9">
            <a:alphaModFix/>
          </a:blip>
          <a:srcRect/>
          <a:stretch/>
        </p:blipFill>
        <p:spPr>
          <a:xfrm>
            <a:off x="5115527" y="4489819"/>
            <a:ext cx="3495073" cy="252495"/>
          </a:xfrm>
          <a:prstGeom prst="rect">
            <a:avLst/>
          </a:prstGeom>
          <a:noFill/>
          <a:ln w="57150" cap="flat" cmpd="sng">
            <a:solidFill>
              <a:srgbClr val="4D5E9B"/>
            </a:solidFill>
            <a:prstDash val="solid"/>
            <a:round/>
            <a:headEnd type="none" w="sm" len="sm"/>
            <a:tailEnd type="none" w="sm" len="sm"/>
          </a:ln>
        </p:spPr>
      </p:pic>
      <p:pic>
        <p:nvPicPr>
          <p:cNvPr id="989" name="Google Shape;989;p58"/>
          <p:cNvPicPr preferRelativeResize="0"/>
          <p:nvPr/>
        </p:nvPicPr>
        <p:blipFill rotWithShape="1">
          <a:blip r:embed="rId10">
            <a:alphaModFix/>
          </a:blip>
          <a:srcRect r="13615"/>
          <a:stretch/>
        </p:blipFill>
        <p:spPr>
          <a:xfrm>
            <a:off x="3277152" y="5491028"/>
            <a:ext cx="6855838" cy="1223815"/>
          </a:xfrm>
          <a:prstGeom prst="rect">
            <a:avLst/>
          </a:prstGeom>
          <a:noFill/>
          <a:ln w="57150" cap="flat" cmpd="sng">
            <a:solidFill>
              <a:srgbClr val="4D5E9B"/>
            </a:solidFill>
            <a:prstDash val="solid"/>
            <a:round/>
            <a:headEnd type="none" w="sm" len="sm"/>
            <a:tailEnd type="none" w="sm" len="sm"/>
          </a:ln>
        </p:spPr>
      </p:pic>
      <p:sp>
        <p:nvSpPr>
          <p:cNvPr id="990" name="Google Shape;99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116</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991" name="Google Shape;991;p58"/>
          <p:cNvPicPr preferRelativeResize="0"/>
          <p:nvPr/>
        </p:nvPicPr>
        <p:blipFill rotWithShape="1">
          <a:blip r:embed="rId11">
            <a:alphaModFix/>
          </a:blip>
          <a:srcRect l="15796" t="37648" r="29371" b="47420"/>
          <a:stretch/>
        </p:blipFill>
        <p:spPr>
          <a:xfrm>
            <a:off x="3323737" y="2300941"/>
            <a:ext cx="5069885" cy="824124"/>
          </a:xfrm>
          <a:custGeom>
            <a:avLst/>
            <a:gdLst/>
            <a:ahLst/>
            <a:cxnLst/>
            <a:rect l="l" t="t" r="r" b="b"/>
            <a:pathLst>
              <a:path w="5867400" h="965200" extrusionOk="0">
                <a:moveTo>
                  <a:pt x="0" y="0"/>
                </a:moveTo>
                <a:lnTo>
                  <a:pt x="5867400" y="0"/>
                </a:lnTo>
                <a:lnTo>
                  <a:pt x="5867400" y="965200"/>
                </a:lnTo>
                <a:lnTo>
                  <a:pt x="0" y="965200"/>
                </a:lnTo>
                <a:close/>
              </a:path>
            </a:pathLst>
          </a:custGeom>
          <a:noFill/>
          <a:ln>
            <a:noFill/>
          </a:ln>
        </p:spPr>
      </p:pic>
      <p:sp>
        <p:nvSpPr>
          <p:cNvPr id="992" name="Google Shape;992;p58"/>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Aptos" panose="020B0004020202020204" pitchFamily="34" charset="0"/>
                <a:cs typeface="Arial"/>
                <a:sym typeface="Arial"/>
              </a:rPr>
              <a:t>Código de Taxonomía para Doulas: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374J00000X</a:t>
            </a: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993" name="Google Shape;993;p58"/>
          <p:cNvSpPr/>
          <p:nvPr/>
        </p:nvSpPr>
        <p:spPr>
          <a:xfrm>
            <a:off x="219575" y="360179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Aptos" panose="020B0004020202020204" pitchFamily="34" charset="0"/>
                <a:cs typeface="Arial"/>
                <a:sym typeface="Arial"/>
              </a:rPr>
              <a:t>Sitio Web de USPS: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https://tools.usps.com/zip-code-lookup.htm</a:t>
            </a: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994" name="Google Shape;994;p58"/>
          <p:cNvPicPr preferRelativeResize="0"/>
          <p:nvPr/>
        </p:nvPicPr>
        <p:blipFill rotWithShape="1">
          <a:blip r:embed="rId12">
            <a:alphaModFix/>
          </a:blip>
          <a:srcRect/>
          <a:stretch/>
        </p:blipFill>
        <p:spPr>
          <a:xfrm>
            <a:off x="3392023" y="5313173"/>
            <a:ext cx="2466656" cy="269581"/>
          </a:xfrm>
          <a:prstGeom prst="rect">
            <a:avLst/>
          </a:prstGeom>
          <a:noFill/>
          <a:ln w="57150" cap="flat" cmpd="sng">
            <a:solidFill>
              <a:srgbClr val="4D5E9B"/>
            </a:solidFill>
            <a:prstDash val="solid"/>
            <a:round/>
            <a:headEnd type="none" w="sm" len="sm"/>
            <a:tailEnd type="none" w="sm" len="sm"/>
          </a:ln>
        </p:spPr>
      </p:pic>
      <p:pic>
        <p:nvPicPr>
          <p:cNvPr id="995" name="Google Shape;995;p58"/>
          <p:cNvPicPr preferRelativeResize="0"/>
          <p:nvPr/>
        </p:nvPicPr>
        <p:blipFill rotWithShape="1">
          <a:blip r:embed="rId13">
            <a:alphaModFix/>
          </a:blip>
          <a:srcRect/>
          <a:stretch/>
        </p:blipFill>
        <p:spPr>
          <a:xfrm>
            <a:off x="3541898" y="4881298"/>
            <a:ext cx="4801270" cy="342948"/>
          </a:xfrm>
          <a:prstGeom prst="rect">
            <a:avLst/>
          </a:prstGeom>
          <a:noFill/>
          <a:ln w="57150" cap="flat" cmpd="sng">
            <a:solidFill>
              <a:srgbClr val="4D5E9B"/>
            </a:solidFill>
            <a:prstDash val="solid"/>
            <a:round/>
            <a:headEnd type="none" w="sm" len="sm"/>
            <a:tailEnd type="none" w="sm" len="sm"/>
          </a:ln>
        </p:spPr>
      </p:pic>
      <p:sp>
        <p:nvSpPr>
          <p:cNvPr id="16" name="CuadroTexto 15">
            <a:extLst>
              <a:ext uri="{FF2B5EF4-FFF2-40B4-BE49-F238E27FC236}">
                <a16:creationId xmlns:a16="http://schemas.microsoft.com/office/drawing/2014/main" id="{6463BD53-7A1E-4ECA-8B6F-E9FB15E12D86}"/>
              </a:ext>
            </a:extLst>
          </p:cNvPr>
          <p:cNvSpPr txBox="1"/>
          <p:nvPr/>
        </p:nvSpPr>
        <p:spPr>
          <a:xfrm>
            <a:off x="5208858" y="4489817"/>
            <a:ext cx="951310" cy="221018"/>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Taxonomía</a:t>
            </a:r>
          </a:p>
        </p:txBody>
      </p:sp>
      <p:sp>
        <p:nvSpPr>
          <p:cNvPr id="17" name="CuadroTexto 16">
            <a:extLst>
              <a:ext uri="{FF2B5EF4-FFF2-40B4-BE49-F238E27FC236}">
                <a16:creationId xmlns:a16="http://schemas.microsoft.com/office/drawing/2014/main" id="{92E5C83E-3AB4-4259-8856-C092C11D4737}"/>
              </a:ext>
            </a:extLst>
          </p:cNvPr>
          <p:cNvSpPr txBox="1"/>
          <p:nvPr/>
        </p:nvSpPr>
        <p:spPr>
          <a:xfrm>
            <a:off x="3391206" y="5324650"/>
            <a:ext cx="1165553" cy="221018"/>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Efectivo desde </a:t>
            </a:r>
          </a:p>
        </p:txBody>
      </p:sp>
      <p:sp>
        <p:nvSpPr>
          <p:cNvPr id="18" name="CuadroTexto 17">
            <a:extLst>
              <a:ext uri="{FF2B5EF4-FFF2-40B4-BE49-F238E27FC236}">
                <a16:creationId xmlns:a16="http://schemas.microsoft.com/office/drawing/2014/main" id="{EA90FDB0-6F90-4A16-8508-048B9C67999B}"/>
              </a:ext>
            </a:extLst>
          </p:cNvPr>
          <p:cNvSpPr txBox="1"/>
          <p:nvPr/>
        </p:nvSpPr>
        <p:spPr>
          <a:xfrm>
            <a:off x="4962343" y="5798265"/>
            <a:ext cx="896336"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Apellido</a:t>
            </a:r>
          </a:p>
        </p:txBody>
      </p:sp>
      <p:sp>
        <p:nvSpPr>
          <p:cNvPr id="19" name="CuadroTexto 18">
            <a:extLst>
              <a:ext uri="{FF2B5EF4-FFF2-40B4-BE49-F238E27FC236}">
                <a16:creationId xmlns:a16="http://schemas.microsoft.com/office/drawing/2014/main" id="{FECBE44F-D584-4CEB-840C-B6EB6150048E}"/>
              </a:ext>
            </a:extLst>
          </p:cNvPr>
          <p:cNvSpPr txBox="1"/>
          <p:nvPr/>
        </p:nvSpPr>
        <p:spPr>
          <a:xfrm>
            <a:off x="4901383" y="6045428"/>
            <a:ext cx="896336"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Nombre</a:t>
            </a:r>
          </a:p>
        </p:txBody>
      </p:sp>
      <p:sp>
        <p:nvSpPr>
          <p:cNvPr id="20" name="CuadroTexto 19">
            <a:extLst>
              <a:ext uri="{FF2B5EF4-FFF2-40B4-BE49-F238E27FC236}">
                <a16:creationId xmlns:a16="http://schemas.microsoft.com/office/drawing/2014/main" id="{8B524A06-4C9B-4247-9E3D-A34990F78D14}"/>
              </a:ext>
            </a:extLst>
          </p:cNvPr>
          <p:cNvSpPr txBox="1"/>
          <p:nvPr/>
        </p:nvSpPr>
        <p:spPr>
          <a:xfrm>
            <a:off x="5324559" y="6290620"/>
            <a:ext cx="447857"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Sufijo</a:t>
            </a:r>
          </a:p>
        </p:txBody>
      </p:sp>
      <p:sp>
        <p:nvSpPr>
          <p:cNvPr id="21" name="CuadroTexto 20">
            <a:extLst>
              <a:ext uri="{FF2B5EF4-FFF2-40B4-BE49-F238E27FC236}">
                <a16:creationId xmlns:a16="http://schemas.microsoft.com/office/drawing/2014/main" id="{808B42DA-9273-41EF-BE1C-F6549D197B4E}"/>
              </a:ext>
            </a:extLst>
          </p:cNvPr>
          <p:cNvSpPr txBox="1"/>
          <p:nvPr/>
        </p:nvSpPr>
        <p:spPr>
          <a:xfrm>
            <a:off x="5180114" y="6527586"/>
            <a:ext cx="678565" cy="197934"/>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Teléfono</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3543">
        <p:fade/>
      </p:transition>
    </mc:Choice>
    <mc:Fallback xmlns="">
      <p:transition spd="med" advTm="4354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7"/>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993"/>
                                        </p:tgtEl>
                                        <p:attrNameLst>
                                          <p:attrName>style.visibility</p:attrName>
                                        </p:attrNameLst>
                                      </p:cBhvr>
                                      <p:to>
                                        <p:strVal val="visible"/>
                                      </p:to>
                                    </p:set>
                                    <p:animEffect transition="in" filter="fade">
                                      <p:cBhvr>
                                        <p:cTn id="13" dur="1000"/>
                                        <p:tgtEl>
                                          <p:spTgt spid="99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88"/>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992"/>
                                        </p:tgtEl>
                                        <p:attrNameLst>
                                          <p:attrName>style.visibility</p:attrName>
                                        </p:attrNameLst>
                                      </p:cBhvr>
                                      <p:to>
                                        <p:strVal val="visible"/>
                                      </p:to>
                                    </p:set>
                                    <p:animEffect transition="in" filter="fade">
                                      <p:cBhvr>
                                        <p:cTn id="20" dur="1000"/>
                                        <p:tgtEl>
                                          <p:spTgt spid="99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9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9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89"/>
                                        </p:tgtEl>
                                        <p:attrNameLst>
                                          <p:attrName>style.visibility</p:attrName>
                                        </p:attrNameLst>
                                      </p:cBhvr>
                                      <p:to>
                                        <p:strVal val="visible"/>
                                      </p:to>
                                    </p:set>
                                    <p:animEffect transition="in" filter="fade">
                                      <p:cBhvr>
                                        <p:cTn id="33" dur="500"/>
                                        <p:tgtEl>
                                          <p:spTgt spid="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D0D6E1"/>
        </a:solidFill>
        <a:effectLst/>
      </p:bgPr>
    </p:bg>
    <p:spTree>
      <p:nvGrpSpPr>
        <p:cNvPr id="1" name="Shape 1000"/>
        <p:cNvGrpSpPr/>
        <p:nvPr/>
      </p:nvGrpSpPr>
      <p:grpSpPr>
        <a:xfrm>
          <a:off x="0" y="0"/>
          <a:ext cx="0" cy="0"/>
          <a:chOff x="0" y="0"/>
          <a:chExt cx="0" cy="0"/>
        </a:xfrm>
      </p:grpSpPr>
      <p:sp>
        <p:nvSpPr>
          <p:cNvPr id="1001" name="Google Shape;1001;p59"/>
          <p:cNvSpPr/>
          <p:nvPr/>
        </p:nvSpPr>
        <p:spPr>
          <a:xfrm>
            <a:off x="1319213" y="1023937"/>
            <a:ext cx="9553575" cy="4810126"/>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02" name="Google Shape;1002;p59"/>
          <p:cNvPicPr preferRelativeResize="0"/>
          <p:nvPr/>
        </p:nvPicPr>
        <p:blipFill rotWithShape="1">
          <a:blip r:embed="rId3">
            <a:alphaModFix/>
          </a:blip>
          <a:srcRect l="609" t="10405" r="608" b="3448"/>
          <a:stretch/>
        </p:blipFill>
        <p:spPr>
          <a:xfrm>
            <a:off x="1409700" y="1128713"/>
            <a:ext cx="9372600" cy="4600575"/>
          </a:xfrm>
          <a:prstGeom prst="roundRect">
            <a:avLst>
              <a:gd name="adj" fmla="val 4733"/>
            </a:avLst>
          </a:prstGeom>
          <a:noFill/>
          <a:ln>
            <a:noFill/>
          </a:ln>
        </p:spPr>
      </p:pic>
      <p:sp>
        <p:nvSpPr>
          <p:cNvPr id="1003" name="Google Shape;1003;p59"/>
          <p:cNvSpPr/>
          <p:nvPr/>
        </p:nvSpPr>
        <p:spPr>
          <a:xfrm>
            <a:off x="7562849" y="904876"/>
            <a:ext cx="4066605" cy="1141562"/>
          </a:xfrm>
          <a:prstGeom prst="ellipse">
            <a:avLst/>
          </a:prstGeom>
          <a:blipFill rotWithShape="1">
            <a:blip r:embed="rId4">
              <a:alphaModFix/>
            </a:blip>
            <a:stretch>
              <a:fillRect l="-2443"/>
            </a:stretch>
          </a:blipFill>
          <a:ln w="57150" cap="flat" cmpd="sng">
            <a:solidFill>
              <a:srgbClr val="4D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04" name="Google Shape;100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5350"/>
    </mc:Choice>
    <mc:Fallback xmlns="">
      <p:transition spd="slow" advTm="2535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00"/>
        <p:cNvGrpSpPr/>
        <p:nvPr/>
      </p:nvGrpSpPr>
      <p:grpSpPr>
        <a:xfrm>
          <a:off x="0" y="0"/>
          <a:ext cx="0" cy="0"/>
          <a:chOff x="0" y="0"/>
          <a:chExt cx="0" cy="0"/>
        </a:xfrm>
      </p:grpSpPr>
      <p:sp>
        <p:nvSpPr>
          <p:cNvPr id="1001" name="Google Shape;1001;p59"/>
          <p:cNvSpPr/>
          <p:nvPr/>
        </p:nvSpPr>
        <p:spPr>
          <a:xfrm>
            <a:off x="1319213" y="1023937"/>
            <a:ext cx="9553575" cy="4810126"/>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002" name="Google Shape;1002;p59"/>
          <p:cNvPicPr preferRelativeResize="0"/>
          <p:nvPr/>
        </p:nvPicPr>
        <p:blipFill rotWithShape="1">
          <a:blip r:embed="rId3">
            <a:alphaModFix/>
          </a:blip>
          <a:srcRect l="609" t="10405" r="608" b="3448"/>
          <a:stretch/>
        </p:blipFill>
        <p:spPr>
          <a:xfrm>
            <a:off x="1409700" y="1128713"/>
            <a:ext cx="9372600" cy="4600575"/>
          </a:xfrm>
          <a:prstGeom prst="roundRect">
            <a:avLst>
              <a:gd name="adj" fmla="val 4733"/>
            </a:avLst>
          </a:prstGeom>
          <a:noFill/>
          <a:ln>
            <a:noFill/>
          </a:ln>
        </p:spPr>
      </p:pic>
      <p:sp>
        <p:nvSpPr>
          <p:cNvPr id="1004" name="Google Shape;100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6" name="CuadroTexto 5">
            <a:extLst>
              <a:ext uri="{FF2B5EF4-FFF2-40B4-BE49-F238E27FC236}">
                <a16:creationId xmlns:a16="http://schemas.microsoft.com/office/drawing/2014/main" id="{2F078429-1C50-441A-BF2E-15A52CFF4E67}"/>
              </a:ext>
            </a:extLst>
          </p:cNvPr>
          <p:cNvSpPr txBox="1"/>
          <p:nvPr/>
        </p:nvSpPr>
        <p:spPr>
          <a:xfrm>
            <a:off x="1409700" y="1128712"/>
            <a:ext cx="5173980"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Inscripción de Proveedores: Información de Seguimiento</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8" name="CuadroTexto 7">
            <a:extLst>
              <a:ext uri="{FF2B5EF4-FFF2-40B4-BE49-F238E27FC236}">
                <a16:creationId xmlns:a16="http://schemas.microsoft.com/office/drawing/2014/main" id="{AA358444-6355-480F-A05C-14FF0A27EB1C}"/>
              </a:ext>
            </a:extLst>
          </p:cNvPr>
          <p:cNvSpPr txBox="1"/>
          <p:nvPr/>
        </p:nvSpPr>
        <p:spPr>
          <a:xfrm>
            <a:off x="1364456" y="1454506"/>
            <a:ext cx="9463088" cy="4401205"/>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b="1" i="0" u="none" strike="noStrike" kern="0" cap="none" spc="0" normalizeH="0" baseline="0" noProof="0" dirty="0">
                <a:ln>
                  <a:noFill/>
                </a:ln>
                <a:solidFill>
                  <a:srgbClr val="000000"/>
                </a:solidFill>
                <a:effectLst/>
                <a:uLnTx/>
                <a:uFillTx/>
                <a:latin typeface="Arial"/>
                <a:cs typeface="Arial"/>
                <a:sym typeface="Arial"/>
              </a:rPr>
              <a:t>Su solicitud de inscripción ha sido asignada con el siguiente número de seguimiento: 464442.</a:t>
            </a:r>
            <a:r>
              <a:rPr kumimoji="0" lang="es-MX" sz="1600" b="0" i="0" u="none" strike="noStrike" kern="0" cap="none" spc="0" normalizeH="0" baseline="0" noProof="0" dirty="0">
                <a:ln>
                  <a:noFill/>
                </a:ln>
                <a:solidFill>
                  <a:srgbClr val="000000"/>
                </a:solidFill>
                <a:effectLst/>
                <a:uLnTx/>
                <a:uFillTx/>
                <a:latin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000000"/>
                </a:solidFill>
                <a:effectLst/>
                <a:uLnTx/>
                <a:uFillTx/>
                <a:latin typeface="Arial"/>
                <a:cs typeface="Arial"/>
                <a:sym typeface="Arial"/>
              </a:rPr>
              <a:t>Por favor, conserve el número de seguimiento para sus registros.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El número de seguimiento se utilizará, además de su número de identificación fiscal (</a:t>
            </a:r>
            <a:r>
              <a:rPr kumimoji="0" lang="es-MX" sz="1400" b="0" i="0" u="none" strike="noStrike" kern="0" cap="none" spc="0" normalizeH="0" baseline="0" noProof="0" dirty="0" err="1">
                <a:ln>
                  <a:noFill/>
                </a:ln>
                <a:solidFill>
                  <a:srgbClr val="000000"/>
                </a:solidFill>
                <a:effectLst/>
                <a:uLnTx/>
                <a:uFillTx/>
                <a:latin typeface="Arial"/>
                <a:cs typeface="Arial"/>
                <a:sym typeface="Arial"/>
              </a:rPr>
              <a:t>Tax</a:t>
            </a:r>
            <a:r>
              <a:rPr kumimoji="0" lang="es-MX" sz="1400" b="0" i="0" u="none" strike="noStrike" kern="0" cap="none" spc="0" normalizeH="0" baseline="0" noProof="0" dirty="0">
                <a:ln>
                  <a:noFill/>
                </a:ln>
                <a:solidFill>
                  <a:srgbClr val="000000"/>
                </a:solidFill>
                <a:effectLst/>
                <a:uLnTx/>
                <a:uFillTx/>
                <a:latin typeface="Arial"/>
                <a:cs typeface="Arial"/>
                <a:sym typeface="Arial"/>
              </a:rPr>
              <a:t> ID) y contraseña, como credenciales para reanudar/revisar su solicitud en una fecha posterior.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También se ha enviado un correo electrónico de confirmación a la dirección de correo electrónico de la persona de contacto designada en la solicitud de inscripción: annallyson@gmail.com. Gracias por enviar una solicitud para convertirse en proveedor de Medicaid de Colorado o para revalidar su inscripción actual en Medicaid.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Tiempos de Procesamiento de la Solicitud: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Los tiempos de procesamiento actuales de la solicitud promedian de 4 a 6 semanas. Este tiempo de respuesta será menor si su solicitud se envió de forma completa y correcta. Del mismo modo, el tiempo de respuesta de su solicitud puede ser mayor si requiere corrección o documentación adicional. Si su tipo de proveedor se clasifica como de riesgo moderado o alto, debe esperar un tiempo de procesamiento adicional por una visita al sitio de revalidación no anunciada (normalmente de 5 a 8 días hábiles adicionales).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Se le informará por correo electrónico a medida que su solicitud avance en el proceso. </a:t>
            </a:r>
            <a:r>
              <a:rPr kumimoji="0" lang="es-MX" sz="1400" b="1" i="0" u="none" strike="noStrike" kern="0" cap="none" spc="0" normalizeH="0" baseline="0" noProof="0" dirty="0">
                <a:ln>
                  <a:noFill/>
                </a:ln>
                <a:solidFill>
                  <a:srgbClr val="000000"/>
                </a:solidFill>
                <a:effectLst/>
                <a:uLnTx/>
                <a:uFillTx/>
                <a:latin typeface="Arial"/>
                <a:cs typeface="Arial"/>
                <a:sym typeface="Arial"/>
              </a:rPr>
              <a:t>Tenga en cuenta que no podrá acceder a su solicitud una vez que la envíe, a menos que su solicitud requiera corrección.</a:t>
            </a: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Imagen 3">
            <a:extLst>
              <a:ext uri="{FF2B5EF4-FFF2-40B4-BE49-F238E27FC236}">
                <a16:creationId xmlns:a16="http://schemas.microsoft.com/office/drawing/2014/main" id="{48F18916-FF81-4468-AF8D-EACC4B2D4861}"/>
              </a:ext>
            </a:extLst>
          </p:cNvPr>
          <p:cNvPicPr>
            <a:picLocks noChangeAspect="1"/>
          </p:cNvPicPr>
          <p:nvPr/>
        </p:nvPicPr>
        <p:blipFill>
          <a:blip r:embed="rId4"/>
          <a:stretch>
            <a:fillRect/>
          </a:stretch>
        </p:blipFill>
        <p:spPr>
          <a:xfrm>
            <a:off x="7613698" y="953867"/>
            <a:ext cx="3950820" cy="1179562"/>
          </a:xfrm>
          <a:prstGeom prst="ellipse">
            <a:avLst/>
          </a:prstGeom>
          <a:ln w="285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25350"/>
    </mc:Choice>
    <mc:Fallback xmlns="">
      <p:transition spd="slow" advTm="2535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09"/>
        <p:cNvGrpSpPr/>
        <p:nvPr/>
      </p:nvGrpSpPr>
      <p:grpSpPr>
        <a:xfrm>
          <a:off x="0" y="0"/>
          <a:ext cx="0" cy="0"/>
          <a:chOff x="0" y="0"/>
          <a:chExt cx="0" cy="0"/>
        </a:xfrm>
      </p:grpSpPr>
      <p:sp>
        <p:nvSpPr>
          <p:cNvPr id="1010" name="Google Shape;1010;p60"/>
          <p:cNvSpPr/>
          <p:nvPr/>
        </p:nvSpPr>
        <p:spPr>
          <a:xfrm>
            <a:off x="2295939" y="904461"/>
            <a:ext cx="7600124" cy="504907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11" name="Google Shape;1011;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119</a:t>
            </a:fld>
            <a:endParaRPr/>
          </a:p>
        </p:txBody>
      </p:sp>
      <p:pic>
        <p:nvPicPr>
          <p:cNvPr id="1012" name="Google Shape;1012;p60" descr="A screenshot of a computer&#10;&#10;AI-generated content may be incorrect."/>
          <p:cNvPicPr preferRelativeResize="0"/>
          <p:nvPr/>
        </p:nvPicPr>
        <p:blipFill rotWithShape="1">
          <a:blip r:embed="rId4">
            <a:alphaModFix/>
          </a:blip>
          <a:srcRect/>
          <a:stretch/>
        </p:blipFill>
        <p:spPr>
          <a:xfrm>
            <a:off x="2370725" y="1023937"/>
            <a:ext cx="7450548" cy="4810126"/>
          </a:xfrm>
          <a:prstGeom prst="rect">
            <a:avLst/>
          </a:prstGeom>
          <a:noFill/>
          <a:ln>
            <a:noFill/>
          </a:ln>
        </p:spPr>
      </p:pic>
      <p:pic>
        <p:nvPicPr>
          <p:cNvPr id="1013" name="Google Shape;1013;p60" descr="A screenshot of a computer&#10;&#10;AI-generated content may be incorrect."/>
          <p:cNvPicPr preferRelativeResize="0"/>
          <p:nvPr/>
        </p:nvPicPr>
        <p:blipFill rotWithShape="1">
          <a:blip r:embed="rId5">
            <a:alphaModFix/>
          </a:blip>
          <a:srcRect/>
          <a:stretch/>
        </p:blipFill>
        <p:spPr>
          <a:xfrm>
            <a:off x="2408120" y="1023937"/>
            <a:ext cx="7450548" cy="4810126"/>
          </a:xfrm>
          <a:prstGeom prst="rect">
            <a:avLst/>
          </a:prstGeom>
          <a:noFill/>
          <a:ln>
            <a:noFill/>
          </a:ln>
        </p:spPr>
      </p:pic>
      <p:grpSp>
        <p:nvGrpSpPr>
          <p:cNvPr id="1014" name="Google Shape;1014;p60"/>
          <p:cNvGrpSpPr/>
          <p:nvPr/>
        </p:nvGrpSpPr>
        <p:grpSpPr>
          <a:xfrm>
            <a:off x="2455916" y="1808923"/>
            <a:ext cx="7127886" cy="2295937"/>
            <a:chOff x="2455916" y="1808923"/>
            <a:chExt cx="7127886" cy="2295937"/>
          </a:xfrm>
        </p:grpSpPr>
        <p:pic>
          <p:nvPicPr>
            <p:cNvPr id="1015" name="Google Shape;1015;p60" descr="A screenshot of a computer&#10;&#10;AI-generated content may be incorrect."/>
            <p:cNvPicPr preferRelativeResize="0"/>
            <p:nvPr/>
          </p:nvPicPr>
          <p:blipFill rotWithShape="1">
            <a:blip r:embed="rId4">
              <a:alphaModFix/>
            </a:blip>
            <a:srcRect l="17793" t="45592" r="13504" b="37878"/>
            <a:stretch/>
          </p:blipFill>
          <p:spPr>
            <a:xfrm>
              <a:off x="3697355" y="3190461"/>
              <a:ext cx="5886447" cy="914399"/>
            </a:xfrm>
            <a:custGeom>
              <a:avLst/>
              <a:gdLst/>
              <a:ahLst/>
              <a:cxnLst/>
              <a:rect l="l" t="t" r="r" b="b"/>
              <a:pathLst>
                <a:path w="5118652" h="795130" extrusionOk="0">
                  <a:moveTo>
                    <a:pt x="0" y="0"/>
                  </a:moveTo>
                  <a:lnTo>
                    <a:pt x="5118652" y="0"/>
                  </a:lnTo>
                  <a:lnTo>
                    <a:pt x="5118652" y="795130"/>
                  </a:lnTo>
                  <a:lnTo>
                    <a:pt x="0" y="795130"/>
                  </a:lnTo>
                  <a:close/>
                </a:path>
              </a:pathLst>
            </a:custGeom>
            <a:noFill/>
            <a:ln>
              <a:noFill/>
            </a:ln>
          </p:spPr>
        </p:pic>
        <p:pic>
          <p:nvPicPr>
            <p:cNvPr id="1016" name="Google Shape;1016;p60" descr="A screenshot of a computer&#10;&#10;AI-generated content may be incorrect."/>
            <p:cNvPicPr preferRelativeResize="0"/>
            <p:nvPr/>
          </p:nvPicPr>
          <p:blipFill rotWithShape="1">
            <a:blip r:embed="rId4">
              <a:alphaModFix/>
            </a:blip>
            <a:srcRect l="539" t="16388" r="84252" b="78239"/>
            <a:stretch/>
          </p:blipFill>
          <p:spPr>
            <a:xfrm>
              <a:off x="2455916" y="1808923"/>
              <a:ext cx="1133061" cy="258417"/>
            </a:xfrm>
            <a:custGeom>
              <a:avLst/>
              <a:gdLst/>
              <a:ahLst/>
              <a:cxnLst/>
              <a:rect l="l" t="t" r="r" b="b"/>
              <a:pathLst>
                <a:path w="1133061" h="258417" extrusionOk="0">
                  <a:moveTo>
                    <a:pt x="0" y="0"/>
                  </a:moveTo>
                  <a:lnTo>
                    <a:pt x="1133061" y="0"/>
                  </a:lnTo>
                  <a:lnTo>
                    <a:pt x="1133061" y="258417"/>
                  </a:lnTo>
                  <a:lnTo>
                    <a:pt x="0" y="258417"/>
                  </a:lnTo>
                  <a:close/>
                </a:path>
              </a:pathLst>
            </a:cu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570"/>
    </mc:Choice>
    <mc:Fallback xmlns="">
      <p:transition spd="slow" advTm="125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
                                        </p:tgtEl>
                                        <p:attrNameLst>
                                          <p:attrName>style.visibility</p:attrName>
                                        </p:attrNameLst>
                                      </p:cBhvr>
                                      <p:to>
                                        <p:strVal val="visible"/>
                                      </p:to>
                                    </p:set>
                                    <p:animEffect transition="in" filter="fade">
                                      <p:cBhvr>
                                        <p:cTn id="7" dur="500"/>
                                        <p:tgtEl>
                                          <p:spTgt spid="1013"/>
                                        </p:tgtEl>
                                      </p:cBhvr>
                                    </p:animEffect>
                                  </p:childTnLst>
                                </p:cTn>
                              </p:par>
                              <p:par>
                                <p:cTn id="8" presetID="10" presetClass="entr" presetSubtype="0" fill="hold" nodeType="withEffect">
                                  <p:stCondLst>
                                    <p:cond delay="0"/>
                                  </p:stCondLst>
                                  <p:childTnLst>
                                    <p:set>
                                      <p:cBhvr>
                                        <p:cTn id="9" dur="1" fill="hold">
                                          <p:stCondLst>
                                            <p:cond delay="0"/>
                                          </p:stCondLst>
                                        </p:cTn>
                                        <p:tgtEl>
                                          <p:spTgt spid="1014"/>
                                        </p:tgtEl>
                                        <p:attrNameLst>
                                          <p:attrName>style.visibility</p:attrName>
                                        </p:attrNameLst>
                                      </p:cBhvr>
                                      <p:to>
                                        <p:strVal val="visible"/>
                                      </p:to>
                                    </p:set>
                                    <p:animEffect transition="in" filter="fade">
                                      <p:cBhvr>
                                        <p:cTn id="10" dur="500"/>
                                        <p:tgtEl>
                                          <p:spTgt spid="1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47"/>
        <p:cNvGrpSpPr/>
        <p:nvPr/>
      </p:nvGrpSpPr>
      <p:grpSpPr>
        <a:xfrm>
          <a:off x="0" y="0"/>
          <a:ext cx="0" cy="0"/>
          <a:chOff x="0" y="0"/>
          <a:chExt cx="0" cy="0"/>
        </a:xfrm>
      </p:grpSpPr>
      <p:sp>
        <p:nvSpPr>
          <p:cNvPr id="148" name="Google Shape;148;p6"/>
          <p:cNvSpPr txBox="1">
            <a:spLocks noGrp="1"/>
          </p:cNvSpPr>
          <p:nvPr>
            <p:ph type="title"/>
          </p:nvPr>
        </p:nvSpPr>
        <p:spPr>
          <a:xfrm>
            <a:off x="1066976" y="1627599"/>
            <a:ext cx="70254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Trabajo de parto y parto</a:t>
            </a:r>
            <a:endParaRPr/>
          </a:p>
        </p:txBody>
      </p:sp>
      <p:sp>
        <p:nvSpPr>
          <p:cNvPr id="149" name="Google Shape;149;p6"/>
          <p:cNvSpPr/>
          <p:nvPr/>
        </p:nvSpPr>
        <p:spPr>
          <a:xfrm>
            <a:off x="1066977" y="2953162"/>
            <a:ext cx="4448175" cy="107632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Reembolso de hasta $900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por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0" name="Google Shape;150;p6"/>
          <p:cNvSpPr/>
          <p:nvPr/>
        </p:nvSpPr>
        <p:spPr>
          <a:xfrm>
            <a:off x="7506249" y="1747838"/>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51" name="Google Shape;151;p6"/>
          <p:cNvPicPr preferRelativeResize="0"/>
          <p:nvPr/>
        </p:nvPicPr>
        <p:blipFill rotWithShape="1">
          <a:blip r:embed="rId3">
            <a:alphaModFix/>
          </a:blip>
          <a:srcRect/>
          <a:stretch/>
        </p:blipFill>
        <p:spPr>
          <a:xfrm>
            <a:off x="7296832" y="2129147"/>
            <a:ext cx="3949831" cy="3119793"/>
          </a:xfrm>
          <a:prstGeom prst="rect">
            <a:avLst/>
          </a:prstGeom>
          <a:noFill/>
          <a:ln>
            <a:noFill/>
          </a:ln>
        </p:spPr>
      </p:pic>
      <p:sp>
        <p:nvSpPr>
          <p:cNvPr id="152" name="Google Shape;15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741"/>
    </mc:Choice>
    <mc:Fallback xmlns="">
      <p:transition spd="slow" advTm="5741"/>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09"/>
        <p:cNvGrpSpPr/>
        <p:nvPr/>
      </p:nvGrpSpPr>
      <p:grpSpPr>
        <a:xfrm>
          <a:off x="0" y="0"/>
          <a:ext cx="0" cy="0"/>
          <a:chOff x="0" y="0"/>
          <a:chExt cx="0" cy="0"/>
        </a:xfrm>
      </p:grpSpPr>
      <p:sp>
        <p:nvSpPr>
          <p:cNvPr id="1010" name="Google Shape;1010;p60"/>
          <p:cNvSpPr/>
          <p:nvPr/>
        </p:nvSpPr>
        <p:spPr>
          <a:xfrm>
            <a:off x="2295939" y="904461"/>
            <a:ext cx="7600124" cy="5049078"/>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11" name="Google Shape;1011;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1012" name="Google Shape;1012;p60" descr="A screenshot of a computer  AI-generated content may be incorrect."/>
          <p:cNvPicPr preferRelativeResize="0"/>
          <p:nvPr/>
        </p:nvPicPr>
        <p:blipFill rotWithShape="1">
          <a:blip r:embed="rId4">
            <a:alphaModFix/>
          </a:blip>
          <a:srcRect/>
          <a:stretch/>
        </p:blipFill>
        <p:spPr>
          <a:xfrm>
            <a:off x="2370725" y="1023937"/>
            <a:ext cx="7450548" cy="4810126"/>
          </a:xfrm>
          <a:prstGeom prst="rect">
            <a:avLst/>
          </a:prstGeom>
          <a:noFill/>
          <a:ln>
            <a:noFill/>
          </a:ln>
        </p:spPr>
      </p:pic>
      <p:pic>
        <p:nvPicPr>
          <p:cNvPr id="1013" name="Google Shape;1013;p60" descr="A screenshot of a computer  AI-generated content may be incorrect."/>
          <p:cNvPicPr preferRelativeResize="0"/>
          <p:nvPr/>
        </p:nvPicPr>
        <p:blipFill rotWithShape="1">
          <a:blip r:embed="rId5">
            <a:alphaModFix/>
          </a:blip>
          <a:srcRect/>
          <a:stretch/>
        </p:blipFill>
        <p:spPr>
          <a:xfrm>
            <a:off x="2408120" y="1023937"/>
            <a:ext cx="7450548" cy="4810126"/>
          </a:xfrm>
          <a:prstGeom prst="rect">
            <a:avLst/>
          </a:prstGeom>
          <a:noFill/>
          <a:ln>
            <a:noFill/>
          </a:ln>
        </p:spPr>
      </p:pic>
      <p:grpSp>
        <p:nvGrpSpPr>
          <p:cNvPr id="1014" name="Google Shape;1014;p60"/>
          <p:cNvGrpSpPr/>
          <p:nvPr/>
        </p:nvGrpSpPr>
        <p:grpSpPr>
          <a:xfrm>
            <a:off x="2455916" y="1808923"/>
            <a:ext cx="7127886" cy="2295937"/>
            <a:chOff x="2455916" y="1808923"/>
            <a:chExt cx="7127886" cy="2295937"/>
          </a:xfrm>
        </p:grpSpPr>
        <p:pic>
          <p:nvPicPr>
            <p:cNvPr id="1015" name="Google Shape;1015;p60" descr="A screenshot of a computer  AI-generated content may be incorrect."/>
            <p:cNvPicPr preferRelativeResize="0"/>
            <p:nvPr/>
          </p:nvPicPr>
          <p:blipFill rotWithShape="1">
            <a:blip r:embed="rId4">
              <a:alphaModFix/>
            </a:blip>
            <a:srcRect l="17793" t="45592" r="13504" b="37878"/>
            <a:stretch/>
          </p:blipFill>
          <p:spPr>
            <a:xfrm>
              <a:off x="3697355" y="3190461"/>
              <a:ext cx="5886447" cy="914399"/>
            </a:xfrm>
            <a:custGeom>
              <a:avLst/>
              <a:gdLst/>
              <a:ahLst/>
              <a:cxnLst/>
              <a:rect l="l" t="t" r="r" b="b"/>
              <a:pathLst>
                <a:path w="5118652" h="795130" extrusionOk="0">
                  <a:moveTo>
                    <a:pt x="0" y="0"/>
                  </a:moveTo>
                  <a:lnTo>
                    <a:pt x="5118652" y="0"/>
                  </a:lnTo>
                  <a:lnTo>
                    <a:pt x="5118652" y="795130"/>
                  </a:lnTo>
                  <a:lnTo>
                    <a:pt x="0" y="795130"/>
                  </a:lnTo>
                  <a:close/>
                </a:path>
              </a:pathLst>
            </a:custGeom>
            <a:noFill/>
            <a:ln>
              <a:noFill/>
            </a:ln>
          </p:spPr>
        </p:pic>
        <p:pic>
          <p:nvPicPr>
            <p:cNvPr id="1016" name="Google Shape;1016;p60" descr="A screenshot of a computer  AI-generated content may be incorrect."/>
            <p:cNvPicPr preferRelativeResize="0"/>
            <p:nvPr/>
          </p:nvPicPr>
          <p:blipFill rotWithShape="1">
            <a:blip r:embed="rId4">
              <a:alphaModFix/>
            </a:blip>
            <a:srcRect l="539" t="16388" r="84252" b="78239"/>
            <a:stretch/>
          </p:blipFill>
          <p:spPr>
            <a:xfrm>
              <a:off x="2455916" y="1808923"/>
              <a:ext cx="1133061" cy="258417"/>
            </a:xfrm>
            <a:custGeom>
              <a:avLst/>
              <a:gdLst/>
              <a:ahLst/>
              <a:cxnLst/>
              <a:rect l="l" t="t" r="r" b="b"/>
              <a:pathLst>
                <a:path w="1133061" h="258417" extrusionOk="0">
                  <a:moveTo>
                    <a:pt x="0" y="0"/>
                  </a:moveTo>
                  <a:lnTo>
                    <a:pt x="1133061" y="0"/>
                  </a:lnTo>
                  <a:lnTo>
                    <a:pt x="1133061" y="258417"/>
                  </a:lnTo>
                  <a:lnTo>
                    <a:pt x="0" y="258417"/>
                  </a:lnTo>
                  <a:close/>
                </a:path>
              </a:pathLst>
            </a:custGeom>
            <a:noFill/>
            <a:ln>
              <a:noFill/>
            </a:ln>
          </p:spPr>
        </p:pic>
      </p:grpSp>
      <p:sp>
        <p:nvSpPr>
          <p:cNvPr id="9" name="CuadroTexto 8">
            <a:extLst>
              <a:ext uri="{FF2B5EF4-FFF2-40B4-BE49-F238E27FC236}">
                <a16:creationId xmlns:a16="http://schemas.microsoft.com/office/drawing/2014/main" id="{D8A2207B-A9FB-4624-9DD5-0F4F483D8AD7}"/>
              </a:ext>
            </a:extLst>
          </p:cNvPr>
          <p:cNvSpPr txBox="1"/>
          <p:nvPr/>
        </p:nvSpPr>
        <p:spPr>
          <a:xfrm>
            <a:off x="2546791" y="1863062"/>
            <a:ext cx="951310" cy="174851"/>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Especialidades</a:t>
            </a:r>
          </a:p>
        </p:txBody>
      </p:sp>
      <p:sp>
        <p:nvSpPr>
          <p:cNvPr id="13" name="CuadroTexto 12">
            <a:extLst>
              <a:ext uri="{FF2B5EF4-FFF2-40B4-BE49-F238E27FC236}">
                <a16:creationId xmlns:a16="http://schemas.microsoft.com/office/drawing/2014/main" id="{BC9C7218-B279-4C46-BB27-EB997A4EAEA7}"/>
              </a:ext>
            </a:extLst>
          </p:cNvPr>
          <p:cNvSpPr txBox="1"/>
          <p:nvPr/>
        </p:nvSpPr>
        <p:spPr>
          <a:xfrm>
            <a:off x="4295582" y="3273419"/>
            <a:ext cx="720000" cy="159462"/>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800" b="1" i="0" u="none" strike="noStrike" kern="0" cap="none" spc="0" normalizeH="0" baseline="0" noProof="0" dirty="0">
                <a:ln>
                  <a:noFill/>
                </a:ln>
                <a:solidFill>
                  <a:srgbClr val="000000"/>
                </a:solidFill>
                <a:effectLst/>
                <a:uLnTx/>
                <a:uFillTx/>
                <a:latin typeface="Arial"/>
                <a:cs typeface="Arial"/>
                <a:sym typeface="Arial"/>
              </a:rPr>
              <a:t>Especialidad</a:t>
            </a:r>
          </a:p>
        </p:txBody>
      </p:sp>
      <p:sp>
        <p:nvSpPr>
          <p:cNvPr id="14" name="CuadroTexto 13">
            <a:extLst>
              <a:ext uri="{FF2B5EF4-FFF2-40B4-BE49-F238E27FC236}">
                <a16:creationId xmlns:a16="http://schemas.microsoft.com/office/drawing/2014/main" id="{A8CBFA97-FC6B-42F0-ADB3-4EEFA61E5F34}"/>
              </a:ext>
            </a:extLst>
          </p:cNvPr>
          <p:cNvSpPr txBox="1"/>
          <p:nvPr/>
        </p:nvSpPr>
        <p:spPr>
          <a:xfrm>
            <a:off x="3857432" y="3486297"/>
            <a:ext cx="1158150" cy="344128"/>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1" i="0" u="none" strike="noStrike" kern="0" cap="none" spc="0" normalizeH="0" baseline="0" noProof="0" dirty="0">
                <a:ln>
                  <a:noFill/>
                </a:ln>
                <a:solidFill>
                  <a:srgbClr val="000000"/>
                </a:solidFill>
                <a:effectLst/>
                <a:uLnTx/>
                <a:uFillTx/>
                <a:latin typeface="Arial"/>
                <a:cs typeface="Arial"/>
                <a:sym typeface="Arial"/>
              </a:rPr>
              <a:t>Fecha Efectiva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CO" sz="1000" b="1" i="0" u="none" strike="noStrike" kern="0" cap="none" spc="0" normalizeH="0" baseline="0" noProof="0" dirty="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664C25FF-0BB2-41DA-9F02-84620946AB1F}"/>
              </a:ext>
            </a:extLst>
          </p:cNvPr>
          <p:cNvSpPr txBox="1"/>
          <p:nvPr/>
        </p:nvSpPr>
        <p:spPr>
          <a:xfrm>
            <a:off x="4205095" y="3855881"/>
            <a:ext cx="720000" cy="174851"/>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Taxonomía</a:t>
            </a:r>
          </a:p>
        </p:txBody>
      </p:sp>
      <p:sp>
        <p:nvSpPr>
          <p:cNvPr id="16" name="CuadroTexto 15">
            <a:extLst>
              <a:ext uri="{FF2B5EF4-FFF2-40B4-BE49-F238E27FC236}">
                <a16:creationId xmlns:a16="http://schemas.microsoft.com/office/drawing/2014/main" id="{83578907-2112-4925-8D9A-0DF505C0009C}"/>
              </a:ext>
            </a:extLst>
          </p:cNvPr>
          <p:cNvSpPr txBox="1"/>
          <p:nvPr/>
        </p:nvSpPr>
        <p:spPr>
          <a:xfrm>
            <a:off x="7176420" y="3260229"/>
            <a:ext cx="1195090" cy="174851"/>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Tipo de Proveedor</a:t>
            </a:r>
          </a:p>
        </p:txBody>
      </p:sp>
      <p:sp>
        <p:nvSpPr>
          <p:cNvPr id="17" name="CuadroTexto 16">
            <a:extLst>
              <a:ext uri="{FF2B5EF4-FFF2-40B4-BE49-F238E27FC236}">
                <a16:creationId xmlns:a16="http://schemas.microsoft.com/office/drawing/2014/main" id="{FC8FA53F-18CA-4C38-927C-A4A56EA59BAD}"/>
              </a:ext>
            </a:extLst>
          </p:cNvPr>
          <p:cNvSpPr txBox="1"/>
          <p:nvPr/>
        </p:nvSpPr>
        <p:spPr>
          <a:xfrm>
            <a:off x="6625947" y="3477787"/>
            <a:ext cx="1347490" cy="174851"/>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Fecha de Finalización</a:t>
            </a:r>
          </a:p>
        </p:txBody>
      </p:sp>
      <p:sp>
        <p:nvSpPr>
          <p:cNvPr id="18" name="CuadroTexto 17">
            <a:extLst>
              <a:ext uri="{FF2B5EF4-FFF2-40B4-BE49-F238E27FC236}">
                <a16:creationId xmlns:a16="http://schemas.microsoft.com/office/drawing/2014/main" id="{C64E7A34-2497-4CED-9FBB-11ECBAA0B0AD}"/>
              </a:ext>
            </a:extLst>
          </p:cNvPr>
          <p:cNvSpPr txBox="1"/>
          <p:nvPr/>
        </p:nvSpPr>
        <p:spPr>
          <a:xfrm>
            <a:off x="7360384" y="3855881"/>
            <a:ext cx="613053" cy="174851"/>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Principal</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570"/>
    </mc:Choice>
    <mc:Fallback xmlns="">
      <p:transition spd="slow" advTm="125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
                                        </p:tgtEl>
                                        <p:attrNameLst>
                                          <p:attrName>style.visibility</p:attrName>
                                        </p:attrNameLst>
                                      </p:cBhvr>
                                      <p:to>
                                        <p:strVal val="visible"/>
                                      </p:to>
                                    </p:set>
                                    <p:animEffect transition="in" filter="fade">
                                      <p:cBhvr>
                                        <p:cTn id="7" dur="500"/>
                                        <p:tgtEl>
                                          <p:spTgt spid="1013"/>
                                        </p:tgtEl>
                                      </p:cBhvr>
                                    </p:animEffect>
                                  </p:childTnLst>
                                </p:cTn>
                              </p:par>
                              <p:par>
                                <p:cTn id="8" presetID="10" presetClass="entr" presetSubtype="0" fill="hold" nodeType="withEffect">
                                  <p:stCondLst>
                                    <p:cond delay="0"/>
                                  </p:stCondLst>
                                  <p:childTnLst>
                                    <p:set>
                                      <p:cBhvr>
                                        <p:cTn id="9" dur="1" fill="hold">
                                          <p:stCondLst>
                                            <p:cond delay="0"/>
                                          </p:stCondLst>
                                        </p:cTn>
                                        <p:tgtEl>
                                          <p:spTgt spid="1014"/>
                                        </p:tgtEl>
                                        <p:attrNameLst>
                                          <p:attrName>style.visibility</p:attrName>
                                        </p:attrNameLst>
                                      </p:cBhvr>
                                      <p:to>
                                        <p:strVal val="visible"/>
                                      </p:to>
                                    </p:set>
                                    <p:animEffect transition="in" filter="fade">
                                      <p:cBhvr>
                                        <p:cTn id="10" dur="500"/>
                                        <p:tgtEl>
                                          <p:spTgt spid="1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1"/>
        <p:cNvGrpSpPr/>
        <p:nvPr/>
      </p:nvGrpSpPr>
      <p:grpSpPr>
        <a:xfrm>
          <a:off x="0" y="0"/>
          <a:ext cx="0" cy="0"/>
          <a:chOff x="0" y="0"/>
          <a:chExt cx="0" cy="0"/>
        </a:xfrm>
      </p:grpSpPr>
      <p:sp>
        <p:nvSpPr>
          <p:cNvPr id="1022" name="Google Shape;1022;p61"/>
          <p:cNvSpPr/>
          <p:nvPr/>
        </p:nvSpPr>
        <p:spPr>
          <a:xfrm>
            <a:off x="1123950" y="438150"/>
            <a:ext cx="9925050" cy="604837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23" name="Google Shape;1023;p61"/>
          <p:cNvPicPr preferRelativeResize="0"/>
          <p:nvPr/>
        </p:nvPicPr>
        <p:blipFill rotWithShape="1">
          <a:blip r:embed="rId4">
            <a:alphaModFix/>
          </a:blip>
          <a:srcRect l="467" t="1795" r="662"/>
          <a:stretch/>
        </p:blipFill>
        <p:spPr>
          <a:xfrm>
            <a:off x="1285875" y="666750"/>
            <a:ext cx="9601200" cy="5627372"/>
          </a:xfrm>
          <a:prstGeom prst="roundRect">
            <a:avLst>
              <a:gd name="adj" fmla="val 3126"/>
            </a:avLst>
          </a:prstGeom>
          <a:noFill/>
          <a:ln>
            <a:noFill/>
          </a:ln>
        </p:spPr>
      </p:pic>
      <p:sp>
        <p:nvSpPr>
          <p:cNvPr id="1024" name="Google Shape;1024;p61"/>
          <p:cNvSpPr/>
          <p:nvPr/>
        </p:nvSpPr>
        <p:spPr>
          <a:xfrm>
            <a:off x="885825" y="1967864"/>
            <a:ext cx="2081216" cy="457200"/>
          </a:xfrm>
          <a:prstGeom prst="rect">
            <a:avLst/>
          </a:prstGeom>
          <a:blipFill rotWithShape="1">
            <a:blip r:embed="rId5">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5" name="Google Shape;1025;p61"/>
          <p:cNvSpPr/>
          <p:nvPr/>
        </p:nvSpPr>
        <p:spPr>
          <a:xfrm>
            <a:off x="2526202" y="4418241"/>
            <a:ext cx="8571513" cy="578668"/>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6" name="Google Shape;1026;p61"/>
          <p:cNvSpPr/>
          <p:nvPr/>
        </p:nvSpPr>
        <p:spPr>
          <a:xfrm>
            <a:off x="2526202" y="3829051"/>
            <a:ext cx="8571513" cy="578668"/>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7" name="Google Shape;1027;p61"/>
          <p:cNvSpPr/>
          <p:nvPr/>
        </p:nvSpPr>
        <p:spPr>
          <a:xfrm>
            <a:off x="2526202" y="4968956"/>
            <a:ext cx="8571513" cy="409890"/>
          </a:xfrm>
          <a:prstGeom prst="rect">
            <a:avLst/>
          </a:prstGeom>
          <a:blipFill rotWithShape="1">
            <a:blip r:embed="rId8">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28" name="Google Shape;1028;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121</a:t>
            </a:fld>
            <a:endParaRPr/>
          </a:p>
        </p:txBody>
      </p:sp>
      <p:sp>
        <p:nvSpPr>
          <p:cNvPr id="1029" name="Google Shape;1029;p61"/>
          <p:cNvSpPr/>
          <p:nvPr/>
        </p:nvSpPr>
        <p:spPr>
          <a:xfrm>
            <a:off x="3807619" y="5090833"/>
            <a:ext cx="631031" cy="83479"/>
          </a:xfrm>
          <a:prstGeom prst="roundRect">
            <a:avLst>
              <a:gd name="adj" fmla="val 23943"/>
            </a:avLst>
          </a:prstGeom>
          <a:solidFill>
            <a:srgbClr val="CDD7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030" name="Google Shape;1030;p61"/>
          <p:cNvGrpSpPr/>
          <p:nvPr/>
        </p:nvGrpSpPr>
        <p:grpSpPr>
          <a:xfrm>
            <a:off x="432913" y="3645082"/>
            <a:ext cx="2613991" cy="2613991"/>
            <a:chOff x="1926433" y="3968735"/>
            <a:chExt cx="2613991" cy="2613991"/>
          </a:xfrm>
        </p:grpSpPr>
        <p:pic>
          <p:nvPicPr>
            <p:cNvPr id="1031" name="Google Shape;1031;p61"/>
            <p:cNvPicPr preferRelativeResize="0"/>
            <p:nvPr/>
          </p:nvPicPr>
          <p:blipFill rotWithShape="1">
            <a:blip r:embed="rId9">
              <a:alphaModFix/>
            </a:blip>
            <a:srcRect l="24075" t="38509" r="52699" b="21965"/>
            <a:stretch/>
          </p:blipFill>
          <p:spPr>
            <a:xfrm>
              <a:off x="1926433" y="3968735"/>
              <a:ext cx="2613991" cy="2613991"/>
            </a:xfrm>
            <a:custGeom>
              <a:avLst/>
              <a:gdLst/>
              <a:ahLst/>
              <a:cxnLst/>
              <a:rect l="l" t="t" r="r" b="b"/>
              <a:pathLst>
                <a:path w="1977888" h="1977888" extrusionOk="0">
                  <a:moveTo>
                    <a:pt x="988944" y="0"/>
                  </a:moveTo>
                  <a:cubicBezTo>
                    <a:pt x="1535123" y="0"/>
                    <a:pt x="1977888" y="442765"/>
                    <a:pt x="1977888" y="988944"/>
                  </a:cubicBezTo>
                  <a:cubicBezTo>
                    <a:pt x="1977888" y="1535123"/>
                    <a:pt x="1535123" y="1977888"/>
                    <a:pt x="988944" y="1977888"/>
                  </a:cubicBezTo>
                  <a:cubicBezTo>
                    <a:pt x="442765" y="1977888"/>
                    <a:pt x="0" y="1535123"/>
                    <a:pt x="0" y="988944"/>
                  </a:cubicBezTo>
                  <a:cubicBezTo>
                    <a:pt x="0" y="442765"/>
                    <a:pt x="442765" y="0"/>
                    <a:pt x="988944" y="0"/>
                  </a:cubicBezTo>
                  <a:close/>
                </a:path>
              </a:pathLst>
            </a:custGeom>
            <a:noFill/>
            <a:ln w="76200" cap="flat" cmpd="sng">
              <a:solidFill>
                <a:srgbClr val="4D5E9B"/>
              </a:solidFill>
              <a:prstDash val="solid"/>
              <a:round/>
              <a:headEnd type="none" w="sm" len="sm"/>
              <a:tailEnd type="none" w="sm" len="sm"/>
            </a:ln>
          </p:spPr>
        </p:pic>
        <p:sp>
          <p:nvSpPr>
            <p:cNvPr id="1032" name="Google Shape;1032;p61"/>
            <p:cNvSpPr/>
            <p:nvPr/>
          </p:nvSpPr>
          <p:spPr>
            <a:xfrm>
              <a:off x="3152775" y="4488656"/>
              <a:ext cx="122122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3" name="Google Shape;1033;p61"/>
            <p:cNvSpPr/>
            <p:nvPr/>
          </p:nvSpPr>
          <p:spPr>
            <a:xfrm>
              <a:off x="3152776" y="4845844"/>
              <a:ext cx="1359535" cy="154781"/>
            </a:xfrm>
            <a:custGeom>
              <a:avLst/>
              <a:gdLst/>
              <a:ahLst/>
              <a:cxnLst/>
              <a:rect l="l" t="t" r="r" b="b"/>
              <a:pathLst>
                <a:path w="1359535" h="154781" extrusionOk="0">
                  <a:moveTo>
                    <a:pt x="0" y="0"/>
                  </a:moveTo>
                  <a:lnTo>
                    <a:pt x="1314821" y="0"/>
                  </a:lnTo>
                  <a:lnTo>
                    <a:pt x="1359535" y="154781"/>
                  </a:lnTo>
                  <a:lnTo>
                    <a:pt x="0" y="154781"/>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4" name="Google Shape;1034;p61"/>
            <p:cNvSpPr/>
            <p:nvPr/>
          </p:nvSpPr>
          <p:spPr>
            <a:xfrm>
              <a:off x="3850481" y="5187034"/>
              <a:ext cx="689943" cy="168397"/>
            </a:xfrm>
            <a:prstGeom prst="roundRect">
              <a:avLst>
                <a:gd name="adj" fmla="val 2394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5" name="Google Shape;1035;p61"/>
            <p:cNvSpPr/>
            <p:nvPr/>
          </p:nvSpPr>
          <p:spPr>
            <a:xfrm>
              <a:off x="3152774" y="4222421"/>
              <a:ext cx="86439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36" name="Google Shape;1036;p61"/>
            <p:cNvSpPr/>
            <p:nvPr/>
          </p:nvSpPr>
          <p:spPr>
            <a:xfrm>
              <a:off x="3155155" y="4004744"/>
              <a:ext cx="748127" cy="147663"/>
            </a:xfrm>
            <a:custGeom>
              <a:avLst/>
              <a:gdLst/>
              <a:ahLst/>
              <a:cxnLst/>
              <a:rect l="l" t="t" r="r" b="b"/>
              <a:pathLst>
                <a:path w="748127" h="147663" extrusionOk="0">
                  <a:moveTo>
                    <a:pt x="0" y="0"/>
                  </a:moveTo>
                  <a:lnTo>
                    <a:pt x="376108" y="0"/>
                  </a:lnTo>
                  <a:lnTo>
                    <a:pt x="385764" y="2899"/>
                  </a:lnTo>
                  <a:cubicBezTo>
                    <a:pt x="403669" y="7674"/>
                    <a:pt x="409008" y="3804"/>
                    <a:pt x="431007" y="14805"/>
                  </a:cubicBezTo>
                  <a:cubicBezTo>
                    <a:pt x="434182" y="16393"/>
                    <a:pt x="437164" y="18445"/>
                    <a:pt x="440532" y="19568"/>
                  </a:cubicBezTo>
                  <a:cubicBezTo>
                    <a:pt x="444372" y="20848"/>
                    <a:pt x="448488" y="21071"/>
                    <a:pt x="452439" y="21949"/>
                  </a:cubicBezTo>
                  <a:cubicBezTo>
                    <a:pt x="472651" y="26440"/>
                    <a:pt x="449735" y="22583"/>
                    <a:pt x="478632" y="26711"/>
                  </a:cubicBezTo>
                  <a:cubicBezTo>
                    <a:pt x="483395" y="28299"/>
                    <a:pt x="488093" y="30095"/>
                    <a:pt x="492920" y="31474"/>
                  </a:cubicBezTo>
                  <a:cubicBezTo>
                    <a:pt x="515686" y="37979"/>
                    <a:pt x="527027" y="37974"/>
                    <a:pt x="552451" y="48143"/>
                  </a:cubicBezTo>
                  <a:cubicBezTo>
                    <a:pt x="567396" y="54120"/>
                    <a:pt x="560210" y="51868"/>
                    <a:pt x="573882" y="55286"/>
                  </a:cubicBezTo>
                  <a:cubicBezTo>
                    <a:pt x="583407" y="60842"/>
                    <a:pt x="592219" y="67859"/>
                    <a:pt x="602457" y="71955"/>
                  </a:cubicBezTo>
                  <a:cubicBezTo>
                    <a:pt x="610955" y="75354"/>
                    <a:pt x="616108" y="77034"/>
                    <a:pt x="623889" y="81480"/>
                  </a:cubicBezTo>
                  <a:cubicBezTo>
                    <a:pt x="626374" y="82900"/>
                    <a:pt x="628547" y="84823"/>
                    <a:pt x="631032" y="86243"/>
                  </a:cubicBezTo>
                  <a:cubicBezTo>
                    <a:pt x="634114" y="88004"/>
                    <a:pt x="637441" y="89305"/>
                    <a:pt x="640557" y="91005"/>
                  </a:cubicBezTo>
                  <a:cubicBezTo>
                    <a:pt x="646175" y="94069"/>
                    <a:pt x="651427" y="97824"/>
                    <a:pt x="657226" y="100530"/>
                  </a:cubicBezTo>
                  <a:cubicBezTo>
                    <a:pt x="663372" y="103398"/>
                    <a:pt x="670210" y="104641"/>
                    <a:pt x="676276" y="107674"/>
                  </a:cubicBezTo>
                  <a:cubicBezTo>
                    <a:pt x="682974" y="111023"/>
                    <a:pt x="688765" y="115971"/>
                    <a:pt x="695326" y="119580"/>
                  </a:cubicBezTo>
                  <a:cubicBezTo>
                    <a:pt x="704657" y="124712"/>
                    <a:pt x="715040" y="127961"/>
                    <a:pt x="723901" y="133868"/>
                  </a:cubicBezTo>
                  <a:cubicBezTo>
                    <a:pt x="726282" y="135455"/>
                    <a:pt x="728716" y="136967"/>
                    <a:pt x="731045" y="138630"/>
                  </a:cubicBezTo>
                  <a:cubicBezTo>
                    <a:pt x="734275" y="140937"/>
                    <a:pt x="737020" y="143999"/>
                    <a:pt x="740570" y="145774"/>
                  </a:cubicBezTo>
                  <a:lnTo>
                    <a:pt x="748127"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sp>
        <p:nvSpPr>
          <p:cNvPr id="1037" name="Google Shape;1037;p61"/>
          <p:cNvSpPr/>
          <p:nvPr/>
        </p:nvSpPr>
        <p:spPr>
          <a:xfrm rot="-7112137">
            <a:off x="2601081" y="4004526"/>
            <a:ext cx="558800" cy="1128143"/>
          </a:xfrm>
          <a:prstGeom prst="upArrow">
            <a:avLst>
              <a:gd name="adj1" fmla="val 50000"/>
              <a:gd name="adj2" fmla="val 50000"/>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4921"/>
    </mc:Choice>
    <mc:Fallback xmlns="">
      <p:transition spd="slow" advTm="449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animEffect transition="in" filter="fade">
                                      <p:cBhvr>
                                        <p:cTn id="23" dur="750"/>
                                        <p:tgtEl>
                                          <p:spTgt spid="1030"/>
                                        </p:tgtEl>
                                      </p:cBhvr>
                                    </p:animEffect>
                                  </p:childTnLst>
                                </p:cTn>
                              </p:par>
                              <p:par>
                                <p:cTn id="24" presetID="10" presetClass="entr" presetSubtype="0" fill="hold" nodeType="withEffect">
                                  <p:stCondLst>
                                    <p:cond delay="0"/>
                                  </p:stCondLst>
                                  <p:childTnLst>
                                    <p:set>
                                      <p:cBhvr>
                                        <p:cTn id="25" dur="1" fill="hold">
                                          <p:stCondLst>
                                            <p:cond delay="0"/>
                                          </p:stCondLst>
                                        </p:cTn>
                                        <p:tgtEl>
                                          <p:spTgt spid="1037"/>
                                        </p:tgtEl>
                                        <p:attrNameLst>
                                          <p:attrName>style.visibility</p:attrName>
                                        </p:attrNameLst>
                                      </p:cBhvr>
                                      <p:to>
                                        <p:strVal val="visible"/>
                                      </p:to>
                                    </p:set>
                                    <p:animEffect transition="in" filter="fade">
                                      <p:cBhvr>
                                        <p:cTn id="26" dur="10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1"/>
        <p:cNvGrpSpPr/>
        <p:nvPr/>
      </p:nvGrpSpPr>
      <p:grpSpPr>
        <a:xfrm>
          <a:off x="0" y="0"/>
          <a:ext cx="0" cy="0"/>
          <a:chOff x="0" y="0"/>
          <a:chExt cx="0" cy="0"/>
        </a:xfrm>
      </p:grpSpPr>
      <p:sp>
        <p:nvSpPr>
          <p:cNvPr id="1022" name="Google Shape;1022;p61"/>
          <p:cNvSpPr/>
          <p:nvPr/>
        </p:nvSpPr>
        <p:spPr>
          <a:xfrm>
            <a:off x="1123950" y="438150"/>
            <a:ext cx="9925050" cy="604837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023" name="Google Shape;1023;p61"/>
          <p:cNvPicPr preferRelativeResize="0"/>
          <p:nvPr/>
        </p:nvPicPr>
        <p:blipFill>
          <a:blip r:embed="rId4"/>
          <a:srcRect t="17" b="17"/>
          <a:stretch/>
        </p:blipFill>
        <p:spPr>
          <a:xfrm>
            <a:off x="1285875" y="666750"/>
            <a:ext cx="9601200" cy="5627372"/>
          </a:xfrm>
          <a:prstGeom prst="roundRect">
            <a:avLst>
              <a:gd name="adj" fmla="val 3126"/>
            </a:avLst>
          </a:prstGeom>
          <a:noFill/>
          <a:ln>
            <a:noFill/>
          </a:ln>
        </p:spPr>
      </p:pic>
      <p:sp>
        <p:nvSpPr>
          <p:cNvPr id="1025" name="Google Shape;1025;p61"/>
          <p:cNvSpPr/>
          <p:nvPr/>
        </p:nvSpPr>
        <p:spPr>
          <a:xfrm>
            <a:off x="2526202" y="4418241"/>
            <a:ext cx="8571513" cy="578668"/>
          </a:xfrm>
          <a:prstGeom prst="rect">
            <a:avLst/>
          </a:prstGeom>
          <a:blipFill rotWithShape="1">
            <a:blip r:embed="rId5">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26" name="Google Shape;1026;p61"/>
          <p:cNvSpPr/>
          <p:nvPr/>
        </p:nvSpPr>
        <p:spPr>
          <a:xfrm>
            <a:off x="2526202" y="3829051"/>
            <a:ext cx="8571513" cy="578668"/>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27" name="Google Shape;1027;p61"/>
          <p:cNvSpPr/>
          <p:nvPr/>
        </p:nvSpPr>
        <p:spPr>
          <a:xfrm>
            <a:off x="2526202" y="4968956"/>
            <a:ext cx="8571513" cy="409890"/>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28" name="Google Shape;1028;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029" name="Google Shape;1029;p61"/>
          <p:cNvSpPr/>
          <p:nvPr/>
        </p:nvSpPr>
        <p:spPr>
          <a:xfrm>
            <a:off x="3807619" y="5090833"/>
            <a:ext cx="631031" cy="83479"/>
          </a:xfrm>
          <a:prstGeom prst="roundRect">
            <a:avLst>
              <a:gd name="adj" fmla="val 23943"/>
            </a:avLst>
          </a:prstGeom>
          <a:solidFill>
            <a:srgbClr val="CDD7E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1030" name="Google Shape;1030;p61"/>
          <p:cNvGrpSpPr/>
          <p:nvPr/>
        </p:nvGrpSpPr>
        <p:grpSpPr>
          <a:xfrm>
            <a:off x="432913" y="3645082"/>
            <a:ext cx="2613991" cy="2613991"/>
            <a:chOff x="1926433" y="3968735"/>
            <a:chExt cx="2613991" cy="2613991"/>
          </a:xfrm>
        </p:grpSpPr>
        <p:pic>
          <p:nvPicPr>
            <p:cNvPr id="1031" name="Google Shape;1031;p61"/>
            <p:cNvPicPr preferRelativeResize="0"/>
            <p:nvPr/>
          </p:nvPicPr>
          <p:blipFill rotWithShape="1">
            <a:blip r:embed="rId8">
              <a:alphaModFix/>
            </a:blip>
            <a:srcRect l="24075" t="38509" r="52699" b="21965"/>
            <a:stretch/>
          </p:blipFill>
          <p:spPr>
            <a:xfrm>
              <a:off x="1926433" y="3968735"/>
              <a:ext cx="2613991" cy="2613991"/>
            </a:xfrm>
            <a:custGeom>
              <a:avLst/>
              <a:gdLst/>
              <a:ahLst/>
              <a:cxnLst/>
              <a:rect l="l" t="t" r="r" b="b"/>
              <a:pathLst>
                <a:path w="1977888" h="1977888" extrusionOk="0">
                  <a:moveTo>
                    <a:pt x="988944" y="0"/>
                  </a:moveTo>
                  <a:cubicBezTo>
                    <a:pt x="1535123" y="0"/>
                    <a:pt x="1977888" y="442765"/>
                    <a:pt x="1977888" y="988944"/>
                  </a:cubicBezTo>
                  <a:cubicBezTo>
                    <a:pt x="1977888" y="1535123"/>
                    <a:pt x="1535123" y="1977888"/>
                    <a:pt x="988944" y="1977888"/>
                  </a:cubicBezTo>
                  <a:cubicBezTo>
                    <a:pt x="442765" y="1977888"/>
                    <a:pt x="0" y="1535123"/>
                    <a:pt x="0" y="988944"/>
                  </a:cubicBezTo>
                  <a:cubicBezTo>
                    <a:pt x="0" y="442765"/>
                    <a:pt x="442765" y="0"/>
                    <a:pt x="988944" y="0"/>
                  </a:cubicBezTo>
                  <a:close/>
                </a:path>
              </a:pathLst>
            </a:custGeom>
            <a:noFill/>
            <a:ln w="76200" cap="flat" cmpd="sng">
              <a:solidFill>
                <a:srgbClr val="4D5E9B"/>
              </a:solidFill>
              <a:prstDash val="solid"/>
              <a:round/>
              <a:headEnd type="none" w="sm" len="sm"/>
              <a:tailEnd type="none" w="sm" len="sm"/>
            </a:ln>
          </p:spPr>
        </p:pic>
        <p:sp>
          <p:nvSpPr>
            <p:cNvPr id="1032" name="Google Shape;1032;p61"/>
            <p:cNvSpPr/>
            <p:nvPr/>
          </p:nvSpPr>
          <p:spPr>
            <a:xfrm>
              <a:off x="3152775" y="4488656"/>
              <a:ext cx="122122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33" name="Google Shape;1033;p61"/>
            <p:cNvSpPr/>
            <p:nvPr/>
          </p:nvSpPr>
          <p:spPr>
            <a:xfrm>
              <a:off x="3152776" y="4845844"/>
              <a:ext cx="1359535" cy="154781"/>
            </a:xfrm>
            <a:custGeom>
              <a:avLst/>
              <a:gdLst/>
              <a:ahLst/>
              <a:cxnLst/>
              <a:rect l="l" t="t" r="r" b="b"/>
              <a:pathLst>
                <a:path w="1359535" h="154781" extrusionOk="0">
                  <a:moveTo>
                    <a:pt x="0" y="0"/>
                  </a:moveTo>
                  <a:lnTo>
                    <a:pt x="1314821" y="0"/>
                  </a:lnTo>
                  <a:lnTo>
                    <a:pt x="1359535" y="154781"/>
                  </a:lnTo>
                  <a:lnTo>
                    <a:pt x="0" y="154781"/>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34" name="Google Shape;1034;p61"/>
            <p:cNvSpPr/>
            <p:nvPr/>
          </p:nvSpPr>
          <p:spPr>
            <a:xfrm>
              <a:off x="3850481" y="5187034"/>
              <a:ext cx="689943" cy="168397"/>
            </a:xfrm>
            <a:prstGeom prst="roundRect">
              <a:avLst>
                <a:gd name="adj" fmla="val 2394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35" name="Google Shape;1035;p61"/>
            <p:cNvSpPr/>
            <p:nvPr/>
          </p:nvSpPr>
          <p:spPr>
            <a:xfrm>
              <a:off x="3152774" y="4222421"/>
              <a:ext cx="864395" cy="147663"/>
            </a:xfrm>
            <a:custGeom>
              <a:avLst/>
              <a:gdLst/>
              <a:ahLst/>
              <a:cxnLst/>
              <a:rect l="l" t="t" r="r" b="b"/>
              <a:pathLst>
                <a:path w="1221225" h="147663" extrusionOk="0">
                  <a:moveTo>
                    <a:pt x="0" y="0"/>
                  </a:moveTo>
                  <a:lnTo>
                    <a:pt x="1123596" y="0"/>
                  </a:lnTo>
                  <a:lnTo>
                    <a:pt x="1221225"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36" name="Google Shape;1036;p61"/>
            <p:cNvSpPr/>
            <p:nvPr/>
          </p:nvSpPr>
          <p:spPr>
            <a:xfrm>
              <a:off x="3155155" y="4004744"/>
              <a:ext cx="748127" cy="147663"/>
            </a:xfrm>
            <a:custGeom>
              <a:avLst/>
              <a:gdLst/>
              <a:ahLst/>
              <a:cxnLst/>
              <a:rect l="l" t="t" r="r" b="b"/>
              <a:pathLst>
                <a:path w="748127" h="147663" extrusionOk="0">
                  <a:moveTo>
                    <a:pt x="0" y="0"/>
                  </a:moveTo>
                  <a:lnTo>
                    <a:pt x="376108" y="0"/>
                  </a:lnTo>
                  <a:lnTo>
                    <a:pt x="385764" y="2899"/>
                  </a:lnTo>
                  <a:cubicBezTo>
                    <a:pt x="403669" y="7674"/>
                    <a:pt x="409008" y="3804"/>
                    <a:pt x="431007" y="14805"/>
                  </a:cubicBezTo>
                  <a:cubicBezTo>
                    <a:pt x="434182" y="16393"/>
                    <a:pt x="437164" y="18445"/>
                    <a:pt x="440532" y="19568"/>
                  </a:cubicBezTo>
                  <a:cubicBezTo>
                    <a:pt x="444372" y="20848"/>
                    <a:pt x="448488" y="21071"/>
                    <a:pt x="452439" y="21949"/>
                  </a:cubicBezTo>
                  <a:cubicBezTo>
                    <a:pt x="472651" y="26440"/>
                    <a:pt x="449735" y="22583"/>
                    <a:pt x="478632" y="26711"/>
                  </a:cubicBezTo>
                  <a:cubicBezTo>
                    <a:pt x="483395" y="28299"/>
                    <a:pt x="488093" y="30095"/>
                    <a:pt x="492920" y="31474"/>
                  </a:cubicBezTo>
                  <a:cubicBezTo>
                    <a:pt x="515686" y="37979"/>
                    <a:pt x="527027" y="37974"/>
                    <a:pt x="552451" y="48143"/>
                  </a:cubicBezTo>
                  <a:cubicBezTo>
                    <a:pt x="567396" y="54120"/>
                    <a:pt x="560210" y="51868"/>
                    <a:pt x="573882" y="55286"/>
                  </a:cubicBezTo>
                  <a:cubicBezTo>
                    <a:pt x="583407" y="60842"/>
                    <a:pt x="592219" y="67859"/>
                    <a:pt x="602457" y="71955"/>
                  </a:cubicBezTo>
                  <a:cubicBezTo>
                    <a:pt x="610955" y="75354"/>
                    <a:pt x="616108" y="77034"/>
                    <a:pt x="623889" y="81480"/>
                  </a:cubicBezTo>
                  <a:cubicBezTo>
                    <a:pt x="626374" y="82900"/>
                    <a:pt x="628547" y="84823"/>
                    <a:pt x="631032" y="86243"/>
                  </a:cubicBezTo>
                  <a:cubicBezTo>
                    <a:pt x="634114" y="88004"/>
                    <a:pt x="637441" y="89305"/>
                    <a:pt x="640557" y="91005"/>
                  </a:cubicBezTo>
                  <a:cubicBezTo>
                    <a:pt x="646175" y="94069"/>
                    <a:pt x="651427" y="97824"/>
                    <a:pt x="657226" y="100530"/>
                  </a:cubicBezTo>
                  <a:cubicBezTo>
                    <a:pt x="663372" y="103398"/>
                    <a:pt x="670210" y="104641"/>
                    <a:pt x="676276" y="107674"/>
                  </a:cubicBezTo>
                  <a:cubicBezTo>
                    <a:pt x="682974" y="111023"/>
                    <a:pt x="688765" y="115971"/>
                    <a:pt x="695326" y="119580"/>
                  </a:cubicBezTo>
                  <a:cubicBezTo>
                    <a:pt x="704657" y="124712"/>
                    <a:pt x="715040" y="127961"/>
                    <a:pt x="723901" y="133868"/>
                  </a:cubicBezTo>
                  <a:cubicBezTo>
                    <a:pt x="726282" y="135455"/>
                    <a:pt x="728716" y="136967"/>
                    <a:pt x="731045" y="138630"/>
                  </a:cubicBezTo>
                  <a:cubicBezTo>
                    <a:pt x="734275" y="140937"/>
                    <a:pt x="737020" y="143999"/>
                    <a:pt x="740570" y="145774"/>
                  </a:cubicBezTo>
                  <a:lnTo>
                    <a:pt x="748127" y="147663"/>
                  </a:lnTo>
                  <a:lnTo>
                    <a:pt x="0" y="147663"/>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sp>
        <p:nvSpPr>
          <p:cNvPr id="1037" name="Google Shape;1037;p61"/>
          <p:cNvSpPr/>
          <p:nvPr/>
        </p:nvSpPr>
        <p:spPr>
          <a:xfrm rot="-7112137">
            <a:off x="2601081" y="4004526"/>
            <a:ext cx="558800" cy="1128143"/>
          </a:xfrm>
          <a:prstGeom prst="upArrow">
            <a:avLst>
              <a:gd name="adj1" fmla="val 50000"/>
              <a:gd name="adj2" fmla="val 50000"/>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 name="CuadroTexto 25">
            <a:extLst>
              <a:ext uri="{FF2B5EF4-FFF2-40B4-BE49-F238E27FC236}">
                <a16:creationId xmlns:a16="http://schemas.microsoft.com/office/drawing/2014/main" id="{C94BF266-EABB-4D9B-9BCA-E31456E7BF4C}"/>
              </a:ext>
            </a:extLst>
          </p:cNvPr>
          <p:cNvSpPr txBox="1"/>
          <p:nvPr/>
        </p:nvSpPr>
        <p:spPr>
          <a:xfrm>
            <a:off x="3656510" y="3570582"/>
            <a:ext cx="135364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Tipo</a:t>
            </a:r>
          </a:p>
        </p:txBody>
      </p:sp>
      <p:sp>
        <p:nvSpPr>
          <p:cNvPr id="27" name="CuadroTexto 26">
            <a:extLst>
              <a:ext uri="{FF2B5EF4-FFF2-40B4-BE49-F238E27FC236}">
                <a16:creationId xmlns:a16="http://schemas.microsoft.com/office/drawing/2014/main" id="{358A55A3-3672-4B3B-B821-210FA5684CFD}"/>
              </a:ext>
            </a:extLst>
          </p:cNvPr>
          <p:cNvSpPr txBox="1"/>
          <p:nvPr/>
        </p:nvSpPr>
        <p:spPr>
          <a:xfrm>
            <a:off x="5701187" y="3570582"/>
            <a:ext cx="135364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Dirección</a:t>
            </a:r>
          </a:p>
        </p:txBody>
      </p:sp>
      <p:sp>
        <p:nvSpPr>
          <p:cNvPr id="28" name="CuadroTexto 27">
            <a:extLst>
              <a:ext uri="{FF2B5EF4-FFF2-40B4-BE49-F238E27FC236}">
                <a16:creationId xmlns:a16="http://schemas.microsoft.com/office/drawing/2014/main" id="{68186A57-5E33-4916-A24E-DDEE4FDCE058}"/>
              </a:ext>
            </a:extLst>
          </p:cNvPr>
          <p:cNvSpPr txBox="1"/>
          <p:nvPr/>
        </p:nvSpPr>
        <p:spPr>
          <a:xfrm>
            <a:off x="7151401" y="3555246"/>
            <a:ext cx="1222979"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Ciudad</a:t>
            </a:r>
          </a:p>
        </p:txBody>
      </p:sp>
      <p:sp>
        <p:nvSpPr>
          <p:cNvPr id="29" name="CuadroTexto 28">
            <a:extLst>
              <a:ext uri="{FF2B5EF4-FFF2-40B4-BE49-F238E27FC236}">
                <a16:creationId xmlns:a16="http://schemas.microsoft.com/office/drawing/2014/main" id="{A17C79E7-E6B9-48FB-B12F-812946490FEB}"/>
              </a:ext>
            </a:extLst>
          </p:cNvPr>
          <p:cNvSpPr txBox="1"/>
          <p:nvPr/>
        </p:nvSpPr>
        <p:spPr>
          <a:xfrm>
            <a:off x="8470954" y="3570582"/>
            <a:ext cx="991353"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Estado</a:t>
            </a:r>
          </a:p>
        </p:txBody>
      </p:sp>
      <p:sp>
        <p:nvSpPr>
          <p:cNvPr id="30" name="CuadroTexto 29">
            <a:extLst>
              <a:ext uri="{FF2B5EF4-FFF2-40B4-BE49-F238E27FC236}">
                <a16:creationId xmlns:a16="http://schemas.microsoft.com/office/drawing/2014/main" id="{3492B78A-C390-4735-8C8A-7C7E81528E40}"/>
              </a:ext>
            </a:extLst>
          </p:cNvPr>
          <p:cNvSpPr txBox="1"/>
          <p:nvPr/>
        </p:nvSpPr>
        <p:spPr>
          <a:xfrm>
            <a:off x="9633580" y="3561081"/>
            <a:ext cx="991353"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Acción</a:t>
            </a:r>
          </a:p>
        </p:txBody>
      </p:sp>
      <p:sp>
        <p:nvSpPr>
          <p:cNvPr id="31" name="CuadroTexto 30">
            <a:extLst>
              <a:ext uri="{FF2B5EF4-FFF2-40B4-BE49-F238E27FC236}">
                <a16:creationId xmlns:a16="http://schemas.microsoft.com/office/drawing/2014/main" id="{C427BFD3-5FAF-45D9-A07A-F1BC3B90EBDD}"/>
              </a:ext>
            </a:extLst>
          </p:cNvPr>
          <p:cNvSpPr txBox="1"/>
          <p:nvPr/>
        </p:nvSpPr>
        <p:spPr>
          <a:xfrm>
            <a:off x="2857039" y="4005838"/>
            <a:ext cx="1353640" cy="221018"/>
          </a:xfrm>
          <a:prstGeom prst="rect">
            <a:avLst/>
          </a:prstGeom>
          <a:solidFill>
            <a:srgbClr val="CCD8EC"/>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Facturación</a:t>
            </a:r>
          </a:p>
        </p:txBody>
      </p:sp>
      <p:sp>
        <p:nvSpPr>
          <p:cNvPr id="32" name="CuadroTexto 31">
            <a:extLst>
              <a:ext uri="{FF2B5EF4-FFF2-40B4-BE49-F238E27FC236}">
                <a16:creationId xmlns:a16="http://schemas.microsoft.com/office/drawing/2014/main" id="{C98C7C6F-4BA7-4B75-9E65-8343F05B6940}"/>
              </a:ext>
            </a:extLst>
          </p:cNvPr>
          <p:cNvSpPr txBox="1"/>
          <p:nvPr/>
        </p:nvSpPr>
        <p:spPr>
          <a:xfrm>
            <a:off x="3061120" y="4633638"/>
            <a:ext cx="2177629" cy="221018"/>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Ubicación de Servicio</a:t>
            </a:r>
          </a:p>
        </p:txBody>
      </p:sp>
      <p:sp>
        <p:nvSpPr>
          <p:cNvPr id="33" name="CuadroTexto 32">
            <a:extLst>
              <a:ext uri="{FF2B5EF4-FFF2-40B4-BE49-F238E27FC236}">
                <a16:creationId xmlns:a16="http://schemas.microsoft.com/office/drawing/2014/main" id="{77766550-724E-4E44-9435-5E7754055E88}"/>
              </a:ext>
            </a:extLst>
          </p:cNvPr>
          <p:cNvSpPr txBox="1"/>
          <p:nvPr/>
        </p:nvSpPr>
        <p:spPr>
          <a:xfrm>
            <a:off x="9912560" y="3950330"/>
            <a:ext cx="991353" cy="405683"/>
          </a:xfrm>
          <a:prstGeom prst="rect">
            <a:avLst/>
          </a:prstGeom>
          <a:solidFill>
            <a:srgbClr val="CCD8EC"/>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Copiar / Eliminar</a:t>
            </a:r>
          </a:p>
        </p:txBody>
      </p:sp>
      <p:sp>
        <p:nvSpPr>
          <p:cNvPr id="34" name="CuadroTexto 33">
            <a:extLst>
              <a:ext uri="{FF2B5EF4-FFF2-40B4-BE49-F238E27FC236}">
                <a16:creationId xmlns:a16="http://schemas.microsoft.com/office/drawing/2014/main" id="{895E1E38-330F-4F99-9171-4D9D9B14E7C9}"/>
              </a:ext>
            </a:extLst>
          </p:cNvPr>
          <p:cNvSpPr txBox="1"/>
          <p:nvPr/>
        </p:nvSpPr>
        <p:spPr>
          <a:xfrm>
            <a:off x="10001222" y="4541305"/>
            <a:ext cx="991353" cy="405683"/>
          </a:xfrm>
          <a:prstGeom prst="rect">
            <a:avLst/>
          </a:prstGeom>
          <a:solidFill>
            <a:schemeClr val="bg1"/>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Copiar / Eliminar</a:t>
            </a:r>
          </a:p>
        </p:txBody>
      </p:sp>
      <p:sp>
        <p:nvSpPr>
          <p:cNvPr id="35" name="CuadroTexto 34">
            <a:extLst>
              <a:ext uri="{FF2B5EF4-FFF2-40B4-BE49-F238E27FC236}">
                <a16:creationId xmlns:a16="http://schemas.microsoft.com/office/drawing/2014/main" id="{9BCBE603-3D1F-4B3E-90E5-5A65C13D4474}"/>
              </a:ext>
            </a:extLst>
          </p:cNvPr>
          <p:cNvSpPr txBox="1"/>
          <p:nvPr/>
        </p:nvSpPr>
        <p:spPr>
          <a:xfrm>
            <a:off x="10036602" y="5078423"/>
            <a:ext cx="991353" cy="221018"/>
          </a:xfrm>
          <a:prstGeom prst="rect">
            <a:avLst/>
          </a:prstGeom>
          <a:solidFill>
            <a:srgbClr val="CCD8EC"/>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Eliminar</a:t>
            </a:r>
          </a:p>
        </p:txBody>
      </p:sp>
      <p:sp>
        <p:nvSpPr>
          <p:cNvPr id="36" name="CuadroTexto 35">
            <a:extLst>
              <a:ext uri="{FF2B5EF4-FFF2-40B4-BE49-F238E27FC236}">
                <a16:creationId xmlns:a16="http://schemas.microsoft.com/office/drawing/2014/main" id="{19ADD80D-0C56-426A-94F7-FECE8F6CED08}"/>
              </a:ext>
            </a:extLst>
          </p:cNvPr>
          <p:cNvSpPr txBox="1"/>
          <p:nvPr/>
        </p:nvSpPr>
        <p:spPr>
          <a:xfrm>
            <a:off x="1030829" y="3855745"/>
            <a:ext cx="562141" cy="197934"/>
          </a:xfrm>
          <a:prstGeom prst="rect">
            <a:avLst/>
          </a:prstGeom>
          <a:solidFill>
            <a:srgbClr val="CCD8EC"/>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Estado</a:t>
            </a:r>
          </a:p>
        </p:txBody>
      </p:sp>
      <p:sp>
        <p:nvSpPr>
          <p:cNvPr id="37" name="CuadroTexto 36">
            <a:extLst>
              <a:ext uri="{FF2B5EF4-FFF2-40B4-BE49-F238E27FC236}">
                <a16:creationId xmlns:a16="http://schemas.microsoft.com/office/drawing/2014/main" id="{7F9F176C-1D9A-4433-B8F5-254075658BEF}"/>
              </a:ext>
            </a:extLst>
          </p:cNvPr>
          <p:cNvSpPr txBox="1"/>
          <p:nvPr/>
        </p:nvSpPr>
        <p:spPr>
          <a:xfrm>
            <a:off x="603147" y="4139867"/>
            <a:ext cx="1044000" cy="197934"/>
          </a:xfrm>
          <a:prstGeom prst="rect">
            <a:avLst/>
          </a:prstGeom>
          <a:solidFill>
            <a:srgbClr val="CCD8EC"/>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Email principal</a:t>
            </a:r>
          </a:p>
        </p:txBody>
      </p:sp>
      <p:sp>
        <p:nvSpPr>
          <p:cNvPr id="38" name="CuadroTexto 37">
            <a:extLst>
              <a:ext uri="{FF2B5EF4-FFF2-40B4-BE49-F238E27FC236}">
                <a16:creationId xmlns:a16="http://schemas.microsoft.com/office/drawing/2014/main" id="{B923AF70-9853-480A-A30C-58FC5721524C}"/>
              </a:ext>
            </a:extLst>
          </p:cNvPr>
          <p:cNvSpPr txBox="1"/>
          <p:nvPr/>
        </p:nvSpPr>
        <p:spPr>
          <a:xfrm>
            <a:off x="573370" y="4473069"/>
            <a:ext cx="1008040" cy="359517"/>
          </a:xfrm>
          <a:prstGeom prst="rect">
            <a:avLst/>
          </a:prstGeom>
          <a:solidFill>
            <a:srgbClr val="CCD8EC"/>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Email secundario</a:t>
            </a:r>
          </a:p>
        </p:txBody>
      </p:sp>
      <p:sp>
        <p:nvSpPr>
          <p:cNvPr id="39" name="CuadroTexto 38">
            <a:extLst>
              <a:ext uri="{FF2B5EF4-FFF2-40B4-BE49-F238E27FC236}">
                <a16:creationId xmlns:a16="http://schemas.microsoft.com/office/drawing/2014/main" id="{00AE3FE8-390F-42AF-9D88-8E36DF9DEA17}"/>
              </a:ext>
            </a:extLst>
          </p:cNvPr>
          <p:cNvSpPr txBox="1"/>
          <p:nvPr/>
        </p:nvSpPr>
        <p:spPr>
          <a:xfrm>
            <a:off x="469010" y="4833844"/>
            <a:ext cx="1008040" cy="197934"/>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Teléfono</a:t>
            </a:r>
          </a:p>
        </p:txBody>
      </p:sp>
      <p:sp>
        <p:nvSpPr>
          <p:cNvPr id="40" name="CuadroTexto 39">
            <a:extLst>
              <a:ext uri="{FF2B5EF4-FFF2-40B4-BE49-F238E27FC236}">
                <a16:creationId xmlns:a16="http://schemas.microsoft.com/office/drawing/2014/main" id="{69252AB3-9A4B-450A-BED5-9415C1DD890A}"/>
              </a:ext>
            </a:extLst>
          </p:cNvPr>
          <p:cNvSpPr txBox="1"/>
          <p:nvPr/>
        </p:nvSpPr>
        <p:spPr>
          <a:xfrm>
            <a:off x="454385" y="5100503"/>
            <a:ext cx="1008040" cy="197934"/>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Teléfono</a:t>
            </a:r>
          </a:p>
        </p:txBody>
      </p:sp>
      <p:sp>
        <p:nvSpPr>
          <p:cNvPr id="41" name="CuadroTexto 40">
            <a:extLst>
              <a:ext uri="{FF2B5EF4-FFF2-40B4-BE49-F238E27FC236}">
                <a16:creationId xmlns:a16="http://schemas.microsoft.com/office/drawing/2014/main" id="{3B99AF39-EC82-4EEA-96AF-E189A82BF338}"/>
              </a:ext>
            </a:extLst>
          </p:cNvPr>
          <p:cNvSpPr txBox="1"/>
          <p:nvPr/>
        </p:nvSpPr>
        <p:spPr>
          <a:xfrm>
            <a:off x="1671967" y="4874988"/>
            <a:ext cx="496120" cy="144000"/>
          </a:xfrm>
          <a:prstGeom prst="rect">
            <a:avLst/>
          </a:prstGeom>
          <a:solidFill>
            <a:schemeClr val="bg1"/>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000000"/>
                </a:solidFill>
                <a:effectLst/>
                <a:uLnTx/>
                <a:uFillTx/>
                <a:latin typeface="Arial"/>
                <a:cs typeface="Arial"/>
                <a:sym typeface="Arial"/>
              </a:rPr>
              <a:t>Oficina</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4921"/>
    </mc:Choice>
    <mc:Fallback xmlns="">
      <p:transition spd="slow" advTm="449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750"/>
                                        <p:tgtEl>
                                          <p:spTgt spid="1030"/>
                                        </p:tgtEl>
                                      </p:cBhvr>
                                    </p:animEffect>
                                  </p:childTnLst>
                                </p:cTn>
                              </p:par>
                              <p:par>
                                <p:cTn id="20" presetID="10" presetClass="entr" presetSubtype="0" fill="hold" nodeType="withEffect">
                                  <p:stCondLst>
                                    <p:cond delay="0"/>
                                  </p:stCondLst>
                                  <p:childTnLst>
                                    <p:set>
                                      <p:cBhvr>
                                        <p:cTn id="21" dur="1" fill="hold">
                                          <p:stCondLst>
                                            <p:cond delay="0"/>
                                          </p:stCondLst>
                                        </p:cTn>
                                        <p:tgtEl>
                                          <p:spTgt spid="1037"/>
                                        </p:tgtEl>
                                        <p:attrNameLst>
                                          <p:attrName>style.visibility</p:attrName>
                                        </p:attrNameLst>
                                      </p:cBhvr>
                                      <p:to>
                                        <p:strVal val="visible"/>
                                      </p:to>
                                    </p:set>
                                    <p:animEffect transition="in" filter="fade">
                                      <p:cBhvr>
                                        <p:cTn id="22" dur="10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42"/>
        <p:cNvGrpSpPr/>
        <p:nvPr/>
      </p:nvGrpSpPr>
      <p:grpSpPr>
        <a:xfrm>
          <a:off x="0" y="0"/>
          <a:ext cx="0" cy="0"/>
          <a:chOff x="0" y="0"/>
          <a:chExt cx="0" cy="0"/>
        </a:xfrm>
      </p:grpSpPr>
      <p:sp>
        <p:nvSpPr>
          <p:cNvPr id="1043" name="Google Shape;1043;p62"/>
          <p:cNvSpPr/>
          <p:nvPr/>
        </p:nvSpPr>
        <p:spPr>
          <a:xfrm>
            <a:off x="1909187" y="128127"/>
            <a:ext cx="8360228" cy="6654510"/>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44" name="Google Shape;1044;p62"/>
          <p:cNvPicPr preferRelativeResize="0"/>
          <p:nvPr/>
        </p:nvPicPr>
        <p:blipFill rotWithShape="1">
          <a:blip r:embed="rId4">
            <a:alphaModFix/>
          </a:blip>
          <a:srcRect l="587" t="1837" r="1193"/>
          <a:stretch/>
        </p:blipFill>
        <p:spPr>
          <a:xfrm>
            <a:off x="2023857" y="208851"/>
            <a:ext cx="8130888" cy="6480491"/>
          </a:xfrm>
          <a:prstGeom prst="roundRect">
            <a:avLst>
              <a:gd name="adj" fmla="val 2156"/>
            </a:avLst>
          </a:prstGeom>
          <a:noFill/>
          <a:ln>
            <a:noFill/>
          </a:ln>
        </p:spPr>
      </p:pic>
      <p:sp>
        <p:nvSpPr>
          <p:cNvPr id="1045" name="Google Shape;1045;p62"/>
          <p:cNvSpPr/>
          <p:nvPr/>
        </p:nvSpPr>
        <p:spPr>
          <a:xfrm>
            <a:off x="1860034" y="1576099"/>
            <a:ext cx="1408968" cy="500350"/>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6" name="Google Shape;1046;p62"/>
          <p:cNvSpPr/>
          <p:nvPr/>
        </p:nvSpPr>
        <p:spPr>
          <a:xfrm>
            <a:off x="3668886" y="1047076"/>
            <a:ext cx="4438576" cy="597575"/>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7" name="Google Shape;1047;p62"/>
          <p:cNvSpPr/>
          <p:nvPr/>
        </p:nvSpPr>
        <p:spPr>
          <a:xfrm>
            <a:off x="3387032" y="1819274"/>
            <a:ext cx="4720430" cy="266806"/>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8" name="Google Shape;1048;p62"/>
          <p:cNvSpPr/>
          <p:nvPr/>
        </p:nvSpPr>
        <p:spPr>
          <a:xfrm>
            <a:off x="3517643" y="6097093"/>
            <a:ext cx="4211894" cy="498711"/>
          </a:xfrm>
          <a:prstGeom prst="rect">
            <a:avLst/>
          </a:prstGeom>
          <a:blipFill rotWithShape="1">
            <a:blip r:embed="rId8">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49" name="Google Shape;104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123</a:t>
            </a:fld>
            <a:endParaRPr/>
          </a:p>
        </p:txBody>
      </p:sp>
      <p:sp>
        <p:nvSpPr>
          <p:cNvPr id="1050" name="Google Shape;1050;p62"/>
          <p:cNvSpPr/>
          <p:nvPr/>
        </p:nvSpPr>
        <p:spPr>
          <a:xfrm>
            <a:off x="2776414" y="3524421"/>
            <a:ext cx="5138225" cy="152509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444"/>
    </mc:Choice>
    <mc:Fallback xmlns="">
      <p:transition spd="slow" advTm="454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42"/>
        <p:cNvGrpSpPr/>
        <p:nvPr/>
      </p:nvGrpSpPr>
      <p:grpSpPr>
        <a:xfrm>
          <a:off x="0" y="0"/>
          <a:ext cx="0" cy="0"/>
          <a:chOff x="0" y="0"/>
          <a:chExt cx="0" cy="0"/>
        </a:xfrm>
      </p:grpSpPr>
      <p:sp>
        <p:nvSpPr>
          <p:cNvPr id="1043" name="Google Shape;1043;p62"/>
          <p:cNvSpPr/>
          <p:nvPr/>
        </p:nvSpPr>
        <p:spPr>
          <a:xfrm>
            <a:off x="1909187" y="128127"/>
            <a:ext cx="8360228" cy="6654510"/>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044" name="Google Shape;1044;p62"/>
          <p:cNvPicPr preferRelativeResize="0"/>
          <p:nvPr/>
        </p:nvPicPr>
        <p:blipFill>
          <a:blip r:embed="rId4"/>
          <a:srcRect l="48" r="48"/>
          <a:stretch/>
        </p:blipFill>
        <p:spPr>
          <a:xfrm>
            <a:off x="2023857" y="152580"/>
            <a:ext cx="8130888" cy="6480491"/>
          </a:xfrm>
          <a:prstGeom prst="roundRect">
            <a:avLst>
              <a:gd name="adj" fmla="val 2156"/>
            </a:avLst>
          </a:prstGeom>
          <a:noFill/>
          <a:ln>
            <a:noFill/>
          </a:ln>
        </p:spPr>
      </p:pic>
      <p:sp>
        <p:nvSpPr>
          <p:cNvPr id="1045" name="Google Shape;1045;p62"/>
          <p:cNvSpPr/>
          <p:nvPr/>
        </p:nvSpPr>
        <p:spPr>
          <a:xfrm>
            <a:off x="1860034" y="1576099"/>
            <a:ext cx="1408968" cy="500350"/>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46" name="Google Shape;1046;p62"/>
          <p:cNvSpPr/>
          <p:nvPr/>
        </p:nvSpPr>
        <p:spPr>
          <a:xfrm>
            <a:off x="3668886" y="1047076"/>
            <a:ext cx="4438576" cy="597575"/>
          </a:xfrm>
          <a:prstGeom prst="rect">
            <a:avLst/>
          </a:prstGeom>
          <a:blipFill rotWithShape="1">
            <a:blip r:embed="rId6">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47" name="Google Shape;1047;p62"/>
          <p:cNvSpPr/>
          <p:nvPr/>
        </p:nvSpPr>
        <p:spPr>
          <a:xfrm>
            <a:off x="3387032" y="1819274"/>
            <a:ext cx="4720430" cy="266806"/>
          </a:xfrm>
          <a:prstGeom prst="rect">
            <a:avLst/>
          </a:prstGeom>
          <a:blipFill rotWithShape="1">
            <a:blip r:embed="rId7">
              <a:alphaModFix/>
            </a:blip>
            <a:stretch>
              <a:fillRect/>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49" name="Google Shape;104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050" name="Google Shape;1050;p62"/>
          <p:cNvSpPr/>
          <p:nvPr/>
        </p:nvSpPr>
        <p:spPr>
          <a:xfrm>
            <a:off x="2776414" y="3524421"/>
            <a:ext cx="5138225" cy="152509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 name="CuadroTexto 9">
            <a:extLst>
              <a:ext uri="{FF2B5EF4-FFF2-40B4-BE49-F238E27FC236}">
                <a16:creationId xmlns:a16="http://schemas.microsoft.com/office/drawing/2014/main" id="{CD57912F-0881-4562-BDA3-1BA5AAB9347E}"/>
              </a:ext>
            </a:extLst>
          </p:cNvPr>
          <p:cNvSpPr txBox="1"/>
          <p:nvPr/>
        </p:nvSpPr>
        <p:spPr>
          <a:xfrm>
            <a:off x="1911398" y="1617987"/>
            <a:ext cx="1346205" cy="405683"/>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Identificación del Proveedor</a:t>
            </a:r>
          </a:p>
        </p:txBody>
      </p:sp>
      <p:sp>
        <p:nvSpPr>
          <p:cNvPr id="15" name="CuadroTexto 14">
            <a:extLst>
              <a:ext uri="{FF2B5EF4-FFF2-40B4-BE49-F238E27FC236}">
                <a16:creationId xmlns:a16="http://schemas.microsoft.com/office/drawing/2014/main" id="{4E64C024-A4B8-47D2-82A6-50D803C027F4}"/>
              </a:ext>
            </a:extLst>
          </p:cNvPr>
          <p:cNvSpPr txBox="1"/>
          <p:nvPr/>
        </p:nvSpPr>
        <p:spPr>
          <a:xfrm>
            <a:off x="3269002" y="852596"/>
            <a:ext cx="5672975" cy="18000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0" i="0" u="none" strike="noStrike" kern="0" cap="none" spc="0" normalizeH="0" baseline="0" noProof="0" dirty="0">
                <a:ln>
                  <a:noFill/>
                </a:ln>
                <a:solidFill>
                  <a:srgbClr val="000000"/>
                </a:solidFill>
                <a:effectLst/>
                <a:uLnTx/>
                <a:uFillTx/>
                <a:latin typeface="Arial"/>
                <a:cs typeface="Arial"/>
                <a:sym typeface="Arial"/>
              </a:rPr>
              <a:t>La información y el nombre legal del proveedor se proporcionan una vez por cada inscripción.</a:t>
            </a:r>
          </a:p>
        </p:txBody>
      </p:sp>
      <p:sp>
        <p:nvSpPr>
          <p:cNvPr id="16" name="CuadroTexto 15">
            <a:extLst>
              <a:ext uri="{FF2B5EF4-FFF2-40B4-BE49-F238E27FC236}">
                <a16:creationId xmlns:a16="http://schemas.microsoft.com/office/drawing/2014/main" id="{EDAE482E-14BF-4172-A1A2-C75A746450E6}"/>
              </a:ext>
            </a:extLst>
          </p:cNvPr>
          <p:cNvSpPr txBox="1"/>
          <p:nvPr/>
        </p:nvSpPr>
        <p:spPr>
          <a:xfrm>
            <a:off x="3862219" y="1097623"/>
            <a:ext cx="896336"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000000"/>
                </a:solidFill>
                <a:effectLst/>
                <a:uLnTx/>
                <a:uFillTx/>
                <a:latin typeface="Arial"/>
                <a:cs typeface="Arial"/>
                <a:sym typeface="Arial"/>
              </a:rPr>
              <a:t>Apellido</a:t>
            </a:r>
          </a:p>
        </p:txBody>
      </p:sp>
      <p:sp>
        <p:nvSpPr>
          <p:cNvPr id="17" name="CuadroTexto 16">
            <a:extLst>
              <a:ext uri="{FF2B5EF4-FFF2-40B4-BE49-F238E27FC236}">
                <a16:creationId xmlns:a16="http://schemas.microsoft.com/office/drawing/2014/main" id="{2AC14449-C9F3-4E61-9E67-068BBA57EF28}"/>
              </a:ext>
            </a:extLst>
          </p:cNvPr>
          <p:cNvSpPr txBox="1"/>
          <p:nvPr/>
        </p:nvSpPr>
        <p:spPr>
          <a:xfrm>
            <a:off x="3833076" y="1412358"/>
            <a:ext cx="896336"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000000"/>
                </a:solidFill>
                <a:effectLst/>
                <a:uLnTx/>
                <a:uFillTx/>
                <a:latin typeface="Arial"/>
                <a:cs typeface="Arial"/>
                <a:sym typeface="Arial"/>
              </a:rPr>
              <a:t>Nombre</a:t>
            </a:r>
          </a:p>
        </p:txBody>
      </p:sp>
      <p:sp>
        <p:nvSpPr>
          <p:cNvPr id="18" name="CuadroTexto 17">
            <a:extLst>
              <a:ext uri="{FF2B5EF4-FFF2-40B4-BE49-F238E27FC236}">
                <a16:creationId xmlns:a16="http://schemas.microsoft.com/office/drawing/2014/main" id="{05D86CBF-CDC7-49D4-9CA5-41FDCC9E2EF3}"/>
              </a:ext>
            </a:extLst>
          </p:cNvPr>
          <p:cNvSpPr txBox="1"/>
          <p:nvPr/>
        </p:nvSpPr>
        <p:spPr>
          <a:xfrm>
            <a:off x="3412977" y="1852420"/>
            <a:ext cx="1408968" cy="20562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000000"/>
                </a:solidFill>
                <a:effectLst/>
                <a:uLnTx/>
                <a:uFillTx/>
                <a:latin typeface="Arial"/>
                <a:cs typeface="Arial"/>
                <a:sym typeface="Arial"/>
              </a:rPr>
              <a:t>Nombre Comercial</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444"/>
    </mc:Choice>
    <mc:Fallback xmlns="">
      <p:transition spd="slow" advTm="454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55"/>
        <p:cNvGrpSpPr/>
        <p:nvPr/>
      </p:nvGrpSpPr>
      <p:grpSpPr>
        <a:xfrm>
          <a:off x="0" y="0"/>
          <a:ext cx="0" cy="0"/>
          <a:chOff x="0" y="0"/>
          <a:chExt cx="0" cy="0"/>
        </a:xfrm>
      </p:grpSpPr>
      <p:sp>
        <p:nvSpPr>
          <p:cNvPr id="1056" name="Google Shape;1056;p63"/>
          <p:cNvSpPr/>
          <p:nvPr/>
        </p:nvSpPr>
        <p:spPr>
          <a:xfrm>
            <a:off x="1915886"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1057" name="Google Shape;1057;p63"/>
          <p:cNvPicPr preferRelativeResize="0"/>
          <p:nvPr/>
        </p:nvPicPr>
        <p:blipFill rotWithShape="1">
          <a:blip r:embed="rId3">
            <a:alphaModFix/>
          </a:blip>
          <a:srcRect l="22660" t="13167" r="12188" b="12370"/>
          <a:stretch/>
        </p:blipFill>
        <p:spPr>
          <a:xfrm>
            <a:off x="2773680" y="1219199"/>
            <a:ext cx="6644640" cy="4485485"/>
          </a:xfrm>
          <a:prstGeom prst="rect">
            <a:avLst/>
          </a:prstGeom>
          <a:noFill/>
          <a:ln>
            <a:noFill/>
          </a:ln>
        </p:spPr>
      </p:pic>
      <p:sp>
        <p:nvSpPr>
          <p:cNvPr id="1058" name="Google Shape;1058;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125</a:t>
            </a:fld>
            <a:endParaRPr sz="1200" b="0" i="0" u="none" strike="noStrike" cap="none">
              <a:solidFill>
                <a:srgbClr val="757575"/>
              </a:solidFill>
              <a:ea typeface="Arial"/>
              <a:sym typeface="Arial"/>
            </a:endParaRPr>
          </a:p>
        </p:txBody>
      </p:sp>
      <p:sp>
        <p:nvSpPr>
          <p:cNvPr id="1059" name="Google Shape;1059;p63"/>
          <p:cNvSpPr/>
          <p:nvPr/>
        </p:nvSpPr>
        <p:spPr>
          <a:xfrm>
            <a:off x="1579880" y="3606801"/>
            <a:ext cx="9032240" cy="203200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8559"/>
    </mc:Choice>
    <mc:Fallback xmlns="">
      <p:transition spd="slow" advTm="85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55"/>
        <p:cNvGrpSpPr/>
        <p:nvPr/>
      </p:nvGrpSpPr>
      <p:grpSpPr>
        <a:xfrm>
          <a:off x="0" y="0"/>
          <a:ext cx="0" cy="0"/>
          <a:chOff x="0" y="0"/>
          <a:chExt cx="0" cy="0"/>
        </a:xfrm>
      </p:grpSpPr>
      <p:sp>
        <p:nvSpPr>
          <p:cNvPr id="1056" name="Google Shape;1056;p63"/>
          <p:cNvSpPr/>
          <p:nvPr/>
        </p:nvSpPr>
        <p:spPr>
          <a:xfrm>
            <a:off x="1915886"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057" name="Google Shape;1057;p63"/>
          <p:cNvPicPr preferRelativeResize="0"/>
          <p:nvPr/>
        </p:nvPicPr>
        <p:blipFill>
          <a:blip r:embed="rId3"/>
          <a:srcRect l="7" r="7"/>
          <a:stretch/>
        </p:blipFill>
        <p:spPr>
          <a:xfrm>
            <a:off x="2773680" y="1219199"/>
            <a:ext cx="6644640" cy="4485485"/>
          </a:xfrm>
          <a:prstGeom prst="rect">
            <a:avLst/>
          </a:prstGeom>
          <a:noFill/>
          <a:ln>
            <a:noFill/>
          </a:ln>
        </p:spPr>
      </p:pic>
      <p:sp>
        <p:nvSpPr>
          <p:cNvPr id="1058" name="Google Shape;1058;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126</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sp>
        <p:nvSpPr>
          <p:cNvPr id="1059" name="Google Shape;1059;p63"/>
          <p:cNvSpPr/>
          <p:nvPr/>
        </p:nvSpPr>
        <p:spPr>
          <a:xfrm>
            <a:off x="1579880" y="3606801"/>
            <a:ext cx="9032240" cy="2032000"/>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8559"/>
    </mc:Choice>
    <mc:Fallback xmlns="">
      <p:transition spd="slow" advTm="85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64"/>
        <p:cNvGrpSpPr/>
        <p:nvPr/>
      </p:nvGrpSpPr>
      <p:grpSpPr>
        <a:xfrm>
          <a:off x="0" y="0"/>
          <a:ext cx="0" cy="0"/>
          <a:chOff x="0" y="0"/>
          <a:chExt cx="0" cy="0"/>
        </a:xfrm>
      </p:grpSpPr>
      <p:sp>
        <p:nvSpPr>
          <p:cNvPr id="1065" name="Google Shape;1065;p64"/>
          <p:cNvSpPr/>
          <p:nvPr/>
        </p:nvSpPr>
        <p:spPr>
          <a:xfrm>
            <a:off x="1909187"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066" name="Google Shape;1066;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127</a:t>
            </a:fld>
            <a:endParaRPr sz="1200" b="0" i="0" u="none" strike="noStrike" cap="none">
              <a:solidFill>
                <a:srgbClr val="757575"/>
              </a:solidFill>
              <a:ea typeface="Arial"/>
              <a:sym typeface="Arial"/>
            </a:endParaRPr>
          </a:p>
        </p:txBody>
      </p:sp>
      <p:pic>
        <p:nvPicPr>
          <p:cNvPr id="1067" name="Google Shape;1067;p64"/>
          <p:cNvPicPr preferRelativeResize="0"/>
          <p:nvPr/>
        </p:nvPicPr>
        <p:blipFill rotWithShape="1">
          <a:blip r:embed="rId3">
            <a:alphaModFix/>
          </a:blip>
          <a:srcRect l="2239" r="831"/>
          <a:stretch/>
        </p:blipFill>
        <p:spPr>
          <a:xfrm>
            <a:off x="1991360" y="1276049"/>
            <a:ext cx="8227255" cy="4305901"/>
          </a:xfrm>
          <a:prstGeom prst="rect">
            <a:avLst/>
          </a:prstGeom>
          <a:noFill/>
          <a:ln>
            <a:noFill/>
          </a:ln>
        </p:spPr>
      </p:pic>
      <p:sp>
        <p:nvSpPr>
          <p:cNvPr id="1068" name="Google Shape;1068;p64"/>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a:solidFill>
                  <a:srgbClr val="FFFFFF"/>
                </a:solidFill>
                <a:latin typeface="Aptos" panose="020B0004020202020204" pitchFamily="34" charset="0"/>
                <a:sym typeface="Arial"/>
              </a:rPr>
              <a:t>No Certificate Number?</a:t>
            </a:r>
            <a:endParaRPr>
              <a:latin typeface="Aptos" panose="020B0004020202020204" pitchFamily="34" charset="0"/>
            </a:endParaRPr>
          </a:p>
          <a:p>
            <a:pPr marL="0" marR="0" lvl="0" indent="0" algn="ctr" rtl="0">
              <a:lnSpc>
                <a:spcPct val="100000"/>
              </a:lnSpc>
              <a:spcBef>
                <a:spcPts val="0"/>
              </a:spcBef>
              <a:spcAft>
                <a:spcPts val="0"/>
              </a:spcAft>
              <a:buClr>
                <a:srgbClr val="FFFFFF"/>
              </a:buClr>
              <a:buSzPts val="2000"/>
              <a:buFont typeface="Arial"/>
              <a:buNone/>
            </a:pPr>
            <a:r>
              <a:rPr lang="en-US" sz="2000" b="0" i="0" u="none" strike="noStrike" cap="none">
                <a:solidFill>
                  <a:srgbClr val="FFFFFF"/>
                </a:solidFill>
                <a:latin typeface="Aptos" panose="020B0004020202020204" pitchFamily="34" charset="0"/>
                <a:sym typeface="Arial"/>
              </a:rPr>
              <a:t>Enter 00000</a:t>
            </a:r>
            <a:endParaRPr sz="2000" b="0" i="0" u="none" strike="noStrike" cap="none">
              <a:solidFill>
                <a:srgbClr val="FFFFFF"/>
              </a:solidFill>
              <a:latin typeface="Aptos" panose="020B000402020202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6797"/>
    </mc:Choice>
    <mc:Fallback xmlns="">
      <p:transition spd="slow" advTm="26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8"/>
                                        </p:tgtEl>
                                        <p:attrNameLst>
                                          <p:attrName>style.visibility</p:attrName>
                                        </p:attrNameLst>
                                      </p:cBhvr>
                                      <p:to>
                                        <p:strVal val="visible"/>
                                      </p:to>
                                    </p:set>
                                    <p:animEffect transition="in" filter="fade">
                                      <p:cBhvr>
                                        <p:cTn id="7" dur="1000"/>
                                        <p:tgtEl>
                                          <p:spTgt spid="1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64"/>
        <p:cNvGrpSpPr/>
        <p:nvPr/>
      </p:nvGrpSpPr>
      <p:grpSpPr>
        <a:xfrm>
          <a:off x="0" y="0"/>
          <a:ext cx="0" cy="0"/>
          <a:chOff x="0" y="0"/>
          <a:chExt cx="0" cy="0"/>
        </a:xfrm>
      </p:grpSpPr>
      <p:sp>
        <p:nvSpPr>
          <p:cNvPr id="1065" name="Google Shape;1065;p64"/>
          <p:cNvSpPr/>
          <p:nvPr/>
        </p:nvSpPr>
        <p:spPr>
          <a:xfrm>
            <a:off x="1909187" y="1121528"/>
            <a:ext cx="8360228" cy="4667708"/>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66" name="Google Shape;1066;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128</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1067" name="Google Shape;1067;p64"/>
          <p:cNvPicPr preferRelativeResize="0"/>
          <p:nvPr/>
        </p:nvPicPr>
        <p:blipFill rotWithShape="1">
          <a:blip r:embed="rId3">
            <a:alphaModFix/>
          </a:blip>
          <a:srcRect l="2239" r="831"/>
          <a:stretch/>
        </p:blipFill>
        <p:spPr>
          <a:xfrm>
            <a:off x="1991360" y="1276049"/>
            <a:ext cx="8227255" cy="4305901"/>
          </a:xfrm>
          <a:prstGeom prst="rect">
            <a:avLst/>
          </a:prstGeom>
          <a:noFill/>
          <a:ln>
            <a:noFill/>
          </a:ln>
        </p:spPr>
      </p:pic>
      <p:sp>
        <p:nvSpPr>
          <p:cNvPr id="6" name="CuadroTexto 5">
            <a:extLst>
              <a:ext uri="{FF2B5EF4-FFF2-40B4-BE49-F238E27FC236}">
                <a16:creationId xmlns:a16="http://schemas.microsoft.com/office/drawing/2014/main" id="{2F72800A-07F5-431D-9B47-FF4D913925BA}"/>
              </a:ext>
            </a:extLst>
          </p:cNvPr>
          <p:cNvSpPr txBox="1"/>
          <p:nvPr/>
        </p:nvSpPr>
        <p:spPr>
          <a:xfrm>
            <a:off x="2096135" y="1459721"/>
            <a:ext cx="2196000" cy="261610"/>
          </a:xfrm>
          <a:prstGeom prst="rect">
            <a:avLst/>
          </a:prstGeom>
          <a:solidFill>
            <a:srgbClr val="0096D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000000"/>
                </a:solidFill>
                <a:effectLst/>
                <a:uLnTx/>
                <a:uFillTx/>
                <a:latin typeface="Arial"/>
                <a:cs typeface="Arial"/>
                <a:sym typeface="Arial"/>
              </a:rPr>
              <a:t>Certificación</a:t>
            </a:r>
            <a:endParaRPr kumimoji="0" lang="es-CO"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CuadroTexto 7">
            <a:extLst>
              <a:ext uri="{FF2B5EF4-FFF2-40B4-BE49-F238E27FC236}">
                <a16:creationId xmlns:a16="http://schemas.microsoft.com/office/drawing/2014/main" id="{74B1062A-5C62-4110-9CA3-7C86203D1ED0}"/>
              </a:ext>
            </a:extLst>
          </p:cNvPr>
          <p:cNvSpPr txBox="1"/>
          <p:nvPr/>
        </p:nvSpPr>
        <p:spPr>
          <a:xfrm>
            <a:off x="2096134" y="1768956"/>
            <a:ext cx="7486015" cy="4001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Haga clic en "+" para ver o actualizar los detalles de una fila. Haga clic en "-" para contraer la fila. Para añadir una nueva fila, introduzca todos los campos obligatorios y haga clic en el botón "Agregar". Haga clic en "Eliminar" para eliminar toda la fila.</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CuadroTexto 9">
            <a:extLst>
              <a:ext uri="{FF2B5EF4-FFF2-40B4-BE49-F238E27FC236}">
                <a16:creationId xmlns:a16="http://schemas.microsoft.com/office/drawing/2014/main" id="{8C7A3F8E-3C25-4363-B4DB-2997B147A5C3}"/>
              </a:ext>
            </a:extLst>
          </p:cNvPr>
          <p:cNvSpPr txBox="1"/>
          <p:nvPr/>
        </p:nvSpPr>
        <p:spPr>
          <a:xfrm>
            <a:off x="2228849" y="2261863"/>
            <a:ext cx="6962775" cy="4001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Introduzca la información de certificación si corresponde. Si está certificado, proporcione el número de certificación de la especialidad, la fecha de inicio de vigencia y la fecha de finalización de la certificación.</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068" name="Google Shape;1068;p64"/>
          <p:cNvSpPr/>
          <p:nvPr/>
        </p:nvSpPr>
        <p:spPr>
          <a:xfrm>
            <a:off x="8998901" y="455476"/>
            <a:ext cx="2973523" cy="297352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Aptos" panose="020B0004020202020204" pitchFamily="34" charset="0"/>
                <a:cs typeface="Arial"/>
                <a:sym typeface="Arial"/>
              </a:rPr>
              <a:t>¿Sin Número de certificado?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Ingresa 00000</a:t>
            </a: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 name="CuadroTexto 10">
            <a:extLst>
              <a:ext uri="{FF2B5EF4-FFF2-40B4-BE49-F238E27FC236}">
                <a16:creationId xmlns:a16="http://schemas.microsoft.com/office/drawing/2014/main" id="{CC40B997-9303-4A5B-BF80-E6B963A0D80B}"/>
              </a:ext>
            </a:extLst>
          </p:cNvPr>
          <p:cNvSpPr txBox="1"/>
          <p:nvPr/>
        </p:nvSpPr>
        <p:spPr>
          <a:xfrm>
            <a:off x="2713535" y="2816494"/>
            <a:ext cx="135364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Especialidad</a:t>
            </a:r>
          </a:p>
        </p:txBody>
      </p:sp>
      <p:sp>
        <p:nvSpPr>
          <p:cNvPr id="12" name="CuadroTexto 11">
            <a:extLst>
              <a:ext uri="{FF2B5EF4-FFF2-40B4-BE49-F238E27FC236}">
                <a16:creationId xmlns:a16="http://schemas.microsoft.com/office/drawing/2014/main" id="{CDD9EC68-ADDB-4B7B-BD2B-3D6C8187183A}"/>
              </a:ext>
            </a:extLst>
          </p:cNvPr>
          <p:cNvSpPr txBox="1"/>
          <p:nvPr/>
        </p:nvSpPr>
        <p:spPr>
          <a:xfrm>
            <a:off x="4356596" y="2730316"/>
            <a:ext cx="1353640" cy="40568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Número de Certificado</a:t>
            </a:r>
          </a:p>
        </p:txBody>
      </p:sp>
      <p:sp>
        <p:nvSpPr>
          <p:cNvPr id="13" name="CuadroTexto 12">
            <a:extLst>
              <a:ext uri="{FF2B5EF4-FFF2-40B4-BE49-F238E27FC236}">
                <a16:creationId xmlns:a16="http://schemas.microsoft.com/office/drawing/2014/main" id="{9720AFF7-2501-4701-88D6-FA7E4EBF7272}"/>
              </a:ext>
            </a:extLst>
          </p:cNvPr>
          <p:cNvSpPr txBox="1"/>
          <p:nvPr/>
        </p:nvSpPr>
        <p:spPr>
          <a:xfrm>
            <a:off x="5755591" y="2714113"/>
            <a:ext cx="1353640" cy="40568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Tipo de Certificado</a:t>
            </a:r>
          </a:p>
        </p:txBody>
      </p:sp>
      <p:sp>
        <p:nvSpPr>
          <p:cNvPr id="14" name="CuadroTexto 13">
            <a:extLst>
              <a:ext uri="{FF2B5EF4-FFF2-40B4-BE49-F238E27FC236}">
                <a16:creationId xmlns:a16="http://schemas.microsoft.com/office/drawing/2014/main" id="{922CD4DA-226A-4891-8D85-633672D79794}"/>
              </a:ext>
            </a:extLst>
          </p:cNvPr>
          <p:cNvSpPr txBox="1"/>
          <p:nvPr/>
        </p:nvSpPr>
        <p:spPr>
          <a:xfrm>
            <a:off x="7173636" y="2714113"/>
            <a:ext cx="1121459" cy="40568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Fecha Efectiva</a:t>
            </a:r>
          </a:p>
        </p:txBody>
      </p:sp>
      <p:sp>
        <p:nvSpPr>
          <p:cNvPr id="15" name="CuadroTexto 14">
            <a:extLst>
              <a:ext uri="{FF2B5EF4-FFF2-40B4-BE49-F238E27FC236}">
                <a16:creationId xmlns:a16="http://schemas.microsoft.com/office/drawing/2014/main" id="{F9BEA2F4-D68D-4540-8651-0C5E4F0ABFF4}"/>
              </a:ext>
            </a:extLst>
          </p:cNvPr>
          <p:cNvSpPr txBox="1"/>
          <p:nvPr/>
        </p:nvSpPr>
        <p:spPr>
          <a:xfrm>
            <a:off x="8438171" y="2732291"/>
            <a:ext cx="753453" cy="40568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Fecha Fin</a:t>
            </a:r>
          </a:p>
        </p:txBody>
      </p:sp>
      <p:sp>
        <p:nvSpPr>
          <p:cNvPr id="17" name="CuadroTexto 16">
            <a:extLst>
              <a:ext uri="{FF2B5EF4-FFF2-40B4-BE49-F238E27FC236}">
                <a16:creationId xmlns:a16="http://schemas.microsoft.com/office/drawing/2014/main" id="{072ECB44-55AA-43C3-961A-A4A5A781995B}"/>
              </a:ext>
            </a:extLst>
          </p:cNvPr>
          <p:cNvSpPr txBox="1"/>
          <p:nvPr/>
        </p:nvSpPr>
        <p:spPr>
          <a:xfrm>
            <a:off x="2342171" y="3157946"/>
            <a:ext cx="6096000" cy="261610"/>
          </a:xfrm>
          <a:prstGeom prst="rect">
            <a:avLst/>
          </a:prstGeom>
          <a:solidFill>
            <a:srgbClr val="CFD6E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FFFFFF">
                    <a:lumMod val="50000"/>
                  </a:srgbClr>
                </a:solidFill>
                <a:effectLst/>
                <a:uLnTx/>
                <a:uFillTx/>
                <a:latin typeface="Arial"/>
                <a:cs typeface="Arial"/>
                <a:sym typeface="Arial"/>
              </a:rPr>
              <a:t>Haz clic para contraer.</a:t>
            </a:r>
          </a:p>
        </p:txBody>
      </p:sp>
      <p:sp>
        <p:nvSpPr>
          <p:cNvPr id="18" name="CuadroTexto 17">
            <a:extLst>
              <a:ext uri="{FF2B5EF4-FFF2-40B4-BE49-F238E27FC236}">
                <a16:creationId xmlns:a16="http://schemas.microsoft.com/office/drawing/2014/main" id="{CC3F8313-1457-4566-A83F-81EA38337FB2}"/>
              </a:ext>
            </a:extLst>
          </p:cNvPr>
          <p:cNvSpPr txBox="1"/>
          <p:nvPr/>
        </p:nvSpPr>
        <p:spPr>
          <a:xfrm>
            <a:off x="2674890" y="3590773"/>
            <a:ext cx="936000" cy="205629"/>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000000"/>
                </a:solidFill>
                <a:effectLst/>
                <a:uLnTx/>
                <a:uFillTx/>
                <a:latin typeface="Arial"/>
                <a:cs typeface="Arial"/>
                <a:sym typeface="Arial"/>
              </a:rPr>
              <a:t>Especialidad</a:t>
            </a:r>
          </a:p>
        </p:txBody>
      </p:sp>
      <p:sp>
        <p:nvSpPr>
          <p:cNvPr id="19" name="CuadroTexto 18">
            <a:extLst>
              <a:ext uri="{FF2B5EF4-FFF2-40B4-BE49-F238E27FC236}">
                <a16:creationId xmlns:a16="http://schemas.microsoft.com/office/drawing/2014/main" id="{4F00CAE3-E35A-4E63-AED8-E2981238CB08}"/>
              </a:ext>
            </a:extLst>
          </p:cNvPr>
          <p:cNvSpPr txBox="1"/>
          <p:nvPr/>
        </p:nvSpPr>
        <p:spPr>
          <a:xfrm>
            <a:off x="6014412" y="3528744"/>
            <a:ext cx="1008000" cy="405683"/>
          </a:xfrm>
          <a:prstGeom prst="rect">
            <a:avLst/>
          </a:prstGeom>
          <a:solidFill>
            <a:srgbClr val="CDD7EB"/>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Tipo de Certificación</a:t>
            </a:r>
          </a:p>
        </p:txBody>
      </p:sp>
      <p:sp>
        <p:nvSpPr>
          <p:cNvPr id="20" name="CuadroTexto 19">
            <a:extLst>
              <a:ext uri="{FF2B5EF4-FFF2-40B4-BE49-F238E27FC236}">
                <a16:creationId xmlns:a16="http://schemas.microsoft.com/office/drawing/2014/main" id="{87AA4F1C-F5E0-4C04-9753-4BC9F3706073}"/>
              </a:ext>
            </a:extLst>
          </p:cNvPr>
          <p:cNvSpPr txBox="1"/>
          <p:nvPr/>
        </p:nvSpPr>
        <p:spPr>
          <a:xfrm>
            <a:off x="2674890" y="3950923"/>
            <a:ext cx="864000" cy="405683"/>
          </a:xfrm>
          <a:prstGeom prst="rect">
            <a:avLst/>
          </a:prstGeom>
          <a:solidFill>
            <a:srgbClr val="CDD7EB"/>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Fecha efectiva</a:t>
            </a:r>
          </a:p>
        </p:txBody>
      </p:sp>
      <p:sp>
        <p:nvSpPr>
          <p:cNvPr id="21" name="CuadroTexto 20">
            <a:extLst>
              <a:ext uri="{FF2B5EF4-FFF2-40B4-BE49-F238E27FC236}">
                <a16:creationId xmlns:a16="http://schemas.microsoft.com/office/drawing/2014/main" id="{2A2FD57F-D97F-4508-A3C8-A5A3183DE690}"/>
              </a:ext>
            </a:extLst>
          </p:cNvPr>
          <p:cNvSpPr txBox="1"/>
          <p:nvPr/>
        </p:nvSpPr>
        <p:spPr>
          <a:xfrm>
            <a:off x="6162612" y="3996966"/>
            <a:ext cx="864000" cy="221018"/>
          </a:xfrm>
          <a:prstGeom prst="rect">
            <a:avLst/>
          </a:prstGeom>
          <a:solidFill>
            <a:srgbClr val="CDD7EB"/>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Fecha fin</a:t>
            </a:r>
          </a:p>
        </p:txBody>
      </p:sp>
      <p:sp>
        <p:nvSpPr>
          <p:cNvPr id="22" name="CuadroTexto 21">
            <a:extLst>
              <a:ext uri="{FF2B5EF4-FFF2-40B4-BE49-F238E27FC236}">
                <a16:creationId xmlns:a16="http://schemas.microsoft.com/office/drawing/2014/main" id="{3A6BF247-E18A-4AB2-9864-09094EDA8B2D}"/>
              </a:ext>
            </a:extLst>
          </p:cNvPr>
          <p:cNvSpPr txBox="1"/>
          <p:nvPr/>
        </p:nvSpPr>
        <p:spPr>
          <a:xfrm>
            <a:off x="2554408" y="4360753"/>
            <a:ext cx="1104963" cy="405683"/>
          </a:xfrm>
          <a:prstGeom prst="rect">
            <a:avLst/>
          </a:prstGeom>
          <a:solidFill>
            <a:srgbClr val="CDD7EB"/>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000000"/>
                </a:solidFill>
                <a:effectLst/>
                <a:uLnTx/>
                <a:uFillTx/>
                <a:latin typeface="Arial"/>
                <a:cs typeface="Arial"/>
                <a:sym typeface="Arial"/>
              </a:rPr>
              <a:t>Número de Certificado</a:t>
            </a:r>
          </a:p>
        </p:txBody>
      </p:sp>
      <p:sp>
        <p:nvSpPr>
          <p:cNvPr id="24" name="CuadroTexto 23">
            <a:extLst>
              <a:ext uri="{FF2B5EF4-FFF2-40B4-BE49-F238E27FC236}">
                <a16:creationId xmlns:a16="http://schemas.microsoft.com/office/drawing/2014/main" id="{02A7D33F-2869-4ECD-8126-AD17A3DD9482}"/>
              </a:ext>
            </a:extLst>
          </p:cNvPr>
          <p:cNvSpPr txBox="1"/>
          <p:nvPr/>
        </p:nvSpPr>
        <p:spPr>
          <a:xfrm>
            <a:off x="2749701" y="4967589"/>
            <a:ext cx="714375"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Agregar</a:t>
            </a:r>
          </a:p>
        </p:txBody>
      </p:sp>
      <p:sp>
        <p:nvSpPr>
          <p:cNvPr id="25" name="CuadroTexto 24">
            <a:extLst>
              <a:ext uri="{FF2B5EF4-FFF2-40B4-BE49-F238E27FC236}">
                <a16:creationId xmlns:a16="http://schemas.microsoft.com/office/drawing/2014/main" id="{2AB3EFB0-0FDB-4D4C-B631-D513BF59AF92}"/>
              </a:ext>
            </a:extLst>
          </p:cNvPr>
          <p:cNvSpPr txBox="1"/>
          <p:nvPr/>
        </p:nvSpPr>
        <p:spPr>
          <a:xfrm>
            <a:off x="3538890" y="4967589"/>
            <a:ext cx="936474"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Restablecer</a:t>
            </a:r>
          </a:p>
        </p:txBody>
      </p:sp>
    </p:spTree>
  </p:cSld>
  <p:clrMapOvr>
    <a:masterClrMapping/>
  </p:clrMapOvr>
  <mc:AlternateContent xmlns:mc="http://schemas.openxmlformats.org/markup-compatibility/2006" xmlns:p14="http://schemas.microsoft.com/office/powerpoint/2010/main">
    <mc:Choice Requires="p14">
      <p:transition spd="slow" p14:dur="2000" advTm="26797"/>
    </mc:Choice>
    <mc:Fallback xmlns="">
      <p:transition spd="slow" advTm="26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8"/>
                                        </p:tgtEl>
                                        <p:attrNameLst>
                                          <p:attrName>style.visibility</p:attrName>
                                        </p:attrNameLst>
                                      </p:cBhvr>
                                      <p:to>
                                        <p:strVal val="visible"/>
                                      </p:to>
                                    </p:set>
                                    <p:animEffect transition="in" filter="fade">
                                      <p:cBhvr>
                                        <p:cTn id="7" dur="1000"/>
                                        <p:tgtEl>
                                          <p:spTgt spid="1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73"/>
        <p:cNvGrpSpPr/>
        <p:nvPr/>
      </p:nvGrpSpPr>
      <p:grpSpPr>
        <a:xfrm>
          <a:off x="0" y="0"/>
          <a:ext cx="0" cy="0"/>
          <a:chOff x="0" y="0"/>
          <a:chExt cx="0" cy="0"/>
        </a:xfrm>
      </p:grpSpPr>
      <p:sp>
        <p:nvSpPr>
          <p:cNvPr id="1074" name="Google Shape;1074;p65"/>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Skip</a:t>
            </a:r>
            <a:endParaRPr/>
          </a:p>
        </p:txBody>
      </p:sp>
      <p:sp>
        <p:nvSpPr>
          <p:cNvPr id="1075" name="Google Shape;1075;p65"/>
          <p:cNvSpPr/>
          <p:nvPr/>
        </p:nvSpPr>
        <p:spPr>
          <a:xfrm>
            <a:off x="1381432" y="1675813"/>
            <a:ext cx="8600768" cy="2527477"/>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000000"/>
                </a:solidFill>
                <a:latin typeface="Aptos" panose="020B0004020202020204" pitchFamily="34" charset="0"/>
                <a:sym typeface="Arial"/>
              </a:rPr>
              <a:t>Medicare Participation</a:t>
            </a:r>
            <a:endParaRPr>
              <a:latin typeface="Aptos" panose="020B0004020202020204" pitchFamily="34" charset="0"/>
            </a:endParaRPr>
          </a:p>
          <a:p>
            <a:pPr marL="0" marR="0" lvl="0" indent="0" algn="l" rtl="0">
              <a:lnSpc>
                <a:spcPct val="100000"/>
              </a:lnSpc>
              <a:spcBef>
                <a:spcPts val="1200"/>
              </a:spcBef>
              <a:spcAft>
                <a:spcPts val="0"/>
              </a:spcAft>
              <a:buClr>
                <a:srgbClr val="000000"/>
              </a:buClr>
              <a:buSzPts val="3200"/>
              <a:buFont typeface="Arial"/>
              <a:buNone/>
            </a:pPr>
            <a:r>
              <a:rPr lang="en-US" sz="3200" b="1">
                <a:solidFill>
                  <a:srgbClr val="000000"/>
                </a:solidFill>
                <a:latin typeface="Aptos" panose="020B0004020202020204" pitchFamily="34" charset="0"/>
                <a:sym typeface="Arial"/>
              </a:rPr>
              <a:t>Managed Care Network Participation</a:t>
            </a:r>
            <a:endParaRPr sz="3200" b="0" i="0" u="none" strike="noStrike" cap="none">
              <a:solidFill>
                <a:srgbClr val="000000"/>
              </a:solidFill>
              <a:latin typeface="Aptos" panose="020B0004020202020204" pitchFamily="34" charset="0"/>
              <a:sym typeface="Arial"/>
            </a:endParaRPr>
          </a:p>
        </p:txBody>
      </p:sp>
      <p:sp>
        <p:nvSpPr>
          <p:cNvPr id="1076" name="Google Shape;107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129</a:t>
            </a:fld>
            <a:endParaRPr sz="1200" b="0" i="0" u="none" strike="noStrike" cap="none">
              <a:solidFill>
                <a:srgbClr val="757575"/>
              </a:solidFill>
              <a:ea typeface="Arial"/>
              <a:sym typeface="Arial"/>
            </a:endParaRPr>
          </a:p>
        </p:txBody>
      </p:sp>
      <p:sp>
        <p:nvSpPr>
          <p:cNvPr id="1077" name="Google Shape;1077;p65"/>
          <p:cNvSpPr/>
          <p:nvPr/>
        </p:nvSpPr>
        <p:spPr>
          <a:xfrm>
            <a:off x="2748114" y="1752306"/>
            <a:ext cx="5201266" cy="2374489"/>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343"/>
    </mc:Choice>
    <mc:Fallback xmlns="">
      <p:transition spd="slow" advTm="93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5"/>
                                        </p:tgtEl>
                                        <p:attrNameLst>
                                          <p:attrName>style.visibility</p:attrName>
                                        </p:attrNameLst>
                                      </p:cBhvr>
                                      <p:to>
                                        <p:strVal val="visible"/>
                                      </p:to>
                                    </p:set>
                                    <p:animEffect transition="in" filter="fade">
                                      <p:cBhvr>
                                        <p:cTn id="7" dur="500"/>
                                        <p:tgtEl>
                                          <p:spTgt spid="107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57"/>
        <p:cNvGrpSpPr/>
        <p:nvPr/>
      </p:nvGrpSpPr>
      <p:grpSpPr>
        <a:xfrm>
          <a:off x="0" y="0"/>
          <a:ext cx="0" cy="0"/>
          <a:chOff x="0" y="0"/>
          <a:chExt cx="0" cy="0"/>
        </a:xfrm>
      </p:grpSpPr>
      <p:sp>
        <p:nvSpPr>
          <p:cNvPr id="158" name="Google Shape;158;p7"/>
          <p:cNvSpPr txBox="1">
            <a:spLocks noGrp="1"/>
          </p:cNvSpPr>
          <p:nvPr>
            <p:ph type="title"/>
          </p:nvPr>
        </p:nvSpPr>
        <p:spPr>
          <a:xfrm>
            <a:off x="4875574" y="1687402"/>
            <a:ext cx="6405255"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Postpartum Care</a:t>
            </a:r>
            <a:endParaRPr/>
          </a:p>
        </p:txBody>
      </p:sp>
      <p:sp>
        <p:nvSpPr>
          <p:cNvPr id="159" name="Google Shape;159;p7"/>
          <p:cNvSpPr/>
          <p:nvPr/>
        </p:nvSpPr>
        <p:spPr>
          <a:xfrm>
            <a:off x="6096000" y="2786063"/>
            <a:ext cx="5386086"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180 minutes of postpartum care per member</a:t>
            </a:r>
            <a:endParaRPr>
              <a:latin typeface="Aptos" panose="020B0004020202020204" pitchFamily="34" charset="0"/>
            </a:endParaRPr>
          </a:p>
        </p:txBody>
      </p:sp>
      <p:sp>
        <p:nvSpPr>
          <p:cNvPr id="160" name="Google Shape;160;p7"/>
          <p:cNvSpPr/>
          <p:nvPr/>
        </p:nvSpPr>
        <p:spPr>
          <a:xfrm>
            <a:off x="6096000" y="4172385"/>
            <a:ext cx="1957083"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$25 per 15 minutes of service</a:t>
            </a:r>
            <a:endParaRPr>
              <a:latin typeface="Aptos" panose="020B0004020202020204" pitchFamily="34" charset="0"/>
            </a:endParaRPr>
          </a:p>
        </p:txBody>
      </p:sp>
      <p:sp>
        <p:nvSpPr>
          <p:cNvPr id="161" name="Google Shape;161;p7"/>
          <p:cNvSpPr/>
          <p:nvPr/>
        </p:nvSpPr>
        <p:spPr>
          <a:xfrm>
            <a:off x="8263791" y="4172385"/>
            <a:ext cx="3218295"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Cap of 12 units</a:t>
            </a:r>
            <a:endParaRPr>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or </a:t>
            </a:r>
            <a:endParaRPr>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$300 per member served</a:t>
            </a:r>
            <a:endParaRPr>
              <a:latin typeface="Aptos" panose="020B0004020202020204" pitchFamily="34" charset="0"/>
            </a:endParaRPr>
          </a:p>
        </p:txBody>
      </p:sp>
      <p:sp>
        <p:nvSpPr>
          <p:cNvPr id="162" name="Google Shape;162;p7"/>
          <p:cNvSpPr/>
          <p:nvPr/>
        </p:nvSpPr>
        <p:spPr>
          <a:xfrm>
            <a:off x="560508" y="1860821"/>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63" name="Google Shape;163;p7"/>
          <p:cNvPicPr preferRelativeResize="0"/>
          <p:nvPr/>
        </p:nvPicPr>
        <p:blipFill rotWithShape="1">
          <a:blip r:embed="rId4">
            <a:alphaModFix/>
          </a:blip>
          <a:srcRect/>
          <a:stretch/>
        </p:blipFill>
        <p:spPr>
          <a:xfrm>
            <a:off x="405735" y="2534800"/>
            <a:ext cx="3733184" cy="2813365"/>
          </a:xfrm>
          <a:prstGeom prst="rect">
            <a:avLst/>
          </a:prstGeom>
          <a:noFill/>
          <a:ln>
            <a:noFill/>
          </a:ln>
        </p:spPr>
      </p:pic>
      <p:sp>
        <p:nvSpPr>
          <p:cNvPr id="164" name="Google Shape;16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773"/>
    </mc:Choice>
    <mc:Fallback xmlns="">
      <p:transition spd="slow" advTm="77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
                                        <p:tgtEl>
                                          <p:spTgt spid="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0"/>
                                        </p:tgtEl>
                                        <p:attrNameLst>
                                          <p:attrName>style.visibility</p:attrName>
                                        </p:attrNameLst>
                                      </p:cBhvr>
                                      <p:to>
                                        <p:strVal val="visible"/>
                                      </p:to>
                                    </p:set>
                                    <p:animEffect transition="in" filter="fade">
                                      <p:cBhvr>
                                        <p:cTn id="12" dur="1000"/>
                                        <p:tgtEl>
                                          <p:spTgt spid="1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1"/>
                                        </p:tgtEl>
                                        <p:attrNameLst>
                                          <p:attrName>style.visibility</p:attrName>
                                        </p:attrNameLst>
                                      </p:cBhvr>
                                      <p:to>
                                        <p:strVal val="visible"/>
                                      </p:to>
                                    </p:set>
                                    <p:animEffect transition="in" filter="fade">
                                      <p:cBhvr>
                                        <p:cTn id="17" dur="1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73"/>
        <p:cNvGrpSpPr/>
        <p:nvPr/>
      </p:nvGrpSpPr>
      <p:grpSpPr>
        <a:xfrm>
          <a:off x="0" y="0"/>
          <a:ext cx="0" cy="0"/>
          <a:chOff x="0" y="0"/>
          <a:chExt cx="0" cy="0"/>
        </a:xfrm>
      </p:grpSpPr>
      <p:sp>
        <p:nvSpPr>
          <p:cNvPr id="1074" name="Google Shape;1074;p65"/>
          <p:cNvSpPr txBox="1">
            <a:spLocks noGrp="1"/>
          </p:cNvSpPr>
          <p:nvPr>
            <p:ph type="title"/>
          </p:nvPr>
        </p:nvSpPr>
        <p:spPr>
          <a:xfrm>
            <a:off x="838200" y="552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Saltar</a:t>
            </a:r>
            <a:endParaRPr/>
          </a:p>
        </p:txBody>
      </p:sp>
      <p:sp>
        <p:nvSpPr>
          <p:cNvPr id="1075" name="Google Shape;1075;p65"/>
          <p:cNvSpPr/>
          <p:nvPr/>
        </p:nvSpPr>
        <p:spPr>
          <a:xfrm>
            <a:off x="1381432" y="1675813"/>
            <a:ext cx="8600768" cy="2527477"/>
          </a:xfrm>
          <a:prstGeom prst="roundRect">
            <a:avLst>
              <a:gd name="adj" fmla="val 4161"/>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0" cap="none" spc="0" normalizeH="0" baseline="0" noProof="0">
                <a:ln>
                  <a:noFill/>
                </a:ln>
                <a:solidFill>
                  <a:srgbClr val="000000"/>
                </a:solidFill>
                <a:effectLst/>
                <a:uLnTx/>
                <a:uFillTx/>
                <a:latin typeface="Aptos" panose="020B0004020202020204" pitchFamily="34" charset="0"/>
                <a:cs typeface="Arial"/>
                <a:sym typeface="Arial"/>
              </a:rPr>
              <a:t>Participación en Medicare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1200"/>
              </a:spcBef>
              <a:spcAft>
                <a:spcPts val="0"/>
              </a:spcAft>
              <a:buClr>
                <a:srgbClr val="000000"/>
              </a:buClr>
              <a:buSzPts val="3200"/>
              <a:buFont typeface="Arial"/>
              <a:buNone/>
              <a:tabLst/>
              <a:defRPr/>
            </a:pPr>
            <a:r>
              <a:rPr kumimoji="0" lang="en-US" sz="3200" b="1" i="0" u="none" strike="noStrike" kern="0" cap="none" spc="0" normalizeH="0" baseline="0" noProof="0">
                <a:ln>
                  <a:noFill/>
                </a:ln>
                <a:solidFill>
                  <a:srgbClr val="000000"/>
                </a:solidFill>
                <a:effectLst/>
                <a:uLnTx/>
                <a:uFillTx/>
                <a:latin typeface="Aptos" panose="020B0004020202020204" pitchFamily="34" charset="0"/>
                <a:cs typeface="Arial"/>
                <a:sym typeface="Arial"/>
              </a:rPr>
              <a:t>Participación en la red de atención administrada</a:t>
            </a:r>
            <a:endParaRPr kumimoji="0" sz="3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076" name="Google Shape;107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130</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sp>
        <p:nvSpPr>
          <p:cNvPr id="1077" name="Google Shape;1077;p65"/>
          <p:cNvSpPr/>
          <p:nvPr/>
        </p:nvSpPr>
        <p:spPr>
          <a:xfrm>
            <a:off x="2748114" y="1752306"/>
            <a:ext cx="5201266" cy="2374489"/>
          </a:xfrm>
          <a:prstGeom prst="mathMultiply">
            <a:avLst>
              <a:gd name="adj1" fmla="val 1400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343"/>
    </mc:Choice>
    <mc:Fallback xmlns="">
      <p:transition spd="slow" advTm="93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5"/>
                                        </p:tgtEl>
                                        <p:attrNameLst>
                                          <p:attrName>style.visibility</p:attrName>
                                        </p:attrNameLst>
                                      </p:cBhvr>
                                      <p:to>
                                        <p:strVal val="visible"/>
                                      </p:to>
                                    </p:set>
                                    <p:animEffect transition="in" filter="fade">
                                      <p:cBhvr>
                                        <p:cTn id="7" dur="500"/>
                                        <p:tgtEl>
                                          <p:spTgt spid="107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82"/>
        <p:cNvGrpSpPr/>
        <p:nvPr/>
      </p:nvGrpSpPr>
      <p:grpSpPr>
        <a:xfrm>
          <a:off x="0" y="0"/>
          <a:ext cx="0" cy="0"/>
          <a:chOff x="0" y="0"/>
          <a:chExt cx="0" cy="0"/>
        </a:xfrm>
      </p:grpSpPr>
      <p:sp>
        <p:nvSpPr>
          <p:cNvPr id="1083" name="Google Shape;1083;p66"/>
          <p:cNvSpPr/>
          <p:nvPr/>
        </p:nvSpPr>
        <p:spPr>
          <a:xfrm>
            <a:off x="762000" y="1309688"/>
            <a:ext cx="10668000" cy="423862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084" name="Google Shape;1084;p66" descr="A screenshot of a computer&#10;&#10;Description automatically generated"/>
          <p:cNvPicPr preferRelativeResize="0"/>
          <p:nvPr/>
        </p:nvPicPr>
        <p:blipFill rotWithShape="1">
          <a:blip r:embed="rId4">
            <a:alphaModFix/>
          </a:blip>
          <a:srcRect l="472" r="1448"/>
          <a:stretch/>
        </p:blipFill>
        <p:spPr>
          <a:xfrm>
            <a:off x="878879" y="1428750"/>
            <a:ext cx="10434242" cy="4000500"/>
          </a:xfrm>
          <a:prstGeom prst="roundRect">
            <a:avLst>
              <a:gd name="adj" fmla="val 3334"/>
            </a:avLst>
          </a:prstGeom>
          <a:noFill/>
          <a:ln>
            <a:noFill/>
          </a:ln>
        </p:spPr>
      </p:pic>
      <p:sp>
        <p:nvSpPr>
          <p:cNvPr id="1085" name="Google Shape;1085;p66"/>
          <p:cNvSpPr/>
          <p:nvPr/>
        </p:nvSpPr>
        <p:spPr>
          <a:xfrm>
            <a:off x="2915938" y="3675966"/>
            <a:ext cx="3521122" cy="348346"/>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6" name="Google Shape;1086;p66"/>
          <p:cNvSpPr/>
          <p:nvPr/>
        </p:nvSpPr>
        <p:spPr>
          <a:xfrm>
            <a:off x="6513260" y="3675966"/>
            <a:ext cx="3575099" cy="348346"/>
          </a:xfrm>
          <a:prstGeom prst="rect">
            <a:avLst/>
          </a:prstGeom>
          <a:blipFill rotWithShape="1">
            <a:blip r:embed="rId6">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7" name="Google Shape;1087;p66"/>
          <p:cNvSpPr/>
          <p:nvPr/>
        </p:nvSpPr>
        <p:spPr>
          <a:xfrm>
            <a:off x="695324" y="4977689"/>
            <a:ext cx="1807860" cy="451561"/>
          </a:xfrm>
          <a:prstGeom prst="rect">
            <a:avLst/>
          </a:prstGeom>
          <a:blipFill rotWithShape="1">
            <a:blip r:embed="rId7">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88" name="Google Shape;1088;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131</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771"/>
    </mc:Choice>
    <mc:Fallback xmlns="">
      <p:transition spd="slow" advTm="137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82"/>
        <p:cNvGrpSpPr/>
        <p:nvPr/>
      </p:nvGrpSpPr>
      <p:grpSpPr>
        <a:xfrm>
          <a:off x="0" y="0"/>
          <a:ext cx="0" cy="0"/>
          <a:chOff x="0" y="0"/>
          <a:chExt cx="0" cy="0"/>
        </a:xfrm>
      </p:grpSpPr>
      <p:sp>
        <p:nvSpPr>
          <p:cNvPr id="1083" name="Google Shape;1083;p66"/>
          <p:cNvSpPr/>
          <p:nvPr/>
        </p:nvSpPr>
        <p:spPr>
          <a:xfrm>
            <a:off x="762000" y="1309688"/>
            <a:ext cx="10668000" cy="4238625"/>
          </a:xfrm>
          <a:prstGeom prst="roundRect">
            <a:avLst>
              <a:gd name="adj" fmla="val 627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85" name="Google Shape;1085;p66"/>
          <p:cNvSpPr/>
          <p:nvPr/>
        </p:nvSpPr>
        <p:spPr>
          <a:xfrm>
            <a:off x="2915938" y="3675966"/>
            <a:ext cx="3521122" cy="348346"/>
          </a:xfrm>
          <a:prstGeom prst="rect">
            <a:avLst/>
          </a:prstGeom>
          <a:blipFill rotWithShape="1">
            <a:blip r:embed="rId4">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86" name="Google Shape;1086;p66"/>
          <p:cNvSpPr/>
          <p:nvPr/>
        </p:nvSpPr>
        <p:spPr>
          <a:xfrm>
            <a:off x="6513260" y="3675966"/>
            <a:ext cx="3575099" cy="348346"/>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88" name="Google Shape;1088;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8" name="CuadroTexto 7">
            <a:extLst>
              <a:ext uri="{FF2B5EF4-FFF2-40B4-BE49-F238E27FC236}">
                <a16:creationId xmlns:a16="http://schemas.microsoft.com/office/drawing/2014/main" id="{3B848810-2FB1-4E25-9A55-9B3EFBC9D8BF}"/>
              </a:ext>
            </a:extLst>
          </p:cNvPr>
          <p:cNvSpPr txBox="1"/>
          <p:nvPr/>
        </p:nvSpPr>
        <p:spPr>
          <a:xfrm>
            <a:off x="922020" y="1456886"/>
            <a:ext cx="5173980"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Inscripción de Proveedores: Idiomas</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9" name="CuadroTexto 8">
            <a:extLst>
              <a:ext uri="{FF2B5EF4-FFF2-40B4-BE49-F238E27FC236}">
                <a16:creationId xmlns:a16="http://schemas.microsoft.com/office/drawing/2014/main" id="{3CB9BA0F-3F24-447C-84EB-2FD54326E66A}"/>
              </a:ext>
            </a:extLst>
          </p:cNvPr>
          <p:cNvSpPr txBox="1"/>
          <p:nvPr/>
        </p:nvSpPr>
        <p:spPr>
          <a:xfrm>
            <a:off x="926151" y="5082683"/>
            <a:ext cx="1346205" cy="282573"/>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000000"/>
                </a:solidFill>
                <a:effectLst/>
                <a:uLnTx/>
                <a:uFillTx/>
                <a:latin typeface="Arial"/>
                <a:cs typeface="Arial"/>
                <a:sym typeface="Arial"/>
              </a:rPr>
              <a:t>Idiomas</a:t>
            </a:r>
          </a:p>
        </p:txBody>
      </p:sp>
      <p:sp>
        <p:nvSpPr>
          <p:cNvPr id="12" name="CuadroTexto 11">
            <a:extLst>
              <a:ext uri="{FF2B5EF4-FFF2-40B4-BE49-F238E27FC236}">
                <a16:creationId xmlns:a16="http://schemas.microsoft.com/office/drawing/2014/main" id="{6A70839C-9BA3-4AFA-9A9C-F9597198A802}"/>
              </a:ext>
            </a:extLst>
          </p:cNvPr>
          <p:cNvSpPr txBox="1"/>
          <p:nvPr/>
        </p:nvSpPr>
        <p:spPr>
          <a:xfrm>
            <a:off x="3069145" y="3704102"/>
            <a:ext cx="1137093" cy="282573"/>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000000"/>
                </a:solidFill>
                <a:effectLst/>
                <a:uLnTx/>
                <a:uFillTx/>
                <a:latin typeface="Arial"/>
                <a:cs typeface="Arial"/>
                <a:sym typeface="Arial"/>
              </a:rPr>
              <a:t>   Idioma      </a:t>
            </a:r>
          </a:p>
        </p:txBody>
      </p:sp>
      <p:sp>
        <p:nvSpPr>
          <p:cNvPr id="13" name="CuadroTexto 12">
            <a:extLst>
              <a:ext uri="{FF2B5EF4-FFF2-40B4-BE49-F238E27FC236}">
                <a16:creationId xmlns:a16="http://schemas.microsoft.com/office/drawing/2014/main" id="{FD13D658-6129-497A-A31A-8655F9AFF4D8}"/>
              </a:ext>
            </a:extLst>
          </p:cNvPr>
          <p:cNvSpPr txBox="1"/>
          <p:nvPr/>
        </p:nvSpPr>
        <p:spPr>
          <a:xfrm>
            <a:off x="6553939" y="3727672"/>
            <a:ext cx="1338036" cy="282573"/>
          </a:xfrm>
          <a:prstGeom prst="rect">
            <a:avLst/>
          </a:prstGeom>
          <a:solidFill>
            <a:srgbClr val="CDD7EB"/>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000000"/>
                </a:solidFill>
                <a:effectLst/>
                <a:uLnTx/>
                <a:uFillTx/>
                <a:latin typeface="Arial"/>
                <a:cs typeface="Arial"/>
                <a:sym typeface="Arial"/>
              </a:rPr>
              <a:t>Dominio      </a:t>
            </a:r>
          </a:p>
        </p:txBody>
      </p:sp>
      <p:sp>
        <p:nvSpPr>
          <p:cNvPr id="14" name="CuadroTexto 13">
            <a:extLst>
              <a:ext uri="{FF2B5EF4-FFF2-40B4-BE49-F238E27FC236}">
                <a16:creationId xmlns:a16="http://schemas.microsoft.com/office/drawing/2014/main" id="{2ACB8DB9-1E88-44A4-83ED-CA881B5494B7}"/>
              </a:ext>
            </a:extLst>
          </p:cNvPr>
          <p:cNvSpPr txBox="1"/>
          <p:nvPr/>
        </p:nvSpPr>
        <p:spPr>
          <a:xfrm>
            <a:off x="4134372" y="2968039"/>
            <a:ext cx="1353640" cy="28257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146597"/>
                </a:solidFill>
                <a:effectLst/>
                <a:uLnTx/>
                <a:uFillTx/>
                <a:latin typeface="Arial"/>
                <a:cs typeface="Arial"/>
                <a:sym typeface="Arial"/>
              </a:rPr>
              <a:t>Idioma</a:t>
            </a:r>
          </a:p>
        </p:txBody>
      </p:sp>
      <p:sp>
        <p:nvSpPr>
          <p:cNvPr id="15" name="CuadroTexto 14">
            <a:extLst>
              <a:ext uri="{FF2B5EF4-FFF2-40B4-BE49-F238E27FC236}">
                <a16:creationId xmlns:a16="http://schemas.microsoft.com/office/drawing/2014/main" id="{CA0C97E6-6540-4FA6-907C-DA42D317D1AE}"/>
              </a:ext>
            </a:extLst>
          </p:cNvPr>
          <p:cNvSpPr txBox="1"/>
          <p:nvPr/>
        </p:nvSpPr>
        <p:spPr>
          <a:xfrm>
            <a:off x="7717117" y="2965460"/>
            <a:ext cx="1353640" cy="28257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146597"/>
                </a:solidFill>
                <a:effectLst/>
                <a:uLnTx/>
                <a:uFillTx/>
                <a:latin typeface="Arial"/>
                <a:cs typeface="Arial"/>
                <a:sym typeface="Arial"/>
              </a:rPr>
              <a:t>Dominio</a:t>
            </a:r>
          </a:p>
        </p:txBody>
      </p:sp>
      <p:sp>
        <p:nvSpPr>
          <p:cNvPr id="16" name="CuadroTexto 15">
            <a:extLst>
              <a:ext uri="{FF2B5EF4-FFF2-40B4-BE49-F238E27FC236}">
                <a16:creationId xmlns:a16="http://schemas.microsoft.com/office/drawing/2014/main" id="{DB163142-D6EE-4D7E-9CDB-1A3C161A7711}"/>
              </a:ext>
            </a:extLst>
          </p:cNvPr>
          <p:cNvSpPr txBox="1"/>
          <p:nvPr/>
        </p:nvSpPr>
        <p:spPr>
          <a:xfrm>
            <a:off x="10298737" y="2965459"/>
            <a:ext cx="792000" cy="282573"/>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0" cap="none" spc="0" normalizeH="0" baseline="0" noProof="0" dirty="0">
                <a:ln>
                  <a:noFill/>
                </a:ln>
                <a:solidFill>
                  <a:srgbClr val="146597"/>
                </a:solidFill>
                <a:effectLst/>
                <a:uLnTx/>
                <a:uFillTx/>
                <a:latin typeface="Arial"/>
                <a:cs typeface="Arial"/>
                <a:sym typeface="Arial"/>
              </a:rPr>
              <a:t>Acción</a:t>
            </a:r>
          </a:p>
        </p:txBody>
      </p:sp>
      <p:sp>
        <p:nvSpPr>
          <p:cNvPr id="17" name="CuadroTexto 16">
            <a:extLst>
              <a:ext uri="{FF2B5EF4-FFF2-40B4-BE49-F238E27FC236}">
                <a16:creationId xmlns:a16="http://schemas.microsoft.com/office/drawing/2014/main" id="{86FA70F6-DFE2-40B8-8FC0-5CDA667C0E5B}"/>
              </a:ext>
            </a:extLst>
          </p:cNvPr>
          <p:cNvSpPr txBox="1"/>
          <p:nvPr/>
        </p:nvSpPr>
        <p:spPr>
          <a:xfrm>
            <a:off x="4315725" y="3710145"/>
            <a:ext cx="1137093" cy="282573"/>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Inglés     </a:t>
            </a:r>
          </a:p>
        </p:txBody>
      </p:sp>
      <p:sp>
        <p:nvSpPr>
          <p:cNvPr id="18" name="CuadroTexto 17">
            <a:extLst>
              <a:ext uri="{FF2B5EF4-FFF2-40B4-BE49-F238E27FC236}">
                <a16:creationId xmlns:a16="http://schemas.microsoft.com/office/drawing/2014/main" id="{8F6DB292-3BBA-44C7-A0EB-F34F96A0AE7B}"/>
              </a:ext>
            </a:extLst>
          </p:cNvPr>
          <p:cNvSpPr txBox="1"/>
          <p:nvPr/>
        </p:nvSpPr>
        <p:spPr>
          <a:xfrm>
            <a:off x="7918088" y="3732212"/>
            <a:ext cx="2246472" cy="282573"/>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0" i="0" u="none" strike="noStrike" kern="0" cap="none" spc="0" normalizeH="0" baseline="0" noProof="0" dirty="0">
                <a:ln>
                  <a:noFill/>
                </a:ln>
                <a:solidFill>
                  <a:srgbClr val="000000"/>
                </a:solidFill>
                <a:effectLst/>
                <a:uLnTx/>
                <a:uFillTx/>
                <a:latin typeface="Arial"/>
                <a:cs typeface="Arial"/>
                <a:sym typeface="Arial"/>
              </a:rPr>
              <a:t>Dominio Profesional Co     </a:t>
            </a:r>
          </a:p>
        </p:txBody>
      </p:sp>
      <p:sp>
        <p:nvSpPr>
          <p:cNvPr id="19" name="CuadroTexto 18">
            <a:extLst>
              <a:ext uri="{FF2B5EF4-FFF2-40B4-BE49-F238E27FC236}">
                <a16:creationId xmlns:a16="http://schemas.microsoft.com/office/drawing/2014/main" id="{7D4B9A62-1EC1-4EFA-9DF4-0E229127FB25}"/>
              </a:ext>
            </a:extLst>
          </p:cNvPr>
          <p:cNvSpPr txBox="1"/>
          <p:nvPr/>
        </p:nvSpPr>
        <p:spPr>
          <a:xfrm>
            <a:off x="7320478" y="5115051"/>
            <a:ext cx="8669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Continuar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20" name="CuadroTexto 19">
            <a:extLst>
              <a:ext uri="{FF2B5EF4-FFF2-40B4-BE49-F238E27FC236}">
                <a16:creationId xmlns:a16="http://schemas.microsoft.com/office/drawing/2014/main" id="{DA9330F5-2337-47F5-8EA4-19D75120A872}"/>
              </a:ext>
            </a:extLst>
          </p:cNvPr>
          <p:cNvSpPr txBox="1"/>
          <p:nvPr/>
        </p:nvSpPr>
        <p:spPr>
          <a:xfrm>
            <a:off x="8363460" y="5121743"/>
            <a:ext cx="11377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Seguir luego</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21" name="CuadroTexto 20">
            <a:extLst>
              <a:ext uri="{FF2B5EF4-FFF2-40B4-BE49-F238E27FC236}">
                <a16:creationId xmlns:a16="http://schemas.microsoft.com/office/drawing/2014/main" id="{619EA54C-6196-4137-8763-82D4B21A64FC}"/>
              </a:ext>
            </a:extLst>
          </p:cNvPr>
          <p:cNvSpPr txBox="1"/>
          <p:nvPr/>
        </p:nvSpPr>
        <p:spPr>
          <a:xfrm>
            <a:off x="9618067" y="5115051"/>
            <a:ext cx="79695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Cancelar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pic>
        <p:nvPicPr>
          <p:cNvPr id="1084" name="Google Shape;1084;p66"/>
          <p:cNvPicPr preferRelativeResize="0"/>
          <p:nvPr/>
        </p:nvPicPr>
        <p:blipFill>
          <a:blip r:embed="rId6"/>
          <a:srcRect l="25" r="25"/>
          <a:stretch/>
        </p:blipFill>
        <p:spPr>
          <a:xfrm>
            <a:off x="878879" y="1428750"/>
            <a:ext cx="10434242" cy="4000500"/>
          </a:xfrm>
          <a:prstGeom prst="roundRect">
            <a:avLst>
              <a:gd name="adj" fmla="val 3334"/>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771"/>
    </mc:Choice>
    <mc:Fallback xmlns="">
      <p:transition spd="slow" advTm="137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93"/>
        <p:cNvGrpSpPr/>
        <p:nvPr/>
      </p:nvGrpSpPr>
      <p:grpSpPr>
        <a:xfrm>
          <a:off x="0" y="0"/>
          <a:ext cx="0" cy="0"/>
          <a:chOff x="0" y="0"/>
          <a:chExt cx="0" cy="0"/>
        </a:xfrm>
      </p:grpSpPr>
      <p:sp>
        <p:nvSpPr>
          <p:cNvPr id="1094" name="Google Shape;1094;p67"/>
          <p:cNvSpPr/>
          <p:nvPr/>
        </p:nvSpPr>
        <p:spPr>
          <a:xfrm>
            <a:off x="2144815" y="398462"/>
            <a:ext cx="8391525" cy="58578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095" name="Google Shape;1095;p67"/>
          <p:cNvGrpSpPr/>
          <p:nvPr/>
        </p:nvGrpSpPr>
        <p:grpSpPr>
          <a:xfrm>
            <a:off x="2261337" y="567336"/>
            <a:ext cx="8158480" cy="5689001"/>
            <a:chOff x="2016760" y="671976"/>
            <a:chExt cx="8158480" cy="5689001"/>
          </a:xfrm>
        </p:grpSpPr>
        <p:pic>
          <p:nvPicPr>
            <p:cNvPr id="1096" name="Google Shape;1096;p67"/>
            <p:cNvPicPr preferRelativeResize="0"/>
            <p:nvPr/>
          </p:nvPicPr>
          <p:blipFill rotWithShape="1">
            <a:blip r:embed="rId4">
              <a:alphaModFix/>
            </a:blip>
            <a:srcRect l="12070" t="12219" r="12778"/>
            <a:stretch/>
          </p:blipFill>
          <p:spPr>
            <a:xfrm>
              <a:off x="2016760" y="772705"/>
              <a:ext cx="8158480" cy="5588272"/>
            </a:xfrm>
            <a:prstGeom prst="rect">
              <a:avLst/>
            </a:prstGeom>
            <a:noFill/>
            <a:ln>
              <a:noFill/>
            </a:ln>
          </p:spPr>
        </p:pic>
        <p:grpSp>
          <p:nvGrpSpPr>
            <p:cNvPr id="1097" name="Google Shape;1097;p67"/>
            <p:cNvGrpSpPr/>
            <p:nvPr/>
          </p:nvGrpSpPr>
          <p:grpSpPr>
            <a:xfrm>
              <a:off x="4657193" y="671976"/>
              <a:ext cx="4885403" cy="4671567"/>
              <a:chOff x="4657193" y="671976"/>
              <a:chExt cx="4885403" cy="4671567"/>
            </a:xfrm>
          </p:grpSpPr>
          <p:sp>
            <p:nvSpPr>
              <p:cNvPr id="1098" name="Google Shape;1098;p67"/>
              <p:cNvSpPr/>
              <p:nvPr/>
            </p:nvSpPr>
            <p:spPr>
              <a:xfrm>
                <a:off x="4657193" y="4193169"/>
                <a:ext cx="2138516" cy="115037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099" name="Google Shape;1099;p67"/>
              <p:cNvSpPr/>
              <p:nvPr/>
            </p:nvSpPr>
            <p:spPr>
              <a:xfrm>
                <a:off x="4657193" y="671976"/>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0" name="Google Shape;1100;p67"/>
              <p:cNvSpPr/>
              <p:nvPr/>
            </p:nvSpPr>
            <p:spPr>
              <a:xfrm>
                <a:off x="7729774" y="772705"/>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1" name="Google Shape;1101;p67"/>
              <p:cNvSpPr/>
              <p:nvPr/>
            </p:nvSpPr>
            <p:spPr>
              <a:xfrm>
                <a:off x="6282507" y="2067660"/>
                <a:ext cx="1812822" cy="3238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grpSp>
      <p:sp>
        <p:nvSpPr>
          <p:cNvPr id="1102" name="Google Shape;110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133</a:t>
            </a:fld>
            <a:endParaRPr/>
          </a:p>
        </p:txBody>
      </p:sp>
      <p:sp>
        <p:nvSpPr>
          <p:cNvPr id="1103" name="Google Shape;1103;p67"/>
          <p:cNvSpPr/>
          <p:nvPr/>
        </p:nvSpPr>
        <p:spPr>
          <a:xfrm>
            <a:off x="3429000" y="26574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4" name="Google Shape;1104;p67"/>
          <p:cNvSpPr/>
          <p:nvPr/>
        </p:nvSpPr>
        <p:spPr>
          <a:xfrm>
            <a:off x="3524250" y="29241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05" name="Google Shape;1105;p67"/>
          <p:cNvSpPr/>
          <p:nvPr/>
        </p:nvSpPr>
        <p:spPr>
          <a:xfrm>
            <a:off x="6162675" y="2633662"/>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282"/>
    </mc:Choice>
    <mc:Fallback xmlns="">
      <p:transition spd="slow" advTm="122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3"/>
                                        </p:tgtEl>
                                        <p:attrNameLst>
                                          <p:attrName>style.visibility</p:attrName>
                                        </p:attrNameLst>
                                      </p:cBhvr>
                                      <p:to>
                                        <p:strVal val="visible"/>
                                      </p:to>
                                    </p:set>
                                    <p:animEffect transition="in" filter="fade">
                                      <p:cBhvr>
                                        <p:cTn id="7" dur="500"/>
                                        <p:tgtEl>
                                          <p:spTgt spid="11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4"/>
                                        </p:tgtEl>
                                        <p:attrNameLst>
                                          <p:attrName>style.visibility</p:attrName>
                                        </p:attrNameLst>
                                      </p:cBhvr>
                                      <p:to>
                                        <p:strVal val="visible"/>
                                      </p:to>
                                    </p:set>
                                    <p:animEffect transition="in" filter="fade">
                                      <p:cBhvr>
                                        <p:cTn id="12" dur="500"/>
                                        <p:tgtEl>
                                          <p:spTgt spid="11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5"/>
                                        </p:tgtEl>
                                        <p:attrNameLst>
                                          <p:attrName>style.visibility</p:attrName>
                                        </p:attrNameLst>
                                      </p:cBhvr>
                                      <p:to>
                                        <p:strVal val="visible"/>
                                      </p:to>
                                    </p:set>
                                    <p:animEffect transition="in" filter="fade">
                                      <p:cBhvr>
                                        <p:cTn id="17" dur="500"/>
                                        <p:tgtEl>
                                          <p:spTgt spid="1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93"/>
        <p:cNvGrpSpPr/>
        <p:nvPr/>
      </p:nvGrpSpPr>
      <p:grpSpPr>
        <a:xfrm>
          <a:off x="0" y="0"/>
          <a:ext cx="0" cy="0"/>
          <a:chOff x="0" y="0"/>
          <a:chExt cx="0" cy="0"/>
        </a:xfrm>
      </p:grpSpPr>
      <p:sp>
        <p:nvSpPr>
          <p:cNvPr id="1094" name="Google Shape;1094;p67"/>
          <p:cNvSpPr/>
          <p:nvPr/>
        </p:nvSpPr>
        <p:spPr>
          <a:xfrm>
            <a:off x="2144815" y="398462"/>
            <a:ext cx="8391525" cy="58578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1095" name="Google Shape;1095;p67"/>
          <p:cNvGrpSpPr/>
          <p:nvPr/>
        </p:nvGrpSpPr>
        <p:grpSpPr>
          <a:xfrm>
            <a:off x="2261337" y="567336"/>
            <a:ext cx="8158480" cy="5689001"/>
            <a:chOff x="2016760" y="671976"/>
            <a:chExt cx="8158480" cy="5689001"/>
          </a:xfrm>
        </p:grpSpPr>
        <p:grpSp>
          <p:nvGrpSpPr>
            <p:cNvPr id="1097" name="Google Shape;1097;p67"/>
            <p:cNvGrpSpPr/>
            <p:nvPr/>
          </p:nvGrpSpPr>
          <p:grpSpPr>
            <a:xfrm>
              <a:off x="4657193" y="671976"/>
              <a:ext cx="4885403" cy="4671567"/>
              <a:chOff x="4657193" y="671976"/>
              <a:chExt cx="4885403" cy="4671567"/>
            </a:xfrm>
          </p:grpSpPr>
          <p:sp>
            <p:nvSpPr>
              <p:cNvPr id="1098" name="Google Shape;1098;p67"/>
              <p:cNvSpPr/>
              <p:nvPr/>
            </p:nvSpPr>
            <p:spPr>
              <a:xfrm>
                <a:off x="4657193" y="4193169"/>
                <a:ext cx="2138516" cy="115037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99" name="Google Shape;1099;p67"/>
              <p:cNvSpPr/>
              <p:nvPr/>
            </p:nvSpPr>
            <p:spPr>
              <a:xfrm>
                <a:off x="4657193" y="671976"/>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00" name="Google Shape;1100;p67"/>
              <p:cNvSpPr/>
              <p:nvPr/>
            </p:nvSpPr>
            <p:spPr>
              <a:xfrm>
                <a:off x="7729774" y="772705"/>
                <a:ext cx="1812822" cy="9488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01" name="Google Shape;1101;p67"/>
              <p:cNvSpPr/>
              <p:nvPr/>
            </p:nvSpPr>
            <p:spPr>
              <a:xfrm>
                <a:off x="6282507" y="2067660"/>
                <a:ext cx="1812822" cy="3238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pic>
          <p:nvPicPr>
            <p:cNvPr id="1096" name="Google Shape;1096;p67"/>
            <p:cNvPicPr preferRelativeResize="0"/>
            <p:nvPr/>
          </p:nvPicPr>
          <p:blipFill>
            <a:blip r:embed="rId4"/>
            <a:srcRect t="888" b="888"/>
            <a:stretch/>
          </p:blipFill>
          <p:spPr>
            <a:xfrm>
              <a:off x="2016760" y="772705"/>
              <a:ext cx="8158480" cy="5588272"/>
            </a:xfrm>
            <a:prstGeom prst="rect">
              <a:avLst/>
            </a:prstGeom>
            <a:noFill/>
            <a:ln>
              <a:noFill/>
            </a:ln>
          </p:spPr>
        </p:pic>
      </p:grpSp>
      <p:sp>
        <p:nvSpPr>
          <p:cNvPr id="1102" name="Google Shape;110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103" name="Google Shape;1103;p67"/>
          <p:cNvSpPr/>
          <p:nvPr/>
        </p:nvSpPr>
        <p:spPr>
          <a:xfrm>
            <a:off x="3429000" y="26574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04" name="Google Shape;1104;p67"/>
          <p:cNvSpPr/>
          <p:nvPr/>
        </p:nvSpPr>
        <p:spPr>
          <a:xfrm>
            <a:off x="3524250" y="2924175"/>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05" name="Google Shape;1105;p67"/>
          <p:cNvSpPr/>
          <p:nvPr/>
        </p:nvSpPr>
        <p:spPr>
          <a:xfrm>
            <a:off x="6162675" y="2633662"/>
            <a:ext cx="3162300" cy="403225"/>
          </a:xfrm>
          <a:prstGeom prst="mathMultiply">
            <a:avLst>
              <a:gd name="adj1" fmla="val 11239"/>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282"/>
    </mc:Choice>
    <mc:Fallback xmlns="">
      <p:transition spd="slow" advTm="122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3"/>
                                        </p:tgtEl>
                                        <p:attrNameLst>
                                          <p:attrName>style.visibility</p:attrName>
                                        </p:attrNameLst>
                                      </p:cBhvr>
                                      <p:to>
                                        <p:strVal val="visible"/>
                                      </p:to>
                                    </p:set>
                                    <p:animEffect transition="in" filter="fade">
                                      <p:cBhvr>
                                        <p:cTn id="7" dur="500"/>
                                        <p:tgtEl>
                                          <p:spTgt spid="11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4"/>
                                        </p:tgtEl>
                                        <p:attrNameLst>
                                          <p:attrName>style.visibility</p:attrName>
                                        </p:attrNameLst>
                                      </p:cBhvr>
                                      <p:to>
                                        <p:strVal val="visible"/>
                                      </p:to>
                                    </p:set>
                                    <p:animEffect transition="in" filter="fade">
                                      <p:cBhvr>
                                        <p:cTn id="12" dur="500"/>
                                        <p:tgtEl>
                                          <p:spTgt spid="11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05"/>
                                        </p:tgtEl>
                                        <p:attrNameLst>
                                          <p:attrName>style.visibility</p:attrName>
                                        </p:attrNameLst>
                                      </p:cBhvr>
                                      <p:to>
                                        <p:strVal val="visible"/>
                                      </p:to>
                                    </p:set>
                                    <p:animEffect transition="in" filter="fade">
                                      <p:cBhvr>
                                        <p:cTn id="17" dur="500"/>
                                        <p:tgtEl>
                                          <p:spTgt spid="1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10"/>
        <p:cNvGrpSpPr/>
        <p:nvPr/>
      </p:nvGrpSpPr>
      <p:grpSpPr>
        <a:xfrm>
          <a:off x="0" y="0"/>
          <a:ext cx="0" cy="0"/>
          <a:chOff x="0" y="0"/>
          <a:chExt cx="0" cy="0"/>
        </a:xfrm>
      </p:grpSpPr>
      <p:sp>
        <p:nvSpPr>
          <p:cNvPr id="1111" name="Google Shape;1111;p68"/>
          <p:cNvSpPr/>
          <p:nvPr/>
        </p:nvSpPr>
        <p:spPr>
          <a:xfrm>
            <a:off x="1238250" y="255002"/>
            <a:ext cx="9648825" cy="6422023"/>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12" name="Google Shape;1112;p68"/>
          <p:cNvPicPr preferRelativeResize="0"/>
          <p:nvPr/>
        </p:nvPicPr>
        <p:blipFill rotWithShape="1">
          <a:blip r:embed="rId4">
            <a:alphaModFix/>
          </a:blip>
          <a:srcRect l="850" t="1084" r="1246"/>
          <a:stretch/>
        </p:blipFill>
        <p:spPr>
          <a:xfrm>
            <a:off x="1495425" y="323850"/>
            <a:ext cx="9391650" cy="6279148"/>
          </a:xfrm>
          <a:prstGeom prst="roundRect">
            <a:avLst>
              <a:gd name="adj" fmla="val 4077"/>
            </a:avLst>
          </a:prstGeom>
          <a:noFill/>
          <a:ln>
            <a:noFill/>
          </a:ln>
        </p:spPr>
      </p:pic>
      <p:pic>
        <p:nvPicPr>
          <p:cNvPr id="1113" name="Google Shape;1113;p68"/>
          <p:cNvPicPr preferRelativeResize="0"/>
          <p:nvPr/>
        </p:nvPicPr>
        <p:blipFill rotWithShape="1">
          <a:blip r:embed="rId5">
            <a:alphaModFix/>
          </a:blip>
          <a:srcRect/>
          <a:stretch/>
        </p:blipFill>
        <p:spPr>
          <a:xfrm>
            <a:off x="1072857" y="2171700"/>
            <a:ext cx="4989805" cy="566771"/>
          </a:xfrm>
          <a:prstGeom prst="rect">
            <a:avLst/>
          </a:prstGeom>
          <a:noFill/>
          <a:ln w="38100" cap="flat" cmpd="sng">
            <a:solidFill>
              <a:srgbClr val="6675A9"/>
            </a:solidFill>
            <a:prstDash val="solid"/>
            <a:round/>
            <a:headEnd type="none" w="sm" len="sm"/>
            <a:tailEnd type="none" w="sm" len="sm"/>
          </a:ln>
        </p:spPr>
      </p:pic>
      <p:sp>
        <p:nvSpPr>
          <p:cNvPr id="1114" name="Google Shape;111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135</a:t>
            </a:fld>
            <a:endParaRPr/>
          </a:p>
        </p:txBody>
      </p:sp>
      <p:sp>
        <p:nvSpPr>
          <p:cNvPr id="1115" name="Google Shape;1115;p68"/>
          <p:cNvSpPr/>
          <p:nvPr/>
        </p:nvSpPr>
        <p:spPr>
          <a:xfrm>
            <a:off x="3200401" y="5653865"/>
            <a:ext cx="4352925" cy="566771"/>
          </a:xfrm>
          <a:prstGeom prst="mathMultiply">
            <a:avLst>
              <a:gd name="adj1" fmla="val 13520"/>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16" name="Google Shape;1116;p68"/>
          <p:cNvSpPr/>
          <p:nvPr/>
        </p:nvSpPr>
        <p:spPr>
          <a:xfrm>
            <a:off x="1590676" y="6125203"/>
            <a:ext cx="5600699" cy="269247"/>
          </a:xfrm>
          <a:prstGeom prst="rect">
            <a:avLst/>
          </a:prstGeom>
          <a:solidFill>
            <a:schemeClr val="accent1">
              <a:alpha val="0"/>
            </a:schemeClr>
          </a:solidFill>
          <a:ln w="44450" cap="flat" cmpd="sng">
            <a:solidFill>
              <a:srgbClr val="4D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0153"/>
    </mc:Choice>
    <mc:Fallback xmlns="">
      <p:transition spd="slow" advTm="601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10"/>
        <p:cNvGrpSpPr/>
        <p:nvPr/>
      </p:nvGrpSpPr>
      <p:grpSpPr>
        <a:xfrm>
          <a:off x="0" y="0"/>
          <a:ext cx="0" cy="0"/>
          <a:chOff x="0" y="0"/>
          <a:chExt cx="0" cy="0"/>
        </a:xfrm>
      </p:grpSpPr>
      <p:sp>
        <p:nvSpPr>
          <p:cNvPr id="1111" name="Google Shape;1111;p68"/>
          <p:cNvSpPr/>
          <p:nvPr/>
        </p:nvSpPr>
        <p:spPr>
          <a:xfrm>
            <a:off x="1238250" y="255002"/>
            <a:ext cx="9648825" cy="6422023"/>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112" name="Google Shape;1112;p68"/>
          <p:cNvPicPr preferRelativeResize="0"/>
          <p:nvPr/>
        </p:nvPicPr>
        <p:blipFill rotWithShape="1">
          <a:blip r:embed="rId4">
            <a:alphaModFix/>
          </a:blip>
          <a:srcRect l="850" t="1084" r="1246"/>
          <a:stretch/>
        </p:blipFill>
        <p:spPr>
          <a:xfrm>
            <a:off x="1509266" y="323850"/>
            <a:ext cx="9391650" cy="6279148"/>
          </a:xfrm>
          <a:prstGeom prst="roundRect">
            <a:avLst>
              <a:gd name="adj" fmla="val 4077"/>
            </a:avLst>
          </a:prstGeom>
          <a:noFill/>
          <a:ln>
            <a:noFill/>
          </a:ln>
        </p:spPr>
      </p:pic>
      <p:sp>
        <p:nvSpPr>
          <p:cNvPr id="1114" name="Google Shape;111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115" name="Google Shape;1115;p68"/>
          <p:cNvSpPr/>
          <p:nvPr/>
        </p:nvSpPr>
        <p:spPr>
          <a:xfrm>
            <a:off x="3200401" y="5653865"/>
            <a:ext cx="4352925" cy="566771"/>
          </a:xfrm>
          <a:prstGeom prst="mathMultiply">
            <a:avLst>
              <a:gd name="adj1" fmla="val 13520"/>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16" name="Google Shape;1116;p68"/>
          <p:cNvSpPr/>
          <p:nvPr/>
        </p:nvSpPr>
        <p:spPr>
          <a:xfrm>
            <a:off x="1590676" y="6125203"/>
            <a:ext cx="5600699" cy="269247"/>
          </a:xfrm>
          <a:prstGeom prst="rect">
            <a:avLst/>
          </a:prstGeom>
          <a:solidFill>
            <a:schemeClr val="accent1">
              <a:alpha val="0"/>
            </a:schemeClr>
          </a:solidFill>
          <a:ln w="44450" cap="flat" cmpd="sng">
            <a:solidFill>
              <a:srgbClr val="4D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 name="CuadroTexto 7">
            <a:extLst>
              <a:ext uri="{FF2B5EF4-FFF2-40B4-BE49-F238E27FC236}">
                <a16:creationId xmlns:a16="http://schemas.microsoft.com/office/drawing/2014/main" id="{7BBE2D34-5BFD-4BC4-9DAF-F9414002108D}"/>
              </a:ext>
            </a:extLst>
          </p:cNvPr>
          <p:cNvSpPr txBox="1"/>
          <p:nvPr/>
        </p:nvSpPr>
        <p:spPr>
          <a:xfrm>
            <a:off x="1864702" y="353178"/>
            <a:ext cx="4197960" cy="276999"/>
          </a:xfrm>
          <a:prstGeom prst="rect">
            <a:avLst/>
          </a:prstGeom>
          <a:solidFill>
            <a:srgbClr val="0096D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Información de la Farmacia Minorista</a:t>
            </a:r>
            <a:endParaRPr kumimoji="0" lang="es-CO"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CuadroTexto 8">
            <a:extLst>
              <a:ext uri="{FF2B5EF4-FFF2-40B4-BE49-F238E27FC236}">
                <a16:creationId xmlns:a16="http://schemas.microsoft.com/office/drawing/2014/main" id="{E6D7980A-7F8E-4458-8880-A00ACB55C803}"/>
              </a:ext>
            </a:extLst>
          </p:cNvPr>
          <p:cNvSpPr txBox="1"/>
          <p:nvPr/>
        </p:nvSpPr>
        <p:spPr>
          <a:xfrm>
            <a:off x="1520036" y="705108"/>
            <a:ext cx="4197960" cy="276999"/>
          </a:xfrm>
          <a:prstGeom prst="rect">
            <a:avLst/>
          </a:prstGeom>
          <a:solidFill>
            <a:srgbClr val="0096D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Información de la Institución Financiera</a:t>
            </a:r>
            <a:endParaRPr kumimoji="0" lang="es-CO"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CuadroTexto 10">
            <a:extLst>
              <a:ext uri="{FF2B5EF4-FFF2-40B4-BE49-F238E27FC236}">
                <a16:creationId xmlns:a16="http://schemas.microsoft.com/office/drawing/2014/main" id="{3FF84B58-D193-4339-8F5D-0CEB182DE4CB}"/>
              </a:ext>
            </a:extLst>
          </p:cNvPr>
          <p:cNvSpPr txBox="1"/>
          <p:nvPr/>
        </p:nvSpPr>
        <p:spPr>
          <a:xfrm>
            <a:off x="1576607" y="1043779"/>
            <a:ext cx="9162171" cy="738664"/>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La Dirección de la Institución Financiera es opcional. Si desea incluir la dirección de la institución financiera con su solicitud, marque la casilla e ingrese la información requerida. Si desmarca la casilla, cualquier dato ingresado será eliminado.</a:t>
            </a:r>
            <a:endParaRPr kumimoji="0" lang="es-CO"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CuadroTexto 11">
            <a:extLst>
              <a:ext uri="{FF2B5EF4-FFF2-40B4-BE49-F238E27FC236}">
                <a16:creationId xmlns:a16="http://schemas.microsoft.com/office/drawing/2014/main" id="{6595CDA7-7612-4B13-A443-D6D91E2A26A6}"/>
              </a:ext>
            </a:extLst>
          </p:cNvPr>
          <p:cNvSpPr txBox="1"/>
          <p:nvPr/>
        </p:nvSpPr>
        <p:spPr>
          <a:xfrm>
            <a:off x="1993290" y="1867419"/>
            <a:ext cx="4197960" cy="276999"/>
          </a:xfrm>
          <a:prstGeom prst="rect">
            <a:avLst/>
          </a:prstGeom>
          <a:solidFill>
            <a:srgbClr val="DFEEF7"/>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Dirección de la Institución Financiera</a:t>
            </a:r>
            <a:endParaRPr kumimoji="0" lang="es-CO"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22824C0D-753A-40FE-AEE9-E0D5334E1E82}"/>
              </a:ext>
            </a:extLst>
          </p:cNvPr>
          <p:cNvSpPr txBox="1"/>
          <p:nvPr/>
        </p:nvSpPr>
        <p:spPr>
          <a:xfrm>
            <a:off x="1304925" y="2601947"/>
            <a:ext cx="2290547" cy="467239"/>
          </a:xfrm>
          <a:prstGeom prst="rect">
            <a:avLst/>
          </a:prstGeom>
          <a:solidFill>
            <a:schemeClr val="bg1"/>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Número de Teléfono de la Institución Financiera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pic>
        <p:nvPicPr>
          <p:cNvPr id="1113" name="Google Shape;1113;p68"/>
          <p:cNvPicPr preferRelativeResize="0"/>
          <p:nvPr/>
        </p:nvPicPr>
        <p:blipFill rotWithShape="1">
          <a:blip r:embed="rId5">
            <a:alphaModFix/>
          </a:blip>
          <a:srcRect/>
          <a:stretch/>
        </p:blipFill>
        <p:spPr>
          <a:xfrm>
            <a:off x="1072857" y="2171700"/>
            <a:ext cx="4989805" cy="566771"/>
          </a:xfrm>
          <a:prstGeom prst="rect">
            <a:avLst/>
          </a:prstGeom>
          <a:noFill/>
          <a:ln w="38100" cap="flat" cmpd="sng">
            <a:solidFill>
              <a:srgbClr val="6675A9"/>
            </a:solidFill>
            <a:prstDash val="solid"/>
            <a:round/>
            <a:headEnd type="none" w="sm" len="sm"/>
            <a:tailEnd type="none" w="sm" len="sm"/>
          </a:ln>
        </p:spPr>
      </p:pic>
      <p:sp>
        <p:nvSpPr>
          <p:cNvPr id="13" name="CuadroTexto 12">
            <a:extLst>
              <a:ext uri="{FF2B5EF4-FFF2-40B4-BE49-F238E27FC236}">
                <a16:creationId xmlns:a16="http://schemas.microsoft.com/office/drawing/2014/main" id="{4FDD0814-0CC8-4932-8EAE-C000F97ADBCA}"/>
              </a:ext>
            </a:extLst>
          </p:cNvPr>
          <p:cNvSpPr txBox="1"/>
          <p:nvPr/>
        </p:nvSpPr>
        <p:spPr>
          <a:xfrm>
            <a:off x="1154739" y="2242316"/>
            <a:ext cx="2045662" cy="46723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Nombre de la Institución Financiera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1EEAB304-4EF9-4741-BA97-E82314E200B2}"/>
              </a:ext>
            </a:extLst>
          </p:cNvPr>
          <p:cNvSpPr txBox="1"/>
          <p:nvPr/>
        </p:nvSpPr>
        <p:spPr>
          <a:xfrm>
            <a:off x="3809996" y="3163322"/>
            <a:ext cx="1908000" cy="251795"/>
          </a:xfrm>
          <a:prstGeom prst="rect">
            <a:avLst/>
          </a:prstGeom>
          <a:solidFill>
            <a:schemeClr val="bg1"/>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Número de Ruta ABA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16" name="CuadroTexto 15">
            <a:extLst>
              <a:ext uri="{FF2B5EF4-FFF2-40B4-BE49-F238E27FC236}">
                <a16:creationId xmlns:a16="http://schemas.microsoft.com/office/drawing/2014/main" id="{D75EBEA7-80A7-48E3-8EFA-D1AE38A5ECD1}"/>
              </a:ext>
            </a:extLst>
          </p:cNvPr>
          <p:cNvSpPr txBox="1"/>
          <p:nvPr/>
        </p:nvSpPr>
        <p:spPr>
          <a:xfrm>
            <a:off x="2152357" y="3442332"/>
            <a:ext cx="3718039" cy="251795"/>
          </a:xfrm>
          <a:prstGeom prst="rect">
            <a:avLst/>
          </a:prstGeom>
          <a:solidFill>
            <a:schemeClr val="bg1"/>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Tipo de Cuenta en la Institución Financiera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17" name="CuadroTexto 16">
            <a:extLst>
              <a:ext uri="{FF2B5EF4-FFF2-40B4-BE49-F238E27FC236}">
                <a16:creationId xmlns:a16="http://schemas.microsoft.com/office/drawing/2014/main" id="{0312657E-0D6F-4F63-A7E4-B1344EEEFB83}"/>
              </a:ext>
            </a:extLst>
          </p:cNvPr>
          <p:cNvSpPr txBox="1"/>
          <p:nvPr/>
        </p:nvSpPr>
        <p:spPr>
          <a:xfrm>
            <a:off x="2021516" y="4172247"/>
            <a:ext cx="3718040" cy="467239"/>
          </a:xfrm>
          <a:prstGeom prst="rect">
            <a:avLst/>
          </a:prstGeom>
          <a:solidFill>
            <a:schemeClr val="bg1"/>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Número de Cuenta del Proveedor en la Institución Financiera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19" name="CuadroTexto 18">
            <a:extLst>
              <a:ext uri="{FF2B5EF4-FFF2-40B4-BE49-F238E27FC236}">
                <a16:creationId xmlns:a16="http://schemas.microsoft.com/office/drawing/2014/main" id="{5100AC3C-27B6-4666-8CD5-86C0E03D6686}"/>
              </a:ext>
            </a:extLst>
          </p:cNvPr>
          <p:cNvSpPr txBox="1"/>
          <p:nvPr/>
        </p:nvSpPr>
        <p:spPr>
          <a:xfrm>
            <a:off x="1590675" y="4655169"/>
            <a:ext cx="9162171" cy="95410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Vinculación del Número de Cuenta con el Identificador del Proveedor</a:t>
            </a: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000000"/>
                </a:solidFill>
                <a:effectLst/>
                <a:uLnTx/>
                <a:uFillTx/>
                <a:latin typeface="Arial"/>
                <a:cs typeface="Arial"/>
                <a:sym typeface="Arial"/>
              </a:rPr>
              <a:t>Ingrese el Número de Identificación Fiscal del Proveedor (TIN) o el Identificador Nacional de Proveedor (NPI) del Proveedor. La preferencia del proveedor para agrupar (agrupar) los pagos de reclamaciones debe coincidir con la preferencia para el aviso de remesa v5010 X12 835.</a:t>
            </a:r>
          </a:p>
        </p:txBody>
      </p:sp>
      <p:sp>
        <p:nvSpPr>
          <p:cNvPr id="20" name="CuadroTexto 19">
            <a:extLst>
              <a:ext uri="{FF2B5EF4-FFF2-40B4-BE49-F238E27FC236}">
                <a16:creationId xmlns:a16="http://schemas.microsoft.com/office/drawing/2014/main" id="{D83F5A97-3736-45B1-84B8-FC343755B1B3}"/>
              </a:ext>
            </a:extLst>
          </p:cNvPr>
          <p:cNvSpPr txBox="1"/>
          <p:nvPr/>
        </p:nvSpPr>
        <p:spPr>
          <a:xfrm>
            <a:off x="1154739" y="2271232"/>
            <a:ext cx="2045662" cy="467239"/>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Nombre de la Institución Financiera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0153"/>
    </mc:Choice>
    <mc:Fallback xmlns="">
      <p:transition spd="slow" advTm="601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21"/>
        <p:cNvGrpSpPr/>
        <p:nvPr/>
      </p:nvGrpSpPr>
      <p:grpSpPr>
        <a:xfrm>
          <a:off x="0" y="0"/>
          <a:ext cx="0" cy="0"/>
          <a:chOff x="0" y="0"/>
          <a:chExt cx="0" cy="0"/>
        </a:xfrm>
      </p:grpSpPr>
      <p:sp>
        <p:nvSpPr>
          <p:cNvPr id="1122" name="Google Shape;1122;p69"/>
          <p:cNvSpPr/>
          <p:nvPr/>
        </p:nvSpPr>
        <p:spPr>
          <a:xfrm>
            <a:off x="1595438" y="666531"/>
            <a:ext cx="9001125" cy="5524939"/>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23" name="Google Shape;1123;p69"/>
          <p:cNvPicPr preferRelativeResize="0"/>
          <p:nvPr/>
        </p:nvPicPr>
        <p:blipFill rotWithShape="1">
          <a:blip r:embed="rId4">
            <a:alphaModFix/>
          </a:blip>
          <a:srcRect l="1063" t="1068" r="1596"/>
          <a:stretch/>
        </p:blipFill>
        <p:spPr>
          <a:xfrm>
            <a:off x="1704975" y="790575"/>
            <a:ext cx="8734425" cy="5334439"/>
          </a:xfrm>
          <a:prstGeom prst="roundRect">
            <a:avLst>
              <a:gd name="adj" fmla="val 2561"/>
            </a:avLst>
          </a:prstGeom>
          <a:noFill/>
          <a:ln>
            <a:noFill/>
          </a:ln>
        </p:spPr>
      </p:pic>
      <p:sp>
        <p:nvSpPr>
          <p:cNvPr id="1125" name="Google Shape;1125;p69"/>
          <p:cNvSpPr/>
          <p:nvPr/>
        </p:nvSpPr>
        <p:spPr>
          <a:xfrm>
            <a:off x="1349495" y="3532956"/>
            <a:ext cx="1807860" cy="694468"/>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6" name="Google Shape;1126;p69"/>
          <p:cNvSpPr/>
          <p:nvPr/>
        </p:nvSpPr>
        <p:spPr>
          <a:xfrm>
            <a:off x="3417323" y="3201088"/>
            <a:ext cx="3252331" cy="331622"/>
          </a:xfrm>
          <a:prstGeom prst="rect">
            <a:avLst/>
          </a:prstGeom>
          <a:blipFill rotWithShape="1">
            <a:blip r:embed="rId6">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7" name="Google Shape;1127;p69"/>
          <p:cNvSpPr/>
          <p:nvPr/>
        </p:nvSpPr>
        <p:spPr>
          <a:xfrm>
            <a:off x="6819008" y="3293309"/>
            <a:ext cx="2838085" cy="341794"/>
          </a:xfrm>
          <a:prstGeom prst="rect">
            <a:avLst/>
          </a:prstGeom>
          <a:blipFill rotWithShape="1">
            <a:blip r:embed="rId7">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8" name="Google Shape;1128;p69"/>
          <p:cNvSpPr/>
          <p:nvPr/>
        </p:nvSpPr>
        <p:spPr>
          <a:xfrm>
            <a:off x="3417323" y="3546806"/>
            <a:ext cx="3401685" cy="331622"/>
          </a:xfrm>
          <a:prstGeom prst="rect">
            <a:avLst/>
          </a:prstGeom>
          <a:blipFill rotWithShape="1">
            <a:blip r:embed="rId8">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29" name="Google Shape;1129;p69"/>
          <p:cNvSpPr/>
          <p:nvPr/>
        </p:nvSpPr>
        <p:spPr>
          <a:xfrm>
            <a:off x="3417323" y="3878428"/>
            <a:ext cx="3115568" cy="348996"/>
          </a:xfrm>
          <a:prstGeom prst="rect">
            <a:avLst/>
          </a:prstGeom>
          <a:blipFill rotWithShape="1">
            <a:blip r:embed="rId9">
              <a:alphaModFix/>
            </a:blip>
            <a:stretch>
              <a:fillRect r="2524"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30" name="Google Shape;1130;p69"/>
          <p:cNvSpPr/>
          <p:nvPr/>
        </p:nvSpPr>
        <p:spPr>
          <a:xfrm>
            <a:off x="6819008" y="3878428"/>
            <a:ext cx="3115568" cy="414639"/>
          </a:xfrm>
          <a:prstGeom prst="rect">
            <a:avLst/>
          </a:prstGeom>
          <a:blipFill rotWithShape="1">
            <a:blip r:embed="rId10">
              <a:alphaModFix/>
            </a:blip>
            <a:stretch>
              <a:fillRect r="-200" b="-2552"/>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31" name="Google Shape;113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811"/>
    </mc:Choice>
    <mc:Fallback xmlns="">
      <p:transition spd="slow" advTm="198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21"/>
        <p:cNvGrpSpPr/>
        <p:nvPr/>
      </p:nvGrpSpPr>
      <p:grpSpPr>
        <a:xfrm>
          <a:off x="0" y="0"/>
          <a:ext cx="0" cy="0"/>
          <a:chOff x="0" y="0"/>
          <a:chExt cx="0" cy="0"/>
        </a:xfrm>
      </p:grpSpPr>
      <p:sp>
        <p:nvSpPr>
          <p:cNvPr id="1122" name="Google Shape;1122;p69"/>
          <p:cNvSpPr/>
          <p:nvPr/>
        </p:nvSpPr>
        <p:spPr>
          <a:xfrm>
            <a:off x="1595438" y="666531"/>
            <a:ext cx="9001125" cy="5524939"/>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26" name="Google Shape;1126;p69"/>
          <p:cNvSpPr/>
          <p:nvPr/>
        </p:nvSpPr>
        <p:spPr>
          <a:xfrm>
            <a:off x="3417323" y="3201088"/>
            <a:ext cx="3252331" cy="331622"/>
          </a:xfrm>
          <a:prstGeom prst="rect">
            <a:avLst/>
          </a:prstGeom>
          <a:blipFill rotWithShape="1">
            <a:blip r:embed="rId4">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27" name="Google Shape;1127;p69"/>
          <p:cNvSpPr/>
          <p:nvPr/>
        </p:nvSpPr>
        <p:spPr>
          <a:xfrm>
            <a:off x="6819008" y="3293309"/>
            <a:ext cx="2838085" cy="341794"/>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28" name="Google Shape;1128;p69"/>
          <p:cNvSpPr/>
          <p:nvPr/>
        </p:nvSpPr>
        <p:spPr>
          <a:xfrm>
            <a:off x="3417323" y="3546806"/>
            <a:ext cx="3401685" cy="331622"/>
          </a:xfrm>
          <a:prstGeom prst="rect">
            <a:avLst/>
          </a:prstGeom>
          <a:blipFill rotWithShape="1">
            <a:blip r:embed="rId6">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29" name="Google Shape;1129;p69"/>
          <p:cNvSpPr/>
          <p:nvPr/>
        </p:nvSpPr>
        <p:spPr>
          <a:xfrm>
            <a:off x="3417323" y="3878428"/>
            <a:ext cx="3115568" cy="348996"/>
          </a:xfrm>
          <a:prstGeom prst="rect">
            <a:avLst/>
          </a:prstGeom>
          <a:blipFill rotWithShape="1">
            <a:blip r:embed="rId7">
              <a:alphaModFix/>
            </a:blip>
            <a:stretch>
              <a:fillRect r="2524"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30" name="Google Shape;1130;p69"/>
          <p:cNvSpPr/>
          <p:nvPr/>
        </p:nvSpPr>
        <p:spPr>
          <a:xfrm>
            <a:off x="6819008" y="3878428"/>
            <a:ext cx="3115568" cy="414639"/>
          </a:xfrm>
          <a:prstGeom prst="rect">
            <a:avLst/>
          </a:prstGeom>
          <a:blipFill rotWithShape="1">
            <a:blip r:embed="rId8">
              <a:alphaModFix/>
            </a:blip>
            <a:stretch>
              <a:fillRect r="-200" b="-2552"/>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31" name="Google Shape;113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4" name="CuadroTexto 13">
            <a:extLst>
              <a:ext uri="{FF2B5EF4-FFF2-40B4-BE49-F238E27FC236}">
                <a16:creationId xmlns:a16="http://schemas.microsoft.com/office/drawing/2014/main" id="{11A72003-47D2-48C1-A509-AB63097964FB}"/>
              </a:ext>
            </a:extLst>
          </p:cNvPr>
          <p:cNvSpPr txBox="1"/>
          <p:nvPr/>
        </p:nvSpPr>
        <p:spPr>
          <a:xfrm>
            <a:off x="3048000" y="1053246"/>
            <a:ext cx="7391400" cy="2616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Se proporciona información adicional para cada inscripción, para proveedores de grupo/instalación e individuales.</a:t>
            </a:r>
          </a:p>
        </p:txBody>
      </p:sp>
      <p:sp>
        <p:nvSpPr>
          <p:cNvPr id="15" name="CuadroTexto 14">
            <a:extLst>
              <a:ext uri="{FF2B5EF4-FFF2-40B4-BE49-F238E27FC236}">
                <a16:creationId xmlns:a16="http://schemas.microsoft.com/office/drawing/2014/main" id="{3D1A81C5-1C94-4458-8097-121E90AF52C9}"/>
              </a:ext>
            </a:extLst>
          </p:cNvPr>
          <p:cNvSpPr txBox="1"/>
          <p:nvPr/>
        </p:nvSpPr>
        <p:spPr>
          <a:xfrm>
            <a:off x="3230822" y="1353305"/>
            <a:ext cx="4160431" cy="19024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0000"/>
                </a:solidFill>
                <a:effectLst/>
                <a:uLnTx/>
                <a:uFillTx/>
                <a:latin typeface="Arial"/>
                <a:cs typeface="Arial"/>
                <a:sym typeface="Arial"/>
              </a:rPr>
              <a:t>Indica un campo obligatorio.</a:t>
            </a:r>
          </a:p>
        </p:txBody>
      </p:sp>
      <p:sp>
        <p:nvSpPr>
          <p:cNvPr id="16" name="CuadroTexto 15">
            <a:extLst>
              <a:ext uri="{FF2B5EF4-FFF2-40B4-BE49-F238E27FC236}">
                <a16:creationId xmlns:a16="http://schemas.microsoft.com/office/drawing/2014/main" id="{8AF19FBC-13AE-4ABD-8E7C-8336C8F01233}"/>
              </a:ext>
            </a:extLst>
          </p:cNvPr>
          <p:cNvSpPr txBox="1"/>
          <p:nvPr/>
        </p:nvSpPr>
        <p:spPr>
          <a:xfrm>
            <a:off x="3019185" y="1573442"/>
            <a:ext cx="4197960" cy="216000"/>
          </a:xfrm>
          <a:prstGeom prst="rect">
            <a:avLst/>
          </a:prstGeom>
          <a:solidFill>
            <a:srgbClr val="0096D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Seguro de Negligencia/Responsabilidad General</a:t>
            </a:r>
            <a:endParaRPr kumimoji="0" lang="es-CO"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CuadroTexto 17">
            <a:extLst>
              <a:ext uri="{FF2B5EF4-FFF2-40B4-BE49-F238E27FC236}">
                <a16:creationId xmlns:a16="http://schemas.microsoft.com/office/drawing/2014/main" id="{2A670E28-2EEB-49B9-ACBB-F11CA918C508}"/>
              </a:ext>
            </a:extLst>
          </p:cNvPr>
          <p:cNvSpPr txBox="1"/>
          <p:nvPr/>
        </p:nvSpPr>
        <p:spPr>
          <a:xfrm>
            <a:off x="3024186" y="1864982"/>
            <a:ext cx="7486651" cy="40011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Haga clic en "+" para ver o actualizar los detalles de una fila. Haga clic en "-" para contraer la fila. Para añadir una nueva fila, introduzca todos los campos obligatorios y haga clic en el botón "Agregar". Haga clic en "Eliminar" para eliminar toda la fila.</a:t>
            </a:r>
          </a:p>
        </p:txBody>
      </p:sp>
      <p:sp>
        <p:nvSpPr>
          <p:cNvPr id="20" name="CuadroTexto 19">
            <a:extLst>
              <a:ext uri="{FF2B5EF4-FFF2-40B4-BE49-F238E27FC236}">
                <a16:creationId xmlns:a16="http://schemas.microsoft.com/office/drawing/2014/main" id="{28419750-FDED-4A8B-BF06-2D5B089CF252}"/>
              </a:ext>
            </a:extLst>
          </p:cNvPr>
          <p:cNvSpPr txBox="1"/>
          <p:nvPr/>
        </p:nvSpPr>
        <p:spPr>
          <a:xfrm>
            <a:off x="3128780" y="2343073"/>
            <a:ext cx="7196320" cy="360000"/>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Todos los solicitantes deben completar, el seguro de Negligencia/Responsabilidad General es obligatorio según la ley estatal y federal actual.</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CuadroTexto 20">
            <a:extLst>
              <a:ext uri="{FF2B5EF4-FFF2-40B4-BE49-F238E27FC236}">
                <a16:creationId xmlns:a16="http://schemas.microsoft.com/office/drawing/2014/main" id="{14483036-DB43-406B-8D1F-129015F0699C}"/>
              </a:ext>
            </a:extLst>
          </p:cNvPr>
          <p:cNvSpPr txBox="1"/>
          <p:nvPr/>
        </p:nvSpPr>
        <p:spPr>
          <a:xfrm>
            <a:off x="3764525" y="2736284"/>
            <a:ext cx="135364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Nombre</a:t>
            </a:r>
          </a:p>
        </p:txBody>
      </p:sp>
      <p:sp>
        <p:nvSpPr>
          <p:cNvPr id="22" name="CuadroTexto 21">
            <a:extLst>
              <a:ext uri="{FF2B5EF4-FFF2-40B4-BE49-F238E27FC236}">
                <a16:creationId xmlns:a16="http://schemas.microsoft.com/office/drawing/2014/main" id="{DC73253A-9647-4B11-BE29-267D858A16D0}"/>
              </a:ext>
            </a:extLst>
          </p:cNvPr>
          <p:cNvSpPr txBox="1"/>
          <p:nvPr/>
        </p:nvSpPr>
        <p:spPr>
          <a:xfrm>
            <a:off x="5744010" y="2743468"/>
            <a:ext cx="135364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ID de Póliza	</a:t>
            </a:r>
          </a:p>
        </p:txBody>
      </p:sp>
      <p:sp>
        <p:nvSpPr>
          <p:cNvPr id="23" name="CuadroTexto 22">
            <a:extLst>
              <a:ext uri="{FF2B5EF4-FFF2-40B4-BE49-F238E27FC236}">
                <a16:creationId xmlns:a16="http://schemas.microsoft.com/office/drawing/2014/main" id="{8156122E-2A6E-41AC-A8BA-C85F307761B5}"/>
              </a:ext>
            </a:extLst>
          </p:cNvPr>
          <p:cNvSpPr txBox="1"/>
          <p:nvPr/>
        </p:nvSpPr>
        <p:spPr>
          <a:xfrm>
            <a:off x="7165385" y="2725380"/>
            <a:ext cx="1152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Fecha Efectiva</a:t>
            </a:r>
          </a:p>
        </p:txBody>
      </p:sp>
      <p:sp>
        <p:nvSpPr>
          <p:cNvPr id="24" name="CuadroTexto 23">
            <a:extLst>
              <a:ext uri="{FF2B5EF4-FFF2-40B4-BE49-F238E27FC236}">
                <a16:creationId xmlns:a16="http://schemas.microsoft.com/office/drawing/2014/main" id="{156D65C3-6BBB-45EE-9717-74B571749D84}"/>
              </a:ext>
            </a:extLst>
          </p:cNvPr>
          <p:cNvSpPr txBox="1"/>
          <p:nvPr/>
        </p:nvSpPr>
        <p:spPr>
          <a:xfrm>
            <a:off x="8426922" y="2736284"/>
            <a:ext cx="1152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Vencimiento</a:t>
            </a:r>
          </a:p>
        </p:txBody>
      </p:sp>
      <p:sp>
        <p:nvSpPr>
          <p:cNvPr id="25" name="CuadroTexto 24">
            <a:extLst>
              <a:ext uri="{FF2B5EF4-FFF2-40B4-BE49-F238E27FC236}">
                <a16:creationId xmlns:a16="http://schemas.microsoft.com/office/drawing/2014/main" id="{036F8948-B41B-469E-AA2C-4D63E89FC97D}"/>
              </a:ext>
            </a:extLst>
          </p:cNvPr>
          <p:cNvSpPr txBox="1"/>
          <p:nvPr/>
        </p:nvSpPr>
        <p:spPr>
          <a:xfrm>
            <a:off x="9631161" y="2746476"/>
            <a:ext cx="648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Acción</a:t>
            </a:r>
          </a:p>
        </p:txBody>
      </p:sp>
      <p:sp>
        <p:nvSpPr>
          <p:cNvPr id="26" name="CuadroTexto 25">
            <a:extLst>
              <a:ext uri="{FF2B5EF4-FFF2-40B4-BE49-F238E27FC236}">
                <a16:creationId xmlns:a16="http://schemas.microsoft.com/office/drawing/2014/main" id="{BE742201-8058-4745-B10D-8C68D93E2B6C}"/>
              </a:ext>
            </a:extLst>
          </p:cNvPr>
          <p:cNvSpPr txBox="1"/>
          <p:nvPr/>
        </p:nvSpPr>
        <p:spPr>
          <a:xfrm>
            <a:off x="3598665" y="3229420"/>
            <a:ext cx="1260000" cy="288000"/>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Arial"/>
                <a:sym typeface="Arial"/>
              </a:rPr>
              <a:t>Nombre de la Aseguradora</a:t>
            </a:r>
            <a:endParaRPr kumimoji="0" lang="es-CO" sz="1000" b="1" i="0" u="none" strike="noStrike" kern="0" cap="none" spc="0" normalizeH="0" baseline="0" noProof="0" dirty="0">
              <a:ln>
                <a:noFill/>
              </a:ln>
              <a:solidFill>
                <a:srgbClr val="000000"/>
              </a:solidFill>
              <a:effectLst/>
              <a:uLnTx/>
              <a:uFillTx/>
              <a:latin typeface="Arial"/>
              <a:cs typeface="Arial"/>
              <a:sym typeface="Arial"/>
            </a:endParaRPr>
          </a:p>
        </p:txBody>
      </p:sp>
      <p:sp>
        <p:nvSpPr>
          <p:cNvPr id="27" name="CuadroTexto 26">
            <a:extLst>
              <a:ext uri="{FF2B5EF4-FFF2-40B4-BE49-F238E27FC236}">
                <a16:creationId xmlns:a16="http://schemas.microsoft.com/office/drawing/2014/main" id="{3A1364ED-60CC-4752-B63F-1FE73B706790}"/>
              </a:ext>
            </a:extLst>
          </p:cNvPr>
          <p:cNvSpPr txBox="1"/>
          <p:nvPr/>
        </p:nvSpPr>
        <p:spPr>
          <a:xfrm>
            <a:off x="6973535" y="3354161"/>
            <a:ext cx="864000" cy="205629"/>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1" i="0" u="none" strike="noStrike" kern="0" cap="none" spc="0" normalizeH="0" baseline="0" noProof="0" dirty="0">
                <a:ln>
                  <a:noFill/>
                </a:ln>
                <a:solidFill>
                  <a:srgbClr val="000000"/>
                </a:solidFill>
                <a:effectLst/>
                <a:uLnTx/>
                <a:uFillTx/>
                <a:latin typeface="Arial"/>
                <a:cs typeface="Arial"/>
                <a:sym typeface="Arial"/>
              </a:rPr>
              <a:t>ID de Póliza</a:t>
            </a:r>
            <a:endParaRPr kumimoji="0" lang="es-CO" sz="1100" b="1" i="0" u="none" strike="noStrike" kern="0" cap="none" spc="0" normalizeH="0" baseline="0" noProof="0" dirty="0">
              <a:ln>
                <a:noFill/>
              </a:ln>
              <a:solidFill>
                <a:srgbClr val="000000"/>
              </a:solidFill>
              <a:effectLst/>
              <a:uLnTx/>
              <a:uFillTx/>
              <a:latin typeface="Arial"/>
              <a:cs typeface="Arial"/>
              <a:sym typeface="Arial"/>
            </a:endParaRPr>
          </a:p>
        </p:txBody>
      </p:sp>
      <p:sp>
        <p:nvSpPr>
          <p:cNvPr id="28" name="CuadroTexto 27">
            <a:extLst>
              <a:ext uri="{FF2B5EF4-FFF2-40B4-BE49-F238E27FC236}">
                <a16:creationId xmlns:a16="http://schemas.microsoft.com/office/drawing/2014/main" id="{A9BA1AEF-F1BC-4A82-B380-7C0A20996025}"/>
              </a:ext>
            </a:extLst>
          </p:cNvPr>
          <p:cNvSpPr txBox="1"/>
          <p:nvPr/>
        </p:nvSpPr>
        <p:spPr>
          <a:xfrm>
            <a:off x="3592151" y="3581896"/>
            <a:ext cx="1385606" cy="251795"/>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Tipo de Seguro</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29" name="CuadroTexto 28">
            <a:extLst>
              <a:ext uri="{FF2B5EF4-FFF2-40B4-BE49-F238E27FC236}">
                <a16:creationId xmlns:a16="http://schemas.microsoft.com/office/drawing/2014/main" id="{B6F4F72A-6A68-473F-A96B-8F98CF73423A}"/>
              </a:ext>
            </a:extLst>
          </p:cNvPr>
          <p:cNvSpPr txBox="1"/>
          <p:nvPr/>
        </p:nvSpPr>
        <p:spPr>
          <a:xfrm>
            <a:off x="3527724" y="3924865"/>
            <a:ext cx="1385606" cy="251795"/>
          </a:xfrm>
          <a:prstGeom prst="rect">
            <a:avLst/>
          </a:prstGeom>
          <a:solidFill>
            <a:srgbClr val="CCD8EC"/>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Fecha efectiva</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30" name="CuadroTexto 29">
            <a:extLst>
              <a:ext uri="{FF2B5EF4-FFF2-40B4-BE49-F238E27FC236}">
                <a16:creationId xmlns:a16="http://schemas.microsoft.com/office/drawing/2014/main" id="{05BCD4BC-33AA-4E24-A0E8-7A8F28756386}"/>
              </a:ext>
            </a:extLst>
          </p:cNvPr>
          <p:cNvSpPr txBox="1"/>
          <p:nvPr/>
        </p:nvSpPr>
        <p:spPr>
          <a:xfrm>
            <a:off x="6974830" y="3878691"/>
            <a:ext cx="1133639" cy="396000"/>
          </a:xfrm>
          <a:prstGeom prst="rect">
            <a:avLst/>
          </a:prstGeom>
          <a:solidFill>
            <a:srgbClr val="CCD8EC"/>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400" b="1" i="0" u="none" strike="noStrike" kern="0" cap="none" spc="0" normalizeH="0" baseline="0" noProof="0" dirty="0">
                <a:ln>
                  <a:noFill/>
                </a:ln>
                <a:solidFill>
                  <a:srgbClr val="000000"/>
                </a:solidFill>
                <a:effectLst/>
                <a:uLnTx/>
                <a:uFillTx/>
                <a:latin typeface="Arial"/>
                <a:cs typeface="Arial"/>
                <a:sym typeface="Arial"/>
              </a:rPr>
              <a:t>Fecha de Vencimiento</a:t>
            </a:r>
            <a:endParaRPr kumimoji="0" lang="es-CO" sz="1400" b="1" i="0" u="none" strike="noStrike" kern="0" cap="none" spc="0" normalizeH="0" baseline="0" noProof="0" dirty="0">
              <a:ln>
                <a:noFill/>
              </a:ln>
              <a:solidFill>
                <a:srgbClr val="000000"/>
              </a:solidFill>
              <a:effectLst/>
              <a:uLnTx/>
              <a:uFillTx/>
              <a:latin typeface="Arial"/>
              <a:cs typeface="Arial"/>
              <a:sym typeface="Arial"/>
            </a:endParaRPr>
          </a:p>
        </p:txBody>
      </p:sp>
      <p:sp>
        <p:nvSpPr>
          <p:cNvPr id="31" name="CuadroTexto 30">
            <a:extLst>
              <a:ext uri="{FF2B5EF4-FFF2-40B4-BE49-F238E27FC236}">
                <a16:creationId xmlns:a16="http://schemas.microsoft.com/office/drawing/2014/main" id="{AEBBE188-2C47-4007-85A2-2131C7BA865D}"/>
              </a:ext>
            </a:extLst>
          </p:cNvPr>
          <p:cNvSpPr txBox="1"/>
          <p:nvPr/>
        </p:nvSpPr>
        <p:spPr>
          <a:xfrm>
            <a:off x="3601239" y="4434808"/>
            <a:ext cx="714375"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Agregar</a:t>
            </a:r>
          </a:p>
        </p:txBody>
      </p:sp>
      <p:sp>
        <p:nvSpPr>
          <p:cNvPr id="32" name="CuadroTexto 31">
            <a:extLst>
              <a:ext uri="{FF2B5EF4-FFF2-40B4-BE49-F238E27FC236}">
                <a16:creationId xmlns:a16="http://schemas.microsoft.com/office/drawing/2014/main" id="{EBC6F25C-F786-498B-9267-4196432A7B30}"/>
              </a:ext>
            </a:extLst>
          </p:cNvPr>
          <p:cNvSpPr txBox="1"/>
          <p:nvPr/>
        </p:nvSpPr>
        <p:spPr>
          <a:xfrm>
            <a:off x="4390428" y="4434808"/>
            <a:ext cx="936474"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Restablecer</a:t>
            </a:r>
          </a:p>
        </p:txBody>
      </p:sp>
      <p:sp>
        <p:nvSpPr>
          <p:cNvPr id="33" name="CuadroTexto 32">
            <a:extLst>
              <a:ext uri="{FF2B5EF4-FFF2-40B4-BE49-F238E27FC236}">
                <a16:creationId xmlns:a16="http://schemas.microsoft.com/office/drawing/2014/main" id="{AF591802-9008-417D-B8C4-4F0D1D07F5EC}"/>
              </a:ext>
            </a:extLst>
          </p:cNvPr>
          <p:cNvSpPr txBox="1"/>
          <p:nvPr/>
        </p:nvSpPr>
        <p:spPr>
          <a:xfrm>
            <a:off x="3048000" y="5009044"/>
            <a:ext cx="4197960" cy="276999"/>
          </a:xfrm>
          <a:prstGeom prst="rect">
            <a:avLst/>
          </a:prstGeom>
          <a:solidFill>
            <a:srgbClr val="0096DB"/>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Preguntas Suplementarias</a:t>
            </a:r>
            <a:endParaRPr kumimoji="0" lang="es-CO"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37" name="CuadroTexto 36">
            <a:extLst>
              <a:ext uri="{FF2B5EF4-FFF2-40B4-BE49-F238E27FC236}">
                <a16:creationId xmlns:a16="http://schemas.microsoft.com/office/drawing/2014/main" id="{D7C461DC-508C-4AB7-8C5F-415641E199D0}"/>
              </a:ext>
            </a:extLst>
          </p:cNvPr>
          <p:cNvSpPr txBox="1"/>
          <p:nvPr/>
        </p:nvSpPr>
        <p:spPr>
          <a:xfrm>
            <a:off x="3243534" y="1352776"/>
            <a:ext cx="4160431" cy="19024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0000"/>
                </a:solidFill>
                <a:effectLst/>
                <a:uLnTx/>
                <a:uFillTx/>
                <a:latin typeface="Arial"/>
                <a:cs typeface="Arial"/>
                <a:sym typeface="Arial"/>
              </a:rPr>
              <a:t>Indica un campo obligatorio.</a:t>
            </a:r>
          </a:p>
        </p:txBody>
      </p:sp>
      <p:pic>
        <p:nvPicPr>
          <p:cNvPr id="1123" name="Google Shape;1123;p69"/>
          <p:cNvPicPr preferRelativeResize="0"/>
          <p:nvPr/>
        </p:nvPicPr>
        <p:blipFill>
          <a:blip r:embed="rId9"/>
          <a:srcRect l="4" r="4"/>
          <a:stretch/>
        </p:blipFill>
        <p:spPr>
          <a:xfrm>
            <a:off x="1704975" y="790575"/>
            <a:ext cx="8734425" cy="5334439"/>
          </a:xfrm>
          <a:prstGeom prst="roundRect">
            <a:avLst>
              <a:gd name="adj" fmla="val 2561"/>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811"/>
    </mc:Choice>
    <mc:Fallback xmlns="">
      <p:transition spd="slow" advTm="198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36"/>
        <p:cNvGrpSpPr/>
        <p:nvPr/>
      </p:nvGrpSpPr>
      <p:grpSpPr>
        <a:xfrm>
          <a:off x="0" y="0"/>
          <a:ext cx="0" cy="0"/>
          <a:chOff x="0" y="0"/>
          <a:chExt cx="0" cy="0"/>
        </a:xfrm>
      </p:grpSpPr>
      <p:sp>
        <p:nvSpPr>
          <p:cNvPr id="1137" name="Google Shape;1137;p70"/>
          <p:cNvSpPr/>
          <p:nvPr/>
        </p:nvSpPr>
        <p:spPr>
          <a:xfrm>
            <a:off x="2743201" y="129509"/>
            <a:ext cx="6705598" cy="648652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138" name="Google Shape;113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139</a:t>
            </a:fld>
            <a:endParaRPr sz="1200" b="0" i="0" u="none" strike="noStrike" cap="none">
              <a:solidFill>
                <a:srgbClr val="757575"/>
              </a:solidFill>
              <a:ea typeface="Arial"/>
              <a:sym typeface="Arial"/>
            </a:endParaRPr>
          </a:p>
        </p:txBody>
      </p:sp>
      <p:pic>
        <p:nvPicPr>
          <p:cNvPr id="1139" name="Google Shape;1139;p70"/>
          <p:cNvPicPr preferRelativeResize="0"/>
          <p:nvPr/>
        </p:nvPicPr>
        <p:blipFill rotWithShape="1">
          <a:blip r:embed="rId3">
            <a:alphaModFix/>
          </a:blip>
          <a:srcRect l="225" t="841"/>
          <a:stretch/>
        </p:blipFill>
        <p:spPr>
          <a:xfrm>
            <a:off x="2843699" y="312737"/>
            <a:ext cx="6504602" cy="62261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326"/>
    </mc:Choice>
    <mc:Fallback xmlns="">
      <p:transition spd="slow" advTm="532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57"/>
        <p:cNvGrpSpPr/>
        <p:nvPr/>
      </p:nvGrpSpPr>
      <p:grpSpPr>
        <a:xfrm>
          <a:off x="0" y="0"/>
          <a:ext cx="0" cy="0"/>
          <a:chOff x="0" y="0"/>
          <a:chExt cx="0" cy="0"/>
        </a:xfrm>
      </p:grpSpPr>
      <p:sp>
        <p:nvSpPr>
          <p:cNvPr id="158" name="Google Shape;158;p7"/>
          <p:cNvSpPr txBox="1">
            <a:spLocks noGrp="1"/>
          </p:cNvSpPr>
          <p:nvPr>
            <p:ph type="title"/>
          </p:nvPr>
        </p:nvSpPr>
        <p:spPr>
          <a:xfrm>
            <a:off x="4875574" y="1687402"/>
            <a:ext cx="6405255"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Cuidado Postparto</a:t>
            </a:r>
            <a:endParaRPr/>
          </a:p>
        </p:txBody>
      </p:sp>
      <p:sp>
        <p:nvSpPr>
          <p:cNvPr id="159" name="Google Shape;159;p7"/>
          <p:cNvSpPr/>
          <p:nvPr/>
        </p:nvSpPr>
        <p:spPr>
          <a:xfrm>
            <a:off x="6096000" y="2786063"/>
            <a:ext cx="5386086"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Reembolso por hasta 180 minutos de cuidado postparto por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60" name="Google Shape;160;p7"/>
          <p:cNvSpPr/>
          <p:nvPr/>
        </p:nvSpPr>
        <p:spPr>
          <a:xfrm>
            <a:off x="6096000" y="4172385"/>
            <a:ext cx="1957083"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$25 por 15 minutos de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61" name="Google Shape;161;p7"/>
          <p:cNvSpPr/>
          <p:nvPr/>
        </p:nvSpPr>
        <p:spPr>
          <a:xfrm>
            <a:off x="8263791" y="4172385"/>
            <a:ext cx="3218295" cy="1212418"/>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Límite de 12 unidades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o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$300 por miembro atendido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62" name="Google Shape;162;p7"/>
          <p:cNvSpPr/>
          <p:nvPr/>
        </p:nvSpPr>
        <p:spPr>
          <a:xfrm>
            <a:off x="560508" y="1860821"/>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63" name="Google Shape;163;p7"/>
          <p:cNvPicPr preferRelativeResize="0"/>
          <p:nvPr/>
        </p:nvPicPr>
        <p:blipFill rotWithShape="1">
          <a:blip r:embed="rId4">
            <a:alphaModFix/>
          </a:blip>
          <a:srcRect/>
          <a:stretch/>
        </p:blipFill>
        <p:spPr>
          <a:xfrm>
            <a:off x="405735" y="2534800"/>
            <a:ext cx="3733184" cy="2813365"/>
          </a:xfrm>
          <a:prstGeom prst="rect">
            <a:avLst/>
          </a:prstGeom>
          <a:noFill/>
          <a:ln>
            <a:noFill/>
          </a:ln>
        </p:spPr>
      </p:pic>
      <p:sp>
        <p:nvSpPr>
          <p:cNvPr id="164" name="Google Shape;16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773"/>
    </mc:Choice>
    <mc:Fallback xmlns="">
      <p:transition spd="slow" advTm="77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
                                        <p:tgtEl>
                                          <p:spTgt spid="1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0"/>
                                        </p:tgtEl>
                                        <p:attrNameLst>
                                          <p:attrName>style.visibility</p:attrName>
                                        </p:attrNameLst>
                                      </p:cBhvr>
                                      <p:to>
                                        <p:strVal val="visible"/>
                                      </p:to>
                                    </p:set>
                                    <p:animEffect transition="in" filter="fade">
                                      <p:cBhvr>
                                        <p:cTn id="12" dur="1000"/>
                                        <p:tgtEl>
                                          <p:spTgt spid="16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1"/>
                                        </p:tgtEl>
                                        <p:attrNameLst>
                                          <p:attrName>style.visibility</p:attrName>
                                        </p:attrNameLst>
                                      </p:cBhvr>
                                      <p:to>
                                        <p:strVal val="visible"/>
                                      </p:to>
                                    </p:set>
                                    <p:animEffect transition="in" filter="fade">
                                      <p:cBhvr>
                                        <p:cTn id="17" dur="1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36"/>
        <p:cNvGrpSpPr/>
        <p:nvPr/>
      </p:nvGrpSpPr>
      <p:grpSpPr>
        <a:xfrm>
          <a:off x="0" y="0"/>
          <a:ext cx="0" cy="0"/>
          <a:chOff x="0" y="0"/>
          <a:chExt cx="0" cy="0"/>
        </a:xfrm>
      </p:grpSpPr>
      <p:sp>
        <p:nvSpPr>
          <p:cNvPr id="1137" name="Google Shape;1137;p70"/>
          <p:cNvSpPr/>
          <p:nvPr/>
        </p:nvSpPr>
        <p:spPr>
          <a:xfrm>
            <a:off x="2743201" y="129509"/>
            <a:ext cx="6705598" cy="648652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38" name="Google Shape;113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140</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1139" name="Google Shape;1139;p70"/>
          <p:cNvPicPr preferRelativeResize="0"/>
          <p:nvPr/>
        </p:nvPicPr>
        <p:blipFill rotWithShape="1">
          <a:blip r:embed="rId3">
            <a:alphaModFix/>
          </a:blip>
          <a:srcRect l="225" t="841"/>
          <a:stretch/>
        </p:blipFill>
        <p:spPr>
          <a:xfrm>
            <a:off x="2843699" y="312737"/>
            <a:ext cx="6504602" cy="6226175"/>
          </a:xfrm>
          <a:prstGeom prst="rect">
            <a:avLst/>
          </a:prstGeom>
          <a:noFill/>
          <a:ln>
            <a:noFill/>
          </a:ln>
        </p:spPr>
      </p:pic>
      <p:sp>
        <p:nvSpPr>
          <p:cNvPr id="5" name="CuadroTexto 4">
            <a:extLst>
              <a:ext uri="{FF2B5EF4-FFF2-40B4-BE49-F238E27FC236}">
                <a16:creationId xmlns:a16="http://schemas.microsoft.com/office/drawing/2014/main" id="{5BC7E865-5ACB-4D58-8DF2-17C3D956F104}"/>
              </a:ext>
            </a:extLst>
          </p:cNvPr>
          <p:cNvSpPr txBox="1"/>
          <p:nvPr/>
        </p:nvSpPr>
        <p:spPr>
          <a:xfrm>
            <a:off x="2916899" y="346325"/>
            <a:ext cx="4173216" cy="313350"/>
          </a:xfrm>
          <a:prstGeom prst="rect">
            <a:avLst/>
          </a:prstGeom>
          <a:solidFill>
            <a:srgbClr val="BED5E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800" b="1" i="0" u="none" strike="noStrike" kern="0" cap="none" spc="0" normalizeH="0" baseline="0" noProof="0" dirty="0">
                <a:ln>
                  <a:noFill/>
                </a:ln>
                <a:solidFill>
                  <a:srgbClr val="000000"/>
                </a:solidFill>
                <a:effectLst/>
                <a:uLnTx/>
                <a:uFillTx/>
                <a:latin typeface="Arial"/>
                <a:cs typeface="Arial"/>
                <a:sym typeface="Arial"/>
              </a:rPr>
              <a:t>Participación en Medicaid</a:t>
            </a:r>
            <a:endParaRPr kumimoji="0" lang="es-CO" sz="1800" b="1" i="0" u="none" strike="noStrike" kern="0" cap="none" spc="0" normalizeH="0" baseline="0" noProof="0" dirty="0">
              <a:ln>
                <a:noFill/>
              </a:ln>
              <a:solidFill>
                <a:srgbClr val="000000"/>
              </a:solidFill>
              <a:effectLst/>
              <a:uLnTx/>
              <a:uFillTx/>
              <a:latin typeface="Arial"/>
              <a:cs typeface="Arial"/>
              <a:sym typeface="Arial"/>
            </a:endParaRPr>
          </a:p>
        </p:txBody>
      </p:sp>
      <p:sp>
        <p:nvSpPr>
          <p:cNvPr id="7" name="CuadroTexto 6">
            <a:extLst>
              <a:ext uri="{FF2B5EF4-FFF2-40B4-BE49-F238E27FC236}">
                <a16:creationId xmlns:a16="http://schemas.microsoft.com/office/drawing/2014/main" id="{A0265729-4BE0-411F-B318-E0B11828B2B0}"/>
              </a:ext>
            </a:extLst>
          </p:cNvPr>
          <p:cNvSpPr txBox="1"/>
          <p:nvPr/>
        </p:nvSpPr>
        <p:spPr>
          <a:xfrm>
            <a:off x="3048000" y="689014"/>
            <a:ext cx="5189220" cy="307777"/>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¿Está usted actualmente inscrito en el programa Título XVIII (Medicare) o en el programa Título XIX (Medicaid) o CHIP de cualquier otro estado?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CuadroTexto 7">
            <a:extLst>
              <a:ext uri="{FF2B5EF4-FFF2-40B4-BE49-F238E27FC236}">
                <a16:creationId xmlns:a16="http://schemas.microsoft.com/office/drawing/2014/main" id="{6B687AFB-399F-43BA-B279-C4CBEB36B9B9}"/>
              </a:ext>
            </a:extLst>
          </p:cNvPr>
          <p:cNvSpPr txBox="1"/>
          <p:nvPr/>
        </p:nvSpPr>
        <p:spPr>
          <a:xfrm>
            <a:off x="3048000" y="1233359"/>
            <a:ext cx="5204460" cy="307777"/>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¿Está solicitando actualmente la inscripción en el programa Título XVIII (Medicare) o en el programa Título XIX (Medicaid) o CHIP en cualquier otro estado?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0" name="CuadroTexto 9">
            <a:extLst>
              <a:ext uri="{FF2B5EF4-FFF2-40B4-BE49-F238E27FC236}">
                <a16:creationId xmlns:a16="http://schemas.microsoft.com/office/drawing/2014/main" id="{4CC08859-68D8-45DA-AD73-BD2A83F83C36}"/>
              </a:ext>
            </a:extLst>
          </p:cNvPr>
          <p:cNvSpPr txBox="1"/>
          <p:nvPr/>
        </p:nvSpPr>
        <p:spPr>
          <a:xfrm>
            <a:off x="3032760" y="1782780"/>
            <a:ext cx="5204460" cy="461665"/>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¿Se le ha denegado alguna vez la inscripción por causa justificada en el programa Título XVIII (Medicare) o en el programa Título XIX (Medicaid) o CHIP en Colorado o en cualquier otro estado(s)?</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CuadroTexto 10">
            <a:extLst>
              <a:ext uri="{FF2B5EF4-FFF2-40B4-BE49-F238E27FC236}">
                <a16:creationId xmlns:a16="http://schemas.microsoft.com/office/drawing/2014/main" id="{90FECD89-D6B5-4978-B3F8-D21B4E87DA6A}"/>
              </a:ext>
            </a:extLst>
          </p:cNvPr>
          <p:cNvSpPr txBox="1"/>
          <p:nvPr/>
        </p:nvSpPr>
        <p:spPr>
          <a:xfrm>
            <a:off x="3040380" y="2473385"/>
            <a:ext cx="5204460" cy="461665"/>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¿Se ha terminado o revocado alguna vez su inscripción en el programa Título XVIII (Medicare) o en el programa Título XIX (Medicaid) o CHIP de cualquier otro estado(s) por causa justificada?</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2" name="CuadroTexto 11">
            <a:extLst>
              <a:ext uri="{FF2B5EF4-FFF2-40B4-BE49-F238E27FC236}">
                <a16:creationId xmlns:a16="http://schemas.microsoft.com/office/drawing/2014/main" id="{991F5080-CB9C-4CDB-BA87-4E74C8CF1899}"/>
              </a:ext>
            </a:extLst>
          </p:cNvPr>
          <p:cNvSpPr txBox="1"/>
          <p:nvPr/>
        </p:nvSpPr>
        <p:spPr>
          <a:xfrm>
            <a:off x="3040380" y="2466065"/>
            <a:ext cx="5204460" cy="461665"/>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¿Se ha terminado o revocado alguna vez su inscripción en el programa Título XVIII (Medicare) o en el programa Título XIX (Medicaid) o CHIP de cualquier otro estado(s) por causa justificada?</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3" name="CuadroTexto 12">
            <a:extLst>
              <a:ext uri="{FF2B5EF4-FFF2-40B4-BE49-F238E27FC236}">
                <a16:creationId xmlns:a16="http://schemas.microsoft.com/office/drawing/2014/main" id="{4AD1411A-4278-49D6-897E-E0D690C92FB8}"/>
              </a:ext>
            </a:extLst>
          </p:cNvPr>
          <p:cNvSpPr txBox="1"/>
          <p:nvPr/>
        </p:nvSpPr>
        <p:spPr>
          <a:xfrm>
            <a:off x="3048000" y="3193584"/>
            <a:ext cx="5204460" cy="461665"/>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¿Ha sido usted excluido alguna vez de la participación en Medicare, Medicaid y todos los demás programas federales de atención médica por la Oficina del Inspector General, Departamento de Salud y Servicios Humanos de EE. UU.?</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EF03DF8F-4CC3-43A4-99D8-C51369CA10FA}"/>
              </a:ext>
            </a:extLst>
          </p:cNvPr>
          <p:cNvSpPr txBox="1"/>
          <p:nvPr/>
        </p:nvSpPr>
        <p:spPr>
          <a:xfrm>
            <a:off x="3058711" y="3896893"/>
            <a:ext cx="520446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¿Ha sido usted excluido alguna vez de la participación en la contratación federal?</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615512AA-2ADE-4E9A-95F6-7EE968A66DA6}"/>
              </a:ext>
            </a:extLst>
          </p:cNvPr>
          <p:cNvSpPr txBox="1"/>
          <p:nvPr/>
        </p:nvSpPr>
        <p:spPr>
          <a:xfrm>
            <a:off x="3048000" y="4314734"/>
            <a:ext cx="4632960" cy="307777"/>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¿Posee todas las licencias y certificaciones requeridas según su tipo de proveedor?</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CuadroTexto 15">
            <a:extLst>
              <a:ext uri="{FF2B5EF4-FFF2-40B4-BE49-F238E27FC236}">
                <a16:creationId xmlns:a16="http://schemas.microsoft.com/office/drawing/2014/main" id="{E248A714-F3C0-4826-8FD5-4DE908876906}"/>
              </a:ext>
            </a:extLst>
          </p:cNvPr>
          <p:cNvSpPr txBox="1"/>
          <p:nvPr/>
        </p:nvSpPr>
        <p:spPr>
          <a:xfrm>
            <a:off x="3058711" y="4855093"/>
            <a:ext cx="463296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0000"/>
                </a:solidFill>
                <a:effectLst/>
                <a:uLnTx/>
                <a:uFillTx/>
                <a:latin typeface="Arial"/>
                <a:cs typeface="Arial"/>
                <a:sym typeface="Arial"/>
              </a:rPr>
              <a:t>¿Esta licencia está caducada o sujeta a condiciones o restricciones?</a:t>
            </a:r>
          </a:p>
        </p:txBody>
      </p:sp>
      <p:sp>
        <p:nvSpPr>
          <p:cNvPr id="17" name="CuadroTexto 16">
            <a:extLst>
              <a:ext uri="{FF2B5EF4-FFF2-40B4-BE49-F238E27FC236}">
                <a16:creationId xmlns:a16="http://schemas.microsoft.com/office/drawing/2014/main" id="{E4DB969E-DC95-4767-AAD3-014679A6C2B3}"/>
              </a:ext>
            </a:extLst>
          </p:cNvPr>
          <p:cNvSpPr txBox="1"/>
          <p:nvPr/>
        </p:nvSpPr>
        <p:spPr>
          <a:xfrm>
            <a:off x="3058710" y="5259444"/>
            <a:ext cx="5056589" cy="307777"/>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¿Ha sido usted objeto de una suspensión de pagos basada en una alegación creíble de fraude?</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CuadroTexto 17">
            <a:extLst>
              <a:ext uri="{FF2B5EF4-FFF2-40B4-BE49-F238E27FC236}">
                <a16:creationId xmlns:a16="http://schemas.microsoft.com/office/drawing/2014/main" id="{C7D1631F-778F-4299-ACC1-DFFB99315F24}"/>
              </a:ext>
            </a:extLst>
          </p:cNvPr>
          <p:cNvSpPr txBox="1"/>
          <p:nvPr/>
        </p:nvSpPr>
        <p:spPr>
          <a:xfrm>
            <a:off x="3058710" y="5836221"/>
            <a:ext cx="5056589" cy="461665"/>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¿Tiene usted actualmente un sobrepago pendiente de $1,500 o más que tiene más de 30 días de vencimiento, no ha entrado en un plan de pagos y no es actualmente objeto de una apelación?</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CuadroTexto 18">
            <a:extLst>
              <a:ext uri="{FF2B5EF4-FFF2-40B4-BE49-F238E27FC236}">
                <a16:creationId xmlns:a16="http://schemas.microsoft.com/office/drawing/2014/main" id="{4AF10C2E-DE1B-4978-AEBE-7296E284F193}"/>
              </a:ext>
            </a:extLst>
          </p:cNvPr>
          <p:cNvSpPr txBox="1"/>
          <p:nvPr/>
        </p:nvSpPr>
        <p:spPr>
          <a:xfrm>
            <a:off x="3253740" y="971748"/>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CuadroTexto 20">
            <a:extLst>
              <a:ext uri="{FF2B5EF4-FFF2-40B4-BE49-F238E27FC236}">
                <a16:creationId xmlns:a16="http://schemas.microsoft.com/office/drawing/2014/main" id="{E37BE6A8-E8F6-4018-8A3F-764E0DC10DE0}"/>
              </a:ext>
            </a:extLst>
          </p:cNvPr>
          <p:cNvSpPr txBox="1"/>
          <p:nvPr/>
        </p:nvSpPr>
        <p:spPr>
          <a:xfrm>
            <a:off x="3253740" y="1526702"/>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CuadroTexto 21">
            <a:extLst>
              <a:ext uri="{FF2B5EF4-FFF2-40B4-BE49-F238E27FC236}">
                <a16:creationId xmlns:a16="http://schemas.microsoft.com/office/drawing/2014/main" id="{75DE987A-8B22-4931-8052-DC0D7DC480F2}"/>
              </a:ext>
            </a:extLst>
          </p:cNvPr>
          <p:cNvSpPr txBox="1"/>
          <p:nvPr/>
        </p:nvSpPr>
        <p:spPr>
          <a:xfrm>
            <a:off x="3253740" y="2227883"/>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A9852750-04AA-4C64-A146-F21513A969A1}"/>
              </a:ext>
            </a:extLst>
          </p:cNvPr>
          <p:cNvSpPr txBox="1"/>
          <p:nvPr/>
        </p:nvSpPr>
        <p:spPr>
          <a:xfrm>
            <a:off x="3253740" y="2951940"/>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48159BA1-841A-4E89-A246-DD1CBE48C981}"/>
              </a:ext>
            </a:extLst>
          </p:cNvPr>
          <p:cNvSpPr txBox="1"/>
          <p:nvPr/>
        </p:nvSpPr>
        <p:spPr>
          <a:xfrm>
            <a:off x="3253740" y="3664311"/>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F2D65073-B183-4B25-9A74-CAF065938B87}"/>
              </a:ext>
            </a:extLst>
          </p:cNvPr>
          <p:cNvSpPr txBox="1"/>
          <p:nvPr/>
        </p:nvSpPr>
        <p:spPr>
          <a:xfrm>
            <a:off x="3246120" y="4059721"/>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275F8AE6-D6FE-49AC-B08C-22BC965F8B94}"/>
              </a:ext>
            </a:extLst>
          </p:cNvPr>
          <p:cNvSpPr txBox="1"/>
          <p:nvPr/>
        </p:nvSpPr>
        <p:spPr>
          <a:xfrm>
            <a:off x="3255178" y="4614067"/>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CuadroTexto 26">
            <a:extLst>
              <a:ext uri="{FF2B5EF4-FFF2-40B4-BE49-F238E27FC236}">
                <a16:creationId xmlns:a16="http://schemas.microsoft.com/office/drawing/2014/main" id="{80AFBD0E-34D5-452E-BEFC-588FFB7FB854}"/>
              </a:ext>
            </a:extLst>
          </p:cNvPr>
          <p:cNvSpPr txBox="1"/>
          <p:nvPr/>
        </p:nvSpPr>
        <p:spPr>
          <a:xfrm>
            <a:off x="3246120" y="5017921"/>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8" name="CuadroTexto 27">
            <a:extLst>
              <a:ext uri="{FF2B5EF4-FFF2-40B4-BE49-F238E27FC236}">
                <a16:creationId xmlns:a16="http://schemas.microsoft.com/office/drawing/2014/main" id="{A87E45E9-67E0-4E7C-A868-A0121CB7E620}"/>
              </a:ext>
            </a:extLst>
          </p:cNvPr>
          <p:cNvSpPr txBox="1"/>
          <p:nvPr/>
        </p:nvSpPr>
        <p:spPr>
          <a:xfrm>
            <a:off x="3253740" y="5596561"/>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9" name="CuadroTexto 28">
            <a:extLst>
              <a:ext uri="{FF2B5EF4-FFF2-40B4-BE49-F238E27FC236}">
                <a16:creationId xmlns:a16="http://schemas.microsoft.com/office/drawing/2014/main" id="{99F2F0BB-D58D-4AA4-B7A5-21F1AE3EDD73}"/>
              </a:ext>
            </a:extLst>
          </p:cNvPr>
          <p:cNvSpPr txBox="1"/>
          <p:nvPr/>
        </p:nvSpPr>
        <p:spPr>
          <a:xfrm>
            <a:off x="3322320" y="6297610"/>
            <a:ext cx="182880" cy="153888"/>
          </a:xfrm>
          <a:prstGeom prst="rect">
            <a:avLst/>
          </a:prstGeom>
          <a:solidFill>
            <a:schemeClr val="bg1"/>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326"/>
    </mc:Choice>
    <mc:Fallback xmlns="">
      <p:transition spd="slow" advTm="5326"/>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44"/>
        <p:cNvGrpSpPr/>
        <p:nvPr/>
      </p:nvGrpSpPr>
      <p:grpSpPr>
        <a:xfrm>
          <a:off x="0" y="0"/>
          <a:ext cx="0" cy="0"/>
          <a:chOff x="0" y="0"/>
          <a:chExt cx="0" cy="0"/>
        </a:xfrm>
      </p:grpSpPr>
      <p:sp>
        <p:nvSpPr>
          <p:cNvPr id="1145" name="Google Shape;1145;p71"/>
          <p:cNvSpPr/>
          <p:nvPr/>
        </p:nvSpPr>
        <p:spPr>
          <a:xfrm>
            <a:off x="2476501" y="209551"/>
            <a:ext cx="7239000" cy="64198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146" name="Google Shape;1146;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141</a:t>
            </a:fld>
            <a:endParaRPr sz="1200" b="0" i="0" u="none" strike="noStrike" cap="none">
              <a:solidFill>
                <a:srgbClr val="757575"/>
              </a:solidFill>
              <a:ea typeface="Arial"/>
              <a:sym typeface="Arial"/>
            </a:endParaRPr>
          </a:p>
        </p:txBody>
      </p:sp>
      <p:pic>
        <p:nvPicPr>
          <p:cNvPr id="1147" name="Google Shape;1147;p71"/>
          <p:cNvPicPr preferRelativeResize="0"/>
          <p:nvPr/>
        </p:nvPicPr>
        <p:blipFill rotWithShape="1">
          <a:blip r:embed="rId3">
            <a:alphaModFix/>
          </a:blip>
          <a:srcRect/>
          <a:stretch/>
        </p:blipFill>
        <p:spPr>
          <a:xfrm>
            <a:off x="2584321" y="313885"/>
            <a:ext cx="7023359" cy="62302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6961"/>
    </mc:Choice>
    <mc:Fallback xmlns="">
      <p:transition spd="slow" advTm="16961"/>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44"/>
        <p:cNvGrpSpPr/>
        <p:nvPr/>
      </p:nvGrpSpPr>
      <p:grpSpPr>
        <a:xfrm>
          <a:off x="0" y="0"/>
          <a:ext cx="0" cy="0"/>
          <a:chOff x="0" y="0"/>
          <a:chExt cx="0" cy="0"/>
        </a:xfrm>
      </p:grpSpPr>
      <p:sp>
        <p:nvSpPr>
          <p:cNvPr id="1145" name="Google Shape;1145;p71"/>
          <p:cNvSpPr/>
          <p:nvPr/>
        </p:nvSpPr>
        <p:spPr>
          <a:xfrm>
            <a:off x="2476501" y="209551"/>
            <a:ext cx="7239000" cy="64198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46" name="Google Shape;1146;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142</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1147" name="Google Shape;1147;p71"/>
          <p:cNvPicPr preferRelativeResize="0"/>
          <p:nvPr/>
        </p:nvPicPr>
        <p:blipFill rotWithShape="1">
          <a:blip r:embed="rId3">
            <a:alphaModFix/>
          </a:blip>
          <a:srcRect/>
          <a:stretch/>
        </p:blipFill>
        <p:spPr>
          <a:xfrm>
            <a:off x="2584321" y="313885"/>
            <a:ext cx="7023359" cy="6230231"/>
          </a:xfrm>
          <a:prstGeom prst="rect">
            <a:avLst/>
          </a:prstGeom>
          <a:noFill/>
          <a:ln>
            <a:noFill/>
          </a:ln>
        </p:spPr>
      </p:pic>
      <p:sp>
        <p:nvSpPr>
          <p:cNvPr id="5" name="CuadroTexto 4">
            <a:extLst>
              <a:ext uri="{FF2B5EF4-FFF2-40B4-BE49-F238E27FC236}">
                <a16:creationId xmlns:a16="http://schemas.microsoft.com/office/drawing/2014/main" id="{D757A558-BD68-4B0D-AC3C-EF9635CC8D98}"/>
              </a:ext>
            </a:extLst>
          </p:cNvPr>
          <p:cNvSpPr txBox="1"/>
          <p:nvPr/>
        </p:nvSpPr>
        <p:spPr>
          <a:xfrm>
            <a:off x="2769528" y="409134"/>
            <a:ext cx="2164422"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Nombre de la Declaración</a:t>
            </a:r>
          </a:p>
        </p:txBody>
      </p:sp>
      <p:sp>
        <p:nvSpPr>
          <p:cNvPr id="6" name="CuadroTexto 5">
            <a:extLst>
              <a:ext uri="{FF2B5EF4-FFF2-40B4-BE49-F238E27FC236}">
                <a16:creationId xmlns:a16="http://schemas.microsoft.com/office/drawing/2014/main" id="{E4306CE3-6DA0-40D7-9457-718EF64645E8}"/>
              </a:ext>
            </a:extLst>
          </p:cNvPr>
          <p:cNvSpPr txBox="1"/>
          <p:nvPr/>
        </p:nvSpPr>
        <p:spPr>
          <a:xfrm>
            <a:off x="5465103" y="419720"/>
            <a:ext cx="2164422"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Descripción</a:t>
            </a:r>
          </a:p>
        </p:txBody>
      </p:sp>
      <p:sp>
        <p:nvSpPr>
          <p:cNvPr id="7" name="CuadroTexto 6">
            <a:extLst>
              <a:ext uri="{FF2B5EF4-FFF2-40B4-BE49-F238E27FC236}">
                <a16:creationId xmlns:a16="http://schemas.microsoft.com/office/drawing/2014/main" id="{36854747-4A2A-4495-8D60-609A7951091A}"/>
              </a:ext>
            </a:extLst>
          </p:cNvPr>
          <p:cNvSpPr txBox="1"/>
          <p:nvPr/>
        </p:nvSpPr>
        <p:spPr>
          <a:xfrm>
            <a:off x="8420898" y="409134"/>
            <a:ext cx="973797"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Estado</a:t>
            </a:r>
          </a:p>
        </p:txBody>
      </p:sp>
      <p:sp>
        <p:nvSpPr>
          <p:cNvPr id="8" name="CuadroTexto 7">
            <a:extLst>
              <a:ext uri="{FF2B5EF4-FFF2-40B4-BE49-F238E27FC236}">
                <a16:creationId xmlns:a16="http://schemas.microsoft.com/office/drawing/2014/main" id="{E7F47633-81BA-4821-B2C4-CB65A7E278EB}"/>
              </a:ext>
            </a:extLst>
          </p:cNvPr>
          <p:cNvSpPr txBox="1"/>
          <p:nvPr/>
        </p:nvSpPr>
        <p:spPr>
          <a:xfrm>
            <a:off x="2847975" y="725401"/>
            <a:ext cx="2085975" cy="307777"/>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96DB"/>
                </a:solidFill>
                <a:effectLst/>
                <a:uLnTx/>
                <a:uFillTx/>
                <a:latin typeface="Arial"/>
                <a:cs typeface="Arial"/>
                <a:sym typeface="Arial"/>
              </a:rPr>
              <a:t>A. PARTICIPACIÓN EN LA PROPIEDAD O CONTROL</a:t>
            </a:r>
            <a:endParaRPr kumimoji="0" lang="es-CO" sz="1000" b="0" i="0" u="none" strike="noStrike" kern="0" cap="none" spc="0" normalizeH="0" baseline="0" noProof="0" dirty="0">
              <a:ln>
                <a:noFill/>
              </a:ln>
              <a:solidFill>
                <a:srgbClr val="0096DB"/>
              </a:solidFill>
              <a:effectLst/>
              <a:uLnTx/>
              <a:uFillTx/>
              <a:latin typeface="Arial"/>
              <a:cs typeface="Arial"/>
              <a:sym typeface="Arial"/>
            </a:endParaRPr>
          </a:p>
        </p:txBody>
      </p:sp>
      <p:sp>
        <p:nvSpPr>
          <p:cNvPr id="9" name="CuadroTexto 8">
            <a:extLst>
              <a:ext uri="{FF2B5EF4-FFF2-40B4-BE49-F238E27FC236}">
                <a16:creationId xmlns:a16="http://schemas.microsoft.com/office/drawing/2014/main" id="{08F8AFD2-DC52-4B87-8893-B6311B51C6AD}"/>
              </a:ext>
            </a:extLst>
          </p:cNvPr>
          <p:cNvSpPr txBox="1"/>
          <p:nvPr/>
        </p:nvSpPr>
        <p:spPr>
          <a:xfrm>
            <a:off x="2769528" y="1716001"/>
            <a:ext cx="2259672" cy="307777"/>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96DB"/>
                </a:solidFill>
                <a:effectLst/>
                <a:uLnTx/>
                <a:uFillTx/>
                <a:latin typeface="Arial"/>
                <a:cs typeface="Arial"/>
                <a:sym typeface="Arial"/>
              </a:rPr>
              <a:t>B. PROPIEDAD DEL SUBCONTRATISTA</a:t>
            </a:r>
            <a:endParaRPr kumimoji="0" lang="es-CO" sz="1000" b="0" i="0" u="none" strike="noStrike" kern="0" cap="none" spc="0" normalizeH="0" baseline="0" noProof="0" dirty="0">
              <a:ln>
                <a:noFill/>
              </a:ln>
              <a:solidFill>
                <a:srgbClr val="0096DB"/>
              </a:solidFill>
              <a:effectLst/>
              <a:uLnTx/>
              <a:uFillTx/>
              <a:latin typeface="Arial"/>
              <a:cs typeface="Arial"/>
              <a:sym typeface="Arial"/>
            </a:endParaRPr>
          </a:p>
        </p:txBody>
      </p:sp>
      <p:sp>
        <p:nvSpPr>
          <p:cNvPr id="10" name="CuadroTexto 9">
            <a:extLst>
              <a:ext uri="{FF2B5EF4-FFF2-40B4-BE49-F238E27FC236}">
                <a16:creationId xmlns:a16="http://schemas.microsoft.com/office/drawing/2014/main" id="{B5C90937-8C53-497C-816F-35DD8ECB67CB}"/>
              </a:ext>
            </a:extLst>
          </p:cNvPr>
          <p:cNvSpPr txBox="1"/>
          <p:nvPr/>
        </p:nvSpPr>
        <p:spPr>
          <a:xfrm>
            <a:off x="2847975" y="2458822"/>
            <a:ext cx="2133600" cy="153888"/>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96DB"/>
                </a:solidFill>
                <a:effectLst/>
                <a:uLnTx/>
                <a:uFillTx/>
                <a:latin typeface="Arial"/>
                <a:cs typeface="Arial"/>
                <a:sym typeface="Arial"/>
              </a:rPr>
              <a:t>C. RELACIONES INDIVIDUALES</a:t>
            </a:r>
          </a:p>
        </p:txBody>
      </p:sp>
      <p:sp>
        <p:nvSpPr>
          <p:cNvPr id="11" name="CuadroTexto 10">
            <a:extLst>
              <a:ext uri="{FF2B5EF4-FFF2-40B4-BE49-F238E27FC236}">
                <a16:creationId xmlns:a16="http://schemas.microsoft.com/office/drawing/2014/main" id="{6E943A65-B76F-4B55-ACB1-7B29B87C2EFD}"/>
              </a:ext>
            </a:extLst>
          </p:cNvPr>
          <p:cNvSpPr txBox="1"/>
          <p:nvPr/>
        </p:nvSpPr>
        <p:spPr>
          <a:xfrm>
            <a:off x="2847975" y="3028704"/>
            <a:ext cx="2259672" cy="153888"/>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96DB"/>
                </a:solidFill>
                <a:effectLst/>
                <a:uLnTx/>
                <a:uFillTx/>
                <a:latin typeface="Arial"/>
                <a:cs typeface="Arial"/>
                <a:sym typeface="Arial"/>
              </a:rPr>
              <a:t>D. EMPLEADOS DIRECTIVOS</a:t>
            </a:r>
            <a:endParaRPr kumimoji="0" lang="es-CO" sz="1000" b="0" i="0" u="none" strike="noStrike" kern="0" cap="none" spc="0" normalizeH="0" baseline="0" noProof="0" dirty="0">
              <a:ln>
                <a:noFill/>
              </a:ln>
              <a:solidFill>
                <a:srgbClr val="0096DB"/>
              </a:solidFill>
              <a:effectLst/>
              <a:uLnTx/>
              <a:uFillTx/>
              <a:latin typeface="Arial"/>
              <a:cs typeface="Arial"/>
              <a:sym typeface="Arial"/>
            </a:endParaRPr>
          </a:p>
        </p:txBody>
      </p:sp>
      <p:sp>
        <p:nvSpPr>
          <p:cNvPr id="12" name="CuadroTexto 11">
            <a:extLst>
              <a:ext uri="{FF2B5EF4-FFF2-40B4-BE49-F238E27FC236}">
                <a16:creationId xmlns:a16="http://schemas.microsoft.com/office/drawing/2014/main" id="{6E188F10-A3CF-4F40-9407-8775357E25A5}"/>
              </a:ext>
            </a:extLst>
          </p:cNvPr>
          <p:cNvSpPr txBox="1"/>
          <p:nvPr/>
        </p:nvSpPr>
        <p:spPr>
          <a:xfrm>
            <a:off x="2838450" y="3603634"/>
            <a:ext cx="2133600" cy="153888"/>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96DB"/>
                </a:solidFill>
                <a:effectLst/>
                <a:uLnTx/>
                <a:uFillTx/>
                <a:latin typeface="Arial"/>
                <a:cs typeface="Arial"/>
                <a:sym typeface="Arial"/>
              </a:rPr>
              <a:t>E. RELACIONES COMERCIALES</a:t>
            </a:r>
          </a:p>
        </p:txBody>
      </p:sp>
      <p:sp>
        <p:nvSpPr>
          <p:cNvPr id="13" name="CuadroTexto 12">
            <a:extLst>
              <a:ext uri="{FF2B5EF4-FFF2-40B4-BE49-F238E27FC236}">
                <a16:creationId xmlns:a16="http://schemas.microsoft.com/office/drawing/2014/main" id="{ADB3B89A-93BA-4CD6-A149-0FA0C910966A}"/>
              </a:ext>
            </a:extLst>
          </p:cNvPr>
          <p:cNvSpPr txBox="1"/>
          <p:nvPr/>
        </p:nvSpPr>
        <p:spPr>
          <a:xfrm>
            <a:off x="2784939" y="4651053"/>
            <a:ext cx="2259672" cy="307777"/>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96DB"/>
                </a:solidFill>
                <a:effectLst/>
                <a:uLnTx/>
                <a:uFillTx/>
                <a:latin typeface="Arial"/>
                <a:cs typeface="Arial"/>
                <a:sym typeface="Arial"/>
              </a:rPr>
              <a:t>F. CONDENAS POR DELITOS PENALES</a:t>
            </a:r>
            <a:endParaRPr kumimoji="0" lang="es-CO" sz="1000" b="0" i="0" u="none" strike="noStrike" kern="0" cap="none" spc="0" normalizeH="0" baseline="0" noProof="0" dirty="0">
              <a:ln>
                <a:noFill/>
              </a:ln>
              <a:solidFill>
                <a:srgbClr val="0096DB"/>
              </a:solidFill>
              <a:effectLst/>
              <a:uLnTx/>
              <a:uFillTx/>
              <a:latin typeface="Arial"/>
              <a:cs typeface="Arial"/>
              <a:sym typeface="Arial"/>
            </a:endParaRPr>
          </a:p>
        </p:txBody>
      </p:sp>
      <p:sp>
        <p:nvSpPr>
          <p:cNvPr id="14" name="CuadroTexto 13">
            <a:extLst>
              <a:ext uri="{FF2B5EF4-FFF2-40B4-BE49-F238E27FC236}">
                <a16:creationId xmlns:a16="http://schemas.microsoft.com/office/drawing/2014/main" id="{70111D63-A080-4012-9437-EBF501E92F8D}"/>
              </a:ext>
            </a:extLst>
          </p:cNvPr>
          <p:cNvSpPr txBox="1"/>
          <p:nvPr/>
        </p:nvSpPr>
        <p:spPr>
          <a:xfrm>
            <a:off x="5117172" y="700863"/>
            <a:ext cx="3131478" cy="92333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(Individual o corporación) con una participación en la propiedad o control en la entidad declarante que tengan un interés fiscal o una entidad de atención administrada que posean directa o indirectamente el 5% o más, o un oficial/director de una corporación o un socio de una sociedad.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CuadroTexto 14">
            <a:extLst>
              <a:ext uri="{FF2B5EF4-FFF2-40B4-BE49-F238E27FC236}">
                <a16:creationId xmlns:a16="http://schemas.microsoft.com/office/drawing/2014/main" id="{A9943835-33E8-478A-9C14-599287EA8EF7}"/>
              </a:ext>
            </a:extLst>
          </p:cNvPr>
          <p:cNvSpPr txBox="1"/>
          <p:nvPr/>
        </p:nvSpPr>
        <p:spPr>
          <a:xfrm>
            <a:off x="5137020" y="1728527"/>
            <a:ext cx="3131478" cy="615553"/>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o entidades con una participación en la propiedad o control en cualquier subcontratista en el que la entidad declarante tenga una propiedad directa o indirecta del 5% o más.</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CuadroTexto 15">
            <a:extLst>
              <a:ext uri="{FF2B5EF4-FFF2-40B4-BE49-F238E27FC236}">
                <a16:creationId xmlns:a16="http://schemas.microsoft.com/office/drawing/2014/main" id="{29AEAD75-3DFE-4A08-9AA2-B1F9AD23904D}"/>
              </a:ext>
            </a:extLst>
          </p:cNvPr>
          <p:cNvSpPr txBox="1"/>
          <p:nvPr/>
        </p:nvSpPr>
        <p:spPr>
          <a:xfrm>
            <a:off x="5107647" y="713123"/>
            <a:ext cx="3131478" cy="92333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(Individual o corporación) con una participación en la propiedad o control en la entidad declarante que tengan un interés fiscal o una entidad de atención administrada que posean directa o indirectamente el 5% o más, o un oficial/director de una corporación o un socio de una sociedad.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7" name="CuadroTexto 16">
            <a:extLst>
              <a:ext uri="{FF2B5EF4-FFF2-40B4-BE49-F238E27FC236}">
                <a16:creationId xmlns:a16="http://schemas.microsoft.com/office/drawing/2014/main" id="{938A8959-E45F-45DE-B203-E17688D4DF74}"/>
              </a:ext>
            </a:extLst>
          </p:cNvPr>
          <p:cNvSpPr txBox="1"/>
          <p:nvPr/>
        </p:nvSpPr>
        <p:spPr>
          <a:xfrm>
            <a:off x="5117172" y="2458822"/>
            <a:ext cx="3131478" cy="461665"/>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mencionadas en la Declaración A y la Declaración B relacionadas entre sí como cónyuge, padre, hijo o hermano.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8" name="CuadroTexto 17">
            <a:extLst>
              <a:ext uri="{FF2B5EF4-FFF2-40B4-BE49-F238E27FC236}">
                <a16:creationId xmlns:a16="http://schemas.microsoft.com/office/drawing/2014/main" id="{ABAD0BA1-418B-4144-BDD0-D67550C54AB9}"/>
              </a:ext>
            </a:extLst>
          </p:cNvPr>
          <p:cNvSpPr txBox="1"/>
          <p:nvPr/>
        </p:nvSpPr>
        <p:spPr>
          <a:xfrm>
            <a:off x="5137020" y="3020859"/>
            <a:ext cx="3131478" cy="461665"/>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que ocupan un puesto de empleado directivo dentro de la entidad declarante, agente fiscal o entidad de atención administrada.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CuadroTexto 18">
            <a:extLst>
              <a:ext uri="{FF2B5EF4-FFF2-40B4-BE49-F238E27FC236}">
                <a16:creationId xmlns:a16="http://schemas.microsoft.com/office/drawing/2014/main" id="{564906F1-30D4-4B69-93AB-CFDF759BA735}"/>
              </a:ext>
            </a:extLst>
          </p:cNvPr>
          <p:cNvSpPr txBox="1"/>
          <p:nvPr/>
        </p:nvSpPr>
        <p:spPr>
          <a:xfrm>
            <a:off x="5117172" y="3603634"/>
            <a:ext cx="3131478" cy="92333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empresas, organizaciones o corporaciones con una participación en la propiedad o control (identificadas en la Declaración A) que tengan una participación en la propiedad o control del 5% o más en cualquier otro proveedor, agente fiscal o entidad de atención administrada.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0" name="CuadroTexto 19">
            <a:extLst>
              <a:ext uri="{FF2B5EF4-FFF2-40B4-BE49-F238E27FC236}">
                <a16:creationId xmlns:a16="http://schemas.microsoft.com/office/drawing/2014/main" id="{749FF8DD-0B61-4ED2-9C27-66D02B28FE6C}"/>
              </a:ext>
            </a:extLst>
          </p:cNvPr>
          <p:cNvSpPr txBox="1"/>
          <p:nvPr/>
        </p:nvSpPr>
        <p:spPr>
          <a:xfrm>
            <a:off x="5117172" y="4661748"/>
            <a:ext cx="3131478" cy="1231106"/>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Personas que tienen una participación en la propiedad o control en el proveedor, o son un agente o empleado directivo del proveedor que ha sido condenado por un delito penal relacionado con la participación de esa persona en cualquier programa bajo Medicare, Medicaid, Programa de Seguro de Salud para Niños o los servicios del Título XX desde el inicio de estos programas.	</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CuadroTexto 20">
            <a:extLst>
              <a:ext uri="{FF2B5EF4-FFF2-40B4-BE49-F238E27FC236}">
                <a16:creationId xmlns:a16="http://schemas.microsoft.com/office/drawing/2014/main" id="{B6588526-FE89-4F39-8C83-A49EDA56FE34}"/>
              </a:ext>
            </a:extLst>
          </p:cNvPr>
          <p:cNvSpPr txBox="1"/>
          <p:nvPr/>
        </p:nvSpPr>
        <p:spPr>
          <a:xfrm>
            <a:off x="8402899" y="713123"/>
            <a:ext cx="1080000" cy="25200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CuadroTexto 21">
            <a:extLst>
              <a:ext uri="{FF2B5EF4-FFF2-40B4-BE49-F238E27FC236}">
                <a16:creationId xmlns:a16="http://schemas.microsoft.com/office/drawing/2014/main" id="{E41D2585-C69E-46EB-9FC2-2EAD7834C769}"/>
              </a:ext>
            </a:extLst>
          </p:cNvPr>
          <p:cNvSpPr txBox="1"/>
          <p:nvPr/>
        </p:nvSpPr>
        <p:spPr>
          <a:xfrm>
            <a:off x="8420898" y="2458822"/>
            <a:ext cx="1080000" cy="25200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56ECE7CC-A13D-4E4E-9C04-B7E6AD086110}"/>
              </a:ext>
            </a:extLst>
          </p:cNvPr>
          <p:cNvSpPr txBox="1"/>
          <p:nvPr/>
        </p:nvSpPr>
        <p:spPr>
          <a:xfrm>
            <a:off x="8416740" y="3570815"/>
            <a:ext cx="1080000" cy="252000"/>
          </a:xfrm>
          <a:prstGeom prst="rect">
            <a:avLst/>
          </a:prstGeom>
          <a:solidFill>
            <a:schemeClr val="bg1"/>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48635BBF-7D23-4252-AC49-B7CA78F6F749}"/>
              </a:ext>
            </a:extLst>
          </p:cNvPr>
          <p:cNvSpPr txBox="1"/>
          <p:nvPr/>
        </p:nvSpPr>
        <p:spPr>
          <a:xfrm>
            <a:off x="8397690" y="4643650"/>
            <a:ext cx="1080000" cy="252000"/>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EE052307-7FB2-45D4-9B7C-7CE0F4F5FB08}"/>
              </a:ext>
            </a:extLst>
          </p:cNvPr>
          <p:cNvSpPr txBox="1"/>
          <p:nvPr/>
        </p:nvSpPr>
        <p:spPr>
          <a:xfrm>
            <a:off x="8315802" y="3043481"/>
            <a:ext cx="1080000" cy="252000"/>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2EF10E17-90FA-42EE-860F-3635A43C186D}"/>
              </a:ext>
            </a:extLst>
          </p:cNvPr>
          <p:cNvSpPr txBox="1"/>
          <p:nvPr/>
        </p:nvSpPr>
        <p:spPr>
          <a:xfrm>
            <a:off x="8376318" y="1728527"/>
            <a:ext cx="1080000" cy="252000"/>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Completado</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CuadroTexto 29">
            <a:extLst>
              <a:ext uri="{FF2B5EF4-FFF2-40B4-BE49-F238E27FC236}">
                <a16:creationId xmlns:a16="http://schemas.microsoft.com/office/drawing/2014/main" id="{B45ED51F-1253-4C9C-95A9-1CE67462E125}"/>
              </a:ext>
            </a:extLst>
          </p:cNvPr>
          <p:cNvSpPr txBox="1"/>
          <p:nvPr/>
        </p:nvSpPr>
        <p:spPr>
          <a:xfrm>
            <a:off x="6261609" y="6208681"/>
            <a:ext cx="8669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Continuar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31" name="CuadroTexto 30">
            <a:extLst>
              <a:ext uri="{FF2B5EF4-FFF2-40B4-BE49-F238E27FC236}">
                <a16:creationId xmlns:a16="http://schemas.microsoft.com/office/drawing/2014/main" id="{7209421C-4876-4BB2-8226-053706A2370A}"/>
              </a:ext>
            </a:extLst>
          </p:cNvPr>
          <p:cNvSpPr txBox="1"/>
          <p:nvPr/>
        </p:nvSpPr>
        <p:spPr>
          <a:xfrm>
            <a:off x="7149847" y="6215373"/>
            <a:ext cx="11377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Seguir luego</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32" name="CuadroTexto 31">
            <a:extLst>
              <a:ext uri="{FF2B5EF4-FFF2-40B4-BE49-F238E27FC236}">
                <a16:creationId xmlns:a16="http://schemas.microsoft.com/office/drawing/2014/main" id="{DFECA5F1-6AE8-4985-9188-0587613EDFC4}"/>
              </a:ext>
            </a:extLst>
          </p:cNvPr>
          <p:cNvSpPr txBox="1"/>
          <p:nvPr/>
        </p:nvSpPr>
        <p:spPr>
          <a:xfrm>
            <a:off x="8404452" y="6208681"/>
            <a:ext cx="79695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Cancelar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6961"/>
    </mc:Choice>
    <mc:Fallback xmlns="">
      <p:transition spd="slow" advTm="16961"/>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52"/>
        <p:cNvGrpSpPr/>
        <p:nvPr/>
      </p:nvGrpSpPr>
      <p:grpSpPr>
        <a:xfrm>
          <a:off x="0" y="0"/>
          <a:ext cx="0" cy="0"/>
          <a:chOff x="0" y="0"/>
          <a:chExt cx="0" cy="0"/>
        </a:xfrm>
      </p:grpSpPr>
      <p:sp>
        <p:nvSpPr>
          <p:cNvPr id="1153" name="Google Shape;1153;p72"/>
          <p:cNvSpPr/>
          <p:nvPr/>
        </p:nvSpPr>
        <p:spPr>
          <a:xfrm>
            <a:off x="1809750" y="728663"/>
            <a:ext cx="8572500" cy="54006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54" name="Google Shape;1154;p72"/>
          <p:cNvPicPr preferRelativeResize="0"/>
          <p:nvPr/>
        </p:nvPicPr>
        <p:blipFill rotWithShape="1">
          <a:blip r:embed="rId4">
            <a:alphaModFix/>
          </a:blip>
          <a:srcRect l="1507" t="2124" r="1507" b="1048"/>
          <a:stretch/>
        </p:blipFill>
        <p:spPr>
          <a:xfrm>
            <a:off x="1933575" y="857250"/>
            <a:ext cx="8324850" cy="5143500"/>
          </a:xfrm>
          <a:prstGeom prst="roundRect">
            <a:avLst>
              <a:gd name="adj" fmla="val 2593"/>
            </a:avLst>
          </a:prstGeom>
          <a:noFill/>
          <a:ln>
            <a:noFill/>
          </a:ln>
        </p:spPr>
      </p:pic>
      <p:sp>
        <p:nvSpPr>
          <p:cNvPr id="1155" name="Google Shape;1155;p72"/>
          <p:cNvSpPr/>
          <p:nvPr/>
        </p:nvSpPr>
        <p:spPr>
          <a:xfrm>
            <a:off x="9315450" y="32892"/>
            <a:ext cx="2746375" cy="274637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Be sure to use code 25YQG9* when making an appointment with IdentoGO!</a:t>
            </a:r>
            <a:endParaRPr>
              <a:latin typeface="Aptos" panose="020B0004020202020204" pitchFamily="34" charset="0"/>
            </a:endParaRPr>
          </a:p>
        </p:txBody>
      </p:sp>
      <p:sp>
        <p:nvSpPr>
          <p:cNvPr id="1156" name="Google Shape;1156;p72"/>
          <p:cNvSpPr/>
          <p:nvPr/>
        </p:nvSpPr>
        <p:spPr>
          <a:xfrm>
            <a:off x="130175" y="225642"/>
            <a:ext cx="2369001" cy="2360877"/>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IdentoGO website:</a:t>
            </a:r>
            <a:endParaRPr>
              <a:latin typeface="Aptos" panose="020B0004020202020204" pitchFamily="34" charset="0"/>
            </a:endParaRPr>
          </a:p>
          <a:p>
            <a:pPr marL="0" marR="0" lvl="0" indent="0" algn="ctr" rtl="0">
              <a:spcBef>
                <a:spcPts val="0"/>
              </a:spcBef>
              <a:spcAft>
                <a:spcPts val="0"/>
              </a:spcAft>
              <a:buNone/>
            </a:pPr>
            <a:r>
              <a:rPr lang="en-US" sz="1800">
                <a:solidFill>
                  <a:schemeClr val="lt1"/>
                </a:solidFill>
                <a:latin typeface="Aptos" panose="020B0004020202020204" pitchFamily="34" charset="0"/>
                <a:sym typeface="Arial"/>
              </a:rPr>
              <a:t>https://uenroll.identogo.com/</a:t>
            </a:r>
            <a:endParaRPr>
              <a:latin typeface="Aptos" panose="020B0004020202020204" pitchFamily="34" charset="0"/>
            </a:endParaRPr>
          </a:p>
        </p:txBody>
      </p:sp>
      <p:sp>
        <p:nvSpPr>
          <p:cNvPr id="1157" name="Google Shape;115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143</a:t>
            </a:fld>
            <a:endParaRPr/>
          </a:p>
        </p:txBody>
      </p:sp>
      <p:grpSp>
        <p:nvGrpSpPr>
          <p:cNvPr id="1158" name="Google Shape;1158;p72"/>
          <p:cNvGrpSpPr/>
          <p:nvPr/>
        </p:nvGrpSpPr>
        <p:grpSpPr>
          <a:xfrm>
            <a:off x="6035075" y="5877862"/>
            <a:ext cx="5902925" cy="1119838"/>
            <a:chOff x="6035075" y="5877862"/>
            <a:chExt cx="5902925" cy="1119838"/>
          </a:xfrm>
        </p:grpSpPr>
        <p:sp>
          <p:nvSpPr>
            <p:cNvPr id="1159" name="Google Shape;1159;p72"/>
            <p:cNvSpPr/>
            <p:nvPr/>
          </p:nvSpPr>
          <p:spPr>
            <a:xfrm>
              <a:off x="6035075" y="5877862"/>
              <a:ext cx="5902925" cy="1119838"/>
            </a:xfrm>
            <a:prstGeom prst="round2SameRect">
              <a:avLst>
                <a:gd name="adj1" fmla="val 15636"/>
                <a:gd name="adj2" fmla="val 0"/>
              </a:avLst>
            </a:prstGeom>
            <a:solidFill>
              <a:schemeClr val="lt1"/>
            </a:solidFill>
            <a:ln w="762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640080" marR="0" lvl="2" indent="0" algn="ctr" rtl="0">
                <a:spcBef>
                  <a:spcPts val="0"/>
                </a:spcBef>
                <a:spcAft>
                  <a:spcPts val="0"/>
                </a:spcAft>
                <a:buNone/>
              </a:pPr>
              <a:endParaRPr sz="1800" b="0" i="0" u="none" strike="noStrike" cap="none">
                <a:solidFill>
                  <a:schemeClr val="dk1"/>
                </a:solidFill>
                <a:latin typeface="Aptos" panose="020B0004020202020204" pitchFamily="34" charset="0"/>
                <a:sym typeface="Arial"/>
              </a:endParaRPr>
            </a:p>
          </p:txBody>
        </p:sp>
        <p:sp>
          <p:nvSpPr>
            <p:cNvPr id="1160" name="Google Shape;1160;p72"/>
            <p:cNvSpPr txBox="1"/>
            <p:nvPr/>
          </p:nvSpPr>
          <p:spPr>
            <a:xfrm>
              <a:off x="7023480" y="6114615"/>
              <a:ext cx="462672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ptos" panose="020B0004020202020204" pitchFamily="34" charset="0"/>
                  <a:sym typeface="Arial"/>
                </a:rPr>
                <a:t>Cost Considerations: In 2025, fingerprinting costs $16.50 in Colorado</a:t>
              </a:r>
              <a:endParaRPr>
                <a:latin typeface="Aptos" panose="020B0004020202020204" pitchFamily="34" charset="0"/>
              </a:endParaRPr>
            </a:p>
          </p:txBody>
        </p:sp>
        <p:pic>
          <p:nvPicPr>
            <p:cNvPr id="1161" name="Google Shape;1161;p72" descr="Dollar with solid fill"/>
            <p:cNvPicPr preferRelativeResize="0"/>
            <p:nvPr/>
          </p:nvPicPr>
          <p:blipFill rotWithShape="1">
            <a:blip r:embed="rId5">
              <a:alphaModFix/>
            </a:blip>
            <a:srcRect/>
            <a:stretch/>
          </p:blipFill>
          <p:spPr>
            <a:xfrm>
              <a:off x="6199114" y="5973762"/>
              <a:ext cx="765175" cy="765175"/>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2375"/>
    </mc:Choice>
    <mc:Fallback xmlns="">
      <p:transition spd="slow" advTm="323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6"/>
                                        </p:tgtEl>
                                        <p:attrNameLst>
                                          <p:attrName>style.visibility</p:attrName>
                                        </p:attrNameLst>
                                      </p:cBhvr>
                                      <p:to>
                                        <p:strVal val="visible"/>
                                      </p:to>
                                    </p:set>
                                    <p:animEffect transition="in" filter="fade">
                                      <p:cBhvr>
                                        <p:cTn id="7" dur="1000"/>
                                        <p:tgtEl>
                                          <p:spTgt spid="1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55"/>
                                        </p:tgtEl>
                                        <p:attrNameLst>
                                          <p:attrName>style.visibility</p:attrName>
                                        </p:attrNameLst>
                                      </p:cBhvr>
                                      <p:to>
                                        <p:strVal val="visible"/>
                                      </p:to>
                                    </p:set>
                                    <p:animEffect transition="in" filter="fade">
                                      <p:cBhvr>
                                        <p:cTn id="12" dur="1000"/>
                                        <p:tgtEl>
                                          <p:spTgt spid="115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58"/>
                                        </p:tgtEl>
                                        <p:attrNameLst>
                                          <p:attrName>style.visibility</p:attrName>
                                        </p:attrNameLst>
                                      </p:cBhvr>
                                      <p:to>
                                        <p:strVal val="visible"/>
                                      </p:to>
                                    </p:set>
                                    <p:anim calcmode="lin" valueType="num">
                                      <p:cBhvr additive="base">
                                        <p:cTn id="17" dur="500"/>
                                        <p:tgtEl>
                                          <p:spTgt spid="11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52"/>
        <p:cNvGrpSpPr/>
        <p:nvPr/>
      </p:nvGrpSpPr>
      <p:grpSpPr>
        <a:xfrm>
          <a:off x="0" y="0"/>
          <a:ext cx="0" cy="0"/>
          <a:chOff x="0" y="0"/>
          <a:chExt cx="0" cy="0"/>
        </a:xfrm>
      </p:grpSpPr>
      <p:sp>
        <p:nvSpPr>
          <p:cNvPr id="1153" name="Google Shape;1153;p72"/>
          <p:cNvSpPr/>
          <p:nvPr/>
        </p:nvSpPr>
        <p:spPr>
          <a:xfrm>
            <a:off x="1809750" y="728663"/>
            <a:ext cx="8572500" cy="5400675"/>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57" name="Google Shape;115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6" name="CuadroTexto 15">
            <a:extLst>
              <a:ext uri="{FF2B5EF4-FFF2-40B4-BE49-F238E27FC236}">
                <a16:creationId xmlns:a16="http://schemas.microsoft.com/office/drawing/2014/main" id="{B232837A-6D61-420D-8A81-2CCB18F2DDA9}"/>
              </a:ext>
            </a:extLst>
          </p:cNvPr>
          <p:cNvSpPr txBox="1"/>
          <p:nvPr/>
        </p:nvSpPr>
        <p:spPr>
          <a:xfrm>
            <a:off x="3965546" y="2083057"/>
            <a:ext cx="1016589"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Tipo</a:t>
            </a:r>
          </a:p>
        </p:txBody>
      </p:sp>
      <p:sp>
        <p:nvSpPr>
          <p:cNvPr id="17" name="CuadroTexto 16">
            <a:extLst>
              <a:ext uri="{FF2B5EF4-FFF2-40B4-BE49-F238E27FC236}">
                <a16:creationId xmlns:a16="http://schemas.microsoft.com/office/drawing/2014/main" id="{D56424CE-2D6E-4339-9F46-3019D8CDF59F}"/>
              </a:ext>
            </a:extLst>
          </p:cNvPr>
          <p:cNvSpPr txBox="1"/>
          <p:nvPr/>
        </p:nvSpPr>
        <p:spPr>
          <a:xfrm>
            <a:off x="5526780" y="2072098"/>
            <a:ext cx="828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Nombre</a:t>
            </a:r>
          </a:p>
        </p:txBody>
      </p:sp>
      <p:sp>
        <p:nvSpPr>
          <p:cNvPr id="18" name="CuadroTexto 17">
            <a:extLst>
              <a:ext uri="{FF2B5EF4-FFF2-40B4-BE49-F238E27FC236}">
                <a16:creationId xmlns:a16="http://schemas.microsoft.com/office/drawing/2014/main" id="{0E3A010A-A766-4B5C-8DFA-32EF930BE42A}"/>
              </a:ext>
            </a:extLst>
          </p:cNvPr>
          <p:cNvSpPr txBox="1"/>
          <p:nvPr/>
        </p:nvSpPr>
        <p:spPr>
          <a:xfrm>
            <a:off x="6478605" y="2095688"/>
            <a:ext cx="828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ID Fiscal</a:t>
            </a:r>
          </a:p>
        </p:txBody>
      </p:sp>
      <p:sp>
        <p:nvSpPr>
          <p:cNvPr id="19" name="CuadroTexto 18">
            <a:extLst>
              <a:ext uri="{FF2B5EF4-FFF2-40B4-BE49-F238E27FC236}">
                <a16:creationId xmlns:a16="http://schemas.microsoft.com/office/drawing/2014/main" id="{7B696AC4-BF19-4C16-A299-CA8C9CEFA039}"/>
              </a:ext>
            </a:extLst>
          </p:cNvPr>
          <p:cNvSpPr txBox="1"/>
          <p:nvPr/>
        </p:nvSpPr>
        <p:spPr>
          <a:xfrm>
            <a:off x="7782600" y="2084754"/>
            <a:ext cx="828000"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Estado</a:t>
            </a:r>
          </a:p>
        </p:txBody>
      </p:sp>
      <p:sp>
        <p:nvSpPr>
          <p:cNvPr id="20" name="CuadroTexto 19">
            <a:extLst>
              <a:ext uri="{FF2B5EF4-FFF2-40B4-BE49-F238E27FC236}">
                <a16:creationId xmlns:a16="http://schemas.microsoft.com/office/drawing/2014/main" id="{CB364FC1-078B-4045-9CEE-8D462925ED75}"/>
              </a:ext>
            </a:extLst>
          </p:cNvPr>
          <p:cNvSpPr txBox="1"/>
          <p:nvPr/>
        </p:nvSpPr>
        <p:spPr>
          <a:xfrm>
            <a:off x="9101601" y="2093907"/>
            <a:ext cx="1447384" cy="221018"/>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146597"/>
                </a:solidFill>
                <a:effectLst/>
                <a:uLnTx/>
                <a:uFillTx/>
                <a:latin typeface="Arial"/>
                <a:cs typeface="Arial"/>
                <a:sym typeface="Arial"/>
              </a:rPr>
              <a:t>Aprobado/Fallido</a:t>
            </a:r>
          </a:p>
        </p:txBody>
      </p:sp>
      <p:sp>
        <p:nvSpPr>
          <p:cNvPr id="21" name="CuadroTexto 20">
            <a:extLst>
              <a:ext uri="{FF2B5EF4-FFF2-40B4-BE49-F238E27FC236}">
                <a16:creationId xmlns:a16="http://schemas.microsoft.com/office/drawing/2014/main" id="{33D2CB59-F1CE-4140-AA2C-7514A40E508A}"/>
              </a:ext>
            </a:extLst>
          </p:cNvPr>
          <p:cNvSpPr txBox="1"/>
          <p:nvPr/>
        </p:nvSpPr>
        <p:spPr>
          <a:xfrm>
            <a:off x="4004513" y="2432662"/>
            <a:ext cx="1080000" cy="169277"/>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Proveedor</a:t>
            </a:r>
            <a:endParaRPr kumimoji="0" lang="es-CO"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CuadroTexto 21">
            <a:extLst>
              <a:ext uri="{FF2B5EF4-FFF2-40B4-BE49-F238E27FC236}">
                <a16:creationId xmlns:a16="http://schemas.microsoft.com/office/drawing/2014/main" id="{222CE528-4A92-49F3-A214-1D8705594E03}"/>
              </a:ext>
            </a:extLst>
          </p:cNvPr>
          <p:cNvSpPr txBox="1"/>
          <p:nvPr/>
        </p:nvSpPr>
        <p:spPr>
          <a:xfrm>
            <a:off x="7733488" y="2472465"/>
            <a:ext cx="1080000" cy="169277"/>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No Notificado	</a:t>
            </a:r>
            <a:endParaRPr kumimoji="0" lang="es-CO"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CuadroTexto 22">
            <a:extLst>
              <a:ext uri="{FF2B5EF4-FFF2-40B4-BE49-F238E27FC236}">
                <a16:creationId xmlns:a16="http://schemas.microsoft.com/office/drawing/2014/main" id="{3EC72417-1124-4F26-A150-49EA8C9AC417}"/>
              </a:ext>
            </a:extLst>
          </p:cNvPr>
          <p:cNvSpPr txBox="1"/>
          <p:nvPr/>
        </p:nvSpPr>
        <p:spPr>
          <a:xfrm>
            <a:off x="9131300" y="2434281"/>
            <a:ext cx="1215713" cy="169277"/>
          </a:xfrm>
          <a:prstGeom prst="rect">
            <a:avLst/>
          </a:prstGeom>
          <a:solidFill>
            <a:srgbClr val="CDD7EB"/>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No completado</a:t>
            </a:r>
            <a:endParaRPr kumimoji="0" lang="es-CO"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CuadroTexto 23">
            <a:extLst>
              <a:ext uri="{FF2B5EF4-FFF2-40B4-BE49-F238E27FC236}">
                <a16:creationId xmlns:a16="http://schemas.microsoft.com/office/drawing/2014/main" id="{1EAD857E-3709-4AA4-82E6-14CF7E6C7093}"/>
              </a:ext>
            </a:extLst>
          </p:cNvPr>
          <p:cNvSpPr txBox="1"/>
          <p:nvPr/>
        </p:nvSpPr>
        <p:spPr>
          <a:xfrm>
            <a:off x="3546785" y="2851038"/>
            <a:ext cx="3852000" cy="153888"/>
          </a:xfrm>
          <a:prstGeom prst="rect">
            <a:avLst/>
          </a:prstGeom>
          <a:solidFill>
            <a:srgbClr val="CDD7EB"/>
          </a:solidFill>
        </p:spPr>
        <p:txBody>
          <a:bodyPr wrap="square" lIns="0" tIns="0" rIns="0" bIns="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Arial"/>
                <a:sym typeface="Arial"/>
              </a:rPr>
              <a:t>¿Ha completado la toma de huellas dactilares para MEDICARE?</a:t>
            </a:r>
            <a:endParaRPr kumimoji="0" lang="es-CO" sz="1000" b="1" i="0" u="none" strike="noStrike" kern="0" cap="none" spc="0" normalizeH="0" baseline="0" noProof="0" dirty="0">
              <a:ln>
                <a:noFill/>
              </a:ln>
              <a:solidFill>
                <a:srgbClr val="000000"/>
              </a:solidFill>
              <a:effectLst/>
              <a:uLnTx/>
              <a:uFillTx/>
              <a:latin typeface="Arial"/>
              <a:cs typeface="Arial"/>
              <a:sym typeface="Arial"/>
            </a:endParaRPr>
          </a:p>
        </p:txBody>
      </p:sp>
      <p:sp>
        <p:nvSpPr>
          <p:cNvPr id="25" name="CuadroTexto 24">
            <a:extLst>
              <a:ext uri="{FF2B5EF4-FFF2-40B4-BE49-F238E27FC236}">
                <a16:creationId xmlns:a16="http://schemas.microsoft.com/office/drawing/2014/main" id="{512D6013-0248-447C-8314-40F83EF88DC1}"/>
              </a:ext>
            </a:extLst>
          </p:cNvPr>
          <p:cNvSpPr txBox="1"/>
          <p:nvPr/>
        </p:nvSpPr>
        <p:spPr>
          <a:xfrm>
            <a:off x="3699185" y="3070113"/>
            <a:ext cx="3699600" cy="307777"/>
          </a:xfrm>
          <a:prstGeom prst="rect">
            <a:avLst/>
          </a:prstGeom>
          <a:solidFill>
            <a:srgbClr val="CDD7EB"/>
          </a:solidFill>
        </p:spPr>
        <p:txBody>
          <a:bodyPr wrap="square" lIns="0" tIns="0" rIns="0" bIns="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Arial"/>
                <a:sym typeface="Arial"/>
              </a:rPr>
              <a:t>¿Ha completado la toma de huellas dactilares para MEDICAID en algún estado?</a:t>
            </a:r>
            <a:endParaRPr kumimoji="0" lang="es-CO" sz="1000" b="1" i="0" u="none" strike="noStrike" kern="0" cap="none" spc="0" normalizeH="0" baseline="0" noProof="0" dirty="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C4EC5C5E-77BC-4F75-89C3-5E82E1E799F8}"/>
              </a:ext>
            </a:extLst>
          </p:cNvPr>
          <p:cNvSpPr txBox="1"/>
          <p:nvPr/>
        </p:nvSpPr>
        <p:spPr>
          <a:xfrm>
            <a:off x="7594462" y="2817960"/>
            <a:ext cx="182880" cy="153888"/>
          </a:xfrm>
          <a:prstGeom prst="rect">
            <a:avLst/>
          </a:prstGeom>
          <a:solidFill>
            <a:srgbClr val="CCD8EC"/>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27" name="CuadroTexto 26">
            <a:extLst>
              <a:ext uri="{FF2B5EF4-FFF2-40B4-BE49-F238E27FC236}">
                <a16:creationId xmlns:a16="http://schemas.microsoft.com/office/drawing/2014/main" id="{F28B69F7-DF39-4414-8EFC-6055F5DDFF35}"/>
              </a:ext>
            </a:extLst>
          </p:cNvPr>
          <p:cNvSpPr txBox="1"/>
          <p:nvPr/>
        </p:nvSpPr>
        <p:spPr>
          <a:xfrm>
            <a:off x="7594462" y="3045815"/>
            <a:ext cx="182880" cy="153888"/>
          </a:xfrm>
          <a:prstGeom prst="rect">
            <a:avLst/>
          </a:prstGeom>
          <a:solidFill>
            <a:srgbClr val="CCD8EC"/>
          </a:solid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0" i="0" u="none" strike="noStrike" kern="0" cap="none" spc="0" normalizeH="0" baseline="0" noProof="0" dirty="0">
                <a:ln>
                  <a:noFill/>
                </a:ln>
                <a:solidFill>
                  <a:srgbClr val="000000"/>
                </a:solidFill>
                <a:effectLst/>
                <a:uLnTx/>
                <a:uFillTx/>
                <a:latin typeface="Arial"/>
                <a:cs typeface="Arial"/>
                <a:sym typeface="Arial"/>
              </a:rPr>
              <a:t>Si</a:t>
            </a:r>
            <a:endParaRPr kumimoji="0" lang="es-CO" sz="10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CuadroTexto 29">
            <a:extLst>
              <a:ext uri="{FF2B5EF4-FFF2-40B4-BE49-F238E27FC236}">
                <a16:creationId xmlns:a16="http://schemas.microsoft.com/office/drawing/2014/main" id="{D88FB508-D4FB-4DFF-83D8-89EECE64673E}"/>
              </a:ext>
            </a:extLst>
          </p:cNvPr>
          <p:cNvSpPr txBox="1"/>
          <p:nvPr/>
        </p:nvSpPr>
        <p:spPr>
          <a:xfrm>
            <a:off x="3708710" y="4845914"/>
            <a:ext cx="714375"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Guardar</a:t>
            </a:r>
          </a:p>
        </p:txBody>
      </p:sp>
      <p:sp>
        <p:nvSpPr>
          <p:cNvPr id="31" name="CuadroTexto 30">
            <a:extLst>
              <a:ext uri="{FF2B5EF4-FFF2-40B4-BE49-F238E27FC236}">
                <a16:creationId xmlns:a16="http://schemas.microsoft.com/office/drawing/2014/main" id="{50D00BE5-4657-415A-B215-D01B326F3C59}"/>
              </a:ext>
            </a:extLst>
          </p:cNvPr>
          <p:cNvSpPr txBox="1"/>
          <p:nvPr/>
        </p:nvSpPr>
        <p:spPr>
          <a:xfrm>
            <a:off x="4497873" y="4829899"/>
            <a:ext cx="1118382"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Reestablecer</a:t>
            </a:r>
          </a:p>
        </p:txBody>
      </p:sp>
      <p:sp>
        <p:nvSpPr>
          <p:cNvPr id="32" name="CuadroTexto 31">
            <a:extLst>
              <a:ext uri="{FF2B5EF4-FFF2-40B4-BE49-F238E27FC236}">
                <a16:creationId xmlns:a16="http://schemas.microsoft.com/office/drawing/2014/main" id="{F03EBB5F-489F-42D3-A407-A834EA1B42F8}"/>
              </a:ext>
            </a:extLst>
          </p:cNvPr>
          <p:cNvSpPr txBox="1"/>
          <p:nvPr/>
        </p:nvSpPr>
        <p:spPr>
          <a:xfrm>
            <a:off x="5740080" y="4829899"/>
            <a:ext cx="876507"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Cancelar</a:t>
            </a:r>
          </a:p>
        </p:txBody>
      </p:sp>
      <p:sp>
        <p:nvSpPr>
          <p:cNvPr id="33" name="CuadroTexto 32">
            <a:extLst>
              <a:ext uri="{FF2B5EF4-FFF2-40B4-BE49-F238E27FC236}">
                <a16:creationId xmlns:a16="http://schemas.microsoft.com/office/drawing/2014/main" id="{002E9803-36FB-4E5F-A665-0196E4DBCF3F}"/>
              </a:ext>
            </a:extLst>
          </p:cNvPr>
          <p:cNvSpPr txBox="1"/>
          <p:nvPr/>
        </p:nvSpPr>
        <p:spPr>
          <a:xfrm>
            <a:off x="6765779" y="5480967"/>
            <a:ext cx="8669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Continuar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34" name="CuadroTexto 33">
            <a:extLst>
              <a:ext uri="{FF2B5EF4-FFF2-40B4-BE49-F238E27FC236}">
                <a16:creationId xmlns:a16="http://schemas.microsoft.com/office/drawing/2014/main" id="{FDBF0645-F67E-4D69-833C-4AC9CB570FA2}"/>
              </a:ext>
            </a:extLst>
          </p:cNvPr>
          <p:cNvSpPr txBox="1"/>
          <p:nvPr/>
        </p:nvSpPr>
        <p:spPr>
          <a:xfrm>
            <a:off x="7808761" y="5487659"/>
            <a:ext cx="113772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Seguir luego</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sp>
        <p:nvSpPr>
          <p:cNvPr id="35" name="CuadroTexto 34">
            <a:extLst>
              <a:ext uri="{FF2B5EF4-FFF2-40B4-BE49-F238E27FC236}">
                <a16:creationId xmlns:a16="http://schemas.microsoft.com/office/drawing/2014/main" id="{E1FB3901-245F-4F32-86FE-3989AAB52FC3}"/>
              </a:ext>
            </a:extLst>
          </p:cNvPr>
          <p:cNvSpPr txBox="1"/>
          <p:nvPr/>
        </p:nvSpPr>
        <p:spPr>
          <a:xfrm>
            <a:off x="9063368" y="5480967"/>
            <a:ext cx="796952" cy="221018"/>
          </a:xfrm>
          <a:prstGeom prst="rect">
            <a:avLst/>
          </a:prstGeom>
          <a:solidFill>
            <a:srgbClr val="008238"/>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FFFFFF"/>
                </a:solidFill>
                <a:effectLst/>
                <a:uLnTx/>
                <a:uFillTx/>
                <a:latin typeface="Arial"/>
                <a:cs typeface="Arial"/>
                <a:sym typeface="Arial"/>
              </a:rPr>
              <a:t>Cancelar</a:t>
            </a:r>
            <a:endParaRPr kumimoji="0" lang="es-CO" sz="1200" b="1" i="0" u="none" strike="noStrike" kern="0" cap="none" spc="0" normalizeH="0" baseline="0" noProof="0" dirty="0">
              <a:ln>
                <a:noFill/>
              </a:ln>
              <a:solidFill>
                <a:srgbClr val="FFFFFF"/>
              </a:solidFill>
              <a:effectLst/>
              <a:uLnTx/>
              <a:uFillTx/>
              <a:latin typeface="Arial"/>
              <a:cs typeface="Arial"/>
              <a:sym typeface="Arial"/>
            </a:endParaRPr>
          </a:p>
        </p:txBody>
      </p:sp>
      <p:pic>
        <p:nvPicPr>
          <p:cNvPr id="1154" name="Google Shape;1154;p72"/>
          <p:cNvPicPr preferRelativeResize="0"/>
          <p:nvPr/>
        </p:nvPicPr>
        <p:blipFill>
          <a:blip r:embed="rId4"/>
          <a:srcRect/>
          <a:stretch/>
        </p:blipFill>
        <p:spPr>
          <a:xfrm>
            <a:off x="1933575" y="857250"/>
            <a:ext cx="8324850" cy="5143500"/>
          </a:xfrm>
          <a:prstGeom prst="roundRect">
            <a:avLst>
              <a:gd name="adj" fmla="val 2593"/>
            </a:avLst>
          </a:prstGeom>
          <a:noFill/>
          <a:ln>
            <a:noFill/>
          </a:ln>
        </p:spPr>
      </p:pic>
      <p:sp>
        <p:nvSpPr>
          <p:cNvPr id="1156" name="Google Shape;1156;p72"/>
          <p:cNvSpPr/>
          <p:nvPr/>
        </p:nvSpPr>
        <p:spPr>
          <a:xfrm>
            <a:off x="130175" y="225642"/>
            <a:ext cx="2369001" cy="2360877"/>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Sitio web de IdentoGO: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https://uenroll.identogo.com/</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55" name="Google Shape;1155;p72"/>
          <p:cNvSpPr/>
          <p:nvPr/>
        </p:nvSpPr>
        <p:spPr>
          <a:xfrm>
            <a:off x="9315450" y="32892"/>
            <a:ext cx="2746375" cy="274637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Asegúrate de usar el código 25YQG9* al hacer una cita con IdentoGO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nvGrpSpPr>
          <p:cNvPr id="1158" name="Google Shape;1158;p72"/>
          <p:cNvGrpSpPr/>
          <p:nvPr/>
        </p:nvGrpSpPr>
        <p:grpSpPr>
          <a:xfrm>
            <a:off x="6035075" y="5877862"/>
            <a:ext cx="5902925" cy="1119838"/>
            <a:chOff x="6035075" y="5877862"/>
            <a:chExt cx="5902925" cy="1119838"/>
          </a:xfrm>
        </p:grpSpPr>
        <p:sp>
          <p:nvSpPr>
            <p:cNvPr id="1159" name="Google Shape;1159;p72"/>
            <p:cNvSpPr/>
            <p:nvPr/>
          </p:nvSpPr>
          <p:spPr>
            <a:xfrm>
              <a:off x="6035075" y="5877862"/>
              <a:ext cx="5902925" cy="1119838"/>
            </a:xfrm>
            <a:prstGeom prst="round2SameRect">
              <a:avLst>
                <a:gd name="adj1" fmla="val 15636"/>
                <a:gd name="adj2" fmla="val 0"/>
              </a:avLst>
            </a:prstGeom>
            <a:solidFill>
              <a:schemeClr val="lt1"/>
            </a:solidFill>
            <a:ln w="762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640080" marR="0" lvl="2"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60" name="Google Shape;1160;p72"/>
            <p:cNvSpPr txBox="1"/>
            <p:nvPr/>
          </p:nvSpPr>
          <p:spPr>
            <a:xfrm>
              <a:off x="7023480" y="6114615"/>
              <a:ext cx="4626729"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Consideraciones de Costo: En 2025, el costo de la toma de huellas dactilares es de $16.50 en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161" name="Google Shape;1161;p72" descr="Dollar with solid fill"/>
            <p:cNvPicPr preferRelativeResize="0"/>
            <p:nvPr/>
          </p:nvPicPr>
          <p:blipFill rotWithShape="1">
            <a:blip r:embed="rId5">
              <a:alphaModFix/>
            </a:blip>
            <a:srcRect/>
            <a:stretch/>
          </p:blipFill>
          <p:spPr>
            <a:xfrm>
              <a:off x="6199114" y="5973762"/>
              <a:ext cx="765175" cy="765175"/>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2375"/>
    </mc:Choice>
    <mc:Fallback xmlns="">
      <p:transition spd="slow" advTm="323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6"/>
                                        </p:tgtEl>
                                        <p:attrNameLst>
                                          <p:attrName>style.visibility</p:attrName>
                                        </p:attrNameLst>
                                      </p:cBhvr>
                                      <p:to>
                                        <p:strVal val="visible"/>
                                      </p:to>
                                    </p:set>
                                    <p:animEffect transition="in" filter="fade">
                                      <p:cBhvr>
                                        <p:cTn id="7" dur="1000"/>
                                        <p:tgtEl>
                                          <p:spTgt spid="1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55"/>
                                        </p:tgtEl>
                                        <p:attrNameLst>
                                          <p:attrName>style.visibility</p:attrName>
                                        </p:attrNameLst>
                                      </p:cBhvr>
                                      <p:to>
                                        <p:strVal val="visible"/>
                                      </p:to>
                                    </p:set>
                                    <p:animEffect transition="in" filter="fade">
                                      <p:cBhvr>
                                        <p:cTn id="12" dur="1000"/>
                                        <p:tgtEl>
                                          <p:spTgt spid="115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58"/>
                                        </p:tgtEl>
                                        <p:attrNameLst>
                                          <p:attrName>style.visibility</p:attrName>
                                        </p:attrNameLst>
                                      </p:cBhvr>
                                      <p:to>
                                        <p:strVal val="visible"/>
                                      </p:to>
                                    </p:set>
                                    <p:anim calcmode="lin" valueType="num">
                                      <p:cBhvr additive="base">
                                        <p:cTn id="17" dur="500"/>
                                        <p:tgtEl>
                                          <p:spTgt spid="11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66"/>
        <p:cNvGrpSpPr/>
        <p:nvPr/>
      </p:nvGrpSpPr>
      <p:grpSpPr>
        <a:xfrm>
          <a:off x="0" y="0"/>
          <a:ext cx="0" cy="0"/>
          <a:chOff x="0" y="0"/>
          <a:chExt cx="0" cy="0"/>
        </a:xfrm>
      </p:grpSpPr>
      <p:sp>
        <p:nvSpPr>
          <p:cNvPr id="1167" name="Google Shape;1167;p73"/>
          <p:cNvSpPr/>
          <p:nvPr/>
        </p:nvSpPr>
        <p:spPr>
          <a:xfrm>
            <a:off x="323850" y="76200"/>
            <a:ext cx="8696325" cy="66865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168" name="Google Shape;1168;p73"/>
          <p:cNvPicPr preferRelativeResize="0"/>
          <p:nvPr/>
        </p:nvPicPr>
        <p:blipFill rotWithShape="1">
          <a:blip r:embed="rId4">
            <a:alphaModFix/>
          </a:blip>
          <a:srcRect t="903" b="1190"/>
          <a:stretch/>
        </p:blipFill>
        <p:spPr>
          <a:xfrm>
            <a:off x="420406" y="197601"/>
            <a:ext cx="8474637" cy="6477000"/>
          </a:xfrm>
          <a:prstGeom prst="roundRect">
            <a:avLst>
              <a:gd name="adj" fmla="val 2696"/>
            </a:avLst>
          </a:prstGeom>
          <a:noFill/>
          <a:ln>
            <a:noFill/>
          </a:ln>
        </p:spPr>
      </p:pic>
      <p:sp>
        <p:nvSpPr>
          <p:cNvPr id="1169" name="Google Shape;1169;p73"/>
          <p:cNvSpPr/>
          <p:nvPr/>
        </p:nvSpPr>
        <p:spPr>
          <a:xfrm>
            <a:off x="77309" y="4038600"/>
            <a:ext cx="1807860" cy="694468"/>
          </a:xfrm>
          <a:prstGeom prst="rect">
            <a:avLst/>
          </a:prstGeom>
          <a:blipFill rotWithShape="1">
            <a:blip r:embed="rId5">
              <a:alphaModFix/>
            </a:blip>
            <a:stretch>
              <a:fillRect r="-13370" b="2796"/>
            </a:stretch>
          </a:blipFill>
          <a:ln w="38100" cap="flat" cmpd="sng">
            <a:solidFill>
              <a:srgbClr val="6675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70" name="Google Shape;1170;p73"/>
          <p:cNvSpPr txBox="1">
            <a:spLocks noGrp="1"/>
          </p:cNvSpPr>
          <p:nvPr>
            <p:ph type="sldNum" idx="12"/>
          </p:nvPr>
        </p:nvSpPr>
        <p:spPr>
          <a:xfrm>
            <a:off x="7172325"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145</a:t>
            </a:fld>
            <a:endParaRPr/>
          </a:p>
        </p:txBody>
      </p:sp>
      <p:sp>
        <p:nvSpPr>
          <p:cNvPr id="1171" name="Google Shape;1171;p73"/>
          <p:cNvSpPr/>
          <p:nvPr/>
        </p:nvSpPr>
        <p:spPr>
          <a:xfrm>
            <a:off x="8463280" y="883920"/>
            <a:ext cx="3651411" cy="5345831"/>
          </a:xfrm>
          <a:prstGeom prst="roundRect">
            <a:avLst>
              <a:gd name="adj" fmla="val 4522"/>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aphicFrame>
        <p:nvGraphicFramePr>
          <p:cNvPr id="1172" name="Google Shape;1172;p73"/>
          <p:cNvGraphicFramePr/>
          <p:nvPr/>
        </p:nvGraphicFramePr>
        <p:xfrm>
          <a:off x="8543925" y="956202"/>
          <a:ext cx="3468600" cy="5025385"/>
        </p:xfrm>
        <a:graphic>
          <a:graphicData uri="http://schemas.openxmlformats.org/drawingml/2006/table">
            <a:tbl>
              <a:tblPr firstRow="1" bandRow="1">
                <a:noFill/>
                <a:tableStyleId>{71B55FC7-65A2-487D-836A-1CE18B8BC7D7}</a:tableStyleId>
              </a:tblPr>
              <a:tblGrid>
                <a:gridCol w="1734300">
                  <a:extLst>
                    <a:ext uri="{9D8B030D-6E8A-4147-A177-3AD203B41FA5}">
                      <a16:colId xmlns:a16="http://schemas.microsoft.com/office/drawing/2014/main" val="20000"/>
                    </a:ext>
                  </a:extLst>
                </a:gridCol>
                <a:gridCol w="1734300">
                  <a:extLst>
                    <a:ext uri="{9D8B030D-6E8A-4147-A177-3AD203B41FA5}">
                      <a16:colId xmlns:a16="http://schemas.microsoft.com/office/drawing/2014/main" val="20001"/>
                    </a:ext>
                  </a:extLst>
                </a:gridCol>
              </a:tblGrid>
              <a:tr h="357925">
                <a:tc>
                  <a:txBody>
                    <a:bodyPr/>
                    <a:lstStyle/>
                    <a:p>
                      <a:pPr marL="0" marR="0" lvl="0" indent="0" algn="l" rtl="0">
                        <a:spcBef>
                          <a:spcPts val="0"/>
                        </a:spcBef>
                        <a:spcAft>
                          <a:spcPts val="0"/>
                        </a:spcAft>
                        <a:buNone/>
                      </a:pPr>
                      <a:r>
                        <a:rPr lang="en-US" sz="1400" u="none" strike="noStrike" cap="none"/>
                        <a:t>Attachment Type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tc>
                  <a:txBody>
                    <a:bodyPr/>
                    <a:lstStyle/>
                    <a:p>
                      <a:pPr marL="0" marR="0" lvl="0" indent="0" algn="l" rtl="0">
                        <a:spcBef>
                          <a:spcPts val="0"/>
                        </a:spcBef>
                        <a:spcAft>
                          <a:spcPts val="0"/>
                        </a:spcAft>
                        <a:buNone/>
                      </a:pPr>
                      <a:r>
                        <a:rPr lang="en-US" sz="1400"/>
                        <a:t>Attachment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extLst>
                  <a:ext uri="{0D108BD9-81ED-4DB2-BD59-A6C34878D82A}">
                    <a16:rowId xmlns:a16="http://schemas.microsoft.com/office/drawing/2014/main" val="10000"/>
                  </a:ext>
                </a:extLst>
              </a:tr>
              <a:tr h="320700">
                <a:tc>
                  <a:txBody>
                    <a:bodyPr/>
                    <a:lstStyle/>
                    <a:p>
                      <a:pPr marL="0" marR="0" lvl="0" indent="0" algn="l" rtl="0">
                        <a:spcBef>
                          <a:spcPts val="0"/>
                        </a:spcBef>
                        <a:spcAft>
                          <a:spcPts val="0"/>
                        </a:spcAft>
                        <a:buNone/>
                      </a:pPr>
                      <a:r>
                        <a:rPr lang="en-US" sz="1200"/>
                        <a:t>W-9</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W-9 with SSN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1"/>
                  </a:ext>
                </a:extLst>
              </a:tr>
              <a:tr h="320700">
                <a:tc>
                  <a:txBody>
                    <a:bodyPr/>
                    <a:lstStyle/>
                    <a:p>
                      <a:pPr marL="0" marR="0" lvl="0" indent="0" algn="l" rtl="0">
                        <a:spcBef>
                          <a:spcPts val="0"/>
                        </a:spcBef>
                        <a:spcAft>
                          <a:spcPts val="0"/>
                        </a:spcAft>
                        <a:buNone/>
                      </a:pPr>
                      <a:r>
                        <a:rPr lang="en-US" sz="1200"/>
                        <a:t>Voided Check or Bank Letter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Voided Check or Bank Letter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Attestations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3"/>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Doula Code of Conduct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CPR Card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5"/>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Lawful Presence Affidavit</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Front of Driver’s License/ State ID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7"/>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Back of driver’s license/ state ID</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Copy of Insurance Policy</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9"/>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Doula Certification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320700">
                <a:tc>
                  <a:txBody>
                    <a:bodyPr/>
                    <a:lstStyle/>
                    <a:p>
                      <a:pPr marL="0" marR="0" lvl="0" indent="0" algn="l" rtl="0">
                        <a:spcBef>
                          <a:spcPts val="0"/>
                        </a:spcBef>
                        <a:spcAft>
                          <a:spcPts val="0"/>
                        </a:spcAft>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Doula Training Certificate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11"/>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Other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Letters of Recommendation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586"/>
    </mc:Choice>
    <mc:Fallback xmlns="">
      <p:transition spd="slow" advTm="155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66"/>
        <p:cNvGrpSpPr/>
        <p:nvPr/>
      </p:nvGrpSpPr>
      <p:grpSpPr>
        <a:xfrm>
          <a:off x="0" y="0"/>
          <a:ext cx="0" cy="0"/>
          <a:chOff x="0" y="0"/>
          <a:chExt cx="0" cy="0"/>
        </a:xfrm>
      </p:grpSpPr>
      <p:pic>
        <p:nvPicPr>
          <p:cNvPr id="12" name="Google Shape;1168;p73">
            <a:extLst>
              <a:ext uri="{FF2B5EF4-FFF2-40B4-BE49-F238E27FC236}">
                <a16:creationId xmlns:a16="http://schemas.microsoft.com/office/drawing/2014/main" id="{EBE00467-59BD-44D9-92B2-1DEBBB71AAD3}"/>
              </a:ext>
            </a:extLst>
          </p:cNvPr>
          <p:cNvPicPr preferRelativeResize="0"/>
          <p:nvPr/>
        </p:nvPicPr>
        <p:blipFill rotWithShape="1">
          <a:blip r:embed="rId4">
            <a:alphaModFix/>
          </a:blip>
          <a:srcRect t="903" b="1190"/>
          <a:stretch/>
        </p:blipFill>
        <p:spPr>
          <a:xfrm>
            <a:off x="420406" y="133819"/>
            <a:ext cx="8474637" cy="6477000"/>
          </a:xfrm>
          <a:prstGeom prst="roundRect">
            <a:avLst>
              <a:gd name="adj" fmla="val 2696"/>
            </a:avLst>
          </a:prstGeom>
          <a:noFill/>
          <a:ln>
            <a:noFill/>
          </a:ln>
        </p:spPr>
      </p:pic>
      <p:sp>
        <p:nvSpPr>
          <p:cNvPr id="1167" name="Google Shape;1167;p73"/>
          <p:cNvSpPr/>
          <p:nvPr/>
        </p:nvSpPr>
        <p:spPr>
          <a:xfrm>
            <a:off x="323850" y="76200"/>
            <a:ext cx="8696325" cy="6686550"/>
          </a:xfrm>
          <a:prstGeom prst="roundRect">
            <a:avLst>
              <a:gd name="adj" fmla="val 4522"/>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70" name="Google Shape;1170;p73"/>
          <p:cNvSpPr txBox="1">
            <a:spLocks noGrp="1"/>
          </p:cNvSpPr>
          <p:nvPr>
            <p:ph type="sldNum" idx="12"/>
          </p:nvPr>
        </p:nvSpPr>
        <p:spPr>
          <a:xfrm>
            <a:off x="7172325"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9" name="CuadroTexto 18">
            <a:extLst>
              <a:ext uri="{FF2B5EF4-FFF2-40B4-BE49-F238E27FC236}">
                <a16:creationId xmlns:a16="http://schemas.microsoft.com/office/drawing/2014/main" id="{57DE2F2E-0C23-4B81-B558-A50AEF74C036}"/>
              </a:ext>
            </a:extLst>
          </p:cNvPr>
          <p:cNvSpPr txBox="1"/>
          <p:nvPr/>
        </p:nvSpPr>
        <p:spPr>
          <a:xfrm>
            <a:off x="1935569" y="2650309"/>
            <a:ext cx="4160431" cy="190240"/>
          </a:xfrm>
          <a:prstGeom prst="rect">
            <a:avLst/>
          </a:prstGeom>
          <a:solidFill>
            <a:schemeClr val="bg1"/>
          </a:solidFill>
        </p:spPr>
        <p:txBody>
          <a:bodyPr wrap="square" lIns="36000" tIns="0" rIns="36000" bIns="3600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00" b="0" i="0" u="none" strike="noStrike" kern="0" cap="none" spc="0" normalizeH="0" baseline="0" noProof="0" dirty="0">
                <a:ln>
                  <a:noFill/>
                </a:ln>
                <a:solidFill>
                  <a:srgbClr val="000000"/>
                </a:solidFill>
                <a:effectLst/>
                <a:uLnTx/>
                <a:uFillTx/>
                <a:latin typeface="Arial"/>
                <a:cs typeface="Arial"/>
                <a:sym typeface="Arial"/>
              </a:rPr>
              <a:t>Indica un campo obligatorio.</a:t>
            </a:r>
          </a:p>
        </p:txBody>
      </p:sp>
      <p:sp>
        <p:nvSpPr>
          <p:cNvPr id="22" name="CuadroTexto 21">
            <a:extLst>
              <a:ext uri="{FF2B5EF4-FFF2-40B4-BE49-F238E27FC236}">
                <a16:creationId xmlns:a16="http://schemas.microsoft.com/office/drawing/2014/main" id="{3207FED8-1DC5-48D2-AF2C-C46BE765D5EB}"/>
              </a:ext>
            </a:extLst>
          </p:cNvPr>
          <p:cNvSpPr txBox="1"/>
          <p:nvPr/>
        </p:nvSpPr>
        <p:spPr>
          <a:xfrm>
            <a:off x="2098646" y="4887738"/>
            <a:ext cx="1932334" cy="205629"/>
          </a:xfrm>
          <a:prstGeom prst="rect">
            <a:avLst/>
          </a:prstGeom>
          <a:solidFill>
            <a:srgbClr val="809DCE"/>
          </a:solidFill>
        </p:spPr>
        <p:txBody>
          <a:bodyPr wrap="square" lIns="36000" tIns="0" rIns="36000" bIns="3600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146597"/>
                </a:solidFill>
                <a:effectLst/>
                <a:uLnTx/>
                <a:uFillTx/>
                <a:latin typeface="Arial"/>
                <a:cs typeface="Arial"/>
                <a:sym typeface="Arial"/>
              </a:rPr>
              <a:t>Método de Transmisión	</a:t>
            </a:r>
          </a:p>
        </p:txBody>
      </p:sp>
      <p:sp>
        <p:nvSpPr>
          <p:cNvPr id="23" name="CuadroTexto 22">
            <a:extLst>
              <a:ext uri="{FF2B5EF4-FFF2-40B4-BE49-F238E27FC236}">
                <a16:creationId xmlns:a16="http://schemas.microsoft.com/office/drawing/2014/main" id="{692FB11C-B00E-4BBE-B1BC-D7867055F841}"/>
              </a:ext>
            </a:extLst>
          </p:cNvPr>
          <p:cNvSpPr txBox="1"/>
          <p:nvPr/>
        </p:nvSpPr>
        <p:spPr>
          <a:xfrm>
            <a:off x="4433261" y="4886043"/>
            <a:ext cx="1307494" cy="205629"/>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146597"/>
                </a:solidFill>
                <a:effectLst/>
                <a:uLnTx/>
                <a:uFillTx/>
                <a:latin typeface="Arial"/>
                <a:cs typeface="Arial"/>
                <a:sym typeface="Arial"/>
              </a:rPr>
              <a:t>Archivo</a:t>
            </a:r>
          </a:p>
        </p:txBody>
      </p:sp>
      <p:sp>
        <p:nvSpPr>
          <p:cNvPr id="24" name="CuadroTexto 23">
            <a:extLst>
              <a:ext uri="{FF2B5EF4-FFF2-40B4-BE49-F238E27FC236}">
                <a16:creationId xmlns:a16="http://schemas.microsoft.com/office/drawing/2014/main" id="{0B64C67D-D266-4FBA-B1EA-C57CD1F3316C}"/>
              </a:ext>
            </a:extLst>
          </p:cNvPr>
          <p:cNvSpPr txBox="1"/>
          <p:nvPr/>
        </p:nvSpPr>
        <p:spPr>
          <a:xfrm>
            <a:off x="6552877" y="4882471"/>
            <a:ext cx="1307494" cy="205629"/>
          </a:xfrm>
          <a:prstGeom prst="rect">
            <a:avLst/>
          </a:prstGeom>
          <a:solidFill>
            <a:srgbClr val="809DCE"/>
          </a:solidFill>
        </p:spPr>
        <p:txBody>
          <a:bodyPr wrap="square" lIns="36000" tIns="0" rIns="36000" bIns="3600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1" i="0" u="none" strike="noStrike" kern="0" cap="none" spc="0" normalizeH="0" baseline="0" noProof="0" dirty="0">
                <a:ln>
                  <a:noFill/>
                </a:ln>
                <a:solidFill>
                  <a:srgbClr val="146597"/>
                </a:solidFill>
                <a:effectLst/>
                <a:uLnTx/>
                <a:uFillTx/>
                <a:latin typeface="Arial"/>
                <a:cs typeface="Arial"/>
                <a:sym typeface="Arial"/>
              </a:rPr>
              <a:t>Tipo de Anexo</a:t>
            </a:r>
          </a:p>
        </p:txBody>
      </p:sp>
      <p:sp>
        <p:nvSpPr>
          <p:cNvPr id="26" name="CuadroTexto 25">
            <a:extLst>
              <a:ext uri="{FF2B5EF4-FFF2-40B4-BE49-F238E27FC236}">
                <a16:creationId xmlns:a16="http://schemas.microsoft.com/office/drawing/2014/main" id="{0E07E7E6-FE5C-4610-B829-BBA60E232EF0}"/>
              </a:ext>
            </a:extLst>
          </p:cNvPr>
          <p:cNvSpPr txBox="1"/>
          <p:nvPr/>
        </p:nvSpPr>
        <p:spPr>
          <a:xfrm>
            <a:off x="1961575" y="5125340"/>
            <a:ext cx="2258734" cy="216000"/>
          </a:xfrm>
          <a:prstGeom prst="rect">
            <a:avLst/>
          </a:prstGeom>
          <a:solidFill>
            <a:srgbClr val="CCD8EC"/>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0" i="0" u="none" strike="noStrike" kern="0" cap="none" spc="0" normalizeH="0" baseline="0" noProof="0" dirty="0">
                <a:ln>
                  <a:noFill/>
                </a:ln>
                <a:solidFill>
                  <a:srgbClr val="FFFFFF">
                    <a:lumMod val="50000"/>
                  </a:srgbClr>
                </a:solidFill>
                <a:effectLst/>
                <a:uLnTx/>
                <a:uFillTx/>
                <a:latin typeface="Arial"/>
                <a:cs typeface="Arial"/>
                <a:sym typeface="Arial"/>
              </a:rPr>
              <a:t>Hacer clic para contraer.</a:t>
            </a:r>
          </a:p>
        </p:txBody>
      </p:sp>
      <p:sp>
        <p:nvSpPr>
          <p:cNvPr id="27" name="CuadroTexto 26">
            <a:extLst>
              <a:ext uri="{FF2B5EF4-FFF2-40B4-BE49-F238E27FC236}">
                <a16:creationId xmlns:a16="http://schemas.microsoft.com/office/drawing/2014/main" id="{E00E2137-DCA2-4AA2-B02C-A2963CCDE5B0}"/>
              </a:ext>
            </a:extLst>
          </p:cNvPr>
          <p:cNvSpPr txBox="1"/>
          <p:nvPr/>
        </p:nvSpPr>
        <p:spPr>
          <a:xfrm>
            <a:off x="2075786" y="5407404"/>
            <a:ext cx="1584000" cy="230832"/>
          </a:xfrm>
          <a:prstGeom prst="rect">
            <a:avLst/>
          </a:prstGeom>
          <a:solidFill>
            <a:srgbClr val="CCD8EC"/>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Método de Transmisión</a:t>
            </a:r>
          </a:p>
        </p:txBody>
      </p:sp>
      <p:sp>
        <p:nvSpPr>
          <p:cNvPr id="28" name="CuadroTexto 27">
            <a:extLst>
              <a:ext uri="{FF2B5EF4-FFF2-40B4-BE49-F238E27FC236}">
                <a16:creationId xmlns:a16="http://schemas.microsoft.com/office/drawing/2014/main" id="{4A57D913-B855-49A7-AFE8-F81A5AA47D4D}"/>
              </a:ext>
            </a:extLst>
          </p:cNvPr>
          <p:cNvSpPr txBox="1"/>
          <p:nvPr/>
        </p:nvSpPr>
        <p:spPr>
          <a:xfrm>
            <a:off x="2795201" y="5638236"/>
            <a:ext cx="828000" cy="230832"/>
          </a:xfrm>
          <a:prstGeom prst="rect">
            <a:avLst/>
          </a:prstGeom>
          <a:solidFill>
            <a:srgbClr val="CCD8EC"/>
          </a:solidFill>
        </p:spPr>
        <p:txBody>
          <a:bodyPr wrap="square" lIns="0" r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srgbClr val="000000"/>
                </a:solidFill>
                <a:effectLst/>
                <a:uLnTx/>
                <a:uFillTx/>
                <a:latin typeface="Arial"/>
                <a:cs typeface="Arial"/>
                <a:sym typeface="Arial"/>
              </a:rPr>
              <a:t>Cargar archivo</a:t>
            </a:r>
          </a:p>
        </p:txBody>
      </p:sp>
      <p:sp>
        <p:nvSpPr>
          <p:cNvPr id="29" name="CuadroTexto 28">
            <a:extLst>
              <a:ext uri="{FF2B5EF4-FFF2-40B4-BE49-F238E27FC236}">
                <a16:creationId xmlns:a16="http://schemas.microsoft.com/office/drawing/2014/main" id="{185DD1BD-9C06-49C0-A854-FF62150D5ED0}"/>
              </a:ext>
            </a:extLst>
          </p:cNvPr>
          <p:cNvSpPr txBox="1"/>
          <p:nvPr/>
        </p:nvSpPr>
        <p:spPr>
          <a:xfrm>
            <a:off x="2381201" y="5878181"/>
            <a:ext cx="1242000" cy="253916"/>
          </a:xfrm>
          <a:prstGeom prst="rect">
            <a:avLst/>
          </a:prstGeom>
          <a:solidFill>
            <a:srgbClr val="CCD8EC"/>
          </a:solidFill>
        </p:spPr>
        <p:txBody>
          <a:bodyPr wrap="square" lIns="0" r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050" b="1" i="0" u="none" strike="noStrike" kern="0" cap="none" spc="0" normalizeH="0" baseline="0" noProof="0" dirty="0">
                <a:ln>
                  <a:noFill/>
                </a:ln>
                <a:solidFill>
                  <a:srgbClr val="000000"/>
                </a:solidFill>
                <a:effectLst/>
                <a:uLnTx/>
                <a:uFillTx/>
                <a:latin typeface="Arial"/>
                <a:cs typeface="Arial"/>
                <a:sym typeface="Arial"/>
              </a:rPr>
              <a:t>Tipo de Anexo</a:t>
            </a:r>
          </a:p>
        </p:txBody>
      </p:sp>
      <p:sp>
        <p:nvSpPr>
          <p:cNvPr id="31" name="CuadroTexto 30">
            <a:extLst>
              <a:ext uri="{FF2B5EF4-FFF2-40B4-BE49-F238E27FC236}">
                <a16:creationId xmlns:a16="http://schemas.microsoft.com/office/drawing/2014/main" id="{1340F587-77C4-423E-A316-3FA84AF76E8A}"/>
              </a:ext>
            </a:extLst>
          </p:cNvPr>
          <p:cNvSpPr txBox="1"/>
          <p:nvPr/>
        </p:nvSpPr>
        <p:spPr>
          <a:xfrm>
            <a:off x="2170881" y="6277131"/>
            <a:ext cx="714375"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Agregar</a:t>
            </a:r>
          </a:p>
        </p:txBody>
      </p:sp>
      <p:sp>
        <p:nvSpPr>
          <p:cNvPr id="32" name="CuadroTexto 31">
            <a:extLst>
              <a:ext uri="{FF2B5EF4-FFF2-40B4-BE49-F238E27FC236}">
                <a16:creationId xmlns:a16="http://schemas.microsoft.com/office/drawing/2014/main" id="{73708BBE-9E2F-4819-B695-DC6E3EBA5491}"/>
              </a:ext>
            </a:extLst>
          </p:cNvPr>
          <p:cNvSpPr txBox="1"/>
          <p:nvPr/>
        </p:nvSpPr>
        <p:spPr>
          <a:xfrm>
            <a:off x="2960070" y="6277131"/>
            <a:ext cx="936474" cy="261610"/>
          </a:xfrm>
          <a:prstGeom prst="rect">
            <a:avLst/>
          </a:prstGeom>
          <a:solidFill>
            <a:srgbClr val="F9FBFF"/>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0000"/>
                </a:solidFill>
                <a:effectLst/>
                <a:uLnTx/>
                <a:uFillTx/>
                <a:latin typeface="Arial"/>
                <a:cs typeface="Arial"/>
                <a:sym typeface="Arial"/>
              </a:rPr>
              <a:t>Cancelar</a:t>
            </a:r>
          </a:p>
        </p:txBody>
      </p:sp>
      <p:sp>
        <p:nvSpPr>
          <p:cNvPr id="1171" name="Google Shape;1171;p73"/>
          <p:cNvSpPr/>
          <p:nvPr/>
        </p:nvSpPr>
        <p:spPr>
          <a:xfrm>
            <a:off x="8463280" y="883920"/>
            <a:ext cx="3651411" cy="5345831"/>
          </a:xfrm>
          <a:prstGeom prst="roundRect">
            <a:avLst>
              <a:gd name="adj" fmla="val 4522"/>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168" name="Google Shape;1168;p73"/>
          <p:cNvPicPr preferRelativeResize="0"/>
          <p:nvPr/>
        </p:nvPicPr>
        <p:blipFill>
          <a:blip r:embed="rId5"/>
          <a:srcRect l="15" r="15"/>
          <a:stretch/>
        </p:blipFill>
        <p:spPr>
          <a:xfrm>
            <a:off x="420406" y="124706"/>
            <a:ext cx="8474637" cy="6477000"/>
          </a:xfrm>
          <a:prstGeom prst="roundRect">
            <a:avLst>
              <a:gd name="adj" fmla="val 2696"/>
            </a:avLst>
          </a:prstGeom>
          <a:noFill/>
          <a:ln>
            <a:noFill/>
          </a:ln>
        </p:spPr>
      </p:pic>
      <p:graphicFrame>
        <p:nvGraphicFramePr>
          <p:cNvPr id="1172" name="Google Shape;1172;p73"/>
          <p:cNvGraphicFramePr/>
          <p:nvPr/>
        </p:nvGraphicFramePr>
        <p:xfrm>
          <a:off x="8543925" y="956202"/>
          <a:ext cx="3468600" cy="5298405"/>
        </p:xfrm>
        <a:graphic>
          <a:graphicData uri="http://schemas.openxmlformats.org/drawingml/2006/table">
            <a:tbl>
              <a:tblPr firstRow="1" bandRow="1">
                <a:noFill/>
                <a:tableStyleId>{71B55FC7-65A2-487D-836A-1CE18B8BC7D7}</a:tableStyleId>
              </a:tblPr>
              <a:tblGrid>
                <a:gridCol w="1734300">
                  <a:extLst>
                    <a:ext uri="{9D8B030D-6E8A-4147-A177-3AD203B41FA5}">
                      <a16:colId xmlns:a16="http://schemas.microsoft.com/office/drawing/2014/main" val="20000"/>
                    </a:ext>
                  </a:extLst>
                </a:gridCol>
                <a:gridCol w="1734300">
                  <a:extLst>
                    <a:ext uri="{9D8B030D-6E8A-4147-A177-3AD203B41FA5}">
                      <a16:colId xmlns:a16="http://schemas.microsoft.com/office/drawing/2014/main" val="20001"/>
                    </a:ext>
                  </a:extLst>
                </a:gridCol>
              </a:tblGrid>
              <a:tr h="357925">
                <a:tc>
                  <a:txBody>
                    <a:bodyPr/>
                    <a:lstStyle/>
                    <a:p>
                      <a:pPr marL="0" marR="0" lvl="0" indent="0" algn="l" rtl="0">
                        <a:spcBef>
                          <a:spcPts val="0"/>
                        </a:spcBef>
                        <a:spcAft>
                          <a:spcPts val="0"/>
                        </a:spcAft>
                        <a:buNone/>
                      </a:pPr>
                      <a:r>
                        <a:rPr lang="en-US" sz="1400" u="none" strike="noStrike" cap="none" dirty="0"/>
                        <a:t>Tipo de </a:t>
                      </a:r>
                      <a:r>
                        <a:rPr lang="en-US" sz="1400" u="none" strike="noStrike" cap="none" dirty="0" err="1"/>
                        <a:t>Adjunto</a:t>
                      </a:r>
                      <a:endParaRPr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tc>
                  <a:txBody>
                    <a:bodyPr/>
                    <a:lstStyle/>
                    <a:p>
                      <a:pPr marL="0" marR="0" lvl="0" indent="0" algn="l" rtl="0">
                        <a:spcBef>
                          <a:spcPts val="0"/>
                        </a:spcBef>
                        <a:spcAft>
                          <a:spcPts val="0"/>
                        </a:spcAft>
                        <a:buNone/>
                      </a:pPr>
                      <a:r>
                        <a:rPr lang="en-US" sz="1400"/>
                        <a:t>Adjunto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5E9B"/>
                    </a:solidFill>
                  </a:tcPr>
                </a:tc>
                <a:extLst>
                  <a:ext uri="{0D108BD9-81ED-4DB2-BD59-A6C34878D82A}">
                    <a16:rowId xmlns:a16="http://schemas.microsoft.com/office/drawing/2014/main" val="10000"/>
                  </a:ext>
                </a:extLst>
              </a:tr>
              <a:tr h="320700">
                <a:tc>
                  <a:txBody>
                    <a:bodyPr/>
                    <a:lstStyle/>
                    <a:p>
                      <a:pPr marL="0" marR="0" lvl="0" indent="0" algn="l" rtl="0">
                        <a:spcBef>
                          <a:spcPts val="0"/>
                        </a:spcBef>
                        <a:spcAft>
                          <a:spcPts val="0"/>
                        </a:spcAft>
                        <a:buNone/>
                      </a:pPr>
                      <a:r>
                        <a:rPr lang="en-US" sz="1200"/>
                        <a:t>W-9</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W-9 con SSN</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1"/>
                  </a:ext>
                </a:extLst>
              </a:tr>
              <a:tr h="320700">
                <a:tc>
                  <a:txBody>
                    <a:bodyPr/>
                    <a:lstStyle/>
                    <a:p>
                      <a:pPr marL="0" marR="0" lvl="0" indent="0" algn="l" rtl="0">
                        <a:spcBef>
                          <a:spcPts val="0"/>
                        </a:spcBef>
                        <a:spcAft>
                          <a:spcPts val="0"/>
                        </a:spcAft>
                        <a:buNone/>
                      </a:pPr>
                      <a:r>
                        <a:rPr lang="en-US" sz="1200"/>
                        <a:t>Cheque anulado/carta del banco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dirty="0"/>
                        <a:t>Cheque </a:t>
                      </a:r>
                      <a:r>
                        <a:rPr lang="en-US" sz="1200" dirty="0" err="1"/>
                        <a:t>anulado</a:t>
                      </a:r>
                      <a:r>
                        <a:rPr lang="en-US" sz="1200" dirty="0"/>
                        <a:t>/carta del banco</a:t>
                      </a:r>
                      <a:endParaRPr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20700">
                <a:tc>
                  <a:txBody>
                    <a:bodyPr/>
                    <a:lstStyle/>
                    <a:p>
                      <a:pPr marL="0" marR="0" lvl="0" indent="0" algn="l" rtl="0">
                        <a:spcBef>
                          <a:spcPts val="0"/>
                        </a:spcBef>
                        <a:spcAft>
                          <a:spcPts val="0"/>
                        </a:spcAft>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Atestaciones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3"/>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Código de Conducta de Doula</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20700">
                <a:tc>
                  <a:txBody>
                    <a:bodyPr/>
                    <a:lstStyle/>
                    <a:p>
                      <a:pPr marL="0" marR="0" lvl="0" indent="0" algn="l" rtl="0">
                        <a:spcBef>
                          <a:spcPts val="0"/>
                        </a:spcBef>
                        <a:spcAft>
                          <a:spcPts val="0"/>
                        </a:spcAft>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Tarjeta de RCP</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5"/>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Declaración jurada de presencia legal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20700">
                <a:tc>
                  <a:txBody>
                    <a:bodyPr/>
                    <a:lstStyle/>
                    <a:p>
                      <a:pPr marL="0" marR="0" lvl="0" indent="0" algn="l" rtl="0">
                        <a:spcBef>
                          <a:spcPts val="0"/>
                        </a:spcBef>
                        <a:spcAft>
                          <a:spcPts val="0"/>
                        </a:spcAft>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Frente de la licencia de conducir/ID estatal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7"/>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Reverso de la licencia de conducir/ID estatal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20700">
                <a:tc>
                  <a:txBody>
                    <a:bodyPr/>
                    <a:lstStyle/>
                    <a:p>
                      <a:pPr marL="0" marR="0" lvl="0" indent="0" algn="l" rtl="0">
                        <a:spcBef>
                          <a:spcPts val="0"/>
                        </a:spcBef>
                        <a:spcAft>
                          <a:spcPts val="0"/>
                        </a:spcAft>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Copia de la póliza de seguro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09"/>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a:t>Certificación de Doula</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0"/>
                  </a:ext>
                </a:extLst>
              </a:tr>
              <a:tr h="320700">
                <a:tc>
                  <a:txBody>
                    <a:bodyPr/>
                    <a:lstStyle/>
                    <a:p>
                      <a:pPr marL="0" marR="0" lvl="0" indent="0" algn="l" rtl="0">
                        <a:spcBef>
                          <a:spcPts val="0"/>
                        </a:spcBef>
                        <a:spcAft>
                          <a:spcPts val="0"/>
                        </a:spcAft>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tc>
                  <a:txBody>
                    <a:bodyPr/>
                    <a:lstStyle/>
                    <a:p>
                      <a:pPr marL="0" marR="0" lvl="0" indent="0" algn="l" rtl="0">
                        <a:spcBef>
                          <a:spcPts val="0"/>
                        </a:spcBef>
                        <a:spcAft>
                          <a:spcPts val="0"/>
                        </a:spcAft>
                        <a:buNone/>
                      </a:pPr>
                      <a:r>
                        <a:rPr lang="en-US" sz="1200"/>
                        <a:t>Certificado de capacitación en Doula</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CD1E2"/>
                    </a:solidFill>
                  </a:tcPr>
                </a:tc>
                <a:extLst>
                  <a:ext uri="{0D108BD9-81ED-4DB2-BD59-A6C34878D82A}">
                    <a16:rowId xmlns:a16="http://schemas.microsoft.com/office/drawing/2014/main" val="10011"/>
                  </a:ext>
                </a:extLst>
              </a:tr>
              <a:tr h="320700">
                <a:tc>
                  <a:txBody>
                    <a:bodyPr/>
                    <a:lstStyle/>
                    <a:p>
                      <a:pPr marL="0" marR="0" lvl="0" indent="0" algn="l" rtl="0">
                        <a:lnSpc>
                          <a:spcPct val="100000"/>
                        </a:lnSpc>
                        <a:spcBef>
                          <a:spcPts val="0"/>
                        </a:spcBef>
                        <a:spcAft>
                          <a:spcPts val="0"/>
                        </a:spcAft>
                        <a:buClr>
                          <a:schemeClr val="dk1"/>
                        </a:buClr>
                        <a:buSzPts val="1200"/>
                        <a:buFont typeface="Arial"/>
                        <a:buNone/>
                      </a:pPr>
                      <a:r>
                        <a:rPr lang="en-US" sz="1200"/>
                        <a:t>Otro</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200" dirty="0"/>
                        <a:t>Cartas de </a:t>
                      </a:r>
                      <a:r>
                        <a:rPr lang="en-US" sz="1200" dirty="0" err="1"/>
                        <a:t>recomendación</a:t>
                      </a:r>
                      <a:endParaRPr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12"/>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586"/>
    </mc:Choice>
    <mc:Fallback xmlns="">
      <p:transition spd="slow" advTm="155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77"/>
        <p:cNvGrpSpPr/>
        <p:nvPr/>
      </p:nvGrpSpPr>
      <p:grpSpPr>
        <a:xfrm>
          <a:off x="0" y="0"/>
          <a:ext cx="0" cy="0"/>
          <a:chOff x="0" y="0"/>
          <a:chExt cx="0" cy="0"/>
        </a:xfrm>
      </p:grpSpPr>
      <p:sp>
        <p:nvSpPr>
          <p:cNvPr id="1178" name="Google Shape;1178;p74"/>
          <p:cNvSpPr/>
          <p:nvPr/>
        </p:nvSpPr>
        <p:spPr>
          <a:xfrm rot="8742700" flipH="1">
            <a:off x="8599705" y="4560086"/>
            <a:ext cx="2674605" cy="1503825"/>
          </a:xfrm>
          <a:prstGeom prst="curvedDownArrow">
            <a:avLst>
              <a:gd name="adj1" fmla="val 30005"/>
              <a:gd name="adj2" fmla="val 60152"/>
              <a:gd name="adj3" fmla="val 29688"/>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ptos" panose="020B0004020202020204" pitchFamily="34" charset="0"/>
              <a:sym typeface="Arial"/>
            </a:endParaRPr>
          </a:p>
        </p:txBody>
      </p:sp>
      <p:sp>
        <p:nvSpPr>
          <p:cNvPr id="1179" name="Google Shape;1179;p74"/>
          <p:cNvSpPr/>
          <p:nvPr/>
        </p:nvSpPr>
        <p:spPr>
          <a:xfrm>
            <a:off x="4687467" y="4154811"/>
            <a:ext cx="214872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1180" name="Google Shape;1180;p74"/>
          <p:cNvGrpSpPr/>
          <p:nvPr/>
        </p:nvGrpSpPr>
        <p:grpSpPr>
          <a:xfrm>
            <a:off x="6906758" y="3460831"/>
            <a:ext cx="2236573" cy="2236573"/>
            <a:chOff x="8610599" y="3731804"/>
            <a:chExt cx="2236573" cy="2236573"/>
          </a:xfrm>
        </p:grpSpPr>
        <p:sp>
          <p:nvSpPr>
            <p:cNvPr id="1181" name="Google Shape;1181;p74"/>
            <p:cNvSpPr/>
            <p:nvPr/>
          </p:nvSpPr>
          <p:spPr>
            <a:xfrm>
              <a:off x="8610599" y="373180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r>
                <a:rPr lang="en-US" sz="2000">
                  <a:solidFill>
                    <a:schemeClr val="lt1"/>
                  </a:solidFill>
                  <a:latin typeface="Aptos" panose="020B0004020202020204" pitchFamily="34" charset="0"/>
                  <a:sym typeface="Arial"/>
                </a:rPr>
                <a:t>Review Final Summary</a:t>
              </a:r>
              <a:endParaRPr>
                <a:latin typeface="Aptos" panose="020B0004020202020204" pitchFamily="34" charset="0"/>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p:txBody>
        </p:sp>
        <p:pic>
          <p:nvPicPr>
            <p:cNvPr id="1182" name="Google Shape;1182;p74" descr="Completed with solid fill"/>
            <p:cNvPicPr preferRelativeResize="0"/>
            <p:nvPr/>
          </p:nvPicPr>
          <p:blipFill rotWithShape="1">
            <a:blip r:embed="rId4">
              <a:alphaModFix/>
            </a:blip>
            <a:srcRect/>
            <a:stretch/>
          </p:blipFill>
          <p:spPr>
            <a:xfrm>
              <a:off x="9301247" y="4005991"/>
              <a:ext cx="914400" cy="914400"/>
            </a:xfrm>
            <a:prstGeom prst="rect">
              <a:avLst/>
            </a:prstGeom>
            <a:noFill/>
            <a:ln>
              <a:noFill/>
            </a:ln>
          </p:spPr>
        </p:pic>
      </p:grpSp>
      <p:grpSp>
        <p:nvGrpSpPr>
          <p:cNvPr id="1183" name="Google Shape;1183;p74"/>
          <p:cNvGrpSpPr/>
          <p:nvPr/>
        </p:nvGrpSpPr>
        <p:grpSpPr>
          <a:xfrm>
            <a:off x="3990520" y="3460832"/>
            <a:ext cx="2236573" cy="2236573"/>
            <a:chOff x="8204885" y="365124"/>
            <a:chExt cx="2236573" cy="2236573"/>
          </a:xfrm>
        </p:grpSpPr>
        <p:sp>
          <p:nvSpPr>
            <p:cNvPr id="1184" name="Google Shape;1184;p74"/>
            <p:cNvSpPr/>
            <p:nvPr/>
          </p:nvSpPr>
          <p:spPr>
            <a:xfrm>
              <a:off x="8204885" y="36512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Aptos" panose="020B0004020202020204" pitchFamily="34" charset="0"/>
                  <a:sym typeface="Arial"/>
                </a:rPr>
                <a:t>Print or Save</a:t>
              </a:r>
              <a:endParaRPr>
                <a:latin typeface="Aptos" panose="020B0004020202020204" pitchFamily="34" charset="0"/>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p:txBody>
        </p:sp>
        <p:pic>
          <p:nvPicPr>
            <p:cNvPr id="1185" name="Google Shape;1185;p74" descr="Fax with solid fill"/>
            <p:cNvPicPr preferRelativeResize="0"/>
            <p:nvPr/>
          </p:nvPicPr>
          <p:blipFill rotWithShape="1">
            <a:blip r:embed="rId5">
              <a:alphaModFix/>
            </a:blip>
            <a:srcRect/>
            <a:stretch/>
          </p:blipFill>
          <p:spPr>
            <a:xfrm>
              <a:off x="8674347" y="1481594"/>
              <a:ext cx="658650" cy="658650"/>
            </a:xfrm>
            <a:prstGeom prst="rect">
              <a:avLst/>
            </a:prstGeom>
            <a:noFill/>
            <a:ln>
              <a:noFill/>
            </a:ln>
          </p:spPr>
        </p:pic>
        <p:pic>
          <p:nvPicPr>
            <p:cNvPr id="1186" name="Google Shape;1186;p74" descr="Download with solid fill"/>
            <p:cNvPicPr preferRelativeResize="0"/>
            <p:nvPr/>
          </p:nvPicPr>
          <p:blipFill rotWithShape="1">
            <a:blip r:embed="rId6">
              <a:alphaModFix/>
            </a:blip>
            <a:srcRect/>
            <a:stretch/>
          </p:blipFill>
          <p:spPr>
            <a:xfrm>
              <a:off x="9320236" y="1481594"/>
              <a:ext cx="658650" cy="658650"/>
            </a:xfrm>
            <a:prstGeom prst="rect">
              <a:avLst/>
            </a:prstGeom>
            <a:noFill/>
            <a:ln>
              <a:noFill/>
            </a:ln>
          </p:spPr>
        </p:pic>
      </p:grpSp>
      <p:sp>
        <p:nvSpPr>
          <p:cNvPr id="1187" name="Google Shape;1187;p74"/>
          <p:cNvSpPr/>
          <p:nvPr/>
        </p:nvSpPr>
        <p:spPr>
          <a:xfrm>
            <a:off x="832860" y="4154811"/>
            <a:ext cx="308146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188" name="Google Shape;1188;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Registering for the System</a:t>
            </a:r>
            <a:endParaRPr/>
          </a:p>
        </p:txBody>
      </p:sp>
      <p:sp>
        <p:nvSpPr>
          <p:cNvPr id="1189" name="Google Shape;1189;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147</a:t>
            </a:fld>
            <a:endParaRPr/>
          </a:p>
        </p:txBody>
      </p:sp>
      <p:grpSp>
        <p:nvGrpSpPr>
          <p:cNvPr id="1190" name="Google Shape;1190;p74"/>
          <p:cNvGrpSpPr/>
          <p:nvPr/>
        </p:nvGrpSpPr>
        <p:grpSpPr>
          <a:xfrm>
            <a:off x="303431" y="3075406"/>
            <a:ext cx="3007425" cy="3007425"/>
            <a:chOff x="838200" y="1925970"/>
            <a:chExt cx="3007425" cy="3007425"/>
          </a:xfrm>
        </p:grpSpPr>
        <p:sp>
          <p:nvSpPr>
            <p:cNvPr id="1191" name="Google Shape;1191;p74"/>
            <p:cNvSpPr/>
            <p:nvPr/>
          </p:nvSpPr>
          <p:spPr>
            <a:xfrm>
              <a:off x="838200" y="1925970"/>
              <a:ext cx="3007425" cy="300742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endParaRPr sz="2000">
                <a:solidFill>
                  <a:schemeClr val="lt1"/>
                </a:solidFill>
                <a:latin typeface="Aptos" panose="020B0004020202020204" pitchFamily="34" charset="0"/>
                <a:sym typeface="Arial"/>
              </a:endParaRPr>
            </a:p>
            <a:p>
              <a:pPr marL="0" marR="0" lvl="0" indent="0" algn="ctr" rtl="0">
                <a:spcBef>
                  <a:spcPts val="0"/>
                </a:spcBef>
                <a:spcAft>
                  <a:spcPts val="0"/>
                </a:spcAft>
                <a:buNone/>
              </a:pPr>
              <a:r>
                <a:rPr lang="en-US" sz="2000">
                  <a:solidFill>
                    <a:schemeClr val="lt1"/>
                  </a:solidFill>
                  <a:latin typeface="Aptos" panose="020B0004020202020204" pitchFamily="34" charset="0"/>
                  <a:sym typeface="Arial"/>
                </a:rPr>
                <a:t>Read and Agree to the Provider Enrollment Agreement</a:t>
              </a:r>
              <a:endParaRPr>
                <a:latin typeface="Aptos" panose="020B0004020202020204" pitchFamily="34" charset="0"/>
              </a:endParaRPr>
            </a:p>
          </p:txBody>
        </p:sp>
        <p:pic>
          <p:nvPicPr>
            <p:cNvPr id="1192" name="Google Shape;1192;p74" descr="Open book with solid fill"/>
            <p:cNvPicPr preferRelativeResize="0"/>
            <p:nvPr/>
          </p:nvPicPr>
          <p:blipFill rotWithShape="1">
            <a:blip r:embed="rId7">
              <a:alphaModFix/>
            </a:blip>
            <a:srcRect/>
            <a:stretch/>
          </p:blipFill>
          <p:spPr>
            <a:xfrm>
              <a:off x="1604009" y="2415410"/>
              <a:ext cx="745067" cy="745067"/>
            </a:xfrm>
            <a:prstGeom prst="rect">
              <a:avLst/>
            </a:prstGeom>
            <a:noFill/>
            <a:ln>
              <a:noFill/>
            </a:ln>
          </p:spPr>
        </p:pic>
        <p:pic>
          <p:nvPicPr>
            <p:cNvPr id="1193" name="Google Shape;1193;p74" descr="Comment Like with solid fill"/>
            <p:cNvPicPr preferRelativeResize="0"/>
            <p:nvPr/>
          </p:nvPicPr>
          <p:blipFill rotWithShape="1">
            <a:blip r:embed="rId8">
              <a:alphaModFix/>
            </a:blip>
            <a:srcRect/>
            <a:stretch/>
          </p:blipFill>
          <p:spPr>
            <a:xfrm>
              <a:off x="2345333" y="2457743"/>
              <a:ext cx="745067" cy="745067"/>
            </a:xfrm>
            <a:prstGeom prst="rect">
              <a:avLst/>
            </a:prstGeom>
            <a:noFill/>
            <a:ln>
              <a:noFill/>
            </a:ln>
          </p:spPr>
        </p:pic>
      </p:grpSp>
      <p:grpSp>
        <p:nvGrpSpPr>
          <p:cNvPr id="1194" name="Google Shape;1194;p74"/>
          <p:cNvGrpSpPr/>
          <p:nvPr/>
        </p:nvGrpSpPr>
        <p:grpSpPr>
          <a:xfrm>
            <a:off x="7805051" y="609486"/>
            <a:ext cx="3548749" cy="3545325"/>
            <a:chOff x="4836645" y="3244641"/>
            <a:chExt cx="3548749" cy="3545325"/>
          </a:xfrm>
        </p:grpSpPr>
        <p:sp>
          <p:nvSpPr>
            <p:cNvPr id="1195" name="Google Shape;1195;p74"/>
            <p:cNvSpPr/>
            <p:nvPr/>
          </p:nvSpPr>
          <p:spPr>
            <a:xfrm>
              <a:off x="4836645" y="3244641"/>
              <a:ext cx="3548749" cy="35453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endParaRPr sz="2400">
                <a:solidFill>
                  <a:schemeClr val="dk1"/>
                </a:solidFill>
                <a:latin typeface="Aptos" panose="020B0004020202020204" pitchFamily="34" charset="0"/>
                <a:sym typeface="Arial"/>
              </a:endParaRPr>
            </a:p>
            <a:p>
              <a:pPr marL="0" marR="0" lvl="0" indent="0" algn="ctr" rtl="0">
                <a:spcBef>
                  <a:spcPts val="0"/>
                </a:spcBef>
                <a:spcAft>
                  <a:spcPts val="0"/>
                </a:spcAft>
                <a:buNone/>
              </a:pPr>
              <a:r>
                <a:rPr lang="en-US" sz="2800" b="1">
                  <a:solidFill>
                    <a:srgbClr val="001970"/>
                  </a:solidFill>
                  <a:latin typeface="Aptos" panose="020B0004020202020204" pitchFamily="34" charset="0"/>
                  <a:sym typeface="Arial"/>
                </a:rPr>
                <a:t>Click submit, and you’re done!</a:t>
              </a:r>
              <a:endParaRPr>
                <a:latin typeface="Aptos" panose="020B0004020202020204" pitchFamily="34" charset="0"/>
              </a:endParaRPr>
            </a:p>
          </p:txBody>
        </p:sp>
        <p:pic>
          <p:nvPicPr>
            <p:cNvPr id="1196" name="Google Shape;1196;p74" descr="Star with solid fill"/>
            <p:cNvPicPr preferRelativeResize="0"/>
            <p:nvPr/>
          </p:nvPicPr>
          <p:blipFill rotWithShape="1">
            <a:blip r:embed="rId9">
              <a:alphaModFix/>
            </a:blip>
            <a:srcRect/>
            <a:stretch/>
          </p:blipFill>
          <p:spPr>
            <a:xfrm>
              <a:off x="5740045" y="3353442"/>
              <a:ext cx="1633801" cy="1633801"/>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3936"/>
    </mc:Choice>
    <mc:Fallback xmlns="">
      <p:transition spd="slow" advTm="339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87"/>
                                        </p:tgtEl>
                                        <p:attrNameLst>
                                          <p:attrName>style.visibility</p:attrName>
                                        </p:attrNameLst>
                                      </p:cBhvr>
                                      <p:to>
                                        <p:strVal val="visible"/>
                                      </p:to>
                                    </p:set>
                                    <p:animEffect transition="in" filter="fade">
                                      <p:cBhvr>
                                        <p:cTn id="9" dur="500"/>
                                        <p:tgtEl>
                                          <p:spTgt spid="118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83"/>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179"/>
                                        </p:tgtEl>
                                        <p:attrNameLst>
                                          <p:attrName>style.visibility</p:attrName>
                                        </p:attrNameLst>
                                      </p:cBhvr>
                                      <p:to>
                                        <p:strVal val="visible"/>
                                      </p:to>
                                    </p:set>
                                    <p:animEffect transition="in" filter="fade">
                                      <p:cBhvr>
                                        <p:cTn id="16" dur="500"/>
                                        <p:tgtEl>
                                          <p:spTgt spid="117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80"/>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178"/>
                                        </p:tgtEl>
                                        <p:attrNameLst>
                                          <p:attrName>style.visibility</p:attrName>
                                        </p:attrNameLst>
                                      </p:cBhvr>
                                      <p:to>
                                        <p:strVal val="visible"/>
                                      </p:to>
                                    </p:set>
                                    <p:animEffect transition="in" filter="fade">
                                      <p:cBhvr>
                                        <p:cTn id="23" dur="500"/>
                                        <p:tgtEl>
                                          <p:spTgt spid="117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77"/>
        <p:cNvGrpSpPr/>
        <p:nvPr/>
      </p:nvGrpSpPr>
      <p:grpSpPr>
        <a:xfrm>
          <a:off x="0" y="0"/>
          <a:ext cx="0" cy="0"/>
          <a:chOff x="0" y="0"/>
          <a:chExt cx="0" cy="0"/>
        </a:xfrm>
      </p:grpSpPr>
      <p:sp>
        <p:nvSpPr>
          <p:cNvPr id="1178" name="Google Shape;1178;p74"/>
          <p:cNvSpPr/>
          <p:nvPr/>
        </p:nvSpPr>
        <p:spPr>
          <a:xfrm rot="8742700" flipH="1">
            <a:off x="8599705" y="4560086"/>
            <a:ext cx="2674605" cy="1503825"/>
          </a:xfrm>
          <a:prstGeom prst="curvedDownArrow">
            <a:avLst>
              <a:gd name="adj1" fmla="val 30005"/>
              <a:gd name="adj2" fmla="val 60152"/>
              <a:gd name="adj3" fmla="val 29688"/>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79" name="Google Shape;1179;p74"/>
          <p:cNvSpPr/>
          <p:nvPr/>
        </p:nvSpPr>
        <p:spPr>
          <a:xfrm>
            <a:off x="4687467" y="4154811"/>
            <a:ext cx="214872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1180" name="Google Shape;1180;p74"/>
          <p:cNvGrpSpPr/>
          <p:nvPr/>
        </p:nvGrpSpPr>
        <p:grpSpPr>
          <a:xfrm>
            <a:off x="6906758" y="3460831"/>
            <a:ext cx="2236573" cy="2236573"/>
            <a:chOff x="8610599" y="3731804"/>
            <a:chExt cx="2236573" cy="2236573"/>
          </a:xfrm>
        </p:grpSpPr>
        <p:sp>
          <p:nvSpPr>
            <p:cNvPr id="1181" name="Google Shape;1181;p74"/>
            <p:cNvSpPr/>
            <p:nvPr/>
          </p:nvSpPr>
          <p:spPr>
            <a:xfrm>
              <a:off x="8610599" y="373180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Revisar el resumen final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182" name="Google Shape;1182;p74" descr="Completed with solid fill"/>
            <p:cNvPicPr preferRelativeResize="0"/>
            <p:nvPr/>
          </p:nvPicPr>
          <p:blipFill rotWithShape="1">
            <a:blip r:embed="rId4">
              <a:alphaModFix/>
            </a:blip>
            <a:srcRect/>
            <a:stretch/>
          </p:blipFill>
          <p:spPr>
            <a:xfrm>
              <a:off x="9301247" y="4005991"/>
              <a:ext cx="914400" cy="914400"/>
            </a:xfrm>
            <a:prstGeom prst="rect">
              <a:avLst/>
            </a:prstGeom>
            <a:noFill/>
            <a:ln>
              <a:noFill/>
            </a:ln>
          </p:spPr>
        </p:pic>
      </p:grpSp>
      <p:grpSp>
        <p:nvGrpSpPr>
          <p:cNvPr id="1183" name="Google Shape;1183;p74"/>
          <p:cNvGrpSpPr/>
          <p:nvPr/>
        </p:nvGrpSpPr>
        <p:grpSpPr>
          <a:xfrm>
            <a:off x="3990520" y="3460832"/>
            <a:ext cx="2236573" cy="2236573"/>
            <a:chOff x="8204885" y="365124"/>
            <a:chExt cx="2236573" cy="2236573"/>
          </a:xfrm>
        </p:grpSpPr>
        <p:sp>
          <p:nvSpPr>
            <p:cNvPr id="1184" name="Google Shape;1184;p74"/>
            <p:cNvSpPr/>
            <p:nvPr/>
          </p:nvSpPr>
          <p:spPr>
            <a:xfrm>
              <a:off x="8204885" y="365124"/>
              <a:ext cx="2236573" cy="2236573"/>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Imprimir o guardar</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185" name="Google Shape;1185;p74" descr="Fax with solid fill"/>
            <p:cNvPicPr preferRelativeResize="0"/>
            <p:nvPr/>
          </p:nvPicPr>
          <p:blipFill rotWithShape="1">
            <a:blip r:embed="rId5">
              <a:alphaModFix/>
            </a:blip>
            <a:srcRect/>
            <a:stretch/>
          </p:blipFill>
          <p:spPr>
            <a:xfrm>
              <a:off x="8674347" y="1481594"/>
              <a:ext cx="658650" cy="658650"/>
            </a:xfrm>
            <a:prstGeom prst="rect">
              <a:avLst/>
            </a:prstGeom>
            <a:noFill/>
            <a:ln>
              <a:noFill/>
            </a:ln>
          </p:spPr>
        </p:pic>
        <p:pic>
          <p:nvPicPr>
            <p:cNvPr id="1186" name="Google Shape;1186;p74" descr="Download with solid fill"/>
            <p:cNvPicPr preferRelativeResize="0"/>
            <p:nvPr/>
          </p:nvPicPr>
          <p:blipFill rotWithShape="1">
            <a:blip r:embed="rId6">
              <a:alphaModFix/>
            </a:blip>
            <a:srcRect/>
            <a:stretch/>
          </p:blipFill>
          <p:spPr>
            <a:xfrm>
              <a:off x="9320236" y="1481594"/>
              <a:ext cx="658650" cy="658650"/>
            </a:xfrm>
            <a:prstGeom prst="rect">
              <a:avLst/>
            </a:prstGeom>
            <a:noFill/>
            <a:ln>
              <a:noFill/>
            </a:ln>
          </p:spPr>
        </p:pic>
      </p:grpSp>
      <p:sp>
        <p:nvSpPr>
          <p:cNvPr id="1187" name="Google Shape;1187;p74"/>
          <p:cNvSpPr/>
          <p:nvPr/>
        </p:nvSpPr>
        <p:spPr>
          <a:xfrm>
            <a:off x="832860" y="4154811"/>
            <a:ext cx="3081460" cy="848614"/>
          </a:xfrm>
          <a:prstGeom prst="rightArrow">
            <a:avLst>
              <a:gd name="adj1" fmla="val 47530"/>
              <a:gd name="adj2" fmla="val 54274"/>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188" name="Google Shape;1188;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Registro en el sistema</a:t>
            </a:r>
            <a:endParaRPr/>
          </a:p>
        </p:txBody>
      </p:sp>
      <p:sp>
        <p:nvSpPr>
          <p:cNvPr id="1189" name="Google Shape;1189;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grpSp>
        <p:nvGrpSpPr>
          <p:cNvPr id="1190" name="Google Shape;1190;p74"/>
          <p:cNvGrpSpPr/>
          <p:nvPr/>
        </p:nvGrpSpPr>
        <p:grpSpPr>
          <a:xfrm>
            <a:off x="303431" y="3075406"/>
            <a:ext cx="3007425" cy="3007425"/>
            <a:chOff x="838200" y="1925970"/>
            <a:chExt cx="3007425" cy="3007425"/>
          </a:xfrm>
        </p:grpSpPr>
        <p:sp>
          <p:nvSpPr>
            <p:cNvPr id="1191" name="Google Shape;1191;p74"/>
            <p:cNvSpPr/>
            <p:nvPr/>
          </p:nvSpPr>
          <p:spPr>
            <a:xfrm>
              <a:off x="838200" y="1925970"/>
              <a:ext cx="3007425" cy="3007425"/>
            </a:xfrm>
            <a:prstGeom prst="ellipse">
              <a:avLst/>
            </a:prstGeom>
            <a:solidFill>
              <a:srgbClr val="4D5E9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Leer y Aceptar el Acuerdo de inscripción de Proveedores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192" name="Google Shape;1192;p74" descr="Open book with solid fill"/>
            <p:cNvPicPr preferRelativeResize="0"/>
            <p:nvPr/>
          </p:nvPicPr>
          <p:blipFill rotWithShape="1">
            <a:blip r:embed="rId7">
              <a:alphaModFix/>
            </a:blip>
            <a:srcRect/>
            <a:stretch/>
          </p:blipFill>
          <p:spPr>
            <a:xfrm>
              <a:off x="1604009" y="2415410"/>
              <a:ext cx="745067" cy="745067"/>
            </a:xfrm>
            <a:prstGeom prst="rect">
              <a:avLst/>
            </a:prstGeom>
            <a:noFill/>
            <a:ln>
              <a:noFill/>
            </a:ln>
          </p:spPr>
        </p:pic>
        <p:pic>
          <p:nvPicPr>
            <p:cNvPr id="1193" name="Google Shape;1193;p74" descr="Comment Like with solid fill"/>
            <p:cNvPicPr preferRelativeResize="0"/>
            <p:nvPr/>
          </p:nvPicPr>
          <p:blipFill rotWithShape="1">
            <a:blip r:embed="rId8">
              <a:alphaModFix/>
            </a:blip>
            <a:srcRect/>
            <a:stretch/>
          </p:blipFill>
          <p:spPr>
            <a:xfrm>
              <a:off x="2345333" y="2457743"/>
              <a:ext cx="745067" cy="745067"/>
            </a:xfrm>
            <a:prstGeom prst="rect">
              <a:avLst/>
            </a:prstGeom>
            <a:noFill/>
            <a:ln>
              <a:noFill/>
            </a:ln>
          </p:spPr>
        </p:pic>
      </p:grpSp>
      <p:grpSp>
        <p:nvGrpSpPr>
          <p:cNvPr id="1194" name="Google Shape;1194;p74"/>
          <p:cNvGrpSpPr/>
          <p:nvPr/>
        </p:nvGrpSpPr>
        <p:grpSpPr>
          <a:xfrm>
            <a:off x="7805051" y="609486"/>
            <a:ext cx="3548749" cy="3545325"/>
            <a:chOff x="4836645" y="3244641"/>
            <a:chExt cx="3548749" cy="3545325"/>
          </a:xfrm>
        </p:grpSpPr>
        <p:sp>
          <p:nvSpPr>
            <p:cNvPr id="1195" name="Google Shape;1195;p74"/>
            <p:cNvSpPr/>
            <p:nvPr/>
          </p:nvSpPr>
          <p:spPr>
            <a:xfrm>
              <a:off x="4836645" y="3244641"/>
              <a:ext cx="3548749" cy="354532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001970"/>
                  </a:solidFill>
                  <a:effectLst/>
                  <a:uLnTx/>
                  <a:uFillTx/>
                  <a:latin typeface="Aptos" panose="020B0004020202020204" pitchFamily="34" charset="0"/>
                  <a:cs typeface="Arial"/>
                  <a:sym typeface="Arial"/>
                </a:rPr>
                <a:t>Haz clic en Enviar y ¡listo!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196" name="Google Shape;1196;p74" descr="Star with solid fill"/>
            <p:cNvPicPr preferRelativeResize="0"/>
            <p:nvPr/>
          </p:nvPicPr>
          <p:blipFill rotWithShape="1">
            <a:blip r:embed="rId9">
              <a:alphaModFix/>
            </a:blip>
            <a:srcRect/>
            <a:stretch/>
          </p:blipFill>
          <p:spPr>
            <a:xfrm>
              <a:off x="5740045" y="3353442"/>
              <a:ext cx="1633801" cy="1633801"/>
            </a:xfrm>
            <a:prstGeom prst="rect">
              <a:avLst/>
            </a:prstGeom>
            <a:noFill/>
            <a:ln>
              <a:noFill/>
            </a:ln>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3936"/>
    </mc:Choice>
    <mc:Fallback xmlns="">
      <p:transition spd="slow" advTm="339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87"/>
                                        </p:tgtEl>
                                        <p:attrNameLst>
                                          <p:attrName>style.visibility</p:attrName>
                                        </p:attrNameLst>
                                      </p:cBhvr>
                                      <p:to>
                                        <p:strVal val="visible"/>
                                      </p:to>
                                    </p:set>
                                    <p:animEffect transition="in" filter="fade">
                                      <p:cBhvr>
                                        <p:cTn id="9" dur="500"/>
                                        <p:tgtEl>
                                          <p:spTgt spid="118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83"/>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179"/>
                                        </p:tgtEl>
                                        <p:attrNameLst>
                                          <p:attrName>style.visibility</p:attrName>
                                        </p:attrNameLst>
                                      </p:cBhvr>
                                      <p:to>
                                        <p:strVal val="visible"/>
                                      </p:to>
                                    </p:set>
                                    <p:animEffect transition="in" filter="fade">
                                      <p:cBhvr>
                                        <p:cTn id="16" dur="500"/>
                                        <p:tgtEl>
                                          <p:spTgt spid="117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80"/>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1178"/>
                                        </p:tgtEl>
                                        <p:attrNameLst>
                                          <p:attrName>style.visibility</p:attrName>
                                        </p:attrNameLst>
                                      </p:cBhvr>
                                      <p:to>
                                        <p:strVal val="visible"/>
                                      </p:to>
                                    </p:set>
                                    <p:animEffect transition="in" filter="fade">
                                      <p:cBhvr>
                                        <p:cTn id="23" dur="500"/>
                                        <p:tgtEl>
                                          <p:spTgt spid="117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bg>
      <p:bgPr>
        <a:solidFill>
          <a:srgbClr val="9AB2BF"/>
        </a:solidFill>
        <a:effectLst/>
      </p:bgPr>
    </p:bg>
    <p:spTree>
      <p:nvGrpSpPr>
        <p:cNvPr id="1" name="Shape 1201"/>
        <p:cNvGrpSpPr/>
        <p:nvPr/>
      </p:nvGrpSpPr>
      <p:grpSpPr>
        <a:xfrm>
          <a:off x="0" y="0"/>
          <a:ext cx="0" cy="0"/>
          <a:chOff x="0" y="0"/>
          <a:chExt cx="0" cy="0"/>
        </a:xfrm>
      </p:grpSpPr>
      <p:sp>
        <p:nvSpPr>
          <p:cNvPr id="1202" name="Google Shape;1202;p7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3" name="Google Shape;1203;p7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4" name="Google Shape;1204;p7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05" name="Google Shape;1205;p75"/>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Billing for Services</a:t>
            </a:r>
            <a:endParaRPr>
              <a:latin typeface="Aptos" panose="020B0004020202020204" pitchFamily="34" charset="0"/>
            </a:endParaRPr>
          </a:p>
        </p:txBody>
      </p:sp>
      <p:sp>
        <p:nvSpPr>
          <p:cNvPr id="1206" name="Google Shape;120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400"/>
    </mc:Choice>
    <mc:Fallback xmlns="">
      <p:transition spd="slow" advTm="44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69"/>
        <p:cNvGrpSpPr/>
        <p:nvPr/>
      </p:nvGrpSpPr>
      <p:grpSpPr>
        <a:xfrm>
          <a:off x="0" y="0"/>
          <a:ext cx="0" cy="0"/>
          <a:chOff x="0" y="0"/>
          <a:chExt cx="0" cy="0"/>
        </a:xfrm>
      </p:grpSpPr>
      <p:sp>
        <p:nvSpPr>
          <p:cNvPr id="170" name="Google Shape;170;p8"/>
          <p:cNvSpPr txBox="1">
            <a:spLocks noGrp="1"/>
          </p:cNvSpPr>
          <p:nvPr>
            <p:ph type="title"/>
          </p:nvPr>
        </p:nvSpPr>
        <p:spPr>
          <a:xfrm>
            <a:off x="397955" y="993135"/>
            <a:ext cx="3085320" cy="45440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The Doula Benefit Offers Flexibility</a:t>
            </a:r>
            <a:endParaRPr/>
          </a:p>
        </p:txBody>
      </p:sp>
      <p:sp>
        <p:nvSpPr>
          <p:cNvPr id="171" name="Google Shape;171;p8"/>
          <p:cNvSpPr/>
          <p:nvPr/>
        </p:nvSpPr>
        <p:spPr>
          <a:xfrm>
            <a:off x="3807912" y="342052"/>
            <a:ext cx="7986133"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Even distribution across prenatal and postpartum care</a:t>
            </a:r>
            <a:endParaRPr sz="2400" b="0" i="0" u="none" strike="noStrike" cap="none">
              <a:solidFill>
                <a:srgbClr val="000000"/>
              </a:solidFill>
              <a:latin typeface="Aptos" panose="020B0004020202020204" pitchFamily="34" charset="0"/>
              <a:sym typeface="Arial"/>
            </a:endParaRPr>
          </a:p>
        </p:txBody>
      </p:sp>
      <p:sp>
        <p:nvSpPr>
          <p:cNvPr id="172" name="Google Shape;172;p8"/>
          <p:cNvSpPr/>
          <p:nvPr/>
        </p:nvSpPr>
        <p:spPr>
          <a:xfrm>
            <a:off x="3807912" y="1124392"/>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Three 60-minute visits</a:t>
            </a:r>
            <a:endParaRPr>
              <a:latin typeface="Aptos" panose="020B0004020202020204" pitchFamily="34" charset="0"/>
            </a:endParaRPr>
          </a:p>
        </p:txBody>
      </p:sp>
      <p:sp>
        <p:nvSpPr>
          <p:cNvPr id="173" name="Google Shape;173;p8"/>
          <p:cNvSpPr/>
          <p:nvPr/>
        </p:nvSpPr>
        <p:spPr>
          <a:xfrm>
            <a:off x="6497958" y="1138777"/>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Labor and delivery</a:t>
            </a:r>
            <a:endParaRPr sz="2000" b="0" i="0" u="none" strike="noStrike" cap="none">
              <a:solidFill>
                <a:srgbClr val="000000"/>
              </a:solidFill>
              <a:latin typeface="Aptos" panose="020B0004020202020204" pitchFamily="34" charset="0"/>
              <a:sym typeface="Arial"/>
            </a:endParaRPr>
          </a:p>
        </p:txBody>
      </p:sp>
      <p:sp>
        <p:nvSpPr>
          <p:cNvPr id="174" name="Google Shape;174;p8"/>
          <p:cNvSpPr/>
          <p:nvPr/>
        </p:nvSpPr>
        <p:spPr>
          <a:xfrm>
            <a:off x="9188004" y="113877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Three 60-minute visits</a:t>
            </a:r>
            <a:endParaRPr>
              <a:latin typeface="Aptos" panose="020B0004020202020204" pitchFamily="34" charset="0"/>
            </a:endParaRPr>
          </a:p>
        </p:txBody>
      </p:sp>
      <p:sp>
        <p:nvSpPr>
          <p:cNvPr id="175" name="Google Shape;175;p8"/>
          <p:cNvSpPr/>
          <p:nvPr/>
        </p:nvSpPr>
        <p:spPr>
          <a:xfrm>
            <a:off x="3807912" y="2551855"/>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Higher frequency of postpartum visits</a:t>
            </a:r>
            <a:endParaRPr sz="2400" b="0" i="0" u="none" strike="noStrike" cap="none">
              <a:solidFill>
                <a:srgbClr val="000000"/>
              </a:solidFill>
              <a:latin typeface="Aptos" panose="020B0004020202020204" pitchFamily="34" charset="0"/>
              <a:sym typeface="Arial"/>
            </a:endParaRPr>
          </a:p>
        </p:txBody>
      </p:sp>
      <p:sp>
        <p:nvSpPr>
          <p:cNvPr id="176" name="Google Shape;176;p8"/>
          <p:cNvSpPr/>
          <p:nvPr/>
        </p:nvSpPr>
        <p:spPr>
          <a:xfrm>
            <a:off x="3807912"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Two 90-minute visits</a:t>
            </a:r>
            <a:endParaRPr>
              <a:latin typeface="Aptos" panose="020B0004020202020204" pitchFamily="34" charset="0"/>
            </a:endParaRPr>
          </a:p>
        </p:txBody>
      </p:sp>
      <p:sp>
        <p:nvSpPr>
          <p:cNvPr id="177" name="Google Shape;177;p8"/>
          <p:cNvSpPr/>
          <p:nvPr/>
        </p:nvSpPr>
        <p:spPr>
          <a:xfrm>
            <a:off x="6497958"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Labor and delivery</a:t>
            </a:r>
            <a:endParaRPr sz="2000" b="0" i="0" u="none" strike="noStrike" cap="none">
              <a:solidFill>
                <a:srgbClr val="000000"/>
              </a:solidFill>
              <a:latin typeface="Aptos" panose="020B0004020202020204" pitchFamily="34" charset="0"/>
              <a:sym typeface="Arial"/>
            </a:endParaRPr>
          </a:p>
        </p:txBody>
      </p:sp>
      <p:sp>
        <p:nvSpPr>
          <p:cNvPr id="178" name="Google Shape;178;p8"/>
          <p:cNvSpPr/>
          <p:nvPr/>
        </p:nvSpPr>
        <p:spPr>
          <a:xfrm>
            <a:off x="9188003"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Six 30-minute visits</a:t>
            </a:r>
            <a:endParaRPr>
              <a:latin typeface="Aptos" panose="020B0004020202020204" pitchFamily="34" charset="0"/>
            </a:endParaRPr>
          </a:p>
        </p:txBody>
      </p:sp>
      <p:sp>
        <p:nvSpPr>
          <p:cNvPr id="179" name="Google Shape;179;p8"/>
          <p:cNvSpPr/>
          <p:nvPr/>
        </p:nvSpPr>
        <p:spPr>
          <a:xfrm>
            <a:off x="3807912" y="4761658"/>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000000"/>
                </a:solidFill>
                <a:latin typeface="Aptos" panose="020B0004020202020204" pitchFamily="34" charset="0"/>
                <a:sym typeface="Arial"/>
              </a:rPr>
              <a:t>Late enrollment</a:t>
            </a:r>
            <a:endParaRPr sz="2400" b="0" i="0" u="none" strike="noStrike" cap="none">
              <a:solidFill>
                <a:srgbClr val="000000"/>
              </a:solidFill>
              <a:latin typeface="Aptos" panose="020B0004020202020204" pitchFamily="34" charset="0"/>
              <a:sym typeface="Arial"/>
            </a:endParaRPr>
          </a:p>
        </p:txBody>
      </p:sp>
      <p:sp>
        <p:nvSpPr>
          <p:cNvPr id="180" name="Google Shape;180;p8"/>
          <p:cNvSpPr/>
          <p:nvPr/>
        </p:nvSpPr>
        <p:spPr>
          <a:xfrm>
            <a:off x="9130822" y="554399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sym typeface="Arial"/>
              </a:rPr>
              <a:t>Six 30-minute visits</a:t>
            </a:r>
            <a:endParaRPr>
              <a:latin typeface="Aptos" panose="020B0004020202020204" pitchFamily="34" charset="0"/>
            </a:endParaRPr>
          </a:p>
        </p:txBody>
      </p:sp>
      <p:sp>
        <p:nvSpPr>
          <p:cNvPr id="181" name="Google Shape;181;p8"/>
          <p:cNvSpPr/>
          <p:nvPr/>
        </p:nvSpPr>
        <p:spPr>
          <a:xfrm>
            <a:off x="9130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2" name="Google Shape;182;p8"/>
          <p:cNvSpPr/>
          <p:nvPr/>
        </p:nvSpPr>
        <p:spPr>
          <a:xfrm>
            <a:off x="100452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3" name="Google Shape;183;p8"/>
          <p:cNvSpPr/>
          <p:nvPr/>
        </p:nvSpPr>
        <p:spPr>
          <a:xfrm>
            <a:off x="109596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4" name="Google Shape;184;p8"/>
          <p:cNvSpPr/>
          <p:nvPr/>
        </p:nvSpPr>
        <p:spPr>
          <a:xfrm>
            <a:off x="95880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5" name="Google Shape;185;p8"/>
          <p:cNvSpPr/>
          <p:nvPr/>
        </p:nvSpPr>
        <p:spPr>
          <a:xfrm>
            <a:off x="105024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6" name="Google Shape;186;p8"/>
          <p:cNvSpPr/>
          <p:nvPr/>
        </p:nvSpPr>
        <p:spPr>
          <a:xfrm>
            <a:off x="11416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7" name="Google Shape;187;p8"/>
          <p:cNvSpPr/>
          <p:nvPr/>
        </p:nvSpPr>
        <p:spPr>
          <a:xfrm>
            <a:off x="9188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8" name="Google Shape;188;p8"/>
          <p:cNvSpPr/>
          <p:nvPr/>
        </p:nvSpPr>
        <p:spPr>
          <a:xfrm>
            <a:off x="101024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89" name="Google Shape;189;p8"/>
          <p:cNvSpPr/>
          <p:nvPr/>
        </p:nvSpPr>
        <p:spPr>
          <a:xfrm>
            <a:off x="110168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0" name="Google Shape;190;p8"/>
          <p:cNvSpPr/>
          <p:nvPr/>
        </p:nvSpPr>
        <p:spPr>
          <a:xfrm>
            <a:off x="96452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1" name="Google Shape;191;p8"/>
          <p:cNvSpPr/>
          <p:nvPr/>
        </p:nvSpPr>
        <p:spPr>
          <a:xfrm>
            <a:off x="105596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2" name="Google Shape;192;p8"/>
          <p:cNvSpPr/>
          <p:nvPr/>
        </p:nvSpPr>
        <p:spPr>
          <a:xfrm>
            <a:off x="11474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3" name="Google Shape;193;p8"/>
          <p:cNvSpPr/>
          <p:nvPr/>
        </p:nvSpPr>
        <p:spPr>
          <a:xfrm>
            <a:off x="3824756" y="411653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4" name="Google Shape;194;p8"/>
          <p:cNvSpPr/>
          <p:nvPr/>
        </p:nvSpPr>
        <p:spPr>
          <a:xfrm>
            <a:off x="5179512" y="411796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5" name="Google Shape;195;p8"/>
          <p:cNvSpPr/>
          <p:nvPr/>
        </p:nvSpPr>
        <p:spPr>
          <a:xfrm>
            <a:off x="47223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6" name="Google Shape;196;p8"/>
          <p:cNvSpPr/>
          <p:nvPr/>
        </p:nvSpPr>
        <p:spPr>
          <a:xfrm>
            <a:off x="38079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7" name="Google Shape;197;p8"/>
          <p:cNvSpPr/>
          <p:nvPr/>
        </p:nvSpPr>
        <p:spPr>
          <a:xfrm>
            <a:off x="56367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8" name="Google Shape;198;p8"/>
          <p:cNvSpPr/>
          <p:nvPr/>
        </p:nvSpPr>
        <p:spPr>
          <a:xfrm>
            <a:off x="101024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99" name="Google Shape;199;p8"/>
          <p:cNvSpPr/>
          <p:nvPr/>
        </p:nvSpPr>
        <p:spPr>
          <a:xfrm>
            <a:off x="91880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0" name="Google Shape;200;p8"/>
          <p:cNvSpPr/>
          <p:nvPr/>
        </p:nvSpPr>
        <p:spPr>
          <a:xfrm>
            <a:off x="110168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1" name="Google Shape;201;p8"/>
          <p:cNvSpPr/>
          <p:nvPr/>
        </p:nvSpPr>
        <p:spPr>
          <a:xfrm>
            <a:off x="6497957" y="1911678"/>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2" name="Google Shape;202;p8"/>
          <p:cNvSpPr/>
          <p:nvPr/>
        </p:nvSpPr>
        <p:spPr>
          <a:xfrm>
            <a:off x="6497957" y="4116535"/>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03" name="Google Shape;20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8714"/>
    </mc:Choice>
    <mc:Fallback xmlns="">
      <p:transition spd="slow" advTm="287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2"/>
                                        </p:tgtEl>
                                        <p:attrNameLst>
                                          <p:attrName>style.visibility</p:attrName>
                                        </p:attrNameLst>
                                      </p:cBhvr>
                                      <p:to>
                                        <p:strVal val="visible"/>
                                      </p:to>
                                    </p:set>
                                    <p:animEffect transition="in" filter="fade">
                                      <p:cBhvr>
                                        <p:cTn id="12" dur="1000"/>
                                        <p:tgtEl>
                                          <p:spTgt spid="172"/>
                                        </p:tgtEl>
                                      </p:cBhvr>
                                    </p:animEffect>
                                  </p:childTnLst>
                                </p:cTn>
                              </p:par>
                              <p:par>
                                <p:cTn id="13" presetID="10" presetClass="entr" presetSubtype="0" fill="hold" nodeType="withEffect">
                                  <p:stCondLst>
                                    <p:cond delay="0"/>
                                  </p:stCondLst>
                                  <p:childTnLst>
                                    <p:set>
                                      <p:cBhvr>
                                        <p:cTn id="14" dur="1" fill="hold">
                                          <p:stCondLst>
                                            <p:cond delay="0"/>
                                          </p:stCondLst>
                                        </p:cTn>
                                        <p:tgtEl>
                                          <p:spTgt spid="196"/>
                                        </p:tgtEl>
                                        <p:attrNameLst>
                                          <p:attrName>style.visibility</p:attrName>
                                        </p:attrNameLst>
                                      </p:cBhvr>
                                      <p:to>
                                        <p:strVal val="visible"/>
                                      </p:to>
                                    </p:set>
                                    <p:animEffect transition="in" filter="fade">
                                      <p:cBhvr>
                                        <p:cTn id="15" dur="1000"/>
                                        <p:tgtEl>
                                          <p:spTgt spid="196"/>
                                        </p:tgtEl>
                                      </p:cBhvr>
                                    </p:animEffect>
                                  </p:childTnLst>
                                </p:cTn>
                              </p:par>
                              <p:par>
                                <p:cTn id="16" presetID="10" presetClass="entr" presetSubtype="0" fill="hold" nodeType="withEffect">
                                  <p:stCondLst>
                                    <p:cond delay="0"/>
                                  </p:stCondLst>
                                  <p:childTnLst>
                                    <p:set>
                                      <p:cBhvr>
                                        <p:cTn id="17" dur="1" fill="hold">
                                          <p:stCondLst>
                                            <p:cond delay="0"/>
                                          </p:stCondLst>
                                        </p:cTn>
                                        <p:tgtEl>
                                          <p:spTgt spid="195"/>
                                        </p:tgtEl>
                                        <p:attrNameLst>
                                          <p:attrName>style.visibility</p:attrName>
                                        </p:attrNameLst>
                                      </p:cBhvr>
                                      <p:to>
                                        <p:strVal val="visible"/>
                                      </p:to>
                                    </p:set>
                                    <p:animEffect transition="in" filter="fade">
                                      <p:cBhvr>
                                        <p:cTn id="18" dur="1000"/>
                                        <p:tgtEl>
                                          <p:spTgt spid="195"/>
                                        </p:tgtEl>
                                      </p:cBhvr>
                                    </p:animEffect>
                                  </p:childTnLst>
                                </p:cTn>
                              </p:par>
                              <p:par>
                                <p:cTn id="19" presetID="10" presetClass="entr" presetSubtype="0" fill="hold" nodeType="withEffect">
                                  <p:stCondLst>
                                    <p:cond delay="0"/>
                                  </p:stCondLst>
                                  <p:childTnLst>
                                    <p:set>
                                      <p:cBhvr>
                                        <p:cTn id="20" dur="1" fill="hold">
                                          <p:stCondLst>
                                            <p:cond delay="0"/>
                                          </p:stCondLst>
                                        </p:cTn>
                                        <p:tgtEl>
                                          <p:spTgt spid="197"/>
                                        </p:tgtEl>
                                        <p:attrNameLst>
                                          <p:attrName>style.visibility</p:attrName>
                                        </p:attrNameLst>
                                      </p:cBhvr>
                                      <p:to>
                                        <p:strVal val="visible"/>
                                      </p:to>
                                    </p:set>
                                    <p:animEffect transition="in" filter="fade">
                                      <p:cBhvr>
                                        <p:cTn id="21" dur="1000"/>
                                        <p:tgtEl>
                                          <p:spTgt spid="197"/>
                                        </p:tgtEl>
                                      </p:cBhvr>
                                    </p:animEffect>
                                  </p:childTnLst>
                                </p:cTn>
                              </p:par>
                              <p:par>
                                <p:cTn id="22" presetID="10" presetClass="entr" presetSubtype="0" fill="hold" nodeType="withEffect">
                                  <p:stCondLst>
                                    <p:cond delay="0"/>
                                  </p:stCondLst>
                                  <p:childTnLst>
                                    <p:set>
                                      <p:cBhvr>
                                        <p:cTn id="23" dur="1" fill="hold">
                                          <p:stCondLst>
                                            <p:cond delay="0"/>
                                          </p:stCondLst>
                                        </p:cTn>
                                        <p:tgtEl>
                                          <p:spTgt spid="173"/>
                                        </p:tgtEl>
                                        <p:attrNameLst>
                                          <p:attrName>style.visibility</p:attrName>
                                        </p:attrNameLst>
                                      </p:cBhvr>
                                      <p:to>
                                        <p:strVal val="visible"/>
                                      </p:to>
                                    </p:set>
                                    <p:animEffect transition="in" filter="fade">
                                      <p:cBhvr>
                                        <p:cTn id="24" dur="1000"/>
                                        <p:tgtEl>
                                          <p:spTgt spid="173"/>
                                        </p:tgtEl>
                                      </p:cBhvr>
                                    </p:animEffect>
                                  </p:childTnLst>
                                </p:cTn>
                              </p:par>
                              <p:par>
                                <p:cTn id="25" presetID="10" presetClass="entr" presetSubtype="0" fill="hold" nodeType="with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fade">
                                      <p:cBhvr>
                                        <p:cTn id="27" dur="1000"/>
                                        <p:tgtEl>
                                          <p:spTgt spid="174"/>
                                        </p:tgtEl>
                                      </p:cBhvr>
                                    </p:animEffect>
                                  </p:childTnLst>
                                </p:cTn>
                              </p:par>
                              <p:par>
                                <p:cTn id="28" presetID="10" presetClass="entr" presetSubtype="0" fill="hold" nodeType="withEffect">
                                  <p:stCondLst>
                                    <p:cond delay="0"/>
                                  </p:stCondLst>
                                  <p:childTnLst>
                                    <p:set>
                                      <p:cBhvr>
                                        <p:cTn id="29" dur="1" fill="hold">
                                          <p:stCondLst>
                                            <p:cond delay="0"/>
                                          </p:stCondLst>
                                        </p:cTn>
                                        <p:tgtEl>
                                          <p:spTgt spid="200"/>
                                        </p:tgtEl>
                                        <p:attrNameLst>
                                          <p:attrName>style.visibility</p:attrName>
                                        </p:attrNameLst>
                                      </p:cBhvr>
                                      <p:to>
                                        <p:strVal val="visible"/>
                                      </p:to>
                                    </p:set>
                                    <p:animEffect transition="in" filter="fade">
                                      <p:cBhvr>
                                        <p:cTn id="30" dur="1000"/>
                                        <p:tgtEl>
                                          <p:spTgt spid="200"/>
                                        </p:tgtEl>
                                      </p:cBhvr>
                                    </p:animEffect>
                                  </p:childTnLst>
                                </p:cTn>
                              </p:par>
                              <p:par>
                                <p:cTn id="31" presetID="10" presetClass="entr" presetSubtype="0" fill="hold" nodeType="withEffect">
                                  <p:stCondLst>
                                    <p:cond delay="0"/>
                                  </p:stCondLst>
                                  <p:childTnLst>
                                    <p:set>
                                      <p:cBhvr>
                                        <p:cTn id="32" dur="1" fill="hold">
                                          <p:stCondLst>
                                            <p:cond delay="0"/>
                                          </p:stCondLst>
                                        </p:cTn>
                                        <p:tgtEl>
                                          <p:spTgt spid="198"/>
                                        </p:tgtEl>
                                        <p:attrNameLst>
                                          <p:attrName>style.visibility</p:attrName>
                                        </p:attrNameLst>
                                      </p:cBhvr>
                                      <p:to>
                                        <p:strVal val="visible"/>
                                      </p:to>
                                    </p:set>
                                    <p:animEffect transition="in" filter="fade">
                                      <p:cBhvr>
                                        <p:cTn id="33" dur="1000"/>
                                        <p:tgtEl>
                                          <p:spTgt spid="198"/>
                                        </p:tgtEl>
                                      </p:cBhvr>
                                    </p:animEffect>
                                  </p:childTnLst>
                                </p:cTn>
                              </p:par>
                              <p:par>
                                <p:cTn id="34" presetID="10" presetClass="entr" presetSubtype="0" fill="hold" nodeType="withEffect">
                                  <p:stCondLst>
                                    <p:cond delay="0"/>
                                  </p:stCondLst>
                                  <p:childTnLst>
                                    <p:set>
                                      <p:cBhvr>
                                        <p:cTn id="35" dur="1" fill="hold">
                                          <p:stCondLst>
                                            <p:cond delay="0"/>
                                          </p:stCondLst>
                                        </p:cTn>
                                        <p:tgtEl>
                                          <p:spTgt spid="199"/>
                                        </p:tgtEl>
                                        <p:attrNameLst>
                                          <p:attrName>style.visibility</p:attrName>
                                        </p:attrNameLst>
                                      </p:cBhvr>
                                      <p:to>
                                        <p:strVal val="visible"/>
                                      </p:to>
                                    </p:set>
                                    <p:animEffect transition="in" filter="fade">
                                      <p:cBhvr>
                                        <p:cTn id="36" dur="1000"/>
                                        <p:tgtEl>
                                          <p:spTgt spid="199"/>
                                        </p:tgtEl>
                                      </p:cBhvr>
                                    </p:animEffect>
                                  </p:childTnLst>
                                </p:cTn>
                              </p:par>
                              <p:par>
                                <p:cTn id="37" presetID="10" presetClass="entr" presetSubtype="0" fill="hold" nodeType="withEffect">
                                  <p:stCondLst>
                                    <p:cond delay="0"/>
                                  </p:stCondLst>
                                  <p:childTnLst>
                                    <p:set>
                                      <p:cBhvr>
                                        <p:cTn id="38" dur="1" fill="hold">
                                          <p:stCondLst>
                                            <p:cond delay="0"/>
                                          </p:stCondLst>
                                        </p:cTn>
                                        <p:tgtEl>
                                          <p:spTgt spid="201"/>
                                        </p:tgtEl>
                                        <p:attrNameLst>
                                          <p:attrName>style.visibility</p:attrName>
                                        </p:attrNameLst>
                                      </p:cBhvr>
                                      <p:to>
                                        <p:strVal val="visible"/>
                                      </p:to>
                                    </p:set>
                                    <p:animEffect transition="in" filter="fade">
                                      <p:cBhvr>
                                        <p:cTn id="39" dur="1000"/>
                                        <p:tgtEl>
                                          <p:spTgt spid="20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5"/>
                                        </p:tgtEl>
                                        <p:attrNameLst>
                                          <p:attrName>style.visibility</p:attrName>
                                        </p:attrNameLst>
                                      </p:cBhvr>
                                      <p:to>
                                        <p:strVal val="visible"/>
                                      </p:to>
                                    </p:set>
                                    <p:animEffect transition="in" filter="fade">
                                      <p:cBhvr>
                                        <p:cTn id="44" dur="500"/>
                                        <p:tgtEl>
                                          <p:spTgt spid="17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6"/>
                                        </p:tgtEl>
                                        <p:attrNameLst>
                                          <p:attrName>style.visibility</p:attrName>
                                        </p:attrNameLst>
                                      </p:cBhvr>
                                      <p:to>
                                        <p:strVal val="visible"/>
                                      </p:to>
                                    </p:set>
                                    <p:animEffect transition="in" filter="fade">
                                      <p:cBhvr>
                                        <p:cTn id="49" dur="1000"/>
                                        <p:tgtEl>
                                          <p:spTgt spid="176"/>
                                        </p:tgtEl>
                                      </p:cBhvr>
                                    </p:animEffect>
                                  </p:childTnLst>
                                </p:cTn>
                              </p:par>
                              <p:par>
                                <p:cTn id="50" presetID="10" presetClass="entr" presetSubtype="0" fill="hold" nodeType="with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fade">
                                      <p:cBhvr>
                                        <p:cTn id="52" dur="1000"/>
                                        <p:tgtEl>
                                          <p:spTgt spid="177"/>
                                        </p:tgtEl>
                                      </p:cBhvr>
                                    </p:animEffect>
                                  </p:childTnLst>
                                </p:cTn>
                              </p:par>
                              <p:par>
                                <p:cTn id="53" presetID="10" presetClass="entr" presetSubtype="0" fill="hold" nodeType="with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fade">
                                      <p:cBhvr>
                                        <p:cTn id="55" dur="1000"/>
                                        <p:tgtEl>
                                          <p:spTgt spid="178"/>
                                        </p:tgtEl>
                                      </p:cBhvr>
                                    </p:animEffect>
                                  </p:childTnLst>
                                </p:cTn>
                              </p:par>
                              <p:par>
                                <p:cTn id="56" presetID="10" presetClass="entr" presetSubtype="0" fill="hold" nodeType="withEffect">
                                  <p:stCondLst>
                                    <p:cond delay="0"/>
                                  </p:stCondLst>
                                  <p:childTnLst>
                                    <p:set>
                                      <p:cBhvr>
                                        <p:cTn id="57" dur="1" fill="hold">
                                          <p:stCondLst>
                                            <p:cond delay="0"/>
                                          </p:stCondLst>
                                        </p:cTn>
                                        <p:tgtEl>
                                          <p:spTgt spid="193"/>
                                        </p:tgtEl>
                                        <p:attrNameLst>
                                          <p:attrName>style.visibility</p:attrName>
                                        </p:attrNameLst>
                                      </p:cBhvr>
                                      <p:to>
                                        <p:strVal val="visible"/>
                                      </p:to>
                                    </p:set>
                                    <p:animEffect transition="in" filter="fade">
                                      <p:cBhvr>
                                        <p:cTn id="58" dur="1000"/>
                                        <p:tgtEl>
                                          <p:spTgt spid="193"/>
                                        </p:tgtEl>
                                      </p:cBhvr>
                                    </p:animEffect>
                                  </p:childTnLst>
                                </p:cTn>
                              </p:par>
                              <p:par>
                                <p:cTn id="59" presetID="10" presetClass="entr" presetSubtype="0" fill="hold" nodeType="withEffect">
                                  <p:stCondLst>
                                    <p:cond delay="0"/>
                                  </p:stCondLst>
                                  <p:childTnLst>
                                    <p:set>
                                      <p:cBhvr>
                                        <p:cTn id="60" dur="1" fill="hold">
                                          <p:stCondLst>
                                            <p:cond delay="0"/>
                                          </p:stCondLst>
                                        </p:cTn>
                                        <p:tgtEl>
                                          <p:spTgt spid="194"/>
                                        </p:tgtEl>
                                        <p:attrNameLst>
                                          <p:attrName>style.visibility</p:attrName>
                                        </p:attrNameLst>
                                      </p:cBhvr>
                                      <p:to>
                                        <p:strVal val="visible"/>
                                      </p:to>
                                    </p:set>
                                    <p:animEffect transition="in" filter="fade">
                                      <p:cBhvr>
                                        <p:cTn id="61" dur="1000"/>
                                        <p:tgtEl>
                                          <p:spTgt spid="194"/>
                                        </p:tgtEl>
                                      </p:cBhvr>
                                    </p:animEffect>
                                  </p:childTnLst>
                                </p:cTn>
                              </p:par>
                              <p:par>
                                <p:cTn id="62" presetID="10" presetClass="entr" presetSubtype="0" fill="hold" nodeType="withEffect">
                                  <p:stCondLst>
                                    <p:cond delay="0"/>
                                  </p:stCondLst>
                                  <p:childTnLst>
                                    <p:set>
                                      <p:cBhvr>
                                        <p:cTn id="63" dur="1" fill="hold">
                                          <p:stCondLst>
                                            <p:cond delay="0"/>
                                          </p:stCondLst>
                                        </p:cTn>
                                        <p:tgtEl>
                                          <p:spTgt spid="202"/>
                                        </p:tgtEl>
                                        <p:attrNameLst>
                                          <p:attrName>style.visibility</p:attrName>
                                        </p:attrNameLst>
                                      </p:cBhvr>
                                      <p:to>
                                        <p:strVal val="visible"/>
                                      </p:to>
                                    </p:set>
                                    <p:animEffect transition="in" filter="fade">
                                      <p:cBhvr>
                                        <p:cTn id="64" dur="1000"/>
                                        <p:tgtEl>
                                          <p:spTgt spid="202"/>
                                        </p:tgtEl>
                                      </p:cBhvr>
                                    </p:animEffect>
                                  </p:childTnLst>
                                </p:cTn>
                              </p:par>
                              <p:par>
                                <p:cTn id="65" presetID="10" presetClass="entr" presetSubtype="0" fill="hold" nodeType="withEffect">
                                  <p:stCondLst>
                                    <p:cond delay="0"/>
                                  </p:stCondLst>
                                  <p:childTnLst>
                                    <p:set>
                                      <p:cBhvr>
                                        <p:cTn id="66" dur="1" fill="hold">
                                          <p:stCondLst>
                                            <p:cond delay="0"/>
                                          </p:stCondLst>
                                        </p:cTn>
                                        <p:tgtEl>
                                          <p:spTgt spid="187"/>
                                        </p:tgtEl>
                                        <p:attrNameLst>
                                          <p:attrName>style.visibility</p:attrName>
                                        </p:attrNameLst>
                                      </p:cBhvr>
                                      <p:to>
                                        <p:strVal val="visible"/>
                                      </p:to>
                                    </p:set>
                                    <p:animEffect transition="in" filter="fade">
                                      <p:cBhvr>
                                        <p:cTn id="67" dur="1000"/>
                                        <p:tgtEl>
                                          <p:spTgt spid="187"/>
                                        </p:tgtEl>
                                      </p:cBhvr>
                                    </p:animEffect>
                                  </p:childTnLst>
                                </p:cTn>
                              </p:par>
                              <p:par>
                                <p:cTn id="68" presetID="10" presetClass="entr" presetSubtype="0" fill="hold" nodeType="withEffect">
                                  <p:stCondLst>
                                    <p:cond delay="0"/>
                                  </p:stCondLst>
                                  <p:childTnLst>
                                    <p:set>
                                      <p:cBhvr>
                                        <p:cTn id="69" dur="1" fill="hold">
                                          <p:stCondLst>
                                            <p:cond delay="0"/>
                                          </p:stCondLst>
                                        </p:cTn>
                                        <p:tgtEl>
                                          <p:spTgt spid="190"/>
                                        </p:tgtEl>
                                        <p:attrNameLst>
                                          <p:attrName>style.visibility</p:attrName>
                                        </p:attrNameLst>
                                      </p:cBhvr>
                                      <p:to>
                                        <p:strVal val="visible"/>
                                      </p:to>
                                    </p:set>
                                    <p:animEffect transition="in" filter="fade">
                                      <p:cBhvr>
                                        <p:cTn id="70" dur="1000"/>
                                        <p:tgtEl>
                                          <p:spTgt spid="190"/>
                                        </p:tgtEl>
                                      </p:cBhvr>
                                    </p:animEffect>
                                  </p:childTnLst>
                                </p:cTn>
                              </p:par>
                              <p:par>
                                <p:cTn id="71" presetID="10" presetClass="entr" presetSubtype="0" fill="hold" nodeType="withEffect">
                                  <p:stCondLst>
                                    <p:cond delay="0"/>
                                  </p:stCondLst>
                                  <p:childTnLst>
                                    <p:set>
                                      <p:cBhvr>
                                        <p:cTn id="72" dur="1" fill="hold">
                                          <p:stCondLst>
                                            <p:cond delay="0"/>
                                          </p:stCondLst>
                                        </p:cTn>
                                        <p:tgtEl>
                                          <p:spTgt spid="188"/>
                                        </p:tgtEl>
                                        <p:attrNameLst>
                                          <p:attrName>style.visibility</p:attrName>
                                        </p:attrNameLst>
                                      </p:cBhvr>
                                      <p:to>
                                        <p:strVal val="visible"/>
                                      </p:to>
                                    </p:set>
                                    <p:animEffect transition="in" filter="fade">
                                      <p:cBhvr>
                                        <p:cTn id="73" dur="1000"/>
                                        <p:tgtEl>
                                          <p:spTgt spid="188"/>
                                        </p:tgtEl>
                                      </p:cBhvr>
                                    </p:animEffect>
                                  </p:childTnLst>
                                </p:cTn>
                              </p:par>
                              <p:par>
                                <p:cTn id="74" presetID="10" presetClass="entr" presetSubtype="0" fill="hold" nodeType="withEffect">
                                  <p:stCondLst>
                                    <p:cond delay="0"/>
                                  </p:stCondLst>
                                  <p:childTnLst>
                                    <p:set>
                                      <p:cBhvr>
                                        <p:cTn id="75" dur="1" fill="hold">
                                          <p:stCondLst>
                                            <p:cond delay="0"/>
                                          </p:stCondLst>
                                        </p:cTn>
                                        <p:tgtEl>
                                          <p:spTgt spid="191"/>
                                        </p:tgtEl>
                                        <p:attrNameLst>
                                          <p:attrName>style.visibility</p:attrName>
                                        </p:attrNameLst>
                                      </p:cBhvr>
                                      <p:to>
                                        <p:strVal val="visible"/>
                                      </p:to>
                                    </p:set>
                                    <p:animEffect transition="in" filter="fade">
                                      <p:cBhvr>
                                        <p:cTn id="76" dur="1000"/>
                                        <p:tgtEl>
                                          <p:spTgt spid="191"/>
                                        </p:tgtEl>
                                      </p:cBhvr>
                                    </p:animEffect>
                                  </p:childTnLst>
                                </p:cTn>
                              </p:par>
                              <p:par>
                                <p:cTn id="77" presetID="10" presetClass="entr" presetSubtype="0" fill="hold" nodeType="withEffect">
                                  <p:stCondLst>
                                    <p:cond delay="0"/>
                                  </p:stCondLst>
                                  <p:childTnLst>
                                    <p:set>
                                      <p:cBhvr>
                                        <p:cTn id="78" dur="1" fill="hold">
                                          <p:stCondLst>
                                            <p:cond delay="0"/>
                                          </p:stCondLst>
                                        </p:cTn>
                                        <p:tgtEl>
                                          <p:spTgt spid="189"/>
                                        </p:tgtEl>
                                        <p:attrNameLst>
                                          <p:attrName>style.visibility</p:attrName>
                                        </p:attrNameLst>
                                      </p:cBhvr>
                                      <p:to>
                                        <p:strVal val="visible"/>
                                      </p:to>
                                    </p:set>
                                    <p:animEffect transition="in" filter="fade">
                                      <p:cBhvr>
                                        <p:cTn id="79" dur="1000"/>
                                        <p:tgtEl>
                                          <p:spTgt spid="189"/>
                                        </p:tgtEl>
                                      </p:cBhvr>
                                    </p:animEffect>
                                  </p:childTnLst>
                                </p:cTn>
                              </p:par>
                              <p:par>
                                <p:cTn id="80" presetID="10" presetClass="entr" presetSubtype="0" fill="hold" nodeType="withEffect">
                                  <p:stCondLst>
                                    <p:cond delay="0"/>
                                  </p:stCondLst>
                                  <p:childTnLst>
                                    <p:set>
                                      <p:cBhvr>
                                        <p:cTn id="81" dur="1" fill="hold">
                                          <p:stCondLst>
                                            <p:cond delay="0"/>
                                          </p:stCondLst>
                                        </p:cTn>
                                        <p:tgtEl>
                                          <p:spTgt spid="192"/>
                                        </p:tgtEl>
                                        <p:attrNameLst>
                                          <p:attrName>style.visibility</p:attrName>
                                        </p:attrNameLst>
                                      </p:cBhvr>
                                      <p:to>
                                        <p:strVal val="visible"/>
                                      </p:to>
                                    </p:set>
                                    <p:animEffect transition="in" filter="fade">
                                      <p:cBhvr>
                                        <p:cTn id="82" dur="1000"/>
                                        <p:tgtEl>
                                          <p:spTgt spid="19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79"/>
                                        </p:tgtEl>
                                        <p:attrNameLst>
                                          <p:attrName>style.visibility</p:attrName>
                                        </p:attrNameLst>
                                      </p:cBhvr>
                                      <p:to>
                                        <p:strVal val="visible"/>
                                      </p:to>
                                    </p:set>
                                    <p:animEffect transition="in" filter="fade">
                                      <p:cBhvr>
                                        <p:cTn id="87" dur="500"/>
                                        <p:tgtEl>
                                          <p:spTgt spid="17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80"/>
                                        </p:tgtEl>
                                        <p:attrNameLst>
                                          <p:attrName>style.visibility</p:attrName>
                                        </p:attrNameLst>
                                      </p:cBhvr>
                                      <p:to>
                                        <p:strVal val="visible"/>
                                      </p:to>
                                    </p:set>
                                    <p:animEffect transition="in" filter="fade">
                                      <p:cBhvr>
                                        <p:cTn id="92" dur="1000"/>
                                        <p:tgtEl>
                                          <p:spTgt spid="180"/>
                                        </p:tgtEl>
                                      </p:cBhvr>
                                    </p:animEffect>
                                  </p:childTnLst>
                                </p:cTn>
                              </p:par>
                              <p:par>
                                <p:cTn id="93" presetID="10" presetClass="entr" presetSubtype="0" fill="hold" nodeType="withEffect">
                                  <p:stCondLst>
                                    <p:cond delay="0"/>
                                  </p:stCondLst>
                                  <p:childTnLst>
                                    <p:set>
                                      <p:cBhvr>
                                        <p:cTn id="94" dur="1" fill="hold">
                                          <p:stCondLst>
                                            <p:cond delay="0"/>
                                          </p:stCondLst>
                                        </p:cTn>
                                        <p:tgtEl>
                                          <p:spTgt spid="181"/>
                                        </p:tgtEl>
                                        <p:attrNameLst>
                                          <p:attrName>style.visibility</p:attrName>
                                        </p:attrNameLst>
                                      </p:cBhvr>
                                      <p:to>
                                        <p:strVal val="visible"/>
                                      </p:to>
                                    </p:set>
                                    <p:animEffect transition="in" filter="fade">
                                      <p:cBhvr>
                                        <p:cTn id="95" dur="1000"/>
                                        <p:tgtEl>
                                          <p:spTgt spid="181"/>
                                        </p:tgtEl>
                                      </p:cBhvr>
                                    </p:animEffect>
                                  </p:childTnLst>
                                </p:cTn>
                              </p:par>
                              <p:par>
                                <p:cTn id="96" presetID="10" presetClass="entr" presetSubtype="0" fill="hold" nodeType="withEffect">
                                  <p:stCondLst>
                                    <p:cond delay="0"/>
                                  </p:stCondLst>
                                  <p:childTnLst>
                                    <p:set>
                                      <p:cBhvr>
                                        <p:cTn id="97" dur="1" fill="hold">
                                          <p:stCondLst>
                                            <p:cond delay="0"/>
                                          </p:stCondLst>
                                        </p:cTn>
                                        <p:tgtEl>
                                          <p:spTgt spid="184"/>
                                        </p:tgtEl>
                                        <p:attrNameLst>
                                          <p:attrName>style.visibility</p:attrName>
                                        </p:attrNameLst>
                                      </p:cBhvr>
                                      <p:to>
                                        <p:strVal val="visible"/>
                                      </p:to>
                                    </p:set>
                                    <p:animEffect transition="in" filter="fade">
                                      <p:cBhvr>
                                        <p:cTn id="98" dur="1000"/>
                                        <p:tgtEl>
                                          <p:spTgt spid="184"/>
                                        </p:tgtEl>
                                      </p:cBhvr>
                                    </p:animEffect>
                                  </p:childTnLst>
                                </p:cTn>
                              </p:par>
                              <p:par>
                                <p:cTn id="99" presetID="10" presetClass="entr" presetSubtype="0" fill="hold" nodeType="withEffect">
                                  <p:stCondLst>
                                    <p:cond delay="0"/>
                                  </p:stCondLst>
                                  <p:childTnLst>
                                    <p:set>
                                      <p:cBhvr>
                                        <p:cTn id="100" dur="1" fill="hold">
                                          <p:stCondLst>
                                            <p:cond delay="0"/>
                                          </p:stCondLst>
                                        </p:cTn>
                                        <p:tgtEl>
                                          <p:spTgt spid="182"/>
                                        </p:tgtEl>
                                        <p:attrNameLst>
                                          <p:attrName>style.visibility</p:attrName>
                                        </p:attrNameLst>
                                      </p:cBhvr>
                                      <p:to>
                                        <p:strVal val="visible"/>
                                      </p:to>
                                    </p:set>
                                    <p:animEffect transition="in" filter="fade">
                                      <p:cBhvr>
                                        <p:cTn id="101" dur="1000"/>
                                        <p:tgtEl>
                                          <p:spTgt spid="182"/>
                                        </p:tgtEl>
                                      </p:cBhvr>
                                    </p:animEffect>
                                  </p:childTnLst>
                                </p:cTn>
                              </p:par>
                              <p:par>
                                <p:cTn id="102" presetID="10" presetClass="entr" presetSubtype="0" fill="hold" nodeType="withEffect">
                                  <p:stCondLst>
                                    <p:cond delay="0"/>
                                  </p:stCondLst>
                                  <p:childTnLst>
                                    <p:set>
                                      <p:cBhvr>
                                        <p:cTn id="103" dur="1" fill="hold">
                                          <p:stCondLst>
                                            <p:cond delay="0"/>
                                          </p:stCondLst>
                                        </p:cTn>
                                        <p:tgtEl>
                                          <p:spTgt spid="185"/>
                                        </p:tgtEl>
                                        <p:attrNameLst>
                                          <p:attrName>style.visibility</p:attrName>
                                        </p:attrNameLst>
                                      </p:cBhvr>
                                      <p:to>
                                        <p:strVal val="visible"/>
                                      </p:to>
                                    </p:set>
                                    <p:animEffect transition="in" filter="fade">
                                      <p:cBhvr>
                                        <p:cTn id="104" dur="1000"/>
                                        <p:tgtEl>
                                          <p:spTgt spid="185"/>
                                        </p:tgtEl>
                                      </p:cBhvr>
                                    </p:animEffect>
                                  </p:childTnLst>
                                </p:cTn>
                              </p:par>
                              <p:par>
                                <p:cTn id="105" presetID="10" presetClass="entr" presetSubtype="0" fill="hold" nodeType="withEffect">
                                  <p:stCondLst>
                                    <p:cond delay="0"/>
                                  </p:stCondLst>
                                  <p:childTnLst>
                                    <p:set>
                                      <p:cBhvr>
                                        <p:cTn id="106" dur="1" fill="hold">
                                          <p:stCondLst>
                                            <p:cond delay="0"/>
                                          </p:stCondLst>
                                        </p:cTn>
                                        <p:tgtEl>
                                          <p:spTgt spid="183"/>
                                        </p:tgtEl>
                                        <p:attrNameLst>
                                          <p:attrName>style.visibility</p:attrName>
                                        </p:attrNameLst>
                                      </p:cBhvr>
                                      <p:to>
                                        <p:strVal val="visible"/>
                                      </p:to>
                                    </p:set>
                                    <p:animEffect transition="in" filter="fade">
                                      <p:cBhvr>
                                        <p:cTn id="107" dur="1000"/>
                                        <p:tgtEl>
                                          <p:spTgt spid="183"/>
                                        </p:tgtEl>
                                      </p:cBhvr>
                                    </p:animEffect>
                                  </p:childTnLst>
                                </p:cTn>
                              </p:par>
                              <p:par>
                                <p:cTn id="108" presetID="10" presetClass="entr" presetSubtype="0" fill="hold" nodeType="withEffect">
                                  <p:stCondLst>
                                    <p:cond delay="0"/>
                                  </p:stCondLst>
                                  <p:childTnLst>
                                    <p:set>
                                      <p:cBhvr>
                                        <p:cTn id="109" dur="1" fill="hold">
                                          <p:stCondLst>
                                            <p:cond delay="0"/>
                                          </p:stCondLst>
                                        </p:cTn>
                                        <p:tgtEl>
                                          <p:spTgt spid="186"/>
                                        </p:tgtEl>
                                        <p:attrNameLst>
                                          <p:attrName>style.visibility</p:attrName>
                                        </p:attrNameLst>
                                      </p:cBhvr>
                                      <p:to>
                                        <p:strVal val="visible"/>
                                      </p:to>
                                    </p:set>
                                    <p:animEffect transition="in" filter="fade">
                                      <p:cBhvr>
                                        <p:cTn id="110"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bg>
      <p:bgPr>
        <a:solidFill>
          <a:srgbClr val="9AB2BF"/>
        </a:solidFill>
        <a:effectLst/>
      </p:bgPr>
    </p:bg>
    <p:spTree>
      <p:nvGrpSpPr>
        <p:cNvPr id="1" name="Shape 1201"/>
        <p:cNvGrpSpPr/>
        <p:nvPr/>
      </p:nvGrpSpPr>
      <p:grpSpPr>
        <a:xfrm>
          <a:off x="0" y="0"/>
          <a:ext cx="0" cy="0"/>
          <a:chOff x="0" y="0"/>
          <a:chExt cx="0" cy="0"/>
        </a:xfrm>
      </p:grpSpPr>
      <p:sp>
        <p:nvSpPr>
          <p:cNvPr id="1202" name="Google Shape;1202;p7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03" name="Google Shape;1203;p7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04" name="Google Shape;1204;p7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05" name="Google Shape;1205;p75"/>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Facturación de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06" name="Google Shape;120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400"/>
    </mc:Choice>
    <mc:Fallback xmlns="">
      <p:transition spd="slow" advTm="4400"/>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11"/>
        <p:cNvGrpSpPr/>
        <p:nvPr/>
      </p:nvGrpSpPr>
      <p:grpSpPr>
        <a:xfrm>
          <a:off x="0" y="0"/>
          <a:ext cx="0" cy="0"/>
          <a:chOff x="0" y="0"/>
          <a:chExt cx="0" cy="0"/>
        </a:xfrm>
      </p:grpSpPr>
      <p:sp>
        <p:nvSpPr>
          <p:cNvPr id="1212" name="Google Shape;1212;p76"/>
          <p:cNvSpPr/>
          <p:nvPr/>
        </p:nvSpPr>
        <p:spPr>
          <a:xfrm>
            <a:off x="-1021593" y="-355186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3" name="Google Shape;1213;p7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ptos" panose="020B0004020202020204" pitchFamily="34" charset="0"/>
              <a:sym typeface="Arial"/>
            </a:endParaRPr>
          </a:p>
        </p:txBody>
      </p:sp>
      <p:sp>
        <p:nvSpPr>
          <p:cNvPr id="1214" name="Google Shape;1214;p7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ptos" panose="020B0004020202020204" pitchFamily="34" charset="0"/>
              <a:sym typeface="Arial"/>
            </a:endParaRPr>
          </a:p>
        </p:txBody>
      </p:sp>
      <p:sp>
        <p:nvSpPr>
          <p:cNvPr id="1215" name="Google Shape;1215;p7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6" name="Google Shape;1216;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Billing for Services</a:t>
            </a:r>
            <a:endParaRPr/>
          </a:p>
        </p:txBody>
      </p:sp>
      <p:sp>
        <p:nvSpPr>
          <p:cNvPr id="1217" name="Google Shape;1217;p7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218" name="Google Shape;1218;p7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Provide services</a:t>
            </a:r>
            <a:endParaRPr>
              <a:latin typeface="Aptos" panose="020B0004020202020204" pitchFamily="34" charset="0"/>
            </a:endParaRPr>
          </a:p>
        </p:txBody>
      </p:sp>
      <p:sp>
        <p:nvSpPr>
          <p:cNvPr id="1219" name="Google Shape;1219;p7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Submit claims via the Medicaid Provider Web Portal (within 365 days of service)</a:t>
            </a:r>
            <a:endParaRPr>
              <a:latin typeface="Aptos" panose="020B0004020202020204" pitchFamily="34" charset="0"/>
            </a:endParaRPr>
          </a:p>
        </p:txBody>
      </p:sp>
      <p:sp>
        <p:nvSpPr>
          <p:cNvPr id="1220" name="Google Shape;1220;p76"/>
          <p:cNvSpPr/>
          <p:nvPr/>
        </p:nvSpPr>
        <p:spPr>
          <a:xfrm>
            <a:off x="5516493" y="419077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Get reimbursed on a fee-for-service basis</a:t>
            </a:r>
            <a:endParaRPr>
              <a:latin typeface="Aptos" panose="020B0004020202020204" pitchFamily="34" charset="0"/>
            </a:endParaRPr>
          </a:p>
        </p:txBody>
      </p:sp>
      <p:pic>
        <p:nvPicPr>
          <p:cNvPr id="1221" name="Google Shape;1221;p76"/>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222" name="Google Shape;122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1158"/>
    </mc:Choice>
    <mc:Fallback xmlns="">
      <p:transition spd="slow" advTm="41158"/>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11"/>
        <p:cNvGrpSpPr/>
        <p:nvPr/>
      </p:nvGrpSpPr>
      <p:grpSpPr>
        <a:xfrm>
          <a:off x="0" y="0"/>
          <a:ext cx="0" cy="0"/>
          <a:chOff x="0" y="0"/>
          <a:chExt cx="0" cy="0"/>
        </a:xfrm>
      </p:grpSpPr>
      <p:sp>
        <p:nvSpPr>
          <p:cNvPr id="1212" name="Google Shape;1212;p76"/>
          <p:cNvSpPr/>
          <p:nvPr/>
        </p:nvSpPr>
        <p:spPr>
          <a:xfrm>
            <a:off x="-1021593" y="-355186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13" name="Google Shape;1213;p7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14" name="Google Shape;1214;p7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15" name="Google Shape;1215;p7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16" name="Google Shape;1216;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Facturación de servicios</a:t>
            </a:r>
            <a:endParaRPr/>
          </a:p>
        </p:txBody>
      </p:sp>
      <p:sp>
        <p:nvSpPr>
          <p:cNvPr id="1217" name="Google Shape;1217;p7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18" name="Google Shape;1218;p7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Proporcionar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19" name="Google Shape;1219;p7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Presentar reclamaciones a través del Portal Web de Proveedores de Medicaid (dentro de los 365 días posteriores al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20" name="Google Shape;1220;p76"/>
          <p:cNvSpPr/>
          <p:nvPr/>
        </p:nvSpPr>
        <p:spPr>
          <a:xfrm>
            <a:off x="5516493" y="419077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Recibir reembolso en base a tarifa por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221" name="Google Shape;1221;p76"/>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222" name="Google Shape;122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1158"/>
    </mc:Choice>
    <mc:Fallback xmlns="">
      <p:transition spd="slow" advTm="41158"/>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27"/>
        <p:cNvGrpSpPr/>
        <p:nvPr/>
      </p:nvGrpSpPr>
      <p:grpSpPr>
        <a:xfrm>
          <a:off x="0" y="0"/>
          <a:ext cx="0" cy="0"/>
          <a:chOff x="0" y="0"/>
          <a:chExt cx="0" cy="0"/>
        </a:xfrm>
      </p:grpSpPr>
      <p:sp>
        <p:nvSpPr>
          <p:cNvPr id="1228" name="Google Shape;1228;p77"/>
          <p:cNvSpPr/>
          <p:nvPr/>
        </p:nvSpPr>
        <p:spPr>
          <a:xfrm>
            <a:off x="-1048423" y="-3633385"/>
            <a:ext cx="14288846" cy="14124770"/>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229" name="Google Shape;1229;p77"/>
          <p:cNvSpPr/>
          <p:nvPr/>
        </p:nvSpPr>
        <p:spPr>
          <a:xfrm>
            <a:off x="288205" y="2278939"/>
            <a:ext cx="11656145" cy="3332325"/>
          </a:xfrm>
          <a:prstGeom prst="roundRect">
            <a:avLst>
              <a:gd name="adj" fmla="val 7749"/>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Aptos" panose="020B0004020202020204" pitchFamily="34" charset="0"/>
                <a:sym typeface="Arial"/>
              </a:rPr>
              <a:t>Submit claims via the Medicaid Provider Web Portal (within 365 days of service)</a:t>
            </a:r>
            <a:endParaRPr>
              <a:latin typeface="Aptos" panose="020B0004020202020204" pitchFamily="34" charset="0"/>
            </a:endParaRPr>
          </a:p>
        </p:txBody>
      </p:sp>
      <p:graphicFrame>
        <p:nvGraphicFramePr>
          <p:cNvPr id="1230" name="Google Shape;1230;p77"/>
          <p:cNvGraphicFramePr/>
          <p:nvPr/>
        </p:nvGraphicFramePr>
        <p:xfrm>
          <a:off x="460743" y="2430596"/>
          <a:ext cx="11270500" cy="2804200"/>
        </p:xfrm>
        <a:graphic>
          <a:graphicData uri="http://schemas.openxmlformats.org/drawingml/2006/table">
            <a:tbl>
              <a:tblPr firstRow="1" bandRow="1">
                <a:noFill/>
                <a:tableStyleId>{71B55FC7-65A2-487D-836A-1CE18B8BC7D7}</a:tableStyleId>
              </a:tblPr>
              <a:tblGrid>
                <a:gridCol w="1686775">
                  <a:extLst>
                    <a:ext uri="{9D8B030D-6E8A-4147-A177-3AD203B41FA5}">
                      <a16:colId xmlns:a16="http://schemas.microsoft.com/office/drawing/2014/main" val="20000"/>
                    </a:ext>
                  </a:extLst>
                </a:gridCol>
                <a:gridCol w="1516425">
                  <a:extLst>
                    <a:ext uri="{9D8B030D-6E8A-4147-A177-3AD203B41FA5}">
                      <a16:colId xmlns:a16="http://schemas.microsoft.com/office/drawing/2014/main" val="20001"/>
                    </a:ext>
                  </a:extLst>
                </a:gridCol>
                <a:gridCol w="1381625">
                  <a:extLst>
                    <a:ext uri="{9D8B030D-6E8A-4147-A177-3AD203B41FA5}">
                      <a16:colId xmlns:a16="http://schemas.microsoft.com/office/drawing/2014/main" val="20002"/>
                    </a:ext>
                  </a:extLst>
                </a:gridCol>
                <a:gridCol w="926700">
                  <a:extLst>
                    <a:ext uri="{9D8B030D-6E8A-4147-A177-3AD203B41FA5}">
                      <a16:colId xmlns:a16="http://schemas.microsoft.com/office/drawing/2014/main" val="20003"/>
                    </a:ext>
                  </a:extLst>
                </a:gridCol>
                <a:gridCol w="3686525">
                  <a:extLst>
                    <a:ext uri="{9D8B030D-6E8A-4147-A177-3AD203B41FA5}">
                      <a16:colId xmlns:a16="http://schemas.microsoft.com/office/drawing/2014/main" val="20004"/>
                    </a:ext>
                  </a:extLst>
                </a:gridCol>
                <a:gridCol w="2072450">
                  <a:extLst>
                    <a:ext uri="{9D8B030D-6E8A-4147-A177-3AD203B41FA5}">
                      <a16:colId xmlns:a16="http://schemas.microsoft.com/office/drawing/2014/main" val="20005"/>
                    </a:ext>
                  </a:extLst>
                </a:gridCol>
              </a:tblGrid>
              <a:tr h="370850">
                <a:tc>
                  <a:txBody>
                    <a:bodyPr/>
                    <a:lstStyle/>
                    <a:p>
                      <a:pPr marL="0" marR="0" lvl="0" indent="0" algn="l" rtl="0">
                        <a:spcBef>
                          <a:spcPts val="0"/>
                        </a:spcBef>
                        <a:spcAft>
                          <a:spcPts val="0"/>
                        </a:spcAft>
                        <a:buNone/>
                      </a:pPr>
                      <a:r>
                        <a:rPr lang="en-US" sz="2000"/>
                        <a:t>Service Type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Diagnosis Code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HCPCS* Code</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Rate</a:t>
                      </a:r>
                      <a:endParaRPr/>
                    </a:p>
                  </a:txBody>
                  <a:tcPr marL="91450" marR="91450" marT="45725" marB="45725">
                    <a:solidFill>
                      <a:srgbClr val="35647E"/>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Max Units/$ per Pregnancy</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Visit Structure Options</a:t>
                      </a:r>
                      <a:endParaRPr/>
                    </a:p>
                  </a:txBody>
                  <a:tcPr marL="91450" marR="91450" marT="45725" marB="45725">
                    <a:solidFill>
                      <a:srgbClr val="35647E"/>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a:t>Prenatal</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12 units/$300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15-minute increments</a:t>
                      </a:r>
                      <a:endParaRPr/>
                    </a:p>
                  </a:txBody>
                  <a:tcPr marL="91450" marR="91450" marT="45725" marB="45725">
                    <a:solidFill>
                      <a:srgbClr val="AEC1CB"/>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2000"/>
                        <a:t>Postpartum</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Z39.2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C2D1D8"/>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12 units/$300</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15-minute increments</a:t>
                      </a:r>
                      <a:endParaRPr/>
                    </a:p>
                  </a:txBody>
                  <a:tcPr marL="91450" marR="91450" marT="45725" marB="45725">
                    <a:solidFill>
                      <a:srgbClr val="C2D1D8"/>
                    </a:solidFill>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2000"/>
                        <a:t>Labor &amp; Delivery</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T1033</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unit/$900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service</a:t>
                      </a:r>
                      <a:endParaRPr/>
                    </a:p>
                  </a:txBody>
                  <a:tcPr marL="91450" marR="91450" marT="45725" marB="45725">
                    <a:solidFill>
                      <a:srgbClr val="AEC1CB"/>
                    </a:solidFill>
                  </a:tcPr>
                </a:tc>
                <a:extLst>
                  <a:ext uri="{0D108BD9-81ED-4DB2-BD59-A6C34878D82A}">
                    <a16:rowId xmlns:a16="http://schemas.microsoft.com/office/drawing/2014/main" val="10003"/>
                  </a:ext>
                </a:extLst>
              </a:tr>
            </a:tbl>
          </a:graphicData>
        </a:graphic>
      </p:graphicFrame>
      <p:sp>
        <p:nvSpPr>
          <p:cNvPr id="1231" name="Google Shape;1231;p77"/>
          <p:cNvSpPr txBox="1"/>
          <p:nvPr/>
        </p:nvSpPr>
        <p:spPr>
          <a:xfrm>
            <a:off x="460743" y="267277"/>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Billing Overview</a:t>
            </a:r>
            <a:endParaRPr>
              <a:latin typeface="Aptos" panose="020B0004020202020204" pitchFamily="34" charset="0"/>
            </a:endParaRPr>
          </a:p>
        </p:txBody>
      </p:sp>
      <p:sp>
        <p:nvSpPr>
          <p:cNvPr id="1232" name="Google Shape;1232;p77"/>
          <p:cNvSpPr txBox="1"/>
          <p:nvPr/>
        </p:nvSpPr>
        <p:spPr>
          <a:xfrm>
            <a:off x="460743" y="5241932"/>
            <a:ext cx="84171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ptos" panose="020B0004020202020204" pitchFamily="34" charset="0"/>
                <a:sym typeface="Arial"/>
              </a:rPr>
              <a:t>* Healthcare Common Procedure Coding System (HCPCS) </a:t>
            </a:r>
            <a:endParaRPr>
              <a:latin typeface="Aptos" panose="020B0004020202020204" pitchFamily="34" charset="0"/>
            </a:endParaRPr>
          </a:p>
        </p:txBody>
      </p:sp>
      <p:sp>
        <p:nvSpPr>
          <p:cNvPr id="1233" name="Google Shape;1233;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153</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918"/>
    </mc:Choice>
    <mc:Fallback xmlns="">
      <p:transition spd="slow" advTm="259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0"/>
                                        </p:tgtEl>
                                        <p:attrNameLst>
                                          <p:attrName>style.visibility</p:attrName>
                                        </p:attrNameLst>
                                      </p:cBhvr>
                                      <p:to>
                                        <p:strVal val="visible"/>
                                      </p:to>
                                    </p:set>
                                    <p:animEffect transition="in" filter="fade">
                                      <p:cBhvr>
                                        <p:cTn id="7" dur="1000"/>
                                        <p:tgtEl>
                                          <p:spTgt spid="1230"/>
                                        </p:tgtEl>
                                      </p:cBhvr>
                                    </p:animEffect>
                                  </p:childTnLst>
                                </p:cTn>
                              </p:par>
                              <p:par>
                                <p:cTn id="8" presetID="10" presetClass="entr" presetSubtype="0" fill="hold" nodeType="withEffect">
                                  <p:stCondLst>
                                    <p:cond delay="0"/>
                                  </p:stCondLst>
                                  <p:childTnLst>
                                    <p:set>
                                      <p:cBhvr>
                                        <p:cTn id="9" dur="1" fill="hold">
                                          <p:stCondLst>
                                            <p:cond delay="0"/>
                                          </p:stCondLst>
                                        </p:cTn>
                                        <p:tgtEl>
                                          <p:spTgt spid="1232"/>
                                        </p:tgtEl>
                                        <p:attrNameLst>
                                          <p:attrName>style.visibility</p:attrName>
                                        </p:attrNameLst>
                                      </p:cBhvr>
                                      <p:to>
                                        <p:strVal val="visible"/>
                                      </p:to>
                                    </p:set>
                                    <p:animEffect transition="in" filter="fade">
                                      <p:cBhvr>
                                        <p:cTn id="10" dur="1000"/>
                                        <p:tgtEl>
                                          <p:spTgt spid="1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27"/>
        <p:cNvGrpSpPr/>
        <p:nvPr/>
      </p:nvGrpSpPr>
      <p:grpSpPr>
        <a:xfrm>
          <a:off x="0" y="0"/>
          <a:ext cx="0" cy="0"/>
          <a:chOff x="0" y="0"/>
          <a:chExt cx="0" cy="0"/>
        </a:xfrm>
      </p:grpSpPr>
      <p:sp>
        <p:nvSpPr>
          <p:cNvPr id="1228" name="Google Shape;1228;p77"/>
          <p:cNvSpPr/>
          <p:nvPr/>
        </p:nvSpPr>
        <p:spPr>
          <a:xfrm>
            <a:off x="-1048423" y="-3633385"/>
            <a:ext cx="14288846" cy="14124770"/>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29" name="Google Shape;1229;p77"/>
          <p:cNvSpPr/>
          <p:nvPr/>
        </p:nvSpPr>
        <p:spPr>
          <a:xfrm>
            <a:off x="288205" y="2278939"/>
            <a:ext cx="11656145" cy="3332325"/>
          </a:xfrm>
          <a:prstGeom prst="roundRect">
            <a:avLst>
              <a:gd name="adj" fmla="val 7749"/>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000"/>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Presentar reclamaciones a través del Portal Web de Proveedores de Medicaid (dentro de los 365 días posteriores al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aphicFrame>
        <p:nvGraphicFramePr>
          <p:cNvPr id="1230" name="Google Shape;1230;p77"/>
          <p:cNvGraphicFramePr/>
          <p:nvPr/>
        </p:nvGraphicFramePr>
        <p:xfrm>
          <a:off x="460743" y="2430596"/>
          <a:ext cx="11270500" cy="3109000"/>
        </p:xfrm>
        <a:graphic>
          <a:graphicData uri="http://schemas.openxmlformats.org/drawingml/2006/table">
            <a:tbl>
              <a:tblPr firstRow="1" bandRow="1">
                <a:noFill/>
                <a:tableStyleId>{71B55FC7-65A2-487D-836A-1CE18B8BC7D7}</a:tableStyleId>
              </a:tblPr>
              <a:tblGrid>
                <a:gridCol w="1686775">
                  <a:extLst>
                    <a:ext uri="{9D8B030D-6E8A-4147-A177-3AD203B41FA5}">
                      <a16:colId xmlns:a16="http://schemas.microsoft.com/office/drawing/2014/main" val="20000"/>
                    </a:ext>
                  </a:extLst>
                </a:gridCol>
                <a:gridCol w="1516425">
                  <a:extLst>
                    <a:ext uri="{9D8B030D-6E8A-4147-A177-3AD203B41FA5}">
                      <a16:colId xmlns:a16="http://schemas.microsoft.com/office/drawing/2014/main" val="20001"/>
                    </a:ext>
                  </a:extLst>
                </a:gridCol>
                <a:gridCol w="1381625">
                  <a:extLst>
                    <a:ext uri="{9D8B030D-6E8A-4147-A177-3AD203B41FA5}">
                      <a16:colId xmlns:a16="http://schemas.microsoft.com/office/drawing/2014/main" val="20002"/>
                    </a:ext>
                  </a:extLst>
                </a:gridCol>
                <a:gridCol w="926700">
                  <a:extLst>
                    <a:ext uri="{9D8B030D-6E8A-4147-A177-3AD203B41FA5}">
                      <a16:colId xmlns:a16="http://schemas.microsoft.com/office/drawing/2014/main" val="20003"/>
                    </a:ext>
                  </a:extLst>
                </a:gridCol>
                <a:gridCol w="3686525">
                  <a:extLst>
                    <a:ext uri="{9D8B030D-6E8A-4147-A177-3AD203B41FA5}">
                      <a16:colId xmlns:a16="http://schemas.microsoft.com/office/drawing/2014/main" val="20004"/>
                    </a:ext>
                  </a:extLst>
                </a:gridCol>
                <a:gridCol w="2072450">
                  <a:extLst>
                    <a:ext uri="{9D8B030D-6E8A-4147-A177-3AD203B41FA5}">
                      <a16:colId xmlns:a16="http://schemas.microsoft.com/office/drawing/2014/main" val="20005"/>
                    </a:ext>
                  </a:extLst>
                </a:gridCol>
              </a:tblGrid>
              <a:tr h="370850">
                <a:tc>
                  <a:txBody>
                    <a:bodyPr/>
                    <a:lstStyle/>
                    <a:p>
                      <a:pPr marL="0" marR="0" lvl="0" indent="0" algn="l" rtl="0">
                        <a:spcBef>
                          <a:spcPts val="0"/>
                        </a:spcBef>
                        <a:spcAft>
                          <a:spcPts val="0"/>
                        </a:spcAft>
                        <a:buNone/>
                      </a:pPr>
                      <a:r>
                        <a:rPr lang="en-US" sz="2000"/>
                        <a:t>Tipo de servicio</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Código de diagnóstico</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Código HCPCS*</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Tarifa</a:t>
                      </a:r>
                      <a:endParaRPr/>
                    </a:p>
                  </a:txBody>
                  <a:tcPr marL="91450" marR="91450" marT="45725" marB="45725">
                    <a:solidFill>
                      <a:srgbClr val="35647E"/>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Unidades máximas/$ por embarazo</a:t>
                      </a:r>
                      <a:endParaRPr/>
                    </a:p>
                  </a:txBody>
                  <a:tcPr marL="91450" marR="91450" marT="45725" marB="45725">
                    <a:solidFill>
                      <a:srgbClr val="35647E"/>
                    </a:solidFill>
                  </a:tcPr>
                </a:tc>
                <a:tc>
                  <a:txBody>
                    <a:bodyPr/>
                    <a:lstStyle/>
                    <a:p>
                      <a:pPr marL="0" marR="0" lvl="0" indent="0" algn="l" rtl="0">
                        <a:spcBef>
                          <a:spcPts val="0"/>
                        </a:spcBef>
                        <a:spcAft>
                          <a:spcPts val="0"/>
                        </a:spcAft>
                        <a:buNone/>
                      </a:pPr>
                      <a:r>
                        <a:rPr lang="en-US" sz="2000"/>
                        <a:t>Opciones de Estructura de Visitas</a:t>
                      </a:r>
                      <a:endParaRPr/>
                    </a:p>
                  </a:txBody>
                  <a:tcPr marL="91450" marR="91450" marT="45725" marB="45725">
                    <a:solidFill>
                      <a:srgbClr val="35647E"/>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a:t>Cuidado Prenatal</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12 unidades/$300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Incrementos de 15 minutos</a:t>
                      </a:r>
                      <a:endParaRPr/>
                    </a:p>
                  </a:txBody>
                  <a:tcPr marL="91450" marR="91450" marT="45725" marB="45725">
                    <a:solidFill>
                      <a:srgbClr val="AEC1CB"/>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2000"/>
                        <a:t>Postparto</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Z39.2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T1032</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$25</a:t>
                      </a:r>
                      <a:endParaRPr/>
                    </a:p>
                  </a:txBody>
                  <a:tcPr marL="91450" marR="91450" marT="45725" marB="45725">
                    <a:solidFill>
                      <a:srgbClr val="C2D1D8"/>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en-US" sz="2000"/>
                        <a:t>12 unidades/$300</a:t>
                      </a:r>
                      <a:endParaRPr/>
                    </a:p>
                  </a:txBody>
                  <a:tcPr marL="91450" marR="91450" marT="45725" marB="45725">
                    <a:solidFill>
                      <a:srgbClr val="C2D1D8"/>
                    </a:solidFill>
                  </a:tcPr>
                </a:tc>
                <a:tc>
                  <a:txBody>
                    <a:bodyPr/>
                    <a:lstStyle/>
                    <a:p>
                      <a:pPr marL="0" marR="0" lvl="0" indent="0" algn="l" rtl="0">
                        <a:spcBef>
                          <a:spcPts val="0"/>
                        </a:spcBef>
                        <a:spcAft>
                          <a:spcPts val="0"/>
                        </a:spcAft>
                        <a:buNone/>
                      </a:pPr>
                      <a:r>
                        <a:rPr lang="en-US" sz="2000"/>
                        <a:t>Incrementos de 15 minutos</a:t>
                      </a:r>
                      <a:endParaRPr/>
                    </a:p>
                  </a:txBody>
                  <a:tcPr marL="91450" marR="91450" marT="45725" marB="45725">
                    <a:solidFill>
                      <a:srgbClr val="C2D1D8"/>
                    </a:solidFill>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2000"/>
                        <a:t>Trabajo de parto y parto</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Z33.1</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T1033</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unidad/$900</a:t>
                      </a:r>
                      <a:endParaRPr/>
                    </a:p>
                  </a:txBody>
                  <a:tcPr marL="91450" marR="91450" marT="45725" marB="45725">
                    <a:solidFill>
                      <a:srgbClr val="AEC1CB"/>
                    </a:solidFill>
                  </a:tcPr>
                </a:tc>
                <a:tc>
                  <a:txBody>
                    <a:bodyPr/>
                    <a:lstStyle/>
                    <a:p>
                      <a:pPr marL="0" marR="0" lvl="0" indent="0" algn="l" rtl="0">
                        <a:spcBef>
                          <a:spcPts val="0"/>
                        </a:spcBef>
                        <a:spcAft>
                          <a:spcPts val="0"/>
                        </a:spcAft>
                        <a:buNone/>
                      </a:pPr>
                      <a:r>
                        <a:rPr lang="en-US" sz="2000"/>
                        <a:t>1 servicio</a:t>
                      </a:r>
                      <a:endParaRPr/>
                    </a:p>
                  </a:txBody>
                  <a:tcPr marL="91450" marR="91450" marT="45725" marB="45725">
                    <a:solidFill>
                      <a:srgbClr val="AEC1CB"/>
                    </a:solidFill>
                  </a:tcPr>
                </a:tc>
                <a:extLst>
                  <a:ext uri="{0D108BD9-81ED-4DB2-BD59-A6C34878D82A}">
                    <a16:rowId xmlns:a16="http://schemas.microsoft.com/office/drawing/2014/main" val="10003"/>
                  </a:ext>
                </a:extLst>
              </a:tr>
            </a:tbl>
          </a:graphicData>
        </a:graphic>
      </p:graphicFrame>
      <p:sp>
        <p:nvSpPr>
          <p:cNvPr id="1231" name="Google Shape;1231;p77"/>
          <p:cNvSpPr txBox="1"/>
          <p:nvPr/>
        </p:nvSpPr>
        <p:spPr>
          <a:xfrm>
            <a:off x="460743" y="267277"/>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Resumen de facturación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32" name="Google Shape;1232;p77"/>
          <p:cNvSpPr txBox="1"/>
          <p:nvPr/>
        </p:nvSpPr>
        <p:spPr>
          <a:xfrm>
            <a:off x="460743" y="5614475"/>
            <a:ext cx="8417127"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Sistema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Codificación</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Procedimientos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Comunes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Atención</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Médica</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(HCPCS) </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33" name="Google Shape;1233;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918"/>
    </mc:Choice>
    <mc:Fallback xmlns="">
      <p:transition spd="slow" advTm="259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0"/>
                                        </p:tgtEl>
                                        <p:attrNameLst>
                                          <p:attrName>style.visibility</p:attrName>
                                        </p:attrNameLst>
                                      </p:cBhvr>
                                      <p:to>
                                        <p:strVal val="visible"/>
                                      </p:to>
                                    </p:set>
                                    <p:animEffect transition="in" filter="fade">
                                      <p:cBhvr>
                                        <p:cTn id="7" dur="1000"/>
                                        <p:tgtEl>
                                          <p:spTgt spid="1230"/>
                                        </p:tgtEl>
                                      </p:cBhvr>
                                    </p:animEffect>
                                  </p:childTnLst>
                                </p:cTn>
                              </p:par>
                              <p:par>
                                <p:cTn id="8" presetID="10" presetClass="entr" presetSubtype="0" fill="hold" nodeType="withEffect">
                                  <p:stCondLst>
                                    <p:cond delay="0"/>
                                  </p:stCondLst>
                                  <p:childTnLst>
                                    <p:set>
                                      <p:cBhvr>
                                        <p:cTn id="9" dur="1" fill="hold">
                                          <p:stCondLst>
                                            <p:cond delay="0"/>
                                          </p:stCondLst>
                                        </p:cTn>
                                        <p:tgtEl>
                                          <p:spTgt spid="1232"/>
                                        </p:tgtEl>
                                        <p:attrNameLst>
                                          <p:attrName>style.visibility</p:attrName>
                                        </p:attrNameLst>
                                      </p:cBhvr>
                                      <p:to>
                                        <p:strVal val="visible"/>
                                      </p:to>
                                    </p:set>
                                    <p:animEffect transition="in" filter="fade">
                                      <p:cBhvr>
                                        <p:cTn id="10" dur="1000"/>
                                        <p:tgtEl>
                                          <p:spTgt spid="1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38"/>
        <p:cNvGrpSpPr/>
        <p:nvPr/>
      </p:nvGrpSpPr>
      <p:grpSpPr>
        <a:xfrm>
          <a:off x="0" y="0"/>
          <a:ext cx="0" cy="0"/>
          <a:chOff x="0" y="0"/>
          <a:chExt cx="0" cy="0"/>
        </a:xfrm>
      </p:grpSpPr>
      <p:sp>
        <p:nvSpPr>
          <p:cNvPr id="1239" name="Google Shape;1239;p78"/>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40" name="Google Shape;1240;p78"/>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Medicaid Provider ID</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p:txBody>
      </p:sp>
      <p:sp>
        <p:nvSpPr>
          <p:cNvPr id="1241" name="Google Shape;1241;p78"/>
          <p:cNvSpPr/>
          <p:nvPr/>
        </p:nvSpPr>
        <p:spPr>
          <a:xfrm>
            <a:off x="5124468" y="2339355"/>
            <a:ext cx="6406757" cy="36476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Provided to you once you enroll in Health First Colorado</a:t>
            </a:r>
            <a:endParaRPr>
              <a:latin typeface="Aptos" panose="020B0004020202020204" pitchFamily="34" charset="0"/>
            </a:endParaRPr>
          </a:p>
        </p:txBody>
      </p:sp>
      <p:sp>
        <p:nvSpPr>
          <p:cNvPr id="1242" name="Google Shape;1242;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155</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806"/>
    </mc:Choice>
    <mc:Fallback xmlns="">
      <p:transition spd="slow" advTm="128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0">
                                            <p:txEl>
                                              <p:pRg st="0" end="0"/>
                                            </p:txEl>
                                          </p:spTgt>
                                        </p:tgtEl>
                                        <p:attrNameLst>
                                          <p:attrName>style.visibility</p:attrName>
                                        </p:attrNameLst>
                                      </p:cBhvr>
                                      <p:to>
                                        <p:strVal val="visible"/>
                                      </p:to>
                                    </p:set>
                                    <p:animEffect transition="in" filter="fade">
                                      <p:cBhvr>
                                        <p:cTn id="7" dur="500"/>
                                        <p:tgtEl>
                                          <p:spTgt spid="12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0">
                                            <p:txEl>
                                              <p:pRg st="1" end="1"/>
                                            </p:txEl>
                                          </p:spTgt>
                                        </p:tgtEl>
                                        <p:attrNameLst>
                                          <p:attrName>style.visibility</p:attrName>
                                        </p:attrNameLst>
                                      </p:cBhvr>
                                      <p:to>
                                        <p:strVal val="visible"/>
                                      </p:to>
                                    </p:set>
                                    <p:animEffect transition="in" filter="fade">
                                      <p:cBhvr>
                                        <p:cTn id="12" dur="500"/>
                                        <p:tgtEl>
                                          <p:spTgt spid="124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241"/>
                                        </p:tgtEl>
                                        <p:attrNameLst>
                                          <p:attrName>style.visibility</p:attrName>
                                        </p:attrNameLst>
                                      </p:cBhvr>
                                      <p:to>
                                        <p:strVal val="visible"/>
                                      </p:to>
                                    </p:set>
                                    <p:animEffect transition="in" filter="fade">
                                      <p:cBhvr>
                                        <p:cTn id="15" dur="1000"/>
                                        <p:tgtEl>
                                          <p:spTgt spid="1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38"/>
        <p:cNvGrpSpPr/>
        <p:nvPr/>
      </p:nvGrpSpPr>
      <p:grpSpPr>
        <a:xfrm>
          <a:off x="0" y="0"/>
          <a:ext cx="0" cy="0"/>
          <a:chOff x="0" y="0"/>
          <a:chExt cx="0" cy="0"/>
        </a:xfrm>
      </p:grpSpPr>
      <p:sp>
        <p:nvSpPr>
          <p:cNvPr id="1239" name="Google Shape;1239;p78"/>
          <p:cNvSpPr txBox="1"/>
          <p:nvPr/>
        </p:nvSpPr>
        <p:spPr>
          <a:xfrm>
            <a:off x="657059" y="517197"/>
            <a:ext cx="1087416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Requisitos</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para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presentar</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una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reclamación</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exitosa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40" name="Google Shape;1240;p78"/>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41" name="Google Shape;1241;p78"/>
          <p:cNvSpPr/>
          <p:nvPr/>
        </p:nvSpPr>
        <p:spPr>
          <a:xfrm>
            <a:off x="5124468" y="2339354"/>
            <a:ext cx="6406757" cy="82922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número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proporcionará</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una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vez</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que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inscribas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Health First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42" name="Google Shape;1242;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806"/>
    </mc:Choice>
    <mc:Fallback xmlns="">
      <p:transition spd="slow" advTm="128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0">
                                            <p:txEl>
                                              <p:pRg st="0" end="0"/>
                                            </p:txEl>
                                          </p:spTgt>
                                        </p:tgtEl>
                                        <p:attrNameLst>
                                          <p:attrName>style.visibility</p:attrName>
                                        </p:attrNameLst>
                                      </p:cBhvr>
                                      <p:to>
                                        <p:strVal val="visible"/>
                                      </p:to>
                                    </p:set>
                                    <p:animEffect transition="in" filter="fade">
                                      <p:cBhvr>
                                        <p:cTn id="7" dur="500"/>
                                        <p:tgtEl>
                                          <p:spTgt spid="12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40">
                                            <p:txEl>
                                              <p:pRg st="1" end="1"/>
                                            </p:txEl>
                                          </p:spTgt>
                                        </p:tgtEl>
                                        <p:attrNameLst>
                                          <p:attrName>style.visibility</p:attrName>
                                        </p:attrNameLst>
                                      </p:cBhvr>
                                      <p:to>
                                        <p:strVal val="visible"/>
                                      </p:to>
                                    </p:set>
                                    <p:animEffect transition="in" filter="fade">
                                      <p:cBhvr>
                                        <p:cTn id="12" dur="500"/>
                                        <p:tgtEl>
                                          <p:spTgt spid="124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241"/>
                                        </p:tgtEl>
                                        <p:attrNameLst>
                                          <p:attrName>style.visibility</p:attrName>
                                        </p:attrNameLst>
                                      </p:cBhvr>
                                      <p:to>
                                        <p:strVal val="visible"/>
                                      </p:to>
                                    </p:set>
                                    <p:animEffect transition="in" filter="fade">
                                      <p:cBhvr>
                                        <p:cTn id="15" dur="1000"/>
                                        <p:tgtEl>
                                          <p:spTgt spid="1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47"/>
        <p:cNvGrpSpPr/>
        <p:nvPr/>
      </p:nvGrpSpPr>
      <p:grpSpPr>
        <a:xfrm>
          <a:off x="0" y="0"/>
          <a:ext cx="0" cy="0"/>
          <a:chOff x="0" y="0"/>
          <a:chExt cx="0" cy="0"/>
        </a:xfrm>
      </p:grpSpPr>
      <p:sp>
        <p:nvSpPr>
          <p:cNvPr id="1248" name="Google Shape;1248;p79"/>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49" name="Google Shape;1249;p79"/>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Provider (Doula) NPI Number</a:t>
            </a:r>
            <a:endParaRPr>
              <a:latin typeface="Aptos" panose="020B0004020202020204" pitchFamily="34" charset="0"/>
            </a:endParaRPr>
          </a:p>
        </p:txBody>
      </p:sp>
      <p:sp>
        <p:nvSpPr>
          <p:cNvPr id="1250" name="Google Shape;1250;p79"/>
          <p:cNvSpPr/>
          <p:nvPr/>
        </p:nvSpPr>
        <p:spPr>
          <a:xfrm>
            <a:off x="5085055" y="2712434"/>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See “Preparing Your Business” for more info</a:t>
            </a:r>
            <a:endParaRPr>
              <a:latin typeface="Aptos" panose="020B0004020202020204" pitchFamily="34" charset="0"/>
            </a:endParaRPr>
          </a:p>
        </p:txBody>
      </p:sp>
      <p:sp>
        <p:nvSpPr>
          <p:cNvPr id="1251" name="Google Shape;1251;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4745"/>
    </mc:Choice>
    <mc:Fallback xmlns="">
      <p:transition spd="slow" advTm="1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0"/>
                                        </p:tgtEl>
                                        <p:attrNameLst>
                                          <p:attrName>style.visibility</p:attrName>
                                        </p:attrNameLst>
                                      </p:cBhvr>
                                      <p:to>
                                        <p:strVal val="visible"/>
                                      </p:to>
                                    </p:set>
                                    <p:animEffect transition="in" filter="fade">
                                      <p:cBhvr>
                                        <p:cTn id="7" dur="1000"/>
                                        <p:tgtEl>
                                          <p:spTgt spid="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47"/>
        <p:cNvGrpSpPr/>
        <p:nvPr/>
      </p:nvGrpSpPr>
      <p:grpSpPr>
        <a:xfrm>
          <a:off x="0" y="0"/>
          <a:ext cx="0" cy="0"/>
          <a:chOff x="0" y="0"/>
          <a:chExt cx="0" cy="0"/>
        </a:xfrm>
      </p:grpSpPr>
      <p:sp>
        <p:nvSpPr>
          <p:cNvPr id="1248" name="Google Shape;1248;p79"/>
          <p:cNvSpPr txBox="1"/>
          <p:nvPr/>
        </p:nvSpPr>
        <p:spPr>
          <a:xfrm>
            <a:off x="657058" y="517197"/>
            <a:ext cx="10901721"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Requisitos</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para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presentar</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una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reclamación</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exitosa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49" name="Google Shape;1249;p79"/>
          <p:cNvSpPr txBox="1"/>
          <p:nvPr/>
        </p:nvSpPr>
        <p:spPr>
          <a:xfrm>
            <a:off x="657059" y="2337585"/>
            <a:ext cx="8943042" cy="830997"/>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50" name="Google Shape;1250;p79"/>
          <p:cNvSpPr/>
          <p:nvPr/>
        </p:nvSpPr>
        <p:spPr>
          <a:xfrm>
            <a:off x="5752878" y="2628726"/>
            <a:ext cx="5805902" cy="71714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Consulta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Prepara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tu</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para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más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información</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51" name="Google Shape;1251;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4745"/>
    </mc:Choice>
    <mc:Fallback xmlns="">
      <p:transition spd="slow" advTm="1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0"/>
                                        </p:tgtEl>
                                        <p:attrNameLst>
                                          <p:attrName>style.visibility</p:attrName>
                                        </p:attrNameLst>
                                      </p:cBhvr>
                                      <p:to>
                                        <p:strVal val="visible"/>
                                      </p:to>
                                    </p:set>
                                    <p:animEffect transition="in" filter="fade">
                                      <p:cBhvr>
                                        <p:cTn id="7" dur="1000"/>
                                        <p:tgtEl>
                                          <p:spTgt spid="1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56"/>
        <p:cNvGrpSpPr/>
        <p:nvPr/>
      </p:nvGrpSpPr>
      <p:grpSpPr>
        <a:xfrm>
          <a:off x="0" y="0"/>
          <a:ext cx="0" cy="0"/>
          <a:chOff x="0" y="0"/>
          <a:chExt cx="0" cy="0"/>
        </a:xfrm>
      </p:grpSpPr>
      <p:sp>
        <p:nvSpPr>
          <p:cNvPr id="1257" name="Google Shape;1257;p80"/>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4000"/>
              <a:buFont typeface="Play"/>
              <a:buNone/>
            </a:pPr>
            <a:r>
              <a:rPr lang="en-US" sz="4000" b="0" i="0" u="none" strike="noStrike" cap="none">
                <a:solidFill>
                  <a:srgbClr val="000000"/>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58" name="Google Shape;1258;p80"/>
          <p:cNvSpPr txBox="1"/>
          <p:nvPr/>
        </p:nvSpPr>
        <p:spPr>
          <a:xfrm>
            <a:off x="657059" y="2337585"/>
            <a:ext cx="8943042" cy="120032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BFBFBF"/>
              </a:buClr>
              <a:buSzPts val="2400"/>
              <a:buFont typeface="Arial"/>
              <a:buChar char="•"/>
            </a:pPr>
            <a:r>
              <a:rPr lang="en-US" sz="2400" b="0" i="0" u="none" strike="noStrike" cap="none">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lnSpc>
                <a:spcPct val="100000"/>
              </a:lnSpc>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lnSpc>
                <a:spcPct val="100000"/>
              </a:lnSpc>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Provider (Referring Clinician) NPI Number</a:t>
            </a:r>
            <a:endParaRPr>
              <a:latin typeface="Aptos" panose="020B0004020202020204" pitchFamily="34" charset="0"/>
            </a:endParaRPr>
          </a:p>
        </p:txBody>
      </p:sp>
      <p:sp>
        <p:nvSpPr>
          <p:cNvPr id="1259" name="Google Shape;1259;p80"/>
          <p:cNvSpPr/>
          <p:nvPr/>
        </p:nvSpPr>
        <p:spPr>
          <a:xfrm>
            <a:off x="6833887" y="2712951"/>
            <a:ext cx="5132378" cy="131978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0" i="0" u="none" strike="noStrike" cap="none">
                <a:solidFill>
                  <a:srgbClr val="000000"/>
                </a:solidFill>
                <a:latin typeface="Aptos" panose="020B0004020202020204" pitchFamily="34" charset="0"/>
                <a:sym typeface="Arial"/>
              </a:rPr>
              <a:t>See “</a:t>
            </a:r>
            <a:r>
              <a:rPr lang="en-US" sz="2000">
                <a:solidFill>
                  <a:srgbClr val="000000"/>
                </a:solidFill>
                <a:latin typeface="Aptos" panose="020B0004020202020204" pitchFamily="34" charset="0"/>
                <a:sym typeface="Arial"/>
              </a:rPr>
              <a:t>Establishing Good Processes for Doula  Practices</a:t>
            </a:r>
            <a:r>
              <a:rPr lang="en-US" sz="2000" b="0" i="0" u="none" strike="noStrike" cap="none">
                <a:solidFill>
                  <a:srgbClr val="000000"/>
                </a:solidFill>
                <a:latin typeface="Aptos" panose="020B0004020202020204" pitchFamily="34" charset="0"/>
                <a:sym typeface="Arial"/>
              </a:rPr>
              <a:t>” for more info</a:t>
            </a:r>
            <a:endParaRPr>
              <a:latin typeface="Aptos" panose="020B0004020202020204" pitchFamily="34" charset="0"/>
            </a:endParaRPr>
          </a:p>
        </p:txBody>
      </p:sp>
      <p:sp>
        <p:nvSpPr>
          <p:cNvPr id="1260" name="Google Shape;126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159</a:t>
            </a:fld>
            <a:endParaRPr sz="1200" b="0" i="0" u="none" strike="noStrike" cap="none">
              <a:solidFill>
                <a:srgbClr val="757575"/>
              </a:solidFill>
              <a:ea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781"/>
    </mc:Choice>
    <mc:Fallback xmlns="">
      <p:transition spd="slow" advTm="10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9"/>
                                        </p:tgtEl>
                                        <p:attrNameLst>
                                          <p:attrName>style.visibility</p:attrName>
                                        </p:attrNameLst>
                                      </p:cBhvr>
                                      <p:to>
                                        <p:strVal val="visible"/>
                                      </p:to>
                                    </p:set>
                                    <p:animEffect transition="in" filter="fade">
                                      <p:cBhvr>
                                        <p:cTn id="7" dur="1000"/>
                                        <p:tgtEl>
                                          <p:spTgt spid="1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69"/>
        <p:cNvGrpSpPr/>
        <p:nvPr/>
      </p:nvGrpSpPr>
      <p:grpSpPr>
        <a:xfrm>
          <a:off x="0" y="0"/>
          <a:ext cx="0" cy="0"/>
          <a:chOff x="0" y="0"/>
          <a:chExt cx="0" cy="0"/>
        </a:xfrm>
      </p:grpSpPr>
      <p:sp>
        <p:nvSpPr>
          <p:cNvPr id="170" name="Google Shape;170;p8"/>
          <p:cNvSpPr txBox="1">
            <a:spLocks noGrp="1"/>
          </p:cNvSpPr>
          <p:nvPr>
            <p:ph type="title"/>
          </p:nvPr>
        </p:nvSpPr>
        <p:spPr>
          <a:xfrm>
            <a:off x="397955" y="993135"/>
            <a:ext cx="3085320" cy="454406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El beneficio Doula ofrece flexibilidad</a:t>
            </a:r>
            <a:endParaRPr/>
          </a:p>
        </p:txBody>
      </p:sp>
      <p:sp>
        <p:nvSpPr>
          <p:cNvPr id="171" name="Google Shape;171;p8"/>
          <p:cNvSpPr/>
          <p:nvPr/>
        </p:nvSpPr>
        <p:spPr>
          <a:xfrm>
            <a:off x="3807912" y="342052"/>
            <a:ext cx="7986133"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Distribución equitativa entre el cuidado prenatal y postparto</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2" name="Google Shape;172;p8"/>
          <p:cNvSpPr/>
          <p:nvPr/>
        </p:nvSpPr>
        <p:spPr>
          <a:xfrm>
            <a:off x="3807912" y="1124392"/>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Tres visitas de 60 minutos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3" name="Google Shape;173;p8"/>
          <p:cNvSpPr/>
          <p:nvPr/>
        </p:nvSpPr>
        <p:spPr>
          <a:xfrm>
            <a:off x="6497958" y="1138777"/>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Trabajo de parto y parto</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4" name="Google Shape;174;p8"/>
          <p:cNvSpPr/>
          <p:nvPr/>
        </p:nvSpPr>
        <p:spPr>
          <a:xfrm>
            <a:off x="9188004" y="113877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Tres visitas de 60 minutos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5" name="Google Shape;175;p8"/>
          <p:cNvSpPr/>
          <p:nvPr/>
        </p:nvSpPr>
        <p:spPr>
          <a:xfrm>
            <a:off x="3807912" y="2551855"/>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Mayor frecuencia de visitas postparto</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6" name="Google Shape;176;p8"/>
          <p:cNvSpPr/>
          <p:nvPr/>
        </p:nvSpPr>
        <p:spPr>
          <a:xfrm>
            <a:off x="3807912"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Dos visitas de 90 minutos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7" name="Google Shape;177;p8"/>
          <p:cNvSpPr/>
          <p:nvPr/>
        </p:nvSpPr>
        <p:spPr>
          <a:xfrm>
            <a:off x="6497958"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Trabajo de parto y parto</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8" name="Google Shape;178;p8"/>
          <p:cNvSpPr/>
          <p:nvPr/>
        </p:nvSpPr>
        <p:spPr>
          <a:xfrm>
            <a:off x="9188003" y="3334195"/>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Seis visitas de 30 minutos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79" name="Google Shape;179;p8"/>
          <p:cNvSpPr/>
          <p:nvPr/>
        </p:nvSpPr>
        <p:spPr>
          <a:xfrm>
            <a:off x="3807912" y="4761658"/>
            <a:ext cx="7986132"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Inscripción tardía</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80" name="Google Shape;180;p8"/>
          <p:cNvSpPr/>
          <p:nvPr/>
        </p:nvSpPr>
        <p:spPr>
          <a:xfrm>
            <a:off x="9130822" y="5543998"/>
            <a:ext cx="2606040" cy="699345"/>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Seis visitas de 30 minutos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81" name="Google Shape;181;p8"/>
          <p:cNvSpPr/>
          <p:nvPr/>
        </p:nvSpPr>
        <p:spPr>
          <a:xfrm>
            <a:off x="9130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2" name="Google Shape;182;p8"/>
          <p:cNvSpPr/>
          <p:nvPr/>
        </p:nvSpPr>
        <p:spPr>
          <a:xfrm>
            <a:off x="100452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3" name="Google Shape;183;p8"/>
          <p:cNvSpPr/>
          <p:nvPr/>
        </p:nvSpPr>
        <p:spPr>
          <a:xfrm>
            <a:off x="109596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4" name="Google Shape;184;p8"/>
          <p:cNvSpPr/>
          <p:nvPr/>
        </p:nvSpPr>
        <p:spPr>
          <a:xfrm>
            <a:off x="95880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5" name="Google Shape;185;p8"/>
          <p:cNvSpPr/>
          <p:nvPr/>
        </p:nvSpPr>
        <p:spPr>
          <a:xfrm>
            <a:off x="105024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6" name="Google Shape;186;p8"/>
          <p:cNvSpPr/>
          <p:nvPr/>
        </p:nvSpPr>
        <p:spPr>
          <a:xfrm>
            <a:off x="11416822" y="6326338"/>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7" name="Google Shape;187;p8"/>
          <p:cNvSpPr/>
          <p:nvPr/>
        </p:nvSpPr>
        <p:spPr>
          <a:xfrm>
            <a:off x="9188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8" name="Google Shape;188;p8"/>
          <p:cNvSpPr/>
          <p:nvPr/>
        </p:nvSpPr>
        <p:spPr>
          <a:xfrm>
            <a:off x="101024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89" name="Google Shape;189;p8"/>
          <p:cNvSpPr/>
          <p:nvPr/>
        </p:nvSpPr>
        <p:spPr>
          <a:xfrm>
            <a:off x="110168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0" name="Google Shape;190;p8"/>
          <p:cNvSpPr/>
          <p:nvPr/>
        </p:nvSpPr>
        <p:spPr>
          <a:xfrm>
            <a:off x="96452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1" name="Google Shape;191;p8"/>
          <p:cNvSpPr/>
          <p:nvPr/>
        </p:nvSpPr>
        <p:spPr>
          <a:xfrm>
            <a:off x="105596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2" name="Google Shape;192;p8"/>
          <p:cNvSpPr/>
          <p:nvPr/>
        </p:nvSpPr>
        <p:spPr>
          <a:xfrm>
            <a:off x="11474003" y="4116535"/>
            <a:ext cx="320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3" name="Google Shape;193;p8"/>
          <p:cNvSpPr/>
          <p:nvPr/>
        </p:nvSpPr>
        <p:spPr>
          <a:xfrm>
            <a:off x="3824756" y="411653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4" name="Google Shape;194;p8"/>
          <p:cNvSpPr/>
          <p:nvPr/>
        </p:nvSpPr>
        <p:spPr>
          <a:xfrm>
            <a:off x="5179512" y="4117965"/>
            <a:ext cx="12344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5" name="Google Shape;195;p8"/>
          <p:cNvSpPr/>
          <p:nvPr/>
        </p:nvSpPr>
        <p:spPr>
          <a:xfrm>
            <a:off x="47223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6" name="Google Shape;196;p8"/>
          <p:cNvSpPr/>
          <p:nvPr/>
        </p:nvSpPr>
        <p:spPr>
          <a:xfrm>
            <a:off x="38079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7" name="Google Shape;197;p8"/>
          <p:cNvSpPr/>
          <p:nvPr/>
        </p:nvSpPr>
        <p:spPr>
          <a:xfrm>
            <a:off x="5636712" y="1911678"/>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8" name="Google Shape;198;p8"/>
          <p:cNvSpPr/>
          <p:nvPr/>
        </p:nvSpPr>
        <p:spPr>
          <a:xfrm>
            <a:off x="101024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99" name="Google Shape;199;p8"/>
          <p:cNvSpPr/>
          <p:nvPr/>
        </p:nvSpPr>
        <p:spPr>
          <a:xfrm>
            <a:off x="91880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00" name="Google Shape;200;p8"/>
          <p:cNvSpPr/>
          <p:nvPr/>
        </p:nvSpPr>
        <p:spPr>
          <a:xfrm>
            <a:off x="11016803" y="1911892"/>
            <a:ext cx="7772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01" name="Google Shape;201;p8"/>
          <p:cNvSpPr/>
          <p:nvPr/>
        </p:nvSpPr>
        <p:spPr>
          <a:xfrm>
            <a:off x="6497957" y="1911678"/>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02" name="Google Shape;202;p8"/>
          <p:cNvSpPr/>
          <p:nvPr/>
        </p:nvSpPr>
        <p:spPr>
          <a:xfrm>
            <a:off x="6497957" y="4116535"/>
            <a:ext cx="2606040" cy="182880"/>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03" name="Google Shape;20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8714"/>
    </mc:Choice>
    <mc:Fallback xmlns="">
      <p:transition spd="slow" advTm="287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
                                        <p:tgtEl>
                                          <p:spTgt spid="1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2"/>
                                        </p:tgtEl>
                                        <p:attrNameLst>
                                          <p:attrName>style.visibility</p:attrName>
                                        </p:attrNameLst>
                                      </p:cBhvr>
                                      <p:to>
                                        <p:strVal val="visible"/>
                                      </p:to>
                                    </p:set>
                                    <p:animEffect transition="in" filter="fade">
                                      <p:cBhvr>
                                        <p:cTn id="12" dur="1000"/>
                                        <p:tgtEl>
                                          <p:spTgt spid="172"/>
                                        </p:tgtEl>
                                      </p:cBhvr>
                                    </p:animEffect>
                                  </p:childTnLst>
                                </p:cTn>
                              </p:par>
                              <p:par>
                                <p:cTn id="13" presetID="10" presetClass="entr" presetSubtype="0" fill="hold" nodeType="withEffect">
                                  <p:stCondLst>
                                    <p:cond delay="0"/>
                                  </p:stCondLst>
                                  <p:childTnLst>
                                    <p:set>
                                      <p:cBhvr>
                                        <p:cTn id="14" dur="1" fill="hold">
                                          <p:stCondLst>
                                            <p:cond delay="0"/>
                                          </p:stCondLst>
                                        </p:cTn>
                                        <p:tgtEl>
                                          <p:spTgt spid="196"/>
                                        </p:tgtEl>
                                        <p:attrNameLst>
                                          <p:attrName>style.visibility</p:attrName>
                                        </p:attrNameLst>
                                      </p:cBhvr>
                                      <p:to>
                                        <p:strVal val="visible"/>
                                      </p:to>
                                    </p:set>
                                    <p:animEffect transition="in" filter="fade">
                                      <p:cBhvr>
                                        <p:cTn id="15" dur="1000"/>
                                        <p:tgtEl>
                                          <p:spTgt spid="196"/>
                                        </p:tgtEl>
                                      </p:cBhvr>
                                    </p:animEffect>
                                  </p:childTnLst>
                                </p:cTn>
                              </p:par>
                              <p:par>
                                <p:cTn id="16" presetID="10" presetClass="entr" presetSubtype="0" fill="hold" nodeType="withEffect">
                                  <p:stCondLst>
                                    <p:cond delay="0"/>
                                  </p:stCondLst>
                                  <p:childTnLst>
                                    <p:set>
                                      <p:cBhvr>
                                        <p:cTn id="17" dur="1" fill="hold">
                                          <p:stCondLst>
                                            <p:cond delay="0"/>
                                          </p:stCondLst>
                                        </p:cTn>
                                        <p:tgtEl>
                                          <p:spTgt spid="195"/>
                                        </p:tgtEl>
                                        <p:attrNameLst>
                                          <p:attrName>style.visibility</p:attrName>
                                        </p:attrNameLst>
                                      </p:cBhvr>
                                      <p:to>
                                        <p:strVal val="visible"/>
                                      </p:to>
                                    </p:set>
                                    <p:animEffect transition="in" filter="fade">
                                      <p:cBhvr>
                                        <p:cTn id="18" dur="1000"/>
                                        <p:tgtEl>
                                          <p:spTgt spid="195"/>
                                        </p:tgtEl>
                                      </p:cBhvr>
                                    </p:animEffect>
                                  </p:childTnLst>
                                </p:cTn>
                              </p:par>
                              <p:par>
                                <p:cTn id="19" presetID="10" presetClass="entr" presetSubtype="0" fill="hold" nodeType="withEffect">
                                  <p:stCondLst>
                                    <p:cond delay="0"/>
                                  </p:stCondLst>
                                  <p:childTnLst>
                                    <p:set>
                                      <p:cBhvr>
                                        <p:cTn id="20" dur="1" fill="hold">
                                          <p:stCondLst>
                                            <p:cond delay="0"/>
                                          </p:stCondLst>
                                        </p:cTn>
                                        <p:tgtEl>
                                          <p:spTgt spid="197"/>
                                        </p:tgtEl>
                                        <p:attrNameLst>
                                          <p:attrName>style.visibility</p:attrName>
                                        </p:attrNameLst>
                                      </p:cBhvr>
                                      <p:to>
                                        <p:strVal val="visible"/>
                                      </p:to>
                                    </p:set>
                                    <p:animEffect transition="in" filter="fade">
                                      <p:cBhvr>
                                        <p:cTn id="21" dur="1000"/>
                                        <p:tgtEl>
                                          <p:spTgt spid="197"/>
                                        </p:tgtEl>
                                      </p:cBhvr>
                                    </p:animEffect>
                                  </p:childTnLst>
                                </p:cTn>
                              </p:par>
                              <p:par>
                                <p:cTn id="22" presetID="10" presetClass="entr" presetSubtype="0" fill="hold" nodeType="withEffect">
                                  <p:stCondLst>
                                    <p:cond delay="0"/>
                                  </p:stCondLst>
                                  <p:childTnLst>
                                    <p:set>
                                      <p:cBhvr>
                                        <p:cTn id="23" dur="1" fill="hold">
                                          <p:stCondLst>
                                            <p:cond delay="0"/>
                                          </p:stCondLst>
                                        </p:cTn>
                                        <p:tgtEl>
                                          <p:spTgt spid="173"/>
                                        </p:tgtEl>
                                        <p:attrNameLst>
                                          <p:attrName>style.visibility</p:attrName>
                                        </p:attrNameLst>
                                      </p:cBhvr>
                                      <p:to>
                                        <p:strVal val="visible"/>
                                      </p:to>
                                    </p:set>
                                    <p:animEffect transition="in" filter="fade">
                                      <p:cBhvr>
                                        <p:cTn id="24" dur="1000"/>
                                        <p:tgtEl>
                                          <p:spTgt spid="173"/>
                                        </p:tgtEl>
                                      </p:cBhvr>
                                    </p:animEffect>
                                  </p:childTnLst>
                                </p:cTn>
                              </p:par>
                              <p:par>
                                <p:cTn id="25" presetID="10" presetClass="entr" presetSubtype="0" fill="hold" nodeType="with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fade">
                                      <p:cBhvr>
                                        <p:cTn id="27" dur="1000"/>
                                        <p:tgtEl>
                                          <p:spTgt spid="174"/>
                                        </p:tgtEl>
                                      </p:cBhvr>
                                    </p:animEffect>
                                  </p:childTnLst>
                                </p:cTn>
                              </p:par>
                              <p:par>
                                <p:cTn id="28" presetID="10" presetClass="entr" presetSubtype="0" fill="hold" nodeType="withEffect">
                                  <p:stCondLst>
                                    <p:cond delay="0"/>
                                  </p:stCondLst>
                                  <p:childTnLst>
                                    <p:set>
                                      <p:cBhvr>
                                        <p:cTn id="29" dur="1" fill="hold">
                                          <p:stCondLst>
                                            <p:cond delay="0"/>
                                          </p:stCondLst>
                                        </p:cTn>
                                        <p:tgtEl>
                                          <p:spTgt spid="200"/>
                                        </p:tgtEl>
                                        <p:attrNameLst>
                                          <p:attrName>style.visibility</p:attrName>
                                        </p:attrNameLst>
                                      </p:cBhvr>
                                      <p:to>
                                        <p:strVal val="visible"/>
                                      </p:to>
                                    </p:set>
                                    <p:animEffect transition="in" filter="fade">
                                      <p:cBhvr>
                                        <p:cTn id="30" dur="1000"/>
                                        <p:tgtEl>
                                          <p:spTgt spid="200"/>
                                        </p:tgtEl>
                                      </p:cBhvr>
                                    </p:animEffect>
                                  </p:childTnLst>
                                </p:cTn>
                              </p:par>
                              <p:par>
                                <p:cTn id="31" presetID="10" presetClass="entr" presetSubtype="0" fill="hold" nodeType="withEffect">
                                  <p:stCondLst>
                                    <p:cond delay="0"/>
                                  </p:stCondLst>
                                  <p:childTnLst>
                                    <p:set>
                                      <p:cBhvr>
                                        <p:cTn id="32" dur="1" fill="hold">
                                          <p:stCondLst>
                                            <p:cond delay="0"/>
                                          </p:stCondLst>
                                        </p:cTn>
                                        <p:tgtEl>
                                          <p:spTgt spid="198"/>
                                        </p:tgtEl>
                                        <p:attrNameLst>
                                          <p:attrName>style.visibility</p:attrName>
                                        </p:attrNameLst>
                                      </p:cBhvr>
                                      <p:to>
                                        <p:strVal val="visible"/>
                                      </p:to>
                                    </p:set>
                                    <p:animEffect transition="in" filter="fade">
                                      <p:cBhvr>
                                        <p:cTn id="33" dur="1000"/>
                                        <p:tgtEl>
                                          <p:spTgt spid="198"/>
                                        </p:tgtEl>
                                      </p:cBhvr>
                                    </p:animEffect>
                                  </p:childTnLst>
                                </p:cTn>
                              </p:par>
                              <p:par>
                                <p:cTn id="34" presetID="10" presetClass="entr" presetSubtype="0" fill="hold" nodeType="withEffect">
                                  <p:stCondLst>
                                    <p:cond delay="0"/>
                                  </p:stCondLst>
                                  <p:childTnLst>
                                    <p:set>
                                      <p:cBhvr>
                                        <p:cTn id="35" dur="1" fill="hold">
                                          <p:stCondLst>
                                            <p:cond delay="0"/>
                                          </p:stCondLst>
                                        </p:cTn>
                                        <p:tgtEl>
                                          <p:spTgt spid="199"/>
                                        </p:tgtEl>
                                        <p:attrNameLst>
                                          <p:attrName>style.visibility</p:attrName>
                                        </p:attrNameLst>
                                      </p:cBhvr>
                                      <p:to>
                                        <p:strVal val="visible"/>
                                      </p:to>
                                    </p:set>
                                    <p:animEffect transition="in" filter="fade">
                                      <p:cBhvr>
                                        <p:cTn id="36" dur="1000"/>
                                        <p:tgtEl>
                                          <p:spTgt spid="199"/>
                                        </p:tgtEl>
                                      </p:cBhvr>
                                    </p:animEffect>
                                  </p:childTnLst>
                                </p:cTn>
                              </p:par>
                              <p:par>
                                <p:cTn id="37" presetID="10" presetClass="entr" presetSubtype="0" fill="hold" nodeType="withEffect">
                                  <p:stCondLst>
                                    <p:cond delay="0"/>
                                  </p:stCondLst>
                                  <p:childTnLst>
                                    <p:set>
                                      <p:cBhvr>
                                        <p:cTn id="38" dur="1" fill="hold">
                                          <p:stCondLst>
                                            <p:cond delay="0"/>
                                          </p:stCondLst>
                                        </p:cTn>
                                        <p:tgtEl>
                                          <p:spTgt spid="201"/>
                                        </p:tgtEl>
                                        <p:attrNameLst>
                                          <p:attrName>style.visibility</p:attrName>
                                        </p:attrNameLst>
                                      </p:cBhvr>
                                      <p:to>
                                        <p:strVal val="visible"/>
                                      </p:to>
                                    </p:set>
                                    <p:animEffect transition="in" filter="fade">
                                      <p:cBhvr>
                                        <p:cTn id="39" dur="1000"/>
                                        <p:tgtEl>
                                          <p:spTgt spid="20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75"/>
                                        </p:tgtEl>
                                        <p:attrNameLst>
                                          <p:attrName>style.visibility</p:attrName>
                                        </p:attrNameLst>
                                      </p:cBhvr>
                                      <p:to>
                                        <p:strVal val="visible"/>
                                      </p:to>
                                    </p:set>
                                    <p:animEffect transition="in" filter="fade">
                                      <p:cBhvr>
                                        <p:cTn id="44" dur="500"/>
                                        <p:tgtEl>
                                          <p:spTgt spid="17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76"/>
                                        </p:tgtEl>
                                        <p:attrNameLst>
                                          <p:attrName>style.visibility</p:attrName>
                                        </p:attrNameLst>
                                      </p:cBhvr>
                                      <p:to>
                                        <p:strVal val="visible"/>
                                      </p:to>
                                    </p:set>
                                    <p:animEffect transition="in" filter="fade">
                                      <p:cBhvr>
                                        <p:cTn id="49" dur="1000"/>
                                        <p:tgtEl>
                                          <p:spTgt spid="176"/>
                                        </p:tgtEl>
                                      </p:cBhvr>
                                    </p:animEffect>
                                  </p:childTnLst>
                                </p:cTn>
                              </p:par>
                              <p:par>
                                <p:cTn id="50" presetID="10" presetClass="entr" presetSubtype="0" fill="hold" nodeType="withEffect">
                                  <p:stCondLst>
                                    <p:cond delay="0"/>
                                  </p:stCondLst>
                                  <p:childTnLst>
                                    <p:set>
                                      <p:cBhvr>
                                        <p:cTn id="51" dur="1" fill="hold">
                                          <p:stCondLst>
                                            <p:cond delay="0"/>
                                          </p:stCondLst>
                                        </p:cTn>
                                        <p:tgtEl>
                                          <p:spTgt spid="177"/>
                                        </p:tgtEl>
                                        <p:attrNameLst>
                                          <p:attrName>style.visibility</p:attrName>
                                        </p:attrNameLst>
                                      </p:cBhvr>
                                      <p:to>
                                        <p:strVal val="visible"/>
                                      </p:to>
                                    </p:set>
                                    <p:animEffect transition="in" filter="fade">
                                      <p:cBhvr>
                                        <p:cTn id="52" dur="1000"/>
                                        <p:tgtEl>
                                          <p:spTgt spid="177"/>
                                        </p:tgtEl>
                                      </p:cBhvr>
                                    </p:animEffect>
                                  </p:childTnLst>
                                </p:cTn>
                              </p:par>
                              <p:par>
                                <p:cTn id="53" presetID="10" presetClass="entr" presetSubtype="0" fill="hold" nodeType="with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fade">
                                      <p:cBhvr>
                                        <p:cTn id="55" dur="1000"/>
                                        <p:tgtEl>
                                          <p:spTgt spid="178"/>
                                        </p:tgtEl>
                                      </p:cBhvr>
                                    </p:animEffect>
                                  </p:childTnLst>
                                </p:cTn>
                              </p:par>
                              <p:par>
                                <p:cTn id="56" presetID="10" presetClass="entr" presetSubtype="0" fill="hold" nodeType="withEffect">
                                  <p:stCondLst>
                                    <p:cond delay="0"/>
                                  </p:stCondLst>
                                  <p:childTnLst>
                                    <p:set>
                                      <p:cBhvr>
                                        <p:cTn id="57" dur="1" fill="hold">
                                          <p:stCondLst>
                                            <p:cond delay="0"/>
                                          </p:stCondLst>
                                        </p:cTn>
                                        <p:tgtEl>
                                          <p:spTgt spid="193"/>
                                        </p:tgtEl>
                                        <p:attrNameLst>
                                          <p:attrName>style.visibility</p:attrName>
                                        </p:attrNameLst>
                                      </p:cBhvr>
                                      <p:to>
                                        <p:strVal val="visible"/>
                                      </p:to>
                                    </p:set>
                                    <p:animEffect transition="in" filter="fade">
                                      <p:cBhvr>
                                        <p:cTn id="58" dur="1000"/>
                                        <p:tgtEl>
                                          <p:spTgt spid="193"/>
                                        </p:tgtEl>
                                      </p:cBhvr>
                                    </p:animEffect>
                                  </p:childTnLst>
                                </p:cTn>
                              </p:par>
                              <p:par>
                                <p:cTn id="59" presetID="10" presetClass="entr" presetSubtype="0" fill="hold" nodeType="withEffect">
                                  <p:stCondLst>
                                    <p:cond delay="0"/>
                                  </p:stCondLst>
                                  <p:childTnLst>
                                    <p:set>
                                      <p:cBhvr>
                                        <p:cTn id="60" dur="1" fill="hold">
                                          <p:stCondLst>
                                            <p:cond delay="0"/>
                                          </p:stCondLst>
                                        </p:cTn>
                                        <p:tgtEl>
                                          <p:spTgt spid="194"/>
                                        </p:tgtEl>
                                        <p:attrNameLst>
                                          <p:attrName>style.visibility</p:attrName>
                                        </p:attrNameLst>
                                      </p:cBhvr>
                                      <p:to>
                                        <p:strVal val="visible"/>
                                      </p:to>
                                    </p:set>
                                    <p:animEffect transition="in" filter="fade">
                                      <p:cBhvr>
                                        <p:cTn id="61" dur="1000"/>
                                        <p:tgtEl>
                                          <p:spTgt spid="194"/>
                                        </p:tgtEl>
                                      </p:cBhvr>
                                    </p:animEffect>
                                  </p:childTnLst>
                                </p:cTn>
                              </p:par>
                              <p:par>
                                <p:cTn id="62" presetID="10" presetClass="entr" presetSubtype="0" fill="hold" nodeType="withEffect">
                                  <p:stCondLst>
                                    <p:cond delay="0"/>
                                  </p:stCondLst>
                                  <p:childTnLst>
                                    <p:set>
                                      <p:cBhvr>
                                        <p:cTn id="63" dur="1" fill="hold">
                                          <p:stCondLst>
                                            <p:cond delay="0"/>
                                          </p:stCondLst>
                                        </p:cTn>
                                        <p:tgtEl>
                                          <p:spTgt spid="202"/>
                                        </p:tgtEl>
                                        <p:attrNameLst>
                                          <p:attrName>style.visibility</p:attrName>
                                        </p:attrNameLst>
                                      </p:cBhvr>
                                      <p:to>
                                        <p:strVal val="visible"/>
                                      </p:to>
                                    </p:set>
                                    <p:animEffect transition="in" filter="fade">
                                      <p:cBhvr>
                                        <p:cTn id="64" dur="1000"/>
                                        <p:tgtEl>
                                          <p:spTgt spid="202"/>
                                        </p:tgtEl>
                                      </p:cBhvr>
                                    </p:animEffect>
                                  </p:childTnLst>
                                </p:cTn>
                              </p:par>
                              <p:par>
                                <p:cTn id="65" presetID="10" presetClass="entr" presetSubtype="0" fill="hold" nodeType="withEffect">
                                  <p:stCondLst>
                                    <p:cond delay="0"/>
                                  </p:stCondLst>
                                  <p:childTnLst>
                                    <p:set>
                                      <p:cBhvr>
                                        <p:cTn id="66" dur="1" fill="hold">
                                          <p:stCondLst>
                                            <p:cond delay="0"/>
                                          </p:stCondLst>
                                        </p:cTn>
                                        <p:tgtEl>
                                          <p:spTgt spid="187"/>
                                        </p:tgtEl>
                                        <p:attrNameLst>
                                          <p:attrName>style.visibility</p:attrName>
                                        </p:attrNameLst>
                                      </p:cBhvr>
                                      <p:to>
                                        <p:strVal val="visible"/>
                                      </p:to>
                                    </p:set>
                                    <p:animEffect transition="in" filter="fade">
                                      <p:cBhvr>
                                        <p:cTn id="67" dur="1000"/>
                                        <p:tgtEl>
                                          <p:spTgt spid="187"/>
                                        </p:tgtEl>
                                      </p:cBhvr>
                                    </p:animEffect>
                                  </p:childTnLst>
                                </p:cTn>
                              </p:par>
                              <p:par>
                                <p:cTn id="68" presetID="10" presetClass="entr" presetSubtype="0" fill="hold" nodeType="withEffect">
                                  <p:stCondLst>
                                    <p:cond delay="0"/>
                                  </p:stCondLst>
                                  <p:childTnLst>
                                    <p:set>
                                      <p:cBhvr>
                                        <p:cTn id="69" dur="1" fill="hold">
                                          <p:stCondLst>
                                            <p:cond delay="0"/>
                                          </p:stCondLst>
                                        </p:cTn>
                                        <p:tgtEl>
                                          <p:spTgt spid="190"/>
                                        </p:tgtEl>
                                        <p:attrNameLst>
                                          <p:attrName>style.visibility</p:attrName>
                                        </p:attrNameLst>
                                      </p:cBhvr>
                                      <p:to>
                                        <p:strVal val="visible"/>
                                      </p:to>
                                    </p:set>
                                    <p:animEffect transition="in" filter="fade">
                                      <p:cBhvr>
                                        <p:cTn id="70" dur="1000"/>
                                        <p:tgtEl>
                                          <p:spTgt spid="190"/>
                                        </p:tgtEl>
                                      </p:cBhvr>
                                    </p:animEffect>
                                  </p:childTnLst>
                                </p:cTn>
                              </p:par>
                              <p:par>
                                <p:cTn id="71" presetID="10" presetClass="entr" presetSubtype="0" fill="hold" nodeType="withEffect">
                                  <p:stCondLst>
                                    <p:cond delay="0"/>
                                  </p:stCondLst>
                                  <p:childTnLst>
                                    <p:set>
                                      <p:cBhvr>
                                        <p:cTn id="72" dur="1" fill="hold">
                                          <p:stCondLst>
                                            <p:cond delay="0"/>
                                          </p:stCondLst>
                                        </p:cTn>
                                        <p:tgtEl>
                                          <p:spTgt spid="188"/>
                                        </p:tgtEl>
                                        <p:attrNameLst>
                                          <p:attrName>style.visibility</p:attrName>
                                        </p:attrNameLst>
                                      </p:cBhvr>
                                      <p:to>
                                        <p:strVal val="visible"/>
                                      </p:to>
                                    </p:set>
                                    <p:animEffect transition="in" filter="fade">
                                      <p:cBhvr>
                                        <p:cTn id="73" dur="1000"/>
                                        <p:tgtEl>
                                          <p:spTgt spid="188"/>
                                        </p:tgtEl>
                                      </p:cBhvr>
                                    </p:animEffect>
                                  </p:childTnLst>
                                </p:cTn>
                              </p:par>
                              <p:par>
                                <p:cTn id="74" presetID="10" presetClass="entr" presetSubtype="0" fill="hold" nodeType="withEffect">
                                  <p:stCondLst>
                                    <p:cond delay="0"/>
                                  </p:stCondLst>
                                  <p:childTnLst>
                                    <p:set>
                                      <p:cBhvr>
                                        <p:cTn id="75" dur="1" fill="hold">
                                          <p:stCondLst>
                                            <p:cond delay="0"/>
                                          </p:stCondLst>
                                        </p:cTn>
                                        <p:tgtEl>
                                          <p:spTgt spid="191"/>
                                        </p:tgtEl>
                                        <p:attrNameLst>
                                          <p:attrName>style.visibility</p:attrName>
                                        </p:attrNameLst>
                                      </p:cBhvr>
                                      <p:to>
                                        <p:strVal val="visible"/>
                                      </p:to>
                                    </p:set>
                                    <p:animEffect transition="in" filter="fade">
                                      <p:cBhvr>
                                        <p:cTn id="76" dur="1000"/>
                                        <p:tgtEl>
                                          <p:spTgt spid="191"/>
                                        </p:tgtEl>
                                      </p:cBhvr>
                                    </p:animEffect>
                                  </p:childTnLst>
                                </p:cTn>
                              </p:par>
                              <p:par>
                                <p:cTn id="77" presetID="10" presetClass="entr" presetSubtype="0" fill="hold" nodeType="withEffect">
                                  <p:stCondLst>
                                    <p:cond delay="0"/>
                                  </p:stCondLst>
                                  <p:childTnLst>
                                    <p:set>
                                      <p:cBhvr>
                                        <p:cTn id="78" dur="1" fill="hold">
                                          <p:stCondLst>
                                            <p:cond delay="0"/>
                                          </p:stCondLst>
                                        </p:cTn>
                                        <p:tgtEl>
                                          <p:spTgt spid="189"/>
                                        </p:tgtEl>
                                        <p:attrNameLst>
                                          <p:attrName>style.visibility</p:attrName>
                                        </p:attrNameLst>
                                      </p:cBhvr>
                                      <p:to>
                                        <p:strVal val="visible"/>
                                      </p:to>
                                    </p:set>
                                    <p:animEffect transition="in" filter="fade">
                                      <p:cBhvr>
                                        <p:cTn id="79" dur="1000"/>
                                        <p:tgtEl>
                                          <p:spTgt spid="189"/>
                                        </p:tgtEl>
                                      </p:cBhvr>
                                    </p:animEffect>
                                  </p:childTnLst>
                                </p:cTn>
                              </p:par>
                              <p:par>
                                <p:cTn id="80" presetID="10" presetClass="entr" presetSubtype="0" fill="hold" nodeType="withEffect">
                                  <p:stCondLst>
                                    <p:cond delay="0"/>
                                  </p:stCondLst>
                                  <p:childTnLst>
                                    <p:set>
                                      <p:cBhvr>
                                        <p:cTn id="81" dur="1" fill="hold">
                                          <p:stCondLst>
                                            <p:cond delay="0"/>
                                          </p:stCondLst>
                                        </p:cTn>
                                        <p:tgtEl>
                                          <p:spTgt spid="192"/>
                                        </p:tgtEl>
                                        <p:attrNameLst>
                                          <p:attrName>style.visibility</p:attrName>
                                        </p:attrNameLst>
                                      </p:cBhvr>
                                      <p:to>
                                        <p:strVal val="visible"/>
                                      </p:to>
                                    </p:set>
                                    <p:animEffect transition="in" filter="fade">
                                      <p:cBhvr>
                                        <p:cTn id="82" dur="1000"/>
                                        <p:tgtEl>
                                          <p:spTgt spid="19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79"/>
                                        </p:tgtEl>
                                        <p:attrNameLst>
                                          <p:attrName>style.visibility</p:attrName>
                                        </p:attrNameLst>
                                      </p:cBhvr>
                                      <p:to>
                                        <p:strVal val="visible"/>
                                      </p:to>
                                    </p:set>
                                    <p:animEffect transition="in" filter="fade">
                                      <p:cBhvr>
                                        <p:cTn id="87" dur="500"/>
                                        <p:tgtEl>
                                          <p:spTgt spid="17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80"/>
                                        </p:tgtEl>
                                        <p:attrNameLst>
                                          <p:attrName>style.visibility</p:attrName>
                                        </p:attrNameLst>
                                      </p:cBhvr>
                                      <p:to>
                                        <p:strVal val="visible"/>
                                      </p:to>
                                    </p:set>
                                    <p:animEffect transition="in" filter="fade">
                                      <p:cBhvr>
                                        <p:cTn id="92" dur="1000"/>
                                        <p:tgtEl>
                                          <p:spTgt spid="180"/>
                                        </p:tgtEl>
                                      </p:cBhvr>
                                    </p:animEffect>
                                  </p:childTnLst>
                                </p:cTn>
                              </p:par>
                              <p:par>
                                <p:cTn id="93" presetID="10" presetClass="entr" presetSubtype="0" fill="hold" nodeType="withEffect">
                                  <p:stCondLst>
                                    <p:cond delay="0"/>
                                  </p:stCondLst>
                                  <p:childTnLst>
                                    <p:set>
                                      <p:cBhvr>
                                        <p:cTn id="94" dur="1" fill="hold">
                                          <p:stCondLst>
                                            <p:cond delay="0"/>
                                          </p:stCondLst>
                                        </p:cTn>
                                        <p:tgtEl>
                                          <p:spTgt spid="181"/>
                                        </p:tgtEl>
                                        <p:attrNameLst>
                                          <p:attrName>style.visibility</p:attrName>
                                        </p:attrNameLst>
                                      </p:cBhvr>
                                      <p:to>
                                        <p:strVal val="visible"/>
                                      </p:to>
                                    </p:set>
                                    <p:animEffect transition="in" filter="fade">
                                      <p:cBhvr>
                                        <p:cTn id="95" dur="1000"/>
                                        <p:tgtEl>
                                          <p:spTgt spid="181"/>
                                        </p:tgtEl>
                                      </p:cBhvr>
                                    </p:animEffect>
                                  </p:childTnLst>
                                </p:cTn>
                              </p:par>
                              <p:par>
                                <p:cTn id="96" presetID="10" presetClass="entr" presetSubtype="0" fill="hold" nodeType="withEffect">
                                  <p:stCondLst>
                                    <p:cond delay="0"/>
                                  </p:stCondLst>
                                  <p:childTnLst>
                                    <p:set>
                                      <p:cBhvr>
                                        <p:cTn id="97" dur="1" fill="hold">
                                          <p:stCondLst>
                                            <p:cond delay="0"/>
                                          </p:stCondLst>
                                        </p:cTn>
                                        <p:tgtEl>
                                          <p:spTgt spid="184"/>
                                        </p:tgtEl>
                                        <p:attrNameLst>
                                          <p:attrName>style.visibility</p:attrName>
                                        </p:attrNameLst>
                                      </p:cBhvr>
                                      <p:to>
                                        <p:strVal val="visible"/>
                                      </p:to>
                                    </p:set>
                                    <p:animEffect transition="in" filter="fade">
                                      <p:cBhvr>
                                        <p:cTn id="98" dur="1000"/>
                                        <p:tgtEl>
                                          <p:spTgt spid="184"/>
                                        </p:tgtEl>
                                      </p:cBhvr>
                                    </p:animEffect>
                                  </p:childTnLst>
                                </p:cTn>
                              </p:par>
                              <p:par>
                                <p:cTn id="99" presetID="10" presetClass="entr" presetSubtype="0" fill="hold" nodeType="withEffect">
                                  <p:stCondLst>
                                    <p:cond delay="0"/>
                                  </p:stCondLst>
                                  <p:childTnLst>
                                    <p:set>
                                      <p:cBhvr>
                                        <p:cTn id="100" dur="1" fill="hold">
                                          <p:stCondLst>
                                            <p:cond delay="0"/>
                                          </p:stCondLst>
                                        </p:cTn>
                                        <p:tgtEl>
                                          <p:spTgt spid="182"/>
                                        </p:tgtEl>
                                        <p:attrNameLst>
                                          <p:attrName>style.visibility</p:attrName>
                                        </p:attrNameLst>
                                      </p:cBhvr>
                                      <p:to>
                                        <p:strVal val="visible"/>
                                      </p:to>
                                    </p:set>
                                    <p:animEffect transition="in" filter="fade">
                                      <p:cBhvr>
                                        <p:cTn id="101" dur="1000"/>
                                        <p:tgtEl>
                                          <p:spTgt spid="182"/>
                                        </p:tgtEl>
                                      </p:cBhvr>
                                    </p:animEffect>
                                  </p:childTnLst>
                                </p:cTn>
                              </p:par>
                              <p:par>
                                <p:cTn id="102" presetID="10" presetClass="entr" presetSubtype="0" fill="hold" nodeType="withEffect">
                                  <p:stCondLst>
                                    <p:cond delay="0"/>
                                  </p:stCondLst>
                                  <p:childTnLst>
                                    <p:set>
                                      <p:cBhvr>
                                        <p:cTn id="103" dur="1" fill="hold">
                                          <p:stCondLst>
                                            <p:cond delay="0"/>
                                          </p:stCondLst>
                                        </p:cTn>
                                        <p:tgtEl>
                                          <p:spTgt spid="185"/>
                                        </p:tgtEl>
                                        <p:attrNameLst>
                                          <p:attrName>style.visibility</p:attrName>
                                        </p:attrNameLst>
                                      </p:cBhvr>
                                      <p:to>
                                        <p:strVal val="visible"/>
                                      </p:to>
                                    </p:set>
                                    <p:animEffect transition="in" filter="fade">
                                      <p:cBhvr>
                                        <p:cTn id="104" dur="1000"/>
                                        <p:tgtEl>
                                          <p:spTgt spid="185"/>
                                        </p:tgtEl>
                                      </p:cBhvr>
                                    </p:animEffect>
                                  </p:childTnLst>
                                </p:cTn>
                              </p:par>
                              <p:par>
                                <p:cTn id="105" presetID="10" presetClass="entr" presetSubtype="0" fill="hold" nodeType="withEffect">
                                  <p:stCondLst>
                                    <p:cond delay="0"/>
                                  </p:stCondLst>
                                  <p:childTnLst>
                                    <p:set>
                                      <p:cBhvr>
                                        <p:cTn id="106" dur="1" fill="hold">
                                          <p:stCondLst>
                                            <p:cond delay="0"/>
                                          </p:stCondLst>
                                        </p:cTn>
                                        <p:tgtEl>
                                          <p:spTgt spid="183"/>
                                        </p:tgtEl>
                                        <p:attrNameLst>
                                          <p:attrName>style.visibility</p:attrName>
                                        </p:attrNameLst>
                                      </p:cBhvr>
                                      <p:to>
                                        <p:strVal val="visible"/>
                                      </p:to>
                                    </p:set>
                                    <p:animEffect transition="in" filter="fade">
                                      <p:cBhvr>
                                        <p:cTn id="107" dur="1000"/>
                                        <p:tgtEl>
                                          <p:spTgt spid="183"/>
                                        </p:tgtEl>
                                      </p:cBhvr>
                                    </p:animEffect>
                                  </p:childTnLst>
                                </p:cTn>
                              </p:par>
                              <p:par>
                                <p:cTn id="108" presetID="10" presetClass="entr" presetSubtype="0" fill="hold" nodeType="withEffect">
                                  <p:stCondLst>
                                    <p:cond delay="0"/>
                                  </p:stCondLst>
                                  <p:childTnLst>
                                    <p:set>
                                      <p:cBhvr>
                                        <p:cTn id="109" dur="1" fill="hold">
                                          <p:stCondLst>
                                            <p:cond delay="0"/>
                                          </p:stCondLst>
                                        </p:cTn>
                                        <p:tgtEl>
                                          <p:spTgt spid="186"/>
                                        </p:tgtEl>
                                        <p:attrNameLst>
                                          <p:attrName>style.visibility</p:attrName>
                                        </p:attrNameLst>
                                      </p:cBhvr>
                                      <p:to>
                                        <p:strVal val="visible"/>
                                      </p:to>
                                    </p:set>
                                    <p:animEffect transition="in" filter="fade">
                                      <p:cBhvr>
                                        <p:cTn id="110"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56"/>
        <p:cNvGrpSpPr/>
        <p:nvPr/>
      </p:nvGrpSpPr>
      <p:grpSpPr>
        <a:xfrm>
          <a:off x="0" y="0"/>
          <a:ext cx="0" cy="0"/>
          <a:chOff x="0" y="0"/>
          <a:chExt cx="0" cy="0"/>
        </a:xfrm>
      </p:grpSpPr>
      <p:sp>
        <p:nvSpPr>
          <p:cNvPr id="1257" name="Google Shape;1257;p80"/>
          <p:cNvSpPr txBox="1"/>
          <p:nvPr/>
        </p:nvSpPr>
        <p:spPr>
          <a:xfrm>
            <a:off x="657059" y="517197"/>
            <a:ext cx="10947508"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Requisitos</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para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presentar</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una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reclamación</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exitosa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58" name="Google Shape;1258;p80"/>
          <p:cNvSpPr txBox="1"/>
          <p:nvPr/>
        </p:nvSpPr>
        <p:spPr>
          <a:xfrm>
            <a:off x="657059" y="2337585"/>
            <a:ext cx="8943042" cy="1200329"/>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59" name="Google Shape;1259;p80"/>
          <p:cNvSpPr/>
          <p:nvPr/>
        </p:nvSpPr>
        <p:spPr>
          <a:xfrm>
            <a:off x="7398327" y="2712951"/>
            <a:ext cx="4567938" cy="131978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Consulta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Estableciendo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buenos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procesos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para las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prácticas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doula” para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más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información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60" name="Google Shape;1260;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160</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781"/>
    </mc:Choice>
    <mc:Fallback xmlns="">
      <p:transition spd="slow" advTm="10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59"/>
                                        </p:tgtEl>
                                        <p:attrNameLst>
                                          <p:attrName>style.visibility</p:attrName>
                                        </p:attrNameLst>
                                      </p:cBhvr>
                                      <p:to>
                                        <p:strVal val="visible"/>
                                      </p:to>
                                    </p:set>
                                    <p:animEffect transition="in" filter="fade">
                                      <p:cBhvr>
                                        <p:cTn id="7" dur="1000"/>
                                        <p:tgtEl>
                                          <p:spTgt spid="1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65"/>
        <p:cNvGrpSpPr/>
        <p:nvPr/>
      </p:nvGrpSpPr>
      <p:grpSpPr>
        <a:xfrm>
          <a:off x="0" y="0"/>
          <a:ext cx="0" cy="0"/>
          <a:chOff x="0" y="0"/>
          <a:chExt cx="0" cy="0"/>
        </a:xfrm>
      </p:grpSpPr>
      <p:sp>
        <p:nvSpPr>
          <p:cNvPr id="1266" name="Google Shape;1266;p81"/>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67" name="Google Shape;1267;p81"/>
          <p:cNvSpPr txBox="1"/>
          <p:nvPr/>
        </p:nvSpPr>
        <p:spPr>
          <a:xfrm>
            <a:off x="657059" y="2337585"/>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Medicaid ID</a:t>
            </a:r>
            <a:endParaRPr>
              <a:latin typeface="Aptos" panose="020B0004020202020204" pitchFamily="34" charset="0"/>
            </a:endParaRPr>
          </a:p>
        </p:txBody>
      </p:sp>
      <p:sp>
        <p:nvSpPr>
          <p:cNvPr id="1268" name="Google Shape;1268;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161</a:t>
            </a:fld>
            <a:endParaRPr/>
          </a:p>
        </p:txBody>
      </p:sp>
      <p:sp>
        <p:nvSpPr>
          <p:cNvPr id="1269" name="Google Shape;1269;p81"/>
          <p:cNvSpPr/>
          <p:nvPr/>
        </p:nvSpPr>
        <p:spPr>
          <a:xfrm>
            <a:off x="5437920" y="3269510"/>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Assigned to those enrolled in Health First Colorado</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8373"/>
    </mc:Choice>
    <mc:Fallback xmlns="">
      <p:transition spd="slow" advTm="18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9"/>
                                        </p:tgtEl>
                                        <p:attrNameLst>
                                          <p:attrName>style.visibility</p:attrName>
                                        </p:attrNameLst>
                                      </p:cBhvr>
                                      <p:to>
                                        <p:strVal val="visible"/>
                                      </p:to>
                                    </p:set>
                                    <p:animEffect transition="in" filter="fade">
                                      <p:cBhvr>
                                        <p:cTn id="7" dur="1000"/>
                                        <p:tgtEl>
                                          <p:spTgt spid="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65"/>
        <p:cNvGrpSpPr/>
        <p:nvPr/>
      </p:nvGrpSpPr>
      <p:grpSpPr>
        <a:xfrm>
          <a:off x="0" y="0"/>
          <a:ext cx="0" cy="0"/>
          <a:chOff x="0" y="0"/>
          <a:chExt cx="0" cy="0"/>
        </a:xfrm>
      </p:grpSpPr>
      <p:sp>
        <p:nvSpPr>
          <p:cNvPr id="1266" name="Google Shape;1266;p81"/>
          <p:cNvSpPr txBox="1"/>
          <p:nvPr/>
        </p:nvSpPr>
        <p:spPr>
          <a:xfrm>
            <a:off x="657059" y="517197"/>
            <a:ext cx="10831130"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Requisitos</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para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presentar</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una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reclamación</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 </a:t>
            </a:r>
            <a:r>
              <a:rPr kumimoji="0" lang="en-US" sz="4000" b="0" i="0" u="none" strike="noStrike" kern="0" cap="none" spc="0" normalizeH="0" baseline="0" noProof="0" dirty="0" err="1">
                <a:ln>
                  <a:noFill/>
                </a:ln>
                <a:solidFill>
                  <a:srgbClr val="000000"/>
                </a:solidFill>
                <a:effectLst/>
                <a:uLnTx/>
                <a:uFillTx/>
                <a:latin typeface="Aptos Display" panose="020B0004020202020204" pitchFamily="34" charset="0"/>
                <a:ea typeface="Play"/>
                <a:cs typeface="Play"/>
                <a:sym typeface="Play"/>
              </a:rPr>
              <a:t>exitosa</a:t>
            </a:r>
            <a:r>
              <a:rPr kumimoji="0" lang="en-US" sz="4000" b="0" i="0" u="none" strike="noStrike" kern="0" cap="none" spc="0" normalizeH="0" baseline="0" noProof="0" dirty="0">
                <a:ln>
                  <a:noFill/>
                </a:ln>
                <a:solidFill>
                  <a:srgbClr val="000000"/>
                </a:solidFill>
                <a:effectLst/>
                <a:uLnTx/>
                <a:uFillTx/>
                <a:latin typeface="Aptos Display" panose="020B0004020202020204" pitchFamily="34" charset="0"/>
                <a:ea typeface="Play"/>
                <a:cs typeface="Play"/>
                <a:sym typeface="Play"/>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67" name="Google Shape;1267;p81"/>
          <p:cNvSpPr txBox="1"/>
          <p:nvPr/>
        </p:nvSpPr>
        <p:spPr>
          <a:xfrm>
            <a:off x="657059" y="2144179"/>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68" name="Google Shape;1268;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269" name="Google Shape;1269;p81"/>
          <p:cNvSpPr/>
          <p:nvPr/>
        </p:nvSpPr>
        <p:spPr>
          <a:xfrm>
            <a:off x="5437920" y="3283578"/>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Asignado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quienes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inscritos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Health First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6" name="Google Shape;1269;p81">
            <a:extLst>
              <a:ext uri="{FF2B5EF4-FFF2-40B4-BE49-F238E27FC236}">
                <a16:creationId xmlns:a16="http://schemas.microsoft.com/office/drawing/2014/main" id="{1BD6C2A7-8EC4-4A54-9E86-E76915B93FF2}"/>
              </a:ext>
            </a:extLst>
          </p:cNvPr>
          <p:cNvSpPr/>
          <p:nvPr/>
        </p:nvSpPr>
        <p:spPr>
          <a:xfrm>
            <a:off x="5437920" y="3341020"/>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Asignado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quienes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inscritos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Health First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8373"/>
    </mc:Choice>
    <mc:Fallback xmlns="">
      <p:transition spd="slow" advTm="18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9"/>
                                        </p:tgtEl>
                                        <p:attrNameLst>
                                          <p:attrName>style.visibility</p:attrName>
                                        </p:attrNameLst>
                                      </p:cBhvr>
                                      <p:to>
                                        <p:strVal val="visible"/>
                                      </p:to>
                                    </p:set>
                                    <p:animEffect transition="in" filter="fade">
                                      <p:cBhvr>
                                        <p:cTn id="7" dur="1000"/>
                                        <p:tgtEl>
                                          <p:spTgt spid="126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74"/>
        <p:cNvGrpSpPr/>
        <p:nvPr/>
      </p:nvGrpSpPr>
      <p:grpSpPr>
        <a:xfrm>
          <a:off x="0" y="0"/>
          <a:ext cx="0" cy="0"/>
          <a:chOff x="0" y="0"/>
          <a:chExt cx="0" cy="0"/>
        </a:xfrm>
      </p:grpSpPr>
      <p:pic>
        <p:nvPicPr>
          <p:cNvPr id="1275" name="Google Shape;1275;p82" descr="Warning with solid fill"/>
          <p:cNvPicPr preferRelativeResize="0"/>
          <p:nvPr/>
        </p:nvPicPr>
        <p:blipFill rotWithShape="1">
          <a:blip r:embed="rId3">
            <a:alphaModFix/>
          </a:blip>
          <a:srcRect/>
          <a:stretch/>
        </p:blipFill>
        <p:spPr>
          <a:xfrm>
            <a:off x="5653414" y="4317662"/>
            <a:ext cx="885172" cy="885172"/>
          </a:xfrm>
          <a:prstGeom prst="rect">
            <a:avLst/>
          </a:prstGeom>
          <a:noFill/>
          <a:ln>
            <a:noFill/>
          </a:ln>
        </p:spPr>
      </p:pic>
      <p:sp>
        <p:nvSpPr>
          <p:cNvPr id="1276" name="Google Shape;1276;p8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77" name="Google Shape;1277;p82"/>
          <p:cNvSpPr txBox="1"/>
          <p:nvPr/>
        </p:nvSpPr>
        <p:spPr>
          <a:xfrm>
            <a:off x="657059" y="2337585"/>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Medicaid ID</a:t>
            </a:r>
            <a:endParaRPr>
              <a:latin typeface="Aptos" panose="020B0004020202020204" pitchFamily="34" charset="0"/>
            </a:endParaRPr>
          </a:p>
        </p:txBody>
      </p:sp>
      <p:sp>
        <p:nvSpPr>
          <p:cNvPr id="1278" name="Google Shape;1278;p82"/>
          <p:cNvSpPr/>
          <p:nvPr/>
        </p:nvSpPr>
        <p:spPr>
          <a:xfrm>
            <a:off x="6782276" y="4139044"/>
            <a:ext cx="4560622" cy="124731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Check Medicaid eligibility and document the client’s Medicaid ID </a:t>
            </a:r>
            <a:r>
              <a:rPr lang="en-US" sz="2000" b="1" u="sng">
                <a:solidFill>
                  <a:schemeClr val="dk1"/>
                </a:solidFill>
                <a:latin typeface="Aptos" panose="020B0004020202020204" pitchFamily="34" charset="0"/>
                <a:sym typeface="Arial"/>
              </a:rPr>
              <a:t>before</a:t>
            </a:r>
            <a:r>
              <a:rPr lang="en-US" sz="2000">
                <a:solidFill>
                  <a:schemeClr val="dk1"/>
                </a:solidFill>
                <a:latin typeface="Aptos" panose="020B0004020202020204" pitchFamily="34" charset="0"/>
                <a:sym typeface="Arial"/>
              </a:rPr>
              <a:t> providing services</a:t>
            </a:r>
            <a:endParaRPr>
              <a:latin typeface="Aptos" panose="020B0004020202020204" pitchFamily="34" charset="0"/>
            </a:endParaRPr>
          </a:p>
        </p:txBody>
      </p:sp>
      <p:sp>
        <p:nvSpPr>
          <p:cNvPr id="1279" name="Google Shape;1279;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163</a:t>
            </a:fld>
            <a:endParaRPr/>
          </a:p>
        </p:txBody>
      </p:sp>
      <p:sp>
        <p:nvSpPr>
          <p:cNvPr id="1280" name="Google Shape;1280;p82"/>
          <p:cNvSpPr/>
          <p:nvPr/>
        </p:nvSpPr>
        <p:spPr>
          <a:xfrm>
            <a:off x="5437920" y="3550722"/>
            <a:ext cx="5915880"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Assigned to those enrolled in Health First Colorado</a:t>
            </a:r>
            <a:endParaRPr>
              <a:latin typeface="Aptos" panose="020B00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8"/>
                                        </p:tgtEl>
                                        <p:attrNameLst>
                                          <p:attrName>style.visibility</p:attrName>
                                        </p:attrNameLst>
                                      </p:cBhvr>
                                      <p:to>
                                        <p:strVal val="visible"/>
                                      </p:to>
                                    </p:set>
                                    <p:animEffect transition="in" filter="fade">
                                      <p:cBhvr>
                                        <p:cTn id="7" dur="1000"/>
                                        <p:tgtEl>
                                          <p:spTgt spid="1278"/>
                                        </p:tgtEl>
                                      </p:cBhvr>
                                    </p:animEffect>
                                  </p:childTnLst>
                                </p:cTn>
                              </p:par>
                              <p:par>
                                <p:cTn id="8" presetID="10" presetClass="entr" presetSubtype="0" fill="hold" nodeType="withEffect">
                                  <p:stCondLst>
                                    <p:cond delay="0"/>
                                  </p:stCondLst>
                                  <p:childTnLst>
                                    <p:set>
                                      <p:cBhvr>
                                        <p:cTn id="9" dur="1" fill="hold">
                                          <p:stCondLst>
                                            <p:cond delay="0"/>
                                          </p:stCondLst>
                                        </p:cTn>
                                        <p:tgtEl>
                                          <p:spTgt spid="1275"/>
                                        </p:tgtEl>
                                        <p:attrNameLst>
                                          <p:attrName>style.visibility</p:attrName>
                                        </p:attrNameLst>
                                      </p:cBhvr>
                                      <p:to>
                                        <p:strVal val="visible"/>
                                      </p:to>
                                    </p:set>
                                    <p:animEffect transition="in" filter="fade">
                                      <p:cBhvr>
                                        <p:cTn id="10" dur="1000"/>
                                        <p:tgtEl>
                                          <p:spTgt spid="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74"/>
        <p:cNvGrpSpPr/>
        <p:nvPr/>
      </p:nvGrpSpPr>
      <p:grpSpPr>
        <a:xfrm>
          <a:off x="0" y="0"/>
          <a:ext cx="0" cy="0"/>
          <a:chOff x="0" y="0"/>
          <a:chExt cx="0" cy="0"/>
        </a:xfrm>
      </p:grpSpPr>
      <p:pic>
        <p:nvPicPr>
          <p:cNvPr id="1275" name="Google Shape;1275;p82" descr="Warning with solid fill"/>
          <p:cNvPicPr preferRelativeResize="0"/>
          <p:nvPr/>
        </p:nvPicPr>
        <p:blipFill rotWithShape="1">
          <a:blip r:embed="rId3">
            <a:alphaModFix/>
          </a:blip>
          <a:srcRect/>
          <a:stretch/>
        </p:blipFill>
        <p:spPr>
          <a:xfrm>
            <a:off x="5653414" y="4317662"/>
            <a:ext cx="885172" cy="885172"/>
          </a:xfrm>
          <a:prstGeom prst="rect">
            <a:avLst/>
          </a:prstGeom>
          <a:noFill/>
          <a:ln>
            <a:noFill/>
          </a:ln>
        </p:spPr>
      </p:pic>
      <p:sp>
        <p:nvSpPr>
          <p:cNvPr id="1276" name="Google Shape;1276;p8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77" name="Google Shape;1277;p82"/>
          <p:cNvSpPr txBox="1"/>
          <p:nvPr/>
        </p:nvSpPr>
        <p:spPr>
          <a:xfrm>
            <a:off x="657059" y="2337585"/>
            <a:ext cx="8943042" cy="1569660"/>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78" name="Google Shape;1278;p82"/>
          <p:cNvSpPr/>
          <p:nvPr/>
        </p:nvSpPr>
        <p:spPr>
          <a:xfrm>
            <a:off x="6782276" y="4139044"/>
            <a:ext cx="4560622" cy="124731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Verifica la elegibilidad de Medicaid y documenta el ID de Medicaid del cliente antes de proporcionar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79" name="Google Shape;1279;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8" name="Google Shape;1269;p81">
            <a:extLst>
              <a:ext uri="{FF2B5EF4-FFF2-40B4-BE49-F238E27FC236}">
                <a16:creationId xmlns:a16="http://schemas.microsoft.com/office/drawing/2014/main" id="{8A9F3903-52AC-4D4B-9A64-218F68E866A1}"/>
              </a:ext>
            </a:extLst>
          </p:cNvPr>
          <p:cNvSpPr/>
          <p:nvPr/>
        </p:nvSpPr>
        <p:spPr>
          <a:xfrm>
            <a:off x="5437920" y="3283578"/>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Asignado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quienes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inscritos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Health First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9" name="Google Shape;1269;p81">
            <a:extLst>
              <a:ext uri="{FF2B5EF4-FFF2-40B4-BE49-F238E27FC236}">
                <a16:creationId xmlns:a16="http://schemas.microsoft.com/office/drawing/2014/main" id="{6B3182C8-9AB4-4BFB-83C3-D9B5E347D1C4}"/>
              </a:ext>
            </a:extLst>
          </p:cNvPr>
          <p:cNvSpPr/>
          <p:nvPr/>
        </p:nvSpPr>
        <p:spPr>
          <a:xfrm>
            <a:off x="5437920" y="3341020"/>
            <a:ext cx="5915880" cy="74563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Asignado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quienes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inscritos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Health First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8"/>
                                        </p:tgtEl>
                                        <p:attrNameLst>
                                          <p:attrName>style.visibility</p:attrName>
                                        </p:attrNameLst>
                                      </p:cBhvr>
                                      <p:to>
                                        <p:strVal val="visible"/>
                                      </p:to>
                                    </p:set>
                                    <p:animEffect transition="in" filter="fade">
                                      <p:cBhvr>
                                        <p:cTn id="7" dur="1000"/>
                                        <p:tgtEl>
                                          <p:spTgt spid="1278"/>
                                        </p:tgtEl>
                                      </p:cBhvr>
                                    </p:animEffect>
                                  </p:childTnLst>
                                </p:cTn>
                              </p:par>
                              <p:par>
                                <p:cTn id="8" presetID="10" presetClass="entr" presetSubtype="0" fill="hold" nodeType="withEffect">
                                  <p:stCondLst>
                                    <p:cond delay="0"/>
                                  </p:stCondLst>
                                  <p:childTnLst>
                                    <p:set>
                                      <p:cBhvr>
                                        <p:cTn id="9" dur="1" fill="hold">
                                          <p:stCondLst>
                                            <p:cond delay="0"/>
                                          </p:stCondLst>
                                        </p:cTn>
                                        <p:tgtEl>
                                          <p:spTgt spid="1275"/>
                                        </p:tgtEl>
                                        <p:attrNameLst>
                                          <p:attrName>style.visibility</p:attrName>
                                        </p:attrNameLst>
                                      </p:cBhvr>
                                      <p:to>
                                        <p:strVal val="visible"/>
                                      </p:to>
                                    </p:set>
                                    <p:animEffect transition="in" filter="fade">
                                      <p:cBhvr>
                                        <p:cTn id="10" dur="1000"/>
                                        <p:tgtEl>
                                          <p:spTgt spid="1275"/>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85"/>
        <p:cNvGrpSpPr/>
        <p:nvPr/>
      </p:nvGrpSpPr>
      <p:grpSpPr>
        <a:xfrm>
          <a:off x="0" y="0"/>
          <a:ext cx="0" cy="0"/>
          <a:chOff x="0" y="0"/>
          <a:chExt cx="0" cy="0"/>
        </a:xfrm>
      </p:grpSpPr>
      <p:sp>
        <p:nvSpPr>
          <p:cNvPr id="1286" name="Google Shape;1286;p83"/>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87" name="Google Shape;1287;p83"/>
          <p:cNvSpPr txBox="1"/>
          <p:nvPr/>
        </p:nvSpPr>
        <p:spPr>
          <a:xfrm>
            <a:off x="657059" y="2337585"/>
            <a:ext cx="8943042" cy="193899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Member Information</a:t>
            </a:r>
            <a:endParaRPr>
              <a:latin typeface="Aptos" panose="020B0004020202020204" pitchFamily="34" charset="0"/>
            </a:endParaRPr>
          </a:p>
        </p:txBody>
      </p:sp>
      <p:sp>
        <p:nvSpPr>
          <p:cNvPr id="1288" name="Google Shape;1288;p83"/>
          <p:cNvSpPr/>
          <p:nvPr/>
        </p:nvSpPr>
        <p:spPr>
          <a:xfrm>
            <a:off x="4990461" y="3819846"/>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Member name, address, and date of birth</a:t>
            </a:r>
            <a:endParaRPr>
              <a:latin typeface="Aptos" panose="020B0004020202020204" pitchFamily="34" charset="0"/>
            </a:endParaRPr>
          </a:p>
        </p:txBody>
      </p:sp>
      <p:sp>
        <p:nvSpPr>
          <p:cNvPr id="1289" name="Google Shape;1289;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972"/>
    </mc:Choice>
    <mc:Fallback xmlns="">
      <p:transition spd="slow" advTm="5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85"/>
        <p:cNvGrpSpPr/>
        <p:nvPr/>
      </p:nvGrpSpPr>
      <p:grpSpPr>
        <a:xfrm>
          <a:off x="0" y="0"/>
          <a:ext cx="0" cy="0"/>
          <a:chOff x="0" y="0"/>
          <a:chExt cx="0" cy="0"/>
        </a:xfrm>
      </p:grpSpPr>
      <p:sp>
        <p:nvSpPr>
          <p:cNvPr id="1286" name="Google Shape;1286;p83"/>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87" name="Google Shape;1287;p83"/>
          <p:cNvSpPr txBox="1"/>
          <p:nvPr/>
        </p:nvSpPr>
        <p:spPr>
          <a:xfrm>
            <a:off x="657059" y="2337585"/>
            <a:ext cx="8943042" cy="1938992"/>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88" name="Google Shape;1288;p83"/>
          <p:cNvSpPr/>
          <p:nvPr/>
        </p:nvSpPr>
        <p:spPr>
          <a:xfrm>
            <a:off x="4990461" y="3819846"/>
            <a:ext cx="5132378" cy="75215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Nombre</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dirección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fecha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nacimiento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89" name="Google Shape;1289;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972"/>
    </mc:Choice>
    <mc:Fallback xmlns="">
      <p:transition spd="slow" advTm="5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94"/>
        <p:cNvGrpSpPr/>
        <p:nvPr/>
      </p:nvGrpSpPr>
      <p:grpSpPr>
        <a:xfrm>
          <a:off x="0" y="0"/>
          <a:ext cx="0" cy="0"/>
          <a:chOff x="0" y="0"/>
          <a:chExt cx="0" cy="0"/>
        </a:xfrm>
      </p:grpSpPr>
      <p:sp>
        <p:nvSpPr>
          <p:cNvPr id="1295" name="Google Shape;1295;p84"/>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296" name="Google Shape;1296;p84"/>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Diagnosis Code</a:t>
            </a:r>
            <a:endParaRPr>
              <a:latin typeface="Aptos" panose="020B0004020202020204" pitchFamily="34" charset="0"/>
            </a:endParaRPr>
          </a:p>
        </p:txBody>
      </p:sp>
      <p:sp>
        <p:nvSpPr>
          <p:cNvPr id="1297" name="Google Shape;1297;p84"/>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condition being treated:</a:t>
            </a:r>
            <a:endParaRPr>
              <a:latin typeface="Aptos" panose="020B0004020202020204" pitchFamily="34" charset="0"/>
            </a:endParaRPr>
          </a:p>
        </p:txBody>
      </p:sp>
      <p:sp>
        <p:nvSpPr>
          <p:cNvPr id="1298" name="Google Shape;1298;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167</a:t>
            </a:fld>
            <a:endParaRPr/>
          </a:p>
        </p:txBody>
      </p:sp>
      <p:pic>
        <p:nvPicPr>
          <p:cNvPr id="8" name="Audio 7">
            <a:hlinkClick r:id="" action="ppaction://media"/>
            <a:extLst>
              <a:ext uri="{FF2B5EF4-FFF2-40B4-BE49-F238E27FC236}">
                <a16:creationId xmlns:a16="http://schemas.microsoft.com/office/drawing/2014/main" id="{59E80FF8-2E7A-16CF-4E7D-6D33D15EA40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644"/>
    </mc:Choice>
    <mc:Fallback xmlns="">
      <p:transition spd="slow" advTm="7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97"/>
                                        </p:tgtEl>
                                        <p:attrNameLst>
                                          <p:attrName>style.visibility</p:attrName>
                                        </p:attrNameLst>
                                      </p:cBhvr>
                                      <p:to>
                                        <p:strVal val="visible"/>
                                      </p:to>
                                    </p:set>
                                    <p:animEffect transition="in" filter="fade">
                                      <p:cBhvr>
                                        <p:cTn id="9" dur="1000"/>
                                        <p:tgtEl>
                                          <p:spTgt spid="129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294"/>
        <p:cNvGrpSpPr/>
        <p:nvPr/>
      </p:nvGrpSpPr>
      <p:grpSpPr>
        <a:xfrm>
          <a:off x="0" y="0"/>
          <a:ext cx="0" cy="0"/>
          <a:chOff x="0" y="0"/>
          <a:chExt cx="0" cy="0"/>
        </a:xfrm>
      </p:grpSpPr>
      <p:sp>
        <p:nvSpPr>
          <p:cNvPr id="1295" name="Google Shape;1295;p84"/>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96" name="Google Shape;1296;p84"/>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97" name="Google Shape;1297;p84"/>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condición que se está tratando: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98" name="Google Shape;1298;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8" name="Audio 7">
            <a:hlinkClick r:id="" action="ppaction://media"/>
            <a:extLst>
              <a:ext uri="{FF2B5EF4-FFF2-40B4-BE49-F238E27FC236}">
                <a16:creationId xmlns:a16="http://schemas.microsoft.com/office/drawing/2014/main" id="{59E80FF8-2E7A-16CF-4E7D-6D33D15EA40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7644"/>
    </mc:Choice>
    <mc:Fallback xmlns="">
      <p:transition spd="slow" advTm="7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97"/>
                                        </p:tgtEl>
                                        <p:attrNameLst>
                                          <p:attrName>style.visibility</p:attrName>
                                        </p:attrNameLst>
                                      </p:cBhvr>
                                      <p:to>
                                        <p:strVal val="visible"/>
                                      </p:to>
                                    </p:set>
                                    <p:animEffect transition="in" filter="fade">
                                      <p:cBhvr>
                                        <p:cTn id="9" dur="1000"/>
                                        <p:tgtEl>
                                          <p:spTgt spid="129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03"/>
        <p:cNvGrpSpPr/>
        <p:nvPr/>
      </p:nvGrpSpPr>
      <p:grpSpPr>
        <a:xfrm>
          <a:off x="0" y="0"/>
          <a:ext cx="0" cy="0"/>
          <a:chOff x="0" y="0"/>
          <a:chExt cx="0" cy="0"/>
        </a:xfrm>
      </p:grpSpPr>
      <p:sp>
        <p:nvSpPr>
          <p:cNvPr id="1304" name="Google Shape;1304;p85"/>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05" name="Google Shape;1305;p85"/>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Diagnosis Code</a:t>
            </a:r>
            <a:endParaRPr>
              <a:latin typeface="Aptos" panose="020B0004020202020204" pitchFamily="34" charset="0"/>
            </a:endParaRPr>
          </a:p>
        </p:txBody>
      </p:sp>
      <p:sp>
        <p:nvSpPr>
          <p:cNvPr id="1306" name="Google Shape;1306;p85"/>
          <p:cNvSpPr/>
          <p:nvPr/>
        </p:nvSpPr>
        <p:spPr>
          <a:xfrm>
            <a:off x="4970755"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Z33.1 for “pregnant state” for prenatal visits and labor and delivery</a:t>
            </a:r>
            <a:endParaRPr>
              <a:latin typeface="Aptos" panose="020B0004020202020204" pitchFamily="34" charset="0"/>
            </a:endParaRPr>
          </a:p>
        </p:txBody>
      </p:sp>
      <p:sp>
        <p:nvSpPr>
          <p:cNvPr id="1307" name="Google Shape;1307;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169</a:t>
            </a:fld>
            <a:endParaRPr/>
          </a:p>
        </p:txBody>
      </p:sp>
      <p:sp>
        <p:nvSpPr>
          <p:cNvPr id="1308" name="Google Shape;1308;p85"/>
          <p:cNvSpPr/>
          <p:nvPr/>
        </p:nvSpPr>
        <p:spPr>
          <a:xfrm>
            <a:off x="7649111"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Z39.2 for “routine postpartum follow-up” for postpartum visits</a:t>
            </a:r>
            <a:endParaRPr>
              <a:latin typeface="Aptos" panose="020B0004020202020204" pitchFamily="34" charset="0"/>
            </a:endParaRPr>
          </a:p>
        </p:txBody>
      </p:sp>
      <p:sp>
        <p:nvSpPr>
          <p:cNvPr id="1309" name="Google Shape;1309;p85"/>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condition being treated:</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7993"/>
    </mc:Choice>
    <mc:Fallback xmlns="">
      <p:transition spd="slow" advTm="17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6"/>
                                        </p:tgtEl>
                                        <p:attrNameLst>
                                          <p:attrName>style.visibility</p:attrName>
                                        </p:attrNameLst>
                                      </p:cBhvr>
                                      <p:to>
                                        <p:strVal val="visible"/>
                                      </p:to>
                                    </p:set>
                                    <p:animEffect transition="in" filter="fade">
                                      <p:cBhvr>
                                        <p:cTn id="7" dur="1000"/>
                                        <p:tgtEl>
                                          <p:spTgt spid="1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08"/>
                                        </p:tgtEl>
                                        <p:attrNameLst>
                                          <p:attrName>style.visibility</p:attrName>
                                        </p:attrNameLst>
                                      </p:cBhvr>
                                      <p:to>
                                        <p:strVal val="visible"/>
                                      </p:to>
                                    </p:set>
                                    <p:animEffect transition="in" filter="fade">
                                      <p:cBhvr>
                                        <p:cTn id="12" dur="1000"/>
                                        <p:tgtEl>
                                          <p:spTgt spid="1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08"/>
        <p:cNvGrpSpPr/>
        <p:nvPr/>
      </p:nvGrpSpPr>
      <p:grpSpPr>
        <a:xfrm>
          <a:off x="0" y="0"/>
          <a:ext cx="0" cy="0"/>
          <a:chOff x="0" y="0"/>
          <a:chExt cx="0" cy="0"/>
        </a:xfrm>
      </p:grpSpPr>
      <p:sp>
        <p:nvSpPr>
          <p:cNvPr id="209" name="Google Shape;209;p9"/>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baseline="-25000">
              <a:solidFill>
                <a:schemeClr val="lt1"/>
              </a:solidFill>
              <a:latin typeface="Aptos" panose="020B0004020202020204" pitchFamily="34" charset="0"/>
              <a:sym typeface="Arial"/>
            </a:endParaRPr>
          </a:p>
        </p:txBody>
      </p:sp>
      <p:sp>
        <p:nvSpPr>
          <p:cNvPr id="210" name="Google Shape;210;p9"/>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1" name="Google Shape;211;p9"/>
          <p:cNvSpPr/>
          <p:nvPr/>
        </p:nvSpPr>
        <p:spPr>
          <a:xfrm>
            <a:off x="8217558" y="1241596"/>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2" name="Google Shape;212;p9"/>
          <p:cNvSpPr/>
          <p:nvPr/>
        </p:nvSpPr>
        <p:spPr>
          <a:xfrm>
            <a:off x="4431587"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3" name="Google Shape;213;p9"/>
          <p:cNvSpPr/>
          <p:nvPr/>
        </p:nvSpPr>
        <p:spPr>
          <a:xfrm>
            <a:off x="609352"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214" name="Google Shape;214;p9"/>
          <p:cNvSpPr txBox="1">
            <a:spLocks noGrp="1"/>
          </p:cNvSpPr>
          <p:nvPr>
            <p:ph type="title"/>
          </p:nvPr>
        </p:nvSpPr>
        <p:spPr>
          <a:xfrm>
            <a:off x="2487333" y="63342"/>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Important Considerations</a:t>
            </a:r>
            <a:endParaRPr/>
          </a:p>
        </p:txBody>
      </p:sp>
      <p:sp>
        <p:nvSpPr>
          <p:cNvPr id="215" name="Google Shape;215;p9"/>
          <p:cNvSpPr/>
          <p:nvPr/>
        </p:nvSpPr>
        <p:spPr>
          <a:xfrm>
            <a:off x="1338979"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lt1"/>
                </a:solidFill>
                <a:latin typeface="Aptos" panose="020B0004020202020204" pitchFamily="34" charset="0"/>
                <a:sym typeface="Arial"/>
              </a:rPr>
              <a:t>A member cannot forfeit prenatal care for more postpartum care beyond the $300 postpartum cap.</a:t>
            </a:r>
            <a:endParaRPr>
              <a:latin typeface="Aptos" panose="020B0004020202020204" pitchFamily="34" charset="0"/>
            </a:endParaRPr>
          </a:p>
        </p:txBody>
      </p:sp>
      <p:sp>
        <p:nvSpPr>
          <p:cNvPr id="216" name="Google Shape;216;p9"/>
          <p:cNvSpPr/>
          <p:nvPr/>
        </p:nvSpPr>
        <p:spPr>
          <a:xfrm>
            <a:off x="5162977"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lt1"/>
              </a:buClr>
              <a:buSzPts val="2400"/>
              <a:buFont typeface="Arial"/>
              <a:buNone/>
            </a:pPr>
            <a:r>
              <a:rPr lang="en-US" sz="2400" b="0" i="0" u="none" strike="noStrike" cap="none">
                <a:solidFill>
                  <a:schemeClr val="lt1"/>
                </a:solidFill>
                <a:latin typeface="Aptos" panose="020B0004020202020204" pitchFamily="34" charset="0"/>
                <a:sym typeface="Arial"/>
              </a:rPr>
              <a:t>All benefits relate to the member, not the doula.</a:t>
            </a:r>
            <a:endParaRPr>
              <a:latin typeface="Aptos" panose="020B0004020202020204" pitchFamily="34" charset="0"/>
            </a:endParaRPr>
          </a:p>
        </p:txBody>
      </p:sp>
      <p:sp>
        <p:nvSpPr>
          <p:cNvPr id="217" name="Google Shape;217;p9"/>
          <p:cNvSpPr/>
          <p:nvPr/>
        </p:nvSpPr>
        <p:spPr>
          <a:xfrm>
            <a:off x="8986976" y="2134997"/>
            <a:ext cx="2720669" cy="3595243"/>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FFFFFF"/>
              </a:buClr>
              <a:buSzPts val="2400"/>
              <a:buFont typeface="Arial"/>
              <a:buNone/>
            </a:pPr>
            <a:r>
              <a:rPr lang="en-US" sz="2400" b="0" i="0" u="none" strike="noStrike" cap="none">
                <a:solidFill>
                  <a:srgbClr val="FFFFFF"/>
                </a:solidFill>
                <a:latin typeface="Aptos" panose="020B0004020202020204" pitchFamily="34" charset="0"/>
                <a:sym typeface="Arial"/>
              </a:rPr>
              <a:t>Reimbursement per delivery is $900, regardless of how long labor and delivery lasts. </a:t>
            </a:r>
            <a:endParaRPr sz="2400" b="0" i="0" u="none" strike="noStrike" cap="none">
              <a:solidFill>
                <a:schemeClr val="lt1"/>
              </a:solidFill>
              <a:latin typeface="Aptos" panose="020B0004020202020204" pitchFamily="34" charset="0"/>
              <a:sym typeface="Arial"/>
            </a:endParaRPr>
          </a:p>
        </p:txBody>
      </p:sp>
      <p:sp>
        <p:nvSpPr>
          <p:cNvPr id="218" name="Google Shape;218;p9"/>
          <p:cNvSpPr txBox="1"/>
          <p:nvPr/>
        </p:nvSpPr>
        <p:spPr>
          <a:xfrm rot="-5400000">
            <a:off x="-618431" y="3492982"/>
            <a:ext cx="330074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chemeClr val="dk1"/>
                </a:solidFill>
                <a:latin typeface="Aptos" panose="020B0004020202020204" pitchFamily="34" charset="0"/>
                <a:sym typeface="Arial"/>
              </a:rPr>
              <a:t>Caps on service</a:t>
            </a:r>
            <a:endParaRPr>
              <a:latin typeface="Aptos" panose="020B0004020202020204" pitchFamily="34" charset="0"/>
            </a:endParaRPr>
          </a:p>
        </p:txBody>
      </p:sp>
      <p:sp>
        <p:nvSpPr>
          <p:cNvPr id="219" name="Google Shape;219;p9"/>
          <p:cNvSpPr txBox="1"/>
          <p:nvPr/>
        </p:nvSpPr>
        <p:spPr>
          <a:xfrm rot="-5400000">
            <a:off x="3117938" y="3590954"/>
            <a:ext cx="34966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ptos" panose="020B0004020202020204" pitchFamily="34" charset="0"/>
                <a:sym typeface="Arial"/>
              </a:rPr>
              <a:t>Member focused</a:t>
            </a:r>
            <a:endParaRPr>
              <a:latin typeface="Aptos" panose="020B0004020202020204" pitchFamily="34" charset="0"/>
            </a:endParaRPr>
          </a:p>
        </p:txBody>
      </p:sp>
      <p:sp>
        <p:nvSpPr>
          <p:cNvPr id="220" name="Google Shape;220;p9"/>
          <p:cNvSpPr txBox="1"/>
          <p:nvPr/>
        </p:nvSpPr>
        <p:spPr>
          <a:xfrm rot="-5400000">
            <a:off x="7719818" y="2811872"/>
            <a:ext cx="193853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ptos" panose="020B0004020202020204" pitchFamily="34" charset="0"/>
                <a:sym typeface="Arial"/>
              </a:rPr>
              <a:t>Delivery</a:t>
            </a:r>
            <a:endParaRPr>
              <a:latin typeface="Aptos" panose="020B0004020202020204" pitchFamily="34" charset="0"/>
            </a:endParaRPr>
          </a:p>
        </p:txBody>
      </p:sp>
      <p:pic>
        <p:nvPicPr>
          <p:cNvPr id="221" name="Google Shape;221;p9" descr="Dollar with solid fill"/>
          <p:cNvPicPr preferRelativeResize="0"/>
          <p:nvPr/>
        </p:nvPicPr>
        <p:blipFill rotWithShape="1">
          <a:blip r:embed="rId3">
            <a:alphaModFix/>
          </a:blip>
          <a:srcRect/>
          <a:stretch/>
        </p:blipFill>
        <p:spPr>
          <a:xfrm>
            <a:off x="652584" y="1290698"/>
            <a:ext cx="1099597" cy="1099597"/>
          </a:xfrm>
          <a:prstGeom prst="rect">
            <a:avLst/>
          </a:prstGeom>
          <a:noFill/>
          <a:ln>
            <a:noFill/>
          </a:ln>
        </p:spPr>
      </p:pic>
      <p:pic>
        <p:nvPicPr>
          <p:cNvPr id="222" name="Google Shape;222;p9" descr="Woman with baby with solid fill"/>
          <p:cNvPicPr preferRelativeResize="0"/>
          <p:nvPr/>
        </p:nvPicPr>
        <p:blipFill rotWithShape="1">
          <a:blip r:embed="rId4">
            <a:alphaModFix/>
          </a:blip>
          <a:srcRect/>
          <a:stretch/>
        </p:blipFill>
        <p:spPr>
          <a:xfrm>
            <a:off x="4474819" y="1290698"/>
            <a:ext cx="1099597" cy="1099597"/>
          </a:xfrm>
          <a:prstGeom prst="rect">
            <a:avLst/>
          </a:prstGeom>
          <a:noFill/>
          <a:ln>
            <a:noFill/>
          </a:ln>
        </p:spPr>
      </p:pic>
      <p:pic>
        <p:nvPicPr>
          <p:cNvPr id="223" name="Google Shape;223;p9" descr="Clock with solid fill"/>
          <p:cNvPicPr preferRelativeResize="0"/>
          <p:nvPr/>
        </p:nvPicPr>
        <p:blipFill rotWithShape="1">
          <a:blip r:embed="rId5">
            <a:alphaModFix/>
          </a:blip>
          <a:srcRect/>
          <a:stretch/>
        </p:blipFill>
        <p:spPr>
          <a:xfrm>
            <a:off x="8260790" y="1290699"/>
            <a:ext cx="1099597" cy="1099597"/>
          </a:xfrm>
          <a:prstGeom prst="rect">
            <a:avLst/>
          </a:prstGeom>
          <a:noFill/>
          <a:ln>
            <a:noFill/>
          </a:ln>
        </p:spPr>
      </p:pic>
      <p:sp>
        <p:nvSpPr>
          <p:cNvPr id="224" name="Google Shape;22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9338"/>
    </mc:Choice>
    <mc:Fallback xmlns="">
      <p:transition spd="slow" advTm="39338"/>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03"/>
        <p:cNvGrpSpPr/>
        <p:nvPr/>
      </p:nvGrpSpPr>
      <p:grpSpPr>
        <a:xfrm>
          <a:off x="0" y="0"/>
          <a:ext cx="0" cy="0"/>
          <a:chOff x="0" y="0"/>
          <a:chExt cx="0" cy="0"/>
        </a:xfrm>
      </p:grpSpPr>
      <p:sp>
        <p:nvSpPr>
          <p:cNvPr id="1304" name="Google Shape;1304;p85"/>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05" name="Google Shape;1305;p85"/>
          <p:cNvSpPr txBox="1"/>
          <p:nvPr/>
        </p:nvSpPr>
        <p:spPr>
          <a:xfrm>
            <a:off x="657059" y="2337585"/>
            <a:ext cx="8943042" cy="2308324"/>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06" name="Google Shape;1306;p85"/>
          <p:cNvSpPr/>
          <p:nvPr/>
        </p:nvSpPr>
        <p:spPr>
          <a:xfrm>
            <a:off x="4970755"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Z33.1 para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estado</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embarazo</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para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visitas</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prenatales</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trabajo</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parto</a:t>
            </a:r>
            <a:r>
              <a:rPr kumimoji="0" lang="en-US"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16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parto</a:t>
            </a:r>
            <a:endParaRPr kumimoji="0" sz="16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307" name="Google Shape;1307;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308" name="Google Shape;1308;p85"/>
          <p:cNvSpPr/>
          <p:nvPr/>
        </p:nvSpPr>
        <p:spPr>
          <a:xfrm>
            <a:off x="7649111" y="4759683"/>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Z39.2 para “seguimiento postparto rutinario” para visitas postparto</a:t>
            </a:r>
            <a:endParaRPr kumimoji="0" sz="12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09" name="Google Shape;1309;p85"/>
          <p:cNvSpPr/>
          <p:nvPr/>
        </p:nvSpPr>
        <p:spPr>
          <a:xfrm>
            <a:off x="4958931" y="4189178"/>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condición que se está tratando: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7993"/>
    </mc:Choice>
    <mc:Fallback xmlns="">
      <p:transition spd="slow" advTm="17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6"/>
                                        </p:tgtEl>
                                        <p:attrNameLst>
                                          <p:attrName>style.visibility</p:attrName>
                                        </p:attrNameLst>
                                      </p:cBhvr>
                                      <p:to>
                                        <p:strVal val="visible"/>
                                      </p:to>
                                    </p:set>
                                    <p:animEffect transition="in" filter="fade">
                                      <p:cBhvr>
                                        <p:cTn id="7" dur="1000"/>
                                        <p:tgtEl>
                                          <p:spTgt spid="1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08"/>
                                        </p:tgtEl>
                                        <p:attrNameLst>
                                          <p:attrName>style.visibility</p:attrName>
                                        </p:attrNameLst>
                                      </p:cBhvr>
                                      <p:to>
                                        <p:strVal val="visible"/>
                                      </p:to>
                                    </p:set>
                                    <p:animEffect transition="in" filter="fade">
                                      <p:cBhvr>
                                        <p:cTn id="12" dur="1000"/>
                                        <p:tgtEl>
                                          <p:spTgt spid="1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14"/>
        <p:cNvGrpSpPr/>
        <p:nvPr/>
      </p:nvGrpSpPr>
      <p:grpSpPr>
        <a:xfrm>
          <a:off x="0" y="0"/>
          <a:ext cx="0" cy="0"/>
          <a:chOff x="0" y="0"/>
          <a:chExt cx="0" cy="0"/>
        </a:xfrm>
      </p:grpSpPr>
      <p:sp>
        <p:nvSpPr>
          <p:cNvPr id="1315" name="Google Shape;1315;p86"/>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16" name="Google Shape;1316;p86"/>
          <p:cNvSpPr txBox="1"/>
          <p:nvPr/>
        </p:nvSpPr>
        <p:spPr>
          <a:xfrm>
            <a:off x="657059" y="2337585"/>
            <a:ext cx="6400966" cy="267765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17" name="Google Shape;1317;p86"/>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
        <p:nvSpPr>
          <p:cNvPr id="1318" name="Google Shape;1318;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7700"/>
    </mc:Choice>
    <mc:Fallback xmlns="">
      <p:transition spd="slow" advTm="7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10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14"/>
        <p:cNvGrpSpPr/>
        <p:nvPr/>
      </p:nvGrpSpPr>
      <p:grpSpPr>
        <a:xfrm>
          <a:off x="0" y="0"/>
          <a:ext cx="0" cy="0"/>
          <a:chOff x="0" y="0"/>
          <a:chExt cx="0" cy="0"/>
        </a:xfrm>
      </p:grpSpPr>
      <p:sp>
        <p:nvSpPr>
          <p:cNvPr id="1315" name="Google Shape;1315;p86"/>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16" name="Google Shape;1316;p86"/>
          <p:cNvSpPr txBox="1"/>
          <p:nvPr/>
        </p:nvSpPr>
        <p:spPr>
          <a:xfrm>
            <a:off x="657058" y="2337585"/>
            <a:ext cx="7156905" cy="2677656"/>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Medicaid</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(Doula)</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Clínico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Referente</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Medicaid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Información</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Código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diagnóstico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Código HCPCS</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317" name="Google Shape;1317;p86"/>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Qué servicios se prestaron: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18" name="Google Shape;1318;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700"/>
    </mc:Choice>
    <mc:Fallback xmlns="">
      <p:transition spd="slow" advTm="7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10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23"/>
        <p:cNvGrpSpPr/>
        <p:nvPr/>
      </p:nvGrpSpPr>
      <p:grpSpPr>
        <a:xfrm>
          <a:off x="0" y="0"/>
          <a:ext cx="0" cy="0"/>
          <a:chOff x="0" y="0"/>
          <a:chExt cx="0" cy="0"/>
        </a:xfrm>
      </p:grpSpPr>
      <p:sp>
        <p:nvSpPr>
          <p:cNvPr id="1324" name="Google Shape;1324;p87"/>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25" name="Google Shape;1325;p87"/>
          <p:cNvSpPr txBox="1"/>
          <p:nvPr/>
        </p:nvSpPr>
        <p:spPr>
          <a:xfrm>
            <a:off x="657058" y="2337585"/>
            <a:ext cx="5894053" cy="26776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26" name="Google Shape;1326;p87"/>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T1032 for prenatal and postpartum visits</a:t>
            </a:r>
            <a:endParaRPr>
              <a:latin typeface="Aptos" panose="020B0004020202020204" pitchFamily="34" charset="0"/>
            </a:endParaRPr>
          </a:p>
        </p:txBody>
      </p:sp>
      <p:sp>
        <p:nvSpPr>
          <p:cNvPr id="1327" name="Google Shape;1327;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173</a:t>
            </a:fld>
            <a:endParaRPr/>
          </a:p>
        </p:txBody>
      </p:sp>
      <p:sp>
        <p:nvSpPr>
          <p:cNvPr id="1328" name="Google Shape;1328;p87"/>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0322"/>
    </mc:Choice>
    <mc:Fallback xmlns="">
      <p:transition spd="slow" advTm="10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26"/>
                                        </p:tgtEl>
                                        <p:attrNameLst>
                                          <p:attrName>style.visibility</p:attrName>
                                        </p:attrNameLst>
                                      </p:cBhvr>
                                      <p:to>
                                        <p:strVal val="visible"/>
                                      </p:to>
                                    </p:set>
                                    <p:animEffect transition="in" filter="fade">
                                      <p:cBhvr>
                                        <p:cTn id="7" dur="1000"/>
                                        <p:tgtEl>
                                          <p:spTgt spid="1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23"/>
        <p:cNvGrpSpPr/>
        <p:nvPr/>
      </p:nvGrpSpPr>
      <p:grpSpPr>
        <a:xfrm>
          <a:off x="0" y="0"/>
          <a:ext cx="0" cy="0"/>
          <a:chOff x="0" y="0"/>
          <a:chExt cx="0" cy="0"/>
        </a:xfrm>
      </p:grpSpPr>
      <p:sp>
        <p:nvSpPr>
          <p:cNvPr id="1324" name="Google Shape;1324;p87"/>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25" name="Google Shape;1325;p87"/>
          <p:cNvSpPr txBox="1"/>
          <p:nvPr/>
        </p:nvSpPr>
        <p:spPr>
          <a:xfrm>
            <a:off x="657057" y="2337585"/>
            <a:ext cx="6870195" cy="2677616"/>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Medicaid</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(Doula)</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Clínico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Referente</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Medicaid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Información</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Código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diagnóstico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Código HCPCS</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326" name="Google Shape;1326;p87"/>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T1032 para visitas prenatales y postparto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27" name="Google Shape;1327;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328" name="Google Shape;1328;p87"/>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Qué servicios se prestaron: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322"/>
    </mc:Choice>
    <mc:Fallback xmlns="">
      <p:transition spd="slow" advTm="10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26"/>
                                        </p:tgtEl>
                                        <p:attrNameLst>
                                          <p:attrName>style.visibility</p:attrName>
                                        </p:attrNameLst>
                                      </p:cBhvr>
                                      <p:to>
                                        <p:strVal val="visible"/>
                                      </p:to>
                                    </p:set>
                                    <p:animEffect transition="in" filter="fade">
                                      <p:cBhvr>
                                        <p:cTn id="7" dur="1000"/>
                                        <p:tgtEl>
                                          <p:spTgt spid="1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33"/>
        <p:cNvGrpSpPr/>
        <p:nvPr/>
      </p:nvGrpSpPr>
      <p:grpSpPr>
        <a:xfrm>
          <a:off x="0" y="0"/>
          <a:ext cx="0" cy="0"/>
          <a:chOff x="0" y="0"/>
          <a:chExt cx="0" cy="0"/>
        </a:xfrm>
      </p:grpSpPr>
      <p:sp>
        <p:nvSpPr>
          <p:cNvPr id="1334" name="Google Shape;1334;p88"/>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35" name="Google Shape;1335;p88"/>
          <p:cNvSpPr txBox="1"/>
          <p:nvPr/>
        </p:nvSpPr>
        <p:spPr>
          <a:xfrm>
            <a:off x="657059" y="2337585"/>
            <a:ext cx="6006788" cy="26776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HCPCS Code</a:t>
            </a:r>
            <a:endParaRPr>
              <a:latin typeface="Aptos" panose="020B0004020202020204" pitchFamily="34" charset="0"/>
            </a:endParaRPr>
          </a:p>
        </p:txBody>
      </p:sp>
      <p:sp>
        <p:nvSpPr>
          <p:cNvPr id="1336" name="Google Shape;1336;p88"/>
          <p:cNvSpPr/>
          <p:nvPr/>
        </p:nvSpPr>
        <p:spPr>
          <a:xfrm>
            <a:off x="777523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T1033 for labor and delivery</a:t>
            </a:r>
            <a:endParaRPr>
              <a:latin typeface="Aptos" panose="020B0004020202020204" pitchFamily="34" charset="0"/>
            </a:endParaRPr>
          </a:p>
        </p:txBody>
      </p:sp>
      <p:sp>
        <p:nvSpPr>
          <p:cNvPr id="1337" name="Google Shape;1337;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175</a:t>
            </a:fld>
            <a:endParaRPr/>
          </a:p>
        </p:txBody>
      </p:sp>
      <p:sp>
        <p:nvSpPr>
          <p:cNvPr id="1338" name="Google Shape;1338;p88"/>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T1032 for prenatal and postpartum visits</a:t>
            </a:r>
            <a:endParaRPr>
              <a:latin typeface="Aptos" panose="020B0004020202020204" pitchFamily="34" charset="0"/>
            </a:endParaRPr>
          </a:p>
        </p:txBody>
      </p:sp>
      <p:sp>
        <p:nvSpPr>
          <p:cNvPr id="1339" name="Google Shape;1339;p88"/>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What services were delivered:</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9420"/>
    </mc:Choice>
    <mc:Fallback xmlns="">
      <p:transition spd="slow" advTm="9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6"/>
                                        </p:tgtEl>
                                        <p:attrNameLst>
                                          <p:attrName>style.visibility</p:attrName>
                                        </p:attrNameLst>
                                      </p:cBhvr>
                                      <p:to>
                                        <p:strVal val="visible"/>
                                      </p:to>
                                    </p:set>
                                    <p:animEffect transition="in" filter="fade">
                                      <p:cBhvr>
                                        <p:cTn id="7" dur="1000"/>
                                        <p:tgtEl>
                                          <p:spTgt spid="1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33"/>
        <p:cNvGrpSpPr/>
        <p:nvPr/>
      </p:nvGrpSpPr>
      <p:grpSpPr>
        <a:xfrm>
          <a:off x="0" y="0"/>
          <a:ext cx="0" cy="0"/>
          <a:chOff x="0" y="0"/>
          <a:chExt cx="0" cy="0"/>
        </a:xfrm>
      </p:grpSpPr>
      <p:sp>
        <p:nvSpPr>
          <p:cNvPr id="1334" name="Google Shape;1334;p88"/>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35" name="Google Shape;1335;p88"/>
          <p:cNvSpPr txBox="1"/>
          <p:nvPr/>
        </p:nvSpPr>
        <p:spPr>
          <a:xfrm>
            <a:off x="657059" y="2337585"/>
            <a:ext cx="6630006" cy="2677616"/>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Medicaid</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(Doula)</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Número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NPI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Proveedor</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Clínico</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Referente</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ID de Medicaid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Información</a:t>
            </a: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Código de </a:t>
            </a:r>
            <a:r>
              <a:rPr kumimoji="0" lang="en-US" sz="24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diagnóstico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Código HCPCS</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336" name="Google Shape;1336;p88"/>
          <p:cNvSpPr/>
          <p:nvPr/>
        </p:nvSpPr>
        <p:spPr>
          <a:xfrm>
            <a:off x="777523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T1033 para Trabajo de parto y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37" name="Google Shape;1337;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338" name="Google Shape;1338;p88"/>
          <p:cNvSpPr/>
          <p:nvPr/>
        </p:nvSpPr>
        <p:spPr>
          <a:xfrm>
            <a:off x="5085055" y="5138025"/>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T1032 para visitas prenatales y postparto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39" name="Google Shape;1339;p88"/>
          <p:cNvSpPr/>
          <p:nvPr/>
        </p:nvSpPr>
        <p:spPr>
          <a:xfrm>
            <a:off x="5085055" y="4558510"/>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Qué servicios se prestaron: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9420"/>
    </mc:Choice>
    <mc:Fallback xmlns="">
      <p:transition spd="slow" advTm="9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36"/>
                                        </p:tgtEl>
                                        <p:attrNameLst>
                                          <p:attrName>style.visibility</p:attrName>
                                        </p:attrNameLst>
                                      </p:cBhvr>
                                      <p:to>
                                        <p:strVal val="visible"/>
                                      </p:to>
                                    </p:set>
                                    <p:animEffect transition="in" filter="fade">
                                      <p:cBhvr>
                                        <p:cTn id="7" dur="1000"/>
                                        <p:tgtEl>
                                          <p:spTgt spid="1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44"/>
        <p:cNvGrpSpPr/>
        <p:nvPr/>
      </p:nvGrpSpPr>
      <p:grpSpPr>
        <a:xfrm>
          <a:off x="0" y="0"/>
          <a:ext cx="0" cy="0"/>
          <a:chOff x="0" y="0"/>
          <a:chExt cx="0" cy="0"/>
        </a:xfrm>
      </p:grpSpPr>
      <p:sp>
        <p:nvSpPr>
          <p:cNvPr id="1345" name="Google Shape;1345;p89"/>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46" name="Google Shape;1346;p89"/>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47" name="Google Shape;1347;p89"/>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48" name="Google Shape;1348;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700"/>
    </mc:Choice>
    <mc:Fallback xmlns="">
      <p:transition spd="slow" advTm="5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7"/>
                                        </p:tgtEl>
                                        <p:attrNameLst>
                                          <p:attrName>style.visibility</p:attrName>
                                        </p:attrNameLst>
                                      </p:cBhvr>
                                      <p:to>
                                        <p:strVal val="visible"/>
                                      </p:to>
                                    </p:set>
                                    <p:animEffect transition="in" filter="fade">
                                      <p:cBhvr>
                                        <p:cTn id="7" dur="10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44"/>
        <p:cNvGrpSpPr/>
        <p:nvPr/>
      </p:nvGrpSpPr>
      <p:grpSpPr>
        <a:xfrm>
          <a:off x="0" y="0"/>
          <a:ext cx="0" cy="0"/>
          <a:chOff x="0" y="0"/>
          <a:chExt cx="0" cy="0"/>
        </a:xfrm>
      </p:grpSpPr>
      <p:sp>
        <p:nvSpPr>
          <p:cNvPr id="1345" name="Google Shape;1345;p89"/>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46" name="Google Shape;1346;p89"/>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HCPCS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Unidades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47" name="Google Shape;1347;p89"/>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Número de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48" name="Google Shape;1348;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700"/>
    </mc:Choice>
    <mc:Fallback xmlns="">
      <p:transition spd="slow" advTm="5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7"/>
                                        </p:tgtEl>
                                        <p:attrNameLst>
                                          <p:attrName>style.visibility</p:attrName>
                                        </p:attrNameLst>
                                      </p:cBhvr>
                                      <p:to>
                                        <p:strVal val="visible"/>
                                      </p:to>
                                    </p:set>
                                    <p:animEffect transition="in" filter="fade">
                                      <p:cBhvr>
                                        <p:cTn id="7" dur="1000"/>
                                        <p:tgtEl>
                                          <p:spTgt spid="1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53"/>
        <p:cNvGrpSpPr/>
        <p:nvPr/>
      </p:nvGrpSpPr>
      <p:grpSpPr>
        <a:xfrm>
          <a:off x="0" y="0"/>
          <a:ext cx="0" cy="0"/>
          <a:chOff x="0" y="0"/>
          <a:chExt cx="0" cy="0"/>
        </a:xfrm>
      </p:grpSpPr>
      <p:sp>
        <p:nvSpPr>
          <p:cNvPr id="1354" name="Google Shape;1354;p90"/>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55" name="Google Shape;1355;p90"/>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56" name="Google Shape;1356;p90"/>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57" name="Google Shape;1357;p90"/>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each 15 minutes of a prenatal or postpartum visit</a:t>
            </a:r>
            <a:endParaRPr>
              <a:latin typeface="Aptos" panose="020B0004020202020204" pitchFamily="34" charset="0"/>
            </a:endParaRPr>
          </a:p>
        </p:txBody>
      </p:sp>
      <p:sp>
        <p:nvSpPr>
          <p:cNvPr id="1358" name="Google Shape;1358;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1457"/>
    </mc:Choice>
    <mc:Fallback xmlns="">
      <p:transition spd="slow" advTm="11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57"/>
                                        </p:tgtEl>
                                        <p:attrNameLst>
                                          <p:attrName>style.visibility</p:attrName>
                                        </p:attrNameLst>
                                      </p:cBhvr>
                                      <p:to>
                                        <p:strVal val="visible"/>
                                      </p:to>
                                    </p:set>
                                    <p:animEffect transition="in" filter="fade">
                                      <p:cBhvr>
                                        <p:cTn id="7" dur="1000"/>
                                        <p:tgtEl>
                                          <p:spTgt spid="1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08"/>
        <p:cNvGrpSpPr/>
        <p:nvPr/>
      </p:nvGrpSpPr>
      <p:grpSpPr>
        <a:xfrm>
          <a:off x="0" y="0"/>
          <a:ext cx="0" cy="0"/>
          <a:chOff x="0" y="0"/>
          <a:chExt cx="0" cy="0"/>
        </a:xfrm>
      </p:grpSpPr>
      <p:sp>
        <p:nvSpPr>
          <p:cNvPr id="209" name="Google Shape;209;p9"/>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25000" noProof="0">
              <a:ln>
                <a:noFill/>
              </a:ln>
              <a:solidFill>
                <a:srgbClr val="FFFFFF"/>
              </a:solidFill>
              <a:effectLst/>
              <a:uLnTx/>
              <a:uFillTx/>
              <a:latin typeface="Aptos" panose="020B0004020202020204" pitchFamily="34" charset="0"/>
              <a:cs typeface="Arial"/>
              <a:sym typeface="Arial"/>
            </a:endParaRPr>
          </a:p>
        </p:txBody>
      </p:sp>
      <p:sp>
        <p:nvSpPr>
          <p:cNvPr id="210" name="Google Shape;210;p9"/>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11" name="Google Shape;211;p9"/>
          <p:cNvSpPr/>
          <p:nvPr/>
        </p:nvSpPr>
        <p:spPr>
          <a:xfrm>
            <a:off x="8217558" y="1241596"/>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12" name="Google Shape;212;p9"/>
          <p:cNvSpPr/>
          <p:nvPr/>
        </p:nvSpPr>
        <p:spPr>
          <a:xfrm>
            <a:off x="4431587"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13" name="Google Shape;213;p9"/>
          <p:cNvSpPr/>
          <p:nvPr/>
        </p:nvSpPr>
        <p:spPr>
          <a:xfrm>
            <a:off x="609352" y="1241595"/>
            <a:ext cx="1197864" cy="1197803"/>
          </a:xfrm>
          <a:prstGeom prst="roundRect">
            <a:avLst>
              <a:gd name="adj" fmla="val 16667"/>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14" name="Google Shape;214;p9"/>
          <p:cNvSpPr txBox="1">
            <a:spLocks noGrp="1"/>
          </p:cNvSpPr>
          <p:nvPr>
            <p:ph type="title"/>
          </p:nvPr>
        </p:nvSpPr>
        <p:spPr>
          <a:xfrm>
            <a:off x="1448973" y="63342"/>
            <a:ext cx="7059188"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dirty="0" err="1"/>
              <a:t>Consideraciones</a:t>
            </a:r>
            <a:r>
              <a:rPr lang="en-US" sz="4000" dirty="0"/>
              <a:t> </a:t>
            </a:r>
            <a:r>
              <a:rPr lang="en-US" sz="4000" dirty="0" err="1"/>
              <a:t>importantes</a:t>
            </a:r>
            <a:endParaRPr dirty="0"/>
          </a:p>
        </p:txBody>
      </p:sp>
      <p:sp>
        <p:nvSpPr>
          <p:cNvPr id="215" name="Google Shape;215;p9"/>
          <p:cNvSpPr/>
          <p:nvPr/>
        </p:nvSpPr>
        <p:spPr>
          <a:xfrm>
            <a:off x="1338979" y="2134997"/>
            <a:ext cx="2720669" cy="4012584"/>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Un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miembro</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no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puede</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renunciar</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 la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atención</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prenatal a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cambio</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más</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atención</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postparto</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que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supere</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el</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límite</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postparto</a:t>
            </a:r>
            <a:r>
              <a:rPr kumimoji="0" lang="en-US" sz="24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 $300.</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216" name="Google Shape;216;p9"/>
          <p:cNvSpPr/>
          <p:nvPr/>
        </p:nvSpPr>
        <p:spPr>
          <a:xfrm>
            <a:off x="5162977" y="2134997"/>
            <a:ext cx="2720669" cy="4012584"/>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400"/>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Todos los beneficios se relacionan con el miembro, no con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17" name="Google Shape;217;p9"/>
          <p:cNvSpPr/>
          <p:nvPr/>
        </p:nvSpPr>
        <p:spPr>
          <a:xfrm>
            <a:off x="8986976" y="2134997"/>
            <a:ext cx="2720669" cy="3871908"/>
          </a:xfrm>
          <a:prstGeom prst="roundRect">
            <a:avLst>
              <a:gd name="adj" fmla="val 16667"/>
            </a:avLst>
          </a:prstGeom>
          <a:solidFill>
            <a:srgbClr val="1A307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400"/>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El reembolso por parto es de $900, independientemente de la duración del trabajo de parto y el parto. </a:t>
            </a:r>
            <a:endParaRPr kumimoji="0" sz="24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18" name="Google Shape;218;p9"/>
          <p:cNvSpPr txBox="1"/>
          <p:nvPr/>
        </p:nvSpPr>
        <p:spPr>
          <a:xfrm rot="-5400000">
            <a:off x="-1021020" y="3848920"/>
            <a:ext cx="4012586" cy="58473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Límites</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servicio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219" name="Google Shape;219;p9"/>
          <p:cNvSpPr txBox="1"/>
          <p:nvPr/>
        </p:nvSpPr>
        <p:spPr>
          <a:xfrm rot="-5400000">
            <a:off x="2684145" y="4024746"/>
            <a:ext cx="4364279"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Enfoque</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3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3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miembro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220" name="Google Shape;220;p9"/>
          <p:cNvSpPr txBox="1"/>
          <p:nvPr/>
        </p:nvSpPr>
        <p:spPr>
          <a:xfrm rot="-5400000">
            <a:off x="7719818" y="2811872"/>
            <a:ext cx="1938531" cy="5847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Entrega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221" name="Google Shape;221;p9" descr="Dollar with solid fill"/>
          <p:cNvPicPr preferRelativeResize="0"/>
          <p:nvPr/>
        </p:nvPicPr>
        <p:blipFill rotWithShape="1">
          <a:blip r:embed="rId3">
            <a:alphaModFix/>
          </a:blip>
          <a:srcRect/>
          <a:stretch/>
        </p:blipFill>
        <p:spPr>
          <a:xfrm>
            <a:off x="652584" y="1290698"/>
            <a:ext cx="1099597" cy="1099597"/>
          </a:xfrm>
          <a:prstGeom prst="rect">
            <a:avLst/>
          </a:prstGeom>
          <a:noFill/>
          <a:ln>
            <a:noFill/>
          </a:ln>
        </p:spPr>
      </p:pic>
      <p:pic>
        <p:nvPicPr>
          <p:cNvPr id="222" name="Google Shape;222;p9" descr="Woman with baby with solid fill"/>
          <p:cNvPicPr preferRelativeResize="0"/>
          <p:nvPr/>
        </p:nvPicPr>
        <p:blipFill rotWithShape="1">
          <a:blip r:embed="rId4">
            <a:alphaModFix/>
          </a:blip>
          <a:srcRect/>
          <a:stretch/>
        </p:blipFill>
        <p:spPr>
          <a:xfrm>
            <a:off x="4474819" y="1290698"/>
            <a:ext cx="1099597" cy="1099597"/>
          </a:xfrm>
          <a:prstGeom prst="rect">
            <a:avLst/>
          </a:prstGeom>
          <a:noFill/>
          <a:ln>
            <a:noFill/>
          </a:ln>
        </p:spPr>
      </p:pic>
      <p:pic>
        <p:nvPicPr>
          <p:cNvPr id="223" name="Google Shape;223;p9" descr="Clock with solid fill"/>
          <p:cNvPicPr preferRelativeResize="0"/>
          <p:nvPr/>
        </p:nvPicPr>
        <p:blipFill rotWithShape="1">
          <a:blip r:embed="rId5">
            <a:alphaModFix/>
          </a:blip>
          <a:srcRect/>
          <a:stretch/>
        </p:blipFill>
        <p:spPr>
          <a:xfrm>
            <a:off x="8260790" y="1290699"/>
            <a:ext cx="1099597" cy="1099597"/>
          </a:xfrm>
          <a:prstGeom prst="rect">
            <a:avLst/>
          </a:prstGeom>
          <a:noFill/>
          <a:ln>
            <a:noFill/>
          </a:ln>
        </p:spPr>
      </p:pic>
      <p:sp>
        <p:nvSpPr>
          <p:cNvPr id="224" name="Google Shape;22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9338"/>
    </mc:Choice>
    <mc:Fallback xmlns="">
      <p:transition spd="slow" advTm="39338"/>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53"/>
        <p:cNvGrpSpPr/>
        <p:nvPr/>
      </p:nvGrpSpPr>
      <p:grpSpPr>
        <a:xfrm>
          <a:off x="0" y="0"/>
          <a:ext cx="0" cy="0"/>
          <a:chOff x="0" y="0"/>
          <a:chExt cx="0" cy="0"/>
        </a:xfrm>
      </p:grpSpPr>
      <p:sp>
        <p:nvSpPr>
          <p:cNvPr id="1354" name="Google Shape;1354;p90"/>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55" name="Google Shape;1355;p90"/>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HCPCS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Unidades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56" name="Google Shape;1356;p90"/>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Número de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57" name="Google Shape;1357;p90"/>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1 por cada 15 minutos de una visita prenatal o postparto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58" name="Google Shape;1358;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1457"/>
    </mc:Choice>
    <mc:Fallback xmlns="">
      <p:transition spd="slow" advTm="11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57"/>
                                        </p:tgtEl>
                                        <p:attrNameLst>
                                          <p:attrName>style.visibility</p:attrName>
                                        </p:attrNameLst>
                                      </p:cBhvr>
                                      <p:to>
                                        <p:strVal val="visible"/>
                                      </p:to>
                                    </p:set>
                                    <p:animEffect transition="in" filter="fade">
                                      <p:cBhvr>
                                        <p:cTn id="7" dur="1000"/>
                                        <p:tgtEl>
                                          <p:spTgt spid="1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63"/>
        <p:cNvGrpSpPr/>
        <p:nvPr/>
      </p:nvGrpSpPr>
      <p:grpSpPr>
        <a:xfrm>
          <a:off x="0" y="0"/>
          <a:ext cx="0" cy="0"/>
          <a:chOff x="0" y="0"/>
          <a:chExt cx="0" cy="0"/>
        </a:xfrm>
      </p:grpSpPr>
      <p:sp>
        <p:nvSpPr>
          <p:cNvPr id="1364" name="Google Shape;1364;p91"/>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65" name="Google Shape;1365;p91"/>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Units</a:t>
            </a:r>
            <a:endParaRPr>
              <a:latin typeface="Aptos" panose="020B0004020202020204" pitchFamily="34" charset="0"/>
            </a:endParaRPr>
          </a:p>
        </p:txBody>
      </p:sp>
      <p:sp>
        <p:nvSpPr>
          <p:cNvPr id="1366" name="Google Shape;1366;p91"/>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number of services:</a:t>
            </a:r>
            <a:endParaRPr>
              <a:latin typeface="Aptos" panose="020B0004020202020204" pitchFamily="34" charset="0"/>
            </a:endParaRPr>
          </a:p>
        </p:txBody>
      </p:sp>
      <p:sp>
        <p:nvSpPr>
          <p:cNvPr id="1367" name="Google Shape;1367;p91"/>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each 15 minutes of a prenatal or postpartum visit</a:t>
            </a:r>
            <a:endParaRPr>
              <a:latin typeface="Aptos" panose="020B0004020202020204" pitchFamily="34" charset="0"/>
            </a:endParaRPr>
          </a:p>
        </p:txBody>
      </p:sp>
      <p:sp>
        <p:nvSpPr>
          <p:cNvPr id="1368" name="Google Shape;1368;p91"/>
          <p:cNvSpPr/>
          <p:nvPr/>
        </p:nvSpPr>
        <p:spPr>
          <a:xfrm>
            <a:off x="777523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for labor and delivery</a:t>
            </a:r>
            <a:endParaRPr>
              <a:latin typeface="Aptos" panose="020B0004020202020204" pitchFamily="34" charset="0"/>
            </a:endParaRPr>
          </a:p>
        </p:txBody>
      </p:sp>
      <p:sp>
        <p:nvSpPr>
          <p:cNvPr id="1369" name="Google Shape;1369;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446"/>
    </mc:Choice>
    <mc:Fallback xmlns="">
      <p:transition spd="slow" advTm="3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68"/>
                                        </p:tgtEl>
                                        <p:attrNameLst>
                                          <p:attrName>style.visibility</p:attrName>
                                        </p:attrNameLst>
                                      </p:cBhvr>
                                      <p:to>
                                        <p:strVal val="visible"/>
                                      </p:to>
                                    </p:set>
                                    <p:animEffect transition="in" filter="fade">
                                      <p:cBhvr>
                                        <p:cTn id="7" dur="1000"/>
                                        <p:tgtEl>
                                          <p:spTgt spid="1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63"/>
        <p:cNvGrpSpPr/>
        <p:nvPr/>
      </p:nvGrpSpPr>
      <p:grpSpPr>
        <a:xfrm>
          <a:off x="0" y="0"/>
          <a:ext cx="0" cy="0"/>
          <a:chOff x="0" y="0"/>
          <a:chExt cx="0" cy="0"/>
        </a:xfrm>
      </p:grpSpPr>
      <p:sp>
        <p:nvSpPr>
          <p:cNvPr id="1364" name="Google Shape;1364;p91"/>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65" name="Google Shape;1365;p91"/>
          <p:cNvSpPr txBox="1"/>
          <p:nvPr/>
        </p:nvSpPr>
        <p:spPr>
          <a:xfrm>
            <a:off x="657059" y="2337585"/>
            <a:ext cx="8943042" cy="3046988"/>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HCPCS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Unidades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66" name="Google Shape;1366;p91"/>
          <p:cNvSpPr/>
          <p:nvPr/>
        </p:nvSpPr>
        <p:spPr>
          <a:xfrm>
            <a:off x="5085055" y="4706745"/>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Número de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67" name="Google Shape;1367;p91"/>
          <p:cNvSpPr/>
          <p:nvPr/>
        </p:nvSpPr>
        <p:spPr>
          <a:xfrm>
            <a:off x="508505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1 por cada 15 minutos de una visita prenatal o postparto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68" name="Google Shape;1368;p91"/>
          <p:cNvSpPr/>
          <p:nvPr/>
        </p:nvSpPr>
        <p:spPr>
          <a:xfrm>
            <a:off x="7775235" y="5346479"/>
            <a:ext cx="2442198" cy="120277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1 por trabajo de parto y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69" name="Google Shape;1369;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446"/>
    </mc:Choice>
    <mc:Fallback xmlns="">
      <p:transition spd="slow" advTm="3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68"/>
                                        </p:tgtEl>
                                        <p:attrNameLst>
                                          <p:attrName>style.visibility</p:attrName>
                                        </p:attrNameLst>
                                      </p:cBhvr>
                                      <p:to>
                                        <p:strVal val="visible"/>
                                      </p:to>
                                    </p:set>
                                    <p:animEffect transition="in" filter="fade">
                                      <p:cBhvr>
                                        <p:cTn id="7" dur="1000"/>
                                        <p:tgtEl>
                                          <p:spTgt spid="1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74"/>
        <p:cNvGrpSpPr/>
        <p:nvPr/>
      </p:nvGrpSpPr>
      <p:grpSpPr>
        <a:xfrm>
          <a:off x="0" y="0"/>
          <a:ext cx="0" cy="0"/>
          <a:chOff x="0" y="0"/>
          <a:chExt cx="0" cy="0"/>
        </a:xfrm>
      </p:grpSpPr>
      <p:sp>
        <p:nvSpPr>
          <p:cNvPr id="1375" name="Google Shape;1375;p9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Required to submit a successful claim:</a:t>
            </a:r>
            <a:endParaRPr>
              <a:latin typeface="Aptos" panose="020B0004020202020204" pitchFamily="34" charset="0"/>
            </a:endParaRPr>
          </a:p>
        </p:txBody>
      </p:sp>
      <p:sp>
        <p:nvSpPr>
          <p:cNvPr id="1376" name="Google Shape;1376;p92"/>
          <p:cNvSpPr txBox="1"/>
          <p:nvPr/>
        </p:nvSpPr>
        <p:spPr>
          <a:xfrm>
            <a:off x="657059" y="2337585"/>
            <a:ext cx="8943042" cy="341632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Medicaid Provider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(Doula)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Provider (Referring Clinician) NPI Number</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Medicaid ID</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Member Information</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Diagnosis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HCPCS Code</a:t>
            </a:r>
            <a:endParaRPr>
              <a:latin typeface="Aptos" panose="020B0004020202020204" pitchFamily="34" charset="0"/>
            </a:endParaRPr>
          </a:p>
          <a:p>
            <a:pPr marL="285750" marR="0" lvl="0" indent="-285750" algn="l" rtl="0">
              <a:spcBef>
                <a:spcPts val="0"/>
              </a:spcBef>
              <a:spcAft>
                <a:spcPts val="0"/>
              </a:spcAft>
              <a:buClr>
                <a:srgbClr val="BFBFBF"/>
              </a:buClr>
              <a:buSzPts val="2400"/>
              <a:buFont typeface="Arial"/>
              <a:buChar char="•"/>
            </a:pPr>
            <a:r>
              <a:rPr lang="en-US" sz="2400">
                <a:solidFill>
                  <a:srgbClr val="BFBFBF"/>
                </a:solidFill>
                <a:latin typeface="Aptos" panose="020B0004020202020204" pitchFamily="34" charset="0"/>
                <a:sym typeface="Arial"/>
              </a:rPr>
              <a:t>Units</a:t>
            </a:r>
            <a:endParaRPr>
              <a:latin typeface="Aptos" panose="020B0004020202020204" pitchFamily="34" charset="0"/>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Aptos" panose="020B0004020202020204" pitchFamily="34" charset="0"/>
                <a:sym typeface="Arial"/>
              </a:rPr>
              <a:t>Date of Service</a:t>
            </a:r>
            <a:endParaRPr>
              <a:latin typeface="Aptos" panose="020B0004020202020204" pitchFamily="34" charset="0"/>
            </a:endParaRPr>
          </a:p>
        </p:txBody>
      </p:sp>
      <p:sp>
        <p:nvSpPr>
          <p:cNvPr id="1377" name="Google Shape;1377;p92"/>
          <p:cNvSpPr/>
          <p:nvPr/>
        </p:nvSpPr>
        <p:spPr>
          <a:xfrm>
            <a:off x="5085055" y="5019131"/>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The date the service was performed</a:t>
            </a:r>
            <a:endParaRPr>
              <a:latin typeface="Aptos" panose="020B0004020202020204" pitchFamily="34" charset="0"/>
            </a:endParaRPr>
          </a:p>
        </p:txBody>
      </p:sp>
      <p:sp>
        <p:nvSpPr>
          <p:cNvPr id="1378" name="Google Shape;1378;p92"/>
          <p:cNvSpPr/>
          <p:nvPr/>
        </p:nvSpPr>
        <p:spPr>
          <a:xfrm>
            <a:off x="6163214" y="5743006"/>
            <a:ext cx="4054219"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Report only the first date of labor</a:t>
            </a:r>
            <a:endParaRPr>
              <a:latin typeface="Aptos" panose="020B0004020202020204" pitchFamily="34" charset="0"/>
            </a:endParaRPr>
          </a:p>
        </p:txBody>
      </p:sp>
      <p:sp>
        <p:nvSpPr>
          <p:cNvPr id="1379" name="Google Shape;1379;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183</a:t>
            </a:fld>
            <a:endParaRPr/>
          </a:p>
        </p:txBody>
      </p:sp>
      <p:pic>
        <p:nvPicPr>
          <p:cNvPr id="1380" name="Google Shape;1380;p92" descr="Warning with solid fill"/>
          <p:cNvPicPr preferRelativeResize="0"/>
          <p:nvPr/>
        </p:nvPicPr>
        <p:blipFill rotWithShape="1">
          <a:blip r:embed="rId5">
            <a:alphaModFix/>
          </a:blip>
          <a:srcRect/>
          <a:stretch/>
        </p:blipFill>
        <p:spPr>
          <a:xfrm>
            <a:off x="5221352" y="5562253"/>
            <a:ext cx="720268" cy="720268"/>
          </a:xfrm>
          <a:prstGeom prst="rect">
            <a:avLst/>
          </a:prstGeom>
          <a:noFill/>
          <a:ln>
            <a:noFill/>
          </a:ln>
        </p:spPr>
      </p:pic>
      <p:pic>
        <p:nvPicPr>
          <p:cNvPr id="12" name="Audio 11">
            <a:hlinkClick r:id="" action="ppaction://media"/>
            <a:extLst>
              <a:ext uri="{FF2B5EF4-FFF2-40B4-BE49-F238E27FC236}">
                <a16:creationId xmlns:a16="http://schemas.microsoft.com/office/drawing/2014/main" id="{C1DC5F62-C945-E675-EF20-861D44D2CA1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534"/>
    </mc:Choice>
    <mc:Fallback xmlns="">
      <p:transition spd="slow" advTm="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78"/>
                                        </p:tgtEl>
                                        <p:attrNameLst>
                                          <p:attrName>style.visibility</p:attrName>
                                        </p:attrNameLst>
                                      </p:cBhvr>
                                      <p:to>
                                        <p:strVal val="visible"/>
                                      </p:to>
                                    </p:set>
                                    <p:animEffect transition="in" filter="fade">
                                      <p:cBhvr>
                                        <p:cTn id="11" dur="1000"/>
                                        <p:tgtEl>
                                          <p:spTgt spid="1378"/>
                                        </p:tgtEl>
                                      </p:cBhvr>
                                    </p:animEffect>
                                  </p:childTnLst>
                                </p:cTn>
                              </p:par>
                              <p:par>
                                <p:cTn id="12" presetID="10" presetClass="entr" presetSubtype="0" fill="hold" nodeType="withEffect">
                                  <p:stCondLst>
                                    <p:cond delay="0"/>
                                  </p:stCondLst>
                                  <p:childTnLst>
                                    <p:set>
                                      <p:cBhvr>
                                        <p:cTn id="13" dur="1" fill="hold">
                                          <p:stCondLst>
                                            <p:cond delay="0"/>
                                          </p:stCondLst>
                                        </p:cTn>
                                        <p:tgtEl>
                                          <p:spTgt spid="1380"/>
                                        </p:tgtEl>
                                        <p:attrNameLst>
                                          <p:attrName>style.visibility</p:attrName>
                                        </p:attrNameLst>
                                      </p:cBhvr>
                                      <p:to>
                                        <p:strVal val="visible"/>
                                      </p:to>
                                    </p:set>
                                    <p:animEffect transition="in" filter="fade">
                                      <p:cBhvr>
                                        <p:cTn id="14" dur="1000"/>
                                        <p:tgtEl>
                                          <p:spTgt spid="138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374"/>
        <p:cNvGrpSpPr/>
        <p:nvPr/>
      </p:nvGrpSpPr>
      <p:grpSpPr>
        <a:xfrm>
          <a:off x="0" y="0"/>
          <a:ext cx="0" cy="0"/>
          <a:chOff x="0" y="0"/>
          <a:chExt cx="0" cy="0"/>
        </a:xfrm>
      </p:grpSpPr>
      <p:sp>
        <p:nvSpPr>
          <p:cNvPr id="1375" name="Google Shape;1375;p92"/>
          <p:cNvSpPr txBox="1"/>
          <p:nvPr/>
        </p:nvSpPr>
        <p:spPr>
          <a:xfrm>
            <a:off x="657059" y="517197"/>
            <a:ext cx="8325016"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Requisitos para presentar una reclamación exitosa: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76" name="Google Shape;1376;p92"/>
          <p:cNvSpPr txBox="1"/>
          <p:nvPr/>
        </p:nvSpPr>
        <p:spPr>
          <a:xfrm>
            <a:off x="657059" y="2337585"/>
            <a:ext cx="8943042" cy="3416320"/>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Proveedor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Número NPI del Proveedor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ID de Medicaid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Información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de diagnóstico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Código HCPCS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BFBFBF"/>
              </a:buClr>
              <a:buSzPts val="2400"/>
              <a:buFont typeface="Arial"/>
              <a:buChar char="•"/>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Unidades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1" i="0" u="none" strike="noStrike" kern="0" cap="none" spc="0" normalizeH="0" baseline="0" noProof="0">
                <a:ln>
                  <a:noFill/>
                </a:ln>
                <a:solidFill>
                  <a:srgbClr val="000000"/>
                </a:solidFill>
                <a:effectLst/>
                <a:uLnTx/>
                <a:uFillTx/>
                <a:latin typeface="Aptos" panose="020B0004020202020204" pitchFamily="34" charset="0"/>
                <a:cs typeface="Arial"/>
                <a:sym typeface="Arial"/>
              </a:rPr>
              <a:t>Fecha del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77" name="Google Shape;1377;p92"/>
          <p:cNvSpPr/>
          <p:nvPr/>
        </p:nvSpPr>
        <p:spPr>
          <a:xfrm>
            <a:off x="5085055" y="5019131"/>
            <a:ext cx="5132378" cy="45673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fecha en que se realizó el servicio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78" name="Google Shape;1378;p92"/>
          <p:cNvSpPr/>
          <p:nvPr/>
        </p:nvSpPr>
        <p:spPr>
          <a:xfrm>
            <a:off x="6163214" y="5743006"/>
            <a:ext cx="4054219" cy="61334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Reportar</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solo la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primera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fecha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trabajo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parto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379" name="Google Shape;1379;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1380" name="Google Shape;1380;p92" descr="Warning with solid fill"/>
          <p:cNvPicPr preferRelativeResize="0"/>
          <p:nvPr/>
        </p:nvPicPr>
        <p:blipFill rotWithShape="1">
          <a:blip r:embed="rId5">
            <a:alphaModFix/>
          </a:blip>
          <a:srcRect/>
          <a:stretch/>
        </p:blipFill>
        <p:spPr>
          <a:xfrm>
            <a:off x="5221352" y="5562253"/>
            <a:ext cx="720268" cy="720268"/>
          </a:xfrm>
          <a:prstGeom prst="rect">
            <a:avLst/>
          </a:prstGeom>
          <a:noFill/>
          <a:ln>
            <a:noFill/>
          </a:ln>
        </p:spPr>
      </p:pic>
      <p:pic>
        <p:nvPicPr>
          <p:cNvPr id="12" name="Audio 11">
            <a:hlinkClick r:id="" action="ppaction://media"/>
            <a:extLst>
              <a:ext uri="{FF2B5EF4-FFF2-40B4-BE49-F238E27FC236}">
                <a16:creationId xmlns:a16="http://schemas.microsoft.com/office/drawing/2014/main" id="{C1DC5F62-C945-E675-EF20-861D44D2CA1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534"/>
    </mc:Choice>
    <mc:Fallback xmlns="">
      <p:transition spd="slow" advTm="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78"/>
                                        </p:tgtEl>
                                        <p:attrNameLst>
                                          <p:attrName>style.visibility</p:attrName>
                                        </p:attrNameLst>
                                      </p:cBhvr>
                                      <p:to>
                                        <p:strVal val="visible"/>
                                      </p:to>
                                    </p:set>
                                    <p:animEffect transition="in" filter="fade">
                                      <p:cBhvr>
                                        <p:cTn id="11" dur="1000"/>
                                        <p:tgtEl>
                                          <p:spTgt spid="1378"/>
                                        </p:tgtEl>
                                      </p:cBhvr>
                                    </p:animEffect>
                                  </p:childTnLst>
                                </p:cTn>
                              </p:par>
                              <p:par>
                                <p:cTn id="12" presetID="10" presetClass="entr" presetSubtype="0" fill="hold" nodeType="withEffect">
                                  <p:stCondLst>
                                    <p:cond delay="0"/>
                                  </p:stCondLst>
                                  <p:childTnLst>
                                    <p:set>
                                      <p:cBhvr>
                                        <p:cTn id="13" dur="1" fill="hold">
                                          <p:stCondLst>
                                            <p:cond delay="0"/>
                                          </p:stCondLst>
                                        </p:cTn>
                                        <p:tgtEl>
                                          <p:spTgt spid="1380"/>
                                        </p:tgtEl>
                                        <p:attrNameLst>
                                          <p:attrName>style.visibility</p:attrName>
                                        </p:attrNameLst>
                                      </p:cBhvr>
                                      <p:to>
                                        <p:strVal val="visible"/>
                                      </p:to>
                                    </p:set>
                                    <p:animEffect transition="in" filter="fade">
                                      <p:cBhvr>
                                        <p:cTn id="14" dur="1000"/>
                                        <p:tgtEl>
                                          <p:spTgt spid="138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show="0">
  <p:cSld>
    <p:bg>
      <p:bgPr>
        <a:solidFill>
          <a:srgbClr val="D7E0E5"/>
        </a:solidFill>
        <a:effectLst/>
      </p:bgPr>
    </p:bg>
    <p:spTree>
      <p:nvGrpSpPr>
        <p:cNvPr id="1" name="Shape 1385"/>
        <p:cNvGrpSpPr/>
        <p:nvPr/>
      </p:nvGrpSpPr>
      <p:grpSpPr>
        <a:xfrm>
          <a:off x="0" y="0"/>
          <a:ext cx="0" cy="0"/>
          <a:chOff x="0" y="0"/>
          <a:chExt cx="0" cy="0"/>
        </a:xfrm>
      </p:grpSpPr>
      <p:sp>
        <p:nvSpPr>
          <p:cNvPr id="1386" name="Google Shape;1386;p93"/>
          <p:cNvSpPr txBox="1"/>
          <p:nvPr/>
        </p:nvSpPr>
        <p:spPr>
          <a:xfrm>
            <a:off x="2105013" y="85806"/>
            <a:ext cx="7981974"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Steps to Submitting  a Claim:</a:t>
            </a:r>
            <a:endParaRPr>
              <a:latin typeface="Aptos" panose="020B0004020202020204" pitchFamily="34" charset="0"/>
            </a:endParaRPr>
          </a:p>
        </p:txBody>
      </p:sp>
      <p:sp>
        <p:nvSpPr>
          <p:cNvPr id="1387" name="Google Shape;1387;p93"/>
          <p:cNvSpPr/>
          <p:nvPr/>
        </p:nvSpPr>
        <p:spPr>
          <a:xfrm rot="7200000">
            <a:off x="9550299" y="481984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88" name="Google Shape;1388;p93"/>
          <p:cNvSpPr/>
          <p:nvPr/>
        </p:nvSpPr>
        <p:spPr>
          <a:xfrm rot="7200000">
            <a:off x="9550297" y="238131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89" name="Google Shape;1389;p93"/>
          <p:cNvSpPr/>
          <p:nvPr/>
        </p:nvSpPr>
        <p:spPr>
          <a:xfrm rot="-7200000" flipH="1">
            <a:off x="4441714" y="3593815"/>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1390" name="Google Shape;1390;p93"/>
          <p:cNvSpPr/>
          <p:nvPr/>
        </p:nvSpPr>
        <p:spPr>
          <a:xfrm>
            <a:off x="5734807" y="1453547"/>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Log into the system</a:t>
            </a:r>
            <a:endParaRPr>
              <a:latin typeface="Aptos" panose="020B0004020202020204" pitchFamily="34" charset="0"/>
            </a:endParaRPr>
          </a:p>
        </p:txBody>
      </p:sp>
      <p:sp>
        <p:nvSpPr>
          <p:cNvPr id="1391" name="Google Shape;1391;p93"/>
          <p:cNvSpPr/>
          <p:nvPr/>
        </p:nvSpPr>
        <p:spPr>
          <a:xfrm>
            <a:off x="5009939" y="2679578"/>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2. Fill out necessary information</a:t>
            </a:r>
            <a:endParaRPr>
              <a:latin typeface="Aptos" panose="020B0004020202020204" pitchFamily="34" charset="0"/>
            </a:endParaRPr>
          </a:p>
        </p:txBody>
      </p:sp>
      <p:sp>
        <p:nvSpPr>
          <p:cNvPr id="1392" name="Google Shape;1392;p93"/>
          <p:cNvSpPr/>
          <p:nvPr/>
        </p:nvSpPr>
        <p:spPr>
          <a:xfrm>
            <a:off x="5734807" y="390560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3. Navigate between pages of the form</a:t>
            </a:r>
            <a:endParaRPr>
              <a:latin typeface="Aptos" panose="020B0004020202020204" pitchFamily="34" charset="0"/>
            </a:endParaRPr>
          </a:p>
        </p:txBody>
      </p:sp>
      <p:sp>
        <p:nvSpPr>
          <p:cNvPr id="1393" name="Google Shape;1393;p93"/>
          <p:cNvSpPr/>
          <p:nvPr/>
        </p:nvSpPr>
        <p:spPr>
          <a:xfrm>
            <a:off x="5009939" y="513163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4. Submit claim</a:t>
            </a:r>
            <a:endParaRPr>
              <a:latin typeface="Aptos" panose="020B0004020202020204" pitchFamily="34" charset="0"/>
            </a:endParaRPr>
          </a:p>
        </p:txBody>
      </p:sp>
      <p:sp>
        <p:nvSpPr>
          <p:cNvPr id="1394" name="Google Shape;1394;p93"/>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395" name="Google Shape;1395;p93"/>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396" name="Google Shape;139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0"/>
                                        </p:tgtEl>
                                        <p:attrNameLst>
                                          <p:attrName>style.visibility</p:attrName>
                                        </p:attrNameLst>
                                      </p:cBhvr>
                                      <p:to>
                                        <p:strVal val="visible"/>
                                      </p:to>
                                    </p:set>
                                    <p:animEffect transition="in" filter="fade">
                                      <p:cBhvr>
                                        <p:cTn id="7" dur="1000"/>
                                        <p:tgtEl>
                                          <p:spTgt spid="13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8"/>
                                        </p:tgtEl>
                                        <p:attrNameLst>
                                          <p:attrName>style.visibility</p:attrName>
                                        </p:attrNameLst>
                                      </p:cBhvr>
                                      <p:to>
                                        <p:strVal val="visible"/>
                                      </p:to>
                                    </p:set>
                                    <p:animEffect transition="in" filter="fade">
                                      <p:cBhvr>
                                        <p:cTn id="12" dur="1000"/>
                                        <p:tgtEl>
                                          <p:spTgt spid="1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1"/>
                                        </p:tgtEl>
                                        <p:attrNameLst>
                                          <p:attrName>style.visibility</p:attrName>
                                        </p:attrNameLst>
                                      </p:cBhvr>
                                      <p:to>
                                        <p:strVal val="visible"/>
                                      </p:to>
                                    </p:set>
                                    <p:animEffect transition="in" filter="fade">
                                      <p:cBhvr>
                                        <p:cTn id="17" dur="1000"/>
                                        <p:tgtEl>
                                          <p:spTgt spid="13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89"/>
                                        </p:tgtEl>
                                        <p:attrNameLst>
                                          <p:attrName>style.visibility</p:attrName>
                                        </p:attrNameLst>
                                      </p:cBhvr>
                                      <p:to>
                                        <p:strVal val="visible"/>
                                      </p:to>
                                    </p:set>
                                    <p:animEffect transition="in" filter="fade">
                                      <p:cBhvr>
                                        <p:cTn id="22" dur="1000"/>
                                        <p:tgtEl>
                                          <p:spTgt spid="138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92"/>
                                        </p:tgtEl>
                                        <p:attrNameLst>
                                          <p:attrName>style.visibility</p:attrName>
                                        </p:attrNameLst>
                                      </p:cBhvr>
                                      <p:to>
                                        <p:strVal val="visible"/>
                                      </p:to>
                                    </p:set>
                                    <p:animEffect transition="in" filter="fade">
                                      <p:cBhvr>
                                        <p:cTn id="27" dur="1000"/>
                                        <p:tgtEl>
                                          <p:spTgt spid="139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87"/>
                                        </p:tgtEl>
                                        <p:attrNameLst>
                                          <p:attrName>style.visibility</p:attrName>
                                        </p:attrNameLst>
                                      </p:cBhvr>
                                      <p:to>
                                        <p:strVal val="visible"/>
                                      </p:to>
                                    </p:set>
                                    <p:animEffect transition="in" filter="fade">
                                      <p:cBhvr>
                                        <p:cTn id="32" dur="1000"/>
                                        <p:tgtEl>
                                          <p:spTgt spid="138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93"/>
                                        </p:tgtEl>
                                        <p:attrNameLst>
                                          <p:attrName>style.visibility</p:attrName>
                                        </p:attrNameLst>
                                      </p:cBhvr>
                                      <p:to>
                                        <p:strVal val="visible"/>
                                      </p:to>
                                    </p:set>
                                    <p:animEffect transition="in" filter="fade">
                                      <p:cBhvr>
                                        <p:cTn id="37" dur="1000"/>
                                        <p:tgtEl>
                                          <p:spTgt spid="1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show="0">
  <p:cSld>
    <p:bg>
      <p:bgPr>
        <a:solidFill>
          <a:srgbClr val="D7E0E5"/>
        </a:solidFill>
        <a:effectLst/>
      </p:bgPr>
    </p:bg>
    <p:spTree>
      <p:nvGrpSpPr>
        <p:cNvPr id="1" name="Shape 1385"/>
        <p:cNvGrpSpPr/>
        <p:nvPr/>
      </p:nvGrpSpPr>
      <p:grpSpPr>
        <a:xfrm>
          <a:off x="0" y="0"/>
          <a:ext cx="0" cy="0"/>
          <a:chOff x="0" y="0"/>
          <a:chExt cx="0" cy="0"/>
        </a:xfrm>
      </p:grpSpPr>
      <p:sp>
        <p:nvSpPr>
          <p:cNvPr id="1386" name="Google Shape;1386;p93"/>
          <p:cNvSpPr txBox="1"/>
          <p:nvPr/>
        </p:nvSpPr>
        <p:spPr>
          <a:xfrm>
            <a:off x="2105013" y="85806"/>
            <a:ext cx="7981974" cy="1325563"/>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Pasos para presentar una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87" name="Google Shape;1387;p93"/>
          <p:cNvSpPr/>
          <p:nvPr/>
        </p:nvSpPr>
        <p:spPr>
          <a:xfrm rot="7200000">
            <a:off x="9550299" y="481984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88" name="Google Shape;1388;p93"/>
          <p:cNvSpPr/>
          <p:nvPr/>
        </p:nvSpPr>
        <p:spPr>
          <a:xfrm rot="7200000">
            <a:off x="9550297" y="238131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89" name="Google Shape;1389;p93"/>
          <p:cNvSpPr/>
          <p:nvPr/>
        </p:nvSpPr>
        <p:spPr>
          <a:xfrm rot="-7200000" flipH="1">
            <a:off x="4441714" y="3593815"/>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0" name="Google Shape;1390;p93"/>
          <p:cNvSpPr/>
          <p:nvPr/>
        </p:nvSpPr>
        <p:spPr>
          <a:xfrm>
            <a:off x="5734807" y="1453547"/>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1. Inicia sesión en el sistema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1" name="Google Shape;1391;p93"/>
          <p:cNvSpPr/>
          <p:nvPr/>
        </p:nvSpPr>
        <p:spPr>
          <a:xfrm>
            <a:off x="5009939" y="2679578"/>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2. Completa la información necesaria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2" name="Google Shape;1392;p93"/>
          <p:cNvSpPr/>
          <p:nvPr/>
        </p:nvSpPr>
        <p:spPr>
          <a:xfrm>
            <a:off x="5734807" y="390560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3. Navegar entre las páginas del formulario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3" name="Google Shape;1393;p93"/>
          <p:cNvSpPr/>
          <p:nvPr/>
        </p:nvSpPr>
        <p:spPr>
          <a:xfrm>
            <a:off x="5009939" y="5131639"/>
            <a:ext cx="4623924" cy="707244"/>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4. 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394" name="Google Shape;1394;p93"/>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395" name="Google Shape;1395;p93"/>
          <p:cNvPicPr preferRelativeResize="0"/>
          <p:nvPr/>
        </p:nvPicPr>
        <p:blipFill rotWithShape="1">
          <a:blip r:embed="rId3">
            <a:alphaModFix/>
          </a:blip>
          <a:srcRect/>
          <a:stretch/>
        </p:blipFill>
        <p:spPr>
          <a:xfrm>
            <a:off x="356789" y="3741772"/>
            <a:ext cx="3511783" cy="2832789"/>
          </a:xfrm>
          <a:prstGeom prst="rect">
            <a:avLst/>
          </a:prstGeom>
          <a:noFill/>
          <a:ln>
            <a:noFill/>
          </a:ln>
        </p:spPr>
      </p:pic>
      <p:sp>
        <p:nvSpPr>
          <p:cNvPr id="1396" name="Google Shape;139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0"/>
                                        </p:tgtEl>
                                        <p:attrNameLst>
                                          <p:attrName>style.visibility</p:attrName>
                                        </p:attrNameLst>
                                      </p:cBhvr>
                                      <p:to>
                                        <p:strVal val="visible"/>
                                      </p:to>
                                    </p:set>
                                    <p:animEffect transition="in" filter="fade">
                                      <p:cBhvr>
                                        <p:cTn id="7" dur="1000"/>
                                        <p:tgtEl>
                                          <p:spTgt spid="13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8"/>
                                        </p:tgtEl>
                                        <p:attrNameLst>
                                          <p:attrName>style.visibility</p:attrName>
                                        </p:attrNameLst>
                                      </p:cBhvr>
                                      <p:to>
                                        <p:strVal val="visible"/>
                                      </p:to>
                                    </p:set>
                                    <p:animEffect transition="in" filter="fade">
                                      <p:cBhvr>
                                        <p:cTn id="12" dur="1000"/>
                                        <p:tgtEl>
                                          <p:spTgt spid="1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1"/>
                                        </p:tgtEl>
                                        <p:attrNameLst>
                                          <p:attrName>style.visibility</p:attrName>
                                        </p:attrNameLst>
                                      </p:cBhvr>
                                      <p:to>
                                        <p:strVal val="visible"/>
                                      </p:to>
                                    </p:set>
                                    <p:animEffect transition="in" filter="fade">
                                      <p:cBhvr>
                                        <p:cTn id="17" dur="1000"/>
                                        <p:tgtEl>
                                          <p:spTgt spid="13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89"/>
                                        </p:tgtEl>
                                        <p:attrNameLst>
                                          <p:attrName>style.visibility</p:attrName>
                                        </p:attrNameLst>
                                      </p:cBhvr>
                                      <p:to>
                                        <p:strVal val="visible"/>
                                      </p:to>
                                    </p:set>
                                    <p:animEffect transition="in" filter="fade">
                                      <p:cBhvr>
                                        <p:cTn id="22" dur="1000"/>
                                        <p:tgtEl>
                                          <p:spTgt spid="138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92"/>
                                        </p:tgtEl>
                                        <p:attrNameLst>
                                          <p:attrName>style.visibility</p:attrName>
                                        </p:attrNameLst>
                                      </p:cBhvr>
                                      <p:to>
                                        <p:strVal val="visible"/>
                                      </p:to>
                                    </p:set>
                                    <p:animEffect transition="in" filter="fade">
                                      <p:cBhvr>
                                        <p:cTn id="27" dur="1000"/>
                                        <p:tgtEl>
                                          <p:spTgt spid="139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87"/>
                                        </p:tgtEl>
                                        <p:attrNameLst>
                                          <p:attrName>style.visibility</p:attrName>
                                        </p:attrNameLst>
                                      </p:cBhvr>
                                      <p:to>
                                        <p:strVal val="visible"/>
                                      </p:to>
                                    </p:set>
                                    <p:animEffect transition="in" filter="fade">
                                      <p:cBhvr>
                                        <p:cTn id="32" dur="1000"/>
                                        <p:tgtEl>
                                          <p:spTgt spid="138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93"/>
                                        </p:tgtEl>
                                        <p:attrNameLst>
                                          <p:attrName>style.visibility</p:attrName>
                                        </p:attrNameLst>
                                      </p:cBhvr>
                                      <p:to>
                                        <p:strVal val="visible"/>
                                      </p:to>
                                    </p:set>
                                    <p:animEffect transition="in" filter="fade">
                                      <p:cBhvr>
                                        <p:cTn id="37" dur="1000"/>
                                        <p:tgtEl>
                                          <p:spTgt spid="1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1"/>
        <p:cNvGrpSpPr/>
        <p:nvPr/>
      </p:nvGrpSpPr>
      <p:grpSpPr>
        <a:xfrm>
          <a:off x="0" y="0"/>
          <a:ext cx="0" cy="0"/>
          <a:chOff x="0" y="0"/>
          <a:chExt cx="0" cy="0"/>
        </a:xfrm>
      </p:grpSpPr>
      <p:sp>
        <p:nvSpPr>
          <p:cNvPr id="1402" name="Google Shape;1402;p94"/>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03" name="Google Shape;1403;p94"/>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04" name="Google Shape;1404;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8550"/>
    </mc:Choice>
    <mc:Fallback xmlns="">
      <p:transition spd="slow" advTm="8550"/>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1"/>
        <p:cNvGrpSpPr/>
        <p:nvPr/>
      </p:nvGrpSpPr>
      <p:grpSpPr>
        <a:xfrm>
          <a:off x="0" y="0"/>
          <a:ext cx="0" cy="0"/>
          <a:chOff x="0" y="0"/>
          <a:chExt cx="0" cy="0"/>
        </a:xfrm>
      </p:grpSpPr>
      <p:sp>
        <p:nvSpPr>
          <p:cNvPr id="1402" name="Google Shape;1402;p94"/>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Después de la Presentación: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03" name="Google Shape;1403;p94"/>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Recibirás comentarios en tiempo real y un estado de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04" name="Google Shape;1404;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8550"/>
    </mc:Choice>
    <mc:Fallback xmlns="">
      <p:transition spd="slow" advTm="8550"/>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9"/>
        <p:cNvGrpSpPr/>
        <p:nvPr/>
      </p:nvGrpSpPr>
      <p:grpSpPr>
        <a:xfrm>
          <a:off x="0" y="0"/>
          <a:ext cx="0" cy="0"/>
          <a:chOff x="0" y="0"/>
          <a:chExt cx="0" cy="0"/>
        </a:xfrm>
      </p:grpSpPr>
      <p:sp>
        <p:nvSpPr>
          <p:cNvPr id="1410" name="Google Shape;1410;p95"/>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11" name="Google Shape;1411;p95"/>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12" name="Google Shape;1412;p95"/>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13" name="Google Shape;1413;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586"/>
    </mc:Choice>
    <mc:Fallback xmlns="">
      <p:transition spd="slow" advTm="12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0"/>
                                        </p:tgtEl>
                                        <p:attrNameLst>
                                          <p:attrName>style.visibility</p:attrName>
                                        </p:attrNameLst>
                                      </p:cBhvr>
                                      <p:to>
                                        <p:strVal val="visible"/>
                                      </p:to>
                                    </p:set>
                                    <p:animEffect transition="in" filter="fade">
                                      <p:cBhvr>
                                        <p:cTn id="7" dur="1000"/>
                                        <p:tgtEl>
                                          <p:spTgt spid="1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29"/>
        <p:cNvGrpSpPr/>
        <p:nvPr/>
      </p:nvGrpSpPr>
      <p:grpSpPr>
        <a:xfrm>
          <a:off x="0" y="0"/>
          <a:ext cx="0" cy="0"/>
          <a:chOff x="0" y="0"/>
          <a:chExt cx="0" cy="0"/>
        </a:xfrm>
      </p:grpSpPr>
      <p:sp>
        <p:nvSpPr>
          <p:cNvPr id="230" name="Google Shape;230;p10"/>
          <p:cNvSpPr/>
          <p:nvPr/>
        </p:nvSpPr>
        <p:spPr>
          <a:xfrm>
            <a:off x="1537418" y="2596462"/>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1" name="Google Shape;231;p10"/>
          <p:cNvSpPr/>
          <p:nvPr/>
        </p:nvSpPr>
        <p:spPr>
          <a:xfrm>
            <a:off x="7250217" y="852975"/>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2" name="Google Shape;232;p10"/>
          <p:cNvSpPr txBox="1">
            <a:spLocks noGrp="1"/>
          </p:cNvSpPr>
          <p:nvPr>
            <p:ph type="title"/>
          </p:nvPr>
        </p:nvSpPr>
        <p:spPr>
          <a:xfrm>
            <a:off x="405366" y="852975"/>
            <a:ext cx="5805992" cy="151299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Play"/>
              <a:buNone/>
            </a:pPr>
            <a:r>
              <a:rPr lang="en-US" sz="2800"/>
              <a:t>Prenatal and postpartum care can be provided via telehealth </a:t>
            </a:r>
            <a:endParaRPr/>
          </a:p>
        </p:txBody>
      </p:sp>
      <p:grpSp>
        <p:nvGrpSpPr>
          <p:cNvPr id="233" name="Google Shape;233;p10"/>
          <p:cNvGrpSpPr/>
          <p:nvPr/>
        </p:nvGrpSpPr>
        <p:grpSpPr>
          <a:xfrm>
            <a:off x="1969115" y="3405657"/>
            <a:ext cx="2623580" cy="2230534"/>
            <a:chOff x="1608528" y="2457404"/>
            <a:chExt cx="3541889" cy="3011269"/>
          </a:xfrm>
        </p:grpSpPr>
        <p:sp>
          <p:nvSpPr>
            <p:cNvPr id="234" name="Google Shape;234;p10"/>
            <p:cNvSpPr/>
            <p:nvPr/>
          </p:nvSpPr>
          <p:spPr>
            <a:xfrm>
              <a:off x="3104866" y="4876800"/>
              <a:ext cx="552734" cy="534537"/>
            </a:xfrm>
            <a:prstGeom prst="rect">
              <a:avLst/>
            </a:prstGeom>
            <a:solidFill>
              <a:srgbClr val="1A30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5" name="Google Shape;235;p10"/>
            <p:cNvSpPr/>
            <p:nvPr/>
          </p:nvSpPr>
          <p:spPr>
            <a:xfrm>
              <a:off x="1670304" y="2511552"/>
              <a:ext cx="3401568" cy="2365248"/>
            </a:xfrm>
            <a:prstGeom prst="roundRect">
              <a:avLst>
                <a:gd name="adj" fmla="val 3507"/>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36" name="Google Shape;236;p10"/>
            <p:cNvSpPr/>
            <p:nvPr/>
          </p:nvSpPr>
          <p:spPr>
            <a:xfrm>
              <a:off x="1890215" y="2747300"/>
              <a:ext cx="2988860" cy="1913410"/>
            </a:xfrm>
            <a:prstGeom prst="rect">
              <a:avLst/>
            </a:prstGeom>
            <a:solidFill>
              <a:srgbClr val="808C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237" name="Google Shape;237;p10" descr="Monitor outline"/>
            <p:cNvGrpSpPr/>
            <p:nvPr/>
          </p:nvGrpSpPr>
          <p:grpSpPr>
            <a:xfrm>
              <a:off x="1608528" y="2457404"/>
              <a:ext cx="3541889" cy="3011269"/>
              <a:chOff x="1878189" y="2338563"/>
              <a:chExt cx="3541889" cy="3011269"/>
            </a:xfrm>
          </p:grpSpPr>
          <p:sp>
            <p:nvSpPr>
              <p:cNvPr id="238" name="Google Shape;238;p1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239" name="Google Shape;239;p1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1A307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sp>
        <p:nvSpPr>
          <p:cNvPr id="240" name="Google Shape;240;p10"/>
          <p:cNvSpPr txBox="1"/>
          <p:nvPr/>
        </p:nvSpPr>
        <p:spPr>
          <a:xfrm>
            <a:off x="6458525" y="4879564"/>
            <a:ext cx="5070358" cy="1273586"/>
          </a:xfrm>
          <a:prstGeom prst="rect">
            <a:avLst/>
          </a:prstGeom>
          <a:noFill/>
          <a:ln>
            <a:noFill/>
          </a:ln>
        </p:spPr>
        <p:txBody>
          <a:bodyPr spcFirstLastPara="1" wrap="square" lIns="91425" tIns="45700" rIns="91425" bIns="45700" anchor="ctr" anchorCtr="0">
            <a:normAutofit fontScale="97500"/>
          </a:bodyPr>
          <a:lstStyle/>
          <a:p>
            <a:pPr marL="0" marR="0" lvl="0" indent="0" algn="ctr" rtl="0">
              <a:lnSpc>
                <a:spcPct val="90000"/>
              </a:lnSpc>
              <a:spcBef>
                <a:spcPts val="0"/>
              </a:spcBef>
              <a:spcAft>
                <a:spcPts val="0"/>
              </a:spcAft>
              <a:buClr>
                <a:schemeClr val="dk1"/>
              </a:buClr>
              <a:buSzPct val="100000"/>
              <a:buFont typeface="Play"/>
              <a:buNone/>
            </a:pPr>
            <a:r>
              <a:rPr lang="en-US" sz="2800">
                <a:solidFill>
                  <a:schemeClr val="dk1"/>
                </a:solidFill>
                <a:latin typeface="Aptos Display" panose="020B0004020202020204" pitchFamily="34" charset="0"/>
                <a:ea typeface="Play"/>
                <a:cs typeface="Play"/>
                <a:sym typeface="Play"/>
              </a:rPr>
              <a:t>Labor and delivery support can only be provided in-person </a:t>
            </a:r>
            <a:endParaRPr>
              <a:latin typeface="Aptos" panose="020B0004020202020204" pitchFamily="34" charset="0"/>
            </a:endParaRPr>
          </a:p>
        </p:txBody>
      </p:sp>
      <p:pic>
        <p:nvPicPr>
          <p:cNvPr id="241" name="Google Shape;241;p10"/>
          <p:cNvPicPr preferRelativeResize="0"/>
          <p:nvPr/>
        </p:nvPicPr>
        <p:blipFill rotWithShape="1">
          <a:blip r:embed="rId4">
            <a:alphaModFix/>
          </a:blip>
          <a:srcRect/>
          <a:stretch/>
        </p:blipFill>
        <p:spPr>
          <a:xfrm>
            <a:off x="7030980" y="1220157"/>
            <a:ext cx="3949831" cy="3119793"/>
          </a:xfrm>
          <a:prstGeom prst="rect">
            <a:avLst/>
          </a:prstGeom>
          <a:noFill/>
          <a:ln>
            <a:noFill/>
          </a:ln>
        </p:spPr>
      </p:pic>
      <p:sp>
        <p:nvSpPr>
          <p:cNvPr id="242" name="Google Shape;24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3313"/>
    </mc:Choice>
    <mc:Fallback xmlns="">
      <p:transition spd="slow" advTm="233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500"/>
                                        <p:tgtEl>
                                          <p:spTgt spid="232"/>
                                        </p:tgtEl>
                                      </p:cBhvr>
                                    </p:animEffect>
                                  </p:childTnLst>
                                </p:cTn>
                              </p:par>
                              <p:par>
                                <p:cTn id="8" presetID="10" presetClass="entr" presetSubtype="0" fill="hold" nodeType="withEffect">
                                  <p:stCondLst>
                                    <p:cond delay="0"/>
                                  </p:stCondLst>
                                  <p:childTnLst>
                                    <p:set>
                                      <p:cBhvr>
                                        <p:cTn id="9" dur="1" fill="hold">
                                          <p:stCondLst>
                                            <p:cond delay="0"/>
                                          </p:stCondLst>
                                        </p:cTn>
                                        <p:tgtEl>
                                          <p:spTgt spid="233"/>
                                        </p:tgtEl>
                                        <p:attrNameLst>
                                          <p:attrName>style.visibility</p:attrName>
                                        </p:attrNameLst>
                                      </p:cBhvr>
                                      <p:to>
                                        <p:strVal val="visible"/>
                                      </p:to>
                                    </p:set>
                                    <p:animEffect transition="in" filter="fade">
                                      <p:cBhvr>
                                        <p:cTn id="10" dur="500"/>
                                        <p:tgtEl>
                                          <p:spTgt spid="23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41"/>
                                        </p:tgtEl>
                                        <p:attrNameLst>
                                          <p:attrName>style.visibility</p:attrName>
                                        </p:attrNameLst>
                                      </p:cBhvr>
                                      <p:to>
                                        <p:strVal val="visible"/>
                                      </p:to>
                                    </p:set>
                                    <p:animEffect transition="in" filter="fade">
                                      <p:cBhvr>
                                        <p:cTn id="17"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09"/>
        <p:cNvGrpSpPr/>
        <p:nvPr/>
      </p:nvGrpSpPr>
      <p:grpSpPr>
        <a:xfrm>
          <a:off x="0" y="0"/>
          <a:ext cx="0" cy="0"/>
          <a:chOff x="0" y="0"/>
          <a:chExt cx="0" cy="0"/>
        </a:xfrm>
      </p:grpSpPr>
      <p:sp>
        <p:nvSpPr>
          <p:cNvPr id="1410" name="Google Shape;1410;p95"/>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completa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no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requiere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revisión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adicional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no es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necesario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que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realices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más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acciones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11" name="Google Shape;1411;p95"/>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Después de la Presentación: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12" name="Google Shape;1412;p95"/>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Recibirás comentarios en tiempo real y un estado de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13" name="Google Shape;1413;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2586"/>
    </mc:Choice>
    <mc:Fallback xmlns="">
      <p:transition spd="slow" advTm="12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10"/>
                                        </p:tgtEl>
                                        <p:attrNameLst>
                                          <p:attrName>style.visibility</p:attrName>
                                        </p:attrNameLst>
                                      </p:cBhvr>
                                      <p:to>
                                        <p:strVal val="visible"/>
                                      </p:to>
                                    </p:set>
                                    <p:animEffect transition="in" filter="fade">
                                      <p:cBhvr>
                                        <p:cTn id="7" dur="1000"/>
                                        <p:tgtEl>
                                          <p:spTgt spid="1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18"/>
        <p:cNvGrpSpPr/>
        <p:nvPr/>
      </p:nvGrpSpPr>
      <p:grpSpPr>
        <a:xfrm>
          <a:off x="0" y="0"/>
          <a:ext cx="0" cy="0"/>
          <a:chOff x="0" y="0"/>
          <a:chExt cx="0" cy="0"/>
        </a:xfrm>
      </p:grpSpPr>
      <p:sp>
        <p:nvSpPr>
          <p:cNvPr id="1419" name="Google Shape;1419;p96"/>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20" name="Google Shape;1420;p96"/>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Suspended Status: </a:t>
            </a:r>
            <a:r>
              <a:rPr lang="en-US" sz="2400">
                <a:solidFill>
                  <a:srgbClr val="000000"/>
                </a:solidFill>
                <a:latin typeface="Aptos" panose="020B0004020202020204" pitchFamily="34" charset="0"/>
                <a:sym typeface="Arial"/>
              </a:rPr>
              <a:t>claim needs additional manual review by the Fiscal Agent.</a:t>
            </a:r>
            <a:endParaRPr>
              <a:latin typeface="Aptos" panose="020B0004020202020204" pitchFamily="34" charset="0"/>
            </a:endParaRPr>
          </a:p>
        </p:txBody>
      </p:sp>
      <p:sp>
        <p:nvSpPr>
          <p:cNvPr id="1421" name="Google Shape;1421;p96"/>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22" name="Google Shape;1422;p96"/>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23" name="Google Shape;1423;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952"/>
    </mc:Choice>
    <mc:Fallback xmlns="">
      <p:transition spd="slow" advTm="12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20"/>
                                        </p:tgtEl>
                                        <p:attrNameLst>
                                          <p:attrName>style.visibility</p:attrName>
                                        </p:attrNameLst>
                                      </p:cBhvr>
                                      <p:to>
                                        <p:strVal val="visible"/>
                                      </p:to>
                                    </p:set>
                                    <p:animEffect transition="in" filter="fade">
                                      <p:cBhvr>
                                        <p:cTn id="7" dur="1000"/>
                                        <p:tgtEl>
                                          <p:spTgt spid="1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18"/>
        <p:cNvGrpSpPr/>
        <p:nvPr/>
      </p:nvGrpSpPr>
      <p:grpSpPr>
        <a:xfrm>
          <a:off x="0" y="0"/>
          <a:ext cx="0" cy="0"/>
          <a:chOff x="0" y="0"/>
          <a:chExt cx="0" cy="0"/>
        </a:xfrm>
      </p:grpSpPr>
      <p:sp>
        <p:nvSpPr>
          <p:cNvPr id="1419" name="Google Shape;1419;p96"/>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completa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no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requiere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revisión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adicional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no es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necesario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que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realices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más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acciones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20" name="Google Shape;1420;p96"/>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Suspendido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necesita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una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revisión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manual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adicional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por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parte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Agente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Fiscal.</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21" name="Google Shape;1421;p96"/>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Después de la Presentación: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22" name="Google Shape;1422;p96"/>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Recibirás comentarios en tiempo real y un estado de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23" name="Google Shape;1423;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2952"/>
    </mc:Choice>
    <mc:Fallback xmlns="">
      <p:transition spd="slow" advTm="12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20"/>
                                        </p:tgtEl>
                                        <p:attrNameLst>
                                          <p:attrName>style.visibility</p:attrName>
                                        </p:attrNameLst>
                                      </p:cBhvr>
                                      <p:to>
                                        <p:strVal val="visible"/>
                                      </p:to>
                                    </p:set>
                                    <p:animEffect transition="in" filter="fade">
                                      <p:cBhvr>
                                        <p:cTn id="7" dur="1000"/>
                                        <p:tgtEl>
                                          <p:spTgt spid="1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28"/>
        <p:cNvGrpSpPr/>
        <p:nvPr/>
      </p:nvGrpSpPr>
      <p:grpSpPr>
        <a:xfrm>
          <a:off x="0" y="0"/>
          <a:ext cx="0" cy="0"/>
          <a:chOff x="0" y="0"/>
          <a:chExt cx="0" cy="0"/>
        </a:xfrm>
      </p:grpSpPr>
      <p:sp>
        <p:nvSpPr>
          <p:cNvPr id="1429" name="Google Shape;1429;p97"/>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Paid Status: </a:t>
            </a:r>
            <a:r>
              <a:rPr lang="en-US" sz="2400">
                <a:solidFill>
                  <a:srgbClr val="000000"/>
                </a:solidFill>
                <a:latin typeface="Aptos" panose="020B0004020202020204" pitchFamily="34" charset="0"/>
                <a:sym typeface="Arial"/>
              </a:rPr>
              <a:t>claim is complete, does not require additional review, and no further action is necessary on your part.</a:t>
            </a:r>
            <a:endParaRPr>
              <a:latin typeface="Aptos" panose="020B0004020202020204" pitchFamily="34" charset="0"/>
            </a:endParaRPr>
          </a:p>
        </p:txBody>
      </p:sp>
      <p:sp>
        <p:nvSpPr>
          <p:cNvPr id="1430" name="Google Shape;1430;p97"/>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Suspended Status: </a:t>
            </a:r>
            <a:r>
              <a:rPr lang="en-US" sz="2400">
                <a:solidFill>
                  <a:srgbClr val="000000"/>
                </a:solidFill>
                <a:latin typeface="Aptos" panose="020B0004020202020204" pitchFamily="34" charset="0"/>
                <a:sym typeface="Arial"/>
              </a:rPr>
              <a:t>claim needs additional manual review by the Fiscal Agent.</a:t>
            </a:r>
            <a:endParaRPr>
              <a:latin typeface="Aptos" panose="020B0004020202020204" pitchFamily="34" charset="0"/>
            </a:endParaRPr>
          </a:p>
        </p:txBody>
      </p:sp>
      <p:sp>
        <p:nvSpPr>
          <p:cNvPr id="1431" name="Google Shape;1431;p97"/>
          <p:cNvSpPr/>
          <p:nvPr/>
        </p:nvSpPr>
        <p:spPr>
          <a:xfrm>
            <a:off x="862071" y="5170026"/>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32" name="Google Shape;1432;p97"/>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After Submission:</a:t>
            </a:r>
            <a:endParaRPr>
              <a:latin typeface="Aptos" panose="020B0004020202020204" pitchFamily="34" charset="0"/>
            </a:endParaRPr>
          </a:p>
        </p:txBody>
      </p:sp>
      <p:sp>
        <p:nvSpPr>
          <p:cNvPr id="1433" name="Google Shape;1433;p97"/>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You will receive real-time feedback and a claim status</a:t>
            </a:r>
            <a:endParaRPr>
              <a:latin typeface="Aptos" panose="020B0004020202020204" pitchFamily="34" charset="0"/>
            </a:endParaRPr>
          </a:p>
        </p:txBody>
      </p:sp>
      <p:sp>
        <p:nvSpPr>
          <p:cNvPr id="1434" name="Google Shape;1434;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8278"/>
    </mc:Choice>
    <mc:Fallback xmlns="">
      <p:transition spd="slow" advTm="18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1"/>
                                        </p:tgtEl>
                                        <p:attrNameLst>
                                          <p:attrName>style.visibility</p:attrName>
                                        </p:attrNameLst>
                                      </p:cBhvr>
                                      <p:to>
                                        <p:strVal val="visible"/>
                                      </p:to>
                                    </p:set>
                                    <p:animEffect transition="in" filter="fade">
                                      <p:cBhvr>
                                        <p:cTn id="7" dur="1000"/>
                                        <p:tgtEl>
                                          <p:spTgt spid="1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28"/>
        <p:cNvGrpSpPr/>
        <p:nvPr/>
      </p:nvGrpSpPr>
      <p:grpSpPr>
        <a:xfrm>
          <a:off x="0" y="0"/>
          <a:ext cx="0" cy="0"/>
          <a:chOff x="0" y="0"/>
          <a:chExt cx="0" cy="0"/>
        </a:xfrm>
      </p:grpSpPr>
      <p:sp>
        <p:nvSpPr>
          <p:cNvPr id="1429" name="Google Shape;1429;p97"/>
          <p:cNvSpPr/>
          <p:nvPr/>
        </p:nvSpPr>
        <p:spPr>
          <a:xfrm>
            <a:off x="862071" y="2278264"/>
            <a:ext cx="10467858" cy="1217390"/>
          </a:xfrm>
          <a:prstGeom prst="roundRect">
            <a:avLst>
              <a:gd name="adj" fmla="val 16667"/>
            </a:avLst>
          </a:prstGeom>
          <a:solidFill>
            <a:srgbClr val="8CD87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Pagado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está</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completa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no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requiere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revisión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adicional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no es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necesario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que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realices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más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acciones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30" name="Google Shape;1430;p97"/>
          <p:cNvSpPr/>
          <p:nvPr/>
        </p:nvSpPr>
        <p:spPr>
          <a:xfrm>
            <a:off x="862071" y="3724145"/>
            <a:ext cx="10467858" cy="1217390"/>
          </a:xfrm>
          <a:prstGeom prst="roundRect">
            <a:avLst>
              <a:gd name="adj" fmla="val 16667"/>
            </a:avLst>
          </a:prstGeom>
          <a:solidFill>
            <a:srgbClr val="FAE2D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Suspendido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necesita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una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revisión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manual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adicional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por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parte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Agente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Fiscal.</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31" name="Google Shape;1431;p97"/>
          <p:cNvSpPr/>
          <p:nvPr/>
        </p:nvSpPr>
        <p:spPr>
          <a:xfrm>
            <a:off x="862071" y="5170026"/>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32" name="Google Shape;1432;p97"/>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Después de la Presentación: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33" name="Google Shape;1433;p97"/>
          <p:cNvSpPr txBox="1"/>
          <p:nvPr/>
        </p:nvSpPr>
        <p:spPr>
          <a:xfrm>
            <a:off x="539406" y="1399034"/>
            <a:ext cx="1061268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Recibirás comentarios en tiempo real y un estado de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34" name="Google Shape;1434;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8278"/>
    </mc:Choice>
    <mc:Fallback xmlns="">
      <p:transition spd="slow" advTm="182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31"/>
                                        </p:tgtEl>
                                        <p:attrNameLst>
                                          <p:attrName>style.visibility</p:attrName>
                                        </p:attrNameLst>
                                      </p:cBhvr>
                                      <p:to>
                                        <p:strVal val="visible"/>
                                      </p:to>
                                    </p:set>
                                    <p:animEffect transition="in" filter="fade">
                                      <p:cBhvr>
                                        <p:cTn id="7" dur="1000"/>
                                        <p:tgtEl>
                                          <p:spTgt spid="1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39"/>
        <p:cNvGrpSpPr/>
        <p:nvPr/>
      </p:nvGrpSpPr>
      <p:grpSpPr>
        <a:xfrm>
          <a:off x="0" y="0"/>
          <a:ext cx="0" cy="0"/>
          <a:chOff x="0" y="0"/>
          <a:chExt cx="0" cy="0"/>
        </a:xfrm>
      </p:grpSpPr>
      <p:sp>
        <p:nvSpPr>
          <p:cNvPr id="1440" name="Google Shape;1440;p98"/>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41" name="Google Shape;1441;p98"/>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a:t>
            </a:r>
            <a:r>
              <a:rPr lang="en-US" sz="2400">
                <a:solidFill>
                  <a:srgbClr val="000000"/>
                </a:solidFill>
                <a:latin typeface="Aptos" panose="020B0004020202020204" pitchFamily="34" charset="0"/>
                <a:sym typeface="Arial"/>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4"/>
                  </a:ext>
                </a:extLst>
              </a:rPr>
              <a:t>with</a:t>
            </a:r>
            <a:r>
              <a:rPr lang="en-US" sz="2400">
                <a:solidFill>
                  <a:srgbClr val="000000"/>
                </a:solidFill>
                <a:latin typeface="Aptos" panose="020B0004020202020204" pitchFamily="34" charset="0"/>
                <a:sym typeface="Arial"/>
              </a:rPr>
              <a:t> the reason for denial.</a:t>
            </a:r>
            <a:endParaRPr lang="en-US">
              <a:latin typeface="Aptos" panose="020B0004020202020204" pitchFamily="34" charset="0"/>
            </a:endParaRPr>
          </a:p>
        </p:txBody>
      </p:sp>
      <p:sp>
        <p:nvSpPr>
          <p:cNvPr id="1442" name="Google Shape;1442;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195</a:t>
            </a:fld>
            <a:endParaRPr/>
          </a:p>
        </p:txBody>
      </p:sp>
      <p:sp>
        <p:nvSpPr>
          <p:cNvPr id="1443" name="Google Shape;1443;p98"/>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Medicaid</a:t>
            </a:r>
            <a:endParaRPr>
              <a:latin typeface="Aptos" panose="020B0004020202020204" pitchFamily="34" charset="0"/>
            </a:endParaRPr>
          </a:p>
          <a:p>
            <a:pPr marL="285750" marR="0" lvl="0" indent="-158750" algn="l" rtl="0">
              <a:spcBef>
                <a:spcPts val="0"/>
              </a:spcBef>
              <a:spcAft>
                <a:spcPts val="0"/>
              </a:spcAft>
              <a:buClr>
                <a:schemeClr val="dk1"/>
              </a:buClr>
              <a:buSzPts val="2000"/>
              <a:buFont typeface="Arial"/>
              <a:buNone/>
            </a:pPr>
            <a:endParaRPr sz="2000">
              <a:solidFill>
                <a:schemeClr val="lt1"/>
              </a:solidFill>
              <a:latin typeface="Aptos" panose="020B0004020202020204" pitchFamily="34" charset="0"/>
              <a:sym typeface="Arial"/>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28884"/>
    </mc:Choice>
    <mc:Fallback xmlns="">
      <p:transition spd="slow" advTm="28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3"/>
                                        </p:tgtEl>
                                        <p:attrNameLst>
                                          <p:attrName>style.visibility</p:attrName>
                                        </p:attrNameLst>
                                      </p:cBhvr>
                                      <p:to>
                                        <p:strVal val="visible"/>
                                      </p:to>
                                    </p:set>
                                    <p:animEffect transition="in" filter="fade">
                                      <p:cBhvr>
                                        <p:cTn id="7" dur="500"/>
                                        <p:tgtEl>
                                          <p:spTgt spid="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39"/>
        <p:cNvGrpSpPr/>
        <p:nvPr/>
      </p:nvGrpSpPr>
      <p:grpSpPr>
        <a:xfrm>
          <a:off x="0" y="0"/>
          <a:ext cx="0" cy="0"/>
          <a:chOff x="0" y="0"/>
          <a:chExt cx="0" cy="0"/>
        </a:xfrm>
      </p:grpSpPr>
      <p:sp>
        <p:nvSpPr>
          <p:cNvPr id="1440" name="Google Shape;1440;p98"/>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41" name="Google Shape;1441;p98"/>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lang="en-US"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42" name="Google Shape;1442;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443" name="Google Shape;1443;p98"/>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Razones comunes para la denegación incluyen: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cliente no está inscrito en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158750" algn="l" defTabSz="914400" rtl="0" eaLnBrk="1" fontAlgn="auto" latinLnBrk="0" hangingPunct="1">
              <a:lnSpc>
                <a:spcPct val="100000"/>
              </a:lnSpc>
              <a:spcBef>
                <a:spcPts val="0"/>
              </a:spcBef>
              <a:spcAft>
                <a:spcPts val="0"/>
              </a:spcAft>
              <a:buClr>
                <a:srgbClr val="000000"/>
              </a:buClr>
              <a:buSzPts val="2000"/>
              <a:buFont typeface="Arial"/>
              <a:buNone/>
              <a:tabLst/>
              <a:defRPr/>
            </a:pPr>
            <a:endParaRPr kumimoji="0" sz="20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FFFFFF"/>
              </a:buClr>
              <a:buSzPts val="2000"/>
              <a:buFont typeface="Arial"/>
              <a:buChar char="•"/>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Se ha superado el límite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FFFFFF"/>
              </a:buClr>
              <a:buSzPts val="2000"/>
              <a:buFont typeface="Arial"/>
              <a:buChar char="•"/>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La reclamación no coincide con el NPI aprobado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8884"/>
    </mc:Choice>
    <mc:Fallback xmlns="">
      <p:transition spd="slow" advTm="28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3"/>
                                        </p:tgtEl>
                                        <p:attrNameLst>
                                          <p:attrName>style.visibility</p:attrName>
                                        </p:attrNameLst>
                                      </p:cBhvr>
                                      <p:to>
                                        <p:strVal val="visible"/>
                                      </p:to>
                                    </p:set>
                                    <p:animEffect transition="in" filter="fade">
                                      <p:cBhvr>
                                        <p:cTn id="7" dur="500"/>
                                        <p:tgtEl>
                                          <p:spTgt spid="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48"/>
        <p:cNvGrpSpPr/>
        <p:nvPr/>
      </p:nvGrpSpPr>
      <p:grpSpPr>
        <a:xfrm>
          <a:off x="0" y="0"/>
          <a:ext cx="0" cy="0"/>
          <a:chOff x="0" y="0"/>
          <a:chExt cx="0" cy="0"/>
        </a:xfrm>
      </p:grpSpPr>
      <p:sp>
        <p:nvSpPr>
          <p:cNvPr id="1449" name="Google Shape;1449;p99"/>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Medicaid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50" name="Google Shape;1450;p99"/>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51" name="Google Shape;1451;p99"/>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52" name="Google Shape;1452;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0476"/>
    </mc:Choice>
    <mc:Fallback xmlns="">
      <p:transition spd="slow" advTm="10476"/>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48"/>
        <p:cNvGrpSpPr/>
        <p:nvPr/>
      </p:nvGrpSpPr>
      <p:grpSpPr>
        <a:xfrm>
          <a:off x="0" y="0"/>
          <a:ext cx="0" cy="0"/>
          <a:chOff x="0" y="0"/>
          <a:chExt cx="0" cy="0"/>
        </a:xfrm>
      </p:grpSpPr>
      <p:sp>
        <p:nvSpPr>
          <p:cNvPr id="1449" name="Google Shape;1449;p99"/>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Razones comunes para la denegación incluyen: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cliente no está inscrito en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Códigos de diagnóstico o códigos HCPCS faltantes o incorrectos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FFFFFF"/>
              </a:buClr>
              <a:buSzPts val="2000"/>
              <a:buFont typeface="Arial"/>
              <a:buChar char="•"/>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Se ha superado el límite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FFFFFF"/>
              </a:buClr>
              <a:buSzPts val="2000"/>
              <a:buFont typeface="Arial"/>
              <a:buChar char="•"/>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La reclamación no coincide con el NPI aprobado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50" name="Google Shape;1450;p99"/>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51" name="Google Shape;1451;p99"/>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52" name="Google Shape;1452;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0476"/>
    </mc:Choice>
    <mc:Fallback xmlns="">
      <p:transition spd="slow" advTm="10476"/>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57"/>
        <p:cNvGrpSpPr/>
        <p:nvPr/>
      </p:nvGrpSpPr>
      <p:grpSpPr>
        <a:xfrm>
          <a:off x="0" y="0"/>
          <a:ext cx="0" cy="0"/>
          <a:chOff x="0" y="0"/>
          <a:chExt cx="0" cy="0"/>
        </a:xfrm>
      </p:grpSpPr>
      <p:sp>
        <p:nvSpPr>
          <p:cNvPr id="1458" name="Google Shape;1458;p100"/>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lt1"/>
              </a:buClr>
              <a:buSzPts val="2000"/>
              <a:buFont typeface="Arial"/>
              <a:buChar char="•"/>
            </a:pPr>
            <a:r>
              <a:rPr lang="en-US" sz="2000">
                <a:solidFill>
                  <a:schemeClr val="lt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59" name="Google Shape;1459;p100"/>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60" name="Google Shape;1460;p100"/>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61" name="Google Shape;1461;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9169"/>
    </mc:Choice>
    <mc:Fallback xmlns="">
      <p:transition spd="slow" advTm="29169"/>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90" name="Google Shape;90;p1" descr="A close-up of a blue and white logo  Description automatically generated"/>
          <p:cNvPicPr preferRelativeResize="0"/>
          <p:nvPr/>
        </p:nvPicPr>
        <p:blipFill rotWithShape="1">
          <a:blip r:embed="rId3">
            <a:alphaModFix/>
          </a:blip>
          <a:srcRect/>
          <a:stretch/>
        </p:blipFill>
        <p:spPr>
          <a:xfrm>
            <a:off x="0" y="-14068"/>
            <a:ext cx="12192000" cy="6858000"/>
          </a:xfrm>
          <a:prstGeom prst="rect">
            <a:avLst/>
          </a:prstGeom>
          <a:noFill/>
          <a:ln>
            <a:noFill/>
          </a:ln>
        </p:spPr>
      </p:pic>
      <p:sp>
        <p:nvSpPr>
          <p:cNvPr id="4" name="CuadroTexto 3">
            <a:extLst>
              <a:ext uri="{FF2B5EF4-FFF2-40B4-BE49-F238E27FC236}">
                <a16:creationId xmlns:a16="http://schemas.microsoft.com/office/drawing/2014/main" id="{373D1DE5-D9CF-4E60-91C6-95DD2C00EDF7}"/>
              </a:ext>
            </a:extLst>
          </p:cNvPr>
          <p:cNvSpPr txBox="1"/>
          <p:nvPr/>
        </p:nvSpPr>
        <p:spPr>
          <a:xfrm>
            <a:off x="520503" y="2655064"/>
            <a:ext cx="8989256" cy="1077218"/>
          </a:xfrm>
          <a:prstGeom prst="rect">
            <a:avLst/>
          </a:prstGeom>
          <a:solidFill>
            <a:srgbClr val="808DB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3200" b="1" i="0" u="none" strike="noStrike" kern="0" cap="none" spc="0" normalizeH="0" baseline="0" noProof="0" dirty="0">
                <a:ln>
                  <a:noFill/>
                </a:ln>
                <a:solidFill>
                  <a:srgbClr val="000000"/>
                </a:solidFill>
                <a:effectLst/>
                <a:uLnTx/>
                <a:uFillTx/>
                <a:latin typeface="Arial"/>
                <a:cs typeface="Arial"/>
                <a:sym typeface="Arial"/>
              </a:rPr>
              <a:t>Beneficio de </a:t>
            </a:r>
            <a:r>
              <a:rPr kumimoji="0" lang="es-CO" sz="3200" b="1" i="0" u="none" strike="noStrike" kern="0" cap="none" spc="0" normalizeH="0" baseline="0" noProof="0" dirty="0" err="1">
                <a:ln>
                  <a:noFill/>
                </a:ln>
                <a:solidFill>
                  <a:srgbClr val="000000"/>
                </a:solidFill>
                <a:effectLst/>
                <a:uLnTx/>
                <a:uFillTx/>
                <a:latin typeface="Arial"/>
                <a:cs typeface="Arial"/>
                <a:sym typeface="Arial"/>
              </a:rPr>
              <a:t>Doula</a:t>
            </a:r>
            <a:r>
              <a:rPr kumimoji="0" lang="es-CO" sz="3200" b="1" i="0" u="none" strike="noStrike" kern="0" cap="none" spc="0" normalizeH="0" baseline="0" noProof="0" dirty="0">
                <a:ln>
                  <a:noFill/>
                </a:ln>
                <a:solidFill>
                  <a:srgbClr val="000000"/>
                </a:solidFill>
                <a:effectLst/>
                <a:uLnTx/>
                <a:uFillTx/>
                <a:latin typeface="Arial"/>
                <a:cs typeface="Arial"/>
                <a:sym typeface="Arial"/>
              </a:rPr>
              <a:t> de </a:t>
            </a:r>
            <a:r>
              <a:rPr kumimoji="0" lang="es-CO" sz="3200" b="1" i="0" u="none" strike="noStrike" kern="0" cap="none" spc="0" normalizeH="0" baseline="0" noProof="0" dirty="0" err="1">
                <a:ln>
                  <a:noFill/>
                </a:ln>
                <a:solidFill>
                  <a:srgbClr val="000000"/>
                </a:solidFill>
                <a:effectLst/>
                <a:uLnTx/>
                <a:uFillTx/>
                <a:latin typeface="Arial"/>
                <a:cs typeface="Arial"/>
                <a:sym typeface="Arial"/>
              </a:rPr>
              <a:t>Health</a:t>
            </a:r>
            <a:r>
              <a:rPr kumimoji="0" lang="es-CO" sz="3200" b="1" i="0" u="none" strike="noStrike" kern="0" cap="none" spc="0" normalizeH="0" baseline="0" noProof="0" dirty="0">
                <a:ln>
                  <a:noFill/>
                </a:ln>
                <a:solidFill>
                  <a:srgbClr val="000000"/>
                </a:solidFill>
                <a:effectLst/>
                <a:uLnTx/>
                <a:uFillTx/>
                <a:latin typeface="Arial"/>
                <a:cs typeface="Arial"/>
                <a:sym typeface="Arial"/>
              </a:rPr>
              <a:t> </a:t>
            </a:r>
            <a:r>
              <a:rPr kumimoji="0" lang="es-CO" sz="3200" b="1" i="0" u="none" strike="noStrike" kern="0" cap="none" spc="0" normalizeH="0" baseline="0" noProof="0" dirty="0" err="1">
                <a:ln>
                  <a:noFill/>
                </a:ln>
                <a:solidFill>
                  <a:srgbClr val="000000"/>
                </a:solidFill>
                <a:effectLst/>
                <a:uLnTx/>
                <a:uFillTx/>
                <a:latin typeface="Arial"/>
                <a:cs typeface="Arial"/>
                <a:sym typeface="Arial"/>
              </a:rPr>
              <a:t>First</a:t>
            </a:r>
            <a:r>
              <a:rPr kumimoji="0" lang="es-CO" sz="3200" b="1" i="0" u="none" strike="noStrike" kern="0" cap="none" spc="0" normalizeH="0" baseline="0" noProof="0" dirty="0">
                <a:ln>
                  <a:noFill/>
                </a:ln>
                <a:solidFill>
                  <a:srgbClr val="000000"/>
                </a:solidFill>
                <a:effectLst/>
                <a:uLnTx/>
                <a:uFillTx/>
                <a:latin typeface="Arial"/>
                <a:cs typeface="Arial"/>
                <a:sym typeface="Arial"/>
              </a:rPr>
              <a:t> Colorado: Capacitación para Proveedores</a:t>
            </a:r>
          </a:p>
        </p:txBody>
      </p:sp>
    </p:spTree>
  </p:cSld>
  <p:clrMapOvr>
    <a:masterClrMapping/>
  </p:clrMapOvr>
  <mc:AlternateContent xmlns:mc="http://schemas.openxmlformats.org/markup-compatibility/2006" xmlns:p14="http://schemas.microsoft.com/office/powerpoint/2010/main">
    <mc:Choice Requires="p14">
      <p:transition spd="slow" p14:dur="2000" advTm="27071"/>
    </mc:Choice>
    <mc:Fallback xmlns="">
      <p:transition spd="slow" advTm="2707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29"/>
        <p:cNvGrpSpPr/>
        <p:nvPr/>
      </p:nvGrpSpPr>
      <p:grpSpPr>
        <a:xfrm>
          <a:off x="0" y="0"/>
          <a:ext cx="0" cy="0"/>
          <a:chOff x="0" y="0"/>
          <a:chExt cx="0" cy="0"/>
        </a:xfrm>
      </p:grpSpPr>
      <p:sp>
        <p:nvSpPr>
          <p:cNvPr id="230" name="Google Shape;230;p10"/>
          <p:cNvSpPr/>
          <p:nvPr/>
        </p:nvSpPr>
        <p:spPr>
          <a:xfrm>
            <a:off x="1537418" y="2596462"/>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31" name="Google Shape;231;p10"/>
          <p:cNvSpPr/>
          <p:nvPr/>
        </p:nvSpPr>
        <p:spPr>
          <a:xfrm>
            <a:off x="7250217" y="852975"/>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32" name="Google Shape;232;p10"/>
          <p:cNvSpPr txBox="1">
            <a:spLocks noGrp="1"/>
          </p:cNvSpPr>
          <p:nvPr>
            <p:ph type="title"/>
          </p:nvPr>
        </p:nvSpPr>
        <p:spPr>
          <a:xfrm>
            <a:off x="405366" y="852975"/>
            <a:ext cx="5805992" cy="151299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800"/>
              <a:buFont typeface="Play"/>
              <a:buNone/>
            </a:pPr>
            <a:r>
              <a:rPr lang="en-US" sz="2800"/>
              <a:t>Cuidado prenatal y postparto puede ser proporcionado a través de telemedicina </a:t>
            </a:r>
            <a:endParaRPr/>
          </a:p>
        </p:txBody>
      </p:sp>
      <p:grpSp>
        <p:nvGrpSpPr>
          <p:cNvPr id="233" name="Google Shape;233;p10"/>
          <p:cNvGrpSpPr/>
          <p:nvPr/>
        </p:nvGrpSpPr>
        <p:grpSpPr>
          <a:xfrm>
            <a:off x="1969115" y="3405657"/>
            <a:ext cx="2623580" cy="2230534"/>
            <a:chOff x="1608528" y="2457404"/>
            <a:chExt cx="3541889" cy="3011269"/>
          </a:xfrm>
        </p:grpSpPr>
        <p:sp>
          <p:nvSpPr>
            <p:cNvPr id="234" name="Google Shape;234;p10"/>
            <p:cNvSpPr/>
            <p:nvPr/>
          </p:nvSpPr>
          <p:spPr>
            <a:xfrm>
              <a:off x="3104866" y="4876800"/>
              <a:ext cx="552734" cy="534537"/>
            </a:xfrm>
            <a:prstGeom prst="rect">
              <a:avLst/>
            </a:prstGeom>
            <a:solidFill>
              <a:srgbClr val="1A30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35" name="Google Shape;235;p10"/>
            <p:cNvSpPr/>
            <p:nvPr/>
          </p:nvSpPr>
          <p:spPr>
            <a:xfrm>
              <a:off x="1670304" y="2511552"/>
              <a:ext cx="3401568" cy="2365248"/>
            </a:xfrm>
            <a:prstGeom prst="roundRect">
              <a:avLst>
                <a:gd name="adj" fmla="val 3507"/>
              </a:avLst>
            </a:prstGeom>
            <a:solidFill>
              <a:srgbClr val="33478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36" name="Google Shape;236;p10"/>
            <p:cNvSpPr/>
            <p:nvPr/>
          </p:nvSpPr>
          <p:spPr>
            <a:xfrm>
              <a:off x="1890215" y="2747300"/>
              <a:ext cx="2988860" cy="1913410"/>
            </a:xfrm>
            <a:prstGeom prst="rect">
              <a:avLst/>
            </a:prstGeom>
            <a:solidFill>
              <a:srgbClr val="808C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237" name="Google Shape;237;p10" descr="Monitor outline"/>
            <p:cNvGrpSpPr/>
            <p:nvPr/>
          </p:nvGrpSpPr>
          <p:grpSpPr>
            <a:xfrm>
              <a:off x="1608528" y="2457404"/>
              <a:ext cx="3541889" cy="3011269"/>
              <a:chOff x="1878189" y="2338563"/>
              <a:chExt cx="3541889" cy="3011269"/>
            </a:xfrm>
          </p:grpSpPr>
          <p:sp>
            <p:nvSpPr>
              <p:cNvPr id="238" name="Google Shape;238;p1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1A307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39" name="Google Shape;239;p1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1A307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sp>
        <p:nvSpPr>
          <p:cNvPr id="240" name="Google Shape;240;p10"/>
          <p:cNvSpPr txBox="1"/>
          <p:nvPr/>
        </p:nvSpPr>
        <p:spPr>
          <a:xfrm>
            <a:off x="6458525" y="4879564"/>
            <a:ext cx="5070358" cy="1273586"/>
          </a:xfrm>
          <a:prstGeom prst="rect">
            <a:avLst/>
          </a:prstGeom>
          <a:noFill/>
          <a:ln>
            <a:noFill/>
          </a:ln>
        </p:spPr>
        <p:txBody>
          <a:bodyPr spcFirstLastPara="1" wrap="square" lIns="91425" tIns="45700" rIns="91425" bIns="45700" anchor="ctr" anchorCtr="0">
            <a:normAutofit fontScale="97500"/>
          </a:bodyPr>
          <a:lstStyle/>
          <a:p>
            <a:pPr marL="0" marR="0" lvl="0" indent="0" algn="ctr" defTabSz="914400" rtl="0" eaLnBrk="1" fontAlgn="auto" latinLnBrk="0" hangingPunct="1">
              <a:lnSpc>
                <a:spcPct val="90000"/>
              </a:lnSpc>
              <a:spcBef>
                <a:spcPts val="0"/>
              </a:spcBef>
              <a:spcAft>
                <a:spcPts val="0"/>
              </a:spcAft>
              <a:buClr>
                <a:srgbClr val="000000"/>
              </a:buClr>
              <a:buSzPct val="100000"/>
              <a:buFont typeface="Play"/>
              <a:buNone/>
              <a:tabLst/>
              <a:defRPr/>
            </a:pPr>
            <a:r>
              <a:rPr kumimoji="0" lang="en-US" sz="28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El apoyo durante el trabajo de parto y parto solo puede ser brindado en persona.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241" name="Google Shape;241;p10"/>
          <p:cNvPicPr preferRelativeResize="0"/>
          <p:nvPr/>
        </p:nvPicPr>
        <p:blipFill rotWithShape="1">
          <a:blip r:embed="rId4">
            <a:alphaModFix/>
          </a:blip>
          <a:srcRect/>
          <a:stretch/>
        </p:blipFill>
        <p:spPr>
          <a:xfrm>
            <a:off x="7030980" y="1220157"/>
            <a:ext cx="3949831" cy="3119793"/>
          </a:xfrm>
          <a:prstGeom prst="rect">
            <a:avLst/>
          </a:prstGeom>
          <a:noFill/>
          <a:ln>
            <a:noFill/>
          </a:ln>
        </p:spPr>
      </p:pic>
      <p:sp>
        <p:nvSpPr>
          <p:cNvPr id="242" name="Google Shape;24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3313"/>
    </mc:Choice>
    <mc:Fallback xmlns="">
      <p:transition spd="slow" advTm="233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500"/>
                                        <p:tgtEl>
                                          <p:spTgt spid="232"/>
                                        </p:tgtEl>
                                      </p:cBhvr>
                                    </p:animEffect>
                                  </p:childTnLst>
                                </p:cTn>
                              </p:par>
                              <p:par>
                                <p:cTn id="8" presetID="10" presetClass="entr" presetSubtype="0" fill="hold" nodeType="withEffect">
                                  <p:stCondLst>
                                    <p:cond delay="0"/>
                                  </p:stCondLst>
                                  <p:childTnLst>
                                    <p:set>
                                      <p:cBhvr>
                                        <p:cTn id="9" dur="1" fill="hold">
                                          <p:stCondLst>
                                            <p:cond delay="0"/>
                                          </p:stCondLst>
                                        </p:cTn>
                                        <p:tgtEl>
                                          <p:spTgt spid="233"/>
                                        </p:tgtEl>
                                        <p:attrNameLst>
                                          <p:attrName>style.visibility</p:attrName>
                                        </p:attrNameLst>
                                      </p:cBhvr>
                                      <p:to>
                                        <p:strVal val="visible"/>
                                      </p:to>
                                    </p:set>
                                    <p:animEffect transition="in" filter="fade">
                                      <p:cBhvr>
                                        <p:cTn id="10" dur="500"/>
                                        <p:tgtEl>
                                          <p:spTgt spid="23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41"/>
                                        </p:tgtEl>
                                        <p:attrNameLst>
                                          <p:attrName>style.visibility</p:attrName>
                                        </p:attrNameLst>
                                      </p:cBhvr>
                                      <p:to>
                                        <p:strVal val="visible"/>
                                      </p:to>
                                    </p:set>
                                    <p:animEffect transition="in" filter="fade">
                                      <p:cBhvr>
                                        <p:cTn id="17" dur="5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57"/>
        <p:cNvGrpSpPr/>
        <p:nvPr/>
      </p:nvGrpSpPr>
      <p:grpSpPr>
        <a:xfrm>
          <a:off x="0" y="0"/>
          <a:ext cx="0" cy="0"/>
          <a:chOff x="0" y="0"/>
          <a:chExt cx="0" cy="0"/>
        </a:xfrm>
      </p:grpSpPr>
      <p:sp>
        <p:nvSpPr>
          <p:cNvPr id="1458" name="Google Shape;1458;p100"/>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Razones comunes para la denegación incluyen: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cliente no está inscrito en Health First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Códigos de diagnóstico o códigos HCPCS faltantes o incorrectos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 ha superado el límite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FFFFFF"/>
              </a:buClr>
              <a:buSzPts val="2000"/>
              <a:buFont typeface="Arial"/>
              <a:buChar char="•"/>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La reclamación no coincide con el NPI aprobado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59" name="Google Shape;1459;p100"/>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60" name="Google Shape;1460;p100"/>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61" name="Google Shape;1461;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9169"/>
    </mc:Choice>
    <mc:Fallback xmlns="">
      <p:transition spd="slow" advTm="29169"/>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66"/>
        <p:cNvGrpSpPr/>
        <p:nvPr/>
      </p:nvGrpSpPr>
      <p:grpSpPr>
        <a:xfrm>
          <a:off x="0" y="0"/>
          <a:ext cx="0" cy="0"/>
          <a:chOff x="0" y="0"/>
          <a:chExt cx="0" cy="0"/>
        </a:xfrm>
      </p:grpSpPr>
      <p:sp>
        <p:nvSpPr>
          <p:cNvPr id="1467" name="Google Shape;1467;p101"/>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spcBef>
                <a:spcPts val="0"/>
              </a:spcBef>
              <a:spcAft>
                <a:spcPts val="0"/>
              </a:spcAft>
              <a:buNone/>
            </a:pPr>
            <a:endParaRPr sz="2400">
              <a:solidFill>
                <a:schemeClr val="dk1"/>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align with approved NPI</a:t>
            </a:r>
            <a:endParaRPr>
              <a:latin typeface="Aptos" panose="020B0004020202020204" pitchFamily="34" charset="0"/>
            </a:endParaRPr>
          </a:p>
        </p:txBody>
      </p:sp>
      <p:sp>
        <p:nvSpPr>
          <p:cNvPr id="1468" name="Google Shape;1468;p101"/>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69" name="Google Shape;1469;p101"/>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a:solidFill>
                  <a:srgbClr val="000000"/>
                </a:solidFill>
                <a:latin typeface="Aptos" panose="020B0004020202020204" pitchFamily="34" charset="0"/>
                <a:sym typeface="Arial"/>
              </a:rPr>
              <a:t>Denied Status: </a:t>
            </a:r>
            <a:r>
              <a:rPr lang="en-US" sz="2400">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70" name="Google Shape;1470;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2355"/>
    </mc:Choice>
    <mc:Fallback xmlns="">
      <p:transition spd="slow" advTm="12355"/>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66"/>
        <p:cNvGrpSpPr/>
        <p:nvPr/>
      </p:nvGrpSpPr>
      <p:grpSpPr>
        <a:xfrm>
          <a:off x="0" y="0"/>
          <a:ext cx="0" cy="0"/>
          <a:chOff x="0" y="0"/>
          <a:chExt cx="0" cy="0"/>
        </a:xfrm>
      </p:grpSpPr>
      <p:sp>
        <p:nvSpPr>
          <p:cNvPr id="1467" name="Google Shape;1467;p101"/>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Razones comunes para la denegación incluyen: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cliente no está inscrito en Health First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Códigos de diagnóstico o códigos HCPCS faltantes o incorrectos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 ha superado el límite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reclamación no coincide con el NPI aprobado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68" name="Google Shape;1468;p101"/>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69" name="Google Shape;1469;p101"/>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70" name="Google Shape;1470;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2355"/>
    </mc:Choice>
    <mc:Fallback xmlns="">
      <p:transition spd="slow" advTm="12355"/>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75"/>
        <p:cNvGrpSpPr/>
        <p:nvPr/>
      </p:nvGrpSpPr>
      <p:grpSpPr>
        <a:xfrm>
          <a:off x="0" y="0"/>
          <a:ext cx="0" cy="0"/>
          <a:chOff x="0" y="0"/>
          <a:chExt cx="0" cy="0"/>
        </a:xfrm>
      </p:grpSpPr>
      <p:sp>
        <p:nvSpPr>
          <p:cNvPr id="1476" name="Google Shape;1476;p102"/>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Common reasons for denial include:</a:t>
            </a:r>
            <a:endParaRPr>
              <a:latin typeface="Aptos" panose="020B0004020202020204" pitchFamily="34" charset="0"/>
            </a:endParaRPr>
          </a:p>
          <a:p>
            <a:pPr marL="0" marR="0" lvl="0" indent="0" algn="l" rtl="0">
              <a:lnSpc>
                <a:spcPct val="100000"/>
              </a:lnSpc>
              <a:spcBef>
                <a:spcPts val="0"/>
              </a:spcBef>
              <a:spcAft>
                <a:spcPts val="0"/>
              </a:spcAft>
              <a:buClr>
                <a:schemeClr val="lt1"/>
              </a:buClr>
              <a:buSzPts val="2400"/>
              <a:buFont typeface="Arial"/>
              <a:buNone/>
            </a:pPr>
            <a:endParaRPr sz="2400" b="0" i="0" u="none" strike="noStrike" cap="none">
              <a:solidFill>
                <a:srgbClr val="000000"/>
              </a:solidFill>
              <a:latin typeface="Aptos" panose="020B0004020202020204" pitchFamily="34" charset="0"/>
              <a:sym typeface="Arial"/>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Client is not enrolled in Health First Colorado</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Missing or incorrect diagnosis codes or HCPCS codes</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Member cap exceeded</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align with approved NPI</a:t>
            </a:r>
            <a:endParaRPr>
              <a:latin typeface="Aptos" panose="020B0004020202020204" pitchFamily="34" charset="0"/>
            </a:endParaRPr>
          </a:p>
          <a:p>
            <a:pPr marL="285750" marR="0" lvl="0" indent="-285750" algn="l" rtl="0">
              <a:spcBef>
                <a:spcPts val="0"/>
              </a:spcBef>
              <a:spcAft>
                <a:spcPts val="0"/>
              </a:spcAft>
              <a:buClr>
                <a:schemeClr val="dk1"/>
              </a:buClr>
              <a:buSzPts val="2000"/>
              <a:buFont typeface="Arial"/>
              <a:buChar char="•"/>
            </a:pPr>
            <a:r>
              <a:rPr lang="en-US" sz="2000">
                <a:solidFill>
                  <a:schemeClr val="dk1"/>
                </a:solidFill>
                <a:latin typeface="Aptos" panose="020B0004020202020204" pitchFamily="34" charset="0"/>
                <a:sym typeface="Arial"/>
              </a:rPr>
              <a:t>Claim does not have NPI of referring clinician</a:t>
            </a:r>
            <a:endParaRPr>
              <a:latin typeface="Aptos" panose="020B0004020202020204" pitchFamily="34" charset="0"/>
            </a:endParaRPr>
          </a:p>
        </p:txBody>
      </p:sp>
      <p:sp>
        <p:nvSpPr>
          <p:cNvPr id="1477" name="Google Shape;1477;p102"/>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4000"/>
              <a:buFont typeface="Play"/>
              <a:buNone/>
            </a:pPr>
            <a:r>
              <a:rPr lang="en-US" sz="4000" b="0" i="0" u="none" strike="noStrike" cap="none">
                <a:solidFill>
                  <a:srgbClr val="000000"/>
                </a:solidFill>
                <a:latin typeface="Aptos Display" panose="020B0004020202020204" pitchFamily="34" charset="0"/>
                <a:ea typeface="Play"/>
                <a:cs typeface="Play"/>
                <a:sym typeface="Play"/>
              </a:rPr>
              <a:t>Submitting  a Claim:</a:t>
            </a:r>
            <a:endParaRPr>
              <a:latin typeface="Aptos" panose="020B0004020202020204" pitchFamily="34" charset="0"/>
            </a:endParaRPr>
          </a:p>
        </p:txBody>
      </p:sp>
      <p:sp>
        <p:nvSpPr>
          <p:cNvPr id="1478" name="Google Shape;1478;p102"/>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ptos" panose="020B0004020202020204" pitchFamily="34" charset="0"/>
                <a:sym typeface="Arial"/>
              </a:rPr>
              <a:t>Denied Status: </a:t>
            </a:r>
            <a:r>
              <a:rPr lang="en-US" sz="2400" b="0" i="0" u="none" strike="noStrike" cap="none">
                <a:solidFill>
                  <a:srgbClr val="000000"/>
                </a:solidFill>
                <a:latin typeface="Aptos" panose="020B0004020202020204" pitchFamily="34" charset="0"/>
                <a:sym typeface="Arial"/>
              </a:rPr>
              <a:t>the claim is returned to you with the reason for denial</a:t>
            </a:r>
            <a:endParaRPr>
              <a:latin typeface="Aptos" panose="020B0004020202020204" pitchFamily="34" charset="0"/>
            </a:endParaRPr>
          </a:p>
        </p:txBody>
      </p:sp>
      <p:sp>
        <p:nvSpPr>
          <p:cNvPr id="1479" name="Google Shape;1479;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203</a:t>
            </a:fld>
            <a:endParaRPr sz="1200" b="0" i="0" u="none" strike="noStrike" cap="none">
              <a:solidFill>
                <a:srgbClr val="757575"/>
              </a:solidFill>
              <a:ea typeface="Arial"/>
              <a:sym typeface="Arial"/>
            </a:endParaRPr>
          </a:p>
        </p:txBody>
      </p:sp>
      <p:sp>
        <p:nvSpPr>
          <p:cNvPr id="2" name="Rectangle: Rounded Corners 1">
            <a:extLst>
              <a:ext uri="{FF2B5EF4-FFF2-40B4-BE49-F238E27FC236}">
                <a16:creationId xmlns:a16="http://schemas.microsoft.com/office/drawing/2014/main" id="{DEE26093-9F0C-B48E-B357-4BE0DE9887EF}"/>
              </a:ext>
            </a:extLst>
          </p:cNvPr>
          <p:cNvSpPr/>
          <p:nvPr/>
        </p:nvSpPr>
        <p:spPr>
          <a:xfrm>
            <a:off x="7740869" y="3954142"/>
            <a:ext cx="3216165" cy="1600200"/>
          </a:xfrm>
          <a:prstGeom prst="roundRect">
            <a:avLst/>
          </a:prstGeom>
          <a:solidFill>
            <a:srgbClr val="D7E0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ptos" panose="020B0004020202020204" pitchFamily="34" charset="0"/>
              </a:rPr>
              <a:t>Provider Service Call Center:</a:t>
            </a:r>
          </a:p>
          <a:p>
            <a:pPr algn="ctr"/>
            <a:r>
              <a:rPr lang="en-US" sz="2000">
                <a:solidFill>
                  <a:schemeClr val="tx1"/>
                </a:solidFill>
                <a:latin typeface="Aptos" panose="020B0004020202020204" pitchFamily="34" charset="0"/>
              </a:rPr>
              <a:t>1-833-468-0362</a:t>
            </a:r>
          </a:p>
        </p:txBody>
      </p:sp>
    </p:spTree>
  </p:cSld>
  <p:clrMapOvr>
    <a:masterClrMapping/>
  </p:clrMapOvr>
  <mc:AlternateContent xmlns:mc="http://schemas.openxmlformats.org/markup-compatibility/2006" xmlns:p14="http://schemas.microsoft.com/office/powerpoint/2010/main">
    <mc:Choice Requires="p14">
      <p:transition spd="slow" p14:dur="2000" advTm="24513"/>
    </mc:Choice>
    <mc:Fallback xmlns="">
      <p:transition spd="slow" advTm="24513"/>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1475"/>
        <p:cNvGrpSpPr/>
        <p:nvPr/>
      </p:nvGrpSpPr>
      <p:grpSpPr>
        <a:xfrm>
          <a:off x="0" y="0"/>
          <a:ext cx="0" cy="0"/>
          <a:chOff x="0" y="0"/>
          <a:chExt cx="0" cy="0"/>
        </a:xfrm>
      </p:grpSpPr>
      <p:sp>
        <p:nvSpPr>
          <p:cNvPr id="1476" name="Google Shape;1476;p102"/>
          <p:cNvSpPr/>
          <p:nvPr/>
        </p:nvSpPr>
        <p:spPr>
          <a:xfrm>
            <a:off x="862071" y="2916298"/>
            <a:ext cx="10467857" cy="3675888"/>
          </a:xfrm>
          <a:prstGeom prst="roundRect">
            <a:avLst>
              <a:gd name="adj" fmla="val 6092"/>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Razones comunes para la denegación incluyen: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cliente no está inscrito en Health First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Códigos de diagnóstico o códigos HCPCS faltantes o incorrectos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 ha superado el límite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reclamación no coincide con el NPI aprobado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Pts val="2000"/>
              <a:buFont typeface="Arial"/>
              <a:buChar char="•"/>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 reclamación no incluye el NPI del clínico referente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77" name="Google Shape;1477;p102"/>
          <p:cNvSpPr txBox="1"/>
          <p:nvPr/>
        </p:nvSpPr>
        <p:spPr>
          <a:xfrm>
            <a:off x="539406" y="425209"/>
            <a:ext cx="7981974"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Presenta la reclamación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78" name="Google Shape;1478;p102"/>
          <p:cNvSpPr/>
          <p:nvPr/>
        </p:nvSpPr>
        <p:spPr>
          <a:xfrm>
            <a:off x="862071" y="1455631"/>
            <a:ext cx="10467858" cy="1217390"/>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Estado </a:t>
            </a:r>
            <a:r>
              <a:rPr kumimoji="0" lang="en-US" sz="2400" b="1"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Denegado</a:t>
            </a:r>
            <a:r>
              <a:rPr kumimoji="0" lang="en-US" sz="2400" b="1"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reclamación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devuelve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con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razón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denegación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479" name="Google Shape;1479;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204</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sp>
        <p:nvSpPr>
          <p:cNvPr id="2" name="Rectangle: Rounded Corners 1">
            <a:extLst>
              <a:ext uri="{FF2B5EF4-FFF2-40B4-BE49-F238E27FC236}">
                <a16:creationId xmlns:a16="http://schemas.microsoft.com/office/drawing/2014/main" id="{DEE26093-9F0C-B48E-B357-4BE0DE9887EF}"/>
              </a:ext>
            </a:extLst>
          </p:cNvPr>
          <p:cNvSpPr/>
          <p:nvPr/>
        </p:nvSpPr>
        <p:spPr>
          <a:xfrm>
            <a:off x="7740869" y="3954142"/>
            <a:ext cx="3216165" cy="1600200"/>
          </a:xfrm>
          <a:prstGeom prst="roundRect">
            <a:avLst/>
          </a:prstGeom>
          <a:solidFill>
            <a:srgbClr val="D7E0E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ptos" panose="020B0004020202020204" pitchFamily="34" charset="0"/>
                <a:ea typeface="+mn-ea"/>
                <a:cs typeface="+mn-cs"/>
                <a:sym typeface="Arial"/>
              </a:rPr>
              <a:t>Centro de llamadas de servicio al proveedor: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ea typeface="+mn-ea"/>
                <a:cs typeface="+mn-cs"/>
                <a:sym typeface="Arial"/>
              </a:rPr>
              <a:t>1-833-468-0362</a:t>
            </a:r>
          </a:p>
        </p:txBody>
      </p:sp>
    </p:spTree>
  </p:cSld>
  <p:clrMapOvr>
    <a:masterClrMapping/>
  </p:clrMapOvr>
  <mc:AlternateContent xmlns:mc="http://schemas.openxmlformats.org/markup-compatibility/2006" xmlns:p14="http://schemas.microsoft.com/office/powerpoint/2010/main">
    <mc:Choice Requires="p14">
      <p:transition spd="slow" p14:dur="2000" advTm="24513"/>
    </mc:Choice>
    <mc:Fallback xmlns="">
      <p:transition spd="slow" advTm="24513"/>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1484"/>
        <p:cNvGrpSpPr/>
        <p:nvPr/>
      </p:nvGrpSpPr>
      <p:grpSpPr>
        <a:xfrm>
          <a:off x="0" y="0"/>
          <a:ext cx="0" cy="0"/>
          <a:chOff x="0" y="0"/>
          <a:chExt cx="0" cy="0"/>
        </a:xfrm>
      </p:grpSpPr>
      <p:sp>
        <p:nvSpPr>
          <p:cNvPr id="1485" name="Google Shape;1485;p10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6" name="Google Shape;1486;p103"/>
          <p:cNvSpPr/>
          <p:nvPr/>
        </p:nvSpPr>
        <p:spPr>
          <a:xfrm>
            <a:off x="2876550" y="246518"/>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7" name="Google Shape;1487;p10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488" name="Google Shape;1488;p103"/>
          <p:cNvSpPr txBox="1">
            <a:spLocks noGrp="1"/>
          </p:cNvSpPr>
          <p:nvPr>
            <p:ph type="title"/>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Play"/>
              <a:buNone/>
            </a:pPr>
            <a:r>
              <a:rPr lang="en-US" sz="4000"/>
              <a:t>Provider Maintenance and Revalidation</a:t>
            </a:r>
            <a:endParaRPr/>
          </a:p>
        </p:txBody>
      </p:sp>
      <p:sp>
        <p:nvSpPr>
          <p:cNvPr id="1489" name="Google Shape;1489;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1341"/>
    </mc:Choice>
    <mc:Fallback xmlns="">
      <p:transition spd="slow" advTm="31341"/>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1484"/>
        <p:cNvGrpSpPr/>
        <p:nvPr/>
      </p:nvGrpSpPr>
      <p:grpSpPr>
        <a:xfrm>
          <a:off x="0" y="0"/>
          <a:ext cx="0" cy="0"/>
          <a:chOff x="0" y="0"/>
          <a:chExt cx="0" cy="0"/>
        </a:xfrm>
      </p:grpSpPr>
      <p:sp>
        <p:nvSpPr>
          <p:cNvPr id="1485" name="Google Shape;1485;p10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486" name="Google Shape;1486;p103"/>
          <p:cNvSpPr/>
          <p:nvPr/>
        </p:nvSpPr>
        <p:spPr>
          <a:xfrm>
            <a:off x="2876550" y="246518"/>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487" name="Google Shape;1487;p10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488" name="Google Shape;1488;p103"/>
          <p:cNvSpPr txBox="1">
            <a:spLocks noGrp="1"/>
          </p:cNvSpPr>
          <p:nvPr>
            <p:ph type="title"/>
          </p:nvPr>
        </p:nvSpPr>
        <p:spPr>
          <a:xfrm>
            <a:off x="3304725" y="2766218"/>
            <a:ext cx="5582549" cy="13255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4000"/>
              <a:buFont typeface="Play"/>
              <a:buNone/>
            </a:pPr>
            <a:r>
              <a:rPr lang="en-US" sz="4000"/>
              <a:t>Mantenimiento y revalidación de proveedores</a:t>
            </a:r>
            <a:endParaRPr/>
          </a:p>
        </p:txBody>
      </p:sp>
      <p:sp>
        <p:nvSpPr>
          <p:cNvPr id="1489" name="Google Shape;1489;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1341"/>
    </mc:Choice>
    <mc:Fallback xmlns="">
      <p:transition spd="slow" advTm="31341"/>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494"/>
        <p:cNvGrpSpPr/>
        <p:nvPr/>
      </p:nvGrpSpPr>
      <p:grpSpPr>
        <a:xfrm>
          <a:off x="0" y="0"/>
          <a:ext cx="0" cy="0"/>
          <a:chOff x="0" y="0"/>
          <a:chExt cx="0" cy="0"/>
        </a:xfrm>
      </p:grpSpPr>
      <p:sp>
        <p:nvSpPr>
          <p:cNvPr id="1495" name="Google Shape;1495;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Provider Maintenance: General Information </a:t>
            </a:r>
            <a:endParaRPr/>
          </a:p>
        </p:txBody>
      </p:sp>
      <p:sp>
        <p:nvSpPr>
          <p:cNvPr id="1496" name="Google Shape;1496;p104"/>
          <p:cNvSpPr/>
          <p:nvPr/>
        </p:nvSpPr>
        <p:spPr>
          <a:xfrm>
            <a:off x="1231669" y="1812947"/>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Specialty</a:t>
            </a:r>
            <a:endParaRPr>
              <a:latin typeface="Aptos" panose="020B0004020202020204" pitchFamily="34" charset="0"/>
            </a:endParaRPr>
          </a:p>
        </p:txBody>
      </p:sp>
      <p:sp>
        <p:nvSpPr>
          <p:cNvPr id="1497" name="Google Shape;1497;p104"/>
          <p:cNvSpPr/>
          <p:nvPr/>
        </p:nvSpPr>
        <p:spPr>
          <a:xfrm>
            <a:off x="838200" y="5353498"/>
            <a:ext cx="10903504" cy="116436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For more info on Provider Maintenance Requests, go to: </a:t>
            </a:r>
            <a:endParaRPr>
              <a:latin typeface="Aptos" panose="020B0004020202020204" pitchFamily="34" charset="0"/>
            </a:endParaRPr>
          </a:p>
          <a:p>
            <a:pPr marL="0" marR="0" lvl="0" indent="0" algn="ctr" rtl="0">
              <a:spcBef>
                <a:spcPts val="0"/>
              </a:spcBef>
              <a:spcAft>
                <a:spcPts val="0"/>
              </a:spcAft>
              <a:buNone/>
            </a:pPr>
            <a:r>
              <a:rPr lang="en-US" sz="24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Provider Web Portal quick guide</a:t>
            </a:r>
            <a:endParaRPr sz="2400">
              <a:solidFill>
                <a:schemeClr val="dk1"/>
              </a:solidFill>
              <a:latin typeface="Aptos" panose="020B0004020202020204" pitchFamily="34" charset="0"/>
              <a:sym typeface="Arial"/>
            </a:endParaRPr>
          </a:p>
        </p:txBody>
      </p:sp>
      <p:sp>
        <p:nvSpPr>
          <p:cNvPr id="1498" name="Google Shape;1498;p104"/>
          <p:cNvSpPr/>
          <p:nvPr/>
        </p:nvSpPr>
        <p:spPr>
          <a:xfrm>
            <a:off x="1231668" y="2811623"/>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Address Change</a:t>
            </a:r>
            <a:endParaRPr>
              <a:latin typeface="Aptos" panose="020B0004020202020204" pitchFamily="34" charset="0"/>
            </a:endParaRPr>
          </a:p>
        </p:txBody>
      </p:sp>
      <p:sp>
        <p:nvSpPr>
          <p:cNvPr id="1499" name="Google Shape;1499;p104"/>
          <p:cNvSpPr/>
          <p:nvPr/>
        </p:nvSpPr>
        <p:spPr>
          <a:xfrm>
            <a:off x="1231667" y="3803459"/>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Insurance</a:t>
            </a:r>
            <a:endParaRPr>
              <a:latin typeface="Aptos" panose="020B0004020202020204" pitchFamily="34" charset="0"/>
            </a:endParaRPr>
          </a:p>
        </p:txBody>
      </p:sp>
      <p:pic>
        <p:nvPicPr>
          <p:cNvPr id="1500" name="Google Shape;1500;p104"/>
          <p:cNvPicPr preferRelativeResize="0"/>
          <p:nvPr/>
        </p:nvPicPr>
        <p:blipFill rotWithShape="1">
          <a:blip r:embed="rId5">
            <a:alphaModFix/>
          </a:blip>
          <a:srcRect/>
          <a:stretch/>
        </p:blipFill>
        <p:spPr>
          <a:xfrm>
            <a:off x="5772444" y="1438994"/>
            <a:ext cx="4876800" cy="3715657"/>
          </a:xfrm>
          <a:prstGeom prst="roundRect">
            <a:avLst>
              <a:gd name="adj" fmla="val 3337"/>
            </a:avLst>
          </a:prstGeom>
          <a:noFill/>
          <a:ln>
            <a:noFill/>
          </a:ln>
        </p:spPr>
      </p:pic>
      <p:sp>
        <p:nvSpPr>
          <p:cNvPr id="1501" name="Google Shape;1501;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9736"/>
    </mc:Choice>
    <mc:Fallback xmlns="">
      <p:transition spd="slow" advTm="29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7"/>
                                        </p:tgtEl>
                                        <p:attrNameLst>
                                          <p:attrName>style.visibility</p:attrName>
                                        </p:attrNameLst>
                                      </p:cBhvr>
                                      <p:to>
                                        <p:strVal val="visible"/>
                                      </p:to>
                                    </p:set>
                                    <p:animEffect transition="in" filter="fade">
                                      <p:cBhvr>
                                        <p:cTn id="7" dur="500"/>
                                        <p:tgtEl>
                                          <p:spTgt spid="1497"/>
                                        </p:tgtEl>
                                      </p:cBhvr>
                                    </p:animEffect>
                                  </p:childTnLst>
                                </p:cTn>
                              </p:par>
                              <p:par>
                                <p:cTn id="8" presetID="10" presetClass="entr" presetSubtype="0" fill="hold" nodeType="withEffect">
                                  <p:stCondLst>
                                    <p:cond delay="0"/>
                                  </p:stCondLst>
                                  <p:childTnLst>
                                    <p:set>
                                      <p:cBhvr>
                                        <p:cTn id="9" dur="1" fill="hold">
                                          <p:stCondLst>
                                            <p:cond delay="0"/>
                                          </p:stCondLst>
                                        </p:cTn>
                                        <p:tgtEl>
                                          <p:spTgt spid="1500"/>
                                        </p:tgtEl>
                                        <p:attrNameLst>
                                          <p:attrName>style.visibility</p:attrName>
                                        </p:attrNameLst>
                                      </p:cBhvr>
                                      <p:to>
                                        <p:strVal val="visible"/>
                                      </p:to>
                                    </p:set>
                                    <p:animEffect transition="in" filter="fade">
                                      <p:cBhvr>
                                        <p:cTn id="10" dur="500"/>
                                        <p:tgtEl>
                                          <p:spTgt spid="1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494"/>
        <p:cNvGrpSpPr/>
        <p:nvPr/>
      </p:nvGrpSpPr>
      <p:grpSpPr>
        <a:xfrm>
          <a:off x="0" y="0"/>
          <a:ext cx="0" cy="0"/>
          <a:chOff x="0" y="0"/>
          <a:chExt cx="0" cy="0"/>
        </a:xfrm>
      </p:grpSpPr>
      <p:sp>
        <p:nvSpPr>
          <p:cNvPr id="1495" name="Google Shape;1495;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Mantenimiento del proveedor: información general </a:t>
            </a:r>
            <a:endParaRPr/>
          </a:p>
        </p:txBody>
      </p:sp>
      <p:sp>
        <p:nvSpPr>
          <p:cNvPr id="1496" name="Google Shape;1496;p104"/>
          <p:cNvSpPr/>
          <p:nvPr/>
        </p:nvSpPr>
        <p:spPr>
          <a:xfrm>
            <a:off x="1231669" y="1812947"/>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Especialidad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97" name="Google Shape;1497;p104"/>
          <p:cNvSpPr/>
          <p:nvPr/>
        </p:nvSpPr>
        <p:spPr>
          <a:xfrm>
            <a:off x="838200" y="5353498"/>
            <a:ext cx="10903504" cy="116436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Para más información sobre las Solicitudes de Mantenimiento de Proveedores, visita: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sng" strike="noStrike" kern="0" cap="none" spc="0" normalizeH="0" baseline="0" noProof="0">
                <a:ln>
                  <a:noFill/>
                </a:ln>
                <a:solidFill>
                  <a:srgbClr val="000000"/>
                </a:solidFill>
                <a:effectLst/>
                <a:uLnTx/>
                <a:uFillTx/>
                <a:latin typeface="Aptos" panose="020B0004020202020204" pitchFamily="34" charset="0"/>
                <a:cs typeface="Arial"/>
                <a:sym typeface="Arial"/>
                <a:hlinkClick r:id="rId4">
                  <a:extLst>
                    <a:ext uri="{A12FA001-AC4F-418D-AE19-62706E023703}">
                      <ahyp:hlinkClr xmlns:ahyp="http://schemas.microsoft.com/office/drawing/2018/hyperlinkcolor" val="tx"/>
                    </a:ext>
                  </a:extLst>
                </a:hlinkClick>
              </a:rPr>
              <a:t>Guía rápida del portal web del proveedor</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98" name="Google Shape;1498;p104"/>
          <p:cNvSpPr/>
          <p:nvPr/>
        </p:nvSpPr>
        <p:spPr>
          <a:xfrm>
            <a:off x="1231668" y="2811623"/>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Cambio de dirección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499" name="Google Shape;1499;p104"/>
          <p:cNvSpPr/>
          <p:nvPr/>
        </p:nvSpPr>
        <p:spPr>
          <a:xfrm>
            <a:off x="1231667" y="3803459"/>
            <a:ext cx="3175221"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Seguro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500" name="Google Shape;1500;p104"/>
          <p:cNvPicPr preferRelativeResize="0"/>
          <p:nvPr/>
        </p:nvPicPr>
        <p:blipFill>
          <a:blip r:embed="rId5"/>
          <a:srcRect l="12" r="12"/>
          <a:stretch/>
        </p:blipFill>
        <p:spPr>
          <a:xfrm>
            <a:off x="5772444" y="1438994"/>
            <a:ext cx="4876800" cy="3715657"/>
          </a:xfrm>
          <a:prstGeom prst="roundRect">
            <a:avLst>
              <a:gd name="adj" fmla="val 3337"/>
            </a:avLst>
          </a:prstGeom>
          <a:noFill/>
          <a:ln>
            <a:noFill/>
          </a:ln>
        </p:spPr>
      </p:pic>
      <p:sp>
        <p:nvSpPr>
          <p:cNvPr id="1501" name="Google Shape;1501;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9736"/>
    </mc:Choice>
    <mc:Fallback xmlns="">
      <p:transition spd="slow" advTm="29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7"/>
                                        </p:tgtEl>
                                        <p:attrNameLst>
                                          <p:attrName>style.visibility</p:attrName>
                                        </p:attrNameLst>
                                      </p:cBhvr>
                                      <p:to>
                                        <p:strVal val="visible"/>
                                      </p:to>
                                    </p:set>
                                    <p:animEffect transition="in" filter="fade">
                                      <p:cBhvr>
                                        <p:cTn id="7" dur="500"/>
                                        <p:tgtEl>
                                          <p:spTgt spid="1497"/>
                                        </p:tgtEl>
                                      </p:cBhvr>
                                    </p:animEffect>
                                  </p:childTnLst>
                                </p:cTn>
                              </p:par>
                              <p:par>
                                <p:cTn id="8" presetID="10" presetClass="entr" presetSubtype="0" fill="hold" nodeType="withEffect">
                                  <p:stCondLst>
                                    <p:cond delay="0"/>
                                  </p:stCondLst>
                                  <p:childTnLst>
                                    <p:set>
                                      <p:cBhvr>
                                        <p:cTn id="9" dur="1" fill="hold">
                                          <p:stCondLst>
                                            <p:cond delay="0"/>
                                          </p:stCondLst>
                                        </p:cTn>
                                        <p:tgtEl>
                                          <p:spTgt spid="1500"/>
                                        </p:tgtEl>
                                        <p:attrNameLst>
                                          <p:attrName>style.visibility</p:attrName>
                                        </p:attrNameLst>
                                      </p:cBhvr>
                                      <p:to>
                                        <p:strVal val="visible"/>
                                      </p:to>
                                    </p:set>
                                    <p:animEffect transition="in" filter="fade">
                                      <p:cBhvr>
                                        <p:cTn id="10" dur="500"/>
                                        <p:tgtEl>
                                          <p:spTgt spid="1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06"/>
        <p:cNvGrpSpPr/>
        <p:nvPr/>
      </p:nvGrpSpPr>
      <p:grpSpPr>
        <a:xfrm>
          <a:off x="0" y="0"/>
          <a:ext cx="0" cy="0"/>
          <a:chOff x="0" y="0"/>
          <a:chExt cx="0" cy="0"/>
        </a:xfrm>
      </p:grpSpPr>
      <p:sp>
        <p:nvSpPr>
          <p:cNvPr id="1507" name="Google Shape;1507;p1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Provider Maintenance: Maintaining Current Doula Documentation</a:t>
            </a:r>
            <a:endParaRPr/>
          </a:p>
        </p:txBody>
      </p:sp>
      <p:sp>
        <p:nvSpPr>
          <p:cNvPr id="1508" name="Google Shape;1508;p105"/>
          <p:cNvSpPr/>
          <p:nvPr/>
        </p:nvSpPr>
        <p:spPr>
          <a:xfrm>
            <a:off x="1139483" y="2236310"/>
            <a:ext cx="4844222"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Doula Training Certification</a:t>
            </a:r>
            <a:endParaRPr>
              <a:latin typeface="Aptos" panose="020B0004020202020204" pitchFamily="34" charset="0"/>
            </a:endParaRPr>
          </a:p>
        </p:txBody>
      </p:sp>
      <p:sp>
        <p:nvSpPr>
          <p:cNvPr id="1509" name="Google Shape;1509;p105"/>
          <p:cNvSpPr/>
          <p:nvPr/>
        </p:nvSpPr>
        <p:spPr>
          <a:xfrm>
            <a:off x="6208297" y="2236310"/>
            <a:ext cx="4736368"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CPR Certification</a:t>
            </a:r>
            <a:endParaRPr>
              <a:latin typeface="Aptos" panose="020B0004020202020204" pitchFamily="34" charset="0"/>
            </a:endParaRPr>
          </a:p>
        </p:txBody>
      </p:sp>
      <p:grpSp>
        <p:nvGrpSpPr>
          <p:cNvPr id="1510" name="Google Shape;1510;p105"/>
          <p:cNvGrpSpPr/>
          <p:nvPr/>
        </p:nvGrpSpPr>
        <p:grpSpPr>
          <a:xfrm>
            <a:off x="2158264" y="3429000"/>
            <a:ext cx="7875471" cy="2927350"/>
            <a:chOff x="2222500" y="3429000"/>
            <a:chExt cx="7875471" cy="2927350"/>
          </a:xfrm>
        </p:grpSpPr>
        <p:sp>
          <p:nvSpPr>
            <p:cNvPr id="1511" name="Google Shape;1511;p105"/>
            <p:cNvSpPr/>
            <p:nvPr/>
          </p:nvSpPr>
          <p:spPr>
            <a:xfrm>
              <a:off x="2222500" y="3429000"/>
              <a:ext cx="7875471" cy="2927350"/>
            </a:xfrm>
            <a:prstGeom prst="roundRect">
              <a:avLst>
                <a:gd name="adj" fmla="val 9726"/>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512" name="Google Shape;1512;p105" descr="A screenshot of a computer&#10;&#10;Description automatically generated"/>
            <p:cNvPicPr preferRelativeResize="0"/>
            <p:nvPr/>
          </p:nvPicPr>
          <p:blipFill rotWithShape="1">
            <a:blip r:embed="rId3">
              <a:alphaModFix/>
            </a:blip>
            <a:srcRect l="1117" t="4577" r="32700" b="17697"/>
            <a:stretch/>
          </p:blipFill>
          <p:spPr>
            <a:xfrm>
              <a:off x="2349500" y="3585963"/>
              <a:ext cx="7621471" cy="2665208"/>
            </a:xfrm>
            <a:prstGeom prst="rect">
              <a:avLst/>
            </a:prstGeom>
            <a:solidFill>
              <a:schemeClr val="lt1"/>
            </a:solidFill>
            <a:ln>
              <a:noFill/>
            </a:ln>
          </p:spPr>
        </p:pic>
      </p:grpSp>
      <p:sp>
        <p:nvSpPr>
          <p:cNvPr id="1513" name="Google Shape;1513;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8905"/>
    </mc:Choice>
    <mc:Fallback xmlns="">
      <p:transition spd="slow" advTm="2890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47"/>
        <p:cNvGrpSpPr/>
        <p:nvPr/>
      </p:nvGrpSpPr>
      <p:grpSpPr>
        <a:xfrm>
          <a:off x="0" y="0"/>
          <a:ext cx="0" cy="0"/>
          <a:chOff x="0" y="0"/>
          <a:chExt cx="0" cy="0"/>
        </a:xfrm>
      </p:grpSpPr>
      <p:sp>
        <p:nvSpPr>
          <p:cNvPr id="248" name="Google Shape;248;p11"/>
          <p:cNvSpPr/>
          <p:nvPr/>
        </p:nvSpPr>
        <p:spPr>
          <a:xfrm>
            <a:off x="2045567" y="-3306546"/>
            <a:ext cx="10282618" cy="10164545"/>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249" name="Google Shape;249;p11" descr="A diagram of a company&#10;&#10;Description automatically generated"/>
          <p:cNvPicPr preferRelativeResize="0"/>
          <p:nvPr/>
        </p:nvPicPr>
        <p:blipFill rotWithShape="1">
          <a:blip r:embed="rId3">
            <a:alphaModFix/>
          </a:blip>
          <a:srcRect l="1738" r="1310"/>
          <a:stretch/>
        </p:blipFill>
        <p:spPr>
          <a:xfrm>
            <a:off x="11155" y="0"/>
            <a:ext cx="11820293" cy="6858000"/>
          </a:xfrm>
          <a:prstGeom prst="rect">
            <a:avLst/>
          </a:prstGeom>
          <a:noFill/>
          <a:ln>
            <a:noFill/>
          </a:ln>
        </p:spPr>
      </p:pic>
      <p:sp>
        <p:nvSpPr>
          <p:cNvPr id="250" name="Google Shape;250;p11"/>
          <p:cNvSpPr txBox="1">
            <a:spLocks noGrp="1"/>
          </p:cNvSpPr>
          <p:nvPr>
            <p:ph type="title"/>
          </p:nvPr>
        </p:nvSpPr>
        <p:spPr>
          <a:xfrm>
            <a:off x="314522" y="488602"/>
            <a:ext cx="6572260" cy="10533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Enrollment Process</a:t>
            </a:r>
            <a:endParaRPr/>
          </a:p>
        </p:txBody>
      </p:sp>
      <p:sp>
        <p:nvSpPr>
          <p:cNvPr id="251" name="Google Shape;251;p11"/>
          <p:cNvSpPr/>
          <p:nvPr/>
        </p:nvSpPr>
        <p:spPr>
          <a:xfrm flipH="1">
            <a:off x="6686630" y="1929383"/>
            <a:ext cx="5505369" cy="4928617"/>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52" name="Google Shape;25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9661"/>
    </mc:Choice>
    <mc:Fallback xmlns="">
      <p:transition spd="slow" advTm="49661"/>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06"/>
        <p:cNvGrpSpPr/>
        <p:nvPr/>
      </p:nvGrpSpPr>
      <p:grpSpPr>
        <a:xfrm>
          <a:off x="0" y="0"/>
          <a:ext cx="0" cy="0"/>
          <a:chOff x="0" y="0"/>
          <a:chExt cx="0" cy="0"/>
        </a:xfrm>
      </p:grpSpPr>
      <p:sp>
        <p:nvSpPr>
          <p:cNvPr id="1507" name="Google Shape;1507;p1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Mantenimiento de Proveedores: Manteniendo la Documentación Actual de la Doula</a:t>
            </a:r>
            <a:endParaRPr/>
          </a:p>
        </p:txBody>
      </p:sp>
      <p:sp>
        <p:nvSpPr>
          <p:cNvPr id="1508" name="Google Shape;1508;p105"/>
          <p:cNvSpPr/>
          <p:nvPr/>
        </p:nvSpPr>
        <p:spPr>
          <a:xfrm>
            <a:off x="1139483" y="2236310"/>
            <a:ext cx="4844222"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Certificación de capacitación en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09" name="Google Shape;1509;p105"/>
          <p:cNvSpPr/>
          <p:nvPr/>
        </p:nvSpPr>
        <p:spPr>
          <a:xfrm>
            <a:off x="6208297" y="2236310"/>
            <a:ext cx="4736368" cy="103572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Certificado de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nvGrpSpPr>
          <p:cNvPr id="1510" name="Google Shape;1510;p105"/>
          <p:cNvGrpSpPr/>
          <p:nvPr/>
        </p:nvGrpSpPr>
        <p:grpSpPr>
          <a:xfrm>
            <a:off x="2158264" y="3429000"/>
            <a:ext cx="7875471" cy="2927350"/>
            <a:chOff x="2222500" y="3429000"/>
            <a:chExt cx="7875471" cy="2927350"/>
          </a:xfrm>
        </p:grpSpPr>
        <p:sp>
          <p:nvSpPr>
            <p:cNvPr id="1511" name="Google Shape;1511;p105"/>
            <p:cNvSpPr/>
            <p:nvPr/>
          </p:nvSpPr>
          <p:spPr>
            <a:xfrm>
              <a:off x="2222500" y="3429000"/>
              <a:ext cx="7875471" cy="2927350"/>
            </a:xfrm>
            <a:prstGeom prst="roundRect">
              <a:avLst>
                <a:gd name="adj" fmla="val 9726"/>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512" name="Google Shape;1512;p105" descr="A screenshot of a computer  Description automatically generated"/>
            <p:cNvPicPr preferRelativeResize="0"/>
            <p:nvPr/>
          </p:nvPicPr>
          <p:blipFill rotWithShape="1">
            <a:blip r:embed="rId3">
              <a:alphaModFix/>
            </a:blip>
            <a:srcRect l="1117" t="4577" r="32700" b="17697"/>
            <a:stretch/>
          </p:blipFill>
          <p:spPr>
            <a:xfrm>
              <a:off x="2349500" y="3585963"/>
              <a:ext cx="7621471" cy="2665208"/>
            </a:xfrm>
            <a:prstGeom prst="rect">
              <a:avLst/>
            </a:prstGeom>
            <a:solidFill>
              <a:schemeClr val="lt1"/>
            </a:solidFill>
            <a:ln>
              <a:noFill/>
            </a:ln>
          </p:spPr>
        </p:pic>
      </p:grpSp>
      <p:sp>
        <p:nvSpPr>
          <p:cNvPr id="1513" name="Google Shape;1513;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2" name="CuadroTexto 1">
            <a:extLst>
              <a:ext uri="{FF2B5EF4-FFF2-40B4-BE49-F238E27FC236}">
                <a16:creationId xmlns:a16="http://schemas.microsoft.com/office/drawing/2014/main" id="{3D3E974F-670D-419B-838D-06DE529A4C3E}"/>
              </a:ext>
            </a:extLst>
          </p:cNvPr>
          <p:cNvSpPr txBox="1"/>
          <p:nvPr/>
        </p:nvSpPr>
        <p:spPr>
          <a:xfrm>
            <a:off x="2401326" y="3637271"/>
            <a:ext cx="504000" cy="215444"/>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0" i="0" u="sng" strike="noStrike" kern="0" cap="none" spc="0" normalizeH="0" baseline="0" noProof="0" dirty="0">
                <a:ln>
                  <a:noFill/>
                </a:ln>
                <a:solidFill>
                  <a:srgbClr val="0070C0"/>
                </a:solidFill>
                <a:effectLst/>
                <a:uLnTx/>
                <a:uFillTx/>
                <a:latin typeface="Arial"/>
                <a:cs typeface="Arial"/>
                <a:sym typeface="Arial"/>
              </a:rPr>
              <a:t>Inicio</a:t>
            </a:r>
          </a:p>
        </p:txBody>
      </p:sp>
      <p:sp>
        <p:nvSpPr>
          <p:cNvPr id="10" name="CuadroTexto 9">
            <a:extLst>
              <a:ext uri="{FF2B5EF4-FFF2-40B4-BE49-F238E27FC236}">
                <a16:creationId xmlns:a16="http://schemas.microsoft.com/office/drawing/2014/main" id="{2A6F9E98-4BC4-4813-9204-5500D02B31AF}"/>
              </a:ext>
            </a:extLst>
          </p:cNvPr>
          <p:cNvSpPr txBox="1"/>
          <p:nvPr/>
        </p:nvSpPr>
        <p:spPr>
          <a:xfrm>
            <a:off x="3032326" y="3645517"/>
            <a:ext cx="3654571" cy="215444"/>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0" i="0" u="none" strike="noStrike" kern="0" cap="none" spc="0" normalizeH="0" baseline="0" noProof="0" dirty="0">
                <a:ln>
                  <a:noFill/>
                </a:ln>
                <a:solidFill>
                  <a:srgbClr val="000000"/>
                </a:solidFill>
                <a:effectLst/>
                <a:uLnTx/>
                <a:uFillTx/>
                <a:latin typeface="Arial"/>
                <a:cs typeface="Arial"/>
                <a:sym typeface="Arial"/>
              </a:rPr>
              <a:t>Mantenimiento del Proveedor</a:t>
            </a:r>
          </a:p>
        </p:txBody>
      </p:sp>
      <p:sp>
        <p:nvSpPr>
          <p:cNvPr id="11" name="CuadroTexto 10">
            <a:extLst>
              <a:ext uri="{FF2B5EF4-FFF2-40B4-BE49-F238E27FC236}">
                <a16:creationId xmlns:a16="http://schemas.microsoft.com/office/drawing/2014/main" id="{41307D34-E75C-4EEC-9A28-B4EC7A3C9F37}"/>
              </a:ext>
            </a:extLst>
          </p:cNvPr>
          <p:cNvSpPr txBox="1"/>
          <p:nvPr/>
        </p:nvSpPr>
        <p:spPr>
          <a:xfrm>
            <a:off x="2510139" y="4308849"/>
            <a:ext cx="1044374" cy="430887"/>
          </a:xfrm>
          <a:prstGeom prst="rect">
            <a:avLst/>
          </a:prstGeom>
          <a:solidFill>
            <a:srgbClr val="819DCD"/>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1" i="0" u="none" strike="noStrike" kern="0" cap="none" spc="0" normalizeH="0" baseline="0" noProof="0" dirty="0">
                <a:ln>
                  <a:noFill/>
                </a:ln>
                <a:solidFill>
                  <a:srgbClr val="000000"/>
                </a:solidFill>
                <a:effectLst/>
                <a:uLnTx/>
                <a:uFillTx/>
                <a:latin typeface="Arial"/>
                <a:cs typeface="Arial"/>
                <a:sym typeface="Arial"/>
              </a:rPr>
              <a:t>Nombre del Proveedor</a:t>
            </a:r>
          </a:p>
        </p:txBody>
      </p:sp>
      <p:sp>
        <p:nvSpPr>
          <p:cNvPr id="12" name="CuadroTexto 11">
            <a:extLst>
              <a:ext uri="{FF2B5EF4-FFF2-40B4-BE49-F238E27FC236}">
                <a16:creationId xmlns:a16="http://schemas.microsoft.com/office/drawing/2014/main" id="{21BB6A32-59A0-4ED4-AD20-6E1DBCFF73FB}"/>
              </a:ext>
            </a:extLst>
          </p:cNvPr>
          <p:cNvSpPr txBox="1"/>
          <p:nvPr/>
        </p:nvSpPr>
        <p:spPr>
          <a:xfrm>
            <a:off x="3637794" y="4323284"/>
            <a:ext cx="1277106" cy="215444"/>
          </a:xfrm>
          <a:prstGeom prst="rect">
            <a:avLst/>
          </a:prstGeom>
          <a:solidFill>
            <a:srgbClr val="819DCD"/>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0" i="0" u="none" strike="noStrike" kern="0" cap="none" spc="0" normalizeH="0" baseline="0" noProof="0" dirty="0">
                <a:ln>
                  <a:noFill/>
                </a:ln>
                <a:solidFill>
                  <a:srgbClr val="000000"/>
                </a:solidFill>
                <a:effectLst/>
                <a:uLnTx/>
                <a:uFillTx/>
                <a:latin typeface="Arial"/>
                <a:cs typeface="Arial"/>
                <a:sym typeface="Arial"/>
              </a:rPr>
              <a:t>Médico</a:t>
            </a:r>
          </a:p>
        </p:txBody>
      </p:sp>
      <p:sp>
        <p:nvSpPr>
          <p:cNvPr id="13" name="CuadroTexto 12">
            <a:extLst>
              <a:ext uri="{FF2B5EF4-FFF2-40B4-BE49-F238E27FC236}">
                <a16:creationId xmlns:a16="http://schemas.microsoft.com/office/drawing/2014/main" id="{AE755CAE-8FCF-4E85-9E8A-71B8EFD5EE84}"/>
              </a:ext>
            </a:extLst>
          </p:cNvPr>
          <p:cNvSpPr txBox="1"/>
          <p:nvPr/>
        </p:nvSpPr>
        <p:spPr>
          <a:xfrm>
            <a:off x="4998181" y="4328112"/>
            <a:ext cx="1044374" cy="430887"/>
          </a:xfrm>
          <a:prstGeom prst="rect">
            <a:avLst/>
          </a:prstGeom>
          <a:solidFill>
            <a:srgbClr val="819DCD"/>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1" i="0" u="none" strike="noStrike" kern="0" cap="none" spc="0" normalizeH="0" baseline="0" noProof="0" dirty="0">
                <a:ln>
                  <a:noFill/>
                </a:ln>
                <a:solidFill>
                  <a:srgbClr val="000000"/>
                </a:solidFill>
                <a:effectLst/>
                <a:uLnTx/>
                <a:uFillTx/>
                <a:latin typeface="Arial"/>
                <a:cs typeface="Arial"/>
                <a:sym typeface="Arial"/>
              </a:rPr>
              <a:t>ID del Proveedor</a:t>
            </a:r>
          </a:p>
        </p:txBody>
      </p:sp>
      <p:sp>
        <p:nvSpPr>
          <p:cNvPr id="14" name="CuadroTexto 13">
            <a:extLst>
              <a:ext uri="{FF2B5EF4-FFF2-40B4-BE49-F238E27FC236}">
                <a16:creationId xmlns:a16="http://schemas.microsoft.com/office/drawing/2014/main" id="{2CB87E6C-6729-464F-8361-1D26F885799E}"/>
              </a:ext>
            </a:extLst>
          </p:cNvPr>
          <p:cNvSpPr txBox="1"/>
          <p:nvPr/>
        </p:nvSpPr>
        <p:spPr>
          <a:xfrm>
            <a:off x="8269532" y="4331874"/>
            <a:ext cx="1640744" cy="430887"/>
          </a:xfrm>
          <a:prstGeom prst="rect">
            <a:avLst/>
          </a:prstGeom>
          <a:solidFill>
            <a:srgbClr val="819DCD"/>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400" b="1" i="0" u="none" strike="noStrike" kern="0" cap="none" spc="0" normalizeH="0" baseline="0" noProof="0" dirty="0">
                <a:ln>
                  <a:noFill/>
                </a:ln>
                <a:solidFill>
                  <a:srgbClr val="000000"/>
                </a:solidFill>
                <a:effectLst/>
                <a:uLnTx/>
                <a:uFillTx/>
                <a:latin typeface="Arial"/>
                <a:cs typeface="Arial"/>
                <a:sym typeface="Arial"/>
              </a:rPr>
              <a:t>Taxonomía de la Ubicación</a:t>
            </a:r>
          </a:p>
        </p:txBody>
      </p:sp>
      <p:sp>
        <p:nvSpPr>
          <p:cNvPr id="15" name="CuadroTexto 14">
            <a:extLst>
              <a:ext uri="{FF2B5EF4-FFF2-40B4-BE49-F238E27FC236}">
                <a16:creationId xmlns:a16="http://schemas.microsoft.com/office/drawing/2014/main" id="{8B0539AB-1A88-4481-B2F8-AE4EC07304E2}"/>
              </a:ext>
            </a:extLst>
          </p:cNvPr>
          <p:cNvSpPr txBox="1"/>
          <p:nvPr/>
        </p:nvSpPr>
        <p:spPr>
          <a:xfrm>
            <a:off x="2653326" y="5198240"/>
            <a:ext cx="2484000" cy="184666"/>
          </a:xfrm>
          <a:prstGeom prst="rect">
            <a:avLst/>
          </a:prstGeom>
          <a:solidFill>
            <a:srgbClr val="008034"/>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1" i="0" u="none" strike="noStrike" kern="0" cap="none" spc="0" normalizeH="0" baseline="0" noProof="0" dirty="0">
                <a:ln>
                  <a:noFill/>
                </a:ln>
                <a:solidFill>
                  <a:srgbClr val="FFFFFF"/>
                </a:solidFill>
                <a:effectLst/>
                <a:uLnTx/>
                <a:uFillTx/>
                <a:latin typeface="Arial"/>
                <a:cs typeface="Arial"/>
                <a:sym typeface="Arial"/>
              </a:rPr>
              <a:t> Mantenimiento del Proveedor</a:t>
            </a:r>
          </a:p>
        </p:txBody>
      </p:sp>
      <p:sp>
        <p:nvSpPr>
          <p:cNvPr id="16" name="CuadroTexto 15">
            <a:extLst>
              <a:ext uri="{FF2B5EF4-FFF2-40B4-BE49-F238E27FC236}">
                <a16:creationId xmlns:a16="http://schemas.microsoft.com/office/drawing/2014/main" id="{9C44272B-4111-4254-9EE1-4FDAF9FDFE5C}"/>
              </a:ext>
            </a:extLst>
          </p:cNvPr>
          <p:cNvSpPr txBox="1"/>
          <p:nvPr/>
        </p:nvSpPr>
        <p:spPr>
          <a:xfrm>
            <a:off x="2375611" y="5599273"/>
            <a:ext cx="2016000" cy="169277"/>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96DB"/>
                </a:solidFill>
                <a:effectLst/>
                <a:uLnTx/>
                <a:uFillTx/>
                <a:latin typeface="Arial"/>
                <a:cs typeface="Arial"/>
                <a:sym typeface="Arial"/>
              </a:rPr>
              <a:t> Mantenimiento del Proveedor</a:t>
            </a:r>
          </a:p>
        </p:txBody>
      </p:sp>
      <p:sp>
        <p:nvSpPr>
          <p:cNvPr id="17" name="CuadroTexto 16">
            <a:extLst>
              <a:ext uri="{FF2B5EF4-FFF2-40B4-BE49-F238E27FC236}">
                <a16:creationId xmlns:a16="http://schemas.microsoft.com/office/drawing/2014/main" id="{E8AFEC2C-4FBB-4160-869D-E3EF7C690DE8}"/>
              </a:ext>
            </a:extLst>
          </p:cNvPr>
          <p:cNvSpPr txBox="1"/>
          <p:nvPr/>
        </p:nvSpPr>
        <p:spPr>
          <a:xfrm>
            <a:off x="2510139" y="5927001"/>
            <a:ext cx="2844089" cy="169277"/>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100" b="0" i="0" u="none" strike="noStrike" kern="0" cap="none" spc="0" normalizeH="0" baseline="0" noProof="0" dirty="0">
                <a:ln>
                  <a:noFill/>
                </a:ln>
                <a:solidFill>
                  <a:srgbClr val="0096DB"/>
                </a:solidFill>
                <a:effectLst/>
                <a:uLnTx/>
                <a:uFillTx/>
                <a:latin typeface="Arial"/>
                <a:cs typeface="Arial"/>
                <a:sym typeface="Arial"/>
              </a:rPr>
              <a:t>Estado del Mantenimiento del Proveedor</a:t>
            </a:r>
          </a:p>
        </p:txBody>
      </p:sp>
    </p:spTree>
  </p:cSld>
  <p:clrMapOvr>
    <a:masterClrMapping/>
  </p:clrMapOvr>
  <mc:AlternateContent xmlns:mc="http://schemas.openxmlformats.org/markup-compatibility/2006" xmlns:p14="http://schemas.microsoft.com/office/powerpoint/2010/main">
    <mc:Choice Requires="p14">
      <p:transition spd="slow" p14:dur="2000" advTm="28905"/>
    </mc:Choice>
    <mc:Fallback xmlns="">
      <p:transition spd="slow" advTm="28905"/>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18"/>
        <p:cNvGrpSpPr/>
        <p:nvPr/>
      </p:nvGrpSpPr>
      <p:grpSpPr>
        <a:xfrm>
          <a:off x="0" y="0"/>
          <a:ext cx="0" cy="0"/>
          <a:chOff x="0" y="0"/>
          <a:chExt cx="0" cy="0"/>
        </a:xfrm>
      </p:grpSpPr>
      <p:sp>
        <p:nvSpPr>
          <p:cNvPr id="1519" name="Google Shape;1519;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Revalidation: Every Five Years</a:t>
            </a:r>
            <a:endParaRPr/>
          </a:p>
        </p:txBody>
      </p:sp>
      <p:sp>
        <p:nvSpPr>
          <p:cNvPr id="1520" name="Google Shape;1520;p106"/>
          <p:cNvSpPr/>
          <p:nvPr/>
        </p:nvSpPr>
        <p:spPr>
          <a:xfrm>
            <a:off x="367403" y="4120024"/>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Keeps enrollment information current</a:t>
            </a:r>
            <a:endParaRPr>
              <a:latin typeface="Aptos" panose="020B0004020202020204" pitchFamily="34" charset="0"/>
            </a:endParaRPr>
          </a:p>
        </p:txBody>
      </p:sp>
      <p:sp>
        <p:nvSpPr>
          <p:cNvPr id="1521" name="Google Shape;1521;p106"/>
          <p:cNvSpPr/>
          <p:nvPr/>
        </p:nvSpPr>
        <p:spPr>
          <a:xfrm>
            <a:off x="8166997"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Removes ineligible and inactive providers</a:t>
            </a:r>
            <a:endParaRPr>
              <a:latin typeface="Aptos" panose="020B0004020202020204" pitchFamily="34" charset="0"/>
            </a:endParaRPr>
          </a:p>
        </p:txBody>
      </p:sp>
      <p:sp>
        <p:nvSpPr>
          <p:cNvPr id="1522" name="Google Shape;1522;p106"/>
          <p:cNvSpPr/>
          <p:nvPr/>
        </p:nvSpPr>
        <p:spPr>
          <a:xfrm>
            <a:off x="8166997" y="412189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Suspends payment if incomplete</a:t>
            </a:r>
            <a:endParaRPr>
              <a:latin typeface="Aptos" panose="020B0004020202020204" pitchFamily="34" charset="0"/>
            </a:endParaRPr>
          </a:p>
        </p:txBody>
      </p:sp>
      <p:sp>
        <p:nvSpPr>
          <p:cNvPr id="1523" name="Google Shape;1523;p106"/>
          <p:cNvSpPr/>
          <p:nvPr/>
        </p:nvSpPr>
        <p:spPr>
          <a:xfrm>
            <a:off x="367403"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Updates certification and attestation documents</a:t>
            </a:r>
            <a:endParaRPr>
              <a:latin typeface="Aptos" panose="020B0004020202020204" pitchFamily="34" charset="0"/>
            </a:endParaRPr>
          </a:p>
        </p:txBody>
      </p:sp>
      <p:sp>
        <p:nvSpPr>
          <p:cNvPr id="1524" name="Google Shape;1524;p106"/>
          <p:cNvSpPr/>
          <p:nvPr/>
        </p:nvSpPr>
        <p:spPr>
          <a:xfrm>
            <a:off x="367403"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Provider</a:t>
            </a:r>
            <a:endParaRPr>
              <a:latin typeface="Aptos" panose="020B0004020202020204" pitchFamily="34" charset="0"/>
            </a:endParaRPr>
          </a:p>
        </p:txBody>
      </p:sp>
      <p:sp>
        <p:nvSpPr>
          <p:cNvPr id="1525" name="Google Shape;1525;p106"/>
          <p:cNvSpPr/>
          <p:nvPr/>
        </p:nvSpPr>
        <p:spPr>
          <a:xfrm>
            <a:off x="8166997"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The Department</a:t>
            </a:r>
            <a:endParaRPr>
              <a:latin typeface="Aptos" panose="020B0004020202020204" pitchFamily="34" charset="0"/>
            </a:endParaRPr>
          </a:p>
        </p:txBody>
      </p:sp>
      <p:sp>
        <p:nvSpPr>
          <p:cNvPr id="1526" name="Google Shape;1526;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211</a:t>
            </a:fld>
            <a:endParaRPr/>
          </a:p>
        </p:txBody>
      </p:sp>
      <p:pic>
        <p:nvPicPr>
          <p:cNvPr id="1527" name="Google Shape;1527;p106" descr="A person sitting at a desk with a computer and a pen&#10;&#10;Description automatically generated"/>
          <p:cNvPicPr preferRelativeResize="0"/>
          <p:nvPr/>
        </p:nvPicPr>
        <p:blipFill rotWithShape="1">
          <a:blip r:embed="rId3">
            <a:alphaModFix/>
          </a:blip>
          <a:srcRect/>
          <a:stretch/>
        </p:blipFill>
        <p:spPr>
          <a:xfrm>
            <a:off x="4110267" y="1589088"/>
            <a:ext cx="3947922" cy="3734232"/>
          </a:xfrm>
          <a:prstGeom prst="rect">
            <a:avLst/>
          </a:prstGeom>
          <a:noFill/>
          <a:ln>
            <a:noFill/>
          </a:ln>
        </p:spPr>
      </p:pic>
      <p:pic>
        <p:nvPicPr>
          <p:cNvPr id="1528" name="Google Shape;1528;p106"/>
          <p:cNvPicPr preferRelativeResize="0"/>
          <p:nvPr/>
        </p:nvPicPr>
        <p:blipFill rotWithShape="1">
          <a:blip r:embed="rId4">
            <a:alphaModFix/>
          </a:blip>
          <a:srcRect/>
          <a:stretch/>
        </p:blipFill>
        <p:spPr>
          <a:xfrm>
            <a:off x="4150744" y="1589087"/>
            <a:ext cx="3916129" cy="3734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9913"/>
    </mc:Choice>
    <mc:Fallback xmlns="">
      <p:transition spd="slow" advTm="599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8"/>
                                        </p:tgtEl>
                                        <p:attrNameLst>
                                          <p:attrName>style.visibility</p:attrName>
                                        </p:attrNameLst>
                                      </p:cBhvr>
                                      <p:to>
                                        <p:strVal val="visible"/>
                                      </p:to>
                                    </p:set>
                                    <p:animEffect transition="in" filter="fade">
                                      <p:cBhvr>
                                        <p:cTn id="7" dur="500"/>
                                        <p:tgtEl>
                                          <p:spTgt spid="1528"/>
                                        </p:tgtEl>
                                      </p:cBhvr>
                                    </p:animEffect>
                                  </p:childTnLst>
                                </p:cTn>
                              </p:par>
                              <p:par>
                                <p:cTn id="8" presetID="10" presetClass="exit" presetSubtype="0" fill="hold" nodeType="withEffect">
                                  <p:stCondLst>
                                    <p:cond delay="0"/>
                                  </p:stCondLst>
                                  <p:childTnLst>
                                    <p:animEffect transition="out" filter="fade">
                                      <p:cBhvr>
                                        <p:cTn id="9" dur="500"/>
                                        <p:tgtEl>
                                          <p:spTgt spid="1527"/>
                                        </p:tgtEl>
                                      </p:cBhvr>
                                    </p:animEffect>
                                    <p:set>
                                      <p:cBhvr>
                                        <p:cTn id="10" dur="1" fill="hold">
                                          <p:stCondLst>
                                            <p:cond delay="500"/>
                                          </p:stCondLst>
                                        </p:cTn>
                                        <p:tgtEl>
                                          <p:spTgt spid="15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18"/>
        <p:cNvGrpSpPr/>
        <p:nvPr/>
      </p:nvGrpSpPr>
      <p:grpSpPr>
        <a:xfrm>
          <a:off x="0" y="0"/>
          <a:ext cx="0" cy="0"/>
          <a:chOff x="0" y="0"/>
          <a:chExt cx="0" cy="0"/>
        </a:xfrm>
      </p:grpSpPr>
      <p:sp>
        <p:nvSpPr>
          <p:cNvPr id="1519" name="Google Shape;1519;p10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Revalidación: cada cinco años</a:t>
            </a:r>
            <a:endParaRPr/>
          </a:p>
        </p:txBody>
      </p:sp>
      <p:sp>
        <p:nvSpPr>
          <p:cNvPr id="1520" name="Google Shape;1520;p106"/>
          <p:cNvSpPr/>
          <p:nvPr/>
        </p:nvSpPr>
        <p:spPr>
          <a:xfrm>
            <a:off x="367403" y="4120024"/>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Mantiene</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información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inscripción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actualizada</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521" name="Google Shape;1521;p106"/>
          <p:cNvSpPr/>
          <p:nvPr/>
        </p:nvSpPr>
        <p:spPr>
          <a:xfrm>
            <a:off x="8166997"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Elimina a los proveedores no elegibles e inactivos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22" name="Google Shape;1522;p106"/>
          <p:cNvSpPr/>
          <p:nvPr/>
        </p:nvSpPr>
        <p:spPr>
          <a:xfrm>
            <a:off x="8166997" y="412189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Suspende el pago si está incompleto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23" name="Google Shape;1523;p106"/>
          <p:cNvSpPr/>
          <p:nvPr/>
        </p:nvSpPr>
        <p:spPr>
          <a:xfrm>
            <a:off x="367403" y="5141912"/>
            <a:ext cx="365760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Actualiza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los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documentos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certificación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atestación</a:t>
            </a:r>
            <a:endParaRPr kumimoji="0" sz="1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524" name="Google Shape;1524;p106"/>
          <p:cNvSpPr/>
          <p:nvPr/>
        </p:nvSpPr>
        <p:spPr>
          <a:xfrm>
            <a:off x="367403"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Proveedor</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25" name="Google Shape;1525;p106"/>
          <p:cNvSpPr/>
          <p:nvPr/>
        </p:nvSpPr>
        <p:spPr>
          <a:xfrm>
            <a:off x="8166997" y="3101872"/>
            <a:ext cx="3657600" cy="823170"/>
          </a:xfrm>
          <a:prstGeom prst="roundRect">
            <a:avLst>
              <a:gd name="adj" fmla="val 16667"/>
            </a:avLst>
          </a:prstGeom>
          <a:solidFill>
            <a:srgbClr val="2C724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Departamento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26" name="Google Shape;1526;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1527" name="Google Shape;1527;p106" descr="A person sitting at a desk with a computer and a pen  Description automatically generated"/>
          <p:cNvPicPr preferRelativeResize="0"/>
          <p:nvPr/>
        </p:nvPicPr>
        <p:blipFill rotWithShape="1">
          <a:blip r:embed="rId3">
            <a:alphaModFix/>
          </a:blip>
          <a:srcRect/>
          <a:stretch/>
        </p:blipFill>
        <p:spPr>
          <a:xfrm>
            <a:off x="4110267" y="1589088"/>
            <a:ext cx="3947922" cy="3734232"/>
          </a:xfrm>
          <a:prstGeom prst="rect">
            <a:avLst/>
          </a:prstGeom>
          <a:noFill/>
          <a:ln>
            <a:noFill/>
          </a:ln>
        </p:spPr>
      </p:pic>
      <p:pic>
        <p:nvPicPr>
          <p:cNvPr id="1528" name="Google Shape;1528;p106"/>
          <p:cNvPicPr preferRelativeResize="0"/>
          <p:nvPr/>
        </p:nvPicPr>
        <p:blipFill rotWithShape="1">
          <a:blip r:embed="rId4">
            <a:alphaModFix/>
          </a:blip>
          <a:srcRect/>
          <a:stretch/>
        </p:blipFill>
        <p:spPr>
          <a:xfrm>
            <a:off x="4150744" y="1589087"/>
            <a:ext cx="3916129" cy="3734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59913"/>
    </mc:Choice>
    <mc:Fallback xmlns="">
      <p:transition spd="slow" advTm="599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8"/>
                                        </p:tgtEl>
                                        <p:attrNameLst>
                                          <p:attrName>style.visibility</p:attrName>
                                        </p:attrNameLst>
                                      </p:cBhvr>
                                      <p:to>
                                        <p:strVal val="visible"/>
                                      </p:to>
                                    </p:set>
                                    <p:animEffect transition="in" filter="fade">
                                      <p:cBhvr>
                                        <p:cTn id="7" dur="500"/>
                                        <p:tgtEl>
                                          <p:spTgt spid="1528"/>
                                        </p:tgtEl>
                                      </p:cBhvr>
                                    </p:animEffect>
                                  </p:childTnLst>
                                </p:cTn>
                              </p:par>
                              <p:par>
                                <p:cTn id="8" presetID="10" presetClass="exit" presetSubtype="0" fill="hold" nodeType="withEffect">
                                  <p:stCondLst>
                                    <p:cond delay="0"/>
                                  </p:stCondLst>
                                  <p:childTnLst>
                                    <p:animEffect transition="out" filter="fade">
                                      <p:cBhvr>
                                        <p:cTn id="9" dur="500"/>
                                        <p:tgtEl>
                                          <p:spTgt spid="1527"/>
                                        </p:tgtEl>
                                      </p:cBhvr>
                                    </p:animEffect>
                                    <p:set>
                                      <p:cBhvr>
                                        <p:cTn id="10" dur="1" fill="hold">
                                          <p:stCondLst>
                                            <p:cond delay="500"/>
                                          </p:stCondLst>
                                        </p:cTn>
                                        <p:tgtEl>
                                          <p:spTgt spid="15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33"/>
        <p:cNvGrpSpPr/>
        <p:nvPr/>
      </p:nvGrpSpPr>
      <p:grpSpPr>
        <a:xfrm>
          <a:off x="0" y="0"/>
          <a:ext cx="0" cy="0"/>
          <a:chOff x="0" y="0"/>
          <a:chExt cx="0" cy="0"/>
        </a:xfrm>
      </p:grpSpPr>
      <p:sp>
        <p:nvSpPr>
          <p:cNvPr id="1534" name="Google Shape;1534;p1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Preparing for Revalidation</a:t>
            </a:r>
            <a:endParaRPr/>
          </a:p>
        </p:txBody>
      </p:sp>
      <p:sp>
        <p:nvSpPr>
          <p:cNvPr id="1535" name="Google Shape;1535;p107"/>
          <p:cNvSpPr/>
          <p:nvPr/>
        </p:nvSpPr>
        <p:spPr>
          <a:xfrm flipH="1">
            <a:off x="3164102" y="1548713"/>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Keep your email addresses current</a:t>
            </a:r>
            <a:endParaRPr>
              <a:latin typeface="Aptos" panose="020B0004020202020204" pitchFamily="34" charset="0"/>
            </a:endParaRPr>
          </a:p>
        </p:txBody>
      </p:sp>
      <p:sp>
        <p:nvSpPr>
          <p:cNvPr id="1536" name="Google Shape;1536;p107"/>
          <p:cNvSpPr/>
          <p:nvPr/>
        </p:nvSpPr>
        <p:spPr>
          <a:xfrm flipH="1">
            <a:off x="3164102" y="2818989"/>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Submit provider maintenance requests</a:t>
            </a:r>
            <a:endParaRPr>
              <a:latin typeface="Aptos" panose="020B0004020202020204" pitchFamily="34" charset="0"/>
            </a:endParaRPr>
          </a:p>
        </p:txBody>
      </p:sp>
      <p:sp>
        <p:nvSpPr>
          <p:cNvPr id="1537" name="Google Shape;1537;p107"/>
          <p:cNvSpPr/>
          <p:nvPr/>
        </p:nvSpPr>
        <p:spPr>
          <a:xfrm flipH="1">
            <a:off x="3164102" y="4089265"/>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Log into the Medicaid Provider Web Portal</a:t>
            </a:r>
            <a:endParaRPr>
              <a:latin typeface="Aptos" panose="020B0004020202020204" pitchFamily="34" charset="0"/>
            </a:endParaRPr>
          </a:p>
        </p:txBody>
      </p:sp>
      <p:sp>
        <p:nvSpPr>
          <p:cNvPr id="1538" name="Google Shape;1538;p107"/>
          <p:cNvSpPr/>
          <p:nvPr/>
        </p:nvSpPr>
        <p:spPr>
          <a:xfrm flipH="1">
            <a:off x="3164102" y="5359542"/>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Revalidate</a:t>
            </a:r>
            <a:endParaRPr>
              <a:latin typeface="Aptos" panose="020B0004020202020204" pitchFamily="34" charset="0"/>
            </a:endParaRPr>
          </a:p>
        </p:txBody>
      </p:sp>
      <p:sp>
        <p:nvSpPr>
          <p:cNvPr id="1539" name="Google Shape;1539;p107"/>
          <p:cNvSpPr/>
          <p:nvPr/>
        </p:nvSpPr>
        <p:spPr>
          <a:xfrm>
            <a:off x="1964101" y="1548713"/>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0" name="Google Shape;1540;p107"/>
          <p:cNvSpPr/>
          <p:nvPr/>
        </p:nvSpPr>
        <p:spPr>
          <a:xfrm>
            <a:off x="1964100" y="2819016"/>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1" name="Google Shape;1541;p107"/>
          <p:cNvSpPr/>
          <p:nvPr/>
        </p:nvSpPr>
        <p:spPr>
          <a:xfrm>
            <a:off x="1964101" y="4089265"/>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42" name="Google Shape;1542;p107"/>
          <p:cNvSpPr/>
          <p:nvPr/>
        </p:nvSpPr>
        <p:spPr>
          <a:xfrm>
            <a:off x="1964100" y="5359568"/>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1543" name="Google Shape;1543;p107" descr="Star with solid fill"/>
          <p:cNvPicPr preferRelativeResize="0"/>
          <p:nvPr/>
        </p:nvPicPr>
        <p:blipFill rotWithShape="1">
          <a:blip r:embed="rId3">
            <a:alphaModFix/>
          </a:blip>
          <a:srcRect/>
          <a:stretch/>
        </p:blipFill>
        <p:spPr>
          <a:xfrm>
            <a:off x="2142609" y="5541975"/>
            <a:ext cx="668439" cy="668439"/>
          </a:xfrm>
          <a:prstGeom prst="rect">
            <a:avLst/>
          </a:prstGeom>
          <a:noFill/>
          <a:ln>
            <a:noFill/>
          </a:ln>
        </p:spPr>
      </p:pic>
      <p:pic>
        <p:nvPicPr>
          <p:cNvPr id="1544" name="Google Shape;1544;p107" descr="Monitor with solid fill"/>
          <p:cNvPicPr preferRelativeResize="0"/>
          <p:nvPr/>
        </p:nvPicPr>
        <p:blipFill rotWithShape="1">
          <a:blip r:embed="rId4">
            <a:alphaModFix/>
          </a:blip>
          <a:srcRect/>
          <a:stretch/>
        </p:blipFill>
        <p:spPr>
          <a:xfrm>
            <a:off x="2142610" y="4284635"/>
            <a:ext cx="668439" cy="668439"/>
          </a:xfrm>
          <a:prstGeom prst="rect">
            <a:avLst/>
          </a:prstGeom>
          <a:noFill/>
          <a:ln>
            <a:noFill/>
          </a:ln>
        </p:spPr>
      </p:pic>
      <p:pic>
        <p:nvPicPr>
          <p:cNvPr id="1545" name="Google Shape;1545;p107" descr="Checkbox Checked with solid fill"/>
          <p:cNvPicPr preferRelativeResize="0"/>
          <p:nvPr/>
        </p:nvPicPr>
        <p:blipFill rotWithShape="1">
          <a:blip r:embed="rId5">
            <a:alphaModFix/>
          </a:blip>
          <a:srcRect/>
          <a:stretch/>
        </p:blipFill>
        <p:spPr>
          <a:xfrm>
            <a:off x="2142609" y="3002582"/>
            <a:ext cx="668439" cy="668439"/>
          </a:xfrm>
          <a:prstGeom prst="rect">
            <a:avLst/>
          </a:prstGeom>
          <a:noFill/>
          <a:ln>
            <a:noFill/>
          </a:ln>
        </p:spPr>
      </p:pic>
      <p:pic>
        <p:nvPicPr>
          <p:cNvPr id="1546" name="Google Shape;1546;p107" descr="Email with solid fill"/>
          <p:cNvPicPr preferRelativeResize="0"/>
          <p:nvPr/>
        </p:nvPicPr>
        <p:blipFill rotWithShape="1">
          <a:blip r:embed="rId6">
            <a:alphaModFix/>
          </a:blip>
          <a:srcRect/>
          <a:stretch/>
        </p:blipFill>
        <p:spPr>
          <a:xfrm>
            <a:off x="2142610" y="1662015"/>
            <a:ext cx="668439" cy="668439"/>
          </a:xfrm>
          <a:prstGeom prst="rect">
            <a:avLst/>
          </a:prstGeom>
          <a:noFill/>
          <a:ln>
            <a:noFill/>
          </a:ln>
        </p:spPr>
      </p:pic>
      <p:sp>
        <p:nvSpPr>
          <p:cNvPr id="1547" name="Google Shape;1547;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1526"/>
    </mc:Choice>
    <mc:Fallback xmlns="">
      <p:transition spd="slow" advTm="21526"/>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33"/>
        <p:cNvGrpSpPr/>
        <p:nvPr/>
      </p:nvGrpSpPr>
      <p:grpSpPr>
        <a:xfrm>
          <a:off x="0" y="0"/>
          <a:ext cx="0" cy="0"/>
          <a:chOff x="0" y="0"/>
          <a:chExt cx="0" cy="0"/>
        </a:xfrm>
      </p:grpSpPr>
      <p:sp>
        <p:nvSpPr>
          <p:cNvPr id="1534" name="Google Shape;1534;p1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Preparación para la revalidación</a:t>
            </a:r>
            <a:endParaRPr/>
          </a:p>
        </p:txBody>
      </p:sp>
      <p:sp>
        <p:nvSpPr>
          <p:cNvPr id="1535" name="Google Shape;1535;p107"/>
          <p:cNvSpPr/>
          <p:nvPr/>
        </p:nvSpPr>
        <p:spPr>
          <a:xfrm flipH="1">
            <a:off x="3164102" y="1548713"/>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Mantén tus direcciones de correo electrónico actualizadas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36" name="Google Shape;1536;p107"/>
          <p:cNvSpPr/>
          <p:nvPr/>
        </p:nvSpPr>
        <p:spPr>
          <a:xfrm flipH="1">
            <a:off x="3164102" y="2818989"/>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Envía solicitudes de mantenimiento de proveedores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37" name="Google Shape;1537;p107"/>
          <p:cNvSpPr/>
          <p:nvPr/>
        </p:nvSpPr>
        <p:spPr>
          <a:xfrm flipH="1">
            <a:off x="3164102" y="4089265"/>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Inicia sesión en el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38" name="Google Shape;1538;p107"/>
          <p:cNvSpPr/>
          <p:nvPr/>
        </p:nvSpPr>
        <p:spPr>
          <a:xfrm flipH="1">
            <a:off x="3164102" y="5359542"/>
            <a:ext cx="6882714" cy="1037967"/>
          </a:xfrm>
          <a:prstGeom prst="homePlate">
            <a:avLst>
              <a:gd name="adj" fmla="val 50000"/>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Revalida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39" name="Google Shape;1539;p107"/>
          <p:cNvSpPr/>
          <p:nvPr/>
        </p:nvSpPr>
        <p:spPr>
          <a:xfrm>
            <a:off x="1964101" y="1548713"/>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540" name="Google Shape;1540;p107"/>
          <p:cNvSpPr/>
          <p:nvPr/>
        </p:nvSpPr>
        <p:spPr>
          <a:xfrm>
            <a:off x="1964100" y="2819016"/>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541" name="Google Shape;1541;p107"/>
          <p:cNvSpPr/>
          <p:nvPr/>
        </p:nvSpPr>
        <p:spPr>
          <a:xfrm>
            <a:off x="1964101" y="4089265"/>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542" name="Google Shape;1542;p107"/>
          <p:cNvSpPr/>
          <p:nvPr/>
        </p:nvSpPr>
        <p:spPr>
          <a:xfrm>
            <a:off x="1964100" y="5359568"/>
            <a:ext cx="1037967" cy="1037967"/>
          </a:xfrm>
          <a:prstGeom prst="ellipse">
            <a:avLst/>
          </a:prstGeom>
          <a:solidFill>
            <a:srgbClr val="507D6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543" name="Google Shape;1543;p107" descr="Star with solid fill"/>
          <p:cNvPicPr preferRelativeResize="0"/>
          <p:nvPr/>
        </p:nvPicPr>
        <p:blipFill rotWithShape="1">
          <a:blip r:embed="rId3">
            <a:alphaModFix/>
          </a:blip>
          <a:srcRect/>
          <a:stretch/>
        </p:blipFill>
        <p:spPr>
          <a:xfrm>
            <a:off x="2142609" y="5541975"/>
            <a:ext cx="668439" cy="668439"/>
          </a:xfrm>
          <a:prstGeom prst="rect">
            <a:avLst/>
          </a:prstGeom>
          <a:noFill/>
          <a:ln>
            <a:noFill/>
          </a:ln>
        </p:spPr>
      </p:pic>
      <p:pic>
        <p:nvPicPr>
          <p:cNvPr id="1544" name="Google Shape;1544;p107" descr="Monitor with solid fill"/>
          <p:cNvPicPr preferRelativeResize="0"/>
          <p:nvPr/>
        </p:nvPicPr>
        <p:blipFill rotWithShape="1">
          <a:blip r:embed="rId4">
            <a:alphaModFix/>
          </a:blip>
          <a:srcRect/>
          <a:stretch/>
        </p:blipFill>
        <p:spPr>
          <a:xfrm>
            <a:off x="2142610" y="4284635"/>
            <a:ext cx="668439" cy="668439"/>
          </a:xfrm>
          <a:prstGeom prst="rect">
            <a:avLst/>
          </a:prstGeom>
          <a:noFill/>
          <a:ln>
            <a:noFill/>
          </a:ln>
        </p:spPr>
      </p:pic>
      <p:pic>
        <p:nvPicPr>
          <p:cNvPr id="1545" name="Google Shape;1545;p107" descr="Checkbox Checked with solid fill"/>
          <p:cNvPicPr preferRelativeResize="0"/>
          <p:nvPr/>
        </p:nvPicPr>
        <p:blipFill rotWithShape="1">
          <a:blip r:embed="rId5">
            <a:alphaModFix/>
          </a:blip>
          <a:srcRect/>
          <a:stretch/>
        </p:blipFill>
        <p:spPr>
          <a:xfrm>
            <a:off x="2142609" y="3002582"/>
            <a:ext cx="668439" cy="668439"/>
          </a:xfrm>
          <a:prstGeom prst="rect">
            <a:avLst/>
          </a:prstGeom>
          <a:noFill/>
          <a:ln>
            <a:noFill/>
          </a:ln>
        </p:spPr>
      </p:pic>
      <p:pic>
        <p:nvPicPr>
          <p:cNvPr id="1546" name="Google Shape;1546;p107" descr="Email with solid fill"/>
          <p:cNvPicPr preferRelativeResize="0"/>
          <p:nvPr/>
        </p:nvPicPr>
        <p:blipFill rotWithShape="1">
          <a:blip r:embed="rId6">
            <a:alphaModFix/>
          </a:blip>
          <a:srcRect/>
          <a:stretch/>
        </p:blipFill>
        <p:spPr>
          <a:xfrm>
            <a:off x="2142610" y="1662015"/>
            <a:ext cx="668439" cy="668439"/>
          </a:xfrm>
          <a:prstGeom prst="rect">
            <a:avLst/>
          </a:prstGeom>
          <a:noFill/>
          <a:ln>
            <a:noFill/>
          </a:ln>
        </p:spPr>
      </p:pic>
      <p:sp>
        <p:nvSpPr>
          <p:cNvPr id="1547" name="Google Shape;1547;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1526"/>
    </mc:Choice>
    <mc:Fallback xmlns="">
      <p:transition spd="slow" advTm="21526"/>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52"/>
        <p:cNvGrpSpPr/>
        <p:nvPr/>
      </p:nvGrpSpPr>
      <p:grpSpPr>
        <a:xfrm>
          <a:off x="0" y="0"/>
          <a:ext cx="0" cy="0"/>
          <a:chOff x="0" y="0"/>
          <a:chExt cx="0" cy="0"/>
        </a:xfrm>
      </p:grpSpPr>
      <p:sp>
        <p:nvSpPr>
          <p:cNvPr id="1553" name="Google Shape;1553;p1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Keep Your Email Addresses Current</a:t>
            </a:r>
            <a:endParaRPr/>
          </a:p>
        </p:txBody>
      </p:sp>
      <p:sp>
        <p:nvSpPr>
          <p:cNvPr id="1554" name="Google Shape;1554;p108"/>
          <p:cNvSpPr/>
          <p:nvPr/>
        </p:nvSpPr>
        <p:spPr>
          <a:xfrm>
            <a:off x="8236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First notification 6 months prior to revalidation</a:t>
            </a:r>
            <a:endParaRPr>
              <a:latin typeface="Aptos" panose="020B0004020202020204" pitchFamily="34" charset="0"/>
            </a:endParaRPr>
          </a:p>
        </p:txBody>
      </p:sp>
      <p:sp>
        <p:nvSpPr>
          <p:cNvPr id="1555" name="Google Shape;1555;p108"/>
          <p:cNvSpPr/>
          <p:nvPr/>
        </p:nvSpPr>
        <p:spPr>
          <a:xfrm>
            <a:off x="71621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Monthly reminder emails</a:t>
            </a:r>
            <a:endParaRPr>
              <a:latin typeface="Aptos" panose="020B0004020202020204" pitchFamily="34" charset="0"/>
            </a:endParaRPr>
          </a:p>
        </p:txBody>
      </p:sp>
      <p:sp>
        <p:nvSpPr>
          <p:cNvPr id="1556" name="Google Shape;1556;p108"/>
          <p:cNvSpPr/>
          <p:nvPr/>
        </p:nvSpPr>
        <p:spPr>
          <a:xfrm>
            <a:off x="3882032" y="3935910"/>
            <a:ext cx="7486338" cy="198399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To avoid missing emails: </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Keep email active and up to date</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Use a generic email in case employees leave</a:t>
            </a:r>
            <a:endParaRPr>
              <a:latin typeface="Aptos" panose="020B0004020202020204" pitchFamily="34" charset="0"/>
            </a:endParaRPr>
          </a:p>
          <a:p>
            <a:pPr marL="800100" marR="0" lvl="1" indent="-342900" algn="l" rtl="0">
              <a:spcBef>
                <a:spcPts val="0"/>
              </a:spcBef>
              <a:spcAft>
                <a:spcPts val="0"/>
              </a:spcAft>
              <a:buClr>
                <a:schemeClr val="dk1"/>
              </a:buClr>
              <a:buSzPts val="2400"/>
              <a:buFont typeface="Arial"/>
              <a:buChar char="•"/>
            </a:pPr>
            <a:r>
              <a:rPr lang="en-US" sz="2400" b="0" i="0" u="none" strike="noStrike" cap="none">
                <a:solidFill>
                  <a:schemeClr val="dk1"/>
                </a:solidFill>
                <a:latin typeface="Aptos" panose="020B0004020202020204" pitchFamily="34" charset="0"/>
                <a:sym typeface="Arial"/>
              </a:rPr>
              <a:t>Regularly check your inbox</a:t>
            </a:r>
            <a:endParaRPr>
              <a:latin typeface="Aptos" panose="020B0004020202020204" pitchFamily="34" charset="0"/>
            </a:endParaRPr>
          </a:p>
        </p:txBody>
      </p:sp>
      <p:grpSp>
        <p:nvGrpSpPr>
          <p:cNvPr id="1557" name="Google Shape;1557;p108"/>
          <p:cNvGrpSpPr/>
          <p:nvPr/>
        </p:nvGrpSpPr>
        <p:grpSpPr>
          <a:xfrm>
            <a:off x="823630" y="3323826"/>
            <a:ext cx="2596076" cy="2596076"/>
            <a:chOff x="301690" y="3413970"/>
            <a:chExt cx="3027872" cy="3027872"/>
          </a:xfrm>
        </p:grpSpPr>
        <p:sp>
          <p:nvSpPr>
            <p:cNvPr id="1558" name="Google Shape;1558;p108"/>
            <p:cNvSpPr/>
            <p:nvPr/>
          </p:nvSpPr>
          <p:spPr>
            <a:xfrm>
              <a:off x="301690" y="3413970"/>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pic>
          <p:nvPicPr>
            <p:cNvPr id="1559" name="Google Shape;1559;p108" descr="Email with solid fill"/>
            <p:cNvPicPr preferRelativeResize="0"/>
            <p:nvPr/>
          </p:nvPicPr>
          <p:blipFill rotWithShape="1">
            <a:blip r:embed="rId3">
              <a:alphaModFix/>
            </a:blip>
            <a:srcRect/>
            <a:stretch/>
          </p:blipFill>
          <p:spPr>
            <a:xfrm>
              <a:off x="840913" y="3953193"/>
              <a:ext cx="1949427" cy="1949427"/>
            </a:xfrm>
            <a:prstGeom prst="rect">
              <a:avLst/>
            </a:prstGeom>
            <a:noFill/>
            <a:ln>
              <a:noFill/>
            </a:ln>
          </p:spPr>
        </p:pic>
      </p:grpSp>
      <p:sp>
        <p:nvSpPr>
          <p:cNvPr id="1560" name="Google Shape;1560;p108"/>
          <p:cNvSpPr/>
          <p:nvPr/>
        </p:nvSpPr>
        <p:spPr>
          <a:xfrm>
            <a:off x="5554291" y="2089178"/>
            <a:ext cx="1083417" cy="618578"/>
          </a:xfrm>
          <a:prstGeom prst="rightArrow">
            <a:avLst>
              <a:gd name="adj1" fmla="val 50000"/>
              <a:gd name="adj2" fmla="val 50000"/>
            </a:avLst>
          </a:prstGeom>
          <a:solidFill>
            <a:srgbClr val="2C72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1561" name="Google Shape;1561;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9107"/>
    </mc:Choice>
    <mc:Fallback xmlns="">
      <p:transition spd="slow" advTm="49107"/>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52"/>
        <p:cNvGrpSpPr/>
        <p:nvPr/>
      </p:nvGrpSpPr>
      <p:grpSpPr>
        <a:xfrm>
          <a:off x="0" y="0"/>
          <a:ext cx="0" cy="0"/>
          <a:chOff x="0" y="0"/>
          <a:chExt cx="0" cy="0"/>
        </a:xfrm>
      </p:grpSpPr>
      <p:sp>
        <p:nvSpPr>
          <p:cNvPr id="1553" name="Google Shape;1553;p1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Mantén tus direcciones de correo electrónico actualizadas</a:t>
            </a:r>
            <a:endParaRPr/>
          </a:p>
        </p:txBody>
      </p:sp>
      <p:sp>
        <p:nvSpPr>
          <p:cNvPr id="1554" name="Google Shape;1554;p108"/>
          <p:cNvSpPr/>
          <p:nvPr/>
        </p:nvSpPr>
        <p:spPr>
          <a:xfrm>
            <a:off x="8236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Primera notificación 6 meses antes de la revalidación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55" name="Google Shape;1555;p108"/>
          <p:cNvSpPr/>
          <p:nvPr/>
        </p:nvSpPr>
        <p:spPr>
          <a:xfrm>
            <a:off x="7162130" y="1990129"/>
            <a:ext cx="4206240" cy="82317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Recordatorios mensuales por correo electrónico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556" name="Google Shape;1556;p108"/>
          <p:cNvSpPr/>
          <p:nvPr/>
        </p:nvSpPr>
        <p:spPr>
          <a:xfrm>
            <a:off x="3882032" y="3935910"/>
            <a:ext cx="7486338" cy="198399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Para evitar perder correos electrónicos: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800100" marR="0" lvl="1" indent="-34290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Mantén el correo activo y actualizado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800100" marR="0" lvl="1" indent="-34290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Usa un correo genérico en caso de que los empleados se vayan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800100" marR="0" lvl="1" indent="-342900" algn="l" defTabSz="914400" rtl="0" eaLnBrk="1" fontAlgn="auto" latinLnBrk="0" hangingPunct="1">
              <a:lnSpc>
                <a:spcPct val="100000"/>
              </a:lnSpc>
              <a:spcBef>
                <a:spcPts val="0"/>
              </a:spcBef>
              <a:spcAft>
                <a:spcPts val="0"/>
              </a:spcAft>
              <a:buClr>
                <a:srgbClr val="000000"/>
              </a:buClr>
              <a:buSzPts val="2400"/>
              <a:buFont typeface="Arial"/>
              <a:buChar char="•"/>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Revisa regularmente tu bandeja de entrada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nvGrpSpPr>
          <p:cNvPr id="1557" name="Google Shape;1557;p108"/>
          <p:cNvGrpSpPr/>
          <p:nvPr/>
        </p:nvGrpSpPr>
        <p:grpSpPr>
          <a:xfrm>
            <a:off x="823630" y="3323826"/>
            <a:ext cx="2596076" cy="2596076"/>
            <a:chOff x="301690" y="3413970"/>
            <a:chExt cx="3027872" cy="3027872"/>
          </a:xfrm>
        </p:grpSpPr>
        <p:sp>
          <p:nvSpPr>
            <p:cNvPr id="1558" name="Google Shape;1558;p108"/>
            <p:cNvSpPr/>
            <p:nvPr/>
          </p:nvSpPr>
          <p:spPr>
            <a:xfrm>
              <a:off x="301690" y="3413970"/>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559" name="Google Shape;1559;p108" descr="Email with solid fill"/>
            <p:cNvPicPr preferRelativeResize="0"/>
            <p:nvPr/>
          </p:nvPicPr>
          <p:blipFill rotWithShape="1">
            <a:blip r:embed="rId3">
              <a:alphaModFix/>
            </a:blip>
            <a:srcRect/>
            <a:stretch/>
          </p:blipFill>
          <p:spPr>
            <a:xfrm>
              <a:off x="840913" y="3953193"/>
              <a:ext cx="1949427" cy="1949427"/>
            </a:xfrm>
            <a:prstGeom prst="rect">
              <a:avLst/>
            </a:prstGeom>
            <a:noFill/>
            <a:ln>
              <a:noFill/>
            </a:ln>
          </p:spPr>
        </p:pic>
      </p:grpSp>
      <p:sp>
        <p:nvSpPr>
          <p:cNvPr id="1560" name="Google Shape;1560;p108"/>
          <p:cNvSpPr/>
          <p:nvPr/>
        </p:nvSpPr>
        <p:spPr>
          <a:xfrm>
            <a:off x="5554291" y="2089178"/>
            <a:ext cx="1083417" cy="618578"/>
          </a:xfrm>
          <a:prstGeom prst="rightArrow">
            <a:avLst>
              <a:gd name="adj1" fmla="val 50000"/>
              <a:gd name="adj2" fmla="val 50000"/>
            </a:avLst>
          </a:prstGeom>
          <a:solidFill>
            <a:srgbClr val="2C724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561" name="Google Shape;1561;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9107"/>
    </mc:Choice>
    <mc:Fallback xmlns="">
      <p:transition spd="slow" advTm="49107"/>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66"/>
        <p:cNvGrpSpPr/>
        <p:nvPr/>
      </p:nvGrpSpPr>
      <p:grpSpPr>
        <a:xfrm>
          <a:off x="0" y="0"/>
          <a:ext cx="0" cy="0"/>
          <a:chOff x="0" y="0"/>
          <a:chExt cx="0" cy="0"/>
        </a:xfrm>
      </p:grpSpPr>
      <p:sp>
        <p:nvSpPr>
          <p:cNvPr id="1567" name="Google Shape;1567;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Submit Provider Maintenance Requests Before Revalidation</a:t>
            </a:r>
            <a:endParaRPr/>
          </a:p>
        </p:txBody>
      </p:sp>
      <p:sp>
        <p:nvSpPr>
          <p:cNvPr id="1568" name="Google Shape;1568;p109"/>
          <p:cNvSpPr/>
          <p:nvPr/>
        </p:nvSpPr>
        <p:spPr>
          <a:xfrm>
            <a:off x="245419" y="3575074"/>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1569" name="Google Shape;1569;p109"/>
          <p:cNvSpPr/>
          <p:nvPr/>
        </p:nvSpPr>
        <p:spPr>
          <a:xfrm>
            <a:off x="5011075" y="2480146"/>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Business name</a:t>
            </a:r>
            <a:endParaRPr>
              <a:latin typeface="Aptos" panose="020B0004020202020204" pitchFamily="34" charset="0"/>
            </a:endParaRPr>
          </a:p>
        </p:txBody>
      </p:sp>
      <p:pic>
        <p:nvPicPr>
          <p:cNvPr id="1570" name="Google Shape;1570;p109" descr="Checkbox Checked with solid fill"/>
          <p:cNvPicPr preferRelativeResize="0"/>
          <p:nvPr/>
        </p:nvPicPr>
        <p:blipFill rotWithShape="1">
          <a:blip r:embed="rId4">
            <a:alphaModFix/>
          </a:blip>
          <a:srcRect/>
          <a:stretch/>
        </p:blipFill>
        <p:spPr>
          <a:xfrm>
            <a:off x="4328366" y="2360254"/>
            <a:ext cx="682708" cy="682708"/>
          </a:xfrm>
          <a:prstGeom prst="rect">
            <a:avLst/>
          </a:prstGeom>
          <a:noFill/>
          <a:ln>
            <a:noFill/>
          </a:ln>
        </p:spPr>
      </p:pic>
      <p:sp>
        <p:nvSpPr>
          <p:cNvPr id="1571" name="Google Shape;1571;p109"/>
          <p:cNvSpPr/>
          <p:nvPr/>
        </p:nvSpPr>
        <p:spPr>
          <a:xfrm>
            <a:off x="5008874" y="3008078"/>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Address</a:t>
            </a:r>
            <a:endParaRPr>
              <a:latin typeface="Aptos" panose="020B0004020202020204" pitchFamily="34" charset="0"/>
            </a:endParaRPr>
          </a:p>
        </p:txBody>
      </p:sp>
      <p:pic>
        <p:nvPicPr>
          <p:cNvPr id="1572" name="Google Shape;1572;p109" descr="Checkbox Checked with solid fill"/>
          <p:cNvPicPr preferRelativeResize="0"/>
          <p:nvPr/>
        </p:nvPicPr>
        <p:blipFill rotWithShape="1">
          <a:blip r:embed="rId4">
            <a:alphaModFix/>
          </a:blip>
          <a:srcRect/>
          <a:stretch/>
        </p:blipFill>
        <p:spPr>
          <a:xfrm>
            <a:off x="4326165" y="2888186"/>
            <a:ext cx="682708" cy="682708"/>
          </a:xfrm>
          <a:prstGeom prst="rect">
            <a:avLst/>
          </a:prstGeom>
          <a:noFill/>
          <a:ln>
            <a:noFill/>
          </a:ln>
        </p:spPr>
      </p:pic>
      <p:sp>
        <p:nvSpPr>
          <p:cNvPr id="1573" name="Google Shape;1573;p109"/>
          <p:cNvSpPr/>
          <p:nvPr/>
        </p:nvSpPr>
        <p:spPr>
          <a:xfrm>
            <a:off x="4980737" y="3578091"/>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Specialty</a:t>
            </a:r>
            <a:endParaRPr>
              <a:latin typeface="Aptos" panose="020B0004020202020204" pitchFamily="34" charset="0"/>
            </a:endParaRPr>
          </a:p>
        </p:txBody>
      </p:sp>
      <p:pic>
        <p:nvPicPr>
          <p:cNvPr id="1574" name="Google Shape;1574;p109" descr="Checkbox Checked with solid fill"/>
          <p:cNvPicPr preferRelativeResize="0"/>
          <p:nvPr/>
        </p:nvPicPr>
        <p:blipFill rotWithShape="1">
          <a:blip r:embed="rId4">
            <a:alphaModFix/>
          </a:blip>
          <a:srcRect/>
          <a:stretch/>
        </p:blipFill>
        <p:spPr>
          <a:xfrm>
            <a:off x="4298028" y="3458199"/>
            <a:ext cx="682708" cy="682708"/>
          </a:xfrm>
          <a:prstGeom prst="rect">
            <a:avLst/>
          </a:prstGeom>
          <a:noFill/>
          <a:ln>
            <a:noFill/>
          </a:ln>
        </p:spPr>
      </p:pic>
      <p:sp>
        <p:nvSpPr>
          <p:cNvPr id="1575" name="Google Shape;1575;p109"/>
          <p:cNvSpPr/>
          <p:nvPr/>
        </p:nvSpPr>
        <p:spPr>
          <a:xfrm>
            <a:off x="4980736" y="4136073"/>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Insurance</a:t>
            </a:r>
            <a:endParaRPr>
              <a:latin typeface="Aptos" panose="020B0004020202020204" pitchFamily="34" charset="0"/>
            </a:endParaRPr>
          </a:p>
        </p:txBody>
      </p:sp>
      <p:pic>
        <p:nvPicPr>
          <p:cNvPr id="1576" name="Google Shape;1576;p109" descr="Checkbox Checked with solid fill"/>
          <p:cNvPicPr preferRelativeResize="0"/>
          <p:nvPr/>
        </p:nvPicPr>
        <p:blipFill rotWithShape="1">
          <a:blip r:embed="rId4">
            <a:alphaModFix/>
          </a:blip>
          <a:srcRect/>
          <a:stretch/>
        </p:blipFill>
        <p:spPr>
          <a:xfrm>
            <a:off x="4298027" y="4016181"/>
            <a:ext cx="682708" cy="682708"/>
          </a:xfrm>
          <a:prstGeom prst="rect">
            <a:avLst/>
          </a:prstGeom>
          <a:noFill/>
          <a:ln>
            <a:noFill/>
          </a:ln>
        </p:spPr>
      </p:pic>
      <p:sp>
        <p:nvSpPr>
          <p:cNvPr id="1577" name="Google Shape;1577;p109"/>
          <p:cNvSpPr/>
          <p:nvPr/>
        </p:nvSpPr>
        <p:spPr>
          <a:xfrm>
            <a:off x="4980735" y="4702217"/>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Ownership</a:t>
            </a:r>
            <a:endParaRPr>
              <a:latin typeface="Aptos" panose="020B0004020202020204" pitchFamily="34" charset="0"/>
            </a:endParaRPr>
          </a:p>
        </p:txBody>
      </p:sp>
      <p:pic>
        <p:nvPicPr>
          <p:cNvPr id="1578" name="Google Shape;1578;p109" descr="Checkbox Checked with solid fill"/>
          <p:cNvPicPr preferRelativeResize="0"/>
          <p:nvPr/>
        </p:nvPicPr>
        <p:blipFill rotWithShape="1">
          <a:blip r:embed="rId4">
            <a:alphaModFix/>
          </a:blip>
          <a:srcRect/>
          <a:stretch/>
        </p:blipFill>
        <p:spPr>
          <a:xfrm>
            <a:off x="4298026" y="4582325"/>
            <a:ext cx="682708" cy="682708"/>
          </a:xfrm>
          <a:prstGeom prst="rect">
            <a:avLst/>
          </a:prstGeom>
          <a:noFill/>
          <a:ln>
            <a:noFill/>
          </a:ln>
        </p:spPr>
      </p:pic>
      <p:pic>
        <p:nvPicPr>
          <p:cNvPr id="1579" name="Google Shape;1579;p109" descr="A screenshot of a computer&#10;&#10;Description automatically generated"/>
          <p:cNvPicPr preferRelativeResize="0"/>
          <p:nvPr/>
        </p:nvPicPr>
        <p:blipFill rotWithShape="1">
          <a:blip r:embed="rId5">
            <a:alphaModFix/>
          </a:blip>
          <a:srcRect l="975" t="5276" r="71933" b="17697"/>
          <a:stretch/>
        </p:blipFill>
        <p:spPr>
          <a:xfrm>
            <a:off x="666463" y="4163726"/>
            <a:ext cx="2185785" cy="1850569"/>
          </a:xfrm>
          <a:prstGeom prst="rect">
            <a:avLst/>
          </a:prstGeom>
          <a:noFill/>
          <a:ln>
            <a:noFill/>
          </a:ln>
        </p:spPr>
      </p:pic>
      <p:sp>
        <p:nvSpPr>
          <p:cNvPr id="1580" name="Google Shape;158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8560"/>
    </mc:Choice>
    <mc:Fallback xmlns="">
      <p:transition spd="slow" advTm="385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0"/>
                                        </p:tgtEl>
                                        <p:attrNameLst>
                                          <p:attrName>style.visibility</p:attrName>
                                        </p:attrNameLst>
                                      </p:cBhvr>
                                      <p:to>
                                        <p:strVal val="visible"/>
                                      </p:to>
                                    </p:set>
                                    <p:animEffect transition="in" filter="fade">
                                      <p:cBhvr>
                                        <p:cTn id="7" dur="500"/>
                                        <p:tgtEl>
                                          <p:spTgt spid="1570"/>
                                        </p:tgtEl>
                                      </p:cBhvr>
                                    </p:animEffect>
                                  </p:childTnLst>
                                </p:cTn>
                              </p:par>
                              <p:par>
                                <p:cTn id="8" presetID="10" presetClass="entr" presetSubtype="0" fill="hold" nodeType="withEffect">
                                  <p:stCondLst>
                                    <p:cond delay="0"/>
                                  </p:stCondLst>
                                  <p:childTnLst>
                                    <p:set>
                                      <p:cBhvr>
                                        <p:cTn id="9" dur="1" fill="hold">
                                          <p:stCondLst>
                                            <p:cond delay="0"/>
                                          </p:stCondLst>
                                        </p:cTn>
                                        <p:tgtEl>
                                          <p:spTgt spid="1569"/>
                                        </p:tgtEl>
                                        <p:attrNameLst>
                                          <p:attrName>style.visibility</p:attrName>
                                        </p:attrNameLst>
                                      </p:cBhvr>
                                      <p:to>
                                        <p:strVal val="visible"/>
                                      </p:to>
                                    </p:set>
                                    <p:animEffect transition="in" filter="fade">
                                      <p:cBhvr>
                                        <p:cTn id="10" dur="500"/>
                                        <p:tgtEl>
                                          <p:spTgt spid="156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2"/>
                                        </p:tgtEl>
                                        <p:attrNameLst>
                                          <p:attrName>style.visibility</p:attrName>
                                        </p:attrNameLst>
                                      </p:cBhvr>
                                      <p:to>
                                        <p:strVal val="visible"/>
                                      </p:to>
                                    </p:set>
                                    <p:animEffect transition="in" filter="fade">
                                      <p:cBhvr>
                                        <p:cTn id="15" dur="500"/>
                                        <p:tgtEl>
                                          <p:spTgt spid="1572"/>
                                        </p:tgtEl>
                                      </p:cBhvr>
                                    </p:animEffect>
                                  </p:childTnLst>
                                </p:cTn>
                              </p:par>
                              <p:par>
                                <p:cTn id="16" presetID="10" presetClass="entr" presetSubtype="0" fill="hold" nodeType="withEffect">
                                  <p:stCondLst>
                                    <p:cond delay="0"/>
                                  </p:stCondLst>
                                  <p:childTnLst>
                                    <p:set>
                                      <p:cBhvr>
                                        <p:cTn id="17" dur="1" fill="hold">
                                          <p:stCondLst>
                                            <p:cond delay="0"/>
                                          </p:stCondLst>
                                        </p:cTn>
                                        <p:tgtEl>
                                          <p:spTgt spid="1571"/>
                                        </p:tgtEl>
                                        <p:attrNameLst>
                                          <p:attrName>style.visibility</p:attrName>
                                        </p:attrNameLst>
                                      </p:cBhvr>
                                      <p:to>
                                        <p:strVal val="visible"/>
                                      </p:to>
                                    </p:set>
                                    <p:animEffect transition="in" filter="fade">
                                      <p:cBhvr>
                                        <p:cTn id="18" dur="500"/>
                                        <p:tgtEl>
                                          <p:spTgt spid="157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74"/>
                                        </p:tgtEl>
                                        <p:attrNameLst>
                                          <p:attrName>style.visibility</p:attrName>
                                        </p:attrNameLst>
                                      </p:cBhvr>
                                      <p:to>
                                        <p:strVal val="visible"/>
                                      </p:to>
                                    </p:set>
                                    <p:animEffect transition="in" filter="fade">
                                      <p:cBhvr>
                                        <p:cTn id="23" dur="500"/>
                                        <p:tgtEl>
                                          <p:spTgt spid="1574"/>
                                        </p:tgtEl>
                                      </p:cBhvr>
                                    </p:animEffect>
                                  </p:childTnLst>
                                </p:cTn>
                              </p:par>
                              <p:par>
                                <p:cTn id="24" presetID="10" presetClass="entr" presetSubtype="0" fill="hold" nodeType="withEffect">
                                  <p:stCondLst>
                                    <p:cond delay="0"/>
                                  </p:stCondLst>
                                  <p:childTnLst>
                                    <p:set>
                                      <p:cBhvr>
                                        <p:cTn id="25" dur="1" fill="hold">
                                          <p:stCondLst>
                                            <p:cond delay="0"/>
                                          </p:stCondLst>
                                        </p:cTn>
                                        <p:tgtEl>
                                          <p:spTgt spid="1573"/>
                                        </p:tgtEl>
                                        <p:attrNameLst>
                                          <p:attrName>style.visibility</p:attrName>
                                        </p:attrNameLst>
                                      </p:cBhvr>
                                      <p:to>
                                        <p:strVal val="visible"/>
                                      </p:to>
                                    </p:set>
                                    <p:animEffect transition="in" filter="fade">
                                      <p:cBhvr>
                                        <p:cTn id="26" dur="500"/>
                                        <p:tgtEl>
                                          <p:spTgt spid="157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76"/>
                                        </p:tgtEl>
                                        <p:attrNameLst>
                                          <p:attrName>style.visibility</p:attrName>
                                        </p:attrNameLst>
                                      </p:cBhvr>
                                      <p:to>
                                        <p:strVal val="visible"/>
                                      </p:to>
                                    </p:set>
                                    <p:animEffect transition="in" filter="fade">
                                      <p:cBhvr>
                                        <p:cTn id="31" dur="500"/>
                                        <p:tgtEl>
                                          <p:spTgt spid="1576"/>
                                        </p:tgtEl>
                                      </p:cBhvr>
                                    </p:animEffect>
                                  </p:childTnLst>
                                </p:cTn>
                              </p:par>
                              <p:par>
                                <p:cTn id="32" presetID="10" presetClass="entr" presetSubtype="0" fill="hold" nodeType="withEffect">
                                  <p:stCondLst>
                                    <p:cond delay="0"/>
                                  </p:stCondLst>
                                  <p:childTnLst>
                                    <p:set>
                                      <p:cBhvr>
                                        <p:cTn id="33" dur="1" fill="hold">
                                          <p:stCondLst>
                                            <p:cond delay="0"/>
                                          </p:stCondLst>
                                        </p:cTn>
                                        <p:tgtEl>
                                          <p:spTgt spid="1575"/>
                                        </p:tgtEl>
                                        <p:attrNameLst>
                                          <p:attrName>style.visibility</p:attrName>
                                        </p:attrNameLst>
                                      </p:cBhvr>
                                      <p:to>
                                        <p:strVal val="visible"/>
                                      </p:to>
                                    </p:set>
                                    <p:animEffect transition="in" filter="fade">
                                      <p:cBhvr>
                                        <p:cTn id="34" dur="500"/>
                                        <p:tgtEl>
                                          <p:spTgt spid="157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78"/>
                                        </p:tgtEl>
                                        <p:attrNameLst>
                                          <p:attrName>style.visibility</p:attrName>
                                        </p:attrNameLst>
                                      </p:cBhvr>
                                      <p:to>
                                        <p:strVal val="visible"/>
                                      </p:to>
                                    </p:set>
                                    <p:animEffect transition="in" filter="fade">
                                      <p:cBhvr>
                                        <p:cTn id="39" dur="500"/>
                                        <p:tgtEl>
                                          <p:spTgt spid="1578"/>
                                        </p:tgtEl>
                                      </p:cBhvr>
                                    </p:animEffect>
                                  </p:childTnLst>
                                </p:cTn>
                              </p:par>
                              <p:par>
                                <p:cTn id="40" presetID="10" presetClass="entr" presetSubtype="0" fill="hold" nodeType="withEffect">
                                  <p:stCondLst>
                                    <p:cond delay="0"/>
                                  </p:stCondLst>
                                  <p:childTnLst>
                                    <p:set>
                                      <p:cBhvr>
                                        <p:cTn id="41" dur="1" fill="hold">
                                          <p:stCondLst>
                                            <p:cond delay="0"/>
                                          </p:stCondLst>
                                        </p:cTn>
                                        <p:tgtEl>
                                          <p:spTgt spid="1577"/>
                                        </p:tgtEl>
                                        <p:attrNameLst>
                                          <p:attrName>style.visibility</p:attrName>
                                        </p:attrNameLst>
                                      </p:cBhvr>
                                      <p:to>
                                        <p:strVal val="visible"/>
                                      </p:to>
                                    </p:set>
                                    <p:animEffect transition="in" filter="fade">
                                      <p:cBhvr>
                                        <p:cTn id="42" dur="500"/>
                                        <p:tgtEl>
                                          <p:spTgt spid="1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66"/>
        <p:cNvGrpSpPr/>
        <p:nvPr/>
      </p:nvGrpSpPr>
      <p:grpSpPr>
        <a:xfrm>
          <a:off x="0" y="0"/>
          <a:ext cx="0" cy="0"/>
          <a:chOff x="0" y="0"/>
          <a:chExt cx="0" cy="0"/>
        </a:xfrm>
      </p:grpSpPr>
      <p:sp>
        <p:nvSpPr>
          <p:cNvPr id="1567" name="Google Shape;1567;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Enviar solicitudes de mantenimiento del proveedor antes de la revalidación</a:t>
            </a:r>
            <a:endParaRPr/>
          </a:p>
        </p:txBody>
      </p:sp>
      <p:sp>
        <p:nvSpPr>
          <p:cNvPr id="1568" name="Google Shape;1568;p109"/>
          <p:cNvSpPr/>
          <p:nvPr/>
        </p:nvSpPr>
        <p:spPr>
          <a:xfrm>
            <a:off x="245419" y="3575074"/>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569" name="Google Shape;1569;p109"/>
          <p:cNvSpPr/>
          <p:nvPr/>
        </p:nvSpPr>
        <p:spPr>
          <a:xfrm>
            <a:off x="5011075" y="2480146"/>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Nombre</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pic>
        <p:nvPicPr>
          <p:cNvPr id="1570" name="Google Shape;1570;p109" descr="Checkbox Checked with solid fill"/>
          <p:cNvPicPr preferRelativeResize="0"/>
          <p:nvPr/>
        </p:nvPicPr>
        <p:blipFill rotWithShape="1">
          <a:blip r:embed="rId4">
            <a:alphaModFix/>
          </a:blip>
          <a:srcRect/>
          <a:stretch/>
        </p:blipFill>
        <p:spPr>
          <a:xfrm>
            <a:off x="4328366" y="2360254"/>
            <a:ext cx="682708" cy="682708"/>
          </a:xfrm>
          <a:prstGeom prst="rect">
            <a:avLst/>
          </a:prstGeom>
          <a:noFill/>
          <a:ln>
            <a:noFill/>
          </a:ln>
        </p:spPr>
      </p:pic>
      <p:sp>
        <p:nvSpPr>
          <p:cNvPr id="1571" name="Google Shape;1571;p109"/>
          <p:cNvSpPr/>
          <p:nvPr/>
        </p:nvSpPr>
        <p:spPr>
          <a:xfrm>
            <a:off x="5008874" y="3008078"/>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Dirección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572" name="Google Shape;1572;p109" descr="Checkbox Checked with solid fill"/>
          <p:cNvPicPr preferRelativeResize="0"/>
          <p:nvPr/>
        </p:nvPicPr>
        <p:blipFill rotWithShape="1">
          <a:blip r:embed="rId4">
            <a:alphaModFix/>
          </a:blip>
          <a:srcRect/>
          <a:stretch/>
        </p:blipFill>
        <p:spPr>
          <a:xfrm>
            <a:off x="4326165" y="2888186"/>
            <a:ext cx="682708" cy="682708"/>
          </a:xfrm>
          <a:prstGeom prst="rect">
            <a:avLst/>
          </a:prstGeom>
          <a:noFill/>
          <a:ln>
            <a:noFill/>
          </a:ln>
        </p:spPr>
      </p:pic>
      <p:sp>
        <p:nvSpPr>
          <p:cNvPr id="1573" name="Google Shape;1573;p109"/>
          <p:cNvSpPr/>
          <p:nvPr/>
        </p:nvSpPr>
        <p:spPr>
          <a:xfrm>
            <a:off x="4980737" y="3578091"/>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Especialidad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574" name="Google Shape;1574;p109" descr="Checkbox Checked with solid fill"/>
          <p:cNvPicPr preferRelativeResize="0"/>
          <p:nvPr/>
        </p:nvPicPr>
        <p:blipFill rotWithShape="1">
          <a:blip r:embed="rId4">
            <a:alphaModFix/>
          </a:blip>
          <a:srcRect/>
          <a:stretch/>
        </p:blipFill>
        <p:spPr>
          <a:xfrm>
            <a:off x="4298028" y="3458199"/>
            <a:ext cx="682708" cy="682708"/>
          </a:xfrm>
          <a:prstGeom prst="rect">
            <a:avLst/>
          </a:prstGeom>
          <a:noFill/>
          <a:ln>
            <a:noFill/>
          </a:ln>
        </p:spPr>
      </p:pic>
      <p:sp>
        <p:nvSpPr>
          <p:cNvPr id="1575" name="Google Shape;1575;p109"/>
          <p:cNvSpPr/>
          <p:nvPr/>
        </p:nvSpPr>
        <p:spPr>
          <a:xfrm>
            <a:off x="4980736" y="4136073"/>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Seguro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576" name="Google Shape;1576;p109" descr="Checkbox Checked with solid fill"/>
          <p:cNvPicPr preferRelativeResize="0"/>
          <p:nvPr/>
        </p:nvPicPr>
        <p:blipFill rotWithShape="1">
          <a:blip r:embed="rId4">
            <a:alphaModFix/>
          </a:blip>
          <a:srcRect/>
          <a:stretch/>
        </p:blipFill>
        <p:spPr>
          <a:xfrm>
            <a:off x="4298027" y="4016181"/>
            <a:ext cx="682708" cy="682708"/>
          </a:xfrm>
          <a:prstGeom prst="rect">
            <a:avLst/>
          </a:prstGeom>
          <a:noFill/>
          <a:ln>
            <a:noFill/>
          </a:ln>
        </p:spPr>
      </p:pic>
      <p:sp>
        <p:nvSpPr>
          <p:cNvPr id="1577" name="Google Shape;1577;p109"/>
          <p:cNvSpPr/>
          <p:nvPr/>
        </p:nvSpPr>
        <p:spPr>
          <a:xfrm>
            <a:off x="4980735" y="4702217"/>
            <a:ext cx="283869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Propiedad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578" name="Google Shape;1578;p109" descr="Checkbox Checked with solid fill"/>
          <p:cNvPicPr preferRelativeResize="0"/>
          <p:nvPr/>
        </p:nvPicPr>
        <p:blipFill rotWithShape="1">
          <a:blip r:embed="rId4">
            <a:alphaModFix/>
          </a:blip>
          <a:srcRect/>
          <a:stretch/>
        </p:blipFill>
        <p:spPr>
          <a:xfrm>
            <a:off x="4298026" y="4582325"/>
            <a:ext cx="682708" cy="682708"/>
          </a:xfrm>
          <a:prstGeom prst="rect">
            <a:avLst/>
          </a:prstGeom>
          <a:noFill/>
          <a:ln>
            <a:noFill/>
          </a:ln>
        </p:spPr>
      </p:pic>
      <p:sp>
        <p:nvSpPr>
          <p:cNvPr id="1580" name="Google Shape;158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3" name="Imagen 2">
            <a:extLst>
              <a:ext uri="{FF2B5EF4-FFF2-40B4-BE49-F238E27FC236}">
                <a16:creationId xmlns:a16="http://schemas.microsoft.com/office/drawing/2014/main" id="{849A6914-9AA8-443B-9A21-CEB2F3012E8F}"/>
              </a:ext>
            </a:extLst>
          </p:cNvPr>
          <p:cNvPicPr>
            <a:picLocks noChangeAspect="1"/>
          </p:cNvPicPr>
          <p:nvPr/>
        </p:nvPicPr>
        <p:blipFill>
          <a:blip r:embed="rId5"/>
          <a:stretch>
            <a:fillRect/>
          </a:stretch>
        </p:blipFill>
        <p:spPr>
          <a:xfrm>
            <a:off x="587780" y="4197404"/>
            <a:ext cx="2343150" cy="18954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8560"/>
    </mc:Choice>
    <mc:Fallback xmlns="">
      <p:transition spd="slow" advTm="385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0"/>
                                        </p:tgtEl>
                                        <p:attrNameLst>
                                          <p:attrName>style.visibility</p:attrName>
                                        </p:attrNameLst>
                                      </p:cBhvr>
                                      <p:to>
                                        <p:strVal val="visible"/>
                                      </p:to>
                                    </p:set>
                                    <p:animEffect transition="in" filter="fade">
                                      <p:cBhvr>
                                        <p:cTn id="7" dur="500"/>
                                        <p:tgtEl>
                                          <p:spTgt spid="1570"/>
                                        </p:tgtEl>
                                      </p:cBhvr>
                                    </p:animEffect>
                                  </p:childTnLst>
                                </p:cTn>
                              </p:par>
                              <p:par>
                                <p:cTn id="8" presetID="10" presetClass="entr" presetSubtype="0" fill="hold" nodeType="withEffect">
                                  <p:stCondLst>
                                    <p:cond delay="0"/>
                                  </p:stCondLst>
                                  <p:childTnLst>
                                    <p:set>
                                      <p:cBhvr>
                                        <p:cTn id="9" dur="1" fill="hold">
                                          <p:stCondLst>
                                            <p:cond delay="0"/>
                                          </p:stCondLst>
                                        </p:cTn>
                                        <p:tgtEl>
                                          <p:spTgt spid="1569"/>
                                        </p:tgtEl>
                                        <p:attrNameLst>
                                          <p:attrName>style.visibility</p:attrName>
                                        </p:attrNameLst>
                                      </p:cBhvr>
                                      <p:to>
                                        <p:strVal val="visible"/>
                                      </p:to>
                                    </p:set>
                                    <p:animEffect transition="in" filter="fade">
                                      <p:cBhvr>
                                        <p:cTn id="10" dur="500"/>
                                        <p:tgtEl>
                                          <p:spTgt spid="156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2"/>
                                        </p:tgtEl>
                                        <p:attrNameLst>
                                          <p:attrName>style.visibility</p:attrName>
                                        </p:attrNameLst>
                                      </p:cBhvr>
                                      <p:to>
                                        <p:strVal val="visible"/>
                                      </p:to>
                                    </p:set>
                                    <p:animEffect transition="in" filter="fade">
                                      <p:cBhvr>
                                        <p:cTn id="15" dur="500"/>
                                        <p:tgtEl>
                                          <p:spTgt spid="1572"/>
                                        </p:tgtEl>
                                      </p:cBhvr>
                                    </p:animEffect>
                                  </p:childTnLst>
                                </p:cTn>
                              </p:par>
                              <p:par>
                                <p:cTn id="16" presetID="10" presetClass="entr" presetSubtype="0" fill="hold" nodeType="withEffect">
                                  <p:stCondLst>
                                    <p:cond delay="0"/>
                                  </p:stCondLst>
                                  <p:childTnLst>
                                    <p:set>
                                      <p:cBhvr>
                                        <p:cTn id="17" dur="1" fill="hold">
                                          <p:stCondLst>
                                            <p:cond delay="0"/>
                                          </p:stCondLst>
                                        </p:cTn>
                                        <p:tgtEl>
                                          <p:spTgt spid="1571"/>
                                        </p:tgtEl>
                                        <p:attrNameLst>
                                          <p:attrName>style.visibility</p:attrName>
                                        </p:attrNameLst>
                                      </p:cBhvr>
                                      <p:to>
                                        <p:strVal val="visible"/>
                                      </p:to>
                                    </p:set>
                                    <p:animEffect transition="in" filter="fade">
                                      <p:cBhvr>
                                        <p:cTn id="18" dur="500"/>
                                        <p:tgtEl>
                                          <p:spTgt spid="157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74"/>
                                        </p:tgtEl>
                                        <p:attrNameLst>
                                          <p:attrName>style.visibility</p:attrName>
                                        </p:attrNameLst>
                                      </p:cBhvr>
                                      <p:to>
                                        <p:strVal val="visible"/>
                                      </p:to>
                                    </p:set>
                                    <p:animEffect transition="in" filter="fade">
                                      <p:cBhvr>
                                        <p:cTn id="23" dur="500"/>
                                        <p:tgtEl>
                                          <p:spTgt spid="1574"/>
                                        </p:tgtEl>
                                      </p:cBhvr>
                                    </p:animEffect>
                                  </p:childTnLst>
                                </p:cTn>
                              </p:par>
                              <p:par>
                                <p:cTn id="24" presetID="10" presetClass="entr" presetSubtype="0" fill="hold" nodeType="withEffect">
                                  <p:stCondLst>
                                    <p:cond delay="0"/>
                                  </p:stCondLst>
                                  <p:childTnLst>
                                    <p:set>
                                      <p:cBhvr>
                                        <p:cTn id="25" dur="1" fill="hold">
                                          <p:stCondLst>
                                            <p:cond delay="0"/>
                                          </p:stCondLst>
                                        </p:cTn>
                                        <p:tgtEl>
                                          <p:spTgt spid="1573"/>
                                        </p:tgtEl>
                                        <p:attrNameLst>
                                          <p:attrName>style.visibility</p:attrName>
                                        </p:attrNameLst>
                                      </p:cBhvr>
                                      <p:to>
                                        <p:strVal val="visible"/>
                                      </p:to>
                                    </p:set>
                                    <p:animEffect transition="in" filter="fade">
                                      <p:cBhvr>
                                        <p:cTn id="26" dur="500"/>
                                        <p:tgtEl>
                                          <p:spTgt spid="157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76"/>
                                        </p:tgtEl>
                                        <p:attrNameLst>
                                          <p:attrName>style.visibility</p:attrName>
                                        </p:attrNameLst>
                                      </p:cBhvr>
                                      <p:to>
                                        <p:strVal val="visible"/>
                                      </p:to>
                                    </p:set>
                                    <p:animEffect transition="in" filter="fade">
                                      <p:cBhvr>
                                        <p:cTn id="31" dur="500"/>
                                        <p:tgtEl>
                                          <p:spTgt spid="1576"/>
                                        </p:tgtEl>
                                      </p:cBhvr>
                                    </p:animEffect>
                                  </p:childTnLst>
                                </p:cTn>
                              </p:par>
                              <p:par>
                                <p:cTn id="32" presetID="10" presetClass="entr" presetSubtype="0" fill="hold" nodeType="withEffect">
                                  <p:stCondLst>
                                    <p:cond delay="0"/>
                                  </p:stCondLst>
                                  <p:childTnLst>
                                    <p:set>
                                      <p:cBhvr>
                                        <p:cTn id="33" dur="1" fill="hold">
                                          <p:stCondLst>
                                            <p:cond delay="0"/>
                                          </p:stCondLst>
                                        </p:cTn>
                                        <p:tgtEl>
                                          <p:spTgt spid="1575"/>
                                        </p:tgtEl>
                                        <p:attrNameLst>
                                          <p:attrName>style.visibility</p:attrName>
                                        </p:attrNameLst>
                                      </p:cBhvr>
                                      <p:to>
                                        <p:strVal val="visible"/>
                                      </p:to>
                                    </p:set>
                                    <p:animEffect transition="in" filter="fade">
                                      <p:cBhvr>
                                        <p:cTn id="34" dur="500"/>
                                        <p:tgtEl>
                                          <p:spTgt spid="157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78"/>
                                        </p:tgtEl>
                                        <p:attrNameLst>
                                          <p:attrName>style.visibility</p:attrName>
                                        </p:attrNameLst>
                                      </p:cBhvr>
                                      <p:to>
                                        <p:strVal val="visible"/>
                                      </p:to>
                                    </p:set>
                                    <p:animEffect transition="in" filter="fade">
                                      <p:cBhvr>
                                        <p:cTn id="39" dur="500"/>
                                        <p:tgtEl>
                                          <p:spTgt spid="1578"/>
                                        </p:tgtEl>
                                      </p:cBhvr>
                                    </p:animEffect>
                                  </p:childTnLst>
                                </p:cTn>
                              </p:par>
                              <p:par>
                                <p:cTn id="40" presetID="10" presetClass="entr" presetSubtype="0" fill="hold" nodeType="withEffect">
                                  <p:stCondLst>
                                    <p:cond delay="0"/>
                                  </p:stCondLst>
                                  <p:childTnLst>
                                    <p:set>
                                      <p:cBhvr>
                                        <p:cTn id="41" dur="1" fill="hold">
                                          <p:stCondLst>
                                            <p:cond delay="0"/>
                                          </p:stCondLst>
                                        </p:cTn>
                                        <p:tgtEl>
                                          <p:spTgt spid="1577"/>
                                        </p:tgtEl>
                                        <p:attrNameLst>
                                          <p:attrName>style.visibility</p:attrName>
                                        </p:attrNameLst>
                                      </p:cBhvr>
                                      <p:to>
                                        <p:strVal val="visible"/>
                                      </p:to>
                                    </p:set>
                                    <p:animEffect transition="in" filter="fade">
                                      <p:cBhvr>
                                        <p:cTn id="42" dur="500"/>
                                        <p:tgtEl>
                                          <p:spTgt spid="1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85"/>
        <p:cNvGrpSpPr/>
        <p:nvPr/>
      </p:nvGrpSpPr>
      <p:grpSpPr>
        <a:xfrm>
          <a:off x="0" y="0"/>
          <a:ext cx="0" cy="0"/>
          <a:chOff x="0" y="0"/>
          <a:chExt cx="0" cy="0"/>
        </a:xfrm>
      </p:grpSpPr>
      <p:sp>
        <p:nvSpPr>
          <p:cNvPr id="1586" name="Google Shape;1586;p110"/>
          <p:cNvSpPr txBox="1">
            <a:spLocks noGrp="1"/>
          </p:cNvSpPr>
          <p:nvPr>
            <p:ph type="title"/>
          </p:nvPr>
        </p:nvSpPr>
        <p:spPr>
          <a:xfrm>
            <a:off x="1041600" y="2766217"/>
            <a:ext cx="517327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Play"/>
              <a:buNone/>
            </a:pPr>
            <a:r>
              <a:rPr lang="en-US" sz="4000"/>
              <a:t>Thank you!</a:t>
            </a:r>
            <a:endParaRPr/>
          </a:p>
        </p:txBody>
      </p:sp>
      <p:sp>
        <p:nvSpPr>
          <p:cNvPr id="1587" name="Google Shape;1587;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219</a:t>
            </a:fld>
            <a:endParaRPr/>
          </a:p>
        </p:txBody>
      </p:sp>
      <p:pic>
        <p:nvPicPr>
          <p:cNvPr id="1588" name="Google Shape;1588;p110"/>
          <p:cNvPicPr preferRelativeResize="0"/>
          <p:nvPr/>
        </p:nvPicPr>
        <p:blipFill rotWithShape="1">
          <a:blip r:embed="rId4">
            <a:alphaModFix/>
          </a:blip>
          <a:srcRect/>
          <a:stretch/>
        </p:blipFill>
        <p:spPr>
          <a:xfrm>
            <a:off x="7617619" y="5727666"/>
            <a:ext cx="3736181" cy="628684"/>
          </a:xfrm>
          <a:prstGeom prst="rect">
            <a:avLst/>
          </a:prstGeom>
          <a:noFill/>
          <a:ln>
            <a:noFill/>
          </a:ln>
        </p:spPr>
      </p:pic>
      <p:pic>
        <p:nvPicPr>
          <p:cNvPr id="1589" name="Google Shape;1589;p110" descr="A pregnant person holding a pregnant person&#10;&#10;Description automatically generated"/>
          <p:cNvPicPr preferRelativeResize="0"/>
          <p:nvPr/>
        </p:nvPicPr>
        <p:blipFill rotWithShape="1">
          <a:blip r:embed="rId5">
            <a:alphaModFix/>
          </a:blip>
          <a:srcRect/>
          <a:stretch/>
        </p:blipFill>
        <p:spPr>
          <a:xfrm>
            <a:off x="7508569" y="1334671"/>
            <a:ext cx="3845231" cy="4188656"/>
          </a:xfrm>
          <a:prstGeom prst="rect">
            <a:avLst/>
          </a:prstGeom>
          <a:noFill/>
          <a:ln>
            <a:noFill/>
          </a:ln>
        </p:spPr>
      </p:pic>
      <p:sp>
        <p:nvSpPr>
          <p:cNvPr id="1590" name="Google Shape;1590;p110"/>
          <p:cNvSpPr/>
          <p:nvPr/>
        </p:nvSpPr>
        <p:spPr>
          <a:xfrm>
            <a:off x="1210211" y="3843157"/>
            <a:ext cx="5651512" cy="219885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Questions? Contact HCPF at </a:t>
            </a:r>
            <a:endParaRPr>
              <a:latin typeface="Aptos" panose="020B0004020202020204" pitchFamily="34" charset="0"/>
            </a:endParaRPr>
          </a:p>
          <a:p>
            <a:pPr marL="0" marR="0" lvl="0" indent="0" algn="ctr" rtl="0">
              <a:spcBef>
                <a:spcPts val="0"/>
              </a:spcBef>
              <a:spcAft>
                <a:spcPts val="0"/>
              </a:spcAft>
              <a:buNone/>
            </a:pPr>
            <a:r>
              <a:rPr lang="en-US" sz="2400">
                <a:solidFill>
                  <a:schemeClr val="dk1"/>
                </a:solidFill>
                <a:latin typeface="Aptos" panose="020B0004020202020204" pitchFamily="34" charset="0"/>
                <a:sym typeface="Arial"/>
              </a:rPr>
              <a:t>hcpf_maternalchildhealth@state.co.us </a:t>
            </a:r>
            <a:endParaRPr>
              <a:latin typeface="Aptos" panose="020B0004020202020204" pitchFamily="34" charset="0"/>
            </a:endParaRPr>
          </a:p>
          <a:p>
            <a:pPr marL="0" marR="0" lvl="0" indent="0" algn="ctr" rtl="0">
              <a:spcBef>
                <a:spcPts val="0"/>
              </a:spcBef>
              <a:spcAft>
                <a:spcPts val="0"/>
              </a:spcAft>
              <a:buNone/>
            </a:pPr>
            <a:r>
              <a:rPr lang="en-US" sz="2400">
                <a:solidFill>
                  <a:schemeClr val="dk1"/>
                </a:solidFill>
                <a:latin typeface="Aptos" panose="020B0004020202020204" pitchFamily="34" charset="0"/>
                <a:sym typeface="Arial"/>
              </a:rPr>
              <a:t>or the Fiscal Agent at (833) 468-0362</a:t>
            </a:r>
            <a:endParaRPr sz="2000">
              <a:solidFill>
                <a:schemeClr val="dk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205"/>
    </mc:Choice>
    <mc:Fallback xmlns="">
      <p:transition spd="slow" advTm="22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0"/>
                                        </p:tgtEl>
                                        <p:attrNameLst>
                                          <p:attrName>style.visibility</p:attrName>
                                        </p:attrNameLst>
                                      </p:cBhvr>
                                      <p:to>
                                        <p:strVal val="visible"/>
                                      </p:to>
                                    </p:set>
                                    <p:animEffect transition="in" filter="fade">
                                      <p:cBhvr>
                                        <p:cTn id="7" dur="1000"/>
                                        <p:tgtEl>
                                          <p:spTgt spid="1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47"/>
        <p:cNvGrpSpPr/>
        <p:nvPr/>
      </p:nvGrpSpPr>
      <p:grpSpPr>
        <a:xfrm>
          <a:off x="0" y="0"/>
          <a:ext cx="0" cy="0"/>
          <a:chOff x="0" y="0"/>
          <a:chExt cx="0" cy="0"/>
        </a:xfrm>
      </p:grpSpPr>
      <p:sp>
        <p:nvSpPr>
          <p:cNvPr id="248" name="Google Shape;248;p11"/>
          <p:cNvSpPr/>
          <p:nvPr/>
        </p:nvSpPr>
        <p:spPr>
          <a:xfrm>
            <a:off x="2045567" y="-3306546"/>
            <a:ext cx="10282618" cy="10164545"/>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249" name="Google Shape;249;p11" descr="A diagram of a company  Description automatically generated"/>
          <p:cNvPicPr preferRelativeResize="0"/>
          <p:nvPr/>
        </p:nvPicPr>
        <p:blipFill rotWithShape="1">
          <a:blip r:embed="rId3">
            <a:alphaModFix/>
          </a:blip>
          <a:srcRect l="1738" r="1310"/>
          <a:stretch/>
        </p:blipFill>
        <p:spPr>
          <a:xfrm>
            <a:off x="11155" y="0"/>
            <a:ext cx="11820293" cy="6858000"/>
          </a:xfrm>
          <a:prstGeom prst="rect">
            <a:avLst/>
          </a:prstGeom>
          <a:noFill/>
          <a:ln>
            <a:noFill/>
          </a:ln>
        </p:spPr>
      </p:pic>
      <p:sp>
        <p:nvSpPr>
          <p:cNvPr id="250" name="Google Shape;250;p11"/>
          <p:cNvSpPr txBox="1">
            <a:spLocks noGrp="1"/>
          </p:cNvSpPr>
          <p:nvPr>
            <p:ph type="title"/>
          </p:nvPr>
        </p:nvSpPr>
        <p:spPr>
          <a:xfrm>
            <a:off x="314522" y="488602"/>
            <a:ext cx="6572260" cy="10533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Proceso de inscripción</a:t>
            </a:r>
            <a:endParaRPr/>
          </a:p>
        </p:txBody>
      </p:sp>
      <p:sp>
        <p:nvSpPr>
          <p:cNvPr id="251" name="Google Shape;251;p11"/>
          <p:cNvSpPr/>
          <p:nvPr/>
        </p:nvSpPr>
        <p:spPr>
          <a:xfrm flipH="1">
            <a:off x="6686630" y="1929383"/>
            <a:ext cx="5505369" cy="4928617"/>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00197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52" name="Google Shape;25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3" name="CuadroTexto 2">
            <a:extLst>
              <a:ext uri="{FF2B5EF4-FFF2-40B4-BE49-F238E27FC236}">
                <a16:creationId xmlns:a16="http://schemas.microsoft.com/office/drawing/2014/main" id="{A9F43BD2-EE03-4BFA-A029-3632D1964FD9}"/>
              </a:ext>
            </a:extLst>
          </p:cNvPr>
          <p:cNvSpPr txBox="1"/>
          <p:nvPr/>
        </p:nvSpPr>
        <p:spPr>
          <a:xfrm>
            <a:off x="371631" y="2909649"/>
            <a:ext cx="1260000" cy="1038701"/>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Prepara tu negocio para inscripción en Medicaid</a:t>
            </a:r>
          </a:p>
        </p:txBody>
      </p:sp>
      <p:sp>
        <p:nvSpPr>
          <p:cNvPr id="9" name="CuadroTexto 8">
            <a:extLst>
              <a:ext uri="{FF2B5EF4-FFF2-40B4-BE49-F238E27FC236}">
                <a16:creationId xmlns:a16="http://schemas.microsoft.com/office/drawing/2014/main" id="{B97F67B0-E235-4FEA-ABA4-A0D7547DC37F}"/>
              </a:ext>
            </a:extLst>
          </p:cNvPr>
          <p:cNvSpPr txBox="1"/>
          <p:nvPr/>
        </p:nvSpPr>
        <p:spPr>
          <a:xfrm>
            <a:off x="2143802" y="3226473"/>
            <a:ext cx="1129974" cy="519351"/>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Selecciona la ruta</a:t>
            </a:r>
          </a:p>
        </p:txBody>
      </p:sp>
      <p:sp>
        <p:nvSpPr>
          <p:cNvPr id="10" name="CuadroTexto 9">
            <a:extLst>
              <a:ext uri="{FF2B5EF4-FFF2-40B4-BE49-F238E27FC236}">
                <a16:creationId xmlns:a16="http://schemas.microsoft.com/office/drawing/2014/main" id="{0E2BAC27-ECDF-4060-8AE9-73B14182C694}"/>
              </a:ext>
            </a:extLst>
          </p:cNvPr>
          <p:cNvSpPr txBox="1"/>
          <p:nvPr/>
        </p:nvSpPr>
        <p:spPr>
          <a:xfrm>
            <a:off x="4483934" y="2524108"/>
            <a:ext cx="1188000" cy="259675"/>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Certificación</a:t>
            </a:r>
          </a:p>
        </p:txBody>
      </p:sp>
      <p:sp>
        <p:nvSpPr>
          <p:cNvPr id="11" name="CuadroTexto 10">
            <a:extLst>
              <a:ext uri="{FF2B5EF4-FFF2-40B4-BE49-F238E27FC236}">
                <a16:creationId xmlns:a16="http://schemas.microsoft.com/office/drawing/2014/main" id="{519A7C26-8B36-4A72-92A7-F2148BDE8AAC}"/>
              </a:ext>
            </a:extLst>
          </p:cNvPr>
          <p:cNvSpPr txBox="1"/>
          <p:nvPr/>
        </p:nvSpPr>
        <p:spPr>
          <a:xfrm>
            <a:off x="4571711" y="4211012"/>
            <a:ext cx="1152000" cy="259675"/>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Experiencia</a:t>
            </a:r>
          </a:p>
        </p:txBody>
      </p:sp>
      <p:sp>
        <p:nvSpPr>
          <p:cNvPr id="12" name="CuadroTexto 11">
            <a:extLst>
              <a:ext uri="{FF2B5EF4-FFF2-40B4-BE49-F238E27FC236}">
                <a16:creationId xmlns:a16="http://schemas.microsoft.com/office/drawing/2014/main" id="{8751849D-7601-4706-87D9-C4E11F226C6E}"/>
              </a:ext>
            </a:extLst>
          </p:cNvPr>
          <p:cNvSpPr txBox="1"/>
          <p:nvPr/>
        </p:nvSpPr>
        <p:spPr>
          <a:xfrm>
            <a:off x="7238833" y="2966797"/>
            <a:ext cx="1352011" cy="1038701"/>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Registro a través del Portal Web de Medicaid</a:t>
            </a:r>
          </a:p>
        </p:txBody>
      </p:sp>
      <p:sp>
        <p:nvSpPr>
          <p:cNvPr id="13" name="CuadroTexto 12">
            <a:extLst>
              <a:ext uri="{FF2B5EF4-FFF2-40B4-BE49-F238E27FC236}">
                <a16:creationId xmlns:a16="http://schemas.microsoft.com/office/drawing/2014/main" id="{A6AC3CA1-8362-4F32-95DB-EB5847CE1B7D}"/>
              </a:ext>
            </a:extLst>
          </p:cNvPr>
          <p:cNvSpPr txBox="1"/>
          <p:nvPr/>
        </p:nvSpPr>
        <p:spPr>
          <a:xfrm>
            <a:off x="9044536" y="3086695"/>
            <a:ext cx="1106724" cy="779026"/>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Prestar y facturar los servicios</a:t>
            </a:r>
          </a:p>
        </p:txBody>
      </p:sp>
      <p:sp>
        <p:nvSpPr>
          <p:cNvPr id="14" name="CuadroTexto 13">
            <a:extLst>
              <a:ext uri="{FF2B5EF4-FFF2-40B4-BE49-F238E27FC236}">
                <a16:creationId xmlns:a16="http://schemas.microsoft.com/office/drawing/2014/main" id="{F0DCBC3D-529C-44F5-8EC2-8454D7E6FABC}"/>
              </a:ext>
            </a:extLst>
          </p:cNvPr>
          <p:cNvSpPr txBox="1"/>
          <p:nvPr/>
        </p:nvSpPr>
        <p:spPr>
          <a:xfrm>
            <a:off x="10531000" y="3076756"/>
            <a:ext cx="1106724" cy="779026"/>
          </a:xfrm>
          <a:prstGeom prst="ellipse">
            <a:avLst/>
          </a:prstGeom>
          <a:solidFill>
            <a:srgbClr val="E6E8F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200" b="0" i="0" u="none" strike="noStrike" kern="0" cap="none" spc="0" normalizeH="0" baseline="0" noProof="0" dirty="0">
                <a:ln>
                  <a:noFill/>
                </a:ln>
                <a:solidFill>
                  <a:srgbClr val="000000"/>
                </a:solidFill>
                <a:effectLst/>
                <a:uLnTx/>
                <a:uFillTx/>
                <a:latin typeface="Arial"/>
                <a:cs typeface="Arial"/>
                <a:sym typeface="Arial"/>
              </a:rPr>
              <a:t>Revalidar cada 5 años</a:t>
            </a:r>
          </a:p>
        </p:txBody>
      </p:sp>
    </p:spTree>
  </p:cSld>
  <p:clrMapOvr>
    <a:masterClrMapping/>
  </p:clrMapOvr>
  <mc:AlternateContent xmlns:mc="http://schemas.openxmlformats.org/markup-compatibility/2006" xmlns:p14="http://schemas.microsoft.com/office/powerpoint/2010/main">
    <mc:Choice Requires="p14">
      <p:transition spd="slow" p14:dur="2000" advTm="49661"/>
    </mc:Choice>
    <mc:Fallback xmlns="">
      <p:transition spd="slow" advTm="49661"/>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1585"/>
        <p:cNvGrpSpPr/>
        <p:nvPr/>
      </p:nvGrpSpPr>
      <p:grpSpPr>
        <a:xfrm>
          <a:off x="0" y="0"/>
          <a:ext cx="0" cy="0"/>
          <a:chOff x="0" y="0"/>
          <a:chExt cx="0" cy="0"/>
        </a:xfrm>
      </p:grpSpPr>
      <p:sp>
        <p:nvSpPr>
          <p:cNvPr id="1586" name="Google Shape;1586;p110"/>
          <p:cNvSpPr txBox="1">
            <a:spLocks noGrp="1"/>
          </p:cNvSpPr>
          <p:nvPr>
            <p:ph type="title"/>
          </p:nvPr>
        </p:nvSpPr>
        <p:spPr>
          <a:xfrm>
            <a:off x="1041600" y="2766217"/>
            <a:ext cx="5173276"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Play"/>
              <a:buNone/>
            </a:pPr>
            <a:r>
              <a:rPr lang="en-US" sz="4000"/>
              <a:t>¡Gracias!</a:t>
            </a:r>
            <a:endParaRPr/>
          </a:p>
        </p:txBody>
      </p:sp>
      <p:sp>
        <p:nvSpPr>
          <p:cNvPr id="1587" name="Google Shape;1587;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1588" name="Google Shape;1588;p110"/>
          <p:cNvPicPr preferRelativeResize="0"/>
          <p:nvPr/>
        </p:nvPicPr>
        <p:blipFill rotWithShape="1">
          <a:blip r:embed="rId4">
            <a:alphaModFix/>
          </a:blip>
          <a:srcRect/>
          <a:stretch/>
        </p:blipFill>
        <p:spPr>
          <a:xfrm>
            <a:off x="7617619" y="5727666"/>
            <a:ext cx="3736181" cy="628684"/>
          </a:xfrm>
          <a:prstGeom prst="rect">
            <a:avLst/>
          </a:prstGeom>
          <a:noFill/>
          <a:ln>
            <a:noFill/>
          </a:ln>
        </p:spPr>
      </p:pic>
      <p:pic>
        <p:nvPicPr>
          <p:cNvPr id="1589" name="Google Shape;1589;p110" descr="A pregnant person holding a pregnant person  Description automatically generated"/>
          <p:cNvPicPr preferRelativeResize="0"/>
          <p:nvPr/>
        </p:nvPicPr>
        <p:blipFill rotWithShape="1">
          <a:blip r:embed="rId5">
            <a:alphaModFix/>
          </a:blip>
          <a:srcRect/>
          <a:stretch/>
        </p:blipFill>
        <p:spPr>
          <a:xfrm>
            <a:off x="7508569" y="1334671"/>
            <a:ext cx="3845231" cy="4188656"/>
          </a:xfrm>
          <a:prstGeom prst="rect">
            <a:avLst/>
          </a:prstGeom>
          <a:noFill/>
          <a:ln>
            <a:noFill/>
          </a:ln>
        </p:spPr>
      </p:pic>
      <p:sp>
        <p:nvSpPr>
          <p:cNvPr id="1590" name="Google Shape;1590;p110"/>
          <p:cNvSpPr/>
          <p:nvPr/>
        </p:nvSpPr>
        <p:spPr>
          <a:xfrm>
            <a:off x="1210211" y="3843157"/>
            <a:ext cx="5651512" cy="219885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¿Tienes preguntas? Contacta a HCPF en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hcpf_maternalchildhealth@state.co.us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o al Agente Fiscal al (833) 468-0362</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205"/>
    </mc:Choice>
    <mc:Fallback xmlns="">
      <p:transition spd="slow" advTm="22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0"/>
                                        </p:tgtEl>
                                        <p:attrNameLst>
                                          <p:attrName>style.visibility</p:attrName>
                                        </p:attrNameLst>
                                      </p:cBhvr>
                                      <p:to>
                                        <p:strVal val="visible"/>
                                      </p:to>
                                    </p:set>
                                    <p:animEffect transition="in" filter="fade">
                                      <p:cBhvr>
                                        <p:cTn id="7" dur="1000"/>
                                        <p:tgtEl>
                                          <p:spTgt spid="1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57"/>
        <p:cNvGrpSpPr/>
        <p:nvPr/>
      </p:nvGrpSpPr>
      <p:grpSpPr>
        <a:xfrm>
          <a:off x="0" y="0"/>
          <a:ext cx="0" cy="0"/>
          <a:chOff x="0" y="0"/>
          <a:chExt cx="0" cy="0"/>
        </a:xfrm>
      </p:grpSpPr>
      <p:sp>
        <p:nvSpPr>
          <p:cNvPr id="258" name="Google Shape;258;p12"/>
          <p:cNvSpPr/>
          <p:nvPr/>
        </p:nvSpPr>
        <p:spPr>
          <a:xfrm rot="10800000" flipH="1">
            <a:off x="1238997" y="850175"/>
            <a:ext cx="9784079" cy="1805745"/>
          </a:xfrm>
          <a:prstGeom prst="roundRect">
            <a:avLst>
              <a:gd name="adj" fmla="val 9859"/>
            </a:avLst>
          </a:prstGeom>
          <a:solidFill>
            <a:srgbClr val="001970"/>
          </a:solidFill>
          <a:ln w="38100" cap="flat" cmpd="sng">
            <a:solidFill>
              <a:srgbClr val="0019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59" name="Google Shape;259;p12"/>
          <p:cNvSpPr/>
          <p:nvPr/>
        </p:nvSpPr>
        <p:spPr>
          <a:xfrm>
            <a:off x="1214205" y="1484408"/>
            <a:ext cx="983366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0" name="Google Shape;260;p12"/>
          <p:cNvSpPr/>
          <p:nvPr/>
        </p:nvSpPr>
        <p:spPr>
          <a:xfrm>
            <a:off x="1214205" y="3268962"/>
            <a:ext cx="9784080" cy="1396319"/>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1" name="Google Shape;261;p12"/>
          <p:cNvSpPr/>
          <p:nvPr/>
        </p:nvSpPr>
        <p:spPr>
          <a:xfrm>
            <a:off x="1214205" y="4665281"/>
            <a:ext cx="9808872" cy="1857230"/>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2" name="Google Shape;262;p12"/>
          <p:cNvSpPr txBox="1">
            <a:spLocks noGrp="1"/>
          </p:cNvSpPr>
          <p:nvPr>
            <p:ph type="title"/>
          </p:nvPr>
        </p:nvSpPr>
        <p:spPr>
          <a:xfrm>
            <a:off x="2232500" y="86643"/>
            <a:ext cx="8050752" cy="83001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Overview of Required Documentation</a:t>
            </a:r>
            <a:endParaRPr/>
          </a:p>
        </p:txBody>
      </p:sp>
      <p:sp>
        <p:nvSpPr>
          <p:cNvPr id="263" name="Google Shape;26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23</a:t>
            </a:fld>
            <a:endParaRPr sz="1200" b="0" i="0" u="none" strike="noStrike" cap="none">
              <a:solidFill>
                <a:srgbClr val="757575"/>
              </a:solidFill>
              <a:ea typeface="Arial"/>
              <a:sym typeface="Arial"/>
            </a:endParaRPr>
          </a:p>
        </p:txBody>
      </p:sp>
      <p:graphicFrame>
        <p:nvGraphicFramePr>
          <p:cNvPr id="264" name="Google Shape;264;p12"/>
          <p:cNvGraphicFramePr/>
          <p:nvPr>
            <p:extLst>
              <p:ext uri="{D42A27DB-BD31-4B8C-83A1-F6EECF244321}">
                <p14:modId xmlns:p14="http://schemas.microsoft.com/office/powerpoint/2010/main" val="2759896063"/>
              </p:ext>
            </p:extLst>
          </p:nvPr>
        </p:nvGraphicFramePr>
        <p:xfrm>
          <a:off x="1214206" y="788425"/>
          <a:ext cx="9382825" cy="5672350"/>
        </p:xfrm>
        <a:graphic>
          <a:graphicData uri="http://schemas.openxmlformats.org/drawingml/2006/table">
            <a:tbl>
              <a:tblPr>
                <a:noFill/>
                <a:tableStyleId>{E6C58389-85C5-4C7D-B2AB-451E1EE4B55D}</a:tableStyleId>
              </a:tblPr>
              <a:tblGrid>
                <a:gridCol w="5682950">
                  <a:extLst>
                    <a:ext uri="{9D8B030D-6E8A-4147-A177-3AD203B41FA5}">
                      <a16:colId xmlns:a16="http://schemas.microsoft.com/office/drawing/2014/main" val="20000"/>
                    </a:ext>
                  </a:extLst>
                </a:gridCol>
                <a:gridCol w="1717175">
                  <a:extLst>
                    <a:ext uri="{9D8B030D-6E8A-4147-A177-3AD203B41FA5}">
                      <a16:colId xmlns:a16="http://schemas.microsoft.com/office/drawing/2014/main" val="20001"/>
                    </a:ext>
                  </a:extLst>
                </a:gridCol>
                <a:gridCol w="19827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Certification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Experience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Front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Back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Copy of insurance policy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Voided check/bank letter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with Social Security Number</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CPR card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Attestation Form</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Code of Conduct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Lawful Presence Affidavit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Doula certification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training certificate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Two letters of recommendation from previous clients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colleague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a clinical provider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265" name="Google Shape;265;p12"/>
          <p:cNvSpPr/>
          <p:nvPr/>
        </p:nvSpPr>
        <p:spPr>
          <a:xfrm rot="10800000" flipH="1">
            <a:off x="645588" y="3269995"/>
            <a:ext cx="10352697" cy="1385018"/>
          </a:xfrm>
          <a:prstGeom prst="roundRect">
            <a:avLst>
              <a:gd name="adj" fmla="val 1328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6" name="Google Shape;266;p12"/>
          <p:cNvSpPr/>
          <p:nvPr/>
        </p:nvSpPr>
        <p:spPr>
          <a:xfrm rot="10800000" flipH="1">
            <a:off x="645587" y="1486915"/>
            <a:ext cx="10377489" cy="1783080"/>
          </a:xfrm>
          <a:prstGeom prst="roundRect">
            <a:avLst>
              <a:gd name="adj" fmla="val 985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7" name="Google Shape;267;p12"/>
          <p:cNvSpPr/>
          <p:nvPr/>
        </p:nvSpPr>
        <p:spPr>
          <a:xfrm>
            <a:off x="645588" y="4655013"/>
            <a:ext cx="10377489" cy="1867498"/>
          </a:xfrm>
          <a:prstGeom prst="roundRect">
            <a:avLst>
              <a:gd name="adj" fmla="val 9433"/>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8" name="Google Shape;268;p12"/>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69" name="Google Shape;269;p12"/>
          <p:cNvSpPr/>
          <p:nvPr/>
        </p:nvSpPr>
        <p:spPr>
          <a:xfrm>
            <a:off x="645458" y="3254402"/>
            <a:ext cx="568619" cy="1420768"/>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70" name="Google Shape;270;p12"/>
          <p:cNvSpPr/>
          <p:nvPr/>
        </p:nvSpPr>
        <p:spPr>
          <a:xfrm>
            <a:off x="645460" y="4664249"/>
            <a:ext cx="593537" cy="1864620"/>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71" name="Google Shape;271;p12"/>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ADMINISTRATIVE</a:t>
            </a:r>
            <a:endParaRPr>
              <a:latin typeface="Aptos" panose="020B0004020202020204" pitchFamily="34" charset="0"/>
            </a:endParaRPr>
          </a:p>
        </p:txBody>
      </p:sp>
      <p:sp>
        <p:nvSpPr>
          <p:cNvPr id="272" name="Google Shape;272;p12"/>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PATHWAY </a:t>
            </a:r>
            <a:endParaRPr>
              <a:latin typeface="Aptos" panose="020B0004020202020204" pitchFamily="34" charset="0"/>
            </a:endParaRPr>
          </a:p>
        </p:txBody>
      </p:sp>
      <p:sp>
        <p:nvSpPr>
          <p:cNvPr id="273" name="Google Shape;273;p12"/>
          <p:cNvSpPr txBox="1"/>
          <p:nvPr/>
        </p:nvSpPr>
        <p:spPr>
          <a:xfrm rot="-5400000">
            <a:off x="229560" y="3667185"/>
            <a:ext cx="1400416" cy="6155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SHARED CRITERIA </a:t>
            </a:r>
            <a:endParaRPr>
              <a:latin typeface="Aptos" panose="020B00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3652"/>
    </mc:Choice>
    <mc:Fallback xmlns="">
      <p:transition spd="slow" advTm="736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26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7"/>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257"/>
        <p:cNvGrpSpPr/>
        <p:nvPr/>
      </p:nvGrpSpPr>
      <p:grpSpPr>
        <a:xfrm>
          <a:off x="0" y="0"/>
          <a:ext cx="0" cy="0"/>
          <a:chOff x="0" y="0"/>
          <a:chExt cx="0" cy="0"/>
        </a:xfrm>
      </p:grpSpPr>
      <p:sp>
        <p:nvSpPr>
          <p:cNvPr id="258" name="Google Shape;258;p12"/>
          <p:cNvSpPr/>
          <p:nvPr/>
        </p:nvSpPr>
        <p:spPr>
          <a:xfrm rot="10800000" flipH="1">
            <a:off x="1238997" y="850175"/>
            <a:ext cx="9784079" cy="1805745"/>
          </a:xfrm>
          <a:prstGeom prst="roundRect">
            <a:avLst>
              <a:gd name="adj" fmla="val 9859"/>
            </a:avLst>
          </a:prstGeom>
          <a:solidFill>
            <a:srgbClr val="001970"/>
          </a:solidFill>
          <a:ln w="38100" cap="flat" cmpd="sng">
            <a:solidFill>
              <a:srgbClr val="0019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59" name="Google Shape;259;p12"/>
          <p:cNvSpPr/>
          <p:nvPr/>
        </p:nvSpPr>
        <p:spPr>
          <a:xfrm>
            <a:off x="1214205" y="1484408"/>
            <a:ext cx="983366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0" name="Google Shape;260;p12"/>
          <p:cNvSpPr/>
          <p:nvPr/>
        </p:nvSpPr>
        <p:spPr>
          <a:xfrm>
            <a:off x="1214205" y="3268962"/>
            <a:ext cx="9784080" cy="1396319"/>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1" name="Google Shape;261;p12"/>
          <p:cNvSpPr/>
          <p:nvPr/>
        </p:nvSpPr>
        <p:spPr>
          <a:xfrm>
            <a:off x="1214205" y="4665281"/>
            <a:ext cx="9808872" cy="1857230"/>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2" name="Google Shape;262;p12"/>
          <p:cNvSpPr txBox="1">
            <a:spLocks noGrp="1"/>
          </p:cNvSpPr>
          <p:nvPr>
            <p:ph type="title"/>
          </p:nvPr>
        </p:nvSpPr>
        <p:spPr>
          <a:xfrm>
            <a:off x="621991" y="86643"/>
            <a:ext cx="10857246" cy="83001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dirty="0" err="1"/>
              <a:t>Descripción</a:t>
            </a:r>
            <a:r>
              <a:rPr lang="en-US" sz="4000" dirty="0"/>
              <a:t> general de la </a:t>
            </a:r>
            <a:r>
              <a:rPr lang="en-US" sz="4000" dirty="0" err="1"/>
              <a:t>documentación</a:t>
            </a:r>
            <a:r>
              <a:rPr lang="en-US" sz="4000" dirty="0"/>
              <a:t> </a:t>
            </a:r>
            <a:r>
              <a:rPr lang="en-US" sz="4000" dirty="0" err="1"/>
              <a:t>requerida</a:t>
            </a:r>
            <a:endParaRPr dirty="0"/>
          </a:p>
        </p:txBody>
      </p:sp>
      <p:sp>
        <p:nvSpPr>
          <p:cNvPr id="263" name="Google Shape;26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24</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graphicFrame>
        <p:nvGraphicFramePr>
          <p:cNvPr id="264" name="Google Shape;264;p12"/>
          <p:cNvGraphicFramePr/>
          <p:nvPr/>
        </p:nvGraphicFramePr>
        <p:xfrm>
          <a:off x="1214206" y="788425"/>
          <a:ext cx="9382825" cy="5672350"/>
        </p:xfrm>
        <a:graphic>
          <a:graphicData uri="http://schemas.openxmlformats.org/drawingml/2006/table">
            <a:tbl>
              <a:tblPr>
                <a:noFill/>
                <a:tableStyleId>{E6C58389-85C5-4C7D-B2AB-451E1EE4B55D}</a:tableStyleId>
              </a:tblPr>
              <a:tblGrid>
                <a:gridCol w="5682950">
                  <a:extLst>
                    <a:ext uri="{9D8B030D-6E8A-4147-A177-3AD203B41FA5}">
                      <a16:colId xmlns:a16="http://schemas.microsoft.com/office/drawing/2014/main" val="20000"/>
                    </a:ext>
                  </a:extLst>
                </a:gridCol>
                <a:gridCol w="1717175">
                  <a:extLst>
                    <a:ext uri="{9D8B030D-6E8A-4147-A177-3AD203B41FA5}">
                      <a16:colId xmlns:a16="http://schemas.microsoft.com/office/drawing/2014/main" val="20001"/>
                    </a:ext>
                  </a:extLst>
                </a:gridCol>
                <a:gridCol w="19827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Ruta de certificación</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Ruta de la experiencia</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Frente de la licencia de conducir/ID estatal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Reverso de la licencia de conducir/ID estatal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Copia de la póliza de seguro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Cheque anulado/carta del banco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con número de Seguro Social</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Tarjeta de RCP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Formulario de certificación de Doula</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Código de Conducta de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Declaración jurada de presencia legal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Certificación de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Certificado de capacitación en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Dos cartas de recomendación de clientes anteriores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Carta de recomendación de un colega/doula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Carta de recomendación de un proveedor clínico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
        <p:nvSpPr>
          <p:cNvPr id="265" name="Google Shape;265;p12"/>
          <p:cNvSpPr/>
          <p:nvPr/>
        </p:nvSpPr>
        <p:spPr>
          <a:xfrm rot="10800000" flipH="1">
            <a:off x="645588" y="3269995"/>
            <a:ext cx="10352697" cy="1385018"/>
          </a:xfrm>
          <a:prstGeom prst="roundRect">
            <a:avLst>
              <a:gd name="adj" fmla="val 1328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6" name="Google Shape;266;p12"/>
          <p:cNvSpPr/>
          <p:nvPr/>
        </p:nvSpPr>
        <p:spPr>
          <a:xfrm rot="10800000" flipH="1">
            <a:off x="645587" y="1486915"/>
            <a:ext cx="10377489" cy="1783080"/>
          </a:xfrm>
          <a:prstGeom prst="roundRect">
            <a:avLst>
              <a:gd name="adj" fmla="val 9859"/>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7" name="Google Shape;267;p12"/>
          <p:cNvSpPr/>
          <p:nvPr/>
        </p:nvSpPr>
        <p:spPr>
          <a:xfrm>
            <a:off x="645588" y="4655013"/>
            <a:ext cx="10377489" cy="1867498"/>
          </a:xfrm>
          <a:prstGeom prst="roundRect">
            <a:avLst>
              <a:gd name="adj" fmla="val 9433"/>
            </a:avLst>
          </a:prstGeom>
          <a:noFill/>
          <a:ln w="38100" cap="flat" cmpd="sng">
            <a:solidFill>
              <a:srgbClr val="828EB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8" name="Google Shape;268;p12"/>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69" name="Google Shape;269;p12"/>
          <p:cNvSpPr/>
          <p:nvPr/>
        </p:nvSpPr>
        <p:spPr>
          <a:xfrm>
            <a:off x="645458" y="3254402"/>
            <a:ext cx="568619" cy="1420768"/>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70" name="Google Shape;270;p12"/>
          <p:cNvSpPr/>
          <p:nvPr/>
        </p:nvSpPr>
        <p:spPr>
          <a:xfrm>
            <a:off x="645460" y="4664249"/>
            <a:ext cx="593537" cy="1864620"/>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828EB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71" name="Google Shape;271;p12"/>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000000"/>
                </a:solidFill>
                <a:effectLst/>
                <a:uLnTx/>
                <a:uFillTx/>
                <a:latin typeface="Aptos" panose="020B0004020202020204" pitchFamily="34" charset="0"/>
                <a:cs typeface="Arial"/>
                <a:sym typeface="Arial"/>
              </a:rPr>
              <a:t>VÍA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72" name="Google Shape;272;p12"/>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ADMINISTRATIVA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73" name="Google Shape;273;p12"/>
          <p:cNvSpPr txBox="1"/>
          <p:nvPr/>
        </p:nvSpPr>
        <p:spPr>
          <a:xfrm rot="-5400000">
            <a:off x="229560" y="3713372"/>
            <a:ext cx="1400416"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CRITERIOS COMPARTIDOS </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3652"/>
    </mc:Choice>
    <mc:Fallback xmlns="">
      <p:transition spd="slow" advTm="736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26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7"/>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278"/>
        <p:cNvGrpSpPr/>
        <p:nvPr/>
      </p:nvGrpSpPr>
      <p:grpSpPr>
        <a:xfrm>
          <a:off x="0" y="0"/>
          <a:ext cx="0" cy="0"/>
          <a:chOff x="0" y="0"/>
          <a:chExt cx="0" cy="0"/>
        </a:xfrm>
      </p:grpSpPr>
      <p:sp>
        <p:nvSpPr>
          <p:cNvPr id="279" name="Google Shape;279;p13"/>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0" name="Google Shape;280;p13"/>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1" name="Google Shape;281;p13"/>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282" name="Google Shape;282;p13"/>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Training Content</a:t>
            </a:r>
            <a:endParaRPr>
              <a:latin typeface="Aptos" panose="020B0004020202020204" pitchFamily="34" charset="0"/>
            </a:endParaRPr>
          </a:p>
        </p:txBody>
      </p:sp>
      <p:sp>
        <p:nvSpPr>
          <p:cNvPr id="283" name="Google Shape;2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399"/>
    </mc:Choice>
    <mc:Fallback xmlns="">
      <p:transition spd="slow" advTm="439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9A3C6"/>
        </a:solidFill>
        <a:effectLst/>
      </p:bgPr>
    </p:bg>
    <p:spTree>
      <p:nvGrpSpPr>
        <p:cNvPr id="1" name="Shape 278"/>
        <p:cNvGrpSpPr/>
        <p:nvPr/>
      </p:nvGrpSpPr>
      <p:grpSpPr>
        <a:xfrm>
          <a:off x="0" y="0"/>
          <a:ext cx="0" cy="0"/>
          <a:chOff x="0" y="0"/>
          <a:chExt cx="0" cy="0"/>
        </a:xfrm>
      </p:grpSpPr>
      <p:sp>
        <p:nvSpPr>
          <p:cNvPr id="279" name="Google Shape;279;p13"/>
          <p:cNvSpPr/>
          <p:nvPr/>
        </p:nvSpPr>
        <p:spPr>
          <a:xfrm>
            <a:off x="2876550" y="246518"/>
            <a:ext cx="6438900" cy="6364964"/>
          </a:xfrm>
          <a:prstGeom prst="ellipse">
            <a:avLst/>
          </a:prstGeom>
          <a:solidFill>
            <a:srgbClr val="B3BAD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80" name="Google Shape;280;p13"/>
          <p:cNvSpPr/>
          <p:nvPr/>
        </p:nvSpPr>
        <p:spPr>
          <a:xfrm>
            <a:off x="2876550" y="246518"/>
            <a:ext cx="6172200" cy="6101326"/>
          </a:xfrm>
          <a:prstGeom prst="ellipse">
            <a:avLst/>
          </a:prstGeom>
          <a:solidFill>
            <a:srgbClr val="CCD1E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81" name="Google Shape;281;p13"/>
          <p:cNvSpPr/>
          <p:nvPr/>
        </p:nvSpPr>
        <p:spPr>
          <a:xfrm>
            <a:off x="3143250" y="510156"/>
            <a:ext cx="5905500" cy="5837688"/>
          </a:xfrm>
          <a:prstGeom prst="ellipse">
            <a:avLst/>
          </a:prstGeom>
          <a:solidFill>
            <a:srgbClr val="E6E8F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82" name="Google Shape;282;p13"/>
          <p:cNvSpPr txBox="1"/>
          <p:nvPr/>
        </p:nvSpPr>
        <p:spPr>
          <a:xfrm>
            <a:off x="3304725" y="2766218"/>
            <a:ext cx="5582549" cy="1325563"/>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Contenido de la capacitación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83" name="Google Shape;2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399"/>
    </mc:Choice>
    <mc:Fallback xmlns="">
      <p:transition spd="slow" advTm="4399"/>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4"/>
          <p:cNvSpPr txBox="1"/>
          <p:nvPr/>
        </p:nvSpPr>
        <p:spPr>
          <a:xfrm>
            <a:off x="585810" y="423104"/>
            <a:ext cx="6265985"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Training Content</a:t>
            </a:r>
            <a:endParaRPr>
              <a:latin typeface="Aptos" panose="020B0004020202020204" pitchFamily="34" charset="0"/>
            </a:endParaRPr>
          </a:p>
        </p:txBody>
      </p:sp>
      <p:sp>
        <p:nvSpPr>
          <p:cNvPr id="290" name="Google Shape;290;p14"/>
          <p:cNvSpPr/>
          <p:nvPr/>
        </p:nvSpPr>
        <p:spPr>
          <a:xfrm>
            <a:off x="7381875" y="1998316"/>
            <a:ext cx="4350304" cy="4300350"/>
          </a:xfrm>
          <a:prstGeom prst="ellipse">
            <a:avLst/>
          </a:prstGeom>
          <a:solidFill>
            <a:schemeClr val="lt1"/>
          </a:solidFill>
          <a:ln w="203200" cap="flat" cmpd="sng">
            <a:solidFill>
              <a:srgbClr val="B3BAD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291" name="Google Shape;291;p14"/>
          <p:cNvPicPr preferRelativeResize="0"/>
          <p:nvPr/>
        </p:nvPicPr>
        <p:blipFill rotWithShape="1">
          <a:blip r:embed="rId4">
            <a:alphaModFix/>
          </a:blip>
          <a:srcRect/>
          <a:stretch/>
        </p:blipFill>
        <p:spPr>
          <a:xfrm>
            <a:off x="7100783" y="2443099"/>
            <a:ext cx="4755717" cy="3785646"/>
          </a:xfrm>
          <a:prstGeom prst="rect">
            <a:avLst/>
          </a:prstGeom>
          <a:noFill/>
          <a:ln>
            <a:noFill/>
          </a:ln>
        </p:spPr>
      </p:pic>
      <p:sp>
        <p:nvSpPr>
          <p:cNvPr id="292" name="Google Shape;292;p14"/>
          <p:cNvSpPr/>
          <p:nvPr/>
        </p:nvSpPr>
        <p:spPr>
          <a:xfrm>
            <a:off x="585810" y="167683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Preparing your Business</a:t>
            </a:r>
            <a:endParaRPr>
              <a:latin typeface="Aptos" panose="020B0004020202020204" pitchFamily="34" charset="0"/>
            </a:endParaRPr>
          </a:p>
        </p:txBody>
      </p:sp>
      <p:sp>
        <p:nvSpPr>
          <p:cNvPr id="293" name="Google Shape;293;p14"/>
          <p:cNvSpPr/>
          <p:nvPr/>
        </p:nvSpPr>
        <p:spPr>
          <a:xfrm>
            <a:off x="585810" y="2476196"/>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Establishing Good Processes</a:t>
            </a:r>
            <a:endParaRPr>
              <a:latin typeface="Aptos" panose="020B0004020202020204" pitchFamily="34" charset="0"/>
            </a:endParaRPr>
          </a:p>
        </p:txBody>
      </p:sp>
      <p:sp>
        <p:nvSpPr>
          <p:cNvPr id="294" name="Google Shape;294;p14"/>
          <p:cNvSpPr/>
          <p:nvPr/>
        </p:nvSpPr>
        <p:spPr>
          <a:xfrm>
            <a:off x="585810" y="3276849"/>
            <a:ext cx="6273206" cy="694432"/>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Meeting Requirements</a:t>
            </a:r>
            <a:endParaRPr>
              <a:latin typeface="Aptos" panose="020B0004020202020204" pitchFamily="34" charset="0"/>
            </a:endParaRPr>
          </a:p>
        </p:txBody>
      </p:sp>
      <p:sp>
        <p:nvSpPr>
          <p:cNvPr id="295" name="Google Shape;295;p14"/>
          <p:cNvSpPr/>
          <p:nvPr/>
        </p:nvSpPr>
        <p:spPr>
          <a:xfrm>
            <a:off x="585810" y="4076662"/>
            <a:ext cx="6273206" cy="694432"/>
          </a:xfrm>
          <a:prstGeom prst="roundRect">
            <a:avLst>
              <a:gd name="adj" fmla="val 16667"/>
            </a:avLst>
          </a:prstGeom>
          <a:solidFill>
            <a:srgbClr val="00197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Enrolling through the Web Portal</a:t>
            </a:r>
            <a:endParaRPr>
              <a:latin typeface="Aptos" panose="020B0004020202020204" pitchFamily="34" charset="0"/>
            </a:endParaRPr>
          </a:p>
        </p:txBody>
      </p:sp>
      <p:sp>
        <p:nvSpPr>
          <p:cNvPr id="296" name="Google Shape;296;p14"/>
          <p:cNvSpPr/>
          <p:nvPr/>
        </p:nvSpPr>
        <p:spPr>
          <a:xfrm>
            <a:off x="585810" y="490345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Billing for Services</a:t>
            </a:r>
            <a:endParaRPr>
              <a:latin typeface="Aptos" panose="020B0004020202020204" pitchFamily="34" charset="0"/>
            </a:endParaRPr>
          </a:p>
        </p:txBody>
      </p:sp>
      <p:sp>
        <p:nvSpPr>
          <p:cNvPr id="297" name="Google Shape;297;p14"/>
          <p:cNvSpPr/>
          <p:nvPr/>
        </p:nvSpPr>
        <p:spPr>
          <a:xfrm>
            <a:off x="585810" y="5740464"/>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Provider Maintenance and Revalidation</a:t>
            </a:r>
            <a:endParaRPr>
              <a:latin typeface="Aptos" panose="020B0004020202020204" pitchFamily="34" charset="0"/>
            </a:endParaRPr>
          </a:p>
        </p:txBody>
      </p:sp>
      <p:sp>
        <p:nvSpPr>
          <p:cNvPr id="298" name="Google Shape;29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7668"/>
    </mc:Choice>
    <mc:Fallback xmlns="">
      <p:transition spd="slow" advTm="576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
                                        <p:tgtEl>
                                          <p:spTgt spid="2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3"/>
                                        </p:tgtEl>
                                        <p:attrNameLst>
                                          <p:attrName>style.visibility</p:attrName>
                                        </p:attrNameLst>
                                      </p:cBhvr>
                                      <p:to>
                                        <p:strVal val="visible"/>
                                      </p:to>
                                    </p:set>
                                    <p:animEffect transition="in" filter="fade">
                                      <p:cBhvr>
                                        <p:cTn id="12" dur="500"/>
                                        <p:tgtEl>
                                          <p:spTgt spid="2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4"/>
                                        </p:tgtEl>
                                        <p:attrNameLst>
                                          <p:attrName>style.visibility</p:attrName>
                                        </p:attrNameLst>
                                      </p:cBhvr>
                                      <p:to>
                                        <p:strVal val="visible"/>
                                      </p:to>
                                    </p:set>
                                    <p:animEffect transition="in" filter="fade">
                                      <p:cBhvr>
                                        <p:cTn id="17" dur="500"/>
                                        <p:tgtEl>
                                          <p:spTgt spid="2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5"/>
                                        </p:tgtEl>
                                        <p:attrNameLst>
                                          <p:attrName>style.visibility</p:attrName>
                                        </p:attrNameLst>
                                      </p:cBhvr>
                                      <p:to>
                                        <p:strVal val="visible"/>
                                      </p:to>
                                    </p:set>
                                    <p:animEffect transition="in" filter="fade">
                                      <p:cBhvr>
                                        <p:cTn id="22" dur="500"/>
                                        <p:tgtEl>
                                          <p:spTgt spid="2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
                                        </p:tgtEl>
                                        <p:attrNameLst>
                                          <p:attrName>style.visibility</p:attrName>
                                        </p:attrNameLst>
                                      </p:cBhvr>
                                      <p:to>
                                        <p:strVal val="visible"/>
                                      </p:to>
                                    </p:set>
                                    <p:animEffect transition="in" filter="fade">
                                      <p:cBhvr>
                                        <p:cTn id="27" dur="500"/>
                                        <p:tgtEl>
                                          <p:spTgt spid="29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7"/>
                                        </p:tgtEl>
                                        <p:attrNameLst>
                                          <p:attrName>style.visibility</p:attrName>
                                        </p:attrNameLst>
                                      </p:cBhvr>
                                      <p:to>
                                        <p:strVal val="visible"/>
                                      </p:to>
                                    </p:set>
                                    <p:animEffect transition="in" filter="fade">
                                      <p:cBhvr>
                                        <p:cTn id="32"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4"/>
          <p:cNvSpPr txBox="1"/>
          <p:nvPr/>
        </p:nvSpPr>
        <p:spPr>
          <a:xfrm>
            <a:off x="585810" y="423104"/>
            <a:ext cx="6265985" cy="1325563"/>
          </a:xfrm>
          <a:prstGeom prst="rect">
            <a:avLst/>
          </a:prstGeom>
          <a:noFill/>
          <a:ln>
            <a:noFill/>
          </a:ln>
        </p:spPr>
        <p:txBody>
          <a:bodyPr spcFirstLastPara="1" wrap="square" lIns="91425" tIns="45700" rIns="91425" bIns="45700" anchor="ctr" anchorCtr="0">
            <a:normAutofit/>
          </a:bodyPr>
          <a:lstStyle/>
          <a:p>
            <a:pPr marL="0" marR="0" lvl="0" indent="0" algn="l"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Contenido de la capacitación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0" name="Google Shape;290;p14"/>
          <p:cNvSpPr/>
          <p:nvPr/>
        </p:nvSpPr>
        <p:spPr>
          <a:xfrm>
            <a:off x="7381875" y="1998316"/>
            <a:ext cx="4350304" cy="4300350"/>
          </a:xfrm>
          <a:prstGeom prst="ellipse">
            <a:avLst/>
          </a:prstGeom>
          <a:solidFill>
            <a:schemeClr val="lt1"/>
          </a:solidFill>
          <a:ln w="203200" cap="flat" cmpd="sng">
            <a:solidFill>
              <a:srgbClr val="B3BAD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291" name="Google Shape;291;p14"/>
          <p:cNvPicPr preferRelativeResize="0"/>
          <p:nvPr/>
        </p:nvPicPr>
        <p:blipFill rotWithShape="1">
          <a:blip r:embed="rId4">
            <a:alphaModFix/>
          </a:blip>
          <a:srcRect/>
          <a:stretch/>
        </p:blipFill>
        <p:spPr>
          <a:xfrm>
            <a:off x="7100783" y="2443099"/>
            <a:ext cx="4755717" cy="3785646"/>
          </a:xfrm>
          <a:prstGeom prst="rect">
            <a:avLst/>
          </a:prstGeom>
          <a:noFill/>
          <a:ln>
            <a:noFill/>
          </a:ln>
        </p:spPr>
      </p:pic>
      <p:sp>
        <p:nvSpPr>
          <p:cNvPr id="292" name="Google Shape;292;p14"/>
          <p:cNvSpPr/>
          <p:nvPr/>
        </p:nvSpPr>
        <p:spPr>
          <a:xfrm>
            <a:off x="585810" y="167683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Prepara tu negocio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3" name="Google Shape;293;p14"/>
          <p:cNvSpPr/>
          <p:nvPr/>
        </p:nvSpPr>
        <p:spPr>
          <a:xfrm>
            <a:off x="585810" y="2476196"/>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Establecimiento de buenos procesos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4" name="Google Shape;294;p14"/>
          <p:cNvSpPr/>
          <p:nvPr/>
        </p:nvSpPr>
        <p:spPr>
          <a:xfrm>
            <a:off x="585810" y="3276849"/>
            <a:ext cx="6273206" cy="694432"/>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Cumplir con los requisitos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5" name="Google Shape;295;p14"/>
          <p:cNvSpPr/>
          <p:nvPr/>
        </p:nvSpPr>
        <p:spPr>
          <a:xfrm>
            <a:off x="585810" y="4076662"/>
            <a:ext cx="6273206" cy="694432"/>
          </a:xfrm>
          <a:prstGeom prst="roundRect">
            <a:avLst>
              <a:gd name="adj" fmla="val 16667"/>
            </a:avLst>
          </a:prstGeom>
          <a:solidFill>
            <a:srgbClr val="00197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Inscripción a través del Portal Web</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6" name="Google Shape;296;p14"/>
          <p:cNvSpPr/>
          <p:nvPr/>
        </p:nvSpPr>
        <p:spPr>
          <a:xfrm>
            <a:off x="585810" y="4903458"/>
            <a:ext cx="6273206" cy="694432"/>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Facturación de servicios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7" name="Google Shape;297;p14"/>
          <p:cNvSpPr/>
          <p:nvPr/>
        </p:nvSpPr>
        <p:spPr>
          <a:xfrm>
            <a:off x="585810" y="5740464"/>
            <a:ext cx="6273206" cy="694432"/>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Mantenimiento y revalidación de proveedores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298" name="Google Shape;29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7668"/>
    </mc:Choice>
    <mc:Fallback xmlns="">
      <p:transition spd="slow" advTm="576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2"/>
                                        </p:tgtEl>
                                        <p:attrNameLst>
                                          <p:attrName>style.visibility</p:attrName>
                                        </p:attrNameLst>
                                      </p:cBhvr>
                                      <p:to>
                                        <p:strVal val="visible"/>
                                      </p:to>
                                    </p:set>
                                    <p:animEffect transition="in" filter="fade">
                                      <p:cBhvr>
                                        <p:cTn id="7" dur="500"/>
                                        <p:tgtEl>
                                          <p:spTgt spid="2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3"/>
                                        </p:tgtEl>
                                        <p:attrNameLst>
                                          <p:attrName>style.visibility</p:attrName>
                                        </p:attrNameLst>
                                      </p:cBhvr>
                                      <p:to>
                                        <p:strVal val="visible"/>
                                      </p:to>
                                    </p:set>
                                    <p:animEffect transition="in" filter="fade">
                                      <p:cBhvr>
                                        <p:cTn id="12" dur="500"/>
                                        <p:tgtEl>
                                          <p:spTgt spid="2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4"/>
                                        </p:tgtEl>
                                        <p:attrNameLst>
                                          <p:attrName>style.visibility</p:attrName>
                                        </p:attrNameLst>
                                      </p:cBhvr>
                                      <p:to>
                                        <p:strVal val="visible"/>
                                      </p:to>
                                    </p:set>
                                    <p:animEffect transition="in" filter="fade">
                                      <p:cBhvr>
                                        <p:cTn id="17" dur="500"/>
                                        <p:tgtEl>
                                          <p:spTgt spid="2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5"/>
                                        </p:tgtEl>
                                        <p:attrNameLst>
                                          <p:attrName>style.visibility</p:attrName>
                                        </p:attrNameLst>
                                      </p:cBhvr>
                                      <p:to>
                                        <p:strVal val="visible"/>
                                      </p:to>
                                    </p:set>
                                    <p:animEffect transition="in" filter="fade">
                                      <p:cBhvr>
                                        <p:cTn id="22" dur="500"/>
                                        <p:tgtEl>
                                          <p:spTgt spid="2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
                                        </p:tgtEl>
                                        <p:attrNameLst>
                                          <p:attrName>style.visibility</p:attrName>
                                        </p:attrNameLst>
                                      </p:cBhvr>
                                      <p:to>
                                        <p:strVal val="visible"/>
                                      </p:to>
                                    </p:set>
                                    <p:animEffect transition="in" filter="fade">
                                      <p:cBhvr>
                                        <p:cTn id="27" dur="500"/>
                                        <p:tgtEl>
                                          <p:spTgt spid="29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7"/>
                                        </p:tgtEl>
                                        <p:attrNameLst>
                                          <p:attrName>style.visibility</p:attrName>
                                        </p:attrNameLst>
                                      </p:cBhvr>
                                      <p:to>
                                        <p:strVal val="visible"/>
                                      </p:to>
                                    </p:set>
                                    <p:animEffect transition="in" filter="fade">
                                      <p:cBhvr>
                                        <p:cTn id="32"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AEC1CB"/>
        </a:solidFill>
        <a:effectLst/>
      </p:bgPr>
    </p:bg>
    <p:spTree>
      <p:nvGrpSpPr>
        <p:cNvPr id="1" name="Shape 303"/>
        <p:cNvGrpSpPr/>
        <p:nvPr/>
      </p:nvGrpSpPr>
      <p:grpSpPr>
        <a:xfrm>
          <a:off x="0" y="0"/>
          <a:ext cx="0" cy="0"/>
          <a:chOff x="0" y="0"/>
          <a:chExt cx="0" cy="0"/>
        </a:xfrm>
      </p:grpSpPr>
      <p:sp>
        <p:nvSpPr>
          <p:cNvPr id="304" name="Google Shape;304;p1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5" name="Google Shape;305;p1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6" name="Google Shape;306;p1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07" name="Google Shape;307;p15"/>
          <p:cNvSpPr txBox="1"/>
          <p:nvPr/>
        </p:nvSpPr>
        <p:spPr>
          <a:xfrm>
            <a:off x="3223988" y="2556204"/>
            <a:ext cx="5744024" cy="1745592"/>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4000"/>
              <a:buFont typeface="Play"/>
              <a:buNone/>
            </a:pPr>
            <a:r>
              <a:rPr lang="en-US" sz="4000">
                <a:solidFill>
                  <a:schemeClr val="dk1"/>
                </a:solidFill>
                <a:latin typeface="Aptos Display" panose="020B0004020202020204" pitchFamily="34" charset="0"/>
                <a:ea typeface="Play"/>
                <a:cs typeface="Play"/>
                <a:sym typeface="Play"/>
              </a:rPr>
              <a:t>Preparing your Business for Health First Colorado Enrollment</a:t>
            </a:r>
            <a:endParaRPr>
              <a:latin typeface="Aptos" panose="020B0004020202020204" pitchFamily="34" charset="0"/>
            </a:endParaRPr>
          </a:p>
        </p:txBody>
      </p:sp>
      <p:sp>
        <p:nvSpPr>
          <p:cNvPr id="308" name="Google Shape;30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2514"/>
    </mc:Choice>
    <mc:Fallback xmlns="">
      <p:transition spd="slow" advTm="22514"/>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97" name="Google Shape;97;p2"/>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3436"/>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EC1CB"/>
        </a:solidFill>
        <a:effectLst/>
      </p:bgPr>
    </p:bg>
    <p:spTree>
      <p:nvGrpSpPr>
        <p:cNvPr id="1" name="Shape 303"/>
        <p:cNvGrpSpPr/>
        <p:nvPr/>
      </p:nvGrpSpPr>
      <p:grpSpPr>
        <a:xfrm>
          <a:off x="0" y="0"/>
          <a:ext cx="0" cy="0"/>
          <a:chOff x="0" y="0"/>
          <a:chExt cx="0" cy="0"/>
        </a:xfrm>
      </p:grpSpPr>
      <p:sp>
        <p:nvSpPr>
          <p:cNvPr id="304" name="Google Shape;304;p15"/>
          <p:cNvSpPr/>
          <p:nvPr/>
        </p:nvSpPr>
        <p:spPr>
          <a:xfrm>
            <a:off x="2876550" y="246518"/>
            <a:ext cx="6438900" cy="6364964"/>
          </a:xfrm>
          <a:prstGeom prst="ellipse">
            <a:avLst/>
          </a:prstGeom>
          <a:solidFill>
            <a:srgbClr val="C2D1D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05" name="Google Shape;305;p15"/>
          <p:cNvSpPr/>
          <p:nvPr/>
        </p:nvSpPr>
        <p:spPr>
          <a:xfrm>
            <a:off x="2876550" y="246518"/>
            <a:ext cx="6172200" cy="6101326"/>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06" name="Google Shape;306;p15"/>
          <p:cNvSpPr/>
          <p:nvPr/>
        </p:nvSpPr>
        <p:spPr>
          <a:xfrm>
            <a:off x="3143250" y="510156"/>
            <a:ext cx="5905500" cy="5837688"/>
          </a:xfrm>
          <a:prstGeom prst="ellipse">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07" name="Google Shape;307;p15"/>
          <p:cNvSpPr txBox="1"/>
          <p:nvPr/>
        </p:nvSpPr>
        <p:spPr>
          <a:xfrm>
            <a:off x="3223988" y="2556204"/>
            <a:ext cx="5744024" cy="1745592"/>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000000"/>
              </a:buClr>
              <a:buSzPts val="4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Preparando tu Negocio para la Inscripción en Health First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08" name="Google Shape;30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2514"/>
    </mc:Choice>
    <mc:Fallback xmlns="">
      <p:transition spd="slow" advTm="2251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13"/>
        <p:cNvGrpSpPr/>
        <p:nvPr/>
      </p:nvGrpSpPr>
      <p:grpSpPr>
        <a:xfrm>
          <a:off x="0" y="0"/>
          <a:ext cx="0" cy="0"/>
          <a:chOff x="0" y="0"/>
          <a:chExt cx="0" cy="0"/>
        </a:xfrm>
      </p:grpSpPr>
      <p:sp>
        <p:nvSpPr>
          <p:cNvPr id="314" name="Google Shape;314;p16"/>
          <p:cNvSpPr/>
          <p:nvPr/>
        </p:nvSpPr>
        <p:spPr>
          <a:xfrm>
            <a:off x="-1012820" y="-404807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15" name="Google Shape;315;p1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316" name="Google Shape;316;p1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317" name="Google Shape;317;p1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18" name="Google Shape;31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Preparing Your Business for Health First Colorado Enrollment</a:t>
            </a:r>
            <a:endParaRPr/>
          </a:p>
        </p:txBody>
      </p:sp>
      <p:sp>
        <p:nvSpPr>
          <p:cNvPr id="319" name="Google Shape;319;p1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20" name="Google Shape;320;p1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1. Establish Business Name</a:t>
            </a:r>
            <a:endParaRPr>
              <a:latin typeface="Aptos" panose="020B0004020202020204" pitchFamily="34" charset="0"/>
            </a:endParaRPr>
          </a:p>
        </p:txBody>
      </p:sp>
      <p:sp>
        <p:nvSpPr>
          <p:cNvPr id="321" name="Google Shape;321;p1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2. Register with the Colorado Secretary of State</a:t>
            </a:r>
            <a:endParaRPr>
              <a:latin typeface="Aptos" panose="020B0004020202020204" pitchFamily="34" charset="0"/>
            </a:endParaRPr>
          </a:p>
        </p:txBody>
      </p:sp>
      <p:sp>
        <p:nvSpPr>
          <p:cNvPr id="322" name="Google Shape;322;p16"/>
          <p:cNvSpPr/>
          <p:nvPr/>
        </p:nvSpPr>
        <p:spPr>
          <a:xfrm>
            <a:off x="5399285" y="417749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3. Apply for a National Provider Identifier (NPI)</a:t>
            </a:r>
            <a:endParaRPr>
              <a:latin typeface="Aptos" panose="020B0004020202020204" pitchFamily="34" charset="0"/>
            </a:endParaRPr>
          </a:p>
        </p:txBody>
      </p:sp>
      <p:pic>
        <p:nvPicPr>
          <p:cNvPr id="323" name="Google Shape;323;p16"/>
          <p:cNvPicPr preferRelativeResize="0"/>
          <p:nvPr/>
        </p:nvPicPr>
        <p:blipFill rotWithShape="1">
          <a:blip r:embed="rId3">
            <a:alphaModFix/>
          </a:blip>
          <a:srcRect/>
          <a:stretch/>
        </p:blipFill>
        <p:spPr>
          <a:xfrm>
            <a:off x="1289565" y="3452571"/>
            <a:ext cx="2649389" cy="3129872"/>
          </a:xfrm>
          <a:prstGeom prst="rect">
            <a:avLst/>
          </a:prstGeom>
          <a:noFill/>
          <a:ln>
            <a:noFill/>
          </a:ln>
        </p:spPr>
      </p:pic>
      <p:sp>
        <p:nvSpPr>
          <p:cNvPr id="324" name="Google Shape;32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6299"/>
    </mc:Choice>
    <mc:Fallback xmlns="">
      <p:transition spd="slow" advTm="36299"/>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13"/>
        <p:cNvGrpSpPr/>
        <p:nvPr/>
      </p:nvGrpSpPr>
      <p:grpSpPr>
        <a:xfrm>
          <a:off x="0" y="0"/>
          <a:ext cx="0" cy="0"/>
          <a:chOff x="0" y="0"/>
          <a:chExt cx="0" cy="0"/>
        </a:xfrm>
      </p:grpSpPr>
      <p:sp>
        <p:nvSpPr>
          <p:cNvPr id="314" name="Google Shape;314;p16"/>
          <p:cNvSpPr/>
          <p:nvPr/>
        </p:nvSpPr>
        <p:spPr>
          <a:xfrm>
            <a:off x="-1012820" y="-4048075"/>
            <a:ext cx="14217640" cy="14054381"/>
          </a:xfrm>
          <a:prstGeom prst="ellipse">
            <a:avLst/>
          </a:prstGeom>
          <a:solidFill>
            <a:srgbClr val="D7E0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15" name="Google Shape;315;p16"/>
          <p:cNvSpPr/>
          <p:nvPr/>
        </p:nvSpPr>
        <p:spPr>
          <a:xfrm rot="7200000">
            <a:off x="10675517" y="2800390"/>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16" name="Google Shape;316;p16"/>
          <p:cNvSpPr/>
          <p:nvPr/>
        </p:nvSpPr>
        <p:spPr>
          <a:xfrm rot="-7200000" flipH="1">
            <a:off x="4223400" y="3878976"/>
            <a:ext cx="1339453" cy="623586"/>
          </a:xfrm>
          <a:prstGeom prst="curvedDownArrow">
            <a:avLst>
              <a:gd name="adj1" fmla="val 25000"/>
              <a:gd name="adj2" fmla="val 50000"/>
              <a:gd name="adj3" fmla="val 25000"/>
            </a:avLst>
          </a:prstGeom>
          <a:solidFill>
            <a:srgbClr val="35647E"/>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17" name="Google Shape;317;p16"/>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18" name="Google Shape;31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Preparando tu Negocio para la Inscripción en Health First Colorado</a:t>
            </a:r>
            <a:endParaRPr/>
          </a:p>
        </p:txBody>
      </p:sp>
      <p:sp>
        <p:nvSpPr>
          <p:cNvPr id="319" name="Google Shape;319;p16"/>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20" name="Google Shape;320;p16"/>
          <p:cNvSpPr/>
          <p:nvPr/>
        </p:nvSpPr>
        <p:spPr>
          <a:xfrm>
            <a:off x="5516493" y="1738708"/>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1. Establecer el nombre del negocio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21" name="Google Shape;321;p16"/>
          <p:cNvSpPr/>
          <p:nvPr/>
        </p:nvSpPr>
        <p:spPr>
          <a:xfrm>
            <a:off x="4791625" y="2964739"/>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2. Regístrese en la Secretaría de Estado de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22" name="Google Shape;322;p16"/>
          <p:cNvSpPr/>
          <p:nvPr/>
        </p:nvSpPr>
        <p:spPr>
          <a:xfrm>
            <a:off x="5399285" y="4177490"/>
            <a:ext cx="5967961" cy="942037"/>
          </a:xfrm>
          <a:prstGeom prst="roundRect">
            <a:avLst>
              <a:gd name="adj" fmla="val 16667"/>
            </a:avLst>
          </a:pr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3. Solicitar un Identificador Nacional de Proveedor (NPI)</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323" name="Google Shape;323;p16"/>
          <p:cNvPicPr preferRelativeResize="0"/>
          <p:nvPr/>
        </p:nvPicPr>
        <p:blipFill rotWithShape="1">
          <a:blip r:embed="rId3">
            <a:alphaModFix/>
          </a:blip>
          <a:srcRect/>
          <a:stretch/>
        </p:blipFill>
        <p:spPr>
          <a:xfrm>
            <a:off x="1289565" y="3452571"/>
            <a:ext cx="2649389" cy="3129872"/>
          </a:xfrm>
          <a:prstGeom prst="rect">
            <a:avLst/>
          </a:prstGeom>
          <a:noFill/>
          <a:ln>
            <a:noFill/>
          </a:ln>
        </p:spPr>
      </p:pic>
      <p:sp>
        <p:nvSpPr>
          <p:cNvPr id="324" name="Google Shape;32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6299"/>
    </mc:Choice>
    <mc:Fallback xmlns="">
      <p:transition spd="slow" advTm="3629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29"/>
        <p:cNvGrpSpPr/>
        <p:nvPr/>
      </p:nvGrpSpPr>
      <p:grpSpPr>
        <a:xfrm>
          <a:off x="0" y="0"/>
          <a:ext cx="0" cy="0"/>
          <a:chOff x="0" y="0"/>
          <a:chExt cx="0" cy="0"/>
        </a:xfrm>
      </p:grpSpPr>
      <p:sp>
        <p:nvSpPr>
          <p:cNvPr id="330" name="Google Shape;330;p17"/>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baseline="-25000">
              <a:solidFill>
                <a:srgbClr val="FFFFFF"/>
              </a:solidFill>
              <a:latin typeface="Aptos" panose="020B0004020202020204" pitchFamily="34" charset="0"/>
              <a:sym typeface="Arial"/>
            </a:endParaRPr>
          </a:p>
        </p:txBody>
      </p:sp>
      <p:sp>
        <p:nvSpPr>
          <p:cNvPr id="331" name="Google Shape;331;p17"/>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2" name="Google Shape;332;p17"/>
          <p:cNvSpPr/>
          <p:nvPr/>
        </p:nvSpPr>
        <p:spPr>
          <a:xfrm>
            <a:off x="8217558" y="1241596"/>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3" name="Google Shape;333;p17"/>
          <p:cNvSpPr/>
          <p:nvPr/>
        </p:nvSpPr>
        <p:spPr>
          <a:xfrm>
            <a:off x="4413455"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4" name="Google Shape;334;p17"/>
          <p:cNvSpPr/>
          <p:nvPr/>
        </p:nvSpPr>
        <p:spPr>
          <a:xfrm>
            <a:off x="609352"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335" name="Google Shape;335;p17"/>
          <p:cNvSpPr txBox="1">
            <a:spLocks noGrp="1"/>
          </p:cNvSpPr>
          <p:nvPr>
            <p:ph type="title"/>
          </p:nvPr>
        </p:nvSpPr>
        <p:spPr>
          <a:xfrm>
            <a:off x="4330988" y="-61320"/>
            <a:ext cx="3657864"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Types of Doulas</a:t>
            </a:r>
            <a:endParaRPr/>
          </a:p>
        </p:txBody>
      </p:sp>
      <p:sp>
        <p:nvSpPr>
          <p:cNvPr id="336" name="Google Shape;336;p17"/>
          <p:cNvSpPr/>
          <p:nvPr/>
        </p:nvSpPr>
        <p:spPr>
          <a:xfrm>
            <a:off x="1338979"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Aptos" panose="020B0004020202020204" pitchFamily="34" charset="0"/>
                <a:sym typeface="Arial"/>
              </a:rPr>
              <a:t>Doulas may want to register as a business and will need an NPI.</a:t>
            </a:r>
            <a:endParaRPr>
              <a:latin typeface="Aptos" panose="020B0004020202020204" pitchFamily="34" charset="0"/>
            </a:endParaRPr>
          </a:p>
        </p:txBody>
      </p:sp>
      <p:sp>
        <p:nvSpPr>
          <p:cNvPr id="337" name="Google Shape;337;p17"/>
          <p:cNvSpPr/>
          <p:nvPr/>
        </p:nvSpPr>
        <p:spPr>
          <a:xfrm>
            <a:off x="5162978"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Aptos" panose="020B0004020202020204" pitchFamily="34" charset="0"/>
                <a:sym typeface="Arial"/>
              </a:rPr>
              <a:t>Doulas need their own NPIs, but can be added to an existing group.</a:t>
            </a:r>
            <a:endParaRPr>
              <a:latin typeface="Aptos" panose="020B0004020202020204" pitchFamily="34" charset="0"/>
            </a:endParaRPr>
          </a:p>
        </p:txBody>
      </p:sp>
      <p:sp>
        <p:nvSpPr>
          <p:cNvPr id="338" name="Google Shape;338;p17"/>
          <p:cNvSpPr/>
          <p:nvPr/>
        </p:nvSpPr>
        <p:spPr>
          <a:xfrm>
            <a:off x="8986976"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FFFFF"/>
                </a:solidFill>
                <a:latin typeface="Aptos" panose="020B0004020202020204" pitchFamily="34" charset="0"/>
                <a:sym typeface="Arial"/>
              </a:rPr>
              <a:t>Doulas need their own NPIs, but can be added to an existing group.</a:t>
            </a:r>
            <a:endParaRPr sz="2400">
              <a:solidFill>
                <a:srgbClr val="FFFFFF"/>
              </a:solidFill>
              <a:latin typeface="Aptos" panose="020B0004020202020204" pitchFamily="34" charset="0"/>
              <a:sym typeface="Arial"/>
            </a:endParaRPr>
          </a:p>
        </p:txBody>
      </p:sp>
      <p:sp>
        <p:nvSpPr>
          <p:cNvPr id="339" name="Google Shape;339;p17"/>
          <p:cNvSpPr txBox="1"/>
          <p:nvPr/>
        </p:nvSpPr>
        <p:spPr>
          <a:xfrm>
            <a:off x="1564262" y="5745628"/>
            <a:ext cx="330074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rgbClr val="000000"/>
                </a:solidFill>
                <a:latin typeface="Aptos" panose="020B0004020202020204" pitchFamily="34" charset="0"/>
                <a:sym typeface="Arial"/>
              </a:rPr>
              <a:t>Sole proprietors </a:t>
            </a:r>
            <a:endParaRPr sz="2400" b="0" i="0" u="none" strike="noStrike" cap="none">
              <a:solidFill>
                <a:srgbClr val="000000"/>
              </a:solidFill>
              <a:latin typeface="Aptos" panose="020B0004020202020204" pitchFamily="34" charset="0"/>
              <a:sym typeface="Arial"/>
            </a:endParaRPr>
          </a:p>
        </p:txBody>
      </p:sp>
      <p:sp>
        <p:nvSpPr>
          <p:cNvPr id="340" name="Google Shape;340;p17"/>
          <p:cNvSpPr txBox="1"/>
          <p:nvPr/>
        </p:nvSpPr>
        <p:spPr>
          <a:xfrm>
            <a:off x="5002211" y="5730240"/>
            <a:ext cx="2943955"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Doulas within a group</a:t>
            </a:r>
            <a:endParaRPr>
              <a:latin typeface="Aptos" panose="020B0004020202020204" pitchFamily="34" charset="0"/>
            </a:endParaRPr>
          </a:p>
        </p:txBody>
      </p:sp>
      <p:sp>
        <p:nvSpPr>
          <p:cNvPr id="341" name="Google Shape;341;p17"/>
          <p:cNvSpPr txBox="1"/>
          <p:nvPr/>
        </p:nvSpPr>
        <p:spPr>
          <a:xfrm>
            <a:off x="8611483" y="5730240"/>
            <a:ext cx="3096162"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Doulas within a health care </a:t>
            </a:r>
            <a:r>
              <a:rPr lang="en-US" sz="2400">
                <a:solidFill>
                  <a:srgbClr val="000000"/>
                </a:solidFill>
                <a:latin typeface="Aptos" panose="020B0004020202020204" pitchFamily="34" charset="0"/>
                <a:sym typeface="Arial"/>
              </a:rPr>
              <a:t>group</a:t>
            </a:r>
            <a:endParaRPr sz="2400" b="0" i="0" u="none" strike="noStrike" cap="none">
              <a:solidFill>
                <a:srgbClr val="000000"/>
              </a:solidFill>
              <a:latin typeface="Aptos" panose="020B0004020202020204" pitchFamily="34" charset="0"/>
              <a:sym typeface="Arial"/>
            </a:endParaRPr>
          </a:p>
        </p:txBody>
      </p:sp>
      <p:pic>
        <p:nvPicPr>
          <p:cNvPr id="342" name="Google Shape;342;p17" descr="Man with solid fill"/>
          <p:cNvPicPr preferRelativeResize="0"/>
          <p:nvPr/>
        </p:nvPicPr>
        <p:blipFill rotWithShape="1">
          <a:blip r:embed="rId3">
            <a:alphaModFix/>
          </a:blip>
          <a:srcRect/>
          <a:stretch/>
        </p:blipFill>
        <p:spPr>
          <a:xfrm>
            <a:off x="733889" y="1388905"/>
            <a:ext cx="914400" cy="914400"/>
          </a:xfrm>
          <a:prstGeom prst="rect">
            <a:avLst/>
          </a:prstGeom>
          <a:noFill/>
          <a:ln>
            <a:noFill/>
          </a:ln>
        </p:spPr>
      </p:pic>
      <p:pic>
        <p:nvPicPr>
          <p:cNvPr id="343" name="Google Shape;343;p17" descr="Group with solid fill"/>
          <p:cNvPicPr preferRelativeResize="0"/>
          <p:nvPr/>
        </p:nvPicPr>
        <p:blipFill rotWithShape="1">
          <a:blip r:embed="rId4">
            <a:alphaModFix/>
          </a:blip>
          <a:srcRect/>
          <a:stretch/>
        </p:blipFill>
        <p:spPr>
          <a:xfrm>
            <a:off x="4557111" y="1408544"/>
            <a:ext cx="914400" cy="914400"/>
          </a:xfrm>
          <a:prstGeom prst="rect">
            <a:avLst/>
          </a:prstGeom>
          <a:noFill/>
          <a:ln>
            <a:noFill/>
          </a:ln>
        </p:spPr>
      </p:pic>
      <p:pic>
        <p:nvPicPr>
          <p:cNvPr id="344" name="Google Shape;344;p17" descr="Medical with solid fill"/>
          <p:cNvPicPr preferRelativeResize="0"/>
          <p:nvPr/>
        </p:nvPicPr>
        <p:blipFill rotWithShape="1">
          <a:blip r:embed="rId5">
            <a:alphaModFix/>
          </a:blip>
          <a:srcRect/>
          <a:stretch/>
        </p:blipFill>
        <p:spPr>
          <a:xfrm>
            <a:off x="8359290" y="1408544"/>
            <a:ext cx="914400" cy="914400"/>
          </a:xfrm>
          <a:prstGeom prst="rect">
            <a:avLst/>
          </a:prstGeom>
          <a:noFill/>
          <a:ln>
            <a:noFill/>
          </a:ln>
        </p:spPr>
      </p:pic>
      <p:sp>
        <p:nvSpPr>
          <p:cNvPr id="345" name="Google Shape;34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3321"/>
    </mc:Choice>
    <mc:Fallback xmlns="">
      <p:transition spd="slow" advTm="23321"/>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29"/>
        <p:cNvGrpSpPr/>
        <p:nvPr/>
      </p:nvGrpSpPr>
      <p:grpSpPr>
        <a:xfrm>
          <a:off x="0" y="0"/>
          <a:ext cx="0" cy="0"/>
          <a:chOff x="0" y="0"/>
          <a:chExt cx="0" cy="0"/>
        </a:xfrm>
      </p:grpSpPr>
      <p:sp>
        <p:nvSpPr>
          <p:cNvPr id="330" name="Google Shape;330;p17"/>
          <p:cNvSpPr/>
          <p:nvPr/>
        </p:nvSpPr>
        <p:spPr>
          <a:xfrm>
            <a:off x="8375287" y="1405195"/>
            <a:ext cx="877111" cy="87711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25000" noProof="0">
              <a:ln>
                <a:noFill/>
              </a:ln>
              <a:solidFill>
                <a:srgbClr val="FFFFFF"/>
              </a:solidFill>
              <a:effectLst/>
              <a:uLnTx/>
              <a:uFillTx/>
              <a:latin typeface="Aptos" panose="020B0004020202020204" pitchFamily="34" charset="0"/>
              <a:cs typeface="Arial"/>
              <a:sym typeface="Arial"/>
            </a:endParaRPr>
          </a:p>
        </p:txBody>
      </p:sp>
      <p:sp>
        <p:nvSpPr>
          <p:cNvPr id="331" name="Google Shape;331;p17"/>
          <p:cNvSpPr/>
          <p:nvPr/>
        </p:nvSpPr>
        <p:spPr>
          <a:xfrm>
            <a:off x="8375287" y="1405195"/>
            <a:ext cx="870601" cy="87060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32" name="Google Shape;332;p17"/>
          <p:cNvSpPr/>
          <p:nvPr/>
        </p:nvSpPr>
        <p:spPr>
          <a:xfrm>
            <a:off x="8217558" y="1241596"/>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33" name="Google Shape;333;p17"/>
          <p:cNvSpPr/>
          <p:nvPr/>
        </p:nvSpPr>
        <p:spPr>
          <a:xfrm>
            <a:off x="4413455"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34" name="Google Shape;334;p17"/>
          <p:cNvSpPr/>
          <p:nvPr/>
        </p:nvSpPr>
        <p:spPr>
          <a:xfrm>
            <a:off x="609352" y="1241595"/>
            <a:ext cx="1197864" cy="1197803"/>
          </a:xfrm>
          <a:prstGeom prst="roundRect">
            <a:avLst>
              <a:gd name="adj" fmla="val 16667"/>
            </a:avLst>
          </a:prstGeom>
          <a:solidFill>
            <a:srgbClr val="AEC1C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35" name="Google Shape;335;p17"/>
          <p:cNvSpPr txBox="1">
            <a:spLocks noGrp="1"/>
          </p:cNvSpPr>
          <p:nvPr>
            <p:ph type="title"/>
          </p:nvPr>
        </p:nvSpPr>
        <p:spPr>
          <a:xfrm>
            <a:off x="4330988" y="-61320"/>
            <a:ext cx="3657864"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Tipos de Doulas</a:t>
            </a:r>
            <a:endParaRPr/>
          </a:p>
        </p:txBody>
      </p:sp>
      <p:sp>
        <p:nvSpPr>
          <p:cNvPr id="336" name="Google Shape;336;p17"/>
          <p:cNvSpPr/>
          <p:nvPr/>
        </p:nvSpPr>
        <p:spPr>
          <a:xfrm>
            <a:off x="1338979"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Las doulas pueden optar por registrarse como un negocio y necesitarán un NPI.</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37" name="Google Shape;337;p17"/>
          <p:cNvSpPr/>
          <p:nvPr/>
        </p:nvSpPr>
        <p:spPr>
          <a:xfrm>
            <a:off x="5162978"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Cada doula debe tener su propio NPI, aunque puede ser añadida a un grupo existente.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38" name="Google Shape;338;p17"/>
          <p:cNvSpPr/>
          <p:nvPr/>
        </p:nvSpPr>
        <p:spPr>
          <a:xfrm>
            <a:off x="8986976" y="2134997"/>
            <a:ext cx="2720669" cy="3595243"/>
          </a:xfrm>
          <a:prstGeom prst="roundRect">
            <a:avLst>
              <a:gd name="adj" fmla="val 16667"/>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Cada doula debe tener su propio NPI, aunque puede ser añadida a un grupo existente.</a:t>
            </a:r>
            <a:endParaRPr kumimoji="0" sz="24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39" name="Google Shape;339;p17"/>
          <p:cNvSpPr txBox="1"/>
          <p:nvPr/>
        </p:nvSpPr>
        <p:spPr>
          <a:xfrm>
            <a:off x="1564262" y="5745628"/>
            <a:ext cx="3300747"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Propietarios únicos </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40" name="Google Shape;340;p17"/>
          <p:cNvSpPr txBox="1"/>
          <p:nvPr/>
        </p:nvSpPr>
        <p:spPr>
          <a:xfrm>
            <a:off x="5002211" y="5730240"/>
            <a:ext cx="2943955"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Doulas dentro de un grupo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41" name="Google Shape;341;p17"/>
          <p:cNvSpPr txBox="1"/>
          <p:nvPr/>
        </p:nvSpPr>
        <p:spPr>
          <a:xfrm>
            <a:off x="8611483" y="5730240"/>
            <a:ext cx="3096162" cy="83099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Doulas en un grupo de atención médica</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342" name="Google Shape;342;p17" descr="Man with solid fill"/>
          <p:cNvPicPr preferRelativeResize="0"/>
          <p:nvPr/>
        </p:nvPicPr>
        <p:blipFill rotWithShape="1">
          <a:blip r:embed="rId3">
            <a:alphaModFix/>
          </a:blip>
          <a:srcRect/>
          <a:stretch/>
        </p:blipFill>
        <p:spPr>
          <a:xfrm>
            <a:off x="733889" y="1388905"/>
            <a:ext cx="914400" cy="914400"/>
          </a:xfrm>
          <a:prstGeom prst="rect">
            <a:avLst/>
          </a:prstGeom>
          <a:noFill/>
          <a:ln>
            <a:noFill/>
          </a:ln>
        </p:spPr>
      </p:pic>
      <p:pic>
        <p:nvPicPr>
          <p:cNvPr id="343" name="Google Shape;343;p17" descr="Group with solid fill"/>
          <p:cNvPicPr preferRelativeResize="0"/>
          <p:nvPr/>
        </p:nvPicPr>
        <p:blipFill rotWithShape="1">
          <a:blip r:embed="rId4">
            <a:alphaModFix/>
          </a:blip>
          <a:srcRect/>
          <a:stretch/>
        </p:blipFill>
        <p:spPr>
          <a:xfrm>
            <a:off x="4557111" y="1408544"/>
            <a:ext cx="914400" cy="914400"/>
          </a:xfrm>
          <a:prstGeom prst="rect">
            <a:avLst/>
          </a:prstGeom>
          <a:noFill/>
          <a:ln>
            <a:noFill/>
          </a:ln>
        </p:spPr>
      </p:pic>
      <p:pic>
        <p:nvPicPr>
          <p:cNvPr id="344" name="Google Shape;344;p17" descr="Medical with solid fill"/>
          <p:cNvPicPr preferRelativeResize="0"/>
          <p:nvPr/>
        </p:nvPicPr>
        <p:blipFill rotWithShape="1">
          <a:blip r:embed="rId5">
            <a:alphaModFix/>
          </a:blip>
          <a:srcRect/>
          <a:stretch/>
        </p:blipFill>
        <p:spPr>
          <a:xfrm>
            <a:off x="8359290" y="1408544"/>
            <a:ext cx="914400" cy="914400"/>
          </a:xfrm>
          <a:prstGeom prst="rect">
            <a:avLst/>
          </a:prstGeom>
          <a:noFill/>
          <a:ln>
            <a:noFill/>
          </a:ln>
        </p:spPr>
      </p:pic>
      <p:sp>
        <p:nvSpPr>
          <p:cNvPr id="345" name="Google Shape;34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3321"/>
    </mc:Choice>
    <mc:Fallback xmlns="">
      <p:transition spd="slow" advTm="23321"/>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50"/>
        <p:cNvGrpSpPr/>
        <p:nvPr/>
      </p:nvGrpSpPr>
      <p:grpSpPr>
        <a:xfrm>
          <a:off x="0" y="0"/>
          <a:ext cx="0" cy="0"/>
          <a:chOff x="0" y="0"/>
          <a:chExt cx="0" cy="0"/>
        </a:xfrm>
      </p:grpSpPr>
      <p:sp>
        <p:nvSpPr>
          <p:cNvPr id="351" name="Google Shape;351;p18"/>
          <p:cNvSpPr/>
          <p:nvPr/>
        </p:nvSpPr>
        <p:spPr>
          <a:xfrm rot="-5400000">
            <a:off x="7293730"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2" name="Google Shape;352;p18"/>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3" name="Google Shape;35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1. Establish Business Name</a:t>
            </a:r>
            <a:endParaRPr/>
          </a:p>
        </p:txBody>
      </p:sp>
      <p:sp>
        <p:nvSpPr>
          <p:cNvPr id="354" name="Google Shape;354;p18"/>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55" name="Google Shape;355;p18"/>
          <p:cNvSpPr/>
          <p:nvPr/>
        </p:nvSpPr>
        <p:spPr>
          <a:xfrm>
            <a:off x="3938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Application Submitted through the Medicaid Provider Web Portal</a:t>
            </a:r>
            <a:endParaRPr>
              <a:latin typeface="Aptos" panose="020B0004020202020204" pitchFamily="34" charset="0"/>
            </a:endParaRPr>
          </a:p>
        </p:txBody>
      </p:sp>
      <p:sp>
        <p:nvSpPr>
          <p:cNvPr id="356" name="Google Shape;356;p18"/>
          <p:cNvSpPr/>
          <p:nvPr/>
        </p:nvSpPr>
        <p:spPr>
          <a:xfrm>
            <a:off x="3938955"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Internal Revenue Service (IRS) Forms</a:t>
            </a:r>
            <a:endParaRPr>
              <a:latin typeface="Aptos" panose="020B0004020202020204" pitchFamily="34" charset="0"/>
            </a:endParaRPr>
          </a:p>
        </p:txBody>
      </p:sp>
      <p:sp>
        <p:nvSpPr>
          <p:cNvPr id="357" name="Google Shape;357;p18"/>
          <p:cNvSpPr/>
          <p:nvPr/>
        </p:nvSpPr>
        <p:spPr>
          <a:xfrm>
            <a:off x="6856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Attestation Forms</a:t>
            </a:r>
            <a:endParaRPr>
              <a:latin typeface="Aptos" panose="020B0004020202020204" pitchFamily="34" charset="0"/>
            </a:endParaRPr>
          </a:p>
        </p:txBody>
      </p:sp>
      <p:sp>
        <p:nvSpPr>
          <p:cNvPr id="358" name="Google Shape;358;p18"/>
          <p:cNvSpPr/>
          <p:nvPr/>
        </p:nvSpPr>
        <p:spPr>
          <a:xfrm>
            <a:off x="6856954"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Registration for an NPI</a:t>
            </a:r>
            <a:endParaRPr>
              <a:latin typeface="Aptos" panose="020B0004020202020204" pitchFamily="34" charset="0"/>
            </a:endParaRPr>
          </a:p>
        </p:txBody>
      </p:sp>
      <p:sp>
        <p:nvSpPr>
          <p:cNvPr id="359" name="Google Shape;359;p18"/>
          <p:cNvSpPr/>
          <p:nvPr/>
        </p:nvSpPr>
        <p:spPr>
          <a:xfrm>
            <a:off x="838200" y="1319945"/>
            <a:ext cx="7437582" cy="731520"/>
          </a:xfrm>
          <a:prstGeom prst="roundRect">
            <a:avLst>
              <a:gd name="adj" fmla="val 760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Business name must be consistent across all platforms, including DBAs, if applicable:</a:t>
            </a:r>
            <a:endParaRPr>
              <a:latin typeface="Aptos" panose="020B0004020202020204" pitchFamily="34" charset="0"/>
            </a:endParaRPr>
          </a:p>
        </p:txBody>
      </p:sp>
      <p:sp>
        <p:nvSpPr>
          <p:cNvPr id="360" name="Google Shape;360;p18"/>
          <p:cNvSpPr/>
          <p:nvPr/>
        </p:nvSpPr>
        <p:spPr>
          <a:xfrm>
            <a:off x="5998464" y="5258201"/>
            <a:ext cx="5355336" cy="1094343"/>
          </a:xfrm>
          <a:prstGeom prst="roundRect">
            <a:avLst>
              <a:gd name="adj" fmla="val 8815"/>
            </a:avLst>
          </a:prstGeom>
          <a:solidFill>
            <a:srgbClr val="49748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a:solidFill>
                  <a:schemeClr val="lt1"/>
                </a:solidFill>
                <a:latin typeface="Aptos" panose="020B0004020202020204" pitchFamily="34" charset="0"/>
                <a:sym typeface="Arial"/>
              </a:rPr>
              <a:t>*Any slight discrepancy will prevent your application from being approved</a:t>
            </a:r>
            <a:endParaRPr>
              <a:latin typeface="Aptos" panose="020B0004020202020204" pitchFamily="34" charset="0"/>
            </a:endParaRPr>
          </a:p>
        </p:txBody>
      </p:sp>
      <p:pic>
        <p:nvPicPr>
          <p:cNvPr id="361" name="Google Shape;361;p18"/>
          <p:cNvPicPr preferRelativeResize="0"/>
          <p:nvPr/>
        </p:nvPicPr>
        <p:blipFill rotWithShape="1">
          <a:blip r:embed="rId6">
            <a:alphaModFix/>
          </a:blip>
          <a:srcRect/>
          <a:stretch/>
        </p:blipFill>
        <p:spPr>
          <a:xfrm>
            <a:off x="1289565" y="3452571"/>
            <a:ext cx="2649389" cy="3129872"/>
          </a:xfrm>
          <a:prstGeom prst="rect">
            <a:avLst/>
          </a:prstGeom>
          <a:noFill/>
          <a:ln>
            <a:noFill/>
          </a:ln>
        </p:spPr>
      </p:pic>
      <p:sp>
        <p:nvSpPr>
          <p:cNvPr id="362" name="Google Shape;36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22" name="Audio 21">
            <a:hlinkClick r:id="" action="ppaction://media"/>
            <a:extLst>
              <a:ext uri="{FF2B5EF4-FFF2-40B4-BE49-F238E27FC236}">
                <a16:creationId xmlns:a16="http://schemas.microsoft.com/office/drawing/2014/main" id="{92B13E83-2508-5DAE-2A70-8069365E3066}"/>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7266">
        <p:fade/>
      </p:transition>
    </mc:Choice>
    <mc:Fallback xmlns="">
      <p:transition spd="med" advTm="372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5"/>
                                        </p:tgtEl>
                                        <p:attrNameLst>
                                          <p:attrName>style.visibility</p:attrName>
                                        </p:attrNameLst>
                                      </p:cBhvr>
                                      <p:to>
                                        <p:strVal val="visible"/>
                                      </p:to>
                                    </p:set>
                                    <p:animEffect transition="in" filter="fade">
                                      <p:cBhvr>
                                        <p:cTn id="15" dur="500"/>
                                        <p:tgtEl>
                                          <p:spTgt spid="3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7"/>
                                        </p:tgtEl>
                                        <p:attrNameLst>
                                          <p:attrName>style.visibility</p:attrName>
                                        </p:attrNameLst>
                                      </p:cBhvr>
                                      <p:to>
                                        <p:strVal val="visible"/>
                                      </p:to>
                                    </p:set>
                                    <p:animEffect transition="in" filter="fade">
                                      <p:cBhvr>
                                        <p:cTn id="20" dur="500"/>
                                        <p:tgtEl>
                                          <p:spTgt spid="35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56"/>
                                        </p:tgtEl>
                                        <p:attrNameLst>
                                          <p:attrName>style.visibility</p:attrName>
                                        </p:attrNameLst>
                                      </p:cBhvr>
                                      <p:to>
                                        <p:strVal val="visible"/>
                                      </p:to>
                                    </p:set>
                                    <p:animEffect transition="in" filter="fade">
                                      <p:cBhvr>
                                        <p:cTn id="25" dur="500"/>
                                        <p:tgtEl>
                                          <p:spTgt spid="35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58"/>
                                        </p:tgtEl>
                                        <p:attrNameLst>
                                          <p:attrName>style.visibility</p:attrName>
                                        </p:attrNameLst>
                                      </p:cBhvr>
                                      <p:to>
                                        <p:strVal val="visible"/>
                                      </p:to>
                                    </p:set>
                                    <p:animEffect transition="in" filter="fade">
                                      <p:cBhvr>
                                        <p:cTn id="30" dur="500"/>
                                        <p:tgtEl>
                                          <p:spTgt spid="35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60"/>
                                        </p:tgtEl>
                                        <p:attrNameLst>
                                          <p:attrName>style.visibility</p:attrName>
                                        </p:attrNameLst>
                                      </p:cBhvr>
                                      <p:to>
                                        <p:strVal val="visible"/>
                                      </p:to>
                                    </p:set>
                                    <p:animEffect transition="in" filter="fade">
                                      <p:cBhvr>
                                        <p:cTn id="35"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50"/>
        <p:cNvGrpSpPr/>
        <p:nvPr/>
      </p:nvGrpSpPr>
      <p:grpSpPr>
        <a:xfrm>
          <a:off x="0" y="0"/>
          <a:ext cx="0" cy="0"/>
          <a:chOff x="0" y="0"/>
          <a:chExt cx="0" cy="0"/>
        </a:xfrm>
      </p:grpSpPr>
      <p:sp>
        <p:nvSpPr>
          <p:cNvPr id="351" name="Google Shape;351;p18"/>
          <p:cNvSpPr/>
          <p:nvPr/>
        </p:nvSpPr>
        <p:spPr>
          <a:xfrm rot="-5400000">
            <a:off x="7293730"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52" name="Google Shape;352;p18"/>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53" name="Google Shape;35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1. Establecer el nombre del negocio</a:t>
            </a:r>
            <a:endParaRPr/>
          </a:p>
        </p:txBody>
      </p:sp>
      <p:sp>
        <p:nvSpPr>
          <p:cNvPr id="354" name="Google Shape;354;p18"/>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55" name="Google Shape;355;p18"/>
          <p:cNvSpPr/>
          <p:nvPr/>
        </p:nvSpPr>
        <p:spPr>
          <a:xfrm>
            <a:off x="3938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Solicitud presentada a través del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56" name="Google Shape;356;p18"/>
          <p:cNvSpPr/>
          <p:nvPr/>
        </p:nvSpPr>
        <p:spPr>
          <a:xfrm>
            <a:off x="3938955"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Formularios del Servicio de Impuestos Internos (IRS)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57" name="Google Shape;357;p18"/>
          <p:cNvSpPr/>
          <p:nvPr/>
        </p:nvSpPr>
        <p:spPr>
          <a:xfrm>
            <a:off x="6856955" y="2267073"/>
            <a:ext cx="2769573" cy="121849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Formularios de certificación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58" name="Google Shape;358;p18"/>
          <p:cNvSpPr/>
          <p:nvPr/>
        </p:nvSpPr>
        <p:spPr>
          <a:xfrm>
            <a:off x="6856954" y="3597474"/>
            <a:ext cx="2769573" cy="120906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Registro para un NPI</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59" name="Google Shape;359;p18"/>
          <p:cNvSpPr/>
          <p:nvPr/>
        </p:nvSpPr>
        <p:spPr>
          <a:xfrm>
            <a:off x="838200" y="1319945"/>
            <a:ext cx="9214104" cy="731520"/>
          </a:xfrm>
          <a:prstGeom prst="roundRect">
            <a:avLst>
              <a:gd name="adj" fmla="val 7607"/>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El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nombre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debe ser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consistente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todas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las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plataformas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incluyendo</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nombres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comerciales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(DBAs),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si</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corresponde</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360" name="Google Shape;360;p18"/>
          <p:cNvSpPr/>
          <p:nvPr/>
        </p:nvSpPr>
        <p:spPr>
          <a:xfrm>
            <a:off x="5998464" y="5258201"/>
            <a:ext cx="5355336" cy="1094343"/>
          </a:xfrm>
          <a:prstGeom prst="roundRect">
            <a:avLst>
              <a:gd name="adj" fmla="val 8815"/>
            </a:avLst>
          </a:prstGeom>
          <a:solidFill>
            <a:srgbClr val="49748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FFFFFF"/>
                </a:solidFill>
                <a:effectLst/>
                <a:uLnTx/>
                <a:uFillTx/>
                <a:latin typeface="Aptos" panose="020B0004020202020204" pitchFamily="34" charset="0"/>
                <a:cs typeface="Arial"/>
                <a:sym typeface="Arial"/>
              </a:rPr>
              <a:t>¨* Cualquier pequeña discrepancia puede impedir la aprobación de tu solicitud.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361" name="Google Shape;361;p18"/>
          <p:cNvPicPr preferRelativeResize="0"/>
          <p:nvPr/>
        </p:nvPicPr>
        <p:blipFill rotWithShape="1">
          <a:blip r:embed="rId6">
            <a:alphaModFix/>
          </a:blip>
          <a:srcRect/>
          <a:stretch/>
        </p:blipFill>
        <p:spPr>
          <a:xfrm>
            <a:off x="1289565" y="3452571"/>
            <a:ext cx="2649389" cy="3129872"/>
          </a:xfrm>
          <a:prstGeom prst="rect">
            <a:avLst/>
          </a:prstGeom>
          <a:noFill/>
          <a:ln>
            <a:noFill/>
          </a:ln>
        </p:spPr>
      </p:pic>
      <p:sp>
        <p:nvSpPr>
          <p:cNvPr id="362" name="Google Shape;36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22" name="Audio 21">
            <a:hlinkClick r:id="" action="ppaction://media"/>
            <a:extLst>
              <a:ext uri="{FF2B5EF4-FFF2-40B4-BE49-F238E27FC236}">
                <a16:creationId xmlns:a16="http://schemas.microsoft.com/office/drawing/2014/main" id="{92B13E83-2508-5DAE-2A70-8069365E3066}"/>
              </a:ext>
            </a:extLst>
          </p:cNvPr>
          <p:cNvPicPr>
            <a:picLocks noChangeAspect="1"/>
          </p:cNvPicPr>
          <p:nvPr>
            <a:audioFile r:link="rId3"/>
            <p:extLst>
              <p:ext uri="{DAA4B4D4-6D71-4841-9C94-3DE7FCFB9230}">
                <p14:media xmlns:p14="http://schemas.microsoft.com/office/powerpoint/2010/main" r:embed="rId2"/>
              </p:ext>
            </p:extLst>
          </p:nvPr>
        </p:nvPicPr>
        <p:blipFill>
          <a:blip r:embed="rId7"/>
          <a:srcRect l="-118750" t="-118750" r="-118750" b="-118750"/>
          <a:stretch>
            <a:fillRect/>
          </a:stretch>
        </p:blipFill>
        <p:spPr>
          <a:xfrm>
            <a:off x="10052304" y="4718304"/>
            <a:ext cx="2057400" cy="2057400"/>
          </a:xfrm>
          <a:prstGeom prst="ellipse">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7266">
        <p:fade/>
      </p:transition>
    </mc:Choice>
    <mc:Fallback xmlns="">
      <p:transition spd="med" advTm="372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5"/>
                                        </p:tgtEl>
                                        <p:attrNameLst>
                                          <p:attrName>style.visibility</p:attrName>
                                        </p:attrNameLst>
                                      </p:cBhvr>
                                      <p:to>
                                        <p:strVal val="visible"/>
                                      </p:to>
                                    </p:set>
                                    <p:animEffect transition="in" filter="fade">
                                      <p:cBhvr>
                                        <p:cTn id="15" dur="500"/>
                                        <p:tgtEl>
                                          <p:spTgt spid="35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7"/>
                                        </p:tgtEl>
                                        <p:attrNameLst>
                                          <p:attrName>style.visibility</p:attrName>
                                        </p:attrNameLst>
                                      </p:cBhvr>
                                      <p:to>
                                        <p:strVal val="visible"/>
                                      </p:to>
                                    </p:set>
                                    <p:animEffect transition="in" filter="fade">
                                      <p:cBhvr>
                                        <p:cTn id="20" dur="500"/>
                                        <p:tgtEl>
                                          <p:spTgt spid="35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56"/>
                                        </p:tgtEl>
                                        <p:attrNameLst>
                                          <p:attrName>style.visibility</p:attrName>
                                        </p:attrNameLst>
                                      </p:cBhvr>
                                      <p:to>
                                        <p:strVal val="visible"/>
                                      </p:to>
                                    </p:set>
                                    <p:animEffect transition="in" filter="fade">
                                      <p:cBhvr>
                                        <p:cTn id="25" dur="500"/>
                                        <p:tgtEl>
                                          <p:spTgt spid="35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58"/>
                                        </p:tgtEl>
                                        <p:attrNameLst>
                                          <p:attrName>style.visibility</p:attrName>
                                        </p:attrNameLst>
                                      </p:cBhvr>
                                      <p:to>
                                        <p:strVal val="visible"/>
                                      </p:to>
                                    </p:set>
                                    <p:animEffect transition="in" filter="fade">
                                      <p:cBhvr>
                                        <p:cTn id="30" dur="500"/>
                                        <p:tgtEl>
                                          <p:spTgt spid="35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60"/>
                                        </p:tgtEl>
                                        <p:attrNameLst>
                                          <p:attrName>style.visibility</p:attrName>
                                        </p:attrNameLst>
                                      </p:cBhvr>
                                      <p:to>
                                        <p:strVal val="visible"/>
                                      </p:to>
                                    </p:set>
                                    <p:animEffect transition="in" filter="fade">
                                      <p:cBhvr>
                                        <p:cTn id="35" dur="10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67"/>
        <p:cNvGrpSpPr/>
        <p:nvPr/>
      </p:nvGrpSpPr>
      <p:grpSpPr>
        <a:xfrm>
          <a:off x="0" y="0"/>
          <a:ext cx="0" cy="0"/>
          <a:chOff x="0" y="0"/>
          <a:chExt cx="0" cy="0"/>
        </a:xfrm>
      </p:grpSpPr>
      <p:sp>
        <p:nvSpPr>
          <p:cNvPr id="368" name="Google Shape;368;p19"/>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69" name="Google Shape;369;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2. Register with the Colorado Secretary of State</a:t>
            </a:r>
            <a:endParaRPr/>
          </a:p>
        </p:txBody>
      </p:sp>
      <p:sp>
        <p:nvSpPr>
          <p:cNvPr id="370" name="Google Shape;370;p19"/>
          <p:cNvSpPr txBox="1"/>
          <p:nvPr/>
        </p:nvSpPr>
        <p:spPr>
          <a:xfrm>
            <a:off x="838200" y="1321356"/>
            <a:ext cx="751869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On the Colorado Secretary of State Business Website:</a:t>
            </a:r>
            <a:endParaRPr>
              <a:latin typeface="Aptos" panose="020B0004020202020204" pitchFamily="34" charset="0"/>
            </a:endParaRPr>
          </a:p>
        </p:txBody>
      </p:sp>
      <p:sp>
        <p:nvSpPr>
          <p:cNvPr id="371" name="Google Shape;371;p19"/>
          <p:cNvSpPr/>
          <p:nvPr/>
        </p:nvSpPr>
        <p:spPr>
          <a:xfrm>
            <a:off x="4680931" y="2672047"/>
            <a:ext cx="7102330" cy="8056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“Starting a Business in Colorado” eLearning Module</a:t>
            </a:r>
            <a:endParaRPr>
              <a:latin typeface="Aptos" panose="020B0004020202020204" pitchFamily="34" charset="0"/>
            </a:endParaRPr>
          </a:p>
        </p:txBody>
      </p:sp>
      <p:sp>
        <p:nvSpPr>
          <p:cNvPr id="372" name="Google Shape;372;p19"/>
          <p:cNvSpPr/>
          <p:nvPr/>
        </p:nvSpPr>
        <p:spPr>
          <a:xfrm>
            <a:off x="4680931"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Legal Structure</a:t>
            </a:r>
            <a:endParaRPr>
              <a:latin typeface="Aptos" panose="020B0004020202020204" pitchFamily="34" charset="0"/>
            </a:endParaRPr>
          </a:p>
        </p:txBody>
      </p:sp>
      <p:sp>
        <p:nvSpPr>
          <p:cNvPr id="373" name="Google Shape;373;p19"/>
          <p:cNvSpPr/>
          <p:nvPr/>
        </p:nvSpPr>
        <p:spPr>
          <a:xfrm>
            <a:off x="7075380"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Creating Business Name</a:t>
            </a:r>
            <a:endParaRPr>
              <a:latin typeface="Aptos" panose="020B0004020202020204" pitchFamily="34" charset="0"/>
            </a:endParaRPr>
          </a:p>
        </p:txBody>
      </p:sp>
      <p:sp>
        <p:nvSpPr>
          <p:cNvPr id="374" name="Google Shape;374;p19"/>
          <p:cNvSpPr/>
          <p:nvPr/>
        </p:nvSpPr>
        <p:spPr>
          <a:xfrm>
            <a:off x="9469829" y="3842565"/>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Filling Out Correct Forms</a:t>
            </a:r>
            <a:endParaRPr>
              <a:latin typeface="Aptos" panose="020B0004020202020204" pitchFamily="34" charset="0"/>
            </a:endParaRPr>
          </a:p>
        </p:txBody>
      </p:sp>
      <p:sp>
        <p:nvSpPr>
          <p:cNvPr id="375" name="Google Shape;375;p19"/>
          <p:cNvSpPr/>
          <p:nvPr/>
        </p:nvSpPr>
        <p:spPr>
          <a:xfrm>
            <a:off x="4680931"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Be sure to save your login credentials</a:t>
            </a:r>
            <a:endParaRPr>
              <a:latin typeface="Aptos" panose="020B0004020202020204" pitchFamily="34" charset="0"/>
            </a:endParaRPr>
          </a:p>
        </p:txBody>
      </p:sp>
      <p:sp>
        <p:nvSpPr>
          <p:cNvPr id="376" name="Google Shape;376;p19"/>
          <p:cNvSpPr/>
          <p:nvPr/>
        </p:nvSpPr>
        <p:spPr>
          <a:xfrm>
            <a:off x="8271965"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Save the business registration document and certificate of good standing</a:t>
            </a:r>
            <a:endParaRPr>
              <a:latin typeface="Aptos" panose="020B0004020202020204" pitchFamily="34" charset="0"/>
            </a:endParaRPr>
          </a:p>
        </p:txBody>
      </p:sp>
      <p:grpSp>
        <p:nvGrpSpPr>
          <p:cNvPr id="377" name="Google Shape;377;p19"/>
          <p:cNvGrpSpPr/>
          <p:nvPr/>
        </p:nvGrpSpPr>
        <p:grpSpPr>
          <a:xfrm>
            <a:off x="385589" y="2660717"/>
            <a:ext cx="4136737" cy="3228975"/>
            <a:chOff x="397163" y="2533650"/>
            <a:chExt cx="4136737" cy="3228975"/>
          </a:xfrm>
        </p:grpSpPr>
        <p:sp>
          <p:nvSpPr>
            <p:cNvPr id="378" name="Google Shape;378;p19"/>
            <p:cNvSpPr/>
            <p:nvPr/>
          </p:nvSpPr>
          <p:spPr>
            <a:xfrm>
              <a:off x="397163" y="2533650"/>
              <a:ext cx="4136737" cy="3228975"/>
            </a:xfrm>
            <a:prstGeom prst="roundRect">
              <a:avLst>
                <a:gd name="adj" fmla="val 632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379" name="Google Shape;379;p19"/>
            <p:cNvPicPr preferRelativeResize="0"/>
            <p:nvPr/>
          </p:nvPicPr>
          <p:blipFill rotWithShape="1">
            <a:blip r:embed="rId4">
              <a:alphaModFix/>
            </a:blip>
            <a:srcRect l="882" b="1339"/>
            <a:stretch/>
          </p:blipFill>
          <p:spPr>
            <a:xfrm>
              <a:off x="472924" y="2617649"/>
              <a:ext cx="3985215" cy="3060977"/>
            </a:xfrm>
            <a:prstGeom prst="roundRect">
              <a:avLst>
                <a:gd name="adj" fmla="val 3286"/>
              </a:avLst>
            </a:prstGeom>
            <a:noFill/>
            <a:ln>
              <a:noFill/>
            </a:ln>
          </p:spPr>
        </p:pic>
      </p:grpSp>
      <p:sp>
        <p:nvSpPr>
          <p:cNvPr id="380" name="Google Shape;38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594"/>
    </mc:Choice>
    <mc:Fallback xmlns="">
      <p:transition spd="slow" advTm="395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2"/>
                                        </p:tgtEl>
                                        <p:attrNameLst>
                                          <p:attrName>style.visibility</p:attrName>
                                        </p:attrNameLst>
                                      </p:cBhvr>
                                      <p:to>
                                        <p:strVal val="visible"/>
                                      </p:to>
                                    </p:set>
                                    <p:animEffect transition="in" filter="fade">
                                      <p:cBhvr>
                                        <p:cTn id="12" dur="1000"/>
                                        <p:tgtEl>
                                          <p:spTgt spid="3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3"/>
                                        </p:tgtEl>
                                        <p:attrNameLst>
                                          <p:attrName>style.visibility</p:attrName>
                                        </p:attrNameLst>
                                      </p:cBhvr>
                                      <p:to>
                                        <p:strVal val="visible"/>
                                      </p:to>
                                    </p:set>
                                    <p:animEffect transition="in" filter="fade">
                                      <p:cBhvr>
                                        <p:cTn id="17" dur="1000"/>
                                        <p:tgtEl>
                                          <p:spTgt spid="3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1000"/>
                                        <p:tgtEl>
                                          <p:spTgt spid="3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5"/>
                                        </p:tgtEl>
                                        <p:attrNameLst>
                                          <p:attrName>style.visibility</p:attrName>
                                        </p:attrNameLst>
                                      </p:cBhvr>
                                      <p:to>
                                        <p:strVal val="visible"/>
                                      </p:to>
                                    </p:set>
                                    <p:animEffect transition="in" filter="fade">
                                      <p:cBhvr>
                                        <p:cTn id="27" dur="1000"/>
                                        <p:tgtEl>
                                          <p:spTgt spid="3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6"/>
                                        </p:tgtEl>
                                        <p:attrNameLst>
                                          <p:attrName>style.visibility</p:attrName>
                                        </p:attrNameLst>
                                      </p:cBhvr>
                                      <p:to>
                                        <p:strVal val="visible"/>
                                      </p:to>
                                    </p:set>
                                    <p:animEffect transition="in" filter="fade">
                                      <p:cBhvr>
                                        <p:cTn id="32" dur="10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67"/>
        <p:cNvGrpSpPr/>
        <p:nvPr/>
      </p:nvGrpSpPr>
      <p:grpSpPr>
        <a:xfrm>
          <a:off x="0" y="0"/>
          <a:ext cx="0" cy="0"/>
          <a:chOff x="0" y="0"/>
          <a:chExt cx="0" cy="0"/>
        </a:xfrm>
      </p:grpSpPr>
      <p:sp>
        <p:nvSpPr>
          <p:cNvPr id="368" name="Google Shape;368;p19"/>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69" name="Google Shape;369;p19"/>
          <p:cNvSpPr txBox="1">
            <a:spLocks noGrp="1"/>
          </p:cNvSpPr>
          <p:nvPr>
            <p:ph type="title"/>
          </p:nvPr>
        </p:nvSpPr>
        <p:spPr>
          <a:xfrm>
            <a:off x="838200" y="365125"/>
            <a:ext cx="11353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dirty="0"/>
              <a:t>2. </a:t>
            </a:r>
            <a:r>
              <a:rPr lang="en-US" sz="4000" dirty="0" err="1"/>
              <a:t>Regístrese</a:t>
            </a:r>
            <a:r>
              <a:rPr lang="en-US" sz="4000" dirty="0"/>
              <a:t> </a:t>
            </a:r>
            <a:r>
              <a:rPr lang="en-US" sz="4000" dirty="0" err="1"/>
              <a:t>en</a:t>
            </a:r>
            <a:r>
              <a:rPr lang="en-US" sz="4000" dirty="0"/>
              <a:t> la </a:t>
            </a:r>
            <a:r>
              <a:rPr lang="en-US" sz="4000" dirty="0" err="1"/>
              <a:t>Secretaría</a:t>
            </a:r>
            <a:r>
              <a:rPr lang="en-US" sz="4000" dirty="0"/>
              <a:t> de Estado de Colorado</a:t>
            </a:r>
            <a:endParaRPr dirty="0"/>
          </a:p>
        </p:txBody>
      </p:sp>
      <p:sp>
        <p:nvSpPr>
          <p:cNvPr id="370" name="Google Shape;370;p19"/>
          <p:cNvSpPr txBox="1"/>
          <p:nvPr/>
        </p:nvSpPr>
        <p:spPr>
          <a:xfrm>
            <a:off x="838200" y="1321356"/>
            <a:ext cx="9839178"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sitio web de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Secretaría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Estado de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371" name="Google Shape;371;p19"/>
          <p:cNvSpPr/>
          <p:nvPr/>
        </p:nvSpPr>
        <p:spPr>
          <a:xfrm>
            <a:off x="4680931" y="2672047"/>
            <a:ext cx="7102330" cy="8056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Módulo de eLearning “Iniciar un Negocio en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72" name="Google Shape;372;p19"/>
          <p:cNvSpPr/>
          <p:nvPr/>
        </p:nvSpPr>
        <p:spPr>
          <a:xfrm>
            <a:off x="4680931"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Estructura Legal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73" name="Google Shape;373;p19"/>
          <p:cNvSpPr/>
          <p:nvPr/>
        </p:nvSpPr>
        <p:spPr>
          <a:xfrm>
            <a:off x="7075380" y="3852177"/>
            <a:ext cx="2313432"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Creación de un nombre comercial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74" name="Google Shape;374;p19"/>
          <p:cNvSpPr/>
          <p:nvPr/>
        </p:nvSpPr>
        <p:spPr>
          <a:xfrm>
            <a:off x="9469829" y="3842565"/>
            <a:ext cx="2459574" cy="645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Llenar</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los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formularios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correctos</a:t>
            </a:r>
            <a:endParaRPr kumimoji="0" sz="1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375" name="Google Shape;375;p19"/>
          <p:cNvSpPr/>
          <p:nvPr/>
        </p:nvSpPr>
        <p:spPr>
          <a:xfrm>
            <a:off x="4680931"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Asegúrate de guardar tus credenciales de acceso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76" name="Google Shape;376;p19"/>
          <p:cNvSpPr/>
          <p:nvPr/>
        </p:nvSpPr>
        <p:spPr>
          <a:xfrm>
            <a:off x="8271965" y="4871830"/>
            <a:ext cx="3511296" cy="101786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Guarda</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documento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registro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certificado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buena</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reputación</a:t>
            </a:r>
            <a:endParaRPr kumimoji="0" sz="1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grpSp>
        <p:nvGrpSpPr>
          <p:cNvPr id="377" name="Google Shape;377;p19"/>
          <p:cNvGrpSpPr/>
          <p:nvPr/>
        </p:nvGrpSpPr>
        <p:grpSpPr>
          <a:xfrm>
            <a:off x="385589" y="2660717"/>
            <a:ext cx="4136737" cy="3228975"/>
            <a:chOff x="397163" y="2533650"/>
            <a:chExt cx="4136737" cy="3228975"/>
          </a:xfrm>
        </p:grpSpPr>
        <p:sp>
          <p:nvSpPr>
            <p:cNvPr id="378" name="Google Shape;378;p19"/>
            <p:cNvSpPr/>
            <p:nvPr/>
          </p:nvSpPr>
          <p:spPr>
            <a:xfrm>
              <a:off x="397163" y="2533650"/>
              <a:ext cx="4136737" cy="3228975"/>
            </a:xfrm>
            <a:prstGeom prst="roundRect">
              <a:avLst>
                <a:gd name="adj" fmla="val 6320"/>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379" name="Google Shape;379;p19"/>
            <p:cNvPicPr preferRelativeResize="0"/>
            <p:nvPr/>
          </p:nvPicPr>
          <p:blipFill>
            <a:blip r:embed="rId4"/>
            <a:srcRect t="826" b="826"/>
            <a:stretch/>
          </p:blipFill>
          <p:spPr>
            <a:xfrm>
              <a:off x="472924" y="2617649"/>
              <a:ext cx="3985215" cy="3060977"/>
            </a:xfrm>
            <a:prstGeom prst="roundRect">
              <a:avLst>
                <a:gd name="adj" fmla="val 3286"/>
              </a:avLst>
            </a:prstGeom>
            <a:noFill/>
            <a:ln>
              <a:noFill/>
            </a:ln>
          </p:spPr>
        </p:pic>
      </p:grpSp>
      <p:sp>
        <p:nvSpPr>
          <p:cNvPr id="380" name="Google Shape;38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9594"/>
    </mc:Choice>
    <mc:Fallback xmlns="">
      <p:transition spd="slow" advTm="395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1000"/>
                                        <p:tgtEl>
                                          <p:spTgt spid="3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2"/>
                                        </p:tgtEl>
                                        <p:attrNameLst>
                                          <p:attrName>style.visibility</p:attrName>
                                        </p:attrNameLst>
                                      </p:cBhvr>
                                      <p:to>
                                        <p:strVal val="visible"/>
                                      </p:to>
                                    </p:set>
                                    <p:animEffect transition="in" filter="fade">
                                      <p:cBhvr>
                                        <p:cTn id="12" dur="1000"/>
                                        <p:tgtEl>
                                          <p:spTgt spid="3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3"/>
                                        </p:tgtEl>
                                        <p:attrNameLst>
                                          <p:attrName>style.visibility</p:attrName>
                                        </p:attrNameLst>
                                      </p:cBhvr>
                                      <p:to>
                                        <p:strVal val="visible"/>
                                      </p:to>
                                    </p:set>
                                    <p:animEffect transition="in" filter="fade">
                                      <p:cBhvr>
                                        <p:cTn id="17" dur="1000"/>
                                        <p:tgtEl>
                                          <p:spTgt spid="3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4"/>
                                        </p:tgtEl>
                                        <p:attrNameLst>
                                          <p:attrName>style.visibility</p:attrName>
                                        </p:attrNameLst>
                                      </p:cBhvr>
                                      <p:to>
                                        <p:strVal val="visible"/>
                                      </p:to>
                                    </p:set>
                                    <p:animEffect transition="in" filter="fade">
                                      <p:cBhvr>
                                        <p:cTn id="22" dur="1000"/>
                                        <p:tgtEl>
                                          <p:spTgt spid="3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5"/>
                                        </p:tgtEl>
                                        <p:attrNameLst>
                                          <p:attrName>style.visibility</p:attrName>
                                        </p:attrNameLst>
                                      </p:cBhvr>
                                      <p:to>
                                        <p:strVal val="visible"/>
                                      </p:to>
                                    </p:set>
                                    <p:animEffect transition="in" filter="fade">
                                      <p:cBhvr>
                                        <p:cTn id="27" dur="1000"/>
                                        <p:tgtEl>
                                          <p:spTgt spid="37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76"/>
                                        </p:tgtEl>
                                        <p:attrNameLst>
                                          <p:attrName>style.visibility</p:attrName>
                                        </p:attrNameLst>
                                      </p:cBhvr>
                                      <p:to>
                                        <p:strVal val="visible"/>
                                      </p:to>
                                    </p:set>
                                    <p:animEffect transition="in" filter="fade">
                                      <p:cBhvr>
                                        <p:cTn id="32" dur="10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85"/>
        <p:cNvGrpSpPr/>
        <p:nvPr/>
      </p:nvGrpSpPr>
      <p:grpSpPr>
        <a:xfrm>
          <a:off x="0" y="0"/>
          <a:ext cx="0" cy="0"/>
          <a:chOff x="0" y="0"/>
          <a:chExt cx="0" cy="0"/>
        </a:xfrm>
      </p:grpSpPr>
      <p:sp>
        <p:nvSpPr>
          <p:cNvPr id="386" name="Google Shape;386;p20"/>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87" name="Google Shape;38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2. Register with the Colorado Secretary of State</a:t>
            </a:r>
            <a:endParaRPr/>
          </a:p>
        </p:txBody>
      </p:sp>
      <p:sp>
        <p:nvSpPr>
          <p:cNvPr id="388" name="Google Shape;388;p20"/>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389" name="Google Shape;389;p20"/>
          <p:cNvSpPr txBox="1"/>
          <p:nvPr/>
        </p:nvSpPr>
        <p:spPr>
          <a:xfrm>
            <a:off x="838200" y="1321356"/>
            <a:ext cx="751869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ptos" panose="020B0004020202020204" pitchFamily="34" charset="0"/>
                <a:sym typeface="Arial"/>
              </a:rPr>
              <a:t>On the Colorado Secretary of State Business Website:</a:t>
            </a:r>
            <a:endParaRPr>
              <a:latin typeface="Aptos" panose="020B0004020202020204" pitchFamily="34" charset="0"/>
            </a:endParaRPr>
          </a:p>
        </p:txBody>
      </p:sp>
      <p:sp>
        <p:nvSpPr>
          <p:cNvPr id="390" name="Google Shape;390;p20"/>
          <p:cNvSpPr/>
          <p:nvPr/>
        </p:nvSpPr>
        <p:spPr>
          <a:xfrm>
            <a:off x="4225361" y="2520224"/>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Know your business structure or organization type so you can enter it into the Medicaid Provider Web Portal</a:t>
            </a:r>
            <a:endParaRPr>
              <a:latin typeface="Aptos" panose="020B0004020202020204" pitchFamily="34" charset="0"/>
            </a:endParaRPr>
          </a:p>
        </p:txBody>
      </p:sp>
      <p:sp>
        <p:nvSpPr>
          <p:cNvPr id="391" name="Google Shape;391;p20"/>
          <p:cNvSpPr/>
          <p:nvPr/>
        </p:nvSpPr>
        <p:spPr>
          <a:xfrm>
            <a:off x="4225361" y="3440996"/>
            <a:ext cx="7561427" cy="150675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During business registration, be sure to add an abbreviation of the name depending on the type of business you choose, such as LLC., Ltd., etc.</a:t>
            </a:r>
            <a:endParaRPr>
              <a:latin typeface="Aptos" panose="020B0004020202020204" pitchFamily="34" charset="0"/>
            </a:endParaRPr>
          </a:p>
        </p:txBody>
      </p:sp>
      <p:sp>
        <p:nvSpPr>
          <p:cNvPr id="392" name="Google Shape;392;p20"/>
          <p:cNvSpPr/>
          <p:nvPr/>
        </p:nvSpPr>
        <p:spPr>
          <a:xfrm>
            <a:off x="4225361" y="5049605"/>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Questions? Contact the Colorado Secretary of State at </a:t>
            </a:r>
            <a:endParaRPr>
              <a:latin typeface="Aptos" panose="020B0004020202020204" pitchFamily="34" charset="0"/>
            </a:endParaRPr>
          </a:p>
          <a:p>
            <a:pPr marL="0" marR="0" lvl="0" indent="0" algn="ctr" rtl="0">
              <a:spcBef>
                <a:spcPts val="0"/>
              </a:spcBef>
              <a:spcAft>
                <a:spcPts val="0"/>
              </a:spcAft>
              <a:buNone/>
            </a:pPr>
            <a:r>
              <a:rPr lang="en-US" sz="2000">
                <a:solidFill>
                  <a:schemeClr val="dk1"/>
                </a:solidFill>
                <a:latin typeface="Aptos" panose="020B0004020202020204" pitchFamily="34" charset="0"/>
                <a:sym typeface="Arial"/>
              </a:rPr>
              <a:t>(303)-894-2200 or business@coloradosos.gov</a:t>
            </a:r>
            <a:endParaRPr>
              <a:latin typeface="Aptos" panose="020B0004020202020204" pitchFamily="34" charset="0"/>
            </a:endParaRPr>
          </a:p>
        </p:txBody>
      </p:sp>
      <p:pic>
        <p:nvPicPr>
          <p:cNvPr id="393" name="Google Shape;393;p20"/>
          <p:cNvPicPr preferRelativeResize="0"/>
          <p:nvPr/>
        </p:nvPicPr>
        <p:blipFill rotWithShape="1">
          <a:blip r:embed="rId4">
            <a:alphaModFix/>
          </a:blip>
          <a:srcRect/>
          <a:stretch/>
        </p:blipFill>
        <p:spPr>
          <a:xfrm>
            <a:off x="1289565" y="3452571"/>
            <a:ext cx="2649389" cy="3129872"/>
          </a:xfrm>
          <a:prstGeom prst="rect">
            <a:avLst/>
          </a:prstGeom>
          <a:noFill/>
          <a:ln>
            <a:noFill/>
          </a:ln>
        </p:spPr>
      </p:pic>
      <p:sp>
        <p:nvSpPr>
          <p:cNvPr id="394" name="Google Shape;39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442"/>
    </mc:Choice>
    <mc:Fallback xmlns="">
      <p:transition spd="slow" advTm="25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fade">
                                      <p:cBhvr>
                                        <p:cTn id="7" dur="10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97" name="Google Shape;97;p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 name="CuadroTexto 3">
            <a:extLst>
              <a:ext uri="{FF2B5EF4-FFF2-40B4-BE49-F238E27FC236}">
                <a16:creationId xmlns:a16="http://schemas.microsoft.com/office/drawing/2014/main" id="{EDE15F92-43CC-49FE-B17F-9E0456426053}"/>
              </a:ext>
            </a:extLst>
          </p:cNvPr>
          <p:cNvSpPr txBox="1"/>
          <p:nvPr/>
        </p:nvSpPr>
        <p:spPr>
          <a:xfrm>
            <a:off x="478299" y="3133368"/>
            <a:ext cx="10170943" cy="1200329"/>
          </a:xfrm>
          <a:prstGeom prst="rect">
            <a:avLst/>
          </a:prstGeom>
          <a:solidFill>
            <a:srgbClr val="808DB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3600" b="1" i="0" u="none" strike="noStrike" kern="0" cap="none" spc="0" normalizeH="0" baseline="0" noProof="0" dirty="0">
                <a:ln>
                  <a:noFill/>
                </a:ln>
                <a:solidFill>
                  <a:srgbClr val="000000"/>
                </a:solidFill>
                <a:effectLst/>
                <a:uLnTx/>
                <a:uFillTx/>
                <a:latin typeface="Arial"/>
                <a:cs typeface="Arial"/>
                <a:sym typeface="Arial"/>
              </a:rPr>
              <a:t>Beneficio de </a:t>
            </a:r>
            <a:r>
              <a:rPr kumimoji="0" lang="es-CO" sz="3600" b="1" i="0" u="none" strike="noStrike" kern="0" cap="none" spc="0" normalizeH="0" baseline="0" noProof="0" dirty="0" err="1">
                <a:ln>
                  <a:noFill/>
                </a:ln>
                <a:solidFill>
                  <a:srgbClr val="000000"/>
                </a:solidFill>
                <a:effectLst/>
                <a:uLnTx/>
                <a:uFillTx/>
                <a:latin typeface="Arial"/>
                <a:cs typeface="Arial"/>
                <a:sym typeface="Arial"/>
              </a:rPr>
              <a:t>Doula</a:t>
            </a:r>
            <a:r>
              <a:rPr kumimoji="0" lang="es-CO" sz="3600" b="1" i="0" u="none" strike="noStrike" kern="0" cap="none" spc="0" normalizeH="0" baseline="0" noProof="0" dirty="0">
                <a:ln>
                  <a:noFill/>
                </a:ln>
                <a:solidFill>
                  <a:srgbClr val="000000"/>
                </a:solidFill>
                <a:effectLst/>
                <a:uLnTx/>
                <a:uFillTx/>
                <a:latin typeface="Arial"/>
                <a:cs typeface="Arial"/>
                <a:sym typeface="Arial"/>
              </a:rPr>
              <a:t> de </a:t>
            </a:r>
            <a:r>
              <a:rPr kumimoji="0" lang="es-CO" sz="3600" b="1" i="0" u="none" strike="noStrike" kern="0" cap="none" spc="0" normalizeH="0" baseline="0" noProof="0" dirty="0" err="1">
                <a:ln>
                  <a:noFill/>
                </a:ln>
                <a:solidFill>
                  <a:srgbClr val="000000"/>
                </a:solidFill>
                <a:effectLst/>
                <a:uLnTx/>
                <a:uFillTx/>
                <a:latin typeface="Arial"/>
                <a:cs typeface="Arial"/>
                <a:sym typeface="Arial"/>
              </a:rPr>
              <a:t>Health</a:t>
            </a:r>
            <a:r>
              <a:rPr kumimoji="0" lang="es-CO" sz="3600" b="1" i="0" u="none" strike="noStrike" kern="0" cap="none" spc="0" normalizeH="0" baseline="0" noProof="0" dirty="0">
                <a:ln>
                  <a:noFill/>
                </a:ln>
                <a:solidFill>
                  <a:srgbClr val="000000"/>
                </a:solidFill>
                <a:effectLst/>
                <a:uLnTx/>
                <a:uFillTx/>
                <a:latin typeface="Arial"/>
                <a:cs typeface="Arial"/>
                <a:sym typeface="Arial"/>
              </a:rPr>
              <a:t> </a:t>
            </a:r>
            <a:r>
              <a:rPr kumimoji="0" lang="es-CO" sz="3600" b="1" i="0" u="none" strike="noStrike" kern="0" cap="none" spc="0" normalizeH="0" baseline="0" noProof="0" dirty="0" err="1">
                <a:ln>
                  <a:noFill/>
                </a:ln>
                <a:solidFill>
                  <a:srgbClr val="000000"/>
                </a:solidFill>
                <a:effectLst/>
                <a:uLnTx/>
                <a:uFillTx/>
                <a:latin typeface="Arial"/>
                <a:cs typeface="Arial"/>
                <a:sym typeface="Arial"/>
              </a:rPr>
              <a:t>First</a:t>
            </a:r>
            <a:r>
              <a:rPr kumimoji="0" lang="es-CO" sz="3600" b="1" i="0" u="none" strike="noStrike" kern="0" cap="none" spc="0" normalizeH="0" baseline="0" noProof="0" dirty="0">
                <a:ln>
                  <a:noFill/>
                </a:ln>
                <a:solidFill>
                  <a:srgbClr val="000000"/>
                </a:solidFill>
                <a:effectLst/>
                <a:uLnTx/>
                <a:uFillTx/>
                <a:latin typeface="Arial"/>
                <a:cs typeface="Arial"/>
                <a:sym typeface="Arial"/>
              </a:rPr>
              <a:t> Colorado: Capacitación para Proveedores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3436"/>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85"/>
        <p:cNvGrpSpPr/>
        <p:nvPr/>
      </p:nvGrpSpPr>
      <p:grpSpPr>
        <a:xfrm>
          <a:off x="0" y="0"/>
          <a:ext cx="0" cy="0"/>
          <a:chOff x="0" y="0"/>
          <a:chExt cx="0" cy="0"/>
        </a:xfrm>
      </p:grpSpPr>
      <p:sp>
        <p:nvSpPr>
          <p:cNvPr id="386" name="Google Shape;386;p20"/>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87" name="Google Shape;387;p20"/>
          <p:cNvSpPr txBox="1">
            <a:spLocks noGrp="1"/>
          </p:cNvSpPr>
          <p:nvPr>
            <p:ph type="title"/>
          </p:nvPr>
        </p:nvSpPr>
        <p:spPr>
          <a:xfrm>
            <a:off x="838200" y="365125"/>
            <a:ext cx="1094858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dirty="0"/>
              <a:t>2. </a:t>
            </a:r>
            <a:r>
              <a:rPr lang="en-US" sz="4000" dirty="0" err="1"/>
              <a:t>Regístrese</a:t>
            </a:r>
            <a:r>
              <a:rPr lang="en-US" sz="4000" dirty="0"/>
              <a:t> </a:t>
            </a:r>
            <a:r>
              <a:rPr lang="en-US" sz="4000" dirty="0" err="1"/>
              <a:t>en</a:t>
            </a:r>
            <a:r>
              <a:rPr lang="en-US" sz="4000" dirty="0"/>
              <a:t> la </a:t>
            </a:r>
            <a:r>
              <a:rPr lang="en-US" sz="4000" dirty="0" err="1"/>
              <a:t>Secretaría</a:t>
            </a:r>
            <a:r>
              <a:rPr lang="en-US" sz="4000" dirty="0"/>
              <a:t> de Estado de Colorado</a:t>
            </a:r>
            <a:endParaRPr dirty="0"/>
          </a:p>
        </p:txBody>
      </p:sp>
      <p:sp>
        <p:nvSpPr>
          <p:cNvPr id="388" name="Google Shape;388;p20"/>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389" name="Google Shape;389;p20"/>
          <p:cNvSpPr txBox="1"/>
          <p:nvPr/>
        </p:nvSpPr>
        <p:spPr>
          <a:xfrm>
            <a:off x="838199" y="1321356"/>
            <a:ext cx="9431215"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sitio web de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negocios</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a:t>
            </a:r>
            <a:r>
              <a:rPr kumimoji="0" lang="en-US" sz="24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Secretaría</a:t>
            </a:r>
            <a:r>
              <a:rPr kumimoji="0" lang="en-US" sz="2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Estado de Colorado:</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390" name="Google Shape;390;p20"/>
          <p:cNvSpPr/>
          <p:nvPr/>
        </p:nvSpPr>
        <p:spPr>
          <a:xfrm>
            <a:off x="4225361" y="2520224"/>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Conoce la estructura de tu negocio o tipo de organización para poder ingresarlo en el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91" name="Google Shape;391;p20"/>
          <p:cNvSpPr/>
          <p:nvPr/>
        </p:nvSpPr>
        <p:spPr>
          <a:xfrm>
            <a:off x="4225361" y="3440996"/>
            <a:ext cx="7561427" cy="150675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Durante el registro del negocio, asegúrate de añadir una abreviatura del nombre según el tipo de negocio que elijas, como LLC, Ltd., etc.</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392" name="Google Shape;392;p20"/>
          <p:cNvSpPr/>
          <p:nvPr/>
        </p:nvSpPr>
        <p:spPr>
          <a:xfrm>
            <a:off x="4225361" y="5049605"/>
            <a:ext cx="7561427" cy="82334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¿Tienes preguntas? Contacta a la Secretaría de Estado de Colorado al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(303)-894-2200 o business@coloradosos.gov</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393" name="Google Shape;393;p20"/>
          <p:cNvPicPr preferRelativeResize="0"/>
          <p:nvPr/>
        </p:nvPicPr>
        <p:blipFill rotWithShape="1">
          <a:blip r:embed="rId4">
            <a:alphaModFix/>
          </a:blip>
          <a:srcRect/>
          <a:stretch/>
        </p:blipFill>
        <p:spPr>
          <a:xfrm>
            <a:off x="1289565" y="3452571"/>
            <a:ext cx="2649389" cy="3129872"/>
          </a:xfrm>
          <a:prstGeom prst="rect">
            <a:avLst/>
          </a:prstGeom>
          <a:noFill/>
          <a:ln>
            <a:noFill/>
          </a:ln>
        </p:spPr>
      </p:pic>
      <p:sp>
        <p:nvSpPr>
          <p:cNvPr id="394" name="Google Shape;39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5442"/>
    </mc:Choice>
    <mc:Fallback xmlns="">
      <p:transition spd="slow" advTm="25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1"/>
                                        </p:tgtEl>
                                        <p:attrNameLst>
                                          <p:attrName>style.visibility</p:attrName>
                                        </p:attrNameLst>
                                      </p:cBhvr>
                                      <p:to>
                                        <p:strVal val="visible"/>
                                      </p:to>
                                    </p:set>
                                    <p:animEffect transition="in" filter="fade">
                                      <p:cBhvr>
                                        <p:cTn id="7" dur="10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99"/>
        <p:cNvGrpSpPr/>
        <p:nvPr/>
      </p:nvGrpSpPr>
      <p:grpSpPr>
        <a:xfrm>
          <a:off x="0" y="0"/>
          <a:ext cx="0" cy="0"/>
          <a:chOff x="0" y="0"/>
          <a:chExt cx="0" cy="0"/>
        </a:xfrm>
      </p:grpSpPr>
      <p:sp>
        <p:nvSpPr>
          <p:cNvPr id="400" name="Google Shape;400;p21"/>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01" name="Google Shape;40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3. Apply for a National Provider Identifier (NPI)</a:t>
            </a:r>
            <a:endParaRPr/>
          </a:p>
        </p:txBody>
      </p:sp>
      <p:sp>
        <p:nvSpPr>
          <p:cNvPr id="402" name="Google Shape;402;p21"/>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03" name="Google Shape;403;p21"/>
          <p:cNvSpPr/>
          <p:nvPr/>
        </p:nvSpPr>
        <p:spPr>
          <a:xfrm>
            <a:off x="4027211" y="2476397"/>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NPIs are needed for: billing, eligibility and enrollment, and referrals and authorizations</a:t>
            </a:r>
            <a:endParaRPr>
              <a:latin typeface="Aptos" panose="020B0004020202020204" pitchFamily="34" charset="0"/>
            </a:endParaRPr>
          </a:p>
        </p:txBody>
      </p:sp>
      <p:sp>
        <p:nvSpPr>
          <p:cNvPr id="404" name="Google Shape;404;p21"/>
          <p:cNvSpPr/>
          <p:nvPr/>
        </p:nvSpPr>
        <p:spPr>
          <a:xfrm>
            <a:off x="7848746" y="2485316"/>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Individual practitioners, organizations, and individuals that are part of a group can all have an NPI</a:t>
            </a:r>
            <a:endParaRPr>
              <a:latin typeface="Aptos" panose="020B0004020202020204" pitchFamily="34" charset="0"/>
            </a:endParaRPr>
          </a:p>
        </p:txBody>
      </p:sp>
      <p:sp>
        <p:nvSpPr>
          <p:cNvPr id="405" name="Google Shape;405;p21"/>
          <p:cNvSpPr/>
          <p:nvPr/>
        </p:nvSpPr>
        <p:spPr>
          <a:xfrm>
            <a:off x="4027211" y="4005811"/>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A doula organization = </a:t>
            </a:r>
            <a:endParaRPr>
              <a:latin typeface="Aptos" panose="020B0004020202020204" pitchFamily="34" charset="0"/>
            </a:endParaRPr>
          </a:p>
          <a:p>
            <a:pPr marL="0" marR="0" lvl="0" indent="0" algn="ctr" rtl="0">
              <a:spcBef>
                <a:spcPts val="0"/>
              </a:spcBef>
              <a:spcAft>
                <a:spcPts val="0"/>
              </a:spcAft>
              <a:buNone/>
            </a:pPr>
            <a:r>
              <a:rPr lang="en-US" sz="2000">
                <a:solidFill>
                  <a:schemeClr val="dk1"/>
                </a:solidFill>
                <a:latin typeface="Aptos" panose="020B0004020202020204" pitchFamily="34" charset="0"/>
                <a:sym typeface="Arial"/>
              </a:rPr>
              <a:t>Type 2 NPI</a:t>
            </a:r>
            <a:endParaRPr>
              <a:latin typeface="Aptos" panose="020B0004020202020204" pitchFamily="34" charset="0"/>
            </a:endParaRPr>
          </a:p>
        </p:txBody>
      </p:sp>
      <p:sp>
        <p:nvSpPr>
          <p:cNvPr id="406" name="Google Shape;406;p21"/>
          <p:cNvSpPr/>
          <p:nvPr/>
        </p:nvSpPr>
        <p:spPr>
          <a:xfrm>
            <a:off x="7848746" y="4014730"/>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Individual practitioners and individuals who are part of a group = Type 1 NPI</a:t>
            </a:r>
            <a:endParaRPr>
              <a:latin typeface="Aptos" panose="020B0004020202020204" pitchFamily="34" charset="0"/>
            </a:endParaRPr>
          </a:p>
        </p:txBody>
      </p:sp>
      <p:pic>
        <p:nvPicPr>
          <p:cNvPr id="407" name="Google Shape;407;p21" descr="A blue and white logo&#10;&#10;Description automatically generated"/>
          <p:cNvPicPr preferRelativeResize="0"/>
          <p:nvPr/>
        </p:nvPicPr>
        <p:blipFill rotWithShape="1">
          <a:blip r:embed="rId4">
            <a:alphaModFix/>
          </a:blip>
          <a:srcRect/>
          <a:stretch/>
        </p:blipFill>
        <p:spPr>
          <a:xfrm>
            <a:off x="626034" y="4631202"/>
            <a:ext cx="2775142" cy="799780"/>
          </a:xfrm>
          <a:prstGeom prst="rect">
            <a:avLst/>
          </a:prstGeom>
          <a:noFill/>
          <a:ln>
            <a:noFill/>
          </a:ln>
        </p:spPr>
      </p:pic>
      <p:sp>
        <p:nvSpPr>
          <p:cNvPr id="408" name="Google Shape;40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205"/>
    </mc:Choice>
    <mc:Fallback xmlns="">
      <p:transition spd="slow" advTm="56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4"/>
                                        </p:tgtEl>
                                        <p:attrNameLst>
                                          <p:attrName>style.visibility</p:attrName>
                                        </p:attrNameLst>
                                      </p:cBhvr>
                                      <p:to>
                                        <p:strVal val="visible"/>
                                      </p:to>
                                    </p:set>
                                    <p:animEffect transition="in" filter="fade">
                                      <p:cBhvr>
                                        <p:cTn id="12" dur="500"/>
                                        <p:tgtEl>
                                          <p:spTgt spid="4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5"/>
                                        </p:tgtEl>
                                        <p:attrNameLst>
                                          <p:attrName>style.visibility</p:attrName>
                                        </p:attrNameLst>
                                      </p:cBhvr>
                                      <p:to>
                                        <p:strVal val="visible"/>
                                      </p:to>
                                    </p:set>
                                    <p:animEffect transition="in" filter="fade">
                                      <p:cBhvr>
                                        <p:cTn id="17" dur="500"/>
                                        <p:tgtEl>
                                          <p:spTgt spid="4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6"/>
                                        </p:tgtEl>
                                        <p:attrNameLst>
                                          <p:attrName>style.visibility</p:attrName>
                                        </p:attrNameLst>
                                      </p:cBhvr>
                                      <p:to>
                                        <p:strVal val="visible"/>
                                      </p:to>
                                    </p:set>
                                    <p:animEffect transition="in" filter="fade">
                                      <p:cBhvr>
                                        <p:cTn id="22" dur="5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399"/>
        <p:cNvGrpSpPr/>
        <p:nvPr/>
      </p:nvGrpSpPr>
      <p:grpSpPr>
        <a:xfrm>
          <a:off x="0" y="0"/>
          <a:ext cx="0" cy="0"/>
          <a:chOff x="0" y="0"/>
          <a:chExt cx="0" cy="0"/>
        </a:xfrm>
      </p:grpSpPr>
      <p:sp>
        <p:nvSpPr>
          <p:cNvPr id="400" name="Google Shape;400;p21"/>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01" name="Google Shape;401;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3. Solicitar un Identificador Nacional de Proveedor (NPI)</a:t>
            </a:r>
            <a:endParaRPr/>
          </a:p>
        </p:txBody>
      </p:sp>
      <p:sp>
        <p:nvSpPr>
          <p:cNvPr id="402" name="Google Shape;402;p21"/>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03" name="Google Shape;403;p21"/>
          <p:cNvSpPr/>
          <p:nvPr/>
        </p:nvSpPr>
        <p:spPr>
          <a:xfrm>
            <a:off x="4027211" y="2476397"/>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Los NPI son necesarios para: facturación, elegibilidad e inscripción, y referencias y autorizaciones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04" name="Google Shape;404;p21"/>
          <p:cNvSpPr/>
          <p:nvPr/>
        </p:nvSpPr>
        <p:spPr>
          <a:xfrm>
            <a:off x="7848746" y="2485316"/>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Los profesionales individuales, organizaciones y personas que forman parte de un grupo pueden tener un NPI</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05" name="Google Shape;405;p21"/>
          <p:cNvSpPr/>
          <p:nvPr/>
        </p:nvSpPr>
        <p:spPr>
          <a:xfrm>
            <a:off x="4027211" y="4005811"/>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Una organización de doulas =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NPI Tipo 2</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06" name="Google Shape;406;p21"/>
          <p:cNvSpPr/>
          <p:nvPr/>
        </p:nvSpPr>
        <p:spPr>
          <a:xfrm>
            <a:off x="7848746" y="4014730"/>
            <a:ext cx="3739896" cy="141625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Profesionales individuales y personas que son parte de un grupo = NPI Tipo 1</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407" name="Google Shape;407;p21" descr="A blue and white logo  Description automatically generated"/>
          <p:cNvPicPr preferRelativeResize="0"/>
          <p:nvPr/>
        </p:nvPicPr>
        <p:blipFill rotWithShape="1">
          <a:blip r:embed="rId4">
            <a:alphaModFix/>
          </a:blip>
          <a:srcRect/>
          <a:stretch/>
        </p:blipFill>
        <p:spPr>
          <a:xfrm>
            <a:off x="626034" y="4631202"/>
            <a:ext cx="2775142" cy="799780"/>
          </a:xfrm>
          <a:prstGeom prst="rect">
            <a:avLst/>
          </a:prstGeom>
          <a:noFill/>
          <a:ln>
            <a:noFill/>
          </a:ln>
        </p:spPr>
      </p:pic>
      <p:sp>
        <p:nvSpPr>
          <p:cNvPr id="408" name="Google Shape;40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6205"/>
    </mc:Choice>
    <mc:Fallback xmlns="">
      <p:transition spd="slow" advTm="56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4"/>
                                        </p:tgtEl>
                                        <p:attrNameLst>
                                          <p:attrName>style.visibility</p:attrName>
                                        </p:attrNameLst>
                                      </p:cBhvr>
                                      <p:to>
                                        <p:strVal val="visible"/>
                                      </p:to>
                                    </p:set>
                                    <p:animEffect transition="in" filter="fade">
                                      <p:cBhvr>
                                        <p:cTn id="12" dur="500"/>
                                        <p:tgtEl>
                                          <p:spTgt spid="40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5"/>
                                        </p:tgtEl>
                                        <p:attrNameLst>
                                          <p:attrName>style.visibility</p:attrName>
                                        </p:attrNameLst>
                                      </p:cBhvr>
                                      <p:to>
                                        <p:strVal val="visible"/>
                                      </p:to>
                                    </p:set>
                                    <p:animEffect transition="in" filter="fade">
                                      <p:cBhvr>
                                        <p:cTn id="17" dur="500"/>
                                        <p:tgtEl>
                                          <p:spTgt spid="40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6"/>
                                        </p:tgtEl>
                                        <p:attrNameLst>
                                          <p:attrName>style.visibility</p:attrName>
                                        </p:attrNameLst>
                                      </p:cBhvr>
                                      <p:to>
                                        <p:strVal val="visible"/>
                                      </p:to>
                                    </p:set>
                                    <p:animEffect transition="in" filter="fade">
                                      <p:cBhvr>
                                        <p:cTn id="22" dur="5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413"/>
        <p:cNvGrpSpPr/>
        <p:nvPr/>
      </p:nvGrpSpPr>
      <p:grpSpPr>
        <a:xfrm>
          <a:off x="0" y="0"/>
          <a:ext cx="0" cy="0"/>
          <a:chOff x="0" y="0"/>
          <a:chExt cx="0" cy="0"/>
        </a:xfrm>
      </p:grpSpPr>
      <p:sp>
        <p:nvSpPr>
          <p:cNvPr id="414" name="Google Shape;414;p22"/>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15" name="Google Shape;41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3. Apply for a National Provider Identifier (NPI)</a:t>
            </a:r>
            <a:br>
              <a:rPr lang="en-US" sz="4000"/>
            </a:br>
            <a:r>
              <a:rPr lang="en-US" sz="2400"/>
              <a:t>Taxonomy Code</a:t>
            </a:r>
            <a:endParaRPr sz="4000"/>
          </a:p>
        </p:txBody>
      </p:sp>
      <p:sp>
        <p:nvSpPr>
          <p:cNvPr id="416" name="Google Shape;416;p22"/>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17" name="Google Shape;417;p22"/>
          <p:cNvSpPr/>
          <p:nvPr/>
        </p:nvSpPr>
        <p:spPr>
          <a:xfrm>
            <a:off x="4027211" y="169068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Specifies the services you provide</a:t>
            </a:r>
            <a:endParaRPr>
              <a:latin typeface="Aptos" panose="020B0004020202020204" pitchFamily="34" charset="0"/>
            </a:endParaRPr>
          </a:p>
        </p:txBody>
      </p:sp>
      <p:sp>
        <p:nvSpPr>
          <p:cNvPr id="418" name="Google Shape;418;p22"/>
          <p:cNvSpPr/>
          <p:nvPr/>
        </p:nvSpPr>
        <p:spPr>
          <a:xfrm>
            <a:off x="4019506" y="248740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Doula Taxonomy Code: 374J00000X</a:t>
            </a:r>
            <a:endParaRPr>
              <a:latin typeface="Aptos" panose="020B0004020202020204" pitchFamily="34" charset="0"/>
            </a:endParaRPr>
          </a:p>
        </p:txBody>
      </p:sp>
      <p:sp>
        <p:nvSpPr>
          <p:cNvPr id="419" name="Google Shape;419;p22"/>
          <p:cNvSpPr/>
          <p:nvPr/>
        </p:nvSpPr>
        <p:spPr>
          <a:xfrm>
            <a:off x="4019506" y="3284129"/>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Taxonomy code in your application must match code used on NPI application or it will be rejected</a:t>
            </a:r>
            <a:endParaRPr>
              <a:latin typeface="Aptos" panose="020B0004020202020204" pitchFamily="34" charset="0"/>
            </a:endParaRPr>
          </a:p>
        </p:txBody>
      </p:sp>
      <p:sp>
        <p:nvSpPr>
          <p:cNvPr id="420" name="Google Shape;420;p22"/>
          <p:cNvSpPr/>
          <p:nvPr/>
        </p:nvSpPr>
        <p:spPr>
          <a:xfrm>
            <a:off x="4027211" y="4367886"/>
            <a:ext cx="7562088" cy="206141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dk1"/>
                </a:solidFill>
                <a:latin typeface="Aptos" panose="020B0004020202020204" pitchFamily="34" charset="0"/>
                <a:sym typeface="Arial"/>
              </a:rPr>
              <a:t>Questions about NPIs: </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Phone: (800) 465-3203</a:t>
            </a:r>
            <a:endParaRPr>
              <a:latin typeface="Aptos" panose="020B0004020202020204" pitchFamily="34" charset="0"/>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Email: </a:t>
            </a:r>
            <a:r>
              <a:rPr lang="en-US" sz="2000" u="sng">
                <a:solidFill>
                  <a:schemeClr val="dk1"/>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mailto:customerservice@npinumerator.com</a:t>
            </a:r>
            <a:endParaRPr sz="2000">
              <a:solidFill>
                <a:schemeClr val="dk1"/>
              </a:solidFill>
              <a:latin typeface="Aptos" panose="020B0004020202020204" pitchFamily="34" charset="0"/>
              <a:sym typeface="Arial"/>
            </a:endParaRPr>
          </a:p>
          <a:p>
            <a:pPr marL="457200" marR="0" lvl="0" indent="-457200" algn="l" rtl="0">
              <a:spcBef>
                <a:spcPts val="0"/>
              </a:spcBef>
              <a:spcAft>
                <a:spcPts val="0"/>
              </a:spcAft>
              <a:buClr>
                <a:schemeClr val="dk1"/>
              </a:buClr>
              <a:buSzPts val="2000"/>
              <a:buFont typeface="Play"/>
              <a:buAutoNum type="arabicPeriod"/>
            </a:pPr>
            <a:r>
              <a:rPr lang="en-US" sz="2000">
                <a:solidFill>
                  <a:schemeClr val="dk1"/>
                </a:solidFill>
                <a:latin typeface="Aptos" panose="020B0004020202020204" pitchFamily="34" charset="0"/>
                <a:sym typeface="Arial"/>
              </a:rPr>
              <a:t>Mail: NPI Enumerator, 7125 Ambassador Rd STE 100, Windsor Mill MD 21244-2751</a:t>
            </a:r>
            <a:endParaRPr sz="2000">
              <a:solidFill>
                <a:schemeClr val="dk1"/>
              </a:solidFill>
              <a:latin typeface="Aptos" panose="020B0004020202020204" pitchFamily="34" charset="0"/>
              <a:sym typeface="Arial"/>
            </a:endParaRPr>
          </a:p>
        </p:txBody>
      </p:sp>
      <p:pic>
        <p:nvPicPr>
          <p:cNvPr id="421" name="Google Shape;421;p22"/>
          <p:cNvPicPr preferRelativeResize="0"/>
          <p:nvPr/>
        </p:nvPicPr>
        <p:blipFill rotWithShape="1">
          <a:blip r:embed="rId5">
            <a:alphaModFix/>
          </a:blip>
          <a:srcRect/>
          <a:stretch/>
        </p:blipFill>
        <p:spPr>
          <a:xfrm>
            <a:off x="1289565" y="3452571"/>
            <a:ext cx="2649389" cy="3129872"/>
          </a:xfrm>
          <a:prstGeom prst="rect">
            <a:avLst/>
          </a:prstGeom>
          <a:noFill/>
          <a:ln>
            <a:noFill/>
          </a:ln>
        </p:spPr>
      </p:pic>
      <p:sp>
        <p:nvSpPr>
          <p:cNvPr id="422" name="Google Shape;4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5736"/>
    </mc:Choice>
    <mc:Fallback xmlns="">
      <p:transition spd="slow" advTm="55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1000"/>
                                        <p:tgtEl>
                                          <p:spTgt spid="4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fade">
                                      <p:cBhvr>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9"/>
                                        </p:tgtEl>
                                        <p:attrNameLst>
                                          <p:attrName>style.visibility</p:attrName>
                                        </p:attrNameLst>
                                      </p:cBhvr>
                                      <p:to>
                                        <p:strVal val="visible"/>
                                      </p:to>
                                    </p:set>
                                    <p:animEffect transition="in" filter="fade">
                                      <p:cBhvr>
                                        <p:cTn id="17" dur="500"/>
                                        <p:tgtEl>
                                          <p:spTgt spid="4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0"/>
                                        </p:tgtEl>
                                        <p:attrNameLst>
                                          <p:attrName>style.visibility</p:attrName>
                                        </p:attrNameLst>
                                      </p:cBhvr>
                                      <p:to>
                                        <p:strVal val="visible"/>
                                      </p:to>
                                    </p:set>
                                    <p:animEffect transition="in" filter="fade">
                                      <p:cBhvr>
                                        <p:cTn id="22" dur="5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7E0E5"/>
        </a:solidFill>
        <a:effectLst/>
      </p:bgPr>
    </p:bg>
    <p:spTree>
      <p:nvGrpSpPr>
        <p:cNvPr id="1" name="Shape 413"/>
        <p:cNvGrpSpPr/>
        <p:nvPr/>
      </p:nvGrpSpPr>
      <p:grpSpPr>
        <a:xfrm>
          <a:off x="0" y="0"/>
          <a:ext cx="0" cy="0"/>
          <a:chOff x="0" y="0"/>
          <a:chExt cx="0" cy="0"/>
        </a:xfrm>
      </p:grpSpPr>
      <p:sp>
        <p:nvSpPr>
          <p:cNvPr id="414" name="Google Shape;414;p22"/>
          <p:cNvSpPr/>
          <p:nvPr/>
        </p:nvSpPr>
        <p:spPr>
          <a:xfrm rot="5400000" flipH="1">
            <a:off x="-270759" y="196144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35647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15" name="Google Shape;415;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000"/>
              <a:buFont typeface="Play"/>
              <a:buNone/>
            </a:pPr>
            <a:r>
              <a:rPr lang="en-US" sz="4000"/>
              <a:t>3. Solicitar un Identificador Nacional de Proveedor (NPI) y Código de taxonomía</a:t>
            </a:r>
            <a:br>
              <a:rPr lang="en-US" sz="4000"/>
            </a:br>
            <a:endParaRPr sz="4000"/>
          </a:p>
        </p:txBody>
      </p:sp>
      <p:sp>
        <p:nvSpPr>
          <p:cNvPr id="416" name="Google Shape;416;p22"/>
          <p:cNvSpPr/>
          <p:nvPr/>
        </p:nvSpPr>
        <p:spPr>
          <a:xfrm>
            <a:off x="517794" y="3535669"/>
            <a:ext cx="3027872" cy="302787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17" name="Google Shape;417;p22"/>
          <p:cNvSpPr/>
          <p:nvPr/>
        </p:nvSpPr>
        <p:spPr>
          <a:xfrm>
            <a:off x="4027211" y="169068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Especifica los servicios que ofreces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18" name="Google Shape;418;p22"/>
          <p:cNvSpPr/>
          <p:nvPr/>
        </p:nvSpPr>
        <p:spPr>
          <a:xfrm>
            <a:off x="4019506" y="2487408"/>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Código de Taxonomía para Doulas: 374J00000X</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19" name="Google Shape;419;p22"/>
          <p:cNvSpPr/>
          <p:nvPr/>
        </p:nvSpPr>
        <p:spPr>
          <a:xfrm>
            <a:off x="4019506" y="3284129"/>
            <a:ext cx="7562088" cy="65333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código de taxonomía en tu solicitud debe coincidir con el utilizado en la solicitud de NPI, de lo contrario, será rechazada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20" name="Google Shape;420;p22"/>
          <p:cNvSpPr/>
          <p:nvPr/>
        </p:nvSpPr>
        <p:spPr>
          <a:xfrm>
            <a:off x="4027211" y="4367886"/>
            <a:ext cx="7562088" cy="206141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Preguntas sobre los NPI: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Play"/>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Teléfono: (800) 465-3203</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Play"/>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Email: mailto:customerservice@npinumerator.com</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0" indent="-457200" algn="l" defTabSz="914400" rtl="0" eaLnBrk="1" fontAlgn="auto" latinLnBrk="0" hangingPunct="1">
              <a:lnSpc>
                <a:spcPct val="100000"/>
              </a:lnSpc>
              <a:spcBef>
                <a:spcPts val="0"/>
              </a:spcBef>
              <a:spcAft>
                <a:spcPts val="0"/>
              </a:spcAft>
              <a:buClr>
                <a:srgbClr val="000000"/>
              </a:buClr>
              <a:buSzPts val="2000"/>
              <a:buFont typeface="Play"/>
              <a:buAutoNum type="arabicPeriod"/>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Correo físico: NPI Enumerator, 7125 Ambassador Rd STE 100, Windsor Mill MD 21244-2751</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421" name="Google Shape;421;p22"/>
          <p:cNvPicPr preferRelativeResize="0"/>
          <p:nvPr/>
        </p:nvPicPr>
        <p:blipFill rotWithShape="1">
          <a:blip r:embed="rId4">
            <a:alphaModFix/>
          </a:blip>
          <a:srcRect/>
          <a:stretch/>
        </p:blipFill>
        <p:spPr>
          <a:xfrm>
            <a:off x="1289565" y="3452571"/>
            <a:ext cx="2649389" cy="3129872"/>
          </a:xfrm>
          <a:prstGeom prst="rect">
            <a:avLst/>
          </a:prstGeom>
          <a:noFill/>
          <a:ln>
            <a:noFill/>
          </a:ln>
        </p:spPr>
      </p:pic>
      <p:sp>
        <p:nvSpPr>
          <p:cNvPr id="422" name="Google Shape;42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5736"/>
    </mc:Choice>
    <mc:Fallback xmlns="">
      <p:transition spd="slow" advTm="557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1000"/>
                                        <p:tgtEl>
                                          <p:spTgt spid="4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fade">
                                      <p:cBhvr>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9"/>
                                        </p:tgtEl>
                                        <p:attrNameLst>
                                          <p:attrName>style.visibility</p:attrName>
                                        </p:attrNameLst>
                                      </p:cBhvr>
                                      <p:to>
                                        <p:strVal val="visible"/>
                                      </p:to>
                                    </p:set>
                                    <p:animEffect transition="in" filter="fade">
                                      <p:cBhvr>
                                        <p:cTn id="17" dur="500"/>
                                        <p:tgtEl>
                                          <p:spTgt spid="4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0"/>
                                        </p:tgtEl>
                                        <p:attrNameLst>
                                          <p:attrName>style.visibility</p:attrName>
                                        </p:attrNameLst>
                                      </p:cBhvr>
                                      <p:to>
                                        <p:strVal val="visible"/>
                                      </p:to>
                                    </p:set>
                                    <p:animEffect transition="in" filter="fade">
                                      <p:cBhvr>
                                        <p:cTn id="22" dur="5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427"/>
        <p:cNvGrpSpPr/>
        <p:nvPr/>
      </p:nvGrpSpPr>
      <p:grpSpPr>
        <a:xfrm>
          <a:off x="0" y="0"/>
          <a:ext cx="0" cy="0"/>
          <a:chOff x="0" y="0"/>
          <a:chExt cx="0" cy="0"/>
        </a:xfrm>
      </p:grpSpPr>
      <p:sp>
        <p:nvSpPr>
          <p:cNvPr id="428" name="Google Shape;428;p2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29" name="Google Shape;429;p23"/>
          <p:cNvSpPr/>
          <p:nvPr/>
        </p:nvSpPr>
        <p:spPr>
          <a:xfrm>
            <a:off x="2876550" y="378336"/>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30" name="Google Shape;430;p2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31" name="Google Shape;431;p23"/>
          <p:cNvSpPr txBox="1"/>
          <p:nvPr/>
        </p:nvSpPr>
        <p:spPr>
          <a:xfrm>
            <a:off x="3223987" y="2766218"/>
            <a:ext cx="5744025" cy="1325563"/>
          </a:xfrm>
          <a:prstGeom prst="rect">
            <a:avLst/>
          </a:prstGeom>
          <a:noFill/>
          <a:ln>
            <a:noFill/>
          </a:ln>
        </p:spPr>
        <p:txBody>
          <a:bodyPr spcFirstLastPara="1" wrap="square" lIns="91425" tIns="45700" rIns="91425" bIns="45700" anchor="ctr" anchorCtr="0">
            <a:normAutofit fontScale="92500"/>
          </a:bodyPr>
          <a:lstStyle/>
          <a:p>
            <a:pPr marL="0" marR="0" lvl="0" indent="0" algn="ctr" rtl="0">
              <a:lnSpc>
                <a:spcPct val="90000"/>
              </a:lnSpc>
              <a:spcBef>
                <a:spcPts val="0"/>
              </a:spcBef>
              <a:spcAft>
                <a:spcPts val="0"/>
              </a:spcAft>
              <a:buClr>
                <a:schemeClr val="dk1"/>
              </a:buClr>
              <a:buSzPct val="100000"/>
              <a:buFont typeface="Play"/>
              <a:buNone/>
            </a:pPr>
            <a:r>
              <a:rPr lang="en-US" sz="4000">
                <a:solidFill>
                  <a:schemeClr val="dk1"/>
                </a:solidFill>
                <a:latin typeface="Aptos Display" panose="020B0004020202020204" pitchFamily="34" charset="0"/>
                <a:ea typeface="Play"/>
                <a:cs typeface="Play"/>
                <a:sym typeface="Play"/>
              </a:rPr>
              <a:t>Establishing Good Processes for Doula  Practices</a:t>
            </a:r>
            <a:endParaRPr>
              <a:latin typeface="Aptos" panose="020B0004020202020204" pitchFamily="34" charset="0"/>
            </a:endParaRPr>
          </a:p>
        </p:txBody>
      </p:sp>
      <p:sp>
        <p:nvSpPr>
          <p:cNvPr id="432" name="Google Shape;4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3232"/>
    </mc:Choice>
    <mc:Fallback xmlns="">
      <p:transition spd="slow" advTm="13232"/>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A7BEAF"/>
        </a:solidFill>
        <a:effectLst/>
      </p:bgPr>
    </p:bg>
    <p:spTree>
      <p:nvGrpSpPr>
        <p:cNvPr id="1" name="Shape 427"/>
        <p:cNvGrpSpPr/>
        <p:nvPr/>
      </p:nvGrpSpPr>
      <p:grpSpPr>
        <a:xfrm>
          <a:off x="0" y="0"/>
          <a:ext cx="0" cy="0"/>
          <a:chOff x="0" y="0"/>
          <a:chExt cx="0" cy="0"/>
        </a:xfrm>
      </p:grpSpPr>
      <p:sp>
        <p:nvSpPr>
          <p:cNvPr id="428" name="Google Shape;428;p23"/>
          <p:cNvSpPr/>
          <p:nvPr/>
        </p:nvSpPr>
        <p:spPr>
          <a:xfrm>
            <a:off x="2876550" y="246518"/>
            <a:ext cx="6438900" cy="6364964"/>
          </a:xfrm>
          <a:prstGeom prst="ellipse">
            <a:avLst/>
          </a:prstGeom>
          <a:solidFill>
            <a:srgbClr val="BDCEC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29" name="Google Shape;429;p23"/>
          <p:cNvSpPr/>
          <p:nvPr/>
        </p:nvSpPr>
        <p:spPr>
          <a:xfrm>
            <a:off x="2876550" y="378336"/>
            <a:ext cx="6172200" cy="6101326"/>
          </a:xfrm>
          <a:prstGeom prst="ellipse">
            <a:avLst/>
          </a:prstGeom>
          <a:solidFill>
            <a:srgbClr val="D3DFD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30" name="Google Shape;430;p23"/>
          <p:cNvSpPr/>
          <p:nvPr/>
        </p:nvSpPr>
        <p:spPr>
          <a:xfrm>
            <a:off x="3143250" y="510156"/>
            <a:ext cx="5905500" cy="5837688"/>
          </a:xfrm>
          <a:prstGeom prst="ellipse">
            <a:avLst/>
          </a:prstGeom>
          <a:solidFill>
            <a:srgbClr val="E9EFE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31" name="Google Shape;431;p23"/>
          <p:cNvSpPr txBox="1"/>
          <p:nvPr/>
        </p:nvSpPr>
        <p:spPr>
          <a:xfrm>
            <a:off x="3223987" y="2766218"/>
            <a:ext cx="5744025"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ctr" defTabSz="914400" rtl="0" eaLnBrk="1" fontAlgn="auto" latinLnBrk="0" hangingPunct="1">
              <a:lnSpc>
                <a:spcPct val="90000"/>
              </a:lnSpc>
              <a:spcBef>
                <a:spcPts val="0"/>
              </a:spcBef>
              <a:spcAft>
                <a:spcPts val="0"/>
              </a:spcAft>
              <a:buClr>
                <a:srgbClr val="000000"/>
              </a:buClr>
              <a:buSzPct val="100000"/>
              <a:buFont typeface="Play"/>
              <a:buNone/>
              <a:tabLst/>
              <a:defRPr/>
            </a:pPr>
            <a:r>
              <a:rPr kumimoji="0" lang="en-US" sz="4000" b="0" i="0" u="none" strike="noStrike" kern="0" cap="none" spc="0" normalizeH="0" baseline="0" noProof="0">
                <a:ln>
                  <a:noFill/>
                </a:ln>
                <a:solidFill>
                  <a:srgbClr val="000000"/>
                </a:solidFill>
                <a:effectLst/>
                <a:uLnTx/>
                <a:uFillTx/>
                <a:latin typeface="Aptos Display" panose="020B0004020202020204" pitchFamily="34" charset="0"/>
                <a:ea typeface="Play"/>
                <a:cs typeface="Play"/>
                <a:sym typeface="Play"/>
              </a:rPr>
              <a:t>Estableciendo buenos procesos para las prácticas de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32" name="Google Shape;4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3232"/>
    </mc:Choice>
    <mc:Fallback xmlns="">
      <p:transition spd="slow" advTm="13232"/>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37"/>
        <p:cNvGrpSpPr/>
        <p:nvPr/>
      </p:nvGrpSpPr>
      <p:grpSpPr>
        <a:xfrm>
          <a:off x="0" y="0"/>
          <a:ext cx="0" cy="0"/>
          <a:chOff x="0" y="0"/>
          <a:chExt cx="0" cy="0"/>
        </a:xfrm>
      </p:grpSpPr>
      <p:sp>
        <p:nvSpPr>
          <p:cNvPr id="438" name="Google Shape;438;p24"/>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439" name="Google Shape;439;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Good Business Practices </a:t>
            </a:r>
            <a:endParaRPr/>
          </a:p>
        </p:txBody>
      </p:sp>
      <p:sp>
        <p:nvSpPr>
          <p:cNvPr id="440" name="Google Shape;440;p24"/>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441" name="Google Shape;441;p24"/>
          <p:cNvGrpSpPr/>
          <p:nvPr/>
        </p:nvGrpSpPr>
        <p:grpSpPr>
          <a:xfrm>
            <a:off x="2568556" y="1968493"/>
            <a:ext cx="6639132" cy="4109939"/>
            <a:chOff x="1358710" y="633"/>
            <a:chExt cx="6639132" cy="4109939"/>
          </a:xfrm>
        </p:grpSpPr>
        <p:sp>
          <p:nvSpPr>
            <p:cNvPr id="442" name="Google Shape;442;p24"/>
            <p:cNvSpPr/>
            <p:nvPr/>
          </p:nvSpPr>
          <p:spPr>
            <a:xfrm>
              <a:off x="1358710"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3" name="Google Shape;443;p24"/>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Standardized intake process</a:t>
              </a:r>
              <a:endParaRPr>
                <a:latin typeface="Aptos" panose="020B0004020202020204" pitchFamily="34" charset="0"/>
              </a:endParaRPr>
            </a:p>
          </p:txBody>
        </p:sp>
        <p:sp>
          <p:nvSpPr>
            <p:cNvPr id="444" name="Google Shape;444;p24"/>
            <p:cNvSpPr/>
            <p:nvPr/>
          </p:nvSpPr>
          <p:spPr>
            <a:xfrm>
              <a:off x="4836351"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5" name="Google Shape;445;p24"/>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Process to verify Medicaid eligibility</a:t>
              </a:r>
              <a:endParaRPr>
                <a:latin typeface="Aptos" panose="020B0004020202020204" pitchFamily="34" charset="0"/>
              </a:endParaRPr>
            </a:p>
          </p:txBody>
        </p:sp>
        <p:sp>
          <p:nvSpPr>
            <p:cNvPr id="446" name="Google Shape;446;p24"/>
            <p:cNvSpPr/>
            <p:nvPr/>
          </p:nvSpPr>
          <p:spPr>
            <a:xfrm>
              <a:off x="1358710"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7" name="Google Shape;447;p24"/>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Maintaining secure client records</a:t>
              </a:r>
              <a:endParaRPr>
                <a:latin typeface="Aptos" panose="020B0004020202020204" pitchFamily="34" charset="0"/>
              </a:endParaRPr>
            </a:p>
          </p:txBody>
        </p:sp>
        <p:sp>
          <p:nvSpPr>
            <p:cNvPr id="448" name="Google Shape;448;p24"/>
            <p:cNvSpPr/>
            <p:nvPr/>
          </p:nvSpPr>
          <p:spPr>
            <a:xfrm>
              <a:off x="4836351"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449" name="Google Shape;449;p24"/>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Client and provider communications</a:t>
              </a:r>
              <a:endParaRPr>
                <a:latin typeface="Aptos" panose="020B0004020202020204" pitchFamily="34" charset="0"/>
              </a:endParaRPr>
            </a:p>
          </p:txBody>
        </p:sp>
      </p:grpSp>
      <p:sp>
        <p:nvSpPr>
          <p:cNvPr id="450" name="Google Shape;4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21418">
        <p:push/>
      </p:transition>
    </mc:Choice>
    <mc:Fallback xmlns="">
      <p:transition spd="slow" advTm="21418">
        <p:push/>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37"/>
        <p:cNvGrpSpPr/>
        <p:nvPr/>
      </p:nvGrpSpPr>
      <p:grpSpPr>
        <a:xfrm>
          <a:off x="0" y="0"/>
          <a:ext cx="0" cy="0"/>
          <a:chOff x="0" y="0"/>
          <a:chExt cx="0" cy="0"/>
        </a:xfrm>
      </p:grpSpPr>
      <p:sp>
        <p:nvSpPr>
          <p:cNvPr id="438" name="Google Shape;438;p24"/>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39" name="Google Shape;439;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Buenas Prácticas Empresariales </a:t>
            </a:r>
            <a:endParaRPr/>
          </a:p>
        </p:txBody>
      </p:sp>
      <p:sp>
        <p:nvSpPr>
          <p:cNvPr id="440" name="Google Shape;440;p24"/>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441" name="Google Shape;441;p24"/>
          <p:cNvGrpSpPr/>
          <p:nvPr/>
        </p:nvGrpSpPr>
        <p:grpSpPr>
          <a:xfrm>
            <a:off x="2568556" y="1968493"/>
            <a:ext cx="6639132" cy="4109939"/>
            <a:chOff x="1358710" y="633"/>
            <a:chExt cx="6639132" cy="4109939"/>
          </a:xfrm>
        </p:grpSpPr>
        <p:sp>
          <p:nvSpPr>
            <p:cNvPr id="442" name="Google Shape;442;p24"/>
            <p:cNvSpPr/>
            <p:nvPr/>
          </p:nvSpPr>
          <p:spPr>
            <a:xfrm>
              <a:off x="1358710"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3" name="Google Shape;443;p24"/>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Proceso de admisión estandarizado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4" name="Google Shape;444;p24"/>
            <p:cNvSpPr/>
            <p:nvPr/>
          </p:nvSpPr>
          <p:spPr>
            <a:xfrm>
              <a:off x="4836351" y="633"/>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5" name="Google Shape;445;p24"/>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Proceso para verificar la elegibilidad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6" name="Google Shape;446;p24"/>
            <p:cNvSpPr/>
            <p:nvPr/>
          </p:nvSpPr>
          <p:spPr>
            <a:xfrm>
              <a:off x="1358710"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7" name="Google Shape;447;p24"/>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Mantenimiento de registros seguros de los clientes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8" name="Google Shape;448;p24"/>
            <p:cNvSpPr/>
            <p:nvPr/>
          </p:nvSpPr>
          <p:spPr>
            <a:xfrm>
              <a:off x="4836351" y="2213678"/>
              <a:ext cx="3161491" cy="1896894"/>
            </a:xfrm>
            <a:prstGeom prst="roundRect">
              <a:avLst>
                <a:gd name="adj" fmla="val 16667"/>
              </a:avLst>
            </a:prstGeom>
            <a:solidFill>
              <a:srgbClr val="507D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49" name="Google Shape;449;p24"/>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Comunicaciones entre el cliente y el proveedor</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sp>
        <p:nvSpPr>
          <p:cNvPr id="450" name="Google Shape;4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Tm="21418">
        <p:push/>
      </p:transition>
    </mc:Choice>
    <mc:Fallback xmlns="">
      <p:transition spd="slow" advTm="21418">
        <p:push/>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55"/>
        <p:cNvGrpSpPr/>
        <p:nvPr/>
      </p:nvGrpSpPr>
      <p:grpSpPr>
        <a:xfrm>
          <a:off x="0" y="0"/>
          <a:ext cx="0" cy="0"/>
          <a:chOff x="0" y="0"/>
          <a:chExt cx="0" cy="0"/>
        </a:xfrm>
      </p:grpSpPr>
      <p:sp>
        <p:nvSpPr>
          <p:cNvPr id="456" name="Google Shape;456;p25"/>
          <p:cNvSpPr/>
          <p:nvPr/>
        </p:nvSpPr>
        <p:spPr>
          <a:xfrm flipH="1">
            <a:off x="9112697" y="3874697"/>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57" name="Google Shape;457;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Create a Standardized Intake Process</a:t>
            </a:r>
            <a:endParaRPr/>
          </a:p>
        </p:txBody>
      </p:sp>
      <p:sp>
        <p:nvSpPr>
          <p:cNvPr id="458" name="Google Shape;458;p25"/>
          <p:cNvSpPr/>
          <p:nvPr/>
        </p:nvSpPr>
        <p:spPr>
          <a:xfrm>
            <a:off x="2146238" y="1460568"/>
            <a:ext cx="7902830" cy="6288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Intake forms can capture:</a:t>
            </a:r>
            <a:endParaRPr>
              <a:latin typeface="Aptos" panose="020B0004020202020204" pitchFamily="34" charset="0"/>
            </a:endParaRPr>
          </a:p>
        </p:txBody>
      </p:sp>
      <p:sp>
        <p:nvSpPr>
          <p:cNvPr id="459" name="Google Shape;459;p25"/>
          <p:cNvSpPr/>
          <p:nvPr/>
        </p:nvSpPr>
        <p:spPr>
          <a:xfrm>
            <a:off x="2825639" y="216788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Client contact info</a:t>
            </a:r>
            <a:endParaRPr>
              <a:latin typeface="Aptos" panose="020B0004020202020204" pitchFamily="34" charset="0"/>
            </a:endParaRPr>
          </a:p>
        </p:txBody>
      </p:sp>
      <p:sp>
        <p:nvSpPr>
          <p:cNvPr id="460" name="Google Shape;460;p25"/>
          <p:cNvSpPr/>
          <p:nvPr/>
        </p:nvSpPr>
        <p:spPr>
          <a:xfrm>
            <a:off x="2825639" y="269784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Insurance info (including Medicaid ID)</a:t>
            </a:r>
            <a:endParaRPr>
              <a:latin typeface="Aptos" panose="020B0004020202020204" pitchFamily="34" charset="0"/>
            </a:endParaRPr>
          </a:p>
        </p:txBody>
      </p:sp>
      <p:sp>
        <p:nvSpPr>
          <p:cNvPr id="461" name="Google Shape;461;p25"/>
          <p:cNvSpPr/>
          <p:nvPr/>
        </p:nvSpPr>
        <p:spPr>
          <a:xfrm>
            <a:off x="2825639" y="322780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Mental and physical health conditions and support needs</a:t>
            </a:r>
            <a:endParaRPr>
              <a:latin typeface="Aptos" panose="020B0004020202020204" pitchFamily="34" charset="0"/>
            </a:endParaRPr>
          </a:p>
        </p:txBody>
      </p:sp>
      <p:sp>
        <p:nvSpPr>
          <p:cNvPr id="462" name="Google Shape;462;p25"/>
          <p:cNvSpPr/>
          <p:nvPr/>
        </p:nvSpPr>
        <p:spPr>
          <a:xfrm>
            <a:off x="2825639" y="375776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Information on previous and current pregnancies</a:t>
            </a:r>
            <a:endParaRPr>
              <a:latin typeface="Aptos" panose="020B0004020202020204" pitchFamily="34" charset="0"/>
            </a:endParaRPr>
          </a:p>
        </p:txBody>
      </p:sp>
      <p:sp>
        <p:nvSpPr>
          <p:cNvPr id="463" name="Google Shape;463;p25"/>
          <p:cNvSpPr/>
          <p:nvPr/>
        </p:nvSpPr>
        <p:spPr>
          <a:xfrm>
            <a:off x="2825639" y="428772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Health care providers</a:t>
            </a:r>
            <a:endParaRPr>
              <a:latin typeface="Aptos" panose="020B0004020202020204" pitchFamily="34" charset="0"/>
            </a:endParaRPr>
          </a:p>
        </p:txBody>
      </p:sp>
      <p:sp>
        <p:nvSpPr>
          <p:cNvPr id="464" name="Google Shape;464;p25"/>
          <p:cNvSpPr/>
          <p:nvPr/>
        </p:nvSpPr>
        <p:spPr>
          <a:xfrm>
            <a:off x="2825639" y="4817686"/>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Birth desires and preferences</a:t>
            </a:r>
            <a:endParaRPr>
              <a:latin typeface="Aptos" panose="020B0004020202020204" pitchFamily="34" charset="0"/>
            </a:endParaRPr>
          </a:p>
        </p:txBody>
      </p:sp>
      <p:pic>
        <p:nvPicPr>
          <p:cNvPr id="465" name="Google Shape;465;p25" descr="Checkbox Checked with solid fill"/>
          <p:cNvPicPr preferRelativeResize="0"/>
          <p:nvPr/>
        </p:nvPicPr>
        <p:blipFill rotWithShape="1">
          <a:blip r:embed="rId4">
            <a:alphaModFix/>
          </a:blip>
          <a:srcRect/>
          <a:stretch/>
        </p:blipFill>
        <p:spPr>
          <a:xfrm>
            <a:off x="2016532" y="2047995"/>
            <a:ext cx="682708" cy="682708"/>
          </a:xfrm>
          <a:prstGeom prst="rect">
            <a:avLst/>
          </a:prstGeom>
          <a:noFill/>
          <a:ln>
            <a:noFill/>
          </a:ln>
        </p:spPr>
      </p:pic>
      <p:pic>
        <p:nvPicPr>
          <p:cNvPr id="466" name="Google Shape;466;p25" descr="Checkbox Checked with solid fill"/>
          <p:cNvPicPr preferRelativeResize="0"/>
          <p:nvPr/>
        </p:nvPicPr>
        <p:blipFill rotWithShape="1">
          <a:blip r:embed="rId4">
            <a:alphaModFix/>
          </a:blip>
          <a:srcRect/>
          <a:stretch/>
        </p:blipFill>
        <p:spPr>
          <a:xfrm>
            <a:off x="2016532" y="2579928"/>
            <a:ext cx="682708" cy="682708"/>
          </a:xfrm>
          <a:prstGeom prst="rect">
            <a:avLst/>
          </a:prstGeom>
          <a:noFill/>
          <a:ln>
            <a:noFill/>
          </a:ln>
        </p:spPr>
      </p:pic>
      <p:pic>
        <p:nvPicPr>
          <p:cNvPr id="467" name="Google Shape;467;p25" descr="Checkbox Checked with solid fill"/>
          <p:cNvPicPr preferRelativeResize="0"/>
          <p:nvPr/>
        </p:nvPicPr>
        <p:blipFill rotWithShape="1">
          <a:blip r:embed="rId4">
            <a:alphaModFix/>
          </a:blip>
          <a:srcRect/>
          <a:stretch/>
        </p:blipFill>
        <p:spPr>
          <a:xfrm>
            <a:off x="2016532" y="3104956"/>
            <a:ext cx="682708" cy="682708"/>
          </a:xfrm>
          <a:prstGeom prst="rect">
            <a:avLst/>
          </a:prstGeom>
          <a:noFill/>
          <a:ln>
            <a:noFill/>
          </a:ln>
        </p:spPr>
      </p:pic>
      <p:pic>
        <p:nvPicPr>
          <p:cNvPr id="468" name="Google Shape;468;p25" descr="Checkbox Checked with solid fill"/>
          <p:cNvPicPr preferRelativeResize="0"/>
          <p:nvPr/>
        </p:nvPicPr>
        <p:blipFill rotWithShape="1">
          <a:blip r:embed="rId4">
            <a:alphaModFix/>
          </a:blip>
          <a:srcRect/>
          <a:stretch/>
        </p:blipFill>
        <p:spPr>
          <a:xfrm>
            <a:off x="2016532" y="3636889"/>
            <a:ext cx="682708" cy="682708"/>
          </a:xfrm>
          <a:prstGeom prst="rect">
            <a:avLst/>
          </a:prstGeom>
          <a:noFill/>
          <a:ln>
            <a:noFill/>
          </a:ln>
        </p:spPr>
      </p:pic>
      <p:pic>
        <p:nvPicPr>
          <p:cNvPr id="469" name="Google Shape;469;p25" descr="Checkbox Checked with solid fill"/>
          <p:cNvPicPr preferRelativeResize="0"/>
          <p:nvPr/>
        </p:nvPicPr>
        <p:blipFill rotWithShape="1">
          <a:blip r:embed="rId4">
            <a:alphaModFix/>
          </a:blip>
          <a:srcRect/>
          <a:stretch/>
        </p:blipFill>
        <p:spPr>
          <a:xfrm>
            <a:off x="2016532" y="4172658"/>
            <a:ext cx="682708" cy="682708"/>
          </a:xfrm>
          <a:prstGeom prst="rect">
            <a:avLst/>
          </a:prstGeom>
          <a:noFill/>
          <a:ln>
            <a:noFill/>
          </a:ln>
        </p:spPr>
      </p:pic>
      <p:pic>
        <p:nvPicPr>
          <p:cNvPr id="470" name="Google Shape;470;p25" descr="Checkbox Checked with solid fill"/>
          <p:cNvPicPr preferRelativeResize="0"/>
          <p:nvPr/>
        </p:nvPicPr>
        <p:blipFill rotWithShape="1">
          <a:blip r:embed="rId4">
            <a:alphaModFix/>
          </a:blip>
          <a:srcRect/>
          <a:stretch/>
        </p:blipFill>
        <p:spPr>
          <a:xfrm>
            <a:off x="2016532" y="4697794"/>
            <a:ext cx="682708" cy="682708"/>
          </a:xfrm>
          <a:prstGeom prst="rect">
            <a:avLst/>
          </a:prstGeom>
          <a:noFill/>
          <a:ln>
            <a:noFill/>
          </a:ln>
        </p:spPr>
      </p:pic>
      <p:sp>
        <p:nvSpPr>
          <p:cNvPr id="471" name="Google Shape;471;p25"/>
          <p:cNvSpPr/>
          <p:nvPr/>
        </p:nvSpPr>
        <p:spPr>
          <a:xfrm>
            <a:off x="2146238" y="5345908"/>
            <a:ext cx="7899524" cy="114696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This info should be securely maintained and accessible to other doulas in your group who may serve the client</a:t>
            </a:r>
            <a:endParaRPr>
              <a:latin typeface="Aptos" panose="020B0004020202020204" pitchFamily="34" charset="0"/>
            </a:endParaRPr>
          </a:p>
        </p:txBody>
      </p:sp>
      <p:sp>
        <p:nvSpPr>
          <p:cNvPr id="472" name="Google Shape;472;p25"/>
          <p:cNvSpPr/>
          <p:nvPr/>
        </p:nvSpPr>
        <p:spPr>
          <a:xfrm>
            <a:off x="4" y="3874698"/>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73" name="Google Shape;47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25267">
        <p:push/>
      </p:transition>
    </mc:Choice>
    <mc:Fallback xmlns="">
      <p:transition spd="slow" advTm="25267">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10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5"/>
                                        </p:tgtEl>
                                        <p:attrNameLst>
                                          <p:attrName>style.visibility</p:attrName>
                                        </p:attrNameLst>
                                      </p:cBhvr>
                                      <p:to>
                                        <p:strVal val="visible"/>
                                      </p:to>
                                    </p:set>
                                    <p:animEffect transition="in" filter="fade">
                                      <p:cBhvr>
                                        <p:cTn id="12" dur="500"/>
                                        <p:tgtEl>
                                          <p:spTgt spid="465"/>
                                        </p:tgtEl>
                                      </p:cBhvr>
                                    </p:animEffect>
                                  </p:childTnLst>
                                </p:cTn>
                              </p:par>
                              <p:par>
                                <p:cTn id="13" presetID="10" presetClass="entr" presetSubtype="0" fill="hold" nodeType="withEffect">
                                  <p:stCondLst>
                                    <p:cond delay="0"/>
                                  </p:stCondLst>
                                  <p:childTnLst>
                                    <p:set>
                                      <p:cBhvr>
                                        <p:cTn id="14" dur="1" fill="hold">
                                          <p:stCondLst>
                                            <p:cond delay="0"/>
                                          </p:stCondLst>
                                        </p:cTn>
                                        <p:tgtEl>
                                          <p:spTgt spid="459"/>
                                        </p:tgtEl>
                                        <p:attrNameLst>
                                          <p:attrName>style.visibility</p:attrName>
                                        </p:attrNameLst>
                                      </p:cBhvr>
                                      <p:to>
                                        <p:strVal val="visible"/>
                                      </p:to>
                                    </p:set>
                                    <p:animEffect transition="in" filter="fade">
                                      <p:cBhvr>
                                        <p:cTn id="15" dur="500"/>
                                        <p:tgtEl>
                                          <p:spTgt spid="45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66"/>
                                        </p:tgtEl>
                                        <p:attrNameLst>
                                          <p:attrName>style.visibility</p:attrName>
                                        </p:attrNameLst>
                                      </p:cBhvr>
                                      <p:to>
                                        <p:strVal val="visible"/>
                                      </p:to>
                                    </p:set>
                                    <p:animEffect transition="in" filter="fade">
                                      <p:cBhvr>
                                        <p:cTn id="20" dur="500"/>
                                        <p:tgtEl>
                                          <p:spTgt spid="466"/>
                                        </p:tgtEl>
                                      </p:cBhvr>
                                    </p:animEffect>
                                  </p:childTnLst>
                                </p:cTn>
                              </p:par>
                              <p:par>
                                <p:cTn id="21" presetID="10" presetClass="entr" presetSubtype="0" fill="hold" nodeType="withEffect">
                                  <p:stCondLst>
                                    <p:cond delay="0"/>
                                  </p:stCondLst>
                                  <p:childTnLst>
                                    <p:set>
                                      <p:cBhvr>
                                        <p:cTn id="22" dur="1" fill="hold">
                                          <p:stCondLst>
                                            <p:cond delay="0"/>
                                          </p:stCondLst>
                                        </p:cTn>
                                        <p:tgtEl>
                                          <p:spTgt spid="460"/>
                                        </p:tgtEl>
                                        <p:attrNameLst>
                                          <p:attrName>style.visibility</p:attrName>
                                        </p:attrNameLst>
                                      </p:cBhvr>
                                      <p:to>
                                        <p:strVal val="visible"/>
                                      </p:to>
                                    </p:set>
                                    <p:animEffect transition="in" filter="fade">
                                      <p:cBhvr>
                                        <p:cTn id="23" dur="500"/>
                                        <p:tgtEl>
                                          <p:spTgt spid="46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61"/>
                                        </p:tgtEl>
                                        <p:attrNameLst>
                                          <p:attrName>style.visibility</p:attrName>
                                        </p:attrNameLst>
                                      </p:cBhvr>
                                      <p:to>
                                        <p:strVal val="visible"/>
                                      </p:to>
                                    </p:set>
                                    <p:animEffect transition="in" filter="fade">
                                      <p:cBhvr>
                                        <p:cTn id="28" dur="500"/>
                                        <p:tgtEl>
                                          <p:spTgt spid="461"/>
                                        </p:tgtEl>
                                      </p:cBhvr>
                                    </p:animEffect>
                                  </p:childTnLst>
                                </p:cTn>
                              </p:par>
                              <p:par>
                                <p:cTn id="29" presetID="10" presetClass="entr" presetSubtype="0" fill="hold" nodeType="withEffect">
                                  <p:stCondLst>
                                    <p:cond delay="0"/>
                                  </p:stCondLst>
                                  <p:childTnLst>
                                    <p:set>
                                      <p:cBhvr>
                                        <p:cTn id="30" dur="1" fill="hold">
                                          <p:stCondLst>
                                            <p:cond delay="0"/>
                                          </p:stCondLst>
                                        </p:cTn>
                                        <p:tgtEl>
                                          <p:spTgt spid="467"/>
                                        </p:tgtEl>
                                        <p:attrNameLst>
                                          <p:attrName>style.visibility</p:attrName>
                                        </p:attrNameLst>
                                      </p:cBhvr>
                                      <p:to>
                                        <p:strVal val="visible"/>
                                      </p:to>
                                    </p:set>
                                    <p:animEffect transition="in" filter="fade">
                                      <p:cBhvr>
                                        <p:cTn id="31" dur="500"/>
                                        <p:tgtEl>
                                          <p:spTgt spid="46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68"/>
                                        </p:tgtEl>
                                        <p:attrNameLst>
                                          <p:attrName>style.visibility</p:attrName>
                                        </p:attrNameLst>
                                      </p:cBhvr>
                                      <p:to>
                                        <p:strVal val="visible"/>
                                      </p:to>
                                    </p:set>
                                    <p:animEffect transition="in" filter="fade">
                                      <p:cBhvr>
                                        <p:cTn id="36" dur="500"/>
                                        <p:tgtEl>
                                          <p:spTgt spid="468"/>
                                        </p:tgtEl>
                                      </p:cBhvr>
                                    </p:animEffect>
                                  </p:childTnLst>
                                </p:cTn>
                              </p:par>
                              <p:par>
                                <p:cTn id="37" presetID="10" presetClass="entr" presetSubtype="0" fill="hold" nodeType="withEffect">
                                  <p:stCondLst>
                                    <p:cond delay="0"/>
                                  </p:stCondLst>
                                  <p:childTnLst>
                                    <p:set>
                                      <p:cBhvr>
                                        <p:cTn id="38" dur="1" fill="hold">
                                          <p:stCondLst>
                                            <p:cond delay="0"/>
                                          </p:stCondLst>
                                        </p:cTn>
                                        <p:tgtEl>
                                          <p:spTgt spid="462"/>
                                        </p:tgtEl>
                                        <p:attrNameLst>
                                          <p:attrName>style.visibility</p:attrName>
                                        </p:attrNameLst>
                                      </p:cBhvr>
                                      <p:to>
                                        <p:strVal val="visible"/>
                                      </p:to>
                                    </p:set>
                                    <p:animEffect transition="in" filter="fade">
                                      <p:cBhvr>
                                        <p:cTn id="39" dur="500"/>
                                        <p:tgtEl>
                                          <p:spTgt spid="46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69"/>
                                        </p:tgtEl>
                                        <p:attrNameLst>
                                          <p:attrName>style.visibility</p:attrName>
                                        </p:attrNameLst>
                                      </p:cBhvr>
                                      <p:to>
                                        <p:strVal val="visible"/>
                                      </p:to>
                                    </p:set>
                                    <p:animEffect transition="in" filter="fade">
                                      <p:cBhvr>
                                        <p:cTn id="44" dur="500"/>
                                        <p:tgtEl>
                                          <p:spTgt spid="469"/>
                                        </p:tgtEl>
                                      </p:cBhvr>
                                    </p:animEffect>
                                  </p:childTnLst>
                                </p:cTn>
                              </p:par>
                              <p:par>
                                <p:cTn id="45" presetID="10" presetClass="entr" presetSubtype="0" fill="hold" nodeType="withEffect">
                                  <p:stCondLst>
                                    <p:cond delay="0"/>
                                  </p:stCondLst>
                                  <p:childTnLst>
                                    <p:set>
                                      <p:cBhvr>
                                        <p:cTn id="46" dur="1" fill="hold">
                                          <p:stCondLst>
                                            <p:cond delay="0"/>
                                          </p:stCondLst>
                                        </p:cTn>
                                        <p:tgtEl>
                                          <p:spTgt spid="463"/>
                                        </p:tgtEl>
                                        <p:attrNameLst>
                                          <p:attrName>style.visibility</p:attrName>
                                        </p:attrNameLst>
                                      </p:cBhvr>
                                      <p:to>
                                        <p:strVal val="visible"/>
                                      </p:to>
                                    </p:set>
                                    <p:animEffect transition="in" filter="fade">
                                      <p:cBhvr>
                                        <p:cTn id="47" dur="500"/>
                                        <p:tgtEl>
                                          <p:spTgt spid="4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70"/>
                                        </p:tgtEl>
                                        <p:attrNameLst>
                                          <p:attrName>style.visibility</p:attrName>
                                        </p:attrNameLst>
                                      </p:cBhvr>
                                      <p:to>
                                        <p:strVal val="visible"/>
                                      </p:to>
                                    </p:set>
                                    <p:animEffect transition="in" filter="fade">
                                      <p:cBhvr>
                                        <p:cTn id="52" dur="500"/>
                                        <p:tgtEl>
                                          <p:spTgt spid="470"/>
                                        </p:tgtEl>
                                      </p:cBhvr>
                                    </p:animEffect>
                                  </p:childTnLst>
                                </p:cTn>
                              </p:par>
                              <p:par>
                                <p:cTn id="53" presetID="10" presetClass="entr" presetSubtype="0" fill="hold" nodeType="withEffect">
                                  <p:stCondLst>
                                    <p:cond delay="0"/>
                                  </p:stCondLst>
                                  <p:childTnLst>
                                    <p:set>
                                      <p:cBhvr>
                                        <p:cTn id="54" dur="1" fill="hold">
                                          <p:stCondLst>
                                            <p:cond delay="0"/>
                                          </p:stCondLst>
                                        </p:cTn>
                                        <p:tgtEl>
                                          <p:spTgt spid="464"/>
                                        </p:tgtEl>
                                        <p:attrNameLst>
                                          <p:attrName>style.visibility</p:attrName>
                                        </p:attrNameLst>
                                      </p:cBhvr>
                                      <p:to>
                                        <p:strVal val="visible"/>
                                      </p:to>
                                    </p:set>
                                    <p:animEffect transition="in" filter="fade">
                                      <p:cBhvr>
                                        <p:cTn id="55" dur="500"/>
                                        <p:tgtEl>
                                          <p:spTgt spid="46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71"/>
                                        </p:tgtEl>
                                        <p:attrNameLst>
                                          <p:attrName>style.visibility</p:attrName>
                                        </p:attrNameLst>
                                      </p:cBhvr>
                                      <p:to>
                                        <p:strVal val="visible"/>
                                      </p:to>
                                    </p:set>
                                    <p:animEffect transition="in" filter="fade">
                                      <p:cBhvr>
                                        <p:cTn id="60" dur="10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
        <p:cNvGrpSpPr/>
        <p:nvPr/>
      </p:nvGrpSpPr>
      <p:grpSpPr>
        <a:xfrm>
          <a:off x="0" y="0"/>
          <a:ext cx="0" cy="0"/>
          <a:chOff x="0" y="0"/>
          <a:chExt cx="0" cy="0"/>
        </a:xfrm>
      </p:grpSpPr>
      <p:sp>
        <p:nvSpPr>
          <p:cNvPr id="103" name="Google Shape;103;p3"/>
          <p:cNvSpPr/>
          <p:nvPr/>
        </p:nvSpPr>
        <p:spPr>
          <a:xfrm>
            <a:off x="9861025" y="4479165"/>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4" name="Google Shape;104;p3"/>
          <p:cNvSpPr/>
          <p:nvPr/>
        </p:nvSpPr>
        <p:spPr>
          <a:xfrm>
            <a:off x="4524635" y="4479166"/>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5" name="Google Shape;105;p3"/>
          <p:cNvSpPr/>
          <p:nvPr/>
        </p:nvSpPr>
        <p:spPr>
          <a:xfrm>
            <a:off x="7192830" y="3428999"/>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6" name="Google Shape;106;p3"/>
          <p:cNvSpPr/>
          <p:nvPr/>
        </p:nvSpPr>
        <p:spPr>
          <a:xfrm>
            <a:off x="1856444" y="3429000"/>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07" name="Google Shape;107;p3"/>
          <p:cNvSpPr txBox="1">
            <a:spLocks noGrp="1"/>
          </p:cNvSpPr>
          <p:nvPr>
            <p:ph type="body" idx="1"/>
          </p:nvPr>
        </p:nvSpPr>
        <p:spPr>
          <a:xfrm>
            <a:off x="978408" y="1240569"/>
            <a:ext cx="10273172" cy="14245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i="1">
                <a:sym typeface="Arial"/>
              </a:rPr>
              <a:t>“a trained professional who provides continuous physical, emotional and informational support to their client before, during and shortly after childbirth to help them achieve the healthiest, most satisfying experience possible.” </a:t>
            </a:r>
            <a:endParaRPr/>
          </a:p>
          <a:p>
            <a:pPr marL="0" lvl="0" indent="0" algn="l" rtl="0">
              <a:lnSpc>
                <a:spcPct val="90000"/>
              </a:lnSpc>
              <a:spcBef>
                <a:spcPts val="0"/>
              </a:spcBef>
              <a:spcAft>
                <a:spcPts val="0"/>
              </a:spcAft>
              <a:buClr>
                <a:schemeClr val="dk1"/>
              </a:buClr>
              <a:buSzPts val="2000"/>
              <a:buNone/>
            </a:pPr>
            <a:r>
              <a:rPr lang="en-US" sz="2000">
                <a:sym typeface="Arial"/>
              </a:rPr>
              <a:t>– DONA International</a:t>
            </a:r>
            <a:endParaRPr sz="3600"/>
          </a:p>
        </p:txBody>
      </p:sp>
      <p:sp>
        <p:nvSpPr>
          <p:cNvPr id="108" name="Google Shape;108;p3"/>
          <p:cNvSpPr txBox="1">
            <a:spLocks noGrp="1"/>
          </p:cNvSpPr>
          <p:nvPr>
            <p:ph type="title"/>
          </p:nvPr>
        </p:nvSpPr>
        <p:spPr>
          <a:xfrm>
            <a:off x="2487333" y="63342"/>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Benefits of Doula Care</a:t>
            </a:r>
            <a:endParaRPr/>
          </a:p>
        </p:txBody>
      </p:sp>
      <p:sp>
        <p:nvSpPr>
          <p:cNvPr id="109" name="Google Shape;109;p3"/>
          <p:cNvSpPr/>
          <p:nvPr/>
        </p:nvSpPr>
        <p:spPr>
          <a:xfrm>
            <a:off x="440273"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Provide education</a:t>
            </a:r>
            <a:endParaRPr>
              <a:latin typeface="Aptos" panose="020B0004020202020204" pitchFamily="34" charset="0"/>
            </a:endParaRPr>
          </a:p>
        </p:txBody>
      </p:sp>
      <p:sp>
        <p:nvSpPr>
          <p:cNvPr id="110" name="Google Shape;110;p3"/>
          <p:cNvSpPr/>
          <p:nvPr/>
        </p:nvSpPr>
        <p:spPr>
          <a:xfrm>
            <a:off x="3108467"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Help manage pain</a:t>
            </a:r>
            <a:endParaRPr>
              <a:latin typeface="Aptos" panose="020B0004020202020204" pitchFamily="34" charset="0"/>
            </a:endParaRPr>
          </a:p>
        </p:txBody>
      </p:sp>
      <p:sp>
        <p:nvSpPr>
          <p:cNvPr id="111" name="Google Shape;111;p3"/>
          <p:cNvSpPr/>
          <p:nvPr/>
        </p:nvSpPr>
        <p:spPr>
          <a:xfrm>
            <a:off x="440275" y="5617431"/>
            <a:ext cx="11126684" cy="735743"/>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Improve health outcomes and advance health equity</a:t>
            </a:r>
            <a:endParaRPr>
              <a:latin typeface="Aptos" panose="020B0004020202020204" pitchFamily="34" charset="0"/>
            </a:endParaRPr>
          </a:p>
        </p:txBody>
      </p:sp>
      <p:sp>
        <p:nvSpPr>
          <p:cNvPr id="112" name="Google Shape;11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13" name="Google Shape;113;p3"/>
          <p:cNvSpPr/>
          <p:nvPr/>
        </p:nvSpPr>
        <p:spPr>
          <a:xfrm>
            <a:off x="5776662"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Improve focus on patient-centered care</a:t>
            </a:r>
            <a:endParaRPr sz="2000" b="0" i="0" u="none" strike="noStrike" cap="none">
              <a:solidFill>
                <a:srgbClr val="000000"/>
              </a:solidFill>
              <a:latin typeface="Aptos" panose="020B0004020202020204" pitchFamily="34" charset="0"/>
              <a:sym typeface="Arial"/>
            </a:endParaRPr>
          </a:p>
        </p:txBody>
      </p:sp>
      <p:sp>
        <p:nvSpPr>
          <p:cNvPr id="114" name="Google Shape;114;p3"/>
          <p:cNvSpPr/>
          <p:nvPr/>
        </p:nvSpPr>
        <p:spPr>
          <a:xfrm>
            <a:off x="8444855"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ptos" panose="020B0004020202020204" pitchFamily="34" charset="0"/>
                <a:sym typeface="Arial"/>
              </a:rPr>
              <a:t>Offer culturally appropriate birth practices</a:t>
            </a:r>
            <a:endParaRPr sz="2000" b="0" i="0" u="none" strike="noStrike" cap="none">
              <a:solidFill>
                <a:srgbClr val="000000"/>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670"/>
    </mc:Choice>
    <mc:Fallback xmlns="">
      <p:transition spd="slow" advTm="456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
                                        </p:tgtEl>
                                        <p:attrNameLst>
                                          <p:attrName>style.visibility</p:attrName>
                                        </p:attrNameLst>
                                      </p:cBhvr>
                                      <p:to>
                                        <p:strVal val="visible"/>
                                      </p:to>
                                    </p:set>
                                    <p:animEffect transition="in" filter="fade">
                                      <p:cBhvr>
                                        <p:cTn id="17" dur="500"/>
                                        <p:tgtEl>
                                          <p:spTgt spid="1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fade">
                                      <p:cBhvr>
                                        <p:cTn id="22" dur="500"/>
                                        <p:tgtEl>
                                          <p:spTgt spid="114"/>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additive="base">
                                        <p:cTn id="27" dur="500"/>
                                        <p:tgtEl>
                                          <p:spTgt spid="106"/>
                                        </p:tgtEl>
                                        <p:attrNameLst>
                                          <p:attrName>ppt_w</p:attrName>
                                        </p:attrNameLst>
                                      </p:cBhvr>
                                      <p:tavLst>
                                        <p:tav tm="0">
                                          <p:val>
                                            <p:strVal val="0"/>
                                          </p:val>
                                        </p:tav>
                                        <p:tav tm="100000">
                                          <p:val>
                                            <p:strVal val="#ppt_w"/>
                                          </p:val>
                                        </p:tav>
                                      </p:tavLst>
                                    </p:anim>
                                    <p:anim calcmode="lin" valueType="num">
                                      <p:cBhvr additive="base">
                                        <p:cTn id="28" dur="500"/>
                                        <p:tgtEl>
                                          <p:spTgt spid="106"/>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105"/>
                                        </p:tgtEl>
                                        <p:attrNameLst>
                                          <p:attrName>style.visibility</p:attrName>
                                        </p:attrNameLst>
                                      </p:cBhvr>
                                      <p:to>
                                        <p:strVal val="visible"/>
                                      </p:to>
                                    </p:set>
                                    <p:anim calcmode="lin" valueType="num">
                                      <p:cBhvr additive="base">
                                        <p:cTn id="31" dur="500"/>
                                        <p:tgtEl>
                                          <p:spTgt spid="105"/>
                                        </p:tgtEl>
                                        <p:attrNameLst>
                                          <p:attrName>ppt_w</p:attrName>
                                        </p:attrNameLst>
                                      </p:cBhvr>
                                      <p:tavLst>
                                        <p:tav tm="0">
                                          <p:val>
                                            <p:strVal val="0"/>
                                          </p:val>
                                        </p:tav>
                                        <p:tav tm="100000">
                                          <p:val>
                                            <p:strVal val="#ppt_w"/>
                                          </p:val>
                                        </p:tav>
                                      </p:tavLst>
                                    </p:anim>
                                    <p:anim calcmode="lin" valueType="num">
                                      <p:cBhvr additive="base">
                                        <p:cTn id="32" dur="500"/>
                                        <p:tgtEl>
                                          <p:spTgt spid="105"/>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04"/>
                                        </p:tgtEl>
                                        <p:attrNameLst>
                                          <p:attrName>style.visibility</p:attrName>
                                        </p:attrNameLst>
                                      </p:cBhvr>
                                      <p:to>
                                        <p:strVal val="visible"/>
                                      </p:to>
                                    </p:set>
                                    <p:anim calcmode="lin" valueType="num">
                                      <p:cBhvr additive="base">
                                        <p:cTn id="35" dur="500"/>
                                        <p:tgtEl>
                                          <p:spTgt spid="104"/>
                                        </p:tgtEl>
                                        <p:attrNameLst>
                                          <p:attrName>ppt_w</p:attrName>
                                        </p:attrNameLst>
                                      </p:cBhvr>
                                      <p:tavLst>
                                        <p:tav tm="0">
                                          <p:val>
                                            <p:strVal val="0"/>
                                          </p:val>
                                        </p:tav>
                                        <p:tav tm="100000">
                                          <p:val>
                                            <p:strVal val="#ppt_w"/>
                                          </p:val>
                                        </p:tav>
                                      </p:tavLst>
                                    </p:anim>
                                    <p:anim calcmode="lin" valueType="num">
                                      <p:cBhvr additive="base">
                                        <p:cTn id="36" dur="500"/>
                                        <p:tgtEl>
                                          <p:spTgt spid="104"/>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anim calcmode="lin" valueType="num">
                                      <p:cBhvr additive="base">
                                        <p:cTn id="39" dur="500"/>
                                        <p:tgtEl>
                                          <p:spTgt spid="103"/>
                                        </p:tgtEl>
                                        <p:attrNameLst>
                                          <p:attrName>ppt_w</p:attrName>
                                        </p:attrNameLst>
                                      </p:cBhvr>
                                      <p:tavLst>
                                        <p:tav tm="0">
                                          <p:val>
                                            <p:strVal val="0"/>
                                          </p:val>
                                        </p:tav>
                                        <p:tav tm="100000">
                                          <p:val>
                                            <p:strVal val="#ppt_w"/>
                                          </p:val>
                                        </p:tav>
                                      </p:tavLst>
                                    </p:anim>
                                    <p:anim calcmode="lin" valueType="num">
                                      <p:cBhvr additive="base">
                                        <p:cTn id="40" dur="500"/>
                                        <p:tgtEl>
                                          <p:spTgt spid="103"/>
                                        </p:tgtEl>
                                        <p:attrNameLst>
                                          <p:attrName>ppt_h</p:attrName>
                                        </p:attrNameLst>
                                      </p:cBhvr>
                                      <p:tavLst>
                                        <p:tav tm="0">
                                          <p:val>
                                            <p:strVal val="0"/>
                                          </p:val>
                                        </p:tav>
                                        <p:tav tm="100000">
                                          <p:val>
                                            <p:strVal val="#ppt_h"/>
                                          </p:val>
                                        </p:tav>
                                      </p:tavLst>
                                    </p:anim>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fade">
                                      <p:cBhvr>
                                        <p:cTn id="44"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55"/>
        <p:cNvGrpSpPr/>
        <p:nvPr/>
      </p:nvGrpSpPr>
      <p:grpSpPr>
        <a:xfrm>
          <a:off x="0" y="0"/>
          <a:ext cx="0" cy="0"/>
          <a:chOff x="0" y="0"/>
          <a:chExt cx="0" cy="0"/>
        </a:xfrm>
      </p:grpSpPr>
      <p:sp>
        <p:nvSpPr>
          <p:cNvPr id="456" name="Google Shape;456;p25"/>
          <p:cNvSpPr/>
          <p:nvPr/>
        </p:nvSpPr>
        <p:spPr>
          <a:xfrm flipH="1">
            <a:off x="9112697" y="3874697"/>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57" name="Google Shape;457;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Crear un proceso de admisión estandarizado</a:t>
            </a:r>
            <a:endParaRPr/>
          </a:p>
        </p:txBody>
      </p:sp>
      <p:sp>
        <p:nvSpPr>
          <p:cNvPr id="458" name="Google Shape;458;p25"/>
          <p:cNvSpPr/>
          <p:nvPr/>
        </p:nvSpPr>
        <p:spPr>
          <a:xfrm>
            <a:off x="2146238" y="1460568"/>
            <a:ext cx="7902830" cy="6288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Los formularios de admisión pueden capturar:</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59" name="Google Shape;459;p25"/>
          <p:cNvSpPr/>
          <p:nvPr/>
        </p:nvSpPr>
        <p:spPr>
          <a:xfrm>
            <a:off x="2825639" y="216788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Información de contacto del cliente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60" name="Google Shape;460;p25"/>
          <p:cNvSpPr/>
          <p:nvPr/>
        </p:nvSpPr>
        <p:spPr>
          <a:xfrm>
            <a:off x="2825639" y="269784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Información del seguro (incluido el ID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61" name="Google Shape;461;p25"/>
          <p:cNvSpPr/>
          <p:nvPr/>
        </p:nvSpPr>
        <p:spPr>
          <a:xfrm>
            <a:off x="2825639" y="322780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Condiciones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salud</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mental y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física</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así</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necesidades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apoyo</a:t>
            </a:r>
            <a:endParaRPr kumimoji="0" sz="1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62" name="Google Shape;462;p25"/>
          <p:cNvSpPr/>
          <p:nvPr/>
        </p:nvSpPr>
        <p:spPr>
          <a:xfrm>
            <a:off x="2825639" y="375776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Información sobre embarazos anteriores y actuales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63" name="Google Shape;463;p25"/>
          <p:cNvSpPr/>
          <p:nvPr/>
        </p:nvSpPr>
        <p:spPr>
          <a:xfrm>
            <a:off x="2825639" y="4287727"/>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Proveedores de atención médica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64" name="Google Shape;464;p25"/>
          <p:cNvSpPr/>
          <p:nvPr/>
        </p:nvSpPr>
        <p:spPr>
          <a:xfrm>
            <a:off x="2825639" y="4817686"/>
            <a:ext cx="7220123"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Deseos y preferencias de parto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465" name="Google Shape;465;p25" descr="Checkbox Checked with solid fill"/>
          <p:cNvPicPr preferRelativeResize="0"/>
          <p:nvPr/>
        </p:nvPicPr>
        <p:blipFill rotWithShape="1">
          <a:blip r:embed="rId4">
            <a:alphaModFix/>
          </a:blip>
          <a:srcRect/>
          <a:stretch/>
        </p:blipFill>
        <p:spPr>
          <a:xfrm>
            <a:off x="2016532" y="2047995"/>
            <a:ext cx="682708" cy="682708"/>
          </a:xfrm>
          <a:prstGeom prst="rect">
            <a:avLst/>
          </a:prstGeom>
          <a:noFill/>
          <a:ln>
            <a:noFill/>
          </a:ln>
        </p:spPr>
      </p:pic>
      <p:pic>
        <p:nvPicPr>
          <p:cNvPr id="466" name="Google Shape;466;p25" descr="Checkbox Checked with solid fill"/>
          <p:cNvPicPr preferRelativeResize="0"/>
          <p:nvPr/>
        </p:nvPicPr>
        <p:blipFill rotWithShape="1">
          <a:blip r:embed="rId4">
            <a:alphaModFix/>
          </a:blip>
          <a:srcRect/>
          <a:stretch/>
        </p:blipFill>
        <p:spPr>
          <a:xfrm>
            <a:off x="2016532" y="2579928"/>
            <a:ext cx="682708" cy="682708"/>
          </a:xfrm>
          <a:prstGeom prst="rect">
            <a:avLst/>
          </a:prstGeom>
          <a:noFill/>
          <a:ln>
            <a:noFill/>
          </a:ln>
        </p:spPr>
      </p:pic>
      <p:pic>
        <p:nvPicPr>
          <p:cNvPr id="467" name="Google Shape;467;p25" descr="Checkbox Checked with solid fill"/>
          <p:cNvPicPr preferRelativeResize="0"/>
          <p:nvPr/>
        </p:nvPicPr>
        <p:blipFill rotWithShape="1">
          <a:blip r:embed="rId4">
            <a:alphaModFix/>
          </a:blip>
          <a:srcRect/>
          <a:stretch/>
        </p:blipFill>
        <p:spPr>
          <a:xfrm>
            <a:off x="2016532" y="3104956"/>
            <a:ext cx="682708" cy="682708"/>
          </a:xfrm>
          <a:prstGeom prst="rect">
            <a:avLst/>
          </a:prstGeom>
          <a:noFill/>
          <a:ln>
            <a:noFill/>
          </a:ln>
        </p:spPr>
      </p:pic>
      <p:pic>
        <p:nvPicPr>
          <p:cNvPr id="468" name="Google Shape;468;p25" descr="Checkbox Checked with solid fill"/>
          <p:cNvPicPr preferRelativeResize="0"/>
          <p:nvPr/>
        </p:nvPicPr>
        <p:blipFill rotWithShape="1">
          <a:blip r:embed="rId4">
            <a:alphaModFix/>
          </a:blip>
          <a:srcRect/>
          <a:stretch/>
        </p:blipFill>
        <p:spPr>
          <a:xfrm>
            <a:off x="2016532" y="3636889"/>
            <a:ext cx="682708" cy="682708"/>
          </a:xfrm>
          <a:prstGeom prst="rect">
            <a:avLst/>
          </a:prstGeom>
          <a:noFill/>
          <a:ln>
            <a:noFill/>
          </a:ln>
        </p:spPr>
      </p:pic>
      <p:pic>
        <p:nvPicPr>
          <p:cNvPr id="469" name="Google Shape;469;p25" descr="Checkbox Checked with solid fill"/>
          <p:cNvPicPr preferRelativeResize="0"/>
          <p:nvPr/>
        </p:nvPicPr>
        <p:blipFill rotWithShape="1">
          <a:blip r:embed="rId4">
            <a:alphaModFix/>
          </a:blip>
          <a:srcRect/>
          <a:stretch/>
        </p:blipFill>
        <p:spPr>
          <a:xfrm>
            <a:off x="2016532" y="4172658"/>
            <a:ext cx="682708" cy="682708"/>
          </a:xfrm>
          <a:prstGeom prst="rect">
            <a:avLst/>
          </a:prstGeom>
          <a:noFill/>
          <a:ln>
            <a:noFill/>
          </a:ln>
        </p:spPr>
      </p:pic>
      <p:pic>
        <p:nvPicPr>
          <p:cNvPr id="470" name="Google Shape;470;p25" descr="Checkbox Checked with solid fill"/>
          <p:cNvPicPr preferRelativeResize="0"/>
          <p:nvPr/>
        </p:nvPicPr>
        <p:blipFill rotWithShape="1">
          <a:blip r:embed="rId4">
            <a:alphaModFix/>
          </a:blip>
          <a:srcRect/>
          <a:stretch/>
        </p:blipFill>
        <p:spPr>
          <a:xfrm>
            <a:off x="2016532" y="4697794"/>
            <a:ext cx="682708" cy="682708"/>
          </a:xfrm>
          <a:prstGeom prst="rect">
            <a:avLst/>
          </a:prstGeom>
          <a:noFill/>
          <a:ln>
            <a:noFill/>
          </a:ln>
        </p:spPr>
      </p:pic>
      <p:sp>
        <p:nvSpPr>
          <p:cNvPr id="471" name="Google Shape;471;p25"/>
          <p:cNvSpPr/>
          <p:nvPr/>
        </p:nvSpPr>
        <p:spPr>
          <a:xfrm>
            <a:off x="2146238" y="5345908"/>
            <a:ext cx="7899524" cy="114696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Esta información debe ser mantenida de manera segura y ser accesible para otros doulas en tu grupo que puedan atender al cliente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472" name="Google Shape;472;p25"/>
          <p:cNvSpPr/>
          <p:nvPr/>
        </p:nvSpPr>
        <p:spPr>
          <a:xfrm>
            <a:off x="4" y="3874698"/>
            <a:ext cx="3079299" cy="2983301"/>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73" name="Google Shape;47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25267">
        <p:push/>
      </p:transition>
    </mc:Choice>
    <mc:Fallback xmlns="">
      <p:transition spd="slow" advTm="25267">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10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5"/>
                                        </p:tgtEl>
                                        <p:attrNameLst>
                                          <p:attrName>style.visibility</p:attrName>
                                        </p:attrNameLst>
                                      </p:cBhvr>
                                      <p:to>
                                        <p:strVal val="visible"/>
                                      </p:to>
                                    </p:set>
                                    <p:animEffect transition="in" filter="fade">
                                      <p:cBhvr>
                                        <p:cTn id="12" dur="500"/>
                                        <p:tgtEl>
                                          <p:spTgt spid="465"/>
                                        </p:tgtEl>
                                      </p:cBhvr>
                                    </p:animEffect>
                                  </p:childTnLst>
                                </p:cTn>
                              </p:par>
                              <p:par>
                                <p:cTn id="13" presetID="10" presetClass="entr" presetSubtype="0" fill="hold" nodeType="withEffect">
                                  <p:stCondLst>
                                    <p:cond delay="0"/>
                                  </p:stCondLst>
                                  <p:childTnLst>
                                    <p:set>
                                      <p:cBhvr>
                                        <p:cTn id="14" dur="1" fill="hold">
                                          <p:stCondLst>
                                            <p:cond delay="0"/>
                                          </p:stCondLst>
                                        </p:cTn>
                                        <p:tgtEl>
                                          <p:spTgt spid="459"/>
                                        </p:tgtEl>
                                        <p:attrNameLst>
                                          <p:attrName>style.visibility</p:attrName>
                                        </p:attrNameLst>
                                      </p:cBhvr>
                                      <p:to>
                                        <p:strVal val="visible"/>
                                      </p:to>
                                    </p:set>
                                    <p:animEffect transition="in" filter="fade">
                                      <p:cBhvr>
                                        <p:cTn id="15" dur="500"/>
                                        <p:tgtEl>
                                          <p:spTgt spid="45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66"/>
                                        </p:tgtEl>
                                        <p:attrNameLst>
                                          <p:attrName>style.visibility</p:attrName>
                                        </p:attrNameLst>
                                      </p:cBhvr>
                                      <p:to>
                                        <p:strVal val="visible"/>
                                      </p:to>
                                    </p:set>
                                    <p:animEffect transition="in" filter="fade">
                                      <p:cBhvr>
                                        <p:cTn id="20" dur="500"/>
                                        <p:tgtEl>
                                          <p:spTgt spid="466"/>
                                        </p:tgtEl>
                                      </p:cBhvr>
                                    </p:animEffect>
                                  </p:childTnLst>
                                </p:cTn>
                              </p:par>
                              <p:par>
                                <p:cTn id="21" presetID="10" presetClass="entr" presetSubtype="0" fill="hold" nodeType="withEffect">
                                  <p:stCondLst>
                                    <p:cond delay="0"/>
                                  </p:stCondLst>
                                  <p:childTnLst>
                                    <p:set>
                                      <p:cBhvr>
                                        <p:cTn id="22" dur="1" fill="hold">
                                          <p:stCondLst>
                                            <p:cond delay="0"/>
                                          </p:stCondLst>
                                        </p:cTn>
                                        <p:tgtEl>
                                          <p:spTgt spid="460"/>
                                        </p:tgtEl>
                                        <p:attrNameLst>
                                          <p:attrName>style.visibility</p:attrName>
                                        </p:attrNameLst>
                                      </p:cBhvr>
                                      <p:to>
                                        <p:strVal val="visible"/>
                                      </p:to>
                                    </p:set>
                                    <p:animEffect transition="in" filter="fade">
                                      <p:cBhvr>
                                        <p:cTn id="23" dur="500"/>
                                        <p:tgtEl>
                                          <p:spTgt spid="46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61"/>
                                        </p:tgtEl>
                                        <p:attrNameLst>
                                          <p:attrName>style.visibility</p:attrName>
                                        </p:attrNameLst>
                                      </p:cBhvr>
                                      <p:to>
                                        <p:strVal val="visible"/>
                                      </p:to>
                                    </p:set>
                                    <p:animEffect transition="in" filter="fade">
                                      <p:cBhvr>
                                        <p:cTn id="28" dur="500"/>
                                        <p:tgtEl>
                                          <p:spTgt spid="461"/>
                                        </p:tgtEl>
                                      </p:cBhvr>
                                    </p:animEffect>
                                  </p:childTnLst>
                                </p:cTn>
                              </p:par>
                              <p:par>
                                <p:cTn id="29" presetID="10" presetClass="entr" presetSubtype="0" fill="hold" nodeType="withEffect">
                                  <p:stCondLst>
                                    <p:cond delay="0"/>
                                  </p:stCondLst>
                                  <p:childTnLst>
                                    <p:set>
                                      <p:cBhvr>
                                        <p:cTn id="30" dur="1" fill="hold">
                                          <p:stCondLst>
                                            <p:cond delay="0"/>
                                          </p:stCondLst>
                                        </p:cTn>
                                        <p:tgtEl>
                                          <p:spTgt spid="467"/>
                                        </p:tgtEl>
                                        <p:attrNameLst>
                                          <p:attrName>style.visibility</p:attrName>
                                        </p:attrNameLst>
                                      </p:cBhvr>
                                      <p:to>
                                        <p:strVal val="visible"/>
                                      </p:to>
                                    </p:set>
                                    <p:animEffect transition="in" filter="fade">
                                      <p:cBhvr>
                                        <p:cTn id="31" dur="500"/>
                                        <p:tgtEl>
                                          <p:spTgt spid="46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68"/>
                                        </p:tgtEl>
                                        <p:attrNameLst>
                                          <p:attrName>style.visibility</p:attrName>
                                        </p:attrNameLst>
                                      </p:cBhvr>
                                      <p:to>
                                        <p:strVal val="visible"/>
                                      </p:to>
                                    </p:set>
                                    <p:animEffect transition="in" filter="fade">
                                      <p:cBhvr>
                                        <p:cTn id="36" dur="500"/>
                                        <p:tgtEl>
                                          <p:spTgt spid="468"/>
                                        </p:tgtEl>
                                      </p:cBhvr>
                                    </p:animEffect>
                                  </p:childTnLst>
                                </p:cTn>
                              </p:par>
                              <p:par>
                                <p:cTn id="37" presetID="10" presetClass="entr" presetSubtype="0" fill="hold" nodeType="withEffect">
                                  <p:stCondLst>
                                    <p:cond delay="0"/>
                                  </p:stCondLst>
                                  <p:childTnLst>
                                    <p:set>
                                      <p:cBhvr>
                                        <p:cTn id="38" dur="1" fill="hold">
                                          <p:stCondLst>
                                            <p:cond delay="0"/>
                                          </p:stCondLst>
                                        </p:cTn>
                                        <p:tgtEl>
                                          <p:spTgt spid="462"/>
                                        </p:tgtEl>
                                        <p:attrNameLst>
                                          <p:attrName>style.visibility</p:attrName>
                                        </p:attrNameLst>
                                      </p:cBhvr>
                                      <p:to>
                                        <p:strVal val="visible"/>
                                      </p:to>
                                    </p:set>
                                    <p:animEffect transition="in" filter="fade">
                                      <p:cBhvr>
                                        <p:cTn id="39" dur="500"/>
                                        <p:tgtEl>
                                          <p:spTgt spid="46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69"/>
                                        </p:tgtEl>
                                        <p:attrNameLst>
                                          <p:attrName>style.visibility</p:attrName>
                                        </p:attrNameLst>
                                      </p:cBhvr>
                                      <p:to>
                                        <p:strVal val="visible"/>
                                      </p:to>
                                    </p:set>
                                    <p:animEffect transition="in" filter="fade">
                                      <p:cBhvr>
                                        <p:cTn id="44" dur="500"/>
                                        <p:tgtEl>
                                          <p:spTgt spid="469"/>
                                        </p:tgtEl>
                                      </p:cBhvr>
                                    </p:animEffect>
                                  </p:childTnLst>
                                </p:cTn>
                              </p:par>
                              <p:par>
                                <p:cTn id="45" presetID="10" presetClass="entr" presetSubtype="0" fill="hold" nodeType="withEffect">
                                  <p:stCondLst>
                                    <p:cond delay="0"/>
                                  </p:stCondLst>
                                  <p:childTnLst>
                                    <p:set>
                                      <p:cBhvr>
                                        <p:cTn id="46" dur="1" fill="hold">
                                          <p:stCondLst>
                                            <p:cond delay="0"/>
                                          </p:stCondLst>
                                        </p:cTn>
                                        <p:tgtEl>
                                          <p:spTgt spid="463"/>
                                        </p:tgtEl>
                                        <p:attrNameLst>
                                          <p:attrName>style.visibility</p:attrName>
                                        </p:attrNameLst>
                                      </p:cBhvr>
                                      <p:to>
                                        <p:strVal val="visible"/>
                                      </p:to>
                                    </p:set>
                                    <p:animEffect transition="in" filter="fade">
                                      <p:cBhvr>
                                        <p:cTn id="47" dur="500"/>
                                        <p:tgtEl>
                                          <p:spTgt spid="4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70"/>
                                        </p:tgtEl>
                                        <p:attrNameLst>
                                          <p:attrName>style.visibility</p:attrName>
                                        </p:attrNameLst>
                                      </p:cBhvr>
                                      <p:to>
                                        <p:strVal val="visible"/>
                                      </p:to>
                                    </p:set>
                                    <p:animEffect transition="in" filter="fade">
                                      <p:cBhvr>
                                        <p:cTn id="52" dur="500"/>
                                        <p:tgtEl>
                                          <p:spTgt spid="470"/>
                                        </p:tgtEl>
                                      </p:cBhvr>
                                    </p:animEffect>
                                  </p:childTnLst>
                                </p:cTn>
                              </p:par>
                              <p:par>
                                <p:cTn id="53" presetID="10" presetClass="entr" presetSubtype="0" fill="hold" nodeType="withEffect">
                                  <p:stCondLst>
                                    <p:cond delay="0"/>
                                  </p:stCondLst>
                                  <p:childTnLst>
                                    <p:set>
                                      <p:cBhvr>
                                        <p:cTn id="54" dur="1" fill="hold">
                                          <p:stCondLst>
                                            <p:cond delay="0"/>
                                          </p:stCondLst>
                                        </p:cTn>
                                        <p:tgtEl>
                                          <p:spTgt spid="464"/>
                                        </p:tgtEl>
                                        <p:attrNameLst>
                                          <p:attrName>style.visibility</p:attrName>
                                        </p:attrNameLst>
                                      </p:cBhvr>
                                      <p:to>
                                        <p:strVal val="visible"/>
                                      </p:to>
                                    </p:set>
                                    <p:animEffect transition="in" filter="fade">
                                      <p:cBhvr>
                                        <p:cTn id="55" dur="500"/>
                                        <p:tgtEl>
                                          <p:spTgt spid="46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71"/>
                                        </p:tgtEl>
                                        <p:attrNameLst>
                                          <p:attrName>style.visibility</p:attrName>
                                        </p:attrNameLst>
                                      </p:cBhvr>
                                      <p:to>
                                        <p:strVal val="visible"/>
                                      </p:to>
                                    </p:set>
                                    <p:animEffect transition="in" filter="fade">
                                      <p:cBhvr>
                                        <p:cTn id="60" dur="10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78"/>
        <p:cNvGrpSpPr/>
        <p:nvPr/>
      </p:nvGrpSpPr>
      <p:grpSpPr>
        <a:xfrm>
          <a:off x="0" y="0"/>
          <a:ext cx="0" cy="0"/>
          <a:chOff x="0" y="0"/>
          <a:chExt cx="0" cy="0"/>
        </a:xfrm>
      </p:grpSpPr>
      <p:sp>
        <p:nvSpPr>
          <p:cNvPr id="479" name="Google Shape;479;p26"/>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80" name="Google Shape;480;p26"/>
          <p:cNvSpPr/>
          <p:nvPr/>
        </p:nvSpPr>
        <p:spPr>
          <a:xfrm>
            <a:off x="548689" y="2163821"/>
            <a:ext cx="4262389" cy="42623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81" name="Google Shape;481;p26"/>
          <p:cNvSpPr txBox="1">
            <a:spLocks noGrp="1"/>
          </p:cNvSpPr>
          <p:nvPr>
            <p:ph type="title"/>
          </p:nvPr>
        </p:nvSpPr>
        <p:spPr>
          <a:xfrm>
            <a:off x="548689" y="365125"/>
            <a:ext cx="1113531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Ensure Client is Enrolled in Health First Colorado</a:t>
            </a:r>
            <a:endParaRPr/>
          </a:p>
        </p:txBody>
      </p:sp>
      <p:pic>
        <p:nvPicPr>
          <p:cNvPr id="482" name="Google Shape;482;p26"/>
          <p:cNvPicPr preferRelativeResize="0"/>
          <p:nvPr/>
        </p:nvPicPr>
        <p:blipFill rotWithShape="1">
          <a:blip r:embed="rId3">
            <a:alphaModFix/>
          </a:blip>
          <a:srcRect/>
          <a:stretch/>
        </p:blipFill>
        <p:spPr>
          <a:xfrm flipH="1">
            <a:off x="681410" y="2743200"/>
            <a:ext cx="3928014" cy="3020325"/>
          </a:xfrm>
          <a:prstGeom prst="rect">
            <a:avLst/>
          </a:prstGeom>
          <a:noFill/>
          <a:ln>
            <a:noFill/>
          </a:ln>
        </p:spPr>
      </p:pic>
      <p:sp>
        <p:nvSpPr>
          <p:cNvPr id="483" name="Google Shape;483;p26"/>
          <p:cNvSpPr/>
          <p:nvPr/>
        </p:nvSpPr>
        <p:spPr>
          <a:xfrm>
            <a:off x="4981899" y="3322478"/>
            <a:ext cx="6778221" cy="14781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Once you’re enrolled as a provider, you will have access to member eligibility in the Medicaid Provider Web Portal</a:t>
            </a:r>
            <a:endParaRPr>
              <a:latin typeface="Aptos" panose="020B0004020202020204" pitchFamily="34" charset="0"/>
            </a:endParaRPr>
          </a:p>
        </p:txBody>
      </p:sp>
      <p:sp>
        <p:nvSpPr>
          <p:cNvPr id="484" name="Google Shape;48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transition spd="slow" advTm="12685">
    <p:push/>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78"/>
        <p:cNvGrpSpPr/>
        <p:nvPr/>
      </p:nvGrpSpPr>
      <p:grpSpPr>
        <a:xfrm>
          <a:off x="0" y="0"/>
          <a:ext cx="0" cy="0"/>
          <a:chOff x="0" y="0"/>
          <a:chExt cx="0" cy="0"/>
        </a:xfrm>
      </p:grpSpPr>
      <p:sp>
        <p:nvSpPr>
          <p:cNvPr id="479" name="Google Shape;479;p26"/>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80" name="Google Shape;480;p26"/>
          <p:cNvSpPr/>
          <p:nvPr/>
        </p:nvSpPr>
        <p:spPr>
          <a:xfrm>
            <a:off x="548689" y="2163821"/>
            <a:ext cx="4262389" cy="426238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81" name="Google Shape;481;p26"/>
          <p:cNvSpPr txBox="1">
            <a:spLocks noGrp="1"/>
          </p:cNvSpPr>
          <p:nvPr>
            <p:ph type="title"/>
          </p:nvPr>
        </p:nvSpPr>
        <p:spPr>
          <a:xfrm>
            <a:off x="548689" y="365125"/>
            <a:ext cx="1113531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Asegúrate de que el cliente esté inscrito en Health First Colorado</a:t>
            </a:r>
            <a:endParaRPr/>
          </a:p>
        </p:txBody>
      </p:sp>
      <p:pic>
        <p:nvPicPr>
          <p:cNvPr id="482" name="Google Shape;482;p26"/>
          <p:cNvPicPr preferRelativeResize="0"/>
          <p:nvPr/>
        </p:nvPicPr>
        <p:blipFill rotWithShape="1">
          <a:blip r:embed="rId3">
            <a:alphaModFix/>
          </a:blip>
          <a:srcRect/>
          <a:stretch/>
        </p:blipFill>
        <p:spPr>
          <a:xfrm flipH="1">
            <a:off x="681410" y="2743200"/>
            <a:ext cx="3928014" cy="3020325"/>
          </a:xfrm>
          <a:prstGeom prst="rect">
            <a:avLst/>
          </a:prstGeom>
          <a:noFill/>
          <a:ln>
            <a:noFill/>
          </a:ln>
        </p:spPr>
      </p:pic>
      <p:sp>
        <p:nvSpPr>
          <p:cNvPr id="483" name="Google Shape;483;p26"/>
          <p:cNvSpPr/>
          <p:nvPr/>
        </p:nvSpPr>
        <p:spPr>
          <a:xfrm>
            <a:off x="4981899" y="3322477"/>
            <a:ext cx="6778221" cy="1826297"/>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Una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vez</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que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estés</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inscrito</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como</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proveedor</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tendrás</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acceso</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 la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elegibilidad</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los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miembros</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Portal Web de </a:t>
            </a: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Proveedores</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Medicaid</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84" name="Google Shape;48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p:transition spd="slow" advTm="12685">
    <p:push/>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89"/>
        <p:cNvGrpSpPr/>
        <p:nvPr/>
      </p:nvGrpSpPr>
      <p:grpSpPr>
        <a:xfrm>
          <a:off x="0" y="0"/>
          <a:ext cx="0" cy="0"/>
          <a:chOff x="0" y="0"/>
          <a:chExt cx="0" cy="0"/>
        </a:xfrm>
      </p:grpSpPr>
      <p:sp>
        <p:nvSpPr>
          <p:cNvPr id="490" name="Google Shape;490;p27"/>
          <p:cNvSpPr/>
          <p:nvPr/>
        </p:nvSpPr>
        <p:spPr>
          <a:xfrm rot="-5400000">
            <a:off x="7293728"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491" name="Google Shape;49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Verify Medicaid Eligibility</a:t>
            </a:r>
            <a:endParaRPr/>
          </a:p>
        </p:txBody>
      </p:sp>
      <p:sp>
        <p:nvSpPr>
          <p:cNvPr id="492" name="Google Shape;492;p27"/>
          <p:cNvSpPr/>
          <p:nvPr/>
        </p:nvSpPr>
        <p:spPr>
          <a:xfrm>
            <a:off x="5353051" y="1707133"/>
            <a:ext cx="6477000" cy="7904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Request insurance information during client intake, including Medicaid ID</a:t>
            </a:r>
            <a:endParaRPr>
              <a:latin typeface="Aptos" panose="020B0004020202020204" pitchFamily="34" charset="0"/>
            </a:endParaRPr>
          </a:p>
        </p:txBody>
      </p:sp>
      <p:sp>
        <p:nvSpPr>
          <p:cNvPr id="493" name="Google Shape;493;p27"/>
          <p:cNvSpPr/>
          <p:nvPr/>
        </p:nvSpPr>
        <p:spPr>
          <a:xfrm>
            <a:off x="5353051" y="267216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Log in to the Provider Medicaid Web Portal</a:t>
            </a:r>
            <a:endParaRPr>
              <a:latin typeface="Aptos" panose="020B0004020202020204" pitchFamily="34" charset="0"/>
            </a:endParaRPr>
          </a:p>
        </p:txBody>
      </p:sp>
      <p:sp>
        <p:nvSpPr>
          <p:cNvPr id="494" name="Google Shape;494;p27"/>
          <p:cNvSpPr/>
          <p:nvPr/>
        </p:nvSpPr>
        <p:spPr>
          <a:xfrm>
            <a:off x="5353051" y="3463680"/>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Click on the Eligibility Tab</a:t>
            </a:r>
            <a:endParaRPr>
              <a:latin typeface="Aptos" panose="020B0004020202020204" pitchFamily="34" charset="0"/>
            </a:endParaRPr>
          </a:p>
        </p:txBody>
      </p:sp>
      <p:sp>
        <p:nvSpPr>
          <p:cNvPr id="495" name="Google Shape;495;p27"/>
          <p:cNvSpPr/>
          <p:nvPr/>
        </p:nvSpPr>
        <p:spPr>
          <a:xfrm>
            <a:off x="5353051" y="425519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Enter client details and click “Submit” </a:t>
            </a:r>
            <a:endParaRPr>
              <a:latin typeface="Aptos" panose="020B0004020202020204" pitchFamily="34" charset="0"/>
            </a:endParaRPr>
          </a:p>
        </p:txBody>
      </p:sp>
      <p:sp>
        <p:nvSpPr>
          <p:cNvPr id="496" name="Google Shape;496;p27"/>
          <p:cNvSpPr/>
          <p:nvPr/>
        </p:nvSpPr>
        <p:spPr>
          <a:xfrm>
            <a:off x="5353051" y="5046710"/>
            <a:ext cx="6477000" cy="1205017"/>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Aptos" panose="020B0004020202020204" pitchFamily="34" charset="0"/>
                <a:sym typeface="Arial"/>
              </a:rPr>
              <a:t>If you do not have the member Medicaid ID, then enter two of the following: Social Security Number, date of birth, or member name</a:t>
            </a:r>
            <a:endParaRPr>
              <a:latin typeface="Aptos" panose="020B0004020202020204" pitchFamily="34" charset="0"/>
            </a:endParaRPr>
          </a:p>
        </p:txBody>
      </p:sp>
      <p:grpSp>
        <p:nvGrpSpPr>
          <p:cNvPr id="497" name="Google Shape;497;p27"/>
          <p:cNvGrpSpPr/>
          <p:nvPr/>
        </p:nvGrpSpPr>
        <p:grpSpPr>
          <a:xfrm>
            <a:off x="460297" y="2254774"/>
            <a:ext cx="4543951" cy="3487007"/>
            <a:chOff x="241222" y="2089150"/>
            <a:chExt cx="4543951" cy="3487007"/>
          </a:xfrm>
        </p:grpSpPr>
        <p:sp>
          <p:nvSpPr>
            <p:cNvPr id="498" name="Google Shape;498;p27"/>
            <p:cNvSpPr/>
            <p:nvPr/>
          </p:nvSpPr>
          <p:spPr>
            <a:xfrm>
              <a:off x="241222" y="2089150"/>
              <a:ext cx="4543951" cy="3487007"/>
            </a:xfrm>
            <a:prstGeom prst="roundRect">
              <a:avLst>
                <a:gd name="adj" fmla="val 5513"/>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499" name="Google Shape;499;p27" descr="A screenshot of a medical registration form&#10;&#10;Description automatically generated"/>
            <p:cNvPicPr preferRelativeResize="0"/>
            <p:nvPr/>
          </p:nvPicPr>
          <p:blipFill rotWithShape="1">
            <a:blip r:embed="rId4">
              <a:alphaModFix/>
            </a:blip>
            <a:srcRect r="2318" b="4466"/>
            <a:stretch/>
          </p:blipFill>
          <p:spPr>
            <a:xfrm>
              <a:off x="330482" y="2144225"/>
              <a:ext cx="4365431" cy="3376856"/>
            </a:xfrm>
            <a:prstGeom prst="rect">
              <a:avLst/>
            </a:prstGeom>
            <a:noFill/>
            <a:ln>
              <a:noFill/>
            </a:ln>
          </p:spPr>
        </p:pic>
      </p:grpSp>
      <p:sp>
        <p:nvSpPr>
          <p:cNvPr id="500" name="Google Shape;50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spTree>
    <p:custDataLst>
      <p:tags r:id="rId1"/>
    </p:custDataLst>
  </p:cSld>
  <p:clrMapOvr>
    <a:masterClrMapping/>
  </p:clrMapOvr>
  <p:transition spd="slow" advTm="29363">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2"/>
                                        </p:tgtEl>
                                        <p:attrNameLst>
                                          <p:attrName>style.visibility</p:attrName>
                                        </p:attrNameLst>
                                      </p:cBhvr>
                                      <p:to>
                                        <p:strVal val="visible"/>
                                      </p:to>
                                    </p:set>
                                    <p:animEffect transition="in" filter="fade">
                                      <p:cBhvr>
                                        <p:cTn id="7" dur="500"/>
                                        <p:tgtEl>
                                          <p:spTgt spid="4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3"/>
                                        </p:tgtEl>
                                        <p:attrNameLst>
                                          <p:attrName>style.visibility</p:attrName>
                                        </p:attrNameLst>
                                      </p:cBhvr>
                                      <p:to>
                                        <p:strVal val="visible"/>
                                      </p:to>
                                    </p:set>
                                    <p:animEffect transition="in" filter="fade">
                                      <p:cBhvr>
                                        <p:cTn id="12" dur="500"/>
                                        <p:tgtEl>
                                          <p:spTgt spid="4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4"/>
                                        </p:tgtEl>
                                        <p:attrNameLst>
                                          <p:attrName>style.visibility</p:attrName>
                                        </p:attrNameLst>
                                      </p:cBhvr>
                                      <p:to>
                                        <p:strVal val="visible"/>
                                      </p:to>
                                    </p:set>
                                    <p:animEffect transition="in" filter="fade">
                                      <p:cBhvr>
                                        <p:cTn id="17" dur="500"/>
                                        <p:tgtEl>
                                          <p:spTgt spid="4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5"/>
                                        </p:tgtEl>
                                        <p:attrNameLst>
                                          <p:attrName>style.visibility</p:attrName>
                                        </p:attrNameLst>
                                      </p:cBhvr>
                                      <p:to>
                                        <p:strVal val="visible"/>
                                      </p:to>
                                    </p:set>
                                    <p:animEffect transition="in" filter="fade">
                                      <p:cBhvr>
                                        <p:cTn id="22" dur="500"/>
                                        <p:tgtEl>
                                          <p:spTgt spid="4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6"/>
                                        </p:tgtEl>
                                        <p:attrNameLst>
                                          <p:attrName>style.visibility</p:attrName>
                                        </p:attrNameLst>
                                      </p:cBhvr>
                                      <p:to>
                                        <p:strVal val="visible"/>
                                      </p:to>
                                    </p:set>
                                    <p:animEffect transition="in" filter="fade">
                                      <p:cBhvr>
                                        <p:cTn id="27" dur="5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489"/>
        <p:cNvGrpSpPr/>
        <p:nvPr/>
      </p:nvGrpSpPr>
      <p:grpSpPr>
        <a:xfrm>
          <a:off x="0" y="0"/>
          <a:ext cx="0" cy="0"/>
          <a:chOff x="0" y="0"/>
          <a:chExt cx="0" cy="0"/>
        </a:xfrm>
      </p:grpSpPr>
      <p:sp>
        <p:nvSpPr>
          <p:cNvPr id="490" name="Google Shape;490;p27"/>
          <p:cNvSpPr/>
          <p:nvPr/>
        </p:nvSpPr>
        <p:spPr>
          <a:xfrm rot="-5400000">
            <a:off x="7293728"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491" name="Google Shape;49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Verificar la elegibilidad para Medicaid</a:t>
            </a:r>
            <a:endParaRPr/>
          </a:p>
        </p:txBody>
      </p:sp>
      <p:sp>
        <p:nvSpPr>
          <p:cNvPr id="492" name="Google Shape;492;p27"/>
          <p:cNvSpPr/>
          <p:nvPr/>
        </p:nvSpPr>
        <p:spPr>
          <a:xfrm>
            <a:off x="5353051" y="1707133"/>
            <a:ext cx="6477000" cy="79048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Solicita</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información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seguro</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durante</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admisión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cliente</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incluyendo</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ID de Medicaid</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93" name="Google Shape;493;p27"/>
          <p:cNvSpPr/>
          <p:nvPr/>
        </p:nvSpPr>
        <p:spPr>
          <a:xfrm>
            <a:off x="5353051" y="267216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Inicia</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sesión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Portal Web de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Proveedores</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Medicaid.</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94" name="Google Shape;494;p27"/>
          <p:cNvSpPr/>
          <p:nvPr/>
        </p:nvSpPr>
        <p:spPr>
          <a:xfrm>
            <a:off x="5353051" y="3463680"/>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Haz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clic</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la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pestaña</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Elegibilidad</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95" name="Google Shape;495;p27"/>
          <p:cNvSpPr/>
          <p:nvPr/>
        </p:nvSpPr>
        <p:spPr>
          <a:xfrm>
            <a:off x="5353051" y="4255195"/>
            <a:ext cx="6477000" cy="622671"/>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Ingresa</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los</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detalles</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cliente</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haz</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clic</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Enviar</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496" name="Google Shape;496;p27"/>
          <p:cNvSpPr/>
          <p:nvPr/>
        </p:nvSpPr>
        <p:spPr>
          <a:xfrm>
            <a:off x="5353051" y="5046710"/>
            <a:ext cx="6477000" cy="1674765"/>
          </a:xfrm>
          <a:prstGeom prst="roundRect">
            <a:avLst>
              <a:gd name="adj" fmla="val 16667"/>
            </a:avLst>
          </a:prstGeom>
          <a:solidFill>
            <a:srgbClr val="3A6D4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Si no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tienes</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el</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ID de Medicaid del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miembro</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ingresa</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dos de los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siguientes</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Número</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 Seguro Social,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fecha</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nacimiento</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o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nombre</a:t>
            </a:r>
            <a:r>
              <a:rPr kumimoji="0" lang="en-US" sz="22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del </a:t>
            </a:r>
            <a:r>
              <a:rPr kumimoji="0" lang="en-US" sz="22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miembro</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grpSp>
        <p:nvGrpSpPr>
          <p:cNvPr id="497" name="Google Shape;497;p27"/>
          <p:cNvGrpSpPr/>
          <p:nvPr/>
        </p:nvGrpSpPr>
        <p:grpSpPr>
          <a:xfrm>
            <a:off x="460297" y="2254774"/>
            <a:ext cx="4543951" cy="3487007"/>
            <a:chOff x="241222" y="2089150"/>
            <a:chExt cx="4543951" cy="3487007"/>
          </a:xfrm>
        </p:grpSpPr>
        <p:sp>
          <p:nvSpPr>
            <p:cNvPr id="498" name="Google Shape;498;p27"/>
            <p:cNvSpPr/>
            <p:nvPr/>
          </p:nvSpPr>
          <p:spPr>
            <a:xfrm>
              <a:off x="241222" y="2089150"/>
              <a:ext cx="4543951" cy="3487007"/>
            </a:xfrm>
            <a:prstGeom prst="roundRect">
              <a:avLst>
                <a:gd name="adj" fmla="val 5513"/>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499" name="Google Shape;499;p27"/>
            <p:cNvPicPr preferRelativeResize="0"/>
            <p:nvPr/>
          </p:nvPicPr>
          <p:blipFill>
            <a:blip r:embed="rId4"/>
            <a:srcRect l="418" r="418"/>
            <a:stretch/>
          </p:blipFill>
          <p:spPr>
            <a:xfrm>
              <a:off x="330482" y="2144225"/>
              <a:ext cx="4365431" cy="3376856"/>
            </a:xfrm>
            <a:prstGeom prst="rect">
              <a:avLst/>
            </a:prstGeom>
            <a:noFill/>
            <a:ln>
              <a:noFill/>
            </a:ln>
          </p:spPr>
        </p:pic>
      </p:grpSp>
      <p:sp>
        <p:nvSpPr>
          <p:cNvPr id="500" name="Google Shape;50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p:transition spd="slow" advTm="29363">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2"/>
                                        </p:tgtEl>
                                        <p:attrNameLst>
                                          <p:attrName>style.visibility</p:attrName>
                                        </p:attrNameLst>
                                      </p:cBhvr>
                                      <p:to>
                                        <p:strVal val="visible"/>
                                      </p:to>
                                    </p:set>
                                    <p:animEffect transition="in" filter="fade">
                                      <p:cBhvr>
                                        <p:cTn id="7" dur="500"/>
                                        <p:tgtEl>
                                          <p:spTgt spid="4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3"/>
                                        </p:tgtEl>
                                        <p:attrNameLst>
                                          <p:attrName>style.visibility</p:attrName>
                                        </p:attrNameLst>
                                      </p:cBhvr>
                                      <p:to>
                                        <p:strVal val="visible"/>
                                      </p:to>
                                    </p:set>
                                    <p:animEffect transition="in" filter="fade">
                                      <p:cBhvr>
                                        <p:cTn id="12" dur="500"/>
                                        <p:tgtEl>
                                          <p:spTgt spid="49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4"/>
                                        </p:tgtEl>
                                        <p:attrNameLst>
                                          <p:attrName>style.visibility</p:attrName>
                                        </p:attrNameLst>
                                      </p:cBhvr>
                                      <p:to>
                                        <p:strVal val="visible"/>
                                      </p:to>
                                    </p:set>
                                    <p:animEffect transition="in" filter="fade">
                                      <p:cBhvr>
                                        <p:cTn id="17" dur="500"/>
                                        <p:tgtEl>
                                          <p:spTgt spid="4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5"/>
                                        </p:tgtEl>
                                        <p:attrNameLst>
                                          <p:attrName>style.visibility</p:attrName>
                                        </p:attrNameLst>
                                      </p:cBhvr>
                                      <p:to>
                                        <p:strVal val="visible"/>
                                      </p:to>
                                    </p:set>
                                    <p:animEffect transition="in" filter="fade">
                                      <p:cBhvr>
                                        <p:cTn id="22" dur="500"/>
                                        <p:tgtEl>
                                          <p:spTgt spid="4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6"/>
                                        </p:tgtEl>
                                        <p:attrNameLst>
                                          <p:attrName>style.visibility</p:attrName>
                                        </p:attrNameLst>
                                      </p:cBhvr>
                                      <p:to>
                                        <p:strVal val="visible"/>
                                      </p:to>
                                    </p:set>
                                    <p:animEffect transition="in" filter="fade">
                                      <p:cBhvr>
                                        <p:cTn id="27" dur="5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05"/>
        <p:cNvGrpSpPr/>
        <p:nvPr/>
      </p:nvGrpSpPr>
      <p:grpSpPr>
        <a:xfrm>
          <a:off x="0" y="0"/>
          <a:ext cx="0" cy="0"/>
          <a:chOff x="0" y="0"/>
          <a:chExt cx="0" cy="0"/>
        </a:xfrm>
      </p:grpSpPr>
      <p:sp>
        <p:nvSpPr>
          <p:cNvPr id="506" name="Google Shape;506;p28"/>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07" name="Google Shape;507;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Help Your Clients Apply</a:t>
            </a:r>
            <a:endParaRPr/>
          </a:p>
        </p:txBody>
      </p:sp>
      <p:sp>
        <p:nvSpPr>
          <p:cNvPr id="508" name="Google Shape;508;p28"/>
          <p:cNvSpPr/>
          <p:nvPr/>
        </p:nvSpPr>
        <p:spPr>
          <a:xfrm>
            <a:off x="6214533" y="4425526"/>
            <a:ext cx="5684876" cy="1107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County agencies provide enrollment support</a:t>
            </a:r>
            <a:endParaRPr>
              <a:latin typeface="Aptos" panose="020B0004020202020204" pitchFamily="34" charset="0"/>
            </a:endParaRPr>
          </a:p>
        </p:txBody>
      </p:sp>
      <p:sp>
        <p:nvSpPr>
          <p:cNvPr id="509" name="Google Shape;509;p28"/>
          <p:cNvSpPr/>
          <p:nvPr/>
        </p:nvSpPr>
        <p:spPr>
          <a:xfrm>
            <a:off x="6214533" y="2471737"/>
            <a:ext cx="5684876" cy="172707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The Colorado PEAK system supports enrollment into multiple programs, including Health First Colorado</a:t>
            </a:r>
            <a:endParaRPr>
              <a:latin typeface="Aptos" panose="020B0004020202020204" pitchFamily="34" charset="0"/>
            </a:endParaRPr>
          </a:p>
        </p:txBody>
      </p:sp>
      <p:pic>
        <p:nvPicPr>
          <p:cNvPr id="510" name="Google Shape;510;p28" descr="A person sitting under a tree&#10;&#10;Description automatically generated"/>
          <p:cNvPicPr preferRelativeResize="0"/>
          <p:nvPr/>
        </p:nvPicPr>
        <p:blipFill rotWithShape="1">
          <a:blip r:embed="rId3">
            <a:alphaModFix/>
          </a:blip>
          <a:srcRect/>
          <a:stretch/>
        </p:blipFill>
        <p:spPr>
          <a:xfrm>
            <a:off x="618305" y="2158346"/>
            <a:ext cx="5206877" cy="3687717"/>
          </a:xfrm>
          <a:prstGeom prst="roundRect">
            <a:avLst>
              <a:gd name="adj" fmla="val 6749"/>
            </a:avLst>
          </a:prstGeom>
          <a:noFill/>
          <a:ln>
            <a:noFill/>
          </a:ln>
        </p:spPr>
      </p:pic>
      <p:sp>
        <p:nvSpPr>
          <p:cNvPr id="511" name="Google Shape;51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transition spd="slow" advTm="1503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500"/>
                                        <p:tgtEl>
                                          <p:spTgt spid="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05"/>
        <p:cNvGrpSpPr/>
        <p:nvPr/>
      </p:nvGrpSpPr>
      <p:grpSpPr>
        <a:xfrm>
          <a:off x="0" y="0"/>
          <a:ext cx="0" cy="0"/>
          <a:chOff x="0" y="0"/>
          <a:chExt cx="0" cy="0"/>
        </a:xfrm>
      </p:grpSpPr>
      <p:sp>
        <p:nvSpPr>
          <p:cNvPr id="506" name="Google Shape;506;p28"/>
          <p:cNvSpPr/>
          <p:nvPr/>
        </p:nvSpPr>
        <p:spPr>
          <a:xfrm rot="5400000" flipH="1">
            <a:off x="-270758" y="1981258"/>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07" name="Google Shape;507;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Ayuda a tus clientes a presentar una solicitud</a:t>
            </a:r>
            <a:endParaRPr/>
          </a:p>
        </p:txBody>
      </p:sp>
      <p:sp>
        <p:nvSpPr>
          <p:cNvPr id="508" name="Google Shape;508;p28"/>
          <p:cNvSpPr/>
          <p:nvPr/>
        </p:nvSpPr>
        <p:spPr>
          <a:xfrm>
            <a:off x="6214533" y="4425526"/>
            <a:ext cx="5684876" cy="110714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Las agencias del condado brindan apoyo para la inscripción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09" name="Google Shape;509;p28"/>
          <p:cNvSpPr/>
          <p:nvPr/>
        </p:nvSpPr>
        <p:spPr>
          <a:xfrm>
            <a:off x="6214533" y="2471737"/>
            <a:ext cx="5684876" cy="172707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El sistema Colorado PEAK apoya la inscripción en múltiples programas, incluido Health First Colorado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10" name="Google Shape;510;p28"/>
          <p:cNvPicPr preferRelativeResize="0"/>
          <p:nvPr/>
        </p:nvPicPr>
        <p:blipFill>
          <a:blip r:embed="rId3"/>
          <a:srcRect t="39" b="39"/>
          <a:stretch/>
        </p:blipFill>
        <p:spPr>
          <a:xfrm>
            <a:off x="618305" y="2158346"/>
            <a:ext cx="5206877" cy="3687717"/>
          </a:xfrm>
          <a:prstGeom prst="roundRect">
            <a:avLst>
              <a:gd name="adj" fmla="val 6749"/>
            </a:avLst>
          </a:prstGeom>
          <a:noFill/>
          <a:ln>
            <a:noFill/>
          </a:ln>
        </p:spPr>
      </p:pic>
      <p:sp>
        <p:nvSpPr>
          <p:cNvPr id="511" name="Google Shape;51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p:transition spd="slow" advTm="1503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500"/>
                                        <p:tgtEl>
                                          <p:spTgt spid="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16"/>
        <p:cNvGrpSpPr/>
        <p:nvPr/>
      </p:nvGrpSpPr>
      <p:grpSpPr>
        <a:xfrm>
          <a:off x="0" y="0"/>
          <a:ext cx="0" cy="0"/>
          <a:chOff x="0" y="0"/>
          <a:chExt cx="0" cy="0"/>
        </a:xfrm>
      </p:grpSpPr>
      <p:sp>
        <p:nvSpPr>
          <p:cNvPr id="517" name="Google Shape;517;p29"/>
          <p:cNvSpPr/>
          <p:nvPr/>
        </p:nvSpPr>
        <p:spPr>
          <a:xfrm rot="-5400000">
            <a:off x="7293727"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18" name="Google Shape;518;p29"/>
          <p:cNvSpPr txBox="1">
            <a:spLocks noGrp="1"/>
          </p:cNvSpPr>
          <p:nvPr>
            <p:ph type="title"/>
          </p:nvPr>
        </p:nvSpPr>
        <p:spPr>
          <a:xfrm>
            <a:off x="548689" y="365125"/>
            <a:ext cx="11135311" cy="13453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200"/>
              <a:t>Obtain </a:t>
            </a:r>
            <a:r>
              <a:rPr lang="en-US" sz="3200">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2"/>
                  </a:ext>
                </a:extLst>
              </a:rPr>
              <a:t>Recommendation</a:t>
            </a:r>
            <a:r>
              <a:rPr lang="en-US" sz="3200"/>
              <a:t> from Client’s Clinical Provider</a:t>
            </a:r>
          </a:p>
        </p:txBody>
      </p:sp>
      <p:sp>
        <p:nvSpPr>
          <p:cNvPr id="519" name="Google Shape;519;p29"/>
          <p:cNvSpPr/>
          <p:nvPr/>
        </p:nvSpPr>
        <p:spPr>
          <a:xfrm>
            <a:off x="548689" y="1595109"/>
            <a:ext cx="6246288" cy="160541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a:sym typeface="Arial"/>
              </a:rPr>
              <a:t>Clients should let their clinical providers know they are working with a doula and obtain a </a:t>
            </a:r>
            <a:r>
              <a:rPr lang="en-US" sz="2800">
                <a:latin typeface="Aptos"/>
              </a:rPr>
              <a:t>recommendation</a:t>
            </a:r>
            <a:endParaRPr>
              <a:latin typeface="Aptos" panose="020B0004020202020204" pitchFamily="34" charset="0"/>
            </a:endParaRPr>
          </a:p>
        </p:txBody>
      </p:sp>
      <p:sp>
        <p:nvSpPr>
          <p:cNvPr id="520" name="Google Shape;52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sp>
        <p:nvSpPr>
          <p:cNvPr id="521" name="Google Shape;521;p29"/>
          <p:cNvSpPr/>
          <p:nvPr/>
        </p:nvSpPr>
        <p:spPr>
          <a:xfrm>
            <a:off x="548689" y="3340930"/>
            <a:ext cx="6246288" cy="1607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a:sym typeface="Arial"/>
              </a:rPr>
              <a:t>You should maintain these </a:t>
            </a:r>
            <a:r>
              <a:rPr lang="en-US" sz="2800">
                <a:latin typeface="Aptos"/>
              </a:rPr>
              <a:t>recommendation</a:t>
            </a:r>
            <a:r>
              <a:rPr lang="en-US" sz="2800" b="0" i="0" u="none" strike="noStrike" cap="none">
                <a:solidFill>
                  <a:srgbClr val="000000"/>
                </a:solidFill>
                <a:latin typeface="Aptos"/>
                <a:sym typeface="Arial"/>
              </a:rPr>
              <a:t> forms in your internal records and document the provider’s NPI</a:t>
            </a:r>
            <a:endParaRPr>
              <a:latin typeface="Aptos"/>
            </a:endParaRPr>
          </a:p>
        </p:txBody>
      </p:sp>
      <p:sp>
        <p:nvSpPr>
          <p:cNvPr id="522" name="Google Shape;522;p29"/>
          <p:cNvSpPr/>
          <p:nvPr/>
        </p:nvSpPr>
        <p:spPr>
          <a:xfrm>
            <a:off x="548689" y="5089545"/>
            <a:ext cx="6246288" cy="14781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ptos" panose="020B0004020202020204" pitchFamily="34" charset="0"/>
                <a:sym typeface="Arial"/>
              </a:rPr>
              <a:t>You will enter this NPI in the claim for payment</a:t>
            </a:r>
            <a:endParaRPr>
              <a:latin typeface="Aptos" panose="020B0004020202020204" pitchFamily="34" charset="0"/>
            </a:endParaRPr>
          </a:p>
        </p:txBody>
      </p:sp>
      <p:pic>
        <p:nvPicPr>
          <p:cNvPr id="523" name="Google Shape;523;p29"/>
          <p:cNvPicPr preferRelativeResize="0"/>
          <p:nvPr/>
        </p:nvPicPr>
        <p:blipFill rotWithShape="1">
          <a:blip r:embed="rId3">
            <a:alphaModFix/>
          </a:blip>
          <a:srcRect/>
          <a:stretch/>
        </p:blipFill>
        <p:spPr>
          <a:xfrm>
            <a:off x="7564485" y="2041962"/>
            <a:ext cx="4293819" cy="4113117"/>
          </a:xfrm>
          <a:prstGeom prst="rect">
            <a:avLst/>
          </a:prstGeom>
          <a:noFill/>
          <a:ln>
            <a:noFill/>
          </a:ln>
        </p:spPr>
      </p:pic>
    </p:spTree>
  </p:cSld>
  <p:clrMapOvr>
    <a:masterClrMapping/>
  </p:clrMapOvr>
  <p:transition spd="slow" advTm="31239">
    <p:push/>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16"/>
        <p:cNvGrpSpPr/>
        <p:nvPr/>
      </p:nvGrpSpPr>
      <p:grpSpPr>
        <a:xfrm>
          <a:off x="0" y="0"/>
          <a:ext cx="0" cy="0"/>
          <a:chOff x="0" y="0"/>
          <a:chExt cx="0" cy="0"/>
        </a:xfrm>
      </p:grpSpPr>
      <p:sp>
        <p:nvSpPr>
          <p:cNvPr id="517" name="Google Shape;517;p29"/>
          <p:cNvSpPr/>
          <p:nvPr/>
        </p:nvSpPr>
        <p:spPr>
          <a:xfrm rot="-5400000">
            <a:off x="7293727" y="1981259"/>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18" name="Google Shape;518;p29"/>
          <p:cNvSpPr txBox="1">
            <a:spLocks noGrp="1"/>
          </p:cNvSpPr>
          <p:nvPr>
            <p:ph type="title"/>
          </p:nvPr>
        </p:nvSpPr>
        <p:spPr>
          <a:xfrm>
            <a:off x="548689" y="365125"/>
            <a:ext cx="11135311" cy="13453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sz="3200"/>
              <a:t>Obtener recomendación del proveedor clínico del cliente</a:t>
            </a:r>
          </a:p>
        </p:txBody>
      </p:sp>
      <p:sp>
        <p:nvSpPr>
          <p:cNvPr id="519" name="Google Shape;519;p29"/>
          <p:cNvSpPr/>
          <p:nvPr/>
        </p:nvSpPr>
        <p:spPr>
          <a:xfrm>
            <a:off x="548689" y="1595109"/>
            <a:ext cx="6246288" cy="160541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Aptos"/>
                <a:cs typeface="Arial"/>
                <a:sym typeface="Arial"/>
              </a:rPr>
              <a:t>Los clientes deben informar a sus proveedores clínicos que están trabajando con una doula y obtener una recomendación.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20" name="Google Shape;52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521" name="Google Shape;521;p29"/>
          <p:cNvSpPr/>
          <p:nvPr/>
        </p:nvSpPr>
        <p:spPr>
          <a:xfrm>
            <a:off x="548689" y="3340930"/>
            <a:ext cx="6246288" cy="1607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Aptos"/>
                <a:cs typeface="Arial"/>
                <a:sym typeface="Arial"/>
              </a:rPr>
              <a:t>Debes mantener estos formularios de recomendación en tus registros internos y documentar el NPI del proveedor</a:t>
            </a:r>
            <a:endParaRPr kumimoji="0" sz="1400" b="0" i="0" u="none" strike="noStrike" kern="0" cap="none" spc="0" normalizeH="0" baseline="0" noProof="0">
              <a:ln>
                <a:noFill/>
              </a:ln>
              <a:solidFill>
                <a:srgbClr val="000000"/>
              </a:solidFill>
              <a:effectLst/>
              <a:uLnTx/>
              <a:uFillTx/>
              <a:latin typeface="Aptos"/>
              <a:cs typeface="Arial"/>
              <a:sym typeface="Arial"/>
            </a:endParaRPr>
          </a:p>
        </p:txBody>
      </p:sp>
      <p:sp>
        <p:nvSpPr>
          <p:cNvPr id="522" name="Google Shape;522;p29"/>
          <p:cNvSpPr/>
          <p:nvPr/>
        </p:nvSpPr>
        <p:spPr>
          <a:xfrm>
            <a:off x="548689" y="5089545"/>
            <a:ext cx="6246288" cy="14781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Este NPI se ingresará en la reclamación para el pago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23" name="Google Shape;523;p29"/>
          <p:cNvPicPr preferRelativeResize="0"/>
          <p:nvPr/>
        </p:nvPicPr>
        <p:blipFill rotWithShape="1">
          <a:blip r:embed="rId3">
            <a:alphaModFix/>
          </a:blip>
          <a:srcRect/>
          <a:stretch/>
        </p:blipFill>
        <p:spPr>
          <a:xfrm>
            <a:off x="7564485" y="2041962"/>
            <a:ext cx="4293819" cy="4113117"/>
          </a:xfrm>
          <a:prstGeom prst="rect">
            <a:avLst/>
          </a:prstGeom>
          <a:noFill/>
          <a:ln>
            <a:noFill/>
          </a:ln>
        </p:spPr>
      </p:pic>
    </p:spTree>
  </p:cSld>
  <p:clrMapOvr>
    <a:masterClrMapping/>
  </p:clrMapOvr>
  <p:transition spd="slow" advTm="31239">
    <p:push/>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28"/>
        <p:cNvGrpSpPr/>
        <p:nvPr/>
      </p:nvGrpSpPr>
      <p:grpSpPr>
        <a:xfrm>
          <a:off x="0" y="0"/>
          <a:ext cx="0" cy="0"/>
          <a:chOff x="0" y="0"/>
          <a:chExt cx="0" cy="0"/>
        </a:xfrm>
      </p:grpSpPr>
      <p:sp>
        <p:nvSpPr>
          <p:cNvPr id="529" name="Google Shape;529;p30"/>
          <p:cNvSpPr/>
          <p:nvPr/>
        </p:nvSpPr>
        <p:spPr>
          <a:xfrm flipH="1">
            <a:off x="7022968"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30" name="Google Shape;530;p30"/>
          <p:cNvSpPr/>
          <p:nvPr/>
        </p:nvSpPr>
        <p:spPr>
          <a:xfrm flipH="1">
            <a:off x="7022969"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Aptos" panose="020B0004020202020204" pitchFamily="34" charset="0"/>
                <a:sym typeface="Arial"/>
              </a:rPr>
              <a:t>v</a:t>
            </a:r>
            <a:endParaRPr>
              <a:latin typeface="Aptos" panose="020B0004020202020204" pitchFamily="34" charset="0"/>
            </a:endParaRPr>
          </a:p>
        </p:txBody>
      </p:sp>
      <p:sp>
        <p:nvSpPr>
          <p:cNvPr id="531" name="Google Shape;531;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Well-Maintained Records Management:</a:t>
            </a:r>
            <a:endParaRPr/>
          </a:p>
        </p:txBody>
      </p:sp>
      <p:sp>
        <p:nvSpPr>
          <p:cNvPr id="532" name="Google Shape;532;p30"/>
          <p:cNvSpPr/>
          <p:nvPr/>
        </p:nvSpPr>
        <p:spPr>
          <a:xfrm>
            <a:off x="862276" y="1834571"/>
            <a:ext cx="3491360"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Allows you to securely collect and store information</a:t>
            </a:r>
            <a:endParaRPr>
              <a:latin typeface="Aptos" panose="020B0004020202020204" pitchFamily="34" charset="0"/>
            </a:endParaRPr>
          </a:p>
        </p:txBody>
      </p:sp>
      <p:sp>
        <p:nvSpPr>
          <p:cNvPr id="533" name="Google Shape;533;p30"/>
          <p:cNvSpPr/>
          <p:nvPr/>
        </p:nvSpPr>
        <p:spPr>
          <a:xfrm>
            <a:off x="4535005" y="1834571"/>
            <a:ext cx="3146056"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Enables you to support families and their preferences</a:t>
            </a:r>
            <a:endParaRPr>
              <a:latin typeface="Aptos" panose="020B0004020202020204" pitchFamily="34" charset="0"/>
            </a:endParaRPr>
          </a:p>
        </p:txBody>
      </p:sp>
      <p:sp>
        <p:nvSpPr>
          <p:cNvPr id="534" name="Google Shape;534;p30"/>
          <p:cNvSpPr/>
          <p:nvPr/>
        </p:nvSpPr>
        <p:spPr>
          <a:xfrm>
            <a:off x="862276" y="4157267"/>
            <a:ext cx="2509284"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Facilitates efficient communication</a:t>
            </a:r>
            <a:endParaRPr>
              <a:latin typeface="Aptos" panose="020B0004020202020204" pitchFamily="34" charset="0"/>
            </a:endParaRPr>
          </a:p>
        </p:txBody>
      </p:sp>
      <p:sp>
        <p:nvSpPr>
          <p:cNvPr id="535" name="Google Shape;535;p30"/>
          <p:cNvSpPr/>
          <p:nvPr/>
        </p:nvSpPr>
        <p:spPr>
          <a:xfrm>
            <a:off x="3580454" y="4159544"/>
            <a:ext cx="4100607"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dk1"/>
                </a:solidFill>
                <a:latin typeface="Aptos" panose="020B0004020202020204" pitchFamily="34" charset="0"/>
                <a:sym typeface="Arial"/>
              </a:rPr>
              <a:t>Helps you maintain client confidentiality and thus comply with state and federal regulations</a:t>
            </a:r>
            <a:endParaRPr>
              <a:latin typeface="Aptos" panose="020B0004020202020204" pitchFamily="34" charset="0"/>
            </a:endParaRPr>
          </a:p>
        </p:txBody>
      </p:sp>
      <p:grpSp>
        <p:nvGrpSpPr>
          <p:cNvPr id="536" name="Google Shape;536;p30"/>
          <p:cNvGrpSpPr/>
          <p:nvPr/>
        </p:nvGrpSpPr>
        <p:grpSpPr>
          <a:xfrm>
            <a:off x="8571496" y="3429000"/>
            <a:ext cx="3063875" cy="3063875"/>
            <a:chOff x="7661777" y="2601461"/>
            <a:chExt cx="3891414" cy="3891414"/>
          </a:xfrm>
        </p:grpSpPr>
        <p:sp>
          <p:nvSpPr>
            <p:cNvPr id="537" name="Google Shape;537;p30"/>
            <p:cNvSpPr/>
            <p:nvPr/>
          </p:nvSpPr>
          <p:spPr>
            <a:xfrm>
              <a:off x="7661777" y="2601461"/>
              <a:ext cx="3891414" cy="389141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38" name="Google Shape;538;p30"/>
            <p:cNvGrpSpPr/>
            <p:nvPr/>
          </p:nvGrpSpPr>
          <p:grpSpPr>
            <a:xfrm>
              <a:off x="8295693" y="3649595"/>
              <a:ext cx="2623580" cy="2230534"/>
              <a:chOff x="1608528" y="2457404"/>
              <a:chExt cx="3541889" cy="3011269"/>
            </a:xfrm>
          </p:grpSpPr>
          <p:sp>
            <p:nvSpPr>
              <p:cNvPr id="539" name="Google Shape;539;p30"/>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40" name="Google Shape;540;p30"/>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41" name="Google Shape;541;p30"/>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42" name="Google Shape;542;p30" descr="Monitor outline"/>
              <p:cNvGrpSpPr/>
              <p:nvPr/>
            </p:nvGrpSpPr>
            <p:grpSpPr>
              <a:xfrm>
                <a:off x="1608528" y="2457404"/>
                <a:ext cx="3541889" cy="3011269"/>
                <a:chOff x="1878189" y="2338563"/>
                <a:chExt cx="3541889" cy="3011269"/>
              </a:xfrm>
            </p:grpSpPr>
            <p:sp>
              <p:nvSpPr>
                <p:cNvPr id="543" name="Google Shape;543;p3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544" name="Google Shape;544;p3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grpSp>
      <p:sp>
        <p:nvSpPr>
          <p:cNvPr id="545" name="Google Shape;54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546" name="Google Shape;546;p30" descr="Open folder with solid fill"/>
          <p:cNvPicPr preferRelativeResize="0"/>
          <p:nvPr/>
        </p:nvPicPr>
        <p:blipFill rotWithShape="1">
          <a:blip r:embed="rId4">
            <a:alphaModFix/>
          </a:blip>
          <a:srcRect/>
          <a:stretch/>
        </p:blipFill>
        <p:spPr>
          <a:xfrm>
            <a:off x="9641343" y="4518335"/>
            <a:ext cx="914400" cy="914400"/>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58438">
        <p:push/>
      </p:transition>
    </mc:Choice>
    <mc:Fallback xmlns="">
      <p:transition spd="slow" advTm="58438">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
                                        </p:tgtEl>
                                        <p:attrNameLst>
                                          <p:attrName>style.visibility</p:attrName>
                                        </p:attrNameLst>
                                      </p:cBhvr>
                                      <p:to>
                                        <p:strVal val="visible"/>
                                      </p:to>
                                    </p:set>
                                    <p:animEffect transition="in" filter="fade">
                                      <p:cBhvr>
                                        <p:cTn id="7" dur="500"/>
                                        <p:tgtEl>
                                          <p:spTgt spid="5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3"/>
                                        </p:tgtEl>
                                        <p:attrNameLst>
                                          <p:attrName>style.visibility</p:attrName>
                                        </p:attrNameLst>
                                      </p:cBhvr>
                                      <p:to>
                                        <p:strVal val="visible"/>
                                      </p:to>
                                    </p:set>
                                    <p:animEffect transition="in" filter="fade">
                                      <p:cBhvr>
                                        <p:cTn id="12" dur="500"/>
                                        <p:tgtEl>
                                          <p:spTgt spid="5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4"/>
                                        </p:tgtEl>
                                        <p:attrNameLst>
                                          <p:attrName>style.visibility</p:attrName>
                                        </p:attrNameLst>
                                      </p:cBhvr>
                                      <p:to>
                                        <p:strVal val="visible"/>
                                      </p:to>
                                    </p:set>
                                    <p:animEffect transition="in" filter="fade">
                                      <p:cBhvr>
                                        <p:cTn id="17" dur="500"/>
                                        <p:tgtEl>
                                          <p:spTgt spid="5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5"/>
                                        </p:tgtEl>
                                        <p:attrNameLst>
                                          <p:attrName>style.visibility</p:attrName>
                                        </p:attrNameLst>
                                      </p:cBhvr>
                                      <p:to>
                                        <p:strVal val="visible"/>
                                      </p:to>
                                    </p:set>
                                    <p:animEffect transition="in" filter="fade">
                                      <p:cBhvr>
                                        <p:cTn id="2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02"/>
        <p:cNvGrpSpPr/>
        <p:nvPr/>
      </p:nvGrpSpPr>
      <p:grpSpPr>
        <a:xfrm>
          <a:off x="0" y="0"/>
          <a:ext cx="0" cy="0"/>
          <a:chOff x="0" y="0"/>
          <a:chExt cx="0" cy="0"/>
        </a:xfrm>
      </p:grpSpPr>
      <p:sp>
        <p:nvSpPr>
          <p:cNvPr id="103" name="Google Shape;103;p3"/>
          <p:cNvSpPr/>
          <p:nvPr/>
        </p:nvSpPr>
        <p:spPr>
          <a:xfrm>
            <a:off x="9861025" y="4479165"/>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4" name="Google Shape;104;p3"/>
          <p:cNvSpPr/>
          <p:nvPr/>
        </p:nvSpPr>
        <p:spPr>
          <a:xfrm>
            <a:off x="4524635" y="4479166"/>
            <a:ext cx="474532" cy="1060730"/>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5" name="Google Shape;105;p3"/>
          <p:cNvSpPr/>
          <p:nvPr/>
        </p:nvSpPr>
        <p:spPr>
          <a:xfrm>
            <a:off x="7192830" y="3428999"/>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6" name="Google Shape;106;p3"/>
          <p:cNvSpPr/>
          <p:nvPr/>
        </p:nvSpPr>
        <p:spPr>
          <a:xfrm>
            <a:off x="1856444" y="3429000"/>
            <a:ext cx="474532" cy="2110896"/>
          </a:xfrm>
          <a:prstGeom prst="downArrow">
            <a:avLst>
              <a:gd name="adj1" fmla="val 50000"/>
              <a:gd name="adj2" fmla="val 50000"/>
            </a:avLst>
          </a:prstGeom>
          <a:solidFill>
            <a:srgbClr val="33478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07" name="Google Shape;107;p3"/>
          <p:cNvSpPr txBox="1">
            <a:spLocks noGrp="1"/>
          </p:cNvSpPr>
          <p:nvPr>
            <p:ph type="body" idx="1"/>
          </p:nvPr>
        </p:nvSpPr>
        <p:spPr>
          <a:xfrm>
            <a:off x="978408" y="1240569"/>
            <a:ext cx="10273172" cy="14245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i="1" dirty="0">
                <a:sym typeface="Arial"/>
              </a:rPr>
              <a:t>“Un </a:t>
            </a:r>
            <a:r>
              <a:rPr lang="en-US" sz="2400" i="1" dirty="0" err="1">
                <a:sym typeface="Arial"/>
              </a:rPr>
              <a:t>profesional</a:t>
            </a:r>
            <a:r>
              <a:rPr lang="en-US" sz="2400" i="1" dirty="0">
                <a:sym typeface="Arial"/>
              </a:rPr>
              <a:t> </a:t>
            </a:r>
            <a:r>
              <a:rPr lang="en-US" sz="2400" i="1" dirty="0" err="1">
                <a:sym typeface="Arial"/>
              </a:rPr>
              <a:t>capacitado</a:t>
            </a:r>
            <a:r>
              <a:rPr lang="en-US" sz="2400" i="1" dirty="0">
                <a:sym typeface="Arial"/>
              </a:rPr>
              <a:t> que </a:t>
            </a:r>
            <a:r>
              <a:rPr lang="en-US" sz="2400" i="1" dirty="0" err="1">
                <a:sym typeface="Arial"/>
              </a:rPr>
              <a:t>brinda</a:t>
            </a:r>
            <a:r>
              <a:rPr lang="en-US" sz="2400" i="1" dirty="0">
                <a:sym typeface="Arial"/>
              </a:rPr>
              <a:t> </a:t>
            </a:r>
            <a:r>
              <a:rPr lang="en-US" sz="2400" i="1" dirty="0" err="1">
                <a:sym typeface="Arial"/>
              </a:rPr>
              <a:t>apoyo</a:t>
            </a:r>
            <a:r>
              <a:rPr lang="en-US" sz="2400" i="1" dirty="0">
                <a:sym typeface="Arial"/>
              </a:rPr>
              <a:t> continuo </a:t>
            </a:r>
            <a:r>
              <a:rPr lang="en-US" sz="2400" i="1" dirty="0" err="1">
                <a:sym typeface="Arial"/>
              </a:rPr>
              <a:t>en</a:t>
            </a:r>
            <a:r>
              <a:rPr lang="en-US" sz="2400" i="1" dirty="0">
                <a:sym typeface="Arial"/>
              </a:rPr>
              <a:t> lo </a:t>
            </a:r>
            <a:r>
              <a:rPr lang="en-US" sz="2400" i="1" dirty="0" err="1">
                <a:sym typeface="Arial"/>
              </a:rPr>
              <a:t>físico</a:t>
            </a:r>
            <a:r>
              <a:rPr lang="en-US" sz="2400" i="1" dirty="0">
                <a:sym typeface="Arial"/>
              </a:rPr>
              <a:t>, </a:t>
            </a:r>
            <a:r>
              <a:rPr lang="en-US" sz="2400" i="1" dirty="0" err="1">
                <a:sym typeface="Arial"/>
              </a:rPr>
              <a:t>emocional</a:t>
            </a:r>
            <a:r>
              <a:rPr lang="en-US" sz="2400" i="1" dirty="0">
                <a:sym typeface="Arial"/>
              </a:rPr>
              <a:t> e </a:t>
            </a:r>
            <a:r>
              <a:rPr lang="en-US" sz="2400" i="1" dirty="0" err="1">
                <a:sym typeface="Arial"/>
              </a:rPr>
              <a:t>informativo</a:t>
            </a:r>
            <a:r>
              <a:rPr lang="en-US" sz="2400" i="1" dirty="0">
                <a:sym typeface="Arial"/>
              </a:rPr>
              <a:t> a </a:t>
            </a:r>
            <a:r>
              <a:rPr lang="en-US" sz="2400" i="1" dirty="0" err="1">
                <a:sym typeface="Arial"/>
              </a:rPr>
              <a:t>su</a:t>
            </a:r>
            <a:r>
              <a:rPr lang="en-US" sz="2400" i="1" dirty="0">
                <a:sym typeface="Arial"/>
              </a:rPr>
              <a:t> </a:t>
            </a:r>
            <a:r>
              <a:rPr lang="en-US" sz="2400" i="1" dirty="0" err="1">
                <a:sym typeface="Arial"/>
              </a:rPr>
              <a:t>cliente</a:t>
            </a:r>
            <a:r>
              <a:rPr lang="en-US" sz="2400" i="1" dirty="0">
                <a:sym typeface="Arial"/>
              </a:rPr>
              <a:t> antes, </a:t>
            </a:r>
            <a:r>
              <a:rPr lang="en-US" sz="2400" i="1" dirty="0" err="1">
                <a:sym typeface="Arial"/>
              </a:rPr>
              <a:t>durante</a:t>
            </a:r>
            <a:r>
              <a:rPr lang="en-US" sz="2400" i="1" dirty="0">
                <a:sym typeface="Arial"/>
              </a:rPr>
              <a:t> y poco </a:t>
            </a:r>
            <a:r>
              <a:rPr lang="en-US" sz="2400" i="1" dirty="0" err="1">
                <a:sym typeface="Arial"/>
              </a:rPr>
              <a:t>después</a:t>
            </a:r>
            <a:r>
              <a:rPr lang="en-US" sz="2400" i="1" dirty="0">
                <a:sym typeface="Arial"/>
              </a:rPr>
              <a:t> del </a:t>
            </a:r>
            <a:r>
              <a:rPr lang="en-US" sz="2400" i="1" dirty="0" err="1">
                <a:sym typeface="Arial"/>
              </a:rPr>
              <a:t>parto</a:t>
            </a:r>
            <a:r>
              <a:rPr lang="en-US" sz="2400" i="1" dirty="0">
                <a:sym typeface="Arial"/>
              </a:rPr>
              <a:t>, para </a:t>
            </a:r>
            <a:r>
              <a:rPr lang="en-US" sz="2400" i="1" dirty="0" err="1">
                <a:sym typeface="Arial"/>
              </a:rPr>
              <a:t>ayudarles</a:t>
            </a:r>
            <a:r>
              <a:rPr lang="en-US" sz="2400" i="1" dirty="0">
                <a:sym typeface="Arial"/>
              </a:rPr>
              <a:t> a </a:t>
            </a:r>
            <a:r>
              <a:rPr lang="en-US" sz="2400" i="1" dirty="0" err="1">
                <a:sym typeface="Arial"/>
              </a:rPr>
              <a:t>lograr</a:t>
            </a:r>
            <a:r>
              <a:rPr lang="en-US" sz="2400" i="1" dirty="0">
                <a:sym typeface="Arial"/>
              </a:rPr>
              <a:t> la </a:t>
            </a:r>
            <a:r>
              <a:rPr lang="en-US" sz="2400" i="1" dirty="0" err="1">
                <a:sym typeface="Arial"/>
              </a:rPr>
              <a:t>experiencia</a:t>
            </a:r>
            <a:r>
              <a:rPr lang="en-US" sz="2400" i="1" dirty="0">
                <a:sym typeface="Arial"/>
              </a:rPr>
              <a:t> </a:t>
            </a:r>
            <a:r>
              <a:rPr lang="en-US" sz="2400" i="1" dirty="0" err="1">
                <a:sym typeface="Arial"/>
              </a:rPr>
              <a:t>más</a:t>
            </a:r>
            <a:r>
              <a:rPr lang="en-US" sz="2400" i="1" dirty="0">
                <a:sym typeface="Arial"/>
              </a:rPr>
              <a:t> </a:t>
            </a:r>
            <a:r>
              <a:rPr lang="en-US" sz="2400" i="1" dirty="0" err="1">
                <a:sym typeface="Arial"/>
              </a:rPr>
              <a:t>saludable</a:t>
            </a:r>
            <a:r>
              <a:rPr lang="en-US" sz="2400" i="1" dirty="0">
                <a:sym typeface="Arial"/>
              </a:rPr>
              <a:t> y </a:t>
            </a:r>
            <a:r>
              <a:rPr lang="en-US" sz="2400" i="1" dirty="0" err="1">
                <a:sym typeface="Arial"/>
              </a:rPr>
              <a:t>satisfactoria</a:t>
            </a:r>
            <a:r>
              <a:rPr lang="en-US" sz="2400" i="1" dirty="0">
                <a:sym typeface="Arial"/>
              </a:rPr>
              <a:t> </a:t>
            </a:r>
            <a:r>
              <a:rPr lang="en-US" sz="2400" i="1" dirty="0" err="1">
                <a:sym typeface="Arial"/>
              </a:rPr>
              <a:t>posible</a:t>
            </a:r>
            <a:r>
              <a:rPr lang="en-US" sz="2400" i="1" dirty="0">
                <a:sym typeface="Arial"/>
              </a:rPr>
              <a:t>” </a:t>
            </a:r>
            <a:endParaRPr dirty="0"/>
          </a:p>
          <a:p>
            <a:pPr marL="0" lvl="0" indent="0" algn="l" rtl="0">
              <a:lnSpc>
                <a:spcPct val="90000"/>
              </a:lnSpc>
              <a:spcBef>
                <a:spcPts val="0"/>
              </a:spcBef>
              <a:spcAft>
                <a:spcPts val="0"/>
              </a:spcAft>
              <a:buClr>
                <a:schemeClr val="dk1"/>
              </a:buClr>
              <a:buSzPts val="2000"/>
              <a:buNone/>
            </a:pPr>
            <a:r>
              <a:rPr lang="en-US" sz="2000" dirty="0">
                <a:sym typeface="Arial"/>
              </a:rPr>
              <a:t>– DONA International</a:t>
            </a:r>
            <a:endParaRPr sz="3600" dirty="0"/>
          </a:p>
        </p:txBody>
      </p:sp>
      <p:sp>
        <p:nvSpPr>
          <p:cNvPr id="108" name="Google Shape;108;p3"/>
          <p:cNvSpPr txBox="1">
            <a:spLocks noGrp="1"/>
          </p:cNvSpPr>
          <p:nvPr>
            <p:ph type="title"/>
          </p:nvPr>
        </p:nvSpPr>
        <p:spPr>
          <a:xfrm>
            <a:off x="1575582" y="63342"/>
            <a:ext cx="7849771"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dirty="0" err="1"/>
              <a:t>Beneficios</a:t>
            </a:r>
            <a:r>
              <a:rPr lang="en-US" sz="4000" dirty="0"/>
              <a:t> del </a:t>
            </a:r>
            <a:r>
              <a:rPr lang="en-US" sz="4000" dirty="0" err="1"/>
              <a:t>Cuidado</a:t>
            </a:r>
            <a:r>
              <a:rPr lang="en-US" sz="4000" dirty="0"/>
              <a:t> de una Doula</a:t>
            </a:r>
            <a:endParaRPr dirty="0"/>
          </a:p>
        </p:txBody>
      </p:sp>
      <p:sp>
        <p:nvSpPr>
          <p:cNvPr id="109" name="Google Shape;109;p3"/>
          <p:cNvSpPr/>
          <p:nvPr/>
        </p:nvSpPr>
        <p:spPr>
          <a:xfrm>
            <a:off x="440273"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Proporcionar educación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0" name="Google Shape;110;p3"/>
          <p:cNvSpPr/>
          <p:nvPr/>
        </p:nvSpPr>
        <p:spPr>
          <a:xfrm>
            <a:off x="3108467"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Ayudar a manejar el dolor</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1" name="Google Shape;111;p3"/>
          <p:cNvSpPr/>
          <p:nvPr/>
        </p:nvSpPr>
        <p:spPr>
          <a:xfrm>
            <a:off x="440275" y="5617431"/>
            <a:ext cx="11126684" cy="735743"/>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Mejorar los resultados de salud y promover la equidad en salud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2" name="Google Shape;11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113" name="Google Shape;113;p3"/>
          <p:cNvSpPr/>
          <p:nvPr/>
        </p:nvSpPr>
        <p:spPr>
          <a:xfrm>
            <a:off x="5776662" y="2900083"/>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Mejorar el enfoque en la atención centrada en el paciente</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14" name="Google Shape;114;p3"/>
          <p:cNvSpPr/>
          <p:nvPr/>
        </p:nvSpPr>
        <p:spPr>
          <a:xfrm>
            <a:off x="8444855" y="4023757"/>
            <a:ext cx="3306870" cy="829810"/>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Ofrecer prácticas de parto culturalmente apropiadas</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45670"/>
    </mc:Choice>
    <mc:Fallback xmlns="">
      <p:transition spd="slow" advTm="456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
                                        </p:tgtEl>
                                        <p:attrNameLst>
                                          <p:attrName>style.visibility</p:attrName>
                                        </p:attrNameLst>
                                      </p:cBhvr>
                                      <p:to>
                                        <p:strVal val="visible"/>
                                      </p:to>
                                    </p:set>
                                    <p:animEffect transition="in" filter="fade">
                                      <p:cBhvr>
                                        <p:cTn id="17" dur="500"/>
                                        <p:tgtEl>
                                          <p:spTgt spid="1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fade">
                                      <p:cBhvr>
                                        <p:cTn id="22" dur="500"/>
                                        <p:tgtEl>
                                          <p:spTgt spid="114"/>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06"/>
                                        </p:tgtEl>
                                        <p:attrNameLst>
                                          <p:attrName>style.visibility</p:attrName>
                                        </p:attrNameLst>
                                      </p:cBhvr>
                                      <p:to>
                                        <p:strVal val="visible"/>
                                      </p:to>
                                    </p:set>
                                    <p:anim calcmode="lin" valueType="num">
                                      <p:cBhvr additive="base">
                                        <p:cTn id="27" dur="500"/>
                                        <p:tgtEl>
                                          <p:spTgt spid="106"/>
                                        </p:tgtEl>
                                        <p:attrNameLst>
                                          <p:attrName>ppt_w</p:attrName>
                                        </p:attrNameLst>
                                      </p:cBhvr>
                                      <p:tavLst>
                                        <p:tav tm="0">
                                          <p:val>
                                            <p:strVal val="0"/>
                                          </p:val>
                                        </p:tav>
                                        <p:tav tm="100000">
                                          <p:val>
                                            <p:strVal val="#ppt_w"/>
                                          </p:val>
                                        </p:tav>
                                      </p:tavLst>
                                    </p:anim>
                                    <p:anim calcmode="lin" valueType="num">
                                      <p:cBhvr additive="base">
                                        <p:cTn id="28" dur="500"/>
                                        <p:tgtEl>
                                          <p:spTgt spid="106"/>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105"/>
                                        </p:tgtEl>
                                        <p:attrNameLst>
                                          <p:attrName>style.visibility</p:attrName>
                                        </p:attrNameLst>
                                      </p:cBhvr>
                                      <p:to>
                                        <p:strVal val="visible"/>
                                      </p:to>
                                    </p:set>
                                    <p:anim calcmode="lin" valueType="num">
                                      <p:cBhvr additive="base">
                                        <p:cTn id="31" dur="500"/>
                                        <p:tgtEl>
                                          <p:spTgt spid="105"/>
                                        </p:tgtEl>
                                        <p:attrNameLst>
                                          <p:attrName>ppt_w</p:attrName>
                                        </p:attrNameLst>
                                      </p:cBhvr>
                                      <p:tavLst>
                                        <p:tav tm="0">
                                          <p:val>
                                            <p:strVal val="0"/>
                                          </p:val>
                                        </p:tav>
                                        <p:tav tm="100000">
                                          <p:val>
                                            <p:strVal val="#ppt_w"/>
                                          </p:val>
                                        </p:tav>
                                      </p:tavLst>
                                    </p:anim>
                                    <p:anim calcmode="lin" valueType="num">
                                      <p:cBhvr additive="base">
                                        <p:cTn id="32" dur="500"/>
                                        <p:tgtEl>
                                          <p:spTgt spid="105"/>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04"/>
                                        </p:tgtEl>
                                        <p:attrNameLst>
                                          <p:attrName>style.visibility</p:attrName>
                                        </p:attrNameLst>
                                      </p:cBhvr>
                                      <p:to>
                                        <p:strVal val="visible"/>
                                      </p:to>
                                    </p:set>
                                    <p:anim calcmode="lin" valueType="num">
                                      <p:cBhvr additive="base">
                                        <p:cTn id="35" dur="500"/>
                                        <p:tgtEl>
                                          <p:spTgt spid="104"/>
                                        </p:tgtEl>
                                        <p:attrNameLst>
                                          <p:attrName>ppt_w</p:attrName>
                                        </p:attrNameLst>
                                      </p:cBhvr>
                                      <p:tavLst>
                                        <p:tav tm="0">
                                          <p:val>
                                            <p:strVal val="0"/>
                                          </p:val>
                                        </p:tav>
                                        <p:tav tm="100000">
                                          <p:val>
                                            <p:strVal val="#ppt_w"/>
                                          </p:val>
                                        </p:tav>
                                      </p:tavLst>
                                    </p:anim>
                                    <p:anim calcmode="lin" valueType="num">
                                      <p:cBhvr additive="base">
                                        <p:cTn id="36" dur="500"/>
                                        <p:tgtEl>
                                          <p:spTgt spid="104"/>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anim calcmode="lin" valueType="num">
                                      <p:cBhvr additive="base">
                                        <p:cTn id="39" dur="500"/>
                                        <p:tgtEl>
                                          <p:spTgt spid="103"/>
                                        </p:tgtEl>
                                        <p:attrNameLst>
                                          <p:attrName>ppt_w</p:attrName>
                                        </p:attrNameLst>
                                      </p:cBhvr>
                                      <p:tavLst>
                                        <p:tav tm="0">
                                          <p:val>
                                            <p:strVal val="0"/>
                                          </p:val>
                                        </p:tav>
                                        <p:tav tm="100000">
                                          <p:val>
                                            <p:strVal val="#ppt_w"/>
                                          </p:val>
                                        </p:tav>
                                      </p:tavLst>
                                    </p:anim>
                                    <p:anim calcmode="lin" valueType="num">
                                      <p:cBhvr additive="base">
                                        <p:cTn id="40" dur="500"/>
                                        <p:tgtEl>
                                          <p:spTgt spid="103"/>
                                        </p:tgtEl>
                                        <p:attrNameLst>
                                          <p:attrName>ppt_h</p:attrName>
                                        </p:attrNameLst>
                                      </p:cBhvr>
                                      <p:tavLst>
                                        <p:tav tm="0">
                                          <p:val>
                                            <p:strVal val="0"/>
                                          </p:val>
                                        </p:tav>
                                        <p:tav tm="100000">
                                          <p:val>
                                            <p:strVal val="#ppt_h"/>
                                          </p:val>
                                        </p:tav>
                                      </p:tavLst>
                                    </p:anim>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11"/>
                                        </p:tgtEl>
                                        <p:attrNameLst>
                                          <p:attrName>style.visibility</p:attrName>
                                        </p:attrNameLst>
                                      </p:cBhvr>
                                      <p:to>
                                        <p:strVal val="visible"/>
                                      </p:to>
                                    </p:set>
                                    <p:animEffect transition="in" filter="fade">
                                      <p:cBhvr>
                                        <p:cTn id="44"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28"/>
        <p:cNvGrpSpPr/>
        <p:nvPr/>
      </p:nvGrpSpPr>
      <p:grpSpPr>
        <a:xfrm>
          <a:off x="0" y="0"/>
          <a:ext cx="0" cy="0"/>
          <a:chOff x="0" y="0"/>
          <a:chExt cx="0" cy="0"/>
        </a:xfrm>
      </p:grpSpPr>
      <p:sp>
        <p:nvSpPr>
          <p:cNvPr id="529" name="Google Shape;529;p30"/>
          <p:cNvSpPr/>
          <p:nvPr/>
        </p:nvSpPr>
        <p:spPr>
          <a:xfrm flipH="1">
            <a:off x="7022968"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30" name="Google Shape;530;p30"/>
          <p:cNvSpPr/>
          <p:nvPr/>
        </p:nvSpPr>
        <p:spPr>
          <a:xfrm flipH="1">
            <a:off x="7022969" y="2230486"/>
            <a:ext cx="5169031" cy="462751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v</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31" name="Google Shape;531;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Gestión de registros bien mantenida:</a:t>
            </a:r>
            <a:endParaRPr/>
          </a:p>
        </p:txBody>
      </p:sp>
      <p:sp>
        <p:nvSpPr>
          <p:cNvPr id="532" name="Google Shape;532;p30"/>
          <p:cNvSpPr/>
          <p:nvPr/>
        </p:nvSpPr>
        <p:spPr>
          <a:xfrm>
            <a:off x="862276" y="1834571"/>
            <a:ext cx="3491360"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 permite recopilar y almacenar información de manera segura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33" name="Google Shape;533;p30"/>
          <p:cNvSpPr/>
          <p:nvPr/>
        </p:nvSpPr>
        <p:spPr>
          <a:xfrm>
            <a:off x="4535005" y="1834571"/>
            <a:ext cx="3146056"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 habilita para apoyar a las familias y sus preferencias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34" name="Google Shape;534;p30"/>
          <p:cNvSpPr/>
          <p:nvPr/>
        </p:nvSpPr>
        <p:spPr>
          <a:xfrm>
            <a:off x="862276" y="4157267"/>
            <a:ext cx="2509284"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Facilita una comunicación eficiente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35" name="Google Shape;535;p30"/>
          <p:cNvSpPr/>
          <p:nvPr/>
        </p:nvSpPr>
        <p:spPr>
          <a:xfrm>
            <a:off x="3580454" y="4159544"/>
            <a:ext cx="4100607" cy="2057074"/>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Ayuda a mantener la confidencialidad del cliente y, por lo tanto, a cumplir con las regulaciones estatales y federales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nvGrpSpPr>
          <p:cNvPr id="536" name="Google Shape;536;p30"/>
          <p:cNvGrpSpPr/>
          <p:nvPr/>
        </p:nvGrpSpPr>
        <p:grpSpPr>
          <a:xfrm>
            <a:off x="8571496" y="3429000"/>
            <a:ext cx="3063875" cy="3063875"/>
            <a:chOff x="7661777" y="2601461"/>
            <a:chExt cx="3891414" cy="3891414"/>
          </a:xfrm>
        </p:grpSpPr>
        <p:sp>
          <p:nvSpPr>
            <p:cNvPr id="537" name="Google Shape;537;p30"/>
            <p:cNvSpPr/>
            <p:nvPr/>
          </p:nvSpPr>
          <p:spPr>
            <a:xfrm>
              <a:off x="7661777" y="2601461"/>
              <a:ext cx="3891414" cy="389141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538" name="Google Shape;538;p30"/>
            <p:cNvGrpSpPr/>
            <p:nvPr/>
          </p:nvGrpSpPr>
          <p:grpSpPr>
            <a:xfrm>
              <a:off x="8295693" y="3649595"/>
              <a:ext cx="2623580" cy="2230534"/>
              <a:chOff x="1608528" y="2457404"/>
              <a:chExt cx="3541889" cy="3011269"/>
            </a:xfrm>
          </p:grpSpPr>
          <p:sp>
            <p:nvSpPr>
              <p:cNvPr id="539" name="Google Shape;539;p30"/>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40" name="Google Shape;540;p30"/>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41" name="Google Shape;541;p30"/>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542" name="Google Shape;542;p30" descr="Monitor outline"/>
              <p:cNvGrpSpPr/>
              <p:nvPr/>
            </p:nvGrpSpPr>
            <p:grpSpPr>
              <a:xfrm>
                <a:off x="1608528" y="2457404"/>
                <a:ext cx="3541889" cy="3011269"/>
                <a:chOff x="1878189" y="2338563"/>
                <a:chExt cx="3541889" cy="3011269"/>
              </a:xfrm>
            </p:grpSpPr>
            <p:sp>
              <p:nvSpPr>
                <p:cNvPr id="543" name="Google Shape;543;p30"/>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44" name="Google Shape;544;p30"/>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grpSp>
      <p:sp>
        <p:nvSpPr>
          <p:cNvPr id="545" name="Google Shape;54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546" name="Google Shape;546;p30" descr="Open folder with solid fill"/>
          <p:cNvPicPr preferRelativeResize="0"/>
          <p:nvPr/>
        </p:nvPicPr>
        <p:blipFill rotWithShape="1">
          <a:blip r:embed="rId4">
            <a:alphaModFix/>
          </a:blip>
          <a:srcRect/>
          <a:stretch/>
        </p:blipFill>
        <p:spPr>
          <a:xfrm>
            <a:off x="9641343" y="4518335"/>
            <a:ext cx="914400" cy="914400"/>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58438">
        <p:push/>
      </p:transition>
    </mc:Choice>
    <mc:Fallback xmlns="">
      <p:transition spd="slow" advTm="58438">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
                                        </p:tgtEl>
                                        <p:attrNameLst>
                                          <p:attrName>style.visibility</p:attrName>
                                        </p:attrNameLst>
                                      </p:cBhvr>
                                      <p:to>
                                        <p:strVal val="visible"/>
                                      </p:to>
                                    </p:set>
                                    <p:animEffect transition="in" filter="fade">
                                      <p:cBhvr>
                                        <p:cTn id="7" dur="500"/>
                                        <p:tgtEl>
                                          <p:spTgt spid="5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3"/>
                                        </p:tgtEl>
                                        <p:attrNameLst>
                                          <p:attrName>style.visibility</p:attrName>
                                        </p:attrNameLst>
                                      </p:cBhvr>
                                      <p:to>
                                        <p:strVal val="visible"/>
                                      </p:to>
                                    </p:set>
                                    <p:animEffect transition="in" filter="fade">
                                      <p:cBhvr>
                                        <p:cTn id="12" dur="500"/>
                                        <p:tgtEl>
                                          <p:spTgt spid="5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4"/>
                                        </p:tgtEl>
                                        <p:attrNameLst>
                                          <p:attrName>style.visibility</p:attrName>
                                        </p:attrNameLst>
                                      </p:cBhvr>
                                      <p:to>
                                        <p:strVal val="visible"/>
                                      </p:to>
                                    </p:set>
                                    <p:animEffect transition="in" filter="fade">
                                      <p:cBhvr>
                                        <p:cTn id="17" dur="500"/>
                                        <p:tgtEl>
                                          <p:spTgt spid="5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5"/>
                                        </p:tgtEl>
                                        <p:attrNameLst>
                                          <p:attrName>style.visibility</p:attrName>
                                        </p:attrNameLst>
                                      </p:cBhvr>
                                      <p:to>
                                        <p:strVal val="visible"/>
                                      </p:to>
                                    </p:set>
                                    <p:animEffect transition="in" filter="fade">
                                      <p:cBhvr>
                                        <p:cTn id="2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51"/>
        <p:cNvGrpSpPr/>
        <p:nvPr/>
      </p:nvGrpSpPr>
      <p:grpSpPr>
        <a:xfrm>
          <a:off x="0" y="0"/>
          <a:ext cx="0" cy="0"/>
          <a:chOff x="0" y="0"/>
          <a:chExt cx="0" cy="0"/>
        </a:xfrm>
      </p:grpSpPr>
      <p:sp>
        <p:nvSpPr>
          <p:cNvPr id="552" name="Google Shape;552;p31"/>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53" name="Google Shape;55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Examples of Key Information to Store in Records</a:t>
            </a:r>
            <a:endParaRPr/>
          </a:p>
        </p:txBody>
      </p:sp>
      <p:sp>
        <p:nvSpPr>
          <p:cNvPr id="554" name="Google Shape;554;p31"/>
          <p:cNvSpPr/>
          <p:nvPr/>
        </p:nvSpPr>
        <p:spPr>
          <a:xfrm>
            <a:off x="2731898" y="2530947"/>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Member name</a:t>
            </a:r>
            <a:endParaRPr>
              <a:latin typeface="Aptos" panose="020B0004020202020204" pitchFamily="34" charset="0"/>
            </a:endParaRPr>
          </a:p>
        </p:txBody>
      </p:sp>
      <p:sp>
        <p:nvSpPr>
          <p:cNvPr id="555" name="Google Shape;555;p31"/>
          <p:cNvSpPr/>
          <p:nvPr/>
        </p:nvSpPr>
        <p:spPr>
          <a:xfrm>
            <a:off x="2731898" y="3050272"/>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Medicaid ID</a:t>
            </a:r>
            <a:endParaRPr>
              <a:latin typeface="Aptos" panose="020B0004020202020204" pitchFamily="34" charset="0"/>
            </a:endParaRPr>
          </a:p>
        </p:txBody>
      </p:sp>
      <p:sp>
        <p:nvSpPr>
          <p:cNvPr id="556" name="Google Shape;556;p31"/>
          <p:cNvSpPr/>
          <p:nvPr/>
        </p:nvSpPr>
        <p:spPr>
          <a:xfrm>
            <a:off x="2737039" y="3566432"/>
            <a:ext cx="7854774" cy="9129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000000"/>
                </a:solidFill>
                <a:latin typeface="Aptos" panose="020B0004020202020204" pitchFamily="34" charset="0"/>
                <a:sym typeface="Arial"/>
              </a:rPr>
              <a:t>Doula visits, including date(s), length, services provided, and mode (e.g., in member’s home or via telehealth)</a:t>
            </a:r>
            <a:endParaRPr sz="2400" b="0" i="0" u="none" strike="noStrike" cap="none">
              <a:solidFill>
                <a:srgbClr val="000000"/>
              </a:solidFill>
              <a:latin typeface="Aptos" panose="020B0004020202020204" pitchFamily="34" charset="0"/>
              <a:sym typeface="Arial"/>
            </a:endParaRPr>
          </a:p>
        </p:txBody>
      </p:sp>
      <p:sp>
        <p:nvSpPr>
          <p:cNvPr id="557" name="Google Shape;557;p31"/>
          <p:cNvSpPr/>
          <p:nvPr/>
        </p:nvSpPr>
        <p:spPr>
          <a:xfrm>
            <a:off x="2731898" y="4555785"/>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000000"/>
                </a:solidFill>
                <a:latin typeface="Aptos" panose="020B0004020202020204" pitchFamily="34" charset="0"/>
                <a:sym typeface="Arial"/>
              </a:rPr>
              <a:t>Information about the birth plan or preferences </a:t>
            </a:r>
            <a:endParaRPr sz="2400" b="0" i="0" u="none" strike="noStrike" cap="none">
              <a:solidFill>
                <a:srgbClr val="000000"/>
              </a:solidFill>
              <a:latin typeface="Aptos" panose="020B0004020202020204" pitchFamily="34" charset="0"/>
              <a:sym typeface="Arial"/>
            </a:endParaRPr>
          </a:p>
        </p:txBody>
      </p:sp>
      <p:pic>
        <p:nvPicPr>
          <p:cNvPr id="558" name="Google Shape;558;p31" descr="Checkbox Checked with solid fill"/>
          <p:cNvPicPr preferRelativeResize="0"/>
          <p:nvPr/>
        </p:nvPicPr>
        <p:blipFill rotWithShape="1">
          <a:blip r:embed="rId4">
            <a:alphaModFix/>
          </a:blip>
          <a:srcRect/>
          <a:stretch/>
        </p:blipFill>
        <p:spPr>
          <a:xfrm>
            <a:off x="1731691" y="2411055"/>
            <a:ext cx="682708" cy="682708"/>
          </a:xfrm>
          <a:prstGeom prst="rect">
            <a:avLst/>
          </a:prstGeom>
          <a:noFill/>
          <a:ln>
            <a:noFill/>
          </a:ln>
        </p:spPr>
      </p:pic>
      <p:pic>
        <p:nvPicPr>
          <p:cNvPr id="559" name="Google Shape;559;p31" descr="Checkbox Checked with solid fill"/>
          <p:cNvPicPr preferRelativeResize="0"/>
          <p:nvPr/>
        </p:nvPicPr>
        <p:blipFill rotWithShape="1">
          <a:blip r:embed="rId4">
            <a:alphaModFix/>
          </a:blip>
          <a:srcRect/>
          <a:stretch/>
        </p:blipFill>
        <p:spPr>
          <a:xfrm>
            <a:off x="1731691" y="2931916"/>
            <a:ext cx="682708" cy="682708"/>
          </a:xfrm>
          <a:prstGeom prst="rect">
            <a:avLst/>
          </a:prstGeom>
          <a:noFill/>
          <a:ln>
            <a:noFill/>
          </a:ln>
        </p:spPr>
      </p:pic>
      <p:pic>
        <p:nvPicPr>
          <p:cNvPr id="560" name="Google Shape;560;p31" descr="Checkbox Checked with solid fill"/>
          <p:cNvPicPr preferRelativeResize="0"/>
          <p:nvPr/>
        </p:nvPicPr>
        <p:blipFill rotWithShape="1">
          <a:blip r:embed="rId4">
            <a:alphaModFix/>
          </a:blip>
          <a:srcRect/>
          <a:stretch/>
        </p:blipFill>
        <p:spPr>
          <a:xfrm>
            <a:off x="1731691" y="3681554"/>
            <a:ext cx="682708" cy="682708"/>
          </a:xfrm>
          <a:prstGeom prst="rect">
            <a:avLst/>
          </a:prstGeom>
          <a:noFill/>
          <a:ln>
            <a:noFill/>
          </a:ln>
        </p:spPr>
      </p:pic>
      <p:pic>
        <p:nvPicPr>
          <p:cNvPr id="561" name="Google Shape;561;p31" descr="Checkbox Checked with solid fill"/>
          <p:cNvPicPr preferRelativeResize="0"/>
          <p:nvPr/>
        </p:nvPicPr>
        <p:blipFill rotWithShape="1">
          <a:blip r:embed="rId4">
            <a:alphaModFix/>
          </a:blip>
          <a:srcRect/>
          <a:stretch/>
        </p:blipFill>
        <p:spPr>
          <a:xfrm>
            <a:off x="1731691" y="4435893"/>
            <a:ext cx="682708" cy="682708"/>
          </a:xfrm>
          <a:prstGeom prst="rect">
            <a:avLst/>
          </a:prstGeom>
          <a:noFill/>
          <a:ln>
            <a:noFill/>
          </a:ln>
        </p:spPr>
      </p:pic>
      <p:sp>
        <p:nvSpPr>
          <p:cNvPr id="562" name="Google Shape;562;p31"/>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63" name="Google Shape;56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19779">
        <p:push/>
      </p:transition>
    </mc:Choice>
    <mc:Fallback xmlns="">
      <p:transition spd="slow" advTm="19779">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8"/>
                                        </p:tgtEl>
                                        <p:attrNameLst>
                                          <p:attrName>style.visibility</p:attrName>
                                        </p:attrNameLst>
                                      </p:cBhvr>
                                      <p:to>
                                        <p:strVal val="visible"/>
                                      </p:to>
                                    </p:set>
                                    <p:animEffect transition="in" filter="fade">
                                      <p:cBhvr>
                                        <p:cTn id="7" dur="500"/>
                                        <p:tgtEl>
                                          <p:spTgt spid="558"/>
                                        </p:tgtEl>
                                      </p:cBhvr>
                                    </p:animEffect>
                                  </p:childTnLst>
                                </p:cTn>
                              </p:par>
                              <p:par>
                                <p:cTn id="8" presetID="10" presetClass="entr" presetSubtype="0" fill="hold" nodeType="withEffect">
                                  <p:stCondLst>
                                    <p:cond delay="0"/>
                                  </p:stCondLst>
                                  <p:childTnLst>
                                    <p:set>
                                      <p:cBhvr>
                                        <p:cTn id="9" dur="1" fill="hold">
                                          <p:stCondLst>
                                            <p:cond delay="0"/>
                                          </p:stCondLst>
                                        </p:cTn>
                                        <p:tgtEl>
                                          <p:spTgt spid="554"/>
                                        </p:tgtEl>
                                        <p:attrNameLst>
                                          <p:attrName>style.visibility</p:attrName>
                                        </p:attrNameLst>
                                      </p:cBhvr>
                                      <p:to>
                                        <p:strVal val="visible"/>
                                      </p:to>
                                    </p:set>
                                    <p:animEffect transition="in" filter="fade">
                                      <p:cBhvr>
                                        <p:cTn id="10" dur="500"/>
                                        <p:tgtEl>
                                          <p:spTgt spid="5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59"/>
                                        </p:tgtEl>
                                        <p:attrNameLst>
                                          <p:attrName>style.visibility</p:attrName>
                                        </p:attrNameLst>
                                      </p:cBhvr>
                                      <p:to>
                                        <p:strVal val="visible"/>
                                      </p:to>
                                    </p:set>
                                    <p:animEffect transition="in" filter="fade">
                                      <p:cBhvr>
                                        <p:cTn id="15" dur="500"/>
                                        <p:tgtEl>
                                          <p:spTgt spid="559"/>
                                        </p:tgtEl>
                                      </p:cBhvr>
                                    </p:animEffect>
                                  </p:childTnLst>
                                </p:cTn>
                              </p:par>
                              <p:par>
                                <p:cTn id="16" presetID="10" presetClass="entr" presetSubtype="0" fill="hold" nodeType="withEffect">
                                  <p:stCondLst>
                                    <p:cond delay="0"/>
                                  </p:stCondLst>
                                  <p:childTnLst>
                                    <p:set>
                                      <p:cBhvr>
                                        <p:cTn id="17" dur="1" fill="hold">
                                          <p:stCondLst>
                                            <p:cond delay="0"/>
                                          </p:stCondLst>
                                        </p:cTn>
                                        <p:tgtEl>
                                          <p:spTgt spid="555"/>
                                        </p:tgtEl>
                                        <p:attrNameLst>
                                          <p:attrName>style.visibility</p:attrName>
                                        </p:attrNameLst>
                                      </p:cBhvr>
                                      <p:to>
                                        <p:strVal val="visible"/>
                                      </p:to>
                                    </p:set>
                                    <p:animEffect transition="in" filter="fade">
                                      <p:cBhvr>
                                        <p:cTn id="18" dur="500"/>
                                        <p:tgtEl>
                                          <p:spTgt spid="55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56"/>
                                        </p:tgtEl>
                                        <p:attrNameLst>
                                          <p:attrName>style.visibility</p:attrName>
                                        </p:attrNameLst>
                                      </p:cBhvr>
                                      <p:to>
                                        <p:strVal val="visible"/>
                                      </p:to>
                                    </p:set>
                                    <p:animEffect transition="in" filter="fade">
                                      <p:cBhvr>
                                        <p:cTn id="23" dur="500"/>
                                        <p:tgtEl>
                                          <p:spTgt spid="556"/>
                                        </p:tgtEl>
                                      </p:cBhvr>
                                    </p:animEffect>
                                  </p:childTnLst>
                                </p:cTn>
                              </p:par>
                              <p:par>
                                <p:cTn id="24" presetID="10" presetClass="entr" presetSubtype="0" fill="hold" nodeType="withEffect">
                                  <p:stCondLst>
                                    <p:cond delay="0"/>
                                  </p:stCondLst>
                                  <p:childTnLst>
                                    <p:set>
                                      <p:cBhvr>
                                        <p:cTn id="25" dur="1" fill="hold">
                                          <p:stCondLst>
                                            <p:cond delay="0"/>
                                          </p:stCondLst>
                                        </p:cTn>
                                        <p:tgtEl>
                                          <p:spTgt spid="560"/>
                                        </p:tgtEl>
                                        <p:attrNameLst>
                                          <p:attrName>style.visibility</p:attrName>
                                        </p:attrNameLst>
                                      </p:cBhvr>
                                      <p:to>
                                        <p:strVal val="visible"/>
                                      </p:to>
                                    </p:set>
                                    <p:animEffect transition="in" filter="fade">
                                      <p:cBhvr>
                                        <p:cTn id="26" dur="500"/>
                                        <p:tgtEl>
                                          <p:spTgt spid="56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61"/>
                                        </p:tgtEl>
                                        <p:attrNameLst>
                                          <p:attrName>style.visibility</p:attrName>
                                        </p:attrNameLst>
                                      </p:cBhvr>
                                      <p:to>
                                        <p:strVal val="visible"/>
                                      </p:to>
                                    </p:set>
                                    <p:animEffect transition="in" filter="fade">
                                      <p:cBhvr>
                                        <p:cTn id="31" dur="500"/>
                                        <p:tgtEl>
                                          <p:spTgt spid="561"/>
                                        </p:tgtEl>
                                      </p:cBhvr>
                                    </p:animEffect>
                                  </p:childTnLst>
                                </p:cTn>
                              </p:par>
                              <p:par>
                                <p:cTn id="32" presetID="10" presetClass="entr" presetSubtype="0" fill="hold" nodeType="withEffect">
                                  <p:stCondLst>
                                    <p:cond delay="0"/>
                                  </p:stCondLst>
                                  <p:childTnLst>
                                    <p:set>
                                      <p:cBhvr>
                                        <p:cTn id="33" dur="1" fill="hold">
                                          <p:stCondLst>
                                            <p:cond delay="0"/>
                                          </p:stCondLst>
                                        </p:cTn>
                                        <p:tgtEl>
                                          <p:spTgt spid="557"/>
                                        </p:tgtEl>
                                        <p:attrNameLst>
                                          <p:attrName>style.visibility</p:attrName>
                                        </p:attrNameLst>
                                      </p:cBhvr>
                                      <p:to>
                                        <p:strVal val="visible"/>
                                      </p:to>
                                    </p:set>
                                    <p:animEffect transition="in" filter="fade">
                                      <p:cBhvr>
                                        <p:cTn id="34" dur="500"/>
                                        <p:tgtEl>
                                          <p:spTgt spid="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51"/>
        <p:cNvGrpSpPr/>
        <p:nvPr/>
      </p:nvGrpSpPr>
      <p:grpSpPr>
        <a:xfrm>
          <a:off x="0" y="0"/>
          <a:ext cx="0" cy="0"/>
          <a:chOff x="0" y="0"/>
          <a:chExt cx="0" cy="0"/>
        </a:xfrm>
      </p:grpSpPr>
      <p:sp>
        <p:nvSpPr>
          <p:cNvPr id="552" name="Google Shape;552;p31"/>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53" name="Google Shape;55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Ejemplos de información clave para almacenar en registros</a:t>
            </a:r>
            <a:endParaRPr/>
          </a:p>
        </p:txBody>
      </p:sp>
      <p:sp>
        <p:nvSpPr>
          <p:cNvPr id="554" name="Google Shape;554;p31"/>
          <p:cNvSpPr/>
          <p:nvPr/>
        </p:nvSpPr>
        <p:spPr>
          <a:xfrm>
            <a:off x="2731898" y="2530947"/>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Nombre del miembro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55" name="Google Shape;555;p31"/>
          <p:cNvSpPr/>
          <p:nvPr/>
        </p:nvSpPr>
        <p:spPr>
          <a:xfrm>
            <a:off x="2731898" y="3050272"/>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ID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56" name="Google Shape;556;p31"/>
          <p:cNvSpPr/>
          <p:nvPr/>
        </p:nvSpPr>
        <p:spPr>
          <a:xfrm>
            <a:off x="2737039" y="3566432"/>
            <a:ext cx="7854774" cy="9129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Visitas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 doula,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incluyendo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fecha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(s),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duración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servicios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proporcionados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modalidad</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(por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ejemplo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el</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hogar</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del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miembro</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o a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través</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0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telemedicina</a:t>
            </a:r>
            <a:r>
              <a:rPr kumimoji="0" lang="en-US"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a:t>
            </a:r>
            <a:endParaRPr kumimoji="0" sz="20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557" name="Google Shape;557;p31"/>
          <p:cNvSpPr/>
          <p:nvPr/>
        </p:nvSpPr>
        <p:spPr>
          <a:xfrm>
            <a:off x="2731898" y="4555785"/>
            <a:ext cx="7854774"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Información sobre el plan de parto o preferencias </a:t>
            </a: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58" name="Google Shape;558;p31" descr="Checkbox Checked with solid fill"/>
          <p:cNvPicPr preferRelativeResize="0"/>
          <p:nvPr/>
        </p:nvPicPr>
        <p:blipFill rotWithShape="1">
          <a:blip r:embed="rId4">
            <a:alphaModFix/>
          </a:blip>
          <a:srcRect/>
          <a:stretch/>
        </p:blipFill>
        <p:spPr>
          <a:xfrm>
            <a:off x="1731691" y="2411055"/>
            <a:ext cx="682708" cy="682708"/>
          </a:xfrm>
          <a:prstGeom prst="rect">
            <a:avLst/>
          </a:prstGeom>
          <a:noFill/>
          <a:ln>
            <a:noFill/>
          </a:ln>
        </p:spPr>
      </p:pic>
      <p:pic>
        <p:nvPicPr>
          <p:cNvPr id="559" name="Google Shape;559;p31" descr="Checkbox Checked with solid fill"/>
          <p:cNvPicPr preferRelativeResize="0"/>
          <p:nvPr/>
        </p:nvPicPr>
        <p:blipFill rotWithShape="1">
          <a:blip r:embed="rId4">
            <a:alphaModFix/>
          </a:blip>
          <a:srcRect/>
          <a:stretch/>
        </p:blipFill>
        <p:spPr>
          <a:xfrm>
            <a:off x="1731691" y="2931916"/>
            <a:ext cx="682708" cy="682708"/>
          </a:xfrm>
          <a:prstGeom prst="rect">
            <a:avLst/>
          </a:prstGeom>
          <a:noFill/>
          <a:ln>
            <a:noFill/>
          </a:ln>
        </p:spPr>
      </p:pic>
      <p:pic>
        <p:nvPicPr>
          <p:cNvPr id="560" name="Google Shape;560;p31" descr="Checkbox Checked with solid fill"/>
          <p:cNvPicPr preferRelativeResize="0"/>
          <p:nvPr/>
        </p:nvPicPr>
        <p:blipFill rotWithShape="1">
          <a:blip r:embed="rId4">
            <a:alphaModFix/>
          </a:blip>
          <a:srcRect/>
          <a:stretch/>
        </p:blipFill>
        <p:spPr>
          <a:xfrm>
            <a:off x="1731691" y="3681554"/>
            <a:ext cx="682708" cy="682708"/>
          </a:xfrm>
          <a:prstGeom prst="rect">
            <a:avLst/>
          </a:prstGeom>
          <a:noFill/>
          <a:ln>
            <a:noFill/>
          </a:ln>
        </p:spPr>
      </p:pic>
      <p:pic>
        <p:nvPicPr>
          <p:cNvPr id="561" name="Google Shape;561;p31" descr="Checkbox Checked with solid fill"/>
          <p:cNvPicPr preferRelativeResize="0"/>
          <p:nvPr/>
        </p:nvPicPr>
        <p:blipFill rotWithShape="1">
          <a:blip r:embed="rId4">
            <a:alphaModFix/>
          </a:blip>
          <a:srcRect/>
          <a:stretch/>
        </p:blipFill>
        <p:spPr>
          <a:xfrm>
            <a:off x="1731691" y="4435893"/>
            <a:ext cx="682708" cy="682708"/>
          </a:xfrm>
          <a:prstGeom prst="rect">
            <a:avLst/>
          </a:prstGeom>
          <a:noFill/>
          <a:ln>
            <a:noFill/>
          </a:ln>
        </p:spPr>
      </p:pic>
      <p:sp>
        <p:nvSpPr>
          <p:cNvPr id="562" name="Google Shape;562;p31"/>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63" name="Google Shape;56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19779">
        <p:push/>
      </p:transition>
    </mc:Choice>
    <mc:Fallback xmlns="">
      <p:transition spd="slow" advTm="19779">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8"/>
                                        </p:tgtEl>
                                        <p:attrNameLst>
                                          <p:attrName>style.visibility</p:attrName>
                                        </p:attrNameLst>
                                      </p:cBhvr>
                                      <p:to>
                                        <p:strVal val="visible"/>
                                      </p:to>
                                    </p:set>
                                    <p:animEffect transition="in" filter="fade">
                                      <p:cBhvr>
                                        <p:cTn id="7" dur="500"/>
                                        <p:tgtEl>
                                          <p:spTgt spid="558"/>
                                        </p:tgtEl>
                                      </p:cBhvr>
                                    </p:animEffect>
                                  </p:childTnLst>
                                </p:cTn>
                              </p:par>
                              <p:par>
                                <p:cTn id="8" presetID="10" presetClass="entr" presetSubtype="0" fill="hold" nodeType="withEffect">
                                  <p:stCondLst>
                                    <p:cond delay="0"/>
                                  </p:stCondLst>
                                  <p:childTnLst>
                                    <p:set>
                                      <p:cBhvr>
                                        <p:cTn id="9" dur="1" fill="hold">
                                          <p:stCondLst>
                                            <p:cond delay="0"/>
                                          </p:stCondLst>
                                        </p:cTn>
                                        <p:tgtEl>
                                          <p:spTgt spid="554"/>
                                        </p:tgtEl>
                                        <p:attrNameLst>
                                          <p:attrName>style.visibility</p:attrName>
                                        </p:attrNameLst>
                                      </p:cBhvr>
                                      <p:to>
                                        <p:strVal val="visible"/>
                                      </p:to>
                                    </p:set>
                                    <p:animEffect transition="in" filter="fade">
                                      <p:cBhvr>
                                        <p:cTn id="10" dur="500"/>
                                        <p:tgtEl>
                                          <p:spTgt spid="5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59"/>
                                        </p:tgtEl>
                                        <p:attrNameLst>
                                          <p:attrName>style.visibility</p:attrName>
                                        </p:attrNameLst>
                                      </p:cBhvr>
                                      <p:to>
                                        <p:strVal val="visible"/>
                                      </p:to>
                                    </p:set>
                                    <p:animEffect transition="in" filter="fade">
                                      <p:cBhvr>
                                        <p:cTn id="15" dur="500"/>
                                        <p:tgtEl>
                                          <p:spTgt spid="559"/>
                                        </p:tgtEl>
                                      </p:cBhvr>
                                    </p:animEffect>
                                  </p:childTnLst>
                                </p:cTn>
                              </p:par>
                              <p:par>
                                <p:cTn id="16" presetID="10" presetClass="entr" presetSubtype="0" fill="hold" nodeType="withEffect">
                                  <p:stCondLst>
                                    <p:cond delay="0"/>
                                  </p:stCondLst>
                                  <p:childTnLst>
                                    <p:set>
                                      <p:cBhvr>
                                        <p:cTn id="17" dur="1" fill="hold">
                                          <p:stCondLst>
                                            <p:cond delay="0"/>
                                          </p:stCondLst>
                                        </p:cTn>
                                        <p:tgtEl>
                                          <p:spTgt spid="555"/>
                                        </p:tgtEl>
                                        <p:attrNameLst>
                                          <p:attrName>style.visibility</p:attrName>
                                        </p:attrNameLst>
                                      </p:cBhvr>
                                      <p:to>
                                        <p:strVal val="visible"/>
                                      </p:to>
                                    </p:set>
                                    <p:animEffect transition="in" filter="fade">
                                      <p:cBhvr>
                                        <p:cTn id="18" dur="500"/>
                                        <p:tgtEl>
                                          <p:spTgt spid="55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56"/>
                                        </p:tgtEl>
                                        <p:attrNameLst>
                                          <p:attrName>style.visibility</p:attrName>
                                        </p:attrNameLst>
                                      </p:cBhvr>
                                      <p:to>
                                        <p:strVal val="visible"/>
                                      </p:to>
                                    </p:set>
                                    <p:animEffect transition="in" filter="fade">
                                      <p:cBhvr>
                                        <p:cTn id="23" dur="500"/>
                                        <p:tgtEl>
                                          <p:spTgt spid="556"/>
                                        </p:tgtEl>
                                      </p:cBhvr>
                                    </p:animEffect>
                                  </p:childTnLst>
                                </p:cTn>
                              </p:par>
                              <p:par>
                                <p:cTn id="24" presetID="10" presetClass="entr" presetSubtype="0" fill="hold" nodeType="withEffect">
                                  <p:stCondLst>
                                    <p:cond delay="0"/>
                                  </p:stCondLst>
                                  <p:childTnLst>
                                    <p:set>
                                      <p:cBhvr>
                                        <p:cTn id="25" dur="1" fill="hold">
                                          <p:stCondLst>
                                            <p:cond delay="0"/>
                                          </p:stCondLst>
                                        </p:cTn>
                                        <p:tgtEl>
                                          <p:spTgt spid="560"/>
                                        </p:tgtEl>
                                        <p:attrNameLst>
                                          <p:attrName>style.visibility</p:attrName>
                                        </p:attrNameLst>
                                      </p:cBhvr>
                                      <p:to>
                                        <p:strVal val="visible"/>
                                      </p:to>
                                    </p:set>
                                    <p:animEffect transition="in" filter="fade">
                                      <p:cBhvr>
                                        <p:cTn id="26" dur="500"/>
                                        <p:tgtEl>
                                          <p:spTgt spid="56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61"/>
                                        </p:tgtEl>
                                        <p:attrNameLst>
                                          <p:attrName>style.visibility</p:attrName>
                                        </p:attrNameLst>
                                      </p:cBhvr>
                                      <p:to>
                                        <p:strVal val="visible"/>
                                      </p:to>
                                    </p:set>
                                    <p:animEffect transition="in" filter="fade">
                                      <p:cBhvr>
                                        <p:cTn id="31" dur="500"/>
                                        <p:tgtEl>
                                          <p:spTgt spid="561"/>
                                        </p:tgtEl>
                                      </p:cBhvr>
                                    </p:animEffect>
                                  </p:childTnLst>
                                </p:cTn>
                              </p:par>
                              <p:par>
                                <p:cTn id="32" presetID="10" presetClass="entr" presetSubtype="0" fill="hold" nodeType="withEffect">
                                  <p:stCondLst>
                                    <p:cond delay="0"/>
                                  </p:stCondLst>
                                  <p:childTnLst>
                                    <p:set>
                                      <p:cBhvr>
                                        <p:cTn id="33" dur="1" fill="hold">
                                          <p:stCondLst>
                                            <p:cond delay="0"/>
                                          </p:stCondLst>
                                        </p:cTn>
                                        <p:tgtEl>
                                          <p:spTgt spid="557"/>
                                        </p:tgtEl>
                                        <p:attrNameLst>
                                          <p:attrName>style.visibility</p:attrName>
                                        </p:attrNameLst>
                                      </p:cBhvr>
                                      <p:to>
                                        <p:strVal val="visible"/>
                                      </p:to>
                                    </p:set>
                                    <p:animEffect transition="in" filter="fade">
                                      <p:cBhvr>
                                        <p:cTn id="34" dur="500"/>
                                        <p:tgtEl>
                                          <p:spTgt spid="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68"/>
        <p:cNvGrpSpPr/>
        <p:nvPr/>
      </p:nvGrpSpPr>
      <p:grpSpPr>
        <a:xfrm>
          <a:off x="0" y="0"/>
          <a:ext cx="0" cy="0"/>
          <a:chOff x="0" y="0"/>
          <a:chExt cx="0" cy="0"/>
        </a:xfrm>
      </p:grpSpPr>
      <p:sp>
        <p:nvSpPr>
          <p:cNvPr id="569" name="Google Shape;569;p32"/>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70" name="Google Shape;570;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Data Management Systems</a:t>
            </a:r>
            <a:endParaRPr/>
          </a:p>
        </p:txBody>
      </p:sp>
      <p:sp>
        <p:nvSpPr>
          <p:cNvPr id="571" name="Google Shape;571;p32"/>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572" name="Google Shape;572;p32"/>
          <p:cNvSpPr/>
          <p:nvPr/>
        </p:nvSpPr>
        <p:spPr>
          <a:xfrm>
            <a:off x="1942458" y="2142777"/>
            <a:ext cx="1725007" cy="172500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73" name="Google Shape;573;p32"/>
          <p:cNvGrpSpPr/>
          <p:nvPr/>
        </p:nvGrpSpPr>
        <p:grpSpPr>
          <a:xfrm>
            <a:off x="2471084" y="2508918"/>
            <a:ext cx="737868" cy="989938"/>
            <a:chOff x="2331209" y="2356132"/>
            <a:chExt cx="940882" cy="1262306"/>
          </a:xfrm>
        </p:grpSpPr>
        <p:sp>
          <p:nvSpPr>
            <p:cNvPr id="574" name="Google Shape;574;p32"/>
            <p:cNvSpPr/>
            <p:nvPr/>
          </p:nvSpPr>
          <p:spPr>
            <a:xfrm>
              <a:off x="2331209" y="2356132"/>
              <a:ext cx="940882" cy="1262306"/>
            </a:xfrm>
            <a:prstGeom prst="snip1Rect">
              <a:avLst>
                <a:gd name="adj" fmla="val 41764"/>
              </a:avLst>
            </a:prstGeom>
            <a:solidFill>
              <a:srgbClr val="D3DF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75" name="Google Shape;575;p32"/>
            <p:cNvSpPr/>
            <p:nvPr/>
          </p:nvSpPr>
          <p:spPr>
            <a:xfrm>
              <a:off x="2858368" y="2383961"/>
              <a:ext cx="321850" cy="325423"/>
            </a:xfrm>
            <a:prstGeom prst="rtTriangle">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pic>
        <p:nvPicPr>
          <p:cNvPr id="576" name="Google Shape;576;p32" descr="Document with solid fill"/>
          <p:cNvPicPr preferRelativeResize="0"/>
          <p:nvPr/>
        </p:nvPicPr>
        <p:blipFill rotWithShape="1">
          <a:blip r:embed="rId4">
            <a:alphaModFix/>
          </a:blip>
          <a:srcRect/>
          <a:stretch/>
        </p:blipFill>
        <p:spPr>
          <a:xfrm>
            <a:off x="2215664" y="2401938"/>
            <a:ext cx="1210421" cy="1210421"/>
          </a:xfrm>
          <a:prstGeom prst="rect">
            <a:avLst/>
          </a:prstGeom>
          <a:noFill/>
          <a:ln>
            <a:noFill/>
          </a:ln>
        </p:spPr>
      </p:pic>
      <p:sp>
        <p:nvSpPr>
          <p:cNvPr id="577" name="Google Shape;577;p32"/>
          <p:cNvSpPr/>
          <p:nvPr/>
        </p:nvSpPr>
        <p:spPr>
          <a:xfrm>
            <a:off x="1194678" y="1496455"/>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Paper charts</a:t>
            </a:r>
            <a:endParaRPr>
              <a:latin typeface="Aptos" panose="020B0004020202020204" pitchFamily="34" charset="0"/>
            </a:endParaRPr>
          </a:p>
        </p:txBody>
      </p:sp>
      <p:sp>
        <p:nvSpPr>
          <p:cNvPr id="578" name="Google Shape;578;p32"/>
          <p:cNvSpPr/>
          <p:nvPr/>
        </p:nvSpPr>
        <p:spPr>
          <a:xfrm>
            <a:off x="1194678" y="4113871"/>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dk1"/>
                </a:solidFill>
                <a:latin typeface="Aptos" panose="020B0004020202020204" pitchFamily="34" charset="0"/>
                <a:sym typeface="Arial"/>
              </a:rPr>
              <a:t>Electronic system</a:t>
            </a:r>
            <a:endParaRPr>
              <a:latin typeface="Aptos" panose="020B0004020202020204" pitchFamily="34" charset="0"/>
            </a:endParaRPr>
          </a:p>
        </p:txBody>
      </p:sp>
      <p:sp>
        <p:nvSpPr>
          <p:cNvPr id="579" name="Google Shape;579;p32"/>
          <p:cNvSpPr/>
          <p:nvPr/>
        </p:nvSpPr>
        <p:spPr>
          <a:xfrm>
            <a:off x="6128422" y="2107157"/>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Paper charts in locked &amp; secured location</a:t>
            </a:r>
            <a:endParaRPr>
              <a:latin typeface="Aptos" panose="020B0004020202020204" pitchFamily="34" charset="0"/>
            </a:endParaRPr>
          </a:p>
        </p:txBody>
      </p:sp>
      <p:pic>
        <p:nvPicPr>
          <p:cNvPr id="580" name="Google Shape;580;p32" descr="Checkbox Checked with solid fill"/>
          <p:cNvPicPr preferRelativeResize="0"/>
          <p:nvPr/>
        </p:nvPicPr>
        <p:blipFill rotWithShape="1">
          <a:blip r:embed="rId5">
            <a:alphaModFix/>
          </a:blip>
          <a:srcRect/>
          <a:stretch/>
        </p:blipFill>
        <p:spPr>
          <a:xfrm>
            <a:off x="5445714" y="1987265"/>
            <a:ext cx="682708" cy="682708"/>
          </a:xfrm>
          <a:prstGeom prst="rect">
            <a:avLst/>
          </a:prstGeom>
          <a:noFill/>
          <a:ln>
            <a:noFill/>
          </a:ln>
        </p:spPr>
      </p:pic>
      <p:sp>
        <p:nvSpPr>
          <p:cNvPr id="581" name="Google Shape;581;p32"/>
          <p:cNvSpPr/>
          <p:nvPr/>
        </p:nvSpPr>
        <p:spPr>
          <a:xfrm>
            <a:off x="6128421" y="2789865"/>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Restricted access</a:t>
            </a:r>
            <a:endParaRPr>
              <a:latin typeface="Aptos" panose="020B0004020202020204" pitchFamily="34" charset="0"/>
            </a:endParaRPr>
          </a:p>
        </p:txBody>
      </p:sp>
      <p:pic>
        <p:nvPicPr>
          <p:cNvPr id="582" name="Google Shape;582;p32" descr="Checkbox Checked with solid fill"/>
          <p:cNvPicPr preferRelativeResize="0"/>
          <p:nvPr/>
        </p:nvPicPr>
        <p:blipFill rotWithShape="1">
          <a:blip r:embed="rId5">
            <a:alphaModFix/>
          </a:blip>
          <a:srcRect/>
          <a:stretch/>
        </p:blipFill>
        <p:spPr>
          <a:xfrm>
            <a:off x="5445713" y="2669973"/>
            <a:ext cx="682708" cy="682708"/>
          </a:xfrm>
          <a:prstGeom prst="rect">
            <a:avLst/>
          </a:prstGeom>
          <a:noFill/>
          <a:ln>
            <a:noFill/>
          </a:ln>
        </p:spPr>
      </p:pic>
      <p:sp>
        <p:nvSpPr>
          <p:cNvPr id="583" name="Google Shape;583;p32"/>
          <p:cNvSpPr/>
          <p:nvPr/>
        </p:nvSpPr>
        <p:spPr>
          <a:xfrm>
            <a:off x="6128421" y="3505320"/>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Log in credentials</a:t>
            </a:r>
            <a:endParaRPr>
              <a:latin typeface="Aptos" panose="020B0004020202020204" pitchFamily="34" charset="0"/>
            </a:endParaRPr>
          </a:p>
        </p:txBody>
      </p:sp>
      <p:pic>
        <p:nvPicPr>
          <p:cNvPr id="584" name="Google Shape;584;p32" descr="Checkbox Checked with solid fill"/>
          <p:cNvPicPr preferRelativeResize="0"/>
          <p:nvPr/>
        </p:nvPicPr>
        <p:blipFill rotWithShape="1">
          <a:blip r:embed="rId5">
            <a:alphaModFix/>
          </a:blip>
          <a:srcRect/>
          <a:stretch/>
        </p:blipFill>
        <p:spPr>
          <a:xfrm>
            <a:off x="5445713" y="3385428"/>
            <a:ext cx="682708" cy="682708"/>
          </a:xfrm>
          <a:prstGeom prst="rect">
            <a:avLst/>
          </a:prstGeom>
          <a:noFill/>
          <a:ln>
            <a:noFill/>
          </a:ln>
        </p:spPr>
      </p:pic>
      <p:sp>
        <p:nvSpPr>
          <p:cNvPr id="585" name="Google Shape;585;p32"/>
          <p:cNvSpPr/>
          <p:nvPr/>
        </p:nvSpPr>
        <p:spPr>
          <a:xfrm>
            <a:off x="6128421" y="4180229"/>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Firewalls</a:t>
            </a:r>
            <a:endParaRPr>
              <a:latin typeface="Aptos" panose="020B0004020202020204" pitchFamily="34" charset="0"/>
            </a:endParaRPr>
          </a:p>
        </p:txBody>
      </p:sp>
      <p:pic>
        <p:nvPicPr>
          <p:cNvPr id="586" name="Google Shape;586;p32" descr="Checkbox Checked with solid fill"/>
          <p:cNvPicPr preferRelativeResize="0"/>
          <p:nvPr/>
        </p:nvPicPr>
        <p:blipFill rotWithShape="1">
          <a:blip r:embed="rId5">
            <a:alphaModFix/>
          </a:blip>
          <a:srcRect/>
          <a:stretch/>
        </p:blipFill>
        <p:spPr>
          <a:xfrm>
            <a:off x="5445713" y="4060337"/>
            <a:ext cx="682708" cy="682708"/>
          </a:xfrm>
          <a:prstGeom prst="rect">
            <a:avLst/>
          </a:prstGeom>
          <a:noFill/>
          <a:ln>
            <a:noFill/>
          </a:ln>
        </p:spPr>
      </p:pic>
      <p:sp>
        <p:nvSpPr>
          <p:cNvPr id="587" name="Google Shape;587;p32"/>
          <p:cNvSpPr/>
          <p:nvPr/>
        </p:nvSpPr>
        <p:spPr>
          <a:xfrm>
            <a:off x="6128420" y="4880086"/>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Encrypted emails</a:t>
            </a:r>
            <a:endParaRPr>
              <a:latin typeface="Aptos" panose="020B0004020202020204" pitchFamily="34" charset="0"/>
            </a:endParaRPr>
          </a:p>
        </p:txBody>
      </p:sp>
      <p:pic>
        <p:nvPicPr>
          <p:cNvPr id="588" name="Google Shape;588;p32" descr="Checkbox Checked with solid fill"/>
          <p:cNvPicPr preferRelativeResize="0"/>
          <p:nvPr/>
        </p:nvPicPr>
        <p:blipFill rotWithShape="1">
          <a:blip r:embed="rId5">
            <a:alphaModFix/>
          </a:blip>
          <a:srcRect/>
          <a:stretch/>
        </p:blipFill>
        <p:spPr>
          <a:xfrm>
            <a:off x="5445712" y="4760194"/>
            <a:ext cx="682708" cy="682708"/>
          </a:xfrm>
          <a:prstGeom prst="rect">
            <a:avLst/>
          </a:prstGeom>
          <a:noFill/>
          <a:ln>
            <a:noFill/>
          </a:ln>
        </p:spPr>
      </p:pic>
      <p:grpSp>
        <p:nvGrpSpPr>
          <p:cNvPr id="589" name="Google Shape;589;p32"/>
          <p:cNvGrpSpPr/>
          <p:nvPr/>
        </p:nvGrpSpPr>
        <p:grpSpPr>
          <a:xfrm>
            <a:off x="1942458" y="4760194"/>
            <a:ext cx="1725007" cy="1725007"/>
            <a:chOff x="1749450" y="4738259"/>
            <a:chExt cx="1940905" cy="1940905"/>
          </a:xfrm>
        </p:grpSpPr>
        <p:sp>
          <p:nvSpPr>
            <p:cNvPr id="590" name="Google Shape;590;p32"/>
            <p:cNvSpPr/>
            <p:nvPr/>
          </p:nvSpPr>
          <p:spPr>
            <a:xfrm>
              <a:off x="1749450" y="4738259"/>
              <a:ext cx="1940905" cy="194090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91" name="Google Shape;591;p32"/>
            <p:cNvGrpSpPr/>
            <p:nvPr/>
          </p:nvGrpSpPr>
          <p:grpSpPr>
            <a:xfrm>
              <a:off x="2021040" y="5187010"/>
              <a:ext cx="1397725" cy="1188328"/>
              <a:chOff x="1608528" y="2457404"/>
              <a:chExt cx="3541889" cy="3011269"/>
            </a:xfrm>
          </p:grpSpPr>
          <p:sp>
            <p:nvSpPr>
              <p:cNvPr id="592" name="Google Shape;592;p32"/>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93" name="Google Shape;593;p32"/>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594" name="Google Shape;594;p32"/>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grpSp>
            <p:nvGrpSpPr>
              <p:cNvPr id="595" name="Google Shape;595;p32" descr="Monitor outline"/>
              <p:cNvGrpSpPr/>
              <p:nvPr/>
            </p:nvGrpSpPr>
            <p:grpSpPr>
              <a:xfrm>
                <a:off x="1608528" y="2457404"/>
                <a:ext cx="3541889" cy="3011269"/>
                <a:chOff x="1878189" y="2338563"/>
                <a:chExt cx="3541889" cy="3011269"/>
              </a:xfrm>
            </p:grpSpPr>
            <p:sp>
              <p:nvSpPr>
                <p:cNvPr id="596" name="Google Shape;596;p32"/>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597" name="Google Shape;597;p32"/>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grpSp>
      <p:sp>
        <p:nvSpPr>
          <p:cNvPr id="598" name="Google Shape;59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49014">
        <p:push/>
      </p:transition>
    </mc:Choice>
    <mc:Fallback xmlns="">
      <p:transition spd="slow" advTm="49014">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7"/>
                                        </p:tgtEl>
                                        <p:attrNameLst>
                                          <p:attrName>style.visibility</p:attrName>
                                        </p:attrNameLst>
                                      </p:cBhvr>
                                      <p:to>
                                        <p:strVal val="visible"/>
                                      </p:to>
                                    </p:set>
                                    <p:anim calcmode="lin" valueType="num">
                                      <p:cBhvr additive="base">
                                        <p:cTn id="7" dur="500"/>
                                        <p:tgtEl>
                                          <p:spTgt spid="57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72"/>
                                        </p:tgtEl>
                                        <p:attrNameLst>
                                          <p:attrName>style.visibility</p:attrName>
                                        </p:attrNameLst>
                                      </p:cBhvr>
                                      <p:to>
                                        <p:strVal val="visible"/>
                                      </p:to>
                                    </p:set>
                                    <p:animEffect transition="in" filter="fade">
                                      <p:cBhvr>
                                        <p:cTn id="11" dur="500"/>
                                        <p:tgtEl>
                                          <p:spTgt spid="572"/>
                                        </p:tgtEl>
                                      </p:cBhvr>
                                    </p:animEffect>
                                  </p:childTnLst>
                                </p:cTn>
                              </p:par>
                              <p:par>
                                <p:cTn id="12" presetID="10" presetClass="entr" presetSubtype="0" fill="hold" nodeType="withEffect">
                                  <p:stCondLst>
                                    <p:cond delay="0"/>
                                  </p:stCondLst>
                                  <p:childTnLst>
                                    <p:set>
                                      <p:cBhvr>
                                        <p:cTn id="13" dur="1" fill="hold">
                                          <p:stCondLst>
                                            <p:cond delay="0"/>
                                          </p:stCondLst>
                                        </p:cTn>
                                        <p:tgtEl>
                                          <p:spTgt spid="573"/>
                                        </p:tgtEl>
                                        <p:attrNameLst>
                                          <p:attrName>style.visibility</p:attrName>
                                        </p:attrNameLst>
                                      </p:cBhvr>
                                      <p:to>
                                        <p:strVal val="visible"/>
                                      </p:to>
                                    </p:set>
                                    <p:animEffect transition="in" filter="fade">
                                      <p:cBhvr>
                                        <p:cTn id="14" dur="500"/>
                                        <p:tgtEl>
                                          <p:spTgt spid="573"/>
                                        </p:tgtEl>
                                      </p:cBhvr>
                                    </p:animEffect>
                                  </p:childTnLst>
                                </p:cTn>
                              </p:par>
                              <p:par>
                                <p:cTn id="15" presetID="10" presetClass="entr" presetSubtype="0" fill="hold" nodeType="withEffect">
                                  <p:stCondLst>
                                    <p:cond delay="0"/>
                                  </p:stCondLst>
                                  <p:childTnLst>
                                    <p:set>
                                      <p:cBhvr>
                                        <p:cTn id="16" dur="1" fill="hold">
                                          <p:stCondLst>
                                            <p:cond delay="0"/>
                                          </p:stCondLst>
                                        </p:cTn>
                                        <p:tgtEl>
                                          <p:spTgt spid="576"/>
                                        </p:tgtEl>
                                        <p:attrNameLst>
                                          <p:attrName>style.visibility</p:attrName>
                                        </p:attrNameLst>
                                      </p:cBhvr>
                                      <p:to>
                                        <p:strVal val="visible"/>
                                      </p:to>
                                    </p:set>
                                    <p:animEffect transition="in" filter="fade">
                                      <p:cBhvr>
                                        <p:cTn id="17" dur="500"/>
                                        <p:tgtEl>
                                          <p:spTgt spid="57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78"/>
                                        </p:tgtEl>
                                        <p:attrNameLst>
                                          <p:attrName>style.visibility</p:attrName>
                                        </p:attrNameLst>
                                      </p:cBhvr>
                                      <p:to>
                                        <p:strVal val="visible"/>
                                      </p:to>
                                    </p:set>
                                    <p:anim calcmode="lin" valueType="num">
                                      <p:cBhvr additive="base">
                                        <p:cTn id="22" dur="500"/>
                                        <p:tgtEl>
                                          <p:spTgt spid="578"/>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589"/>
                                        </p:tgtEl>
                                        <p:attrNameLst>
                                          <p:attrName>style.visibility</p:attrName>
                                        </p:attrNameLst>
                                      </p:cBhvr>
                                      <p:to>
                                        <p:strVal val="visible"/>
                                      </p:to>
                                    </p:set>
                                    <p:animEffect transition="in" filter="fade">
                                      <p:cBhvr>
                                        <p:cTn id="26" dur="500"/>
                                        <p:tgtEl>
                                          <p:spTgt spid="58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80"/>
                                        </p:tgtEl>
                                        <p:attrNameLst>
                                          <p:attrName>style.visibility</p:attrName>
                                        </p:attrNameLst>
                                      </p:cBhvr>
                                      <p:to>
                                        <p:strVal val="visible"/>
                                      </p:to>
                                    </p:set>
                                    <p:animEffect transition="in" filter="fade">
                                      <p:cBhvr>
                                        <p:cTn id="31" dur="500"/>
                                        <p:tgtEl>
                                          <p:spTgt spid="580"/>
                                        </p:tgtEl>
                                      </p:cBhvr>
                                    </p:animEffect>
                                  </p:childTnLst>
                                </p:cTn>
                              </p:par>
                              <p:par>
                                <p:cTn id="32" presetID="10" presetClass="entr" presetSubtype="0" fill="hold" nodeType="withEffect">
                                  <p:stCondLst>
                                    <p:cond delay="0"/>
                                  </p:stCondLst>
                                  <p:childTnLst>
                                    <p:set>
                                      <p:cBhvr>
                                        <p:cTn id="33" dur="1" fill="hold">
                                          <p:stCondLst>
                                            <p:cond delay="0"/>
                                          </p:stCondLst>
                                        </p:cTn>
                                        <p:tgtEl>
                                          <p:spTgt spid="579"/>
                                        </p:tgtEl>
                                        <p:attrNameLst>
                                          <p:attrName>style.visibility</p:attrName>
                                        </p:attrNameLst>
                                      </p:cBhvr>
                                      <p:to>
                                        <p:strVal val="visible"/>
                                      </p:to>
                                    </p:set>
                                    <p:animEffect transition="in" filter="fade">
                                      <p:cBhvr>
                                        <p:cTn id="34" dur="500"/>
                                        <p:tgtEl>
                                          <p:spTgt spid="5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82"/>
                                        </p:tgtEl>
                                        <p:attrNameLst>
                                          <p:attrName>style.visibility</p:attrName>
                                        </p:attrNameLst>
                                      </p:cBhvr>
                                      <p:to>
                                        <p:strVal val="visible"/>
                                      </p:to>
                                    </p:set>
                                    <p:animEffect transition="in" filter="fade">
                                      <p:cBhvr>
                                        <p:cTn id="39" dur="500"/>
                                        <p:tgtEl>
                                          <p:spTgt spid="582"/>
                                        </p:tgtEl>
                                      </p:cBhvr>
                                    </p:animEffect>
                                  </p:childTnLst>
                                </p:cTn>
                              </p:par>
                              <p:par>
                                <p:cTn id="40" presetID="10" presetClass="entr" presetSubtype="0" fill="hold" nodeType="withEffect">
                                  <p:stCondLst>
                                    <p:cond delay="0"/>
                                  </p:stCondLst>
                                  <p:childTnLst>
                                    <p:set>
                                      <p:cBhvr>
                                        <p:cTn id="41" dur="1" fill="hold">
                                          <p:stCondLst>
                                            <p:cond delay="0"/>
                                          </p:stCondLst>
                                        </p:cTn>
                                        <p:tgtEl>
                                          <p:spTgt spid="581"/>
                                        </p:tgtEl>
                                        <p:attrNameLst>
                                          <p:attrName>style.visibility</p:attrName>
                                        </p:attrNameLst>
                                      </p:cBhvr>
                                      <p:to>
                                        <p:strVal val="visible"/>
                                      </p:to>
                                    </p:set>
                                    <p:animEffect transition="in" filter="fade">
                                      <p:cBhvr>
                                        <p:cTn id="42" dur="500"/>
                                        <p:tgtEl>
                                          <p:spTgt spid="58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84"/>
                                        </p:tgtEl>
                                        <p:attrNameLst>
                                          <p:attrName>style.visibility</p:attrName>
                                        </p:attrNameLst>
                                      </p:cBhvr>
                                      <p:to>
                                        <p:strVal val="visible"/>
                                      </p:to>
                                    </p:set>
                                    <p:animEffect transition="in" filter="fade">
                                      <p:cBhvr>
                                        <p:cTn id="47" dur="500"/>
                                        <p:tgtEl>
                                          <p:spTgt spid="584"/>
                                        </p:tgtEl>
                                      </p:cBhvr>
                                    </p:animEffect>
                                  </p:childTnLst>
                                </p:cTn>
                              </p:par>
                              <p:par>
                                <p:cTn id="48" presetID="10" presetClass="entr" presetSubtype="0" fill="hold" nodeType="withEffect">
                                  <p:stCondLst>
                                    <p:cond delay="0"/>
                                  </p:stCondLst>
                                  <p:childTnLst>
                                    <p:set>
                                      <p:cBhvr>
                                        <p:cTn id="49" dur="1" fill="hold">
                                          <p:stCondLst>
                                            <p:cond delay="0"/>
                                          </p:stCondLst>
                                        </p:cTn>
                                        <p:tgtEl>
                                          <p:spTgt spid="583"/>
                                        </p:tgtEl>
                                        <p:attrNameLst>
                                          <p:attrName>style.visibility</p:attrName>
                                        </p:attrNameLst>
                                      </p:cBhvr>
                                      <p:to>
                                        <p:strVal val="visible"/>
                                      </p:to>
                                    </p:set>
                                    <p:animEffect transition="in" filter="fade">
                                      <p:cBhvr>
                                        <p:cTn id="50" dur="500"/>
                                        <p:tgtEl>
                                          <p:spTgt spid="58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86"/>
                                        </p:tgtEl>
                                        <p:attrNameLst>
                                          <p:attrName>style.visibility</p:attrName>
                                        </p:attrNameLst>
                                      </p:cBhvr>
                                      <p:to>
                                        <p:strVal val="visible"/>
                                      </p:to>
                                    </p:set>
                                    <p:animEffect transition="in" filter="fade">
                                      <p:cBhvr>
                                        <p:cTn id="55" dur="500"/>
                                        <p:tgtEl>
                                          <p:spTgt spid="586"/>
                                        </p:tgtEl>
                                      </p:cBhvr>
                                    </p:animEffect>
                                  </p:childTnLst>
                                </p:cTn>
                              </p:par>
                              <p:par>
                                <p:cTn id="56" presetID="10" presetClass="entr" presetSubtype="0" fill="hold" nodeType="withEffect">
                                  <p:stCondLst>
                                    <p:cond delay="0"/>
                                  </p:stCondLst>
                                  <p:childTnLst>
                                    <p:set>
                                      <p:cBhvr>
                                        <p:cTn id="57" dur="1" fill="hold">
                                          <p:stCondLst>
                                            <p:cond delay="0"/>
                                          </p:stCondLst>
                                        </p:cTn>
                                        <p:tgtEl>
                                          <p:spTgt spid="585"/>
                                        </p:tgtEl>
                                        <p:attrNameLst>
                                          <p:attrName>style.visibility</p:attrName>
                                        </p:attrNameLst>
                                      </p:cBhvr>
                                      <p:to>
                                        <p:strVal val="visible"/>
                                      </p:to>
                                    </p:set>
                                    <p:animEffect transition="in" filter="fade">
                                      <p:cBhvr>
                                        <p:cTn id="58" dur="500"/>
                                        <p:tgtEl>
                                          <p:spTgt spid="58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88"/>
                                        </p:tgtEl>
                                        <p:attrNameLst>
                                          <p:attrName>style.visibility</p:attrName>
                                        </p:attrNameLst>
                                      </p:cBhvr>
                                      <p:to>
                                        <p:strVal val="visible"/>
                                      </p:to>
                                    </p:set>
                                    <p:animEffect transition="in" filter="fade">
                                      <p:cBhvr>
                                        <p:cTn id="63" dur="500"/>
                                        <p:tgtEl>
                                          <p:spTgt spid="588"/>
                                        </p:tgtEl>
                                      </p:cBhvr>
                                    </p:animEffect>
                                  </p:childTnLst>
                                </p:cTn>
                              </p:par>
                              <p:par>
                                <p:cTn id="64" presetID="10" presetClass="entr" presetSubtype="0" fill="hold" nodeType="withEffect">
                                  <p:stCondLst>
                                    <p:cond delay="0"/>
                                  </p:stCondLst>
                                  <p:childTnLst>
                                    <p:set>
                                      <p:cBhvr>
                                        <p:cTn id="65" dur="1" fill="hold">
                                          <p:stCondLst>
                                            <p:cond delay="0"/>
                                          </p:stCondLst>
                                        </p:cTn>
                                        <p:tgtEl>
                                          <p:spTgt spid="587"/>
                                        </p:tgtEl>
                                        <p:attrNameLst>
                                          <p:attrName>style.visibility</p:attrName>
                                        </p:attrNameLst>
                                      </p:cBhvr>
                                      <p:to>
                                        <p:strVal val="visible"/>
                                      </p:to>
                                    </p:set>
                                    <p:animEffect transition="in" filter="fade">
                                      <p:cBhvr>
                                        <p:cTn id="66" dur="500"/>
                                        <p:tgtEl>
                                          <p:spTgt spid="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D3DFD7"/>
        </a:solidFill>
        <a:effectLst/>
      </p:bgPr>
    </p:bg>
    <p:spTree>
      <p:nvGrpSpPr>
        <p:cNvPr id="1" name="Shape 568"/>
        <p:cNvGrpSpPr/>
        <p:nvPr/>
      </p:nvGrpSpPr>
      <p:grpSpPr>
        <a:xfrm>
          <a:off x="0" y="0"/>
          <a:ext cx="0" cy="0"/>
          <a:chOff x="0" y="0"/>
          <a:chExt cx="0" cy="0"/>
        </a:xfrm>
      </p:grpSpPr>
      <p:sp>
        <p:nvSpPr>
          <p:cNvPr id="569" name="Google Shape;569;p32"/>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70" name="Google Shape;570;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Sistemas de gestión de datos</a:t>
            </a:r>
            <a:endParaRPr/>
          </a:p>
        </p:txBody>
      </p:sp>
      <p:sp>
        <p:nvSpPr>
          <p:cNvPr id="571" name="Google Shape;571;p32"/>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72" name="Google Shape;572;p32"/>
          <p:cNvSpPr/>
          <p:nvPr/>
        </p:nvSpPr>
        <p:spPr>
          <a:xfrm>
            <a:off x="1942458" y="2142777"/>
            <a:ext cx="1725007" cy="172500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573" name="Google Shape;573;p32"/>
          <p:cNvGrpSpPr/>
          <p:nvPr/>
        </p:nvGrpSpPr>
        <p:grpSpPr>
          <a:xfrm>
            <a:off x="2471084" y="2508918"/>
            <a:ext cx="737868" cy="989938"/>
            <a:chOff x="2331209" y="2356132"/>
            <a:chExt cx="940882" cy="1262306"/>
          </a:xfrm>
        </p:grpSpPr>
        <p:sp>
          <p:nvSpPr>
            <p:cNvPr id="574" name="Google Shape;574;p32"/>
            <p:cNvSpPr/>
            <p:nvPr/>
          </p:nvSpPr>
          <p:spPr>
            <a:xfrm>
              <a:off x="2331209" y="2356132"/>
              <a:ext cx="940882" cy="1262306"/>
            </a:xfrm>
            <a:prstGeom prst="snip1Rect">
              <a:avLst>
                <a:gd name="adj" fmla="val 41764"/>
              </a:avLst>
            </a:prstGeom>
            <a:solidFill>
              <a:srgbClr val="D3DFD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75" name="Google Shape;575;p32"/>
            <p:cNvSpPr/>
            <p:nvPr/>
          </p:nvSpPr>
          <p:spPr>
            <a:xfrm>
              <a:off x="2858368" y="2383961"/>
              <a:ext cx="321850" cy="325423"/>
            </a:xfrm>
            <a:prstGeom prst="rtTriangle">
              <a:avLst/>
            </a:prstGeom>
            <a:solidFill>
              <a:srgbClr val="92AE9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pic>
        <p:nvPicPr>
          <p:cNvPr id="576" name="Google Shape;576;p32" descr="Document with solid fill"/>
          <p:cNvPicPr preferRelativeResize="0"/>
          <p:nvPr/>
        </p:nvPicPr>
        <p:blipFill rotWithShape="1">
          <a:blip r:embed="rId4">
            <a:alphaModFix/>
          </a:blip>
          <a:srcRect/>
          <a:stretch/>
        </p:blipFill>
        <p:spPr>
          <a:xfrm>
            <a:off x="2215664" y="2401938"/>
            <a:ext cx="1210421" cy="1210421"/>
          </a:xfrm>
          <a:prstGeom prst="rect">
            <a:avLst/>
          </a:prstGeom>
          <a:noFill/>
          <a:ln>
            <a:noFill/>
          </a:ln>
        </p:spPr>
      </p:pic>
      <p:sp>
        <p:nvSpPr>
          <p:cNvPr id="577" name="Google Shape;577;p32"/>
          <p:cNvSpPr/>
          <p:nvPr/>
        </p:nvSpPr>
        <p:spPr>
          <a:xfrm>
            <a:off x="1194678" y="1496455"/>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Registros en papel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78" name="Google Shape;578;p32"/>
          <p:cNvSpPr/>
          <p:nvPr/>
        </p:nvSpPr>
        <p:spPr>
          <a:xfrm>
            <a:off x="1194678" y="4113871"/>
            <a:ext cx="3220567" cy="49012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Sistema electrónico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79" name="Google Shape;579;p32"/>
          <p:cNvSpPr/>
          <p:nvPr/>
        </p:nvSpPr>
        <p:spPr>
          <a:xfrm>
            <a:off x="6128422" y="2107157"/>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Registros</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papel</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en</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un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lugar</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cerrado</a:t>
            </a:r>
            <a:r>
              <a:rPr kumimoji="0" lang="en-US" sz="1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y </a:t>
            </a:r>
            <a:r>
              <a:rPr kumimoji="0" lang="en-US" sz="1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seguro</a:t>
            </a:r>
            <a:endParaRPr kumimoji="0" sz="1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pic>
        <p:nvPicPr>
          <p:cNvPr id="580" name="Google Shape;580;p32" descr="Checkbox Checked with solid fill"/>
          <p:cNvPicPr preferRelativeResize="0"/>
          <p:nvPr/>
        </p:nvPicPr>
        <p:blipFill rotWithShape="1">
          <a:blip r:embed="rId5">
            <a:alphaModFix/>
          </a:blip>
          <a:srcRect/>
          <a:stretch/>
        </p:blipFill>
        <p:spPr>
          <a:xfrm>
            <a:off x="5445714" y="1987265"/>
            <a:ext cx="682708" cy="682708"/>
          </a:xfrm>
          <a:prstGeom prst="rect">
            <a:avLst/>
          </a:prstGeom>
          <a:noFill/>
          <a:ln>
            <a:noFill/>
          </a:ln>
        </p:spPr>
      </p:pic>
      <p:sp>
        <p:nvSpPr>
          <p:cNvPr id="581" name="Google Shape;581;p32"/>
          <p:cNvSpPr/>
          <p:nvPr/>
        </p:nvSpPr>
        <p:spPr>
          <a:xfrm>
            <a:off x="6128421" y="2789865"/>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Acceso restringido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82" name="Google Shape;582;p32" descr="Checkbox Checked with solid fill"/>
          <p:cNvPicPr preferRelativeResize="0"/>
          <p:nvPr/>
        </p:nvPicPr>
        <p:blipFill rotWithShape="1">
          <a:blip r:embed="rId5">
            <a:alphaModFix/>
          </a:blip>
          <a:srcRect/>
          <a:stretch/>
        </p:blipFill>
        <p:spPr>
          <a:xfrm>
            <a:off x="5445713" y="2669973"/>
            <a:ext cx="682708" cy="682708"/>
          </a:xfrm>
          <a:prstGeom prst="rect">
            <a:avLst/>
          </a:prstGeom>
          <a:noFill/>
          <a:ln>
            <a:noFill/>
          </a:ln>
        </p:spPr>
      </p:pic>
      <p:sp>
        <p:nvSpPr>
          <p:cNvPr id="583" name="Google Shape;583;p32"/>
          <p:cNvSpPr/>
          <p:nvPr/>
        </p:nvSpPr>
        <p:spPr>
          <a:xfrm>
            <a:off x="6128421" y="3505320"/>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Credenciales de inicio de sesión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84" name="Google Shape;584;p32" descr="Checkbox Checked with solid fill"/>
          <p:cNvPicPr preferRelativeResize="0"/>
          <p:nvPr/>
        </p:nvPicPr>
        <p:blipFill rotWithShape="1">
          <a:blip r:embed="rId5">
            <a:alphaModFix/>
          </a:blip>
          <a:srcRect/>
          <a:stretch/>
        </p:blipFill>
        <p:spPr>
          <a:xfrm>
            <a:off x="5445713" y="3385428"/>
            <a:ext cx="682708" cy="682708"/>
          </a:xfrm>
          <a:prstGeom prst="rect">
            <a:avLst/>
          </a:prstGeom>
          <a:noFill/>
          <a:ln>
            <a:noFill/>
          </a:ln>
        </p:spPr>
      </p:pic>
      <p:sp>
        <p:nvSpPr>
          <p:cNvPr id="585" name="Google Shape;585;p32"/>
          <p:cNvSpPr/>
          <p:nvPr/>
        </p:nvSpPr>
        <p:spPr>
          <a:xfrm>
            <a:off x="6128421" y="4180229"/>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Firewalls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86" name="Google Shape;586;p32" descr="Checkbox Checked with solid fill"/>
          <p:cNvPicPr preferRelativeResize="0"/>
          <p:nvPr/>
        </p:nvPicPr>
        <p:blipFill rotWithShape="1">
          <a:blip r:embed="rId5">
            <a:alphaModFix/>
          </a:blip>
          <a:srcRect/>
          <a:stretch/>
        </p:blipFill>
        <p:spPr>
          <a:xfrm>
            <a:off x="5445713" y="4060337"/>
            <a:ext cx="682708" cy="682708"/>
          </a:xfrm>
          <a:prstGeom prst="rect">
            <a:avLst/>
          </a:prstGeom>
          <a:noFill/>
          <a:ln>
            <a:noFill/>
          </a:ln>
        </p:spPr>
      </p:pic>
      <p:sp>
        <p:nvSpPr>
          <p:cNvPr id="587" name="Google Shape;587;p32"/>
          <p:cNvSpPr/>
          <p:nvPr/>
        </p:nvSpPr>
        <p:spPr>
          <a:xfrm>
            <a:off x="6128420" y="4880086"/>
            <a:ext cx="4900135" cy="44292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Correos electrónicos cifrados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588" name="Google Shape;588;p32" descr="Checkbox Checked with solid fill"/>
          <p:cNvPicPr preferRelativeResize="0"/>
          <p:nvPr/>
        </p:nvPicPr>
        <p:blipFill rotWithShape="1">
          <a:blip r:embed="rId5">
            <a:alphaModFix/>
          </a:blip>
          <a:srcRect/>
          <a:stretch/>
        </p:blipFill>
        <p:spPr>
          <a:xfrm>
            <a:off x="5445712" y="4760194"/>
            <a:ext cx="682708" cy="682708"/>
          </a:xfrm>
          <a:prstGeom prst="rect">
            <a:avLst/>
          </a:prstGeom>
          <a:noFill/>
          <a:ln>
            <a:noFill/>
          </a:ln>
        </p:spPr>
      </p:pic>
      <p:grpSp>
        <p:nvGrpSpPr>
          <p:cNvPr id="589" name="Google Shape;589;p32"/>
          <p:cNvGrpSpPr/>
          <p:nvPr/>
        </p:nvGrpSpPr>
        <p:grpSpPr>
          <a:xfrm>
            <a:off x="1942458" y="4760194"/>
            <a:ext cx="1725007" cy="1725007"/>
            <a:chOff x="1749450" y="4738259"/>
            <a:chExt cx="1940905" cy="1940905"/>
          </a:xfrm>
        </p:grpSpPr>
        <p:sp>
          <p:nvSpPr>
            <p:cNvPr id="590" name="Google Shape;590;p32"/>
            <p:cNvSpPr/>
            <p:nvPr/>
          </p:nvSpPr>
          <p:spPr>
            <a:xfrm>
              <a:off x="1749450" y="4738259"/>
              <a:ext cx="1940905" cy="194090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591" name="Google Shape;591;p32"/>
            <p:cNvGrpSpPr/>
            <p:nvPr/>
          </p:nvGrpSpPr>
          <p:grpSpPr>
            <a:xfrm>
              <a:off x="2021040" y="5187010"/>
              <a:ext cx="1397725" cy="1188328"/>
              <a:chOff x="1608528" y="2457404"/>
              <a:chExt cx="3541889" cy="3011269"/>
            </a:xfrm>
          </p:grpSpPr>
          <p:sp>
            <p:nvSpPr>
              <p:cNvPr id="592" name="Google Shape;592;p32"/>
              <p:cNvSpPr/>
              <p:nvPr/>
            </p:nvSpPr>
            <p:spPr>
              <a:xfrm>
                <a:off x="3104866" y="4876800"/>
                <a:ext cx="552734" cy="534537"/>
              </a:xfrm>
              <a:prstGeom prst="rect">
                <a:avLst/>
              </a:prstGeom>
              <a:solidFill>
                <a:srgbClr val="245D3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93" name="Google Shape;593;p32"/>
              <p:cNvSpPr/>
              <p:nvPr/>
            </p:nvSpPr>
            <p:spPr>
              <a:xfrm>
                <a:off x="1670304" y="2511552"/>
                <a:ext cx="3401568" cy="2365248"/>
              </a:xfrm>
              <a:prstGeom prst="roundRect">
                <a:avLst>
                  <a:gd name="adj" fmla="val 3507"/>
                </a:avLst>
              </a:prstGeom>
              <a:solidFill>
                <a:srgbClr val="3A6D4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594" name="Google Shape;594;p32"/>
              <p:cNvSpPr/>
              <p:nvPr/>
            </p:nvSpPr>
            <p:spPr>
              <a:xfrm>
                <a:off x="1890215" y="2747300"/>
                <a:ext cx="2988860" cy="1913410"/>
              </a:xfrm>
              <a:prstGeom prst="rect">
                <a:avLst/>
              </a:prstGeom>
              <a:solidFill>
                <a:srgbClr val="92AE9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595" name="Google Shape;595;p32" descr="Monitor outline"/>
              <p:cNvGrpSpPr/>
              <p:nvPr/>
            </p:nvGrpSpPr>
            <p:grpSpPr>
              <a:xfrm>
                <a:off x="1608528" y="2457404"/>
                <a:ext cx="3541889" cy="3011269"/>
                <a:chOff x="1878189" y="2338563"/>
                <a:chExt cx="3541889" cy="3011269"/>
              </a:xfrm>
            </p:grpSpPr>
            <p:sp>
              <p:nvSpPr>
                <p:cNvPr id="596" name="Google Shape;596;p32"/>
                <p:cNvSpPr/>
                <p:nvPr/>
              </p:nvSpPr>
              <p:spPr>
                <a:xfrm>
                  <a:off x="1878189" y="2338563"/>
                  <a:ext cx="3541889" cy="3011269"/>
                </a:xfrm>
                <a:custGeom>
                  <a:avLst/>
                  <a:gdLst/>
                  <a:ahLst/>
                  <a:cxnLst/>
                  <a:rect l="l" t="t" r="r" b="b"/>
                  <a:pathLst>
                    <a:path w="3541889" h="3011269" extrusionOk="0">
                      <a:moveTo>
                        <a:pt x="3364795" y="0"/>
                      </a:moveTo>
                      <a:lnTo>
                        <a:pt x="177094" y="0"/>
                      </a:lnTo>
                      <a:cubicBezTo>
                        <a:pt x="79409" y="292"/>
                        <a:pt x="292" y="79409"/>
                        <a:pt x="0" y="177094"/>
                      </a:cubicBezTo>
                      <a:lnTo>
                        <a:pt x="0" y="2302892"/>
                      </a:lnTo>
                      <a:cubicBezTo>
                        <a:pt x="316" y="2400569"/>
                        <a:pt x="79419" y="2479672"/>
                        <a:pt x="177094" y="2479987"/>
                      </a:cubicBezTo>
                      <a:lnTo>
                        <a:pt x="1461029" y="2479987"/>
                      </a:lnTo>
                      <a:lnTo>
                        <a:pt x="1461029" y="2922723"/>
                      </a:lnTo>
                      <a:lnTo>
                        <a:pt x="974020" y="2922723"/>
                      </a:lnTo>
                      <a:lnTo>
                        <a:pt x="974020" y="3011270"/>
                      </a:lnTo>
                      <a:lnTo>
                        <a:pt x="2567870" y="3011270"/>
                      </a:lnTo>
                      <a:lnTo>
                        <a:pt x="2567870" y="2922723"/>
                      </a:lnTo>
                      <a:lnTo>
                        <a:pt x="2080860" y="2922723"/>
                      </a:lnTo>
                      <a:lnTo>
                        <a:pt x="2080860" y="2479987"/>
                      </a:lnTo>
                      <a:lnTo>
                        <a:pt x="3364795" y="2479987"/>
                      </a:lnTo>
                      <a:cubicBezTo>
                        <a:pt x="3462471" y="2479672"/>
                        <a:pt x="3541575" y="2400569"/>
                        <a:pt x="3541889" y="2302892"/>
                      </a:cubicBezTo>
                      <a:lnTo>
                        <a:pt x="3541889" y="177094"/>
                      </a:lnTo>
                      <a:cubicBezTo>
                        <a:pt x="3541597" y="79409"/>
                        <a:pt x="3462480" y="292"/>
                        <a:pt x="3364795" y="0"/>
                      </a:cubicBezTo>
                      <a:close/>
                      <a:moveTo>
                        <a:pt x="1992313" y="2922900"/>
                      </a:moveTo>
                      <a:lnTo>
                        <a:pt x="1549577" y="2922900"/>
                      </a:lnTo>
                      <a:lnTo>
                        <a:pt x="1549577" y="2480164"/>
                      </a:lnTo>
                      <a:lnTo>
                        <a:pt x="1992313" y="2480164"/>
                      </a:lnTo>
                      <a:close/>
                      <a:moveTo>
                        <a:pt x="3453342" y="2303069"/>
                      </a:moveTo>
                      <a:cubicBezTo>
                        <a:pt x="3453342" y="2351974"/>
                        <a:pt x="3413699" y="2391616"/>
                        <a:pt x="3364795" y="2391616"/>
                      </a:cubicBezTo>
                      <a:lnTo>
                        <a:pt x="177094" y="2391616"/>
                      </a:lnTo>
                      <a:cubicBezTo>
                        <a:pt x="128190" y="2391616"/>
                        <a:pt x="88547" y="2351974"/>
                        <a:pt x="88547" y="2303069"/>
                      </a:cubicBezTo>
                      <a:lnTo>
                        <a:pt x="88547" y="177094"/>
                      </a:lnTo>
                      <a:cubicBezTo>
                        <a:pt x="88547" y="128190"/>
                        <a:pt x="128190" y="88547"/>
                        <a:pt x="177094" y="88547"/>
                      </a:cubicBezTo>
                      <a:lnTo>
                        <a:pt x="3364795" y="88547"/>
                      </a:lnTo>
                      <a:cubicBezTo>
                        <a:pt x="3413699" y="88547"/>
                        <a:pt x="3453342" y="128190"/>
                        <a:pt x="3453342" y="177094"/>
                      </a:cubicBezTo>
                      <a:close/>
                    </a:path>
                  </a:pathLst>
                </a:custGeom>
                <a:solidFill>
                  <a:srgbClr val="245D3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597" name="Google Shape;597;p32"/>
                <p:cNvSpPr/>
                <p:nvPr/>
              </p:nvSpPr>
              <p:spPr>
                <a:xfrm>
                  <a:off x="2099557" y="2559931"/>
                  <a:ext cx="3099153" cy="2037206"/>
                </a:xfrm>
                <a:custGeom>
                  <a:avLst/>
                  <a:gdLst/>
                  <a:ahLst/>
                  <a:cxnLst/>
                  <a:rect l="l" t="t" r="r" b="b"/>
                  <a:pathLst>
                    <a:path w="3099153" h="2037206" extrusionOk="0">
                      <a:moveTo>
                        <a:pt x="88547" y="0"/>
                      </a:moveTo>
                      <a:lnTo>
                        <a:pt x="0" y="0"/>
                      </a:lnTo>
                      <a:lnTo>
                        <a:pt x="0" y="2037206"/>
                      </a:lnTo>
                      <a:lnTo>
                        <a:pt x="3099153" y="2037206"/>
                      </a:lnTo>
                      <a:lnTo>
                        <a:pt x="3099153" y="0"/>
                      </a:lnTo>
                      <a:lnTo>
                        <a:pt x="88547" y="0"/>
                      </a:lnTo>
                      <a:close/>
                      <a:moveTo>
                        <a:pt x="3010606" y="1948659"/>
                      </a:moveTo>
                      <a:lnTo>
                        <a:pt x="88547" y="1948659"/>
                      </a:lnTo>
                      <a:lnTo>
                        <a:pt x="88547" y="88547"/>
                      </a:lnTo>
                      <a:lnTo>
                        <a:pt x="3010606" y="88547"/>
                      </a:lnTo>
                      <a:close/>
                    </a:path>
                  </a:pathLst>
                </a:custGeom>
                <a:solidFill>
                  <a:srgbClr val="245D3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grpSp>
      <p:sp>
        <p:nvSpPr>
          <p:cNvPr id="598" name="Google Shape;59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49014">
        <p:push/>
      </p:transition>
    </mc:Choice>
    <mc:Fallback xmlns="">
      <p:transition spd="slow" advTm="49014">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7"/>
                                        </p:tgtEl>
                                        <p:attrNameLst>
                                          <p:attrName>style.visibility</p:attrName>
                                        </p:attrNameLst>
                                      </p:cBhvr>
                                      <p:to>
                                        <p:strVal val="visible"/>
                                      </p:to>
                                    </p:set>
                                    <p:anim calcmode="lin" valueType="num">
                                      <p:cBhvr additive="base">
                                        <p:cTn id="7" dur="500"/>
                                        <p:tgtEl>
                                          <p:spTgt spid="577"/>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72"/>
                                        </p:tgtEl>
                                        <p:attrNameLst>
                                          <p:attrName>style.visibility</p:attrName>
                                        </p:attrNameLst>
                                      </p:cBhvr>
                                      <p:to>
                                        <p:strVal val="visible"/>
                                      </p:to>
                                    </p:set>
                                    <p:animEffect transition="in" filter="fade">
                                      <p:cBhvr>
                                        <p:cTn id="11" dur="500"/>
                                        <p:tgtEl>
                                          <p:spTgt spid="572"/>
                                        </p:tgtEl>
                                      </p:cBhvr>
                                    </p:animEffect>
                                  </p:childTnLst>
                                </p:cTn>
                              </p:par>
                              <p:par>
                                <p:cTn id="12" presetID="10" presetClass="entr" presetSubtype="0" fill="hold" nodeType="withEffect">
                                  <p:stCondLst>
                                    <p:cond delay="0"/>
                                  </p:stCondLst>
                                  <p:childTnLst>
                                    <p:set>
                                      <p:cBhvr>
                                        <p:cTn id="13" dur="1" fill="hold">
                                          <p:stCondLst>
                                            <p:cond delay="0"/>
                                          </p:stCondLst>
                                        </p:cTn>
                                        <p:tgtEl>
                                          <p:spTgt spid="573"/>
                                        </p:tgtEl>
                                        <p:attrNameLst>
                                          <p:attrName>style.visibility</p:attrName>
                                        </p:attrNameLst>
                                      </p:cBhvr>
                                      <p:to>
                                        <p:strVal val="visible"/>
                                      </p:to>
                                    </p:set>
                                    <p:animEffect transition="in" filter="fade">
                                      <p:cBhvr>
                                        <p:cTn id="14" dur="500"/>
                                        <p:tgtEl>
                                          <p:spTgt spid="573"/>
                                        </p:tgtEl>
                                      </p:cBhvr>
                                    </p:animEffect>
                                  </p:childTnLst>
                                </p:cTn>
                              </p:par>
                              <p:par>
                                <p:cTn id="15" presetID="10" presetClass="entr" presetSubtype="0" fill="hold" nodeType="withEffect">
                                  <p:stCondLst>
                                    <p:cond delay="0"/>
                                  </p:stCondLst>
                                  <p:childTnLst>
                                    <p:set>
                                      <p:cBhvr>
                                        <p:cTn id="16" dur="1" fill="hold">
                                          <p:stCondLst>
                                            <p:cond delay="0"/>
                                          </p:stCondLst>
                                        </p:cTn>
                                        <p:tgtEl>
                                          <p:spTgt spid="576"/>
                                        </p:tgtEl>
                                        <p:attrNameLst>
                                          <p:attrName>style.visibility</p:attrName>
                                        </p:attrNameLst>
                                      </p:cBhvr>
                                      <p:to>
                                        <p:strVal val="visible"/>
                                      </p:to>
                                    </p:set>
                                    <p:animEffect transition="in" filter="fade">
                                      <p:cBhvr>
                                        <p:cTn id="17" dur="500"/>
                                        <p:tgtEl>
                                          <p:spTgt spid="57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78"/>
                                        </p:tgtEl>
                                        <p:attrNameLst>
                                          <p:attrName>style.visibility</p:attrName>
                                        </p:attrNameLst>
                                      </p:cBhvr>
                                      <p:to>
                                        <p:strVal val="visible"/>
                                      </p:to>
                                    </p:set>
                                    <p:anim calcmode="lin" valueType="num">
                                      <p:cBhvr additive="base">
                                        <p:cTn id="22" dur="500"/>
                                        <p:tgtEl>
                                          <p:spTgt spid="578"/>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589"/>
                                        </p:tgtEl>
                                        <p:attrNameLst>
                                          <p:attrName>style.visibility</p:attrName>
                                        </p:attrNameLst>
                                      </p:cBhvr>
                                      <p:to>
                                        <p:strVal val="visible"/>
                                      </p:to>
                                    </p:set>
                                    <p:animEffect transition="in" filter="fade">
                                      <p:cBhvr>
                                        <p:cTn id="26" dur="500"/>
                                        <p:tgtEl>
                                          <p:spTgt spid="58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80"/>
                                        </p:tgtEl>
                                        <p:attrNameLst>
                                          <p:attrName>style.visibility</p:attrName>
                                        </p:attrNameLst>
                                      </p:cBhvr>
                                      <p:to>
                                        <p:strVal val="visible"/>
                                      </p:to>
                                    </p:set>
                                    <p:animEffect transition="in" filter="fade">
                                      <p:cBhvr>
                                        <p:cTn id="31" dur="500"/>
                                        <p:tgtEl>
                                          <p:spTgt spid="580"/>
                                        </p:tgtEl>
                                      </p:cBhvr>
                                    </p:animEffect>
                                  </p:childTnLst>
                                </p:cTn>
                              </p:par>
                              <p:par>
                                <p:cTn id="32" presetID="10" presetClass="entr" presetSubtype="0" fill="hold" nodeType="withEffect">
                                  <p:stCondLst>
                                    <p:cond delay="0"/>
                                  </p:stCondLst>
                                  <p:childTnLst>
                                    <p:set>
                                      <p:cBhvr>
                                        <p:cTn id="33" dur="1" fill="hold">
                                          <p:stCondLst>
                                            <p:cond delay="0"/>
                                          </p:stCondLst>
                                        </p:cTn>
                                        <p:tgtEl>
                                          <p:spTgt spid="579"/>
                                        </p:tgtEl>
                                        <p:attrNameLst>
                                          <p:attrName>style.visibility</p:attrName>
                                        </p:attrNameLst>
                                      </p:cBhvr>
                                      <p:to>
                                        <p:strVal val="visible"/>
                                      </p:to>
                                    </p:set>
                                    <p:animEffect transition="in" filter="fade">
                                      <p:cBhvr>
                                        <p:cTn id="34" dur="500"/>
                                        <p:tgtEl>
                                          <p:spTgt spid="57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82"/>
                                        </p:tgtEl>
                                        <p:attrNameLst>
                                          <p:attrName>style.visibility</p:attrName>
                                        </p:attrNameLst>
                                      </p:cBhvr>
                                      <p:to>
                                        <p:strVal val="visible"/>
                                      </p:to>
                                    </p:set>
                                    <p:animEffect transition="in" filter="fade">
                                      <p:cBhvr>
                                        <p:cTn id="39" dur="500"/>
                                        <p:tgtEl>
                                          <p:spTgt spid="582"/>
                                        </p:tgtEl>
                                      </p:cBhvr>
                                    </p:animEffect>
                                  </p:childTnLst>
                                </p:cTn>
                              </p:par>
                              <p:par>
                                <p:cTn id="40" presetID="10" presetClass="entr" presetSubtype="0" fill="hold" nodeType="withEffect">
                                  <p:stCondLst>
                                    <p:cond delay="0"/>
                                  </p:stCondLst>
                                  <p:childTnLst>
                                    <p:set>
                                      <p:cBhvr>
                                        <p:cTn id="41" dur="1" fill="hold">
                                          <p:stCondLst>
                                            <p:cond delay="0"/>
                                          </p:stCondLst>
                                        </p:cTn>
                                        <p:tgtEl>
                                          <p:spTgt spid="581"/>
                                        </p:tgtEl>
                                        <p:attrNameLst>
                                          <p:attrName>style.visibility</p:attrName>
                                        </p:attrNameLst>
                                      </p:cBhvr>
                                      <p:to>
                                        <p:strVal val="visible"/>
                                      </p:to>
                                    </p:set>
                                    <p:animEffect transition="in" filter="fade">
                                      <p:cBhvr>
                                        <p:cTn id="42" dur="500"/>
                                        <p:tgtEl>
                                          <p:spTgt spid="58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84"/>
                                        </p:tgtEl>
                                        <p:attrNameLst>
                                          <p:attrName>style.visibility</p:attrName>
                                        </p:attrNameLst>
                                      </p:cBhvr>
                                      <p:to>
                                        <p:strVal val="visible"/>
                                      </p:to>
                                    </p:set>
                                    <p:animEffect transition="in" filter="fade">
                                      <p:cBhvr>
                                        <p:cTn id="47" dur="500"/>
                                        <p:tgtEl>
                                          <p:spTgt spid="584"/>
                                        </p:tgtEl>
                                      </p:cBhvr>
                                    </p:animEffect>
                                  </p:childTnLst>
                                </p:cTn>
                              </p:par>
                              <p:par>
                                <p:cTn id="48" presetID="10" presetClass="entr" presetSubtype="0" fill="hold" nodeType="withEffect">
                                  <p:stCondLst>
                                    <p:cond delay="0"/>
                                  </p:stCondLst>
                                  <p:childTnLst>
                                    <p:set>
                                      <p:cBhvr>
                                        <p:cTn id="49" dur="1" fill="hold">
                                          <p:stCondLst>
                                            <p:cond delay="0"/>
                                          </p:stCondLst>
                                        </p:cTn>
                                        <p:tgtEl>
                                          <p:spTgt spid="583"/>
                                        </p:tgtEl>
                                        <p:attrNameLst>
                                          <p:attrName>style.visibility</p:attrName>
                                        </p:attrNameLst>
                                      </p:cBhvr>
                                      <p:to>
                                        <p:strVal val="visible"/>
                                      </p:to>
                                    </p:set>
                                    <p:animEffect transition="in" filter="fade">
                                      <p:cBhvr>
                                        <p:cTn id="50" dur="500"/>
                                        <p:tgtEl>
                                          <p:spTgt spid="58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86"/>
                                        </p:tgtEl>
                                        <p:attrNameLst>
                                          <p:attrName>style.visibility</p:attrName>
                                        </p:attrNameLst>
                                      </p:cBhvr>
                                      <p:to>
                                        <p:strVal val="visible"/>
                                      </p:to>
                                    </p:set>
                                    <p:animEffect transition="in" filter="fade">
                                      <p:cBhvr>
                                        <p:cTn id="55" dur="500"/>
                                        <p:tgtEl>
                                          <p:spTgt spid="586"/>
                                        </p:tgtEl>
                                      </p:cBhvr>
                                    </p:animEffect>
                                  </p:childTnLst>
                                </p:cTn>
                              </p:par>
                              <p:par>
                                <p:cTn id="56" presetID="10" presetClass="entr" presetSubtype="0" fill="hold" nodeType="withEffect">
                                  <p:stCondLst>
                                    <p:cond delay="0"/>
                                  </p:stCondLst>
                                  <p:childTnLst>
                                    <p:set>
                                      <p:cBhvr>
                                        <p:cTn id="57" dur="1" fill="hold">
                                          <p:stCondLst>
                                            <p:cond delay="0"/>
                                          </p:stCondLst>
                                        </p:cTn>
                                        <p:tgtEl>
                                          <p:spTgt spid="585"/>
                                        </p:tgtEl>
                                        <p:attrNameLst>
                                          <p:attrName>style.visibility</p:attrName>
                                        </p:attrNameLst>
                                      </p:cBhvr>
                                      <p:to>
                                        <p:strVal val="visible"/>
                                      </p:to>
                                    </p:set>
                                    <p:animEffect transition="in" filter="fade">
                                      <p:cBhvr>
                                        <p:cTn id="58" dur="500"/>
                                        <p:tgtEl>
                                          <p:spTgt spid="58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88"/>
                                        </p:tgtEl>
                                        <p:attrNameLst>
                                          <p:attrName>style.visibility</p:attrName>
                                        </p:attrNameLst>
                                      </p:cBhvr>
                                      <p:to>
                                        <p:strVal val="visible"/>
                                      </p:to>
                                    </p:set>
                                    <p:animEffect transition="in" filter="fade">
                                      <p:cBhvr>
                                        <p:cTn id="63" dur="500"/>
                                        <p:tgtEl>
                                          <p:spTgt spid="588"/>
                                        </p:tgtEl>
                                      </p:cBhvr>
                                    </p:animEffect>
                                  </p:childTnLst>
                                </p:cTn>
                              </p:par>
                              <p:par>
                                <p:cTn id="64" presetID="10" presetClass="entr" presetSubtype="0" fill="hold" nodeType="withEffect">
                                  <p:stCondLst>
                                    <p:cond delay="0"/>
                                  </p:stCondLst>
                                  <p:childTnLst>
                                    <p:set>
                                      <p:cBhvr>
                                        <p:cTn id="65" dur="1" fill="hold">
                                          <p:stCondLst>
                                            <p:cond delay="0"/>
                                          </p:stCondLst>
                                        </p:cTn>
                                        <p:tgtEl>
                                          <p:spTgt spid="587"/>
                                        </p:tgtEl>
                                        <p:attrNameLst>
                                          <p:attrName>style.visibility</p:attrName>
                                        </p:attrNameLst>
                                      </p:cBhvr>
                                      <p:to>
                                        <p:strVal val="visible"/>
                                      </p:to>
                                    </p:set>
                                    <p:animEffect transition="in" filter="fade">
                                      <p:cBhvr>
                                        <p:cTn id="66" dur="500"/>
                                        <p:tgtEl>
                                          <p:spTgt spid="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B69DAE"/>
        </a:solidFill>
        <a:effectLst/>
      </p:bgPr>
    </p:bg>
    <p:spTree>
      <p:nvGrpSpPr>
        <p:cNvPr id="1" name="Shape 603"/>
        <p:cNvGrpSpPr/>
        <p:nvPr/>
      </p:nvGrpSpPr>
      <p:grpSpPr>
        <a:xfrm>
          <a:off x="0" y="0"/>
          <a:ext cx="0" cy="0"/>
          <a:chOff x="0" y="0"/>
          <a:chExt cx="0" cy="0"/>
        </a:xfrm>
      </p:grpSpPr>
      <p:sp>
        <p:nvSpPr>
          <p:cNvPr id="604" name="Google Shape;604;p33"/>
          <p:cNvSpPr/>
          <p:nvPr/>
        </p:nvSpPr>
        <p:spPr>
          <a:xfrm>
            <a:off x="2876550" y="246518"/>
            <a:ext cx="6438900" cy="6364964"/>
          </a:xfrm>
          <a:prstGeom prst="ellipse">
            <a:avLst/>
          </a:prstGeom>
          <a:solidFill>
            <a:srgbClr val="D3C4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5" name="Google Shape;605;p33"/>
          <p:cNvSpPr/>
          <p:nvPr/>
        </p:nvSpPr>
        <p:spPr>
          <a:xfrm>
            <a:off x="2876550" y="246518"/>
            <a:ext cx="6172200" cy="6101326"/>
          </a:xfrm>
          <a:prstGeom prst="ellipse">
            <a:avLst/>
          </a:prstGeom>
          <a:solidFill>
            <a:srgbClr val="E2D8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6" name="Google Shape;606;p33"/>
          <p:cNvSpPr/>
          <p:nvPr/>
        </p:nvSpPr>
        <p:spPr>
          <a:xfrm>
            <a:off x="3143250" y="510156"/>
            <a:ext cx="5905500" cy="5837688"/>
          </a:xfrm>
          <a:prstGeom prst="ellipse">
            <a:avLst/>
          </a:prstGeom>
          <a:solidFill>
            <a:srgbClr val="F0EBE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07" name="Google Shape;607;p33"/>
          <p:cNvSpPr txBox="1">
            <a:spLocks noGrp="1"/>
          </p:cNvSpPr>
          <p:nvPr>
            <p:ph type="title"/>
          </p:nvPr>
        </p:nvSpPr>
        <p:spPr>
          <a:xfrm>
            <a:off x="3143251" y="2766218"/>
            <a:ext cx="5905499"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Play"/>
              <a:buNone/>
            </a:pPr>
            <a:r>
              <a:rPr lang="en-US" sz="4000"/>
              <a:t>Meeting Health First Colorado Doula Requirements</a:t>
            </a:r>
            <a:endParaRPr/>
          </a:p>
        </p:txBody>
      </p:sp>
      <p:sp>
        <p:nvSpPr>
          <p:cNvPr id="608" name="Google Shape;60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5010"/>
    </mc:Choice>
    <mc:Fallback xmlns="">
      <p:transition spd="slow" advTm="501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B69DAE"/>
        </a:solidFill>
        <a:effectLst/>
      </p:bgPr>
    </p:bg>
    <p:spTree>
      <p:nvGrpSpPr>
        <p:cNvPr id="1" name="Shape 603"/>
        <p:cNvGrpSpPr/>
        <p:nvPr/>
      </p:nvGrpSpPr>
      <p:grpSpPr>
        <a:xfrm>
          <a:off x="0" y="0"/>
          <a:ext cx="0" cy="0"/>
          <a:chOff x="0" y="0"/>
          <a:chExt cx="0" cy="0"/>
        </a:xfrm>
      </p:grpSpPr>
      <p:sp>
        <p:nvSpPr>
          <p:cNvPr id="604" name="Google Shape;604;p33"/>
          <p:cNvSpPr/>
          <p:nvPr/>
        </p:nvSpPr>
        <p:spPr>
          <a:xfrm>
            <a:off x="2876550" y="246518"/>
            <a:ext cx="6438900" cy="6364964"/>
          </a:xfrm>
          <a:prstGeom prst="ellipse">
            <a:avLst/>
          </a:prstGeom>
          <a:solidFill>
            <a:srgbClr val="D3C4C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05" name="Google Shape;605;p33"/>
          <p:cNvSpPr/>
          <p:nvPr/>
        </p:nvSpPr>
        <p:spPr>
          <a:xfrm>
            <a:off x="2876550" y="246518"/>
            <a:ext cx="6172200" cy="6101326"/>
          </a:xfrm>
          <a:prstGeom prst="ellipse">
            <a:avLst/>
          </a:prstGeom>
          <a:solidFill>
            <a:srgbClr val="E2D8D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06" name="Google Shape;606;p33"/>
          <p:cNvSpPr/>
          <p:nvPr/>
        </p:nvSpPr>
        <p:spPr>
          <a:xfrm>
            <a:off x="3143250" y="510156"/>
            <a:ext cx="5905500" cy="5837688"/>
          </a:xfrm>
          <a:prstGeom prst="ellipse">
            <a:avLst/>
          </a:prstGeom>
          <a:solidFill>
            <a:srgbClr val="F0EBE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07" name="Google Shape;607;p33"/>
          <p:cNvSpPr txBox="1">
            <a:spLocks noGrp="1"/>
          </p:cNvSpPr>
          <p:nvPr>
            <p:ph type="title"/>
          </p:nvPr>
        </p:nvSpPr>
        <p:spPr>
          <a:xfrm>
            <a:off x="3143251" y="2766218"/>
            <a:ext cx="5905499"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Play"/>
              <a:buNone/>
            </a:pPr>
            <a:r>
              <a:rPr lang="en-US" sz="4000"/>
              <a:t>Cumpliendo con los Requisitos de Doulas de Health First Colorado</a:t>
            </a:r>
            <a:endParaRPr/>
          </a:p>
        </p:txBody>
      </p:sp>
      <p:sp>
        <p:nvSpPr>
          <p:cNvPr id="608" name="Google Shape;60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5010"/>
    </mc:Choice>
    <mc:Fallback xmlns="">
      <p:transition spd="slow" advTm="501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13"/>
        <p:cNvGrpSpPr/>
        <p:nvPr/>
      </p:nvGrpSpPr>
      <p:grpSpPr>
        <a:xfrm>
          <a:off x="0" y="0"/>
          <a:ext cx="0" cy="0"/>
          <a:chOff x="0" y="0"/>
          <a:chExt cx="0" cy="0"/>
        </a:xfrm>
      </p:grpSpPr>
      <p:sp>
        <p:nvSpPr>
          <p:cNvPr id="614" name="Google Shape;614;p34"/>
          <p:cNvSpPr/>
          <p:nvPr/>
        </p:nvSpPr>
        <p:spPr>
          <a:xfrm>
            <a:off x="8591552"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5" name="Google Shape;615;p34"/>
          <p:cNvSpPr/>
          <p:nvPr/>
        </p:nvSpPr>
        <p:spPr>
          <a:xfrm>
            <a:off x="8743029"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6" name="Google Shape;616;p34"/>
          <p:cNvSpPr/>
          <p:nvPr/>
        </p:nvSpPr>
        <p:spPr>
          <a:xfrm>
            <a:off x="238124"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7" name="Google Shape;617;p34"/>
          <p:cNvSpPr/>
          <p:nvPr/>
        </p:nvSpPr>
        <p:spPr>
          <a:xfrm>
            <a:off x="389601"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800"/>
              <a:buFont typeface="Arial"/>
              <a:buNone/>
            </a:pPr>
            <a:endParaRPr sz="2800" b="0" i="0" u="none" strike="noStrike" cap="none">
              <a:solidFill>
                <a:srgbClr val="FFFFFF"/>
              </a:solidFill>
              <a:latin typeface="Aptos" panose="020B0004020202020204" pitchFamily="34" charset="0"/>
              <a:sym typeface="Arial"/>
            </a:endParaRPr>
          </a:p>
        </p:txBody>
      </p:sp>
      <p:sp>
        <p:nvSpPr>
          <p:cNvPr id="618" name="Google Shape;618;p34"/>
          <p:cNvSpPr/>
          <p:nvPr/>
        </p:nvSpPr>
        <p:spPr>
          <a:xfrm>
            <a:off x="413411"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ptos" panose="020B0004020202020204" pitchFamily="34" charset="0"/>
                <a:sym typeface="Arial"/>
              </a:rPr>
              <a:t>Certification Pathway</a:t>
            </a:r>
            <a:endParaRPr>
              <a:latin typeface="Aptos" panose="020B0004020202020204" pitchFamily="34" charset="0"/>
            </a:endParaRPr>
          </a:p>
        </p:txBody>
      </p:sp>
      <p:sp>
        <p:nvSpPr>
          <p:cNvPr id="619" name="Google Shape;619;p34"/>
          <p:cNvSpPr/>
          <p:nvPr/>
        </p:nvSpPr>
        <p:spPr>
          <a:xfrm>
            <a:off x="8748714"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Aptos" panose="020B0004020202020204" pitchFamily="34" charset="0"/>
                <a:sym typeface="Arial"/>
              </a:rPr>
              <a:t>Experience Pathway</a:t>
            </a:r>
            <a:endParaRPr>
              <a:latin typeface="Aptos" panose="020B0004020202020204" pitchFamily="34" charset="0"/>
            </a:endParaRPr>
          </a:p>
        </p:txBody>
      </p:sp>
      <p:sp>
        <p:nvSpPr>
          <p:cNvPr id="620" name="Google Shape;620;p34"/>
          <p:cNvSpPr/>
          <p:nvPr/>
        </p:nvSpPr>
        <p:spPr>
          <a:xfrm>
            <a:off x="0" y="2828925"/>
            <a:ext cx="12192000" cy="4029074"/>
          </a:xfrm>
          <a:prstGeom prst="rect">
            <a:avLst/>
          </a:prstGeom>
          <a:solidFill>
            <a:srgbClr val="C5B0B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pic>
        <p:nvPicPr>
          <p:cNvPr id="621" name="Google Shape;621;p34"/>
          <p:cNvPicPr preferRelativeResize="0"/>
          <p:nvPr/>
        </p:nvPicPr>
        <p:blipFill rotWithShape="1">
          <a:blip r:embed="rId3">
            <a:alphaModFix/>
          </a:blip>
          <a:srcRect/>
          <a:stretch/>
        </p:blipFill>
        <p:spPr>
          <a:xfrm>
            <a:off x="1861246" y="2958763"/>
            <a:ext cx="8469508" cy="3899237"/>
          </a:xfrm>
          <a:prstGeom prst="rect">
            <a:avLst/>
          </a:prstGeom>
          <a:noFill/>
          <a:ln>
            <a:noFill/>
          </a:ln>
        </p:spPr>
      </p:pic>
      <p:sp>
        <p:nvSpPr>
          <p:cNvPr id="622" name="Google Shape;62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transition spd="slow" advTm="22618">
    <p:split orient="vert"/>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13"/>
        <p:cNvGrpSpPr/>
        <p:nvPr/>
      </p:nvGrpSpPr>
      <p:grpSpPr>
        <a:xfrm>
          <a:off x="0" y="0"/>
          <a:ext cx="0" cy="0"/>
          <a:chOff x="0" y="0"/>
          <a:chExt cx="0" cy="0"/>
        </a:xfrm>
      </p:grpSpPr>
      <p:sp>
        <p:nvSpPr>
          <p:cNvPr id="614" name="Google Shape;614;p34"/>
          <p:cNvSpPr/>
          <p:nvPr/>
        </p:nvSpPr>
        <p:spPr>
          <a:xfrm>
            <a:off x="8591552"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15" name="Google Shape;615;p34"/>
          <p:cNvSpPr/>
          <p:nvPr/>
        </p:nvSpPr>
        <p:spPr>
          <a:xfrm>
            <a:off x="8743029"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16" name="Google Shape;616;p34"/>
          <p:cNvSpPr/>
          <p:nvPr/>
        </p:nvSpPr>
        <p:spPr>
          <a:xfrm>
            <a:off x="238124" y="641804"/>
            <a:ext cx="3314701" cy="2742828"/>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17" name="Google Shape;617;p34"/>
          <p:cNvSpPr/>
          <p:nvPr/>
        </p:nvSpPr>
        <p:spPr>
          <a:xfrm>
            <a:off x="389601" y="767147"/>
            <a:ext cx="3163224" cy="261748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7C4E6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18" name="Google Shape;618;p34"/>
          <p:cNvSpPr/>
          <p:nvPr/>
        </p:nvSpPr>
        <p:spPr>
          <a:xfrm>
            <a:off x="413411"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Ruta de certificación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19" name="Google Shape;619;p34"/>
          <p:cNvSpPr/>
          <p:nvPr/>
        </p:nvSpPr>
        <p:spPr>
          <a:xfrm>
            <a:off x="8748714" y="916897"/>
            <a:ext cx="2982252" cy="2467735"/>
          </a:xfrm>
          <a:custGeom>
            <a:avLst/>
            <a:gdLst/>
            <a:ahLst/>
            <a:cxnLst/>
            <a:rect l="l" t="t" r="r" b="b"/>
            <a:pathLst>
              <a:path w="2982252" h="2467735" extrusionOk="0">
                <a:moveTo>
                  <a:pt x="1491126" y="0"/>
                </a:moveTo>
                <a:cubicBezTo>
                  <a:pt x="2314652" y="0"/>
                  <a:pt x="2982252" y="666890"/>
                  <a:pt x="2982252" y="1489540"/>
                </a:cubicBezTo>
                <a:cubicBezTo>
                  <a:pt x="2982252" y="1849450"/>
                  <a:pt x="2854469" y="2179545"/>
                  <a:pt x="2641751" y="2437026"/>
                </a:cubicBezTo>
                <a:lnTo>
                  <a:pt x="2613811" y="2467735"/>
                </a:lnTo>
                <a:lnTo>
                  <a:pt x="368441" y="2467735"/>
                </a:lnTo>
                <a:lnTo>
                  <a:pt x="340501" y="2437026"/>
                </a:lnTo>
                <a:cubicBezTo>
                  <a:pt x="127783" y="2179545"/>
                  <a:pt x="0" y="1849450"/>
                  <a:pt x="0" y="1489540"/>
                </a:cubicBezTo>
                <a:cubicBezTo>
                  <a:pt x="0" y="666890"/>
                  <a:pt x="667600" y="0"/>
                  <a:pt x="1491126" y="0"/>
                </a:cubicBezTo>
                <a:close/>
              </a:path>
            </a:pathLst>
          </a:custGeom>
          <a:solidFill>
            <a:srgbClr val="8A617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Ruta de la experiencia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20" name="Google Shape;620;p34"/>
          <p:cNvSpPr/>
          <p:nvPr/>
        </p:nvSpPr>
        <p:spPr>
          <a:xfrm>
            <a:off x="0" y="2828925"/>
            <a:ext cx="12192000" cy="4029074"/>
          </a:xfrm>
          <a:prstGeom prst="rect">
            <a:avLst/>
          </a:pr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621" name="Google Shape;621;p34"/>
          <p:cNvPicPr preferRelativeResize="0"/>
          <p:nvPr/>
        </p:nvPicPr>
        <p:blipFill rotWithShape="1">
          <a:blip r:embed="rId3">
            <a:alphaModFix/>
          </a:blip>
          <a:srcRect/>
          <a:stretch/>
        </p:blipFill>
        <p:spPr>
          <a:xfrm>
            <a:off x="1861246" y="2958763"/>
            <a:ext cx="8469508" cy="3899237"/>
          </a:xfrm>
          <a:prstGeom prst="rect">
            <a:avLst/>
          </a:prstGeom>
          <a:noFill/>
          <a:ln>
            <a:noFill/>
          </a:ln>
        </p:spPr>
      </p:pic>
      <p:sp>
        <p:nvSpPr>
          <p:cNvPr id="622" name="Google Shape;62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p:transition spd="slow" advTm="22618">
    <p:split orient="vert"/>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27"/>
        <p:cNvGrpSpPr/>
        <p:nvPr/>
      </p:nvGrpSpPr>
      <p:grpSpPr>
        <a:xfrm>
          <a:off x="0" y="0"/>
          <a:ext cx="0" cy="0"/>
          <a:chOff x="0" y="0"/>
          <a:chExt cx="0" cy="0"/>
        </a:xfrm>
      </p:grpSpPr>
      <p:sp>
        <p:nvSpPr>
          <p:cNvPr id="628" name="Google Shape;628;p35"/>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29" name="Google Shape;629;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All Individuals Must Meet Pathway Requirements</a:t>
            </a:r>
            <a:endParaRPr/>
          </a:p>
        </p:txBody>
      </p:sp>
      <p:sp>
        <p:nvSpPr>
          <p:cNvPr id="630" name="Google Shape;630;p35"/>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631" name="Google Shape;631;p35"/>
          <p:cNvGrpSpPr/>
          <p:nvPr/>
        </p:nvGrpSpPr>
        <p:grpSpPr>
          <a:xfrm>
            <a:off x="2397268" y="1902366"/>
            <a:ext cx="6850976" cy="1699530"/>
            <a:chOff x="1313546" y="359"/>
            <a:chExt cx="6850976" cy="1699530"/>
          </a:xfrm>
        </p:grpSpPr>
        <p:sp>
          <p:nvSpPr>
            <p:cNvPr id="632" name="Google Shape;632;p35"/>
            <p:cNvSpPr/>
            <p:nvPr/>
          </p:nvSpPr>
          <p:spPr>
            <a:xfrm>
              <a:off x="1313546"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33" name="Google Shape;633;p35"/>
            <p:cNvSpPr txBox="1"/>
            <p:nvPr/>
          </p:nvSpPr>
          <p:spPr>
            <a:xfrm>
              <a:off x="1396510"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Sole Proprietors  </a:t>
              </a:r>
              <a:endParaRPr>
                <a:latin typeface="Aptos" panose="020B0004020202020204" pitchFamily="34" charset="0"/>
              </a:endParaRPr>
            </a:p>
          </p:txBody>
        </p:sp>
        <p:sp>
          <p:nvSpPr>
            <p:cNvPr id="634" name="Google Shape;634;p35"/>
            <p:cNvSpPr/>
            <p:nvPr/>
          </p:nvSpPr>
          <p:spPr>
            <a:xfrm>
              <a:off x="5331972"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35" name="Google Shape;635;p35"/>
            <p:cNvSpPr txBox="1"/>
            <p:nvPr/>
          </p:nvSpPr>
          <p:spPr>
            <a:xfrm>
              <a:off x="5414936"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Individuals within a Doula Group</a:t>
              </a:r>
              <a:endParaRPr>
                <a:latin typeface="Aptos" panose="020B0004020202020204" pitchFamily="34" charset="0"/>
              </a:endParaRPr>
            </a:p>
          </p:txBody>
        </p:sp>
      </p:grpSp>
      <p:grpSp>
        <p:nvGrpSpPr>
          <p:cNvPr id="636" name="Google Shape;636;p35" descr="Man with solid fill"/>
          <p:cNvGrpSpPr/>
          <p:nvPr/>
        </p:nvGrpSpPr>
        <p:grpSpPr>
          <a:xfrm>
            <a:off x="3380779" y="4004395"/>
            <a:ext cx="865532" cy="1770408"/>
            <a:chOff x="3380779" y="4004395"/>
            <a:chExt cx="865532" cy="1770408"/>
          </a:xfrm>
        </p:grpSpPr>
        <p:sp>
          <p:nvSpPr>
            <p:cNvPr id="637" name="Google Shape;637;p35"/>
            <p:cNvSpPr/>
            <p:nvPr/>
          </p:nvSpPr>
          <p:spPr>
            <a:xfrm>
              <a:off x="3656175" y="4004395"/>
              <a:ext cx="314739" cy="314739"/>
            </a:xfrm>
            <a:custGeom>
              <a:avLst/>
              <a:gdLst/>
              <a:ahLst/>
              <a:cxnLst/>
              <a:rect l="l" t="t" r="r" b="b"/>
              <a:pathLst>
                <a:path w="314739" h="314739" extrusionOk="0">
                  <a:moveTo>
                    <a:pt x="314739" y="157370"/>
                  </a:moveTo>
                  <a:cubicBezTo>
                    <a:pt x="314739" y="244282"/>
                    <a:pt x="244282" y="314739"/>
                    <a:pt x="157370" y="314739"/>
                  </a:cubicBezTo>
                  <a:cubicBezTo>
                    <a:pt x="70457" y="314739"/>
                    <a:pt x="0" y="244282"/>
                    <a:pt x="0" y="157370"/>
                  </a:cubicBezTo>
                  <a:cubicBezTo>
                    <a:pt x="0" y="70457"/>
                    <a:pt x="70457" y="0"/>
                    <a:pt x="157370" y="0"/>
                  </a:cubicBezTo>
                  <a:cubicBezTo>
                    <a:pt x="244282" y="0"/>
                    <a:pt x="314739" y="70457"/>
                    <a:pt x="314739" y="15737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38" name="Google Shape;638;p35"/>
            <p:cNvSpPr/>
            <p:nvPr/>
          </p:nvSpPr>
          <p:spPr>
            <a:xfrm>
              <a:off x="3380779" y="4358477"/>
              <a:ext cx="865532" cy="1416326"/>
            </a:xfrm>
            <a:custGeom>
              <a:avLst/>
              <a:gdLst/>
              <a:ahLst/>
              <a:cxnLst/>
              <a:rect l="l" t="t" r="r" b="b"/>
              <a:pathLst>
                <a:path w="865532" h="1416326" extrusionOk="0">
                  <a:moveTo>
                    <a:pt x="861599" y="613741"/>
                  </a:moveTo>
                  <a:lnTo>
                    <a:pt x="751440" y="145567"/>
                  </a:lnTo>
                  <a:cubicBezTo>
                    <a:pt x="747506" y="129830"/>
                    <a:pt x="739637" y="114093"/>
                    <a:pt x="727834" y="102290"/>
                  </a:cubicBezTo>
                  <a:cubicBezTo>
                    <a:pt x="680623" y="62948"/>
                    <a:pt x="625544" y="35408"/>
                    <a:pt x="562596" y="15737"/>
                  </a:cubicBezTo>
                  <a:cubicBezTo>
                    <a:pt x="519320" y="7868"/>
                    <a:pt x="476043" y="0"/>
                    <a:pt x="432766" y="0"/>
                  </a:cubicBezTo>
                  <a:cubicBezTo>
                    <a:pt x="389490" y="0"/>
                    <a:pt x="346213" y="7868"/>
                    <a:pt x="302936" y="19671"/>
                  </a:cubicBezTo>
                  <a:cubicBezTo>
                    <a:pt x="239989" y="35408"/>
                    <a:pt x="184909" y="66882"/>
                    <a:pt x="137698" y="106224"/>
                  </a:cubicBezTo>
                  <a:cubicBezTo>
                    <a:pt x="125896" y="118027"/>
                    <a:pt x="118027" y="133764"/>
                    <a:pt x="114093" y="149501"/>
                  </a:cubicBezTo>
                  <a:lnTo>
                    <a:pt x="3934" y="617676"/>
                  </a:lnTo>
                  <a:cubicBezTo>
                    <a:pt x="3934" y="621610"/>
                    <a:pt x="0" y="629478"/>
                    <a:pt x="0" y="637347"/>
                  </a:cubicBezTo>
                  <a:cubicBezTo>
                    <a:pt x="0" y="680623"/>
                    <a:pt x="35408" y="716032"/>
                    <a:pt x="78685" y="716032"/>
                  </a:cubicBezTo>
                  <a:cubicBezTo>
                    <a:pt x="114093" y="716032"/>
                    <a:pt x="145567" y="688492"/>
                    <a:pt x="153435" y="657018"/>
                  </a:cubicBezTo>
                  <a:lnTo>
                    <a:pt x="236054" y="314739"/>
                  </a:lnTo>
                  <a:lnTo>
                    <a:pt x="236054" y="1416326"/>
                  </a:lnTo>
                  <a:lnTo>
                    <a:pt x="393424" y="1416326"/>
                  </a:lnTo>
                  <a:lnTo>
                    <a:pt x="393424" y="708163"/>
                  </a:lnTo>
                  <a:lnTo>
                    <a:pt x="472109" y="708163"/>
                  </a:lnTo>
                  <a:lnTo>
                    <a:pt x="472109" y="1416326"/>
                  </a:lnTo>
                  <a:lnTo>
                    <a:pt x="629478" y="1416326"/>
                  </a:lnTo>
                  <a:lnTo>
                    <a:pt x="629478" y="310805"/>
                  </a:lnTo>
                  <a:lnTo>
                    <a:pt x="712097" y="653084"/>
                  </a:lnTo>
                  <a:cubicBezTo>
                    <a:pt x="719966" y="684558"/>
                    <a:pt x="751440" y="712097"/>
                    <a:pt x="786848" y="712097"/>
                  </a:cubicBezTo>
                  <a:cubicBezTo>
                    <a:pt x="830125" y="712097"/>
                    <a:pt x="865533" y="676689"/>
                    <a:pt x="865533" y="633413"/>
                  </a:cubicBezTo>
                  <a:cubicBezTo>
                    <a:pt x="865533" y="625544"/>
                    <a:pt x="861599" y="617676"/>
                    <a:pt x="861599" y="613741"/>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grpSp>
        <p:nvGrpSpPr>
          <p:cNvPr id="639" name="Google Shape;639;p35" descr="Group with solid fill"/>
          <p:cNvGrpSpPr/>
          <p:nvPr/>
        </p:nvGrpSpPr>
        <p:grpSpPr>
          <a:xfrm>
            <a:off x="6566986" y="4031981"/>
            <a:ext cx="2570188" cy="1715233"/>
            <a:chOff x="6566986" y="4031981"/>
            <a:chExt cx="2570188" cy="1715233"/>
          </a:xfrm>
        </p:grpSpPr>
        <p:sp>
          <p:nvSpPr>
            <p:cNvPr id="640" name="Google Shape;640;p35"/>
            <p:cNvSpPr/>
            <p:nvPr/>
          </p:nvSpPr>
          <p:spPr>
            <a:xfrm>
              <a:off x="861820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1" name="Google Shape;641;p35"/>
            <p:cNvSpPr/>
            <p:nvPr/>
          </p:nvSpPr>
          <p:spPr>
            <a:xfrm>
              <a:off x="678045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2" name="Google Shape;642;p35"/>
            <p:cNvSpPr/>
            <p:nvPr/>
          </p:nvSpPr>
          <p:spPr>
            <a:xfrm>
              <a:off x="8005617"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3" name="Google Shape;643;p35"/>
            <p:cNvSpPr/>
            <p:nvPr/>
          </p:nvSpPr>
          <p:spPr>
            <a:xfrm>
              <a:off x="7393033"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sp>
          <p:nvSpPr>
            <p:cNvPr id="644" name="Google Shape;644;p35"/>
            <p:cNvSpPr/>
            <p:nvPr/>
          </p:nvSpPr>
          <p:spPr>
            <a:xfrm>
              <a:off x="6566986" y="4368902"/>
              <a:ext cx="2570188" cy="1378312"/>
            </a:xfrm>
            <a:custGeom>
              <a:avLst/>
              <a:gdLst/>
              <a:ahLst/>
              <a:cxnLst/>
              <a:rect l="l" t="t" r="r" b="b"/>
              <a:pathLst>
                <a:path w="2570188" h="1378312" extrusionOk="0">
                  <a:moveTo>
                    <a:pt x="2568848" y="566640"/>
                  </a:moveTo>
                  <a:lnTo>
                    <a:pt x="2470834" y="119454"/>
                  </a:lnTo>
                  <a:cubicBezTo>
                    <a:pt x="2467771" y="107202"/>
                    <a:pt x="2461645" y="94950"/>
                    <a:pt x="2449394" y="85762"/>
                  </a:cubicBezTo>
                  <a:cubicBezTo>
                    <a:pt x="2412639" y="58195"/>
                    <a:pt x="2372821" y="33692"/>
                    <a:pt x="2326877" y="21440"/>
                  </a:cubicBezTo>
                  <a:cubicBezTo>
                    <a:pt x="2287059" y="9189"/>
                    <a:pt x="2247241" y="0"/>
                    <a:pt x="2204360" y="0"/>
                  </a:cubicBezTo>
                  <a:cubicBezTo>
                    <a:pt x="2161479" y="0"/>
                    <a:pt x="2118598" y="6126"/>
                    <a:pt x="2081843" y="21440"/>
                  </a:cubicBezTo>
                  <a:cubicBezTo>
                    <a:pt x="2035900" y="36755"/>
                    <a:pt x="1996082" y="58195"/>
                    <a:pt x="1959327" y="85762"/>
                  </a:cubicBezTo>
                  <a:cubicBezTo>
                    <a:pt x="1947075" y="94950"/>
                    <a:pt x="1940949" y="107202"/>
                    <a:pt x="1937886" y="119454"/>
                  </a:cubicBezTo>
                  <a:lnTo>
                    <a:pt x="1898068" y="300166"/>
                  </a:lnTo>
                  <a:lnTo>
                    <a:pt x="1898068" y="300166"/>
                  </a:lnTo>
                  <a:lnTo>
                    <a:pt x="1858250" y="119454"/>
                  </a:lnTo>
                  <a:cubicBezTo>
                    <a:pt x="1855188" y="107202"/>
                    <a:pt x="1849062" y="94950"/>
                    <a:pt x="1836810" y="85762"/>
                  </a:cubicBezTo>
                  <a:cubicBezTo>
                    <a:pt x="1800055" y="58195"/>
                    <a:pt x="1760237" y="33692"/>
                    <a:pt x="1714293" y="21440"/>
                  </a:cubicBezTo>
                  <a:cubicBezTo>
                    <a:pt x="1674475" y="9189"/>
                    <a:pt x="1634658" y="0"/>
                    <a:pt x="1591777" y="0"/>
                  </a:cubicBezTo>
                  <a:cubicBezTo>
                    <a:pt x="1548896" y="0"/>
                    <a:pt x="1506015" y="6126"/>
                    <a:pt x="1469260" y="21440"/>
                  </a:cubicBezTo>
                  <a:cubicBezTo>
                    <a:pt x="1423316" y="36755"/>
                    <a:pt x="1383498" y="58195"/>
                    <a:pt x="1346743" y="85762"/>
                  </a:cubicBezTo>
                  <a:cubicBezTo>
                    <a:pt x="1334492" y="94950"/>
                    <a:pt x="1328366" y="107202"/>
                    <a:pt x="1325303" y="119454"/>
                  </a:cubicBezTo>
                  <a:lnTo>
                    <a:pt x="1285485" y="297103"/>
                  </a:lnTo>
                  <a:lnTo>
                    <a:pt x="1285485" y="300166"/>
                  </a:lnTo>
                  <a:lnTo>
                    <a:pt x="1245667" y="119454"/>
                  </a:lnTo>
                  <a:cubicBezTo>
                    <a:pt x="1242604" y="107202"/>
                    <a:pt x="1236478" y="94950"/>
                    <a:pt x="1224227" y="85762"/>
                  </a:cubicBezTo>
                  <a:cubicBezTo>
                    <a:pt x="1187471" y="58195"/>
                    <a:pt x="1147654" y="33692"/>
                    <a:pt x="1101710" y="21440"/>
                  </a:cubicBezTo>
                  <a:cubicBezTo>
                    <a:pt x="1061892" y="9189"/>
                    <a:pt x="1022074" y="0"/>
                    <a:pt x="979193" y="0"/>
                  </a:cubicBezTo>
                  <a:cubicBezTo>
                    <a:pt x="936312" y="0"/>
                    <a:pt x="893431" y="6126"/>
                    <a:pt x="856676" y="21440"/>
                  </a:cubicBezTo>
                  <a:cubicBezTo>
                    <a:pt x="810733" y="36755"/>
                    <a:pt x="770915" y="58195"/>
                    <a:pt x="734160" y="85762"/>
                  </a:cubicBezTo>
                  <a:cubicBezTo>
                    <a:pt x="721908" y="94950"/>
                    <a:pt x="715782" y="107202"/>
                    <a:pt x="712719" y="119454"/>
                  </a:cubicBezTo>
                  <a:lnTo>
                    <a:pt x="672901" y="297103"/>
                  </a:lnTo>
                  <a:lnTo>
                    <a:pt x="672901" y="297103"/>
                  </a:lnTo>
                  <a:lnTo>
                    <a:pt x="633083" y="119454"/>
                  </a:lnTo>
                  <a:cubicBezTo>
                    <a:pt x="630020" y="107202"/>
                    <a:pt x="623895" y="94950"/>
                    <a:pt x="611643" y="85762"/>
                  </a:cubicBezTo>
                  <a:cubicBezTo>
                    <a:pt x="574888" y="58195"/>
                    <a:pt x="535070" y="33692"/>
                    <a:pt x="489126" y="21440"/>
                  </a:cubicBezTo>
                  <a:cubicBezTo>
                    <a:pt x="449308" y="9189"/>
                    <a:pt x="409490" y="0"/>
                    <a:pt x="366610" y="0"/>
                  </a:cubicBezTo>
                  <a:cubicBezTo>
                    <a:pt x="323729" y="0"/>
                    <a:pt x="280848" y="6126"/>
                    <a:pt x="244093" y="21440"/>
                  </a:cubicBezTo>
                  <a:cubicBezTo>
                    <a:pt x="198149" y="36755"/>
                    <a:pt x="158331" y="58195"/>
                    <a:pt x="121576" y="85762"/>
                  </a:cubicBezTo>
                  <a:cubicBezTo>
                    <a:pt x="109324" y="94950"/>
                    <a:pt x="103199" y="107202"/>
                    <a:pt x="100136" y="119454"/>
                  </a:cubicBezTo>
                  <a:lnTo>
                    <a:pt x="2122" y="563577"/>
                  </a:lnTo>
                  <a:cubicBezTo>
                    <a:pt x="-7066" y="597269"/>
                    <a:pt x="14374" y="634024"/>
                    <a:pt x="51129" y="640150"/>
                  </a:cubicBezTo>
                  <a:cubicBezTo>
                    <a:pt x="54192" y="640150"/>
                    <a:pt x="57255" y="640150"/>
                    <a:pt x="60318" y="640150"/>
                  </a:cubicBezTo>
                  <a:cubicBezTo>
                    <a:pt x="87884" y="640150"/>
                    <a:pt x="112387" y="621772"/>
                    <a:pt x="121576" y="591143"/>
                  </a:cubicBezTo>
                  <a:lnTo>
                    <a:pt x="213464" y="183775"/>
                  </a:lnTo>
                  <a:lnTo>
                    <a:pt x="213464" y="401242"/>
                  </a:lnTo>
                  <a:lnTo>
                    <a:pt x="121576" y="857617"/>
                  </a:lnTo>
                  <a:lnTo>
                    <a:pt x="213464" y="857617"/>
                  </a:lnTo>
                  <a:lnTo>
                    <a:pt x="213464" y="1378313"/>
                  </a:lnTo>
                  <a:lnTo>
                    <a:pt x="335980" y="1378313"/>
                  </a:lnTo>
                  <a:lnTo>
                    <a:pt x="335980" y="857617"/>
                  </a:lnTo>
                  <a:lnTo>
                    <a:pt x="397239" y="857617"/>
                  </a:lnTo>
                  <a:lnTo>
                    <a:pt x="397239" y="1378313"/>
                  </a:lnTo>
                  <a:lnTo>
                    <a:pt x="519755" y="1378313"/>
                  </a:lnTo>
                  <a:lnTo>
                    <a:pt x="519755" y="857617"/>
                  </a:lnTo>
                  <a:lnTo>
                    <a:pt x="611643" y="857617"/>
                  </a:lnTo>
                  <a:lnTo>
                    <a:pt x="519755" y="401242"/>
                  </a:lnTo>
                  <a:lnTo>
                    <a:pt x="519755" y="183775"/>
                  </a:lnTo>
                  <a:lnTo>
                    <a:pt x="611643" y="594206"/>
                  </a:lnTo>
                  <a:cubicBezTo>
                    <a:pt x="617769" y="621772"/>
                    <a:pt x="642272" y="643213"/>
                    <a:pt x="669838" y="643213"/>
                  </a:cubicBezTo>
                  <a:lnTo>
                    <a:pt x="669838" y="643213"/>
                  </a:lnTo>
                  <a:cubicBezTo>
                    <a:pt x="697405" y="643213"/>
                    <a:pt x="721908" y="624835"/>
                    <a:pt x="728034" y="594206"/>
                  </a:cubicBezTo>
                  <a:lnTo>
                    <a:pt x="826047" y="183775"/>
                  </a:lnTo>
                  <a:lnTo>
                    <a:pt x="826047" y="673842"/>
                  </a:lnTo>
                  <a:lnTo>
                    <a:pt x="826047" y="1378313"/>
                  </a:lnTo>
                  <a:lnTo>
                    <a:pt x="948564" y="1378313"/>
                  </a:lnTo>
                  <a:lnTo>
                    <a:pt x="948564" y="673842"/>
                  </a:lnTo>
                  <a:lnTo>
                    <a:pt x="1009822" y="673842"/>
                  </a:lnTo>
                  <a:lnTo>
                    <a:pt x="1009822" y="1378313"/>
                  </a:lnTo>
                  <a:lnTo>
                    <a:pt x="1132339" y="1378313"/>
                  </a:lnTo>
                  <a:lnTo>
                    <a:pt x="1132339" y="673842"/>
                  </a:lnTo>
                  <a:lnTo>
                    <a:pt x="1132339" y="183775"/>
                  </a:lnTo>
                  <a:lnTo>
                    <a:pt x="1224227" y="594206"/>
                  </a:lnTo>
                  <a:cubicBezTo>
                    <a:pt x="1230352" y="621772"/>
                    <a:pt x="1254856" y="643213"/>
                    <a:pt x="1285485" y="643213"/>
                  </a:cubicBezTo>
                  <a:cubicBezTo>
                    <a:pt x="1285485" y="643213"/>
                    <a:pt x="1285485" y="643213"/>
                    <a:pt x="1285485" y="643213"/>
                  </a:cubicBezTo>
                  <a:lnTo>
                    <a:pt x="1285485" y="643213"/>
                  </a:lnTo>
                  <a:cubicBezTo>
                    <a:pt x="1313051" y="643213"/>
                    <a:pt x="1337555" y="624835"/>
                    <a:pt x="1343680" y="594206"/>
                  </a:cubicBezTo>
                  <a:lnTo>
                    <a:pt x="1438631" y="183775"/>
                  </a:lnTo>
                  <a:lnTo>
                    <a:pt x="1438631" y="404305"/>
                  </a:lnTo>
                  <a:lnTo>
                    <a:pt x="1346743" y="857617"/>
                  </a:lnTo>
                  <a:lnTo>
                    <a:pt x="1438631" y="857617"/>
                  </a:lnTo>
                  <a:lnTo>
                    <a:pt x="1438631" y="1378313"/>
                  </a:lnTo>
                  <a:lnTo>
                    <a:pt x="1561147" y="1378313"/>
                  </a:lnTo>
                  <a:lnTo>
                    <a:pt x="1561147" y="857617"/>
                  </a:lnTo>
                  <a:lnTo>
                    <a:pt x="1622406" y="857617"/>
                  </a:lnTo>
                  <a:lnTo>
                    <a:pt x="1622406" y="1378313"/>
                  </a:lnTo>
                  <a:lnTo>
                    <a:pt x="1744923" y="1378313"/>
                  </a:lnTo>
                  <a:lnTo>
                    <a:pt x="1744923" y="857617"/>
                  </a:lnTo>
                  <a:lnTo>
                    <a:pt x="1836810" y="857617"/>
                  </a:lnTo>
                  <a:lnTo>
                    <a:pt x="1744923" y="398179"/>
                  </a:lnTo>
                  <a:lnTo>
                    <a:pt x="1744923" y="183775"/>
                  </a:lnTo>
                  <a:lnTo>
                    <a:pt x="1836810" y="594206"/>
                  </a:lnTo>
                  <a:cubicBezTo>
                    <a:pt x="1842936" y="621772"/>
                    <a:pt x="1867439" y="643213"/>
                    <a:pt x="1898068" y="643213"/>
                  </a:cubicBezTo>
                  <a:cubicBezTo>
                    <a:pt x="1898068" y="643213"/>
                    <a:pt x="1898068" y="643213"/>
                    <a:pt x="1898068" y="643213"/>
                  </a:cubicBezTo>
                  <a:lnTo>
                    <a:pt x="1898068" y="643213"/>
                  </a:lnTo>
                  <a:cubicBezTo>
                    <a:pt x="1898068" y="643213"/>
                    <a:pt x="1898068" y="643213"/>
                    <a:pt x="1898068" y="643213"/>
                  </a:cubicBezTo>
                  <a:cubicBezTo>
                    <a:pt x="1925635" y="643213"/>
                    <a:pt x="1950138" y="624835"/>
                    <a:pt x="1959327" y="594206"/>
                  </a:cubicBezTo>
                  <a:lnTo>
                    <a:pt x="2051214" y="183775"/>
                  </a:lnTo>
                  <a:lnTo>
                    <a:pt x="2051214" y="673842"/>
                  </a:lnTo>
                  <a:lnTo>
                    <a:pt x="2051214" y="1378313"/>
                  </a:lnTo>
                  <a:lnTo>
                    <a:pt x="2173731" y="1378313"/>
                  </a:lnTo>
                  <a:lnTo>
                    <a:pt x="2173731" y="673842"/>
                  </a:lnTo>
                  <a:lnTo>
                    <a:pt x="2234989" y="673842"/>
                  </a:lnTo>
                  <a:lnTo>
                    <a:pt x="2234989" y="1378313"/>
                  </a:lnTo>
                  <a:lnTo>
                    <a:pt x="2357506" y="1378313"/>
                  </a:lnTo>
                  <a:lnTo>
                    <a:pt x="2357506" y="673842"/>
                  </a:lnTo>
                  <a:lnTo>
                    <a:pt x="2357506" y="183775"/>
                  </a:lnTo>
                  <a:lnTo>
                    <a:pt x="2449394" y="594206"/>
                  </a:lnTo>
                  <a:cubicBezTo>
                    <a:pt x="2455519" y="621772"/>
                    <a:pt x="2480023" y="643213"/>
                    <a:pt x="2510652" y="643213"/>
                  </a:cubicBezTo>
                  <a:cubicBezTo>
                    <a:pt x="2516778" y="643213"/>
                    <a:pt x="2525967" y="643213"/>
                    <a:pt x="2532092" y="640150"/>
                  </a:cubicBezTo>
                  <a:cubicBezTo>
                    <a:pt x="2559659" y="627898"/>
                    <a:pt x="2574973" y="597269"/>
                    <a:pt x="2568848" y="56664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ptos" panose="020B0004020202020204" pitchFamily="34" charset="0"/>
                <a:sym typeface="Arial"/>
              </a:endParaRPr>
            </a:p>
          </p:txBody>
        </p:sp>
      </p:grpSp>
      <p:sp>
        <p:nvSpPr>
          <p:cNvPr id="645" name="Google Shape;64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8319">
        <p:push/>
      </p:transition>
    </mc:Choice>
    <mc:Fallback xmlns="">
      <p:transition spd="slow" advTm="8319">
        <p:push/>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9"/>
        <p:cNvGrpSpPr/>
        <p:nvPr/>
      </p:nvGrpSpPr>
      <p:grpSpPr>
        <a:xfrm>
          <a:off x="0" y="0"/>
          <a:ext cx="0" cy="0"/>
          <a:chOff x="0" y="0"/>
          <a:chExt cx="0" cy="0"/>
        </a:xfrm>
      </p:grpSpPr>
      <p:sp>
        <p:nvSpPr>
          <p:cNvPr id="120" name="Google Shape;120;p4"/>
          <p:cNvSpPr/>
          <p:nvPr/>
        </p:nvSpPr>
        <p:spPr>
          <a:xfrm>
            <a:off x="347770" y="221962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21" name="Google Shape;121;p4"/>
          <p:cNvSpPr/>
          <p:nvPr/>
        </p:nvSpPr>
        <p:spPr>
          <a:xfrm>
            <a:off x="8243387" y="2136500"/>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sp>
        <p:nvSpPr>
          <p:cNvPr id="122" name="Google Shape;122;p4"/>
          <p:cNvSpPr txBox="1"/>
          <p:nvPr/>
        </p:nvSpPr>
        <p:spPr>
          <a:xfrm>
            <a:off x="877657" y="6137711"/>
            <a:ext cx="241935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Prenatal</a:t>
            </a:r>
            <a:endParaRPr>
              <a:latin typeface="Aptos" panose="020B0004020202020204" pitchFamily="34" charset="0"/>
            </a:endParaRPr>
          </a:p>
        </p:txBody>
      </p:sp>
      <p:sp>
        <p:nvSpPr>
          <p:cNvPr id="123" name="Google Shape;123;p4"/>
          <p:cNvSpPr txBox="1"/>
          <p:nvPr/>
        </p:nvSpPr>
        <p:spPr>
          <a:xfrm>
            <a:off x="4710112" y="5032428"/>
            <a:ext cx="27717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Labor &amp; Delivery</a:t>
            </a:r>
            <a:endParaRPr>
              <a:latin typeface="Aptos" panose="020B0004020202020204" pitchFamily="34" charset="0"/>
            </a:endParaRPr>
          </a:p>
        </p:txBody>
      </p:sp>
      <p:sp>
        <p:nvSpPr>
          <p:cNvPr id="124" name="Google Shape;124;p4"/>
          <p:cNvSpPr txBox="1"/>
          <p:nvPr/>
        </p:nvSpPr>
        <p:spPr>
          <a:xfrm>
            <a:off x="8595253" y="6137711"/>
            <a:ext cx="277177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ptos" panose="020B0004020202020204" pitchFamily="34" charset="0"/>
                <a:sym typeface="Arial"/>
              </a:rPr>
              <a:t>Postpartum</a:t>
            </a:r>
            <a:endParaRPr>
              <a:latin typeface="Aptos" panose="020B0004020202020204" pitchFamily="34" charset="0"/>
            </a:endParaRPr>
          </a:p>
        </p:txBody>
      </p:sp>
      <p:pic>
        <p:nvPicPr>
          <p:cNvPr id="125" name="Google Shape;125;p4"/>
          <p:cNvPicPr preferRelativeResize="0">
            <a:picLocks noGrp="1"/>
          </p:cNvPicPr>
          <p:nvPr>
            <p:ph type="body" idx="1"/>
          </p:nvPr>
        </p:nvPicPr>
        <p:blipFill rotWithShape="1">
          <a:blip r:embed="rId4">
            <a:alphaModFix/>
          </a:blip>
          <a:srcRect/>
          <a:stretch/>
        </p:blipFill>
        <p:spPr>
          <a:xfrm>
            <a:off x="118435" y="2320191"/>
            <a:ext cx="3947241" cy="3787471"/>
          </a:xfrm>
          <a:prstGeom prst="rect">
            <a:avLst/>
          </a:prstGeom>
          <a:noFill/>
          <a:ln>
            <a:noFill/>
          </a:ln>
        </p:spPr>
      </p:pic>
      <p:sp>
        <p:nvSpPr>
          <p:cNvPr id="126" name="Google Shape;126;p4"/>
          <p:cNvSpPr/>
          <p:nvPr/>
        </p:nvSpPr>
        <p:spPr>
          <a:xfrm>
            <a:off x="4398497" y="132350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27" name="Google Shape;127;p4"/>
          <p:cNvPicPr preferRelativeResize="0"/>
          <p:nvPr/>
        </p:nvPicPr>
        <p:blipFill rotWithShape="1">
          <a:blip r:embed="rId5">
            <a:alphaModFix/>
          </a:blip>
          <a:srcRect/>
          <a:stretch/>
        </p:blipFill>
        <p:spPr>
          <a:xfrm>
            <a:off x="4189574" y="1707116"/>
            <a:ext cx="3949831" cy="3119793"/>
          </a:xfrm>
          <a:prstGeom prst="rect">
            <a:avLst/>
          </a:prstGeom>
          <a:noFill/>
          <a:ln>
            <a:noFill/>
          </a:ln>
        </p:spPr>
      </p:pic>
      <p:pic>
        <p:nvPicPr>
          <p:cNvPr id="128" name="Google Shape;128;p4"/>
          <p:cNvPicPr preferRelativeResize="0"/>
          <p:nvPr/>
        </p:nvPicPr>
        <p:blipFill rotWithShape="1">
          <a:blip r:embed="rId6">
            <a:alphaModFix/>
          </a:blip>
          <a:srcRect/>
          <a:stretch/>
        </p:blipFill>
        <p:spPr>
          <a:xfrm>
            <a:off x="8091963" y="2810479"/>
            <a:ext cx="3733184" cy="2813365"/>
          </a:xfrm>
          <a:prstGeom prst="rect">
            <a:avLst/>
          </a:prstGeom>
          <a:noFill/>
          <a:ln>
            <a:noFill/>
          </a:ln>
        </p:spPr>
      </p:pic>
      <p:sp>
        <p:nvSpPr>
          <p:cNvPr id="129" name="Google Shape;129;p4"/>
          <p:cNvSpPr txBox="1">
            <a:spLocks noGrp="1"/>
          </p:cNvSpPr>
          <p:nvPr>
            <p:ph type="title"/>
          </p:nvPr>
        </p:nvSpPr>
        <p:spPr>
          <a:xfrm>
            <a:off x="838200" y="365125"/>
            <a:ext cx="108921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Covered Doula Benefit in Health First Colorado  </a:t>
            </a:r>
            <a:endParaRPr/>
          </a:p>
        </p:txBody>
      </p:sp>
      <p:sp>
        <p:nvSpPr>
          <p:cNvPr id="130" name="Google Shape;1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118"/>
    </mc:Choice>
    <mc:Fallback xmlns="">
      <p:transition spd="slow" advTm="121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1000"/>
                                        <p:tgtEl>
                                          <p:spTgt spid="125"/>
                                        </p:tgtEl>
                                      </p:cBhvr>
                                    </p:animEffect>
                                  </p:childTnLst>
                                </p:cTn>
                              </p:par>
                              <p:par>
                                <p:cTn id="8" presetID="10" presetClass="entr" presetSubtype="0" fill="hold" nodeType="withEffect">
                                  <p:stCondLst>
                                    <p:cond delay="0"/>
                                  </p:stCondLst>
                                  <p:childTnLst>
                                    <p:set>
                                      <p:cBhvr>
                                        <p:cTn id="9" dur="1" fill="hold">
                                          <p:stCondLst>
                                            <p:cond delay="0"/>
                                          </p:stCondLst>
                                        </p:cTn>
                                        <p:tgtEl>
                                          <p:spTgt spid="122"/>
                                        </p:tgtEl>
                                        <p:attrNameLst>
                                          <p:attrName>style.visibility</p:attrName>
                                        </p:attrNameLst>
                                      </p:cBhvr>
                                      <p:to>
                                        <p:strVal val="visible"/>
                                      </p:to>
                                    </p:set>
                                    <p:animEffect transition="in" filter="fade">
                                      <p:cBhvr>
                                        <p:cTn id="10" dur="1000"/>
                                        <p:tgtEl>
                                          <p:spTgt spid="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7"/>
                                        </p:tgtEl>
                                        <p:attrNameLst>
                                          <p:attrName>style.visibility</p:attrName>
                                        </p:attrNameLst>
                                      </p:cBhvr>
                                      <p:to>
                                        <p:strVal val="visible"/>
                                      </p:to>
                                    </p:set>
                                    <p:animEffect transition="in" filter="fade">
                                      <p:cBhvr>
                                        <p:cTn id="15" dur="1000"/>
                                        <p:tgtEl>
                                          <p:spTgt spid="127"/>
                                        </p:tgtEl>
                                      </p:cBhvr>
                                    </p:animEffect>
                                  </p:childTnLst>
                                </p:cTn>
                              </p:par>
                              <p:par>
                                <p:cTn id="16" presetID="10" presetClass="entr" presetSubtype="0" fill="hold" nodeType="withEffect">
                                  <p:stCondLst>
                                    <p:cond delay="0"/>
                                  </p:stCondLst>
                                  <p:childTnLst>
                                    <p:set>
                                      <p:cBhvr>
                                        <p:cTn id="17" dur="1" fill="hold">
                                          <p:stCondLst>
                                            <p:cond delay="0"/>
                                          </p:stCondLst>
                                        </p:cTn>
                                        <p:tgtEl>
                                          <p:spTgt spid="123"/>
                                        </p:tgtEl>
                                        <p:attrNameLst>
                                          <p:attrName>style.visibility</p:attrName>
                                        </p:attrNameLst>
                                      </p:cBhvr>
                                      <p:to>
                                        <p:strVal val="visible"/>
                                      </p:to>
                                    </p:set>
                                    <p:animEffect transition="in" filter="fade">
                                      <p:cBhvr>
                                        <p:cTn id="18" dur="1000"/>
                                        <p:tgtEl>
                                          <p:spTgt spid="1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fade">
                                      <p:cBhvr>
                                        <p:cTn id="23" dur="1000"/>
                                        <p:tgtEl>
                                          <p:spTgt spid="128"/>
                                        </p:tgtEl>
                                      </p:cBhvr>
                                    </p:animEffect>
                                  </p:childTnLst>
                                </p:cTn>
                              </p:par>
                              <p:par>
                                <p:cTn id="24" presetID="10" presetClass="entr" presetSubtype="0" fill="hold" nodeType="withEffect">
                                  <p:stCondLst>
                                    <p:cond delay="0"/>
                                  </p:stCondLst>
                                  <p:childTnLst>
                                    <p:set>
                                      <p:cBhvr>
                                        <p:cTn id="25" dur="1" fill="hold">
                                          <p:stCondLst>
                                            <p:cond delay="0"/>
                                          </p:stCondLst>
                                        </p:cTn>
                                        <p:tgtEl>
                                          <p:spTgt spid="124"/>
                                        </p:tgtEl>
                                        <p:attrNameLst>
                                          <p:attrName>style.visibility</p:attrName>
                                        </p:attrNameLst>
                                      </p:cBhvr>
                                      <p:to>
                                        <p:strVal val="visible"/>
                                      </p:to>
                                    </p:set>
                                    <p:animEffect transition="in" filter="fade">
                                      <p:cBhvr>
                                        <p:cTn id="26"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27"/>
        <p:cNvGrpSpPr/>
        <p:nvPr/>
      </p:nvGrpSpPr>
      <p:grpSpPr>
        <a:xfrm>
          <a:off x="0" y="0"/>
          <a:ext cx="0" cy="0"/>
          <a:chOff x="0" y="0"/>
          <a:chExt cx="0" cy="0"/>
        </a:xfrm>
      </p:grpSpPr>
      <p:sp>
        <p:nvSpPr>
          <p:cNvPr id="628" name="Google Shape;628;p35"/>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29" name="Google Shape;629;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Todos deben cumplir con los Requisitos de la Ruta</a:t>
            </a:r>
            <a:endParaRPr/>
          </a:p>
        </p:txBody>
      </p:sp>
      <p:sp>
        <p:nvSpPr>
          <p:cNvPr id="630" name="Google Shape;630;p35"/>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631" name="Google Shape;631;p35"/>
          <p:cNvGrpSpPr/>
          <p:nvPr/>
        </p:nvGrpSpPr>
        <p:grpSpPr>
          <a:xfrm>
            <a:off x="2397268" y="1902366"/>
            <a:ext cx="6850976" cy="1699530"/>
            <a:chOff x="1313546" y="359"/>
            <a:chExt cx="6850976" cy="1699530"/>
          </a:xfrm>
        </p:grpSpPr>
        <p:sp>
          <p:nvSpPr>
            <p:cNvPr id="632" name="Google Shape;632;p35"/>
            <p:cNvSpPr/>
            <p:nvPr/>
          </p:nvSpPr>
          <p:spPr>
            <a:xfrm>
              <a:off x="1313546"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33" name="Google Shape;633;p35"/>
            <p:cNvSpPr txBox="1"/>
            <p:nvPr/>
          </p:nvSpPr>
          <p:spPr>
            <a:xfrm>
              <a:off x="1396510"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Propietarios únicos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34" name="Google Shape;634;p35"/>
            <p:cNvSpPr/>
            <p:nvPr/>
          </p:nvSpPr>
          <p:spPr>
            <a:xfrm>
              <a:off x="5331972" y="359"/>
              <a:ext cx="2832550" cy="1699530"/>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35" name="Google Shape;635;p35"/>
            <p:cNvSpPr txBox="1"/>
            <p:nvPr/>
          </p:nvSpPr>
          <p:spPr>
            <a:xfrm>
              <a:off x="5414936" y="83323"/>
              <a:ext cx="2666622" cy="1533602"/>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Individuos dentro de un grupo de doulas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nvGrpSpPr>
          <p:cNvPr id="636" name="Google Shape;636;p35" descr="Man with solid fill"/>
          <p:cNvGrpSpPr/>
          <p:nvPr/>
        </p:nvGrpSpPr>
        <p:grpSpPr>
          <a:xfrm>
            <a:off x="3380779" y="4004395"/>
            <a:ext cx="865532" cy="1770408"/>
            <a:chOff x="3380779" y="4004395"/>
            <a:chExt cx="865532" cy="1770408"/>
          </a:xfrm>
        </p:grpSpPr>
        <p:sp>
          <p:nvSpPr>
            <p:cNvPr id="637" name="Google Shape;637;p35"/>
            <p:cNvSpPr/>
            <p:nvPr/>
          </p:nvSpPr>
          <p:spPr>
            <a:xfrm>
              <a:off x="3656175" y="4004395"/>
              <a:ext cx="314739" cy="314739"/>
            </a:xfrm>
            <a:custGeom>
              <a:avLst/>
              <a:gdLst/>
              <a:ahLst/>
              <a:cxnLst/>
              <a:rect l="l" t="t" r="r" b="b"/>
              <a:pathLst>
                <a:path w="314739" h="314739" extrusionOk="0">
                  <a:moveTo>
                    <a:pt x="314739" y="157370"/>
                  </a:moveTo>
                  <a:cubicBezTo>
                    <a:pt x="314739" y="244282"/>
                    <a:pt x="244282" y="314739"/>
                    <a:pt x="157370" y="314739"/>
                  </a:cubicBezTo>
                  <a:cubicBezTo>
                    <a:pt x="70457" y="314739"/>
                    <a:pt x="0" y="244282"/>
                    <a:pt x="0" y="157370"/>
                  </a:cubicBezTo>
                  <a:cubicBezTo>
                    <a:pt x="0" y="70457"/>
                    <a:pt x="70457" y="0"/>
                    <a:pt x="157370" y="0"/>
                  </a:cubicBezTo>
                  <a:cubicBezTo>
                    <a:pt x="244282" y="0"/>
                    <a:pt x="314739" y="70457"/>
                    <a:pt x="314739" y="15737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38" name="Google Shape;638;p35"/>
            <p:cNvSpPr/>
            <p:nvPr/>
          </p:nvSpPr>
          <p:spPr>
            <a:xfrm>
              <a:off x="3380779" y="4358477"/>
              <a:ext cx="865532" cy="1416326"/>
            </a:xfrm>
            <a:custGeom>
              <a:avLst/>
              <a:gdLst/>
              <a:ahLst/>
              <a:cxnLst/>
              <a:rect l="l" t="t" r="r" b="b"/>
              <a:pathLst>
                <a:path w="865532" h="1416326" extrusionOk="0">
                  <a:moveTo>
                    <a:pt x="861599" y="613741"/>
                  </a:moveTo>
                  <a:lnTo>
                    <a:pt x="751440" y="145567"/>
                  </a:lnTo>
                  <a:cubicBezTo>
                    <a:pt x="747506" y="129830"/>
                    <a:pt x="739637" y="114093"/>
                    <a:pt x="727834" y="102290"/>
                  </a:cubicBezTo>
                  <a:cubicBezTo>
                    <a:pt x="680623" y="62948"/>
                    <a:pt x="625544" y="35408"/>
                    <a:pt x="562596" y="15737"/>
                  </a:cubicBezTo>
                  <a:cubicBezTo>
                    <a:pt x="519320" y="7868"/>
                    <a:pt x="476043" y="0"/>
                    <a:pt x="432766" y="0"/>
                  </a:cubicBezTo>
                  <a:cubicBezTo>
                    <a:pt x="389490" y="0"/>
                    <a:pt x="346213" y="7868"/>
                    <a:pt x="302936" y="19671"/>
                  </a:cubicBezTo>
                  <a:cubicBezTo>
                    <a:pt x="239989" y="35408"/>
                    <a:pt x="184909" y="66882"/>
                    <a:pt x="137698" y="106224"/>
                  </a:cubicBezTo>
                  <a:cubicBezTo>
                    <a:pt x="125896" y="118027"/>
                    <a:pt x="118027" y="133764"/>
                    <a:pt x="114093" y="149501"/>
                  </a:cubicBezTo>
                  <a:lnTo>
                    <a:pt x="3934" y="617676"/>
                  </a:lnTo>
                  <a:cubicBezTo>
                    <a:pt x="3934" y="621610"/>
                    <a:pt x="0" y="629478"/>
                    <a:pt x="0" y="637347"/>
                  </a:cubicBezTo>
                  <a:cubicBezTo>
                    <a:pt x="0" y="680623"/>
                    <a:pt x="35408" y="716032"/>
                    <a:pt x="78685" y="716032"/>
                  </a:cubicBezTo>
                  <a:cubicBezTo>
                    <a:pt x="114093" y="716032"/>
                    <a:pt x="145567" y="688492"/>
                    <a:pt x="153435" y="657018"/>
                  </a:cubicBezTo>
                  <a:lnTo>
                    <a:pt x="236054" y="314739"/>
                  </a:lnTo>
                  <a:lnTo>
                    <a:pt x="236054" y="1416326"/>
                  </a:lnTo>
                  <a:lnTo>
                    <a:pt x="393424" y="1416326"/>
                  </a:lnTo>
                  <a:lnTo>
                    <a:pt x="393424" y="708163"/>
                  </a:lnTo>
                  <a:lnTo>
                    <a:pt x="472109" y="708163"/>
                  </a:lnTo>
                  <a:lnTo>
                    <a:pt x="472109" y="1416326"/>
                  </a:lnTo>
                  <a:lnTo>
                    <a:pt x="629478" y="1416326"/>
                  </a:lnTo>
                  <a:lnTo>
                    <a:pt x="629478" y="310805"/>
                  </a:lnTo>
                  <a:lnTo>
                    <a:pt x="712097" y="653084"/>
                  </a:lnTo>
                  <a:cubicBezTo>
                    <a:pt x="719966" y="684558"/>
                    <a:pt x="751440" y="712097"/>
                    <a:pt x="786848" y="712097"/>
                  </a:cubicBezTo>
                  <a:cubicBezTo>
                    <a:pt x="830125" y="712097"/>
                    <a:pt x="865533" y="676689"/>
                    <a:pt x="865533" y="633413"/>
                  </a:cubicBezTo>
                  <a:cubicBezTo>
                    <a:pt x="865533" y="625544"/>
                    <a:pt x="861599" y="617676"/>
                    <a:pt x="861599" y="613741"/>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nvGrpSpPr>
          <p:cNvPr id="639" name="Google Shape;639;p35" descr="Group with solid fill"/>
          <p:cNvGrpSpPr/>
          <p:nvPr/>
        </p:nvGrpSpPr>
        <p:grpSpPr>
          <a:xfrm>
            <a:off x="6566986" y="4031981"/>
            <a:ext cx="2570188" cy="1715233"/>
            <a:chOff x="6566986" y="4031981"/>
            <a:chExt cx="2570188" cy="1715233"/>
          </a:xfrm>
        </p:grpSpPr>
        <p:sp>
          <p:nvSpPr>
            <p:cNvPr id="640" name="Google Shape;640;p35"/>
            <p:cNvSpPr/>
            <p:nvPr/>
          </p:nvSpPr>
          <p:spPr>
            <a:xfrm>
              <a:off x="861820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41" name="Google Shape;641;p35"/>
            <p:cNvSpPr/>
            <p:nvPr/>
          </p:nvSpPr>
          <p:spPr>
            <a:xfrm>
              <a:off x="6780450"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42" name="Google Shape;642;p35"/>
            <p:cNvSpPr/>
            <p:nvPr/>
          </p:nvSpPr>
          <p:spPr>
            <a:xfrm>
              <a:off x="8005617"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43" name="Google Shape;643;p35"/>
            <p:cNvSpPr/>
            <p:nvPr/>
          </p:nvSpPr>
          <p:spPr>
            <a:xfrm>
              <a:off x="7393033" y="4031981"/>
              <a:ext cx="306291" cy="306291"/>
            </a:xfrm>
            <a:custGeom>
              <a:avLst/>
              <a:gdLst/>
              <a:ahLst/>
              <a:cxnLst/>
              <a:rect l="l" t="t" r="r" b="b"/>
              <a:pathLst>
                <a:path w="306291" h="306291" extrusionOk="0">
                  <a:moveTo>
                    <a:pt x="306292" y="153146"/>
                  </a:moveTo>
                  <a:cubicBezTo>
                    <a:pt x="306292" y="237726"/>
                    <a:pt x="237726" y="306292"/>
                    <a:pt x="153146" y="306292"/>
                  </a:cubicBezTo>
                  <a:cubicBezTo>
                    <a:pt x="68566" y="306292"/>
                    <a:pt x="0" y="237726"/>
                    <a:pt x="0" y="153146"/>
                  </a:cubicBezTo>
                  <a:cubicBezTo>
                    <a:pt x="0" y="68566"/>
                    <a:pt x="68566" y="0"/>
                    <a:pt x="153146" y="0"/>
                  </a:cubicBezTo>
                  <a:cubicBezTo>
                    <a:pt x="237726" y="0"/>
                    <a:pt x="306292" y="68566"/>
                    <a:pt x="306292" y="153146"/>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44" name="Google Shape;644;p35"/>
            <p:cNvSpPr/>
            <p:nvPr/>
          </p:nvSpPr>
          <p:spPr>
            <a:xfrm>
              <a:off x="6566986" y="4368902"/>
              <a:ext cx="2570188" cy="1378312"/>
            </a:xfrm>
            <a:custGeom>
              <a:avLst/>
              <a:gdLst/>
              <a:ahLst/>
              <a:cxnLst/>
              <a:rect l="l" t="t" r="r" b="b"/>
              <a:pathLst>
                <a:path w="2570188" h="1378312" extrusionOk="0">
                  <a:moveTo>
                    <a:pt x="2568848" y="566640"/>
                  </a:moveTo>
                  <a:lnTo>
                    <a:pt x="2470834" y="119454"/>
                  </a:lnTo>
                  <a:cubicBezTo>
                    <a:pt x="2467771" y="107202"/>
                    <a:pt x="2461645" y="94950"/>
                    <a:pt x="2449394" y="85762"/>
                  </a:cubicBezTo>
                  <a:cubicBezTo>
                    <a:pt x="2412639" y="58195"/>
                    <a:pt x="2372821" y="33692"/>
                    <a:pt x="2326877" y="21440"/>
                  </a:cubicBezTo>
                  <a:cubicBezTo>
                    <a:pt x="2287059" y="9189"/>
                    <a:pt x="2247241" y="0"/>
                    <a:pt x="2204360" y="0"/>
                  </a:cubicBezTo>
                  <a:cubicBezTo>
                    <a:pt x="2161479" y="0"/>
                    <a:pt x="2118598" y="6126"/>
                    <a:pt x="2081843" y="21440"/>
                  </a:cubicBezTo>
                  <a:cubicBezTo>
                    <a:pt x="2035900" y="36755"/>
                    <a:pt x="1996082" y="58195"/>
                    <a:pt x="1959327" y="85762"/>
                  </a:cubicBezTo>
                  <a:cubicBezTo>
                    <a:pt x="1947075" y="94950"/>
                    <a:pt x="1940949" y="107202"/>
                    <a:pt x="1937886" y="119454"/>
                  </a:cubicBezTo>
                  <a:lnTo>
                    <a:pt x="1898068" y="300166"/>
                  </a:lnTo>
                  <a:lnTo>
                    <a:pt x="1898068" y="300166"/>
                  </a:lnTo>
                  <a:lnTo>
                    <a:pt x="1858250" y="119454"/>
                  </a:lnTo>
                  <a:cubicBezTo>
                    <a:pt x="1855188" y="107202"/>
                    <a:pt x="1849062" y="94950"/>
                    <a:pt x="1836810" y="85762"/>
                  </a:cubicBezTo>
                  <a:cubicBezTo>
                    <a:pt x="1800055" y="58195"/>
                    <a:pt x="1760237" y="33692"/>
                    <a:pt x="1714293" y="21440"/>
                  </a:cubicBezTo>
                  <a:cubicBezTo>
                    <a:pt x="1674475" y="9189"/>
                    <a:pt x="1634658" y="0"/>
                    <a:pt x="1591777" y="0"/>
                  </a:cubicBezTo>
                  <a:cubicBezTo>
                    <a:pt x="1548896" y="0"/>
                    <a:pt x="1506015" y="6126"/>
                    <a:pt x="1469260" y="21440"/>
                  </a:cubicBezTo>
                  <a:cubicBezTo>
                    <a:pt x="1423316" y="36755"/>
                    <a:pt x="1383498" y="58195"/>
                    <a:pt x="1346743" y="85762"/>
                  </a:cubicBezTo>
                  <a:cubicBezTo>
                    <a:pt x="1334492" y="94950"/>
                    <a:pt x="1328366" y="107202"/>
                    <a:pt x="1325303" y="119454"/>
                  </a:cubicBezTo>
                  <a:lnTo>
                    <a:pt x="1285485" y="297103"/>
                  </a:lnTo>
                  <a:lnTo>
                    <a:pt x="1285485" y="300166"/>
                  </a:lnTo>
                  <a:lnTo>
                    <a:pt x="1245667" y="119454"/>
                  </a:lnTo>
                  <a:cubicBezTo>
                    <a:pt x="1242604" y="107202"/>
                    <a:pt x="1236478" y="94950"/>
                    <a:pt x="1224227" y="85762"/>
                  </a:cubicBezTo>
                  <a:cubicBezTo>
                    <a:pt x="1187471" y="58195"/>
                    <a:pt x="1147654" y="33692"/>
                    <a:pt x="1101710" y="21440"/>
                  </a:cubicBezTo>
                  <a:cubicBezTo>
                    <a:pt x="1061892" y="9189"/>
                    <a:pt x="1022074" y="0"/>
                    <a:pt x="979193" y="0"/>
                  </a:cubicBezTo>
                  <a:cubicBezTo>
                    <a:pt x="936312" y="0"/>
                    <a:pt x="893431" y="6126"/>
                    <a:pt x="856676" y="21440"/>
                  </a:cubicBezTo>
                  <a:cubicBezTo>
                    <a:pt x="810733" y="36755"/>
                    <a:pt x="770915" y="58195"/>
                    <a:pt x="734160" y="85762"/>
                  </a:cubicBezTo>
                  <a:cubicBezTo>
                    <a:pt x="721908" y="94950"/>
                    <a:pt x="715782" y="107202"/>
                    <a:pt x="712719" y="119454"/>
                  </a:cubicBezTo>
                  <a:lnTo>
                    <a:pt x="672901" y="297103"/>
                  </a:lnTo>
                  <a:lnTo>
                    <a:pt x="672901" y="297103"/>
                  </a:lnTo>
                  <a:lnTo>
                    <a:pt x="633083" y="119454"/>
                  </a:lnTo>
                  <a:cubicBezTo>
                    <a:pt x="630020" y="107202"/>
                    <a:pt x="623895" y="94950"/>
                    <a:pt x="611643" y="85762"/>
                  </a:cubicBezTo>
                  <a:cubicBezTo>
                    <a:pt x="574888" y="58195"/>
                    <a:pt x="535070" y="33692"/>
                    <a:pt x="489126" y="21440"/>
                  </a:cubicBezTo>
                  <a:cubicBezTo>
                    <a:pt x="449308" y="9189"/>
                    <a:pt x="409490" y="0"/>
                    <a:pt x="366610" y="0"/>
                  </a:cubicBezTo>
                  <a:cubicBezTo>
                    <a:pt x="323729" y="0"/>
                    <a:pt x="280848" y="6126"/>
                    <a:pt x="244093" y="21440"/>
                  </a:cubicBezTo>
                  <a:cubicBezTo>
                    <a:pt x="198149" y="36755"/>
                    <a:pt x="158331" y="58195"/>
                    <a:pt x="121576" y="85762"/>
                  </a:cubicBezTo>
                  <a:cubicBezTo>
                    <a:pt x="109324" y="94950"/>
                    <a:pt x="103199" y="107202"/>
                    <a:pt x="100136" y="119454"/>
                  </a:cubicBezTo>
                  <a:lnTo>
                    <a:pt x="2122" y="563577"/>
                  </a:lnTo>
                  <a:cubicBezTo>
                    <a:pt x="-7066" y="597269"/>
                    <a:pt x="14374" y="634024"/>
                    <a:pt x="51129" y="640150"/>
                  </a:cubicBezTo>
                  <a:cubicBezTo>
                    <a:pt x="54192" y="640150"/>
                    <a:pt x="57255" y="640150"/>
                    <a:pt x="60318" y="640150"/>
                  </a:cubicBezTo>
                  <a:cubicBezTo>
                    <a:pt x="87884" y="640150"/>
                    <a:pt x="112387" y="621772"/>
                    <a:pt x="121576" y="591143"/>
                  </a:cubicBezTo>
                  <a:lnTo>
                    <a:pt x="213464" y="183775"/>
                  </a:lnTo>
                  <a:lnTo>
                    <a:pt x="213464" y="401242"/>
                  </a:lnTo>
                  <a:lnTo>
                    <a:pt x="121576" y="857617"/>
                  </a:lnTo>
                  <a:lnTo>
                    <a:pt x="213464" y="857617"/>
                  </a:lnTo>
                  <a:lnTo>
                    <a:pt x="213464" y="1378313"/>
                  </a:lnTo>
                  <a:lnTo>
                    <a:pt x="335980" y="1378313"/>
                  </a:lnTo>
                  <a:lnTo>
                    <a:pt x="335980" y="857617"/>
                  </a:lnTo>
                  <a:lnTo>
                    <a:pt x="397239" y="857617"/>
                  </a:lnTo>
                  <a:lnTo>
                    <a:pt x="397239" y="1378313"/>
                  </a:lnTo>
                  <a:lnTo>
                    <a:pt x="519755" y="1378313"/>
                  </a:lnTo>
                  <a:lnTo>
                    <a:pt x="519755" y="857617"/>
                  </a:lnTo>
                  <a:lnTo>
                    <a:pt x="611643" y="857617"/>
                  </a:lnTo>
                  <a:lnTo>
                    <a:pt x="519755" y="401242"/>
                  </a:lnTo>
                  <a:lnTo>
                    <a:pt x="519755" y="183775"/>
                  </a:lnTo>
                  <a:lnTo>
                    <a:pt x="611643" y="594206"/>
                  </a:lnTo>
                  <a:cubicBezTo>
                    <a:pt x="617769" y="621772"/>
                    <a:pt x="642272" y="643213"/>
                    <a:pt x="669838" y="643213"/>
                  </a:cubicBezTo>
                  <a:lnTo>
                    <a:pt x="669838" y="643213"/>
                  </a:lnTo>
                  <a:cubicBezTo>
                    <a:pt x="697405" y="643213"/>
                    <a:pt x="721908" y="624835"/>
                    <a:pt x="728034" y="594206"/>
                  </a:cubicBezTo>
                  <a:lnTo>
                    <a:pt x="826047" y="183775"/>
                  </a:lnTo>
                  <a:lnTo>
                    <a:pt x="826047" y="673842"/>
                  </a:lnTo>
                  <a:lnTo>
                    <a:pt x="826047" y="1378313"/>
                  </a:lnTo>
                  <a:lnTo>
                    <a:pt x="948564" y="1378313"/>
                  </a:lnTo>
                  <a:lnTo>
                    <a:pt x="948564" y="673842"/>
                  </a:lnTo>
                  <a:lnTo>
                    <a:pt x="1009822" y="673842"/>
                  </a:lnTo>
                  <a:lnTo>
                    <a:pt x="1009822" y="1378313"/>
                  </a:lnTo>
                  <a:lnTo>
                    <a:pt x="1132339" y="1378313"/>
                  </a:lnTo>
                  <a:lnTo>
                    <a:pt x="1132339" y="673842"/>
                  </a:lnTo>
                  <a:lnTo>
                    <a:pt x="1132339" y="183775"/>
                  </a:lnTo>
                  <a:lnTo>
                    <a:pt x="1224227" y="594206"/>
                  </a:lnTo>
                  <a:cubicBezTo>
                    <a:pt x="1230352" y="621772"/>
                    <a:pt x="1254856" y="643213"/>
                    <a:pt x="1285485" y="643213"/>
                  </a:cubicBezTo>
                  <a:cubicBezTo>
                    <a:pt x="1285485" y="643213"/>
                    <a:pt x="1285485" y="643213"/>
                    <a:pt x="1285485" y="643213"/>
                  </a:cubicBezTo>
                  <a:lnTo>
                    <a:pt x="1285485" y="643213"/>
                  </a:lnTo>
                  <a:cubicBezTo>
                    <a:pt x="1313051" y="643213"/>
                    <a:pt x="1337555" y="624835"/>
                    <a:pt x="1343680" y="594206"/>
                  </a:cubicBezTo>
                  <a:lnTo>
                    <a:pt x="1438631" y="183775"/>
                  </a:lnTo>
                  <a:lnTo>
                    <a:pt x="1438631" y="404305"/>
                  </a:lnTo>
                  <a:lnTo>
                    <a:pt x="1346743" y="857617"/>
                  </a:lnTo>
                  <a:lnTo>
                    <a:pt x="1438631" y="857617"/>
                  </a:lnTo>
                  <a:lnTo>
                    <a:pt x="1438631" y="1378313"/>
                  </a:lnTo>
                  <a:lnTo>
                    <a:pt x="1561147" y="1378313"/>
                  </a:lnTo>
                  <a:lnTo>
                    <a:pt x="1561147" y="857617"/>
                  </a:lnTo>
                  <a:lnTo>
                    <a:pt x="1622406" y="857617"/>
                  </a:lnTo>
                  <a:lnTo>
                    <a:pt x="1622406" y="1378313"/>
                  </a:lnTo>
                  <a:lnTo>
                    <a:pt x="1744923" y="1378313"/>
                  </a:lnTo>
                  <a:lnTo>
                    <a:pt x="1744923" y="857617"/>
                  </a:lnTo>
                  <a:lnTo>
                    <a:pt x="1836810" y="857617"/>
                  </a:lnTo>
                  <a:lnTo>
                    <a:pt x="1744923" y="398179"/>
                  </a:lnTo>
                  <a:lnTo>
                    <a:pt x="1744923" y="183775"/>
                  </a:lnTo>
                  <a:lnTo>
                    <a:pt x="1836810" y="594206"/>
                  </a:lnTo>
                  <a:cubicBezTo>
                    <a:pt x="1842936" y="621772"/>
                    <a:pt x="1867439" y="643213"/>
                    <a:pt x="1898068" y="643213"/>
                  </a:cubicBezTo>
                  <a:cubicBezTo>
                    <a:pt x="1898068" y="643213"/>
                    <a:pt x="1898068" y="643213"/>
                    <a:pt x="1898068" y="643213"/>
                  </a:cubicBezTo>
                  <a:lnTo>
                    <a:pt x="1898068" y="643213"/>
                  </a:lnTo>
                  <a:cubicBezTo>
                    <a:pt x="1898068" y="643213"/>
                    <a:pt x="1898068" y="643213"/>
                    <a:pt x="1898068" y="643213"/>
                  </a:cubicBezTo>
                  <a:cubicBezTo>
                    <a:pt x="1925635" y="643213"/>
                    <a:pt x="1950138" y="624835"/>
                    <a:pt x="1959327" y="594206"/>
                  </a:cubicBezTo>
                  <a:lnTo>
                    <a:pt x="2051214" y="183775"/>
                  </a:lnTo>
                  <a:lnTo>
                    <a:pt x="2051214" y="673842"/>
                  </a:lnTo>
                  <a:lnTo>
                    <a:pt x="2051214" y="1378313"/>
                  </a:lnTo>
                  <a:lnTo>
                    <a:pt x="2173731" y="1378313"/>
                  </a:lnTo>
                  <a:lnTo>
                    <a:pt x="2173731" y="673842"/>
                  </a:lnTo>
                  <a:lnTo>
                    <a:pt x="2234989" y="673842"/>
                  </a:lnTo>
                  <a:lnTo>
                    <a:pt x="2234989" y="1378313"/>
                  </a:lnTo>
                  <a:lnTo>
                    <a:pt x="2357506" y="1378313"/>
                  </a:lnTo>
                  <a:lnTo>
                    <a:pt x="2357506" y="673842"/>
                  </a:lnTo>
                  <a:lnTo>
                    <a:pt x="2357506" y="183775"/>
                  </a:lnTo>
                  <a:lnTo>
                    <a:pt x="2449394" y="594206"/>
                  </a:lnTo>
                  <a:cubicBezTo>
                    <a:pt x="2455519" y="621772"/>
                    <a:pt x="2480023" y="643213"/>
                    <a:pt x="2510652" y="643213"/>
                  </a:cubicBezTo>
                  <a:cubicBezTo>
                    <a:pt x="2516778" y="643213"/>
                    <a:pt x="2525967" y="643213"/>
                    <a:pt x="2532092" y="640150"/>
                  </a:cubicBezTo>
                  <a:cubicBezTo>
                    <a:pt x="2559659" y="627898"/>
                    <a:pt x="2574973" y="597269"/>
                    <a:pt x="2568848" y="566640"/>
                  </a:cubicBezTo>
                  <a:close/>
                </a:path>
              </a:pathLst>
            </a:cu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sp>
        <p:nvSpPr>
          <p:cNvPr id="645" name="Google Shape;64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Tm="8319">
        <p:push/>
      </p:transition>
    </mc:Choice>
    <mc:Fallback xmlns="">
      <p:transition spd="slow" advTm="8319">
        <p:push/>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50"/>
        <p:cNvGrpSpPr/>
        <p:nvPr/>
      </p:nvGrpSpPr>
      <p:grpSpPr>
        <a:xfrm>
          <a:off x="0" y="0"/>
          <a:ext cx="0" cy="0"/>
          <a:chOff x="0" y="0"/>
          <a:chExt cx="0" cy="0"/>
        </a:xfrm>
      </p:grpSpPr>
      <p:sp>
        <p:nvSpPr>
          <p:cNvPr id="651" name="Google Shape;651;p36"/>
          <p:cNvSpPr txBox="1">
            <a:spLocks noGrp="1"/>
          </p:cNvSpPr>
          <p:nvPr>
            <p:ph type="title"/>
          </p:nvPr>
        </p:nvSpPr>
        <p:spPr>
          <a:xfrm>
            <a:off x="2948804" y="0"/>
            <a:ext cx="6703825" cy="9962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Documentation Requirements</a:t>
            </a:r>
            <a:endParaRPr/>
          </a:p>
        </p:txBody>
      </p:sp>
      <p:sp>
        <p:nvSpPr>
          <p:cNvPr id="652" name="Google Shape;652;p36"/>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53" name="Google Shape;65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71</a:t>
            </a:fld>
            <a:endParaRPr/>
          </a:p>
        </p:txBody>
      </p:sp>
      <p:sp>
        <p:nvSpPr>
          <p:cNvPr id="654" name="Google Shape;654;p36"/>
          <p:cNvSpPr/>
          <p:nvPr/>
        </p:nvSpPr>
        <p:spPr>
          <a:xfrm rot="10800000" flipH="1">
            <a:off x="1239477" y="850180"/>
            <a:ext cx="9784080" cy="1805745"/>
          </a:xfrm>
          <a:prstGeom prst="roundRect">
            <a:avLst>
              <a:gd name="adj" fmla="val 9859"/>
            </a:avLst>
          </a:prstGeom>
          <a:solidFill>
            <a:srgbClr val="6D3A5D"/>
          </a:solidFill>
          <a:ln w="38100" cap="flat" cmpd="sng">
            <a:solidFill>
              <a:srgbClr val="6D3A5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5" name="Google Shape;655;p36"/>
          <p:cNvSpPr/>
          <p:nvPr/>
        </p:nvSpPr>
        <p:spPr>
          <a:xfrm>
            <a:off x="1214205" y="1484408"/>
            <a:ext cx="983992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6" name="Google Shape;656;p36"/>
          <p:cNvSpPr/>
          <p:nvPr/>
        </p:nvSpPr>
        <p:spPr>
          <a:xfrm>
            <a:off x="1214205" y="3269996"/>
            <a:ext cx="9839922" cy="1395286"/>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7" name="Google Shape;657;p36"/>
          <p:cNvSpPr/>
          <p:nvPr/>
        </p:nvSpPr>
        <p:spPr>
          <a:xfrm>
            <a:off x="1214205" y="4665281"/>
            <a:ext cx="9839922" cy="1805744"/>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8" name="Google Shape;658;p36"/>
          <p:cNvSpPr/>
          <p:nvPr/>
        </p:nvSpPr>
        <p:spPr>
          <a:xfrm rot="10800000" flipH="1">
            <a:off x="645588" y="3269995"/>
            <a:ext cx="10408539" cy="1385018"/>
          </a:xfrm>
          <a:prstGeom prst="roundRect">
            <a:avLst>
              <a:gd name="adj" fmla="val 1328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59" name="Google Shape;659;p36"/>
          <p:cNvSpPr/>
          <p:nvPr/>
        </p:nvSpPr>
        <p:spPr>
          <a:xfrm rot="10800000" flipH="1">
            <a:off x="645587" y="1486915"/>
            <a:ext cx="10408540" cy="1783080"/>
          </a:xfrm>
          <a:prstGeom prst="roundRect">
            <a:avLst>
              <a:gd name="adj" fmla="val 985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0" name="Google Shape;660;p36"/>
          <p:cNvSpPr/>
          <p:nvPr/>
        </p:nvSpPr>
        <p:spPr>
          <a:xfrm>
            <a:off x="645588" y="4655013"/>
            <a:ext cx="10408539" cy="1805745"/>
          </a:xfrm>
          <a:prstGeom prst="roundRect">
            <a:avLst>
              <a:gd name="adj" fmla="val 9433"/>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1" name="Google Shape;661;p36"/>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2" name="Google Shape;662;p36"/>
          <p:cNvSpPr/>
          <p:nvPr/>
        </p:nvSpPr>
        <p:spPr>
          <a:xfrm>
            <a:off x="645458" y="3287720"/>
            <a:ext cx="568619" cy="1387450"/>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3" name="Google Shape;663;p36"/>
          <p:cNvSpPr/>
          <p:nvPr/>
        </p:nvSpPr>
        <p:spPr>
          <a:xfrm>
            <a:off x="645460" y="4664249"/>
            <a:ext cx="568617" cy="1805744"/>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664" name="Google Shape;664;p36"/>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ADMINISTRATIVE</a:t>
            </a:r>
            <a:endParaRPr>
              <a:latin typeface="Aptos" panose="020B0004020202020204" pitchFamily="34" charset="0"/>
            </a:endParaRPr>
          </a:p>
        </p:txBody>
      </p:sp>
      <p:sp>
        <p:nvSpPr>
          <p:cNvPr id="665" name="Google Shape;665;p36"/>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PATHWAY </a:t>
            </a:r>
            <a:endParaRPr>
              <a:latin typeface="Aptos" panose="020B0004020202020204" pitchFamily="34" charset="0"/>
            </a:endParaRPr>
          </a:p>
        </p:txBody>
      </p:sp>
      <p:sp>
        <p:nvSpPr>
          <p:cNvPr id="666" name="Google Shape;666;p36"/>
          <p:cNvSpPr txBox="1"/>
          <p:nvPr/>
        </p:nvSpPr>
        <p:spPr>
          <a:xfrm rot="-5400000">
            <a:off x="229560" y="3667185"/>
            <a:ext cx="1400416" cy="6155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700">
                <a:solidFill>
                  <a:schemeClr val="dk1"/>
                </a:solidFill>
                <a:latin typeface="Aptos" panose="020B0004020202020204" pitchFamily="34" charset="0"/>
                <a:sym typeface="Arial"/>
              </a:rPr>
              <a:t>SHARED CRITERIA</a:t>
            </a:r>
            <a:endParaRPr>
              <a:latin typeface="Aptos" panose="020B0004020202020204" pitchFamily="34" charset="0"/>
            </a:endParaRPr>
          </a:p>
        </p:txBody>
      </p:sp>
      <p:graphicFrame>
        <p:nvGraphicFramePr>
          <p:cNvPr id="667" name="Google Shape;667;p36"/>
          <p:cNvGraphicFramePr/>
          <p:nvPr/>
        </p:nvGraphicFramePr>
        <p:xfrm>
          <a:off x="1214207" y="788425"/>
          <a:ext cx="9466500" cy="5663800"/>
        </p:xfrm>
        <a:graphic>
          <a:graphicData uri="http://schemas.openxmlformats.org/drawingml/2006/table">
            <a:tbl>
              <a:tblPr>
                <a:noFill/>
                <a:tableStyleId>{E6C58389-85C5-4C7D-B2AB-451E1EE4B55D}</a:tableStyleId>
              </a:tblPr>
              <a:tblGrid>
                <a:gridCol w="5733625">
                  <a:extLst>
                    <a:ext uri="{9D8B030D-6E8A-4147-A177-3AD203B41FA5}">
                      <a16:colId xmlns:a16="http://schemas.microsoft.com/office/drawing/2014/main" val="20000"/>
                    </a:ext>
                  </a:extLst>
                </a:gridCol>
                <a:gridCol w="1732475">
                  <a:extLst>
                    <a:ext uri="{9D8B030D-6E8A-4147-A177-3AD203B41FA5}">
                      <a16:colId xmlns:a16="http://schemas.microsoft.com/office/drawing/2014/main" val="20001"/>
                    </a:ext>
                  </a:extLst>
                </a:gridCol>
                <a:gridCol w="20004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Certification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Experience Pathway</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Front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Back of driver's license/state ID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Copy of insurance policy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Voided check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with Social Security Number</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CPR card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Attestation Form</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4330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Code of Conduct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Lawful Presence Affidavit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Doula certification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Doula training certificate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Two letters of recommendation from previous clients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colleague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Letter of recommendation from a clinical provider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9790">
        <p:push/>
      </p:transition>
    </mc:Choice>
    <mc:Fallback xmlns="">
      <p:transition spd="slow" advTm="29790">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65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0"/>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50"/>
        <p:cNvGrpSpPr/>
        <p:nvPr/>
      </p:nvGrpSpPr>
      <p:grpSpPr>
        <a:xfrm>
          <a:off x="0" y="0"/>
          <a:ext cx="0" cy="0"/>
          <a:chOff x="0" y="0"/>
          <a:chExt cx="0" cy="0"/>
        </a:xfrm>
      </p:grpSpPr>
      <p:sp>
        <p:nvSpPr>
          <p:cNvPr id="651" name="Google Shape;651;p36"/>
          <p:cNvSpPr txBox="1">
            <a:spLocks noGrp="1"/>
          </p:cNvSpPr>
          <p:nvPr>
            <p:ph type="title"/>
          </p:nvPr>
        </p:nvSpPr>
        <p:spPr>
          <a:xfrm>
            <a:off x="2948804" y="0"/>
            <a:ext cx="6703825" cy="9962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Requisitos de documentación</a:t>
            </a:r>
            <a:endParaRPr/>
          </a:p>
        </p:txBody>
      </p:sp>
      <p:sp>
        <p:nvSpPr>
          <p:cNvPr id="652" name="Google Shape;652;p36"/>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3" name="Google Shape;65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654" name="Google Shape;654;p36"/>
          <p:cNvSpPr/>
          <p:nvPr/>
        </p:nvSpPr>
        <p:spPr>
          <a:xfrm rot="10800000" flipH="1">
            <a:off x="1239477" y="850180"/>
            <a:ext cx="9784080" cy="1805745"/>
          </a:xfrm>
          <a:prstGeom prst="roundRect">
            <a:avLst>
              <a:gd name="adj" fmla="val 9859"/>
            </a:avLst>
          </a:prstGeom>
          <a:solidFill>
            <a:srgbClr val="6D3A5D"/>
          </a:solidFill>
          <a:ln w="38100" cap="flat" cmpd="sng">
            <a:solidFill>
              <a:srgbClr val="6D3A5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5" name="Google Shape;655;p36"/>
          <p:cNvSpPr/>
          <p:nvPr/>
        </p:nvSpPr>
        <p:spPr>
          <a:xfrm>
            <a:off x="1214205" y="1484408"/>
            <a:ext cx="9839922" cy="1805745"/>
          </a:xfrm>
          <a:custGeom>
            <a:avLst/>
            <a:gdLst/>
            <a:ahLst/>
            <a:cxnLst/>
            <a:rect l="l" t="t" r="r" b="b"/>
            <a:pathLst>
              <a:path w="9839922" h="1805745" extrusionOk="0">
                <a:moveTo>
                  <a:pt x="0" y="0"/>
                </a:moveTo>
                <a:lnTo>
                  <a:pt x="9661895" y="0"/>
                </a:lnTo>
                <a:cubicBezTo>
                  <a:pt x="9735637" y="0"/>
                  <a:pt x="9798907" y="44835"/>
                  <a:pt x="9825933" y="108732"/>
                </a:cubicBezTo>
                <a:lnTo>
                  <a:pt x="9839922" y="178023"/>
                </a:lnTo>
                <a:lnTo>
                  <a:pt x="9839922" y="1627722"/>
                </a:lnTo>
                <a:lnTo>
                  <a:pt x="9825933" y="1697014"/>
                </a:lnTo>
                <a:cubicBezTo>
                  <a:pt x="9798907" y="1760910"/>
                  <a:pt x="9735637" y="1805745"/>
                  <a:pt x="9661895" y="1805745"/>
                </a:cubicBezTo>
                <a:lnTo>
                  <a:pt x="0" y="1805745"/>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6" name="Google Shape;656;p36"/>
          <p:cNvSpPr/>
          <p:nvPr/>
        </p:nvSpPr>
        <p:spPr>
          <a:xfrm>
            <a:off x="1214205" y="3269996"/>
            <a:ext cx="9839922" cy="1395286"/>
          </a:xfrm>
          <a:custGeom>
            <a:avLst/>
            <a:gdLst/>
            <a:ahLst/>
            <a:cxnLst/>
            <a:rect l="l" t="t" r="r" b="b"/>
            <a:pathLst>
              <a:path w="9839922" h="1364859" extrusionOk="0">
                <a:moveTo>
                  <a:pt x="0" y="0"/>
                </a:moveTo>
                <a:lnTo>
                  <a:pt x="9658546" y="0"/>
                </a:lnTo>
                <a:cubicBezTo>
                  <a:pt x="9758717" y="0"/>
                  <a:pt x="9839922" y="81205"/>
                  <a:pt x="9839922" y="181376"/>
                </a:cubicBezTo>
                <a:lnTo>
                  <a:pt x="9839922" y="1183483"/>
                </a:lnTo>
                <a:cubicBezTo>
                  <a:pt x="9839922" y="1283654"/>
                  <a:pt x="9758717" y="1364859"/>
                  <a:pt x="9658546" y="1364859"/>
                </a:cubicBezTo>
                <a:lnTo>
                  <a:pt x="0" y="1364859"/>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7" name="Google Shape;657;p36"/>
          <p:cNvSpPr/>
          <p:nvPr/>
        </p:nvSpPr>
        <p:spPr>
          <a:xfrm>
            <a:off x="1214205" y="4665281"/>
            <a:ext cx="9839922" cy="1805744"/>
          </a:xfrm>
          <a:custGeom>
            <a:avLst/>
            <a:gdLst/>
            <a:ahLst/>
            <a:cxnLst/>
            <a:rect l="l" t="t" r="r" b="b"/>
            <a:pathLst>
              <a:path w="9839922" h="1805744" extrusionOk="0">
                <a:moveTo>
                  <a:pt x="0" y="0"/>
                </a:moveTo>
                <a:lnTo>
                  <a:pt x="9669586" y="0"/>
                </a:lnTo>
                <a:cubicBezTo>
                  <a:pt x="9763660" y="0"/>
                  <a:pt x="9839922" y="76262"/>
                  <a:pt x="9839922" y="170336"/>
                </a:cubicBezTo>
                <a:lnTo>
                  <a:pt x="9839922" y="1635409"/>
                </a:lnTo>
                <a:cubicBezTo>
                  <a:pt x="9839922" y="1705965"/>
                  <a:pt x="9797025" y="1766501"/>
                  <a:pt x="9735889" y="1792359"/>
                </a:cubicBezTo>
                <a:lnTo>
                  <a:pt x="9669591" y="1805744"/>
                </a:lnTo>
                <a:lnTo>
                  <a:pt x="0" y="1805744"/>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8" name="Google Shape;658;p36"/>
          <p:cNvSpPr/>
          <p:nvPr/>
        </p:nvSpPr>
        <p:spPr>
          <a:xfrm rot="10800000" flipH="1">
            <a:off x="645588" y="3269995"/>
            <a:ext cx="10408539" cy="1385018"/>
          </a:xfrm>
          <a:prstGeom prst="roundRect">
            <a:avLst>
              <a:gd name="adj" fmla="val 1328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59" name="Google Shape;659;p36"/>
          <p:cNvSpPr/>
          <p:nvPr/>
        </p:nvSpPr>
        <p:spPr>
          <a:xfrm rot="10800000" flipH="1">
            <a:off x="645587" y="1486915"/>
            <a:ext cx="10408540" cy="1783080"/>
          </a:xfrm>
          <a:prstGeom prst="roundRect">
            <a:avLst>
              <a:gd name="adj" fmla="val 9859"/>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60" name="Google Shape;660;p36"/>
          <p:cNvSpPr/>
          <p:nvPr/>
        </p:nvSpPr>
        <p:spPr>
          <a:xfrm>
            <a:off x="645588" y="4655013"/>
            <a:ext cx="10408539" cy="1805745"/>
          </a:xfrm>
          <a:prstGeom prst="roundRect">
            <a:avLst>
              <a:gd name="adj" fmla="val 9433"/>
            </a:avLst>
          </a:prstGeom>
          <a:noFill/>
          <a:ln w="38100" cap="flat" cmpd="sng">
            <a:solidFill>
              <a:srgbClr val="A0799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61" name="Google Shape;661;p36"/>
          <p:cNvSpPr/>
          <p:nvPr/>
        </p:nvSpPr>
        <p:spPr>
          <a:xfrm>
            <a:off x="645459" y="1484407"/>
            <a:ext cx="568618" cy="1805745"/>
          </a:xfrm>
          <a:custGeom>
            <a:avLst/>
            <a:gdLst/>
            <a:ahLst/>
            <a:cxnLst/>
            <a:rect l="l" t="t" r="r" b="b"/>
            <a:pathLst>
              <a:path w="568618" h="1805745" extrusionOk="0">
                <a:moveTo>
                  <a:pt x="178028" y="0"/>
                </a:moveTo>
                <a:lnTo>
                  <a:pt x="568618" y="0"/>
                </a:lnTo>
                <a:lnTo>
                  <a:pt x="568618" y="1805745"/>
                </a:lnTo>
                <a:lnTo>
                  <a:pt x="178028" y="1805745"/>
                </a:lnTo>
                <a:cubicBezTo>
                  <a:pt x="79706" y="1805745"/>
                  <a:pt x="0" y="1726039"/>
                  <a:pt x="0" y="1627717"/>
                </a:cubicBezTo>
                <a:lnTo>
                  <a:pt x="0" y="178028"/>
                </a:lnTo>
                <a:cubicBezTo>
                  <a:pt x="0" y="79706"/>
                  <a:pt x="79706" y="0"/>
                  <a:pt x="178028"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62" name="Google Shape;662;p36"/>
          <p:cNvSpPr/>
          <p:nvPr/>
        </p:nvSpPr>
        <p:spPr>
          <a:xfrm>
            <a:off x="645458" y="3287720"/>
            <a:ext cx="568619" cy="1387450"/>
          </a:xfrm>
          <a:custGeom>
            <a:avLst/>
            <a:gdLst/>
            <a:ahLst/>
            <a:cxnLst/>
            <a:rect l="l" t="t" r="r" b="b"/>
            <a:pathLst>
              <a:path w="568619" h="1354590" extrusionOk="0">
                <a:moveTo>
                  <a:pt x="119503" y="0"/>
                </a:moveTo>
                <a:lnTo>
                  <a:pt x="568619" y="0"/>
                </a:lnTo>
                <a:lnTo>
                  <a:pt x="568619" y="1354590"/>
                </a:lnTo>
                <a:lnTo>
                  <a:pt x="177254" y="1354590"/>
                </a:lnTo>
                <a:lnTo>
                  <a:pt x="140711" y="1350906"/>
                </a:lnTo>
                <a:cubicBezTo>
                  <a:pt x="81675" y="1338826"/>
                  <a:pt x="33087" y="1298063"/>
                  <a:pt x="10142" y="1243815"/>
                </a:cubicBezTo>
                <a:lnTo>
                  <a:pt x="0" y="1193582"/>
                </a:lnTo>
                <a:lnTo>
                  <a:pt x="0" y="150741"/>
                </a:lnTo>
                <a:lnTo>
                  <a:pt x="10142" y="100508"/>
                </a:lnTo>
                <a:cubicBezTo>
                  <a:pt x="28498" y="57109"/>
                  <a:pt x="63266" y="22342"/>
                  <a:pt x="106664" y="3986"/>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63" name="Google Shape;663;p36"/>
          <p:cNvSpPr/>
          <p:nvPr/>
        </p:nvSpPr>
        <p:spPr>
          <a:xfrm>
            <a:off x="645460" y="4664249"/>
            <a:ext cx="568617" cy="1805744"/>
          </a:xfrm>
          <a:custGeom>
            <a:avLst/>
            <a:gdLst/>
            <a:ahLst/>
            <a:cxnLst/>
            <a:rect l="l" t="t" r="r" b="b"/>
            <a:pathLst>
              <a:path w="568617" h="1805744" extrusionOk="0">
                <a:moveTo>
                  <a:pt x="170336" y="0"/>
                </a:moveTo>
                <a:lnTo>
                  <a:pt x="568617" y="0"/>
                </a:lnTo>
                <a:lnTo>
                  <a:pt x="568617" y="1805744"/>
                </a:lnTo>
                <a:lnTo>
                  <a:pt x="170331" y="1805744"/>
                </a:lnTo>
                <a:lnTo>
                  <a:pt x="104034" y="1792359"/>
                </a:lnTo>
                <a:cubicBezTo>
                  <a:pt x="42898" y="1766501"/>
                  <a:pt x="0" y="1705965"/>
                  <a:pt x="0" y="1635409"/>
                </a:cubicBezTo>
                <a:lnTo>
                  <a:pt x="0" y="170336"/>
                </a:lnTo>
                <a:cubicBezTo>
                  <a:pt x="0" y="76262"/>
                  <a:pt x="76262" y="0"/>
                  <a:pt x="170336" y="0"/>
                </a:cubicBezTo>
                <a:close/>
              </a:path>
            </a:pathLst>
          </a:custGeom>
          <a:solidFill>
            <a:srgbClr val="A0799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64" name="Google Shape;664;p36"/>
          <p:cNvSpPr txBox="1"/>
          <p:nvPr/>
        </p:nvSpPr>
        <p:spPr>
          <a:xfrm rot="-5400000">
            <a:off x="11302" y="2194715"/>
            <a:ext cx="1836930" cy="35394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000000"/>
                </a:solidFill>
                <a:effectLst/>
                <a:uLnTx/>
                <a:uFillTx/>
                <a:latin typeface="Aptos" panose="020B0004020202020204" pitchFamily="34" charset="0"/>
                <a:cs typeface="Arial"/>
                <a:sym typeface="Arial"/>
              </a:rPr>
              <a:t>VÍA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65" name="Google Shape;665;p36"/>
          <p:cNvSpPr txBox="1"/>
          <p:nvPr/>
        </p:nvSpPr>
        <p:spPr>
          <a:xfrm rot="-5400000">
            <a:off x="11302" y="5390149"/>
            <a:ext cx="1836930" cy="35394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ADMINISTRATIVA </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66" name="Google Shape;666;p36"/>
          <p:cNvSpPr txBox="1"/>
          <p:nvPr/>
        </p:nvSpPr>
        <p:spPr>
          <a:xfrm rot="-5400000">
            <a:off x="229560" y="3713372"/>
            <a:ext cx="1400416"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CRITERIOS COMPARTIDOS</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graphicFrame>
        <p:nvGraphicFramePr>
          <p:cNvPr id="667" name="Google Shape;667;p36"/>
          <p:cNvGraphicFramePr/>
          <p:nvPr/>
        </p:nvGraphicFramePr>
        <p:xfrm>
          <a:off x="1214207" y="788425"/>
          <a:ext cx="9466500" cy="5663800"/>
        </p:xfrm>
        <a:graphic>
          <a:graphicData uri="http://schemas.openxmlformats.org/drawingml/2006/table">
            <a:tbl>
              <a:tblPr>
                <a:noFill/>
                <a:tableStyleId>{E6C58389-85C5-4C7D-B2AB-451E1EE4B55D}</a:tableStyleId>
              </a:tblPr>
              <a:tblGrid>
                <a:gridCol w="5733625">
                  <a:extLst>
                    <a:ext uri="{9D8B030D-6E8A-4147-A177-3AD203B41FA5}">
                      <a16:colId xmlns:a16="http://schemas.microsoft.com/office/drawing/2014/main" val="20000"/>
                    </a:ext>
                  </a:extLst>
                </a:gridCol>
                <a:gridCol w="1732475">
                  <a:extLst>
                    <a:ext uri="{9D8B030D-6E8A-4147-A177-3AD203B41FA5}">
                      <a16:colId xmlns:a16="http://schemas.microsoft.com/office/drawing/2014/main" val="20001"/>
                    </a:ext>
                  </a:extLst>
                </a:gridCol>
                <a:gridCol w="2000400">
                  <a:extLst>
                    <a:ext uri="{9D8B030D-6E8A-4147-A177-3AD203B41FA5}">
                      <a16:colId xmlns:a16="http://schemas.microsoft.com/office/drawing/2014/main" val="20002"/>
                    </a:ext>
                  </a:extLst>
                </a:gridCol>
              </a:tblGrid>
              <a:tr h="689950">
                <a:tc>
                  <a:txBody>
                    <a:bodyPr/>
                    <a:lstStyle/>
                    <a:p>
                      <a:pPr marL="0" marR="0" lvl="0" indent="0" algn="l" rtl="0">
                        <a:spcBef>
                          <a:spcPts val="0"/>
                        </a:spcBef>
                        <a:spcAft>
                          <a:spcPts val="0"/>
                        </a:spcAft>
                        <a:buNone/>
                      </a:pPr>
                      <a:endParaRPr sz="2000" b="1" i="0" u="none" strike="noStrike" cap="none">
                        <a:solidFill>
                          <a:schemeClr val="lt1"/>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Ruta de certificación</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1" i="0" u="none" strike="noStrike" cap="none">
                          <a:solidFill>
                            <a:schemeClr val="lt1"/>
                          </a:solidFill>
                          <a:latin typeface="Aptos" panose="020B0004020202020204" pitchFamily="34" charset="0"/>
                          <a:ea typeface="Arial"/>
                          <a:cs typeface="Arial"/>
                          <a:sym typeface="Arial"/>
                        </a:rPr>
                        <a:t>Ruta de la experiencia</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Frente de la licencia de conducir/ID estatal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Reverso de la licencia de conducir/ID estatal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Copia de la póliza de seguro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Cheque anulado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W9 con número de Seguro Social</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Tarjeta de RCP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Formulario de certificación de Doula</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34330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Código de Conducta de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Declaración jurada de presencia legal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351850">
                <a:tc>
                  <a:txBody>
                    <a:bodyPr/>
                    <a:lstStyle/>
                    <a:p>
                      <a:pPr marL="91440" marR="0" lvl="0" indent="0" algn="l" rtl="0">
                        <a:spcBef>
                          <a:spcPts val="0"/>
                        </a:spcBef>
                        <a:spcAft>
                          <a:spcPts val="0"/>
                        </a:spcAft>
                        <a:buNone/>
                      </a:pPr>
                      <a:r>
                        <a:rPr lang="en-US" sz="2000" b="0" i="0" u="none" strike="noStrike" cap="none">
                          <a:solidFill>
                            <a:schemeClr val="dk1"/>
                          </a:solidFill>
                          <a:latin typeface="Aptos" panose="020B0004020202020204" pitchFamily="34" charset="0"/>
                          <a:ea typeface="Arial"/>
                          <a:cs typeface="Arial"/>
                          <a:sym typeface="Arial"/>
                        </a:rPr>
                        <a:t>Certificación de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351850">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Certificado de capacitación en 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358400">
                <a:tc gridSpan="2">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Dos cartas de recomendación de clientes anteriores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3321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Carta de recomendación de un colega/doula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421525">
                <a:tc>
                  <a:txBody>
                    <a:bodyPr/>
                    <a:lstStyle/>
                    <a:p>
                      <a:pPr marL="91440" marR="0" lvl="0" indent="0" algn="l" rtl="0">
                        <a:spcBef>
                          <a:spcPts val="0"/>
                        </a:spcBef>
                        <a:spcAft>
                          <a:spcPts val="0"/>
                        </a:spcAft>
                        <a:buClr>
                          <a:srgbClr val="000000"/>
                        </a:buClr>
                        <a:buSzPts val="1600"/>
                        <a:buFont typeface="Arial"/>
                        <a:buNone/>
                      </a:pPr>
                      <a:r>
                        <a:rPr lang="en-US" sz="2000" b="0" i="0" u="none" strike="noStrike" cap="none">
                          <a:solidFill>
                            <a:schemeClr val="dk1"/>
                          </a:solidFill>
                          <a:latin typeface="Aptos" panose="020B0004020202020204" pitchFamily="34" charset="0"/>
                          <a:ea typeface="Arial"/>
                          <a:cs typeface="Arial"/>
                          <a:sym typeface="Arial"/>
                        </a:rPr>
                        <a:t>Carta de recomendación de un proveedor clínico </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2000" b="0" i="0" u="none" strike="noStrike" cap="none">
                        <a:solidFill>
                          <a:srgbClr val="000000"/>
                        </a:solidFill>
                        <a:latin typeface="Aptos" panose="020B0004020202020204" pitchFamily="34" charset="0"/>
                        <a:ea typeface="Arial"/>
                        <a:cs typeface="Arial"/>
                        <a:sym typeface="Arial"/>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2000" b="0" i="0" u="none" strike="noStrike" cap="none">
                          <a:solidFill>
                            <a:srgbClr val="000000"/>
                          </a:solidFill>
                          <a:latin typeface="Aptos" panose="020B0004020202020204" pitchFamily="34" charset="0"/>
                          <a:ea typeface="Arial"/>
                          <a:cs typeface="Arial"/>
                          <a:sym typeface="Arial"/>
                        </a:rPr>
                        <a:t>•</a:t>
                      </a:r>
                      <a:endParaRPr/>
                    </a:p>
                  </a:txBody>
                  <a:tcPr marL="7975" marR="7975" marT="797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Tm="29790">
        <p:push/>
      </p:transition>
    </mc:Choice>
    <mc:Fallback xmlns="">
      <p:transition spd="slow" advTm="29790">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8"/>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65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0"/>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1"/>
                                          </p:stCondLst>
                                        </p:cTn>
                                        <p:tgtEl>
                                          <p:spTgt spid="6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72"/>
        <p:cNvGrpSpPr/>
        <p:nvPr/>
      </p:nvGrpSpPr>
      <p:grpSpPr>
        <a:xfrm>
          <a:off x="0" y="0"/>
          <a:ext cx="0" cy="0"/>
          <a:chOff x="0" y="0"/>
          <a:chExt cx="0" cy="0"/>
        </a:xfrm>
      </p:grpSpPr>
      <p:sp>
        <p:nvSpPr>
          <p:cNvPr id="673" name="Google Shape;673;p37"/>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674" name="Google Shape;67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Certification Pathway</a:t>
            </a:r>
            <a:endParaRPr/>
          </a:p>
        </p:txBody>
      </p:sp>
      <p:sp>
        <p:nvSpPr>
          <p:cNvPr id="675" name="Google Shape;675;p37"/>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676" name="Google Shape;676;p37"/>
          <p:cNvGrpSpPr/>
          <p:nvPr/>
        </p:nvGrpSpPr>
        <p:grpSpPr>
          <a:xfrm>
            <a:off x="2568556" y="1844668"/>
            <a:ext cx="6639132" cy="4109939"/>
            <a:chOff x="1358710" y="633"/>
            <a:chExt cx="6639132" cy="4109939"/>
          </a:xfrm>
        </p:grpSpPr>
        <p:sp>
          <p:nvSpPr>
            <p:cNvPr id="677" name="Google Shape;677;p37"/>
            <p:cNvSpPr/>
            <p:nvPr/>
          </p:nvSpPr>
          <p:spPr>
            <a:xfrm>
              <a:off x="1358710"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78" name="Google Shape;678;p37"/>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Training</a:t>
              </a:r>
              <a:endParaRPr>
                <a:latin typeface="Aptos" panose="020B0004020202020204" pitchFamily="34" charset="0"/>
              </a:endParaRPr>
            </a:p>
          </p:txBody>
        </p:sp>
        <p:sp>
          <p:nvSpPr>
            <p:cNvPr id="679" name="Google Shape;679;p37"/>
            <p:cNvSpPr/>
            <p:nvPr/>
          </p:nvSpPr>
          <p:spPr>
            <a:xfrm>
              <a:off x="4836351"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0" name="Google Shape;680;p37"/>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Birth Attendance</a:t>
              </a:r>
              <a:endParaRPr>
                <a:latin typeface="Aptos" panose="020B0004020202020204" pitchFamily="34" charset="0"/>
              </a:endParaRPr>
            </a:p>
          </p:txBody>
        </p:sp>
        <p:sp>
          <p:nvSpPr>
            <p:cNvPr id="681" name="Google Shape;681;p37"/>
            <p:cNvSpPr/>
            <p:nvPr/>
          </p:nvSpPr>
          <p:spPr>
            <a:xfrm>
              <a:off x="1358710"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2" name="Google Shape;682;p37"/>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CPR Certificate</a:t>
              </a:r>
              <a:endParaRPr>
                <a:latin typeface="Aptos" panose="020B0004020202020204" pitchFamily="34" charset="0"/>
              </a:endParaRPr>
            </a:p>
          </p:txBody>
        </p:sp>
        <p:sp>
          <p:nvSpPr>
            <p:cNvPr id="683" name="Google Shape;683;p37"/>
            <p:cNvSpPr/>
            <p:nvPr/>
          </p:nvSpPr>
          <p:spPr>
            <a:xfrm>
              <a:off x="4836351"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684" name="Google Shape;684;p37"/>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a:solidFill>
                    <a:schemeClr val="lt1"/>
                  </a:solidFill>
                  <a:latin typeface="Aptos" panose="020B0004020202020204" pitchFamily="34" charset="0"/>
                  <a:sym typeface="Arial"/>
                </a:rPr>
                <a:t>Code of Conduct</a:t>
              </a:r>
              <a:endParaRPr>
                <a:latin typeface="Aptos" panose="020B0004020202020204" pitchFamily="34" charset="0"/>
              </a:endParaRPr>
            </a:p>
          </p:txBody>
        </p:sp>
      </p:grpSp>
      <p:sp>
        <p:nvSpPr>
          <p:cNvPr id="685" name="Google Shape;68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7836">
        <p:push/>
      </p:transition>
    </mc:Choice>
    <mc:Fallback xmlns="">
      <p:transition spd="slow" advTm="7836">
        <p:push/>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72"/>
        <p:cNvGrpSpPr/>
        <p:nvPr/>
      </p:nvGrpSpPr>
      <p:grpSpPr>
        <a:xfrm>
          <a:off x="0" y="0"/>
          <a:ext cx="0" cy="0"/>
          <a:chOff x="0" y="0"/>
          <a:chExt cx="0" cy="0"/>
        </a:xfrm>
      </p:grpSpPr>
      <p:sp>
        <p:nvSpPr>
          <p:cNvPr id="673" name="Google Shape;673;p37"/>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674" name="Google Shape;67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Ruta de certificación</a:t>
            </a:r>
            <a:endParaRPr/>
          </a:p>
        </p:txBody>
      </p:sp>
      <p:sp>
        <p:nvSpPr>
          <p:cNvPr id="675" name="Google Shape;675;p37"/>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676" name="Google Shape;676;p37"/>
          <p:cNvGrpSpPr/>
          <p:nvPr/>
        </p:nvGrpSpPr>
        <p:grpSpPr>
          <a:xfrm>
            <a:off x="2568556" y="1844668"/>
            <a:ext cx="6639132" cy="4109939"/>
            <a:chOff x="1358710" y="633"/>
            <a:chExt cx="6639132" cy="4109939"/>
          </a:xfrm>
        </p:grpSpPr>
        <p:sp>
          <p:nvSpPr>
            <p:cNvPr id="677" name="Google Shape;677;p37"/>
            <p:cNvSpPr/>
            <p:nvPr/>
          </p:nvSpPr>
          <p:spPr>
            <a:xfrm>
              <a:off x="1358710"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78" name="Google Shape;678;p37"/>
            <p:cNvSpPr txBox="1"/>
            <p:nvPr/>
          </p:nvSpPr>
          <p:spPr>
            <a:xfrm>
              <a:off x="1451309"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Capacitación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79" name="Google Shape;679;p37"/>
            <p:cNvSpPr/>
            <p:nvPr/>
          </p:nvSpPr>
          <p:spPr>
            <a:xfrm>
              <a:off x="4836351" y="633"/>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80" name="Google Shape;680;p37"/>
            <p:cNvSpPr txBox="1"/>
            <p:nvPr/>
          </p:nvSpPr>
          <p:spPr>
            <a:xfrm>
              <a:off x="4928950" y="93232"/>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Asistencia al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81" name="Google Shape;681;p37"/>
            <p:cNvSpPr/>
            <p:nvPr/>
          </p:nvSpPr>
          <p:spPr>
            <a:xfrm>
              <a:off x="1358710"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82" name="Google Shape;682;p37"/>
            <p:cNvSpPr txBox="1"/>
            <p:nvPr/>
          </p:nvSpPr>
          <p:spPr>
            <a:xfrm>
              <a:off x="1451309"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Certificado de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83" name="Google Shape;683;p37"/>
            <p:cNvSpPr/>
            <p:nvPr/>
          </p:nvSpPr>
          <p:spPr>
            <a:xfrm>
              <a:off x="4836351" y="2213678"/>
              <a:ext cx="3161491" cy="1896894"/>
            </a:xfrm>
            <a:prstGeom prst="roundRect">
              <a:avLst>
                <a:gd name="adj" fmla="val 16667"/>
              </a:avLst>
            </a:prstGeom>
            <a:solidFill>
              <a:srgbClr val="8A61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684" name="Google Shape;684;p37"/>
            <p:cNvSpPr txBox="1"/>
            <p:nvPr/>
          </p:nvSpPr>
          <p:spPr>
            <a:xfrm>
              <a:off x="4928950" y="2306277"/>
              <a:ext cx="2976293" cy="1711696"/>
            </a:xfrm>
            <a:prstGeom prst="rect">
              <a:avLst/>
            </a:prstGeom>
            <a:noFill/>
            <a:ln>
              <a:noFill/>
            </a:ln>
          </p:spPr>
          <p:txBody>
            <a:bodyPr spcFirstLastPara="1" wrap="square" lIns="106675" tIns="106675" rIns="106675" bIns="1066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Código de conducta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sp>
        <p:nvSpPr>
          <p:cNvPr id="685" name="Google Shape;68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Tm="7836">
        <p:push/>
      </p:transition>
    </mc:Choice>
    <mc:Fallback xmlns="">
      <p:transition spd="slow" advTm="7836">
        <p:push/>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0"/>
        <p:cNvGrpSpPr/>
        <p:nvPr/>
      </p:nvGrpSpPr>
      <p:grpSpPr>
        <a:xfrm>
          <a:off x="0" y="0"/>
          <a:ext cx="0" cy="0"/>
          <a:chOff x="0" y="0"/>
          <a:chExt cx="0" cy="0"/>
        </a:xfrm>
      </p:grpSpPr>
      <p:sp>
        <p:nvSpPr>
          <p:cNvPr id="691" name="Google Shape;691;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692" name="Google Shape;692;p38"/>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pic>
        <p:nvPicPr>
          <p:cNvPr id="693" name="Google Shape;693;p38" descr="Lightbulb with solid fill"/>
          <p:cNvPicPr preferRelativeResize="0"/>
          <p:nvPr/>
        </p:nvPicPr>
        <p:blipFill rotWithShape="1">
          <a:blip r:embed="rId3">
            <a:alphaModFix/>
          </a:blip>
          <a:srcRect/>
          <a:stretch/>
        </p:blipFill>
        <p:spPr>
          <a:xfrm>
            <a:off x="639287" y="2163771"/>
            <a:ext cx="914400" cy="914400"/>
          </a:xfrm>
          <a:prstGeom prst="rect">
            <a:avLst/>
          </a:prstGeom>
          <a:noFill/>
          <a:ln>
            <a:noFill/>
          </a:ln>
        </p:spPr>
      </p:pic>
      <p:sp>
        <p:nvSpPr>
          <p:cNvPr id="694" name="Google Shape;69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41028"/>
    </mc:Choice>
    <mc:Fallback xmlns="">
      <p:transition spd="slow" advTm="41028"/>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0"/>
        <p:cNvGrpSpPr/>
        <p:nvPr/>
      </p:nvGrpSpPr>
      <p:grpSpPr>
        <a:xfrm>
          <a:off x="0" y="0"/>
          <a:ext cx="0" cy="0"/>
          <a:chOff x="0" y="0"/>
          <a:chExt cx="0" cy="0"/>
        </a:xfrm>
      </p:grpSpPr>
      <p:sp>
        <p:nvSpPr>
          <p:cNvPr id="691" name="Google Shape;691;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692" name="Google Shape;692;p38"/>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He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recibido</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como</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doula de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una</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las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organizaciones</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de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aprobadas</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por</a:t>
            </a:r>
            <a:r>
              <a:rPr kumimoji="0" lang="en-US"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HCPF</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pic>
        <p:nvPicPr>
          <p:cNvPr id="693" name="Google Shape;693;p38" descr="Lightbulb with solid fill"/>
          <p:cNvPicPr preferRelativeResize="0"/>
          <p:nvPr/>
        </p:nvPicPr>
        <p:blipFill rotWithShape="1">
          <a:blip r:embed="rId3">
            <a:alphaModFix/>
          </a:blip>
          <a:srcRect/>
          <a:stretch/>
        </p:blipFill>
        <p:spPr>
          <a:xfrm>
            <a:off x="639287" y="2163771"/>
            <a:ext cx="914400" cy="914400"/>
          </a:xfrm>
          <a:prstGeom prst="rect">
            <a:avLst/>
          </a:prstGeom>
          <a:noFill/>
          <a:ln>
            <a:noFill/>
          </a:ln>
        </p:spPr>
      </p:pic>
      <p:sp>
        <p:nvSpPr>
          <p:cNvPr id="694" name="Google Shape;69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41028"/>
    </mc:Choice>
    <mc:Fallback xmlns="">
      <p:transition spd="slow" advTm="41028"/>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9"/>
        <p:cNvGrpSpPr/>
        <p:nvPr/>
      </p:nvGrpSpPr>
      <p:grpSpPr>
        <a:xfrm>
          <a:off x="0" y="0"/>
          <a:ext cx="0" cy="0"/>
          <a:chOff x="0" y="0"/>
          <a:chExt cx="0" cy="0"/>
        </a:xfrm>
      </p:grpSpPr>
      <p:sp>
        <p:nvSpPr>
          <p:cNvPr id="700" name="Google Shape;70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01" name="Google Shape;701;p39"/>
          <p:cNvSpPr/>
          <p:nvPr/>
        </p:nvSpPr>
        <p:spPr>
          <a:xfrm>
            <a:off x="6230283" y="1812945"/>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attended at least </a:t>
            </a:r>
            <a:r>
              <a:rPr lang="en-US" sz="2400" b="1" i="0" u="none" strike="noStrike" cap="none">
                <a:solidFill>
                  <a:schemeClr val="dk1"/>
                </a:solidFill>
                <a:latin typeface="Aptos" panose="020B0004020202020204" pitchFamily="34" charset="0"/>
                <a:sym typeface="Arial"/>
              </a:rPr>
              <a:t>three</a:t>
            </a:r>
            <a:r>
              <a:rPr lang="en-US" sz="2400" b="0" i="0" u="none" strike="noStrike" cap="none">
                <a:solidFill>
                  <a:schemeClr val="dk1"/>
                </a:solidFill>
                <a:latin typeface="Aptos" panose="020B0004020202020204" pitchFamily="34" charset="0"/>
                <a:sym typeface="Arial"/>
              </a:rPr>
              <a:t> births within the last </a:t>
            </a:r>
            <a:r>
              <a:rPr lang="en-US" sz="2400" b="1" i="0" u="none" strike="noStrike" cap="none">
                <a:solidFill>
                  <a:schemeClr val="dk1"/>
                </a:solidFill>
                <a:latin typeface="Aptos" panose="020B0004020202020204" pitchFamily="34" charset="0"/>
                <a:sym typeface="Arial"/>
              </a:rPr>
              <a:t>five</a:t>
            </a:r>
            <a:r>
              <a:rPr lang="en-US" sz="2400" b="0" i="0" u="none" strike="noStrike" cap="none">
                <a:solidFill>
                  <a:schemeClr val="dk1"/>
                </a:solidFill>
                <a:latin typeface="Aptos" panose="020B0004020202020204" pitchFamily="34" charset="0"/>
                <a:sym typeface="Arial"/>
              </a:rPr>
              <a:t> years</a:t>
            </a:r>
            <a:endParaRPr>
              <a:latin typeface="Aptos" panose="020B0004020202020204" pitchFamily="34" charset="0"/>
            </a:endParaRPr>
          </a:p>
        </p:txBody>
      </p:sp>
      <p:pic>
        <p:nvPicPr>
          <p:cNvPr id="702" name="Google Shape;702;p39" descr="Baby with solid fill"/>
          <p:cNvPicPr preferRelativeResize="0"/>
          <p:nvPr/>
        </p:nvPicPr>
        <p:blipFill rotWithShape="1">
          <a:blip r:embed="rId3">
            <a:alphaModFix/>
          </a:blip>
          <a:srcRect/>
          <a:stretch/>
        </p:blipFill>
        <p:spPr>
          <a:xfrm>
            <a:off x="6767698" y="2535189"/>
            <a:ext cx="594839" cy="594839"/>
          </a:xfrm>
          <a:prstGeom prst="rect">
            <a:avLst/>
          </a:prstGeom>
          <a:noFill/>
          <a:ln>
            <a:noFill/>
          </a:ln>
        </p:spPr>
      </p:pic>
      <p:pic>
        <p:nvPicPr>
          <p:cNvPr id="703" name="Google Shape;703;p39" descr="Baby with solid fill"/>
          <p:cNvPicPr preferRelativeResize="0"/>
          <p:nvPr/>
        </p:nvPicPr>
        <p:blipFill rotWithShape="1">
          <a:blip r:embed="rId3">
            <a:alphaModFix/>
          </a:blip>
          <a:srcRect/>
          <a:stretch/>
        </p:blipFill>
        <p:spPr>
          <a:xfrm>
            <a:off x="6501175" y="2165326"/>
            <a:ext cx="594839" cy="594839"/>
          </a:xfrm>
          <a:prstGeom prst="rect">
            <a:avLst/>
          </a:prstGeom>
          <a:noFill/>
          <a:ln>
            <a:noFill/>
          </a:ln>
        </p:spPr>
      </p:pic>
      <p:pic>
        <p:nvPicPr>
          <p:cNvPr id="704" name="Google Shape;704;p39" descr="Baby with solid fill"/>
          <p:cNvPicPr preferRelativeResize="0"/>
          <p:nvPr/>
        </p:nvPicPr>
        <p:blipFill rotWithShape="1">
          <a:blip r:embed="rId3">
            <a:alphaModFix/>
          </a:blip>
          <a:srcRect/>
          <a:stretch/>
        </p:blipFill>
        <p:spPr>
          <a:xfrm>
            <a:off x="6232606" y="2520315"/>
            <a:ext cx="594839" cy="594839"/>
          </a:xfrm>
          <a:prstGeom prst="rect">
            <a:avLst/>
          </a:prstGeom>
          <a:noFill/>
          <a:ln>
            <a:noFill/>
          </a:ln>
        </p:spPr>
      </p:pic>
      <p:sp>
        <p:nvSpPr>
          <p:cNvPr id="705" name="Google Shape;705;p39"/>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pic>
        <p:nvPicPr>
          <p:cNvPr id="706" name="Google Shape;706;p39" descr="Lightbulb with solid fill"/>
          <p:cNvPicPr preferRelativeResize="0"/>
          <p:nvPr/>
        </p:nvPicPr>
        <p:blipFill rotWithShape="1">
          <a:blip r:embed="rId4">
            <a:alphaModFix/>
          </a:blip>
          <a:srcRect/>
          <a:stretch/>
        </p:blipFill>
        <p:spPr>
          <a:xfrm>
            <a:off x="639287" y="2163771"/>
            <a:ext cx="914400" cy="914400"/>
          </a:xfrm>
          <a:prstGeom prst="rect">
            <a:avLst/>
          </a:prstGeom>
          <a:noFill/>
          <a:ln>
            <a:noFill/>
          </a:ln>
        </p:spPr>
      </p:pic>
      <p:sp>
        <p:nvSpPr>
          <p:cNvPr id="707" name="Google Shape;70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77</a:t>
            </a:fld>
            <a:endParaRPr/>
          </a:p>
        </p:txBody>
      </p:sp>
    </p:spTree>
  </p:cSld>
  <p:clrMapOvr>
    <a:masterClrMapping/>
  </p:clrMapOvr>
  <p:transition advTm="15852">
    <p:fade/>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699"/>
        <p:cNvGrpSpPr/>
        <p:nvPr/>
      </p:nvGrpSpPr>
      <p:grpSpPr>
        <a:xfrm>
          <a:off x="0" y="0"/>
          <a:ext cx="0" cy="0"/>
          <a:chOff x="0" y="0"/>
          <a:chExt cx="0" cy="0"/>
        </a:xfrm>
      </p:grpSpPr>
      <p:sp>
        <p:nvSpPr>
          <p:cNvPr id="700" name="Google Shape;70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701" name="Google Shape;701;p39"/>
          <p:cNvSpPr/>
          <p:nvPr/>
        </p:nvSpPr>
        <p:spPr>
          <a:xfrm>
            <a:off x="6230283" y="1812945"/>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He asistido a al menos tres partos en los últimos cinco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02" name="Google Shape;702;p39" descr="Baby with solid fill"/>
          <p:cNvPicPr preferRelativeResize="0"/>
          <p:nvPr/>
        </p:nvPicPr>
        <p:blipFill rotWithShape="1">
          <a:blip r:embed="rId3">
            <a:alphaModFix/>
          </a:blip>
          <a:srcRect/>
          <a:stretch/>
        </p:blipFill>
        <p:spPr>
          <a:xfrm>
            <a:off x="6767698" y="2535189"/>
            <a:ext cx="594839" cy="594839"/>
          </a:xfrm>
          <a:prstGeom prst="rect">
            <a:avLst/>
          </a:prstGeom>
          <a:noFill/>
          <a:ln>
            <a:noFill/>
          </a:ln>
        </p:spPr>
      </p:pic>
      <p:pic>
        <p:nvPicPr>
          <p:cNvPr id="703" name="Google Shape;703;p39" descr="Baby with solid fill"/>
          <p:cNvPicPr preferRelativeResize="0"/>
          <p:nvPr/>
        </p:nvPicPr>
        <p:blipFill rotWithShape="1">
          <a:blip r:embed="rId3">
            <a:alphaModFix/>
          </a:blip>
          <a:srcRect/>
          <a:stretch/>
        </p:blipFill>
        <p:spPr>
          <a:xfrm>
            <a:off x="6501175" y="2165326"/>
            <a:ext cx="594839" cy="594839"/>
          </a:xfrm>
          <a:prstGeom prst="rect">
            <a:avLst/>
          </a:prstGeom>
          <a:noFill/>
          <a:ln>
            <a:noFill/>
          </a:ln>
        </p:spPr>
      </p:pic>
      <p:pic>
        <p:nvPicPr>
          <p:cNvPr id="704" name="Google Shape;704;p39" descr="Baby with solid fill"/>
          <p:cNvPicPr preferRelativeResize="0"/>
          <p:nvPr/>
        </p:nvPicPr>
        <p:blipFill rotWithShape="1">
          <a:blip r:embed="rId3">
            <a:alphaModFix/>
          </a:blip>
          <a:srcRect/>
          <a:stretch/>
        </p:blipFill>
        <p:spPr>
          <a:xfrm>
            <a:off x="6232606" y="2520315"/>
            <a:ext cx="594839" cy="594839"/>
          </a:xfrm>
          <a:prstGeom prst="rect">
            <a:avLst/>
          </a:prstGeom>
          <a:noFill/>
          <a:ln>
            <a:noFill/>
          </a:ln>
        </p:spPr>
      </p:pic>
      <p:sp>
        <p:nvSpPr>
          <p:cNvPr id="705" name="Google Shape;705;p39"/>
          <p:cNvSpPr/>
          <p:nvPr/>
        </p:nvSpPr>
        <p:spPr>
          <a:xfrm>
            <a:off x="563085"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He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recibido</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como</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doula de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una</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las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organizaciones</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aprobadas</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por</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HCPF</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pic>
        <p:nvPicPr>
          <p:cNvPr id="706" name="Google Shape;706;p39" descr="Lightbulb with solid fill"/>
          <p:cNvPicPr preferRelativeResize="0"/>
          <p:nvPr/>
        </p:nvPicPr>
        <p:blipFill rotWithShape="1">
          <a:blip r:embed="rId4">
            <a:alphaModFix/>
          </a:blip>
          <a:srcRect/>
          <a:stretch/>
        </p:blipFill>
        <p:spPr>
          <a:xfrm>
            <a:off x="639287" y="2163771"/>
            <a:ext cx="914400" cy="914400"/>
          </a:xfrm>
          <a:prstGeom prst="rect">
            <a:avLst/>
          </a:prstGeom>
          <a:noFill/>
          <a:ln>
            <a:noFill/>
          </a:ln>
        </p:spPr>
      </p:pic>
      <p:sp>
        <p:nvSpPr>
          <p:cNvPr id="707" name="Google Shape;70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p:transition advTm="15852">
    <p:fade/>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12"/>
        <p:cNvGrpSpPr/>
        <p:nvPr/>
      </p:nvGrpSpPr>
      <p:grpSpPr>
        <a:xfrm>
          <a:off x="0" y="0"/>
          <a:ext cx="0" cy="0"/>
          <a:chOff x="0" y="0"/>
          <a:chExt cx="0" cy="0"/>
        </a:xfrm>
      </p:grpSpPr>
      <p:sp>
        <p:nvSpPr>
          <p:cNvPr id="713" name="Google Shape;713;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14" name="Google Shape;714;p40"/>
          <p:cNvSpPr/>
          <p:nvPr/>
        </p:nvSpPr>
        <p:spPr>
          <a:xfrm>
            <a:off x="563086" y="3902057"/>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I have current CPR training credentials</a:t>
            </a:r>
            <a:endParaRPr>
              <a:latin typeface="Aptos" panose="020B0004020202020204" pitchFamily="34" charset="0"/>
            </a:endParaRPr>
          </a:p>
        </p:txBody>
      </p:sp>
      <p:pic>
        <p:nvPicPr>
          <p:cNvPr id="715" name="Google Shape;715;p40" descr="Cpr with solid fill"/>
          <p:cNvPicPr preferRelativeResize="0"/>
          <p:nvPr/>
        </p:nvPicPr>
        <p:blipFill rotWithShape="1">
          <a:blip r:embed="rId3">
            <a:alphaModFix/>
          </a:blip>
          <a:srcRect/>
          <a:stretch/>
        </p:blipFill>
        <p:spPr>
          <a:xfrm>
            <a:off x="639287" y="4252882"/>
            <a:ext cx="914400" cy="914400"/>
          </a:xfrm>
          <a:prstGeom prst="rect">
            <a:avLst/>
          </a:prstGeom>
          <a:noFill/>
          <a:ln>
            <a:noFill/>
          </a:ln>
        </p:spPr>
      </p:pic>
      <p:sp>
        <p:nvSpPr>
          <p:cNvPr id="716" name="Google Shape;716;p40"/>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sp>
        <p:nvSpPr>
          <p:cNvPr id="717" name="Google Shape;717;p40"/>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three</a:t>
            </a:r>
            <a:r>
              <a:rPr lang="en-US" sz="2400" b="0" i="0" u="none" strike="noStrike" cap="none">
                <a:solidFill>
                  <a:srgbClr val="BFBFBF"/>
                </a:solidFill>
                <a:latin typeface="Aptos" panose="020B0004020202020204" pitchFamily="34" charset="0"/>
                <a:sym typeface="Arial"/>
              </a:rPr>
              <a:t> births within the last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pic>
        <p:nvPicPr>
          <p:cNvPr id="718" name="Google Shape;718;p40" descr="Baby with solid fill"/>
          <p:cNvPicPr preferRelativeResize="0"/>
          <p:nvPr/>
        </p:nvPicPr>
        <p:blipFill rotWithShape="1">
          <a:blip r:embed="rId4">
            <a:alphaModFix/>
          </a:blip>
          <a:srcRect/>
          <a:stretch/>
        </p:blipFill>
        <p:spPr>
          <a:xfrm>
            <a:off x="6498854" y="2165339"/>
            <a:ext cx="594839" cy="594839"/>
          </a:xfrm>
          <a:prstGeom prst="rect">
            <a:avLst/>
          </a:prstGeom>
          <a:noFill/>
          <a:ln>
            <a:noFill/>
          </a:ln>
        </p:spPr>
      </p:pic>
      <p:pic>
        <p:nvPicPr>
          <p:cNvPr id="719" name="Google Shape;719;p40" descr="Baby with solid fill"/>
          <p:cNvPicPr preferRelativeResize="0"/>
          <p:nvPr/>
        </p:nvPicPr>
        <p:blipFill rotWithShape="1">
          <a:blip r:embed="rId4">
            <a:alphaModFix/>
          </a:blip>
          <a:srcRect/>
          <a:stretch/>
        </p:blipFill>
        <p:spPr>
          <a:xfrm>
            <a:off x="6765377" y="2535202"/>
            <a:ext cx="594839" cy="594839"/>
          </a:xfrm>
          <a:prstGeom prst="rect">
            <a:avLst/>
          </a:prstGeom>
          <a:noFill/>
          <a:ln>
            <a:noFill/>
          </a:ln>
        </p:spPr>
      </p:pic>
      <p:pic>
        <p:nvPicPr>
          <p:cNvPr id="720" name="Google Shape;720;p40" descr="Baby with solid fill"/>
          <p:cNvPicPr preferRelativeResize="0"/>
          <p:nvPr/>
        </p:nvPicPr>
        <p:blipFill rotWithShape="1">
          <a:blip r:embed="rId4">
            <a:alphaModFix/>
          </a:blip>
          <a:srcRect/>
          <a:stretch/>
        </p:blipFill>
        <p:spPr>
          <a:xfrm>
            <a:off x="6230285" y="2520328"/>
            <a:ext cx="594839" cy="594839"/>
          </a:xfrm>
          <a:prstGeom prst="rect">
            <a:avLst/>
          </a:prstGeom>
          <a:noFill/>
          <a:ln>
            <a:noFill/>
          </a:ln>
        </p:spPr>
      </p:pic>
      <p:pic>
        <p:nvPicPr>
          <p:cNvPr id="721" name="Google Shape;721;p40"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sp>
        <p:nvSpPr>
          <p:cNvPr id="722" name="Google Shape;7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37975"/>
    </mc:Choice>
    <mc:Fallback xmlns="">
      <p:transition spd="slow" advTm="3797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19"/>
        <p:cNvGrpSpPr/>
        <p:nvPr/>
      </p:nvGrpSpPr>
      <p:grpSpPr>
        <a:xfrm>
          <a:off x="0" y="0"/>
          <a:ext cx="0" cy="0"/>
          <a:chOff x="0" y="0"/>
          <a:chExt cx="0" cy="0"/>
        </a:xfrm>
      </p:grpSpPr>
      <p:sp>
        <p:nvSpPr>
          <p:cNvPr id="120" name="Google Shape;120;p4"/>
          <p:cNvSpPr/>
          <p:nvPr/>
        </p:nvSpPr>
        <p:spPr>
          <a:xfrm>
            <a:off x="347770" y="221962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1" name="Google Shape;121;p4"/>
          <p:cNvSpPr/>
          <p:nvPr/>
        </p:nvSpPr>
        <p:spPr>
          <a:xfrm>
            <a:off x="8243387" y="2136500"/>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122" name="Google Shape;122;p4"/>
          <p:cNvSpPr txBox="1"/>
          <p:nvPr/>
        </p:nvSpPr>
        <p:spPr>
          <a:xfrm>
            <a:off x="347770" y="6137711"/>
            <a:ext cx="2949237"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0000"/>
                </a:solidFill>
                <a:effectLst/>
                <a:uLnTx/>
                <a:uFillTx/>
                <a:latin typeface="Aptos" panose="020B0004020202020204" pitchFamily="34" charset="0"/>
                <a:cs typeface="Arial"/>
                <a:sym typeface="Arial"/>
              </a:rPr>
              <a:t>Cuidado</a:t>
            </a:r>
            <a:r>
              <a:rPr kumimoji="0" lang="en-US" sz="28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rPr>
              <a:t> Prenatal</a:t>
            </a:r>
            <a:endParaRPr kumimoji="0" sz="14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123" name="Google Shape;123;p4"/>
          <p:cNvSpPr txBox="1"/>
          <p:nvPr/>
        </p:nvSpPr>
        <p:spPr>
          <a:xfrm>
            <a:off x="4710112" y="5032428"/>
            <a:ext cx="2771775"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Trabajo de parto y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124" name="Google Shape;124;p4"/>
          <p:cNvSpPr txBox="1"/>
          <p:nvPr/>
        </p:nvSpPr>
        <p:spPr>
          <a:xfrm>
            <a:off x="8595253" y="6137711"/>
            <a:ext cx="2771775"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Postparto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125" name="Google Shape;125;p4"/>
          <p:cNvPicPr preferRelativeResize="0">
            <a:picLocks noGrp="1"/>
          </p:cNvPicPr>
          <p:nvPr>
            <p:ph type="body" idx="1"/>
          </p:nvPr>
        </p:nvPicPr>
        <p:blipFill rotWithShape="1">
          <a:blip r:embed="rId4">
            <a:alphaModFix/>
          </a:blip>
          <a:srcRect/>
          <a:stretch/>
        </p:blipFill>
        <p:spPr>
          <a:xfrm>
            <a:off x="118435" y="2320191"/>
            <a:ext cx="3947241" cy="3787471"/>
          </a:xfrm>
          <a:prstGeom prst="rect">
            <a:avLst/>
          </a:prstGeom>
          <a:noFill/>
          <a:ln>
            <a:noFill/>
          </a:ln>
        </p:spPr>
      </p:pic>
      <p:sp>
        <p:nvSpPr>
          <p:cNvPr id="126" name="Google Shape;126;p4"/>
          <p:cNvSpPr/>
          <p:nvPr/>
        </p:nvSpPr>
        <p:spPr>
          <a:xfrm>
            <a:off x="4398497" y="1323507"/>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pic>
        <p:nvPicPr>
          <p:cNvPr id="127" name="Google Shape;127;p4"/>
          <p:cNvPicPr preferRelativeResize="0"/>
          <p:nvPr/>
        </p:nvPicPr>
        <p:blipFill rotWithShape="1">
          <a:blip r:embed="rId5">
            <a:alphaModFix/>
          </a:blip>
          <a:srcRect/>
          <a:stretch/>
        </p:blipFill>
        <p:spPr>
          <a:xfrm>
            <a:off x="4189574" y="1707116"/>
            <a:ext cx="3949831" cy="3119793"/>
          </a:xfrm>
          <a:prstGeom prst="rect">
            <a:avLst/>
          </a:prstGeom>
          <a:noFill/>
          <a:ln>
            <a:noFill/>
          </a:ln>
        </p:spPr>
      </p:pic>
      <p:pic>
        <p:nvPicPr>
          <p:cNvPr id="128" name="Google Shape;128;p4"/>
          <p:cNvPicPr preferRelativeResize="0"/>
          <p:nvPr/>
        </p:nvPicPr>
        <p:blipFill rotWithShape="1">
          <a:blip r:embed="rId6">
            <a:alphaModFix/>
          </a:blip>
          <a:srcRect/>
          <a:stretch/>
        </p:blipFill>
        <p:spPr>
          <a:xfrm>
            <a:off x="8091963" y="2810479"/>
            <a:ext cx="3733184" cy="2813365"/>
          </a:xfrm>
          <a:prstGeom prst="rect">
            <a:avLst/>
          </a:prstGeom>
          <a:noFill/>
          <a:ln>
            <a:noFill/>
          </a:ln>
        </p:spPr>
      </p:pic>
      <p:sp>
        <p:nvSpPr>
          <p:cNvPr id="129" name="Google Shape;129;p4"/>
          <p:cNvSpPr txBox="1">
            <a:spLocks noGrp="1"/>
          </p:cNvSpPr>
          <p:nvPr>
            <p:ph type="title"/>
          </p:nvPr>
        </p:nvSpPr>
        <p:spPr>
          <a:xfrm>
            <a:off x="838200" y="365125"/>
            <a:ext cx="108921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Beneficio Doula Cubierto en Health First Colorado  </a:t>
            </a:r>
            <a:endParaRPr/>
          </a:p>
        </p:txBody>
      </p:sp>
      <p:sp>
        <p:nvSpPr>
          <p:cNvPr id="130" name="Google Shape;1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118"/>
    </mc:Choice>
    <mc:Fallback xmlns="">
      <p:transition spd="slow" advTm="121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1000"/>
                                        <p:tgtEl>
                                          <p:spTgt spid="125"/>
                                        </p:tgtEl>
                                      </p:cBhvr>
                                    </p:animEffect>
                                  </p:childTnLst>
                                </p:cTn>
                              </p:par>
                              <p:par>
                                <p:cTn id="8" presetID="10" presetClass="entr" presetSubtype="0" fill="hold" nodeType="withEffect">
                                  <p:stCondLst>
                                    <p:cond delay="0"/>
                                  </p:stCondLst>
                                  <p:childTnLst>
                                    <p:set>
                                      <p:cBhvr>
                                        <p:cTn id="9" dur="1" fill="hold">
                                          <p:stCondLst>
                                            <p:cond delay="0"/>
                                          </p:stCondLst>
                                        </p:cTn>
                                        <p:tgtEl>
                                          <p:spTgt spid="122"/>
                                        </p:tgtEl>
                                        <p:attrNameLst>
                                          <p:attrName>style.visibility</p:attrName>
                                        </p:attrNameLst>
                                      </p:cBhvr>
                                      <p:to>
                                        <p:strVal val="visible"/>
                                      </p:to>
                                    </p:set>
                                    <p:animEffect transition="in" filter="fade">
                                      <p:cBhvr>
                                        <p:cTn id="10" dur="1000"/>
                                        <p:tgtEl>
                                          <p:spTgt spid="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7"/>
                                        </p:tgtEl>
                                        <p:attrNameLst>
                                          <p:attrName>style.visibility</p:attrName>
                                        </p:attrNameLst>
                                      </p:cBhvr>
                                      <p:to>
                                        <p:strVal val="visible"/>
                                      </p:to>
                                    </p:set>
                                    <p:animEffect transition="in" filter="fade">
                                      <p:cBhvr>
                                        <p:cTn id="15" dur="1000"/>
                                        <p:tgtEl>
                                          <p:spTgt spid="127"/>
                                        </p:tgtEl>
                                      </p:cBhvr>
                                    </p:animEffect>
                                  </p:childTnLst>
                                </p:cTn>
                              </p:par>
                              <p:par>
                                <p:cTn id="16" presetID="10" presetClass="entr" presetSubtype="0" fill="hold" nodeType="withEffect">
                                  <p:stCondLst>
                                    <p:cond delay="0"/>
                                  </p:stCondLst>
                                  <p:childTnLst>
                                    <p:set>
                                      <p:cBhvr>
                                        <p:cTn id="17" dur="1" fill="hold">
                                          <p:stCondLst>
                                            <p:cond delay="0"/>
                                          </p:stCondLst>
                                        </p:cTn>
                                        <p:tgtEl>
                                          <p:spTgt spid="123"/>
                                        </p:tgtEl>
                                        <p:attrNameLst>
                                          <p:attrName>style.visibility</p:attrName>
                                        </p:attrNameLst>
                                      </p:cBhvr>
                                      <p:to>
                                        <p:strVal val="visible"/>
                                      </p:to>
                                    </p:set>
                                    <p:animEffect transition="in" filter="fade">
                                      <p:cBhvr>
                                        <p:cTn id="18" dur="1000"/>
                                        <p:tgtEl>
                                          <p:spTgt spid="1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8"/>
                                        </p:tgtEl>
                                        <p:attrNameLst>
                                          <p:attrName>style.visibility</p:attrName>
                                        </p:attrNameLst>
                                      </p:cBhvr>
                                      <p:to>
                                        <p:strVal val="visible"/>
                                      </p:to>
                                    </p:set>
                                    <p:animEffect transition="in" filter="fade">
                                      <p:cBhvr>
                                        <p:cTn id="23" dur="1000"/>
                                        <p:tgtEl>
                                          <p:spTgt spid="128"/>
                                        </p:tgtEl>
                                      </p:cBhvr>
                                    </p:animEffect>
                                  </p:childTnLst>
                                </p:cTn>
                              </p:par>
                              <p:par>
                                <p:cTn id="24" presetID="10" presetClass="entr" presetSubtype="0" fill="hold" nodeType="withEffect">
                                  <p:stCondLst>
                                    <p:cond delay="0"/>
                                  </p:stCondLst>
                                  <p:childTnLst>
                                    <p:set>
                                      <p:cBhvr>
                                        <p:cTn id="25" dur="1" fill="hold">
                                          <p:stCondLst>
                                            <p:cond delay="0"/>
                                          </p:stCondLst>
                                        </p:cTn>
                                        <p:tgtEl>
                                          <p:spTgt spid="124"/>
                                        </p:tgtEl>
                                        <p:attrNameLst>
                                          <p:attrName>style.visibility</p:attrName>
                                        </p:attrNameLst>
                                      </p:cBhvr>
                                      <p:to>
                                        <p:strVal val="visible"/>
                                      </p:to>
                                    </p:set>
                                    <p:animEffect transition="in" filter="fade">
                                      <p:cBhvr>
                                        <p:cTn id="26"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12"/>
        <p:cNvGrpSpPr/>
        <p:nvPr/>
      </p:nvGrpSpPr>
      <p:grpSpPr>
        <a:xfrm>
          <a:off x="0" y="0"/>
          <a:ext cx="0" cy="0"/>
          <a:chOff x="0" y="0"/>
          <a:chExt cx="0" cy="0"/>
        </a:xfrm>
      </p:grpSpPr>
      <p:sp>
        <p:nvSpPr>
          <p:cNvPr id="713" name="Google Shape;713;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714" name="Google Shape;714;p40"/>
          <p:cNvSpPr/>
          <p:nvPr/>
        </p:nvSpPr>
        <p:spPr>
          <a:xfrm>
            <a:off x="563086" y="3902057"/>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15" name="Google Shape;715;p40" descr="Cpr with solid fill"/>
          <p:cNvPicPr preferRelativeResize="0"/>
          <p:nvPr/>
        </p:nvPicPr>
        <p:blipFill rotWithShape="1">
          <a:blip r:embed="rId3">
            <a:alphaModFix/>
          </a:blip>
          <a:srcRect/>
          <a:stretch/>
        </p:blipFill>
        <p:spPr>
          <a:xfrm>
            <a:off x="639287" y="4252882"/>
            <a:ext cx="914400" cy="914400"/>
          </a:xfrm>
          <a:prstGeom prst="rect">
            <a:avLst/>
          </a:prstGeom>
          <a:noFill/>
          <a:ln>
            <a:noFill/>
          </a:ln>
        </p:spPr>
      </p:pic>
      <p:sp>
        <p:nvSpPr>
          <p:cNvPr id="716" name="Google Shape;716;p40"/>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He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recibido</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como</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doula de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una</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las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organizaciones</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de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capacitación</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aprobadas</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a:t>
            </a:r>
            <a:r>
              <a:rPr kumimoji="0" lang="en-US" sz="2200" b="0" i="0" u="none" strike="noStrike" kern="0" cap="none" spc="0" normalizeH="0" baseline="0" noProof="0" dirty="0" err="1">
                <a:ln>
                  <a:noFill/>
                </a:ln>
                <a:solidFill>
                  <a:srgbClr val="BFBFBF"/>
                </a:solidFill>
                <a:effectLst/>
                <a:uLnTx/>
                <a:uFillTx/>
                <a:latin typeface="Aptos" panose="020B0004020202020204" pitchFamily="34" charset="0"/>
                <a:cs typeface="Arial"/>
                <a:sym typeface="Arial"/>
              </a:rPr>
              <a:t>por</a:t>
            </a:r>
            <a:r>
              <a:rPr kumimoji="0" lang="en-US" sz="2200" b="0" i="0" u="none" strike="noStrike" kern="0" cap="none" spc="0" normalizeH="0" baseline="0" noProof="0" dirty="0">
                <a:ln>
                  <a:noFill/>
                </a:ln>
                <a:solidFill>
                  <a:srgbClr val="BFBFBF"/>
                </a:solidFill>
                <a:effectLst/>
                <a:uLnTx/>
                <a:uFillTx/>
                <a:latin typeface="Aptos" panose="020B0004020202020204" pitchFamily="34" charset="0"/>
                <a:cs typeface="Arial"/>
                <a:sym typeface="Arial"/>
              </a:rPr>
              <a:t> HCPF</a:t>
            </a:r>
            <a:endParaRPr kumimoji="0" sz="22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717" name="Google Shape;717;p40"/>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asistido a al menos tres partos en los últimos cinco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18" name="Google Shape;718;p40" descr="Baby with solid fill"/>
          <p:cNvPicPr preferRelativeResize="0"/>
          <p:nvPr/>
        </p:nvPicPr>
        <p:blipFill rotWithShape="1">
          <a:blip r:embed="rId4">
            <a:alphaModFix/>
          </a:blip>
          <a:srcRect/>
          <a:stretch/>
        </p:blipFill>
        <p:spPr>
          <a:xfrm>
            <a:off x="6498854" y="2165339"/>
            <a:ext cx="594839" cy="594839"/>
          </a:xfrm>
          <a:prstGeom prst="rect">
            <a:avLst/>
          </a:prstGeom>
          <a:noFill/>
          <a:ln>
            <a:noFill/>
          </a:ln>
        </p:spPr>
      </p:pic>
      <p:pic>
        <p:nvPicPr>
          <p:cNvPr id="719" name="Google Shape;719;p40" descr="Baby with solid fill"/>
          <p:cNvPicPr preferRelativeResize="0"/>
          <p:nvPr/>
        </p:nvPicPr>
        <p:blipFill rotWithShape="1">
          <a:blip r:embed="rId4">
            <a:alphaModFix/>
          </a:blip>
          <a:srcRect/>
          <a:stretch/>
        </p:blipFill>
        <p:spPr>
          <a:xfrm>
            <a:off x="6765377" y="2535202"/>
            <a:ext cx="594839" cy="594839"/>
          </a:xfrm>
          <a:prstGeom prst="rect">
            <a:avLst/>
          </a:prstGeom>
          <a:noFill/>
          <a:ln>
            <a:noFill/>
          </a:ln>
        </p:spPr>
      </p:pic>
      <p:pic>
        <p:nvPicPr>
          <p:cNvPr id="720" name="Google Shape;720;p40" descr="Baby with solid fill"/>
          <p:cNvPicPr preferRelativeResize="0"/>
          <p:nvPr/>
        </p:nvPicPr>
        <p:blipFill rotWithShape="1">
          <a:blip r:embed="rId4">
            <a:alphaModFix/>
          </a:blip>
          <a:srcRect/>
          <a:stretch/>
        </p:blipFill>
        <p:spPr>
          <a:xfrm>
            <a:off x="6230285" y="2520328"/>
            <a:ext cx="594839" cy="594839"/>
          </a:xfrm>
          <a:prstGeom prst="rect">
            <a:avLst/>
          </a:prstGeom>
          <a:noFill/>
          <a:ln>
            <a:noFill/>
          </a:ln>
        </p:spPr>
      </p:pic>
      <p:pic>
        <p:nvPicPr>
          <p:cNvPr id="721" name="Google Shape;721;p40"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sp>
        <p:nvSpPr>
          <p:cNvPr id="722" name="Google Shape;7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37975"/>
    </mc:Choice>
    <mc:Fallback xmlns="">
      <p:transition spd="slow" advTm="37975"/>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27"/>
        <p:cNvGrpSpPr/>
        <p:nvPr/>
      </p:nvGrpSpPr>
      <p:grpSpPr>
        <a:xfrm>
          <a:off x="0" y="0"/>
          <a:ext cx="0" cy="0"/>
          <a:chOff x="0" y="0"/>
          <a:chExt cx="0" cy="0"/>
        </a:xfrm>
      </p:grpSpPr>
      <p:sp>
        <p:nvSpPr>
          <p:cNvPr id="728" name="Google Shape;728;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29" name="Google Shape;729;p41"/>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received training as a doula from one of the HCPF-approved training organizations</a:t>
            </a:r>
            <a:endParaRPr>
              <a:latin typeface="Aptos" panose="020B0004020202020204" pitchFamily="34" charset="0"/>
            </a:endParaRPr>
          </a:p>
        </p:txBody>
      </p:sp>
      <p:sp>
        <p:nvSpPr>
          <p:cNvPr id="730" name="Google Shape;730;p41"/>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three</a:t>
            </a:r>
            <a:r>
              <a:rPr lang="en-US" sz="2400" b="0" i="0" u="none" strike="noStrike" cap="none">
                <a:solidFill>
                  <a:srgbClr val="BFBFBF"/>
                </a:solidFill>
                <a:latin typeface="Aptos" panose="020B0004020202020204" pitchFamily="34" charset="0"/>
                <a:sym typeface="Arial"/>
              </a:rPr>
              <a:t> births within the last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sp>
        <p:nvSpPr>
          <p:cNvPr id="731" name="Google Shape;731;p41"/>
          <p:cNvSpPr/>
          <p:nvPr/>
        </p:nvSpPr>
        <p:spPr>
          <a:xfrm>
            <a:off x="563087" y="3902057"/>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732" name="Google Shape;732;p41"/>
          <p:cNvSpPr/>
          <p:nvPr/>
        </p:nvSpPr>
        <p:spPr>
          <a:xfrm>
            <a:off x="6230285" y="3902056"/>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400" b="0" i="0" u="none" strike="noStrike" cap="none">
                <a:solidFill>
                  <a:schemeClr val="dk1"/>
                </a:solidFill>
                <a:latin typeface="Aptos" panose="020B0004020202020204" pitchFamily="34" charset="0"/>
                <a:sym typeface="Arial"/>
              </a:rPr>
              <a:t>To follow the doula Code of Conduct</a:t>
            </a:r>
            <a:endParaRPr>
              <a:latin typeface="Aptos" panose="020B0004020202020204" pitchFamily="34" charset="0"/>
            </a:endParaRPr>
          </a:p>
        </p:txBody>
      </p:sp>
      <p:pic>
        <p:nvPicPr>
          <p:cNvPr id="733" name="Google Shape;733;p41" descr="Contract with solid fill"/>
          <p:cNvPicPr preferRelativeResize="0"/>
          <p:nvPr/>
        </p:nvPicPr>
        <p:blipFill rotWithShape="1">
          <a:blip r:embed="rId3">
            <a:alphaModFix/>
          </a:blip>
          <a:srcRect/>
          <a:stretch/>
        </p:blipFill>
        <p:spPr>
          <a:xfrm>
            <a:off x="6296960" y="4252882"/>
            <a:ext cx="914400" cy="914400"/>
          </a:xfrm>
          <a:prstGeom prst="rect">
            <a:avLst/>
          </a:prstGeom>
          <a:noFill/>
          <a:ln>
            <a:noFill/>
          </a:ln>
        </p:spPr>
      </p:pic>
      <p:pic>
        <p:nvPicPr>
          <p:cNvPr id="734" name="Google Shape;734;p41" descr="Cpr with solid fill"/>
          <p:cNvPicPr preferRelativeResize="0"/>
          <p:nvPr/>
        </p:nvPicPr>
        <p:blipFill rotWithShape="1">
          <a:blip r:embed="rId4">
            <a:alphaModFix/>
          </a:blip>
          <a:srcRect/>
          <a:stretch/>
        </p:blipFill>
        <p:spPr>
          <a:xfrm>
            <a:off x="639287" y="4252882"/>
            <a:ext cx="914400" cy="914400"/>
          </a:xfrm>
          <a:prstGeom prst="rect">
            <a:avLst/>
          </a:prstGeom>
          <a:noFill/>
          <a:ln>
            <a:noFill/>
          </a:ln>
        </p:spPr>
      </p:pic>
      <p:pic>
        <p:nvPicPr>
          <p:cNvPr id="735" name="Google Shape;735;p41"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pic>
        <p:nvPicPr>
          <p:cNvPr id="736" name="Google Shape;736;p41" descr="Baby with solid fill"/>
          <p:cNvPicPr preferRelativeResize="0"/>
          <p:nvPr/>
        </p:nvPicPr>
        <p:blipFill rotWithShape="1">
          <a:blip r:embed="rId6">
            <a:alphaModFix/>
          </a:blip>
          <a:srcRect/>
          <a:stretch/>
        </p:blipFill>
        <p:spPr>
          <a:xfrm>
            <a:off x="6498854" y="2165339"/>
            <a:ext cx="594839" cy="594839"/>
          </a:xfrm>
          <a:prstGeom prst="rect">
            <a:avLst/>
          </a:prstGeom>
          <a:noFill/>
          <a:ln>
            <a:noFill/>
          </a:ln>
        </p:spPr>
      </p:pic>
      <p:pic>
        <p:nvPicPr>
          <p:cNvPr id="737" name="Google Shape;737;p41" descr="Baby with solid fill"/>
          <p:cNvPicPr preferRelativeResize="0"/>
          <p:nvPr/>
        </p:nvPicPr>
        <p:blipFill rotWithShape="1">
          <a:blip r:embed="rId6">
            <a:alphaModFix/>
          </a:blip>
          <a:srcRect/>
          <a:stretch/>
        </p:blipFill>
        <p:spPr>
          <a:xfrm>
            <a:off x="6765377" y="2535202"/>
            <a:ext cx="594839" cy="594839"/>
          </a:xfrm>
          <a:prstGeom prst="rect">
            <a:avLst/>
          </a:prstGeom>
          <a:noFill/>
          <a:ln>
            <a:noFill/>
          </a:ln>
        </p:spPr>
      </p:pic>
      <p:pic>
        <p:nvPicPr>
          <p:cNvPr id="738" name="Google Shape;738;p41" descr="Baby with solid fill"/>
          <p:cNvPicPr preferRelativeResize="0"/>
          <p:nvPr/>
        </p:nvPicPr>
        <p:blipFill rotWithShape="1">
          <a:blip r:embed="rId6">
            <a:alphaModFix/>
          </a:blip>
          <a:srcRect/>
          <a:stretch/>
        </p:blipFill>
        <p:spPr>
          <a:xfrm>
            <a:off x="6230285" y="2520328"/>
            <a:ext cx="594839" cy="594839"/>
          </a:xfrm>
          <a:prstGeom prst="rect">
            <a:avLst/>
          </a:prstGeom>
          <a:noFill/>
          <a:ln>
            <a:noFill/>
          </a:ln>
        </p:spPr>
      </p:pic>
      <p:sp>
        <p:nvSpPr>
          <p:cNvPr id="739" name="Google Shape;73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81</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9690"/>
    </mc:Choice>
    <mc:Fallback xmlns="">
      <p:transition spd="slow" advTm="969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27"/>
        <p:cNvGrpSpPr/>
        <p:nvPr/>
      </p:nvGrpSpPr>
      <p:grpSpPr>
        <a:xfrm>
          <a:off x="0" y="0"/>
          <a:ext cx="0" cy="0"/>
          <a:chOff x="0" y="0"/>
          <a:chExt cx="0" cy="0"/>
        </a:xfrm>
      </p:grpSpPr>
      <p:sp>
        <p:nvSpPr>
          <p:cNvPr id="728" name="Google Shape;728;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729" name="Google Shape;729;p41"/>
          <p:cNvSpPr/>
          <p:nvPr/>
        </p:nvSpPr>
        <p:spPr>
          <a:xfrm>
            <a:off x="563086" y="1812946"/>
            <a:ext cx="5398629"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recibido capacitación como doula de una de las organizaciones de capacitación aprobadas por HCPF</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730" name="Google Shape;730;p41"/>
          <p:cNvSpPr/>
          <p:nvPr/>
        </p:nvSpPr>
        <p:spPr>
          <a:xfrm>
            <a:off x="6230285" y="1812945"/>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asistido a al menos tres partos en los últimos cinco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731" name="Google Shape;731;p41"/>
          <p:cNvSpPr/>
          <p:nvPr/>
        </p:nvSpPr>
        <p:spPr>
          <a:xfrm>
            <a:off x="563087" y="3902057"/>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732" name="Google Shape;732;p41"/>
          <p:cNvSpPr/>
          <p:nvPr/>
        </p:nvSpPr>
        <p:spPr>
          <a:xfrm>
            <a:off x="6230285" y="3902056"/>
            <a:ext cx="5398628" cy="161605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Me comprometo a seguir el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33" name="Google Shape;733;p41" descr="Contract with solid fill"/>
          <p:cNvPicPr preferRelativeResize="0"/>
          <p:nvPr/>
        </p:nvPicPr>
        <p:blipFill rotWithShape="1">
          <a:blip r:embed="rId3">
            <a:alphaModFix/>
          </a:blip>
          <a:srcRect/>
          <a:stretch/>
        </p:blipFill>
        <p:spPr>
          <a:xfrm>
            <a:off x="6296960" y="4252882"/>
            <a:ext cx="914400" cy="914400"/>
          </a:xfrm>
          <a:prstGeom prst="rect">
            <a:avLst/>
          </a:prstGeom>
          <a:noFill/>
          <a:ln>
            <a:noFill/>
          </a:ln>
        </p:spPr>
      </p:pic>
      <p:pic>
        <p:nvPicPr>
          <p:cNvPr id="734" name="Google Shape;734;p41" descr="Cpr with solid fill"/>
          <p:cNvPicPr preferRelativeResize="0"/>
          <p:nvPr/>
        </p:nvPicPr>
        <p:blipFill rotWithShape="1">
          <a:blip r:embed="rId4">
            <a:alphaModFix/>
          </a:blip>
          <a:srcRect/>
          <a:stretch/>
        </p:blipFill>
        <p:spPr>
          <a:xfrm>
            <a:off x="639287" y="4252882"/>
            <a:ext cx="914400" cy="914400"/>
          </a:xfrm>
          <a:prstGeom prst="rect">
            <a:avLst/>
          </a:prstGeom>
          <a:noFill/>
          <a:ln>
            <a:noFill/>
          </a:ln>
        </p:spPr>
      </p:pic>
      <p:pic>
        <p:nvPicPr>
          <p:cNvPr id="735" name="Google Shape;735;p41" descr="Lightbulb with solid fill"/>
          <p:cNvPicPr preferRelativeResize="0"/>
          <p:nvPr/>
        </p:nvPicPr>
        <p:blipFill rotWithShape="1">
          <a:blip r:embed="rId5">
            <a:alphaModFix/>
          </a:blip>
          <a:srcRect/>
          <a:stretch/>
        </p:blipFill>
        <p:spPr>
          <a:xfrm>
            <a:off x="639287" y="2163771"/>
            <a:ext cx="914400" cy="914400"/>
          </a:xfrm>
          <a:prstGeom prst="rect">
            <a:avLst/>
          </a:prstGeom>
          <a:noFill/>
          <a:ln>
            <a:noFill/>
          </a:ln>
        </p:spPr>
      </p:pic>
      <p:pic>
        <p:nvPicPr>
          <p:cNvPr id="736" name="Google Shape;736;p41" descr="Baby with solid fill"/>
          <p:cNvPicPr preferRelativeResize="0"/>
          <p:nvPr/>
        </p:nvPicPr>
        <p:blipFill rotWithShape="1">
          <a:blip r:embed="rId6">
            <a:alphaModFix/>
          </a:blip>
          <a:srcRect/>
          <a:stretch/>
        </p:blipFill>
        <p:spPr>
          <a:xfrm>
            <a:off x="6498854" y="2165339"/>
            <a:ext cx="594839" cy="594839"/>
          </a:xfrm>
          <a:prstGeom prst="rect">
            <a:avLst/>
          </a:prstGeom>
          <a:noFill/>
          <a:ln>
            <a:noFill/>
          </a:ln>
        </p:spPr>
      </p:pic>
      <p:pic>
        <p:nvPicPr>
          <p:cNvPr id="737" name="Google Shape;737;p41" descr="Baby with solid fill"/>
          <p:cNvPicPr preferRelativeResize="0"/>
          <p:nvPr/>
        </p:nvPicPr>
        <p:blipFill rotWithShape="1">
          <a:blip r:embed="rId6">
            <a:alphaModFix/>
          </a:blip>
          <a:srcRect/>
          <a:stretch/>
        </p:blipFill>
        <p:spPr>
          <a:xfrm>
            <a:off x="6765377" y="2535202"/>
            <a:ext cx="594839" cy="594839"/>
          </a:xfrm>
          <a:prstGeom prst="rect">
            <a:avLst/>
          </a:prstGeom>
          <a:noFill/>
          <a:ln>
            <a:noFill/>
          </a:ln>
        </p:spPr>
      </p:pic>
      <p:pic>
        <p:nvPicPr>
          <p:cNvPr id="738" name="Google Shape;738;p41" descr="Baby with solid fill"/>
          <p:cNvPicPr preferRelativeResize="0"/>
          <p:nvPr/>
        </p:nvPicPr>
        <p:blipFill rotWithShape="1">
          <a:blip r:embed="rId6">
            <a:alphaModFix/>
          </a:blip>
          <a:srcRect/>
          <a:stretch/>
        </p:blipFill>
        <p:spPr>
          <a:xfrm>
            <a:off x="6230285" y="2520328"/>
            <a:ext cx="594839" cy="594839"/>
          </a:xfrm>
          <a:prstGeom prst="rect">
            <a:avLst/>
          </a:prstGeom>
          <a:noFill/>
          <a:ln>
            <a:noFill/>
          </a:ln>
        </p:spPr>
      </p:pic>
      <p:sp>
        <p:nvSpPr>
          <p:cNvPr id="739" name="Google Shape;73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9690"/>
    </mc:Choice>
    <mc:Fallback xmlns="">
      <p:transition spd="slow" advTm="969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44"/>
        <p:cNvGrpSpPr/>
        <p:nvPr/>
      </p:nvGrpSpPr>
      <p:grpSpPr>
        <a:xfrm>
          <a:off x="0" y="0"/>
          <a:ext cx="0" cy="0"/>
          <a:chOff x="0" y="0"/>
          <a:chExt cx="0" cy="0"/>
        </a:xfrm>
      </p:grpSpPr>
      <p:sp>
        <p:nvSpPr>
          <p:cNvPr id="745" name="Google Shape;74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83</a:t>
            </a:fld>
            <a:endParaRPr sz="1200" b="0" i="0" u="none" strike="noStrike" cap="none">
              <a:solidFill>
                <a:srgbClr val="757575"/>
              </a:solidFill>
              <a:ea typeface="Arial"/>
              <a:sym typeface="Arial"/>
            </a:endParaRPr>
          </a:p>
        </p:txBody>
      </p:sp>
      <p:pic>
        <p:nvPicPr>
          <p:cNvPr id="746" name="Google Shape;746;p42"/>
          <p:cNvPicPr preferRelativeResize="0"/>
          <p:nvPr/>
        </p:nvPicPr>
        <p:blipFill rotWithShape="1">
          <a:blip r:embed="rId4">
            <a:alphaModFix/>
          </a:blip>
          <a:srcRect/>
          <a:stretch/>
        </p:blipFill>
        <p:spPr>
          <a:xfrm>
            <a:off x="0" y="0"/>
            <a:ext cx="6128966" cy="6858000"/>
          </a:xfrm>
          <a:prstGeom prst="rect">
            <a:avLst/>
          </a:prstGeom>
          <a:noFill/>
          <a:ln>
            <a:noFill/>
          </a:ln>
        </p:spPr>
      </p:pic>
      <p:grpSp>
        <p:nvGrpSpPr>
          <p:cNvPr id="747" name="Google Shape;747;p42"/>
          <p:cNvGrpSpPr/>
          <p:nvPr/>
        </p:nvGrpSpPr>
        <p:grpSpPr>
          <a:xfrm>
            <a:off x="6613743" y="1169442"/>
            <a:ext cx="5078260" cy="463463"/>
            <a:chOff x="6275540" y="2455101"/>
            <a:chExt cx="5078260" cy="463463"/>
          </a:xfrm>
        </p:grpSpPr>
        <p:sp>
          <p:nvSpPr>
            <p:cNvPr id="748" name="Google Shape;748;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49" name="Google Shape;749;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Culturally competent and respectful care</a:t>
              </a:r>
              <a:endParaRPr>
                <a:latin typeface="Aptos" panose="020B0004020202020204" pitchFamily="34" charset="0"/>
              </a:endParaRPr>
            </a:p>
          </p:txBody>
        </p:sp>
      </p:grpSp>
      <p:grpSp>
        <p:nvGrpSpPr>
          <p:cNvPr id="750" name="Google Shape;750;p42"/>
          <p:cNvGrpSpPr/>
          <p:nvPr/>
        </p:nvGrpSpPr>
        <p:grpSpPr>
          <a:xfrm>
            <a:off x="6613743" y="2553222"/>
            <a:ext cx="5078260" cy="463463"/>
            <a:chOff x="6275540" y="2455101"/>
            <a:chExt cx="5078260" cy="463463"/>
          </a:xfrm>
        </p:grpSpPr>
        <p:sp>
          <p:nvSpPr>
            <p:cNvPr id="751" name="Google Shape;751;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2" name="Google Shape;752;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Aptos" panose="020B0004020202020204" pitchFamily="34" charset="0"/>
                  <a:sym typeface="Arial"/>
                </a:rPr>
                <a:t>Professional conduct</a:t>
              </a:r>
              <a:endParaRPr sz="2000">
                <a:solidFill>
                  <a:schemeClr val="dk1"/>
                </a:solidFill>
                <a:latin typeface="Trebuchet MS"/>
                <a:ea typeface="Trebuchet MS"/>
                <a:cs typeface="Trebuchet MS"/>
                <a:sym typeface="Trebuchet MS"/>
              </a:endParaRPr>
            </a:p>
          </p:txBody>
        </p:sp>
      </p:grpSp>
      <p:grpSp>
        <p:nvGrpSpPr>
          <p:cNvPr id="753" name="Google Shape;753;p42"/>
          <p:cNvGrpSpPr/>
          <p:nvPr/>
        </p:nvGrpSpPr>
        <p:grpSpPr>
          <a:xfrm>
            <a:off x="6613743" y="3937002"/>
            <a:ext cx="5078260" cy="463463"/>
            <a:chOff x="6275540" y="2455101"/>
            <a:chExt cx="5078260" cy="463463"/>
          </a:xfrm>
        </p:grpSpPr>
        <p:sp>
          <p:nvSpPr>
            <p:cNvPr id="754" name="Google Shape;754;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5" name="Google Shape;755;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Client privacy</a:t>
              </a:r>
              <a:endParaRPr>
                <a:latin typeface="Aptos" panose="020B0004020202020204" pitchFamily="34" charset="0"/>
              </a:endParaRPr>
            </a:p>
          </p:txBody>
        </p:sp>
      </p:grpSp>
      <p:grpSp>
        <p:nvGrpSpPr>
          <p:cNvPr id="756" name="Google Shape;756;p42"/>
          <p:cNvGrpSpPr/>
          <p:nvPr/>
        </p:nvGrpSpPr>
        <p:grpSpPr>
          <a:xfrm>
            <a:off x="6613743" y="5320781"/>
            <a:ext cx="5078260" cy="463463"/>
            <a:chOff x="6275540" y="2455101"/>
            <a:chExt cx="5078260" cy="463463"/>
          </a:xfrm>
        </p:grpSpPr>
        <p:sp>
          <p:nvSpPr>
            <p:cNvPr id="757" name="Google Shape;757;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58" name="Google Shape;758;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Trebuchet MS"/>
                  <a:ea typeface="Trebuchet MS"/>
                  <a:cs typeface="Trebuchet MS"/>
                  <a:sym typeface="Trebuchet MS"/>
                </a:rPr>
                <a:t>Continuing education</a:t>
              </a:r>
              <a:endParaRPr>
                <a:latin typeface="Aptos" panose="020B0004020202020204" pitchFamily="34" charset="0"/>
              </a:endParaRPr>
            </a:p>
          </p:txBody>
        </p:sp>
      </p:grpSp>
      <p:sp>
        <p:nvSpPr>
          <p:cNvPr id="759" name="Google Shape;759;p42"/>
          <p:cNvSpPr/>
          <p:nvPr/>
        </p:nvSpPr>
        <p:spPr>
          <a:xfrm>
            <a:off x="2567836" y="4019550"/>
            <a:ext cx="2542783"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0" name="Google Shape;760;p42"/>
          <p:cNvSpPr/>
          <p:nvPr/>
        </p:nvSpPr>
        <p:spPr>
          <a:xfrm>
            <a:off x="2901211" y="4492528"/>
            <a:ext cx="1308839"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1" name="Google Shape;761;p42"/>
          <p:cNvSpPr/>
          <p:nvPr/>
        </p:nvSpPr>
        <p:spPr>
          <a:xfrm>
            <a:off x="1755645" y="4965506"/>
            <a:ext cx="1020894"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762" name="Google Shape;762;p42"/>
          <p:cNvSpPr/>
          <p:nvPr/>
        </p:nvSpPr>
        <p:spPr>
          <a:xfrm>
            <a:off x="2424113" y="6225721"/>
            <a:ext cx="1362075"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6170"/>
    </mc:Choice>
    <mc:Fallback xmlns="">
      <p:transition spd="slow" advTm="16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47"/>
                                        </p:tgtEl>
                                        <p:attrNameLst>
                                          <p:attrName>style.visibility</p:attrName>
                                        </p:attrNameLst>
                                      </p:cBhvr>
                                      <p:to>
                                        <p:strVal val="visible"/>
                                      </p:to>
                                    </p:set>
                                    <p:anim calcmode="lin" valueType="num">
                                      <p:cBhvr additive="base">
                                        <p:cTn id="7" dur="500"/>
                                        <p:tgtEl>
                                          <p:spTgt spid="747"/>
                                        </p:tgtEl>
                                        <p:attrNameLst>
                                          <p:attrName>ppt_w</p:attrName>
                                        </p:attrNameLst>
                                      </p:cBhvr>
                                      <p:tavLst>
                                        <p:tav tm="0">
                                          <p:val>
                                            <p:strVal val="0"/>
                                          </p:val>
                                        </p:tav>
                                        <p:tav tm="100000">
                                          <p:val>
                                            <p:strVal val="#ppt_w"/>
                                          </p:val>
                                        </p:tav>
                                      </p:tavLst>
                                    </p:anim>
                                    <p:anim calcmode="lin" valueType="num">
                                      <p:cBhvr additive="base">
                                        <p:cTn id="8" dur="500"/>
                                        <p:tgtEl>
                                          <p:spTgt spid="747"/>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759"/>
                                        </p:tgtEl>
                                        <p:attrNameLst>
                                          <p:attrName>style.visibility</p:attrName>
                                        </p:attrNameLst>
                                      </p:cBhvr>
                                      <p:to>
                                        <p:strVal val="visible"/>
                                      </p:to>
                                    </p:set>
                                    <p:animEffect transition="in" filter="fade">
                                      <p:cBhvr>
                                        <p:cTn id="11" dur="500"/>
                                        <p:tgtEl>
                                          <p:spTgt spid="759"/>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750"/>
                                        </p:tgtEl>
                                        <p:attrNameLst>
                                          <p:attrName>style.visibility</p:attrName>
                                        </p:attrNameLst>
                                      </p:cBhvr>
                                      <p:to>
                                        <p:strVal val="visible"/>
                                      </p:to>
                                    </p:set>
                                    <p:anim calcmode="lin" valueType="num">
                                      <p:cBhvr additive="base">
                                        <p:cTn id="16" dur="500"/>
                                        <p:tgtEl>
                                          <p:spTgt spid="750"/>
                                        </p:tgtEl>
                                        <p:attrNameLst>
                                          <p:attrName>ppt_w</p:attrName>
                                        </p:attrNameLst>
                                      </p:cBhvr>
                                      <p:tavLst>
                                        <p:tav tm="0">
                                          <p:val>
                                            <p:strVal val="0"/>
                                          </p:val>
                                        </p:tav>
                                        <p:tav tm="100000">
                                          <p:val>
                                            <p:strVal val="#ppt_w"/>
                                          </p:val>
                                        </p:tav>
                                      </p:tavLst>
                                    </p:anim>
                                    <p:anim calcmode="lin" valueType="num">
                                      <p:cBhvr additive="base">
                                        <p:cTn id="17" dur="500"/>
                                        <p:tgtEl>
                                          <p:spTgt spid="750"/>
                                        </p:tgtEl>
                                        <p:attrNameLst>
                                          <p:attrName>ppt_h</p:attrName>
                                        </p:attrNameLst>
                                      </p:cBhvr>
                                      <p:tavLst>
                                        <p:tav tm="0">
                                          <p:val>
                                            <p:strVal val="0"/>
                                          </p:val>
                                        </p:tav>
                                        <p:tav tm="100000">
                                          <p:val>
                                            <p:strVal val="#ppt_h"/>
                                          </p:val>
                                        </p:tav>
                                      </p:tavLst>
                                    </p:anim>
                                  </p:childTnLst>
                                </p:cTn>
                              </p:par>
                              <p:par>
                                <p:cTn id="18" presetID="10" presetClass="entr" presetSubtype="0" fill="hold" nodeType="withEffect">
                                  <p:stCondLst>
                                    <p:cond delay="0"/>
                                  </p:stCondLst>
                                  <p:childTnLst>
                                    <p:set>
                                      <p:cBhvr>
                                        <p:cTn id="19" dur="1" fill="hold">
                                          <p:stCondLst>
                                            <p:cond delay="0"/>
                                          </p:stCondLst>
                                        </p:cTn>
                                        <p:tgtEl>
                                          <p:spTgt spid="760"/>
                                        </p:tgtEl>
                                        <p:attrNameLst>
                                          <p:attrName>style.visibility</p:attrName>
                                        </p:attrNameLst>
                                      </p:cBhvr>
                                      <p:to>
                                        <p:strVal val="visible"/>
                                      </p:to>
                                    </p:set>
                                    <p:animEffect transition="in" filter="fade">
                                      <p:cBhvr>
                                        <p:cTn id="20" dur="500"/>
                                        <p:tgtEl>
                                          <p:spTgt spid="760"/>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753"/>
                                        </p:tgtEl>
                                        <p:attrNameLst>
                                          <p:attrName>style.visibility</p:attrName>
                                        </p:attrNameLst>
                                      </p:cBhvr>
                                      <p:to>
                                        <p:strVal val="visible"/>
                                      </p:to>
                                    </p:set>
                                    <p:anim calcmode="lin" valueType="num">
                                      <p:cBhvr additive="base">
                                        <p:cTn id="25" dur="500"/>
                                        <p:tgtEl>
                                          <p:spTgt spid="753"/>
                                        </p:tgtEl>
                                        <p:attrNameLst>
                                          <p:attrName>ppt_w</p:attrName>
                                        </p:attrNameLst>
                                      </p:cBhvr>
                                      <p:tavLst>
                                        <p:tav tm="0">
                                          <p:val>
                                            <p:strVal val="0"/>
                                          </p:val>
                                        </p:tav>
                                        <p:tav tm="100000">
                                          <p:val>
                                            <p:strVal val="#ppt_w"/>
                                          </p:val>
                                        </p:tav>
                                      </p:tavLst>
                                    </p:anim>
                                    <p:anim calcmode="lin" valueType="num">
                                      <p:cBhvr additive="base">
                                        <p:cTn id="26" dur="500"/>
                                        <p:tgtEl>
                                          <p:spTgt spid="753"/>
                                        </p:tgtEl>
                                        <p:attrNameLst>
                                          <p:attrName>ppt_h</p:attrName>
                                        </p:attrNameLst>
                                      </p:cBhvr>
                                      <p:tavLst>
                                        <p:tav tm="0">
                                          <p:val>
                                            <p:strVal val="0"/>
                                          </p:val>
                                        </p:tav>
                                        <p:tav tm="100000">
                                          <p:val>
                                            <p:strVal val="#ppt_h"/>
                                          </p:val>
                                        </p:tav>
                                      </p:tavLst>
                                    </p:anim>
                                  </p:childTnLst>
                                </p:cTn>
                              </p:par>
                              <p:par>
                                <p:cTn id="27" presetID="10" presetClass="entr" presetSubtype="0" fill="hold" nodeType="withEffect">
                                  <p:stCondLst>
                                    <p:cond delay="0"/>
                                  </p:stCondLst>
                                  <p:childTnLst>
                                    <p:set>
                                      <p:cBhvr>
                                        <p:cTn id="28" dur="1" fill="hold">
                                          <p:stCondLst>
                                            <p:cond delay="0"/>
                                          </p:stCondLst>
                                        </p:cTn>
                                        <p:tgtEl>
                                          <p:spTgt spid="761"/>
                                        </p:tgtEl>
                                        <p:attrNameLst>
                                          <p:attrName>style.visibility</p:attrName>
                                        </p:attrNameLst>
                                      </p:cBhvr>
                                      <p:to>
                                        <p:strVal val="visible"/>
                                      </p:to>
                                    </p:set>
                                    <p:animEffect transition="in" filter="fade">
                                      <p:cBhvr>
                                        <p:cTn id="29" dur="500"/>
                                        <p:tgtEl>
                                          <p:spTgt spid="761"/>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756"/>
                                        </p:tgtEl>
                                        <p:attrNameLst>
                                          <p:attrName>style.visibility</p:attrName>
                                        </p:attrNameLst>
                                      </p:cBhvr>
                                      <p:to>
                                        <p:strVal val="visible"/>
                                      </p:to>
                                    </p:set>
                                    <p:anim calcmode="lin" valueType="num">
                                      <p:cBhvr additive="base">
                                        <p:cTn id="34" dur="500"/>
                                        <p:tgtEl>
                                          <p:spTgt spid="756"/>
                                        </p:tgtEl>
                                        <p:attrNameLst>
                                          <p:attrName>ppt_w</p:attrName>
                                        </p:attrNameLst>
                                      </p:cBhvr>
                                      <p:tavLst>
                                        <p:tav tm="0">
                                          <p:val>
                                            <p:strVal val="0"/>
                                          </p:val>
                                        </p:tav>
                                        <p:tav tm="100000">
                                          <p:val>
                                            <p:strVal val="#ppt_w"/>
                                          </p:val>
                                        </p:tav>
                                      </p:tavLst>
                                    </p:anim>
                                    <p:anim calcmode="lin" valueType="num">
                                      <p:cBhvr additive="base">
                                        <p:cTn id="35" dur="500"/>
                                        <p:tgtEl>
                                          <p:spTgt spid="756"/>
                                        </p:tgtEl>
                                        <p:attrNameLst>
                                          <p:attrName>ppt_h</p:attrName>
                                        </p:attrNameLst>
                                      </p:cBhvr>
                                      <p:tavLst>
                                        <p:tav tm="0">
                                          <p:val>
                                            <p:strVal val="0"/>
                                          </p:val>
                                        </p:tav>
                                        <p:tav tm="100000">
                                          <p:val>
                                            <p:strVal val="#ppt_h"/>
                                          </p:val>
                                        </p:tav>
                                      </p:tavLst>
                                    </p:anim>
                                  </p:childTnLst>
                                </p:cTn>
                              </p:par>
                              <p:par>
                                <p:cTn id="36" presetID="10" presetClass="entr" presetSubtype="0" fill="hold" nodeType="withEffect">
                                  <p:stCondLst>
                                    <p:cond delay="0"/>
                                  </p:stCondLst>
                                  <p:childTnLst>
                                    <p:set>
                                      <p:cBhvr>
                                        <p:cTn id="37" dur="1" fill="hold">
                                          <p:stCondLst>
                                            <p:cond delay="0"/>
                                          </p:stCondLst>
                                        </p:cTn>
                                        <p:tgtEl>
                                          <p:spTgt spid="762"/>
                                        </p:tgtEl>
                                        <p:attrNameLst>
                                          <p:attrName>style.visibility</p:attrName>
                                        </p:attrNameLst>
                                      </p:cBhvr>
                                      <p:to>
                                        <p:strVal val="visible"/>
                                      </p:to>
                                    </p:set>
                                    <p:animEffect transition="in" filter="fade">
                                      <p:cBhvr>
                                        <p:cTn id="38" dur="500"/>
                                        <p:tgtEl>
                                          <p:spTgt spid="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44"/>
        <p:cNvGrpSpPr/>
        <p:nvPr/>
      </p:nvGrpSpPr>
      <p:grpSpPr>
        <a:xfrm>
          <a:off x="0" y="0"/>
          <a:ext cx="0" cy="0"/>
          <a:chOff x="0" y="0"/>
          <a:chExt cx="0" cy="0"/>
        </a:xfrm>
      </p:grpSpPr>
      <p:sp>
        <p:nvSpPr>
          <p:cNvPr id="745" name="Google Shape;74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rPr>
              <a:pPr marL="0" marR="0" lvl="0" indent="0" algn="r" defTabSz="914400" rtl="0" eaLnBrk="1" fontAlgn="auto" latinLnBrk="0" hangingPunct="1">
                <a:lnSpc>
                  <a:spcPct val="100000"/>
                </a:lnSpc>
                <a:spcBef>
                  <a:spcPts val="0"/>
                </a:spcBef>
                <a:spcAft>
                  <a:spcPts val="0"/>
                </a:spcAft>
                <a:buClr>
                  <a:srgbClr val="757575"/>
                </a:buClr>
                <a:buSzPts val="1200"/>
                <a:buFont typeface="Arial"/>
                <a:buNone/>
                <a:tabLst/>
                <a:defRPr/>
              </a:pPr>
              <a:t>84</a:t>
            </a:fld>
            <a:endParaRPr kumimoji="0" sz="1200" b="0" i="0" u="none" strike="noStrike" kern="0" cap="none" spc="0" normalizeH="0" baseline="0" noProof="0">
              <a:ln>
                <a:noFill/>
              </a:ln>
              <a:solidFill>
                <a:srgbClr val="757575"/>
              </a:solidFill>
              <a:effectLst/>
              <a:uLnTx/>
              <a:uFillTx/>
              <a:latin typeface="Aptos" panose="020B0004020202020204" pitchFamily="34" charset="0"/>
              <a:ea typeface="Arial"/>
              <a:cs typeface="Arial"/>
              <a:sym typeface="Arial"/>
            </a:endParaRPr>
          </a:p>
        </p:txBody>
      </p:sp>
      <p:pic>
        <p:nvPicPr>
          <p:cNvPr id="746" name="Google Shape;746;p42"/>
          <p:cNvPicPr preferRelativeResize="0"/>
          <p:nvPr/>
        </p:nvPicPr>
        <p:blipFill rotWithShape="1">
          <a:blip r:embed="rId4">
            <a:alphaModFix/>
          </a:blip>
          <a:srcRect/>
          <a:stretch/>
        </p:blipFill>
        <p:spPr>
          <a:xfrm>
            <a:off x="0" y="0"/>
            <a:ext cx="6400800" cy="6858000"/>
          </a:xfrm>
          <a:prstGeom prst="rect">
            <a:avLst/>
          </a:prstGeom>
          <a:solidFill>
            <a:schemeClr val="bg1"/>
          </a:solidFill>
          <a:ln>
            <a:noFill/>
          </a:ln>
        </p:spPr>
      </p:pic>
      <p:grpSp>
        <p:nvGrpSpPr>
          <p:cNvPr id="747" name="Google Shape;747;p42"/>
          <p:cNvGrpSpPr/>
          <p:nvPr/>
        </p:nvGrpSpPr>
        <p:grpSpPr>
          <a:xfrm>
            <a:off x="6613743" y="1169442"/>
            <a:ext cx="5078260" cy="463463"/>
            <a:chOff x="6275540" y="2455101"/>
            <a:chExt cx="5078260" cy="463463"/>
          </a:xfrm>
        </p:grpSpPr>
        <p:sp>
          <p:nvSpPr>
            <p:cNvPr id="748" name="Google Shape;748;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49" name="Google Shape;749;p42"/>
            <p:cNvSpPr txBox="1"/>
            <p:nvPr/>
          </p:nvSpPr>
          <p:spPr>
            <a:xfrm>
              <a:off x="6275540" y="2486777"/>
              <a:ext cx="5078260"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000000"/>
                  </a:solidFill>
                  <a:effectLst/>
                  <a:uLnTx/>
                  <a:uFillTx/>
                  <a:latin typeface="Trebuchet MS"/>
                  <a:ea typeface="Trebuchet MS"/>
                  <a:cs typeface="Trebuchet MS"/>
                  <a:sym typeface="Trebuchet MS"/>
                </a:rPr>
                <a:t>Cuidado</a:t>
              </a:r>
              <a:r>
                <a:rPr kumimoji="0" lang="en-US" sz="16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a:t>
              </a:r>
              <a:r>
                <a:rPr kumimoji="0" lang="en-US" sz="1600" b="0" i="0" u="none" strike="noStrike" kern="0" cap="none" spc="0" normalizeH="0" baseline="0" noProof="0" dirty="0" err="1">
                  <a:ln>
                    <a:noFill/>
                  </a:ln>
                  <a:solidFill>
                    <a:srgbClr val="000000"/>
                  </a:solidFill>
                  <a:effectLst/>
                  <a:uLnTx/>
                  <a:uFillTx/>
                  <a:latin typeface="Trebuchet MS"/>
                  <a:ea typeface="Trebuchet MS"/>
                  <a:cs typeface="Trebuchet MS"/>
                  <a:sym typeface="Trebuchet MS"/>
                </a:rPr>
                <a:t>culturalmente</a:t>
              </a:r>
              <a:r>
                <a:rPr kumimoji="0" lang="en-US" sz="16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a:t>
              </a:r>
              <a:r>
                <a:rPr kumimoji="0" lang="en-US" sz="1600" b="0" i="0" u="none" strike="noStrike" kern="0" cap="none" spc="0" normalizeH="0" baseline="0" noProof="0" dirty="0" err="1">
                  <a:ln>
                    <a:noFill/>
                  </a:ln>
                  <a:solidFill>
                    <a:srgbClr val="000000"/>
                  </a:solidFill>
                  <a:effectLst/>
                  <a:uLnTx/>
                  <a:uFillTx/>
                  <a:latin typeface="Trebuchet MS"/>
                  <a:ea typeface="Trebuchet MS"/>
                  <a:cs typeface="Trebuchet MS"/>
                  <a:sym typeface="Trebuchet MS"/>
                </a:rPr>
                <a:t>competente</a:t>
              </a:r>
              <a:r>
                <a:rPr kumimoji="0" lang="en-US" sz="1600" b="0" i="0" u="none" strike="noStrike" kern="0" cap="none" spc="0" normalizeH="0" baseline="0" noProof="0" dirty="0">
                  <a:ln>
                    <a:noFill/>
                  </a:ln>
                  <a:solidFill>
                    <a:srgbClr val="000000"/>
                  </a:solidFill>
                  <a:effectLst/>
                  <a:uLnTx/>
                  <a:uFillTx/>
                  <a:latin typeface="Trebuchet MS"/>
                  <a:ea typeface="Trebuchet MS"/>
                  <a:cs typeface="Trebuchet MS"/>
                  <a:sym typeface="Trebuchet MS"/>
                </a:rPr>
                <a:t> y </a:t>
              </a:r>
              <a:r>
                <a:rPr kumimoji="0" lang="en-US" sz="1600" b="0" i="0" u="none" strike="noStrike" kern="0" cap="none" spc="0" normalizeH="0" baseline="0" noProof="0" dirty="0" err="1">
                  <a:ln>
                    <a:noFill/>
                  </a:ln>
                  <a:solidFill>
                    <a:srgbClr val="000000"/>
                  </a:solidFill>
                  <a:effectLst/>
                  <a:uLnTx/>
                  <a:uFillTx/>
                  <a:latin typeface="Trebuchet MS"/>
                  <a:ea typeface="Trebuchet MS"/>
                  <a:cs typeface="Trebuchet MS"/>
                  <a:sym typeface="Trebuchet MS"/>
                </a:rPr>
                <a:t>respetuoso</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grpSp>
      <p:grpSp>
        <p:nvGrpSpPr>
          <p:cNvPr id="750" name="Google Shape;750;p42"/>
          <p:cNvGrpSpPr/>
          <p:nvPr/>
        </p:nvGrpSpPr>
        <p:grpSpPr>
          <a:xfrm>
            <a:off x="6613743" y="2553222"/>
            <a:ext cx="5078260" cy="463463"/>
            <a:chOff x="6275540" y="2455101"/>
            <a:chExt cx="5078260" cy="463463"/>
          </a:xfrm>
        </p:grpSpPr>
        <p:sp>
          <p:nvSpPr>
            <p:cNvPr id="751" name="Google Shape;751;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52" name="Google Shape;752;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ptos" panose="020B0004020202020204" pitchFamily="34" charset="0"/>
                  <a:cs typeface="Arial"/>
                  <a:sym typeface="Arial"/>
                </a:rPr>
                <a:t>Conducta profesional</a:t>
              </a:r>
              <a:endParaRPr kumimoji="0" sz="2000" b="0" i="0" u="none" strike="noStrike" kern="0" cap="none" spc="0" normalizeH="0" baseline="0" noProof="0">
                <a:ln>
                  <a:noFill/>
                </a:ln>
                <a:solidFill>
                  <a:srgbClr val="000000"/>
                </a:solidFill>
                <a:effectLst/>
                <a:uLnTx/>
                <a:uFillTx/>
                <a:latin typeface="Trebuchet MS"/>
                <a:ea typeface="Trebuchet MS"/>
                <a:cs typeface="Trebuchet MS"/>
                <a:sym typeface="Trebuchet MS"/>
              </a:endParaRPr>
            </a:p>
          </p:txBody>
        </p:sp>
      </p:grpSp>
      <p:grpSp>
        <p:nvGrpSpPr>
          <p:cNvPr id="753" name="Google Shape;753;p42"/>
          <p:cNvGrpSpPr/>
          <p:nvPr/>
        </p:nvGrpSpPr>
        <p:grpSpPr>
          <a:xfrm>
            <a:off x="6613743" y="3937002"/>
            <a:ext cx="5078260" cy="463463"/>
            <a:chOff x="6275540" y="2455101"/>
            <a:chExt cx="5078260" cy="463463"/>
          </a:xfrm>
        </p:grpSpPr>
        <p:sp>
          <p:nvSpPr>
            <p:cNvPr id="754" name="Google Shape;754;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55" name="Google Shape;755;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Trebuchet MS"/>
                  <a:ea typeface="Trebuchet MS"/>
                  <a:cs typeface="Trebuchet MS"/>
                  <a:sym typeface="Trebuchet MS"/>
                </a:rPr>
                <a:t>Privacidad del cliente</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grpSp>
        <p:nvGrpSpPr>
          <p:cNvPr id="756" name="Google Shape;756;p42"/>
          <p:cNvGrpSpPr/>
          <p:nvPr/>
        </p:nvGrpSpPr>
        <p:grpSpPr>
          <a:xfrm>
            <a:off x="6613743" y="5320781"/>
            <a:ext cx="5078260" cy="463463"/>
            <a:chOff x="6275540" y="2455101"/>
            <a:chExt cx="5078260" cy="463463"/>
          </a:xfrm>
        </p:grpSpPr>
        <p:sp>
          <p:nvSpPr>
            <p:cNvPr id="757" name="Google Shape;757;p42"/>
            <p:cNvSpPr/>
            <p:nvPr/>
          </p:nvSpPr>
          <p:spPr>
            <a:xfrm>
              <a:off x="6275540" y="2455101"/>
              <a:ext cx="5078260" cy="46346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58" name="Google Shape;758;p42"/>
            <p:cNvSpPr txBox="1"/>
            <p:nvPr/>
          </p:nvSpPr>
          <p:spPr>
            <a:xfrm>
              <a:off x="6275540" y="2486777"/>
              <a:ext cx="5078260" cy="4001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Trebuchet MS"/>
                  <a:ea typeface="Trebuchet MS"/>
                  <a:cs typeface="Trebuchet MS"/>
                  <a:sym typeface="Trebuchet MS"/>
                </a:rPr>
                <a:t>Educación continua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grpSp>
      <p:sp>
        <p:nvSpPr>
          <p:cNvPr id="759" name="Google Shape;759;p42"/>
          <p:cNvSpPr/>
          <p:nvPr/>
        </p:nvSpPr>
        <p:spPr>
          <a:xfrm>
            <a:off x="2567836" y="4019550"/>
            <a:ext cx="2542783"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60" name="Google Shape;760;p42"/>
          <p:cNvSpPr/>
          <p:nvPr/>
        </p:nvSpPr>
        <p:spPr>
          <a:xfrm>
            <a:off x="2901211" y="4492528"/>
            <a:ext cx="1308839"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61" name="Google Shape;761;p42"/>
          <p:cNvSpPr/>
          <p:nvPr/>
        </p:nvSpPr>
        <p:spPr>
          <a:xfrm>
            <a:off x="1755645" y="4965506"/>
            <a:ext cx="1020894"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62" name="Google Shape;762;p42"/>
          <p:cNvSpPr/>
          <p:nvPr/>
        </p:nvSpPr>
        <p:spPr>
          <a:xfrm>
            <a:off x="2424113" y="6225721"/>
            <a:ext cx="1362075" cy="176669"/>
          </a:xfrm>
          <a:prstGeom prst="rect">
            <a:avLst/>
          </a:prstGeom>
          <a:solidFill>
            <a:srgbClr val="FFFF00">
              <a:alpha val="35686"/>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2" name="CuadroTexto 1">
            <a:extLst>
              <a:ext uri="{FF2B5EF4-FFF2-40B4-BE49-F238E27FC236}">
                <a16:creationId xmlns:a16="http://schemas.microsoft.com/office/drawing/2014/main" id="{BCADDF24-A439-4EB8-981D-99BCD38243C2}"/>
              </a:ext>
            </a:extLst>
          </p:cNvPr>
          <p:cNvSpPr txBox="1"/>
          <p:nvPr/>
        </p:nvSpPr>
        <p:spPr>
          <a:xfrm>
            <a:off x="-12090" y="671691"/>
            <a:ext cx="6286281" cy="618630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1" i="0" u="none" strike="noStrike" kern="0" cap="none" spc="0" normalizeH="0" baseline="0" noProof="0" dirty="0">
                <a:ln>
                  <a:noFill/>
                </a:ln>
                <a:solidFill>
                  <a:srgbClr val="163D9D"/>
                </a:solidFill>
                <a:effectLst/>
                <a:uLnTx/>
                <a:uFillTx/>
                <a:latin typeface="Arial"/>
                <a:cs typeface="Arial"/>
                <a:sym typeface="Arial"/>
              </a:rPr>
              <a:t>Códigos de Conducta y Estándares de Práctica para </a:t>
            </a:r>
            <a:r>
              <a:rPr kumimoji="0" lang="es-MX" sz="1100" b="1" i="0" u="none" strike="noStrike" kern="0" cap="none" spc="0" normalizeH="0" baseline="0" noProof="0" dirty="0" err="1">
                <a:ln>
                  <a:noFill/>
                </a:ln>
                <a:solidFill>
                  <a:srgbClr val="163D9D"/>
                </a:solidFill>
                <a:effectLst/>
                <a:uLnTx/>
                <a:uFillTx/>
                <a:latin typeface="Arial"/>
                <a:cs typeface="Arial"/>
                <a:sym typeface="Arial"/>
              </a:rPr>
              <a:t>Doulas</a:t>
            </a:r>
            <a:r>
              <a:rPr kumimoji="0" lang="es-MX" sz="1100" b="1" i="0" u="none" strike="noStrike" kern="0" cap="none" spc="0" normalizeH="0" baseline="0" noProof="0" dirty="0">
                <a:ln>
                  <a:noFill/>
                </a:ln>
                <a:solidFill>
                  <a:srgbClr val="163D9D"/>
                </a:solidFill>
                <a:effectLst/>
                <a:uLnTx/>
                <a:uFillTx/>
                <a:latin typeface="Arial"/>
                <a:cs typeface="Arial"/>
                <a:sym typeface="Arial"/>
              </a:rPr>
              <a:t> de Medicaid en Colorado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El estado de Colorado espera que todas las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doulas</a:t>
            </a:r>
            <a:r>
              <a:rPr kumimoji="0" lang="es-MX" sz="1100" b="0" i="0" u="none" strike="noStrike" kern="0" cap="none" spc="0" normalizeH="0" baseline="0" noProof="0" dirty="0">
                <a:ln>
                  <a:noFill/>
                </a:ln>
                <a:solidFill>
                  <a:srgbClr val="000000"/>
                </a:solidFill>
                <a:effectLst/>
                <a:uLnTx/>
                <a:uFillTx/>
                <a:latin typeface="Arial"/>
                <a:cs typeface="Arial"/>
                <a:sym typeface="Arial"/>
              </a:rPr>
              <a:t> de Medicaid mantengan un alto nivel de responsabilidad ética y conducta personal, actuando con humildad cultural y respeto por los derechos humanos.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Las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doulas</a:t>
            </a:r>
            <a:r>
              <a:rPr kumimoji="0" lang="es-MX" sz="1100" b="0" i="0" u="none" strike="noStrike" kern="0" cap="none" spc="0" normalizeH="0" baseline="0" noProof="0" dirty="0">
                <a:ln>
                  <a:noFill/>
                </a:ln>
                <a:solidFill>
                  <a:srgbClr val="000000"/>
                </a:solidFill>
                <a:effectLst/>
                <a:uLnTx/>
                <a:uFillTx/>
                <a:latin typeface="Arial"/>
                <a:cs typeface="Arial"/>
                <a:sym typeface="Arial"/>
              </a:rPr>
              <a:t> deberán mantener prácticas profesionales en relación con la gestión de registros, la confidencialidad, los límites profesionales, la competencia empresarial y el crecimiento profesional.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1" i="0" u="none" strike="noStrike" kern="0" cap="none" spc="0" normalizeH="0" baseline="0" noProof="0" dirty="0">
                <a:ln>
                  <a:noFill/>
                </a:ln>
                <a:solidFill>
                  <a:srgbClr val="163D9D"/>
                </a:solidFill>
                <a:effectLst/>
                <a:uLnTx/>
                <a:uFillTx/>
                <a:latin typeface="Arial"/>
                <a:cs typeface="Arial"/>
                <a:sym typeface="Arial"/>
              </a:rPr>
              <a:t>Códigos de Conducta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1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100" b="0" i="0" u="none" strike="noStrike" kern="0" cap="none" spc="0" normalizeH="0" baseline="0" noProof="0" dirty="0" err="1">
                <a:ln>
                  <a:noFill/>
                </a:ln>
                <a:solidFill>
                  <a:srgbClr val="000000"/>
                </a:solidFill>
                <a:effectLst/>
                <a:uLnTx/>
                <a:uFillTx/>
                <a:latin typeface="Arial"/>
                <a:cs typeface="Arial"/>
                <a:sym typeface="Arial"/>
              </a:rPr>
              <a:t>Definición:Un</a:t>
            </a:r>
            <a:r>
              <a:rPr kumimoji="0" lang="es-MX" sz="1100" b="0" i="0" u="none" strike="noStrike" kern="0" cap="none" spc="0" normalizeH="0" baseline="0" noProof="0" dirty="0">
                <a:ln>
                  <a:noFill/>
                </a:ln>
                <a:solidFill>
                  <a:srgbClr val="000000"/>
                </a:solidFill>
                <a:effectLst/>
                <a:uLnTx/>
                <a:uFillTx/>
                <a:latin typeface="Arial"/>
                <a:cs typeface="Arial"/>
                <a:sym typeface="Arial"/>
              </a:rPr>
              <a:t> código de conducta describe los principios generales, valores y estándares éticos que se espera que los individuos dentro de una organización o profesión mantengan, enfocándose en incluir el comportamiento ético, la integridad, la honestidad, la equidad, el respeto y otros principios similares.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100" b="0" i="0" u="none" strike="noStrike" kern="0" cap="none" spc="0" normalizeH="0" baseline="0" noProof="0" dirty="0">
              <a:ln>
                <a:noFill/>
              </a:ln>
              <a:solidFill>
                <a:srgbClr val="000000"/>
              </a:solidFill>
              <a:effectLst/>
              <a:uLnTx/>
              <a:uFillTx/>
              <a:latin typeface="Arial"/>
              <a:cs typeface="Arial"/>
              <a:sym typeface="Arial"/>
            </a:endParaRP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 ofrece atención compasiva, </a:t>
            </a:r>
            <a:r>
              <a:rPr kumimoji="0" lang="es-MX" sz="1100" b="0" i="0" u="none" strike="noStrike" kern="0" cap="none" spc="0" normalizeH="0" baseline="0" noProof="0" dirty="0">
                <a:ln>
                  <a:noFill/>
                </a:ln>
                <a:solidFill>
                  <a:srgbClr val="000000"/>
                </a:solidFill>
                <a:effectLst/>
                <a:highlight>
                  <a:srgbClr val="FFFF00"/>
                </a:highlight>
                <a:uLnTx/>
                <a:uFillTx/>
                <a:latin typeface="Arial"/>
                <a:cs typeface="Arial"/>
                <a:sym typeface="Arial"/>
              </a:rPr>
              <a:t>culturalmente competente y respetuosa </a:t>
            </a:r>
            <a:r>
              <a:rPr kumimoji="0" lang="es-MX" sz="1100" b="0" i="0" u="none" strike="noStrike" kern="0" cap="none" spc="0" normalizeH="0" baseline="0" noProof="0" dirty="0">
                <a:ln>
                  <a:noFill/>
                </a:ln>
                <a:solidFill>
                  <a:srgbClr val="000000"/>
                </a:solidFill>
                <a:effectLst/>
                <a:uLnTx/>
                <a:uFillTx/>
                <a:latin typeface="Arial"/>
                <a:cs typeface="Arial"/>
                <a:sym typeface="Arial"/>
              </a:rPr>
              <a:t>a los clientes, reconociendo sus diversidades étnicas, culturales e individuales mientras proporciona apoyo. </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 mantiene altos estándares de </a:t>
            </a:r>
            <a:r>
              <a:rPr kumimoji="0" lang="es-MX" sz="1100" b="0" i="0" u="none" strike="noStrike" kern="0" cap="none" spc="0" normalizeH="0" baseline="0" noProof="0" dirty="0">
                <a:ln>
                  <a:noFill/>
                </a:ln>
                <a:solidFill>
                  <a:srgbClr val="000000"/>
                </a:solidFill>
                <a:effectLst/>
                <a:highlight>
                  <a:srgbClr val="FFFF00"/>
                </a:highlight>
                <a:uLnTx/>
                <a:uFillTx/>
                <a:latin typeface="Arial"/>
                <a:cs typeface="Arial"/>
                <a:sym typeface="Arial"/>
              </a:rPr>
              <a:t>conducta profesional </a:t>
            </a:r>
            <a:r>
              <a:rPr kumimoji="0" lang="es-MX" sz="1100" b="0" i="0" u="none" strike="noStrike" kern="0" cap="none" spc="0" normalizeH="0" baseline="0" noProof="0" dirty="0">
                <a:ln>
                  <a:noFill/>
                </a:ln>
                <a:solidFill>
                  <a:srgbClr val="000000"/>
                </a:solidFill>
                <a:effectLst/>
                <a:uLnTx/>
                <a:uFillTx/>
                <a:latin typeface="Arial"/>
                <a:cs typeface="Arial"/>
                <a:sym typeface="Arial"/>
              </a:rPr>
              <a:t>y fomenta una experiencia mejorada para los clientes que respeta sus necesidades individuales y promueve la equidad en la atención médica.</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 protege la </a:t>
            </a:r>
            <a:r>
              <a:rPr kumimoji="0" lang="es-MX" sz="1100" b="0" i="0" u="none" strike="noStrike" kern="0" cap="none" spc="0" normalizeH="0" baseline="0" noProof="0" dirty="0">
                <a:ln>
                  <a:noFill/>
                </a:ln>
                <a:solidFill>
                  <a:srgbClr val="000000"/>
                </a:solidFill>
                <a:effectLst/>
                <a:highlight>
                  <a:srgbClr val="FFFF00"/>
                </a:highlight>
                <a:uLnTx/>
                <a:uFillTx/>
                <a:latin typeface="Arial"/>
                <a:cs typeface="Arial"/>
                <a:sym typeface="Arial"/>
              </a:rPr>
              <a:t>privacidad de los clientes </a:t>
            </a:r>
            <a:r>
              <a:rPr kumimoji="0" lang="es-MX" sz="1100" b="0" i="0" u="none" strike="noStrike" kern="0" cap="none" spc="0" normalizeH="0" baseline="0" noProof="0" dirty="0">
                <a:ln>
                  <a:noFill/>
                </a:ln>
                <a:solidFill>
                  <a:srgbClr val="000000"/>
                </a:solidFill>
                <a:effectLst/>
                <a:uLnTx/>
                <a:uFillTx/>
                <a:latin typeface="Arial"/>
                <a:cs typeface="Arial"/>
                <a:sym typeface="Arial"/>
              </a:rPr>
              <a:t>con el máximo respeto y asegura la confidencialidad, privacidad y confianza de las personas, familias y comunidades a las que sirve. Las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doulas</a:t>
            </a:r>
            <a:r>
              <a:rPr kumimoji="0" lang="es-MX" sz="1100" b="0" i="0" u="none" strike="noStrike" kern="0" cap="none" spc="0" normalizeH="0" baseline="0" noProof="0" dirty="0">
                <a:ln>
                  <a:noFill/>
                </a:ln>
                <a:solidFill>
                  <a:srgbClr val="000000"/>
                </a:solidFill>
                <a:effectLst/>
                <a:uLnTx/>
                <a:uFillTx/>
                <a:latin typeface="Arial"/>
                <a:cs typeface="Arial"/>
                <a:sym typeface="Arial"/>
              </a:rPr>
              <a:t> también comprenden y cumplen con las políticas relevantes del empleador y las leyes de confidencialidad estatales y federales.</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 defiende las necesidades de los clientes y proporciona atención colaborativa al comunicarse de manera efectiva y respetuosa con los clientes, colegas, proveedores de atención y otros profesionales. Las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doulas</a:t>
            </a:r>
            <a:r>
              <a:rPr kumimoji="0" lang="es-MX" sz="1100" b="0" i="0" u="none" strike="noStrike" kern="0" cap="none" spc="0" normalizeH="0" baseline="0" noProof="0" dirty="0">
                <a:ln>
                  <a:noFill/>
                </a:ln>
                <a:solidFill>
                  <a:srgbClr val="000000"/>
                </a:solidFill>
                <a:effectLst/>
                <a:uLnTx/>
                <a:uFillTx/>
                <a:latin typeface="Arial"/>
                <a:cs typeface="Arial"/>
                <a:sym typeface="Arial"/>
              </a:rPr>
              <a:t> también empoderan a los clientes para que tengan una comunicación abierta y discusiones directamente con sus proveedores de atención médica.</a:t>
            </a:r>
          </a:p>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kumimoji="0" lang="es-MX" sz="1100" b="0" i="0" u="none" strike="noStrike" kern="0" cap="none" spc="0" normalizeH="0" baseline="0" noProof="0" dirty="0">
                <a:ln>
                  <a:noFill/>
                </a:ln>
                <a:solidFill>
                  <a:srgbClr val="000000"/>
                </a:solidFill>
                <a:effectLst/>
                <a:uLnTx/>
                <a:uFillTx/>
                <a:latin typeface="Arial"/>
                <a:cs typeface="Arial"/>
                <a:sym typeface="Arial"/>
              </a:rPr>
              <a:t>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 participa regularmente en </a:t>
            </a:r>
            <a:r>
              <a:rPr kumimoji="0" lang="es-MX" sz="1100" b="0" i="0" u="none" strike="noStrike" kern="0" cap="none" spc="0" normalizeH="0" baseline="0" noProof="0" dirty="0">
                <a:ln>
                  <a:noFill/>
                </a:ln>
                <a:solidFill>
                  <a:srgbClr val="000000"/>
                </a:solidFill>
                <a:effectLst/>
                <a:highlight>
                  <a:srgbClr val="FFFF00"/>
                </a:highlight>
                <a:uLnTx/>
                <a:uFillTx/>
                <a:latin typeface="Arial"/>
                <a:cs typeface="Arial"/>
                <a:sym typeface="Arial"/>
              </a:rPr>
              <a:t>educación continua </a:t>
            </a:r>
            <a:r>
              <a:rPr kumimoji="0" lang="es-MX" sz="1100" b="0" i="0" u="none" strike="noStrike" kern="0" cap="none" spc="0" normalizeH="0" baseline="0" noProof="0" dirty="0">
                <a:ln>
                  <a:noFill/>
                </a:ln>
                <a:solidFill>
                  <a:srgbClr val="000000"/>
                </a:solidFill>
                <a:effectLst/>
                <a:uLnTx/>
                <a:uFillTx/>
                <a:latin typeface="Arial"/>
                <a:cs typeface="Arial"/>
                <a:sym typeface="Arial"/>
              </a:rPr>
              <a:t>y capacitación para mejorar habilidades, competencias y conocimientos profesionales, y mantiene una conciencia de nuevos procedimientos, protocolos y desarrollos que son relevantes para la práctica de la </a:t>
            </a:r>
            <a:r>
              <a:rPr kumimoji="0" lang="es-MX" sz="1100" b="0" i="0" u="none" strike="noStrike" kern="0" cap="none" spc="0" normalizeH="0" baseline="0" noProof="0" dirty="0" err="1">
                <a:ln>
                  <a:noFill/>
                </a:ln>
                <a:solidFill>
                  <a:srgbClr val="000000"/>
                </a:solidFill>
                <a:effectLst/>
                <a:uLnTx/>
                <a:uFillTx/>
                <a:latin typeface="Arial"/>
                <a:cs typeface="Arial"/>
                <a:sym typeface="Arial"/>
              </a:rPr>
              <a:t>doula</a:t>
            </a:r>
            <a:r>
              <a:rPr kumimoji="0" lang="es-MX" sz="1100" b="0" i="0" u="none" strike="noStrike" kern="0" cap="none" spc="0" normalizeH="0" baseline="0" noProof="0" dirty="0">
                <a:ln>
                  <a:noFill/>
                </a:ln>
                <a:solidFill>
                  <a:srgbClr val="000000"/>
                </a:solidFill>
                <a:effectLst/>
                <a:uLnTx/>
                <a:uFillTx/>
                <a:latin typeface="Arial"/>
                <a:cs typeface="Arial"/>
                <a:sym typeface="Arial"/>
              </a:rPr>
              <a:t>.</a:t>
            </a:r>
            <a:endParaRPr kumimoji="0" lang="es-CO" sz="1100" b="0" i="0" u="none" strike="noStrike" kern="0" cap="none" spc="0" normalizeH="0" baseline="0" noProof="0" dirty="0">
              <a:ln>
                <a:noFill/>
              </a:ln>
              <a:solidFill>
                <a:srgbClr val="000000"/>
              </a:solidFill>
              <a:effectLst/>
              <a:uLnTx/>
              <a:uFillTx/>
              <a:latin typeface="Arial"/>
              <a:cs typeface="Arial"/>
              <a:sym typeface="Aria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6170"/>
    </mc:Choice>
    <mc:Fallback xmlns="">
      <p:transition spd="slow" advTm="16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747"/>
                                        </p:tgtEl>
                                        <p:attrNameLst>
                                          <p:attrName>style.visibility</p:attrName>
                                        </p:attrNameLst>
                                      </p:cBhvr>
                                      <p:to>
                                        <p:strVal val="visible"/>
                                      </p:to>
                                    </p:set>
                                    <p:anim calcmode="lin" valueType="num">
                                      <p:cBhvr additive="base">
                                        <p:cTn id="7" dur="500"/>
                                        <p:tgtEl>
                                          <p:spTgt spid="747"/>
                                        </p:tgtEl>
                                        <p:attrNameLst>
                                          <p:attrName>ppt_w</p:attrName>
                                        </p:attrNameLst>
                                      </p:cBhvr>
                                      <p:tavLst>
                                        <p:tav tm="0">
                                          <p:val>
                                            <p:strVal val="0"/>
                                          </p:val>
                                        </p:tav>
                                        <p:tav tm="100000">
                                          <p:val>
                                            <p:strVal val="#ppt_w"/>
                                          </p:val>
                                        </p:tav>
                                      </p:tavLst>
                                    </p:anim>
                                    <p:anim calcmode="lin" valueType="num">
                                      <p:cBhvr additive="base">
                                        <p:cTn id="8" dur="500"/>
                                        <p:tgtEl>
                                          <p:spTgt spid="747"/>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759"/>
                                        </p:tgtEl>
                                        <p:attrNameLst>
                                          <p:attrName>style.visibility</p:attrName>
                                        </p:attrNameLst>
                                      </p:cBhvr>
                                      <p:to>
                                        <p:strVal val="visible"/>
                                      </p:to>
                                    </p:set>
                                    <p:animEffect transition="in" filter="fade">
                                      <p:cBhvr>
                                        <p:cTn id="11" dur="500"/>
                                        <p:tgtEl>
                                          <p:spTgt spid="759"/>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750"/>
                                        </p:tgtEl>
                                        <p:attrNameLst>
                                          <p:attrName>style.visibility</p:attrName>
                                        </p:attrNameLst>
                                      </p:cBhvr>
                                      <p:to>
                                        <p:strVal val="visible"/>
                                      </p:to>
                                    </p:set>
                                    <p:anim calcmode="lin" valueType="num">
                                      <p:cBhvr additive="base">
                                        <p:cTn id="16" dur="500"/>
                                        <p:tgtEl>
                                          <p:spTgt spid="750"/>
                                        </p:tgtEl>
                                        <p:attrNameLst>
                                          <p:attrName>ppt_w</p:attrName>
                                        </p:attrNameLst>
                                      </p:cBhvr>
                                      <p:tavLst>
                                        <p:tav tm="0">
                                          <p:val>
                                            <p:strVal val="0"/>
                                          </p:val>
                                        </p:tav>
                                        <p:tav tm="100000">
                                          <p:val>
                                            <p:strVal val="#ppt_w"/>
                                          </p:val>
                                        </p:tav>
                                      </p:tavLst>
                                    </p:anim>
                                    <p:anim calcmode="lin" valueType="num">
                                      <p:cBhvr additive="base">
                                        <p:cTn id="17" dur="500"/>
                                        <p:tgtEl>
                                          <p:spTgt spid="750"/>
                                        </p:tgtEl>
                                        <p:attrNameLst>
                                          <p:attrName>ppt_h</p:attrName>
                                        </p:attrNameLst>
                                      </p:cBhvr>
                                      <p:tavLst>
                                        <p:tav tm="0">
                                          <p:val>
                                            <p:strVal val="0"/>
                                          </p:val>
                                        </p:tav>
                                        <p:tav tm="100000">
                                          <p:val>
                                            <p:strVal val="#ppt_h"/>
                                          </p:val>
                                        </p:tav>
                                      </p:tavLst>
                                    </p:anim>
                                  </p:childTnLst>
                                </p:cTn>
                              </p:par>
                              <p:par>
                                <p:cTn id="18" presetID="10" presetClass="entr" presetSubtype="0" fill="hold" nodeType="withEffect">
                                  <p:stCondLst>
                                    <p:cond delay="0"/>
                                  </p:stCondLst>
                                  <p:childTnLst>
                                    <p:set>
                                      <p:cBhvr>
                                        <p:cTn id="19" dur="1" fill="hold">
                                          <p:stCondLst>
                                            <p:cond delay="0"/>
                                          </p:stCondLst>
                                        </p:cTn>
                                        <p:tgtEl>
                                          <p:spTgt spid="760"/>
                                        </p:tgtEl>
                                        <p:attrNameLst>
                                          <p:attrName>style.visibility</p:attrName>
                                        </p:attrNameLst>
                                      </p:cBhvr>
                                      <p:to>
                                        <p:strVal val="visible"/>
                                      </p:to>
                                    </p:set>
                                    <p:animEffect transition="in" filter="fade">
                                      <p:cBhvr>
                                        <p:cTn id="20" dur="500"/>
                                        <p:tgtEl>
                                          <p:spTgt spid="760"/>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753"/>
                                        </p:tgtEl>
                                        <p:attrNameLst>
                                          <p:attrName>style.visibility</p:attrName>
                                        </p:attrNameLst>
                                      </p:cBhvr>
                                      <p:to>
                                        <p:strVal val="visible"/>
                                      </p:to>
                                    </p:set>
                                    <p:anim calcmode="lin" valueType="num">
                                      <p:cBhvr additive="base">
                                        <p:cTn id="25" dur="500"/>
                                        <p:tgtEl>
                                          <p:spTgt spid="753"/>
                                        </p:tgtEl>
                                        <p:attrNameLst>
                                          <p:attrName>ppt_w</p:attrName>
                                        </p:attrNameLst>
                                      </p:cBhvr>
                                      <p:tavLst>
                                        <p:tav tm="0">
                                          <p:val>
                                            <p:strVal val="0"/>
                                          </p:val>
                                        </p:tav>
                                        <p:tav tm="100000">
                                          <p:val>
                                            <p:strVal val="#ppt_w"/>
                                          </p:val>
                                        </p:tav>
                                      </p:tavLst>
                                    </p:anim>
                                    <p:anim calcmode="lin" valueType="num">
                                      <p:cBhvr additive="base">
                                        <p:cTn id="26" dur="500"/>
                                        <p:tgtEl>
                                          <p:spTgt spid="753"/>
                                        </p:tgtEl>
                                        <p:attrNameLst>
                                          <p:attrName>ppt_h</p:attrName>
                                        </p:attrNameLst>
                                      </p:cBhvr>
                                      <p:tavLst>
                                        <p:tav tm="0">
                                          <p:val>
                                            <p:strVal val="0"/>
                                          </p:val>
                                        </p:tav>
                                        <p:tav tm="100000">
                                          <p:val>
                                            <p:strVal val="#ppt_h"/>
                                          </p:val>
                                        </p:tav>
                                      </p:tavLst>
                                    </p:anim>
                                  </p:childTnLst>
                                </p:cTn>
                              </p:par>
                              <p:par>
                                <p:cTn id="27" presetID="10" presetClass="entr" presetSubtype="0" fill="hold" nodeType="withEffect">
                                  <p:stCondLst>
                                    <p:cond delay="0"/>
                                  </p:stCondLst>
                                  <p:childTnLst>
                                    <p:set>
                                      <p:cBhvr>
                                        <p:cTn id="28" dur="1" fill="hold">
                                          <p:stCondLst>
                                            <p:cond delay="0"/>
                                          </p:stCondLst>
                                        </p:cTn>
                                        <p:tgtEl>
                                          <p:spTgt spid="761"/>
                                        </p:tgtEl>
                                        <p:attrNameLst>
                                          <p:attrName>style.visibility</p:attrName>
                                        </p:attrNameLst>
                                      </p:cBhvr>
                                      <p:to>
                                        <p:strVal val="visible"/>
                                      </p:to>
                                    </p:set>
                                    <p:animEffect transition="in" filter="fade">
                                      <p:cBhvr>
                                        <p:cTn id="29" dur="500"/>
                                        <p:tgtEl>
                                          <p:spTgt spid="761"/>
                                        </p:tgtEl>
                                      </p:cBhvr>
                                    </p:animEffect>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756"/>
                                        </p:tgtEl>
                                        <p:attrNameLst>
                                          <p:attrName>style.visibility</p:attrName>
                                        </p:attrNameLst>
                                      </p:cBhvr>
                                      <p:to>
                                        <p:strVal val="visible"/>
                                      </p:to>
                                    </p:set>
                                    <p:anim calcmode="lin" valueType="num">
                                      <p:cBhvr additive="base">
                                        <p:cTn id="34" dur="500"/>
                                        <p:tgtEl>
                                          <p:spTgt spid="756"/>
                                        </p:tgtEl>
                                        <p:attrNameLst>
                                          <p:attrName>ppt_w</p:attrName>
                                        </p:attrNameLst>
                                      </p:cBhvr>
                                      <p:tavLst>
                                        <p:tav tm="0">
                                          <p:val>
                                            <p:strVal val="0"/>
                                          </p:val>
                                        </p:tav>
                                        <p:tav tm="100000">
                                          <p:val>
                                            <p:strVal val="#ppt_w"/>
                                          </p:val>
                                        </p:tav>
                                      </p:tavLst>
                                    </p:anim>
                                    <p:anim calcmode="lin" valueType="num">
                                      <p:cBhvr additive="base">
                                        <p:cTn id="35" dur="500"/>
                                        <p:tgtEl>
                                          <p:spTgt spid="756"/>
                                        </p:tgtEl>
                                        <p:attrNameLst>
                                          <p:attrName>ppt_h</p:attrName>
                                        </p:attrNameLst>
                                      </p:cBhvr>
                                      <p:tavLst>
                                        <p:tav tm="0">
                                          <p:val>
                                            <p:strVal val="0"/>
                                          </p:val>
                                        </p:tav>
                                        <p:tav tm="100000">
                                          <p:val>
                                            <p:strVal val="#ppt_h"/>
                                          </p:val>
                                        </p:tav>
                                      </p:tavLst>
                                    </p:anim>
                                  </p:childTnLst>
                                </p:cTn>
                              </p:par>
                              <p:par>
                                <p:cTn id="36" presetID="10" presetClass="entr" presetSubtype="0" fill="hold" nodeType="withEffect">
                                  <p:stCondLst>
                                    <p:cond delay="0"/>
                                  </p:stCondLst>
                                  <p:childTnLst>
                                    <p:set>
                                      <p:cBhvr>
                                        <p:cTn id="37" dur="1" fill="hold">
                                          <p:stCondLst>
                                            <p:cond delay="0"/>
                                          </p:stCondLst>
                                        </p:cTn>
                                        <p:tgtEl>
                                          <p:spTgt spid="762"/>
                                        </p:tgtEl>
                                        <p:attrNameLst>
                                          <p:attrName>style.visibility</p:attrName>
                                        </p:attrNameLst>
                                      </p:cBhvr>
                                      <p:to>
                                        <p:strVal val="visible"/>
                                      </p:to>
                                    </p:set>
                                    <p:animEffect transition="in" filter="fade">
                                      <p:cBhvr>
                                        <p:cTn id="38" dur="500"/>
                                        <p:tgtEl>
                                          <p:spTgt spid="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67"/>
        <p:cNvGrpSpPr/>
        <p:nvPr/>
      </p:nvGrpSpPr>
      <p:grpSpPr>
        <a:xfrm>
          <a:off x="0" y="0"/>
          <a:ext cx="0" cy="0"/>
          <a:chOff x="0" y="0"/>
          <a:chExt cx="0" cy="0"/>
        </a:xfrm>
      </p:grpSpPr>
      <p:sp>
        <p:nvSpPr>
          <p:cNvPr id="768" name="Google Shape;768;p43"/>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sp>
        <p:nvSpPr>
          <p:cNvPr id="769" name="Google Shape;769;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Experience Pathway</a:t>
            </a:r>
            <a:endParaRPr/>
          </a:p>
        </p:txBody>
      </p:sp>
      <p:sp>
        <p:nvSpPr>
          <p:cNvPr id="770" name="Google Shape;770;p43"/>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ptos" panose="020B0004020202020204" pitchFamily="34" charset="0"/>
              <a:sym typeface="Arial"/>
            </a:endParaRPr>
          </a:p>
        </p:txBody>
      </p:sp>
      <p:grpSp>
        <p:nvGrpSpPr>
          <p:cNvPr id="771" name="Google Shape;771;p43"/>
          <p:cNvGrpSpPr/>
          <p:nvPr/>
        </p:nvGrpSpPr>
        <p:grpSpPr>
          <a:xfrm>
            <a:off x="7248619" y="3246368"/>
            <a:ext cx="3996858" cy="1143000"/>
            <a:chOff x="7696200" y="2100790"/>
            <a:chExt cx="3996858" cy="1143785"/>
          </a:xfrm>
        </p:grpSpPr>
        <p:sp>
          <p:nvSpPr>
            <p:cNvPr id="772" name="Google Shape;772;p43"/>
            <p:cNvSpPr/>
            <p:nvPr/>
          </p:nvSpPr>
          <p:spPr>
            <a:xfrm>
              <a:off x="7696200" y="2100790"/>
              <a:ext cx="3996858" cy="114378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Code of Conduct</a:t>
              </a:r>
              <a:endParaRPr>
                <a:latin typeface="Aptos" panose="020B0004020202020204" pitchFamily="34" charset="0"/>
              </a:endParaRPr>
            </a:p>
          </p:txBody>
        </p:sp>
        <p:pic>
          <p:nvPicPr>
            <p:cNvPr id="773" name="Google Shape;773;p43" descr="Contract with solid fill"/>
            <p:cNvPicPr preferRelativeResize="0"/>
            <p:nvPr/>
          </p:nvPicPr>
          <p:blipFill rotWithShape="1">
            <a:blip r:embed="rId3">
              <a:alphaModFix/>
            </a:blip>
            <a:srcRect/>
            <a:stretch/>
          </p:blipFill>
          <p:spPr>
            <a:xfrm>
              <a:off x="7750643" y="2215482"/>
              <a:ext cx="914400" cy="914400"/>
            </a:xfrm>
            <a:prstGeom prst="rect">
              <a:avLst/>
            </a:prstGeom>
            <a:noFill/>
            <a:ln>
              <a:noFill/>
            </a:ln>
          </p:spPr>
        </p:pic>
      </p:grpSp>
      <p:grpSp>
        <p:nvGrpSpPr>
          <p:cNvPr id="774" name="Google Shape;774;p43"/>
          <p:cNvGrpSpPr/>
          <p:nvPr/>
        </p:nvGrpSpPr>
        <p:grpSpPr>
          <a:xfrm>
            <a:off x="4097571" y="1910591"/>
            <a:ext cx="3996858" cy="1143000"/>
            <a:chOff x="4668185" y="1136649"/>
            <a:chExt cx="3996858" cy="1150174"/>
          </a:xfrm>
        </p:grpSpPr>
        <p:sp>
          <p:nvSpPr>
            <p:cNvPr id="775" name="Google Shape;775;p43"/>
            <p:cNvSpPr/>
            <p:nvPr/>
          </p:nvSpPr>
          <p:spPr>
            <a:xfrm>
              <a:off x="4668185" y="1136649"/>
              <a:ext cx="3996858" cy="115017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CPR Certification</a:t>
              </a:r>
              <a:endParaRPr>
                <a:latin typeface="Aptos" panose="020B0004020202020204" pitchFamily="34" charset="0"/>
              </a:endParaRPr>
            </a:p>
          </p:txBody>
        </p:sp>
        <p:pic>
          <p:nvPicPr>
            <p:cNvPr id="776" name="Google Shape;776;p43" descr="Cpr with solid fill"/>
            <p:cNvPicPr preferRelativeResize="0"/>
            <p:nvPr/>
          </p:nvPicPr>
          <p:blipFill rotWithShape="1">
            <a:blip r:embed="rId4">
              <a:alphaModFix/>
            </a:blip>
            <a:srcRect/>
            <a:stretch/>
          </p:blipFill>
          <p:spPr>
            <a:xfrm>
              <a:off x="4734860" y="1233488"/>
              <a:ext cx="914400" cy="914400"/>
            </a:xfrm>
            <a:prstGeom prst="rect">
              <a:avLst/>
            </a:prstGeom>
            <a:noFill/>
            <a:ln>
              <a:noFill/>
            </a:ln>
          </p:spPr>
        </p:pic>
      </p:grpSp>
      <p:grpSp>
        <p:nvGrpSpPr>
          <p:cNvPr id="777" name="Google Shape;777;p43"/>
          <p:cNvGrpSpPr/>
          <p:nvPr/>
        </p:nvGrpSpPr>
        <p:grpSpPr>
          <a:xfrm>
            <a:off x="6197766" y="4579958"/>
            <a:ext cx="3996858" cy="1143000"/>
            <a:chOff x="7696199" y="3603616"/>
            <a:chExt cx="3996858" cy="1150173"/>
          </a:xfrm>
        </p:grpSpPr>
        <p:sp>
          <p:nvSpPr>
            <p:cNvPr id="778" name="Google Shape;778;p43"/>
            <p:cNvSpPr/>
            <p:nvPr/>
          </p:nvSpPr>
          <p:spPr>
            <a:xfrm>
              <a:off x="7696199" y="3603616"/>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a:solidFill>
                    <a:schemeClr val="lt1"/>
                  </a:solidFill>
                  <a:latin typeface="Aptos" panose="020B0004020202020204" pitchFamily="34" charset="0"/>
                  <a:sym typeface="Arial"/>
                </a:rPr>
                <a:t>Demonstrated Competencies</a:t>
              </a:r>
              <a:endParaRPr>
                <a:latin typeface="Aptos" panose="020B0004020202020204" pitchFamily="34" charset="0"/>
              </a:endParaRPr>
            </a:p>
          </p:txBody>
        </p:sp>
        <p:pic>
          <p:nvPicPr>
            <p:cNvPr id="779" name="Google Shape;779;p43" descr="Lightbulb with solid fill"/>
            <p:cNvPicPr preferRelativeResize="0"/>
            <p:nvPr/>
          </p:nvPicPr>
          <p:blipFill rotWithShape="1">
            <a:blip r:embed="rId5">
              <a:alphaModFix/>
            </a:blip>
            <a:srcRect/>
            <a:stretch/>
          </p:blipFill>
          <p:spPr>
            <a:xfrm>
              <a:off x="7696199" y="3721502"/>
              <a:ext cx="914400" cy="914400"/>
            </a:xfrm>
            <a:prstGeom prst="rect">
              <a:avLst/>
            </a:prstGeom>
            <a:noFill/>
            <a:ln>
              <a:noFill/>
            </a:ln>
          </p:spPr>
        </p:pic>
      </p:grpSp>
      <p:grpSp>
        <p:nvGrpSpPr>
          <p:cNvPr id="780" name="Google Shape;780;p43"/>
          <p:cNvGrpSpPr/>
          <p:nvPr/>
        </p:nvGrpSpPr>
        <p:grpSpPr>
          <a:xfrm>
            <a:off x="923500" y="3246368"/>
            <a:ext cx="3996858" cy="1143000"/>
            <a:chOff x="668523" y="2714625"/>
            <a:chExt cx="3996858" cy="1143784"/>
          </a:xfrm>
        </p:grpSpPr>
        <p:sp>
          <p:nvSpPr>
            <p:cNvPr id="781" name="Google Shape;781;p43"/>
            <p:cNvSpPr/>
            <p:nvPr/>
          </p:nvSpPr>
          <p:spPr>
            <a:xfrm>
              <a:off x="668523" y="2714625"/>
              <a:ext cx="3996858" cy="114378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Birth Attendance</a:t>
              </a:r>
              <a:endParaRPr>
                <a:latin typeface="Aptos" panose="020B0004020202020204" pitchFamily="34" charset="0"/>
              </a:endParaRPr>
            </a:p>
          </p:txBody>
        </p:sp>
        <p:pic>
          <p:nvPicPr>
            <p:cNvPr id="782" name="Google Shape;782;p43" descr="Baby with solid fill"/>
            <p:cNvPicPr preferRelativeResize="0"/>
            <p:nvPr/>
          </p:nvPicPr>
          <p:blipFill rotWithShape="1">
            <a:blip r:embed="rId6">
              <a:alphaModFix/>
            </a:blip>
            <a:srcRect/>
            <a:stretch/>
          </p:blipFill>
          <p:spPr>
            <a:xfrm>
              <a:off x="668523" y="2783452"/>
              <a:ext cx="922246" cy="922246"/>
            </a:xfrm>
            <a:prstGeom prst="rect">
              <a:avLst/>
            </a:prstGeom>
            <a:noFill/>
            <a:ln>
              <a:noFill/>
            </a:ln>
          </p:spPr>
        </p:pic>
      </p:grpSp>
      <p:grpSp>
        <p:nvGrpSpPr>
          <p:cNvPr id="783" name="Google Shape;783;p43"/>
          <p:cNvGrpSpPr/>
          <p:nvPr/>
        </p:nvGrpSpPr>
        <p:grpSpPr>
          <a:xfrm>
            <a:off x="1997378" y="4579958"/>
            <a:ext cx="3996858" cy="1143000"/>
            <a:chOff x="3327868" y="4355041"/>
            <a:chExt cx="3996858" cy="1150173"/>
          </a:xfrm>
        </p:grpSpPr>
        <p:sp>
          <p:nvSpPr>
            <p:cNvPr id="784" name="Google Shape;784;p43"/>
            <p:cNvSpPr/>
            <p:nvPr/>
          </p:nvSpPr>
          <p:spPr>
            <a:xfrm>
              <a:off x="3327868" y="4355041"/>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rtl="0">
                <a:spcBef>
                  <a:spcPts val="0"/>
                </a:spcBef>
                <a:spcAft>
                  <a:spcPts val="0"/>
                </a:spcAft>
                <a:buNone/>
              </a:pPr>
              <a:r>
                <a:rPr lang="en-US" sz="2800" b="0" i="0" u="none" strike="noStrike" cap="none">
                  <a:solidFill>
                    <a:schemeClr val="lt1"/>
                  </a:solidFill>
                  <a:latin typeface="Aptos" panose="020B0004020202020204" pitchFamily="34" charset="0"/>
                  <a:sym typeface="Arial"/>
                </a:rPr>
                <a:t>Letters of Recommendation</a:t>
              </a:r>
              <a:endParaRPr>
                <a:latin typeface="Aptos" panose="020B0004020202020204" pitchFamily="34" charset="0"/>
              </a:endParaRPr>
            </a:p>
          </p:txBody>
        </p:sp>
        <p:pic>
          <p:nvPicPr>
            <p:cNvPr id="785" name="Google Shape;785;p43" descr="Document with solid fill"/>
            <p:cNvPicPr preferRelativeResize="0"/>
            <p:nvPr/>
          </p:nvPicPr>
          <p:blipFill rotWithShape="1">
            <a:blip r:embed="rId7">
              <a:alphaModFix/>
            </a:blip>
            <a:srcRect/>
            <a:stretch/>
          </p:blipFill>
          <p:spPr>
            <a:xfrm>
              <a:off x="3394814" y="4472927"/>
              <a:ext cx="914400" cy="914400"/>
            </a:xfrm>
            <a:prstGeom prst="rect">
              <a:avLst/>
            </a:prstGeom>
            <a:noFill/>
            <a:ln>
              <a:noFill/>
            </a:ln>
          </p:spPr>
        </p:pic>
      </p:grpSp>
      <p:sp>
        <p:nvSpPr>
          <p:cNvPr id="786" name="Google Shape;78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85</a:t>
            </a:fld>
            <a:endParaRPr/>
          </a:p>
        </p:txBody>
      </p:sp>
    </p:spTree>
  </p:cSld>
  <p:clrMapOvr>
    <a:masterClrMapping/>
  </p:clrMapOvr>
  <mc:AlternateContent xmlns:mc="http://schemas.openxmlformats.org/markup-compatibility/2006" xmlns:p14="http://schemas.microsoft.com/office/powerpoint/2010/main">
    <mc:Choice Requires="p14">
      <p:transition spd="slow" p14:dur="1500" advTm="22874">
        <p:push/>
      </p:transition>
    </mc:Choice>
    <mc:Fallback xmlns="">
      <p:transition spd="slow" advTm="22874">
        <p:push/>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67"/>
        <p:cNvGrpSpPr/>
        <p:nvPr/>
      </p:nvGrpSpPr>
      <p:grpSpPr>
        <a:xfrm>
          <a:off x="0" y="0"/>
          <a:ext cx="0" cy="0"/>
          <a:chOff x="0" y="0"/>
          <a:chExt cx="0" cy="0"/>
        </a:xfrm>
      </p:grpSpPr>
      <p:sp>
        <p:nvSpPr>
          <p:cNvPr id="768" name="Google Shape;768;p43"/>
          <p:cNvSpPr/>
          <p:nvPr/>
        </p:nvSpPr>
        <p:spPr>
          <a:xfrm flipH="1">
            <a:off x="8378455" y="3163345"/>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769" name="Google Shape;769;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Play"/>
              <a:buNone/>
            </a:pPr>
            <a:r>
              <a:rPr lang="en-US" sz="4000"/>
              <a:t>Ruta de la experiencia</a:t>
            </a:r>
            <a:endParaRPr/>
          </a:p>
        </p:txBody>
      </p:sp>
      <p:sp>
        <p:nvSpPr>
          <p:cNvPr id="770" name="Google Shape;770;p43"/>
          <p:cNvSpPr/>
          <p:nvPr/>
        </p:nvSpPr>
        <p:spPr>
          <a:xfrm>
            <a:off x="4" y="3163346"/>
            <a:ext cx="3813542" cy="3694654"/>
          </a:xfrm>
          <a:custGeom>
            <a:avLst/>
            <a:gdLst/>
            <a:ahLst/>
            <a:cxnLst/>
            <a:rect l="l" t="t" r="r" b="b"/>
            <a:pathLst>
              <a:path w="5480423" h="5486359" extrusionOk="0">
                <a:moveTo>
                  <a:pt x="0" y="0"/>
                </a:moveTo>
                <a:lnTo>
                  <a:pt x="7210" y="282289"/>
                </a:lnTo>
                <a:cubicBezTo>
                  <a:pt x="150999" y="3090548"/>
                  <a:pt x="2427698" y="5341702"/>
                  <a:pt x="5265493" y="5479657"/>
                </a:cubicBezTo>
                <a:lnTo>
                  <a:pt x="5480423" y="5484869"/>
                </a:lnTo>
                <a:lnTo>
                  <a:pt x="5480423" y="5486359"/>
                </a:lnTo>
                <a:lnTo>
                  <a:pt x="0" y="5486359"/>
                </a:lnTo>
                <a:lnTo>
                  <a:pt x="0" y="0"/>
                </a:lnTo>
                <a:close/>
              </a:path>
            </a:pathLst>
          </a:custGeom>
          <a:solidFill>
            <a:srgbClr val="C5B0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grpSp>
        <p:nvGrpSpPr>
          <p:cNvPr id="771" name="Google Shape;771;p43"/>
          <p:cNvGrpSpPr/>
          <p:nvPr/>
        </p:nvGrpSpPr>
        <p:grpSpPr>
          <a:xfrm>
            <a:off x="7248619" y="3246368"/>
            <a:ext cx="3996858" cy="1143000"/>
            <a:chOff x="7696200" y="2100790"/>
            <a:chExt cx="3996858" cy="1143785"/>
          </a:xfrm>
        </p:grpSpPr>
        <p:sp>
          <p:nvSpPr>
            <p:cNvPr id="772" name="Google Shape;772;p43"/>
            <p:cNvSpPr/>
            <p:nvPr/>
          </p:nvSpPr>
          <p:spPr>
            <a:xfrm>
              <a:off x="7696200" y="2100790"/>
              <a:ext cx="3996858" cy="114378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Código de conducta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73" name="Google Shape;773;p43" descr="Contract with solid fill"/>
            <p:cNvPicPr preferRelativeResize="0"/>
            <p:nvPr/>
          </p:nvPicPr>
          <p:blipFill rotWithShape="1">
            <a:blip r:embed="rId3">
              <a:alphaModFix/>
            </a:blip>
            <a:srcRect/>
            <a:stretch/>
          </p:blipFill>
          <p:spPr>
            <a:xfrm>
              <a:off x="7750643" y="2215482"/>
              <a:ext cx="914400" cy="914400"/>
            </a:xfrm>
            <a:prstGeom prst="rect">
              <a:avLst/>
            </a:prstGeom>
            <a:noFill/>
            <a:ln>
              <a:noFill/>
            </a:ln>
          </p:spPr>
        </p:pic>
      </p:grpSp>
      <p:grpSp>
        <p:nvGrpSpPr>
          <p:cNvPr id="774" name="Google Shape;774;p43"/>
          <p:cNvGrpSpPr/>
          <p:nvPr/>
        </p:nvGrpSpPr>
        <p:grpSpPr>
          <a:xfrm>
            <a:off x="4097571" y="1910591"/>
            <a:ext cx="3996858" cy="1143000"/>
            <a:chOff x="4668185" y="1136649"/>
            <a:chExt cx="3996858" cy="1150174"/>
          </a:xfrm>
        </p:grpSpPr>
        <p:sp>
          <p:nvSpPr>
            <p:cNvPr id="775" name="Google Shape;775;p43"/>
            <p:cNvSpPr/>
            <p:nvPr/>
          </p:nvSpPr>
          <p:spPr>
            <a:xfrm>
              <a:off x="4668185" y="1136649"/>
              <a:ext cx="3996858" cy="115017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Certificado de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76" name="Google Shape;776;p43" descr="Cpr with solid fill"/>
            <p:cNvPicPr preferRelativeResize="0"/>
            <p:nvPr/>
          </p:nvPicPr>
          <p:blipFill rotWithShape="1">
            <a:blip r:embed="rId4">
              <a:alphaModFix/>
            </a:blip>
            <a:srcRect/>
            <a:stretch/>
          </p:blipFill>
          <p:spPr>
            <a:xfrm>
              <a:off x="4734860" y="1233488"/>
              <a:ext cx="914400" cy="914400"/>
            </a:xfrm>
            <a:prstGeom prst="rect">
              <a:avLst/>
            </a:prstGeom>
            <a:noFill/>
            <a:ln>
              <a:noFill/>
            </a:ln>
          </p:spPr>
        </p:pic>
      </p:grpSp>
      <p:grpSp>
        <p:nvGrpSpPr>
          <p:cNvPr id="777" name="Google Shape;777;p43"/>
          <p:cNvGrpSpPr/>
          <p:nvPr/>
        </p:nvGrpSpPr>
        <p:grpSpPr>
          <a:xfrm>
            <a:off x="6197766" y="4579958"/>
            <a:ext cx="3996858" cy="1143000"/>
            <a:chOff x="7696199" y="3603616"/>
            <a:chExt cx="3996858" cy="1150173"/>
          </a:xfrm>
        </p:grpSpPr>
        <p:sp>
          <p:nvSpPr>
            <p:cNvPr id="778" name="Google Shape;778;p43"/>
            <p:cNvSpPr/>
            <p:nvPr/>
          </p:nvSpPr>
          <p:spPr>
            <a:xfrm>
              <a:off x="7696199" y="3603616"/>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Competencias demostradas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79" name="Google Shape;779;p43" descr="Lightbulb with solid fill"/>
            <p:cNvPicPr preferRelativeResize="0"/>
            <p:nvPr/>
          </p:nvPicPr>
          <p:blipFill rotWithShape="1">
            <a:blip r:embed="rId5">
              <a:alphaModFix/>
            </a:blip>
            <a:srcRect/>
            <a:stretch/>
          </p:blipFill>
          <p:spPr>
            <a:xfrm>
              <a:off x="7696199" y="3721502"/>
              <a:ext cx="914400" cy="914400"/>
            </a:xfrm>
            <a:prstGeom prst="rect">
              <a:avLst/>
            </a:prstGeom>
            <a:noFill/>
            <a:ln>
              <a:noFill/>
            </a:ln>
          </p:spPr>
        </p:pic>
      </p:grpSp>
      <p:grpSp>
        <p:nvGrpSpPr>
          <p:cNvPr id="780" name="Google Shape;780;p43"/>
          <p:cNvGrpSpPr/>
          <p:nvPr/>
        </p:nvGrpSpPr>
        <p:grpSpPr>
          <a:xfrm>
            <a:off x="923500" y="3246368"/>
            <a:ext cx="3996858" cy="1143000"/>
            <a:chOff x="668523" y="2714625"/>
            <a:chExt cx="3996858" cy="1143784"/>
          </a:xfrm>
        </p:grpSpPr>
        <p:sp>
          <p:nvSpPr>
            <p:cNvPr id="781" name="Google Shape;781;p43"/>
            <p:cNvSpPr/>
            <p:nvPr/>
          </p:nvSpPr>
          <p:spPr>
            <a:xfrm>
              <a:off x="668523" y="2714625"/>
              <a:ext cx="3996858" cy="1143784"/>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Asistencia al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82" name="Google Shape;782;p43" descr="Baby with solid fill"/>
            <p:cNvPicPr preferRelativeResize="0"/>
            <p:nvPr/>
          </p:nvPicPr>
          <p:blipFill rotWithShape="1">
            <a:blip r:embed="rId6">
              <a:alphaModFix/>
            </a:blip>
            <a:srcRect/>
            <a:stretch/>
          </p:blipFill>
          <p:spPr>
            <a:xfrm>
              <a:off x="668523" y="2783452"/>
              <a:ext cx="922246" cy="922246"/>
            </a:xfrm>
            <a:prstGeom prst="rect">
              <a:avLst/>
            </a:prstGeom>
            <a:noFill/>
            <a:ln>
              <a:noFill/>
            </a:ln>
          </p:spPr>
        </p:pic>
      </p:grpSp>
      <p:grpSp>
        <p:nvGrpSpPr>
          <p:cNvPr id="783" name="Google Shape;783;p43"/>
          <p:cNvGrpSpPr/>
          <p:nvPr/>
        </p:nvGrpSpPr>
        <p:grpSpPr>
          <a:xfrm>
            <a:off x="1997378" y="4579958"/>
            <a:ext cx="3996858" cy="1143000"/>
            <a:chOff x="3327868" y="4355041"/>
            <a:chExt cx="3996858" cy="1150173"/>
          </a:xfrm>
        </p:grpSpPr>
        <p:sp>
          <p:nvSpPr>
            <p:cNvPr id="784" name="Google Shape;784;p43"/>
            <p:cNvSpPr/>
            <p:nvPr/>
          </p:nvSpPr>
          <p:spPr>
            <a:xfrm>
              <a:off x="3327868" y="4355041"/>
              <a:ext cx="3996858" cy="1150173"/>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914400" marR="0" lvl="2"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ptos" panose="020B0004020202020204" pitchFamily="34" charset="0"/>
                  <a:cs typeface="Arial"/>
                  <a:sym typeface="Arial"/>
                </a:rPr>
                <a:t>Cartas de recomendación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85" name="Google Shape;785;p43" descr="Document with solid fill"/>
            <p:cNvPicPr preferRelativeResize="0"/>
            <p:nvPr/>
          </p:nvPicPr>
          <p:blipFill rotWithShape="1">
            <a:blip r:embed="rId7">
              <a:alphaModFix/>
            </a:blip>
            <a:srcRect/>
            <a:stretch/>
          </p:blipFill>
          <p:spPr>
            <a:xfrm>
              <a:off x="3394814" y="4472927"/>
              <a:ext cx="914400" cy="914400"/>
            </a:xfrm>
            <a:prstGeom prst="rect">
              <a:avLst/>
            </a:prstGeom>
            <a:noFill/>
            <a:ln>
              <a:noFill/>
            </a:ln>
          </p:spPr>
        </p:pic>
      </p:grpSp>
      <p:sp>
        <p:nvSpPr>
          <p:cNvPr id="786" name="Google Shape;786;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Tm="22874">
        <p:push/>
      </p:transition>
    </mc:Choice>
    <mc:Fallback xmlns="">
      <p:transition spd="slow" advTm="22874">
        <p:push/>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91"/>
        <p:cNvGrpSpPr/>
        <p:nvPr/>
      </p:nvGrpSpPr>
      <p:grpSpPr>
        <a:xfrm>
          <a:off x="0" y="0"/>
          <a:ext cx="0" cy="0"/>
          <a:chOff x="0" y="0"/>
          <a:chExt cx="0" cy="0"/>
        </a:xfrm>
      </p:grpSpPr>
      <p:sp>
        <p:nvSpPr>
          <p:cNvPr id="792" name="Google Shape;79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793" name="Google Shape;7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87</a:t>
            </a:fld>
            <a:endParaRPr/>
          </a:p>
        </p:txBody>
      </p:sp>
      <p:sp>
        <p:nvSpPr>
          <p:cNvPr id="794" name="Google Shape;794;p44"/>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795" name="Google Shape;795;p44"/>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To follow the doula Code of Conduct</a:t>
            </a:r>
            <a:endParaRPr>
              <a:latin typeface="Aptos" panose="020B0004020202020204" pitchFamily="34" charset="0"/>
            </a:endParaRPr>
          </a:p>
        </p:txBody>
      </p:sp>
      <p:pic>
        <p:nvPicPr>
          <p:cNvPr id="796" name="Google Shape;796;p44"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797" name="Google Shape;797;p44"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3433"/>
    </mc:Choice>
    <mc:Fallback xmlns="">
      <p:transition spd="slow" advTm="13433"/>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791"/>
        <p:cNvGrpSpPr/>
        <p:nvPr/>
      </p:nvGrpSpPr>
      <p:grpSpPr>
        <a:xfrm>
          <a:off x="0" y="0"/>
          <a:ext cx="0" cy="0"/>
          <a:chOff x="0" y="0"/>
          <a:chExt cx="0" cy="0"/>
        </a:xfrm>
      </p:grpSpPr>
      <p:sp>
        <p:nvSpPr>
          <p:cNvPr id="792" name="Google Shape;79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793" name="Google Shape;79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794" name="Google Shape;794;p44"/>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795" name="Google Shape;795;p44"/>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Me comprometo a seguir el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796" name="Google Shape;796;p44"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797" name="Google Shape;797;p44"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13433"/>
    </mc:Choice>
    <mc:Fallback xmlns="">
      <p:transition spd="slow" advTm="13433"/>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02"/>
        <p:cNvGrpSpPr/>
        <p:nvPr/>
      </p:nvGrpSpPr>
      <p:grpSpPr>
        <a:xfrm>
          <a:off x="0" y="0"/>
          <a:ext cx="0" cy="0"/>
          <a:chOff x="0" y="0"/>
          <a:chExt cx="0" cy="0"/>
        </a:xfrm>
      </p:grpSpPr>
      <p:sp>
        <p:nvSpPr>
          <p:cNvPr id="803" name="Google Shape;803;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04" name="Google Shape;80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89</a:t>
            </a:fld>
            <a:endParaRPr/>
          </a:p>
        </p:txBody>
      </p:sp>
      <p:sp>
        <p:nvSpPr>
          <p:cNvPr id="805" name="Google Shape;805;p45"/>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06" name="Google Shape;806;p45"/>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07" name="Google Shape;807;p45"/>
          <p:cNvSpPr/>
          <p:nvPr/>
        </p:nvSpPr>
        <p:spPr>
          <a:xfrm>
            <a:off x="625144"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attended at least </a:t>
            </a:r>
            <a:r>
              <a:rPr lang="en-US" sz="2400" b="1" i="0" u="none" strike="noStrike" cap="none">
                <a:solidFill>
                  <a:schemeClr val="dk1"/>
                </a:solidFill>
                <a:latin typeface="Aptos" panose="020B0004020202020204" pitchFamily="34" charset="0"/>
                <a:sym typeface="Arial"/>
              </a:rPr>
              <a:t>ten</a:t>
            </a:r>
            <a:r>
              <a:rPr lang="en-US" sz="2400" b="0" i="0" u="none" strike="noStrike" cap="none">
                <a:solidFill>
                  <a:schemeClr val="dk1"/>
                </a:solidFill>
                <a:latin typeface="Aptos" panose="020B0004020202020204" pitchFamily="34" charset="0"/>
                <a:sym typeface="Arial"/>
              </a:rPr>
              <a:t> births in my role as a doula, and at least </a:t>
            </a:r>
            <a:r>
              <a:rPr lang="en-US" sz="2400" b="1" i="0" u="none" strike="noStrike" cap="none">
                <a:solidFill>
                  <a:schemeClr val="dk1"/>
                </a:solidFill>
                <a:latin typeface="Aptos" panose="020B0004020202020204" pitchFamily="34" charset="0"/>
                <a:sym typeface="Arial"/>
              </a:rPr>
              <a:t>five</a:t>
            </a:r>
            <a:r>
              <a:rPr lang="en-US" sz="2400" b="0" i="0" u="none" strike="noStrike" cap="none">
                <a:solidFill>
                  <a:schemeClr val="dk1"/>
                </a:solidFill>
                <a:latin typeface="Aptos" panose="020B0004020202020204" pitchFamily="34" charset="0"/>
                <a:sym typeface="Arial"/>
              </a:rPr>
              <a:t> births in the last </a:t>
            </a:r>
            <a:r>
              <a:rPr lang="en-US" sz="2400" b="1" i="0" u="none" strike="noStrike" cap="none">
                <a:solidFill>
                  <a:schemeClr val="dk1"/>
                </a:solidFill>
                <a:latin typeface="Aptos" panose="020B0004020202020204" pitchFamily="34" charset="0"/>
                <a:sym typeface="Arial"/>
              </a:rPr>
              <a:t>two</a:t>
            </a:r>
            <a:r>
              <a:rPr lang="en-US" sz="2400" b="0" i="0" u="none" strike="noStrike" cap="none">
                <a:solidFill>
                  <a:schemeClr val="dk1"/>
                </a:solidFill>
                <a:latin typeface="Aptos" panose="020B0004020202020204" pitchFamily="34" charset="0"/>
                <a:sym typeface="Arial"/>
              </a:rPr>
              <a:t> years</a:t>
            </a:r>
            <a:endParaRPr>
              <a:latin typeface="Aptos" panose="020B0004020202020204" pitchFamily="34" charset="0"/>
            </a:endParaRPr>
          </a:p>
        </p:txBody>
      </p:sp>
      <p:pic>
        <p:nvPicPr>
          <p:cNvPr id="808" name="Google Shape;808;p45"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809" name="Google Shape;809;p45"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pic>
        <p:nvPicPr>
          <p:cNvPr id="810" name="Google Shape;810;p45" descr="Baby with solid fill"/>
          <p:cNvPicPr preferRelativeResize="0"/>
          <p:nvPr/>
        </p:nvPicPr>
        <p:blipFill rotWithShape="1">
          <a:blip r:embed="rId5">
            <a:alphaModFix/>
          </a:blip>
          <a:srcRect/>
          <a:stretch/>
        </p:blipFill>
        <p:spPr>
          <a:xfrm>
            <a:off x="599385" y="1534293"/>
            <a:ext cx="452066" cy="452066"/>
          </a:xfrm>
          <a:prstGeom prst="rect">
            <a:avLst/>
          </a:prstGeom>
          <a:noFill/>
          <a:ln>
            <a:noFill/>
          </a:ln>
        </p:spPr>
      </p:pic>
      <p:pic>
        <p:nvPicPr>
          <p:cNvPr id="811" name="Google Shape;811;p45" descr="Baby with solid fill"/>
          <p:cNvPicPr preferRelativeResize="0"/>
          <p:nvPr/>
        </p:nvPicPr>
        <p:blipFill rotWithShape="1">
          <a:blip r:embed="rId5">
            <a:alphaModFix/>
          </a:blip>
          <a:srcRect/>
          <a:stretch/>
        </p:blipFill>
        <p:spPr>
          <a:xfrm>
            <a:off x="940129" y="1534293"/>
            <a:ext cx="452066" cy="452066"/>
          </a:xfrm>
          <a:prstGeom prst="rect">
            <a:avLst/>
          </a:prstGeom>
          <a:noFill/>
          <a:ln>
            <a:noFill/>
          </a:ln>
        </p:spPr>
      </p:pic>
      <p:pic>
        <p:nvPicPr>
          <p:cNvPr id="812" name="Google Shape;812;p45" descr="Baby with solid fill"/>
          <p:cNvPicPr preferRelativeResize="0"/>
          <p:nvPr/>
        </p:nvPicPr>
        <p:blipFill rotWithShape="1">
          <a:blip r:embed="rId5">
            <a:alphaModFix/>
          </a:blip>
          <a:srcRect/>
          <a:stretch/>
        </p:blipFill>
        <p:spPr>
          <a:xfrm>
            <a:off x="1280873" y="1534293"/>
            <a:ext cx="452066" cy="452066"/>
          </a:xfrm>
          <a:prstGeom prst="rect">
            <a:avLst/>
          </a:prstGeom>
          <a:noFill/>
          <a:ln>
            <a:noFill/>
          </a:ln>
        </p:spPr>
      </p:pic>
      <p:pic>
        <p:nvPicPr>
          <p:cNvPr id="813" name="Google Shape;813;p45" descr="Baby with solid fill"/>
          <p:cNvPicPr preferRelativeResize="0"/>
          <p:nvPr/>
        </p:nvPicPr>
        <p:blipFill rotWithShape="1">
          <a:blip r:embed="rId5">
            <a:alphaModFix/>
          </a:blip>
          <a:srcRect/>
          <a:stretch/>
        </p:blipFill>
        <p:spPr>
          <a:xfrm>
            <a:off x="1621617" y="1534293"/>
            <a:ext cx="452066" cy="452066"/>
          </a:xfrm>
          <a:prstGeom prst="rect">
            <a:avLst/>
          </a:prstGeom>
          <a:noFill/>
          <a:ln>
            <a:noFill/>
          </a:ln>
        </p:spPr>
      </p:pic>
      <p:pic>
        <p:nvPicPr>
          <p:cNvPr id="814" name="Google Shape;814;p45" descr="Baby with solid fill"/>
          <p:cNvPicPr preferRelativeResize="0"/>
          <p:nvPr/>
        </p:nvPicPr>
        <p:blipFill rotWithShape="1">
          <a:blip r:embed="rId5">
            <a:alphaModFix/>
          </a:blip>
          <a:srcRect/>
          <a:stretch/>
        </p:blipFill>
        <p:spPr>
          <a:xfrm>
            <a:off x="2303105" y="1534293"/>
            <a:ext cx="452066" cy="452066"/>
          </a:xfrm>
          <a:prstGeom prst="rect">
            <a:avLst/>
          </a:prstGeom>
          <a:noFill/>
          <a:ln>
            <a:noFill/>
          </a:ln>
        </p:spPr>
      </p:pic>
      <p:pic>
        <p:nvPicPr>
          <p:cNvPr id="815" name="Google Shape;815;p45" descr="Baby with solid fill"/>
          <p:cNvPicPr preferRelativeResize="0"/>
          <p:nvPr/>
        </p:nvPicPr>
        <p:blipFill rotWithShape="1">
          <a:blip r:embed="rId5">
            <a:alphaModFix/>
          </a:blip>
          <a:srcRect/>
          <a:stretch/>
        </p:blipFill>
        <p:spPr>
          <a:xfrm>
            <a:off x="1962361" y="1534293"/>
            <a:ext cx="452066" cy="452066"/>
          </a:xfrm>
          <a:prstGeom prst="rect">
            <a:avLst/>
          </a:prstGeom>
          <a:noFill/>
          <a:ln>
            <a:noFill/>
          </a:ln>
        </p:spPr>
      </p:pic>
      <p:pic>
        <p:nvPicPr>
          <p:cNvPr id="816" name="Google Shape;816;p45" descr="Baby with solid fill"/>
          <p:cNvPicPr preferRelativeResize="0"/>
          <p:nvPr/>
        </p:nvPicPr>
        <p:blipFill rotWithShape="1">
          <a:blip r:embed="rId5">
            <a:alphaModFix/>
          </a:blip>
          <a:srcRect/>
          <a:stretch/>
        </p:blipFill>
        <p:spPr>
          <a:xfrm>
            <a:off x="2643849" y="1534293"/>
            <a:ext cx="452066" cy="452066"/>
          </a:xfrm>
          <a:prstGeom prst="rect">
            <a:avLst/>
          </a:prstGeom>
          <a:noFill/>
          <a:ln>
            <a:noFill/>
          </a:ln>
        </p:spPr>
      </p:pic>
      <p:pic>
        <p:nvPicPr>
          <p:cNvPr id="817" name="Google Shape;817;p45" descr="Baby with solid fill"/>
          <p:cNvPicPr preferRelativeResize="0"/>
          <p:nvPr/>
        </p:nvPicPr>
        <p:blipFill rotWithShape="1">
          <a:blip r:embed="rId5">
            <a:alphaModFix/>
          </a:blip>
          <a:srcRect/>
          <a:stretch/>
        </p:blipFill>
        <p:spPr>
          <a:xfrm>
            <a:off x="2984593" y="1534293"/>
            <a:ext cx="452066" cy="452066"/>
          </a:xfrm>
          <a:prstGeom prst="rect">
            <a:avLst/>
          </a:prstGeom>
          <a:noFill/>
          <a:ln>
            <a:noFill/>
          </a:ln>
        </p:spPr>
      </p:pic>
      <p:pic>
        <p:nvPicPr>
          <p:cNvPr id="818" name="Google Shape;818;p45" descr="Baby with solid fill"/>
          <p:cNvPicPr preferRelativeResize="0"/>
          <p:nvPr/>
        </p:nvPicPr>
        <p:blipFill rotWithShape="1">
          <a:blip r:embed="rId5">
            <a:alphaModFix/>
          </a:blip>
          <a:srcRect/>
          <a:stretch/>
        </p:blipFill>
        <p:spPr>
          <a:xfrm>
            <a:off x="3325337" y="1534293"/>
            <a:ext cx="452066" cy="452066"/>
          </a:xfrm>
          <a:prstGeom prst="rect">
            <a:avLst/>
          </a:prstGeom>
          <a:noFill/>
          <a:ln>
            <a:noFill/>
          </a:ln>
        </p:spPr>
      </p:pic>
      <p:pic>
        <p:nvPicPr>
          <p:cNvPr id="819" name="Google Shape;819;p45" descr="Baby with solid fill"/>
          <p:cNvPicPr preferRelativeResize="0"/>
          <p:nvPr/>
        </p:nvPicPr>
        <p:blipFill rotWithShape="1">
          <a:blip r:embed="rId5">
            <a:alphaModFix/>
          </a:blip>
          <a:srcRect/>
          <a:stretch/>
        </p:blipFill>
        <p:spPr>
          <a:xfrm>
            <a:off x="3666084" y="1534293"/>
            <a:ext cx="452066" cy="4520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6866"/>
    </mc:Choice>
    <mc:Fallback xmlns="">
      <p:transition spd="slow" advTm="2686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D1E2"/>
        </a:solidFill>
        <a:effectLst/>
      </p:bgPr>
    </p:bg>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5130325" y="1691726"/>
            <a:ext cx="602082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000"/>
              <a:buFont typeface="Play"/>
              <a:buNone/>
            </a:pPr>
            <a:r>
              <a:rPr lang="en-US" sz="4000"/>
              <a:t>Prenatal Care</a:t>
            </a:r>
            <a:endParaRPr/>
          </a:p>
        </p:txBody>
      </p:sp>
      <p:sp>
        <p:nvSpPr>
          <p:cNvPr id="137" name="Google Shape;137;p5"/>
          <p:cNvSpPr/>
          <p:nvPr/>
        </p:nvSpPr>
        <p:spPr>
          <a:xfrm>
            <a:off x="6095999" y="2786063"/>
            <a:ext cx="505515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chemeClr val="dk1"/>
                </a:solidFill>
                <a:latin typeface="Aptos" panose="020B0004020202020204" pitchFamily="34" charset="0"/>
                <a:sym typeface="Arial"/>
              </a:rPr>
              <a:t>Reimbursement for up to 180 minutes of prenatal care per member</a:t>
            </a:r>
            <a:endParaRPr>
              <a:latin typeface="Aptos" panose="020B0004020202020204" pitchFamily="34" charset="0"/>
            </a:endParaRPr>
          </a:p>
        </p:txBody>
      </p:sp>
      <p:sp>
        <p:nvSpPr>
          <p:cNvPr id="138" name="Google Shape;138;p5"/>
          <p:cNvSpPr/>
          <p:nvPr/>
        </p:nvSpPr>
        <p:spPr>
          <a:xfrm>
            <a:off x="6095999" y="4254292"/>
            <a:ext cx="1732363"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$25 per 15 minutes of service</a:t>
            </a:r>
            <a:endParaRPr>
              <a:latin typeface="Aptos" panose="020B0004020202020204" pitchFamily="34" charset="0"/>
            </a:endParaRPr>
          </a:p>
        </p:txBody>
      </p:sp>
      <p:sp>
        <p:nvSpPr>
          <p:cNvPr id="139" name="Google Shape;139;p5"/>
          <p:cNvSpPr/>
          <p:nvPr/>
        </p:nvSpPr>
        <p:spPr>
          <a:xfrm>
            <a:off x="8068530" y="4254292"/>
            <a:ext cx="3082622" cy="1325562"/>
          </a:xfrm>
          <a:prstGeom prst="roundRect">
            <a:avLst>
              <a:gd name="adj" fmla="val 16667"/>
            </a:avLst>
          </a:prstGeom>
          <a:solidFill>
            <a:srgbClr val="EBF0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Cap of 12 units</a:t>
            </a:r>
            <a:endParaRPr sz="2000">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or </a:t>
            </a:r>
            <a:endParaRPr sz="2000">
              <a:latin typeface="Aptos" panose="020B0004020202020204" pitchFamily="34" charset="0"/>
            </a:endParaRPr>
          </a:p>
          <a:p>
            <a:pPr marL="0" marR="0" lvl="0" indent="0" algn="ctr" rtl="0">
              <a:spcBef>
                <a:spcPts val="0"/>
              </a:spcBef>
              <a:spcAft>
                <a:spcPts val="0"/>
              </a:spcAft>
              <a:buNone/>
            </a:pPr>
            <a:r>
              <a:rPr lang="en-US" sz="2000" b="0" i="0" u="none" strike="noStrike" cap="none">
                <a:solidFill>
                  <a:schemeClr val="dk1"/>
                </a:solidFill>
                <a:latin typeface="Aptos" panose="020B0004020202020204" pitchFamily="34" charset="0"/>
                <a:sym typeface="Arial"/>
              </a:rPr>
              <a:t>$300 per member served in 12-month period</a:t>
            </a:r>
            <a:endParaRPr sz="2000">
              <a:latin typeface="Aptos" panose="020B0004020202020204" pitchFamily="34" charset="0"/>
            </a:endParaRPr>
          </a:p>
        </p:txBody>
      </p:sp>
      <p:sp>
        <p:nvSpPr>
          <p:cNvPr id="140" name="Google Shape;140;p5"/>
          <p:cNvSpPr/>
          <p:nvPr/>
        </p:nvSpPr>
        <p:spPr>
          <a:xfrm>
            <a:off x="941659" y="1691726"/>
            <a:ext cx="3486975" cy="3486975"/>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ptos" panose="020B0004020202020204" pitchFamily="34" charset="0"/>
              <a:sym typeface="Arial"/>
            </a:endParaRPr>
          </a:p>
        </p:txBody>
      </p:sp>
      <p:pic>
        <p:nvPicPr>
          <p:cNvPr id="141" name="Google Shape;141;p5"/>
          <p:cNvPicPr preferRelativeResize="0">
            <a:picLocks noGrp="1"/>
          </p:cNvPicPr>
          <p:nvPr>
            <p:ph type="body" idx="1"/>
          </p:nvPr>
        </p:nvPicPr>
        <p:blipFill rotWithShape="1">
          <a:blip r:embed="rId4">
            <a:alphaModFix/>
          </a:blip>
          <a:srcRect/>
          <a:stretch/>
        </p:blipFill>
        <p:spPr>
          <a:xfrm>
            <a:off x="721560" y="1792382"/>
            <a:ext cx="3947241" cy="3787471"/>
          </a:xfrm>
          <a:prstGeom prst="rect">
            <a:avLst/>
          </a:prstGeom>
          <a:noFill/>
          <a:ln>
            <a:noFill/>
          </a:ln>
        </p:spPr>
      </p:pic>
      <p:sp>
        <p:nvSpPr>
          <p:cNvPr id="142" name="Google Shape;14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1256"/>
    </mc:Choice>
    <mc:Fallback xmlns="">
      <p:transition spd="slow" advTm="212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8"/>
                                        </p:tgtEl>
                                        <p:attrNameLst>
                                          <p:attrName>style.visibility</p:attrName>
                                        </p:attrNameLst>
                                      </p:cBhvr>
                                      <p:to>
                                        <p:strVal val="visible"/>
                                      </p:to>
                                    </p:set>
                                    <p:animEffect transition="in" filter="fade">
                                      <p:cBhvr>
                                        <p:cTn id="12" dur="1000"/>
                                        <p:tgtEl>
                                          <p:spTgt spid="1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9"/>
                                        </p:tgtEl>
                                        <p:attrNameLst>
                                          <p:attrName>style.visibility</p:attrName>
                                        </p:attrNameLst>
                                      </p:cBhvr>
                                      <p:to>
                                        <p:strVal val="visible"/>
                                      </p:to>
                                    </p:set>
                                    <p:animEffect transition="in" filter="fade">
                                      <p:cBhvr>
                                        <p:cTn id="17"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02"/>
        <p:cNvGrpSpPr/>
        <p:nvPr/>
      </p:nvGrpSpPr>
      <p:grpSpPr>
        <a:xfrm>
          <a:off x="0" y="0"/>
          <a:ext cx="0" cy="0"/>
          <a:chOff x="0" y="0"/>
          <a:chExt cx="0" cy="0"/>
        </a:xfrm>
      </p:grpSpPr>
      <p:sp>
        <p:nvSpPr>
          <p:cNvPr id="803" name="Google Shape;803;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804" name="Google Shape;80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805" name="Google Shape;805;p45"/>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06" name="Google Shape;806;p45"/>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Me comprometo a seguir el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07" name="Google Shape;807;p45"/>
          <p:cNvSpPr/>
          <p:nvPr/>
        </p:nvSpPr>
        <p:spPr>
          <a:xfrm>
            <a:off x="625144"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He asistido a al menos diez partos en mi rol como doula, y al menos cinco partos en los últimos dos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808" name="Google Shape;808;p45" descr="Contract with solid fill"/>
          <p:cNvPicPr preferRelativeResize="0"/>
          <p:nvPr/>
        </p:nvPicPr>
        <p:blipFill rotWithShape="1">
          <a:blip r:embed="rId3">
            <a:alphaModFix/>
          </a:blip>
          <a:srcRect/>
          <a:stretch/>
        </p:blipFill>
        <p:spPr>
          <a:xfrm>
            <a:off x="8419923" y="4338341"/>
            <a:ext cx="914400" cy="914400"/>
          </a:xfrm>
          <a:prstGeom prst="rect">
            <a:avLst/>
          </a:prstGeom>
          <a:noFill/>
          <a:ln>
            <a:noFill/>
          </a:ln>
        </p:spPr>
      </p:pic>
      <p:pic>
        <p:nvPicPr>
          <p:cNvPr id="809" name="Google Shape;809;p45" descr="Cpr with solid fill"/>
          <p:cNvPicPr preferRelativeResize="0"/>
          <p:nvPr/>
        </p:nvPicPr>
        <p:blipFill rotWithShape="1">
          <a:blip r:embed="rId4">
            <a:alphaModFix/>
          </a:blip>
          <a:srcRect/>
          <a:stretch/>
        </p:blipFill>
        <p:spPr>
          <a:xfrm>
            <a:off x="2873504" y="4338341"/>
            <a:ext cx="914400" cy="914400"/>
          </a:xfrm>
          <a:prstGeom prst="rect">
            <a:avLst/>
          </a:prstGeom>
          <a:noFill/>
          <a:ln>
            <a:noFill/>
          </a:ln>
        </p:spPr>
      </p:pic>
      <p:pic>
        <p:nvPicPr>
          <p:cNvPr id="810" name="Google Shape;810;p45" descr="Baby with solid fill"/>
          <p:cNvPicPr preferRelativeResize="0"/>
          <p:nvPr/>
        </p:nvPicPr>
        <p:blipFill rotWithShape="1">
          <a:blip r:embed="rId5">
            <a:alphaModFix/>
          </a:blip>
          <a:srcRect/>
          <a:stretch/>
        </p:blipFill>
        <p:spPr>
          <a:xfrm>
            <a:off x="599385" y="1534293"/>
            <a:ext cx="452066" cy="452066"/>
          </a:xfrm>
          <a:prstGeom prst="rect">
            <a:avLst/>
          </a:prstGeom>
          <a:noFill/>
          <a:ln>
            <a:noFill/>
          </a:ln>
        </p:spPr>
      </p:pic>
      <p:pic>
        <p:nvPicPr>
          <p:cNvPr id="811" name="Google Shape;811;p45" descr="Baby with solid fill"/>
          <p:cNvPicPr preferRelativeResize="0"/>
          <p:nvPr/>
        </p:nvPicPr>
        <p:blipFill rotWithShape="1">
          <a:blip r:embed="rId5">
            <a:alphaModFix/>
          </a:blip>
          <a:srcRect/>
          <a:stretch/>
        </p:blipFill>
        <p:spPr>
          <a:xfrm>
            <a:off x="940129" y="1534293"/>
            <a:ext cx="452066" cy="452066"/>
          </a:xfrm>
          <a:prstGeom prst="rect">
            <a:avLst/>
          </a:prstGeom>
          <a:noFill/>
          <a:ln>
            <a:noFill/>
          </a:ln>
        </p:spPr>
      </p:pic>
      <p:pic>
        <p:nvPicPr>
          <p:cNvPr id="812" name="Google Shape;812;p45" descr="Baby with solid fill"/>
          <p:cNvPicPr preferRelativeResize="0"/>
          <p:nvPr/>
        </p:nvPicPr>
        <p:blipFill rotWithShape="1">
          <a:blip r:embed="rId5">
            <a:alphaModFix/>
          </a:blip>
          <a:srcRect/>
          <a:stretch/>
        </p:blipFill>
        <p:spPr>
          <a:xfrm>
            <a:off x="1280873" y="1534293"/>
            <a:ext cx="452066" cy="452066"/>
          </a:xfrm>
          <a:prstGeom prst="rect">
            <a:avLst/>
          </a:prstGeom>
          <a:noFill/>
          <a:ln>
            <a:noFill/>
          </a:ln>
        </p:spPr>
      </p:pic>
      <p:pic>
        <p:nvPicPr>
          <p:cNvPr id="813" name="Google Shape;813;p45" descr="Baby with solid fill"/>
          <p:cNvPicPr preferRelativeResize="0"/>
          <p:nvPr/>
        </p:nvPicPr>
        <p:blipFill rotWithShape="1">
          <a:blip r:embed="rId5">
            <a:alphaModFix/>
          </a:blip>
          <a:srcRect/>
          <a:stretch/>
        </p:blipFill>
        <p:spPr>
          <a:xfrm>
            <a:off x="1621617" y="1534293"/>
            <a:ext cx="452066" cy="452066"/>
          </a:xfrm>
          <a:prstGeom prst="rect">
            <a:avLst/>
          </a:prstGeom>
          <a:noFill/>
          <a:ln>
            <a:noFill/>
          </a:ln>
        </p:spPr>
      </p:pic>
      <p:pic>
        <p:nvPicPr>
          <p:cNvPr id="814" name="Google Shape;814;p45" descr="Baby with solid fill"/>
          <p:cNvPicPr preferRelativeResize="0"/>
          <p:nvPr/>
        </p:nvPicPr>
        <p:blipFill rotWithShape="1">
          <a:blip r:embed="rId5">
            <a:alphaModFix/>
          </a:blip>
          <a:srcRect/>
          <a:stretch/>
        </p:blipFill>
        <p:spPr>
          <a:xfrm>
            <a:off x="2303105" y="1534293"/>
            <a:ext cx="452066" cy="452066"/>
          </a:xfrm>
          <a:prstGeom prst="rect">
            <a:avLst/>
          </a:prstGeom>
          <a:noFill/>
          <a:ln>
            <a:noFill/>
          </a:ln>
        </p:spPr>
      </p:pic>
      <p:pic>
        <p:nvPicPr>
          <p:cNvPr id="815" name="Google Shape;815;p45" descr="Baby with solid fill"/>
          <p:cNvPicPr preferRelativeResize="0"/>
          <p:nvPr/>
        </p:nvPicPr>
        <p:blipFill rotWithShape="1">
          <a:blip r:embed="rId5">
            <a:alphaModFix/>
          </a:blip>
          <a:srcRect/>
          <a:stretch/>
        </p:blipFill>
        <p:spPr>
          <a:xfrm>
            <a:off x="1962361" y="1534293"/>
            <a:ext cx="452066" cy="452066"/>
          </a:xfrm>
          <a:prstGeom prst="rect">
            <a:avLst/>
          </a:prstGeom>
          <a:noFill/>
          <a:ln>
            <a:noFill/>
          </a:ln>
        </p:spPr>
      </p:pic>
      <p:pic>
        <p:nvPicPr>
          <p:cNvPr id="816" name="Google Shape;816;p45" descr="Baby with solid fill"/>
          <p:cNvPicPr preferRelativeResize="0"/>
          <p:nvPr/>
        </p:nvPicPr>
        <p:blipFill rotWithShape="1">
          <a:blip r:embed="rId5">
            <a:alphaModFix/>
          </a:blip>
          <a:srcRect/>
          <a:stretch/>
        </p:blipFill>
        <p:spPr>
          <a:xfrm>
            <a:off x="2643849" y="1534293"/>
            <a:ext cx="452066" cy="452066"/>
          </a:xfrm>
          <a:prstGeom prst="rect">
            <a:avLst/>
          </a:prstGeom>
          <a:noFill/>
          <a:ln>
            <a:noFill/>
          </a:ln>
        </p:spPr>
      </p:pic>
      <p:pic>
        <p:nvPicPr>
          <p:cNvPr id="817" name="Google Shape;817;p45" descr="Baby with solid fill"/>
          <p:cNvPicPr preferRelativeResize="0"/>
          <p:nvPr/>
        </p:nvPicPr>
        <p:blipFill rotWithShape="1">
          <a:blip r:embed="rId5">
            <a:alphaModFix/>
          </a:blip>
          <a:srcRect/>
          <a:stretch/>
        </p:blipFill>
        <p:spPr>
          <a:xfrm>
            <a:off x="2984593" y="1534293"/>
            <a:ext cx="452066" cy="452066"/>
          </a:xfrm>
          <a:prstGeom prst="rect">
            <a:avLst/>
          </a:prstGeom>
          <a:noFill/>
          <a:ln>
            <a:noFill/>
          </a:ln>
        </p:spPr>
      </p:pic>
      <p:pic>
        <p:nvPicPr>
          <p:cNvPr id="818" name="Google Shape;818;p45" descr="Baby with solid fill"/>
          <p:cNvPicPr preferRelativeResize="0"/>
          <p:nvPr/>
        </p:nvPicPr>
        <p:blipFill rotWithShape="1">
          <a:blip r:embed="rId5">
            <a:alphaModFix/>
          </a:blip>
          <a:srcRect/>
          <a:stretch/>
        </p:blipFill>
        <p:spPr>
          <a:xfrm>
            <a:off x="3325337" y="1534293"/>
            <a:ext cx="452066" cy="452066"/>
          </a:xfrm>
          <a:prstGeom prst="rect">
            <a:avLst/>
          </a:prstGeom>
          <a:noFill/>
          <a:ln>
            <a:noFill/>
          </a:ln>
        </p:spPr>
      </p:pic>
      <p:pic>
        <p:nvPicPr>
          <p:cNvPr id="819" name="Google Shape;819;p45" descr="Baby with solid fill"/>
          <p:cNvPicPr preferRelativeResize="0"/>
          <p:nvPr/>
        </p:nvPicPr>
        <p:blipFill rotWithShape="1">
          <a:blip r:embed="rId5">
            <a:alphaModFix/>
          </a:blip>
          <a:srcRect/>
          <a:stretch/>
        </p:blipFill>
        <p:spPr>
          <a:xfrm>
            <a:off x="3666084" y="1534293"/>
            <a:ext cx="452066" cy="4520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26866"/>
    </mc:Choice>
    <mc:Fallback xmlns="">
      <p:transition spd="slow" advTm="26866"/>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24"/>
        <p:cNvGrpSpPr/>
        <p:nvPr/>
      </p:nvGrpSpPr>
      <p:grpSpPr>
        <a:xfrm>
          <a:off x="0" y="0"/>
          <a:ext cx="0" cy="0"/>
          <a:chOff x="0" y="0"/>
          <a:chExt cx="0" cy="0"/>
        </a:xfrm>
      </p:grpSpPr>
      <p:sp>
        <p:nvSpPr>
          <p:cNvPr id="825" name="Google Shape;825;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26" name="Google Shape;82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91</a:t>
            </a:fld>
            <a:endParaRPr/>
          </a:p>
        </p:txBody>
      </p:sp>
      <p:sp>
        <p:nvSpPr>
          <p:cNvPr id="827" name="Google Shape;827;p46"/>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28" name="Google Shape;828;p46"/>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29" name="Google Shape;829;p46"/>
          <p:cNvSpPr/>
          <p:nvPr/>
        </p:nvSpPr>
        <p:spPr>
          <a:xfrm>
            <a:off x="4339093"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Aptos" panose="020B0004020202020204" pitchFamily="34" charset="0"/>
                <a:sym typeface="Arial"/>
              </a:rPr>
              <a:t>I have attached </a:t>
            </a:r>
            <a:r>
              <a:rPr lang="en-US" sz="2400" b="1" i="0" u="none" strike="noStrike" cap="none">
                <a:solidFill>
                  <a:schemeClr val="dk1"/>
                </a:solidFill>
                <a:latin typeface="Aptos" panose="020B0004020202020204" pitchFamily="34" charset="0"/>
                <a:sym typeface="Arial"/>
              </a:rPr>
              <a:t>four</a:t>
            </a:r>
            <a:r>
              <a:rPr lang="en-US" sz="2400" b="0" i="0" u="none" strike="noStrike" cap="none">
                <a:solidFill>
                  <a:schemeClr val="dk1"/>
                </a:solidFill>
                <a:latin typeface="Aptos" panose="020B0004020202020204" pitchFamily="34" charset="0"/>
                <a:sym typeface="Arial"/>
              </a:rPr>
              <a:t> letters of recommendations</a:t>
            </a:r>
            <a:endParaRPr>
              <a:latin typeface="Aptos" panose="020B0004020202020204" pitchFamily="34" charset="0"/>
            </a:endParaRPr>
          </a:p>
        </p:txBody>
      </p:sp>
      <p:sp>
        <p:nvSpPr>
          <p:cNvPr id="830" name="Google Shape;830;p46"/>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ten</a:t>
            </a:r>
            <a:r>
              <a:rPr lang="en-US" sz="2400" b="0" i="0" u="none" strike="noStrike" cap="none">
                <a:solidFill>
                  <a:srgbClr val="BFBFBF"/>
                </a:solidFill>
                <a:latin typeface="Aptos" panose="020B0004020202020204" pitchFamily="34" charset="0"/>
                <a:sym typeface="Arial"/>
              </a:rPr>
              <a:t> births in my role as a doula, and at least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births in the last </a:t>
            </a:r>
            <a:r>
              <a:rPr lang="en-US" sz="2400" b="1" i="0" u="none" strike="noStrike" cap="none">
                <a:solidFill>
                  <a:srgbClr val="BFBFBF"/>
                </a:solidFill>
                <a:latin typeface="Aptos" panose="020B0004020202020204" pitchFamily="34" charset="0"/>
                <a:sym typeface="Arial"/>
              </a:rPr>
              <a:t>two</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pic>
        <p:nvPicPr>
          <p:cNvPr id="831" name="Google Shape;831;p46" descr="Contract with solid fill"/>
          <p:cNvPicPr preferRelativeResize="0"/>
          <p:nvPr/>
        </p:nvPicPr>
        <p:blipFill rotWithShape="1">
          <a:blip r:embed="rId5">
            <a:alphaModFix/>
          </a:blip>
          <a:srcRect/>
          <a:stretch/>
        </p:blipFill>
        <p:spPr>
          <a:xfrm>
            <a:off x="8419923" y="4338341"/>
            <a:ext cx="914400" cy="914400"/>
          </a:xfrm>
          <a:prstGeom prst="rect">
            <a:avLst/>
          </a:prstGeom>
          <a:noFill/>
          <a:ln>
            <a:noFill/>
          </a:ln>
        </p:spPr>
      </p:pic>
      <p:pic>
        <p:nvPicPr>
          <p:cNvPr id="832" name="Google Shape;832;p46" descr="Cpr with solid fill"/>
          <p:cNvPicPr preferRelativeResize="0"/>
          <p:nvPr/>
        </p:nvPicPr>
        <p:blipFill rotWithShape="1">
          <a:blip r:embed="rId6">
            <a:alphaModFix/>
          </a:blip>
          <a:srcRect/>
          <a:stretch/>
        </p:blipFill>
        <p:spPr>
          <a:xfrm>
            <a:off x="2873504" y="4338341"/>
            <a:ext cx="914400" cy="914400"/>
          </a:xfrm>
          <a:prstGeom prst="rect">
            <a:avLst/>
          </a:prstGeom>
          <a:noFill/>
          <a:ln>
            <a:noFill/>
          </a:ln>
        </p:spPr>
      </p:pic>
      <p:pic>
        <p:nvPicPr>
          <p:cNvPr id="833" name="Google Shape;833;p46" descr="Baby with solid fill"/>
          <p:cNvPicPr preferRelativeResize="0"/>
          <p:nvPr/>
        </p:nvPicPr>
        <p:blipFill rotWithShape="1">
          <a:blip r:embed="rId7">
            <a:alphaModFix/>
          </a:blip>
          <a:srcRect/>
          <a:stretch/>
        </p:blipFill>
        <p:spPr>
          <a:xfrm>
            <a:off x="600998" y="1534293"/>
            <a:ext cx="452066" cy="452066"/>
          </a:xfrm>
          <a:prstGeom prst="rect">
            <a:avLst/>
          </a:prstGeom>
          <a:noFill/>
          <a:ln>
            <a:noFill/>
          </a:ln>
        </p:spPr>
      </p:pic>
      <p:pic>
        <p:nvPicPr>
          <p:cNvPr id="834" name="Google Shape;834;p46" descr="Document with solid fill"/>
          <p:cNvPicPr preferRelativeResize="0"/>
          <p:nvPr/>
        </p:nvPicPr>
        <p:blipFill rotWithShape="1">
          <a:blip r:embed="rId8">
            <a:alphaModFix/>
          </a:blip>
          <a:srcRect/>
          <a:stretch/>
        </p:blipFill>
        <p:spPr>
          <a:xfrm>
            <a:off x="5717276" y="1536755"/>
            <a:ext cx="781103" cy="776231"/>
          </a:xfrm>
          <a:prstGeom prst="rect">
            <a:avLst/>
          </a:prstGeom>
          <a:noFill/>
          <a:ln>
            <a:noFill/>
          </a:ln>
        </p:spPr>
      </p:pic>
      <p:pic>
        <p:nvPicPr>
          <p:cNvPr id="835" name="Google Shape;835;p46" descr="Baby with solid fill"/>
          <p:cNvPicPr preferRelativeResize="0"/>
          <p:nvPr/>
        </p:nvPicPr>
        <p:blipFill rotWithShape="1">
          <a:blip r:embed="rId7">
            <a:alphaModFix/>
          </a:blip>
          <a:srcRect/>
          <a:stretch/>
        </p:blipFill>
        <p:spPr>
          <a:xfrm>
            <a:off x="941742" y="1534293"/>
            <a:ext cx="452066" cy="452066"/>
          </a:xfrm>
          <a:prstGeom prst="rect">
            <a:avLst/>
          </a:prstGeom>
          <a:noFill/>
          <a:ln>
            <a:noFill/>
          </a:ln>
        </p:spPr>
      </p:pic>
      <p:pic>
        <p:nvPicPr>
          <p:cNvPr id="836" name="Google Shape;836;p46" descr="Baby with solid fill"/>
          <p:cNvPicPr preferRelativeResize="0"/>
          <p:nvPr/>
        </p:nvPicPr>
        <p:blipFill rotWithShape="1">
          <a:blip r:embed="rId7">
            <a:alphaModFix/>
          </a:blip>
          <a:srcRect/>
          <a:stretch/>
        </p:blipFill>
        <p:spPr>
          <a:xfrm>
            <a:off x="1282486" y="1534293"/>
            <a:ext cx="452066" cy="452066"/>
          </a:xfrm>
          <a:prstGeom prst="rect">
            <a:avLst/>
          </a:prstGeom>
          <a:noFill/>
          <a:ln>
            <a:noFill/>
          </a:ln>
        </p:spPr>
      </p:pic>
      <p:pic>
        <p:nvPicPr>
          <p:cNvPr id="837" name="Google Shape;837;p46" descr="Baby with solid fill"/>
          <p:cNvPicPr preferRelativeResize="0"/>
          <p:nvPr/>
        </p:nvPicPr>
        <p:blipFill rotWithShape="1">
          <a:blip r:embed="rId7">
            <a:alphaModFix/>
          </a:blip>
          <a:srcRect/>
          <a:stretch/>
        </p:blipFill>
        <p:spPr>
          <a:xfrm>
            <a:off x="1623230" y="1534293"/>
            <a:ext cx="452066" cy="452066"/>
          </a:xfrm>
          <a:prstGeom prst="rect">
            <a:avLst/>
          </a:prstGeom>
          <a:noFill/>
          <a:ln>
            <a:noFill/>
          </a:ln>
        </p:spPr>
      </p:pic>
      <p:pic>
        <p:nvPicPr>
          <p:cNvPr id="838" name="Google Shape;838;p46" descr="Baby with solid fill"/>
          <p:cNvPicPr preferRelativeResize="0"/>
          <p:nvPr/>
        </p:nvPicPr>
        <p:blipFill rotWithShape="1">
          <a:blip r:embed="rId7">
            <a:alphaModFix/>
          </a:blip>
          <a:srcRect/>
          <a:stretch/>
        </p:blipFill>
        <p:spPr>
          <a:xfrm>
            <a:off x="2304718" y="1534293"/>
            <a:ext cx="452066" cy="452066"/>
          </a:xfrm>
          <a:prstGeom prst="rect">
            <a:avLst/>
          </a:prstGeom>
          <a:noFill/>
          <a:ln>
            <a:noFill/>
          </a:ln>
        </p:spPr>
      </p:pic>
      <p:pic>
        <p:nvPicPr>
          <p:cNvPr id="839" name="Google Shape;839;p46" descr="Baby with solid fill"/>
          <p:cNvPicPr preferRelativeResize="0"/>
          <p:nvPr/>
        </p:nvPicPr>
        <p:blipFill rotWithShape="1">
          <a:blip r:embed="rId7">
            <a:alphaModFix/>
          </a:blip>
          <a:srcRect/>
          <a:stretch/>
        </p:blipFill>
        <p:spPr>
          <a:xfrm>
            <a:off x="1963974" y="1534293"/>
            <a:ext cx="452066" cy="452066"/>
          </a:xfrm>
          <a:prstGeom prst="rect">
            <a:avLst/>
          </a:prstGeom>
          <a:noFill/>
          <a:ln>
            <a:noFill/>
          </a:ln>
        </p:spPr>
      </p:pic>
      <p:pic>
        <p:nvPicPr>
          <p:cNvPr id="840" name="Google Shape;840;p46" descr="Baby with solid fill"/>
          <p:cNvPicPr preferRelativeResize="0"/>
          <p:nvPr/>
        </p:nvPicPr>
        <p:blipFill rotWithShape="1">
          <a:blip r:embed="rId7">
            <a:alphaModFix/>
          </a:blip>
          <a:srcRect/>
          <a:stretch/>
        </p:blipFill>
        <p:spPr>
          <a:xfrm>
            <a:off x="2645462" y="1534293"/>
            <a:ext cx="452066" cy="452066"/>
          </a:xfrm>
          <a:prstGeom prst="rect">
            <a:avLst/>
          </a:prstGeom>
          <a:noFill/>
          <a:ln>
            <a:noFill/>
          </a:ln>
        </p:spPr>
      </p:pic>
      <p:pic>
        <p:nvPicPr>
          <p:cNvPr id="841" name="Google Shape;841;p46" descr="Baby with solid fill"/>
          <p:cNvPicPr preferRelativeResize="0"/>
          <p:nvPr/>
        </p:nvPicPr>
        <p:blipFill rotWithShape="1">
          <a:blip r:embed="rId7">
            <a:alphaModFix/>
          </a:blip>
          <a:srcRect/>
          <a:stretch/>
        </p:blipFill>
        <p:spPr>
          <a:xfrm>
            <a:off x="2986206" y="1534293"/>
            <a:ext cx="452066" cy="452066"/>
          </a:xfrm>
          <a:prstGeom prst="rect">
            <a:avLst/>
          </a:prstGeom>
          <a:noFill/>
          <a:ln>
            <a:noFill/>
          </a:ln>
        </p:spPr>
      </p:pic>
      <p:pic>
        <p:nvPicPr>
          <p:cNvPr id="842" name="Google Shape;842;p46" descr="Baby with solid fill"/>
          <p:cNvPicPr preferRelativeResize="0"/>
          <p:nvPr/>
        </p:nvPicPr>
        <p:blipFill rotWithShape="1">
          <a:blip r:embed="rId7">
            <a:alphaModFix/>
          </a:blip>
          <a:srcRect/>
          <a:stretch/>
        </p:blipFill>
        <p:spPr>
          <a:xfrm>
            <a:off x="3326950" y="1534293"/>
            <a:ext cx="452066" cy="452066"/>
          </a:xfrm>
          <a:prstGeom prst="rect">
            <a:avLst/>
          </a:prstGeom>
          <a:noFill/>
          <a:ln>
            <a:noFill/>
          </a:ln>
        </p:spPr>
      </p:pic>
      <p:pic>
        <p:nvPicPr>
          <p:cNvPr id="843" name="Google Shape;843;p46" descr="Baby with solid fill"/>
          <p:cNvPicPr preferRelativeResize="0"/>
          <p:nvPr/>
        </p:nvPicPr>
        <p:blipFill rotWithShape="1">
          <a:blip r:embed="rId7">
            <a:alphaModFix/>
          </a:blip>
          <a:srcRect/>
          <a:stretch/>
        </p:blipFill>
        <p:spPr>
          <a:xfrm>
            <a:off x="3667697" y="1534293"/>
            <a:ext cx="452066" cy="452066"/>
          </a:xfrm>
          <a:prstGeom prst="rect">
            <a:avLst/>
          </a:prstGeom>
          <a:noFill/>
          <a:ln>
            <a:noFill/>
          </a:ln>
        </p:spPr>
      </p:pic>
      <p:pic>
        <p:nvPicPr>
          <p:cNvPr id="8" name="Audio 7">
            <a:hlinkClick r:id="" action="ppaction://media"/>
            <a:extLst>
              <a:ext uri="{FF2B5EF4-FFF2-40B4-BE49-F238E27FC236}">
                <a16:creationId xmlns:a16="http://schemas.microsoft.com/office/drawing/2014/main" id="{1374B9BD-6691-CF3F-5F17-F27132B2CA9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1808"/>
    </mc:Choice>
    <mc:Fallback xmlns="">
      <p:transition spd="slow" advTm="21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24"/>
        <p:cNvGrpSpPr/>
        <p:nvPr/>
      </p:nvGrpSpPr>
      <p:grpSpPr>
        <a:xfrm>
          <a:off x="0" y="0"/>
          <a:ext cx="0" cy="0"/>
          <a:chOff x="0" y="0"/>
          <a:chExt cx="0" cy="0"/>
        </a:xfrm>
      </p:grpSpPr>
      <p:sp>
        <p:nvSpPr>
          <p:cNvPr id="825" name="Google Shape;825;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826" name="Google Shape;82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92</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
        <p:nvSpPr>
          <p:cNvPr id="827" name="Google Shape;827;p46"/>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28" name="Google Shape;828;p46"/>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Me comprometo a seguir el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29" name="Google Shape;829;p46"/>
          <p:cNvSpPr/>
          <p:nvPr/>
        </p:nvSpPr>
        <p:spPr>
          <a:xfrm>
            <a:off x="4339093"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He adjuntado cuatro cartas de recomendación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30" name="Google Shape;830;p46"/>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asistido a al menos diez partos en mi rol como doula, y al menos cinco partos en los últimos dos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831" name="Google Shape;831;p46" descr="Contract with solid fill"/>
          <p:cNvPicPr preferRelativeResize="0"/>
          <p:nvPr/>
        </p:nvPicPr>
        <p:blipFill rotWithShape="1">
          <a:blip r:embed="rId5">
            <a:alphaModFix/>
          </a:blip>
          <a:srcRect/>
          <a:stretch/>
        </p:blipFill>
        <p:spPr>
          <a:xfrm>
            <a:off x="8419923" y="4338341"/>
            <a:ext cx="914400" cy="914400"/>
          </a:xfrm>
          <a:prstGeom prst="rect">
            <a:avLst/>
          </a:prstGeom>
          <a:noFill/>
          <a:ln>
            <a:noFill/>
          </a:ln>
        </p:spPr>
      </p:pic>
      <p:pic>
        <p:nvPicPr>
          <p:cNvPr id="832" name="Google Shape;832;p46" descr="Cpr with solid fill"/>
          <p:cNvPicPr preferRelativeResize="0"/>
          <p:nvPr/>
        </p:nvPicPr>
        <p:blipFill rotWithShape="1">
          <a:blip r:embed="rId6">
            <a:alphaModFix/>
          </a:blip>
          <a:srcRect/>
          <a:stretch/>
        </p:blipFill>
        <p:spPr>
          <a:xfrm>
            <a:off x="2873504" y="4338341"/>
            <a:ext cx="914400" cy="914400"/>
          </a:xfrm>
          <a:prstGeom prst="rect">
            <a:avLst/>
          </a:prstGeom>
          <a:noFill/>
          <a:ln>
            <a:noFill/>
          </a:ln>
        </p:spPr>
      </p:pic>
      <p:pic>
        <p:nvPicPr>
          <p:cNvPr id="833" name="Google Shape;833;p46" descr="Baby with solid fill"/>
          <p:cNvPicPr preferRelativeResize="0"/>
          <p:nvPr/>
        </p:nvPicPr>
        <p:blipFill rotWithShape="1">
          <a:blip r:embed="rId7">
            <a:alphaModFix/>
          </a:blip>
          <a:srcRect/>
          <a:stretch/>
        </p:blipFill>
        <p:spPr>
          <a:xfrm>
            <a:off x="600998" y="1534293"/>
            <a:ext cx="452066" cy="452066"/>
          </a:xfrm>
          <a:prstGeom prst="rect">
            <a:avLst/>
          </a:prstGeom>
          <a:noFill/>
          <a:ln>
            <a:noFill/>
          </a:ln>
        </p:spPr>
      </p:pic>
      <p:pic>
        <p:nvPicPr>
          <p:cNvPr id="834" name="Google Shape;834;p46" descr="Document with solid fill"/>
          <p:cNvPicPr preferRelativeResize="0"/>
          <p:nvPr/>
        </p:nvPicPr>
        <p:blipFill rotWithShape="1">
          <a:blip r:embed="rId8">
            <a:alphaModFix/>
          </a:blip>
          <a:srcRect/>
          <a:stretch/>
        </p:blipFill>
        <p:spPr>
          <a:xfrm>
            <a:off x="5717276" y="1536755"/>
            <a:ext cx="781103" cy="776231"/>
          </a:xfrm>
          <a:prstGeom prst="rect">
            <a:avLst/>
          </a:prstGeom>
          <a:noFill/>
          <a:ln>
            <a:noFill/>
          </a:ln>
        </p:spPr>
      </p:pic>
      <p:pic>
        <p:nvPicPr>
          <p:cNvPr id="835" name="Google Shape;835;p46" descr="Baby with solid fill"/>
          <p:cNvPicPr preferRelativeResize="0"/>
          <p:nvPr/>
        </p:nvPicPr>
        <p:blipFill rotWithShape="1">
          <a:blip r:embed="rId7">
            <a:alphaModFix/>
          </a:blip>
          <a:srcRect/>
          <a:stretch/>
        </p:blipFill>
        <p:spPr>
          <a:xfrm>
            <a:off x="941742" y="1534293"/>
            <a:ext cx="452066" cy="452066"/>
          </a:xfrm>
          <a:prstGeom prst="rect">
            <a:avLst/>
          </a:prstGeom>
          <a:noFill/>
          <a:ln>
            <a:noFill/>
          </a:ln>
        </p:spPr>
      </p:pic>
      <p:pic>
        <p:nvPicPr>
          <p:cNvPr id="836" name="Google Shape;836;p46" descr="Baby with solid fill"/>
          <p:cNvPicPr preferRelativeResize="0"/>
          <p:nvPr/>
        </p:nvPicPr>
        <p:blipFill rotWithShape="1">
          <a:blip r:embed="rId7">
            <a:alphaModFix/>
          </a:blip>
          <a:srcRect/>
          <a:stretch/>
        </p:blipFill>
        <p:spPr>
          <a:xfrm>
            <a:off x="1282486" y="1534293"/>
            <a:ext cx="452066" cy="452066"/>
          </a:xfrm>
          <a:prstGeom prst="rect">
            <a:avLst/>
          </a:prstGeom>
          <a:noFill/>
          <a:ln>
            <a:noFill/>
          </a:ln>
        </p:spPr>
      </p:pic>
      <p:pic>
        <p:nvPicPr>
          <p:cNvPr id="837" name="Google Shape;837;p46" descr="Baby with solid fill"/>
          <p:cNvPicPr preferRelativeResize="0"/>
          <p:nvPr/>
        </p:nvPicPr>
        <p:blipFill rotWithShape="1">
          <a:blip r:embed="rId7">
            <a:alphaModFix/>
          </a:blip>
          <a:srcRect/>
          <a:stretch/>
        </p:blipFill>
        <p:spPr>
          <a:xfrm>
            <a:off x="1623230" y="1534293"/>
            <a:ext cx="452066" cy="452066"/>
          </a:xfrm>
          <a:prstGeom prst="rect">
            <a:avLst/>
          </a:prstGeom>
          <a:noFill/>
          <a:ln>
            <a:noFill/>
          </a:ln>
        </p:spPr>
      </p:pic>
      <p:pic>
        <p:nvPicPr>
          <p:cNvPr id="838" name="Google Shape;838;p46" descr="Baby with solid fill"/>
          <p:cNvPicPr preferRelativeResize="0"/>
          <p:nvPr/>
        </p:nvPicPr>
        <p:blipFill rotWithShape="1">
          <a:blip r:embed="rId7">
            <a:alphaModFix/>
          </a:blip>
          <a:srcRect/>
          <a:stretch/>
        </p:blipFill>
        <p:spPr>
          <a:xfrm>
            <a:off x="2304718" y="1534293"/>
            <a:ext cx="452066" cy="452066"/>
          </a:xfrm>
          <a:prstGeom prst="rect">
            <a:avLst/>
          </a:prstGeom>
          <a:noFill/>
          <a:ln>
            <a:noFill/>
          </a:ln>
        </p:spPr>
      </p:pic>
      <p:pic>
        <p:nvPicPr>
          <p:cNvPr id="839" name="Google Shape;839;p46" descr="Baby with solid fill"/>
          <p:cNvPicPr preferRelativeResize="0"/>
          <p:nvPr/>
        </p:nvPicPr>
        <p:blipFill rotWithShape="1">
          <a:blip r:embed="rId7">
            <a:alphaModFix/>
          </a:blip>
          <a:srcRect/>
          <a:stretch/>
        </p:blipFill>
        <p:spPr>
          <a:xfrm>
            <a:off x="1963974" y="1534293"/>
            <a:ext cx="452066" cy="452066"/>
          </a:xfrm>
          <a:prstGeom prst="rect">
            <a:avLst/>
          </a:prstGeom>
          <a:noFill/>
          <a:ln>
            <a:noFill/>
          </a:ln>
        </p:spPr>
      </p:pic>
      <p:pic>
        <p:nvPicPr>
          <p:cNvPr id="840" name="Google Shape;840;p46" descr="Baby with solid fill"/>
          <p:cNvPicPr preferRelativeResize="0"/>
          <p:nvPr/>
        </p:nvPicPr>
        <p:blipFill rotWithShape="1">
          <a:blip r:embed="rId7">
            <a:alphaModFix/>
          </a:blip>
          <a:srcRect/>
          <a:stretch/>
        </p:blipFill>
        <p:spPr>
          <a:xfrm>
            <a:off x="2645462" y="1534293"/>
            <a:ext cx="452066" cy="452066"/>
          </a:xfrm>
          <a:prstGeom prst="rect">
            <a:avLst/>
          </a:prstGeom>
          <a:noFill/>
          <a:ln>
            <a:noFill/>
          </a:ln>
        </p:spPr>
      </p:pic>
      <p:pic>
        <p:nvPicPr>
          <p:cNvPr id="841" name="Google Shape;841;p46" descr="Baby with solid fill"/>
          <p:cNvPicPr preferRelativeResize="0"/>
          <p:nvPr/>
        </p:nvPicPr>
        <p:blipFill rotWithShape="1">
          <a:blip r:embed="rId7">
            <a:alphaModFix/>
          </a:blip>
          <a:srcRect/>
          <a:stretch/>
        </p:blipFill>
        <p:spPr>
          <a:xfrm>
            <a:off x="2986206" y="1534293"/>
            <a:ext cx="452066" cy="452066"/>
          </a:xfrm>
          <a:prstGeom prst="rect">
            <a:avLst/>
          </a:prstGeom>
          <a:noFill/>
          <a:ln>
            <a:noFill/>
          </a:ln>
        </p:spPr>
      </p:pic>
      <p:pic>
        <p:nvPicPr>
          <p:cNvPr id="842" name="Google Shape;842;p46" descr="Baby with solid fill"/>
          <p:cNvPicPr preferRelativeResize="0"/>
          <p:nvPr/>
        </p:nvPicPr>
        <p:blipFill rotWithShape="1">
          <a:blip r:embed="rId7">
            <a:alphaModFix/>
          </a:blip>
          <a:srcRect/>
          <a:stretch/>
        </p:blipFill>
        <p:spPr>
          <a:xfrm>
            <a:off x="3326950" y="1534293"/>
            <a:ext cx="452066" cy="452066"/>
          </a:xfrm>
          <a:prstGeom prst="rect">
            <a:avLst/>
          </a:prstGeom>
          <a:noFill/>
          <a:ln>
            <a:noFill/>
          </a:ln>
        </p:spPr>
      </p:pic>
      <p:pic>
        <p:nvPicPr>
          <p:cNvPr id="843" name="Google Shape;843;p46" descr="Baby with solid fill"/>
          <p:cNvPicPr preferRelativeResize="0"/>
          <p:nvPr/>
        </p:nvPicPr>
        <p:blipFill rotWithShape="1">
          <a:blip r:embed="rId7">
            <a:alphaModFix/>
          </a:blip>
          <a:srcRect/>
          <a:stretch/>
        </p:blipFill>
        <p:spPr>
          <a:xfrm>
            <a:off x="3667697" y="1534293"/>
            <a:ext cx="452066" cy="452066"/>
          </a:xfrm>
          <a:prstGeom prst="rect">
            <a:avLst/>
          </a:prstGeom>
          <a:noFill/>
          <a:ln>
            <a:noFill/>
          </a:ln>
        </p:spPr>
      </p:pic>
      <p:pic>
        <p:nvPicPr>
          <p:cNvPr id="8" name="Audio 7">
            <a:hlinkClick r:id="" action="ppaction://media"/>
            <a:extLst>
              <a:ext uri="{FF2B5EF4-FFF2-40B4-BE49-F238E27FC236}">
                <a16:creationId xmlns:a16="http://schemas.microsoft.com/office/drawing/2014/main" id="{1374B9BD-6691-CF3F-5F17-F27132B2CA9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21808"/>
    </mc:Choice>
    <mc:Fallback xmlns="">
      <p:transition spd="slow" advTm="21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a:t>
            </a:r>
            <a:endParaRPr/>
          </a:p>
        </p:txBody>
      </p:sp>
      <p:sp>
        <p:nvSpPr>
          <p:cNvPr id="850" name="Google Shape;850;p47"/>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current CPR training credentials</a:t>
            </a:r>
            <a:endParaRPr>
              <a:latin typeface="Aptos" panose="020B0004020202020204" pitchFamily="34" charset="0"/>
            </a:endParaRPr>
          </a:p>
        </p:txBody>
      </p:sp>
      <p:sp>
        <p:nvSpPr>
          <p:cNvPr id="851" name="Google Shape;851;p47"/>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To follow the doula Code of Conduct</a:t>
            </a:r>
            <a:endParaRPr>
              <a:latin typeface="Aptos" panose="020B0004020202020204" pitchFamily="34" charset="0"/>
            </a:endParaRPr>
          </a:p>
        </p:txBody>
      </p:sp>
      <p:sp>
        <p:nvSpPr>
          <p:cNvPr id="852" name="Google Shape;852;p47"/>
          <p:cNvSpPr/>
          <p:nvPr/>
        </p:nvSpPr>
        <p:spPr>
          <a:xfrm>
            <a:off x="8053534" y="1397000"/>
            <a:ext cx="3537469" cy="262169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a:solidFill>
                <a:schemeClr val="dk1"/>
              </a:solidFill>
              <a:latin typeface="Aptos" panose="020B0004020202020204" pitchFamily="34" charset="0"/>
              <a:sym typeface="Arial"/>
            </a:endParaRPr>
          </a:p>
          <a:p>
            <a:pPr marL="0" marR="0" lvl="0" indent="0" algn="ctr" rtl="0">
              <a:lnSpc>
                <a:spcPct val="100000"/>
              </a:lnSpc>
              <a:spcBef>
                <a:spcPts val="0"/>
              </a:spcBef>
              <a:spcAft>
                <a:spcPts val="0"/>
              </a:spcAft>
              <a:buClr>
                <a:schemeClr val="dk1"/>
              </a:buClr>
              <a:buSzPts val="2400"/>
              <a:buFont typeface="Arial"/>
              <a:buNone/>
            </a:pPr>
            <a:r>
              <a:rPr lang="en-US" sz="2400">
                <a:solidFill>
                  <a:schemeClr val="dk1"/>
                </a:solidFill>
                <a:latin typeface="Aptos" panose="020B0004020202020204" pitchFamily="34" charset="0"/>
                <a:sym typeface="Arial"/>
              </a:rPr>
              <a:t>T</a:t>
            </a:r>
            <a:r>
              <a:rPr lang="en-US" sz="2400" b="0" i="0" u="none" strike="noStrike" cap="none">
                <a:solidFill>
                  <a:schemeClr val="dk1"/>
                </a:solidFill>
                <a:latin typeface="Aptos" panose="020B0004020202020204" pitchFamily="34" charset="0"/>
                <a:sym typeface="Arial"/>
              </a:rPr>
              <a:t>o having knowledge and competency in the following areas:</a:t>
            </a:r>
            <a:endParaRPr>
              <a:latin typeface="Aptos" panose="020B0004020202020204" pitchFamily="34" charset="0"/>
            </a:endParaRPr>
          </a:p>
        </p:txBody>
      </p:sp>
      <p:sp>
        <p:nvSpPr>
          <p:cNvPr id="853" name="Google Shape;853;p47"/>
          <p:cNvSpPr/>
          <p:nvPr/>
        </p:nvSpPr>
        <p:spPr>
          <a:xfrm>
            <a:off x="4340145"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attached </a:t>
            </a:r>
            <a:r>
              <a:rPr lang="en-US" sz="2400" b="1" i="0" u="none" strike="noStrike" cap="none">
                <a:solidFill>
                  <a:srgbClr val="BFBFBF"/>
                </a:solidFill>
                <a:latin typeface="Aptos" panose="020B0004020202020204" pitchFamily="34" charset="0"/>
                <a:sym typeface="Arial"/>
              </a:rPr>
              <a:t>four</a:t>
            </a:r>
            <a:r>
              <a:rPr lang="en-US" sz="2400" b="0" i="0" u="none" strike="noStrike" cap="none">
                <a:solidFill>
                  <a:srgbClr val="BFBFBF"/>
                </a:solidFill>
                <a:latin typeface="Aptos" panose="020B0004020202020204" pitchFamily="34" charset="0"/>
                <a:sym typeface="Arial"/>
              </a:rPr>
              <a:t> letters of recommendations</a:t>
            </a:r>
            <a:endParaRPr>
              <a:latin typeface="Aptos" panose="020B0004020202020204" pitchFamily="34" charset="0"/>
            </a:endParaRPr>
          </a:p>
        </p:txBody>
      </p:sp>
      <p:sp>
        <p:nvSpPr>
          <p:cNvPr id="854" name="Google Shape;854;p47"/>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BFBFBF"/>
              </a:solidFill>
              <a:latin typeface="Aptos" panose="020B0004020202020204" pitchFamily="34" charset="0"/>
              <a:sym typeface="Arial"/>
            </a:endParaRPr>
          </a:p>
          <a:p>
            <a:pPr marL="0" marR="0" lvl="0" indent="0" algn="ctr" rtl="0">
              <a:lnSpc>
                <a:spcPct val="100000"/>
              </a:lnSpc>
              <a:spcBef>
                <a:spcPts val="0"/>
              </a:spcBef>
              <a:spcAft>
                <a:spcPts val="0"/>
              </a:spcAft>
              <a:buClr>
                <a:srgbClr val="BFBFBF"/>
              </a:buClr>
              <a:buSzPts val="2400"/>
              <a:buFont typeface="Arial"/>
              <a:buNone/>
            </a:pPr>
            <a:r>
              <a:rPr lang="en-US" sz="2400" b="0" i="0" u="none" strike="noStrike" cap="none">
                <a:solidFill>
                  <a:srgbClr val="BFBFBF"/>
                </a:solidFill>
                <a:latin typeface="Aptos" panose="020B0004020202020204" pitchFamily="34" charset="0"/>
                <a:sym typeface="Arial"/>
              </a:rPr>
              <a:t>I have attended at least </a:t>
            </a:r>
            <a:r>
              <a:rPr lang="en-US" sz="2400" b="1" i="0" u="none" strike="noStrike" cap="none">
                <a:solidFill>
                  <a:srgbClr val="BFBFBF"/>
                </a:solidFill>
                <a:latin typeface="Aptos" panose="020B0004020202020204" pitchFamily="34" charset="0"/>
                <a:sym typeface="Arial"/>
              </a:rPr>
              <a:t>ten</a:t>
            </a:r>
            <a:r>
              <a:rPr lang="en-US" sz="2400" b="0" i="0" u="none" strike="noStrike" cap="none">
                <a:solidFill>
                  <a:srgbClr val="BFBFBF"/>
                </a:solidFill>
                <a:latin typeface="Aptos" panose="020B0004020202020204" pitchFamily="34" charset="0"/>
                <a:sym typeface="Arial"/>
              </a:rPr>
              <a:t> births in my role as a doula, and at least </a:t>
            </a:r>
            <a:r>
              <a:rPr lang="en-US" sz="2400" b="1" i="0" u="none" strike="noStrike" cap="none">
                <a:solidFill>
                  <a:srgbClr val="BFBFBF"/>
                </a:solidFill>
                <a:latin typeface="Aptos" panose="020B0004020202020204" pitchFamily="34" charset="0"/>
                <a:sym typeface="Arial"/>
              </a:rPr>
              <a:t>five</a:t>
            </a:r>
            <a:r>
              <a:rPr lang="en-US" sz="2400" b="0" i="0" u="none" strike="noStrike" cap="none">
                <a:solidFill>
                  <a:srgbClr val="BFBFBF"/>
                </a:solidFill>
                <a:latin typeface="Aptos" panose="020B0004020202020204" pitchFamily="34" charset="0"/>
                <a:sym typeface="Arial"/>
              </a:rPr>
              <a:t> births in the last </a:t>
            </a:r>
            <a:r>
              <a:rPr lang="en-US" sz="2400" b="1" i="0" u="none" strike="noStrike" cap="none">
                <a:solidFill>
                  <a:srgbClr val="BFBFBF"/>
                </a:solidFill>
                <a:latin typeface="Aptos" panose="020B0004020202020204" pitchFamily="34" charset="0"/>
                <a:sym typeface="Arial"/>
              </a:rPr>
              <a:t>two</a:t>
            </a:r>
            <a:r>
              <a:rPr lang="en-US" sz="2400" b="0" i="0" u="none" strike="noStrike" cap="none">
                <a:solidFill>
                  <a:srgbClr val="BFBFBF"/>
                </a:solidFill>
                <a:latin typeface="Aptos" panose="020B0004020202020204" pitchFamily="34" charset="0"/>
                <a:sym typeface="Arial"/>
              </a:rPr>
              <a:t> years</a:t>
            </a:r>
            <a:endParaRPr>
              <a:latin typeface="Aptos" panose="020B0004020202020204" pitchFamily="34" charset="0"/>
            </a:endParaRPr>
          </a:p>
        </p:txBody>
      </p:sp>
      <p:sp>
        <p:nvSpPr>
          <p:cNvPr id="855" name="Google Shape;85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93</a:t>
            </a:fld>
            <a:endParaRPr/>
          </a:p>
        </p:txBody>
      </p:sp>
      <p:pic>
        <p:nvPicPr>
          <p:cNvPr id="856" name="Google Shape;856;p47" descr="Lightbulb with solid fill"/>
          <p:cNvPicPr preferRelativeResize="0"/>
          <p:nvPr/>
        </p:nvPicPr>
        <p:blipFill rotWithShape="1">
          <a:blip r:embed="rId3">
            <a:alphaModFix/>
          </a:blip>
          <a:srcRect/>
          <a:stretch/>
        </p:blipFill>
        <p:spPr>
          <a:xfrm>
            <a:off x="9431717" y="1530647"/>
            <a:ext cx="781103" cy="781103"/>
          </a:xfrm>
          <a:prstGeom prst="rect">
            <a:avLst/>
          </a:prstGeom>
          <a:noFill/>
          <a:ln>
            <a:noFill/>
          </a:ln>
        </p:spPr>
      </p:pic>
      <p:pic>
        <p:nvPicPr>
          <p:cNvPr id="857" name="Google Shape;857;p47" descr="Baby with solid fill"/>
          <p:cNvPicPr preferRelativeResize="0"/>
          <p:nvPr/>
        </p:nvPicPr>
        <p:blipFill rotWithShape="1">
          <a:blip r:embed="rId4">
            <a:alphaModFix/>
          </a:blip>
          <a:srcRect/>
          <a:stretch/>
        </p:blipFill>
        <p:spPr>
          <a:xfrm>
            <a:off x="600998" y="1534293"/>
            <a:ext cx="452066" cy="452066"/>
          </a:xfrm>
          <a:prstGeom prst="rect">
            <a:avLst/>
          </a:prstGeom>
          <a:noFill/>
          <a:ln>
            <a:noFill/>
          </a:ln>
        </p:spPr>
      </p:pic>
      <p:pic>
        <p:nvPicPr>
          <p:cNvPr id="858" name="Google Shape;858;p47" descr="Document with solid fill"/>
          <p:cNvPicPr preferRelativeResize="0"/>
          <p:nvPr/>
        </p:nvPicPr>
        <p:blipFill rotWithShape="1">
          <a:blip r:embed="rId5">
            <a:alphaModFix/>
          </a:blip>
          <a:srcRect/>
          <a:stretch/>
        </p:blipFill>
        <p:spPr>
          <a:xfrm>
            <a:off x="5718328" y="1535747"/>
            <a:ext cx="781103" cy="776231"/>
          </a:xfrm>
          <a:prstGeom prst="rect">
            <a:avLst/>
          </a:prstGeom>
          <a:noFill/>
          <a:ln>
            <a:noFill/>
          </a:ln>
        </p:spPr>
      </p:pic>
      <p:pic>
        <p:nvPicPr>
          <p:cNvPr id="859" name="Google Shape;859;p47" descr="Baby with solid fill"/>
          <p:cNvPicPr preferRelativeResize="0"/>
          <p:nvPr/>
        </p:nvPicPr>
        <p:blipFill rotWithShape="1">
          <a:blip r:embed="rId4">
            <a:alphaModFix/>
          </a:blip>
          <a:srcRect/>
          <a:stretch/>
        </p:blipFill>
        <p:spPr>
          <a:xfrm>
            <a:off x="941742" y="1534293"/>
            <a:ext cx="452066" cy="452066"/>
          </a:xfrm>
          <a:prstGeom prst="rect">
            <a:avLst/>
          </a:prstGeom>
          <a:noFill/>
          <a:ln>
            <a:noFill/>
          </a:ln>
        </p:spPr>
      </p:pic>
      <p:pic>
        <p:nvPicPr>
          <p:cNvPr id="860" name="Google Shape;860;p47" descr="Baby with solid fill"/>
          <p:cNvPicPr preferRelativeResize="0"/>
          <p:nvPr/>
        </p:nvPicPr>
        <p:blipFill rotWithShape="1">
          <a:blip r:embed="rId4">
            <a:alphaModFix/>
          </a:blip>
          <a:srcRect/>
          <a:stretch/>
        </p:blipFill>
        <p:spPr>
          <a:xfrm>
            <a:off x="1282486" y="1534293"/>
            <a:ext cx="452066" cy="452066"/>
          </a:xfrm>
          <a:prstGeom prst="rect">
            <a:avLst/>
          </a:prstGeom>
          <a:noFill/>
          <a:ln>
            <a:noFill/>
          </a:ln>
        </p:spPr>
      </p:pic>
      <p:pic>
        <p:nvPicPr>
          <p:cNvPr id="861" name="Google Shape;861;p47" descr="Baby with solid fill"/>
          <p:cNvPicPr preferRelativeResize="0"/>
          <p:nvPr/>
        </p:nvPicPr>
        <p:blipFill rotWithShape="1">
          <a:blip r:embed="rId4">
            <a:alphaModFix/>
          </a:blip>
          <a:srcRect/>
          <a:stretch/>
        </p:blipFill>
        <p:spPr>
          <a:xfrm>
            <a:off x="1623230" y="1534293"/>
            <a:ext cx="452066" cy="452066"/>
          </a:xfrm>
          <a:prstGeom prst="rect">
            <a:avLst/>
          </a:prstGeom>
          <a:noFill/>
          <a:ln>
            <a:noFill/>
          </a:ln>
        </p:spPr>
      </p:pic>
      <p:pic>
        <p:nvPicPr>
          <p:cNvPr id="862" name="Google Shape;862;p47" descr="Baby with solid fill"/>
          <p:cNvPicPr preferRelativeResize="0"/>
          <p:nvPr/>
        </p:nvPicPr>
        <p:blipFill rotWithShape="1">
          <a:blip r:embed="rId4">
            <a:alphaModFix/>
          </a:blip>
          <a:srcRect/>
          <a:stretch/>
        </p:blipFill>
        <p:spPr>
          <a:xfrm>
            <a:off x="2304718" y="1534293"/>
            <a:ext cx="452066" cy="452066"/>
          </a:xfrm>
          <a:prstGeom prst="rect">
            <a:avLst/>
          </a:prstGeom>
          <a:noFill/>
          <a:ln>
            <a:noFill/>
          </a:ln>
        </p:spPr>
      </p:pic>
      <p:pic>
        <p:nvPicPr>
          <p:cNvPr id="863" name="Google Shape;863;p47" descr="Baby with solid fill"/>
          <p:cNvPicPr preferRelativeResize="0"/>
          <p:nvPr/>
        </p:nvPicPr>
        <p:blipFill rotWithShape="1">
          <a:blip r:embed="rId4">
            <a:alphaModFix/>
          </a:blip>
          <a:srcRect/>
          <a:stretch/>
        </p:blipFill>
        <p:spPr>
          <a:xfrm>
            <a:off x="1963974" y="1534293"/>
            <a:ext cx="452066" cy="452066"/>
          </a:xfrm>
          <a:prstGeom prst="rect">
            <a:avLst/>
          </a:prstGeom>
          <a:noFill/>
          <a:ln>
            <a:noFill/>
          </a:ln>
        </p:spPr>
      </p:pic>
      <p:pic>
        <p:nvPicPr>
          <p:cNvPr id="864" name="Google Shape;864;p47" descr="Baby with solid fill"/>
          <p:cNvPicPr preferRelativeResize="0"/>
          <p:nvPr/>
        </p:nvPicPr>
        <p:blipFill rotWithShape="1">
          <a:blip r:embed="rId4">
            <a:alphaModFix/>
          </a:blip>
          <a:srcRect/>
          <a:stretch/>
        </p:blipFill>
        <p:spPr>
          <a:xfrm>
            <a:off x="2645462" y="1534293"/>
            <a:ext cx="452066" cy="452066"/>
          </a:xfrm>
          <a:prstGeom prst="rect">
            <a:avLst/>
          </a:prstGeom>
          <a:noFill/>
          <a:ln>
            <a:noFill/>
          </a:ln>
        </p:spPr>
      </p:pic>
      <p:pic>
        <p:nvPicPr>
          <p:cNvPr id="865" name="Google Shape;865;p47" descr="Baby with solid fill"/>
          <p:cNvPicPr preferRelativeResize="0"/>
          <p:nvPr/>
        </p:nvPicPr>
        <p:blipFill rotWithShape="1">
          <a:blip r:embed="rId4">
            <a:alphaModFix/>
          </a:blip>
          <a:srcRect/>
          <a:stretch/>
        </p:blipFill>
        <p:spPr>
          <a:xfrm>
            <a:off x="2986206" y="1534293"/>
            <a:ext cx="452066" cy="452066"/>
          </a:xfrm>
          <a:prstGeom prst="rect">
            <a:avLst/>
          </a:prstGeom>
          <a:noFill/>
          <a:ln>
            <a:noFill/>
          </a:ln>
        </p:spPr>
      </p:pic>
      <p:pic>
        <p:nvPicPr>
          <p:cNvPr id="866" name="Google Shape;866;p47" descr="Baby with solid fill"/>
          <p:cNvPicPr preferRelativeResize="0"/>
          <p:nvPr/>
        </p:nvPicPr>
        <p:blipFill rotWithShape="1">
          <a:blip r:embed="rId4">
            <a:alphaModFix/>
          </a:blip>
          <a:srcRect/>
          <a:stretch/>
        </p:blipFill>
        <p:spPr>
          <a:xfrm>
            <a:off x="3326950" y="1534293"/>
            <a:ext cx="452066" cy="452066"/>
          </a:xfrm>
          <a:prstGeom prst="rect">
            <a:avLst/>
          </a:prstGeom>
          <a:noFill/>
          <a:ln>
            <a:noFill/>
          </a:ln>
        </p:spPr>
      </p:pic>
      <p:pic>
        <p:nvPicPr>
          <p:cNvPr id="867" name="Google Shape;867;p47" descr="Baby with solid fill"/>
          <p:cNvPicPr preferRelativeResize="0"/>
          <p:nvPr/>
        </p:nvPicPr>
        <p:blipFill rotWithShape="1">
          <a:blip r:embed="rId4">
            <a:alphaModFix/>
          </a:blip>
          <a:srcRect/>
          <a:stretch/>
        </p:blipFill>
        <p:spPr>
          <a:xfrm>
            <a:off x="3667697" y="1534293"/>
            <a:ext cx="452066" cy="452066"/>
          </a:xfrm>
          <a:prstGeom prst="rect">
            <a:avLst/>
          </a:prstGeom>
          <a:noFill/>
          <a:ln>
            <a:noFill/>
          </a:ln>
        </p:spPr>
      </p:pic>
      <p:pic>
        <p:nvPicPr>
          <p:cNvPr id="868" name="Google Shape;868;p47" descr="Contract with solid fill"/>
          <p:cNvPicPr preferRelativeResize="0"/>
          <p:nvPr/>
        </p:nvPicPr>
        <p:blipFill rotWithShape="1">
          <a:blip r:embed="rId6">
            <a:alphaModFix/>
          </a:blip>
          <a:srcRect/>
          <a:stretch/>
        </p:blipFill>
        <p:spPr>
          <a:xfrm>
            <a:off x="8419923" y="4338341"/>
            <a:ext cx="914400" cy="914400"/>
          </a:xfrm>
          <a:prstGeom prst="rect">
            <a:avLst/>
          </a:prstGeom>
          <a:noFill/>
          <a:ln>
            <a:noFill/>
          </a:ln>
        </p:spPr>
      </p:pic>
      <p:pic>
        <p:nvPicPr>
          <p:cNvPr id="869" name="Google Shape;869;p47" descr="Cpr with solid fill"/>
          <p:cNvPicPr preferRelativeResize="0"/>
          <p:nvPr/>
        </p:nvPicPr>
        <p:blipFill rotWithShape="1">
          <a:blip r:embed="rId7">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869"/>
    </mc:Choice>
    <mc:Fallback xmlns="">
      <p:transition spd="slow" advTm="6869"/>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48"/>
        <p:cNvGrpSpPr/>
        <p:nvPr/>
      </p:nvGrpSpPr>
      <p:grpSpPr>
        <a:xfrm>
          <a:off x="0" y="0"/>
          <a:ext cx="0" cy="0"/>
          <a:chOff x="0" y="0"/>
          <a:chExt cx="0" cy="0"/>
        </a:xfrm>
      </p:grpSpPr>
      <p:sp>
        <p:nvSpPr>
          <p:cNvPr id="849" name="Google Shape;849;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que…</a:t>
            </a:r>
            <a:endParaRPr/>
          </a:p>
        </p:txBody>
      </p:sp>
      <p:sp>
        <p:nvSpPr>
          <p:cNvPr id="850" name="Google Shape;850;p47"/>
          <p:cNvSpPr/>
          <p:nvPr/>
        </p:nvSpPr>
        <p:spPr>
          <a:xfrm>
            <a:off x="626758" y="4252883"/>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Tengo credenciales actuales de capacitación en RCP</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51" name="Google Shape;851;p47"/>
          <p:cNvSpPr/>
          <p:nvPr/>
        </p:nvSpPr>
        <p:spPr>
          <a:xfrm>
            <a:off x="6293956" y="4252882"/>
            <a:ext cx="5407893" cy="186851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Me comprometo a seguir el Código de Conducta de la doula</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52" name="Google Shape;852;p47"/>
          <p:cNvSpPr/>
          <p:nvPr/>
        </p:nvSpPr>
        <p:spPr>
          <a:xfrm>
            <a:off x="8053534" y="1397000"/>
            <a:ext cx="3537469" cy="2621699"/>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Tengo conocimientos y competencias en las siguientes áreas: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53" name="Google Shape;853;p47"/>
          <p:cNvSpPr/>
          <p:nvPr/>
        </p:nvSpPr>
        <p:spPr>
          <a:xfrm>
            <a:off x="4340145"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adjuntado cuatro cartas de recomendación</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54" name="Google Shape;854;p47"/>
          <p:cNvSpPr/>
          <p:nvPr/>
        </p:nvSpPr>
        <p:spPr>
          <a:xfrm>
            <a:off x="626757" y="1397000"/>
            <a:ext cx="3537469" cy="2618946"/>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400"/>
              <a:buFont typeface="Arial"/>
              <a:buNone/>
              <a:tabLst/>
              <a:defRPr/>
            </a:pPr>
            <a:endParaRPr kumimoji="0" sz="2400" b="0" i="0" u="none" strike="noStrike" kern="0" cap="none" spc="0" normalizeH="0" baseline="0" noProof="0">
              <a:ln>
                <a:noFill/>
              </a:ln>
              <a:solidFill>
                <a:srgbClr val="BFBFBF"/>
              </a:solidFill>
              <a:effectLst/>
              <a:uLnTx/>
              <a:uFillTx/>
              <a:latin typeface="Aptos" panose="020B0004020202020204" pitchFamily="3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BFBFBF"/>
              </a:buClr>
              <a:buSzPts val="2400"/>
              <a:buFont typeface="Arial"/>
              <a:buNone/>
              <a:tabLst/>
              <a:defRPr/>
            </a:pPr>
            <a:r>
              <a:rPr kumimoji="0" lang="en-US" sz="2400" b="0" i="0" u="none" strike="noStrike" kern="0" cap="none" spc="0" normalizeH="0" baseline="0" noProof="0">
                <a:ln>
                  <a:noFill/>
                </a:ln>
                <a:solidFill>
                  <a:srgbClr val="BFBFBF"/>
                </a:solidFill>
                <a:effectLst/>
                <a:uLnTx/>
                <a:uFillTx/>
                <a:latin typeface="Aptos" panose="020B0004020202020204" pitchFamily="34" charset="0"/>
                <a:cs typeface="Arial"/>
                <a:sym typeface="Arial"/>
              </a:rPr>
              <a:t>He asistido a al menos diez partos en mi rol como doula, y al menos cinco partos en los últimos dos años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55" name="Google Shape;85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94</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pic>
        <p:nvPicPr>
          <p:cNvPr id="856" name="Google Shape;856;p47" descr="Lightbulb with solid fill"/>
          <p:cNvPicPr preferRelativeResize="0"/>
          <p:nvPr/>
        </p:nvPicPr>
        <p:blipFill rotWithShape="1">
          <a:blip r:embed="rId3">
            <a:alphaModFix/>
          </a:blip>
          <a:srcRect/>
          <a:stretch/>
        </p:blipFill>
        <p:spPr>
          <a:xfrm>
            <a:off x="9431717" y="1530647"/>
            <a:ext cx="781103" cy="781103"/>
          </a:xfrm>
          <a:prstGeom prst="rect">
            <a:avLst/>
          </a:prstGeom>
          <a:noFill/>
          <a:ln>
            <a:noFill/>
          </a:ln>
        </p:spPr>
      </p:pic>
      <p:pic>
        <p:nvPicPr>
          <p:cNvPr id="857" name="Google Shape;857;p47" descr="Baby with solid fill"/>
          <p:cNvPicPr preferRelativeResize="0"/>
          <p:nvPr/>
        </p:nvPicPr>
        <p:blipFill rotWithShape="1">
          <a:blip r:embed="rId4">
            <a:alphaModFix/>
          </a:blip>
          <a:srcRect/>
          <a:stretch/>
        </p:blipFill>
        <p:spPr>
          <a:xfrm>
            <a:off x="600998" y="1534293"/>
            <a:ext cx="452066" cy="452066"/>
          </a:xfrm>
          <a:prstGeom prst="rect">
            <a:avLst/>
          </a:prstGeom>
          <a:noFill/>
          <a:ln>
            <a:noFill/>
          </a:ln>
        </p:spPr>
      </p:pic>
      <p:pic>
        <p:nvPicPr>
          <p:cNvPr id="858" name="Google Shape;858;p47" descr="Document with solid fill"/>
          <p:cNvPicPr preferRelativeResize="0"/>
          <p:nvPr/>
        </p:nvPicPr>
        <p:blipFill rotWithShape="1">
          <a:blip r:embed="rId5">
            <a:alphaModFix/>
          </a:blip>
          <a:srcRect/>
          <a:stretch/>
        </p:blipFill>
        <p:spPr>
          <a:xfrm>
            <a:off x="5718328" y="1535747"/>
            <a:ext cx="781103" cy="776231"/>
          </a:xfrm>
          <a:prstGeom prst="rect">
            <a:avLst/>
          </a:prstGeom>
          <a:noFill/>
          <a:ln>
            <a:noFill/>
          </a:ln>
        </p:spPr>
      </p:pic>
      <p:pic>
        <p:nvPicPr>
          <p:cNvPr id="859" name="Google Shape;859;p47" descr="Baby with solid fill"/>
          <p:cNvPicPr preferRelativeResize="0"/>
          <p:nvPr/>
        </p:nvPicPr>
        <p:blipFill rotWithShape="1">
          <a:blip r:embed="rId4">
            <a:alphaModFix/>
          </a:blip>
          <a:srcRect/>
          <a:stretch/>
        </p:blipFill>
        <p:spPr>
          <a:xfrm>
            <a:off x="941742" y="1534293"/>
            <a:ext cx="452066" cy="452066"/>
          </a:xfrm>
          <a:prstGeom prst="rect">
            <a:avLst/>
          </a:prstGeom>
          <a:noFill/>
          <a:ln>
            <a:noFill/>
          </a:ln>
        </p:spPr>
      </p:pic>
      <p:pic>
        <p:nvPicPr>
          <p:cNvPr id="860" name="Google Shape;860;p47" descr="Baby with solid fill"/>
          <p:cNvPicPr preferRelativeResize="0"/>
          <p:nvPr/>
        </p:nvPicPr>
        <p:blipFill rotWithShape="1">
          <a:blip r:embed="rId4">
            <a:alphaModFix/>
          </a:blip>
          <a:srcRect/>
          <a:stretch/>
        </p:blipFill>
        <p:spPr>
          <a:xfrm>
            <a:off x="1282486" y="1534293"/>
            <a:ext cx="452066" cy="452066"/>
          </a:xfrm>
          <a:prstGeom prst="rect">
            <a:avLst/>
          </a:prstGeom>
          <a:noFill/>
          <a:ln>
            <a:noFill/>
          </a:ln>
        </p:spPr>
      </p:pic>
      <p:pic>
        <p:nvPicPr>
          <p:cNvPr id="861" name="Google Shape;861;p47" descr="Baby with solid fill"/>
          <p:cNvPicPr preferRelativeResize="0"/>
          <p:nvPr/>
        </p:nvPicPr>
        <p:blipFill rotWithShape="1">
          <a:blip r:embed="rId4">
            <a:alphaModFix/>
          </a:blip>
          <a:srcRect/>
          <a:stretch/>
        </p:blipFill>
        <p:spPr>
          <a:xfrm>
            <a:off x="1623230" y="1534293"/>
            <a:ext cx="452066" cy="452066"/>
          </a:xfrm>
          <a:prstGeom prst="rect">
            <a:avLst/>
          </a:prstGeom>
          <a:noFill/>
          <a:ln>
            <a:noFill/>
          </a:ln>
        </p:spPr>
      </p:pic>
      <p:pic>
        <p:nvPicPr>
          <p:cNvPr id="862" name="Google Shape;862;p47" descr="Baby with solid fill"/>
          <p:cNvPicPr preferRelativeResize="0"/>
          <p:nvPr/>
        </p:nvPicPr>
        <p:blipFill rotWithShape="1">
          <a:blip r:embed="rId4">
            <a:alphaModFix/>
          </a:blip>
          <a:srcRect/>
          <a:stretch/>
        </p:blipFill>
        <p:spPr>
          <a:xfrm>
            <a:off x="2304718" y="1534293"/>
            <a:ext cx="452066" cy="452066"/>
          </a:xfrm>
          <a:prstGeom prst="rect">
            <a:avLst/>
          </a:prstGeom>
          <a:noFill/>
          <a:ln>
            <a:noFill/>
          </a:ln>
        </p:spPr>
      </p:pic>
      <p:pic>
        <p:nvPicPr>
          <p:cNvPr id="863" name="Google Shape;863;p47" descr="Baby with solid fill"/>
          <p:cNvPicPr preferRelativeResize="0"/>
          <p:nvPr/>
        </p:nvPicPr>
        <p:blipFill rotWithShape="1">
          <a:blip r:embed="rId4">
            <a:alphaModFix/>
          </a:blip>
          <a:srcRect/>
          <a:stretch/>
        </p:blipFill>
        <p:spPr>
          <a:xfrm>
            <a:off x="1963974" y="1534293"/>
            <a:ext cx="452066" cy="452066"/>
          </a:xfrm>
          <a:prstGeom prst="rect">
            <a:avLst/>
          </a:prstGeom>
          <a:noFill/>
          <a:ln>
            <a:noFill/>
          </a:ln>
        </p:spPr>
      </p:pic>
      <p:pic>
        <p:nvPicPr>
          <p:cNvPr id="864" name="Google Shape;864;p47" descr="Baby with solid fill"/>
          <p:cNvPicPr preferRelativeResize="0"/>
          <p:nvPr/>
        </p:nvPicPr>
        <p:blipFill rotWithShape="1">
          <a:blip r:embed="rId4">
            <a:alphaModFix/>
          </a:blip>
          <a:srcRect/>
          <a:stretch/>
        </p:blipFill>
        <p:spPr>
          <a:xfrm>
            <a:off x="2645462" y="1534293"/>
            <a:ext cx="452066" cy="452066"/>
          </a:xfrm>
          <a:prstGeom prst="rect">
            <a:avLst/>
          </a:prstGeom>
          <a:noFill/>
          <a:ln>
            <a:noFill/>
          </a:ln>
        </p:spPr>
      </p:pic>
      <p:pic>
        <p:nvPicPr>
          <p:cNvPr id="865" name="Google Shape;865;p47" descr="Baby with solid fill"/>
          <p:cNvPicPr preferRelativeResize="0"/>
          <p:nvPr/>
        </p:nvPicPr>
        <p:blipFill rotWithShape="1">
          <a:blip r:embed="rId4">
            <a:alphaModFix/>
          </a:blip>
          <a:srcRect/>
          <a:stretch/>
        </p:blipFill>
        <p:spPr>
          <a:xfrm>
            <a:off x="2986206" y="1534293"/>
            <a:ext cx="452066" cy="452066"/>
          </a:xfrm>
          <a:prstGeom prst="rect">
            <a:avLst/>
          </a:prstGeom>
          <a:noFill/>
          <a:ln>
            <a:noFill/>
          </a:ln>
        </p:spPr>
      </p:pic>
      <p:pic>
        <p:nvPicPr>
          <p:cNvPr id="866" name="Google Shape;866;p47" descr="Baby with solid fill"/>
          <p:cNvPicPr preferRelativeResize="0"/>
          <p:nvPr/>
        </p:nvPicPr>
        <p:blipFill rotWithShape="1">
          <a:blip r:embed="rId4">
            <a:alphaModFix/>
          </a:blip>
          <a:srcRect/>
          <a:stretch/>
        </p:blipFill>
        <p:spPr>
          <a:xfrm>
            <a:off x="3326950" y="1534293"/>
            <a:ext cx="452066" cy="452066"/>
          </a:xfrm>
          <a:prstGeom prst="rect">
            <a:avLst/>
          </a:prstGeom>
          <a:noFill/>
          <a:ln>
            <a:noFill/>
          </a:ln>
        </p:spPr>
      </p:pic>
      <p:pic>
        <p:nvPicPr>
          <p:cNvPr id="867" name="Google Shape;867;p47" descr="Baby with solid fill"/>
          <p:cNvPicPr preferRelativeResize="0"/>
          <p:nvPr/>
        </p:nvPicPr>
        <p:blipFill rotWithShape="1">
          <a:blip r:embed="rId4">
            <a:alphaModFix/>
          </a:blip>
          <a:srcRect/>
          <a:stretch/>
        </p:blipFill>
        <p:spPr>
          <a:xfrm>
            <a:off x="3667697" y="1534293"/>
            <a:ext cx="452066" cy="452066"/>
          </a:xfrm>
          <a:prstGeom prst="rect">
            <a:avLst/>
          </a:prstGeom>
          <a:noFill/>
          <a:ln>
            <a:noFill/>
          </a:ln>
        </p:spPr>
      </p:pic>
      <p:pic>
        <p:nvPicPr>
          <p:cNvPr id="868" name="Google Shape;868;p47" descr="Contract with solid fill"/>
          <p:cNvPicPr preferRelativeResize="0"/>
          <p:nvPr/>
        </p:nvPicPr>
        <p:blipFill rotWithShape="1">
          <a:blip r:embed="rId6">
            <a:alphaModFix/>
          </a:blip>
          <a:srcRect/>
          <a:stretch/>
        </p:blipFill>
        <p:spPr>
          <a:xfrm>
            <a:off x="8419923" y="4338341"/>
            <a:ext cx="914400" cy="914400"/>
          </a:xfrm>
          <a:prstGeom prst="rect">
            <a:avLst/>
          </a:prstGeom>
          <a:noFill/>
          <a:ln>
            <a:noFill/>
          </a:ln>
        </p:spPr>
      </p:pic>
      <p:pic>
        <p:nvPicPr>
          <p:cNvPr id="869" name="Google Shape;869;p47" descr="Cpr with solid fill"/>
          <p:cNvPicPr preferRelativeResize="0"/>
          <p:nvPr/>
        </p:nvPicPr>
        <p:blipFill rotWithShape="1">
          <a:blip r:embed="rId7">
            <a:alphaModFix/>
          </a:blip>
          <a:srcRect/>
          <a:stretch/>
        </p:blipFill>
        <p:spPr>
          <a:xfrm>
            <a:off x="2873504" y="4338341"/>
            <a:ext cx="914400" cy="914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869"/>
    </mc:Choice>
    <mc:Fallback xmlns="">
      <p:transition spd="slow" advTm="6869"/>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74"/>
        <p:cNvGrpSpPr/>
        <p:nvPr/>
      </p:nvGrpSpPr>
      <p:grpSpPr>
        <a:xfrm>
          <a:off x="0" y="0"/>
          <a:ext cx="0" cy="0"/>
          <a:chOff x="0" y="0"/>
          <a:chExt cx="0" cy="0"/>
        </a:xfrm>
      </p:grpSpPr>
      <p:sp>
        <p:nvSpPr>
          <p:cNvPr id="875" name="Google Shape;875;p48"/>
          <p:cNvSpPr/>
          <p:nvPr/>
        </p:nvSpPr>
        <p:spPr>
          <a:xfrm rot="1035292">
            <a:off x="9267825"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6" name="Google Shape;876;p48"/>
          <p:cNvSpPr/>
          <p:nvPr/>
        </p:nvSpPr>
        <p:spPr>
          <a:xfrm rot="1035292">
            <a:off x="5231970" y="1898572"/>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7" name="Google Shape;877;p48"/>
          <p:cNvSpPr/>
          <p:nvPr/>
        </p:nvSpPr>
        <p:spPr>
          <a:xfrm rot="1035292">
            <a:off x="1272502"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78" name="Google Shape;878;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I Attest to having the knowledge and competency in…</a:t>
            </a:r>
            <a:endParaRPr/>
          </a:p>
        </p:txBody>
      </p:sp>
      <p:sp>
        <p:nvSpPr>
          <p:cNvPr id="879" name="Google Shape;879;p48"/>
          <p:cNvSpPr/>
          <p:nvPr/>
        </p:nvSpPr>
        <p:spPr>
          <a:xfrm>
            <a:off x="1663505" y="5021472"/>
            <a:ext cx="8864991" cy="1572957"/>
          </a:xfrm>
          <a:prstGeom prst="leftRightArrow">
            <a:avLst>
              <a:gd name="adj1" fmla="val 68121"/>
              <a:gd name="adj2" fmla="val 62081"/>
            </a:avLst>
          </a:prstGeom>
          <a:solidFill>
            <a:schemeClr val="lt1"/>
          </a:solid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None/>
            </a:pPr>
            <a:r>
              <a:rPr lang="en-US" sz="1800">
                <a:solidFill>
                  <a:schemeClr val="dk1"/>
                </a:solidFill>
                <a:latin typeface="Aptos" panose="020B0004020202020204" pitchFamily="34" charset="0"/>
                <a:sym typeface="Arial"/>
              </a:rPr>
              <a:t>Anatomy of Pregnancy, Childbirth, and Postpartum; Family/Partner Support; Developing a Community Resource List; Trauma-Informed Care; Diversity, Equity and Inclusion (Cultural Sensitivity)</a:t>
            </a:r>
            <a:endParaRPr sz="2000">
              <a:solidFill>
                <a:schemeClr val="dk1"/>
              </a:solidFill>
              <a:latin typeface="Aptos" panose="020B0004020202020204" pitchFamily="34" charset="0"/>
              <a:sym typeface="Arial"/>
            </a:endParaRPr>
          </a:p>
        </p:txBody>
      </p:sp>
      <p:sp>
        <p:nvSpPr>
          <p:cNvPr id="880" name="Google Shape;880;p48"/>
          <p:cNvSpPr/>
          <p:nvPr/>
        </p:nvSpPr>
        <p:spPr>
          <a:xfrm>
            <a:off x="8115300"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Postpartum</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Postpartum/Recovery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Feeding/Lactation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Newborn/Infant Care</a:t>
            </a:r>
            <a:endParaRPr>
              <a:latin typeface="Aptos" panose="020B0004020202020204" pitchFamily="34" charset="0"/>
            </a:endParaRPr>
          </a:p>
        </p:txBody>
      </p:sp>
      <p:sp>
        <p:nvSpPr>
          <p:cNvPr id="881" name="Google Shape;881;p48"/>
          <p:cNvSpPr/>
          <p:nvPr/>
        </p:nvSpPr>
        <p:spPr>
          <a:xfrm>
            <a:off x="4169019"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Labor and delivery</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Non-Medical Comfort Measures</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Labor Support Techniques</a:t>
            </a:r>
            <a:endParaRPr>
              <a:latin typeface="Aptos" panose="020B0004020202020204" pitchFamily="34" charset="0"/>
            </a:endParaRPr>
          </a:p>
        </p:txBody>
      </p:sp>
      <p:sp>
        <p:nvSpPr>
          <p:cNvPr id="882" name="Google Shape;882;p48"/>
          <p:cNvSpPr/>
          <p:nvPr/>
        </p:nvSpPr>
        <p:spPr>
          <a:xfrm>
            <a:off x="222738"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b="1">
                <a:solidFill>
                  <a:schemeClr val="lt1"/>
                </a:solidFill>
                <a:latin typeface="Aptos" panose="020B0004020202020204" pitchFamily="34" charset="0"/>
                <a:sym typeface="Arial"/>
              </a:rPr>
              <a:t>Prenatal</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Pregnancy/ Perinatal Support</a:t>
            </a:r>
            <a:endParaRPr>
              <a:latin typeface="Aptos" panose="020B0004020202020204" pitchFamily="34" charset="0"/>
            </a:endParaRPr>
          </a:p>
          <a:p>
            <a:pPr marL="457200" marR="0" lvl="1" indent="0" algn="l" rtl="0">
              <a:spcBef>
                <a:spcPts val="0"/>
              </a:spcBef>
              <a:spcAft>
                <a:spcPts val="0"/>
              </a:spcAft>
              <a:buNone/>
            </a:pPr>
            <a:r>
              <a:rPr lang="en-US" sz="2000" b="0" i="0" u="none" strike="noStrike" cap="none">
                <a:solidFill>
                  <a:schemeClr val="lt1"/>
                </a:solidFill>
                <a:latin typeface="Aptos" panose="020B0004020202020204" pitchFamily="34" charset="0"/>
                <a:sym typeface="Arial"/>
              </a:rPr>
              <a:t>Childbirth Education</a:t>
            </a:r>
            <a:endParaRPr>
              <a:latin typeface="Aptos" panose="020B0004020202020204" pitchFamily="34" charset="0"/>
            </a:endParaRPr>
          </a:p>
        </p:txBody>
      </p:sp>
      <p:pic>
        <p:nvPicPr>
          <p:cNvPr id="883" name="Google Shape;883;p48" descr="Pregnant lady with solid fill"/>
          <p:cNvPicPr preferRelativeResize="0"/>
          <p:nvPr/>
        </p:nvPicPr>
        <p:blipFill rotWithShape="1">
          <a:blip r:embed="rId3">
            <a:alphaModFix/>
          </a:blip>
          <a:srcRect/>
          <a:stretch/>
        </p:blipFill>
        <p:spPr>
          <a:xfrm>
            <a:off x="1636796" y="2064758"/>
            <a:ext cx="1019985" cy="1019985"/>
          </a:xfrm>
          <a:prstGeom prst="rect">
            <a:avLst/>
          </a:prstGeom>
          <a:noFill/>
          <a:ln>
            <a:noFill/>
          </a:ln>
        </p:spPr>
      </p:pic>
      <p:pic>
        <p:nvPicPr>
          <p:cNvPr id="884" name="Google Shape;884;p48" descr="Open hand with solid fill"/>
          <p:cNvPicPr preferRelativeResize="0"/>
          <p:nvPr/>
        </p:nvPicPr>
        <p:blipFill rotWithShape="1">
          <a:blip r:embed="rId4">
            <a:alphaModFix/>
          </a:blip>
          <a:srcRect/>
          <a:stretch/>
        </p:blipFill>
        <p:spPr>
          <a:xfrm>
            <a:off x="5583077" y="2170890"/>
            <a:ext cx="1019985" cy="1019985"/>
          </a:xfrm>
          <a:prstGeom prst="rect">
            <a:avLst/>
          </a:prstGeom>
          <a:noFill/>
          <a:ln>
            <a:noFill/>
          </a:ln>
        </p:spPr>
      </p:pic>
      <p:pic>
        <p:nvPicPr>
          <p:cNvPr id="885" name="Google Shape;885;p48" descr="Baby crawling with solid fill"/>
          <p:cNvPicPr preferRelativeResize="0"/>
          <p:nvPr/>
        </p:nvPicPr>
        <p:blipFill rotWithShape="1">
          <a:blip r:embed="rId5">
            <a:alphaModFix/>
          </a:blip>
          <a:srcRect/>
          <a:stretch/>
        </p:blipFill>
        <p:spPr>
          <a:xfrm>
            <a:off x="9666750" y="2003379"/>
            <a:ext cx="1019985" cy="1019985"/>
          </a:xfrm>
          <a:prstGeom prst="rect">
            <a:avLst/>
          </a:prstGeom>
          <a:noFill/>
          <a:ln>
            <a:noFill/>
          </a:ln>
        </p:spPr>
      </p:pic>
      <p:sp>
        <p:nvSpPr>
          <p:cNvPr id="886" name="Google Shape;886;p48"/>
          <p:cNvSpPr/>
          <p:nvPr/>
        </p:nvSpPr>
        <p:spPr>
          <a:xfrm>
            <a:off x="3677645"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87" name="Google Shape;887;p48"/>
          <p:cNvSpPr/>
          <p:nvPr/>
        </p:nvSpPr>
        <p:spPr>
          <a:xfrm>
            <a:off x="7623926"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ptos" panose="020B0004020202020204" pitchFamily="34" charset="0"/>
              <a:sym typeface="Arial"/>
            </a:endParaRPr>
          </a:p>
        </p:txBody>
      </p:sp>
      <p:sp>
        <p:nvSpPr>
          <p:cNvPr id="888" name="Google Shape;88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95</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29401"/>
    </mc:Choice>
    <mc:Fallback xmlns="">
      <p:transition spd="slow" advTm="29401"/>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74"/>
        <p:cNvGrpSpPr/>
        <p:nvPr/>
      </p:nvGrpSpPr>
      <p:grpSpPr>
        <a:xfrm>
          <a:off x="0" y="0"/>
          <a:ext cx="0" cy="0"/>
          <a:chOff x="0" y="0"/>
          <a:chExt cx="0" cy="0"/>
        </a:xfrm>
      </p:grpSpPr>
      <p:sp>
        <p:nvSpPr>
          <p:cNvPr id="875" name="Google Shape;875;p48"/>
          <p:cNvSpPr/>
          <p:nvPr/>
        </p:nvSpPr>
        <p:spPr>
          <a:xfrm rot="1035292">
            <a:off x="9267825"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76" name="Google Shape;876;p48"/>
          <p:cNvSpPr/>
          <p:nvPr/>
        </p:nvSpPr>
        <p:spPr>
          <a:xfrm rot="1035292">
            <a:off x="5231970" y="1898572"/>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77" name="Google Shape;877;p48"/>
          <p:cNvSpPr/>
          <p:nvPr/>
        </p:nvSpPr>
        <p:spPr>
          <a:xfrm rot="1035292">
            <a:off x="1272502" y="1862218"/>
            <a:ext cx="1543050" cy="2547351"/>
          </a:xfrm>
          <a:prstGeom prst="roundRect">
            <a:avLst>
              <a:gd name="adj" fmla="val 50000"/>
            </a:avLst>
          </a:prstGeom>
          <a:solidFill>
            <a:srgbClr val="B69DA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78" name="Google Shape;878;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Doy fe de tener el conocimiento y la competencia en...</a:t>
            </a:r>
            <a:endParaRPr/>
          </a:p>
        </p:txBody>
      </p:sp>
      <p:sp>
        <p:nvSpPr>
          <p:cNvPr id="879" name="Google Shape;879;p48"/>
          <p:cNvSpPr/>
          <p:nvPr/>
        </p:nvSpPr>
        <p:spPr>
          <a:xfrm>
            <a:off x="1663505" y="5021472"/>
            <a:ext cx="8864991" cy="1572957"/>
          </a:xfrm>
          <a:prstGeom prst="leftRightArrow">
            <a:avLst>
              <a:gd name="adj1" fmla="val 68121"/>
              <a:gd name="adj2" fmla="val 62081"/>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ptos" panose="020B0004020202020204" pitchFamily="34" charset="0"/>
                <a:cs typeface="Arial"/>
                <a:sym typeface="Arial"/>
              </a:rPr>
              <a:t>Anatomía del embarazo, parto y posparto; Apoyo familiar y de pareja; Desarrollo de una lista de recursos comunitarios; Atención adaptada al trauma; Diversidad, equidad e inclusión (sensibilidad cultural)</a:t>
            </a:r>
            <a:endParaRPr kumimoji="0" sz="20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80" name="Google Shape;880;p48"/>
          <p:cNvSpPr/>
          <p:nvPr/>
        </p:nvSpPr>
        <p:spPr>
          <a:xfrm>
            <a:off x="8115300"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Postparto</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Apoyo</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en</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el</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Postparto</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Recuperación</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Apoyo</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en</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la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Alimentación</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Lactancia</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Cuidado</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de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Recién</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 </a:t>
            </a:r>
            <a:r>
              <a:rPr kumimoji="0" lang="en-US" sz="1600" b="0" i="0" u="none" strike="noStrike" kern="0" cap="none" spc="0" normalizeH="0" baseline="0" noProof="0" dirty="0" err="1">
                <a:ln>
                  <a:noFill/>
                </a:ln>
                <a:solidFill>
                  <a:srgbClr val="FFFFFF"/>
                </a:solidFill>
                <a:effectLst/>
                <a:uLnTx/>
                <a:uFillTx/>
                <a:latin typeface="Aptos" panose="020B0004020202020204" pitchFamily="34" charset="0"/>
                <a:cs typeface="Arial"/>
                <a:sym typeface="Arial"/>
              </a:rPr>
              <a:t>Nacidos</a:t>
            </a:r>
            <a:r>
              <a:rPr kumimoji="0" lang="en-US" sz="1600" b="0" i="0" u="none" strike="noStrike" kern="0" cap="none" spc="0" normalizeH="0" baseline="0" noProof="0" dirty="0">
                <a:ln>
                  <a:noFill/>
                </a:ln>
                <a:solidFill>
                  <a:srgbClr val="FFFFFF"/>
                </a:solidFill>
                <a:effectLst/>
                <a:uLnTx/>
                <a:uFillTx/>
                <a:latin typeface="Aptos" panose="020B0004020202020204" pitchFamily="34" charset="0"/>
                <a:cs typeface="Arial"/>
                <a:sym typeface="Arial"/>
              </a:rPr>
              <a:t>/Infantes</a:t>
            </a:r>
            <a:endParaRPr kumimoji="0" sz="1100" b="0" i="0" u="none" strike="noStrike" kern="0" cap="none" spc="0" normalizeH="0" baseline="0" noProof="0" dirty="0">
              <a:ln>
                <a:noFill/>
              </a:ln>
              <a:solidFill>
                <a:srgbClr val="000000"/>
              </a:solidFill>
              <a:effectLst/>
              <a:uLnTx/>
              <a:uFillTx/>
              <a:latin typeface="Aptos" panose="020B0004020202020204" pitchFamily="34" charset="0"/>
              <a:cs typeface="Arial"/>
              <a:sym typeface="Arial"/>
            </a:endParaRPr>
          </a:p>
        </p:txBody>
      </p:sp>
      <p:sp>
        <p:nvSpPr>
          <p:cNvPr id="881" name="Google Shape;881;p48"/>
          <p:cNvSpPr/>
          <p:nvPr/>
        </p:nvSpPr>
        <p:spPr>
          <a:xfrm>
            <a:off x="4169019"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FFFFFF"/>
                </a:solidFill>
                <a:effectLst/>
                <a:uLnTx/>
                <a:uFillTx/>
                <a:latin typeface="Aptos" panose="020B0004020202020204" pitchFamily="34" charset="0"/>
                <a:cs typeface="Arial"/>
                <a:sym typeface="Arial"/>
              </a:rPr>
              <a:t>Trabajo de parto y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Medidas de Confort No Médicas</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Técnicas de Apoyo durante el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sp>
        <p:nvSpPr>
          <p:cNvPr id="882" name="Google Shape;882;p48"/>
          <p:cNvSpPr/>
          <p:nvPr/>
        </p:nvSpPr>
        <p:spPr>
          <a:xfrm>
            <a:off x="222738" y="3152775"/>
            <a:ext cx="3848100" cy="1800665"/>
          </a:xfrm>
          <a:prstGeom prst="roundRect">
            <a:avLst>
              <a:gd name="adj" fmla="val 16667"/>
            </a:avLst>
          </a:prstGeom>
          <a:solidFill>
            <a:srgbClr val="6D3A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FFFFFF"/>
                </a:solidFill>
                <a:effectLst/>
                <a:uLnTx/>
                <a:uFillTx/>
                <a:latin typeface="Aptos" panose="020B0004020202020204" pitchFamily="34" charset="0"/>
                <a:cs typeface="Arial"/>
                <a:sym typeface="Arial"/>
              </a:rPr>
              <a:t>Cuidado Prenatal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Apoyo durante el Embarazo/Perinatal</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457200" marR="0" lvl="1"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FFFFF"/>
                </a:solidFill>
                <a:effectLst/>
                <a:uLnTx/>
                <a:uFillTx/>
                <a:latin typeface="Aptos" panose="020B0004020202020204" pitchFamily="34" charset="0"/>
                <a:cs typeface="Arial"/>
                <a:sym typeface="Arial"/>
              </a:rPr>
              <a:t>Educación sobre el Parto</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883" name="Google Shape;883;p48" descr="Pregnant lady with solid fill"/>
          <p:cNvPicPr preferRelativeResize="0"/>
          <p:nvPr/>
        </p:nvPicPr>
        <p:blipFill rotWithShape="1">
          <a:blip r:embed="rId3">
            <a:alphaModFix/>
          </a:blip>
          <a:srcRect/>
          <a:stretch/>
        </p:blipFill>
        <p:spPr>
          <a:xfrm>
            <a:off x="1636796" y="2064758"/>
            <a:ext cx="1019985" cy="1019985"/>
          </a:xfrm>
          <a:prstGeom prst="rect">
            <a:avLst/>
          </a:prstGeom>
          <a:noFill/>
          <a:ln>
            <a:noFill/>
          </a:ln>
        </p:spPr>
      </p:pic>
      <p:pic>
        <p:nvPicPr>
          <p:cNvPr id="884" name="Google Shape;884;p48" descr="Open hand with solid fill"/>
          <p:cNvPicPr preferRelativeResize="0"/>
          <p:nvPr/>
        </p:nvPicPr>
        <p:blipFill rotWithShape="1">
          <a:blip r:embed="rId4">
            <a:alphaModFix/>
          </a:blip>
          <a:srcRect/>
          <a:stretch/>
        </p:blipFill>
        <p:spPr>
          <a:xfrm>
            <a:off x="5583077" y="2170890"/>
            <a:ext cx="1019985" cy="1019985"/>
          </a:xfrm>
          <a:prstGeom prst="rect">
            <a:avLst/>
          </a:prstGeom>
          <a:noFill/>
          <a:ln>
            <a:noFill/>
          </a:ln>
        </p:spPr>
      </p:pic>
      <p:pic>
        <p:nvPicPr>
          <p:cNvPr id="885" name="Google Shape;885;p48" descr="Baby crawling with solid fill"/>
          <p:cNvPicPr preferRelativeResize="0"/>
          <p:nvPr/>
        </p:nvPicPr>
        <p:blipFill rotWithShape="1">
          <a:blip r:embed="rId5">
            <a:alphaModFix/>
          </a:blip>
          <a:srcRect/>
          <a:stretch/>
        </p:blipFill>
        <p:spPr>
          <a:xfrm>
            <a:off x="9666750" y="2003379"/>
            <a:ext cx="1019985" cy="1019985"/>
          </a:xfrm>
          <a:prstGeom prst="rect">
            <a:avLst/>
          </a:prstGeom>
          <a:noFill/>
          <a:ln>
            <a:noFill/>
          </a:ln>
        </p:spPr>
      </p:pic>
      <p:sp>
        <p:nvSpPr>
          <p:cNvPr id="886" name="Google Shape;886;p48"/>
          <p:cNvSpPr/>
          <p:nvPr/>
        </p:nvSpPr>
        <p:spPr>
          <a:xfrm>
            <a:off x="3677645"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87" name="Google Shape;887;p48"/>
          <p:cNvSpPr/>
          <p:nvPr/>
        </p:nvSpPr>
        <p:spPr>
          <a:xfrm>
            <a:off x="7623926" y="2562396"/>
            <a:ext cx="884567" cy="438150"/>
          </a:xfrm>
          <a:prstGeom prst="rightArrow">
            <a:avLst>
              <a:gd name="adj1" fmla="val 50000"/>
              <a:gd name="adj2" fmla="val 50000"/>
            </a:avLst>
          </a:prstGeom>
          <a:solidFill>
            <a:srgbClr val="99758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ptos" panose="020B0004020202020204" pitchFamily="34" charset="0"/>
              <a:cs typeface="Arial"/>
              <a:sym typeface="Arial"/>
            </a:endParaRPr>
          </a:p>
        </p:txBody>
      </p:sp>
      <p:sp>
        <p:nvSpPr>
          <p:cNvPr id="888" name="Google Shape;88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96</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29401"/>
    </mc:Choice>
    <mc:Fallback xmlns="">
      <p:transition spd="slow" advTm="29401"/>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93"/>
        <p:cNvGrpSpPr/>
        <p:nvPr/>
      </p:nvGrpSpPr>
      <p:grpSpPr>
        <a:xfrm>
          <a:off x="0" y="0"/>
          <a:ext cx="0" cy="0"/>
          <a:chOff x="0" y="0"/>
          <a:chExt cx="0" cy="0"/>
        </a:xfrm>
      </p:grpSpPr>
      <p:sp>
        <p:nvSpPr>
          <p:cNvPr id="894" name="Google Shape;89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Submitting Attestations</a:t>
            </a:r>
            <a:endParaRPr/>
          </a:p>
        </p:txBody>
      </p:sp>
      <p:sp>
        <p:nvSpPr>
          <p:cNvPr id="895" name="Google Shape;895;p49"/>
          <p:cNvSpPr/>
          <p:nvPr/>
        </p:nvSpPr>
        <p:spPr>
          <a:xfrm>
            <a:off x="6386128" y="3225501"/>
            <a:ext cx="4626430" cy="155346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ptos" panose="020B0004020202020204" pitchFamily="34" charset="0"/>
                <a:sym typeface="Arial"/>
              </a:rPr>
              <a:t>Attestations should be filled out by each doula, signed, and uploaded to the Medicaid Provider Web Portal</a:t>
            </a:r>
            <a:endParaRPr>
              <a:latin typeface="Aptos" panose="020B0004020202020204" pitchFamily="34" charset="0"/>
            </a:endParaRPr>
          </a:p>
        </p:txBody>
      </p:sp>
      <p:pic>
        <p:nvPicPr>
          <p:cNvPr id="896" name="Google Shape;896;p49"/>
          <p:cNvPicPr preferRelativeResize="0"/>
          <p:nvPr/>
        </p:nvPicPr>
        <p:blipFill rotWithShape="1">
          <a:blip r:embed="rId3">
            <a:alphaModFix/>
          </a:blip>
          <a:srcRect/>
          <a:stretch/>
        </p:blipFill>
        <p:spPr>
          <a:xfrm>
            <a:off x="1289460" y="1417738"/>
            <a:ext cx="3984905" cy="5168990"/>
          </a:xfrm>
          <a:prstGeom prst="roundRect">
            <a:avLst>
              <a:gd name="adj" fmla="val 8555"/>
            </a:avLst>
          </a:prstGeom>
          <a:noFill/>
          <a:ln>
            <a:noFill/>
          </a:ln>
        </p:spPr>
      </p:pic>
      <p:sp>
        <p:nvSpPr>
          <p:cNvPr id="897" name="Google Shape;89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97</a:t>
            </a:fld>
            <a:endParaRPr/>
          </a:p>
        </p:txBody>
      </p:sp>
    </p:spTree>
  </p:cSld>
  <p:clrMapOvr>
    <a:masterClrMapping/>
  </p:clrMapOvr>
  <mc:AlternateContent xmlns:mc="http://schemas.openxmlformats.org/markup-compatibility/2006" xmlns:p14="http://schemas.microsoft.com/office/powerpoint/2010/main">
    <mc:Choice Requires="p14">
      <p:transition spd="slow" p14:dur="2000" advTm="18258"/>
    </mc:Choice>
    <mc:Fallback xmlns="">
      <p:transition spd="slow" advTm="18258"/>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893"/>
        <p:cNvGrpSpPr/>
        <p:nvPr/>
      </p:nvGrpSpPr>
      <p:grpSpPr>
        <a:xfrm>
          <a:off x="0" y="0"/>
          <a:ext cx="0" cy="0"/>
          <a:chOff x="0" y="0"/>
          <a:chExt cx="0" cy="0"/>
        </a:xfrm>
      </p:grpSpPr>
      <p:sp>
        <p:nvSpPr>
          <p:cNvPr id="894" name="Google Shape;89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Presentación de Atestaciones</a:t>
            </a:r>
            <a:endParaRPr/>
          </a:p>
        </p:txBody>
      </p:sp>
      <p:sp>
        <p:nvSpPr>
          <p:cNvPr id="895" name="Google Shape;895;p49"/>
          <p:cNvSpPr/>
          <p:nvPr/>
        </p:nvSpPr>
        <p:spPr>
          <a:xfrm>
            <a:off x="6386128" y="3225501"/>
            <a:ext cx="4626430" cy="155346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Las atestaciones deben ser completadas por cada doula, firmadas y subidas al Portal Web de Proveedores de Medicaid</a:t>
            </a:r>
            <a:endParaRPr kumimoji="0" sz="1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p:txBody>
      </p:sp>
      <p:pic>
        <p:nvPicPr>
          <p:cNvPr id="896" name="Google Shape;896;p49"/>
          <p:cNvPicPr preferRelativeResize="0"/>
          <p:nvPr/>
        </p:nvPicPr>
        <p:blipFill>
          <a:blip r:embed="rId3"/>
          <a:srcRect l="138" r="138"/>
          <a:stretch/>
        </p:blipFill>
        <p:spPr>
          <a:xfrm>
            <a:off x="1289460" y="1417738"/>
            <a:ext cx="3984905" cy="5168990"/>
          </a:xfrm>
          <a:prstGeom prst="roundRect">
            <a:avLst>
              <a:gd name="adj" fmla="val 8555"/>
            </a:avLst>
          </a:prstGeom>
          <a:noFill/>
          <a:ln>
            <a:noFill/>
          </a:ln>
        </p:spPr>
      </p:pic>
      <p:sp>
        <p:nvSpPr>
          <p:cNvPr id="897" name="Google Shape;89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757575"/>
                </a:solidFill>
                <a:effectLst/>
                <a:uLnTx/>
                <a:uFillTx/>
                <a:latin typeface="Aptos" panose="020B0004020202020204" pitchFamily="34"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98</a:t>
            </a:fld>
            <a:endParaRPr kumimoji="0" sz="1200" b="0" i="0" u="none" strike="noStrike" kern="0" cap="none" spc="0" normalizeH="0" baseline="0" noProof="0">
              <a:ln>
                <a:noFill/>
              </a:ln>
              <a:solidFill>
                <a:srgbClr val="757575"/>
              </a:solidFill>
              <a:effectLst/>
              <a:uLnTx/>
              <a:uFillTx/>
              <a:latin typeface="Aptos" panose="020B0004020202020204" pitchFamily="34"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18258"/>
    </mc:Choice>
    <mc:Fallback xmlns="">
      <p:transition spd="slow" advTm="18258"/>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E2D8DF"/>
        </a:solidFill>
        <a:effectLst/>
      </p:bgPr>
    </p:bg>
    <p:spTree>
      <p:nvGrpSpPr>
        <p:cNvPr id="1" name="Shape 902"/>
        <p:cNvGrpSpPr/>
        <p:nvPr/>
      </p:nvGrpSpPr>
      <p:grpSpPr>
        <a:xfrm>
          <a:off x="0" y="0"/>
          <a:ext cx="0" cy="0"/>
          <a:chOff x="0" y="0"/>
          <a:chExt cx="0" cy="0"/>
        </a:xfrm>
      </p:grpSpPr>
      <p:sp>
        <p:nvSpPr>
          <p:cNvPr id="903" name="Google Shape;903;p50"/>
          <p:cNvSpPr txBox="1">
            <a:spLocks noGrp="1"/>
          </p:cNvSpPr>
          <p:nvPr>
            <p:ph type="title"/>
          </p:nvPr>
        </p:nvSpPr>
        <p:spPr>
          <a:xfrm>
            <a:off x="1282570" y="136525"/>
            <a:ext cx="10515600" cy="10025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Play"/>
              <a:buNone/>
            </a:pPr>
            <a:r>
              <a:rPr lang="en-US"/>
              <a:t>Letters of Recommendation </a:t>
            </a:r>
            <a:endParaRPr/>
          </a:p>
        </p:txBody>
      </p:sp>
      <p:sp>
        <p:nvSpPr>
          <p:cNvPr id="904" name="Google Shape;90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57575"/>
              </a:buClr>
              <a:buSzPts val="1200"/>
              <a:buFont typeface="Arial"/>
              <a:buNone/>
            </a:pPr>
            <a:fld id="{00000000-1234-1234-1234-123412341234}" type="slidenum">
              <a:rPr lang="en-US" sz="1200" b="0" i="0" u="none" strike="noStrike" cap="none">
                <a:solidFill>
                  <a:srgbClr val="757575"/>
                </a:solidFill>
                <a:ea typeface="Arial"/>
                <a:sym typeface="Arial"/>
              </a:rPr>
              <a:t>99</a:t>
            </a:fld>
            <a:endParaRPr sz="1200" b="0" i="0" u="none" strike="noStrike" cap="none">
              <a:solidFill>
                <a:srgbClr val="757575"/>
              </a:solidFill>
              <a:ea typeface="Arial"/>
              <a:sym typeface="Arial"/>
            </a:endParaRPr>
          </a:p>
        </p:txBody>
      </p:sp>
      <p:pic>
        <p:nvPicPr>
          <p:cNvPr id="905" name="Google Shape;905;p50"/>
          <p:cNvPicPr preferRelativeResize="0"/>
          <p:nvPr/>
        </p:nvPicPr>
        <p:blipFill rotWithShape="1">
          <a:blip r:embed="rId3">
            <a:alphaModFix/>
          </a:blip>
          <a:srcRect/>
          <a:stretch/>
        </p:blipFill>
        <p:spPr>
          <a:xfrm>
            <a:off x="1463498" y="946242"/>
            <a:ext cx="9445932" cy="577523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6746"/>
    </mc:Choice>
    <mc:Fallback xmlns="">
      <p:transition spd="slow" advTm="6746"/>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8.8|5.6|5.2|3.6|4.7"/>
</p:tagLst>
</file>

<file path=ppt/tags/tag10.xml><?xml version="1.0" encoding="utf-8"?>
<p:tagLst xmlns:a="http://schemas.openxmlformats.org/drawingml/2006/main" xmlns:r="http://schemas.openxmlformats.org/officeDocument/2006/relationships" xmlns:p="http://schemas.openxmlformats.org/presentationml/2006/main">
  <p:tag name="TIMING" val="|7.7|0.4|6.4|0.5|5.6|0.5"/>
</p:tagLst>
</file>

<file path=ppt/tags/tag11.xml><?xml version="1.0" encoding="utf-8"?>
<p:tagLst xmlns:a="http://schemas.openxmlformats.org/drawingml/2006/main" xmlns:r="http://schemas.openxmlformats.org/officeDocument/2006/relationships" xmlns:p="http://schemas.openxmlformats.org/presentationml/2006/main">
  <p:tag name="TIMING" val="|2.1|9.8"/>
</p:tagLst>
</file>

<file path=ppt/tags/tag12.xml><?xml version="1.0" encoding="utf-8"?>
<p:tagLst xmlns:a="http://schemas.openxmlformats.org/drawingml/2006/main" xmlns:r="http://schemas.openxmlformats.org/officeDocument/2006/relationships" xmlns:p="http://schemas.openxmlformats.org/presentationml/2006/main">
  <p:tag name="TIMING" val="|2.1|9.8"/>
</p:tagLst>
</file>

<file path=ppt/tags/tag13.xml><?xml version="1.0" encoding="utf-8"?>
<p:tagLst xmlns:a="http://schemas.openxmlformats.org/drawingml/2006/main" xmlns:r="http://schemas.openxmlformats.org/officeDocument/2006/relationships" xmlns:p="http://schemas.openxmlformats.org/presentationml/2006/main">
  <p:tag name="TIMING" val="|17.1|13|5.7"/>
</p:tagLst>
</file>

<file path=ppt/tags/tag14.xml><?xml version="1.0" encoding="utf-8"?>
<p:tagLst xmlns:a="http://schemas.openxmlformats.org/drawingml/2006/main" xmlns:r="http://schemas.openxmlformats.org/officeDocument/2006/relationships" xmlns:p="http://schemas.openxmlformats.org/presentationml/2006/main">
  <p:tag name="TIMING" val="|17.1|13|5.7"/>
</p:tagLst>
</file>

<file path=ppt/tags/tag15.xml><?xml version="1.0" encoding="utf-8"?>
<p:tagLst xmlns:a="http://schemas.openxmlformats.org/drawingml/2006/main" xmlns:r="http://schemas.openxmlformats.org/officeDocument/2006/relationships" xmlns:p="http://schemas.openxmlformats.org/presentationml/2006/main">
  <p:tag name="TIMING" val="|1.7|12.7|11.8|5.7|18.3|3.1"/>
</p:tagLst>
</file>

<file path=ppt/tags/tag16.xml><?xml version="1.0" encoding="utf-8"?>
<p:tagLst xmlns:a="http://schemas.openxmlformats.org/drawingml/2006/main" xmlns:r="http://schemas.openxmlformats.org/officeDocument/2006/relationships" xmlns:p="http://schemas.openxmlformats.org/presentationml/2006/main">
  <p:tag name="TIMING" val="|1.7|12.7|11.8|5.7|18.3|3.1"/>
</p:tagLst>
</file>

<file path=ppt/tags/tag17.xml><?xml version="1.0" encoding="utf-8"?>
<p:tagLst xmlns:a="http://schemas.openxmlformats.org/drawingml/2006/main" xmlns:r="http://schemas.openxmlformats.org/officeDocument/2006/relationships" xmlns:p="http://schemas.openxmlformats.org/presentationml/2006/main">
  <p:tag name="TIMING" val="|7.6|4.5|1.8|1.7|2.6|3.2"/>
</p:tagLst>
</file>

<file path=ppt/tags/tag18.xml><?xml version="1.0" encoding="utf-8"?>
<p:tagLst xmlns:a="http://schemas.openxmlformats.org/drawingml/2006/main" xmlns:r="http://schemas.openxmlformats.org/officeDocument/2006/relationships" xmlns:p="http://schemas.openxmlformats.org/presentationml/2006/main">
  <p:tag name="TIMING" val="|7.6|4.5|1.8|1.7|2.6|3.2"/>
</p:tagLst>
</file>

<file path=ppt/tags/tag19.xml><?xml version="1.0" encoding="utf-8"?>
<p:tagLst xmlns:a="http://schemas.openxmlformats.org/drawingml/2006/main" xmlns:r="http://schemas.openxmlformats.org/officeDocument/2006/relationships" xmlns:p="http://schemas.openxmlformats.org/presentationml/2006/main">
  <p:tag name="TIMING" val="|8.5|6.9|1.4|2.1|6.9"/>
</p:tagLst>
</file>

<file path=ppt/tags/tag2.xml><?xml version="1.0" encoding="utf-8"?>
<p:tagLst xmlns:a="http://schemas.openxmlformats.org/drawingml/2006/main" xmlns:r="http://schemas.openxmlformats.org/officeDocument/2006/relationships" xmlns:p="http://schemas.openxmlformats.org/presentationml/2006/main">
  <p:tag name="TIMING" val="|18.8|5.6|5.2|3.6|4.7"/>
</p:tagLst>
</file>

<file path=ppt/tags/tag20.xml><?xml version="1.0" encoding="utf-8"?>
<p:tagLst xmlns:a="http://schemas.openxmlformats.org/drawingml/2006/main" xmlns:r="http://schemas.openxmlformats.org/officeDocument/2006/relationships" xmlns:p="http://schemas.openxmlformats.org/presentationml/2006/main">
  <p:tag name="TIMING" val="|8.5|6.9|1.4|2.1|6.9"/>
</p:tagLst>
</file>

<file path=ppt/tags/tag21.xml><?xml version="1.0" encoding="utf-8"?>
<p:tagLst xmlns:a="http://schemas.openxmlformats.org/drawingml/2006/main" xmlns:r="http://schemas.openxmlformats.org/officeDocument/2006/relationships" xmlns:p="http://schemas.openxmlformats.org/presentationml/2006/main">
  <p:tag name="TIMING" val="|7.4|10.3"/>
</p:tagLst>
</file>

<file path=ppt/tags/tag22.xml><?xml version="1.0" encoding="utf-8"?>
<p:tagLst xmlns:a="http://schemas.openxmlformats.org/drawingml/2006/main" xmlns:r="http://schemas.openxmlformats.org/officeDocument/2006/relationships" xmlns:p="http://schemas.openxmlformats.org/presentationml/2006/main">
  <p:tag name="TIMING" val="|7.4|10.3"/>
</p:tagLst>
</file>

<file path=ppt/tags/tag23.xml><?xml version="1.0" encoding="utf-8"?>
<p:tagLst xmlns:a="http://schemas.openxmlformats.org/drawingml/2006/main" xmlns:r="http://schemas.openxmlformats.org/officeDocument/2006/relationships" xmlns:p="http://schemas.openxmlformats.org/presentationml/2006/main">
  <p:tag name="TIMING" val="|16.4|13.5|11.8|4"/>
</p:tagLst>
</file>

<file path=ppt/tags/tag24.xml><?xml version="1.0" encoding="utf-8"?>
<p:tagLst xmlns:a="http://schemas.openxmlformats.org/drawingml/2006/main" xmlns:r="http://schemas.openxmlformats.org/officeDocument/2006/relationships" xmlns:p="http://schemas.openxmlformats.org/presentationml/2006/main">
  <p:tag name="TIMING" val="|16.4|13.5|11.8|4"/>
</p:tagLst>
</file>

<file path=ppt/tags/tag25.xml><?xml version="1.0" encoding="utf-8"?>
<p:tagLst xmlns:a="http://schemas.openxmlformats.org/drawingml/2006/main" xmlns:r="http://schemas.openxmlformats.org/officeDocument/2006/relationships" xmlns:p="http://schemas.openxmlformats.org/presentationml/2006/main">
  <p:tag name="TIMING" val="|5.6|4.6|8.4|30"/>
</p:tagLst>
</file>

<file path=ppt/tags/tag26.xml><?xml version="1.0" encoding="utf-8"?>
<p:tagLst xmlns:a="http://schemas.openxmlformats.org/drawingml/2006/main" xmlns:r="http://schemas.openxmlformats.org/officeDocument/2006/relationships" xmlns:p="http://schemas.openxmlformats.org/presentationml/2006/main">
  <p:tag name="TIMING" val="|5.6|4.6|8.4|30"/>
</p:tagLst>
</file>

<file path=ppt/tags/tag27.xml><?xml version="1.0" encoding="utf-8"?>
<p:tagLst xmlns:a="http://schemas.openxmlformats.org/drawingml/2006/main" xmlns:r="http://schemas.openxmlformats.org/officeDocument/2006/relationships" xmlns:p="http://schemas.openxmlformats.org/presentationml/2006/main">
  <p:tag name="TIMING" val="|3.8|1.9|0.5|8.1|1.2|0.6|2.2|1.7"/>
</p:tagLst>
</file>

<file path=ppt/tags/tag28.xml><?xml version="1.0" encoding="utf-8"?>
<p:tagLst xmlns:a="http://schemas.openxmlformats.org/drawingml/2006/main" xmlns:r="http://schemas.openxmlformats.org/officeDocument/2006/relationships" xmlns:p="http://schemas.openxmlformats.org/presentationml/2006/main">
  <p:tag name="TIMING" val="|3.8|1.9|0.5|8.1|1.2|0.6|2.2|1.7"/>
</p:tagLst>
</file>

<file path=ppt/tags/tag29.xml><?xml version="1.0" encoding="utf-8"?>
<p:tagLst xmlns:a="http://schemas.openxmlformats.org/drawingml/2006/main" xmlns:r="http://schemas.openxmlformats.org/officeDocument/2006/relationships" xmlns:p="http://schemas.openxmlformats.org/presentationml/2006/main">
  <p:tag name="TIMING" val="|4.1|5.4|4.2|3.2|3.7"/>
</p:tagLst>
</file>

<file path=ppt/tags/tag3.xml><?xml version="1.0" encoding="utf-8"?>
<p:tagLst xmlns:a="http://schemas.openxmlformats.org/drawingml/2006/main" xmlns:r="http://schemas.openxmlformats.org/officeDocument/2006/relationships" xmlns:p="http://schemas.openxmlformats.org/presentationml/2006/main">
  <p:tag name="TIMING" val="|5.8|1.9|2"/>
</p:tagLst>
</file>

<file path=ppt/tags/tag30.xml><?xml version="1.0" encoding="utf-8"?>
<p:tagLst xmlns:a="http://schemas.openxmlformats.org/drawingml/2006/main" xmlns:r="http://schemas.openxmlformats.org/officeDocument/2006/relationships" xmlns:p="http://schemas.openxmlformats.org/presentationml/2006/main">
  <p:tag name="TIMING" val="|4.1|5.4|4.2|3.2|3.7"/>
</p:tagLst>
</file>

<file path=ppt/tags/tag31.xml><?xml version="1.0" encoding="utf-8"?>
<p:tagLst xmlns:a="http://schemas.openxmlformats.org/drawingml/2006/main" xmlns:r="http://schemas.openxmlformats.org/officeDocument/2006/relationships" xmlns:p="http://schemas.openxmlformats.org/presentationml/2006/main">
  <p:tag name="TIMING" val="|2.9|7.8|11.6|8.1"/>
</p:tagLst>
</file>

<file path=ppt/tags/tag32.xml><?xml version="1.0" encoding="utf-8"?>
<p:tagLst xmlns:a="http://schemas.openxmlformats.org/drawingml/2006/main" xmlns:r="http://schemas.openxmlformats.org/officeDocument/2006/relationships" xmlns:p="http://schemas.openxmlformats.org/presentationml/2006/main">
  <p:tag name="TIMING" val="|2.9|7.8|11.6|8.1"/>
</p:tagLst>
</file>

<file path=ppt/tags/tag33.xml><?xml version="1.0" encoding="utf-8"?>
<p:tagLst xmlns:a="http://schemas.openxmlformats.org/drawingml/2006/main" xmlns:r="http://schemas.openxmlformats.org/officeDocument/2006/relationships" xmlns:p="http://schemas.openxmlformats.org/presentationml/2006/main">
  <p:tag name="TIMING" val="|6.4|1.4|2.2|5.6"/>
</p:tagLst>
</file>

<file path=ppt/tags/tag34.xml><?xml version="1.0" encoding="utf-8"?>
<p:tagLst xmlns:a="http://schemas.openxmlformats.org/drawingml/2006/main" xmlns:r="http://schemas.openxmlformats.org/officeDocument/2006/relationships" xmlns:p="http://schemas.openxmlformats.org/presentationml/2006/main">
  <p:tag name="TIMING" val="|6.4|1.4|2.2|5.6"/>
</p:tagLst>
</file>

<file path=ppt/tags/tag35.xml><?xml version="1.0" encoding="utf-8"?>
<p:tagLst xmlns:a="http://schemas.openxmlformats.org/drawingml/2006/main" xmlns:r="http://schemas.openxmlformats.org/officeDocument/2006/relationships" xmlns:p="http://schemas.openxmlformats.org/presentationml/2006/main">
  <p:tag name="TIMING" val="|2.8|0.8|21.3|3.3|0.9|1.6|6.7"/>
</p:tagLst>
</file>

<file path=ppt/tags/tag36.xml><?xml version="1.0" encoding="utf-8"?>
<p:tagLst xmlns:a="http://schemas.openxmlformats.org/drawingml/2006/main" xmlns:r="http://schemas.openxmlformats.org/officeDocument/2006/relationships" xmlns:p="http://schemas.openxmlformats.org/presentationml/2006/main">
  <p:tag name="TIMING" val="|2.8|0.8|21.3|3.3|0.9|1.6|6.7"/>
</p:tagLst>
</file>

<file path=ppt/tags/tag37.xml><?xml version="1.0" encoding="utf-8"?>
<p:tagLst xmlns:a="http://schemas.openxmlformats.org/drawingml/2006/main" xmlns:r="http://schemas.openxmlformats.org/officeDocument/2006/relationships" xmlns:p="http://schemas.openxmlformats.org/presentationml/2006/main">
  <p:tag name="TIMING" val="|6.1|1.8|1.7"/>
</p:tagLst>
</file>

<file path=ppt/tags/tag38.xml><?xml version="1.0" encoding="utf-8"?>
<p:tagLst xmlns:a="http://schemas.openxmlformats.org/drawingml/2006/main" xmlns:r="http://schemas.openxmlformats.org/officeDocument/2006/relationships" xmlns:p="http://schemas.openxmlformats.org/presentationml/2006/main">
  <p:tag name="TIMING" val="|6.1|1.8|1.7"/>
</p:tagLst>
</file>

<file path=ppt/tags/tag39.xml><?xml version="1.0" encoding="utf-8"?>
<p:tagLst xmlns:a="http://schemas.openxmlformats.org/drawingml/2006/main" xmlns:r="http://schemas.openxmlformats.org/officeDocument/2006/relationships" xmlns:p="http://schemas.openxmlformats.org/presentationml/2006/main">
  <p:tag name="TIMING" val="|5.8|12.6|13.9"/>
</p:tagLst>
</file>

<file path=ppt/tags/tag4.xml><?xml version="1.0" encoding="utf-8"?>
<p:tagLst xmlns:a="http://schemas.openxmlformats.org/drawingml/2006/main" xmlns:r="http://schemas.openxmlformats.org/officeDocument/2006/relationships" xmlns:p="http://schemas.openxmlformats.org/presentationml/2006/main">
  <p:tag name="TIMING" val="|5.8|1.9|2"/>
</p:tagLst>
</file>

<file path=ppt/tags/tag40.xml><?xml version="1.0" encoding="utf-8"?>
<p:tagLst xmlns:a="http://schemas.openxmlformats.org/drawingml/2006/main" xmlns:r="http://schemas.openxmlformats.org/officeDocument/2006/relationships" xmlns:p="http://schemas.openxmlformats.org/presentationml/2006/main">
  <p:tag name="TIMING" val="|5.8|12.6|13.9"/>
</p:tagLst>
</file>

<file path=ppt/tags/tag41.xml><?xml version="1.0" encoding="utf-8"?>
<p:tagLst xmlns:a="http://schemas.openxmlformats.org/drawingml/2006/main" xmlns:r="http://schemas.openxmlformats.org/officeDocument/2006/relationships" xmlns:p="http://schemas.openxmlformats.org/presentationml/2006/main">
  <p:tag name="TIMING" val="|9.8"/>
</p:tagLst>
</file>

<file path=ppt/tags/tag42.xml><?xml version="1.0" encoding="utf-8"?>
<p:tagLst xmlns:a="http://schemas.openxmlformats.org/drawingml/2006/main" xmlns:r="http://schemas.openxmlformats.org/officeDocument/2006/relationships" xmlns:p="http://schemas.openxmlformats.org/presentationml/2006/main">
  <p:tag name="TIMING" val="|9.8"/>
</p:tagLst>
</file>

<file path=ppt/tags/tag43.xml><?xml version="1.0" encoding="utf-8"?>
<p:tagLst xmlns:a="http://schemas.openxmlformats.org/drawingml/2006/main" xmlns:r="http://schemas.openxmlformats.org/officeDocument/2006/relationships" xmlns:p="http://schemas.openxmlformats.org/presentationml/2006/main">
  <p:tag name="TIMING" val="|7.6"/>
</p:tagLst>
</file>

<file path=ppt/tags/tag44.xml><?xml version="1.0" encoding="utf-8"?>
<p:tagLst xmlns:a="http://schemas.openxmlformats.org/drawingml/2006/main" xmlns:r="http://schemas.openxmlformats.org/officeDocument/2006/relationships" xmlns:p="http://schemas.openxmlformats.org/presentationml/2006/main">
  <p:tag name="TIMING" val="|7.6"/>
</p:tagLst>
</file>

<file path=ppt/tags/tag45.xml><?xml version="1.0" encoding="utf-8"?>
<p:tagLst xmlns:a="http://schemas.openxmlformats.org/drawingml/2006/main" xmlns:r="http://schemas.openxmlformats.org/officeDocument/2006/relationships" xmlns:p="http://schemas.openxmlformats.org/presentationml/2006/main">
  <p:tag name="TIMING" val="|2.6"/>
</p:tagLst>
</file>

<file path=ppt/tags/tag46.xml><?xml version="1.0" encoding="utf-8"?>
<p:tagLst xmlns:a="http://schemas.openxmlformats.org/drawingml/2006/main" xmlns:r="http://schemas.openxmlformats.org/officeDocument/2006/relationships" xmlns:p="http://schemas.openxmlformats.org/presentationml/2006/main">
  <p:tag name="TIMING" val="|2.6"/>
</p:tagLst>
</file>

<file path=ppt/tags/tag47.xml><?xml version="1.0" encoding="utf-8"?>
<p:tagLst xmlns:a="http://schemas.openxmlformats.org/drawingml/2006/main" xmlns:r="http://schemas.openxmlformats.org/officeDocument/2006/relationships" xmlns:p="http://schemas.openxmlformats.org/presentationml/2006/main">
  <p:tag name="TIMING" val="|0.5|2.1|10.3|6.5|8.5|5.1"/>
</p:tagLst>
</file>

<file path=ppt/tags/tag48.xml><?xml version="1.0" encoding="utf-8"?>
<p:tagLst xmlns:a="http://schemas.openxmlformats.org/drawingml/2006/main" xmlns:r="http://schemas.openxmlformats.org/officeDocument/2006/relationships" xmlns:p="http://schemas.openxmlformats.org/presentationml/2006/main">
  <p:tag name="TIMING" val="|0.5|2.1|10.3|6.5|8.5|5.1"/>
</p:tagLst>
</file>

<file path=ppt/tags/tag49.xml><?xml version="1.0" encoding="utf-8"?>
<p:tagLst xmlns:a="http://schemas.openxmlformats.org/drawingml/2006/main" xmlns:r="http://schemas.openxmlformats.org/officeDocument/2006/relationships" xmlns:p="http://schemas.openxmlformats.org/presentationml/2006/main">
  <p:tag name="TIMING" val="|0.6"/>
</p:tagLst>
</file>

<file path=ppt/tags/tag5.xml><?xml version="1.0" encoding="utf-8"?>
<p:tagLst xmlns:a="http://schemas.openxmlformats.org/drawingml/2006/main" xmlns:r="http://schemas.openxmlformats.org/officeDocument/2006/relationships" xmlns:p="http://schemas.openxmlformats.org/presentationml/2006/main">
  <p:tag name="TIMING" val="|1.3|5.7|3.8"/>
</p:tagLst>
</file>

<file path=ppt/tags/tag50.xml><?xml version="1.0" encoding="utf-8"?>
<p:tagLst xmlns:a="http://schemas.openxmlformats.org/drawingml/2006/main" xmlns:r="http://schemas.openxmlformats.org/officeDocument/2006/relationships" xmlns:p="http://schemas.openxmlformats.org/presentationml/2006/main">
  <p:tag name="TIMING" val="|0.6"/>
</p:tagLst>
</file>

<file path=ppt/tags/tag51.xml><?xml version="1.0" encoding="utf-8"?>
<p:tagLst xmlns:a="http://schemas.openxmlformats.org/drawingml/2006/main" xmlns:r="http://schemas.openxmlformats.org/officeDocument/2006/relationships" xmlns:p="http://schemas.openxmlformats.org/presentationml/2006/main">
  <p:tag name="TIMING" val="|1.3|3.6|1.5|1.8|25.3"/>
</p:tagLst>
</file>

<file path=ppt/tags/tag52.xml><?xml version="1.0" encoding="utf-8"?>
<p:tagLst xmlns:a="http://schemas.openxmlformats.org/drawingml/2006/main" xmlns:r="http://schemas.openxmlformats.org/officeDocument/2006/relationships" xmlns:p="http://schemas.openxmlformats.org/presentationml/2006/main">
  <p:tag name="TIMING" val="|1.3|3.6|1.5|1.8|25.3"/>
</p:tagLst>
</file>

<file path=ppt/tags/tag53.xml><?xml version="1.0" encoding="utf-8"?>
<p:tagLst xmlns:a="http://schemas.openxmlformats.org/drawingml/2006/main" xmlns:r="http://schemas.openxmlformats.org/officeDocument/2006/relationships" xmlns:p="http://schemas.openxmlformats.org/presentationml/2006/main">
  <p:tag name="TIMING" val="|1.8|4|2.7|10.1|7.8"/>
</p:tagLst>
</file>

<file path=ppt/tags/tag54.xml><?xml version="1.0" encoding="utf-8"?>
<p:tagLst xmlns:a="http://schemas.openxmlformats.org/drawingml/2006/main" xmlns:r="http://schemas.openxmlformats.org/officeDocument/2006/relationships" xmlns:p="http://schemas.openxmlformats.org/presentationml/2006/main">
  <p:tag name="TIMING" val="|1.8|4|2.7|10.1|7.8"/>
</p:tagLst>
</file>

<file path=ppt/tags/tag55.xml><?xml version="1.0" encoding="utf-8"?>
<p:tagLst xmlns:a="http://schemas.openxmlformats.org/drawingml/2006/main" xmlns:r="http://schemas.openxmlformats.org/officeDocument/2006/relationships" xmlns:p="http://schemas.openxmlformats.org/presentationml/2006/main">
  <p:tag name="TIMING" val="|1|1.5"/>
</p:tagLst>
</file>

<file path=ppt/tags/tag56.xml><?xml version="1.0" encoding="utf-8"?>
<p:tagLst xmlns:a="http://schemas.openxmlformats.org/drawingml/2006/main" xmlns:r="http://schemas.openxmlformats.org/officeDocument/2006/relationships" xmlns:p="http://schemas.openxmlformats.org/presentationml/2006/main">
  <p:tag name="TIMING" val="|1|1.5"/>
</p:tagLst>
</file>

<file path=ppt/tags/tag57.xml><?xml version="1.0" encoding="utf-8"?>
<p:tagLst xmlns:a="http://schemas.openxmlformats.org/drawingml/2006/main" xmlns:r="http://schemas.openxmlformats.org/officeDocument/2006/relationships" xmlns:p="http://schemas.openxmlformats.org/presentationml/2006/main">
  <p:tag name="TIMING" val="|4.7|3.6|2.7"/>
</p:tagLst>
</file>

<file path=ppt/tags/tag58.xml><?xml version="1.0" encoding="utf-8"?>
<p:tagLst xmlns:a="http://schemas.openxmlformats.org/drawingml/2006/main" xmlns:r="http://schemas.openxmlformats.org/officeDocument/2006/relationships" xmlns:p="http://schemas.openxmlformats.org/presentationml/2006/main">
  <p:tag name="TIMING" val="|4.7|3.6|2.7"/>
</p:tagLst>
</file>

<file path=ppt/tags/tag59.xml><?xml version="1.0" encoding="utf-8"?>
<p:tagLst xmlns:a="http://schemas.openxmlformats.org/drawingml/2006/main" xmlns:r="http://schemas.openxmlformats.org/officeDocument/2006/relationships" xmlns:p="http://schemas.openxmlformats.org/presentationml/2006/main">
  <p:tag name="TIMING" val="|4.9|2.2|2.3"/>
</p:tagLst>
</file>

<file path=ppt/tags/tag6.xml><?xml version="1.0" encoding="utf-8"?>
<p:tagLst xmlns:a="http://schemas.openxmlformats.org/drawingml/2006/main" xmlns:r="http://schemas.openxmlformats.org/officeDocument/2006/relationships" xmlns:p="http://schemas.openxmlformats.org/presentationml/2006/main">
  <p:tag name="TIMING" val="|1.3|5.7|3.8"/>
</p:tagLst>
</file>

<file path=ppt/tags/tag60.xml><?xml version="1.0" encoding="utf-8"?>
<p:tagLst xmlns:a="http://schemas.openxmlformats.org/drawingml/2006/main" xmlns:r="http://schemas.openxmlformats.org/officeDocument/2006/relationships" xmlns:p="http://schemas.openxmlformats.org/presentationml/2006/main">
  <p:tag name="TIMING" val="|4.9|2.2|2.3"/>
</p:tagLst>
</file>

<file path=ppt/tags/tag61.xml><?xml version="1.0" encoding="utf-8"?>
<p:tagLst xmlns:a="http://schemas.openxmlformats.org/drawingml/2006/main" xmlns:r="http://schemas.openxmlformats.org/officeDocument/2006/relationships" xmlns:p="http://schemas.openxmlformats.org/presentationml/2006/main">
  <p:tag name="TIMING" val="|14|41.4|1.4"/>
</p:tagLst>
</file>

<file path=ppt/tags/tag62.xml><?xml version="1.0" encoding="utf-8"?>
<p:tagLst xmlns:a="http://schemas.openxmlformats.org/drawingml/2006/main" xmlns:r="http://schemas.openxmlformats.org/officeDocument/2006/relationships" xmlns:p="http://schemas.openxmlformats.org/presentationml/2006/main">
  <p:tag name="TIMING" val="|14|41.4|1.4"/>
</p:tagLst>
</file>

<file path=ppt/tags/tag63.xml><?xml version="1.0" encoding="utf-8"?>
<p:tagLst xmlns:a="http://schemas.openxmlformats.org/drawingml/2006/main" xmlns:r="http://schemas.openxmlformats.org/officeDocument/2006/relationships" xmlns:p="http://schemas.openxmlformats.org/presentationml/2006/main">
  <p:tag name="TIMING" val="|3.8|1.4|2.6|1.7|1.6|1.2"/>
</p:tagLst>
</file>

<file path=ppt/tags/tag64.xml><?xml version="1.0" encoding="utf-8"?>
<p:tagLst xmlns:a="http://schemas.openxmlformats.org/drawingml/2006/main" xmlns:r="http://schemas.openxmlformats.org/officeDocument/2006/relationships" xmlns:p="http://schemas.openxmlformats.org/presentationml/2006/main">
  <p:tag name="TIMING" val="|3.8|1.4|2.6|1.7|1.6|1.2"/>
</p:tagLst>
</file>

<file path=ppt/tags/tag65.xml><?xml version="1.0" encoding="utf-8"?>
<p:tagLst xmlns:a="http://schemas.openxmlformats.org/drawingml/2006/main" xmlns:r="http://schemas.openxmlformats.org/officeDocument/2006/relationships" xmlns:p="http://schemas.openxmlformats.org/presentationml/2006/main">
  <p:tag name="TIMING" val="|3.8|6.2|15.7"/>
</p:tagLst>
</file>

<file path=ppt/tags/tag66.xml><?xml version="1.0" encoding="utf-8"?>
<p:tagLst xmlns:a="http://schemas.openxmlformats.org/drawingml/2006/main" xmlns:r="http://schemas.openxmlformats.org/officeDocument/2006/relationships" xmlns:p="http://schemas.openxmlformats.org/presentationml/2006/main">
  <p:tag name="TIMING" val="|3.8|6.2|15.7"/>
</p:tagLst>
</file>

<file path=ppt/tags/tag67.xml><?xml version="1.0" encoding="utf-8"?>
<p:tagLst xmlns:a="http://schemas.openxmlformats.org/drawingml/2006/main" xmlns:r="http://schemas.openxmlformats.org/officeDocument/2006/relationships" xmlns:p="http://schemas.openxmlformats.org/presentationml/2006/main">
  <p:tag name="TIMING" val="|1.4|4.1"/>
</p:tagLst>
</file>

<file path=ppt/tags/tag68.xml><?xml version="1.0" encoding="utf-8"?>
<p:tagLst xmlns:a="http://schemas.openxmlformats.org/drawingml/2006/main" xmlns:r="http://schemas.openxmlformats.org/officeDocument/2006/relationships" xmlns:p="http://schemas.openxmlformats.org/presentationml/2006/main">
  <p:tag name="TIMING" val="|1.4|4.1"/>
</p:tagLst>
</file>

<file path=ppt/tags/tag69.xml><?xml version="1.0" encoding="utf-8"?>
<p:tagLst xmlns:a="http://schemas.openxmlformats.org/drawingml/2006/main" xmlns:r="http://schemas.openxmlformats.org/officeDocument/2006/relationships" xmlns:p="http://schemas.openxmlformats.org/presentationml/2006/main">
  <p:tag name="TIMING" val="|0.9|5.5|6.9|2.7"/>
</p:tagLst>
</file>

<file path=ppt/tags/tag7.xml><?xml version="1.0" encoding="utf-8"?>
<p:tagLst xmlns:a="http://schemas.openxmlformats.org/drawingml/2006/main" xmlns:r="http://schemas.openxmlformats.org/officeDocument/2006/relationships" xmlns:p="http://schemas.openxmlformats.org/presentationml/2006/main">
  <p:tag name="TIMING" val="|0.9|3.5|1.4"/>
</p:tagLst>
</file>

<file path=ppt/tags/tag70.xml><?xml version="1.0" encoding="utf-8"?>
<p:tagLst xmlns:a="http://schemas.openxmlformats.org/drawingml/2006/main" xmlns:r="http://schemas.openxmlformats.org/officeDocument/2006/relationships" xmlns:p="http://schemas.openxmlformats.org/presentationml/2006/main">
  <p:tag name="TIMING" val="|0.9|5.5|6.9|2.7"/>
</p:tagLst>
</file>

<file path=ppt/tags/tag71.xml><?xml version="1.0" encoding="utf-8"?>
<p:tagLst xmlns:a="http://schemas.openxmlformats.org/drawingml/2006/main" xmlns:r="http://schemas.openxmlformats.org/officeDocument/2006/relationships" xmlns:p="http://schemas.openxmlformats.org/presentationml/2006/main">
  <p:tag name="TIMING" val="|0.7"/>
</p:tagLst>
</file>

<file path=ppt/tags/tag72.xml><?xml version="1.0" encoding="utf-8"?>
<p:tagLst xmlns:a="http://schemas.openxmlformats.org/drawingml/2006/main" xmlns:r="http://schemas.openxmlformats.org/officeDocument/2006/relationships" xmlns:p="http://schemas.openxmlformats.org/presentationml/2006/main">
  <p:tag name="TIMING" val="|0.7"/>
</p:tagLst>
</file>

<file path=ppt/tags/tag73.xml><?xml version="1.0" encoding="utf-8"?>
<p:tagLst xmlns:a="http://schemas.openxmlformats.org/drawingml/2006/main" xmlns:r="http://schemas.openxmlformats.org/officeDocument/2006/relationships" xmlns:p="http://schemas.openxmlformats.org/presentationml/2006/main">
  <p:tag name="TIMING" val="|4.7"/>
</p:tagLst>
</file>

<file path=ppt/tags/tag74.xml><?xml version="1.0" encoding="utf-8"?>
<p:tagLst xmlns:a="http://schemas.openxmlformats.org/drawingml/2006/main" xmlns:r="http://schemas.openxmlformats.org/officeDocument/2006/relationships" xmlns:p="http://schemas.openxmlformats.org/presentationml/2006/main">
  <p:tag name="TIMING" val="|4.7"/>
</p:tagLst>
</file>

<file path=ppt/tags/tag75.xml><?xml version="1.0" encoding="utf-8"?>
<p:tagLst xmlns:a="http://schemas.openxmlformats.org/drawingml/2006/main" xmlns:r="http://schemas.openxmlformats.org/officeDocument/2006/relationships" xmlns:p="http://schemas.openxmlformats.org/presentationml/2006/main">
  <p:tag name="TIMING" val="|9.6"/>
</p:tagLst>
</file>

<file path=ppt/tags/tag76.xml><?xml version="1.0" encoding="utf-8"?>
<p:tagLst xmlns:a="http://schemas.openxmlformats.org/drawingml/2006/main" xmlns:r="http://schemas.openxmlformats.org/officeDocument/2006/relationships" xmlns:p="http://schemas.openxmlformats.org/presentationml/2006/main">
  <p:tag name="TIMING" val="|9.6"/>
</p:tagLst>
</file>

<file path=ppt/tags/tag77.xml><?xml version="1.0" encoding="utf-8"?>
<p:tagLst xmlns:a="http://schemas.openxmlformats.org/drawingml/2006/main" xmlns:r="http://schemas.openxmlformats.org/officeDocument/2006/relationships" xmlns:p="http://schemas.openxmlformats.org/presentationml/2006/main">
  <p:tag name="TIMING" val="|14.3"/>
</p:tagLst>
</file>

<file path=ppt/tags/tag78.xml><?xml version="1.0" encoding="utf-8"?>
<p:tagLst xmlns:a="http://schemas.openxmlformats.org/drawingml/2006/main" xmlns:r="http://schemas.openxmlformats.org/officeDocument/2006/relationships" xmlns:p="http://schemas.openxmlformats.org/presentationml/2006/main">
  <p:tag name="TIMING" val="|14.3"/>
</p:tagLst>
</file>

<file path=ppt/tags/tag79.xml><?xml version="1.0" encoding="utf-8"?>
<p:tagLst xmlns:a="http://schemas.openxmlformats.org/drawingml/2006/main" xmlns:r="http://schemas.openxmlformats.org/officeDocument/2006/relationships" xmlns:p="http://schemas.openxmlformats.org/presentationml/2006/main">
  <p:tag name="TIMING" val="|10.4|1.5|1.5|1.7|1.9"/>
</p:tagLst>
</file>

<file path=ppt/tags/tag8.xml><?xml version="1.0" encoding="utf-8"?>
<p:tagLst xmlns:a="http://schemas.openxmlformats.org/drawingml/2006/main" xmlns:r="http://schemas.openxmlformats.org/officeDocument/2006/relationships" xmlns:p="http://schemas.openxmlformats.org/presentationml/2006/main">
  <p:tag name="TIMING" val="|0.9|3.5|1.4"/>
</p:tagLst>
</file>

<file path=ppt/tags/tag80.xml><?xml version="1.0" encoding="utf-8"?>
<p:tagLst xmlns:a="http://schemas.openxmlformats.org/drawingml/2006/main" xmlns:r="http://schemas.openxmlformats.org/officeDocument/2006/relationships" xmlns:p="http://schemas.openxmlformats.org/presentationml/2006/main">
  <p:tag name="TIMING" val="|10.4|1.5|1.5|1.7|1.9"/>
</p:tagLst>
</file>

<file path=ppt/tags/tag81.xml><?xml version="1.0" encoding="utf-8"?>
<p:tagLst xmlns:a="http://schemas.openxmlformats.org/drawingml/2006/main" xmlns:r="http://schemas.openxmlformats.org/officeDocument/2006/relationships" xmlns:p="http://schemas.openxmlformats.org/presentationml/2006/main">
  <p:tag name="TIMING" val="|9.5"/>
</p:tagLst>
</file>

<file path=ppt/tags/tag82.xml><?xml version="1.0" encoding="utf-8"?>
<p:tagLst xmlns:a="http://schemas.openxmlformats.org/drawingml/2006/main" xmlns:r="http://schemas.openxmlformats.org/officeDocument/2006/relationships" xmlns:p="http://schemas.openxmlformats.org/presentationml/2006/main">
  <p:tag name="TIMING" val="|9.5"/>
</p:tagLst>
</file>

<file path=ppt/tags/tag9.xml><?xml version="1.0" encoding="utf-8"?>
<p:tagLst xmlns:a="http://schemas.openxmlformats.org/drawingml/2006/main" xmlns:r="http://schemas.openxmlformats.org/officeDocument/2006/relationships" xmlns:p="http://schemas.openxmlformats.org/presentationml/2006/main">
  <p:tag name="TIMING" val="|7.7|0.4|6.4|0.5|5.6|0.5"/>
</p:tagLst>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77B4666A8F064ABE1C7B8792DC69D7" ma:contentTypeVersion="17" ma:contentTypeDescription="Create a new document." ma:contentTypeScope="" ma:versionID="e3f47ce0d838b83c2f7880f9558d086f">
  <xsd:schema xmlns:xsd="http://www.w3.org/2001/XMLSchema" xmlns:xs="http://www.w3.org/2001/XMLSchema" xmlns:p="http://schemas.microsoft.com/office/2006/metadata/properties" xmlns:ns2="aef952bd-df75-4b84-81f2-59d083507a77" xmlns:ns3="dc389217-bf9d-4e34-b9d6-a85b7e12d34c" targetNamespace="http://schemas.microsoft.com/office/2006/metadata/properties" ma:root="true" ma:fieldsID="2f329b732a6bb3b492ac32bcc9cf01c5" ns2:_="" ns3:_="">
    <xsd:import namespace="aef952bd-df75-4b84-81f2-59d083507a77"/>
    <xsd:import namespace="dc389217-bf9d-4e34-b9d6-a85b7e12d34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DateTaken" minOccurs="0"/>
                <xsd:element ref="ns3:SharedWithUsers" minOccurs="0"/>
                <xsd:element ref="ns3:SharedWithDetails" minOccurs="0"/>
                <xsd:element ref="ns2:MediaLengthInSeconds"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952bd-df75-4b84-81f2-59d083507a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af2ce6f-561e-4fcc-84bd-4f6f4736d2c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389217-bf9d-4e34-b9d6-a85b7e12d34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7f3dae9-d7f7-4513-8329-2fe49198a077}" ma:internalName="TaxCatchAll" ma:showField="CatchAllData" ma:web="dc389217-bf9d-4e34-b9d6-a85b7e12d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389217-bf9d-4e34-b9d6-a85b7e12d34c" xsi:nil="true"/>
    <lcf76f155ced4ddcb4097134ff3c332f xmlns="aef952bd-df75-4b84-81f2-59d083507a7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0BA47F-BCFB-46A3-A151-85E7EDC676E3}">
  <ds:schemaRefs>
    <ds:schemaRef ds:uri="aef952bd-df75-4b84-81f2-59d083507a77"/>
    <ds:schemaRef ds:uri="dc389217-bf9d-4e34-b9d6-a85b7e12d3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00D6D8-B405-4585-9151-1D3E31860C5C}">
  <ds:schemaRefs>
    <ds:schemaRef ds:uri="http://purl.org/dc/elements/1.1/"/>
    <ds:schemaRef ds:uri="dc389217-bf9d-4e34-b9d6-a85b7e12d34c"/>
    <ds:schemaRef ds:uri="aef952bd-df75-4b84-81f2-59d083507a77"/>
    <ds:schemaRef ds:uri="http://purl.org/dc/term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D9165A-698F-40CA-BF70-B23B9375B881}">
  <ds:schemaRefs>
    <ds:schemaRef ds:uri="http://schemas.microsoft.com/sharepoint/v3/contenttype/forms"/>
  </ds:schemaRefs>
</ds:datastoreItem>
</file>

<file path=docMetadata/LabelInfo.xml><?xml version="1.0" encoding="utf-8"?>
<clbl:labelList xmlns:clbl="http://schemas.microsoft.com/office/2020/mipLabelMetadata">
  <clbl:label id="{b479b353-0b83-41a0-9e36-d477a93a230c}" enabled="0" method="" siteId="{b479b353-0b83-41a0-9e36-d477a93a230c}" removed="1"/>
</clbl:labelList>
</file>

<file path=docProps/app.xml><?xml version="1.0" encoding="utf-8"?>
<Properties xmlns="http://schemas.openxmlformats.org/officeDocument/2006/extended-properties" xmlns:vt="http://schemas.openxmlformats.org/officeDocument/2006/docPropsVTypes">
  <TotalTime>600</TotalTime>
  <Words>24027</Words>
  <Application>Microsoft Office PowerPoint</Application>
  <PresentationFormat>Widescreen</PresentationFormat>
  <Paragraphs>2615</Paragraphs>
  <Slides>220</Slides>
  <Notes>220</Notes>
  <HiddenSlides>4</HiddenSlides>
  <MMClips>8</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220</vt:i4>
      </vt:variant>
    </vt:vector>
  </HeadingPairs>
  <TitlesOfParts>
    <vt:vector size="229" baseType="lpstr">
      <vt:lpstr>Noto Sans Symbols</vt:lpstr>
      <vt:lpstr>Aptos Display</vt:lpstr>
      <vt:lpstr>Play</vt:lpstr>
      <vt:lpstr>Arial</vt:lpstr>
      <vt:lpstr>Quattrocento Sans</vt:lpstr>
      <vt:lpstr>Trebuchet MS</vt:lpstr>
      <vt:lpstr>Aptos</vt:lpstr>
      <vt:lpstr>Courier New</vt:lpstr>
      <vt:lpstr>Office Theme</vt:lpstr>
      <vt:lpstr>PowerPoint Presentation</vt:lpstr>
      <vt:lpstr>PowerPoint Presentation</vt:lpstr>
      <vt:lpstr>PowerPoint Presentation</vt:lpstr>
      <vt:lpstr>PowerPoint Presentation</vt:lpstr>
      <vt:lpstr>Benefits of Doula Care</vt:lpstr>
      <vt:lpstr>Beneficios del Cuidado de una Doula</vt:lpstr>
      <vt:lpstr>Covered Doula Benefit in Health First Colorado  </vt:lpstr>
      <vt:lpstr>Beneficio Doula Cubierto en Health First Colorado  </vt:lpstr>
      <vt:lpstr>Prenatal Care</vt:lpstr>
      <vt:lpstr>Cuidado Prenatal</vt:lpstr>
      <vt:lpstr>Labor and Delivery</vt:lpstr>
      <vt:lpstr>Trabajo de parto y parto</vt:lpstr>
      <vt:lpstr>Postpartum Care</vt:lpstr>
      <vt:lpstr>Cuidado Postparto</vt:lpstr>
      <vt:lpstr>The Doula Benefit Offers Flexibility</vt:lpstr>
      <vt:lpstr>El beneficio Doula ofrece flexibilidad</vt:lpstr>
      <vt:lpstr>Important Considerations</vt:lpstr>
      <vt:lpstr>Consideraciones importantes</vt:lpstr>
      <vt:lpstr>Prenatal and postpartum care can be provided via telehealth </vt:lpstr>
      <vt:lpstr>Cuidado prenatal y postparto puede ser proporcionado a través de telemedicina </vt:lpstr>
      <vt:lpstr>Enrollment Process</vt:lpstr>
      <vt:lpstr>Proceso de inscripción</vt:lpstr>
      <vt:lpstr>Overview of Required Documentation</vt:lpstr>
      <vt:lpstr>Descripción general de la documentación requerida</vt:lpstr>
      <vt:lpstr>PowerPoint Presentation</vt:lpstr>
      <vt:lpstr>PowerPoint Presentation</vt:lpstr>
      <vt:lpstr>PowerPoint Presentation</vt:lpstr>
      <vt:lpstr>PowerPoint Presentation</vt:lpstr>
      <vt:lpstr>PowerPoint Presentation</vt:lpstr>
      <vt:lpstr>PowerPoint Presentation</vt:lpstr>
      <vt:lpstr>Preparing Your Business for Health First Colorado Enrollment</vt:lpstr>
      <vt:lpstr>Preparando tu Negocio para la Inscripción en Health First Colorado</vt:lpstr>
      <vt:lpstr>Types of Doulas</vt:lpstr>
      <vt:lpstr>Tipos de Doulas</vt:lpstr>
      <vt:lpstr>1. Establish Business Name</vt:lpstr>
      <vt:lpstr>1. Establecer el nombre del negocio</vt:lpstr>
      <vt:lpstr>2. Register with the Colorado Secretary of State</vt:lpstr>
      <vt:lpstr>2. Regístrese en la Secretaría de Estado de Colorado</vt:lpstr>
      <vt:lpstr>2. Register with the Colorado Secretary of State</vt:lpstr>
      <vt:lpstr>2. Regístrese en la Secretaría de Estado de Colorado</vt:lpstr>
      <vt:lpstr>3. Apply for a National Provider Identifier (NPI)</vt:lpstr>
      <vt:lpstr>3. Solicitar un Identificador Nacional de Proveedor (NPI)</vt:lpstr>
      <vt:lpstr>3. Apply for a National Provider Identifier (NPI) Taxonomy Code</vt:lpstr>
      <vt:lpstr>3. Solicitar un Identificador Nacional de Proveedor (NPI) y Código de taxonomía </vt:lpstr>
      <vt:lpstr>PowerPoint Presentation</vt:lpstr>
      <vt:lpstr>PowerPoint Presentation</vt:lpstr>
      <vt:lpstr>Good Business Practices </vt:lpstr>
      <vt:lpstr>Buenas Prácticas Empresariales </vt:lpstr>
      <vt:lpstr>Create a Standardized Intake Process</vt:lpstr>
      <vt:lpstr>Crear un proceso de admisión estandarizado</vt:lpstr>
      <vt:lpstr>Ensure Client is Enrolled in Health First Colorado</vt:lpstr>
      <vt:lpstr>Asegúrate de que el cliente esté inscrito en Health First Colorado</vt:lpstr>
      <vt:lpstr>Verify Medicaid Eligibility</vt:lpstr>
      <vt:lpstr>Verificar la elegibilidad para Medicaid</vt:lpstr>
      <vt:lpstr>Help Your Clients Apply</vt:lpstr>
      <vt:lpstr>Ayuda a tus clientes a presentar una solicitud</vt:lpstr>
      <vt:lpstr>Obtain Recommendation from Client’s Clinical Provider</vt:lpstr>
      <vt:lpstr>Obtener recomendación del proveedor clínico del cliente</vt:lpstr>
      <vt:lpstr>Well-Maintained Records Management:</vt:lpstr>
      <vt:lpstr>Gestión de registros bien mantenida:</vt:lpstr>
      <vt:lpstr>Examples of Key Information to Store in Records</vt:lpstr>
      <vt:lpstr>Ejemplos de información clave para almacenar en registros</vt:lpstr>
      <vt:lpstr>Data Management Systems</vt:lpstr>
      <vt:lpstr>Sistemas de gestión de datos</vt:lpstr>
      <vt:lpstr>Meeting Health First Colorado Doula Requirements</vt:lpstr>
      <vt:lpstr>Cumpliendo con los Requisitos de Doulas de Health First Colorado</vt:lpstr>
      <vt:lpstr>PowerPoint Presentation</vt:lpstr>
      <vt:lpstr>PowerPoint Presentation</vt:lpstr>
      <vt:lpstr>All Individuals Must Meet Pathway Requirements</vt:lpstr>
      <vt:lpstr>Todos deben cumplir con los Requisitos de la Ruta</vt:lpstr>
      <vt:lpstr>Documentation Requirements</vt:lpstr>
      <vt:lpstr>Requisitos de documentación</vt:lpstr>
      <vt:lpstr>Certification Pathway</vt:lpstr>
      <vt:lpstr>Ruta de certificación</vt:lpstr>
      <vt:lpstr>I Attest…</vt:lpstr>
      <vt:lpstr>Doy fe de que…</vt:lpstr>
      <vt:lpstr>I Attest…</vt:lpstr>
      <vt:lpstr>Doy fe de que…</vt:lpstr>
      <vt:lpstr>I Attest…</vt:lpstr>
      <vt:lpstr>Doy fe de que…</vt:lpstr>
      <vt:lpstr>I Attest…</vt:lpstr>
      <vt:lpstr>Doy fe de que…</vt:lpstr>
      <vt:lpstr>PowerPoint Presentation</vt:lpstr>
      <vt:lpstr>PowerPoint Presentation</vt:lpstr>
      <vt:lpstr>Experience Pathway</vt:lpstr>
      <vt:lpstr>Ruta de la experiencia</vt:lpstr>
      <vt:lpstr>I Attest…</vt:lpstr>
      <vt:lpstr>Doy fe de que…</vt:lpstr>
      <vt:lpstr>I Attest…</vt:lpstr>
      <vt:lpstr>Doy fe de que…</vt:lpstr>
      <vt:lpstr>I Attest…</vt:lpstr>
      <vt:lpstr>Doy fe de que…</vt:lpstr>
      <vt:lpstr>I Attest…</vt:lpstr>
      <vt:lpstr>Doy fe de que…</vt:lpstr>
      <vt:lpstr>I Attest to having the knowledge and competency in…</vt:lpstr>
      <vt:lpstr>Doy fe de tener el conocimiento y la competencia en...</vt:lpstr>
      <vt:lpstr>Submitting Attestations</vt:lpstr>
      <vt:lpstr>Presentación de Atestaciones</vt:lpstr>
      <vt:lpstr>Letters of Recommendation </vt:lpstr>
      <vt:lpstr>Cartas de recomendación </vt:lpstr>
      <vt:lpstr>Additional Requirements </vt:lpstr>
      <vt:lpstr>Requisitos adicionales </vt:lpstr>
      <vt:lpstr>PowerPoint Presentation</vt:lpstr>
      <vt:lpstr>PowerPoint Presentation</vt:lpstr>
      <vt:lpstr>Registering for the System</vt:lpstr>
      <vt:lpstr>Registro en el sistema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Skip</vt:lpstr>
      <vt:lpstr>Saltar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Registering for the System</vt:lpstr>
      <vt:lpstr>Registro en el sistema</vt:lpstr>
      <vt:lpstr>PowerPoint Presentation</vt:lpstr>
      <vt:lpstr>PowerPoint Presentation</vt:lpstr>
      <vt:lpstr>Billing for Services</vt:lpstr>
      <vt:lpstr>Facturación de servicios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Provider Maintenance and Revalidation</vt:lpstr>
      <vt:lpstr>Mantenimiento y revalidación de proveedores</vt:lpstr>
      <vt:lpstr>Provider Maintenance: General Information </vt:lpstr>
      <vt:lpstr>Mantenimiento del proveedor: información general </vt:lpstr>
      <vt:lpstr>Provider Maintenance: Maintaining Current Doula Documentation</vt:lpstr>
      <vt:lpstr>Mantenimiento de Proveedores: Manteniendo la Documentación Actual de la Doula</vt:lpstr>
      <vt:lpstr>Revalidation: Every Five Years</vt:lpstr>
      <vt:lpstr>Revalidación: cada cinco años</vt:lpstr>
      <vt:lpstr>Preparing for Revalidation</vt:lpstr>
      <vt:lpstr>Preparación para la revalidación</vt:lpstr>
      <vt:lpstr>Keep Your Email Addresses Current</vt:lpstr>
      <vt:lpstr>Mantén tus direcciones de correo electrónico actualizadas</vt:lpstr>
      <vt:lpstr>Submit Provider Maintenance Requests Before Revalidation</vt:lpstr>
      <vt:lpstr>Enviar solicitudes de mantenimiento del proveedor antes de la revalidación</vt:lpstr>
      <vt:lpstr>Thank you!</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Lovitz</dc:creator>
  <cp:lastModifiedBy>Sound Ventures Inc</cp:lastModifiedBy>
  <cp:revision>16</cp:revision>
  <dcterms:created xsi:type="dcterms:W3CDTF">2024-05-03T18:43:06Z</dcterms:created>
  <dcterms:modified xsi:type="dcterms:W3CDTF">2025-08-01T14:27:09Z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0x0101008E77B4666A8F064ABE1C7B8792DC69D7</vt:lpwstr>
  </property>
  <property fmtid="{D5CDD505-2E9C-101B-9397-08002B2CF9AE}" pid="3" name="MediaServiceImageTags">
    <vt:lpwstr/>
  </property>
</Properties>
</file>